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9"/>
  </p:notesMasterIdLst>
  <p:sldIdLst>
    <p:sldId id="256" r:id="rId2"/>
    <p:sldId id="257" r:id="rId3"/>
    <p:sldId id="267" r:id="rId4"/>
    <p:sldId id="268" r:id="rId5"/>
    <p:sldId id="270" r:id="rId6"/>
    <p:sldId id="271" r:id="rId7"/>
    <p:sldId id="266" r:id="rId8"/>
  </p:sldIdLst>
  <p:sldSz cx="9144000" cy="6858000" type="screen4x3"/>
  <p:notesSz cx="7099300" cy="102346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-15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custGeom>
            <a:avLst/>
            <a:gdLst>
              <a:gd name="T0" fmla="*/ 0 w 120000"/>
              <a:gd name="T1" fmla="*/ 0 h 120000"/>
              <a:gd name="T2" fmla="*/ 5118100 w 120000"/>
              <a:gd name="T3" fmla="*/ 0 h 120000"/>
              <a:gd name="T4" fmla="*/ 5118100 w 120000"/>
              <a:gd name="T5" fmla="*/ 3836988 h 120000"/>
              <a:gd name="T6" fmla="*/ 0 w 120000"/>
              <a:gd name="T7" fmla="*/ 3836988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5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2" tIns="99032" rIns="99032" bIns="99032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Google Shape;18;p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5122" name="Google Shape;19;p1:notes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Google Shape;27;p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7170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Google Shape;27;p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9218" name="Google Shape;28;p2:notes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Google Shape;27;p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11266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Google Shape;27;p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13314" name="Google Shape;28;p2:notes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Google Shape;27;p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15362" name="Google Shape;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ln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Google Shape;110;p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17410" name="Google Shape;111;p9:notes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ayout with centered title and subtitle placeholders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Google Shape;9;p1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Google Shape;10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A8802-D695-4A36-98CE-2E131FF8FAEB}" type="slidenum">
              <a:rPr lang="en-US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 smtClean="0">
              <a:sym typeface="Arial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smtClean="0">
              <a:sym typeface="Arial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Google Shape;9;p1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Google Shape;10;p1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pPr>
              <a:defRPr/>
            </a:pPr>
            <a:fld id="{B332BA16-86D6-44E2-8015-A64A3C923D9B}" type="slidenum">
              <a:rPr lang="en-US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21;p3"/>
          <p:cNvSpPr txBox="1">
            <a:spLocks noGrp="1"/>
          </p:cNvSpPr>
          <p:nvPr>
            <p:ph type="ctrTitle"/>
          </p:nvPr>
        </p:nvSpPr>
        <p:spPr>
          <a:xfrm>
            <a:off x="695325" y="1357313"/>
            <a:ext cx="7772400" cy="27051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66FF"/>
              </a:buClr>
              <a:buSzPts val="3200"/>
              <a:buFont typeface="Calibri" pitchFamily="34" charset="0"/>
              <a:buNone/>
            </a:pPr>
            <a:r>
              <a:rPr lang="it-IT" sz="3200" b="1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IL PIANO UNICO DI CONSERVAZIONE DEGLI ATTI DELLA PROVINCIA AUTONOMA DI TRENTO</a:t>
            </a:r>
          </a:p>
        </p:txBody>
      </p:sp>
      <p:pic>
        <p:nvPicPr>
          <p:cNvPr id="4099" name="Google Shape;22;p3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16192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Google Shape;23;p3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Google Shape;24;p3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75" y="3922713"/>
            <a:ext cx="9140825" cy="2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Google Shape;25;p3"/>
          <p:cNvSpPr txBox="1">
            <a:spLocks noChangeArrowheads="1"/>
          </p:cNvSpPr>
          <p:nvPr/>
        </p:nvSpPr>
        <p:spPr bwMode="auto">
          <a:xfrm>
            <a:off x="2551113" y="4391025"/>
            <a:ext cx="4041775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it-IT" sz="2300" i="1">
                <a:solidFill>
                  <a:srgbClr val="0066FF"/>
                </a:solidFill>
              </a:rPr>
              <a:t>Judith Boschi</a:t>
            </a:r>
            <a:endParaRPr lang="it-IT" sz="700" i="1">
              <a:solidFill>
                <a:srgbClr val="0066FF"/>
              </a:solidFill>
            </a:endParaRPr>
          </a:p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en-US" sz="2300" i="1">
                <a:solidFill>
                  <a:srgbClr val="0066FF"/>
                </a:solidFill>
              </a:rPr>
              <a:t>31 gennaio 2024</a:t>
            </a:r>
            <a:endParaRPr lang="it-IT" sz="2300" i="1">
              <a:solidFill>
                <a:srgbClr val="00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Google Shape;30;p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Google Shape;31;p4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691188"/>
            <a:ext cx="9156700" cy="116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Google Shape;32;p4"/>
          <p:cNvSpPr txBox="1">
            <a:spLocks noChangeArrowheads="1"/>
          </p:cNvSpPr>
          <p:nvPr/>
        </p:nvSpPr>
        <p:spPr bwMode="auto">
          <a:xfrm>
            <a:off x="1042988" y="1700213"/>
            <a:ext cx="7273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endParaRPr lang="it-IT"/>
          </a:p>
        </p:txBody>
      </p:sp>
      <p:sp>
        <p:nvSpPr>
          <p:cNvPr id="6149" name="Google Shape;33;p4"/>
          <p:cNvSpPr txBox="1">
            <a:spLocks noChangeArrowheads="1"/>
          </p:cNvSpPr>
          <p:nvPr/>
        </p:nvSpPr>
        <p:spPr bwMode="auto">
          <a:xfrm>
            <a:off x="188913" y="265113"/>
            <a:ext cx="72644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it-IT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GLI STRUMENTI ARCHIVISTICI DELLA PAT</a:t>
            </a:r>
          </a:p>
        </p:txBody>
      </p:sp>
      <p:sp>
        <p:nvSpPr>
          <p:cNvPr id="6150" name="Google Shape;34;p4"/>
          <p:cNvSpPr txBox="1">
            <a:spLocks noChangeArrowheads="1"/>
          </p:cNvSpPr>
          <p:nvPr/>
        </p:nvSpPr>
        <p:spPr bwMode="auto">
          <a:xfrm>
            <a:off x="274638" y="1700213"/>
            <a:ext cx="8450262" cy="376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it-IT" sz="2000" b="1">
                <a:solidFill>
                  <a:srgbClr val="FF0000"/>
                </a:solidFill>
              </a:rPr>
              <a:t>2009-2010:</a:t>
            </a:r>
            <a:r>
              <a:rPr lang="it-IT" sz="2000">
                <a:solidFill>
                  <a:schemeClr val="tx1"/>
                </a:solidFill>
              </a:rPr>
              <a:t> Titolario di classificazione degli atti;</a:t>
            </a: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it-IT" sz="2000" b="1">
                <a:solidFill>
                  <a:srgbClr val="FF0000"/>
                </a:solidFill>
              </a:rPr>
              <a:t>2009:</a:t>
            </a:r>
            <a:r>
              <a:rPr lang="it-IT" sz="2000">
                <a:solidFill>
                  <a:schemeClr val="tx1"/>
                </a:solidFill>
              </a:rPr>
              <a:t> Manuale di gestione;</a:t>
            </a: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it-IT" sz="2000" b="1">
                <a:solidFill>
                  <a:srgbClr val="FF0000"/>
                </a:solidFill>
              </a:rPr>
              <a:t>2014-2019:</a:t>
            </a:r>
            <a:r>
              <a:rPr lang="it-IT" sz="2000">
                <a:solidFill>
                  <a:schemeClr val="tx1"/>
                </a:solidFill>
              </a:rPr>
              <a:t> Piani di fascicolazione per alcune Strutture; </a:t>
            </a: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it-IT" sz="2000" b="1">
                <a:solidFill>
                  <a:srgbClr val="FF0000"/>
                </a:solidFill>
              </a:rPr>
              <a:t>2004-2020:</a:t>
            </a:r>
            <a:r>
              <a:rPr lang="it-IT" sz="2000">
                <a:solidFill>
                  <a:schemeClr val="tx1"/>
                </a:solidFill>
              </a:rPr>
              <a:t> Massimari di scarto per le singole Strutture; </a:t>
            </a: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it-IT" sz="2000" b="1">
                <a:solidFill>
                  <a:srgbClr val="FF0000"/>
                </a:solidFill>
              </a:rPr>
              <a:t>2021:</a:t>
            </a:r>
            <a:r>
              <a:rPr lang="it-IT" sz="2000">
                <a:solidFill>
                  <a:schemeClr val="tx1"/>
                </a:solidFill>
              </a:rPr>
              <a:t> Piano unico di conservazione degli atti.</a:t>
            </a:r>
          </a:p>
          <a:p>
            <a:pPr>
              <a:spcBef>
                <a:spcPts val="1200"/>
              </a:spcBef>
              <a:buClr>
                <a:srgbClr val="000000"/>
              </a:buClr>
              <a:buFont typeface="Arial" charset="0"/>
              <a:buNone/>
            </a:pPr>
            <a:endParaRPr lang="it-IT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Google Shape;30;p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Google Shape;31;p4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691188"/>
            <a:ext cx="9156700" cy="116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Google Shape;32;p4"/>
          <p:cNvSpPr txBox="1">
            <a:spLocks noChangeArrowheads="1"/>
          </p:cNvSpPr>
          <p:nvPr/>
        </p:nvSpPr>
        <p:spPr bwMode="auto">
          <a:xfrm>
            <a:off x="1042988" y="1700213"/>
            <a:ext cx="7273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endParaRPr lang="it-IT"/>
          </a:p>
        </p:txBody>
      </p:sp>
      <p:sp>
        <p:nvSpPr>
          <p:cNvPr id="8197" name="Google Shape;33;p4"/>
          <p:cNvSpPr txBox="1">
            <a:spLocks noChangeArrowheads="1"/>
          </p:cNvSpPr>
          <p:nvPr/>
        </p:nvSpPr>
        <p:spPr bwMode="auto">
          <a:xfrm>
            <a:off x="419100" y="201613"/>
            <a:ext cx="8310563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it-IT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L’ELABORAZIONE DEGLI STRUMENTI ARCHIVISTICI PER LO SCARTO DOCUMENTARIO</a:t>
            </a:r>
          </a:p>
        </p:txBody>
      </p:sp>
      <p:sp>
        <p:nvSpPr>
          <p:cNvPr id="8198" name="Google Shape;34;p4"/>
          <p:cNvSpPr txBox="1">
            <a:spLocks noChangeArrowheads="1"/>
          </p:cNvSpPr>
          <p:nvPr/>
        </p:nvSpPr>
        <p:spPr bwMode="auto">
          <a:xfrm>
            <a:off x="239713" y="1458913"/>
            <a:ext cx="8450262" cy="286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marL="457200" indent="-457200">
              <a:spcBef>
                <a:spcPts val="12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it-IT" sz="1800" b="1">
                <a:solidFill>
                  <a:srgbClr val="FF0000"/>
                </a:solidFill>
              </a:rPr>
              <a:t>Fase 1 (2004-2010):</a:t>
            </a:r>
            <a:r>
              <a:rPr lang="it-IT" sz="1800"/>
              <a:t> elaborazione massimari per Struttura in assenza di titolario;</a:t>
            </a:r>
          </a:p>
          <a:p>
            <a:pPr marL="457200" indent="-457200">
              <a:spcBef>
                <a:spcPts val="12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it-IT" sz="1800" b="1">
                <a:solidFill>
                  <a:srgbClr val="FF0000"/>
                </a:solidFill>
              </a:rPr>
              <a:t>Fase 2 (2012-2018):</a:t>
            </a:r>
            <a:r>
              <a:rPr lang="it-IT" sz="1800"/>
              <a:t> raccordo tra massimari e titolario di classificazione;</a:t>
            </a:r>
          </a:p>
          <a:p>
            <a:pPr marL="457200" indent="-457200">
              <a:spcBef>
                <a:spcPts val="12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it-IT" sz="1800" b="1">
                <a:solidFill>
                  <a:srgbClr val="FF0000"/>
                </a:solidFill>
              </a:rPr>
              <a:t>Fase 3 (2018-2020):</a:t>
            </a:r>
            <a:r>
              <a:rPr lang="it-IT" sz="1800"/>
              <a:t> completamento elaborazione massimari per tutte le Strutture;</a:t>
            </a:r>
          </a:p>
          <a:p>
            <a:pPr marL="457200" indent="-457200">
              <a:spcBef>
                <a:spcPts val="1200"/>
              </a:spcBef>
              <a:buClr>
                <a:srgbClr val="000000"/>
              </a:buClr>
              <a:buFont typeface="Wingdings" pitchFamily="2" charset="2"/>
              <a:buChar char="Ø"/>
            </a:pPr>
            <a:r>
              <a:rPr lang="it-IT" sz="1800" b="1">
                <a:solidFill>
                  <a:srgbClr val="FF0000"/>
                </a:solidFill>
              </a:rPr>
              <a:t>Fase 4 (2020-2021):</a:t>
            </a:r>
            <a:r>
              <a:rPr lang="it-IT" sz="1800"/>
              <a:t> elaborazione Piano unico di conservazione degli atti (approvazione con deliberazione della Giunta provinciale n. 287 del 26 febbraio 2021).</a:t>
            </a:r>
          </a:p>
          <a:p>
            <a:pPr marL="457200" indent="-457200">
              <a:spcBef>
                <a:spcPts val="1200"/>
              </a:spcBef>
              <a:buClr>
                <a:srgbClr val="000000"/>
              </a:buClr>
              <a:buFont typeface="Arial" charset="0"/>
              <a:buNone/>
            </a:pPr>
            <a:endParaRPr lang="it-IT" sz="1800"/>
          </a:p>
          <a:p>
            <a:pPr marL="457200" indent="-457200">
              <a:spcBef>
                <a:spcPts val="1200"/>
              </a:spcBef>
              <a:buClr>
                <a:srgbClr val="000000"/>
              </a:buClr>
              <a:buFont typeface="Arial" charset="0"/>
              <a:buNone/>
            </a:pPr>
            <a:endParaRPr lang="it-IT" sz="2000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24313" y="4170363"/>
            <a:ext cx="4752975" cy="1876425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30;p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Google Shape;31;p4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675" y="5899150"/>
            <a:ext cx="9156700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Google Shape;32;p4"/>
          <p:cNvSpPr txBox="1">
            <a:spLocks noChangeArrowheads="1"/>
          </p:cNvSpPr>
          <p:nvPr/>
        </p:nvSpPr>
        <p:spPr bwMode="auto">
          <a:xfrm>
            <a:off x="1042988" y="1700213"/>
            <a:ext cx="7273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endParaRPr lang="it-IT"/>
          </a:p>
        </p:txBody>
      </p:sp>
      <p:sp>
        <p:nvSpPr>
          <p:cNvPr id="10245" name="Google Shape;33;p4"/>
          <p:cNvSpPr txBox="1">
            <a:spLocks noChangeArrowheads="1"/>
          </p:cNvSpPr>
          <p:nvPr/>
        </p:nvSpPr>
        <p:spPr bwMode="auto">
          <a:xfrm>
            <a:off x="771525" y="269875"/>
            <a:ext cx="6969125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it-IT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STRUTTURA DEL PIANO </a:t>
            </a:r>
          </a:p>
          <a:p>
            <a:pPr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it-IT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UNICO DI CONSERVAZIONE DEGLI ATTI</a:t>
            </a:r>
          </a:p>
        </p:txBody>
      </p:sp>
      <p:sp>
        <p:nvSpPr>
          <p:cNvPr id="34" name="Google Shape;34;p4"/>
          <p:cNvSpPr txBox="1">
            <a:spLocks noChangeArrowheads="1"/>
          </p:cNvSpPr>
          <p:nvPr/>
        </p:nvSpPr>
        <p:spPr bwMode="auto">
          <a:xfrm>
            <a:off x="195263" y="865188"/>
            <a:ext cx="5222875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marL="342900" indent="-342900">
              <a:spcBef>
                <a:spcPts val="1200"/>
              </a:spcBef>
              <a:buClr>
                <a:srgbClr val="000000"/>
              </a:buClr>
              <a:buFont typeface="Arial" charset="0"/>
              <a:buChar char="•"/>
            </a:pPr>
            <a:endParaRPr lang="it-IT" sz="2000"/>
          </a:p>
        </p:txBody>
      </p:sp>
      <p:sp>
        <p:nvSpPr>
          <p:cNvPr id="10247" name="Text Box 8"/>
          <p:cNvSpPr txBox="1">
            <a:spLocks noChangeArrowheads="1"/>
          </p:cNvSpPr>
          <p:nvPr/>
        </p:nvSpPr>
        <p:spPr bwMode="auto">
          <a:xfrm>
            <a:off x="673100" y="1711325"/>
            <a:ext cx="7874000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it-IT" sz="2000"/>
              <a:t>Elaborato con programma dedicato alla produzione di fogli elettronici;</a:t>
            </a: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it-IT" sz="2000"/>
              <a:t>4433 voci, ciascuna corrispondente a una tipologia fascicolo/serie;</a:t>
            </a: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it-IT" sz="2000"/>
              <a:t>Tabella articolata in 10 colonne: </a:t>
            </a:r>
          </a:p>
          <a:p>
            <a:endParaRPr lang="it-IT" sz="2000"/>
          </a:p>
        </p:txBody>
      </p:sp>
      <p:sp>
        <p:nvSpPr>
          <p:cNvPr id="10248" name="Text Box 9"/>
          <p:cNvSpPr txBox="1">
            <a:spLocks noChangeArrowheads="1"/>
          </p:cNvSpPr>
          <p:nvPr/>
        </p:nvSpPr>
        <p:spPr bwMode="auto">
          <a:xfrm>
            <a:off x="896938" y="3525838"/>
            <a:ext cx="6865937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lnSpc>
                <a:spcPct val="110000"/>
              </a:lnSpc>
              <a:buFontTx/>
              <a:buAutoNum type="arabicPeriod"/>
            </a:pPr>
            <a:r>
              <a:rPr lang="it-IT"/>
              <a:t>Titolo e classe</a:t>
            </a:r>
          </a:p>
          <a:p>
            <a:pPr marL="266700" indent="-266700">
              <a:lnSpc>
                <a:spcPct val="110000"/>
              </a:lnSpc>
              <a:buFontTx/>
              <a:buAutoNum type="arabicPeriod"/>
            </a:pPr>
            <a:r>
              <a:rPr lang="it-IT"/>
              <a:t>Sottoclasse (eventuale)</a:t>
            </a:r>
          </a:p>
          <a:p>
            <a:pPr marL="266700" indent="-266700">
              <a:lnSpc>
                <a:spcPct val="110000"/>
              </a:lnSpc>
              <a:buFontTx/>
              <a:buAutoNum type="arabicPeriod"/>
            </a:pPr>
            <a:r>
              <a:rPr lang="it-IT"/>
              <a:t>Codice di classificazione</a:t>
            </a:r>
          </a:p>
          <a:p>
            <a:pPr marL="266700" indent="-266700">
              <a:lnSpc>
                <a:spcPct val="110000"/>
              </a:lnSpc>
              <a:buFontTx/>
              <a:buAutoNum type="arabicPeriod"/>
            </a:pPr>
            <a:r>
              <a:rPr lang="it-IT"/>
              <a:t>Voce procedimento amministrativo</a:t>
            </a:r>
          </a:p>
          <a:p>
            <a:pPr marL="266700" indent="-266700">
              <a:lnSpc>
                <a:spcPct val="110000"/>
              </a:lnSpc>
              <a:buFontTx/>
              <a:buAutoNum type="arabicPeriod"/>
            </a:pPr>
            <a:r>
              <a:rPr lang="it-IT"/>
              <a:t>N. procedimento</a:t>
            </a:r>
          </a:p>
          <a:p>
            <a:pPr marL="2095500" lvl="4" indent="-266700">
              <a:buFontTx/>
              <a:buAutoNum type="arabicPeriod"/>
            </a:pPr>
            <a:endParaRPr lang="it-IT"/>
          </a:p>
        </p:txBody>
      </p:sp>
      <p:sp>
        <p:nvSpPr>
          <p:cNvPr id="10249" name="Text Box 10"/>
          <p:cNvSpPr txBox="1">
            <a:spLocks noChangeArrowheads="1"/>
          </p:cNvSpPr>
          <p:nvPr/>
        </p:nvSpPr>
        <p:spPr bwMode="auto">
          <a:xfrm>
            <a:off x="4603750" y="3565525"/>
            <a:ext cx="6865938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lnSpc>
                <a:spcPct val="110000"/>
              </a:lnSpc>
              <a:buFontTx/>
              <a:buAutoNum type="arabicPeriod"/>
            </a:pPr>
            <a:r>
              <a:rPr lang="it-IT"/>
              <a:t>Tipologia Fascicolo</a:t>
            </a:r>
          </a:p>
          <a:p>
            <a:pPr marL="266700" indent="-266700">
              <a:lnSpc>
                <a:spcPct val="110000"/>
              </a:lnSpc>
              <a:buFontTx/>
              <a:buAutoNum type="arabicPeriod"/>
            </a:pPr>
            <a:r>
              <a:rPr lang="it-IT"/>
              <a:t>Tempi di conservazione</a:t>
            </a:r>
          </a:p>
          <a:p>
            <a:pPr marL="266700" indent="-266700">
              <a:lnSpc>
                <a:spcPct val="110000"/>
              </a:lnSpc>
              <a:buFontTx/>
              <a:buAutoNum type="arabicPeriod"/>
            </a:pPr>
            <a:r>
              <a:rPr lang="it-IT"/>
              <a:t>Chiusura del fascicolo</a:t>
            </a:r>
          </a:p>
          <a:p>
            <a:pPr marL="266700" indent="-266700">
              <a:lnSpc>
                <a:spcPct val="110000"/>
              </a:lnSpc>
              <a:buFontTx/>
              <a:buAutoNum type="arabicPeriod"/>
            </a:pPr>
            <a:r>
              <a:rPr lang="it-IT"/>
              <a:t>Note su scartabilità documenti</a:t>
            </a:r>
          </a:p>
          <a:p>
            <a:pPr marL="266700" indent="-266700">
              <a:lnSpc>
                <a:spcPct val="110000"/>
              </a:lnSpc>
              <a:buFontTx/>
              <a:buAutoNum type="arabicPeriod"/>
            </a:pPr>
            <a:r>
              <a:rPr lang="it-IT"/>
              <a:t>Altre note</a:t>
            </a:r>
          </a:p>
          <a:p>
            <a:pPr marL="266700" indent="-266700">
              <a:spcBef>
                <a:spcPct val="50000"/>
              </a:spcBef>
            </a:pPr>
            <a:endParaRPr lang="it-IT"/>
          </a:p>
        </p:txBody>
      </p:sp>
      <p:sp>
        <p:nvSpPr>
          <p:cNvPr id="10250" name="Text Box 14"/>
          <p:cNvSpPr txBox="1">
            <a:spLocks noChangeArrowheads="1"/>
          </p:cNvSpPr>
          <p:nvPr/>
        </p:nvSpPr>
        <p:spPr bwMode="auto">
          <a:xfrm>
            <a:off x="671513" y="4992688"/>
            <a:ext cx="79279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000"/>
              <a:t>Prossima versione: adeguamento linee guida Agid (Tipo di aggregazione, Tipologia fascicolo).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Google Shape;30;p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Google Shape;31;p4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763" y="5695950"/>
            <a:ext cx="9156701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Google Shape;32;p4"/>
          <p:cNvSpPr txBox="1">
            <a:spLocks noChangeArrowheads="1"/>
          </p:cNvSpPr>
          <p:nvPr/>
        </p:nvSpPr>
        <p:spPr bwMode="auto">
          <a:xfrm>
            <a:off x="1042988" y="1700213"/>
            <a:ext cx="7273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endParaRPr lang="it-IT"/>
          </a:p>
        </p:txBody>
      </p:sp>
      <p:sp>
        <p:nvSpPr>
          <p:cNvPr id="12293" name="Google Shape;33;p4"/>
          <p:cNvSpPr txBox="1">
            <a:spLocks noChangeArrowheads="1"/>
          </p:cNvSpPr>
          <p:nvPr/>
        </p:nvSpPr>
        <p:spPr bwMode="auto">
          <a:xfrm>
            <a:off x="387350" y="201613"/>
            <a:ext cx="7415213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it-IT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IL PIANO UNICO DI CONSERVAZIONE DEGLI ATTI</a:t>
            </a:r>
            <a:r>
              <a:rPr lang="en-US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 (ESTRATTO)</a:t>
            </a:r>
            <a:endParaRPr lang="it-IT" sz="3200" b="1">
              <a:solidFill>
                <a:srgbClr val="0066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pic>
        <p:nvPicPr>
          <p:cNvPr id="12294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7475" y="1763713"/>
            <a:ext cx="9026525" cy="367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Google Shape;30;p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Google Shape;31;p4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691188"/>
            <a:ext cx="9156700" cy="116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Google Shape;32;p4"/>
          <p:cNvSpPr txBox="1">
            <a:spLocks noChangeArrowheads="1"/>
          </p:cNvSpPr>
          <p:nvPr/>
        </p:nvSpPr>
        <p:spPr bwMode="auto">
          <a:xfrm>
            <a:off x="1042988" y="1700213"/>
            <a:ext cx="7273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endParaRPr lang="it-IT"/>
          </a:p>
        </p:txBody>
      </p:sp>
      <p:sp>
        <p:nvSpPr>
          <p:cNvPr id="14341" name="Google Shape;33;p4"/>
          <p:cNvSpPr txBox="1">
            <a:spLocks noChangeArrowheads="1"/>
          </p:cNvSpPr>
          <p:nvPr/>
        </p:nvSpPr>
        <p:spPr bwMode="auto">
          <a:xfrm>
            <a:off x="674688" y="201613"/>
            <a:ext cx="697865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it-IT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CARATTERISTICHE DEL PIANO </a:t>
            </a:r>
          </a:p>
          <a:p>
            <a:pPr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it-IT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UNICO DI CONSERVAZIONE DEGLI ATTI</a:t>
            </a:r>
          </a:p>
        </p:txBody>
      </p:sp>
      <p:sp>
        <p:nvSpPr>
          <p:cNvPr id="14342" name="Google Shape;34;p4"/>
          <p:cNvSpPr txBox="1">
            <a:spLocks noChangeArrowheads="1"/>
          </p:cNvSpPr>
          <p:nvPr/>
        </p:nvSpPr>
        <p:spPr bwMode="auto">
          <a:xfrm>
            <a:off x="469900" y="1700213"/>
            <a:ext cx="8348663" cy="399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marL="742950" lvl="1" indent="-285750">
              <a:lnSpc>
                <a:spcPct val="120000"/>
              </a:lnSpc>
              <a:buFont typeface="Wingdings" pitchFamily="2" charset="2"/>
              <a:buChar char="Ø"/>
            </a:pPr>
            <a:r>
              <a:rPr lang="it-IT" altLang="it-IT" sz="2000"/>
              <a:t>Unità minima di descrizione = fascicolo;</a:t>
            </a:r>
          </a:p>
          <a:p>
            <a:pPr marL="742950" lvl="1" indent="-285750">
              <a:lnSpc>
                <a:spcPct val="120000"/>
              </a:lnSpc>
              <a:buFont typeface="Wingdings" pitchFamily="2" charset="2"/>
              <a:buChar char="Ø"/>
            </a:pPr>
            <a:r>
              <a:rPr lang="it-IT" altLang="it-IT" sz="2000"/>
              <a:t>Un tempo di conservazione univoco per ogni tipologia fascicolo;</a:t>
            </a:r>
          </a:p>
          <a:p>
            <a:pPr marL="742950" lvl="1" indent="-285750">
              <a:lnSpc>
                <a:spcPct val="120000"/>
              </a:lnSpc>
              <a:buFont typeface="Wingdings" pitchFamily="2" charset="2"/>
              <a:buChar char="Ø"/>
            </a:pPr>
            <a:r>
              <a:rPr lang="it-IT" altLang="it-IT" sz="2000"/>
              <a:t>Tipologie del Piano corrispondono alle tipologie di fascicolo (o serie) effettivamente prodotte dalle Strutture (piano di conservazione utilizzabile come piano di fascicolazione);</a:t>
            </a:r>
          </a:p>
          <a:p>
            <a:pPr marL="742950" lvl="1" indent="-285750">
              <a:lnSpc>
                <a:spcPct val="120000"/>
              </a:lnSpc>
              <a:buFont typeface="Wingdings" pitchFamily="2" charset="2"/>
              <a:buChar char="Ø"/>
            </a:pPr>
            <a:r>
              <a:rPr lang="it-IT" altLang="it-IT" sz="2000"/>
              <a:t>Strumento costantemente monitorato e aggiornato (versione più recente approvata con deliberazione della Giunta provinciale n. 386 del 10 marzo 2023);</a:t>
            </a:r>
          </a:p>
          <a:p>
            <a:pPr marL="742950" lvl="1" indent="-285750">
              <a:lnSpc>
                <a:spcPct val="120000"/>
              </a:lnSpc>
              <a:buFont typeface="Wingdings" pitchFamily="2" charset="2"/>
              <a:buChar char="Ø"/>
            </a:pPr>
            <a:r>
              <a:rPr lang="it-IT" altLang="it-IT" sz="2000"/>
              <a:t>Strumento messo in relazione con il Registro dei trattamenti dei dati personali e con l’Elenco dei procedimenti amministrativi dell’Ente.</a:t>
            </a:r>
            <a:endParaRPr lang="it-IT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Google Shape;113;p13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66FF"/>
              </a:buClr>
              <a:buSzPts val="3200"/>
              <a:buFont typeface="Calibri" pitchFamily="34" charset="0"/>
              <a:buNone/>
            </a:pPr>
            <a:r>
              <a:rPr lang="en-US" sz="3200" b="1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GRAZIE PER L’ATTENZIONE </a:t>
            </a:r>
            <a:endParaRPr lang="it-IT" sz="4400" smtClean="0">
              <a:latin typeface="Arial" charset="0"/>
              <a:cs typeface="Arial" charset="0"/>
            </a:endParaRPr>
          </a:p>
        </p:txBody>
      </p:sp>
      <p:pic>
        <p:nvPicPr>
          <p:cNvPr id="16387" name="Google Shape;114;p13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16192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Google Shape;115;p13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Google Shape;116;p13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75" y="3922713"/>
            <a:ext cx="9140825" cy="2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1911</TotalTime>
  <Words>277</Words>
  <Application>Microsoft Office PowerPoint</Application>
  <PresentationFormat>Presentazione su schermo (4:3)</PresentationFormat>
  <Paragraphs>39</Paragraphs>
  <Slides>7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Modello struttura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Struttura predefinita</vt:lpstr>
      <vt:lpstr>IL PIANO UNICO DI CONSERVAZIONE DEGLI ATTI DELLA PROVINCIA AUTONOMA DI TRENTO</vt:lpstr>
      <vt:lpstr>Diapositiva 2</vt:lpstr>
      <vt:lpstr>Diapositiva 3</vt:lpstr>
      <vt:lpstr>Diapositiva 4</vt:lpstr>
      <vt:lpstr>Diapositiva 5</vt:lpstr>
      <vt:lpstr>Diapositiva 6</vt:lpstr>
      <vt:lpstr>GRAZIE PER L’ATTENZIONE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SISTEMA PITRE: SOLUZIONI AL SERVIZIO DELLA GESTIONE DOCUMENTALE</dc:title>
  <dc:creator>LAZZERI ANNAMARIA</dc:creator>
  <cp:lastModifiedBy>pr43683</cp:lastModifiedBy>
  <cp:revision>45</cp:revision>
  <dcterms:modified xsi:type="dcterms:W3CDTF">2024-01-29T09:33:02Z</dcterms:modified>
</cp:coreProperties>
</file>