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"/>
  </p:notesMasterIdLst>
  <p:sldIdLst>
    <p:sldId id="256" r:id="rId2"/>
    <p:sldId id="257" r:id="rId3"/>
    <p:sldId id="267" r:id="rId4"/>
    <p:sldId id="268" r:id="rId5"/>
    <p:sldId id="270" r:id="rId6"/>
    <p:sldId id="271" r:id="rId7"/>
    <p:sldId id="266" r:id="rId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custGeom>
            <a:avLst/>
            <a:gdLst>
              <a:gd name="T0" fmla="*/ 0 w 120000"/>
              <a:gd name="T1" fmla="*/ 0 h 120000"/>
              <a:gd name="T2" fmla="*/ 5118100 w 120000"/>
              <a:gd name="T3" fmla="*/ 0 h 120000"/>
              <a:gd name="T4" fmla="*/ 5118100 w 120000"/>
              <a:gd name="T5" fmla="*/ 3836988 h 120000"/>
              <a:gd name="T6" fmla="*/ 0 w 120000"/>
              <a:gd name="T7" fmla="*/ 383698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2" tIns="99032" rIns="99032" bIns="99032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Google Shape;18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5122" name="Google Shape;19;p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2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7170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2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9218" name="Google Shape;28;p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Google Shape;2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1266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2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3314" name="Google Shape;28;p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2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10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111;p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8802-D695-4A36-98CE-2E131FF8FAEB}" type="slidenum">
              <a:rPr lang="en-US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fld id="{B332BA16-86D6-44E2-8015-A64A3C923D9B}" type="slidenum">
              <a:rPr lang="en-US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1;p3"/>
          <p:cNvSpPr txBox="1">
            <a:spLocks noGrp="1"/>
          </p:cNvSpPr>
          <p:nvPr>
            <p:ph type="ctrTitle"/>
          </p:nvPr>
        </p:nvSpPr>
        <p:spPr>
          <a:xfrm>
            <a:off x="695325" y="1357313"/>
            <a:ext cx="7772400" cy="2705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Pts val="3200"/>
              <a:buFont typeface="Calibri" pitchFamily="34" charset="0"/>
              <a:buNone/>
            </a:pPr>
            <a:r>
              <a:rPr lang="it-IT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IL PIANO UNICO DI CONSERVAZIONE DEGLI ATTI DELLA PROVINCIA AUTONOMA DI TRENTO</a:t>
            </a:r>
          </a:p>
        </p:txBody>
      </p:sp>
      <p:pic>
        <p:nvPicPr>
          <p:cNvPr id="4099" name="Google Shape;22;p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619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Google Shape;23;p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Google Shape;24;p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" y="3922713"/>
            <a:ext cx="91408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Google Shape;25;p3"/>
          <p:cNvSpPr txBox="1">
            <a:spLocks noChangeArrowheads="1"/>
          </p:cNvSpPr>
          <p:nvPr/>
        </p:nvSpPr>
        <p:spPr bwMode="auto">
          <a:xfrm>
            <a:off x="2551113" y="4391025"/>
            <a:ext cx="40417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it-IT" sz="2300" i="1">
                <a:solidFill>
                  <a:srgbClr val="0066FF"/>
                </a:solidFill>
              </a:rPr>
              <a:t>Judith Boschi</a:t>
            </a:r>
            <a:endParaRPr lang="it-IT" sz="700" i="1">
              <a:solidFill>
                <a:srgbClr val="0066FF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300" i="1">
                <a:solidFill>
                  <a:srgbClr val="0066FF"/>
                </a:solidFill>
              </a:rPr>
              <a:t>31 gennaio 2024</a:t>
            </a:r>
            <a:endParaRPr lang="it-IT" sz="2300" i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30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Google Shape;31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91188"/>
            <a:ext cx="91567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Google Shape;32;p4"/>
          <p:cNvSpPr txBox="1">
            <a:spLocks noChangeArrowheads="1"/>
          </p:cNvSpPr>
          <p:nvPr/>
        </p:nvSpPr>
        <p:spPr bwMode="auto">
          <a:xfrm>
            <a:off x="1042988" y="1700213"/>
            <a:ext cx="727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/>
          </a:p>
        </p:txBody>
      </p:sp>
      <p:sp>
        <p:nvSpPr>
          <p:cNvPr id="6149" name="Google Shape;33;p4"/>
          <p:cNvSpPr txBox="1">
            <a:spLocks noChangeArrowheads="1"/>
          </p:cNvSpPr>
          <p:nvPr/>
        </p:nvSpPr>
        <p:spPr bwMode="auto">
          <a:xfrm>
            <a:off x="188913" y="265113"/>
            <a:ext cx="72644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GLI STRUMENTI ARCHIVISTICI DELLA PAT</a:t>
            </a:r>
          </a:p>
        </p:txBody>
      </p:sp>
      <p:sp>
        <p:nvSpPr>
          <p:cNvPr id="6150" name="Google Shape;34;p4"/>
          <p:cNvSpPr txBox="1">
            <a:spLocks noChangeArrowheads="1"/>
          </p:cNvSpPr>
          <p:nvPr/>
        </p:nvSpPr>
        <p:spPr bwMode="auto">
          <a:xfrm>
            <a:off x="274638" y="1700213"/>
            <a:ext cx="8450262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sz="2000" b="1">
                <a:solidFill>
                  <a:srgbClr val="FF0000"/>
                </a:solidFill>
              </a:rPr>
              <a:t>2009-2010:</a:t>
            </a:r>
            <a:r>
              <a:rPr lang="it-IT" sz="2000">
                <a:solidFill>
                  <a:schemeClr val="tx1"/>
                </a:solidFill>
              </a:rPr>
              <a:t> Titolario di classificazione degli atti;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sz="2000" b="1">
                <a:solidFill>
                  <a:srgbClr val="FF0000"/>
                </a:solidFill>
              </a:rPr>
              <a:t>2009:</a:t>
            </a:r>
            <a:r>
              <a:rPr lang="it-IT" sz="2000">
                <a:solidFill>
                  <a:schemeClr val="tx1"/>
                </a:solidFill>
              </a:rPr>
              <a:t> Manuale di gestione;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sz="2000" b="1">
                <a:solidFill>
                  <a:srgbClr val="FF0000"/>
                </a:solidFill>
              </a:rPr>
              <a:t>2014-2019:</a:t>
            </a:r>
            <a:r>
              <a:rPr lang="it-IT" sz="2000">
                <a:solidFill>
                  <a:schemeClr val="tx1"/>
                </a:solidFill>
              </a:rPr>
              <a:t> Piani di fascicolazione per alcune Strutture;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sz="2000" b="1">
                <a:solidFill>
                  <a:srgbClr val="FF0000"/>
                </a:solidFill>
              </a:rPr>
              <a:t>2004-2020:</a:t>
            </a:r>
            <a:r>
              <a:rPr lang="it-IT" sz="2000">
                <a:solidFill>
                  <a:schemeClr val="tx1"/>
                </a:solidFill>
              </a:rPr>
              <a:t> Massimari di scarto per le singole Strutture;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sz="2000" b="1">
                <a:solidFill>
                  <a:srgbClr val="FF0000"/>
                </a:solidFill>
              </a:rPr>
              <a:t>2021:</a:t>
            </a:r>
            <a:r>
              <a:rPr lang="it-IT" sz="2000">
                <a:solidFill>
                  <a:schemeClr val="tx1"/>
                </a:solidFill>
              </a:rPr>
              <a:t> Piano unico di conservazione degli atti.</a:t>
            </a:r>
          </a:p>
          <a:p>
            <a:pPr>
              <a:spcBef>
                <a:spcPts val="1200"/>
              </a:spcBef>
              <a:buClr>
                <a:srgbClr val="000000"/>
              </a:buClr>
              <a:buFont typeface="Arial" charset="0"/>
              <a:buNone/>
            </a:pPr>
            <a:endParaRPr lang="it-I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30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Google Shape;31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91188"/>
            <a:ext cx="91567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Google Shape;32;p4"/>
          <p:cNvSpPr txBox="1">
            <a:spLocks noChangeArrowheads="1"/>
          </p:cNvSpPr>
          <p:nvPr/>
        </p:nvSpPr>
        <p:spPr bwMode="auto">
          <a:xfrm>
            <a:off x="1042988" y="1700213"/>
            <a:ext cx="727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/>
          </a:p>
        </p:txBody>
      </p:sp>
      <p:sp>
        <p:nvSpPr>
          <p:cNvPr id="8197" name="Google Shape;33;p4"/>
          <p:cNvSpPr txBox="1">
            <a:spLocks noChangeArrowheads="1"/>
          </p:cNvSpPr>
          <p:nvPr/>
        </p:nvSpPr>
        <p:spPr bwMode="auto">
          <a:xfrm>
            <a:off x="419100" y="201613"/>
            <a:ext cx="83105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L’ELABORAZIONE DEGLI STRUMENTI ARCHIVISTICI PER LO SCARTO DOCUMENTARIO</a:t>
            </a:r>
          </a:p>
        </p:txBody>
      </p:sp>
      <p:sp>
        <p:nvSpPr>
          <p:cNvPr id="8198" name="Google Shape;34;p4"/>
          <p:cNvSpPr txBox="1">
            <a:spLocks noChangeArrowheads="1"/>
          </p:cNvSpPr>
          <p:nvPr/>
        </p:nvSpPr>
        <p:spPr bwMode="auto">
          <a:xfrm>
            <a:off x="239713" y="1458913"/>
            <a:ext cx="845026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457200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1800" b="1">
                <a:solidFill>
                  <a:srgbClr val="FF0000"/>
                </a:solidFill>
              </a:rPr>
              <a:t>Fase 1 (2004-2010):</a:t>
            </a:r>
            <a:r>
              <a:rPr lang="it-IT" sz="1800"/>
              <a:t> elaborazione massimari per Struttura in assenza di titolario;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1800" b="1">
                <a:solidFill>
                  <a:srgbClr val="FF0000"/>
                </a:solidFill>
              </a:rPr>
              <a:t>Fase 2 (2012-2018):</a:t>
            </a:r>
            <a:r>
              <a:rPr lang="it-IT" sz="1800"/>
              <a:t> raccordo tra massimari e titolario di classificazione;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1800" b="1">
                <a:solidFill>
                  <a:srgbClr val="FF0000"/>
                </a:solidFill>
              </a:rPr>
              <a:t>Fase 3 (2018-2020):</a:t>
            </a:r>
            <a:r>
              <a:rPr lang="it-IT" sz="1800"/>
              <a:t> completamento elaborazione massimari per tutte le Strutture;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1800" b="1">
                <a:solidFill>
                  <a:srgbClr val="FF0000"/>
                </a:solidFill>
              </a:rPr>
              <a:t>Fase 4 (2020-2021):</a:t>
            </a:r>
            <a:r>
              <a:rPr lang="it-IT" sz="1800"/>
              <a:t> elaborazione Piano unico di conservazione degli atti (approvazione con deliberazione della Giunta provinciale n. 287 del 26 febbraio 2021).</a:t>
            </a:r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Font typeface="Arial" charset="0"/>
              <a:buNone/>
            </a:pPr>
            <a:endParaRPr lang="it-IT" sz="1800"/>
          </a:p>
          <a:p>
            <a:pPr marL="457200" indent="-457200">
              <a:spcBef>
                <a:spcPts val="1200"/>
              </a:spcBef>
              <a:buClr>
                <a:srgbClr val="000000"/>
              </a:buClr>
              <a:buFont typeface="Arial" charset="0"/>
              <a:buNone/>
            </a:pPr>
            <a:endParaRPr lang="it-IT" sz="20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4313" y="4170363"/>
            <a:ext cx="4752975" cy="18764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30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Google Shape;31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5899150"/>
            <a:ext cx="91567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Google Shape;32;p4"/>
          <p:cNvSpPr txBox="1">
            <a:spLocks noChangeArrowheads="1"/>
          </p:cNvSpPr>
          <p:nvPr/>
        </p:nvSpPr>
        <p:spPr bwMode="auto">
          <a:xfrm>
            <a:off x="1042988" y="1700213"/>
            <a:ext cx="727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/>
          </a:p>
        </p:txBody>
      </p:sp>
      <p:sp>
        <p:nvSpPr>
          <p:cNvPr id="10245" name="Google Shape;33;p4"/>
          <p:cNvSpPr txBox="1">
            <a:spLocks noChangeArrowheads="1"/>
          </p:cNvSpPr>
          <p:nvPr/>
        </p:nvSpPr>
        <p:spPr bwMode="auto">
          <a:xfrm>
            <a:off x="771525" y="269875"/>
            <a:ext cx="6969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STRUTTURA DEL PIANO </a:t>
            </a:r>
          </a:p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UNICO DI CONSERVAZIONE DEGLI ATTI</a:t>
            </a:r>
          </a:p>
        </p:txBody>
      </p:sp>
      <p:sp>
        <p:nvSpPr>
          <p:cNvPr id="34" name="Google Shape;34;p4"/>
          <p:cNvSpPr txBox="1">
            <a:spLocks noChangeArrowheads="1"/>
          </p:cNvSpPr>
          <p:nvPr/>
        </p:nvSpPr>
        <p:spPr bwMode="auto">
          <a:xfrm>
            <a:off x="195263" y="865188"/>
            <a:ext cx="52228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342900" indent="-342900">
              <a:spcBef>
                <a:spcPts val="1200"/>
              </a:spcBef>
              <a:buClr>
                <a:srgbClr val="000000"/>
              </a:buClr>
              <a:buFont typeface="Arial" charset="0"/>
              <a:buChar char="•"/>
            </a:pPr>
            <a:endParaRPr lang="it-IT" sz="20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73100" y="1711325"/>
            <a:ext cx="78740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2000"/>
              <a:t>Elaborato con programma dedicato alla produzione di fogli elettronici;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2000"/>
              <a:t>4433 voci, ciascuna corrispondente a una tipologia fascicolo/serie;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2000"/>
              <a:t>Tabella articolata in 10 colonne: </a:t>
            </a:r>
          </a:p>
          <a:p>
            <a:endParaRPr lang="it-IT" sz="2000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896938" y="3525838"/>
            <a:ext cx="6865937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Titolo e classe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Sottoclasse (eventuale)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Codice di classificazione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Voce procedimento amministrativo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N. procedimento</a:t>
            </a:r>
          </a:p>
          <a:p>
            <a:pPr marL="2095500" lvl="4" indent="-266700">
              <a:buFontTx/>
              <a:buAutoNum type="arabicPeriod"/>
            </a:pPr>
            <a:endParaRPr lang="it-IT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4603750" y="3565525"/>
            <a:ext cx="68659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Tipologia Fascicolo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Tempi di conservazione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Chiusura del fascicolo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Note su scartabilità documenti</a:t>
            </a:r>
          </a:p>
          <a:p>
            <a:pPr marL="266700" indent="-266700">
              <a:lnSpc>
                <a:spcPct val="110000"/>
              </a:lnSpc>
              <a:buFontTx/>
              <a:buAutoNum type="arabicPeriod"/>
            </a:pPr>
            <a:r>
              <a:rPr lang="it-IT"/>
              <a:t>Altre note</a:t>
            </a:r>
          </a:p>
          <a:p>
            <a:pPr marL="266700" indent="-266700">
              <a:spcBef>
                <a:spcPct val="50000"/>
              </a:spcBef>
            </a:pPr>
            <a:endParaRPr lang="it-IT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671513" y="4992688"/>
            <a:ext cx="792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/>
              <a:t>Prossima versione: adeguamento linee guida Agid (Tipo di aggregazione, Tipologia fascicolo).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30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Google Shape;31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Google Shape;32;p4"/>
          <p:cNvSpPr txBox="1">
            <a:spLocks noChangeArrowheads="1"/>
          </p:cNvSpPr>
          <p:nvPr/>
        </p:nvSpPr>
        <p:spPr bwMode="auto">
          <a:xfrm>
            <a:off x="1042988" y="1700213"/>
            <a:ext cx="727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/>
          </a:p>
        </p:txBody>
      </p:sp>
      <p:sp>
        <p:nvSpPr>
          <p:cNvPr id="12293" name="Google Shape;33;p4"/>
          <p:cNvSpPr txBox="1">
            <a:spLocks noChangeArrowheads="1"/>
          </p:cNvSpPr>
          <p:nvPr/>
        </p:nvSpPr>
        <p:spPr bwMode="auto">
          <a:xfrm>
            <a:off x="387350" y="201613"/>
            <a:ext cx="74152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IL PIANO UNICO DI CONSERVAZIONE DEGLI ATTI</a:t>
            </a: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(ESTRATTO)</a:t>
            </a:r>
            <a:endParaRPr lang="it-IT" sz="3200" b="1">
              <a:solidFill>
                <a:srgbClr val="0066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1763713"/>
            <a:ext cx="90265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30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Google Shape;31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91188"/>
            <a:ext cx="91567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Google Shape;32;p4"/>
          <p:cNvSpPr txBox="1">
            <a:spLocks noChangeArrowheads="1"/>
          </p:cNvSpPr>
          <p:nvPr/>
        </p:nvSpPr>
        <p:spPr bwMode="auto">
          <a:xfrm>
            <a:off x="1042988" y="1700213"/>
            <a:ext cx="727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/>
          </a:p>
        </p:txBody>
      </p:sp>
      <p:sp>
        <p:nvSpPr>
          <p:cNvPr id="14341" name="Google Shape;33;p4"/>
          <p:cNvSpPr txBox="1">
            <a:spLocks noChangeArrowheads="1"/>
          </p:cNvSpPr>
          <p:nvPr/>
        </p:nvSpPr>
        <p:spPr bwMode="auto">
          <a:xfrm>
            <a:off x="674688" y="201613"/>
            <a:ext cx="6978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CARATTERISTICHE DEL PIANO </a:t>
            </a:r>
          </a:p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it-IT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UNICO DI CONSERVAZIONE DEGLI ATTI</a:t>
            </a:r>
          </a:p>
        </p:txBody>
      </p:sp>
      <p:sp>
        <p:nvSpPr>
          <p:cNvPr id="14342" name="Google Shape;34;p4"/>
          <p:cNvSpPr txBox="1">
            <a:spLocks noChangeArrowheads="1"/>
          </p:cNvSpPr>
          <p:nvPr/>
        </p:nvSpPr>
        <p:spPr bwMode="auto">
          <a:xfrm>
            <a:off x="469900" y="1700213"/>
            <a:ext cx="8348663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/>
              <a:t>Unità minima di descrizione = fascicolo;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/>
              <a:t>Un tempo di conservazione univoco per ogni tipologia fascicolo;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/>
              <a:t>Tipologie del Piano corrispondono alle tipologie di fascicolo (o serie) effettivamente prodotte dalle Strutture (piano di conservazione utilizzabile come piano di fascicolazione);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/>
              <a:t>Strumento costantemente monitorato e aggiornato (versione più recente approvata con deliberazione della Giunta provinciale n. 386 del 10 marzo 2023);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/>
              <a:t>Strumento messo in relazione con il Registro dei trattamenti dei dati personali e con l’Elenco dei procedimenti amministrativi dell’Ente.</a:t>
            </a:r>
            <a:endParaRPr lang="it-I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13;p1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Pts val="3200"/>
              <a:buFont typeface="Calibri" pitchFamily="34" charset="0"/>
              <a:buNone/>
            </a:pPr>
            <a:r>
              <a:rPr lang="en-US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GRAZIE PER L’ATTENZIONE </a:t>
            </a:r>
            <a:endParaRPr lang="it-IT" sz="4400" smtClean="0">
              <a:latin typeface="Arial" charset="0"/>
              <a:cs typeface="Arial" charset="0"/>
            </a:endParaRPr>
          </a:p>
        </p:txBody>
      </p:sp>
      <p:pic>
        <p:nvPicPr>
          <p:cNvPr id="16387" name="Google Shape;114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619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oogle Shape;115;p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oogle Shape;116;p1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" y="3922713"/>
            <a:ext cx="91408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277</Words>
  <Application>Microsoft Office PowerPoint</Application>
  <PresentationFormat>Presentazione su schermo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Struttura predefinita</vt:lpstr>
      <vt:lpstr>IL PIANO UNICO DI CONSERVAZIONE DEGLI ATTI DELLA PROVINCIA AUTONOMA DI TRENTO</vt:lpstr>
      <vt:lpstr>Diapositiva 2</vt:lpstr>
      <vt:lpstr>Diapositiva 3</vt:lpstr>
      <vt:lpstr>Diapositiva 4</vt:lpstr>
      <vt:lpstr>Diapositiva 5</vt:lpstr>
      <vt:lpstr>Diapositiva 6</vt:lpstr>
      <vt:lpstr>GRAZIE PER L’ATTENZIONE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PITRE: SOLUZIONI AL SERVIZIO DELLA GESTIONE DOCUMENTALE</dc:title>
  <dc:creator>LAZZERI ANNAMARIA</dc:creator>
  <cp:lastModifiedBy>pr43683</cp:lastModifiedBy>
  <cp:revision>45</cp:revision>
  <dcterms:modified xsi:type="dcterms:W3CDTF">2024-01-29T09:33:02Z</dcterms:modified>
</cp:coreProperties>
</file>