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454" r:id="rId1"/>
  </p:sldMasterIdLst>
  <p:notesMasterIdLst>
    <p:notesMasterId r:id="rId55"/>
  </p:notesMasterIdLst>
  <p:handoutMasterIdLst>
    <p:handoutMasterId r:id="rId56"/>
  </p:handoutMasterIdLst>
  <p:sldIdLst>
    <p:sldId id="1506" r:id="rId2"/>
    <p:sldId id="1612" r:id="rId3"/>
    <p:sldId id="1611" r:id="rId4"/>
    <p:sldId id="1604" r:id="rId5"/>
    <p:sldId id="1617" r:id="rId6"/>
    <p:sldId id="1618" r:id="rId7"/>
    <p:sldId id="1619" r:id="rId8"/>
    <p:sldId id="1620" r:id="rId9"/>
    <p:sldId id="1621" r:id="rId10"/>
    <p:sldId id="1622" r:id="rId11"/>
    <p:sldId id="1624" r:id="rId12"/>
    <p:sldId id="1623" r:id="rId13"/>
    <p:sldId id="1625" r:id="rId14"/>
    <p:sldId id="1626" r:id="rId15"/>
    <p:sldId id="1627" r:id="rId16"/>
    <p:sldId id="1628" r:id="rId17"/>
    <p:sldId id="1585" r:id="rId18"/>
    <p:sldId id="1616" r:id="rId19"/>
    <p:sldId id="1603" r:id="rId20"/>
    <p:sldId id="1596" r:id="rId21"/>
    <p:sldId id="1597" r:id="rId22"/>
    <p:sldId id="1598" r:id="rId23"/>
    <p:sldId id="1599" r:id="rId24"/>
    <p:sldId id="1601" r:id="rId25"/>
    <p:sldId id="1595" r:id="rId26"/>
    <p:sldId id="1584" r:id="rId27"/>
    <p:sldId id="1586" r:id="rId28"/>
    <p:sldId id="1590" r:id="rId29"/>
    <p:sldId id="1591" r:id="rId30"/>
    <p:sldId id="1588" r:id="rId31"/>
    <p:sldId id="1592" r:id="rId32"/>
    <p:sldId id="1593" r:id="rId33"/>
    <p:sldId id="1614" r:id="rId34"/>
    <p:sldId id="1606" r:id="rId35"/>
    <p:sldId id="1630" r:id="rId36"/>
    <p:sldId id="1631" r:id="rId37"/>
    <p:sldId id="1632" r:id="rId38"/>
    <p:sldId id="1633" r:id="rId39"/>
    <p:sldId id="1634" r:id="rId40"/>
    <p:sldId id="1635" r:id="rId41"/>
    <p:sldId id="1615" r:id="rId42"/>
    <p:sldId id="1637" r:id="rId43"/>
    <p:sldId id="1638" r:id="rId44"/>
    <p:sldId id="1639" r:id="rId45"/>
    <p:sldId id="1640" r:id="rId46"/>
    <p:sldId id="1594" r:id="rId47"/>
    <p:sldId id="1636" r:id="rId48"/>
    <p:sldId id="1605" r:id="rId49"/>
    <p:sldId id="1607" r:id="rId50"/>
    <p:sldId id="1608" r:id="rId51"/>
    <p:sldId id="1609" r:id="rId52"/>
    <p:sldId id="1610" r:id="rId53"/>
    <p:sldId id="1505" r:id="rId54"/>
  </p:sldIdLst>
  <p:sldSz cx="9144000" cy="6858000" type="screen4x3"/>
  <p:notesSz cx="6718300" cy="9855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Arial Unicode MS" pitchFamily="34" charset="-128"/>
        <a:cs typeface="Arial Unicode MS" pitchFamily="34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Arial Unicode MS" pitchFamily="34" charset="-128"/>
        <a:cs typeface="Arial Unicode MS" pitchFamily="34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Arial Unicode MS" pitchFamily="34" charset="-128"/>
        <a:cs typeface="Arial Unicode MS" pitchFamily="34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Arial Unicode MS" pitchFamily="34" charset="-128"/>
        <a:cs typeface="Arial Unicode MS" pitchFamily="34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Arial Unicode MS" pitchFamily="34" charset="-128"/>
        <a:cs typeface="Arial Unicode MS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 orient="horz" pos="640">
          <p15:clr>
            <a:srgbClr val="A4A3A4"/>
          </p15:clr>
        </p15:guide>
        <p15:guide id="3" orient="horz" pos="1480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orient="horz" pos="1712">
          <p15:clr>
            <a:srgbClr val="A4A3A4"/>
          </p15:clr>
        </p15:guide>
        <p15:guide id="6" orient="horz" pos="2283">
          <p15:clr>
            <a:srgbClr val="A4A3A4"/>
          </p15:clr>
        </p15:guide>
        <p15:guide id="7" orient="horz" pos="3067">
          <p15:clr>
            <a:srgbClr val="A4A3A4"/>
          </p15:clr>
        </p15:guide>
        <p15:guide id="8" pos="2880">
          <p15:clr>
            <a:srgbClr val="A4A3A4"/>
          </p15:clr>
        </p15:guide>
        <p15:guide id="9" pos="2685">
          <p15:clr>
            <a:srgbClr val="A4A3A4"/>
          </p15:clr>
        </p15:guide>
        <p15:guide id="10" pos="3075">
          <p15:clr>
            <a:srgbClr val="A4A3A4"/>
          </p15:clr>
        </p15:guide>
        <p15:guide id="11" pos="295">
          <p15:clr>
            <a:srgbClr val="A4A3A4"/>
          </p15:clr>
        </p15:guide>
        <p15:guide id="12" pos="5465">
          <p15:clr>
            <a:srgbClr val="A4A3A4"/>
          </p15:clr>
        </p15:guide>
        <p15:guide id="13" pos="4150">
          <p15:clr>
            <a:srgbClr val="A4A3A4"/>
          </p15:clr>
        </p15:guide>
        <p15:guide id="14" pos="1610">
          <p15:clr>
            <a:srgbClr val="A4A3A4"/>
          </p15:clr>
        </p15:guide>
        <p15:guide id="15" pos="7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15096D"/>
    <a:srgbClr val="060028"/>
    <a:srgbClr val="FBDB88"/>
    <a:srgbClr val="76B043"/>
    <a:srgbClr val="2F797D"/>
    <a:srgbClr val="399499"/>
    <a:srgbClr val="CBC6D4"/>
    <a:srgbClr val="8A4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85" autoAdjust="0"/>
    <p:restoredTop sz="85942" autoAdjust="0"/>
  </p:normalViewPr>
  <p:slideViewPr>
    <p:cSldViewPr>
      <p:cViewPr varScale="1">
        <p:scale>
          <a:sx n="62" d="100"/>
          <a:sy n="62" d="100"/>
        </p:scale>
        <p:origin x="1770" y="60"/>
      </p:cViewPr>
      <p:guideLst>
        <p:guide orient="horz" pos="2205"/>
        <p:guide orient="horz" pos="640"/>
        <p:guide orient="horz" pos="1480"/>
        <p:guide orient="horz" pos="3974"/>
        <p:guide orient="horz" pos="1712"/>
        <p:guide orient="horz" pos="2283"/>
        <p:guide orient="horz" pos="3067"/>
        <p:guide pos="2880"/>
        <p:guide pos="2685"/>
        <p:guide pos="3075"/>
        <p:guide pos="295"/>
        <p:guide pos="5465"/>
        <p:guide pos="4150"/>
        <p:guide pos="1610"/>
        <p:guide pos="763"/>
      </p:guideLst>
    </p:cSldViewPr>
  </p:slideViewPr>
  <p:outlineViewPr>
    <p:cViewPr>
      <p:scale>
        <a:sx n="33" d="100"/>
        <a:sy n="33" d="100"/>
      </p:scale>
      <p:origin x="0" y="-315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694" y="-108"/>
      </p:cViewPr>
      <p:guideLst>
        <p:guide orient="horz" pos="3104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475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5238" y="0"/>
            <a:ext cx="2911475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59900"/>
            <a:ext cx="2911475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5238" y="9359900"/>
            <a:ext cx="2911475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8916BC6-1185-4640-B0BF-0F8745CDB064}" type="slidenum">
              <a:rPr lang="en-GB" altLang="fr-FR"/>
              <a:pPr>
                <a:defRPr/>
              </a:pPr>
              <a:t>‹N›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060138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475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5238" y="0"/>
            <a:ext cx="2911475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9775"/>
            <a:ext cx="4926012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681538"/>
            <a:ext cx="5375275" cy="4433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59900"/>
            <a:ext cx="2911475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5238" y="9359900"/>
            <a:ext cx="2911475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2FA0E1E-5AF2-4BDE-A7B6-EDCFB96BFE8C}" type="slidenum">
              <a:rPr lang="en-GB" altLang="fr-FR"/>
              <a:pPr>
                <a:defRPr/>
              </a:pPr>
              <a:t>‹N›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695499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991BBF1-0899-47B5-A0A3-F0DC06538B24}" type="slidenum">
              <a:rPr lang="it-IT" smtClean="0">
                <a:cs typeface="Arial" pitchFamily="34" charset="0"/>
              </a:rPr>
              <a:pPr/>
              <a:t>1</a:t>
            </a:fld>
            <a:endParaRPr lang="it-IT">
              <a:cs typeface="Arial" pitchFamily="34" charset="0"/>
            </a:endParaRPr>
          </a:p>
        </p:txBody>
      </p:sp>
      <p:sp>
        <p:nvSpPr>
          <p:cNvPr id="189443" name="Text Box 1"/>
          <p:cNvSpPr txBox="1">
            <a:spLocks noChangeArrowheads="1"/>
          </p:cNvSpPr>
          <p:nvPr/>
        </p:nvSpPr>
        <p:spPr bwMode="auto">
          <a:xfrm>
            <a:off x="3806143" y="9360537"/>
            <a:ext cx="2907426" cy="4883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676" tIns="46632" rIns="89676" bIns="46632" anchor="b"/>
          <a:lstStyle/>
          <a:p>
            <a:pPr algn="r">
              <a:tabLst>
                <a:tab pos="0" algn="l"/>
                <a:tab pos="446063" algn="l"/>
                <a:tab pos="893709" algn="l"/>
                <a:tab pos="1341354" algn="l"/>
                <a:tab pos="1788999" algn="l"/>
                <a:tab pos="2236644" algn="l"/>
                <a:tab pos="2684290" algn="l"/>
                <a:tab pos="3131934" algn="l"/>
                <a:tab pos="3579580" algn="l"/>
                <a:tab pos="4027225" algn="l"/>
                <a:tab pos="4474870" algn="l"/>
                <a:tab pos="4922515" algn="l"/>
                <a:tab pos="5370161" algn="l"/>
                <a:tab pos="5817805" algn="l"/>
                <a:tab pos="6265451" algn="l"/>
                <a:tab pos="6713096" algn="l"/>
                <a:tab pos="7160741" algn="l"/>
                <a:tab pos="7608386" algn="l"/>
                <a:tab pos="8056032" algn="l"/>
                <a:tab pos="8503676" algn="l"/>
                <a:tab pos="8951322" algn="l"/>
              </a:tabLst>
            </a:pPr>
            <a:fld id="{206420CC-B58B-40E4-ACA4-4BD767055B24}" type="slidenum">
              <a:rPr lang="it-IT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pPr algn="r">
                <a:tabLst>
                  <a:tab pos="0" algn="l"/>
                  <a:tab pos="446063" algn="l"/>
                  <a:tab pos="893709" algn="l"/>
                  <a:tab pos="1341354" algn="l"/>
                  <a:tab pos="1788999" algn="l"/>
                  <a:tab pos="2236644" algn="l"/>
                  <a:tab pos="2684290" algn="l"/>
                  <a:tab pos="3131934" algn="l"/>
                  <a:tab pos="3579580" algn="l"/>
                  <a:tab pos="4027225" algn="l"/>
                  <a:tab pos="4474870" algn="l"/>
                  <a:tab pos="4922515" algn="l"/>
                  <a:tab pos="5370161" algn="l"/>
                  <a:tab pos="5817805" algn="l"/>
                  <a:tab pos="6265451" algn="l"/>
                  <a:tab pos="6713096" algn="l"/>
                  <a:tab pos="7160741" algn="l"/>
                  <a:tab pos="7608386" algn="l"/>
                  <a:tab pos="8056032" algn="l"/>
                  <a:tab pos="8503676" algn="l"/>
                  <a:tab pos="8951322" algn="l"/>
                </a:tabLst>
              </a:pPr>
              <a:t>1</a:t>
            </a:fld>
            <a:endParaRPr lang="it-IT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89444" name="Text Box 2"/>
          <p:cNvSpPr txBox="1">
            <a:spLocks noChangeArrowheads="1"/>
          </p:cNvSpPr>
          <p:nvPr/>
        </p:nvSpPr>
        <p:spPr bwMode="auto">
          <a:xfrm>
            <a:off x="1119454" y="738824"/>
            <a:ext cx="4480969" cy="3695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111" tIns="45555" rIns="91111" bIns="45555" anchor="ctr"/>
          <a:lstStyle/>
          <a:p>
            <a:endParaRPr lang="it-IT"/>
          </a:p>
        </p:txBody>
      </p:sp>
      <p:sp>
        <p:nvSpPr>
          <p:cNvPr id="189445" name="Rectangle 3"/>
          <p:cNvSpPr>
            <a:spLocks noGrp="1" noChangeArrowheads="1"/>
          </p:cNvSpPr>
          <p:nvPr>
            <p:ph type="body"/>
          </p:nvPr>
        </p:nvSpPr>
        <p:spPr>
          <a:xfrm>
            <a:off x="671672" y="4681855"/>
            <a:ext cx="5373378" cy="4531236"/>
          </a:xfrm>
          <a:noFill/>
          <a:ln/>
        </p:spPr>
        <p:txBody>
          <a:bodyPr wrap="none" anchor="ctr"/>
          <a:lstStyle/>
          <a:p>
            <a:endParaRPr lang="it-IT"/>
          </a:p>
        </p:txBody>
      </p:sp>
      <p:sp>
        <p:nvSpPr>
          <p:cNvPr id="189446" name="Text Box 4"/>
          <p:cNvSpPr txBox="1">
            <a:spLocks noChangeArrowheads="1"/>
          </p:cNvSpPr>
          <p:nvPr/>
        </p:nvSpPr>
        <p:spPr bwMode="auto">
          <a:xfrm>
            <a:off x="3806143" y="9360538"/>
            <a:ext cx="2912157" cy="4930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676" tIns="46632" rIns="89676" bIns="46632" anchor="b"/>
          <a:lstStyle/>
          <a:p>
            <a:pPr algn="r">
              <a:tabLst>
                <a:tab pos="0" algn="l"/>
                <a:tab pos="446063" algn="l"/>
                <a:tab pos="893709" algn="l"/>
                <a:tab pos="1341354" algn="l"/>
                <a:tab pos="1788999" algn="l"/>
                <a:tab pos="2236644" algn="l"/>
                <a:tab pos="2684290" algn="l"/>
                <a:tab pos="3131934" algn="l"/>
                <a:tab pos="3579580" algn="l"/>
                <a:tab pos="4027225" algn="l"/>
                <a:tab pos="4474870" algn="l"/>
                <a:tab pos="4922515" algn="l"/>
                <a:tab pos="5370161" algn="l"/>
                <a:tab pos="5817805" algn="l"/>
                <a:tab pos="6265451" algn="l"/>
                <a:tab pos="6713096" algn="l"/>
                <a:tab pos="7160741" algn="l"/>
                <a:tab pos="7608386" algn="l"/>
                <a:tab pos="8056032" algn="l"/>
                <a:tab pos="8503676" algn="l"/>
                <a:tab pos="8951322" algn="l"/>
              </a:tabLst>
            </a:pPr>
            <a:fld id="{3A76991C-71AF-45F0-AE32-306A6ABEDAF3}" type="slidenum">
              <a:rPr lang="en-US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446063" algn="l"/>
                  <a:tab pos="893709" algn="l"/>
                  <a:tab pos="1341354" algn="l"/>
                  <a:tab pos="1788999" algn="l"/>
                  <a:tab pos="2236644" algn="l"/>
                  <a:tab pos="2684290" algn="l"/>
                  <a:tab pos="3131934" algn="l"/>
                  <a:tab pos="3579580" algn="l"/>
                  <a:tab pos="4027225" algn="l"/>
                  <a:tab pos="4474870" algn="l"/>
                  <a:tab pos="4922515" algn="l"/>
                  <a:tab pos="5370161" algn="l"/>
                  <a:tab pos="5817805" algn="l"/>
                  <a:tab pos="6265451" algn="l"/>
                  <a:tab pos="6713096" algn="l"/>
                  <a:tab pos="7160741" algn="l"/>
                  <a:tab pos="7608386" algn="l"/>
                  <a:tab pos="8056032" algn="l"/>
                  <a:tab pos="8503676" algn="l"/>
                  <a:tab pos="8951322" algn="l"/>
                </a:tabLst>
              </a:pPr>
              <a:t>1</a:t>
            </a:fld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84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FA0E1E-5AF2-4BDE-A7B6-EDCFB96BFE8C}" type="slidenum">
              <a:rPr lang="en-GB" altLang="fr-FR" smtClean="0"/>
              <a:pPr>
                <a:defRPr/>
              </a:pPr>
              <a:t>17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924171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FA0E1E-5AF2-4BDE-A7B6-EDCFB96BFE8C}" type="slidenum">
              <a:rPr lang="en-GB" altLang="fr-FR" smtClean="0"/>
              <a:pPr>
                <a:defRPr/>
              </a:pPr>
              <a:t>39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799663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2083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  <p:sp>
        <p:nvSpPr>
          <p:cNvPr id="302084" name="Segnaposto numero diapositiva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EC9DBB0-3757-412F-B01B-D6905669C7C8}" type="slidenum">
              <a:rPr lang="en-US" smtClean="0">
                <a:cs typeface="Arial" pitchFamily="34" charset="0"/>
              </a:rPr>
              <a:pPr/>
              <a:t>53</a:t>
            </a:fld>
            <a:endParaRPr lang="en-US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145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just">
              <a:defRPr/>
            </a:lvl1pPr>
            <a:lvl2pPr algn="just">
              <a:defRPr/>
            </a:lvl2pPr>
            <a:lvl3pPr algn="just">
              <a:defRPr/>
            </a:lvl3pPr>
            <a:lvl4pPr algn="just">
              <a:defRPr/>
            </a:lvl4pPr>
            <a:lvl5pPr algn="just">
              <a:defRPr/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EA32B-47EB-4AF4-8EF1-343B9BF74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5" r:id="rId1"/>
    <p:sldLayoutId id="2147484456" r:id="rId2"/>
    <p:sldLayoutId id="2147484457" r:id="rId3"/>
    <p:sldLayoutId id="2147484459" r:id="rId4"/>
    <p:sldLayoutId id="2147484460" r:id="rId5"/>
    <p:sldLayoutId id="2147484461" r:id="rId6"/>
    <p:sldLayoutId id="2147484462" r:id="rId7"/>
    <p:sldLayoutId id="2147484463" r:id="rId8"/>
    <p:sldLayoutId id="2147484464" r:id="rId9"/>
    <p:sldLayoutId id="2147484465" r:id="rId10"/>
  </p:sldLayoutIdLst>
  <p:transition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467544" y="2205162"/>
            <a:ext cx="8280920" cy="2303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000000"/>
                </a:solidFill>
                <a:latin typeface="Calibri" pitchFamily="34" charset="0"/>
              </a:rPr>
              <a:t>LA PROGRAMMAZIONE DEI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000000"/>
                </a:solidFill>
                <a:latin typeface="Calibri" pitchFamily="34" charset="0"/>
              </a:rPr>
              <a:t>FONDI STRUTTURALI 2014-2020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800" b="1" dirty="0"/>
          </a:p>
          <a:p>
            <a:pPr algn="ctr">
              <a:spcAft>
                <a:spcPts val="12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latin typeface="Calibri" pitchFamily="34" charset="0"/>
                <a:cs typeface="Calibri" pitchFamily="34" charset="0"/>
              </a:rPr>
              <a:t>I giornata - l’impatto dell’emergenza sanitaria Covid-19 sui regolamenti 2014-2020</a:t>
            </a:r>
          </a:p>
          <a:p>
            <a:pPr algn="ctr">
              <a:spcAft>
                <a:spcPts val="12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Lorenzo Improta</a:t>
            </a:r>
          </a:p>
          <a:p>
            <a:pPr algn="ctr">
              <a:spcAft>
                <a:spcPts val="12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Michele Nicolaj 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900113" y="5661247"/>
            <a:ext cx="7335837" cy="7919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i="1" dirty="0">
                <a:solidFill>
                  <a:srgbClr val="3333CC"/>
                </a:solidFill>
                <a:latin typeface="Calibri" pitchFamily="34" charset="0"/>
              </a:rPr>
              <a:t>Catanzaro, 24 giugno 2020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2030D3EF-0F0D-4AF5-B079-447ACF97BBC9}" type="slidenum">
              <a:rPr lang="it-IT" sz="1200">
                <a:solidFill>
                  <a:srgbClr val="898989"/>
                </a:solidFill>
                <a:latin typeface="Calibri" pitchFamily="34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it-IT" sz="1200">
              <a:solidFill>
                <a:srgbClr val="898989"/>
              </a:solidFill>
              <a:latin typeface="Calibri" pitchFamily="34" charset="0"/>
            </a:endParaRPr>
          </a:p>
        </p:txBody>
      </p:sp>
      <p:grpSp>
        <p:nvGrpSpPr>
          <p:cNvPr id="7" name="Group 1">
            <a:extLst>
              <a:ext uri="{FF2B5EF4-FFF2-40B4-BE49-F238E27FC236}">
                <a16:creationId xmlns:a16="http://schemas.microsoft.com/office/drawing/2014/main" id="{114866DA-82FB-45FC-8E22-2F30255DC621}"/>
              </a:ext>
            </a:extLst>
          </p:cNvPr>
          <p:cNvGrpSpPr>
            <a:grpSpLocks/>
          </p:cNvGrpSpPr>
          <p:nvPr/>
        </p:nvGrpSpPr>
        <p:grpSpPr bwMode="auto">
          <a:xfrm>
            <a:off x="216024" y="0"/>
            <a:ext cx="4283968" cy="1988840"/>
            <a:chOff x="0" y="0"/>
            <a:chExt cx="5424" cy="2050"/>
          </a:xfrm>
        </p:grpSpPr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1DEFFD56-AEE0-4E17-99FB-85EAFC803E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5424" cy="2050"/>
            </a:xfrm>
            <a:prstGeom prst="rect">
              <a:avLst/>
            </a:prstGeom>
            <a:noFill/>
          </p:spPr>
        </p:pic>
        <p:pic>
          <p:nvPicPr>
            <p:cNvPr id="9" name="Picture 3">
              <a:extLst>
                <a:ext uri="{FF2B5EF4-FFF2-40B4-BE49-F238E27FC236}">
                  <a16:creationId xmlns:a16="http://schemas.microsoft.com/office/drawing/2014/main" id="{EB1BE206-4FB3-41DF-A08E-C12D9A934F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69" y="0"/>
              <a:ext cx="684" cy="770"/>
            </a:xfrm>
            <a:prstGeom prst="rect">
              <a:avLst/>
            </a:prstGeom>
            <a:noFill/>
          </p:spPr>
        </p:pic>
        <p:sp>
          <p:nvSpPr>
            <p:cNvPr id="10" name="Text Box 2">
              <a:extLst>
                <a:ext uri="{FF2B5EF4-FFF2-40B4-BE49-F238E27FC236}">
                  <a16:creationId xmlns:a16="http://schemas.microsoft.com/office/drawing/2014/main" id="{89F046B6-456F-45BC-B060-7F11F8D19B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50"/>
              <a:ext cx="5229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600" b="0" i="1" u="none" strike="noStrike" cap="none" normalizeH="0" baseline="0" dirty="0">
                  <a:ln>
                    <a:noFill/>
                  </a:ln>
                  <a:solidFill>
                    <a:srgbClr val="0066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Regione Calabria</a:t>
              </a:r>
              <a:endParaRPr kumimoji="0" lang="it-IT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>
                  <a:ln>
                    <a:noFill/>
                  </a:ln>
                  <a:solidFill>
                    <a:srgbClr val="0066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Dipartimento Organizzazione e Risorse Umane Settore Gestione Giuridica del Personale Formazione e Sviluppo Risorse Umane</a:t>
              </a:r>
              <a:endParaRPr kumimoji="0" 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oup 7">
            <a:extLst>
              <a:ext uri="{FF2B5EF4-FFF2-40B4-BE49-F238E27FC236}">
                <a16:creationId xmlns:a16="http://schemas.microsoft.com/office/drawing/2014/main" id="{EA4EAF19-73F0-4A6A-9CC8-C65519CFA95D}"/>
              </a:ext>
            </a:extLst>
          </p:cNvPr>
          <p:cNvGrpSpPr>
            <a:grpSpLocks/>
          </p:cNvGrpSpPr>
          <p:nvPr/>
        </p:nvGrpSpPr>
        <p:grpSpPr bwMode="auto">
          <a:xfrm>
            <a:off x="5652120" y="276572"/>
            <a:ext cx="2994025" cy="992188"/>
            <a:chOff x="0" y="0"/>
            <a:chExt cx="4716" cy="1563"/>
          </a:xfrm>
        </p:grpSpPr>
        <p:pic>
          <p:nvPicPr>
            <p:cNvPr id="12" name="Picture 9">
              <a:extLst>
                <a:ext uri="{FF2B5EF4-FFF2-40B4-BE49-F238E27FC236}">
                  <a16:creationId xmlns:a16="http://schemas.microsoft.com/office/drawing/2014/main" id="{4806D04E-560B-4431-9FB4-0CCFA44B01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0"/>
              <a:ext cx="4716" cy="1562"/>
            </a:xfrm>
            <a:prstGeom prst="rect">
              <a:avLst/>
            </a:prstGeom>
            <a:noFill/>
          </p:spPr>
        </p:pic>
        <p:pic>
          <p:nvPicPr>
            <p:cNvPr id="13" name="Picture 8">
              <a:extLst>
                <a:ext uri="{FF2B5EF4-FFF2-40B4-BE49-F238E27FC236}">
                  <a16:creationId xmlns:a16="http://schemas.microsoft.com/office/drawing/2014/main" id="{11F384B1-15E8-41B9-8243-3EFBC205D9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15" y="233"/>
              <a:ext cx="3883" cy="970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463836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2020/558 del 23 aprile 2020 </a:t>
            </a:r>
            <a:br>
              <a:rPr lang="it-IT" sz="2400" dirty="0"/>
            </a:br>
            <a:r>
              <a:rPr lang="it-IT" sz="2400" dirty="0"/>
              <a:t>PREAMBOLO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08720"/>
            <a:ext cx="8507288" cy="521744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arenR" startAt="3"/>
            </a:pPr>
            <a:r>
              <a:rPr lang="it-IT" sz="2400" dirty="0"/>
              <a:t>Gli effetti negativi gravi sulle economie e sulle società dell'Unione stanno tuttavia peggiorando. Pertanto, affinché gli Stati membri possano rispondere a questa crisi sanitaria pubblica che non conosce precedenti, è necessario fornire loro un </a:t>
            </a:r>
            <a:r>
              <a:rPr lang="it-IT" sz="2400" b="1" dirty="0">
                <a:solidFill>
                  <a:schemeClr val="tx2"/>
                </a:solidFill>
              </a:rPr>
              <a:t>supplemento eccezionale di flessibilità </a:t>
            </a:r>
            <a:r>
              <a:rPr lang="it-IT" sz="2400" dirty="0"/>
              <a:t>aumentando la possibilità di mobilitare tutto il sostegno inutilizzato dei fondi. </a:t>
            </a:r>
          </a:p>
          <a:p>
            <a:pPr marL="514350" indent="-514350">
              <a:buFont typeface="+mj-lt"/>
              <a:buAutoNum type="arabicParenR" startAt="3"/>
            </a:pPr>
            <a:r>
              <a:rPr lang="it-IT" sz="2400" dirty="0"/>
              <a:t>Al fine di alleviare l'onere che i bilanci pubblici devono sostenere per rispondere alla crisi sanitaria pubblica, dovrebbe essere consentito in via eccezionale agli Stati membri di chiedere che, nel periodo contabile 2020-2021, sia applicato un </a:t>
            </a:r>
            <a:r>
              <a:rPr lang="it-IT" sz="2400" b="1" dirty="0">
                <a:solidFill>
                  <a:schemeClr val="tx2"/>
                </a:solidFill>
              </a:rPr>
              <a:t>tasso di cofinanziamento del 100%, </a:t>
            </a:r>
            <a:r>
              <a:rPr lang="it-IT" sz="2400" dirty="0"/>
              <a:t>conformemente agli stanziamenti di bilancio e subordinatamente ai fondi disponibili. La Commissione </a:t>
            </a:r>
            <a:r>
              <a:rPr lang="it-IT" sz="2400" b="1" dirty="0">
                <a:solidFill>
                  <a:schemeClr val="tx2"/>
                </a:solidFill>
              </a:rPr>
              <a:t>potrebbe proporre una proroga</a:t>
            </a:r>
            <a:r>
              <a:rPr lang="it-IT" sz="2400" dirty="0"/>
              <a:t> della presente misura sulla base di una valutazione dell'applicazione di tale tasso di cofinanziamento eccezionale. </a:t>
            </a:r>
            <a:endParaRPr lang="it-IT" sz="2400" b="1" dirty="0">
              <a:solidFill>
                <a:schemeClr val="tx2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336635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2020/558 del 23 aprile 2020 </a:t>
            </a:r>
            <a:br>
              <a:rPr lang="it-IT" sz="2400" dirty="0"/>
            </a:br>
            <a:r>
              <a:rPr lang="it-IT" sz="2400" dirty="0"/>
              <a:t>ARTICOLO 25 BIS DEL REGOLAMENTO (UE) N. 1303/2013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04" y="947861"/>
            <a:ext cx="8363272" cy="4857403"/>
          </a:xfrm>
        </p:spPr>
        <p:txBody>
          <a:bodyPr>
            <a:noAutofit/>
          </a:bodyPr>
          <a:lstStyle/>
          <a:p>
            <a:r>
              <a:rPr lang="it-IT" sz="2500" u="sng" dirty="0"/>
              <a:t>Cofinanziamento del 100%</a:t>
            </a:r>
          </a:p>
          <a:p>
            <a:pPr marL="355600" indent="0">
              <a:buNone/>
            </a:pPr>
            <a:r>
              <a:rPr lang="it-IT" sz="2500" dirty="0"/>
              <a:t>Può essere applicato un tasso di cofinanziamento del 100 % </a:t>
            </a:r>
            <a:r>
              <a:rPr lang="it-IT" sz="2500" b="1" dirty="0">
                <a:solidFill>
                  <a:schemeClr val="tx2"/>
                </a:solidFill>
              </a:rPr>
              <a:t>alle spese dichiarate nelle domande di pagamento nel periodo contabile che decorre dal 1° luglio 2020 fino al 30 giugno 2021</a:t>
            </a:r>
            <a:r>
              <a:rPr lang="it-IT" sz="2500" dirty="0"/>
              <a:t> per uno o più assi prioritari di un programma.</a:t>
            </a:r>
          </a:p>
          <a:p>
            <a:pPr marL="355600" indent="0">
              <a:buNone/>
            </a:pPr>
            <a:r>
              <a:rPr lang="it-IT" sz="2500" dirty="0"/>
              <a:t>Tale possibilità costituisce deroga alle percentuali relative al tasso massimo di cofinanziamento UE del Programma stabilito dall’articolo 120, primo e quarto comma (per le Regioni meno sviluppate (80% di quota UE).</a:t>
            </a:r>
          </a:p>
          <a:p>
            <a:pPr marL="355600" indent="0">
              <a:buNone/>
            </a:pPr>
            <a:r>
              <a:rPr lang="it-IT" sz="2500" dirty="0"/>
              <a:t>Prima di trasmettere la prima domanda di pagamento per il periodo contabile che inizia il 1° luglio 2021, gli Stati membri comunicano il tasso di cofinanziamento applicabile nel periodo contabile concluso il 30 giugno 2020, per le priorità interessate dall'aumento temporaneo al 100%.</a:t>
            </a:r>
            <a:endParaRPr lang="it-IT" sz="2500" b="1" dirty="0">
              <a:solidFill>
                <a:schemeClr val="tx2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11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424692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2020/558 del 23 aprile 2020 </a:t>
            </a:r>
            <a:br>
              <a:rPr lang="it-IT" sz="2400" dirty="0"/>
            </a:br>
            <a:r>
              <a:rPr lang="it-IT" sz="2400" dirty="0"/>
              <a:t>ARTICOLO 25 BIS DEL REGOLAMENTO (UE) N. 1303/2013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04" y="947861"/>
            <a:ext cx="8363272" cy="4857403"/>
          </a:xfrm>
        </p:spPr>
        <p:txBody>
          <a:bodyPr>
            <a:noAutofit/>
          </a:bodyPr>
          <a:lstStyle/>
          <a:p>
            <a:r>
              <a:rPr lang="it-IT" sz="2600" u="sng" dirty="0"/>
              <a:t>Trasferimento tra Fondi</a:t>
            </a:r>
          </a:p>
          <a:p>
            <a:pPr marL="355600" indent="0">
              <a:buNone/>
            </a:pPr>
            <a:r>
              <a:rPr lang="it-IT" sz="2500" b="1" dirty="0">
                <a:solidFill>
                  <a:schemeClr val="tx2"/>
                </a:solidFill>
              </a:rPr>
              <a:t>Le risorse disponibili per la programmazione dell'anno 2020 </a:t>
            </a:r>
            <a:r>
              <a:rPr lang="it-IT" sz="2600" dirty="0"/>
              <a:t>per l'obiettivo Investimenti in favore della crescita e dell'occupazione </a:t>
            </a:r>
            <a:r>
              <a:rPr lang="it-IT" sz="2500" b="1" dirty="0">
                <a:solidFill>
                  <a:schemeClr val="tx2"/>
                </a:solidFill>
              </a:rPr>
              <a:t>possono essere trasferite tra FESR e FSE</a:t>
            </a:r>
            <a:r>
              <a:rPr lang="it-IT" sz="2600" dirty="0"/>
              <a:t>, indipendentemente dagli importi precedentemente fissati. </a:t>
            </a:r>
          </a:p>
          <a:p>
            <a:r>
              <a:rPr lang="it-IT" sz="2600" u="sng" dirty="0"/>
              <a:t>Trasferimento tra categorie di regioni</a:t>
            </a:r>
          </a:p>
          <a:p>
            <a:pPr marL="355600" indent="0">
              <a:buNone/>
            </a:pPr>
            <a:r>
              <a:rPr lang="it-IT" sz="2500" b="1" dirty="0">
                <a:solidFill>
                  <a:schemeClr val="tx2"/>
                </a:solidFill>
              </a:rPr>
              <a:t>Le risorse disponibili per la programmazione dell'anno 2020 </a:t>
            </a:r>
            <a:r>
              <a:rPr lang="it-IT" sz="2600" dirty="0"/>
              <a:t>per l'obiettivo Investimenti in favore della crescita e dell'occupazione </a:t>
            </a:r>
            <a:r>
              <a:rPr lang="it-IT" sz="2500" b="1" dirty="0">
                <a:solidFill>
                  <a:schemeClr val="tx2"/>
                </a:solidFill>
              </a:rPr>
              <a:t>possono essere trasferite tra categorie di regioni, </a:t>
            </a:r>
            <a:r>
              <a:rPr lang="it-IT" sz="2600" dirty="0"/>
              <a:t>indipendentemente dagli importi precedentemente fissati. </a:t>
            </a:r>
          </a:p>
          <a:p>
            <a:pPr marL="0" indent="0">
              <a:buNone/>
            </a:pPr>
            <a:r>
              <a:rPr lang="it-IT" sz="2600" dirty="0"/>
              <a:t>Le richieste di trasferimento sono debitamente motivate.</a:t>
            </a:r>
          </a:p>
          <a:p>
            <a:pPr marL="355600" indent="0">
              <a:buNone/>
            </a:pPr>
            <a:endParaRPr lang="it-IT" sz="2600" b="1" dirty="0">
              <a:solidFill>
                <a:schemeClr val="tx2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9499488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2020/558 del 23 aprile 2020 </a:t>
            </a:r>
            <a:br>
              <a:rPr lang="it-IT" sz="2400" dirty="0"/>
            </a:br>
            <a:r>
              <a:rPr lang="it-IT" sz="2400" dirty="0"/>
              <a:t>ARTICOLO 25 BIS DEL REGOLAMENTO (UE) N. 1303/2013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04" y="947861"/>
            <a:ext cx="8363272" cy="4857403"/>
          </a:xfrm>
        </p:spPr>
        <p:txBody>
          <a:bodyPr>
            <a:noAutofit/>
          </a:bodyPr>
          <a:lstStyle/>
          <a:p>
            <a:r>
              <a:rPr lang="it-IT" sz="2600" u="sng" dirty="0"/>
              <a:t>Deroga agli obblighi di concentrazione tematica</a:t>
            </a:r>
          </a:p>
          <a:p>
            <a:r>
              <a:rPr lang="it-IT" sz="2600" u="sng" dirty="0"/>
              <a:t>Non modificabilità dell’accordo di partenariato</a:t>
            </a:r>
          </a:p>
          <a:p>
            <a:pPr marL="355600" indent="0">
              <a:buNone/>
            </a:pPr>
            <a:r>
              <a:rPr lang="it-IT" sz="2600" dirty="0"/>
              <a:t>A decorrere dal 24 aprile 2020 è omessa la verifica della coerenza dei programmi e della relativa attuazione con l'accordo di partenariato.</a:t>
            </a:r>
          </a:p>
          <a:p>
            <a:r>
              <a:rPr lang="it-IT" sz="2600" u="sng" dirty="0"/>
              <a:t>Possibilità di certificare spese relative ad operazioni completate</a:t>
            </a:r>
            <a:r>
              <a:rPr lang="it-IT" sz="2600" dirty="0"/>
              <a:t> se finalizzate a promuovere la capacità di risposta alla crisi nel contesto dell'epidemia di COVID-19 (deroga all’applicazione dell'articolo 65.6). </a:t>
            </a:r>
          </a:p>
          <a:p>
            <a:r>
              <a:rPr lang="it-IT" sz="2600" u="sng" dirty="0"/>
              <a:t>Slittamento al 30 settembre 2020 del termine </a:t>
            </a:r>
            <a:r>
              <a:rPr lang="it-IT" u="sng" dirty="0"/>
              <a:t>per la presentazione della RAA</a:t>
            </a:r>
          </a:p>
          <a:p>
            <a:r>
              <a:rPr lang="it-IT" sz="2600" u="sng" dirty="0"/>
              <a:t>Semplificazione del campionamento per le </a:t>
            </a:r>
            <a:r>
              <a:rPr lang="it-IT" sz="2600" u="sng" dirty="0" err="1"/>
              <a:t>AdA</a:t>
            </a:r>
            <a:endParaRPr lang="it-IT" sz="2600" u="sng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13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678313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2020/558 del 23 aprile 2020 </a:t>
            </a:r>
            <a:br>
              <a:rPr lang="it-IT" sz="2400" dirty="0"/>
            </a:br>
            <a:r>
              <a:rPr lang="it-IT" sz="2400" dirty="0"/>
              <a:t>ARTICOLO 25 BIS DEL REGOLAMENTO (UE) N. 1303/2013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04" y="947861"/>
            <a:ext cx="8363272" cy="4857403"/>
          </a:xfrm>
        </p:spPr>
        <p:txBody>
          <a:bodyPr>
            <a:noAutofit/>
          </a:bodyPr>
          <a:lstStyle/>
          <a:p>
            <a:r>
              <a:rPr lang="it-IT" sz="2600" u="sng" dirty="0"/>
              <a:t>Semplificazione degli strumenti finanziari</a:t>
            </a:r>
          </a:p>
          <a:p>
            <a:pPr marL="355600" indent="0">
              <a:buNone/>
            </a:pPr>
            <a:r>
              <a:rPr lang="it-IT" sz="2600" dirty="0"/>
              <a:t>In caso di modifica degli strumenti finanziari, non è </a:t>
            </a:r>
            <a:r>
              <a:rPr lang="it-IT" sz="2600" b="1" dirty="0">
                <a:solidFill>
                  <a:schemeClr val="tx2"/>
                </a:solidFill>
              </a:rPr>
              <a:t>richiesto alcun riesame né aggiornamento delle valutazioni ex ante</a:t>
            </a:r>
            <a:r>
              <a:rPr lang="it-IT" sz="2600" dirty="0"/>
              <a:t>.</a:t>
            </a:r>
          </a:p>
          <a:p>
            <a:pPr marL="355600" indent="0">
              <a:buNone/>
            </a:pPr>
            <a:r>
              <a:rPr lang="it-IT" sz="2600" dirty="0"/>
              <a:t>In caso di sostegno alle PMI sotto forma di capitale circolante, </a:t>
            </a:r>
            <a:r>
              <a:rPr lang="it-IT" sz="2600" b="1" dirty="0">
                <a:solidFill>
                  <a:schemeClr val="tx2"/>
                </a:solidFill>
              </a:rPr>
              <a:t>non sono richiesti piani aziendali nuovi o aggiornati o documenti equivalenti, né prove che consentano di verificare che il sostegno fornito tramite lo strumento finanziario è stato utilizzato agli scopi previsti</a:t>
            </a:r>
            <a:r>
              <a:rPr lang="it-IT" sz="2600" dirty="0"/>
              <a:t>.</a:t>
            </a:r>
            <a:endParaRPr lang="it-IT" sz="2600" b="1" u="sng" dirty="0">
              <a:solidFill>
                <a:schemeClr val="tx2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14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360422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2020/558 del 23 aprile 2020 </a:t>
            </a:r>
            <a:br>
              <a:rPr lang="it-IT" sz="2400" dirty="0"/>
            </a:br>
            <a:r>
              <a:rPr lang="it-IT" sz="2400" dirty="0"/>
              <a:t>ARTICOLO 25 BIS DEL REGOLAMENTO (UE) N. 1303/2013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04" y="947861"/>
            <a:ext cx="8363272" cy="4857403"/>
          </a:xfrm>
        </p:spPr>
        <p:txBody>
          <a:bodyPr>
            <a:noAutofit/>
          </a:bodyPr>
          <a:lstStyle/>
          <a:p>
            <a:r>
              <a:rPr lang="it-IT" sz="2600" u="sng" dirty="0"/>
              <a:t>Eccezioni al disimpegno automatico</a:t>
            </a:r>
          </a:p>
          <a:p>
            <a:pPr marL="355600" indent="0">
              <a:buNone/>
            </a:pPr>
            <a:r>
              <a:rPr lang="it-IT" sz="2600" dirty="0"/>
              <a:t>Ai fini dell'articolo 87.1.b), nei casi in cui l'epidemia di COVID-19 è invocata quale causa di forza maggiore, </a:t>
            </a:r>
            <a:r>
              <a:rPr lang="it-IT" sz="2600" b="1" dirty="0">
                <a:solidFill>
                  <a:schemeClr val="tx2"/>
                </a:solidFill>
              </a:rPr>
              <a:t>in relazione alle operazioni il cui costo complessivo ammissibile sia inferiore a 1.000.000 di euro sono comunicati, per ciascuna priorità, gli importi aggregati per i quali non è stato possibile eseguire una domanda di pagamento.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747237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2020/558 del 23 aprile 2020 </a:t>
            </a:r>
            <a:br>
              <a:rPr lang="it-IT" sz="2400" dirty="0"/>
            </a:br>
            <a:r>
              <a:rPr lang="it-IT" sz="2400" dirty="0"/>
              <a:t>MODIFICHE AL REGOLAMENTO (UE) N. 1301/2013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04" y="1268760"/>
            <a:ext cx="8363272" cy="4536504"/>
          </a:xfrm>
        </p:spPr>
        <p:txBody>
          <a:bodyPr>
            <a:noAutofit/>
          </a:bodyPr>
          <a:lstStyle/>
          <a:p>
            <a:r>
              <a:rPr lang="it-IT" sz="2600" u="sng" dirty="0"/>
              <a:t>Chiarimenti sulla definizione di imprese in difficoltà</a:t>
            </a:r>
          </a:p>
          <a:p>
            <a:pPr marL="355600" indent="0">
              <a:buNone/>
            </a:pPr>
            <a:r>
              <a:rPr lang="it-IT" sz="2600" dirty="0"/>
              <a:t>Le imprese che ricevono sostegno in conformità con il quadro temporaneo per le misure di aiuto di Stato </a:t>
            </a:r>
            <a:r>
              <a:rPr lang="it-IT" sz="2600" b="1" dirty="0">
                <a:solidFill>
                  <a:schemeClr val="tx2"/>
                </a:solidFill>
              </a:rPr>
              <a:t>non sono considerate come imprese in difficoltà</a:t>
            </a:r>
            <a:r>
              <a:rPr lang="it-IT" sz="2600" dirty="0"/>
              <a:t>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16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616909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3145219C-FB3A-4667-9AA2-B16B7169A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3645024"/>
            <a:ext cx="8352928" cy="1362075"/>
          </a:xfrm>
        </p:spPr>
        <p:txBody>
          <a:bodyPr/>
          <a:lstStyle/>
          <a:p>
            <a:r>
              <a:rPr lang="it-IT" dirty="0"/>
              <a:t>L’impatto dell’emergenza sanitaria Covid-19 sull’attuazione dei Programmi operativi FSE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EB39D99-A4B5-4E2E-8A1C-059CA36F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34B89-3B5F-4194-881A-CF17683487D5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844189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674" y="274638"/>
            <a:ext cx="8229600" cy="706090"/>
          </a:xfrm>
        </p:spPr>
        <p:txBody>
          <a:bodyPr/>
          <a:lstStyle/>
          <a:p>
            <a:r>
              <a:rPr lang="it-IT" sz="2400" dirty="0"/>
              <a:t>TIPOLOGIA DI MISURE CHE POSSONO ESSERE MOBILITATE NELL’AMBITO DEL FSE E DELL’IOG PER AFFRONTARE LA CRISI COVID-19 </a:t>
            </a:r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I fondi e il FSE in particolare possono contribuire in diversi ambiti per affrontare la crisi COVID-19. </a:t>
            </a:r>
          </a:p>
          <a:p>
            <a:r>
              <a:rPr lang="it-IT" dirty="0"/>
              <a:t>Le Domande e Risposte della CE forniscono indicazioni importanti per individuare gli interventi ammissibili, tuttavia: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dirty="0"/>
              <a:t>La programmazione delle misure dipende dal contesto degli Stati Membri e dal campo di azione dei programmi operativi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dirty="0"/>
              <a:t>Le norme di ammissibilità del FSE sono nazionali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dirty="0"/>
              <a:t>Gli Stati membri sono inoltre competenti per stabilire come intendono verificare il rispetto delle norme in materia di ammissibilità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425588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674" y="274638"/>
            <a:ext cx="8229600" cy="706090"/>
          </a:xfrm>
        </p:spPr>
        <p:txBody>
          <a:bodyPr/>
          <a:lstStyle/>
          <a:p>
            <a:r>
              <a:rPr lang="it-IT" sz="2400" dirty="0"/>
              <a:t>TIPOLOGIA DI MISURE CHE POSSONO ESSERE MOBILITATE NELL’AMBITO DEL FSE E DELL’IOG PER AFFRONTARE LA CRISI COVID-19 </a:t>
            </a:r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Le linee di azione finanziabili: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misure riguardanti </a:t>
            </a:r>
            <a:r>
              <a:rPr lang="it-IT" b="1" dirty="0">
                <a:solidFill>
                  <a:schemeClr val="tx2"/>
                </a:solidFill>
              </a:rPr>
              <a:t>l’occupazione</a:t>
            </a:r>
            <a:r>
              <a:rPr lang="it-IT" dirty="0"/>
              <a:t> per persone occupate o disoccupate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rafforzamento della capacità dei </a:t>
            </a:r>
            <a:r>
              <a:rPr lang="it-IT" b="1" dirty="0">
                <a:solidFill>
                  <a:schemeClr val="tx2"/>
                </a:solidFill>
              </a:rPr>
              <a:t>servizi di assistenza sanitaria </a:t>
            </a:r>
            <a:r>
              <a:rPr lang="it-IT" dirty="0"/>
              <a:t>durante la crisi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misure per l’</a:t>
            </a:r>
            <a:r>
              <a:rPr lang="it-IT" b="1" dirty="0">
                <a:solidFill>
                  <a:schemeClr val="tx2"/>
                </a:solidFill>
              </a:rPr>
              <a:t>inclusione sociale</a:t>
            </a:r>
            <a:r>
              <a:rPr lang="it-IT" dirty="0"/>
              <a:t>, in particolare per supportare i gruppi vulnerabili e l’accesso ai servizi di assistenza sanitaria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servizi di </a:t>
            </a:r>
            <a:r>
              <a:rPr lang="it-IT" b="1" dirty="0">
                <a:solidFill>
                  <a:schemeClr val="tx2"/>
                </a:solidFill>
              </a:rPr>
              <a:t>istruzione, apprendimento a distanza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sostegno ai </a:t>
            </a:r>
            <a:r>
              <a:rPr lang="it-IT" b="1" dirty="0">
                <a:solidFill>
                  <a:schemeClr val="tx2"/>
                </a:solidFill>
              </a:rPr>
              <a:t>servizi basati sulla comunità </a:t>
            </a:r>
            <a:r>
              <a:rPr lang="it-IT" dirty="0"/>
              <a:t>e alle iniziative di volontariato  locale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misure dell'fse a </a:t>
            </a:r>
            <a:r>
              <a:rPr lang="it-IT" b="1" dirty="0">
                <a:solidFill>
                  <a:schemeClr val="tx2"/>
                </a:solidFill>
              </a:rPr>
              <a:t>sostegno delle persone a rischio di povertà </a:t>
            </a:r>
            <a:r>
              <a:rPr lang="it-IT" dirty="0"/>
              <a:t>o esclusione sociale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misure nell'ambito dell'iniziativa per l'</a:t>
            </a:r>
            <a:r>
              <a:rPr lang="it-IT" b="1" dirty="0">
                <a:solidFill>
                  <a:schemeClr val="tx2"/>
                </a:solidFill>
              </a:rPr>
              <a:t>occupazione giovanile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558896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6027F48F-7DE9-402C-87CC-D7ED3140D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Programma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28A2FE8-4C03-4F4D-92F5-83B68BABC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>
                <a:solidFill>
                  <a:schemeClr val="tx2"/>
                </a:solidFill>
              </a:rPr>
              <a:t>I giornata - l’impatto dell’emergenza sanitaria Covid-19 sui regolamenti 2014-2020</a:t>
            </a:r>
          </a:p>
          <a:p>
            <a:r>
              <a:rPr lang="it-IT" dirty="0"/>
              <a:t>Le modifiche apportate al quadro regolamentare 2014-2020</a:t>
            </a:r>
          </a:p>
          <a:p>
            <a:r>
              <a:rPr lang="it-IT" dirty="0"/>
              <a:t>L’impatto sull’attuazione dei Programmi operativi</a:t>
            </a:r>
          </a:p>
          <a:p>
            <a:r>
              <a:rPr lang="it-IT" dirty="0"/>
              <a:t>Le misure previste nel decreto “Rilancio” connesse alla riprogrammazione dei Programmi operativi</a:t>
            </a:r>
          </a:p>
          <a:p>
            <a:r>
              <a:rPr lang="it-IT" dirty="0"/>
              <a:t>Le ulteriori proposte di modifica dei regolamenti</a:t>
            </a:r>
          </a:p>
          <a:p>
            <a:r>
              <a:rPr lang="it-IT" dirty="0"/>
              <a:t>Appalti</a:t>
            </a:r>
          </a:p>
          <a:p>
            <a:r>
              <a:rPr lang="it-IT" dirty="0"/>
              <a:t>Aiuti di stato quadro temporaneo</a:t>
            </a:r>
          </a:p>
          <a:p>
            <a:endParaRPr lang="it-IT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E2E491D-ECED-4BD6-8E2F-F09F3EBC1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662874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314E2BA-3FAE-429C-9E93-AFD625956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	MISURE RIGUARDANTI L’OCCUPAZIONE PER PERSONE OCCUPATE O DISOCCUPATE 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4656A8C-189D-42BE-8398-18FF92E70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87590"/>
          </a:xfrm>
        </p:spPr>
        <p:txBody>
          <a:bodyPr>
            <a:normAutofit fontScale="92500" lnSpcReduction="10000"/>
          </a:bodyPr>
          <a:lstStyle/>
          <a:p>
            <a:r>
              <a:rPr lang="it-IT" sz="2400" dirty="0"/>
              <a:t>Supporto ai </a:t>
            </a:r>
            <a:r>
              <a:rPr lang="it-IT" sz="2400" b="1" dirty="0">
                <a:solidFill>
                  <a:schemeClr val="tx2"/>
                </a:solidFill>
              </a:rPr>
              <a:t>lavoratori temporaneamente in “disoccupazione tecnica” </a:t>
            </a:r>
            <a:r>
              <a:rPr lang="it-IT" sz="2400" dirty="0"/>
              <a:t>perché i datori di lavoro sono stati costretti a chiudere i loro servizi per evitare la diffusione del virus</a:t>
            </a:r>
          </a:p>
          <a:p>
            <a:r>
              <a:rPr lang="it-IT" sz="2400" dirty="0"/>
              <a:t>Supporto ai </a:t>
            </a:r>
            <a:r>
              <a:rPr lang="it-IT" sz="2400" b="1" dirty="0">
                <a:solidFill>
                  <a:schemeClr val="tx2"/>
                </a:solidFill>
              </a:rPr>
              <a:t>lavoratori autonomi </a:t>
            </a:r>
            <a:r>
              <a:rPr lang="it-IT" sz="2400" dirty="0"/>
              <a:t>e alle piccole imprese per mantenere il personale/l’attività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Assunzione di personale </a:t>
            </a:r>
            <a:r>
              <a:rPr lang="it-IT" sz="2400" dirty="0"/>
              <a:t>supplementare per </a:t>
            </a:r>
            <a:r>
              <a:rPr lang="it-IT" sz="2400" b="1" dirty="0">
                <a:solidFill>
                  <a:schemeClr val="tx2"/>
                </a:solidFill>
              </a:rPr>
              <a:t>servizi professionali di pulizia</a:t>
            </a:r>
            <a:r>
              <a:rPr lang="it-IT" sz="2400" dirty="0"/>
              <a:t> e rafforzamento delle loro capacità</a:t>
            </a:r>
          </a:p>
          <a:p>
            <a:r>
              <a:rPr lang="it-IT" sz="2400" dirty="0"/>
              <a:t>Sostegno ai datori di lavoro e ai lavoratori per la creazione di forme di </a:t>
            </a:r>
            <a:r>
              <a:rPr lang="it-IT" sz="2400" b="1" dirty="0">
                <a:solidFill>
                  <a:schemeClr val="tx2"/>
                </a:solidFill>
              </a:rPr>
              <a:t>telelavoro</a:t>
            </a:r>
          </a:p>
          <a:p>
            <a:r>
              <a:rPr lang="it-IT" sz="2400" dirty="0"/>
              <a:t>Sostegno ai datori di lavoro e ai lavoratori per l'attuazione di </a:t>
            </a:r>
            <a:r>
              <a:rPr lang="it-IT" sz="2400" b="1" dirty="0">
                <a:solidFill>
                  <a:schemeClr val="tx2"/>
                </a:solidFill>
              </a:rPr>
              <a:t>misure in materia di salute e sicurezza sul lavoro (</a:t>
            </a:r>
            <a:r>
              <a:rPr lang="it-IT" sz="2400" dirty="0"/>
              <a:t>SSL) nel contesto della riduzione della diffusione del virus della COVID-19</a:t>
            </a:r>
          </a:p>
          <a:p>
            <a:r>
              <a:rPr lang="it-IT" sz="2400" dirty="0"/>
              <a:t>Sostegno ai lavoratori autonomi e alle piccole imprese grazie a </a:t>
            </a:r>
            <a:r>
              <a:rPr lang="it-IT" sz="2400" b="1" dirty="0">
                <a:solidFill>
                  <a:schemeClr val="tx2"/>
                </a:solidFill>
              </a:rPr>
              <a:t>soluzioni IT </a:t>
            </a:r>
            <a:r>
              <a:rPr lang="it-IT" sz="2400" dirty="0"/>
              <a:t>prontamente disponibili</a:t>
            </a:r>
          </a:p>
          <a:p>
            <a:r>
              <a:rPr lang="it-IT" sz="2400" dirty="0"/>
              <a:t>Sostegno ai datori di lavoro per </a:t>
            </a:r>
            <a:r>
              <a:rPr lang="it-IT" sz="2400" b="1" dirty="0">
                <a:solidFill>
                  <a:schemeClr val="tx2"/>
                </a:solidFill>
              </a:rPr>
              <a:t>adattarsi al cambiamento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A5A05A6-F5C8-4F3C-98EE-86869B6BE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578213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DE88BB-FE59-456B-9B5E-80275F945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/>
              <a:t>2.	RAFFORZAMENTO DELLA CAPACITÀ DEI SERVIZI DI ASSISTENZA SANITARIA DURANTEA LA CRISI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1BA194-4014-409B-A63A-492D1FA0B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>
                <a:solidFill>
                  <a:schemeClr val="tx2"/>
                </a:solidFill>
              </a:rPr>
              <a:t>Supporto al personale ospedaliero </a:t>
            </a:r>
            <a:r>
              <a:rPr lang="it-IT" sz="2400" dirty="0"/>
              <a:t>per il trattamento dei pazienti con COVID-19 e per garantire l’assistenza sanitaria ad altri pazienti/personale di altre autorità impegnati nel contenimento della diffusione del virus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Allestimento di unità mobili </a:t>
            </a:r>
            <a:r>
              <a:rPr lang="it-IT" sz="2400" dirty="0"/>
              <a:t>(o strutture di assistenza sanitaria temporanee) per assistere/testare i casi di COVID-19, in particolare in aree geografiche remote o difficili da raggiungere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Supporto ai medici generici </a:t>
            </a:r>
            <a:r>
              <a:rPr lang="it-IT" sz="2400" dirty="0"/>
              <a:t>per esaminare i pazienti a domicilio o a distanza 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68B4F66-0520-4594-AC05-5E81A954B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3380466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99627D-E7B4-4C7B-8CF5-D85259BC9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/>
              <a:t>3.	MISURE PER L’INCLUSIONE SOCIALE, IN PARTICOLARE PER SUPPORTARE I GRUPPI VULNERABILI E L’ACCESSO AI SERVIZI DI ASSISTENZA SANITARIA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FCD1FD-7B15-4AFA-AF82-39646087B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600" b="1" dirty="0">
                <a:solidFill>
                  <a:schemeClr val="tx2"/>
                </a:solidFill>
              </a:rPr>
              <a:t>Supporto agli anziani e alle persone con disabilità</a:t>
            </a:r>
            <a:r>
              <a:rPr lang="it-IT" sz="2600" dirty="0"/>
              <a:t>, in particolare coloro che vivono autonomamente, anche attraverso misure per garantire che rimangano in salute e attivi </a:t>
            </a:r>
          </a:p>
          <a:p>
            <a:r>
              <a:rPr lang="it-IT" sz="2600" b="1" dirty="0">
                <a:solidFill>
                  <a:schemeClr val="tx2"/>
                </a:solidFill>
              </a:rPr>
              <a:t>Supporto a persone/famiglie senzatetto </a:t>
            </a:r>
            <a:r>
              <a:rPr lang="it-IT" sz="2600" dirty="0"/>
              <a:t>o che vivono in situazioni di esclusione abitativa ed esposte al COVID-19  </a:t>
            </a:r>
          </a:p>
          <a:p>
            <a:r>
              <a:rPr lang="it-IT" sz="2600" dirty="0"/>
              <a:t> </a:t>
            </a:r>
            <a:r>
              <a:rPr lang="it-IT" sz="2600" b="1" dirty="0">
                <a:solidFill>
                  <a:schemeClr val="tx2"/>
                </a:solidFill>
              </a:rPr>
              <a:t>Supporto alle persone in situazione di vulnerabilità </a:t>
            </a:r>
            <a:r>
              <a:rPr lang="it-IT" sz="2600" dirty="0"/>
              <a:t>(aggravate dal </a:t>
            </a:r>
            <a:r>
              <a:rPr lang="it-IT" sz="2600" dirty="0" err="1"/>
              <a:t>Covid</a:t>
            </a:r>
            <a:r>
              <a:rPr lang="it-IT" sz="2600" dirty="0"/>
              <a:t> 19) con servizio socio-educativi, servizi di cura e assistenza e servizi di prossimità</a:t>
            </a:r>
          </a:p>
          <a:p>
            <a:r>
              <a:rPr lang="it-IT" sz="2600" b="1" dirty="0">
                <a:solidFill>
                  <a:schemeClr val="tx2"/>
                </a:solidFill>
              </a:rPr>
              <a:t>Supporto alle famiglie</a:t>
            </a:r>
            <a:r>
              <a:rPr lang="it-IT" sz="2600" dirty="0"/>
              <a:t>, in particolare nuclei con un solo genitore e famiglie in situazioni di vulnerabilità socio-economica (aggravate dal </a:t>
            </a:r>
            <a:r>
              <a:rPr lang="it-IT" sz="2600" dirty="0" err="1"/>
              <a:t>Covid</a:t>
            </a:r>
            <a:r>
              <a:rPr lang="it-IT" sz="2600" dirty="0"/>
              <a:t> 19) attraverso servizi socio-educativi, servizi di cura e assistenza sanitaria, servizi di prossimità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413F923-FF5B-4C7E-92EF-ED8CCCD83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6467188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6A5FBB-C9E8-46B9-8064-67CC92D59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706090"/>
          </a:xfrm>
        </p:spPr>
        <p:txBody>
          <a:bodyPr/>
          <a:lstStyle/>
          <a:p>
            <a:r>
              <a:rPr lang="it-IT" sz="2800" dirty="0"/>
              <a:t>4 SERVIZI DI ISTRUZIONE, APPRENDIMENTO A DISTANZA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9CC718-0BF9-4504-B697-7F01E1FC4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3960440"/>
          </a:xfrm>
        </p:spPr>
        <p:txBody>
          <a:bodyPr>
            <a:normAutofit lnSpcReduction="10000"/>
          </a:bodyPr>
          <a:lstStyle/>
          <a:p>
            <a:r>
              <a:rPr lang="it-IT" sz="2600" dirty="0"/>
              <a:t>Sostegno ai servizi di </a:t>
            </a:r>
            <a:r>
              <a:rPr lang="it-IT" sz="2600" b="1" dirty="0">
                <a:solidFill>
                  <a:schemeClr val="tx2"/>
                </a:solidFill>
              </a:rPr>
              <a:t>istruzione a distanza</a:t>
            </a:r>
          </a:p>
          <a:p>
            <a:r>
              <a:rPr lang="it-IT" sz="2600" dirty="0"/>
              <a:t>Velocizzare l’ottenimento dei </a:t>
            </a:r>
            <a:r>
              <a:rPr lang="it-IT" sz="2600" b="1" dirty="0">
                <a:solidFill>
                  <a:schemeClr val="tx2"/>
                </a:solidFill>
              </a:rPr>
              <a:t>diplomi per il personale medico/sociale</a:t>
            </a:r>
          </a:p>
          <a:p>
            <a:r>
              <a:rPr lang="it-IT" sz="2600" b="1" dirty="0">
                <a:solidFill>
                  <a:schemeClr val="tx2"/>
                </a:solidFill>
              </a:rPr>
              <a:t>Sostegno alle misure nel settore dell'istruzione nel contesto dell'emergenza CODD-19 </a:t>
            </a:r>
            <a:r>
              <a:rPr lang="it-IT" sz="2600" dirty="0"/>
              <a:t>mediante l'uso di OSC</a:t>
            </a: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5 SOSTEGNO AI SERVIZI BASATI SULLA COMUNITÀ E ALLE INIZIATIVE DI VOLONTARIATO  LOCALE</a:t>
            </a:r>
          </a:p>
          <a:p>
            <a:r>
              <a:rPr lang="it-IT" sz="2600" dirty="0"/>
              <a:t>Combinare volontari/disoccupati con esigenze locali</a:t>
            </a:r>
          </a:p>
          <a:p>
            <a:r>
              <a:rPr lang="it-IT" sz="2600" dirty="0"/>
              <a:t>Formazione rapida per i volontari della comunità</a:t>
            </a:r>
          </a:p>
          <a:p>
            <a:endParaRPr lang="it-IT" sz="2400" dirty="0"/>
          </a:p>
          <a:p>
            <a:endParaRPr lang="it-IT" sz="2400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FA7379-8F1A-4597-A5A4-9E12031D2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2094977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5C61E5-0C15-42A0-BED7-6B2E09B98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483"/>
            <a:ext cx="8229600" cy="706090"/>
          </a:xfrm>
        </p:spPr>
        <p:txBody>
          <a:bodyPr/>
          <a:lstStyle/>
          <a:p>
            <a:r>
              <a:rPr lang="it-IT" sz="2800" dirty="0"/>
              <a:t>6. MISURE DELL'FSE A SOSTEGNO DELLE PERSONE A RISCHIO DI POVERTÀ O ESCLUSIONE SOCIALE</a:t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E936EB-775A-4B79-A552-73A812623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/>
              <a:t>Adattamento dell'erogazione degli aiuti o delle misure di accompagnamento dovute ai rischi del COVID 19, al confinamento, alle misure di protezione o ad altre situazioni di emergenza</a:t>
            </a: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7.  MISURE NELL'AMBITO DELL'INIZIATIVA PER L'OCCUPAZIONE GIOVANILE</a:t>
            </a:r>
          </a:p>
          <a:p>
            <a:r>
              <a:rPr lang="it-IT" sz="2400" dirty="0"/>
              <a:t>Sostegno alle misure per l'occupazione giovanile nel contesto della crisi del COVID-19</a:t>
            </a:r>
          </a:p>
          <a:p>
            <a:pPr marL="0" indent="0">
              <a:buNone/>
            </a:pPr>
            <a:endParaRPr lang="it-IT" sz="2400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9BB6E27-13D6-48FD-B619-EDDDA2F76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7169421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3145219C-FB3A-4667-9AA2-B16B7169A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/>
              <a:t>Le misure previste nel decreto “Rilancio” connesse alla riprogrammazione dei Programmi operativi 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EB39D99-A4B5-4E2E-8A1C-059CA36F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34B89-3B5F-4194-881A-CF17683487D5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9842188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/>
          <a:lstStyle/>
          <a:p>
            <a:r>
              <a:rPr lang="it-IT" dirty="0"/>
              <a:t>DECRETO-LEGGE DI  RILANCIO</a:t>
            </a:r>
            <a:br>
              <a:rPr lang="it-IT" dirty="0"/>
            </a:br>
            <a:r>
              <a:rPr lang="it-IT" dirty="0"/>
              <a:t>19 maggio 2020, n. 34</a:t>
            </a:r>
          </a:p>
        </p:txBody>
      </p:sp>
      <p:sp>
        <p:nvSpPr>
          <p:cNvPr id="6" name="Sottotitolo 5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b="1" dirty="0">
                <a:solidFill>
                  <a:schemeClr val="tx2"/>
                </a:solidFill>
              </a:rPr>
              <a:t>Misure  urgenti  in  materia  di  salute,  sostegno   al   lavoro   e all'economia, nonché di  politiche  sociali  connesse  all'emergenza epidemiologica da COVID-19. (20G00052</a:t>
            </a:r>
            <a:r>
              <a:rPr lang="it-IT" dirty="0"/>
              <a:t>) </a:t>
            </a:r>
          </a:p>
          <a:p>
            <a:pPr marL="0" indent="0">
              <a:buNone/>
            </a:pPr>
            <a:r>
              <a:rPr lang="it-IT" dirty="0">
                <a:solidFill>
                  <a:schemeClr val="tx2"/>
                </a:solidFill>
              </a:rPr>
              <a:t>Art. 241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dirty="0"/>
              <a:t>Dal 1/02/2020 e per gli anni 2020 e 2021, le risorse FSC rinvenienti dai cicli programmatori 2000-2006, 2007-2013 e 2014-2020 possono essere in via eccezionale destinate ad ogni tipologia di intervento a carattere nazionale, regionale o locale connessa a </a:t>
            </a:r>
            <a:r>
              <a:rPr lang="it-IT" b="1" dirty="0">
                <a:solidFill>
                  <a:schemeClr val="tx2"/>
                </a:solidFill>
              </a:rPr>
              <a:t>fronteggiare l'emergenza sanitaria, economica e sociale conseguente alla pandemia da COVID-19 </a:t>
            </a:r>
            <a:r>
              <a:rPr lang="it-IT" dirty="0"/>
              <a:t>in coerenza con la riprogrammazione che, per le stesse finalità, le amministrazioni nazionali, regionali o locali operano nell'ambito dei PO dei Fondi SIE ai sensi del regolamento (UE) 2020/460 e del regolamento (UE) 2020/558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469389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D.L. RILANCIO 19 maggio 2020, n. 34</a:t>
            </a:r>
            <a:endParaRPr lang="it-IT" sz="2000" dirty="0"/>
          </a:p>
        </p:txBody>
      </p:sp>
      <p:sp>
        <p:nvSpPr>
          <p:cNvPr id="6" name="Sottotitol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it-IT" sz="2400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Approvazione riprogrammazioni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fine di accelerare e semplificare la riprogrammazione del Fondo, nelle more di sottoposizione all'approvazione da parte del CIPE, entro e non oltre il 31 luglio 2020, dei Piani di sviluppo e coesione la Cabina di regia, procede all'approvazione di tali riprogrammazioni, secondo le regole e le modalità previste per il ciclo di programmazione 2014-2020. </a:t>
            </a:r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744714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D.L. RILANCIO 19 maggio 2020, n. 34</a:t>
            </a:r>
          </a:p>
        </p:txBody>
      </p:sp>
      <p:sp>
        <p:nvSpPr>
          <p:cNvPr id="6" name="Sottotitolo 5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50405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u="sng" dirty="0">
                <a:solidFill>
                  <a:schemeClr val="tx2"/>
                </a:solidFill>
              </a:rPr>
              <a:t>Contributo dei Fondi strutturali europei al contrasto dell'emergenza Covid-19 art. 242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dirty="0"/>
              <a:t>E’ possibile chiedere un tasso di </a:t>
            </a:r>
            <a:r>
              <a:rPr lang="it-IT" b="1" dirty="0">
                <a:solidFill>
                  <a:schemeClr val="tx2"/>
                </a:solidFill>
              </a:rPr>
              <a:t>cofinanziamento </a:t>
            </a:r>
            <a:r>
              <a:rPr lang="it-IT" dirty="0"/>
              <a:t>UE </a:t>
            </a:r>
            <a:r>
              <a:rPr lang="it-IT" b="1" dirty="0">
                <a:solidFill>
                  <a:schemeClr val="tx2"/>
                </a:solidFill>
              </a:rPr>
              <a:t>fino al 100%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dirty="0"/>
              <a:t>per le spese dichiarate nelle domande di pagamento nel periodo contabile </a:t>
            </a:r>
            <a:r>
              <a:rPr lang="it-IT" b="1" dirty="0">
                <a:solidFill>
                  <a:schemeClr val="tx2"/>
                </a:solidFill>
              </a:rPr>
              <a:t>1 luglio 2020 fino al 30 giugno 2021</a:t>
            </a:r>
            <a:r>
              <a:rPr lang="it-IT" dirty="0"/>
              <a:t>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dirty="0"/>
              <a:t>anche sulle spese emergenziali anticipate a carico dello Stato destinate al contrasto e la mitigazione degli effetti sanitari, economici e sociali generati dall'epidemia COVID-19. </a:t>
            </a:r>
          </a:p>
        </p:txBody>
      </p:sp>
    </p:spTree>
    <p:extLst>
      <p:ext uri="{BB962C8B-B14F-4D97-AF65-F5344CB8AC3E}">
        <p14:creationId xmlns:p14="http://schemas.microsoft.com/office/powerpoint/2010/main" val="2615681351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/>
          <a:lstStyle/>
          <a:p>
            <a:r>
              <a:rPr lang="it-IT" dirty="0"/>
              <a:t>D.L. RILANCIO 19 maggio 2020, n. 34</a:t>
            </a:r>
          </a:p>
        </p:txBody>
      </p:sp>
      <p:sp>
        <p:nvSpPr>
          <p:cNvPr id="6" name="Sottotitolo 5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0405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u="sng" dirty="0">
                <a:solidFill>
                  <a:schemeClr val="tx2"/>
                </a:solidFill>
              </a:rPr>
              <a:t>Che succede con le risorse rimborsate?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dirty="0"/>
              <a:t>Le risorse erogate dall’UE a rimborso delle spese rendicontate sono riassegnate alle stesse Amministrazioni che hanno proceduto alla rendicontazione, fino a concorrenza dei rispettivi importi, per essere destinate alla realizzazione di </a:t>
            </a:r>
            <a:r>
              <a:rPr lang="it-IT" b="1" dirty="0">
                <a:solidFill>
                  <a:schemeClr val="tx2"/>
                </a:solidFill>
              </a:rPr>
              <a:t>programmi operativi complementari</a:t>
            </a:r>
            <a:r>
              <a:rPr lang="it-IT" dirty="0"/>
              <a:t>, vigenti o da adottarsi.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dirty="0"/>
              <a:t>Ai programmi complementari sono destinate anche le risorse a carico del Fondo di Rotazione, rese disponibili per effetto dell'integrazione del tasso di cofinanziamento UE.</a:t>
            </a:r>
          </a:p>
          <a:p>
            <a:pPr>
              <a:buFont typeface="Wingdings" panose="05000000000000000000" pitchFamily="2" charset="2"/>
              <a:buChar char="v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376812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37096350-5F61-4234-953A-F483F9B61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3291061"/>
            <a:ext cx="7772400" cy="1362075"/>
          </a:xfrm>
        </p:spPr>
        <p:txBody>
          <a:bodyPr/>
          <a:lstStyle/>
          <a:p>
            <a:r>
              <a:rPr lang="it-IT" dirty="0"/>
              <a:t>Le modifiche apportate al quadro regolamentare 2014-2020 e L’impatto sull’attuazione dei Programmi operativi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0077197-0320-4097-993D-F15F05C8F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6941510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05ECB3-C5C0-496F-9E8A-76A32E285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D.L. RILANCIO 19 maggio 2020, n. 34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66506A-7EE5-47F3-80E2-14F6255C6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75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u="sng" dirty="0">
                <a:solidFill>
                  <a:schemeClr val="tx2"/>
                </a:solidFill>
              </a:rPr>
              <a:t>Gestione degli impegni:</a:t>
            </a:r>
          </a:p>
          <a:p>
            <a:r>
              <a:rPr lang="it-IT" dirty="0"/>
              <a:t>Nelle more della riassegnazione delle risorse, le </a:t>
            </a:r>
            <a:r>
              <a:rPr lang="it-IT" dirty="0" err="1"/>
              <a:t>AdG</a:t>
            </a:r>
            <a:r>
              <a:rPr lang="it-IT" dirty="0"/>
              <a:t> possono assicurare gli impegni già assunti relativi a interventi poi sostituiti da quelli emergenziali attraverso la riprogrammazione delle risorse del FSC. </a:t>
            </a:r>
          </a:p>
          <a:p>
            <a:r>
              <a:rPr lang="it-IT" dirty="0"/>
              <a:t>Per accelerare e semplificare le riprogrammazioni, nelle more dell’approvazione in CIPE, entro il 31/07/2020, dei Piani di sviluppo e coesione, la Cabina di regia procede all'approvazione di tali riprogrammazioni secondo le regole e le modalità previste per il ciclo di programmazione 2014-2020.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8F3B746-C899-40D3-8D69-0DE104BFA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0920241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05ECB3-C5C0-496F-9E8A-76A32E285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D.L. RILANCIO 19 maggio 2020, n. 34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66506A-7EE5-47F3-80E2-14F6255C6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756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u="sng" dirty="0">
                <a:solidFill>
                  <a:schemeClr val="tx2"/>
                </a:solidFill>
              </a:rPr>
              <a:t>Come avviene il processo?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dirty="0"/>
              <a:t>Il Ministro per il Sud e la coesione territoriale procede alla definizione di appositi </a:t>
            </a:r>
            <a:r>
              <a:rPr lang="it-IT" b="1" dirty="0">
                <a:solidFill>
                  <a:schemeClr val="tx2"/>
                </a:solidFill>
              </a:rPr>
              <a:t>accordi con le Amministrazioni </a:t>
            </a:r>
            <a:r>
              <a:rPr lang="it-IT" dirty="0"/>
              <a:t>titolari dei programmi dei fondi strutturali europei anche ai fini della ricognizione delle risorse attribuite ai programmi operativi complementari e propone al Comitato Interministeriale per la Programmazione Economica, ove necessario, le delibere da adottare per la definitiva approvazione delle suddette risorse.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dirty="0"/>
              <a:t>La </a:t>
            </a:r>
            <a:r>
              <a:rPr lang="it-IT" b="1" dirty="0">
                <a:solidFill>
                  <a:schemeClr val="tx2"/>
                </a:solidFill>
              </a:rPr>
              <a:t>data di scadenza </a:t>
            </a:r>
            <a:r>
              <a:rPr lang="it-IT" dirty="0"/>
              <a:t>dei programmi operativi complementari relativi alla programmazione comunitaria 2014/2020 è fissata al </a:t>
            </a:r>
            <a:r>
              <a:rPr lang="it-IT" b="1" dirty="0">
                <a:solidFill>
                  <a:schemeClr val="tx2"/>
                </a:solidFill>
              </a:rPr>
              <a:t>31 dicembre 2025</a:t>
            </a:r>
            <a:r>
              <a:rPr lang="it-IT" dirty="0"/>
              <a:t>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8F3B746-C899-40D3-8D69-0DE104BFA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7495943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B2D51C-86F7-4243-B722-487ED00FB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Credito di imposta per le attività di ricerca e sviluppo nelle aree del Mezzogiorno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2B3AA4-A9AC-402B-975C-54294DD0D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08759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sz="2400" dirty="0"/>
              <a:t>Per incentivare l'avanzamento tecnologico dei processi produttivi e gli investimenti in ricerca e sviluppo delle imprese operanti nelle regioni Abruzzo, Basilicata, Calabria, Campania, Molise, Puglia, Sardegna e Sicilia, la </a:t>
            </a:r>
            <a:r>
              <a:rPr lang="it-IT" sz="2400" b="1" dirty="0">
                <a:solidFill>
                  <a:schemeClr val="tx2"/>
                </a:solidFill>
              </a:rPr>
              <a:t>misura del credito d'imposta </a:t>
            </a:r>
            <a:r>
              <a:rPr lang="it-IT" sz="2400" dirty="0"/>
              <a:t>per gli investimenti in attività di ricerca e sviluppo di cui all’art 1, comma 200, della L. 27/12/2019, n. 160, inclusi i progetti di ricerca e sviluppo in materia di COVID-19, </a:t>
            </a:r>
            <a:r>
              <a:rPr lang="it-IT" sz="2400" b="1" dirty="0">
                <a:solidFill>
                  <a:schemeClr val="tx2"/>
                </a:solidFill>
              </a:rPr>
              <a:t>è aumentata</a:t>
            </a:r>
            <a:r>
              <a:rPr lang="it-IT" sz="2400" dirty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/>
              <a:t>dal 12% al 25% per le </a:t>
            </a:r>
            <a:r>
              <a:rPr lang="it-IT" sz="2400" b="1" dirty="0">
                <a:solidFill>
                  <a:schemeClr val="tx2"/>
                </a:solidFill>
              </a:rPr>
              <a:t>grandi imprese </a:t>
            </a:r>
            <a:r>
              <a:rPr lang="it-IT" sz="2400" dirty="0"/>
              <a:t>che occupano almeno 250 persone, il cui fatturato annuo è almeno pari a 50 milioni di euro oppure il cui totale di bilancio è almeno pari a 43 milioni di euro,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/>
              <a:t>dal 12% al 35% per le </a:t>
            </a:r>
            <a:r>
              <a:rPr lang="it-IT" sz="2400" b="1" dirty="0">
                <a:solidFill>
                  <a:schemeClr val="tx2"/>
                </a:solidFill>
              </a:rPr>
              <a:t>medie imprese</a:t>
            </a:r>
            <a:r>
              <a:rPr lang="it-IT" sz="2400" dirty="0"/>
              <a:t>, che occupano almeno 50 persone e realizzano un fatturato annuo di almeno 10 milioni di euro,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/>
              <a:t>dal 12% al 45% per le piccole imprese che occupano meno di 50 persone e realizzano un fatturato annuo o un totale di bilancio annuo non superiori a 10 milioni di euro.</a:t>
            </a:r>
            <a:endParaRPr lang="it-IT" sz="12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682038C-9BC8-4714-A9E5-9EB01FF02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0119667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E8EF14E0-A6EF-44A5-8403-2E5E7444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ulteriori proposte di modifica dei regolamenti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B11677A-1DA1-4AC8-B47E-35E6DC54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5283860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REACT-EU. COM (2020)451 del 28.05.2020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Proposta di regolamento che modifica il regolamento (UE) n. 1303/2013 per quanto riguarda le </a:t>
            </a:r>
            <a:r>
              <a:rPr lang="it-IT" b="1" dirty="0">
                <a:solidFill>
                  <a:schemeClr val="tx2"/>
                </a:solidFill>
              </a:rPr>
              <a:t>risorse aggiuntive straordinarie</a:t>
            </a:r>
            <a:r>
              <a:rPr lang="it-IT" dirty="0"/>
              <a:t> e le modalità di attuazione nel quadro dell'obiettivo Investimenti in favore della crescita e dell'occupazione per fornire assistenza allo scopo di </a:t>
            </a:r>
            <a:r>
              <a:rPr lang="it-IT" b="1" dirty="0">
                <a:solidFill>
                  <a:schemeClr val="tx2"/>
                </a:solidFill>
              </a:rPr>
              <a:t>promuovere il superamento degli effetti della crisi </a:t>
            </a:r>
            <a:r>
              <a:rPr lang="it-IT" dirty="0"/>
              <a:t>nel contesto della pandemia di Covid-19 </a:t>
            </a:r>
            <a:r>
              <a:rPr lang="it-IT" b="1" dirty="0">
                <a:solidFill>
                  <a:schemeClr val="tx2"/>
                </a:solidFill>
              </a:rPr>
              <a:t>e preparare una ripresa verde, digitale e resiliente dell'economia</a:t>
            </a:r>
            <a:r>
              <a:rPr lang="it-IT" dirty="0"/>
              <a:t> (REACT-EU).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1354398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REACT-EU. COM (2020)451 del 28.05.2020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>
                <a:solidFill>
                  <a:schemeClr val="tx2"/>
                </a:solidFill>
              </a:rPr>
              <a:t>Incremento di oltre 58,2 miliardi </a:t>
            </a:r>
            <a:r>
              <a:rPr lang="it-IT" dirty="0"/>
              <a:t>di euro, a livello dell’UE, da utilizzare nell’ambito della programmazione dei fondi strutturali 2014-2020 per fornire assistenza allo scopo di promuovere il superamento degli effetti della crisi nel contesto della pandemia di Covid-19 e preparare una ripresa verde, digitale e resiliente dell'economia (REACT-EU). Le risorse sono così ripartite:</a:t>
            </a:r>
          </a:p>
          <a:p>
            <a:r>
              <a:rPr lang="it-IT" dirty="0"/>
              <a:t>5 miliardi per il 2020</a:t>
            </a:r>
          </a:p>
          <a:p>
            <a:r>
              <a:rPr lang="it-IT" dirty="0"/>
              <a:t>42,434 miliardi per il 2021</a:t>
            </a:r>
          </a:p>
          <a:p>
            <a:r>
              <a:rPr lang="it-IT" dirty="0"/>
              <a:t>10,820 miliardi per il 2022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6040112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REACT-EU. COM (2020)451 del 28.05.2020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146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600" dirty="0"/>
              <a:t>La ripartizione delle risorse aggiuntive avviene sotto forma di </a:t>
            </a:r>
            <a:r>
              <a:rPr lang="it-IT" sz="2600" b="1" dirty="0">
                <a:solidFill>
                  <a:schemeClr val="tx2"/>
                </a:solidFill>
              </a:rPr>
              <a:t>stanziamenti a carico dei fondi strutturali per ciascuno Stato membro </a:t>
            </a:r>
            <a:r>
              <a:rPr lang="it-IT" sz="2600" dirty="0"/>
              <a:t>per il 2020 e il 2021, conformemente ai criteri e alla metodologia di cui all'allegato VII bis. </a:t>
            </a:r>
          </a:p>
          <a:p>
            <a:pPr marL="0" indent="0">
              <a:buNone/>
            </a:pPr>
            <a:r>
              <a:rPr lang="it-IT" sz="2600" dirty="0"/>
              <a:t>Tale decisione sarà rivista nel 2021 per definire la ripartizione delle risorse aggiuntive per il 2022 in base ai dati disponibili al 19 ottobre 2021. </a:t>
            </a:r>
            <a:r>
              <a:rPr lang="it-IT" sz="2600" b="1" dirty="0">
                <a:solidFill>
                  <a:schemeClr val="tx2"/>
                </a:solidFill>
              </a:rPr>
              <a:t>Ciascuno Stato membro assegna ai programmi operativi le risorse aggiuntive disponibili per la programmazione nell'ambito del FESR e del FSE </a:t>
            </a:r>
            <a:r>
              <a:rPr lang="it-IT" sz="2600" dirty="0"/>
              <a:t>(ed eventualmente al FEAD). </a:t>
            </a:r>
          </a:p>
          <a:p>
            <a:pPr marL="0" indent="0">
              <a:buNone/>
            </a:pPr>
            <a:r>
              <a:rPr lang="it-IT" sz="2600" dirty="0"/>
              <a:t>Gli impegni relativi alle risorse aggiuntive sono disimpegnati conformemente alle norme che disciplinano la chiusura dei programmi.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36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605221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REACT-EU. COM (2020)451 del 28.05.2020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146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Le risorse aggiuntive devono essere destinate al </a:t>
            </a:r>
            <a:r>
              <a:rPr lang="it-IT" sz="2600" b="1" u="sng" dirty="0">
                <a:solidFill>
                  <a:schemeClr val="tx2"/>
                </a:solidFill>
              </a:rPr>
              <a:t>nuovo obiettivo tematico</a:t>
            </a:r>
            <a:r>
              <a:rPr lang="it-IT" sz="2600" b="1" dirty="0">
                <a:solidFill>
                  <a:schemeClr val="tx2"/>
                </a:solidFill>
              </a:rPr>
              <a:t> </a:t>
            </a:r>
            <a:r>
              <a:rPr lang="it-IT" dirty="0"/>
              <a:t>«</a:t>
            </a:r>
            <a:r>
              <a:rPr lang="it-IT" sz="2600" b="1" dirty="0">
                <a:solidFill>
                  <a:schemeClr val="tx2"/>
                </a:solidFill>
              </a:rPr>
              <a:t>Promuovere il superamento degli effetti della crisi nel contesto della pandemia di Covid-19 e preparare una ripresa verde, digitale e resiliente dell'economia</a:t>
            </a:r>
            <a:r>
              <a:rPr lang="it-IT" dirty="0"/>
              <a:t>» e possono essere assegnate a uno o più assi prioritari distinti nell'ambito di uno o più programmi operativi esistenti, oppure a un nuovo programma operativo. </a:t>
            </a:r>
            <a:r>
              <a:rPr lang="it-IT" sz="2600" b="1" dirty="0">
                <a:solidFill>
                  <a:schemeClr val="tx2"/>
                </a:solidFill>
              </a:rPr>
              <a:t>In tal caso l’</a:t>
            </a:r>
            <a:r>
              <a:rPr lang="it-IT" sz="2600" b="1" dirty="0" err="1">
                <a:solidFill>
                  <a:schemeClr val="tx2"/>
                </a:solidFill>
              </a:rPr>
              <a:t>AdG</a:t>
            </a:r>
            <a:r>
              <a:rPr lang="it-IT" sz="2600" b="1" dirty="0">
                <a:solidFill>
                  <a:schemeClr val="tx2"/>
                </a:solidFill>
              </a:rPr>
              <a:t> deve essere stata già designata e può essere richiesto un tasso di cofinanziamento del 100%.</a:t>
            </a:r>
          </a:p>
          <a:p>
            <a:pPr marL="0" indent="0">
              <a:buNone/>
            </a:pPr>
            <a:r>
              <a:rPr lang="it-IT" dirty="0"/>
              <a:t>Il nuovo obiettivo tematico è disponibile esclusivamente per la programmazione delle risorse aggiuntive.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37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2508451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REACT-EU. COM (2020)451 del 28.05.2020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14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u="sng" dirty="0">
                <a:solidFill>
                  <a:schemeClr val="tx2"/>
                </a:solidFill>
              </a:rPr>
              <a:t>Per quanto riguarda il FESR</a:t>
            </a:r>
            <a:r>
              <a:rPr lang="it-IT" dirty="0"/>
              <a:t>, le risorse aggiuntive sono utilizzate principalmente per sostenere </a:t>
            </a:r>
            <a:r>
              <a:rPr lang="it-IT" b="1" dirty="0">
                <a:solidFill>
                  <a:schemeClr val="tx2"/>
                </a:solidFill>
              </a:rPr>
              <a:t>investimenti in prodotti e servizi a carattere sanitario</a:t>
            </a:r>
            <a:r>
              <a:rPr lang="it-IT" dirty="0"/>
              <a:t>, per sostenere le PMI fornendo loro </a:t>
            </a:r>
            <a:r>
              <a:rPr lang="it-IT" b="1" dirty="0">
                <a:solidFill>
                  <a:schemeClr val="tx2"/>
                </a:solidFill>
              </a:rPr>
              <a:t>capitale di esercizio o sostegno agli investimenti,</a:t>
            </a:r>
            <a:r>
              <a:rPr lang="it-IT" dirty="0"/>
              <a:t> per investimenti che contribuiscano alla </a:t>
            </a:r>
            <a:r>
              <a:rPr lang="it-IT" b="1" dirty="0">
                <a:solidFill>
                  <a:schemeClr val="tx2"/>
                </a:solidFill>
              </a:rPr>
              <a:t>transizione verso un'economia verde e digitale</a:t>
            </a:r>
            <a:r>
              <a:rPr lang="it-IT" dirty="0"/>
              <a:t>, per realizzare </a:t>
            </a:r>
            <a:r>
              <a:rPr lang="it-IT" b="1" dirty="0">
                <a:solidFill>
                  <a:schemeClr val="tx2"/>
                </a:solidFill>
              </a:rPr>
              <a:t>infrastrutture che consentano la prestazione di servizi di base ai cittadini e per mettere in atto misure economiche nelle regioni più dipendenti dai settori maggiormente colpiti dalla crisi</a:t>
            </a:r>
            <a:r>
              <a:rPr lang="it-IT" dirty="0"/>
              <a:t>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38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5792604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REACT-EU. COM (2020)451 del 28.05.2020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3146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600" b="1" u="sng" dirty="0">
                <a:solidFill>
                  <a:schemeClr val="tx2"/>
                </a:solidFill>
              </a:rPr>
              <a:t>Per quanto riguarda il FSE</a:t>
            </a:r>
            <a:r>
              <a:rPr lang="it-IT" sz="2600" dirty="0"/>
              <a:t>, le risorse aggiuntive sono utilizzate principalmente per sostenere il </a:t>
            </a:r>
            <a:r>
              <a:rPr lang="it-IT" sz="2600" b="1" dirty="0">
                <a:solidFill>
                  <a:schemeClr val="tx2"/>
                </a:solidFill>
              </a:rPr>
              <a:t>mantenimento dell'occupazione</a:t>
            </a:r>
            <a:r>
              <a:rPr lang="it-IT" sz="2600" dirty="0"/>
              <a:t>, anche attraverso regimi di </a:t>
            </a:r>
            <a:r>
              <a:rPr lang="it-IT" sz="2600" b="1" dirty="0">
                <a:solidFill>
                  <a:schemeClr val="tx2"/>
                </a:solidFill>
              </a:rPr>
              <a:t>riduzione dell'orario lavorativo </a:t>
            </a:r>
            <a:r>
              <a:rPr lang="it-IT" sz="2600" dirty="0"/>
              <a:t>e </a:t>
            </a:r>
            <a:r>
              <a:rPr lang="it-IT" sz="2600" b="1" dirty="0">
                <a:solidFill>
                  <a:schemeClr val="tx2"/>
                </a:solidFill>
              </a:rPr>
              <a:t>aiuti ai lavoratori autonomi, anche nei casi in cui tale sostegno </a:t>
            </a:r>
            <a:r>
              <a:rPr lang="it-IT" sz="2600" b="1" u="sng" dirty="0">
                <a:solidFill>
                  <a:schemeClr val="tx2"/>
                </a:solidFill>
              </a:rPr>
              <a:t>non</a:t>
            </a:r>
            <a:r>
              <a:rPr lang="it-IT" sz="2600" b="1" dirty="0">
                <a:solidFill>
                  <a:schemeClr val="tx2"/>
                </a:solidFill>
              </a:rPr>
              <a:t> sia associato a misure attive del mercato del lavoro, </a:t>
            </a:r>
            <a:r>
              <a:rPr lang="it-IT" sz="2600" dirty="0"/>
              <a:t>a meno che queste ultime non siano imposte dal diritto nazionale. Le risorse supplementari stimolano inoltre la </a:t>
            </a:r>
            <a:r>
              <a:rPr lang="it-IT" sz="2600" b="1" dirty="0">
                <a:solidFill>
                  <a:schemeClr val="tx2"/>
                </a:solidFill>
              </a:rPr>
              <a:t>creazione di posti di lavoro</a:t>
            </a:r>
            <a:r>
              <a:rPr lang="it-IT" sz="2600" dirty="0"/>
              <a:t>, in particolare per le persone in situazioni di vulnerabilità, sostengono misure a favore dell'</a:t>
            </a:r>
            <a:r>
              <a:rPr lang="it-IT" sz="2600" b="1" dirty="0">
                <a:solidFill>
                  <a:schemeClr val="tx2"/>
                </a:solidFill>
              </a:rPr>
              <a:t>occupazione giovanile</a:t>
            </a:r>
            <a:r>
              <a:rPr lang="it-IT" sz="2600" dirty="0"/>
              <a:t>, </a:t>
            </a:r>
            <a:r>
              <a:rPr lang="it-IT" sz="2600" b="1" dirty="0">
                <a:solidFill>
                  <a:schemeClr val="tx2"/>
                </a:solidFill>
              </a:rPr>
              <a:t>l'istruzione</a:t>
            </a:r>
            <a:r>
              <a:rPr lang="it-IT" sz="2600" dirty="0"/>
              <a:t>, la </a:t>
            </a:r>
            <a:r>
              <a:rPr lang="it-IT" sz="2600" b="1" dirty="0">
                <a:solidFill>
                  <a:schemeClr val="tx2"/>
                </a:solidFill>
              </a:rPr>
              <a:t>formazione e lo sviluppo delle competenze</a:t>
            </a:r>
            <a:r>
              <a:rPr lang="it-IT" sz="2600" dirty="0"/>
              <a:t>, in particolare </a:t>
            </a:r>
            <a:r>
              <a:rPr lang="it-IT" sz="2600" b="1" dirty="0">
                <a:solidFill>
                  <a:schemeClr val="tx2"/>
                </a:solidFill>
              </a:rPr>
              <a:t>allo scopo di favorire la duplice transizione verde e digitale e migliorare l'accesso ai servizi sociali di interesse generale, anche a favore dei minori</a:t>
            </a:r>
            <a:r>
              <a:rPr lang="it-IT" sz="2600" dirty="0"/>
              <a:t>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39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77876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2020/460 del 30 marzo 2020 </a:t>
            </a:r>
            <a:br>
              <a:rPr lang="it-IT" sz="2400" dirty="0"/>
            </a:br>
            <a:r>
              <a:rPr lang="it-IT" sz="2400" dirty="0"/>
              <a:t>PREAMBOLO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85740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it-IT" sz="2600" dirty="0"/>
              <a:t>Gli Stati membri sono stati colpiti dalle conseguenze dell'epidemia di COVID-19 come mai prima. L'attuale crisi sanitaria pubblica frena la crescita negli Stati membri e ciò a sua volta aggrava le ingenti carenze di liquidità dovute all'improvviso e importante aumento degli investimenti pubblici necessari nei loro sistemi sanitari e in altri settori delle loro economie. </a:t>
            </a:r>
          </a:p>
          <a:p>
            <a:pPr marL="534988" lvl="1" indent="0">
              <a:buNone/>
            </a:pPr>
            <a:r>
              <a:rPr lang="it-IT" sz="2600" b="1" dirty="0">
                <a:solidFill>
                  <a:schemeClr val="tx2"/>
                </a:solidFill>
              </a:rPr>
              <a:t>Ciò ha creato una situazione eccezionale che occorre affrontare con misure specifiche.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408793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REACT-EU. COM (2020)451 del 28.05.2020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0263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dirty="0"/>
              <a:t>Alle risorse aggiuntive non si applicano le seguenti disposizioni: </a:t>
            </a:r>
          </a:p>
          <a:p>
            <a:pPr marL="514350" indent="-514350">
              <a:buFont typeface="+mj-lt"/>
              <a:buAutoNum type="alphaLcParenR"/>
            </a:pPr>
            <a:r>
              <a:rPr lang="it-IT" dirty="0"/>
              <a:t>prescrizioni relative alla concentrazione tematica</a:t>
            </a:r>
          </a:p>
          <a:p>
            <a:pPr marL="514350" indent="-514350">
              <a:buFont typeface="+mj-lt"/>
              <a:buAutoNum type="alphaLcParenR"/>
            </a:pPr>
            <a:r>
              <a:rPr lang="it-IT" dirty="0"/>
              <a:t>condizionalità ex ante</a:t>
            </a:r>
          </a:p>
          <a:p>
            <a:pPr marL="514350" indent="-514350">
              <a:buFont typeface="+mj-lt"/>
              <a:buAutoNum type="alphaLcParenR"/>
            </a:pPr>
            <a:r>
              <a:rPr lang="it-IT" dirty="0"/>
              <a:t>prescrizioni relative alla riserva di efficacia dell'attuazione e all'applicazione del quadro di riferimento dell'efficacia dell'attuazione</a:t>
            </a:r>
          </a:p>
          <a:p>
            <a:pPr marL="514350" indent="-514350">
              <a:buFont typeface="+mj-lt"/>
              <a:buAutoNum type="alphaLcParenR"/>
            </a:pPr>
            <a:r>
              <a:rPr lang="it-IT" b="1" dirty="0">
                <a:solidFill>
                  <a:schemeClr val="tx2"/>
                </a:solidFill>
              </a:rPr>
              <a:t>la deroga di cui all'articolo 65, paragrafo 10 che fissa al 1° febbraio 2020 la data di ammissibilità per le operazioni </a:t>
            </a:r>
            <a:r>
              <a:rPr lang="it-IT" dirty="0"/>
              <a:t>volte a promuovere le capacità di risposta alle crisi</a:t>
            </a:r>
          </a:p>
          <a:p>
            <a:pPr marL="514350" indent="-514350">
              <a:buFont typeface="+mj-lt"/>
              <a:buAutoNum type="alphaLcParenR"/>
            </a:pPr>
            <a:r>
              <a:rPr lang="it-IT" b="1" dirty="0">
                <a:solidFill>
                  <a:schemeClr val="tx2"/>
                </a:solidFill>
              </a:rPr>
              <a:t>la deroga secondo cui possono essere selezionate operazioni completate </a:t>
            </a:r>
            <a:r>
              <a:rPr lang="it-IT" dirty="0"/>
              <a:t>se finalizzate a promuovere le capacità di risposta alla crisi nel contesto dell'epidemia di Covid-19</a:t>
            </a:r>
          </a:p>
          <a:p>
            <a:pPr marL="514350" indent="-514350">
              <a:buFont typeface="+mj-lt"/>
              <a:buAutoNum type="alphaLcParenR"/>
            </a:pPr>
            <a:r>
              <a:rPr lang="it-IT" dirty="0"/>
              <a:t>le prescrizioni relative all'elaborazione di una strategia di comunicazione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40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3771464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5A2E7E-A3B2-4207-8081-DB22CD39F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Appalti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7B8E2F6-31CF-40AA-81F9-2108BCE79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41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7093184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APPALTI IN CASO DI ESTREMA URGENZA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«COMUNICAZIONE DELLA COMMISSIONE Orientamenti della Commissione europea sull’utilizzo del quadro in materia di appalti pubblici nella situazione di emergenza connessa alla crisi della Covid-19 (2020/C 108 I/01)» del 1 aprile 2020.</a:t>
            </a:r>
          </a:p>
          <a:p>
            <a:pPr marL="0" indent="0">
              <a:buNone/>
            </a:pPr>
            <a:r>
              <a:rPr lang="it-IT" dirty="0"/>
              <a:t>Il quadro europeo in materia di appalti pubblici offre agli acquirenti pubblici tutta la </a:t>
            </a:r>
            <a:r>
              <a:rPr lang="it-IT" b="1" dirty="0">
                <a:solidFill>
                  <a:schemeClr val="tx2"/>
                </a:solidFill>
              </a:rPr>
              <a:t>flessibilità</a:t>
            </a:r>
            <a:r>
              <a:rPr lang="it-IT" dirty="0"/>
              <a:t> necessaria per acquistare il più rapidamente possibile beni e servizi direttamente collegati alla crisi della Covid-19.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42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1901430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APPALTI IN CASO DI ESTREMA URGENZA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0875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dirty="0"/>
              <a:t>Gli acquirenti pubblici possono prendere in considerazione varie opzioni: </a:t>
            </a:r>
          </a:p>
          <a:p>
            <a:r>
              <a:rPr lang="it-IT" sz="2400" dirty="0"/>
              <a:t>in primo luogo, in caso di urgenza possono avvalersi della possibilità di </a:t>
            </a:r>
            <a:r>
              <a:rPr lang="it-IT" sz="2400" b="1" dirty="0">
                <a:solidFill>
                  <a:schemeClr val="tx2"/>
                </a:solidFill>
              </a:rPr>
              <a:t>ridurre considerevolmente i termini per accelerare le procedure aperte o ristrette</a:t>
            </a:r>
            <a:r>
              <a:rPr lang="it-IT" sz="2400" dirty="0"/>
              <a:t>. </a:t>
            </a:r>
          </a:p>
          <a:p>
            <a:r>
              <a:rPr lang="it-IT" sz="2400" dirty="0"/>
              <a:t>Se tali margini di manovra non fossero sufficienti, possono ricorrere a una </a:t>
            </a:r>
            <a:r>
              <a:rPr lang="it-IT" sz="2400" b="1" dirty="0">
                <a:solidFill>
                  <a:schemeClr val="tx2"/>
                </a:solidFill>
              </a:rPr>
              <a:t>procedura negoziata senza previa pubblicazione</a:t>
            </a:r>
            <a:r>
              <a:rPr lang="it-IT" sz="2400" dirty="0"/>
              <a:t>. Infine potrebbe anche essere consentita </a:t>
            </a:r>
            <a:r>
              <a:rPr lang="it-IT" sz="2400" b="1" dirty="0">
                <a:solidFill>
                  <a:schemeClr val="tx2"/>
                </a:solidFill>
              </a:rPr>
              <a:t>l’aggiudicazione diretta </a:t>
            </a:r>
            <a:r>
              <a:rPr lang="it-IT" sz="2400" dirty="0"/>
              <a:t>a un operatore economico preselezionato, purché quest’ultimo sia l’unico in grado di consegnare le forniture necessarie nel rispetto dei vincoli tecnici e temporali imposti dall’estrema urgenza. 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Gli acquirenti pubblici dovrebbero inoltre prendere in considerazione la ricerca di soluzioni alternative e interagire con il mercato.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43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6279511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APPALTI IN CASO DI ESTREMA URGENZA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2600" dirty="0"/>
              <a:t>Al fine di accelerare gli appalti, gli acquirenti pubblici possono anche prevedere di: </a:t>
            </a:r>
          </a:p>
          <a:p>
            <a:r>
              <a:rPr lang="it-IT" sz="2600" b="1" dirty="0">
                <a:solidFill>
                  <a:schemeClr val="tx2"/>
                </a:solidFill>
              </a:rPr>
              <a:t>contattare i potenziali contraenti</a:t>
            </a:r>
            <a:r>
              <a:rPr lang="it-IT" sz="2600" dirty="0"/>
              <a:t>, nell’UE e al di fuori dell’UE, </a:t>
            </a:r>
            <a:r>
              <a:rPr lang="it-IT" sz="2600" b="1" dirty="0">
                <a:solidFill>
                  <a:schemeClr val="tx2"/>
                </a:solidFill>
              </a:rPr>
              <a:t>telefonicamente, via e-mail o di persona</a:t>
            </a:r>
            <a:r>
              <a:rPr lang="it-IT" sz="2600" dirty="0"/>
              <a:t>; </a:t>
            </a:r>
          </a:p>
          <a:p>
            <a:r>
              <a:rPr lang="it-IT" sz="2600" b="1" dirty="0">
                <a:solidFill>
                  <a:schemeClr val="tx2"/>
                </a:solidFill>
              </a:rPr>
              <a:t>incaricare agenti che abbiano contatti migliori sui mercati</a:t>
            </a:r>
            <a:r>
              <a:rPr lang="it-IT" sz="2600" dirty="0"/>
              <a:t>; </a:t>
            </a:r>
          </a:p>
          <a:p>
            <a:r>
              <a:rPr lang="it-IT" sz="2600" b="1" dirty="0">
                <a:solidFill>
                  <a:schemeClr val="tx2"/>
                </a:solidFill>
              </a:rPr>
              <a:t>inviare rappresentanti </a:t>
            </a:r>
            <a:r>
              <a:rPr lang="it-IT" sz="2600" dirty="0"/>
              <a:t>direttamente nei paesi che dispongono delle necessarie scorte e possono provvedere a una consegna immediata; </a:t>
            </a:r>
          </a:p>
          <a:p>
            <a:r>
              <a:rPr lang="it-IT" sz="2600" b="1" dirty="0">
                <a:solidFill>
                  <a:schemeClr val="tx2"/>
                </a:solidFill>
              </a:rPr>
              <a:t>contattare potenziali fornitori </a:t>
            </a:r>
            <a:r>
              <a:rPr lang="it-IT" sz="2600" dirty="0"/>
              <a:t>per concordare un incremento della produzione oppure l’avvio o il rinnovo della produzione.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44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7347771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APPALTI IN CASO DI ESTREMA URGENZA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In ogni caso, le amministrazioni aggiudicatrici possono aggiudicare appalti pubblici mediante procedura negoziata senza previa pubblicazione «</a:t>
            </a:r>
            <a:r>
              <a:rPr lang="it-IT" b="1" u="sng" dirty="0">
                <a:solidFill>
                  <a:schemeClr val="tx2"/>
                </a:solidFill>
              </a:rPr>
              <a:t>nella misura strettamente necessaria quando, per ragioni di estrema urgenza derivanti da eventi imprevedibili dall’amministrazione aggiudicatrice, i termini per le procedure aperte o per le procedure ristrette o per le procedure competitive con negoziazione non possono essere rispettati. Le circostanze invocate per giustificare l’estrema urgenza non sono in alcun caso imputabili alle amministrazioni aggiudicatrici</a:t>
            </a:r>
            <a:r>
              <a:rPr lang="it-IT" dirty="0"/>
              <a:t>» (articolo 32, paragrafo 2, lettera c), della direttiva).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45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9329546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3145219C-FB3A-4667-9AA2-B16B7169A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/>
              <a:t>AIUTI DI STATO: MISURE APPROVATE DALLA COMMISSIONE EUROPEA NELL'EMERGENZA DEL CORONAVIRUS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EB39D99-A4B5-4E2E-8A1C-059CA36F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34B89-3B5F-4194-881A-CF17683487D5}" type="slidenum">
              <a:rPr lang="it-IT" smtClean="0"/>
              <a:pPr>
                <a:defRPr/>
              </a:pPr>
              <a:t>46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708411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MISURE TEMPORANEE DI AIUTO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Per rispondere alla crisi economica e sanitaria legata alla diffusione del COVID-19, la Commissione europea ha deciso di concedere agli Stati membri la </a:t>
            </a:r>
            <a:r>
              <a:rPr lang="it-IT" b="1" dirty="0">
                <a:solidFill>
                  <a:schemeClr val="tx2"/>
                </a:solidFill>
              </a:rPr>
              <a:t>piena flessibilità nell'applicazione della disciplina sugli aiuti di Stato</a:t>
            </a:r>
            <a:r>
              <a:rPr lang="it-IT" dirty="0"/>
              <a:t>.</a:t>
            </a:r>
          </a:p>
          <a:p>
            <a:r>
              <a:rPr lang="it-IT" dirty="0"/>
              <a:t>Con il quadro temporaneo per le misure di aiuto di Stato a sostegno dell'economia nell'attuale emergenza del COVID-19, </a:t>
            </a:r>
            <a:r>
              <a:rPr lang="it-IT" b="1" dirty="0">
                <a:solidFill>
                  <a:schemeClr val="tx2"/>
                </a:solidFill>
              </a:rPr>
              <a:t>la CE ha autorizzato, sino al 31 dicembre 2020, alcune tipologie di aiuti di Stato ampliando il ventaglio di misure consentite</a:t>
            </a:r>
            <a:r>
              <a:rPr lang="it-IT" dirty="0"/>
              <a:t>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47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1198041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790A8AB-2E58-4E44-80ED-88842EF9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MISURE TEMPORANEE DI AIUTO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09DE11-1EE8-49F4-A887-964F41640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" indent="0">
              <a:buNone/>
            </a:pPr>
            <a:r>
              <a:rPr lang="it-IT" dirty="0"/>
              <a:t>I principali documenti di riferimento sono:</a:t>
            </a:r>
          </a:p>
          <a:p>
            <a:r>
              <a:rPr lang="it-IT" dirty="0"/>
              <a:t>Comunicazione della Commissione del </a:t>
            </a:r>
            <a:r>
              <a:rPr lang="it-IT" b="1" dirty="0">
                <a:solidFill>
                  <a:schemeClr val="tx2"/>
                </a:solidFill>
              </a:rPr>
              <a:t>3 aprile 2020</a:t>
            </a:r>
            <a:r>
              <a:rPr lang="it-IT" dirty="0"/>
              <a:t>, quadro temporaneo per le misure di aiuto di Stato a sostegno dell’economia nell’attuale emergenza del COVID-19</a:t>
            </a:r>
          </a:p>
          <a:p>
            <a:r>
              <a:rPr lang="it-IT" dirty="0"/>
              <a:t>Comunicazione della Commissione dell'</a:t>
            </a:r>
            <a:r>
              <a:rPr lang="it-IT" b="1" dirty="0">
                <a:solidFill>
                  <a:schemeClr val="tx2"/>
                </a:solidFill>
              </a:rPr>
              <a:t>8 maggio  2020</a:t>
            </a:r>
            <a:r>
              <a:rPr lang="it-IT" dirty="0"/>
              <a:t> modifica del quadro temporaneo per le misure di aiuto di Stato a sostegno dell'economia nell'attuale emergenza del COVID-19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E729-833E-4C85-9EAE-8E0D26639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48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4021232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4210BC-134B-4798-84D9-D6ED084A7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Base normativa per gli aiuti temporanei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330276-0ED3-47A1-89A0-A68063D7C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Ai sensi dell'articolo 107, paragrafo 3, lettera b), del TFUE, la Commissione può dichiarare compatibili con il mercato interno gli aiuti destinati "a </a:t>
            </a:r>
            <a:r>
              <a:rPr lang="it-IT" b="1" dirty="0">
                <a:solidFill>
                  <a:schemeClr val="tx2"/>
                </a:solidFill>
              </a:rPr>
              <a:t>porre rimedio a un grave turbamento dell'economia di uno Stato membro</a:t>
            </a:r>
            <a:r>
              <a:rPr lang="it-IT" dirty="0"/>
              <a:t>". </a:t>
            </a:r>
          </a:p>
          <a:p>
            <a:r>
              <a:rPr lang="it-IT" dirty="0"/>
              <a:t>La Commissione considererà tali aiuti di Stato compatibili con il mercato interno ai sensi dell'articolo 107, paragrafo 3, lettera b), del TFUE, purché siano soddisfatte una serie di condizioni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90AB04F-07AB-46CB-AF3F-444DECC7D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49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723266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2020/460 del 30 marzo 2020 </a:t>
            </a:r>
            <a:br>
              <a:rPr lang="it-IT" sz="2400" dirty="0"/>
            </a:br>
            <a:r>
              <a:rPr lang="it-IT" sz="2400" dirty="0"/>
              <a:t>PREAMBOLO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85740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2"/>
            </a:pPr>
            <a:r>
              <a:rPr lang="it-IT" sz="2600" dirty="0"/>
              <a:t>È fondamentale che </a:t>
            </a:r>
            <a:r>
              <a:rPr lang="it-IT" sz="2600" b="1" dirty="0">
                <a:solidFill>
                  <a:schemeClr val="tx2"/>
                </a:solidFill>
              </a:rPr>
              <a:t>la mancanza di liquidità e di fondi pubblici negli Stati membri non ostacoli gli investimenti </a:t>
            </a:r>
            <a:r>
              <a:rPr lang="it-IT" sz="2600" dirty="0"/>
              <a:t>nell'ambito dei programmi sostenuti dal Fondo europeo di sviluppo regionale («FESR»), dal Fondo sociale europeo («FSE») e dal Fondo di coesione («FC») (collettivamente «Fondi») e dal Fondo europeo per gli affari marittimi e la pesca («FEAMP»), necessari per combattere l'epidemia di COVID-19.</a:t>
            </a:r>
            <a:endParaRPr lang="it-IT" sz="2600" b="1" dirty="0">
              <a:solidFill>
                <a:schemeClr val="tx2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589182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ACB950-9EC2-452B-B206-3FF7565A1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per gli aiuti temporanei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A769A4-8DD5-4134-8B5C-29EC9B3C8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4726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b="1" dirty="0"/>
              <a:t>3.1. Aiuti sotto forma di sovvenzioni dirette, anticipi rimborsabili o agevolazioni fiscali</a:t>
            </a:r>
          </a:p>
          <a:p>
            <a:pPr marL="514350" indent="-514350">
              <a:buFont typeface="+mj-lt"/>
              <a:buAutoNum type="alphaLcParenR"/>
            </a:pPr>
            <a:r>
              <a:rPr lang="it-IT" b="1" dirty="0">
                <a:solidFill>
                  <a:schemeClr val="tx2"/>
                </a:solidFill>
              </a:rPr>
              <a:t>l'aiuto non supera 800.000€ per impresa </a:t>
            </a:r>
            <a:r>
              <a:rPr lang="it-IT" dirty="0"/>
              <a:t>sotto forma di sovvenzioni dirette, anticipi rimborsabili, agevolazioni fiscali o di pagamenti; </a:t>
            </a:r>
          </a:p>
          <a:p>
            <a:pPr marL="514350" indent="-514350">
              <a:buFont typeface="+mj-lt"/>
              <a:buAutoNum type="alphaLcParenR"/>
            </a:pPr>
            <a:r>
              <a:rPr lang="it-IT" dirty="0"/>
              <a:t>l'aiuto è concesso sulla base di un regime con budget previsionale; </a:t>
            </a:r>
          </a:p>
          <a:p>
            <a:pPr marL="514350" indent="-514350">
              <a:buFont typeface="+mj-lt"/>
              <a:buAutoNum type="alphaLcParenR"/>
            </a:pPr>
            <a:r>
              <a:rPr lang="it-IT" dirty="0"/>
              <a:t>l'aiuto può essere concesso a </a:t>
            </a:r>
            <a:r>
              <a:rPr lang="it-IT" b="1" dirty="0">
                <a:solidFill>
                  <a:schemeClr val="tx2"/>
                </a:solidFill>
              </a:rPr>
              <a:t>imprese che non erano in difficoltà </a:t>
            </a:r>
            <a:r>
              <a:rPr lang="it-IT" dirty="0"/>
              <a:t>(ai sensi del regolamento generale di esenzione per categoria15) al 31 dicembre 2019; </a:t>
            </a:r>
          </a:p>
          <a:p>
            <a:pPr marL="514350" indent="-514350">
              <a:buFont typeface="+mj-lt"/>
              <a:buAutoNum type="alphaLcParenR"/>
            </a:pPr>
            <a:r>
              <a:rPr lang="it-IT" dirty="0"/>
              <a:t>l'aiuto è concesso </a:t>
            </a:r>
            <a:r>
              <a:rPr lang="it-IT" b="1" dirty="0">
                <a:solidFill>
                  <a:schemeClr val="tx2"/>
                </a:solidFill>
              </a:rPr>
              <a:t>entro e non oltre il 31 dicembre 2020</a:t>
            </a:r>
            <a:r>
              <a:rPr lang="it-IT" dirty="0"/>
              <a:t>; </a:t>
            </a:r>
          </a:p>
          <a:p>
            <a:pPr marL="514350" indent="-514350">
              <a:buFont typeface="+mj-lt"/>
              <a:buAutoNum type="alphaLcParenR"/>
            </a:pPr>
            <a:r>
              <a:rPr lang="it-IT" dirty="0"/>
              <a:t>gli aiuti concessi a imprese operanti nella trasformazione e commercializzazione di prodotti agricoli sono subordinati al fatto di non venire parzialmente o interamente trasferiti a produttori primari e non sono fissati in base al prezzo o al quantitativo dei prodotti acquistati da produttori primari o immessi sul mercato dalle imprese interessate.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49E1F21-8001-46B8-BE77-EFBD9643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50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1240454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ACB950-9EC2-452B-B206-3FF7565A1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per gli aiuti temporanei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A769A4-8DD5-4134-8B5C-29EC9B3C8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nel settore della </a:t>
            </a:r>
            <a:r>
              <a:rPr lang="it-IT" b="1" dirty="0">
                <a:solidFill>
                  <a:schemeClr val="tx2"/>
                </a:solidFill>
              </a:rPr>
              <a:t>pesca e dell'acquacoltura </a:t>
            </a:r>
            <a:r>
              <a:rPr lang="it-IT" dirty="0"/>
              <a:t>l'aiuto non supera 120.000€ per impresa </a:t>
            </a:r>
          </a:p>
          <a:p>
            <a:r>
              <a:rPr lang="it-IT" dirty="0"/>
              <a:t>per impresa operante nel settore della </a:t>
            </a:r>
            <a:r>
              <a:rPr lang="it-IT" b="1" dirty="0">
                <a:solidFill>
                  <a:schemeClr val="tx2"/>
                </a:solidFill>
              </a:rPr>
              <a:t>produzione primaria di prodotti </a:t>
            </a:r>
            <a:r>
              <a:rPr lang="it-IT" dirty="0"/>
              <a:t>agricoli 100.000€</a:t>
            </a:r>
          </a:p>
          <a:p>
            <a:pPr marL="0" indent="0">
              <a:buNone/>
            </a:pPr>
            <a:endParaRPr lang="it-IT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it-IT" b="1" dirty="0">
                <a:solidFill>
                  <a:schemeClr val="tx2"/>
                </a:solidFill>
              </a:rPr>
              <a:t>Altre tipologie di aiuto:</a:t>
            </a:r>
          </a:p>
          <a:p>
            <a:r>
              <a:rPr lang="it-IT" dirty="0"/>
              <a:t>Aiuti sotto forma di </a:t>
            </a:r>
            <a:r>
              <a:rPr lang="it-IT" b="1" dirty="0">
                <a:solidFill>
                  <a:schemeClr val="tx2"/>
                </a:solidFill>
              </a:rPr>
              <a:t>garanzie sui prestiti</a:t>
            </a:r>
          </a:p>
          <a:p>
            <a:r>
              <a:rPr lang="it-IT" dirty="0"/>
              <a:t>Aiuti sotto forma di </a:t>
            </a:r>
            <a:r>
              <a:rPr lang="it-IT" b="1" dirty="0">
                <a:solidFill>
                  <a:schemeClr val="tx2"/>
                </a:solidFill>
              </a:rPr>
              <a:t>tassi d'interesse agevolati </a:t>
            </a:r>
            <a:r>
              <a:rPr lang="it-IT" dirty="0"/>
              <a:t>per i prestiti</a:t>
            </a:r>
          </a:p>
          <a:p>
            <a:r>
              <a:rPr lang="it-IT" dirty="0"/>
              <a:t>Aiuti sotto forma di </a:t>
            </a:r>
            <a:r>
              <a:rPr lang="it-IT" b="1" dirty="0">
                <a:solidFill>
                  <a:schemeClr val="tx2"/>
                </a:solidFill>
              </a:rPr>
              <a:t>garanzie e prestiti veicolati tramiti enti creditizi </a:t>
            </a:r>
            <a:r>
              <a:rPr lang="it-IT" dirty="0"/>
              <a:t>o altri enti finanziari</a:t>
            </a:r>
          </a:p>
          <a:p>
            <a:r>
              <a:rPr lang="it-IT" b="1" dirty="0">
                <a:solidFill>
                  <a:schemeClr val="tx2"/>
                </a:solidFill>
              </a:rPr>
              <a:t>Assicurazione del credito all'esportazione </a:t>
            </a:r>
            <a:r>
              <a:rPr lang="it-IT" dirty="0"/>
              <a:t>a breve termine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49E1F21-8001-46B8-BE77-EFBD9643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51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1670262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29D49-1E8B-47BC-B8C7-03510965E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Comunicazione Commissione dell’8/05/2020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7A29BE-5B12-4256-9051-68B46C309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b="1" dirty="0">
                <a:solidFill>
                  <a:schemeClr val="tx2"/>
                </a:solidFill>
              </a:rPr>
              <a:t>Sono stati aggiunti le seguenti tipologie di aiuto:</a:t>
            </a:r>
          </a:p>
          <a:p>
            <a:r>
              <a:rPr lang="it-IT" dirty="0"/>
              <a:t>aiuti per la ricerca e lo sviluppo in materia di Covid-19; </a:t>
            </a:r>
          </a:p>
          <a:p>
            <a:r>
              <a:rPr lang="it-IT" dirty="0"/>
              <a:t>aiuti agli investimenti per le infrastrutture di prova e </a:t>
            </a:r>
            <a:r>
              <a:rPr lang="it-IT" dirty="0" err="1"/>
              <a:t>upscaling</a:t>
            </a:r>
            <a:r>
              <a:rPr lang="it-IT" dirty="0"/>
              <a:t>; </a:t>
            </a:r>
          </a:p>
          <a:p>
            <a:r>
              <a:rPr lang="it-IT" dirty="0"/>
              <a:t>aiuto agli investimenti per la produzione di prodotti connessi al COVID-19; </a:t>
            </a:r>
          </a:p>
          <a:p>
            <a:r>
              <a:rPr lang="it-IT" dirty="0"/>
              <a:t>aiuti sotto forma di differimento delle imposte e/o dei contributi previdenziali; </a:t>
            </a:r>
          </a:p>
          <a:p>
            <a:r>
              <a:rPr lang="it-IT" dirty="0"/>
              <a:t>aiuti sotto forma di sovvenzioni per il pagamento dei salari dei dipendenti per evitare i licenziamenti durante la pandemia di COVID-19.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8F3589-9C96-409B-BB77-C5F313011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52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55044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2"/>
          <p:cNvSpPr>
            <a:spLocks noGrp="1" noChangeArrowheads="1"/>
          </p:cNvSpPr>
          <p:nvPr>
            <p:ph idx="1"/>
          </p:nvPr>
        </p:nvSpPr>
        <p:spPr>
          <a:xfrm>
            <a:off x="684213" y="1700213"/>
            <a:ext cx="7848600" cy="3776662"/>
          </a:xfrm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it-IT" sz="4000" b="1" dirty="0">
                <a:solidFill>
                  <a:srgbClr val="FF3300"/>
                </a:solidFill>
                <a:latin typeface="Segoe Print" pitchFamily="2" charset="0"/>
              </a:rPr>
              <a:t>Grazie per l’attenzione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it-IT" sz="4000" b="1" dirty="0">
              <a:solidFill>
                <a:srgbClr val="FF3300"/>
              </a:solidFill>
              <a:latin typeface="Segoe Print" pitchFamily="2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it-IT" b="1" dirty="0">
                <a:solidFill>
                  <a:srgbClr val="FF3300"/>
                </a:solidFill>
                <a:latin typeface="Script MT Bold" panose="03040602040607080904" pitchFamily="66" charset="0"/>
              </a:rPr>
              <a:t>Lorenzo Improta 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it-IT" b="1" dirty="0">
              <a:solidFill>
                <a:srgbClr val="FF3300"/>
              </a:solidFill>
              <a:latin typeface="Script MT Bold" panose="03040602040607080904" pitchFamily="66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b="1" dirty="0">
                <a:solidFill>
                  <a:srgbClr val="FF3300"/>
                </a:solidFill>
                <a:latin typeface="Script MT Bold" panose="03040602040607080904" pitchFamily="66" charset="0"/>
              </a:rPr>
              <a:t>Michele Nicolaj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it-IT" sz="4000" dirty="0">
              <a:solidFill>
                <a:srgbClr val="FF33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it-IT" dirty="0"/>
          </a:p>
        </p:txBody>
      </p:sp>
      <p:sp>
        <p:nvSpPr>
          <p:cNvPr id="154626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5940425" y="6165850"/>
            <a:ext cx="2894013" cy="455613"/>
          </a:xfrm>
          <a:noFill/>
        </p:spPr>
        <p:txBody>
          <a:bodyPr/>
          <a:lstStyle/>
          <a:p>
            <a:fld id="{DB19CB00-9936-4AE0-92B8-DBDD77F54680}" type="slidenum">
              <a:rPr lang="it-IT" smtClean="0">
                <a:latin typeface="Arial" pitchFamily="34" charset="0"/>
              </a:rPr>
              <a:pPr/>
              <a:t>53</a:t>
            </a:fld>
            <a:endParaRPr lang="it-IT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94046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2020/460 del 30 marzo 2020 </a:t>
            </a:r>
            <a:br>
              <a:rPr lang="it-IT" sz="2400" dirty="0"/>
            </a:br>
            <a:r>
              <a:rPr lang="it-IT" sz="2400" dirty="0"/>
              <a:t>PREAMBOLO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85740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arenR" startAt="3"/>
            </a:pPr>
            <a:r>
              <a:rPr lang="it-IT" sz="2600" dirty="0"/>
              <a:t>Al fine di rispondere all'impatto della crisi sanitaria pubblica, il FESR dovrebbe sostenere il finanziamento del </a:t>
            </a:r>
            <a:r>
              <a:rPr lang="it-IT" sz="2600" b="1" dirty="0">
                <a:solidFill>
                  <a:schemeClr val="tx2"/>
                </a:solidFill>
              </a:rPr>
              <a:t>capitale circolante</a:t>
            </a:r>
            <a:r>
              <a:rPr lang="it-IT" sz="2600" dirty="0"/>
              <a:t> delle piccole e medie imprese (PMI) ove necessario </a:t>
            </a:r>
            <a:r>
              <a:rPr lang="it-IT" sz="2600" b="1" dirty="0">
                <a:solidFill>
                  <a:schemeClr val="tx2"/>
                </a:solidFill>
              </a:rPr>
              <a:t>come misura temporanea</a:t>
            </a:r>
            <a:r>
              <a:rPr lang="it-IT" sz="2600" dirty="0"/>
              <a:t>, al fine di rispondere in modo efficace alla crisi sanitaria pubblica.</a:t>
            </a:r>
          </a:p>
          <a:p>
            <a:pPr marL="514350" indent="-514350">
              <a:buFont typeface="+mj-lt"/>
              <a:buAutoNum type="arabicParenR" startAt="3"/>
            </a:pPr>
            <a:r>
              <a:rPr lang="it-IT" sz="2600" dirty="0"/>
              <a:t>Al fine di rispondere all'impatto della crisi sanitaria pubblica la priorità d'investimento del FESR volta a rafforzare la ricerca, lo sviluppo tecnologico e l'innovazione dovrebbe comprendere </a:t>
            </a:r>
            <a:r>
              <a:rPr lang="it-IT" sz="2600" b="1" dirty="0">
                <a:solidFill>
                  <a:schemeClr val="tx2"/>
                </a:solidFill>
              </a:rPr>
              <a:t>gli investimenti in prodotti e servizi necessari a promuovere le capacità di risposta alle crisi dei servizi sanitari.</a:t>
            </a:r>
          </a:p>
          <a:p>
            <a:pPr marL="0" indent="0">
              <a:buNone/>
            </a:pPr>
            <a:endParaRPr lang="it-IT" sz="26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it-IT" sz="2600" dirty="0"/>
              <a:t>….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871304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2020/460 del 30 marzo 2020 </a:t>
            </a:r>
            <a:br>
              <a:rPr lang="it-IT" sz="2400" dirty="0"/>
            </a:br>
            <a:r>
              <a:rPr lang="it-IT" sz="2400" dirty="0"/>
              <a:t>MODIFICHE AL REGOLAMENTO (UE) N. 1303/2013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04" y="1268760"/>
            <a:ext cx="8363272" cy="4857403"/>
          </a:xfrm>
        </p:spPr>
        <p:txBody>
          <a:bodyPr>
            <a:normAutofit lnSpcReduction="10000"/>
          </a:bodyPr>
          <a:lstStyle/>
          <a:p>
            <a:r>
              <a:rPr lang="it-IT" sz="2600" u="sng" dirty="0"/>
              <a:t>Modifica del piano finanziario </a:t>
            </a:r>
          </a:p>
          <a:p>
            <a:pPr marL="355600" indent="0">
              <a:buNone/>
            </a:pPr>
            <a:r>
              <a:rPr lang="it-IT" sz="2600" dirty="0"/>
              <a:t>Sono consentiti spostamenti di risorse fino all'8 % della dotazione di un asse ed entro il limite del 4 % del bilancio del programma a un'altra priorità dello stesso Fondo a favore dello stesso programma. Tali trasferimenti non incidono sugli anni precedenti e </a:t>
            </a:r>
            <a:r>
              <a:rPr lang="it-IT" sz="2600" b="1" dirty="0">
                <a:solidFill>
                  <a:schemeClr val="tx2"/>
                </a:solidFill>
              </a:rPr>
              <a:t>non richiedono una decisione di modifica del programma da parte della Commissione</a:t>
            </a:r>
            <a:r>
              <a:rPr lang="it-IT" sz="2600" dirty="0"/>
              <a:t>. </a:t>
            </a:r>
          </a:p>
          <a:p>
            <a:r>
              <a:rPr lang="it-IT" sz="2600" u="sng" dirty="0"/>
              <a:t>Ammissibilità della spesa</a:t>
            </a:r>
          </a:p>
          <a:p>
            <a:pPr marL="400050" lvl="1" indent="0">
              <a:buNone/>
            </a:pPr>
            <a:r>
              <a:rPr lang="it-IT" sz="2600" dirty="0"/>
              <a:t>Le spese per le operazioni volte a promuovere le capacità di risposta alle crisi nel contesto dell'epidemia di COVID-19 sono </a:t>
            </a:r>
            <a:r>
              <a:rPr lang="it-IT" sz="2600" b="1" dirty="0">
                <a:solidFill>
                  <a:schemeClr val="tx2"/>
                </a:solidFill>
              </a:rPr>
              <a:t>ammissibili a decorrere dal 1° febbraio 2020.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515095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2020/460 del 30 marzo 2020 </a:t>
            </a:r>
            <a:br>
              <a:rPr lang="it-IT" sz="2400" dirty="0"/>
            </a:br>
            <a:r>
              <a:rPr lang="it-IT" sz="2400" dirty="0"/>
              <a:t>MODIFICHE AL REGOLAMENTO (UE) N. 1303/2013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04" y="1268760"/>
            <a:ext cx="8363272" cy="4857403"/>
          </a:xfrm>
        </p:spPr>
        <p:txBody>
          <a:bodyPr>
            <a:normAutofit/>
          </a:bodyPr>
          <a:lstStyle/>
          <a:p>
            <a:r>
              <a:rPr lang="it-IT" sz="2600" u="sng" dirty="0"/>
              <a:t>Sospensione delle procedure di recupero da parte della CE</a:t>
            </a:r>
          </a:p>
          <a:p>
            <a:pPr marL="355600" indent="0">
              <a:buNone/>
            </a:pPr>
            <a:r>
              <a:rPr lang="it-IT" sz="2600" dirty="0"/>
              <a:t>La Commissione non emette un ordine di recupero degli importi recuperabili dallo Stato membro per i conti presentati nel 2020. </a:t>
            </a:r>
            <a:r>
              <a:rPr lang="it-IT" sz="2600" b="1" dirty="0">
                <a:solidFill>
                  <a:schemeClr val="tx2"/>
                </a:solidFill>
              </a:rPr>
              <a:t>Gli importi non recuperati sono utilizzati per accelerare gli investimenti </a:t>
            </a:r>
            <a:r>
              <a:rPr lang="it-IT" sz="2600" dirty="0"/>
              <a:t>relativi all'epidemia di COVID-19 e ammissibili ai sensi del presente regolamento e delle norme specifiche di ciascun Fondo. </a:t>
            </a:r>
          </a:p>
          <a:p>
            <a:pPr marL="355600" indent="0">
              <a:buNone/>
            </a:pPr>
            <a:r>
              <a:rPr lang="it-IT" sz="2600" b="1" dirty="0">
                <a:solidFill>
                  <a:schemeClr val="tx2"/>
                </a:solidFill>
              </a:rPr>
              <a:t>Gli importi non recuperati sono liquidati o recuperati alla chiusura</a:t>
            </a:r>
            <a:r>
              <a:rPr lang="it-IT" sz="2600" dirty="0"/>
              <a:t>.</a:t>
            </a:r>
            <a:endParaRPr lang="it-IT" sz="2600" b="1" dirty="0">
              <a:solidFill>
                <a:schemeClr val="tx2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624849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B875C64-A2A9-4F8C-AD34-6E96B8F7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0" y="293515"/>
            <a:ext cx="8229600" cy="471189"/>
          </a:xfrm>
        </p:spPr>
        <p:txBody>
          <a:bodyPr/>
          <a:lstStyle/>
          <a:p>
            <a:r>
              <a:rPr lang="it-IT" sz="2400" dirty="0"/>
              <a:t>REGOLAMENTO (UE) 2020/460 del 30 marzo 2020 </a:t>
            </a:r>
            <a:br>
              <a:rPr lang="it-IT" sz="2400" dirty="0"/>
            </a:br>
            <a:r>
              <a:rPr lang="it-IT" sz="2400" dirty="0"/>
              <a:t>MODIFICHE AL REGOLAMENTO (UE) N. 1301/2013 FESR</a:t>
            </a:r>
            <a:endParaRPr lang="it-IT" sz="1800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F3656ED9-2569-4D7C-9849-D19DAE91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04" y="1268760"/>
            <a:ext cx="8363272" cy="4857403"/>
          </a:xfrm>
        </p:spPr>
        <p:txBody>
          <a:bodyPr>
            <a:normAutofit/>
          </a:bodyPr>
          <a:lstStyle/>
          <a:p>
            <a:r>
              <a:rPr lang="it-IT" sz="2600" u="sng" dirty="0"/>
              <a:t>Capitale circolante</a:t>
            </a:r>
          </a:p>
          <a:p>
            <a:pPr marL="355600" indent="0">
              <a:buNone/>
            </a:pPr>
            <a:r>
              <a:rPr lang="it-IT" sz="2600" dirty="0"/>
              <a:t>Il FESR può sostenere il finanziamento del capitale circolante delle PMI ove necessario </a:t>
            </a:r>
            <a:r>
              <a:rPr lang="it-IT" sz="2600" b="1" dirty="0">
                <a:solidFill>
                  <a:schemeClr val="tx2"/>
                </a:solidFill>
              </a:rPr>
              <a:t>come misura temporanea</a:t>
            </a:r>
            <a:r>
              <a:rPr lang="it-IT" sz="2600" dirty="0"/>
              <a:t>, al fine di rispondere in modo efficace a una crisi sanitaria pubblica.</a:t>
            </a:r>
          </a:p>
          <a:p>
            <a:pPr marL="355600" indent="-355600"/>
            <a:r>
              <a:rPr lang="it-IT" sz="2600" u="sng" dirty="0"/>
              <a:t>Modifica della priorità di investimento 1.b</a:t>
            </a:r>
          </a:p>
          <a:p>
            <a:pPr marL="355600" indent="0">
              <a:buNone/>
            </a:pPr>
            <a:r>
              <a:rPr lang="it-IT" sz="2600" dirty="0"/>
              <a:t>In aggiunta a quanto precedentemente previsto, nell’ambito dell’Obiettivo tematico 1, il FESR promuove </a:t>
            </a:r>
            <a:r>
              <a:rPr lang="it-IT" sz="2600" b="1" dirty="0">
                <a:solidFill>
                  <a:schemeClr val="tx2"/>
                </a:solidFill>
              </a:rPr>
              <a:t>gli investimenti necessari a rafforzare le capacità di risposta alle crisi dei servizi sanitari.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BF558D-BDFE-4B9A-936A-4F7D183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EA32B-47EB-4AF4-8EF1-343B9BF741F7}" type="slidenum">
              <a:rPr lang="it-IT" smtClean="0"/>
              <a:pPr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741464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4541</Words>
  <Application>Microsoft Office PowerPoint</Application>
  <PresentationFormat>Presentazione su schermo (4:3)</PresentationFormat>
  <Paragraphs>287</Paragraphs>
  <Slides>53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53</vt:i4>
      </vt:variant>
    </vt:vector>
  </HeadingPairs>
  <TitlesOfParts>
    <vt:vector size="60" baseType="lpstr">
      <vt:lpstr>Arial</vt:lpstr>
      <vt:lpstr>Calibri</vt:lpstr>
      <vt:lpstr>Script MT Bold</vt:lpstr>
      <vt:lpstr>Segoe Print</vt:lpstr>
      <vt:lpstr>Verdana</vt:lpstr>
      <vt:lpstr>Wingdings</vt:lpstr>
      <vt:lpstr>Personalizza struttura</vt:lpstr>
      <vt:lpstr>Presentazione standard di PowerPoint</vt:lpstr>
      <vt:lpstr>Programma</vt:lpstr>
      <vt:lpstr>Le modifiche apportate al quadro regolamentare 2014-2020 e L’impatto sull’attuazione dei Programmi operativi</vt:lpstr>
      <vt:lpstr>REGOLAMENTO (UE) 2020/460 del 30 marzo 2020  PREAMBOLO</vt:lpstr>
      <vt:lpstr>REGOLAMENTO (UE) 2020/460 del 30 marzo 2020  PREAMBOLO</vt:lpstr>
      <vt:lpstr>REGOLAMENTO (UE) 2020/460 del 30 marzo 2020  PREAMBOLO</vt:lpstr>
      <vt:lpstr>REGOLAMENTO (UE) 2020/460 del 30 marzo 2020  MODIFICHE AL REGOLAMENTO (UE) N. 1303/2013</vt:lpstr>
      <vt:lpstr>REGOLAMENTO (UE) 2020/460 del 30 marzo 2020  MODIFICHE AL REGOLAMENTO (UE) N. 1303/2013</vt:lpstr>
      <vt:lpstr>REGOLAMENTO (UE) 2020/460 del 30 marzo 2020  MODIFICHE AL REGOLAMENTO (UE) N. 1301/2013 FESR</vt:lpstr>
      <vt:lpstr>REGOLAMENTO (UE) 2020/558 del 23 aprile 2020  PREAMBOLO</vt:lpstr>
      <vt:lpstr>REGOLAMENTO (UE) 2020/558 del 23 aprile 2020  ARTICOLO 25 BIS DEL REGOLAMENTO (UE) N. 1303/2013</vt:lpstr>
      <vt:lpstr>REGOLAMENTO (UE) 2020/558 del 23 aprile 2020  ARTICOLO 25 BIS DEL REGOLAMENTO (UE) N. 1303/2013</vt:lpstr>
      <vt:lpstr>REGOLAMENTO (UE) 2020/558 del 23 aprile 2020  ARTICOLO 25 BIS DEL REGOLAMENTO (UE) N. 1303/2013</vt:lpstr>
      <vt:lpstr>REGOLAMENTO (UE) 2020/558 del 23 aprile 2020  ARTICOLO 25 BIS DEL REGOLAMENTO (UE) N. 1303/2013</vt:lpstr>
      <vt:lpstr>REGOLAMENTO (UE) 2020/558 del 23 aprile 2020  ARTICOLO 25 BIS DEL REGOLAMENTO (UE) N. 1303/2013</vt:lpstr>
      <vt:lpstr>REGOLAMENTO (UE) 2020/558 del 23 aprile 2020  MODIFICHE AL REGOLAMENTO (UE) N. 1301/2013</vt:lpstr>
      <vt:lpstr>L’impatto dell’emergenza sanitaria Covid-19 sull’attuazione dei Programmi operativi FSE</vt:lpstr>
      <vt:lpstr>TIPOLOGIA DI MISURE CHE POSSONO ESSERE MOBILITATE NELL’AMBITO DEL FSE E DELL’IOG PER AFFRONTARE LA CRISI COVID-19 </vt:lpstr>
      <vt:lpstr>TIPOLOGIA DI MISURE CHE POSSONO ESSERE MOBILITATE NELL’AMBITO DEL FSE E DELL’IOG PER AFFRONTARE LA CRISI COVID-19 </vt:lpstr>
      <vt:lpstr>1. MISURE RIGUARDANTI L’OCCUPAZIONE PER PERSONE OCCUPATE O DISOCCUPATE </vt:lpstr>
      <vt:lpstr>2. RAFFORZAMENTO DELLA CAPACITÀ DEI SERVIZI DI ASSISTENZA SANITARIA DURANTEA LA CRISI</vt:lpstr>
      <vt:lpstr>3. MISURE PER L’INCLUSIONE SOCIALE, IN PARTICOLARE PER SUPPORTARE I GRUPPI VULNERABILI E L’ACCESSO AI SERVIZI DI ASSISTENZA SANITARIA </vt:lpstr>
      <vt:lpstr>4 SERVIZI DI ISTRUZIONE, APPRENDIMENTO A DISTANZA</vt:lpstr>
      <vt:lpstr>6. MISURE DELL'FSE A SOSTEGNO DELLE PERSONE A RISCHIO DI POVERTÀ O ESCLUSIONE SOCIALE </vt:lpstr>
      <vt:lpstr>Le misure previste nel decreto “Rilancio” connesse alla riprogrammazione dei Programmi operativi </vt:lpstr>
      <vt:lpstr>DECRETO-LEGGE DI  RILANCIO 19 maggio 2020, n. 34</vt:lpstr>
      <vt:lpstr>D.L. RILANCIO 19 maggio 2020, n. 34</vt:lpstr>
      <vt:lpstr>D.L. RILANCIO 19 maggio 2020, n. 34</vt:lpstr>
      <vt:lpstr>D.L. RILANCIO 19 maggio 2020, n. 34</vt:lpstr>
      <vt:lpstr>D.L. RILANCIO 19 maggio 2020, n. 34</vt:lpstr>
      <vt:lpstr>D.L. RILANCIO 19 maggio 2020, n. 34</vt:lpstr>
      <vt:lpstr>Credito di imposta per le attività di ricerca e sviluppo nelle aree del Mezzogiorno</vt:lpstr>
      <vt:lpstr>Le ulteriori proposte di modifica dei regolamenti</vt:lpstr>
      <vt:lpstr>REACT-EU. COM (2020)451 del 28.05.2020</vt:lpstr>
      <vt:lpstr>REACT-EU. COM (2020)451 del 28.05.2020</vt:lpstr>
      <vt:lpstr>REACT-EU. COM (2020)451 del 28.05.2020</vt:lpstr>
      <vt:lpstr>REACT-EU. COM (2020)451 del 28.05.2020</vt:lpstr>
      <vt:lpstr>REACT-EU. COM (2020)451 del 28.05.2020</vt:lpstr>
      <vt:lpstr>REACT-EU. COM (2020)451 del 28.05.2020</vt:lpstr>
      <vt:lpstr>REACT-EU. COM (2020)451 del 28.05.2020</vt:lpstr>
      <vt:lpstr>Appalti</vt:lpstr>
      <vt:lpstr>APPALTI IN CASO DI ESTREMA URGENZA</vt:lpstr>
      <vt:lpstr>APPALTI IN CASO DI ESTREMA URGENZA</vt:lpstr>
      <vt:lpstr>APPALTI IN CASO DI ESTREMA URGENZA</vt:lpstr>
      <vt:lpstr>APPALTI IN CASO DI ESTREMA URGENZA</vt:lpstr>
      <vt:lpstr>AIUTI DI STATO: MISURE APPROVATE DALLA COMMISSIONE EUROPEA NELL'EMERGENZA DEL CORONAVIRUS</vt:lpstr>
      <vt:lpstr>MISURE TEMPORANEE DI AIUTO</vt:lpstr>
      <vt:lpstr>MISURE TEMPORANEE DI AIUTO</vt:lpstr>
      <vt:lpstr>Base normativa per gli aiuti temporanei</vt:lpstr>
      <vt:lpstr>Condizioni per gli aiuti temporanei</vt:lpstr>
      <vt:lpstr>Condizioni per gli aiuti temporanei</vt:lpstr>
      <vt:lpstr>Comunicazione Commissione dell’8/05/2020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76</cp:revision>
  <dcterms:created xsi:type="dcterms:W3CDTF">2014-03-12T10:21:05Z</dcterms:created>
  <dcterms:modified xsi:type="dcterms:W3CDTF">2020-06-24T06:45:22Z</dcterms:modified>
</cp:coreProperties>
</file>