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4"/>
  </p:notesMasterIdLst>
  <p:sldIdLst>
    <p:sldId id="256" r:id="rId2"/>
    <p:sldId id="643" r:id="rId3"/>
    <p:sldId id="1620" r:id="rId4"/>
    <p:sldId id="1621" r:id="rId5"/>
    <p:sldId id="1622" r:id="rId6"/>
    <p:sldId id="1623" r:id="rId7"/>
    <p:sldId id="1624" r:id="rId8"/>
    <p:sldId id="1625" r:id="rId9"/>
    <p:sldId id="1626" r:id="rId10"/>
    <p:sldId id="1627" r:id="rId11"/>
    <p:sldId id="1619" r:id="rId12"/>
    <p:sldId id="785" r:id="rId13"/>
    <p:sldId id="1347" r:id="rId14"/>
    <p:sldId id="1348" r:id="rId15"/>
    <p:sldId id="1349" r:id="rId16"/>
    <p:sldId id="1346" r:id="rId17"/>
    <p:sldId id="788" r:id="rId18"/>
    <p:sldId id="786" r:id="rId19"/>
    <p:sldId id="1350" r:id="rId20"/>
    <p:sldId id="797" r:id="rId21"/>
    <p:sldId id="792" r:id="rId22"/>
    <p:sldId id="1352" r:id="rId23"/>
    <p:sldId id="1353" r:id="rId24"/>
    <p:sldId id="794" r:id="rId25"/>
    <p:sldId id="1355" r:id="rId26"/>
    <p:sldId id="1354" r:id="rId27"/>
    <p:sldId id="796" r:id="rId28"/>
    <p:sldId id="798" r:id="rId29"/>
    <p:sldId id="808" r:id="rId30"/>
    <p:sldId id="809" r:id="rId31"/>
    <p:sldId id="811" r:id="rId32"/>
    <p:sldId id="810" r:id="rId33"/>
    <p:sldId id="812" r:id="rId34"/>
    <p:sldId id="813" r:id="rId35"/>
    <p:sldId id="814" r:id="rId36"/>
    <p:sldId id="815" r:id="rId37"/>
    <p:sldId id="816" r:id="rId38"/>
    <p:sldId id="793" r:id="rId39"/>
    <p:sldId id="789" r:id="rId40"/>
    <p:sldId id="791" r:id="rId41"/>
    <p:sldId id="817" r:id="rId42"/>
    <p:sldId id="1018" r:id="rId43"/>
    <p:sldId id="818" r:id="rId44"/>
    <p:sldId id="820" r:id="rId45"/>
    <p:sldId id="821" r:id="rId46"/>
    <p:sldId id="822" r:id="rId47"/>
    <p:sldId id="823" r:id="rId48"/>
    <p:sldId id="824" r:id="rId49"/>
    <p:sldId id="825" r:id="rId50"/>
    <p:sldId id="1351" r:id="rId51"/>
    <p:sldId id="650" r:id="rId52"/>
    <p:sldId id="647" r:id="rId53"/>
    <p:sldId id="1482" r:id="rId54"/>
    <p:sldId id="1481" r:id="rId55"/>
    <p:sldId id="648" r:id="rId56"/>
    <p:sldId id="655" r:id="rId57"/>
    <p:sldId id="669" r:id="rId58"/>
    <p:sldId id="670" r:id="rId59"/>
    <p:sldId id="671" r:id="rId60"/>
    <p:sldId id="672" r:id="rId61"/>
    <p:sldId id="673" r:id="rId62"/>
    <p:sldId id="674" r:id="rId63"/>
    <p:sldId id="675" r:id="rId64"/>
    <p:sldId id="676" r:id="rId65"/>
    <p:sldId id="1358" r:id="rId66"/>
    <p:sldId id="1359" r:id="rId67"/>
    <p:sldId id="1356" r:id="rId68"/>
    <p:sldId id="1502" r:id="rId69"/>
    <p:sldId id="1360" r:id="rId70"/>
    <p:sldId id="1361" r:id="rId71"/>
    <p:sldId id="1362" r:id="rId72"/>
    <p:sldId id="1364" r:id="rId73"/>
    <p:sldId id="1363" r:id="rId74"/>
    <p:sldId id="1365" r:id="rId75"/>
    <p:sldId id="1366" r:id="rId76"/>
    <p:sldId id="1389" r:id="rId77"/>
    <p:sldId id="889" r:id="rId78"/>
    <p:sldId id="1031" r:id="rId79"/>
    <p:sldId id="1033" r:id="rId80"/>
    <p:sldId id="1367" r:id="rId81"/>
    <p:sldId id="1628" r:id="rId82"/>
    <p:sldId id="1032" r:id="rId83"/>
    <p:sldId id="1034" r:id="rId84"/>
    <p:sldId id="1368" r:id="rId85"/>
    <p:sldId id="1369" r:id="rId86"/>
    <p:sldId id="1385" r:id="rId87"/>
    <p:sldId id="1386" r:id="rId88"/>
    <p:sldId id="1387" r:id="rId89"/>
    <p:sldId id="1384" r:id="rId90"/>
    <p:sldId id="1036" r:id="rId91"/>
    <p:sldId id="1037" r:id="rId92"/>
    <p:sldId id="1038" r:id="rId93"/>
    <p:sldId id="1370" r:id="rId94"/>
    <p:sldId id="1039" r:id="rId95"/>
    <p:sldId id="1040" r:id="rId96"/>
    <p:sldId id="1041" r:id="rId97"/>
    <p:sldId id="1456" r:id="rId98"/>
    <p:sldId id="1042" r:id="rId99"/>
    <p:sldId id="1043" r:id="rId100"/>
    <p:sldId id="1044" r:id="rId101"/>
    <p:sldId id="1371" r:id="rId102"/>
    <p:sldId id="1372" r:id="rId103"/>
    <p:sldId id="1373" r:id="rId104"/>
    <p:sldId id="1374" r:id="rId105"/>
    <p:sldId id="1375" r:id="rId106"/>
    <p:sldId id="1376" r:id="rId107"/>
    <p:sldId id="1378" r:id="rId108"/>
    <p:sldId id="1379" r:id="rId109"/>
    <p:sldId id="1380" r:id="rId110"/>
    <p:sldId id="1381" r:id="rId111"/>
    <p:sldId id="1382" r:id="rId112"/>
    <p:sldId id="1045" r:id="rId113"/>
    <p:sldId id="1383" r:id="rId114"/>
    <p:sldId id="1046" r:id="rId115"/>
    <p:sldId id="1047" r:id="rId116"/>
    <p:sldId id="1048" r:id="rId117"/>
    <p:sldId id="1049" r:id="rId118"/>
    <p:sldId id="1050" r:id="rId119"/>
    <p:sldId id="1388" r:id="rId120"/>
    <p:sldId id="828" r:id="rId121"/>
    <p:sldId id="1390" r:id="rId122"/>
    <p:sldId id="829" r:id="rId123"/>
    <p:sldId id="830" r:id="rId124"/>
    <p:sldId id="799" r:id="rId125"/>
    <p:sldId id="1416" r:id="rId126"/>
    <p:sldId id="1417" r:id="rId127"/>
    <p:sldId id="1418" r:id="rId128"/>
    <p:sldId id="1391" r:id="rId129"/>
    <p:sldId id="897" r:id="rId130"/>
    <p:sldId id="898" r:id="rId131"/>
    <p:sldId id="899" r:id="rId132"/>
    <p:sldId id="1392" r:id="rId133"/>
    <p:sldId id="1393" r:id="rId134"/>
    <p:sldId id="831" r:id="rId135"/>
    <p:sldId id="1396" r:id="rId136"/>
    <p:sldId id="1398" r:id="rId137"/>
    <p:sldId id="1399" r:id="rId138"/>
    <p:sldId id="1395" r:id="rId139"/>
    <p:sldId id="1400" r:id="rId140"/>
    <p:sldId id="1401" r:id="rId141"/>
    <p:sldId id="1402" r:id="rId142"/>
    <p:sldId id="1403" r:id="rId143"/>
    <p:sldId id="800" r:id="rId144"/>
    <p:sldId id="802" r:id="rId145"/>
    <p:sldId id="803" r:id="rId146"/>
    <p:sldId id="804" r:id="rId147"/>
    <p:sldId id="805" r:id="rId148"/>
    <p:sldId id="806" r:id="rId149"/>
    <p:sldId id="807" r:id="rId150"/>
    <p:sldId id="843" r:id="rId151"/>
    <p:sldId id="844" r:id="rId152"/>
    <p:sldId id="845" r:id="rId153"/>
    <p:sldId id="1394" r:id="rId154"/>
    <p:sldId id="832" r:id="rId155"/>
    <p:sldId id="834" r:id="rId156"/>
    <p:sldId id="833" r:id="rId157"/>
    <p:sldId id="836" r:id="rId158"/>
    <p:sldId id="835" r:id="rId159"/>
    <p:sldId id="838" r:id="rId160"/>
    <p:sldId id="839" r:id="rId161"/>
    <p:sldId id="840" r:id="rId162"/>
    <p:sldId id="841" r:id="rId163"/>
    <p:sldId id="862" r:id="rId164"/>
    <p:sldId id="863" r:id="rId165"/>
    <p:sldId id="864" r:id="rId166"/>
    <p:sldId id="865" r:id="rId167"/>
    <p:sldId id="866" r:id="rId168"/>
    <p:sldId id="867" r:id="rId169"/>
    <p:sldId id="868" r:id="rId170"/>
    <p:sldId id="869" r:id="rId171"/>
    <p:sldId id="1082" r:id="rId172"/>
    <p:sldId id="846" r:id="rId173"/>
    <p:sldId id="1404" r:id="rId174"/>
    <p:sldId id="847" r:id="rId175"/>
    <p:sldId id="848" r:id="rId176"/>
    <p:sldId id="849" r:id="rId177"/>
    <p:sldId id="850" r:id="rId178"/>
    <p:sldId id="851" r:id="rId179"/>
    <p:sldId id="852" r:id="rId180"/>
    <p:sldId id="853" r:id="rId181"/>
    <p:sldId id="854" r:id="rId182"/>
    <p:sldId id="855" r:id="rId183"/>
    <p:sldId id="856" r:id="rId184"/>
    <p:sldId id="857" r:id="rId185"/>
    <p:sldId id="858" r:id="rId186"/>
    <p:sldId id="859" r:id="rId187"/>
    <p:sldId id="860" r:id="rId188"/>
    <p:sldId id="861" r:id="rId189"/>
    <p:sldId id="597" r:id="rId190"/>
    <p:sldId id="1344" r:id="rId191"/>
    <p:sldId id="1345" r:id="rId192"/>
    <p:sldId id="598" r:id="rId193"/>
    <p:sldId id="599" r:id="rId194"/>
    <p:sldId id="1334" r:id="rId195"/>
    <p:sldId id="1335" r:id="rId196"/>
    <p:sldId id="1336" r:id="rId197"/>
    <p:sldId id="1337" r:id="rId198"/>
    <p:sldId id="1338" r:id="rId199"/>
    <p:sldId id="547" r:id="rId200"/>
    <p:sldId id="1339" r:id="rId201"/>
    <p:sldId id="606" r:id="rId202"/>
    <p:sldId id="608" r:id="rId203"/>
    <p:sldId id="607" r:id="rId204"/>
    <p:sldId id="1340" r:id="rId205"/>
    <p:sldId id="610" r:id="rId206"/>
    <p:sldId id="611" r:id="rId207"/>
    <p:sldId id="612" r:id="rId208"/>
    <p:sldId id="613" r:id="rId209"/>
    <p:sldId id="615" r:id="rId210"/>
    <p:sldId id="616" r:id="rId211"/>
    <p:sldId id="617" r:id="rId212"/>
    <p:sldId id="618" r:id="rId213"/>
    <p:sldId id="653" r:id="rId214"/>
    <p:sldId id="654" r:id="rId215"/>
    <p:sldId id="1343" r:id="rId216"/>
    <p:sldId id="870" r:id="rId217"/>
    <p:sldId id="871" r:id="rId218"/>
    <p:sldId id="872" r:id="rId219"/>
    <p:sldId id="873" r:id="rId220"/>
    <p:sldId id="874" r:id="rId221"/>
    <p:sldId id="875" r:id="rId222"/>
    <p:sldId id="876" r:id="rId223"/>
    <p:sldId id="877" r:id="rId224"/>
    <p:sldId id="878" r:id="rId225"/>
    <p:sldId id="879" r:id="rId226"/>
    <p:sldId id="1405" r:id="rId227"/>
    <p:sldId id="880" r:id="rId228"/>
    <p:sldId id="881" r:id="rId229"/>
    <p:sldId id="882" r:id="rId230"/>
    <p:sldId id="883" r:id="rId231"/>
    <p:sldId id="884" r:id="rId232"/>
    <p:sldId id="885" r:id="rId233"/>
    <p:sldId id="886" r:id="rId234"/>
    <p:sldId id="887" r:id="rId235"/>
    <p:sldId id="930" r:id="rId236"/>
    <p:sldId id="1407" r:id="rId237"/>
    <p:sldId id="1406" r:id="rId238"/>
    <p:sldId id="1484" r:id="rId239"/>
    <p:sldId id="1616" r:id="rId240"/>
    <p:sldId id="1617" r:id="rId241"/>
    <p:sldId id="1485" r:id="rId242"/>
    <p:sldId id="1646" r:id="rId243"/>
    <p:sldId id="1649" r:id="rId244"/>
    <p:sldId id="1650" r:id="rId245"/>
    <p:sldId id="1651" r:id="rId246"/>
    <p:sldId id="1652" r:id="rId247"/>
    <p:sldId id="1486" r:id="rId248"/>
    <p:sldId id="1488" r:id="rId249"/>
    <p:sldId id="1489" r:id="rId250"/>
    <p:sldId id="1653" r:id="rId251"/>
    <p:sldId id="1490" r:id="rId252"/>
    <p:sldId id="1647" r:id="rId253"/>
    <p:sldId id="1648" r:id="rId254"/>
    <p:sldId id="784" r:id="rId255"/>
    <p:sldId id="1458" r:id="rId256"/>
    <p:sldId id="1457" r:id="rId257"/>
    <p:sldId id="1459" r:id="rId258"/>
    <p:sldId id="1460" r:id="rId259"/>
    <p:sldId id="1461" r:id="rId260"/>
    <p:sldId id="1463" r:id="rId261"/>
    <p:sldId id="1462" r:id="rId262"/>
    <p:sldId id="1464" r:id="rId263"/>
    <p:sldId id="1468" r:id="rId264"/>
    <p:sldId id="1469" r:id="rId265"/>
    <p:sldId id="1465" r:id="rId266"/>
    <p:sldId id="1629" r:id="rId267"/>
    <p:sldId id="1630" r:id="rId268"/>
    <p:sldId id="1631" r:id="rId269"/>
    <p:sldId id="1632" r:id="rId270"/>
    <p:sldId id="1466" r:id="rId271"/>
    <p:sldId id="1470" r:id="rId272"/>
    <p:sldId id="1618" r:id="rId273"/>
    <p:sldId id="1473" r:id="rId274"/>
    <p:sldId id="1467" r:id="rId275"/>
    <p:sldId id="1471" r:id="rId276"/>
    <p:sldId id="1472" r:id="rId277"/>
    <p:sldId id="1475" r:id="rId278"/>
    <p:sldId id="1474" r:id="rId279"/>
    <p:sldId id="1476" r:id="rId280"/>
    <p:sldId id="1654" r:id="rId281"/>
    <p:sldId id="1477" r:id="rId282"/>
    <p:sldId id="1478" r:id="rId283"/>
    <p:sldId id="1479" r:id="rId284"/>
    <p:sldId id="1480" r:id="rId285"/>
    <p:sldId id="1454" r:id="rId286"/>
    <p:sldId id="902" r:id="rId287"/>
    <p:sldId id="903" r:id="rId288"/>
    <p:sldId id="929" r:id="rId289"/>
    <p:sldId id="934" r:id="rId290"/>
    <p:sldId id="904" r:id="rId291"/>
    <p:sldId id="905" r:id="rId292"/>
    <p:sldId id="918" r:id="rId293"/>
    <p:sldId id="1409" r:id="rId294"/>
    <p:sldId id="906" r:id="rId295"/>
    <p:sldId id="1408" r:id="rId296"/>
    <p:sldId id="1410" r:id="rId297"/>
    <p:sldId id="1411" r:id="rId298"/>
    <p:sldId id="908" r:id="rId299"/>
    <p:sldId id="917" r:id="rId300"/>
    <p:sldId id="916" r:id="rId301"/>
    <p:sldId id="910" r:id="rId302"/>
    <p:sldId id="911" r:id="rId303"/>
    <p:sldId id="912" r:id="rId304"/>
    <p:sldId id="913" r:id="rId305"/>
    <p:sldId id="1412" r:id="rId306"/>
    <p:sldId id="914" r:id="rId307"/>
    <p:sldId id="1413" r:id="rId308"/>
    <p:sldId id="1414" r:id="rId309"/>
    <p:sldId id="928" r:id="rId310"/>
    <p:sldId id="1415" r:id="rId311"/>
    <p:sldId id="1455" r:id="rId312"/>
    <p:sldId id="1419" r:id="rId313"/>
    <p:sldId id="1420" r:id="rId314"/>
    <p:sldId id="1421" r:id="rId315"/>
    <p:sldId id="1422" r:id="rId316"/>
    <p:sldId id="1423" r:id="rId317"/>
    <p:sldId id="1424" r:id="rId318"/>
    <p:sldId id="1425" r:id="rId319"/>
    <p:sldId id="1426" r:id="rId320"/>
    <p:sldId id="1427" r:id="rId321"/>
    <p:sldId id="1428" r:id="rId322"/>
    <p:sldId id="1429" r:id="rId323"/>
    <p:sldId id="1430" r:id="rId324"/>
    <p:sldId id="1431" r:id="rId325"/>
    <p:sldId id="1432" r:id="rId326"/>
    <p:sldId id="1433" r:id="rId327"/>
    <p:sldId id="1434" r:id="rId328"/>
    <p:sldId id="1450" r:id="rId329"/>
    <p:sldId id="1451" r:id="rId330"/>
    <p:sldId id="1452" r:id="rId331"/>
    <p:sldId id="1435" r:id="rId332"/>
    <p:sldId id="1436" r:id="rId333"/>
    <p:sldId id="1437" r:id="rId334"/>
    <p:sldId id="1438" r:id="rId335"/>
    <p:sldId id="1439" r:id="rId336"/>
    <p:sldId id="1440" r:id="rId337"/>
    <p:sldId id="1441" r:id="rId338"/>
    <p:sldId id="1442" r:id="rId339"/>
    <p:sldId id="1444" r:id="rId340"/>
    <p:sldId id="1443" r:id="rId341"/>
    <p:sldId id="1445" r:id="rId342"/>
    <p:sldId id="1446" r:id="rId343"/>
    <p:sldId id="1447" r:id="rId344"/>
    <p:sldId id="1448" r:id="rId345"/>
    <p:sldId id="1453" r:id="rId346"/>
    <p:sldId id="1491" r:id="rId347"/>
    <p:sldId id="1493" r:id="rId348"/>
    <p:sldId id="1506" r:id="rId349"/>
    <p:sldId id="1556" r:id="rId350"/>
    <p:sldId id="1557" r:id="rId351"/>
    <p:sldId id="1494" r:id="rId352"/>
    <p:sldId id="1558" r:id="rId353"/>
    <p:sldId id="1559" r:id="rId354"/>
    <p:sldId id="1495" r:id="rId355"/>
    <p:sldId id="1492" r:id="rId356"/>
    <p:sldId id="1501" r:id="rId357"/>
    <p:sldId id="1518" r:id="rId358"/>
    <p:sldId id="1519" r:id="rId359"/>
    <p:sldId id="1520" r:id="rId360"/>
    <p:sldId id="1496" r:id="rId361"/>
    <p:sldId id="1497" r:id="rId362"/>
    <p:sldId id="1522" r:id="rId363"/>
    <p:sldId id="1523" r:id="rId364"/>
    <p:sldId id="1524" r:id="rId365"/>
    <p:sldId id="1525" r:id="rId366"/>
    <p:sldId id="1507" r:id="rId367"/>
    <p:sldId id="1498" r:id="rId368"/>
    <p:sldId id="1500" r:id="rId369"/>
    <p:sldId id="1499" r:id="rId370"/>
    <p:sldId id="1503" r:id="rId371"/>
    <p:sldId id="1504" r:id="rId372"/>
    <p:sldId id="1505" r:id="rId373"/>
    <p:sldId id="1508" r:id="rId374"/>
    <p:sldId id="1511" r:id="rId375"/>
    <p:sldId id="1510" r:id="rId376"/>
    <p:sldId id="1535" r:id="rId377"/>
    <p:sldId id="1509" r:id="rId378"/>
    <p:sldId id="1512" r:id="rId379"/>
    <p:sldId id="1517" r:id="rId380"/>
    <p:sldId id="1513" r:id="rId381"/>
    <p:sldId id="1514" r:id="rId382"/>
    <p:sldId id="1515" r:id="rId383"/>
    <p:sldId id="1560" r:id="rId384"/>
    <p:sldId id="1561" r:id="rId385"/>
    <p:sldId id="1516" r:id="rId386"/>
    <p:sldId id="1532" r:id="rId387"/>
    <p:sldId id="1533" r:id="rId388"/>
    <p:sldId id="1534" r:id="rId389"/>
    <p:sldId id="1521" r:id="rId390"/>
    <p:sldId id="1526" r:id="rId391"/>
    <p:sldId id="1528" r:id="rId392"/>
    <p:sldId id="1527" r:id="rId393"/>
    <p:sldId id="1529" r:id="rId394"/>
    <p:sldId id="1530" r:id="rId395"/>
    <p:sldId id="1531" r:id="rId396"/>
    <p:sldId id="1536" r:id="rId397"/>
    <p:sldId id="1537" r:id="rId398"/>
    <p:sldId id="1541" r:id="rId399"/>
    <p:sldId id="1542" r:id="rId400"/>
    <p:sldId id="1562" r:id="rId401"/>
    <p:sldId id="1563" r:id="rId402"/>
    <p:sldId id="1538" r:id="rId403"/>
    <p:sldId id="1539" r:id="rId404"/>
    <p:sldId id="1544" r:id="rId405"/>
    <p:sldId id="1540" r:id="rId406"/>
    <p:sldId id="1555" r:id="rId407"/>
    <p:sldId id="1545" r:id="rId408"/>
    <p:sldId id="1546" r:id="rId409"/>
    <p:sldId id="1548" r:id="rId410"/>
    <p:sldId id="1549" r:id="rId411"/>
    <p:sldId id="1550" r:id="rId412"/>
    <p:sldId id="1551" r:id="rId413"/>
    <p:sldId id="1552" r:id="rId414"/>
    <p:sldId id="1553" r:id="rId415"/>
    <p:sldId id="1564" r:id="rId416"/>
    <p:sldId id="1566" r:id="rId417"/>
    <p:sldId id="1565" r:id="rId418"/>
    <p:sldId id="1567" r:id="rId419"/>
    <p:sldId id="1568" r:id="rId420"/>
    <p:sldId id="1573" r:id="rId421"/>
    <p:sldId id="1570" r:id="rId422"/>
    <p:sldId id="1569" r:id="rId423"/>
    <p:sldId id="1571" r:id="rId424"/>
    <p:sldId id="1572" r:id="rId425"/>
    <p:sldId id="1577" r:id="rId426"/>
    <p:sldId id="1578" r:id="rId427"/>
    <p:sldId id="1576" r:id="rId428"/>
    <p:sldId id="1613" r:id="rId429"/>
    <p:sldId id="1574" r:id="rId430"/>
    <p:sldId id="1615" r:id="rId431"/>
    <p:sldId id="1575" r:id="rId432"/>
    <p:sldId id="1580" r:id="rId433"/>
    <p:sldId id="1581" r:id="rId434"/>
    <p:sldId id="1582" r:id="rId435"/>
    <p:sldId id="1579" r:id="rId436"/>
    <p:sldId id="1583" r:id="rId437"/>
    <p:sldId id="1584" r:id="rId438"/>
    <p:sldId id="1585" r:id="rId439"/>
    <p:sldId id="1586" r:id="rId440"/>
    <p:sldId id="1614" r:id="rId441"/>
    <p:sldId id="1587" r:id="rId442"/>
    <p:sldId id="1588" r:id="rId443"/>
    <p:sldId id="1589" r:id="rId444"/>
    <p:sldId id="1590" r:id="rId445"/>
    <p:sldId id="1592" r:id="rId446"/>
    <p:sldId id="1591" r:id="rId447"/>
    <p:sldId id="1593" r:id="rId448"/>
    <p:sldId id="1594" r:id="rId449"/>
    <p:sldId id="1595" r:id="rId450"/>
    <p:sldId id="1597" r:id="rId451"/>
    <p:sldId id="1596" r:id="rId452"/>
    <p:sldId id="1598" r:id="rId453"/>
    <p:sldId id="1612" r:id="rId454"/>
    <p:sldId id="1603" r:id="rId455"/>
    <p:sldId id="1604" r:id="rId456"/>
    <p:sldId id="1599" r:id="rId457"/>
    <p:sldId id="1602" r:id="rId458"/>
    <p:sldId id="1605" r:id="rId459"/>
    <p:sldId id="1609" r:id="rId460"/>
    <p:sldId id="1608" r:id="rId461"/>
    <p:sldId id="1606" r:id="rId462"/>
    <p:sldId id="1607" r:id="rId463"/>
    <p:sldId id="1610" r:id="rId464"/>
    <p:sldId id="1611" r:id="rId465"/>
    <p:sldId id="1150" r:id="rId466"/>
    <p:sldId id="1195" r:id="rId467"/>
    <p:sldId id="1203" r:id="rId468"/>
    <p:sldId id="1204" r:id="rId469"/>
    <p:sldId id="1205" r:id="rId470"/>
    <p:sldId id="1216" r:id="rId471"/>
    <p:sldId id="1229" r:id="rId472"/>
    <p:sldId id="1226" r:id="rId473"/>
    <p:sldId id="1171" r:id="rId474"/>
    <p:sldId id="1227" r:id="rId475"/>
    <p:sldId id="1641" r:id="rId476"/>
    <p:sldId id="1234" r:id="rId477"/>
    <p:sldId id="1639" r:id="rId478"/>
    <p:sldId id="1645" r:id="rId479"/>
    <p:sldId id="1643" r:id="rId480"/>
    <p:sldId id="1644" r:id="rId481"/>
    <p:sldId id="1642" r:id="rId482"/>
    <p:sldId id="1228" r:id="rId483"/>
    <p:sldId id="1230" r:id="rId484"/>
    <p:sldId id="1231" r:id="rId485"/>
    <p:sldId id="1232" r:id="rId486"/>
    <p:sldId id="1233" r:id="rId487"/>
    <p:sldId id="1640" r:id="rId488"/>
    <p:sldId id="1202" r:id="rId489"/>
    <p:sldId id="1194" r:id="rId490"/>
    <p:sldId id="1196" r:id="rId491"/>
    <p:sldId id="1197" r:id="rId492"/>
    <p:sldId id="1634" r:id="rId493"/>
    <p:sldId id="1633" r:id="rId494"/>
    <p:sldId id="1635" r:id="rId495"/>
    <p:sldId id="1636" r:id="rId496"/>
    <p:sldId id="1637" r:id="rId497"/>
    <p:sldId id="1638" r:id="rId498"/>
    <p:sldId id="1198" r:id="rId499"/>
    <p:sldId id="1199" r:id="rId500"/>
    <p:sldId id="1201" r:id="rId501"/>
    <p:sldId id="1169" r:id="rId502"/>
    <p:sldId id="1170" r:id="rId503"/>
    <p:sldId id="1173" r:id="rId504"/>
    <p:sldId id="1174" r:id="rId505"/>
    <p:sldId id="1175" r:id="rId506"/>
    <p:sldId id="1176" r:id="rId507"/>
    <p:sldId id="1178" r:id="rId508"/>
    <p:sldId id="1179" r:id="rId509"/>
    <p:sldId id="1180" r:id="rId510"/>
    <p:sldId id="1181" r:id="rId511"/>
    <p:sldId id="1206" r:id="rId512"/>
    <p:sldId id="1207" r:id="rId513"/>
    <p:sldId id="1208" r:id="rId514"/>
    <p:sldId id="1209" r:id="rId515"/>
    <p:sldId id="1210" r:id="rId516"/>
    <p:sldId id="1211" r:id="rId517"/>
    <p:sldId id="1212" r:id="rId518"/>
    <p:sldId id="1213" r:id="rId519"/>
    <p:sldId id="1214" r:id="rId520"/>
    <p:sldId id="1215" r:id="rId521"/>
    <p:sldId id="1217" r:id="rId522"/>
    <p:sldId id="1218" r:id="rId523"/>
    <p:sldId id="1219" r:id="rId524"/>
    <p:sldId id="1220" r:id="rId525"/>
    <p:sldId id="1221" r:id="rId526"/>
    <p:sldId id="1222" r:id="rId527"/>
    <p:sldId id="1224" r:id="rId528"/>
    <p:sldId id="1223" r:id="rId529"/>
    <p:sldId id="1065" r:id="rId530"/>
    <p:sldId id="1066" r:id="rId531"/>
    <p:sldId id="1067" r:id="rId532"/>
    <p:sldId id="1182" r:id="rId533"/>
    <p:sldId id="1183" r:id="rId534"/>
    <p:sldId id="1068" r:id="rId535"/>
    <p:sldId id="1069" r:id="rId536"/>
    <p:sldId id="1186" r:id="rId537"/>
    <p:sldId id="1187" r:id="rId538"/>
    <p:sldId id="1188" r:id="rId539"/>
    <p:sldId id="1190" r:id="rId540"/>
    <p:sldId id="1191" r:id="rId541"/>
    <p:sldId id="1192" r:id="rId542"/>
    <p:sldId id="1483" r:id="rId543"/>
  </p:sldIdLst>
  <p:sldSz cx="12192000" cy="6858000"/>
  <p:notesSz cx="7102475" cy="102330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7" d="100"/>
          <a:sy n="77" d="100"/>
        </p:scale>
        <p:origin x="5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notesMaster" Target="notesMasters/notesMaster1.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slide" Target="slides/slide524.xml"/><Relationship Id="rId546"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slide" Target="slides/slide53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theme" Target="theme/theme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tableStyles" Target="tableStyle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presProps" Target="presProps.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F8D61-41C3-4028-991B-AB494ED1FE1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16F747F7-A58D-4D9B-BBE6-00267102CCFB}">
      <dgm:prSet custT="1"/>
      <dgm:spPr>
        <a:solidFill>
          <a:schemeClr val="accent2"/>
        </a:solidFill>
      </dgm:spPr>
      <dgm:t>
        <a:bodyPr/>
        <a:lstStyle/>
        <a:p>
          <a:pPr algn="ctr"/>
          <a:r>
            <a:rPr lang="it-IT" sz="1600" b="1" dirty="0">
              <a:solidFill>
                <a:schemeClr val="tx1"/>
              </a:solidFill>
            </a:rPr>
            <a:t>Non si procede con l’individuazione e la nomina: in questo caso v’è attribuzione ex lege delle funzioni nel dirigente/responsabile del servizio e questo anche in ossequio alla legge n. 241/1990.</a:t>
          </a:r>
        </a:p>
        <a:p>
          <a:pPr algn="ctr"/>
          <a:r>
            <a:rPr lang="it-IT" sz="1600" b="1" dirty="0">
              <a:solidFill>
                <a:schemeClr val="tx1"/>
              </a:solidFill>
            </a:rPr>
            <a:t>La seconda ipotesi che si può verificare è che nell’ambito dell’unità organizzativa interessata dall’appalto risulti la carenza di adeguate professionalità: in questo caso, la ricerca si può estendere all’intero organigramma della stazione appaltante.</a:t>
          </a:r>
        </a:p>
        <a:p>
          <a:pPr algn="ctr"/>
          <a:r>
            <a:rPr lang="it-IT" sz="1600" b="1" dirty="0">
              <a:solidFill>
                <a:schemeClr val="tx1"/>
              </a:solidFill>
            </a:rPr>
            <a:t>La terza ipotesi è quella della esternalizzazione (delle funzioni di supporto) adeguatamente corredata da motivazioni giuridiche e tecniche.</a:t>
          </a:r>
        </a:p>
      </dgm:t>
    </dgm:pt>
    <dgm:pt modelId="{8E1A2A31-01E5-42E3-B561-0F51F03401A6}" type="parTrans" cxnId="{41C2211B-A295-4DC0-B9C7-C115ED566257}">
      <dgm:prSet/>
      <dgm:spPr/>
      <dgm:t>
        <a:bodyPr/>
        <a:lstStyle/>
        <a:p>
          <a:endParaRPr lang="it-IT"/>
        </a:p>
      </dgm:t>
    </dgm:pt>
    <dgm:pt modelId="{3D80328D-5854-405D-900F-C9416CEA8853}" type="sibTrans" cxnId="{41C2211B-A295-4DC0-B9C7-C115ED566257}">
      <dgm:prSet/>
      <dgm:spPr/>
      <dgm:t>
        <a:bodyPr/>
        <a:lstStyle/>
        <a:p>
          <a:endParaRPr lang="it-IT"/>
        </a:p>
      </dgm:t>
    </dgm:pt>
    <dgm:pt modelId="{A4CD409D-4B1B-4D39-9D90-39F8DBB38ED1}" type="pres">
      <dgm:prSet presAssocID="{C52F8D61-41C3-4028-991B-AB494ED1FE13}" presName="linearFlow" presStyleCnt="0">
        <dgm:presLayoutVars>
          <dgm:dir/>
          <dgm:resizeHandles val="exact"/>
        </dgm:presLayoutVars>
      </dgm:prSet>
      <dgm:spPr/>
    </dgm:pt>
    <dgm:pt modelId="{1D9DC7B8-F4CB-4BA0-9D56-75DAC0E5654E}" type="pres">
      <dgm:prSet presAssocID="{16F747F7-A58D-4D9B-BBE6-00267102CCFB}" presName="composite" presStyleCnt="0"/>
      <dgm:spPr/>
    </dgm:pt>
    <dgm:pt modelId="{AFF37D99-5720-41CB-9659-D726BF3187B2}" type="pres">
      <dgm:prSet presAssocID="{16F747F7-A58D-4D9B-BBE6-00267102CCFB}" presName="imgShp" presStyleLbl="fgImgPlace1" presStyleIdx="0" presStyleCnt="1" custScaleX="94589" custLinFactNeighborX="-9376" custLinFactNeighborY="14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retta di mano"/>
        </a:ext>
      </dgm:extLst>
    </dgm:pt>
    <dgm:pt modelId="{BADD96F9-E823-4C16-A7C7-7DADC8D3971B}" type="pres">
      <dgm:prSet presAssocID="{16F747F7-A58D-4D9B-BBE6-00267102CCFB}" presName="txShp" presStyleLbl="node1" presStyleIdx="0" presStyleCnt="1" custScaleX="145671" custScaleY="122544">
        <dgm:presLayoutVars>
          <dgm:bulletEnabled val="1"/>
        </dgm:presLayoutVars>
      </dgm:prSet>
      <dgm:spPr/>
    </dgm:pt>
  </dgm:ptLst>
  <dgm:cxnLst>
    <dgm:cxn modelId="{41C2211B-A295-4DC0-B9C7-C115ED566257}" srcId="{C52F8D61-41C3-4028-991B-AB494ED1FE13}" destId="{16F747F7-A58D-4D9B-BBE6-00267102CCFB}" srcOrd="0" destOrd="0" parTransId="{8E1A2A31-01E5-42E3-B561-0F51F03401A6}" sibTransId="{3D80328D-5854-405D-900F-C9416CEA8853}"/>
    <dgm:cxn modelId="{2A6E36B0-CAE6-424C-ABC8-809EFA32A825}" type="presOf" srcId="{C52F8D61-41C3-4028-991B-AB494ED1FE13}" destId="{A4CD409D-4B1B-4D39-9D90-39F8DBB38ED1}" srcOrd="0" destOrd="0" presId="urn:microsoft.com/office/officeart/2005/8/layout/vList3"/>
    <dgm:cxn modelId="{FB35E0EC-2C5B-43CB-81B1-DD5488419A04}" type="presOf" srcId="{16F747F7-A58D-4D9B-BBE6-00267102CCFB}" destId="{BADD96F9-E823-4C16-A7C7-7DADC8D3971B}" srcOrd="0" destOrd="0" presId="urn:microsoft.com/office/officeart/2005/8/layout/vList3"/>
    <dgm:cxn modelId="{06DCE699-3274-4A44-A23B-8D01DA827007}" type="presParOf" srcId="{A4CD409D-4B1B-4D39-9D90-39F8DBB38ED1}" destId="{1D9DC7B8-F4CB-4BA0-9D56-75DAC0E5654E}" srcOrd="0" destOrd="0" presId="urn:microsoft.com/office/officeart/2005/8/layout/vList3"/>
    <dgm:cxn modelId="{A7BA1BCD-0BB8-41F6-AA1E-0275019F7ED7}" type="presParOf" srcId="{1D9DC7B8-F4CB-4BA0-9D56-75DAC0E5654E}" destId="{AFF37D99-5720-41CB-9659-D726BF3187B2}" srcOrd="0" destOrd="0" presId="urn:microsoft.com/office/officeart/2005/8/layout/vList3"/>
    <dgm:cxn modelId="{A1DB38A5-D6BA-4DEC-B184-A2186462D4EE}" type="presParOf" srcId="{1D9DC7B8-F4CB-4BA0-9D56-75DAC0E5654E}" destId="{BADD96F9-E823-4C16-A7C7-7DADC8D397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F8B1AC-9F50-4D77-B635-4B4F4F03FABF}"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it-IT"/>
        </a:p>
      </dgm:t>
    </dgm:pt>
    <dgm:pt modelId="{618A01A4-F280-45AA-BEAB-C425BDC18086}">
      <dgm:prSet custT="1"/>
      <dgm:spPr/>
      <dgm:t>
        <a:bodyPr/>
        <a:lstStyle/>
        <a:p>
          <a:r>
            <a:rPr lang="it-IT" sz="1800" b="1" dirty="0"/>
            <a:t>Da questa incombenza egli non si può affrancare: tra i suoi compiti, imprescindibile appare proprio questo obbligo procedimentale. Il RUP quindi si pone come il soggetto che deve avere conoscenze e competenze tali da poter suggerire un procedimento e la sua alternativa.</a:t>
          </a:r>
        </a:p>
      </dgm:t>
    </dgm:pt>
    <dgm:pt modelId="{CD0DC4EE-3FB1-4467-BAC8-CFA1DA88B781}" type="parTrans" cxnId="{7097102D-A44A-4D48-B263-7DA9CDC8A1A6}">
      <dgm:prSet/>
      <dgm:spPr/>
      <dgm:t>
        <a:bodyPr/>
        <a:lstStyle/>
        <a:p>
          <a:endParaRPr lang="it-IT"/>
        </a:p>
      </dgm:t>
    </dgm:pt>
    <dgm:pt modelId="{A7A90B31-45CD-40F9-9919-4BAC6C52D2CA}" type="sibTrans" cxnId="{7097102D-A44A-4D48-B263-7DA9CDC8A1A6}">
      <dgm:prSet/>
      <dgm:spPr/>
      <dgm:t>
        <a:bodyPr/>
        <a:lstStyle/>
        <a:p>
          <a:endParaRPr lang="it-IT"/>
        </a:p>
      </dgm:t>
    </dgm:pt>
    <dgm:pt modelId="{AD8490F4-F81A-409D-B438-69BDE9BC4C6E}" type="pres">
      <dgm:prSet presAssocID="{EFF8B1AC-9F50-4D77-B635-4B4F4F03FABF}" presName="compositeShape" presStyleCnt="0">
        <dgm:presLayoutVars>
          <dgm:chMax val="7"/>
          <dgm:dir/>
          <dgm:resizeHandles val="exact"/>
        </dgm:presLayoutVars>
      </dgm:prSet>
      <dgm:spPr/>
    </dgm:pt>
    <dgm:pt modelId="{5B9F9E8E-4C9F-42A1-9002-AFEADD1632F7}" type="pres">
      <dgm:prSet presAssocID="{618A01A4-F280-45AA-BEAB-C425BDC18086}" presName="circ1TxSh" presStyleLbl="vennNode1" presStyleIdx="0" presStyleCnt="1" custScaleX="155094"/>
      <dgm:spPr/>
    </dgm:pt>
  </dgm:ptLst>
  <dgm:cxnLst>
    <dgm:cxn modelId="{3B61860C-3FB1-4AFF-A43D-56CAD2088939}" type="presOf" srcId="{618A01A4-F280-45AA-BEAB-C425BDC18086}" destId="{5B9F9E8E-4C9F-42A1-9002-AFEADD1632F7}" srcOrd="0" destOrd="0" presId="urn:microsoft.com/office/officeart/2005/8/layout/venn1"/>
    <dgm:cxn modelId="{7097102D-A44A-4D48-B263-7DA9CDC8A1A6}" srcId="{EFF8B1AC-9F50-4D77-B635-4B4F4F03FABF}" destId="{618A01A4-F280-45AA-BEAB-C425BDC18086}" srcOrd="0" destOrd="0" parTransId="{CD0DC4EE-3FB1-4467-BAC8-CFA1DA88B781}" sibTransId="{A7A90B31-45CD-40F9-9919-4BAC6C52D2CA}"/>
    <dgm:cxn modelId="{D1745AAF-D0A6-4E19-BC26-ECAD0F1DA254}" type="presOf" srcId="{EFF8B1AC-9F50-4D77-B635-4B4F4F03FABF}" destId="{AD8490F4-F81A-409D-B438-69BDE9BC4C6E}" srcOrd="0" destOrd="0" presId="urn:microsoft.com/office/officeart/2005/8/layout/venn1"/>
    <dgm:cxn modelId="{7A7AFFB9-91F7-4094-8D86-DF6DBD9EAF14}" type="presParOf" srcId="{AD8490F4-F81A-409D-B438-69BDE9BC4C6E}" destId="{5B9F9E8E-4C9F-42A1-9002-AFEADD1632F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404619-83FB-4F43-B813-38A377A0E228}" type="doc">
      <dgm:prSet loTypeId="urn:microsoft.com/office/officeart/2005/8/layout/vList2" loCatId="list" qsTypeId="urn:microsoft.com/office/officeart/2005/8/quickstyle/3d3" qsCatId="3D" csTypeId="urn:microsoft.com/office/officeart/2005/8/colors/colorful1" csCatId="colorful"/>
      <dgm:spPr/>
      <dgm:t>
        <a:bodyPr/>
        <a:lstStyle/>
        <a:p>
          <a:endParaRPr lang="it-IT"/>
        </a:p>
      </dgm:t>
    </dgm:pt>
    <dgm:pt modelId="{572E816D-CD6A-4356-A466-B0749613CAA8}">
      <dgm:prSet/>
      <dgm:spPr/>
      <dgm:t>
        <a:bodyPr/>
        <a:lstStyle/>
        <a:p>
          <a:pPr algn="ctr"/>
          <a:r>
            <a:rPr lang="it-IT" b="1" dirty="0">
              <a:solidFill>
                <a:schemeClr val="tx1"/>
              </a:solidFill>
            </a:rPr>
            <a:t>– all’apertura dell’offerta tecnica in seduta pubblica;</a:t>
          </a:r>
        </a:p>
      </dgm:t>
    </dgm:pt>
    <dgm:pt modelId="{FDA616F3-E943-4836-80A7-A1755E48CDF7}" type="parTrans" cxnId="{30114524-90D5-496B-A710-6B77DA26A4EB}">
      <dgm:prSet/>
      <dgm:spPr/>
      <dgm:t>
        <a:bodyPr/>
        <a:lstStyle/>
        <a:p>
          <a:endParaRPr lang="it-IT"/>
        </a:p>
      </dgm:t>
    </dgm:pt>
    <dgm:pt modelId="{638F3175-AD41-444E-B3AB-3876B1E301F0}" type="sibTrans" cxnId="{30114524-90D5-496B-A710-6B77DA26A4EB}">
      <dgm:prSet/>
      <dgm:spPr/>
      <dgm:t>
        <a:bodyPr/>
        <a:lstStyle/>
        <a:p>
          <a:endParaRPr lang="it-IT"/>
        </a:p>
      </dgm:t>
    </dgm:pt>
    <dgm:pt modelId="{744EFA5E-228C-46BC-A4DF-FD5406A2780F}">
      <dgm:prSet/>
      <dgm:spPr/>
      <dgm:t>
        <a:bodyPr/>
        <a:lstStyle/>
        <a:p>
          <a:pPr algn="ctr"/>
          <a:r>
            <a:rPr lang="it-IT" b="1" dirty="0">
              <a:solidFill>
                <a:schemeClr val="tx1"/>
              </a:solidFill>
            </a:rPr>
            <a:t>– all’esame in seduta riservata delle offerte tecniche;</a:t>
          </a:r>
        </a:p>
      </dgm:t>
    </dgm:pt>
    <dgm:pt modelId="{1C384CB8-571D-48B5-8626-1036FBD9C261}" type="parTrans" cxnId="{5E7DD92A-82A9-4E33-85C9-E9C96867AE97}">
      <dgm:prSet/>
      <dgm:spPr/>
      <dgm:t>
        <a:bodyPr/>
        <a:lstStyle/>
        <a:p>
          <a:endParaRPr lang="it-IT"/>
        </a:p>
      </dgm:t>
    </dgm:pt>
    <dgm:pt modelId="{E17DEE2B-E8BD-40CE-AC14-270F90BE27E5}" type="sibTrans" cxnId="{5E7DD92A-82A9-4E33-85C9-E9C96867AE97}">
      <dgm:prSet/>
      <dgm:spPr/>
      <dgm:t>
        <a:bodyPr/>
        <a:lstStyle/>
        <a:p>
          <a:endParaRPr lang="it-IT"/>
        </a:p>
      </dgm:t>
    </dgm:pt>
    <dgm:pt modelId="{283C143A-1514-4CDD-A0CE-5CB2B055B973}">
      <dgm:prSet/>
      <dgm:spPr/>
      <dgm:t>
        <a:bodyPr/>
        <a:lstStyle/>
        <a:p>
          <a:pPr algn="ctr"/>
          <a:r>
            <a:rPr lang="it-IT" b="1" dirty="0">
              <a:solidFill>
                <a:schemeClr val="tx1"/>
              </a:solidFill>
            </a:rPr>
            <a:t>– alla lettura, in successiva seduta pubblica, dei risultati dell’esame dell’offerta tecnica e dell’apertura dell’offerta economica con l’attribuzione del punteggio;</a:t>
          </a:r>
        </a:p>
      </dgm:t>
    </dgm:pt>
    <dgm:pt modelId="{718EDDD5-CA40-42A4-A12E-07F64A4D7330}" type="parTrans" cxnId="{8E0D103B-B5C9-4E83-8DD4-8E0065D88C18}">
      <dgm:prSet/>
      <dgm:spPr/>
      <dgm:t>
        <a:bodyPr/>
        <a:lstStyle/>
        <a:p>
          <a:endParaRPr lang="it-IT"/>
        </a:p>
      </dgm:t>
    </dgm:pt>
    <dgm:pt modelId="{9F75D61A-4845-4871-9A4C-EDFD3FFA434C}" type="sibTrans" cxnId="{8E0D103B-B5C9-4E83-8DD4-8E0065D88C18}">
      <dgm:prSet/>
      <dgm:spPr/>
      <dgm:t>
        <a:bodyPr/>
        <a:lstStyle/>
        <a:p>
          <a:endParaRPr lang="it-IT"/>
        </a:p>
      </dgm:t>
    </dgm:pt>
    <dgm:pt modelId="{8AF83777-A72E-4D31-BFE0-D49FDA50694A}">
      <dgm:prSet/>
      <dgm:spPr/>
      <dgm:t>
        <a:bodyPr/>
        <a:lstStyle/>
        <a:p>
          <a:pPr algn="ctr"/>
          <a:r>
            <a:rPr lang="it-IT" b="1" dirty="0">
              <a:solidFill>
                <a:schemeClr val="tx1"/>
              </a:solidFill>
            </a:rPr>
            <a:t>– alla formazione di una graduatoria provvisoria e all’eventuale segnalazione al RUP dell’anomalia delle offerte;</a:t>
          </a:r>
        </a:p>
      </dgm:t>
    </dgm:pt>
    <dgm:pt modelId="{DA143C41-5E94-4C05-80E6-05BF91553F95}" type="parTrans" cxnId="{ABB4E173-E85A-4DA6-8A8C-0D7E404D362B}">
      <dgm:prSet/>
      <dgm:spPr/>
      <dgm:t>
        <a:bodyPr/>
        <a:lstStyle/>
        <a:p>
          <a:endParaRPr lang="it-IT"/>
        </a:p>
      </dgm:t>
    </dgm:pt>
    <dgm:pt modelId="{B6F46C3B-20AB-48E1-A980-E7EBCC3A7E52}" type="sibTrans" cxnId="{ABB4E173-E85A-4DA6-8A8C-0D7E404D362B}">
      <dgm:prSet/>
      <dgm:spPr/>
      <dgm:t>
        <a:bodyPr/>
        <a:lstStyle/>
        <a:p>
          <a:endParaRPr lang="it-IT"/>
        </a:p>
      </dgm:t>
    </dgm:pt>
    <dgm:pt modelId="{376E48A8-F2F1-4B18-B98A-8A3C31E9DED3}">
      <dgm:prSet/>
      <dgm:spPr/>
      <dgm:t>
        <a:bodyPr/>
        <a:lstStyle/>
        <a:p>
          <a:pPr algn="ctr"/>
          <a:r>
            <a:rPr lang="it-IT" b="1" dirty="0">
              <a:solidFill>
                <a:schemeClr val="tx1"/>
              </a:solidFill>
            </a:rPr>
            <a:t>– alla proposta di aggiudicazione al termine della fase di verifica dell’anomalia dell’offerta, che viene condotta dal RUP eventualmente avvalendosi della medesima commissione giudicatrice.</a:t>
          </a:r>
        </a:p>
      </dgm:t>
    </dgm:pt>
    <dgm:pt modelId="{79218827-ED2C-4374-8606-658948BF3B98}" type="parTrans" cxnId="{CA2EB264-D607-4596-BA9A-4CF33E19CFDC}">
      <dgm:prSet/>
      <dgm:spPr/>
      <dgm:t>
        <a:bodyPr/>
        <a:lstStyle/>
        <a:p>
          <a:endParaRPr lang="it-IT"/>
        </a:p>
      </dgm:t>
    </dgm:pt>
    <dgm:pt modelId="{4A0CD37A-9F34-4085-9849-5BDC129C6D57}" type="sibTrans" cxnId="{CA2EB264-D607-4596-BA9A-4CF33E19CFDC}">
      <dgm:prSet/>
      <dgm:spPr/>
      <dgm:t>
        <a:bodyPr/>
        <a:lstStyle/>
        <a:p>
          <a:endParaRPr lang="it-IT"/>
        </a:p>
      </dgm:t>
    </dgm:pt>
    <dgm:pt modelId="{D30C9DBC-1388-4840-9E5B-8F11942F6E1D}" type="pres">
      <dgm:prSet presAssocID="{99404619-83FB-4F43-B813-38A377A0E228}" presName="linear" presStyleCnt="0">
        <dgm:presLayoutVars>
          <dgm:animLvl val="lvl"/>
          <dgm:resizeHandles val="exact"/>
        </dgm:presLayoutVars>
      </dgm:prSet>
      <dgm:spPr/>
    </dgm:pt>
    <dgm:pt modelId="{E2E10557-F658-41A0-9E1A-07726A5B1E39}" type="pres">
      <dgm:prSet presAssocID="{572E816D-CD6A-4356-A466-B0749613CAA8}" presName="parentText" presStyleLbl="node1" presStyleIdx="0" presStyleCnt="5">
        <dgm:presLayoutVars>
          <dgm:chMax val="0"/>
          <dgm:bulletEnabled val="1"/>
        </dgm:presLayoutVars>
      </dgm:prSet>
      <dgm:spPr/>
    </dgm:pt>
    <dgm:pt modelId="{BA306EF4-63F5-412E-AE7E-D9691D3F8849}" type="pres">
      <dgm:prSet presAssocID="{638F3175-AD41-444E-B3AB-3876B1E301F0}" presName="spacer" presStyleCnt="0"/>
      <dgm:spPr/>
    </dgm:pt>
    <dgm:pt modelId="{514D952C-B92A-4754-8BFB-A86F980B9248}" type="pres">
      <dgm:prSet presAssocID="{744EFA5E-228C-46BC-A4DF-FD5406A2780F}" presName="parentText" presStyleLbl="node1" presStyleIdx="1" presStyleCnt="5">
        <dgm:presLayoutVars>
          <dgm:chMax val="0"/>
          <dgm:bulletEnabled val="1"/>
        </dgm:presLayoutVars>
      </dgm:prSet>
      <dgm:spPr/>
    </dgm:pt>
    <dgm:pt modelId="{206E72E2-972F-421E-9A4D-AA5422DC7B9F}" type="pres">
      <dgm:prSet presAssocID="{E17DEE2B-E8BD-40CE-AC14-270F90BE27E5}" presName="spacer" presStyleCnt="0"/>
      <dgm:spPr/>
    </dgm:pt>
    <dgm:pt modelId="{21E54A80-D15C-4019-A1AA-020166517348}" type="pres">
      <dgm:prSet presAssocID="{283C143A-1514-4CDD-A0CE-5CB2B055B973}" presName="parentText" presStyleLbl="node1" presStyleIdx="2" presStyleCnt="5">
        <dgm:presLayoutVars>
          <dgm:chMax val="0"/>
          <dgm:bulletEnabled val="1"/>
        </dgm:presLayoutVars>
      </dgm:prSet>
      <dgm:spPr/>
    </dgm:pt>
    <dgm:pt modelId="{E26BE5B9-29DE-4320-AE63-F6EB7600A9CC}" type="pres">
      <dgm:prSet presAssocID="{9F75D61A-4845-4871-9A4C-EDFD3FFA434C}" presName="spacer" presStyleCnt="0"/>
      <dgm:spPr/>
    </dgm:pt>
    <dgm:pt modelId="{13CBFDF3-675E-4DD6-B7CB-62C82DBFBBD5}" type="pres">
      <dgm:prSet presAssocID="{8AF83777-A72E-4D31-BFE0-D49FDA50694A}" presName="parentText" presStyleLbl="node1" presStyleIdx="3" presStyleCnt="5">
        <dgm:presLayoutVars>
          <dgm:chMax val="0"/>
          <dgm:bulletEnabled val="1"/>
        </dgm:presLayoutVars>
      </dgm:prSet>
      <dgm:spPr/>
    </dgm:pt>
    <dgm:pt modelId="{8FA0808F-1951-4E0C-884D-CBD05A1536C8}" type="pres">
      <dgm:prSet presAssocID="{B6F46C3B-20AB-48E1-A980-E7EBCC3A7E52}" presName="spacer" presStyleCnt="0"/>
      <dgm:spPr/>
    </dgm:pt>
    <dgm:pt modelId="{2250235A-7531-4F40-ABBA-A68B0EE27763}" type="pres">
      <dgm:prSet presAssocID="{376E48A8-F2F1-4B18-B98A-8A3C31E9DED3}" presName="parentText" presStyleLbl="node1" presStyleIdx="4" presStyleCnt="5">
        <dgm:presLayoutVars>
          <dgm:chMax val="0"/>
          <dgm:bulletEnabled val="1"/>
        </dgm:presLayoutVars>
      </dgm:prSet>
      <dgm:spPr/>
    </dgm:pt>
  </dgm:ptLst>
  <dgm:cxnLst>
    <dgm:cxn modelId="{89CC0808-E971-4CAF-B707-4F926829D838}" type="presOf" srcId="{283C143A-1514-4CDD-A0CE-5CB2B055B973}" destId="{21E54A80-D15C-4019-A1AA-020166517348}" srcOrd="0" destOrd="0" presId="urn:microsoft.com/office/officeart/2005/8/layout/vList2"/>
    <dgm:cxn modelId="{30114524-90D5-496B-A710-6B77DA26A4EB}" srcId="{99404619-83FB-4F43-B813-38A377A0E228}" destId="{572E816D-CD6A-4356-A466-B0749613CAA8}" srcOrd="0" destOrd="0" parTransId="{FDA616F3-E943-4836-80A7-A1755E48CDF7}" sibTransId="{638F3175-AD41-444E-B3AB-3876B1E301F0}"/>
    <dgm:cxn modelId="{5E7DD92A-82A9-4E33-85C9-E9C96867AE97}" srcId="{99404619-83FB-4F43-B813-38A377A0E228}" destId="{744EFA5E-228C-46BC-A4DF-FD5406A2780F}" srcOrd="1" destOrd="0" parTransId="{1C384CB8-571D-48B5-8626-1036FBD9C261}" sibTransId="{E17DEE2B-E8BD-40CE-AC14-270F90BE27E5}"/>
    <dgm:cxn modelId="{8E0D103B-B5C9-4E83-8DD4-8E0065D88C18}" srcId="{99404619-83FB-4F43-B813-38A377A0E228}" destId="{283C143A-1514-4CDD-A0CE-5CB2B055B973}" srcOrd="2" destOrd="0" parTransId="{718EDDD5-CA40-42A4-A12E-07F64A4D7330}" sibTransId="{9F75D61A-4845-4871-9A4C-EDFD3FFA434C}"/>
    <dgm:cxn modelId="{CA2EB264-D607-4596-BA9A-4CF33E19CFDC}" srcId="{99404619-83FB-4F43-B813-38A377A0E228}" destId="{376E48A8-F2F1-4B18-B98A-8A3C31E9DED3}" srcOrd="4" destOrd="0" parTransId="{79218827-ED2C-4374-8606-658948BF3B98}" sibTransId="{4A0CD37A-9F34-4085-9849-5BDC129C6D57}"/>
    <dgm:cxn modelId="{D91EFF6D-2411-4D0D-85F7-2A1D6592147F}" type="presOf" srcId="{744EFA5E-228C-46BC-A4DF-FD5406A2780F}" destId="{514D952C-B92A-4754-8BFB-A86F980B9248}" srcOrd="0" destOrd="0" presId="urn:microsoft.com/office/officeart/2005/8/layout/vList2"/>
    <dgm:cxn modelId="{41B1C56E-FED2-4ADB-AB80-8F26107448FA}" type="presOf" srcId="{572E816D-CD6A-4356-A466-B0749613CAA8}" destId="{E2E10557-F658-41A0-9E1A-07726A5B1E39}" srcOrd="0" destOrd="0" presId="urn:microsoft.com/office/officeart/2005/8/layout/vList2"/>
    <dgm:cxn modelId="{ABB4E173-E85A-4DA6-8A8C-0D7E404D362B}" srcId="{99404619-83FB-4F43-B813-38A377A0E228}" destId="{8AF83777-A72E-4D31-BFE0-D49FDA50694A}" srcOrd="3" destOrd="0" parTransId="{DA143C41-5E94-4C05-80E6-05BF91553F95}" sibTransId="{B6F46C3B-20AB-48E1-A980-E7EBCC3A7E52}"/>
    <dgm:cxn modelId="{5A8C23AC-FD71-4947-B702-10187FAF09BA}" type="presOf" srcId="{8AF83777-A72E-4D31-BFE0-D49FDA50694A}" destId="{13CBFDF3-675E-4DD6-B7CB-62C82DBFBBD5}" srcOrd="0" destOrd="0" presId="urn:microsoft.com/office/officeart/2005/8/layout/vList2"/>
    <dgm:cxn modelId="{B7880BC1-6E4A-435B-8F9A-BA78D493DCD8}" type="presOf" srcId="{99404619-83FB-4F43-B813-38A377A0E228}" destId="{D30C9DBC-1388-4840-9E5B-8F11942F6E1D}" srcOrd="0" destOrd="0" presId="urn:microsoft.com/office/officeart/2005/8/layout/vList2"/>
    <dgm:cxn modelId="{A1ED70E3-B339-4D47-BD5C-46F602CD9793}" type="presOf" srcId="{376E48A8-F2F1-4B18-B98A-8A3C31E9DED3}" destId="{2250235A-7531-4F40-ABBA-A68B0EE27763}" srcOrd="0" destOrd="0" presId="urn:microsoft.com/office/officeart/2005/8/layout/vList2"/>
    <dgm:cxn modelId="{E11DE941-EFE0-41D3-805C-0D349FB001E3}" type="presParOf" srcId="{D30C9DBC-1388-4840-9E5B-8F11942F6E1D}" destId="{E2E10557-F658-41A0-9E1A-07726A5B1E39}" srcOrd="0" destOrd="0" presId="urn:microsoft.com/office/officeart/2005/8/layout/vList2"/>
    <dgm:cxn modelId="{5FD43A38-BB4D-43E1-99A4-3514A1B0137F}" type="presParOf" srcId="{D30C9DBC-1388-4840-9E5B-8F11942F6E1D}" destId="{BA306EF4-63F5-412E-AE7E-D9691D3F8849}" srcOrd="1" destOrd="0" presId="urn:microsoft.com/office/officeart/2005/8/layout/vList2"/>
    <dgm:cxn modelId="{34784A77-0E63-49F4-88D6-C816C9C40B8E}" type="presParOf" srcId="{D30C9DBC-1388-4840-9E5B-8F11942F6E1D}" destId="{514D952C-B92A-4754-8BFB-A86F980B9248}" srcOrd="2" destOrd="0" presId="urn:microsoft.com/office/officeart/2005/8/layout/vList2"/>
    <dgm:cxn modelId="{D3E42DCB-4DE4-4109-8552-6861853AA759}" type="presParOf" srcId="{D30C9DBC-1388-4840-9E5B-8F11942F6E1D}" destId="{206E72E2-972F-421E-9A4D-AA5422DC7B9F}" srcOrd="3" destOrd="0" presId="urn:microsoft.com/office/officeart/2005/8/layout/vList2"/>
    <dgm:cxn modelId="{ADF49F76-DE15-4928-B2B9-7D9A7EFAD8C8}" type="presParOf" srcId="{D30C9DBC-1388-4840-9E5B-8F11942F6E1D}" destId="{21E54A80-D15C-4019-A1AA-020166517348}" srcOrd="4" destOrd="0" presId="urn:microsoft.com/office/officeart/2005/8/layout/vList2"/>
    <dgm:cxn modelId="{449F88C6-4B2B-4431-9F3D-3A68CA22251B}" type="presParOf" srcId="{D30C9DBC-1388-4840-9E5B-8F11942F6E1D}" destId="{E26BE5B9-29DE-4320-AE63-F6EB7600A9CC}" srcOrd="5" destOrd="0" presId="urn:microsoft.com/office/officeart/2005/8/layout/vList2"/>
    <dgm:cxn modelId="{8D17A226-D78C-4EE9-AE56-DA5243F6D55E}" type="presParOf" srcId="{D30C9DBC-1388-4840-9E5B-8F11942F6E1D}" destId="{13CBFDF3-675E-4DD6-B7CB-62C82DBFBBD5}" srcOrd="6" destOrd="0" presId="urn:microsoft.com/office/officeart/2005/8/layout/vList2"/>
    <dgm:cxn modelId="{3B047635-2219-4ED3-B068-B477728544E5}" type="presParOf" srcId="{D30C9DBC-1388-4840-9E5B-8F11942F6E1D}" destId="{8FA0808F-1951-4E0C-884D-CBD05A1536C8}" srcOrd="7" destOrd="0" presId="urn:microsoft.com/office/officeart/2005/8/layout/vList2"/>
    <dgm:cxn modelId="{2939B2EE-0C4A-43B4-94C1-280EDBBAD189}" type="presParOf" srcId="{D30C9DBC-1388-4840-9E5B-8F11942F6E1D}" destId="{2250235A-7531-4F40-ABBA-A68B0EE2776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604DC4-6820-439D-AAA2-FEF044021451}"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it-IT"/>
        </a:p>
      </dgm:t>
    </dgm:pt>
    <dgm:pt modelId="{9777A166-43CA-4D57-AE2B-3F3A13A9043B}">
      <dgm:prSet/>
      <dgm:spPr/>
      <dgm:t>
        <a:bodyPr/>
        <a:lstStyle/>
        <a:p>
          <a:r>
            <a:rPr lang="it-IT" dirty="0"/>
            <a:t>La garanzia di trasparenza ed imparzialità nella conduzione della gara impedisce la presenza nella commissione di soggetti che abbiano svolto un’attività idonea a interferire con il giudizio di merito sull’appalto di che trattasi (Consiglio di Stato, sez. VI, 21.07.2011 n. 4438; parere n. 46 del 21.03.2012); </a:t>
          </a:r>
        </a:p>
      </dgm:t>
    </dgm:pt>
    <dgm:pt modelId="{B36B98DF-7326-4420-801C-C69F01F833AA}" type="parTrans" cxnId="{803A577F-25A6-448C-8F93-B927C193DD23}">
      <dgm:prSet/>
      <dgm:spPr/>
      <dgm:t>
        <a:bodyPr/>
        <a:lstStyle/>
        <a:p>
          <a:endParaRPr lang="it-IT"/>
        </a:p>
      </dgm:t>
    </dgm:pt>
    <dgm:pt modelId="{63460304-BD15-43BE-86C7-1FC49B701A2D}" type="sibTrans" cxnId="{803A577F-25A6-448C-8F93-B927C193DD23}">
      <dgm:prSet/>
      <dgm:spPr>
        <a:solidFill>
          <a:srgbClr val="FFFF00"/>
        </a:solidFill>
        <a:ln>
          <a:solidFill>
            <a:schemeClr val="tx1"/>
          </a:solidFill>
        </a:ln>
      </dgm:spPr>
      <dgm:t>
        <a:bodyPr/>
        <a:lstStyle/>
        <a:p>
          <a:endParaRPr lang="it-IT" dirty="0"/>
        </a:p>
      </dgm:t>
    </dgm:pt>
    <dgm:pt modelId="{8310AB8A-42DF-4DE1-9ACC-F686041091C8}">
      <dgm:prSet/>
      <dgm:spPr/>
      <dgm:t>
        <a:bodyPr/>
        <a:lstStyle/>
        <a:p>
          <a:r>
            <a:rPr lang="it-IT" dirty="0"/>
            <a:t>La situazione </a:t>
          </a:r>
          <a:r>
            <a:rPr lang="it-IT" b="0" dirty="0"/>
            <a:t>di incompatibilità deve ricavarsi dal dato sostanziale della concreta partecipazione alla redazione degli atti di gara, al di là del profilo formale della sottoscrizione o mancata sottoscrizione degli </a:t>
          </a:r>
          <a:r>
            <a:rPr lang="it-IT" dirty="0"/>
            <a:t>stessi e indipendentemente dal fatto che il soggetto in questione sia il funzionario responsabile dell’ufficio competente;</a:t>
          </a:r>
        </a:p>
      </dgm:t>
    </dgm:pt>
    <dgm:pt modelId="{3646EA9A-56DD-4461-AFFD-4F4B79373C9E}" type="parTrans" cxnId="{5DEC9A98-A9AD-457F-912F-DCC67CD48BFF}">
      <dgm:prSet/>
      <dgm:spPr/>
      <dgm:t>
        <a:bodyPr/>
        <a:lstStyle/>
        <a:p>
          <a:endParaRPr lang="it-IT"/>
        </a:p>
      </dgm:t>
    </dgm:pt>
    <dgm:pt modelId="{AF36799E-61FE-4063-9724-41796E8E6873}" type="sibTrans" cxnId="{5DEC9A98-A9AD-457F-912F-DCC67CD48BFF}">
      <dgm:prSet/>
      <dgm:spPr/>
      <dgm:t>
        <a:bodyPr/>
        <a:lstStyle/>
        <a:p>
          <a:endParaRPr lang="it-IT"/>
        </a:p>
      </dgm:t>
    </dgm:pt>
    <dgm:pt modelId="{92058A19-973C-476F-A4F9-AE9CCA0054D3}" type="pres">
      <dgm:prSet presAssocID="{35604DC4-6820-439D-AAA2-FEF044021451}" presName="Name0" presStyleCnt="0">
        <dgm:presLayoutVars>
          <dgm:dir/>
          <dgm:resizeHandles val="exact"/>
        </dgm:presLayoutVars>
      </dgm:prSet>
      <dgm:spPr/>
    </dgm:pt>
    <dgm:pt modelId="{3C15129B-DF4B-49DF-B5D5-A95845EE26F7}" type="pres">
      <dgm:prSet presAssocID="{9777A166-43CA-4D57-AE2B-3F3A13A9043B}" presName="node" presStyleLbl="node1" presStyleIdx="0" presStyleCnt="2">
        <dgm:presLayoutVars>
          <dgm:bulletEnabled val="1"/>
        </dgm:presLayoutVars>
      </dgm:prSet>
      <dgm:spPr/>
    </dgm:pt>
    <dgm:pt modelId="{8021B1EC-85AC-4DF7-86E2-71A65F8859F5}" type="pres">
      <dgm:prSet presAssocID="{63460304-BD15-43BE-86C7-1FC49B701A2D}" presName="sibTrans" presStyleLbl="sibTrans2D1" presStyleIdx="0" presStyleCnt="1"/>
      <dgm:spPr/>
    </dgm:pt>
    <dgm:pt modelId="{23ADE29A-B83E-4EED-A8BD-13693F197407}" type="pres">
      <dgm:prSet presAssocID="{63460304-BD15-43BE-86C7-1FC49B701A2D}" presName="connectorText" presStyleLbl="sibTrans2D1" presStyleIdx="0" presStyleCnt="1"/>
      <dgm:spPr/>
    </dgm:pt>
    <dgm:pt modelId="{F46DB1CD-6213-4A0B-9D9E-DC548681EC6D}" type="pres">
      <dgm:prSet presAssocID="{8310AB8A-42DF-4DE1-9ACC-F686041091C8}" presName="node" presStyleLbl="node1" presStyleIdx="1" presStyleCnt="2">
        <dgm:presLayoutVars>
          <dgm:bulletEnabled val="1"/>
        </dgm:presLayoutVars>
      </dgm:prSet>
      <dgm:spPr/>
    </dgm:pt>
  </dgm:ptLst>
  <dgm:cxnLst>
    <dgm:cxn modelId="{AE11A343-9A4C-4A79-9ACB-3F08B3D95E2B}" type="presOf" srcId="{63460304-BD15-43BE-86C7-1FC49B701A2D}" destId="{8021B1EC-85AC-4DF7-86E2-71A65F8859F5}" srcOrd="0" destOrd="0" presId="urn:microsoft.com/office/officeart/2005/8/layout/process1"/>
    <dgm:cxn modelId="{06F37877-5894-4C10-B590-F7E149B3944C}" type="presOf" srcId="{8310AB8A-42DF-4DE1-9ACC-F686041091C8}" destId="{F46DB1CD-6213-4A0B-9D9E-DC548681EC6D}" srcOrd="0" destOrd="0" presId="urn:microsoft.com/office/officeart/2005/8/layout/process1"/>
    <dgm:cxn modelId="{803A577F-25A6-448C-8F93-B927C193DD23}" srcId="{35604DC4-6820-439D-AAA2-FEF044021451}" destId="{9777A166-43CA-4D57-AE2B-3F3A13A9043B}" srcOrd="0" destOrd="0" parTransId="{B36B98DF-7326-4420-801C-C69F01F833AA}" sibTransId="{63460304-BD15-43BE-86C7-1FC49B701A2D}"/>
    <dgm:cxn modelId="{5DEC9A98-A9AD-457F-912F-DCC67CD48BFF}" srcId="{35604DC4-6820-439D-AAA2-FEF044021451}" destId="{8310AB8A-42DF-4DE1-9ACC-F686041091C8}" srcOrd="1" destOrd="0" parTransId="{3646EA9A-56DD-4461-AFFD-4F4B79373C9E}" sibTransId="{AF36799E-61FE-4063-9724-41796E8E6873}"/>
    <dgm:cxn modelId="{E03D05A0-B310-4068-967B-3EF42392E672}" type="presOf" srcId="{35604DC4-6820-439D-AAA2-FEF044021451}" destId="{92058A19-973C-476F-A4F9-AE9CCA0054D3}" srcOrd="0" destOrd="0" presId="urn:microsoft.com/office/officeart/2005/8/layout/process1"/>
    <dgm:cxn modelId="{97AF76AE-64DE-4E7F-9789-166C45D04260}" type="presOf" srcId="{63460304-BD15-43BE-86C7-1FC49B701A2D}" destId="{23ADE29A-B83E-4EED-A8BD-13693F197407}" srcOrd="1" destOrd="0" presId="urn:microsoft.com/office/officeart/2005/8/layout/process1"/>
    <dgm:cxn modelId="{9A1373C8-1958-475A-9B6D-8AE578CA041D}" type="presOf" srcId="{9777A166-43CA-4D57-AE2B-3F3A13A9043B}" destId="{3C15129B-DF4B-49DF-B5D5-A95845EE26F7}" srcOrd="0" destOrd="0" presId="urn:microsoft.com/office/officeart/2005/8/layout/process1"/>
    <dgm:cxn modelId="{C392B15A-851B-4C10-940B-70B0860FF192}" type="presParOf" srcId="{92058A19-973C-476F-A4F9-AE9CCA0054D3}" destId="{3C15129B-DF4B-49DF-B5D5-A95845EE26F7}" srcOrd="0" destOrd="0" presId="urn:microsoft.com/office/officeart/2005/8/layout/process1"/>
    <dgm:cxn modelId="{5F18CED1-28C9-4C4D-922F-F9F0C732DE6F}" type="presParOf" srcId="{92058A19-973C-476F-A4F9-AE9CCA0054D3}" destId="{8021B1EC-85AC-4DF7-86E2-71A65F8859F5}" srcOrd="1" destOrd="0" presId="urn:microsoft.com/office/officeart/2005/8/layout/process1"/>
    <dgm:cxn modelId="{C06C1DE4-D142-4FB7-B6D6-580EDF32BFE5}" type="presParOf" srcId="{8021B1EC-85AC-4DF7-86E2-71A65F8859F5}" destId="{23ADE29A-B83E-4EED-A8BD-13693F197407}" srcOrd="0" destOrd="0" presId="urn:microsoft.com/office/officeart/2005/8/layout/process1"/>
    <dgm:cxn modelId="{19F8E99B-D42B-4F9B-9454-BFB3F3DD0D59}" type="presParOf" srcId="{92058A19-973C-476F-A4F9-AE9CCA0054D3}" destId="{F46DB1CD-6213-4A0B-9D9E-DC548681EC6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604DC4-6820-439D-AAA2-FEF044021451}"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it-IT"/>
        </a:p>
      </dgm:t>
    </dgm:pt>
    <dgm:pt modelId="{9777A166-43CA-4D57-AE2B-3F3A13A9043B}">
      <dgm:prSet/>
      <dgm:spPr>
        <a:solidFill>
          <a:srgbClr val="002060"/>
        </a:solidFill>
        <a:ln>
          <a:solidFill>
            <a:schemeClr val="tx1"/>
          </a:solidFill>
        </a:ln>
      </dgm:spPr>
      <dgm:t>
        <a:bodyPr/>
        <a:lstStyle/>
        <a:p>
          <a:r>
            <a:rPr lang="it-IT" dirty="0"/>
            <a:t>Per predisposizione materiale della legge di gara deve intendersi “non già un qualsiasi apporto al procedimento di approvazione dello stesso, quanto piuttosto una effettiva e concreta capacità di definirne autonomamente il contenuto;</a:t>
          </a:r>
        </a:p>
      </dgm:t>
    </dgm:pt>
    <dgm:pt modelId="{B36B98DF-7326-4420-801C-C69F01F833AA}" type="parTrans" cxnId="{803A577F-25A6-448C-8F93-B927C193DD23}">
      <dgm:prSet/>
      <dgm:spPr/>
      <dgm:t>
        <a:bodyPr/>
        <a:lstStyle/>
        <a:p>
          <a:endParaRPr lang="it-IT"/>
        </a:p>
      </dgm:t>
    </dgm:pt>
    <dgm:pt modelId="{63460304-BD15-43BE-86C7-1FC49B701A2D}" type="sibTrans" cxnId="{803A577F-25A6-448C-8F93-B927C193DD23}">
      <dgm:prSet/>
      <dgm:spPr>
        <a:solidFill>
          <a:srgbClr val="00B050"/>
        </a:solidFill>
        <a:ln>
          <a:solidFill>
            <a:schemeClr val="tx1"/>
          </a:solidFill>
        </a:ln>
      </dgm:spPr>
      <dgm:t>
        <a:bodyPr/>
        <a:lstStyle/>
        <a:p>
          <a:endParaRPr lang="it-IT" dirty="0"/>
        </a:p>
      </dgm:t>
    </dgm:pt>
    <dgm:pt modelId="{8310AB8A-42DF-4DE1-9ACC-F686041091C8}">
      <dgm:prSet/>
      <dgm:spPr>
        <a:solidFill>
          <a:srgbClr val="002060"/>
        </a:solidFill>
        <a:ln>
          <a:solidFill>
            <a:schemeClr val="tx1"/>
          </a:solidFill>
        </a:ln>
      </dgm:spPr>
      <dgm:t>
        <a:bodyPr/>
        <a:lstStyle/>
        <a:p>
          <a:r>
            <a:rPr lang="it-IT" dirty="0"/>
            <a:t>Ad integrare la prova richiesta, non è sufficiente il mero sospetto di una possibile situazione di incompatibilità, in quanto principio limitante le attività proprie dei funzionari dell’amministrazione; </a:t>
          </a:r>
        </a:p>
      </dgm:t>
    </dgm:pt>
    <dgm:pt modelId="{3646EA9A-56DD-4461-AFFD-4F4B79373C9E}" type="parTrans" cxnId="{5DEC9A98-A9AD-457F-912F-DCC67CD48BFF}">
      <dgm:prSet/>
      <dgm:spPr/>
      <dgm:t>
        <a:bodyPr/>
        <a:lstStyle/>
        <a:p>
          <a:endParaRPr lang="it-IT"/>
        </a:p>
      </dgm:t>
    </dgm:pt>
    <dgm:pt modelId="{AF36799E-61FE-4063-9724-41796E8E6873}" type="sibTrans" cxnId="{5DEC9A98-A9AD-457F-912F-DCC67CD48BFF}">
      <dgm:prSet/>
      <dgm:spPr/>
      <dgm:t>
        <a:bodyPr/>
        <a:lstStyle/>
        <a:p>
          <a:endParaRPr lang="it-IT"/>
        </a:p>
      </dgm:t>
    </dgm:pt>
    <dgm:pt modelId="{92058A19-973C-476F-A4F9-AE9CCA0054D3}" type="pres">
      <dgm:prSet presAssocID="{35604DC4-6820-439D-AAA2-FEF044021451}" presName="Name0" presStyleCnt="0">
        <dgm:presLayoutVars>
          <dgm:dir/>
          <dgm:resizeHandles val="exact"/>
        </dgm:presLayoutVars>
      </dgm:prSet>
      <dgm:spPr/>
    </dgm:pt>
    <dgm:pt modelId="{3C15129B-DF4B-49DF-B5D5-A95845EE26F7}" type="pres">
      <dgm:prSet presAssocID="{9777A166-43CA-4D57-AE2B-3F3A13A9043B}" presName="node" presStyleLbl="node1" presStyleIdx="0" presStyleCnt="2">
        <dgm:presLayoutVars>
          <dgm:bulletEnabled val="1"/>
        </dgm:presLayoutVars>
      </dgm:prSet>
      <dgm:spPr/>
    </dgm:pt>
    <dgm:pt modelId="{8021B1EC-85AC-4DF7-86E2-71A65F8859F5}" type="pres">
      <dgm:prSet presAssocID="{63460304-BD15-43BE-86C7-1FC49B701A2D}" presName="sibTrans" presStyleLbl="sibTrans2D1" presStyleIdx="0" presStyleCnt="1"/>
      <dgm:spPr/>
    </dgm:pt>
    <dgm:pt modelId="{23ADE29A-B83E-4EED-A8BD-13693F197407}" type="pres">
      <dgm:prSet presAssocID="{63460304-BD15-43BE-86C7-1FC49B701A2D}" presName="connectorText" presStyleLbl="sibTrans2D1" presStyleIdx="0" presStyleCnt="1"/>
      <dgm:spPr/>
    </dgm:pt>
    <dgm:pt modelId="{F46DB1CD-6213-4A0B-9D9E-DC548681EC6D}" type="pres">
      <dgm:prSet presAssocID="{8310AB8A-42DF-4DE1-9ACC-F686041091C8}" presName="node" presStyleLbl="node1" presStyleIdx="1" presStyleCnt="2">
        <dgm:presLayoutVars>
          <dgm:bulletEnabled val="1"/>
        </dgm:presLayoutVars>
      </dgm:prSet>
      <dgm:spPr/>
    </dgm:pt>
  </dgm:ptLst>
  <dgm:cxnLst>
    <dgm:cxn modelId="{AE11A343-9A4C-4A79-9ACB-3F08B3D95E2B}" type="presOf" srcId="{63460304-BD15-43BE-86C7-1FC49B701A2D}" destId="{8021B1EC-85AC-4DF7-86E2-71A65F8859F5}" srcOrd="0" destOrd="0" presId="urn:microsoft.com/office/officeart/2005/8/layout/process1"/>
    <dgm:cxn modelId="{06F37877-5894-4C10-B590-F7E149B3944C}" type="presOf" srcId="{8310AB8A-42DF-4DE1-9ACC-F686041091C8}" destId="{F46DB1CD-6213-4A0B-9D9E-DC548681EC6D}" srcOrd="0" destOrd="0" presId="urn:microsoft.com/office/officeart/2005/8/layout/process1"/>
    <dgm:cxn modelId="{803A577F-25A6-448C-8F93-B927C193DD23}" srcId="{35604DC4-6820-439D-AAA2-FEF044021451}" destId="{9777A166-43CA-4D57-AE2B-3F3A13A9043B}" srcOrd="0" destOrd="0" parTransId="{B36B98DF-7326-4420-801C-C69F01F833AA}" sibTransId="{63460304-BD15-43BE-86C7-1FC49B701A2D}"/>
    <dgm:cxn modelId="{5DEC9A98-A9AD-457F-912F-DCC67CD48BFF}" srcId="{35604DC4-6820-439D-AAA2-FEF044021451}" destId="{8310AB8A-42DF-4DE1-9ACC-F686041091C8}" srcOrd="1" destOrd="0" parTransId="{3646EA9A-56DD-4461-AFFD-4F4B79373C9E}" sibTransId="{AF36799E-61FE-4063-9724-41796E8E6873}"/>
    <dgm:cxn modelId="{E03D05A0-B310-4068-967B-3EF42392E672}" type="presOf" srcId="{35604DC4-6820-439D-AAA2-FEF044021451}" destId="{92058A19-973C-476F-A4F9-AE9CCA0054D3}" srcOrd="0" destOrd="0" presId="urn:microsoft.com/office/officeart/2005/8/layout/process1"/>
    <dgm:cxn modelId="{97AF76AE-64DE-4E7F-9789-166C45D04260}" type="presOf" srcId="{63460304-BD15-43BE-86C7-1FC49B701A2D}" destId="{23ADE29A-B83E-4EED-A8BD-13693F197407}" srcOrd="1" destOrd="0" presId="urn:microsoft.com/office/officeart/2005/8/layout/process1"/>
    <dgm:cxn modelId="{9A1373C8-1958-475A-9B6D-8AE578CA041D}" type="presOf" srcId="{9777A166-43CA-4D57-AE2B-3F3A13A9043B}" destId="{3C15129B-DF4B-49DF-B5D5-A95845EE26F7}" srcOrd="0" destOrd="0" presId="urn:microsoft.com/office/officeart/2005/8/layout/process1"/>
    <dgm:cxn modelId="{C392B15A-851B-4C10-940B-70B0860FF192}" type="presParOf" srcId="{92058A19-973C-476F-A4F9-AE9CCA0054D3}" destId="{3C15129B-DF4B-49DF-B5D5-A95845EE26F7}" srcOrd="0" destOrd="0" presId="urn:microsoft.com/office/officeart/2005/8/layout/process1"/>
    <dgm:cxn modelId="{5F18CED1-28C9-4C4D-922F-F9F0C732DE6F}" type="presParOf" srcId="{92058A19-973C-476F-A4F9-AE9CCA0054D3}" destId="{8021B1EC-85AC-4DF7-86E2-71A65F8859F5}" srcOrd="1" destOrd="0" presId="urn:microsoft.com/office/officeart/2005/8/layout/process1"/>
    <dgm:cxn modelId="{C06C1DE4-D142-4FB7-B6D6-580EDF32BFE5}" type="presParOf" srcId="{8021B1EC-85AC-4DF7-86E2-71A65F8859F5}" destId="{23ADE29A-B83E-4EED-A8BD-13693F197407}" srcOrd="0" destOrd="0" presId="urn:microsoft.com/office/officeart/2005/8/layout/process1"/>
    <dgm:cxn modelId="{19F8E99B-D42B-4F9B-9454-BFB3F3DD0D59}" type="presParOf" srcId="{92058A19-973C-476F-A4F9-AE9CCA0054D3}" destId="{F46DB1CD-6213-4A0B-9D9E-DC548681EC6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604DC4-6820-439D-AAA2-FEF044021451}"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it-IT"/>
        </a:p>
      </dgm:t>
    </dgm:pt>
    <dgm:pt modelId="{9777A166-43CA-4D57-AE2B-3F3A13A9043B}">
      <dgm:prSet custT="1"/>
      <dgm:spPr>
        <a:solidFill>
          <a:srgbClr val="92D050"/>
        </a:solidFill>
        <a:ln>
          <a:solidFill>
            <a:schemeClr val="tx1"/>
          </a:solidFill>
        </a:ln>
      </dgm:spPr>
      <dgm:t>
        <a:bodyPr/>
        <a:lstStyle/>
        <a:p>
          <a:r>
            <a:rPr lang="it-IT" sz="2400" dirty="0">
              <a:solidFill>
                <a:schemeClr val="tx1"/>
              </a:solidFill>
            </a:rPr>
            <a:t>L’onere della prova grava sulla parte che deduce la condizione di incompatibilità; </a:t>
          </a:r>
        </a:p>
      </dgm:t>
    </dgm:pt>
    <dgm:pt modelId="{B36B98DF-7326-4420-801C-C69F01F833AA}" type="parTrans" cxnId="{803A577F-25A6-448C-8F93-B927C193DD23}">
      <dgm:prSet/>
      <dgm:spPr/>
      <dgm:t>
        <a:bodyPr/>
        <a:lstStyle/>
        <a:p>
          <a:endParaRPr lang="it-IT"/>
        </a:p>
      </dgm:t>
    </dgm:pt>
    <dgm:pt modelId="{63460304-BD15-43BE-86C7-1FC49B701A2D}" type="sibTrans" cxnId="{803A577F-25A6-448C-8F93-B927C193DD23}">
      <dgm:prSet/>
      <dgm:spPr>
        <a:solidFill>
          <a:schemeClr val="tx1">
            <a:lumMod val="65000"/>
            <a:lumOff val="35000"/>
          </a:schemeClr>
        </a:solidFill>
        <a:ln>
          <a:solidFill>
            <a:schemeClr val="tx1"/>
          </a:solidFill>
        </a:ln>
      </dgm:spPr>
      <dgm:t>
        <a:bodyPr/>
        <a:lstStyle/>
        <a:p>
          <a:endParaRPr lang="it-IT" dirty="0"/>
        </a:p>
      </dgm:t>
    </dgm:pt>
    <dgm:pt modelId="{8310AB8A-42DF-4DE1-9ACC-F686041091C8}">
      <dgm:prSet/>
      <dgm:spPr>
        <a:solidFill>
          <a:srgbClr val="92D050"/>
        </a:solidFill>
        <a:ln>
          <a:solidFill>
            <a:schemeClr val="tx1"/>
          </a:solidFill>
        </a:ln>
      </dgm:spPr>
      <dgm:t>
        <a:bodyPr/>
        <a:lstStyle/>
        <a:p>
          <a:r>
            <a:rPr lang="it-IT" dirty="0">
              <a:solidFill>
                <a:schemeClr val="tx1"/>
              </a:solidFill>
            </a:rPr>
            <a:t>In ogni caso, la predetta incompatibilità non può desumersi ex sé dall’appartenenza del funzionario alla struttura organizzativa preposta, nella fase preliminare di preparazione degli atti di gara e nella successiva fase di gestione, all’appalto stesso.</a:t>
          </a:r>
        </a:p>
      </dgm:t>
    </dgm:pt>
    <dgm:pt modelId="{3646EA9A-56DD-4461-AFFD-4F4B79373C9E}" type="parTrans" cxnId="{5DEC9A98-A9AD-457F-912F-DCC67CD48BFF}">
      <dgm:prSet/>
      <dgm:spPr/>
      <dgm:t>
        <a:bodyPr/>
        <a:lstStyle/>
        <a:p>
          <a:endParaRPr lang="it-IT"/>
        </a:p>
      </dgm:t>
    </dgm:pt>
    <dgm:pt modelId="{AF36799E-61FE-4063-9724-41796E8E6873}" type="sibTrans" cxnId="{5DEC9A98-A9AD-457F-912F-DCC67CD48BFF}">
      <dgm:prSet/>
      <dgm:spPr/>
      <dgm:t>
        <a:bodyPr/>
        <a:lstStyle/>
        <a:p>
          <a:endParaRPr lang="it-IT"/>
        </a:p>
      </dgm:t>
    </dgm:pt>
    <dgm:pt modelId="{92058A19-973C-476F-A4F9-AE9CCA0054D3}" type="pres">
      <dgm:prSet presAssocID="{35604DC4-6820-439D-AAA2-FEF044021451}" presName="Name0" presStyleCnt="0">
        <dgm:presLayoutVars>
          <dgm:dir/>
          <dgm:resizeHandles val="exact"/>
        </dgm:presLayoutVars>
      </dgm:prSet>
      <dgm:spPr/>
    </dgm:pt>
    <dgm:pt modelId="{3C15129B-DF4B-49DF-B5D5-A95845EE26F7}" type="pres">
      <dgm:prSet presAssocID="{9777A166-43CA-4D57-AE2B-3F3A13A9043B}" presName="node" presStyleLbl="node1" presStyleIdx="0" presStyleCnt="2">
        <dgm:presLayoutVars>
          <dgm:bulletEnabled val="1"/>
        </dgm:presLayoutVars>
      </dgm:prSet>
      <dgm:spPr/>
    </dgm:pt>
    <dgm:pt modelId="{8021B1EC-85AC-4DF7-86E2-71A65F8859F5}" type="pres">
      <dgm:prSet presAssocID="{63460304-BD15-43BE-86C7-1FC49B701A2D}" presName="sibTrans" presStyleLbl="sibTrans2D1" presStyleIdx="0" presStyleCnt="1"/>
      <dgm:spPr/>
    </dgm:pt>
    <dgm:pt modelId="{23ADE29A-B83E-4EED-A8BD-13693F197407}" type="pres">
      <dgm:prSet presAssocID="{63460304-BD15-43BE-86C7-1FC49B701A2D}" presName="connectorText" presStyleLbl="sibTrans2D1" presStyleIdx="0" presStyleCnt="1"/>
      <dgm:spPr/>
    </dgm:pt>
    <dgm:pt modelId="{F46DB1CD-6213-4A0B-9D9E-DC548681EC6D}" type="pres">
      <dgm:prSet presAssocID="{8310AB8A-42DF-4DE1-9ACC-F686041091C8}" presName="node" presStyleLbl="node1" presStyleIdx="1" presStyleCnt="2">
        <dgm:presLayoutVars>
          <dgm:bulletEnabled val="1"/>
        </dgm:presLayoutVars>
      </dgm:prSet>
      <dgm:spPr/>
    </dgm:pt>
  </dgm:ptLst>
  <dgm:cxnLst>
    <dgm:cxn modelId="{AE11A343-9A4C-4A79-9ACB-3F08B3D95E2B}" type="presOf" srcId="{63460304-BD15-43BE-86C7-1FC49B701A2D}" destId="{8021B1EC-85AC-4DF7-86E2-71A65F8859F5}" srcOrd="0" destOrd="0" presId="urn:microsoft.com/office/officeart/2005/8/layout/process1"/>
    <dgm:cxn modelId="{06F37877-5894-4C10-B590-F7E149B3944C}" type="presOf" srcId="{8310AB8A-42DF-4DE1-9ACC-F686041091C8}" destId="{F46DB1CD-6213-4A0B-9D9E-DC548681EC6D}" srcOrd="0" destOrd="0" presId="urn:microsoft.com/office/officeart/2005/8/layout/process1"/>
    <dgm:cxn modelId="{803A577F-25A6-448C-8F93-B927C193DD23}" srcId="{35604DC4-6820-439D-AAA2-FEF044021451}" destId="{9777A166-43CA-4D57-AE2B-3F3A13A9043B}" srcOrd="0" destOrd="0" parTransId="{B36B98DF-7326-4420-801C-C69F01F833AA}" sibTransId="{63460304-BD15-43BE-86C7-1FC49B701A2D}"/>
    <dgm:cxn modelId="{5DEC9A98-A9AD-457F-912F-DCC67CD48BFF}" srcId="{35604DC4-6820-439D-AAA2-FEF044021451}" destId="{8310AB8A-42DF-4DE1-9ACC-F686041091C8}" srcOrd="1" destOrd="0" parTransId="{3646EA9A-56DD-4461-AFFD-4F4B79373C9E}" sibTransId="{AF36799E-61FE-4063-9724-41796E8E6873}"/>
    <dgm:cxn modelId="{E03D05A0-B310-4068-967B-3EF42392E672}" type="presOf" srcId="{35604DC4-6820-439D-AAA2-FEF044021451}" destId="{92058A19-973C-476F-A4F9-AE9CCA0054D3}" srcOrd="0" destOrd="0" presId="urn:microsoft.com/office/officeart/2005/8/layout/process1"/>
    <dgm:cxn modelId="{97AF76AE-64DE-4E7F-9789-166C45D04260}" type="presOf" srcId="{63460304-BD15-43BE-86C7-1FC49B701A2D}" destId="{23ADE29A-B83E-4EED-A8BD-13693F197407}" srcOrd="1" destOrd="0" presId="urn:microsoft.com/office/officeart/2005/8/layout/process1"/>
    <dgm:cxn modelId="{9A1373C8-1958-475A-9B6D-8AE578CA041D}" type="presOf" srcId="{9777A166-43CA-4D57-AE2B-3F3A13A9043B}" destId="{3C15129B-DF4B-49DF-B5D5-A95845EE26F7}" srcOrd="0" destOrd="0" presId="urn:microsoft.com/office/officeart/2005/8/layout/process1"/>
    <dgm:cxn modelId="{C392B15A-851B-4C10-940B-70B0860FF192}" type="presParOf" srcId="{92058A19-973C-476F-A4F9-AE9CCA0054D3}" destId="{3C15129B-DF4B-49DF-B5D5-A95845EE26F7}" srcOrd="0" destOrd="0" presId="urn:microsoft.com/office/officeart/2005/8/layout/process1"/>
    <dgm:cxn modelId="{5F18CED1-28C9-4C4D-922F-F9F0C732DE6F}" type="presParOf" srcId="{92058A19-973C-476F-A4F9-AE9CCA0054D3}" destId="{8021B1EC-85AC-4DF7-86E2-71A65F8859F5}" srcOrd="1" destOrd="0" presId="urn:microsoft.com/office/officeart/2005/8/layout/process1"/>
    <dgm:cxn modelId="{C06C1DE4-D142-4FB7-B6D6-580EDF32BFE5}" type="presParOf" srcId="{8021B1EC-85AC-4DF7-86E2-71A65F8859F5}" destId="{23ADE29A-B83E-4EED-A8BD-13693F197407}" srcOrd="0" destOrd="0" presId="urn:microsoft.com/office/officeart/2005/8/layout/process1"/>
    <dgm:cxn modelId="{19F8E99B-D42B-4F9B-9454-BFB3F3DD0D59}" type="presParOf" srcId="{92058A19-973C-476F-A4F9-AE9CCA0054D3}" destId="{F46DB1CD-6213-4A0B-9D9E-DC548681EC6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F88556-B284-4EDD-8A28-5BB9C0E1A188}"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it-IT"/>
        </a:p>
      </dgm:t>
    </dgm:pt>
    <dgm:pt modelId="{2ACEB72D-DCA5-436E-A9C4-FB2E2E2607AE}">
      <dgm:prSet/>
      <dgm:spPr/>
      <dgm:t>
        <a:bodyPr/>
        <a:lstStyle/>
        <a:p>
          <a:r>
            <a:rPr lang="it-IT" b="1" u="sng" dirty="0">
              <a:solidFill>
                <a:schemeClr val="tx1"/>
              </a:solidFill>
            </a:rPr>
            <a:t>chieda il parere non vincolante della Commissione esaminatrice.</a:t>
          </a:r>
          <a:endParaRPr lang="it-IT" dirty="0">
            <a:solidFill>
              <a:schemeClr val="tx1"/>
            </a:solidFill>
          </a:endParaRPr>
        </a:p>
      </dgm:t>
    </dgm:pt>
    <dgm:pt modelId="{39FA6B3E-BEAC-4E7C-AA0B-7870DD0A1126}" type="parTrans" cxnId="{7D7DDB23-DF23-4D54-BA2E-B882FD40435C}">
      <dgm:prSet/>
      <dgm:spPr/>
      <dgm:t>
        <a:bodyPr/>
        <a:lstStyle/>
        <a:p>
          <a:endParaRPr lang="it-IT"/>
        </a:p>
      </dgm:t>
    </dgm:pt>
    <dgm:pt modelId="{D25F71B2-5188-4F8B-BFA6-6B80A2D00620}" type="sibTrans" cxnId="{7D7DDB23-DF23-4D54-BA2E-B882FD40435C}">
      <dgm:prSet/>
      <dgm:spPr/>
      <dgm:t>
        <a:bodyPr/>
        <a:lstStyle/>
        <a:p>
          <a:endParaRPr lang="it-IT"/>
        </a:p>
      </dgm:t>
    </dgm:pt>
    <dgm:pt modelId="{FA10F2FA-9AAD-4B18-AAFE-DFB33BBEC7F9}" type="pres">
      <dgm:prSet presAssocID="{0FF88556-B284-4EDD-8A28-5BB9C0E1A188}" presName="CompostProcess" presStyleCnt="0">
        <dgm:presLayoutVars>
          <dgm:dir/>
          <dgm:resizeHandles val="exact"/>
        </dgm:presLayoutVars>
      </dgm:prSet>
      <dgm:spPr/>
    </dgm:pt>
    <dgm:pt modelId="{58C62828-0A24-4FCC-8261-5B99F2DA5F3A}" type="pres">
      <dgm:prSet presAssocID="{0FF88556-B284-4EDD-8A28-5BB9C0E1A188}" presName="arrow" presStyleLbl="bgShp" presStyleIdx="0" presStyleCnt="1"/>
      <dgm:spPr>
        <a:solidFill>
          <a:srgbClr val="00B050"/>
        </a:solidFill>
        <a:ln>
          <a:solidFill>
            <a:schemeClr val="accent2"/>
          </a:solidFill>
        </a:ln>
      </dgm:spPr>
    </dgm:pt>
    <dgm:pt modelId="{8E553930-2AED-4CE4-B172-122171838C1E}" type="pres">
      <dgm:prSet presAssocID="{0FF88556-B284-4EDD-8A28-5BB9C0E1A188}" presName="linearProcess" presStyleCnt="0"/>
      <dgm:spPr/>
    </dgm:pt>
    <dgm:pt modelId="{76F66601-B135-4E2A-84D8-09A490FC78F1}" type="pres">
      <dgm:prSet presAssocID="{2ACEB72D-DCA5-436E-A9C4-FB2E2E2607AE}" presName="textNode" presStyleLbl="node1" presStyleIdx="0" presStyleCnt="1" custScaleX="74523" custScaleY="186658">
        <dgm:presLayoutVars>
          <dgm:bulletEnabled val="1"/>
        </dgm:presLayoutVars>
      </dgm:prSet>
      <dgm:spPr/>
    </dgm:pt>
  </dgm:ptLst>
  <dgm:cxnLst>
    <dgm:cxn modelId="{7D7DDB23-DF23-4D54-BA2E-B882FD40435C}" srcId="{0FF88556-B284-4EDD-8A28-5BB9C0E1A188}" destId="{2ACEB72D-DCA5-436E-A9C4-FB2E2E2607AE}" srcOrd="0" destOrd="0" parTransId="{39FA6B3E-BEAC-4E7C-AA0B-7870DD0A1126}" sibTransId="{D25F71B2-5188-4F8B-BFA6-6B80A2D00620}"/>
    <dgm:cxn modelId="{84A573D2-F10E-4ED3-B47B-C9DC3D851C40}" type="presOf" srcId="{2ACEB72D-DCA5-436E-A9C4-FB2E2E2607AE}" destId="{76F66601-B135-4E2A-84D8-09A490FC78F1}" srcOrd="0" destOrd="0" presId="urn:microsoft.com/office/officeart/2005/8/layout/hProcess9"/>
    <dgm:cxn modelId="{AD5D48E8-DE03-456F-9E9D-736C56266AAF}" type="presOf" srcId="{0FF88556-B284-4EDD-8A28-5BB9C0E1A188}" destId="{FA10F2FA-9AAD-4B18-AAFE-DFB33BBEC7F9}" srcOrd="0" destOrd="0" presId="urn:microsoft.com/office/officeart/2005/8/layout/hProcess9"/>
    <dgm:cxn modelId="{45FBC87C-A757-4CC9-9DEA-AD8D744E8B70}" type="presParOf" srcId="{FA10F2FA-9AAD-4B18-AAFE-DFB33BBEC7F9}" destId="{58C62828-0A24-4FCC-8261-5B99F2DA5F3A}" srcOrd="0" destOrd="0" presId="urn:microsoft.com/office/officeart/2005/8/layout/hProcess9"/>
    <dgm:cxn modelId="{45C3C22D-2616-4199-A976-433A29A2EF59}" type="presParOf" srcId="{FA10F2FA-9AAD-4B18-AAFE-DFB33BBEC7F9}" destId="{8E553930-2AED-4CE4-B172-122171838C1E}" srcOrd="1" destOrd="0" presId="urn:microsoft.com/office/officeart/2005/8/layout/hProcess9"/>
    <dgm:cxn modelId="{A6DC1CDF-367F-4F43-AF0B-76CDA85CE583}" type="presParOf" srcId="{8E553930-2AED-4CE4-B172-122171838C1E}" destId="{76F66601-B135-4E2A-84D8-09A490FC78F1}"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781C6E-F300-447D-BE6A-8FCA926B6186}" type="doc">
      <dgm:prSet loTypeId="urn:microsoft.com/office/officeart/2005/8/layout/process1" loCatId="process" qsTypeId="urn:microsoft.com/office/officeart/2005/8/quickstyle/3d2" qsCatId="3D" csTypeId="urn:microsoft.com/office/officeart/2005/8/colors/accent6_3" csCatId="accent6"/>
      <dgm:spPr/>
      <dgm:t>
        <a:bodyPr/>
        <a:lstStyle/>
        <a:p>
          <a:endParaRPr lang="it-IT"/>
        </a:p>
      </dgm:t>
    </dgm:pt>
    <dgm:pt modelId="{3CA62BDD-A4B1-4D39-9F1A-0F84C8EE2A3F}">
      <dgm:prSet/>
      <dgm:spPr/>
      <dgm:t>
        <a:bodyPr/>
        <a:lstStyle/>
        <a:p>
          <a:r>
            <a:rPr lang="it-IT" b="0" dirty="0">
              <a:solidFill>
                <a:schemeClr val="tx1"/>
              </a:solidFill>
            </a:rPr>
            <a:t>a) </a:t>
          </a:r>
          <a:r>
            <a:rPr lang="it-IT" b="0" u="sng" dirty="0">
              <a:solidFill>
                <a:schemeClr val="tx1"/>
              </a:solidFill>
            </a:rPr>
            <a:t>in ordine alla singola acquisizione, formula proposte agli organi competenti</a:t>
          </a:r>
          <a:r>
            <a:rPr lang="it-IT" b="0" dirty="0">
              <a:solidFill>
                <a:schemeClr val="tx1"/>
              </a:solidFill>
            </a:rPr>
            <a:t> secondo l’ordinamento della singola amministrazione aggiudicatrice e fornisce agli stessi dati e informazioni nelle seguenti fasi:</a:t>
          </a:r>
        </a:p>
      </dgm:t>
    </dgm:pt>
    <dgm:pt modelId="{9E078E57-68FE-44D6-80D9-F8673DEDAA14}" type="parTrans" cxnId="{1D01A98C-5A90-40C3-81C6-300D82874D26}">
      <dgm:prSet/>
      <dgm:spPr/>
      <dgm:t>
        <a:bodyPr/>
        <a:lstStyle/>
        <a:p>
          <a:endParaRPr lang="it-IT"/>
        </a:p>
      </dgm:t>
    </dgm:pt>
    <dgm:pt modelId="{D13E5707-8EAA-47EF-B619-72A14A1149A6}" type="sibTrans" cxnId="{1D01A98C-5A90-40C3-81C6-300D82874D26}">
      <dgm:prSet/>
      <dgm:spPr/>
      <dgm:t>
        <a:bodyPr/>
        <a:lstStyle/>
        <a:p>
          <a:endParaRPr lang="it-IT"/>
        </a:p>
      </dgm:t>
    </dgm:pt>
    <dgm:pt modelId="{3372CDBC-9014-4902-A763-7B77AE6CDAED}">
      <dgm:prSet/>
      <dgm:spPr/>
      <dgm:t>
        <a:bodyPr/>
        <a:lstStyle/>
        <a:p>
          <a:r>
            <a:rPr lang="it-IT" b="0" dirty="0">
              <a:solidFill>
                <a:schemeClr val="tx1"/>
              </a:solidFill>
            </a:rPr>
            <a:t>1. </a:t>
          </a:r>
          <a:r>
            <a:rPr lang="it-IT" b="0" u="sng" dirty="0">
              <a:solidFill>
                <a:schemeClr val="tx1"/>
              </a:solidFill>
            </a:rPr>
            <a:t>predisposizione ed eventuale aggiornamento della programmazione ai sensi dell’art. 31, comma 4, lett. a) Codice</a:t>
          </a:r>
          <a:r>
            <a:rPr lang="it-IT" b="0" dirty="0">
              <a:solidFill>
                <a:schemeClr val="tx1"/>
              </a:solidFill>
            </a:rPr>
            <a:t> (si v. pure art. 21, comma 6 Codice e art. 23, comma 14 Codice);</a:t>
          </a:r>
        </a:p>
      </dgm:t>
    </dgm:pt>
    <dgm:pt modelId="{C2860D6D-9922-4FEE-872D-B0552C571AC3}" type="parTrans" cxnId="{512CE5E7-D5D1-4EBA-B02D-3FBC14DE5D91}">
      <dgm:prSet/>
      <dgm:spPr/>
      <dgm:t>
        <a:bodyPr/>
        <a:lstStyle/>
        <a:p>
          <a:endParaRPr lang="it-IT"/>
        </a:p>
      </dgm:t>
    </dgm:pt>
    <dgm:pt modelId="{DE7A2A0D-7EF4-42CB-A0D7-3BAAE2E9D2C2}" type="sibTrans" cxnId="{512CE5E7-D5D1-4EBA-B02D-3FBC14DE5D91}">
      <dgm:prSet/>
      <dgm:spPr/>
      <dgm:t>
        <a:bodyPr/>
        <a:lstStyle/>
        <a:p>
          <a:endParaRPr lang="it-IT"/>
        </a:p>
      </dgm:t>
    </dgm:pt>
    <dgm:pt modelId="{33DB715D-8E12-4972-8C63-0553BB820CAB}">
      <dgm:prSet/>
      <dgm:spPr/>
      <dgm:t>
        <a:bodyPr/>
        <a:lstStyle/>
        <a:p>
          <a:r>
            <a:rPr lang="it-IT" b="0" dirty="0">
              <a:solidFill>
                <a:schemeClr val="tx1"/>
              </a:solidFill>
            </a:rPr>
            <a:t>2. procedura di scelta del contraente per l’affidamento dell’appalto;</a:t>
          </a:r>
        </a:p>
      </dgm:t>
    </dgm:pt>
    <dgm:pt modelId="{41F4B313-D9E1-441A-AA6F-E1AEA919B2E6}" type="parTrans" cxnId="{F42D6B18-EC7D-4EAA-BFCE-C751990E8A50}">
      <dgm:prSet/>
      <dgm:spPr/>
      <dgm:t>
        <a:bodyPr/>
        <a:lstStyle/>
        <a:p>
          <a:endParaRPr lang="it-IT"/>
        </a:p>
      </dgm:t>
    </dgm:pt>
    <dgm:pt modelId="{D28569FA-6B53-4ECB-BF74-F025F5ECBCEB}" type="sibTrans" cxnId="{F42D6B18-EC7D-4EAA-BFCE-C751990E8A50}">
      <dgm:prSet/>
      <dgm:spPr/>
      <dgm:t>
        <a:bodyPr/>
        <a:lstStyle/>
        <a:p>
          <a:endParaRPr lang="it-IT"/>
        </a:p>
      </dgm:t>
    </dgm:pt>
    <dgm:pt modelId="{BD436267-593B-4CFB-8B5F-5F7E9F063D07}">
      <dgm:prSet/>
      <dgm:spPr/>
      <dgm:t>
        <a:bodyPr/>
        <a:lstStyle/>
        <a:p>
          <a:r>
            <a:rPr lang="it-IT" b="0" dirty="0">
              <a:solidFill>
                <a:schemeClr val="tx1"/>
              </a:solidFill>
            </a:rPr>
            <a:t>3. monitoraggio dei tempi di svolgimento della procedura di affidamento;</a:t>
          </a:r>
        </a:p>
      </dgm:t>
    </dgm:pt>
    <dgm:pt modelId="{BE8E1437-79AE-4AFD-B4A2-0BF59BB06402}" type="parTrans" cxnId="{65BB4EEA-D7F4-421B-B258-D1073C4C1A68}">
      <dgm:prSet/>
      <dgm:spPr/>
      <dgm:t>
        <a:bodyPr/>
        <a:lstStyle/>
        <a:p>
          <a:endParaRPr lang="it-IT"/>
        </a:p>
      </dgm:t>
    </dgm:pt>
    <dgm:pt modelId="{0D6D9362-DF76-440F-9EE1-CF5D06F54110}" type="sibTrans" cxnId="{65BB4EEA-D7F4-421B-B258-D1073C4C1A68}">
      <dgm:prSet/>
      <dgm:spPr/>
      <dgm:t>
        <a:bodyPr/>
        <a:lstStyle/>
        <a:p>
          <a:endParaRPr lang="it-IT"/>
        </a:p>
      </dgm:t>
    </dgm:pt>
    <dgm:pt modelId="{667A9EEE-6C5C-4578-9A8B-87E92D858787}">
      <dgm:prSet/>
      <dgm:spPr/>
      <dgm:t>
        <a:bodyPr/>
        <a:lstStyle/>
        <a:p>
          <a:r>
            <a:rPr lang="it-IT" b="0" dirty="0">
              <a:solidFill>
                <a:schemeClr val="tx1"/>
              </a:solidFill>
            </a:rPr>
            <a:t>4. esecuzione e verifica della conformità delle prestazioni eseguite alle prescrizioni contrattuali.</a:t>
          </a:r>
        </a:p>
      </dgm:t>
    </dgm:pt>
    <dgm:pt modelId="{5188D5D5-4331-4F1E-BC51-EED1E4D5D535}" type="parTrans" cxnId="{C5BE3E5D-EC50-4138-A8FA-B9350F2D2BA4}">
      <dgm:prSet/>
      <dgm:spPr/>
      <dgm:t>
        <a:bodyPr/>
        <a:lstStyle/>
        <a:p>
          <a:endParaRPr lang="it-IT"/>
        </a:p>
      </dgm:t>
    </dgm:pt>
    <dgm:pt modelId="{6B0C7B8A-FC3A-4611-B4D5-914579C258AA}" type="sibTrans" cxnId="{C5BE3E5D-EC50-4138-A8FA-B9350F2D2BA4}">
      <dgm:prSet/>
      <dgm:spPr/>
      <dgm:t>
        <a:bodyPr/>
        <a:lstStyle/>
        <a:p>
          <a:endParaRPr lang="it-IT"/>
        </a:p>
      </dgm:t>
    </dgm:pt>
    <dgm:pt modelId="{034F2798-9867-435F-AE75-9A1DAE2F8C50}" type="pres">
      <dgm:prSet presAssocID="{D4781C6E-F300-447D-BE6A-8FCA926B6186}" presName="Name0" presStyleCnt="0">
        <dgm:presLayoutVars>
          <dgm:dir/>
          <dgm:resizeHandles val="exact"/>
        </dgm:presLayoutVars>
      </dgm:prSet>
      <dgm:spPr/>
    </dgm:pt>
    <dgm:pt modelId="{9E6E4BB7-5559-4675-9904-17FE7072366E}" type="pres">
      <dgm:prSet presAssocID="{3CA62BDD-A4B1-4D39-9F1A-0F84C8EE2A3F}" presName="node" presStyleLbl="node1" presStyleIdx="0" presStyleCnt="1">
        <dgm:presLayoutVars>
          <dgm:bulletEnabled val="1"/>
        </dgm:presLayoutVars>
      </dgm:prSet>
      <dgm:spPr/>
    </dgm:pt>
  </dgm:ptLst>
  <dgm:cxnLst>
    <dgm:cxn modelId="{3AD7F607-0A79-4BCA-A7CE-7EE4E159D5A9}" type="presOf" srcId="{667A9EEE-6C5C-4578-9A8B-87E92D858787}" destId="{9E6E4BB7-5559-4675-9904-17FE7072366E}" srcOrd="0" destOrd="4" presId="urn:microsoft.com/office/officeart/2005/8/layout/process1"/>
    <dgm:cxn modelId="{F42D6B18-EC7D-4EAA-BFCE-C751990E8A50}" srcId="{3CA62BDD-A4B1-4D39-9F1A-0F84C8EE2A3F}" destId="{33DB715D-8E12-4972-8C63-0553BB820CAB}" srcOrd="1" destOrd="0" parTransId="{41F4B313-D9E1-441A-AA6F-E1AEA919B2E6}" sibTransId="{D28569FA-6B53-4ECB-BF74-F025F5ECBCEB}"/>
    <dgm:cxn modelId="{C5BE3E5D-EC50-4138-A8FA-B9350F2D2BA4}" srcId="{3CA62BDD-A4B1-4D39-9F1A-0F84C8EE2A3F}" destId="{667A9EEE-6C5C-4578-9A8B-87E92D858787}" srcOrd="3" destOrd="0" parTransId="{5188D5D5-4331-4F1E-BC51-EED1E4D5D535}" sibTransId="{6B0C7B8A-FC3A-4611-B4D5-914579C258AA}"/>
    <dgm:cxn modelId="{B233ED5D-4BCE-4652-881F-3FC42B28499E}" type="presOf" srcId="{3CA62BDD-A4B1-4D39-9F1A-0F84C8EE2A3F}" destId="{9E6E4BB7-5559-4675-9904-17FE7072366E}" srcOrd="0" destOrd="0" presId="urn:microsoft.com/office/officeart/2005/8/layout/process1"/>
    <dgm:cxn modelId="{66B57744-14BB-40FC-8698-84781D236B8A}" type="presOf" srcId="{D4781C6E-F300-447D-BE6A-8FCA926B6186}" destId="{034F2798-9867-435F-AE75-9A1DAE2F8C50}" srcOrd="0" destOrd="0" presId="urn:microsoft.com/office/officeart/2005/8/layout/process1"/>
    <dgm:cxn modelId="{6F3F2366-561B-4BBE-BA6C-927475BC77BF}" type="presOf" srcId="{33DB715D-8E12-4972-8C63-0553BB820CAB}" destId="{9E6E4BB7-5559-4675-9904-17FE7072366E}" srcOrd="0" destOrd="2" presId="urn:microsoft.com/office/officeart/2005/8/layout/process1"/>
    <dgm:cxn modelId="{A0925685-8EC3-4EAD-A441-E05158A72E57}" type="presOf" srcId="{3372CDBC-9014-4902-A763-7B77AE6CDAED}" destId="{9E6E4BB7-5559-4675-9904-17FE7072366E}" srcOrd="0" destOrd="1" presId="urn:microsoft.com/office/officeart/2005/8/layout/process1"/>
    <dgm:cxn modelId="{81775D8A-E707-4A11-95F2-F09ADC394CBC}" type="presOf" srcId="{BD436267-593B-4CFB-8B5F-5F7E9F063D07}" destId="{9E6E4BB7-5559-4675-9904-17FE7072366E}" srcOrd="0" destOrd="3" presId="urn:microsoft.com/office/officeart/2005/8/layout/process1"/>
    <dgm:cxn modelId="{1D01A98C-5A90-40C3-81C6-300D82874D26}" srcId="{D4781C6E-F300-447D-BE6A-8FCA926B6186}" destId="{3CA62BDD-A4B1-4D39-9F1A-0F84C8EE2A3F}" srcOrd="0" destOrd="0" parTransId="{9E078E57-68FE-44D6-80D9-F8673DEDAA14}" sibTransId="{D13E5707-8EAA-47EF-B619-72A14A1149A6}"/>
    <dgm:cxn modelId="{512CE5E7-D5D1-4EBA-B02D-3FBC14DE5D91}" srcId="{3CA62BDD-A4B1-4D39-9F1A-0F84C8EE2A3F}" destId="{3372CDBC-9014-4902-A763-7B77AE6CDAED}" srcOrd="0" destOrd="0" parTransId="{C2860D6D-9922-4FEE-872D-B0552C571AC3}" sibTransId="{DE7A2A0D-7EF4-42CB-A0D7-3BAAE2E9D2C2}"/>
    <dgm:cxn modelId="{65BB4EEA-D7F4-421B-B258-D1073C4C1A68}" srcId="{3CA62BDD-A4B1-4D39-9F1A-0F84C8EE2A3F}" destId="{BD436267-593B-4CFB-8B5F-5F7E9F063D07}" srcOrd="2" destOrd="0" parTransId="{BE8E1437-79AE-4AFD-B4A2-0BF59BB06402}" sibTransId="{0D6D9362-DF76-440F-9EE1-CF5D06F54110}"/>
    <dgm:cxn modelId="{6CE95D87-052C-4C77-AB7F-227B2B0E6B44}" type="presParOf" srcId="{034F2798-9867-435F-AE75-9A1DAE2F8C50}" destId="{9E6E4BB7-5559-4675-9904-17FE7072366E}"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DA7B33-0A54-405C-9D15-A229517BDE2F}"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it-IT"/>
        </a:p>
      </dgm:t>
    </dgm:pt>
    <dgm:pt modelId="{DAA34EB9-808A-4DAA-8DBA-8D080F10CA1F}">
      <dgm:prSet custT="1"/>
      <dgm:spPr/>
      <dgm:t>
        <a:bodyPr/>
        <a:lstStyle/>
        <a:p>
          <a:pPr algn="ctr"/>
          <a:r>
            <a:rPr lang="it-IT" sz="1800" b="1" dirty="0">
              <a:solidFill>
                <a:schemeClr val="tx1"/>
              </a:solidFill>
            </a:rPr>
            <a:t>m) rilascia l’attestazione di regolare esecuzione su proposta del direttore dell’esecuzione qualora nominato;</a:t>
          </a:r>
        </a:p>
      </dgm:t>
    </dgm:pt>
    <dgm:pt modelId="{4497E82E-2FB8-45FD-922E-C47077A1E191}" type="parTrans" cxnId="{5C80B95F-8026-4E9E-AA96-24E41250C1D7}">
      <dgm:prSet/>
      <dgm:spPr/>
      <dgm:t>
        <a:bodyPr/>
        <a:lstStyle/>
        <a:p>
          <a:endParaRPr lang="it-IT"/>
        </a:p>
      </dgm:t>
    </dgm:pt>
    <dgm:pt modelId="{000476FF-DAD8-4B8A-BC03-3CD6BE5D75EA}" type="sibTrans" cxnId="{5C80B95F-8026-4E9E-AA96-24E41250C1D7}">
      <dgm:prSet/>
      <dgm:spPr/>
      <dgm:t>
        <a:bodyPr/>
        <a:lstStyle/>
        <a:p>
          <a:endParaRPr lang="it-IT"/>
        </a:p>
      </dgm:t>
    </dgm:pt>
    <dgm:pt modelId="{356EE490-CB75-485F-A8BA-431E51E2FF8D}">
      <dgm:prSet custT="1"/>
      <dgm:spPr/>
      <dgm:t>
        <a:bodyPr/>
        <a:lstStyle/>
        <a:p>
          <a:pPr algn="ctr"/>
          <a:r>
            <a:rPr lang="it-IT" sz="1800" b="1" dirty="0">
              <a:solidFill>
                <a:schemeClr val="tx1"/>
              </a:solidFill>
            </a:rPr>
            <a:t>n) predispone, con riferimento ai compiti di cui all’art. 31, comma 12 Codice, un piano di verifiche da sottoporre all’organo che lo ha nominato e, al termine dell’esecuzione, presenta una relazione sull’operato dell’esecutore e sulle verifiche effettuate, anche a sorpresa.</a:t>
          </a:r>
        </a:p>
      </dgm:t>
    </dgm:pt>
    <dgm:pt modelId="{65D9864A-4AE4-449F-8CB8-4A3A2EE5106E}" type="parTrans" cxnId="{6D42F1F8-77DC-4846-90AF-86E39989E19F}">
      <dgm:prSet/>
      <dgm:spPr/>
      <dgm:t>
        <a:bodyPr/>
        <a:lstStyle/>
        <a:p>
          <a:endParaRPr lang="it-IT"/>
        </a:p>
      </dgm:t>
    </dgm:pt>
    <dgm:pt modelId="{8863EC3C-0FA8-4C83-BA02-61DEDB96629F}" type="sibTrans" cxnId="{6D42F1F8-77DC-4846-90AF-86E39989E19F}">
      <dgm:prSet/>
      <dgm:spPr/>
      <dgm:t>
        <a:bodyPr/>
        <a:lstStyle/>
        <a:p>
          <a:endParaRPr lang="it-IT"/>
        </a:p>
      </dgm:t>
    </dgm:pt>
    <dgm:pt modelId="{DFC13B63-B702-456B-86EB-0818797F9A1B}" type="pres">
      <dgm:prSet presAssocID="{47DA7B33-0A54-405C-9D15-A229517BDE2F}" presName="linear" presStyleCnt="0">
        <dgm:presLayoutVars>
          <dgm:animLvl val="lvl"/>
          <dgm:resizeHandles val="exact"/>
        </dgm:presLayoutVars>
      </dgm:prSet>
      <dgm:spPr/>
    </dgm:pt>
    <dgm:pt modelId="{AA3D144D-76F6-4419-AC40-A81D90F60E9A}" type="pres">
      <dgm:prSet presAssocID="{DAA34EB9-808A-4DAA-8DBA-8D080F10CA1F}" presName="parentText" presStyleLbl="node1" presStyleIdx="0" presStyleCnt="2">
        <dgm:presLayoutVars>
          <dgm:chMax val="0"/>
          <dgm:bulletEnabled val="1"/>
        </dgm:presLayoutVars>
      </dgm:prSet>
      <dgm:spPr/>
    </dgm:pt>
    <dgm:pt modelId="{E0A85E9E-24EA-468F-9836-526FBBC7649D}" type="pres">
      <dgm:prSet presAssocID="{000476FF-DAD8-4B8A-BC03-3CD6BE5D75EA}" presName="spacer" presStyleCnt="0"/>
      <dgm:spPr/>
    </dgm:pt>
    <dgm:pt modelId="{F2F555D5-B8C3-4C24-A046-D48B3DA39073}" type="pres">
      <dgm:prSet presAssocID="{356EE490-CB75-485F-A8BA-431E51E2FF8D}" presName="parentText" presStyleLbl="node1" presStyleIdx="1" presStyleCnt="2" custScaleY="102212">
        <dgm:presLayoutVars>
          <dgm:chMax val="0"/>
          <dgm:bulletEnabled val="1"/>
        </dgm:presLayoutVars>
      </dgm:prSet>
      <dgm:spPr/>
    </dgm:pt>
  </dgm:ptLst>
  <dgm:cxnLst>
    <dgm:cxn modelId="{5C80B95F-8026-4E9E-AA96-24E41250C1D7}" srcId="{47DA7B33-0A54-405C-9D15-A229517BDE2F}" destId="{DAA34EB9-808A-4DAA-8DBA-8D080F10CA1F}" srcOrd="0" destOrd="0" parTransId="{4497E82E-2FB8-45FD-922E-C47077A1E191}" sibTransId="{000476FF-DAD8-4B8A-BC03-3CD6BE5D75EA}"/>
    <dgm:cxn modelId="{6D538F7F-8311-47A8-89FF-9DED6F48F680}" type="presOf" srcId="{DAA34EB9-808A-4DAA-8DBA-8D080F10CA1F}" destId="{AA3D144D-76F6-4419-AC40-A81D90F60E9A}" srcOrd="0" destOrd="0" presId="urn:microsoft.com/office/officeart/2005/8/layout/vList2"/>
    <dgm:cxn modelId="{91822C89-15CE-46AF-90E0-C2B3AB75056B}" type="presOf" srcId="{356EE490-CB75-485F-A8BA-431E51E2FF8D}" destId="{F2F555D5-B8C3-4C24-A046-D48B3DA39073}" srcOrd="0" destOrd="0" presId="urn:microsoft.com/office/officeart/2005/8/layout/vList2"/>
    <dgm:cxn modelId="{C38828A7-7980-40C8-ACC4-CA2B38B99576}" type="presOf" srcId="{47DA7B33-0A54-405C-9D15-A229517BDE2F}" destId="{DFC13B63-B702-456B-86EB-0818797F9A1B}" srcOrd="0" destOrd="0" presId="urn:microsoft.com/office/officeart/2005/8/layout/vList2"/>
    <dgm:cxn modelId="{6D42F1F8-77DC-4846-90AF-86E39989E19F}" srcId="{47DA7B33-0A54-405C-9D15-A229517BDE2F}" destId="{356EE490-CB75-485F-A8BA-431E51E2FF8D}" srcOrd="1" destOrd="0" parTransId="{65D9864A-4AE4-449F-8CB8-4A3A2EE5106E}" sibTransId="{8863EC3C-0FA8-4C83-BA02-61DEDB96629F}"/>
    <dgm:cxn modelId="{16418B70-9707-412B-A7FD-72DC6387B315}" type="presParOf" srcId="{DFC13B63-B702-456B-86EB-0818797F9A1B}" destId="{AA3D144D-76F6-4419-AC40-A81D90F60E9A}" srcOrd="0" destOrd="0" presId="urn:microsoft.com/office/officeart/2005/8/layout/vList2"/>
    <dgm:cxn modelId="{34EF8C5F-923F-4906-8A5D-A298A126DBFF}" type="presParOf" srcId="{DFC13B63-B702-456B-86EB-0818797F9A1B}" destId="{E0A85E9E-24EA-468F-9836-526FBBC7649D}" srcOrd="1" destOrd="0" presId="urn:microsoft.com/office/officeart/2005/8/layout/vList2"/>
    <dgm:cxn modelId="{DD35F4BE-BEC2-4204-9B32-C2B709D5F4C5}" type="presParOf" srcId="{DFC13B63-B702-456B-86EB-0818797F9A1B}" destId="{F2F555D5-B8C3-4C24-A046-D48B3DA3907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A241D2-480C-4468-B4BC-62339EFAD3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331BFE5D-478B-43A2-B83B-F2BC9BB2B7D3}">
      <dgm:prSet/>
      <dgm:spPr/>
      <dgm:t>
        <a:bodyPr/>
        <a:lstStyle/>
        <a:p>
          <a:endParaRPr lang="it-IT" dirty="0"/>
        </a:p>
      </dgm:t>
    </dgm:pt>
    <dgm:pt modelId="{42FA68F7-4150-49AA-A9BA-24E1621611C6}" type="parTrans" cxnId="{51A76983-D9FF-4C2F-B912-F8D53ACD60F4}">
      <dgm:prSet/>
      <dgm:spPr/>
      <dgm:t>
        <a:bodyPr/>
        <a:lstStyle/>
        <a:p>
          <a:endParaRPr lang="it-IT"/>
        </a:p>
      </dgm:t>
    </dgm:pt>
    <dgm:pt modelId="{45580121-BE63-41D3-B817-A1685AE7E72F}" type="sibTrans" cxnId="{51A76983-D9FF-4C2F-B912-F8D53ACD60F4}">
      <dgm:prSet/>
      <dgm:spPr/>
      <dgm:t>
        <a:bodyPr/>
        <a:lstStyle/>
        <a:p>
          <a:endParaRPr lang="it-IT"/>
        </a:p>
      </dgm:t>
    </dgm:pt>
    <dgm:pt modelId="{BAB88070-09D2-4AE7-99B3-A4CE10F4028F}">
      <dgm:prSet/>
      <dgm:spPr>
        <a:solidFill>
          <a:schemeClr val="accent4">
            <a:lumMod val="75000"/>
          </a:schemeClr>
        </a:solidFill>
        <a:ln>
          <a:solidFill>
            <a:schemeClr val="accent2"/>
          </a:solidFill>
        </a:ln>
      </dgm:spPr>
      <dgm:t>
        <a:bodyPr/>
        <a:lstStyle/>
        <a:p>
          <a:pPr algn="ctr"/>
          <a:r>
            <a:rPr lang="it-IT" dirty="0"/>
            <a:t>Titolo di studio richiesto dalla normativa vigente per l’esercizio della specifica attività richiesta;</a:t>
          </a:r>
        </a:p>
      </dgm:t>
    </dgm:pt>
    <dgm:pt modelId="{2EF65593-B7B2-4614-A1EF-8677BEA6F329}" type="parTrans" cxnId="{01C29F86-48AE-4BAD-86DA-55497FAF5A65}">
      <dgm:prSet/>
      <dgm:spPr/>
      <dgm:t>
        <a:bodyPr/>
        <a:lstStyle/>
        <a:p>
          <a:endParaRPr lang="it-IT"/>
        </a:p>
      </dgm:t>
    </dgm:pt>
    <dgm:pt modelId="{A8D49F97-EDA0-4C90-9285-079CF9A13FCF}" type="sibTrans" cxnId="{01C29F86-48AE-4BAD-86DA-55497FAF5A65}">
      <dgm:prSet/>
      <dgm:spPr/>
      <dgm:t>
        <a:bodyPr/>
        <a:lstStyle/>
        <a:p>
          <a:endParaRPr lang="it-IT"/>
        </a:p>
      </dgm:t>
    </dgm:pt>
    <dgm:pt modelId="{A2663EF5-4B05-44A5-9C88-8900F553F848}">
      <dgm:prSet/>
      <dgm:spPr>
        <a:solidFill>
          <a:schemeClr val="accent4">
            <a:lumMod val="75000"/>
          </a:schemeClr>
        </a:solidFill>
        <a:ln>
          <a:solidFill>
            <a:schemeClr val="accent2"/>
          </a:solidFill>
        </a:ln>
      </dgm:spPr>
      <dgm:t>
        <a:bodyPr/>
        <a:lstStyle/>
        <a:p>
          <a:pPr algn="ctr"/>
          <a:r>
            <a:rPr lang="it-IT" dirty="0"/>
            <a:t>Esperienza almeno triennale o quinquennale, da graduare in ragione della complessità e del tipo di intervento;</a:t>
          </a:r>
        </a:p>
      </dgm:t>
    </dgm:pt>
    <dgm:pt modelId="{F17561BE-2B81-4420-B6F5-213DEC75444B}" type="parTrans" cxnId="{4EA72ACC-8D45-41DD-8652-11AB0EA36CDF}">
      <dgm:prSet/>
      <dgm:spPr/>
      <dgm:t>
        <a:bodyPr/>
        <a:lstStyle/>
        <a:p>
          <a:endParaRPr lang="it-IT"/>
        </a:p>
      </dgm:t>
    </dgm:pt>
    <dgm:pt modelId="{5CCBFD1E-32A5-45B9-BDC0-2E96AE4CD8DB}" type="sibTrans" cxnId="{4EA72ACC-8D45-41DD-8652-11AB0EA36CDF}">
      <dgm:prSet/>
      <dgm:spPr/>
      <dgm:t>
        <a:bodyPr/>
        <a:lstStyle/>
        <a:p>
          <a:endParaRPr lang="it-IT"/>
        </a:p>
      </dgm:t>
    </dgm:pt>
    <dgm:pt modelId="{137333A6-E16B-4CE7-8E71-4931BAECBE9A}">
      <dgm:prSet/>
      <dgm:spPr>
        <a:solidFill>
          <a:schemeClr val="accent4">
            <a:lumMod val="75000"/>
          </a:schemeClr>
        </a:solidFill>
        <a:ln>
          <a:solidFill>
            <a:schemeClr val="accent2"/>
          </a:solidFill>
        </a:ln>
      </dgm:spPr>
      <dgm:t>
        <a:bodyPr/>
        <a:lstStyle/>
        <a:p>
          <a:pPr algn="ctr"/>
          <a:r>
            <a:rPr lang="it-IT" dirty="0"/>
            <a:t>Specifica formazione acquisita in materia di programmazione, progettazione, affidamento ed esecuzione di opere e servizi pubblici, da parametrare in relazione alla tipologia dell’intervento.</a:t>
          </a:r>
        </a:p>
      </dgm:t>
    </dgm:pt>
    <dgm:pt modelId="{8C69586E-1D78-48A0-A84B-B5C4A6C63362}" type="parTrans" cxnId="{0C940BF7-2BE6-496D-B0A6-3992C3488E8D}">
      <dgm:prSet/>
      <dgm:spPr/>
      <dgm:t>
        <a:bodyPr/>
        <a:lstStyle/>
        <a:p>
          <a:endParaRPr lang="it-IT"/>
        </a:p>
      </dgm:t>
    </dgm:pt>
    <dgm:pt modelId="{AF2FADBA-42F8-4F37-95E5-B901C1D0F96A}" type="sibTrans" cxnId="{0C940BF7-2BE6-496D-B0A6-3992C3488E8D}">
      <dgm:prSet/>
      <dgm:spPr/>
      <dgm:t>
        <a:bodyPr/>
        <a:lstStyle/>
        <a:p>
          <a:endParaRPr lang="it-IT"/>
        </a:p>
      </dgm:t>
    </dgm:pt>
    <dgm:pt modelId="{8D5F6506-491C-4B8C-AB70-EB7C212A6BF3}" type="pres">
      <dgm:prSet presAssocID="{CAA241D2-480C-4468-B4BC-62339EFAD331}" presName="linear" presStyleCnt="0">
        <dgm:presLayoutVars>
          <dgm:animLvl val="lvl"/>
          <dgm:resizeHandles val="exact"/>
        </dgm:presLayoutVars>
      </dgm:prSet>
      <dgm:spPr/>
    </dgm:pt>
    <dgm:pt modelId="{52C8A2B6-57FB-410D-AA48-A51C4822281E}" type="pres">
      <dgm:prSet presAssocID="{331BFE5D-478B-43A2-B83B-F2BC9BB2B7D3}" presName="parentText" presStyleLbl="node1" presStyleIdx="0" presStyleCnt="1" custLinFactNeighborX="-1987" custLinFactNeighborY="230">
        <dgm:presLayoutVars>
          <dgm:chMax val="0"/>
          <dgm:bulletEnabled val="1"/>
        </dgm:presLayoutVars>
      </dgm:prSet>
      <dgm:spPr/>
    </dgm:pt>
    <dgm:pt modelId="{D6B186A9-0B7D-4C2A-A33D-83F0FD2A8FFF}" type="pres">
      <dgm:prSet presAssocID="{331BFE5D-478B-43A2-B83B-F2BC9BB2B7D3}" presName="childText" presStyleLbl="revTx" presStyleIdx="0" presStyleCnt="1">
        <dgm:presLayoutVars>
          <dgm:bulletEnabled val="1"/>
        </dgm:presLayoutVars>
      </dgm:prSet>
      <dgm:spPr/>
    </dgm:pt>
  </dgm:ptLst>
  <dgm:cxnLst>
    <dgm:cxn modelId="{5652B933-2FE1-49D8-9ECA-C2EA3F564A90}" type="presOf" srcId="{331BFE5D-478B-43A2-B83B-F2BC9BB2B7D3}" destId="{52C8A2B6-57FB-410D-AA48-A51C4822281E}" srcOrd="0" destOrd="0" presId="urn:microsoft.com/office/officeart/2005/8/layout/vList2"/>
    <dgm:cxn modelId="{83C64777-2203-4053-9FF5-51BB06DF9A17}" type="presOf" srcId="{A2663EF5-4B05-44A5-9C88-8900F553F848}" destId="{D6B186A9-0B7D-4C2A-A33D-83F0FD2A8FFF}" srcOrd="0" destOrd="1" presId="urn:microsoft.com/office/officeart/2005/8/layout/vList2"/>
    <dgm:cxn modelId="{51A76983-D9FF-4C2F-B912-F8D53ACD60F4}" srcId="{CAA241D2-480C-4468-B4BC-62339EFAD331}" destId="{331BFE5D-478B-43A2-B83B-F2BC9BB2B7D3}" srcOrd="0" destOrd="0" parTransId="{42FA68F7-4150-49AA-A9BA-24E1621611C6}" sibTransId="{45580121-BE63-41D3-B817-A1685AE7E72F}"/>
    <dgm:cxn modelId="{01C29F86-48AE-4BAD-86DA-55497FAF5A65}" srcId="{331BFE5D-478B-43A2-B83B-F2BC9BB2B7D3}" destId="{BAB88070-09D2-4AE7-99B3-A4CE10F4028F}" srcOrd="0" destOrd="0" parTransId="{2EF65593-B7B2-4614-A1EF-8677BEA6F329}" sibTransId="{A8D49F97-EDA0-4C90-9285-079CF9A13FCF}"/>
    <dgm:cxn modelId="{DAD6E092-D5C4-435A-AF9C-90FD114928D1}" type="presOf" srcId="{BAB88070-09D2-4AE7-99B3-A4CE10F4028F}" destId="{D6B186A9-0B7D-4C2A-A33D-83F0FD2A8FFF}" srcOrd="0" destOrd="0" presId="urn:microsoft.com/office/officeart/2005/8/layout/vList2"/>
    <dgm:cxn modelId="{4EA72ACC-8D45-41DD-8652-11AB0EA36CDF}" srcId="{331BFE5D-478B-43A2-B83B-F2BC9BB2B7D3}" destId="{A2663EF5-4B05-44A5-9C88-8900F553F848}" srcOrd="1" destOrd="0" parTransId="{F17561BE-2B81-4420-B6F5-213DEC75444B}" sibTransId="{5CCBFD1E-32A5-45B9-BDC0-2E96AE4CD8DB}"/>
    <dgm:cxn modelId="{509792CC-4071-4139-B6FF-7FBBF8FB9DAD}" type="presOf" srcId="{CAA241D2-480C-4468-B4BC-62339EFAD331}" destId="{8D5F6506-491C-4B8C-AB70-EB7C212A6BF3}" srcOrd="0" destOrd="0" presId="urn:microsoft.com/office/officeart/2005/8/layout/vList2"/>
    <dgm:cxn modelId="{F18BC0D2-BC94-4DF1-B179-DC5BAA8F01DB}" type="presOf" srcId="{137333A6-E16B-4CE7-8E71-4931BAECBE9A}" destId="{D6B186A9-0B7D-4C2A-A33D-83F0FD2A8FFF}" srcOrd="0" destOrd="2" presId="urn:microsoft.com/office/officeart/2005/8/layout/vList2"/>
    <dgm:cxn modelId="{0C940BF7-2BE6-496D-B0A6-3992C3488E8D}" srcId="{331BFE5D-478B-43A2-B83B-F2BC9BB2B7D3}" destId="{137333A6-E16B-4CE7-8E71-4931BAECBE9A}" srcOrd="2" destOrd="0" parTransId="{8C69586E-1D78-48A0-A84B-B5C4A6C63362}" sibTransId="{AF2FADBA-42F8-4F37-95E5-B901C1D0F96A}"/>
    <dgm:cxn modelId="{82029270-35ED-44B6-97F4-EDACC906B019}" type="presParOf" srcId="{8D5F6506-491C-4B8C-AB70-EB7C212A6BF3}" destId="{52C8A2B6-57FB-410D-AA48-A51C4822281E}" srcOrd="0" destOrd="0" presId="urn:microsoft.com/office/officeart/2005/8/layout/vList2"/>
    <dgm:cxn modelId="{6B13F1A7-4A45-4C1A-BE18-7B0C490BFA8E}" type="presParOf" srcId="{8D5F6506-491C-4B8C-AB70-EB7C212A6BF3}" destId="{D6B186A9-0B7D-4C2A-A33D-83F0FD2A8FFF}"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F939831-5B6B-494B-BAF1-ADFDAFB761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DF5542F-85AA-4AD3-9E3E-94CED052D4E0}">
      <dgm:prSet custT="1"/>
      <dgm:spPr>
        <a:solidFill>
          <a:schemeClr val="accent4">
            <a:lumMod val="60000"/>
            <a:lumOff val="40000"/>
          </a:schemeClr>
        </a:solidFill>
      </dgm:spPr>
      <dgm:t>
        <a:bodyPr/>
        <a:lstStyle/>
        <a:p>
          <a:pPr algn="ctr"/>
          <a:r>
            <a:rPr lang="it-IT" sz="1700" b="1" u="sng" dirty="0">
              <a:solidFill>
                <a:schemeClr val="tx1"/>
              </a:solidFill>
            </a:rPr>
            <a:t>Sembrerebbe confermata la possibilità per il RUP (ma il regolamento non ne fa espresso riferimento) di adottare anche i provvedimenti di ammissione/esclusione dal procedimento.</a:t>
          </a:r>
          <a:r>
            <a:rPr lang="it-IT" sz="1700" b="1" u="none" dirty="0">
              <a:solidFill>
                <a:schemeClr val="tx1"/>
              </a:solidFill>
            </a:rPr>
            <a:t> </a:t>
          </a:r>
          <a:r>
            <a:rPr lang="it-IT" sz="1700" b="0" dirty="0">
              <a:solidFill>
                <a:schemeClr val="tx1"/>
              </a:solidFill>
            </a:rPr>
            <a:t>Soprattutto, per importanza, </a:t>
          </a:r>
          <a:r>
            <a:rPr lang="it-IT" sz="1700" b="1" u="sng" dirty="0">
              <a:solidFill>
                <a:schemeClr val="tx1"/>
              </a:solidFill>
            </a:rPr>
            <a:t>l’adozione del provvedimento di esclusione.</a:t>
          </a:r>
          <a:r>
            <a:rPr lang="it-IT" sz="1700" b="0" u="none" dirty="0">
              <a:solidFill>
                <a:schemeClr val="tx1"/>
              </a:solidFill>
            </a:rPr>
            <a:t> </a:t>
          </a:r>
          <a:r>
            <a:rPr lang="it-IT" sz="1700" b="0" i="1" u="sng" dirty="0">
              <a:solidFill>
                <a:schemeClr val="tx1"/>
              </a:solidFill>
            </a:rPr>
            <a:t>Si pensi all’epilogo della verifica solo formale dei documenti prodotti, all’esito dell’avviato soccorso istruttorio specificativo/integrativo e alla verifica dell’anomalia dell’offerta.</a:t>
          </a:r>
          <a:r>
            <a:rPr lang="it-IT" sz="1700" b="0" dirty="0">
              <a:solidFill>
                <a:schemeClr val="tx1"/>
              </a:solidFill>
            </a:rPr>
            <a:t> Tali atti hanno una rilevanza capitale per le conseguenze possibili non solo in relazione all’appalto ma anche in rapporto alla stessa stazione appaltante: si pensi alle richieste di risarcimento del danno. </a:t>
          </a:r>
          <a:r>
            <a:rPr lang="it-IT" sz="1700" b="1" u="sng" dirty="0">
              <a:solidFill>
                <a:schemeClr val="tx1"/>
              </a:solidFill>
            </a:rPr>
            <a:t>Occorrerà quindi chiarire, anche alla luce del regolamento, il problema della competenza ad adottare gli atti sotto il profilo dei poteri a valenza esterna del RUP. È bene che, anche in questo caso, nel bando di gara/lettera di invito, venga esplicitato chi adotta i provvedimenti a valenza esterna.  </a:t>
          </a:r>
        </a:p>
      </dgm:t>
    </dgm:pt>
    <dgm:pt modelId="{6EA8E5F8-7C48-4DB7-8005-F4D9CD737C9E}" type="parTrans" cxnId="{5B89C8A6-A53B-4F72-A569-100F365BA4C2}">
      <dgm:prSet/>
      <dgm:spPr/>
      <dgm:t>
        <a:bodyPr/>
        <a:lstStyle/>
        <a:p>
          <a:endParaRPr lang="it-IT"/>
        </a:p>
      </dgm:t>
    </dgm:pt>
    <dgm:pt modelId="{F2F475D4-A8A0-4803-9E94-EF022ECCE93D}" type="sibTrans" cxnId="{5B89C8A6-A53B-4F72-A569-100F365BA4C2}">
      <dgm:prSet/>
      <dgm:spPr/>
      <dgm:t>
        <a:bodyPr/>
        <a:lstStyle/>
        <a:p>
          <a:endParaRPr lang="it-IT"/>
        </a:p>
      </dgm:t>
    </dgm:pt>
    <dgm:pt modelId="{13E0DAF0-028B-4CAD-A894-DF50502132EB}" type="pres">
      <dgm:prSet presAssocID="{2F939831-5B6B-494B-BAF1-ADFDAFB76122}" presName="linear" presStyleCnt="0">
        <dgm:presLayoutVars>
          <dgm:animLvl val="lvl"/>
          <dgm:resizeHandles val="exact"/>
        </dgm:presLayoutVars>
      </dgm:prSet>
      <dgm:spPr/>
    </dgm:pt>
    <dgm:pt modelId="{A47F0DF3-17D3-48D2-9EFE-FD078EC1156F}" type="pres">
      <dgm:prSet presAssocID="{7DF5542F-85AA-4AD3-9E3E-94CED052D4E0}" presName="parentText" presStyleLbl="node1" presStyleIdx="0" presStyleCnt="1" custFlipHor="1" custScaleX="99777" custScaleY="826671" custLinFactNeighborX="11219" custLinFactNeighborY="-36588">
        <dgm:presLayoutVars>
          <dgm:chMax val="0"/>
          <dgm:bulletEnabled val="1"/>
        </dgm:presLayoutVars>
      </dgm:prSet>
      <dgm:spPr/>
    </dgm:pt>
  </dgm:ptLst>
  <dgm:cxnLst>
    <dgm:cxn modelId="{12A2BB11-D75E-477B-A675-C0F24BA08AF1}" type="presOf" srcId="{2F939831-5B6B-494B-BAF1-ADFDAFB76122}" destId="{13E0DAF0-028B-4CAD-A894-DF50502132EB}" srcOrd="0" destOrd="0" presId="urn:microsoft.com/office/officeart/2005/8/layout/vList2"/>
    <dgm:cxn modelId="{D504A25C-A9C1-4EF0-809C-0FD22E22D91A}" type="presOf" srcId="{7DF5542F-85AA-4AD3-9E3E-94CED052D4E0}" destId="{A47F0DF3-17D3-48D2-9EFE-FD078EC1156F}" srcOrd="0" destOrd="0" presId="urn:microsoft.com/office/officeart/2005/8/layout/vList2"/>
    <dgm:cxn modelId="{5B89C8A6-A53B-4F72-A569-100F365BA4C2}" srcId="{2F939831-5B6B-494B-BAF1-ADFDAFB76122}" destId="{7DF5542F-85AA-4AD3-9E3E-94CED052D4E0}" srcOrd="0" destOrd="0" parTransId="{6EA8E5F8-7C48-4DB7-8005-F4D9CD737C9E}" sibTransId="{F2F475D4-A8A0-4803-9E94-EF022ECCE93D}"/>
    <dgm:cxn modelId="{1BC3F79F-20B1-48C7-B55E-1AEA7AEA056F}" type="presParOf" srcId="{13E0DAF0-028B-4CAD-A894-DF50502132EB}" destId="{A47F0DF3-17D3-48D2-9EFE-FD078EC115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F8D61-41C3-4028-991B-AB494ED1FE1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A4CD409D-4B1B-4D39-9D90-39F8DBB38ED1}" type="pres">
      <dgm:prSet presAssocID="{C52F8D61-41C3-4028-991B-AB494ED1FE13}" presName="linearFlow" presStyleCnt="0">
        <dgm:presLayoutVars>
          <dgm:dir/>
          <dgm:resizeHandles val="exact"/>
        </dgm:presLayoutVars>
      </dgm:prSet>
      <dgm:spPr/>
    </dgm:pt>
  </dgm:ptLst>
  <dgm:cxnLst>
    <dgm:cxn modelId="{2A6E36B0-CAE6-424C-ABC8-809EFA32A825}" type="presOf" srcId="{C52F8D61-41C3-4028-991B-AB494ED1FE13}" destId="{A4CD409D-4B1B-4D39-9D90-39F8DBB38ED1}"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44A84E1-F252-4195-9F4D-23F15905AE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668757AC-AD32-449A-90AA-ED33906521A9}">
      <dgm:prSet custT="1"/>
      <dgm:spPr>
        <a:solidFill>
          <a:schemeClr val="bg2">
            <a:lumMod val="75000"/>
          </a:schemeClr>
        </a:solidFill>
      </dgm:spPr>
      <dgm:t>
        <a:bodyPr/>
        <a:lstStyle/>
        <a:p>
          <a:pPr algn="ctr"/>
          <a:r>
            <a:rPr lang="it-IT" sz="1800" dirty="0">
              <a:solidFill>
                <a:schemeClr val="tx1"/>
              </a:solidFill>
            </a:rPr>
            <a:t>L’80 per cento delle risorse finanziate dal fondo è ripartito tra il RUP e i soggetti che svolgono le funzioni tecniche, nonché tra i loro collaboratori, sulla base della contrattazione decentrata integrativa del personale.</a:t>
          </a:r>
        </a:p>
      </dgm:t>
    </dgm:pt>
    <dgm:pt modelId="{C4FE2584-7F02-4529-A501-49EA487CE231}" type="parTrans" cxnId="{1BFD502E-4D73-4F51-88B7-88EB5426DF4C}">
      <dgm:prSet/>
      <dgm:spPr/>
      <dgm:t>
        <a:bodyPr/>
        <a:lstStyle/>
        <a:p>
          <a:endParaRPr lang="it-IT"/>
        </a:p>
      </dgm:t>
    </dgm:pt>
    <dgm:pt modelId="{9CB45789-BDD4-41C5-BB41-2C7B1136A1D0}" type="sibTrans" cxnId="{1BFD502E-4D73-4F51-88B7-88EB5426DF4C}">
      <dgm:prSet/>
      <dgm:spPr/>
      <dgm:t>
        <a:bodyPr/>
        <a:lstStyle/>
        <a:p>
          <a:endParaRPr lang="it-IT"/>
        </a:p>
      </dgm:t>
    </dgm:pt>
    <dgm:pt modelId="{1C52D063-1892-48CE-96B4-4F29AB81A1E8}">
      <dgm:prSet/>
      <dgm:spPr>
        <a:solidFill>
          <a:schemeClr val="accent2">
            <a:lumMod val="20000"/>
            <a:lumOff val="80000"/>
          </a:schemeClr>
        </a:solidFill>
      </dgm:spPr>
      <dgm:t>
        <a:bodyPr/>
        <a:lstStyle/>
        <a:p>
          <a:pPr algn="ctr"/>
          <a:r>
            <a:rPr lang="it-IT" dirty="0">
              <a:solidFill>
                <a:schemeClr val="tx1"/>
              </a:solidFill>
            </a:rPr>
            <a:t>Gli importi sono comprensivi anche degli oneri previdenziali e assistenziali a carico dell’amministrazione.</a:t>
          </a:r>
        </a:p>
      </dgm:t>
    </dgm:pt>
    <dgm:pt modelId="{9B1E0185-C2F6-47FF-B912-AEDF839EEA21}" type="parTrans" cxnId="{851E9F7B-E83E-462E-B82F-14E43F93AC9B}">
      <dgm:prSet/>
      <dgm:spPr/>
      <dgm:t>
        <a:bodyPr/>
        <a:lstStyle/>
        <a:p>
          <a:endParaRPr lang="it-IT"/>
        </a:p>
      </dgm:t>
    </dgm:pt>
    <dgm:pt modelId="{D37D935C-0453-49C6-BC70-6EE76AB03A53}" type="sibTrans" cxnId="{851E9F7B-E83E-462E-B82F-14E43F93AC9B}">
      <dgm:prSet/>
      <dgm:spPr/>
      <dgm:t>
        <a:bodyPr/>
        <a:lstStyle/>
        <a:p>
          <a:endParaRPr lang="it-IT"/>
        </a:p>
      </dgm:t>
    </dgm:pt>
    <dgm:pt modelId="{458759C5-2AA5-4202-9BAC-67EB09184768}">
      <dgm:prSet/>
      <dgm:spPr>
        <a:solidFill>
          <a:srgbClr val="FFC000"/>
        </a:solidFill>
      </dgm:spPr>
      <dgm:t>
        <a:bodyPr/>
        <a:lstStyle/>
        <a:p>
          <a:pPr algn="ctr"/>
          <a:r>
            <a:rPr lang="it-IT" dirty="0">
              <a:solidFill>
                <a:schemeClr val="tx1"/>
              </a:solidFill>
            </a:rPr>
            <a:t>La corresponsione dell’incentivo è rimessa all’atto gestionale del dirigente/responsabile del servizio preposto alla struttura competente.</a:t>
          </a:r>
        </a:p>
      </dgm:t>
    </dgm:pt>
    <dgm:pt modelId="{865EC9BB-9552-4250-841C-9775F40C8432}" type="parTrans" cxnId="{F2BA6B67-BA6F-4C5D-B1AC-4DBD72AA32A3}">
      <dgm:prSet/>
      <dgm:spPr/>
      <dgm:t>
        <a:bodyPr/>
        <a:lstStyle/>
        <a:p>
          <a:endParaRPr lang="it-IT"/>
        </a:p>
      </dgm:t>
    </dgm:pt>
    <dgm:pt modelId="{507C18A9-CBD3-44FA-B96A-A329DBEAD643}" type="sibTrans" cxnId="{F2BA6B67-BA6F-4C5D-B1AC-4DBD72AA32A3}">
      <dgm:prSet/>
      <dgm:spPr/>
      <dgm:t>
        <a:bodyPr/>
        <a:lstStyle/>
        <a:p>
          <a:endParaRPr lang="it-IT"/>
        </a:p>
      </dgm:t>
    </dgm:pt>
    <dgm:pt modelId="{F755A635-F27A-4D70-8C39-A623C377FCC1}" type="pres">
      <dgm:prSet presAssocID="{B44A84E1-F252-4195-9F4D-23F15905AE33}" presName="linear" presStyleCnt="0">
        <dgm:presLayoutVars>
          <dgm:animLvl val="lvl"/>
          <dgm:resizeHandles val="exact"/>
        </dgm:presLayoutVars>
      </dgm:prSet>
      <dgm:spPr/>
    </dgm:pt>
    <dgm:pt modelId="{D478A3D1-3FE8-4079-A311-5ADB4C8006DC}" type="pres">
      <dgm:prSet presAssocID="{668757AC-AD32-449A-90AA-ED33906521A9}" presName="parentText" presStyleLbl="node1" presStyleIdx="0" presStyleCnt="3" custAng="0">
        <dgm:presLayoutVars>
          <dgm:chMax val="0"/>
          <dgm:bulletEnabled val="1"/>
        </dgm:presLayoutVars>
      </dgm:prSet>
      <dgm:spPr/>
    </dgm:pt>
    <dgm:pt modelId="{CF2D0D73-0856-432A-8881-4B6311C57F56}" type="pres">
      <dgm:prSet presAssocID="{9CB45789-BDD4-41C5-BB41-2C7B1136A1D0}" presName="spacer" presStyleCnt="0"/>
      <dgm:spPr/>
    </dgm:pt>
    <dgm:pt modelId="{7F54C4D3-7678-4C20-A38A-39E81DB1F2F8}" type="pres">
      <dgm:prSet presAssocID="{1C52D063-1892-48CE-96B4-4F29AB81A1E8}" presName="parentText" presStyleLbl="node1" presStyleIdx="1" presStyleCnt="3">
        <dgm:presLayoutVars>
          <dgm:chMax val="0"/>
          <dgm:bulletEnabled val="1"/>
        </dgm:presLayoutVars>
      </dgm:prSet>
      <dgm:spPr/>
    </dgm:pt>
    <dgm:pt modelId="{0EF073C8-7261-4B45-B9F4-DEAE5FCC8D87}" type="pres">
      <dgm:prSet presAssocID="{D37D935C-0453-49C6-BC70-6EE76AB03A53}" presName="spacer" presStyleCnt="0"/>
      <dgm:spPr/>
    </dgm:pt>
    <dgm:pt modelId="{973207DA-C1CF-42EE-A634-4150C7B7B7A7}" type="pres">
      <dgm:prSet presAssocID="{458759C5-2AA5-4202-9BAC-67EB09184768}" presName="parentText" presStyleLbl="node1" presStyleIdx="2" presStyleCnt="3">
        <dgm:presLayoutVars>
          <dgm:chMax val="0"/>
          <dgm:bulletEnabled val="1"/>
        </dgm:presLayoutVars>
      </dgm:prSet>
      <dgm:spPr/>
    </dgm:pt>
  </dgm:ptLst>
  <dgm:cxnLst>
    <dgm:cxn modelId="{1BFD502E-4D73-4F51-88B7-88EB5426DF4C}" srcId="{B44A84E1-F252-4195-9F4D-23F15905AE33}" destId="{668757AC-AD32-449A-90AA-ED33906521A9}" srcOrd="0" destOrd="0" parTransId="{C4FE2584-7F02-4529-A501-49EA487CE231}" sibTransId="{9CB45789-BDD4-41C5-BB41-2C7B1136A1D0}"/>
    <dgm:cxn modelId="{F2BA6B67-BA6F-4C5D-B1AC-4DBD72AA32A3}" srcId="{B44A84E1-F252-4195-9F4D-23F15905AE33}" destId="{458759C5-2AA5-4202-9BAC-67EB09184768}" srcOrd="2" destOrd="0" parTransId="{865EC9BB-9552-4250-841C-9775F40C8432}" sibTransId="{507C18A9-CBD3-44FA-B96A-A329DBEAD643}"/>
    <dgm:cxn modelId="{851E9F7B-E83E-462E-B82F-14E43F93AC9B}" srcId="{B44A84E1-F252-4195-9F4D-23F15905AE33}" destId="{1C52D063-1892-48CE-96B4-4F29AB81A1E8}" srcOrd="1" destOrd="0" parTransId="{9B1E0185-C2F6-47FF-B912-AEDF839EEA21}" sibTransId="{D37D935C-0453-49C6-BC70-6EE76AB03A53}"/>
    <dgm:cxn modelId="{C0CEFEA9-4501-4E30-A01E-99C778FDEB55}" type="presOf" srcId="{1C52D063-1892-48CE-96B4-4F29AB81A1E8}" destId="{7F54C4D3-7678-4C20-A38A-39E81DB1F2F8}" srcOrd="0" destOrd="0" presId="urn:microsoft.com/office/officeart/2005/8/layout/vList2"/>
    <dgm:cxn modelId="{AE6DD8BC-4C2E-4AF6-A9E3-819D7A89595A}" type="presOf" srcId="{458759C5-2AA5-4202-9BAC-67EB09184768}" destId="{973207DA-C1CF-42EE-A634-4150C7B7B7A7}" srcOrd="0" destOrd="0" presId="urn:microsoft.com/office/officeart/2005/8/layout/vList2"/>
    <dgm:cxn modelId="{219D34C8-2EF2-4184-BA1B-E05055E1BB97}" type="presOf" srcId="{668757AC-AD32-449A-90AA-ED33906521A9}" destId="{D478A3D1-3FE8-4079-A311-5ADB4C8006DC}" srcOrd="0" destOrd="0" presId="urn:microsoft.com/office/officeart/2005/8/layout/vList2"/>
    <dgm:cxn modelId="{F6A54AD9-4D97-4EDB-A243-9C08A2A5255E}" type="presOf" srcId="{B44A84E1-F252-4195-9F4D-23F15905AE33}" destId="{F755A635-F27A-4D70-8C39-A623C377FCC1}" srcOrd="0" destOrd="0" presId="urn:microsoft.com/office/officeart/2005/8/layout/vList2"/>
    <dgm:cxn modelId="{651EEF0A-1783-4514-A423-866EDC60A150}" type="presParOf" srcId="{F755A635-F27A-4D70-8C39-A623C377FCC1}" destId="{D478A3D1-3FE8-4079-A311-5ADB4C8006DC}" srcOrd="0" destOrd="0" presId="urn:microsoft.com/office/officeart/2005/8/layout/vList2"/>
    <dgm:cxn modelId="{030EF885-351D-4B74-B3A9-F093E7D5D0CE}" type="presParOf" srcId="{F755A635-F27A-4D70-8C39-A623C377FCC1}" destId="{CF2D0D73-0856-432A-8881-4B6311C57F56}" srcOrd="1" destOrd="0" presId="urn:microsoft.com/office/officeart/2005/8/layout/vList2"/>
    <dgm:cxn modelId="{95190749-0296-4417-9998-C2956A4CCCE9}" type="presParOf" srcId="{F755A635-F27A-4D70-8C39-A623C377FCC1}" destId="{7F54C4D3-7678-4C20-A38A-39E81DB1F2F8}" srcOrd="2" destOrd="0" presId="urn:microsoft.com/office/officeart/2005/8/layout/vList2"/>
    <dgm:cxn modelId="{94764A73-8875-4940-9B19-A3711231267F}" type="presParOf" srcId="{F755A635-F27A-4D70-8C39-A623C377FCC1}" destId="{0EF073C8-7261-4B45-B9F4-DEAE5FCC8D87}" srcOrd="3" destOrd="0" presId="urn:microsoft.com/office/officeart/2005/8/layout/vList2"/>
    <dgm:cxn modelId="{E2B33B9E-89BE-40C9-90E4-E81D2EB19B25}" type="presParOf" srcId="{F755A635-F27A-4D70-8C39-A623C377FCC1}" destId="{973207DA-C1CF-42EE-A634-4150C7B7B7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44A84E1-F252-4195-9F4D-23F15905AE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FC309FE7-8811-41EF-8883-4AFE23DA9A0A}">
      <dgm:prSet/>
      <dgm:spPr>
        <a:solidFill>
          <a:schemeClr val="accent2">
            <a:lumMod val="75000"/>
          </a:schemeClr>
        </a:solidFill>
      </dgm:spPr>
      <dgm:t>
        <a:bodyPr/>
        <a:lstStyle/>
        <a:p>
          <a:pPr algn="ctr"/>
          <a:r>
            <a:rPr lang="it-IT" dirty="0">
              <a:solidFill>
                <a:schemeClr val="tx1"/>
              </a:solidFill>
            </a:rPr>
            <a:t>Gli incentivi, complessivamente corrisposti in un anno al singolo dipendente non possono superare l’importo del 50% del trattamento economico complessivo annuale lordo.</a:t>
          </a:r>
        </a:p>
      </dgm:t>
    </dgm:pt>
    <dgm:pt modelId="{1867542F-AAE3-465E-8AB3-ED288FBA7470}" type="parTrans" cxnId="{AA600EB7-A354-41DA-B50A-DB2B0721867C}">
      <dgm:prSet/>
      <dgm:spPr/>
      <dgm:t>
        <a:bodyPr/>
        <a:lstStyle/>
        <a:p>
          <a:endParaRPr lang="it-IT"/>
        </a:p>
      </dgm:t>
    </dgm:pt>
    <dgm:pt modelId="{D19C6B59-02F0-4063-80D8-B66239182609}" type="sibTrans" cxnId="{AA600EB7-A354-41DA-B50A-DB2B0721867C}">
      <dgm:prSet/>
      <dgm:spPr/>
      <dgm:t>
        <a:bodyPr/>
        <a:lstStyle/>
        <a:p>
          <a:endParaRPr lang="it-IT"/>
        </a:p>
      </dgm:t>
    </dgm:pt>
    <dgm:pt modelId="{ECAC8A85-AE8B-44DF-A1EC-ACE382803BBE}">
      <dgm:prSet/>
      <dgm:spPr>
        <a:solidFill>
          <a:srgbClr val="00B050"/>
        </a:solidFill>
      </dgm:spPr>
      <dgm:t>
        <a:bodyPr/>
        <a:lstStyle/>
        <a:p>
          <a:pPr algn="ctr"/>
          <a:r>
            <a:rPr lang="it-IT" dirty="0">
              <a:solidFill>
                <a:schemeClr val="tx1"/>
              </a:solidFill>
            </a:rPr>
            <a:t>Le quote dell’incentivo non spese, in quanto le prestazioni sono state svolte da personale esterno all’organico dell’amministrazione, incremento la quota del fondo.</a:t>
          </a:r>
        </a:p>
      </dgm:t>
    </dgm:pt>
    <dgm:pt modelId="{2ED4A77A-6A36-4527-AD77-4C91D3BD1FD7}" type="parTrans" cxnId="{95AE3DDF-7CF7-41A8-AAEC-8F834B83D921}">
      <dgm:prSet/>
      <dgm:spPr/>
      <dgm:t>
        <a:bodyPr/>
        <a:lstStyle/>
        <a:p>
          <a:endParaRPr lang="it-IT"/>
        </a:p>
      </dgm:t>
    </dgm:pt>
    <dgm:pt modelId="{392D50A4-F597-4E2E-8C55-CA096AFF9B98}" type="sibTrans" cxnId="{95AE3DDF-7CF7-41A8-AAEC-8F834B83D921}">
      <dgm:prSet/>
      <dgm:spPr/>
      <dgm:t>
        <a:bodyPr/>
        <a:lstStyle/>
        <a:p>
          <a:endParaRPr lang="it-IT"/>
        </a:p>
      </dgm:t>
    </dgm:pt>
    <dgm:pt modelId="{FA6D9ADC-57FF-4FEB-9D5B-B3B133A000F3}">
      <dgm:prSet/>
      <dgm:spPr/>
      <dgm:t>
        <a:bodyPr/>
        <a:lstStyle/>
        <a:p>
          <a:pPr algn="ctr"/>
          <a:r>
            <a:rPr lang="it-IT" dirty="0">
              <a:solidFill>
                <a:schemeClr val="tx1"/>
              </a:solidFill>
            </a:rPr>
            <a:t>I dirigenti sono esclusi dall’incentivo. </a:t>
          </a:r>
        </a:p>
      </dgm:t>
    </dgm:pt>
    <dgm:pt modelId="{2EE8BB8F-8925-4207-8A5B-5FABB801B099}" type="parTrans" cxnId="{315F6093-0F11-4AB5-8C8D-32C30F5FAD00}">
      <dgm:prSet/>
      <dgm:spPr/>
      <dgm:t>
        <a:bodyPr/>
        <a:lstStyle/>
        <a:p>
          <a:endParaRPr lang="it-IT"/>
        </a:p>
      </dgm:t>
    </dgm:pt>
    <dgm:pt modelId="{7573F38B-A08D-403D-9639-86CD193E05F0}" type="sibTrans" cxnId="{315F6093-0F11-4AB5-8C8D-32C30F5FAD00}">
      <dgm:prSet/>
      <dgm:spPr/>
      <dgm:t>
        <a:bodyPr/>
        <a:lstStyle/>
        <a:p>
          <a:endParaRPr lang="it-IT"/>
        </a:p>
      </dgm:t>
    </dgm:pt>
    <dgm:pt modelId="{F755A635-F27A-4D70-8C39-A623C377FCC1}" type="pres">
      <dgm:prSet presAssocID="{B44A84E1-F252-4195-9F4D-23F15905AE33}" presName="linear" presStyleCnt="0">
        <dgm:presLayoutVars>
          <dgm:animLvl val="lvl"/>
          <dgm:resizeHandles val="exact"/>
        </dgm:presLayoutVars>
      </dgm:prSet>
      <dgm:spPr/>
    </dgm:pt>
    <dgm:pt modelId="{138E9982-D1ED-4150-911B-DF1201BCE60C}" type="pres">
      <dgm:prSet presAssocID="{FC309FE7-8811-41EF-8883-4AFE23DA9A0A}" presName="parentText" presStyleLbl="node1" presStyleIdx="0" presStyleCnt="3">
        <dgm:presLayoutVars>
          <dgm:chMax val="0"/>
          <dgm:bulletEnabled val="1"/>
        </dgm:presLayoutVars>
      </dgm:prSet>
      <dgm:spPr/>
    </dgm:pt>
    <dgm:pt modelId="{D72B394C-9885-412C-8637-23C279DE5DDB}" type="pres">
      <dgm:prSet presAssocID="{D19C6B59-02F0-4063-80D8-B66239182609}" presName="spacer" presStyleCnt="0"/>
      <dgm:spPr/>
    </dgm:pt>
    <dgm:pt modelId="{EE93B5D6-37D1-47F7-BC3E-5BE8BB04F3AB}" type="pres">
      <dgm:prSet presAssocID="{ECAC8A85-AE8B-44DF-A1EC-ACE382803BBE}" presName="parentText" presStyleLbl="node1" presStyleIdx="1" presStyleCnt="3">
        <dgm:presLayoutVars>
          <dgm:chMax val="0"/>
          <dgm:bulletEnabled val="1"/>
        </dgm:presLayoutVars>
      </dgm:prSet>
      <dgm:spPr/>
    </dgm:pt>
    <dgm:pt modelId="{E814398D-ABDE-4C15-9497-280B4093B195}" type="pres">
      <dgm:prSet presAssocID="{392D50A4-F597-4E2E-8C55-CA096AFF9B98}" presName="spacer" presStyleCnt="0"/>
      <dgm:spPr/>
    </dgm:pt>
    <dgm:pt modelId="{A521C0CD-BF40-440B-88B9-5CF11F643F16}" type="pres">
      <dgm:prSet presAssocID="{FA6D9ADC-57FF-4FEB-9D5B-B3B133A000F3}" presName="parentText" presStyleLbl="node1" presStyleIdx="2" presStyleCnt="3">
        <dgm:presLayoutVars>
          <dgm:chMax val="0"/>
          <dgm:bulletEnabled val="1"/>
        </dgm:presLayoutVars>
      </dgm:prSet>
      <dgm:spPr/>
    </dgm:pt>
  </dgm:ptLst>
  <dgm:cxnLst>
    <dgm:cxn modelId="{315F6093-0F11-4AB5-8C8D-32C30F5FAD00}" srcId="{B44A84E1-F252-4195-9F4D-23F15905AE33}" destId="{FA6D9ADC-57FF-4FEB-9D5B-B3B133A000F3}" srcOrd="2" destOrd="0" parTransId="{2EE8BB8F-8925-4207-8A5B-5FABB801B099}" sibTransId="{7573F38B-A08D-403D-9639-86CD193E05F0}"/>
    <dgm:cxn modelId="{AA600EB7-A354-41DA-B50A-DB2B0721867C}" srcId="{B44A84E1-F252-4195-9F4D-23F15905AE33}" destId="{FC309FE7-8811-41EF-8883-4AFE23DA9A0A}" srcOrd="0" destOrd="0" parTransId="{1867542F-AAE3-465E-8AB3-ED288FBA7470}" sibTransId="{D19C6B59-02F0-4063-80D8-B66239182609}"/>
    <dgm:cxn modelId="{FEBDABBB-CB8A-45E0-A758-14D94A07AD71}" type="presOf" srcId="{ECAC8A85-AE8B-44DF-A1EC-ACE382803BBE}" destId="{EE93B5D6-37D1-47F7-BC3E-5BE8BB04F3AB}" srcOrd="0" destOrd="0" presId="urn:microsoft.com/office/officeart/2005/8/layout/vList2"/>
    <dgm:cxn modelId="{9A993DBD-E0EE-453F-83EB-B86500229CB2}" type="presOf" srcId="{FA6D9ADC-57FF-4FEB-9D5B-B3B133A000F3}" destId="{A521C0CD-BF40-440B-88B9-5CF11F643F16}" srcOrd="0" destOrd="0" presId="urn:microsoft.com/office/officeart/2005/8/layout/vList2"/>
    <dgm:cxn modelId="{F6A54AD9-4D97-4EDB-A243-9C08A2A5255E}" type="presOf" srcId="{B44A84E1-F252-4195-9F4D-23F15905AE33}" destId="{F755A635-F27A-4D70-8C39-A623C377FCC1}" srcOrd="0" destOrd="0" presId="urn:microsoft.com/office/officeart/2005/8/layout/vList2"/>
    <dgm:cxn modelId="{95AE3DDF-7CF7-41A8-AAEC-8F834B83D921}" srcId="{B44A84E1-F252-4195-9F4D-23F15905AE33}" destId="{ECAC8A85-AE8B-44DF-A1EC-ACE382803BBE}" srcOrd="1" destOrd="0" parTransId="{2ED4A77A-6A36-4527-AD77-4C91D3BD1FD7}" sibTransId="{392D50A4-F597-4E2E-8C55-CA096AFF9B98}"/>
    <dgm:cxn modelId="{8ACF17FC-421A-47AC-BBCA-7EF2CBA7E86A}" type="presOf" srcId="{FC309FE7-8811-41EF-8883-4AFE23DA9A0A}" destId="{138E9982-D1ED-4150-911B-DF1201BCE60C}" srcOrd="0" destOrd="0" presId="urn:microsoft.com/office/officeart/2005/8/layout/vList2"/>
    <dgm:cxn modelId="{160994F0-3698-4972-AEAB-9AC4706A8250}" type="presParOf" srcId="{F755A635-F27A-4D70-8C39-A623C377FCC1}" destId="{138E9982-D1ED-4150-911B-DF1201BCE60C}" srcOrd="0" destOrd="0" presId="urn:microsoft.com/office/officeart/2005/8/layout/vList2"/>
    <dgm:cxn modelId="{99D0DF14-9770-4915-9E60-284011B0380F}" type="presParOf" srcId="{F755A635-F27A-4D70-8C39-A623C377FCC1}" destId="{D72B394C-9885-412C-8637-23C279DE5DDB}" srcOrd="1" destOrd="0" presId="urn:microsoft.com/office/officeart/2005/8/layout/vList2"/>
    <dgm:cxn modelId="{01DF1D7D-96F4-4E34-B56A-B5D934625CF4}" type="presParOf" srcId="{F755A635-F27A-4D70-8C39-A623C377FCC1}" destId="{EE93B5D6-37D1-47F7-BC3E-5BE8BB04F3AB}" srcOrd="2" destOrd="0" presId="urn:microsoft.com/office/officeart/2005/8/layout/vList2"/>
    <dgm:cxn modelId="{CB1B0B56-E280-4C31-8C8B-D2F51F47E6E2}" type="presParOf" srcId="{F755A635-F27A-4D70-8C39-A623C377FCC1}" destId="{E814398D-ABDE-4C15-9497-280B4093B195}" srcOrd="3" destOrd="0" presId="urn:microsoft.com/office/officeart/2005/8/layout/vList2"/>
    <dgm:cxn modelId="{AA537989-4DD9-4CAD-8FFE-5CD60BBCD56F}" type="presParOf" srcId="{F755A635-F27A-4D70-8C39-A623C377FCC1}" destId="{A521C0CD-BF40-440B-88B9-5CF11F643F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44A84E1-F252-4195-9F4D-23F15905AE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FC309FE7-8811-41EF-8883-4AFE23DA9A0A}">
      <dgm:prSet/>
      <dgm:spPr>
        <a:solidFill>
          <a:schemeClr val="accent1">
            <a:lumMod val="20000"/>
            <a:lumOff val="80000"/>
          </a:schemeClr>
        </a:solidFill>
      </dgm:spPr>
      <dgm:t>
        <a:bodyPr/>
        <a:lstStyle/>
        <a:p>
          <a:pPr algn="ctr"/>
          <a:r>
            <a:rPr lang="it-IT" dirty="0">
              <a:solidFill>
                <a:schemeClr val="tx1"/>
              </a:solidFill>
            </a:rPr>
            <a:t> Si è esclusa la possibilità di erogare questo compenso per gli appalti di importo inferiore a 40.000 euro in quanto non si è dato corso ad un appalto in senso tecnico, ma ad una manifestazione di interesse.</a:t>
          </a:r>
        </a:p>
      </dgm:t>
    </dgm:pt>
    <dgm:pt modelId="{1867542F-AAE3-465E-8AB3-ED288FBA7470}" type="parTrans" cxnId="{AA600EB7-A354-41DA-B50A-DB2B0721867C}">
      <dgm:prSet/>
      <dgm:spPr/>
      <dgm:t>
        <a:bodyPr/>
        <a:lstStyle/>
        <a:p>
          <a:endParaRPr lang="it-IT"/>
        </a:p>
      </dgm:t>
    </dgm:pt>
    <dgm:pt modelId="{D19C6B59-02F0-4063-80D8-B66239182609}" type="sibTrans" cxnId="{AA600EB7-A354-41DA-B50A-DB2B0721867C}">
      <dgm:prSet/>
      <dgm:spPr/>
      <dgm:t>
        <a:bodyPr/>
        <a:lstStyle/>
        <a:p>
          <a:endParaRPr lang="it-IT"/>
        </a:p>
      </dgm:t>
    </dgm:pt>
    <dgm:pt modelId="{ECAC8A85-AE8B-44DF-A1EC-ACE382803BBE}">
      <dgm:prSet/>
      <dgm:spPr>
        <a:solidFill>
          <a:srgbClr val="FF0000"/>
        </a:solidFill>
      </dgm:spPr>
      <dgm:t>
        <a:bodyPr/>
        <a:lstStyle/>
        <a:p>
          <a:pPr algn="ctr"/>
          <a:r>
            <a:rPr lang="it-IT" dirty="0">
              <a:solidFill>
                <a:schemeClr val="tx1"/>
              </a:solidFill>
            </a:rPr>
            <a:t>L’incentivo per funzioni tecniche previsto dall’art. 113 non può essere riconosciuto nel caso di opere pubbliche a scomputo realizzate in base all’articolo 16 T.U. Edilizia, sia nel caso in cui si tratti di opere incluse nel raggio applicativo del codice degli appalti sia nel caso in cui si tratti di opere estranee a questa disciplina. È quanto ha stabilito la Corte dei conti della Liguria con la deliberazione n. 122/2019.</a:t>
          </a:r>
        </a:p>
      </dgm:t>
    </dgm:pt>
    <dgm:pt modelId="{2ED4A77A-6A36-4527-AD77-4C91D3BD1FD7}" type="parTrans" cxnId="{95AE3DDF-7CF7-41A8-AAEC-8F834B83D921}">
      <dgm:prSet/>
      <dgm:spPr/>
      <dgm:t>
        <a:bodyPr/>
        <a:lstStyle/>
        <a:p>
          <a:endParaRPr lang="it-IT"/>
        </a:p>
      </dgm:t>
    </dgm:pt>
    <dgm:pt modelId="{392D50A4-F597-4E2E-8C55-CA096AFF9B98}" type="sibTrans" cxnId="{95AE3DDF-7CF7-41A8-AAEC-8F834B83D921}">
      <dgm:prSet/>
      <dgm:spPr/>
      <dgm:t>
        <a:bodyPr/>
        <a:lstStyle/>
        <a:p>
          <a:endParaRPr lang="it-IT"/>
        </a:p>
      </dgm:t>
    </dgm:pt>
    <dgm:pt modelId="{F755A635-F27A-4D70-8C39-A623C377FCC1}" type="pres">
      <dgm:prSet presAssocID="{B44A84E1-F252-4195-9F4D-23F15905AE33}" presName="linear" presStyleCnt="0">
        <dgm:presLayoutVars>
          <dgm:animLvl val="lvl"/>
          <dgm:resizeHandles val="exact"/>
        </dgm:presLayoutVars>
      </dgm:prSet>
      <dgm:spPr/>
    </dgm:pt>
    <dgm:pt modelId="{138E9982-D1ED-4150-911B-DF1201BCE60C}" type="pres">
      <dgm:prSet presAssocID="{FC309FE7-8811-41EF-8883-4AFE23DA9A0A}" presName="parentText" presStyleLbl="node1" presStyleIdx="0" presStyleCnt="2">
        <dgm:presLayoutVars>
          <dgm:chMax val="0"/>
          <dgm:bulletEnabled val="1"/>
        </dgm:presLayoutVars>
      </dgm:prSet>
      <dgm:spPr/>
    </dgm:pt>
    <dgm:pt modelId="{D72B394C-9885-412C-8637-23C279DE5DDB}" type="pres">
      <dgm:prSet presAssocID="{D19C6B59-02F0-4063-80D8-B66239182609}" presName="spacer" presStyleCnt="0"/>
      <dgm:spPr/>
    </dgm:pt>
    <dgm:pt modelId="{EE93B5D6-37D1-47F7-BC3E-5BE8BB04F3AB}" type="pres">
      <dgm:prSet presAssocID="{ECAC8A85-AE8B-44DF-A1EC-ACE382803BBE}" presName="parentText" presStyleLbl="node1" presStyleIdx="1" presStyleCnt="2">
        <dgm:presLayoutVars>
          <dgm:chMax val="0"/>
          <dgm:bulletEnabled val="1"/>
        </dgm:presLayoutVars>
      </dgm:prSet>
      <dgm:spPr/>
    </dgm:pt>
  </dgm:ptLst>
  <dgm:cxnLst>
    <dgm:cxn modelId="{AA600EB7-A354-41DA-B50A-DB2B0721867C}" srcId="{B44A84E1-F252-4195-9F4D-23F15905AE33}" destId="{FC309FE7-8811-41EF-8883-4AFE23DA9A0A}" srcOrd="0" destOrd="0" parTransId="{1867542F-AAE3-465E-8AB3-ED288FBA7470}" sibTransId="{D19C6B59-02F0-4063-80D8-B66239182609}"/>
    <dgm:cxn modelId="{FEBDABBB-CB8A-45E0-A758-14D94A07AD71}" type="presOf" srcId="{ECAC8A85-AE8B-44DF-A1EC-ACE382803BBE}" destId="{EE93B5D6-37D1-47F7-BC3E-5BE8BB04F3AB}" srcOrd="0" destOrd="0" presId="urn:microsoft.com/office/officeart/2005/8/layout/vList2"/>
    <dgm:cxn modelId="{F6A54AD9-4D97-4EDB-A243-9C08A2A5255E}" type="presOf" srcId="{B44A84E1-F252-4195-9F4D-23F15905AE33}" destId="{F755A635-F27A-4D70-8C39-A623C377FCC1}" srcOrd="0" destOrd="0" presId="urn:microsoft.com/office/officeart/2005/8/layout/vList2"/>
    <dgm:cxn modelId="{95AE3DDF-7CF7-41A8-AAEC-8F834B83D921}" srcId="{B44A84E1-F252-4195-9F4D-23F15905AE33}" destId="{ECAC8A85-AE8B-44DF-A1EC-ACE382803BBE}" srcOrd="1" destOrd="0" parTransId="{2ED4A77A-6A36-4527-AD77-4C91D3BD1FD7}" sibTransId="{392D50A4-F597-4E2E-8C55-CA096AFF9B98}"/>
    <dgm:cxn modelId="{8ACF17FC-421A-47AC-BBCA-7EF2CBA7E86A}" type="presOf" srcId="{FC309FE7-8811-41EF-8883-4AFE23DA9A0A}" destId="{138E9982-D1ED-4150-911B-DF1201BCE60C}" srcOrd="0" destOrd="0" presId="urn:microsoft.com/office/officeart/2005/8/layout/vList2"/>
    <dgm:cxn modelId="{160994F0-3698-4972-AEAB-9AC4706A8250}" type="presParOf" srcId="{F755A635-F27A-4D70-8C39-A623C377FCC1}" destId="{138E9982-D1ED-4150-911B-DF1201BCE60C}" srcOrd="0" destOrd="0" presId="urn:microsoft.com/office/officeart/2005/8/layout/vList2"/>
    <dgm:cxn modelId="{99D0DF14-9770-4915-9E60-284011B0380F}" type="presParOf" srcId="{F755A635-F27A-4D70-8C39-A623C377FCC1}" destId="{D72B394C-9885-412C-8637-23C279DE5DDB}" srcOrd="1" destOrd="0" presId="urn:microsoft.com/office/officeart/2005/8/layout/vList2"/>
    <dgm:cxn modelId="{01DF1D7D-96F4-4E34-B56A-B5D934625CF4}" type="presParOf" srcId="{F755A635-F27A-4D70-8C39-A623C377FCC1}" destId="{EE93B5D6-37D1-47F7-BC3E-5BE8BB04F3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4A84E1-F252-4195-9F4D-23F15905AE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ECAC8A85-AE8B-44DF-A1EC-ACE382803BBE}">
      <dgm:prSet/>
      <dgm:spPr>
        <a:solidFill>
          <a:srgbClr val="FFFF00"/>
        </a:solidFill>
      </dgm:spPr>
      <dgm:t>
        <a:bodyPr/>
        <a:lstStyle/>
        <a:p>
          <a:pPr algn="ctr"/>
          <a:r>
            <a:rPr lang="it-IT" dirty="0">
              <a:solidFill>
                <a:schemeClr val="tx1"/>
              </a:solidFill>
            </a:rPr>
            <a:t>L’incentivo non spetta nemmeno in assenza di programmazione ed in assenza di un quadro economico che definisca nel dettaglio ogni singola voce del corrispettivo dovuto e non può riconoscersi per l’attività di programmazione biennale degli acquisti. </a:t>
          </a:r>
        </a:p>
      </dgm:t>
    </dgm:pt>
    <dgm:pt modelId="{2ED4A77A-6A36-4527-AD77-4C91D3BD1FD7}" type="parTrans" cxnId="{95AE3DDF-7CF7-41A8-AAEC-8F834B83D921}">
      <dgm:prSet/>
      <dgm:spPr/>
      <dgm:t>
        <a:bodyPr/>
        <a:lstStyle/>
        <a:p>
          <a:endParaRPr lang="it-IT"/>
        </a:p>
      </dgm:t>
    </dgm:pt>
    <dgm:pt modelId="{392D50A4-F597-4E2E-8C55-CA096AFF9B98}" type="sibTrans" cxnId="{95AE3DDF-7CF7-41A8-AAEC-8F834B83D921}">
      <dgm:prSet/>
      <dgm:spPr/>
      <dgm:t>
        <a:bodyPr/>
        <a:lstStyle/>
        <a:p>
          <a:endParaRPr lang="it-IT"/>
        </a:p>
      </dgm:t>
    </dgm:pt>
    <dgm:pt modelId="{FA6D9ADC-57FF-4FEB-9D5B-B3B133A000F3}">
      <dgm:prSet/>
      <dgm:spPr>
        <a:solidFill>
          <a:schemeClr val="bg2">
            <a:lumMod val="75000"/>
          </a:schemeClr>
        </a:solidFill>
      </dgm:spPr>
      <dgm:t>
        <a:bodyPr/>
        <a:lstStyle/>
        <a:p>
          <a:pPr algn="ctr"/>
          <a:r>
            <a:rPr lang="it-IT" dirty="0">
              <a:solidFill>
                <a:schemeClr val="tx1"/>
              </a:solidFill>
            </a:rPr>
            <a:t>L’incentivo non spetta per le concessioni: è quanto affermato dalla Corte dei conti, sez. autonomie, nella deliberazione n. 15/2019, chiarendo un dubbio che era stata avanzato in alcune richieste di parere. L’art. 113 è calibrato inequivocabilmente sulla tipologia dei contratti di appalto.</a:t>
          </a:r>
        </a:p>
      </dgm:t>
    </dgm:pt>
    <dgm:pt modelId="{2EE8BB8F-8925-4207-8A5B-5FABB801B099}" type="parTrans" cxnId="{315F6093-0F11-4AB5-8C8D-32C30F5FAD00}">
      <dgm:prSet/>
      <dgm:spPr/>
      <dgm:t>
        <a:bodyPr/>
        <a:lstStyle/>
        <a:p>
          <a:endParaRPr lang="it-IT"/>
        </a:p>
      </dgm:t>
    </dgm:pt>
    <dgm:pt modelId="{7573F38B-A08D-403D-9639-86CD193E05F0}" type="sibTrans" cxnId="{315F6093-0F11-4AB5-8C8D-32C30F5FAD00}">
      <dgm:prSet/>
      <dgm:spPr/>
      <dgm:t>
        <a:bodyPr/>
        <a:lstStyle/>
        <a:p>
          <a:endParaRPr lang="it-IT"/>
        </a:p>
      </dgm:t>
    </dgm:pt>
    <dgm:pt modelId="{F755A635-F27A-4D70-8C39-A623C377FCC1}" type="pres">
      <dgm:prSet presAssocID="{B44A84E1-F252-4195-9F4D-23F15905AE33}" presName="linear" presStyleCnt="0">
        <dgm:presLayoutVars>
          <dgm:animLvl val="lvl"/>
          <dgm:resizeHandles val="exact"/>
        </dgm:presLayoutVars>
      </dgm:prSet>
      <dgm:spPr/>
    </dgm:pt>
    <dgm:pt modelId="{EE93B5D6-37D1-47F7-BC3E-5BE8BB04F3AB}" type="pres">
      <dgm:prSet presAssocID="{ECAC8A85-AE8B-44DF-A1EC-ACE382803BBE}" presName="parentText" presStyleLbl="node1" presStyleIdx="0" presStyleCnt="2">
        <dgm:presLayoutVars>
          <dgm:chMax val="0"/>
          <dgm:bulletEnabled val="1"/>
        </dgm:presLayoutVars>
      </dgm:prSet>
      <dgm:spPr/>
    </dgm:pt>
    <dgm:pt modelId="{E814398D-ABDE-4C15-9497-280B4093B195}" type="pres">
      <dgm:prSet presAssocID="{392D50A4-F597-4E2E-8C55-CA096AFF9B98}" presName="spacer" presStyleCnt="0"/>
      <dgm:spPr/>
    </dgm:pt>
    <dgm:pt modelId="{A521C0CD-BF40-440B-88B9-5CF11F643F16}" type="pres">
      <dgm:prSet presAssocID="{FA6D9ADC-57FF-4FEB-9D5B-B3B133A000F3}" presName="parentText" presStyleLbl="node1" presStyleIdx="1" presStyleCnt="2">
        <dgm:presLayoutVars>
          <dgm:chMax val="0"/>
          <dgm:bulletEnabled val="1"/>
        </dgm:presLayoutVars>
      </dgm:prSet>
      <dgm:spPr/>
    </dgm:pt>
  </dgm:ptLst>
  <dgm:cxnLst>
    <dgm:cxn modelId="{315F6093-0F11-4AB5-8C8D-32C30F5FAD00}" srcId="{B44A84E1-F252-4195-9F4D-23F15905AE33}" destId="{FA6D9ADC-57FF-4FEB-9D5B-B3B133A000F3}" srcOrd="1" destOrd="0" parTransId="{2EE8BB8F-8925-4207-8A5B-5FABB801B099}" sibTransId="{7573F38B-A08D-403D-9639-86CD193E05F0}"/>
    <dgm:cxn modelId="{FEBDABBB-CB8A-45E0-A758-14D94A07AD71}" type="presOf" srcId="{ECAC8A85-AE8B-44DF-A1EC-ACE382803BBE}" destId="{EE93B5D6-37D1-47F7-BC3E-5BE8BB04F3AB}" srcOrd="0" destOrd="0" presId="urn:microsoft.com/office/officeart/2005/8/layout/vList2"/>
    <dgm:cxn modelId="{9A993DBD-E0EE-453F-83EB-B86500229CB2}" type="presOf" srcId="{FA6D9ADC-57FF-4FEB-9D5B-B3B133A000F3}" destId="{A521C0CD-BF40-440B-88B9-5CF11F643F16}" srcOrd="0" destOrd="0" presId="urn:microsoft.com/office/officeart/2005/8/layout/vList2"/>
    <dgm:cxn modelId="{F6A54AD9-4D97-4EDB-A243-9C08A2A5255E}" type="presOf" srcId="{B44A84E1-F252-4195-9F4D-23F15905AE33}" destId="{F755A635-F27A-4D70-8C39-A623C377FCC1}" srcOrd="0" destOrd="0" presId="urn:microsoft.com/office/officeart/2005/8/layout/vList2"/>
    <dgm:cxn modelId="{95AE3DDF-7CF7-41A8-AAEC-8F834B83D921}" srcId="{B44A84E1-F252-4195-9F4D-23F15905AE33}" destId="{ECAC8A85-AE8B-44DF-A1EC-ACE382803BBE}" srcOrd="0" destOrd="0" parTransId="{2ED4A77A-6A36-4527-AD77-4C91D3BD1FD7}" sibTransId="{392D50A4-F597-4E2E-8C55-CA096AFF9B98}"/>
    <dgm:cxn modelId="{01DF1D7D-96F4-4E34-B56A-B5D934625CF4}" type="presParOf" srcId="{F755A635-F27A-4D70-8C39-A623C377FCC1}" destId="{EE93B5D6-37D1-47F7-BC3E-5BE8BB04F3AB}" srcOrd="0" destOrd="0" presId="urn:microsoft.com/office/officeart/2005/8/layout/vList2"/>
    <dgm:cxn modelId="{CB1B0B56-E280-4C31-8C8B-D2F51F47E6E2}" type="presParOf" srcId="{F755A635-F27A-4D70-8C39-A623C377FCC1}" destId="{E814398D-ABDE-4C15-9497-280B4093B195}" srcOrd="1" destOrd="0" presId="urn:microsoft.com/office/officeart/2005/8/layout/vList2"/>
    <dgm:cxn modelId="{AA537989-4DD9-4CAD-8FFE-5CD60BBCD56F}" type="presParOf" srcId="{F755A635-F27A-4D70-8C39-A623C377FCC1}" destId="{A521C0CD-BF40-440B-88B9-5CF11F643F1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EECA84D-B3DE-40CA-9A82-283F147BBDCD}" type="doc">
      <dgm:prSet loTypeId="urn:microsoft.com/office/officeart/2005/8/layout/vList2" loCatId="list" qsTypeId="urn:microsoft.com/office/officeart/2005/8/quickstyle/simple1" qsCatId="simple" csTypeId="urn:microsoft.com/office/officeart/2005/8/colors/accent2_4" csCatId="accent2"/>
      <dgm:spPr/>
      <dgm:t>
        <a:bodyPr/>
        <a:lstStyle/>
        <a:p>
          <a:endParaRPr lang="it-IT"/>
        </a:p>
      </dgm:t>
    </dgm:pt>
    <dgm:pt modelId="{8923C7FA-3F22-47F1-8A95-7EC51558EDF1}">
      <dgm:prSet/>
      <dgm:spPr/>
      <dgm:t>
        <a:bodyPr/>
        <a:lstStyle/>
        <a:p>
          <a:pPr algn="ctr"/>
          <a:r>
            <a:rPr lang="it-IT" b="1" dirty="0"/>
            <a:t>«</a:t>
          </a:r>
          <a:r>
            <a:rPr lang="it-IT" b="1" i="1" u="sng" dirty="0"/>
            <a:t>Gli incentivi di cui al presente articolo fanno capo al medesimo capitolo di spesa previsto per i singoli lavori, servizi e forniture».</a:t>
          </a:r>
          <a:endParaRPr lang="it-IT" dirty="0"/>
        </a:p>
      </dgm:t>
    </dgm:pt>
    <dgm:pt modelId="{E55DDD9E-66D1-45B7-8990-54429AED8CD1}" type="parTrans" cxnId="{47F58E18-9C53-4FC6-969A-1EC4F7BC1AC3}">
      <dgm:prSet/>
      <dgm:spPr/>
      <dgm:t>
        <a:bodyPr/>
        <a:lstStyle/>
        <a:p>
          <a:endParaRPr lang="it-IT"/>
        </a:p>
      </dgm:t>
    </dgm:pt>
    <dgm:pt modelId="{01B192C2-416F-4B8F-A1EB-148158B1EA42}" type="sibTrans" cxnId="{47F58E18-9C53-4FC6-969A-1EC4F7BC1AC3}">
      <dgm:prSet/>
      <dgm:spPr/>
      <dgm:t>
        <a:bodyPr/>
        <a:lstStyle/>
        <a:p>
          <a:endParaRPr lang="it-IT"/>
        </a:p>
      </dgm:t>
    </dgm:pt>
    <dgm:pt modelId="{586AE41C-05A9-4AC6-91A2-F959E349D3D4}" type="pres">
      <dgm:prSet presAssocID="{4EECA84D-B3DE-40CA-9A82-283F147BBDCD}" presName="linear" presStyleCnt="0">
        <dgm:presLayoutVars>
          <dgm:animLvl val="lvl"/>
          <dgm:resizeHandles val="exact"/>
        </dgm:presLayoutVars>
      </dgm:prSet>
      <dgm:spPr/>
    </dgm:pt>
    <dgm:pt modelId="{A9A64A76-B608-4D8E-86E7-7F648BD13061}" type="pres">
      <dgm:prSet presAssocID="{8923C7FA-3F22-47F1-8A95-7EC51558EDF1}" presName="parentText" presStyleLbl="node1" presStyleIdx="0" presStyleCnt="1">
        <dgm:presLayoutVars>
          <dgm:chMax val="0"/>
          <dgm:bulletEnabled val="1"/>
        </dgm:presLayoutVars>
      </dgm:prSet>
      <dgm:spPr/>
    </dgm:pt>
  </dgm:ptLst>
  <dgm:cxnLst>
    <dgm:cxn modelId="{47F58E18-9C53-4FC6-969A-1EC4F7BC1AC3}" srcId="{4EECA84D-B3DE-40CA-9A82-283F147BBDCD}" destId="{8923C7FA-3F22-47F1-8A95-7EC51558EDF1}" srcOrd="0" destOrd="0" parTransId="{E55DDD9E-66D1-45B7-8990-54429AED8CD1}" sibTransId="{01B192C2-416F-4B8F-A1EB-148158B1EA42}"/>
    <dgm:cxn modelId="{07E4646C-F5E1-450F-AF25-A23F0D8939FD}" type="presOf" srcId="{8923C7FA-3F22-47F1-8A95-7EC51558EDF1}" destId="{A9A64A76-B608-4D8E-86E7-7F648BD13061}" srcOrd="0" destOrd="0" presId="urn:microsoft.com/office/officeart/2005/8/layout/vList2"/>
    <dgm:cxn modelId="{99C3F3AD-BB20-4A80-B456-5E3E4F9F33FF}" type="presOf" srcId="{4EECA84D-B3DE-40CA-9A82-283F147BBDCD}" destId="{586AE41C-05A9-4AC6-91A2-F959E349D3D4}" srcOrd="0" destOrd="0" presId="urn:microsoft.com/office/officeart/2005/8/layout/vList2"/>
    <dgm:cxn modelId="{E627A12A-1F4D-4235-B1C3-53C9225867C6}" type="presParOf" srcId="{586AE41C-05A9-4AC6-91A2-F959E349D3D4}" destId="{A9A64A76-B608-4D8E-86E7-7F648BD1306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EEF4624-5506-4607-954B-23D426B0A2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263123A-C81F-44E0-B716-F5DB15944E33}">
      <dgm:prSet custT="1"/>
      <dgm:spPr/>
      <dgm:t>
        <a:bodyPr/>
        <a:lstStyle/>
        <a:p>
          <a:pPr algn="ctr"/>
          <a:r>
            <a:rPr lang="it-IT" sz="1800" dirty="0"/>
            <a:t>La ripartizione del fondo, in caso di lavori, avviene secondo le aliquote riportate nella «Tabella 2a – lavori».</a:t>
          </a:r>
        </a:p>
      </dgm:t>
    </dgm:pt>
    <dgm:pt modelId="{5082A2CC-B090-4FC3-9480-4F5688212FB5}" type="parTrans" cxnId="{63B85BAD-23C0-4071-AD4C-3DBCCEE4AF2C}">
      <dgm:prSet/>
      <dgm:spPr/>
      <dgm:t>
        <a:bodyPr/>
        <a:lstStyle/>
        <a:p>
          <a:endParaRPr lang="it-IT"/>
        </a:p>
      </dgm:t>
    </dgm:pt>
    <dgm:pt modelId="{CA802016-2A61-4158-8594-1A52E890A133}" type="sibTrans" cxnId="{63B85BAD-23C0-4071-AD4C-3DBCCEE4AF2C}">
      <dgm:prSet/>
      <dgm:spPr/>
      <dgm:t>
        <a:bodyPr/>
        <a:lstStyle/>
        <a:p>
          <a:endParaRPr lang="it-IT"/>
        </a:p>
      </dgm:t>
    </dgm:pt>
    <dgm:pt modelId="{FC5D2E84-0767-444A-96CA-A12917DEC523}" type="pres">
      <dgm:prSet presAssocID="{2EEF4624-5506-4607-954B-23D426B0A249}" presName="linear" presStyleCnt="0">
        <dgm:presLayoutVars>
          <dgm:animLvl val="lvl"/>
          <dgm:resizeHandles val="exact"/>
        </dgm:presLayoutVars>
      </dgm:prSet>
      <dgm:spPr/>
    </dgm:pt>
    <dgm:pt modelId="{0A7701BA-E332-4E95-BF51-37000126D151}" type="pres">
      <dgm:prSet presAssocID="{D263123A-C81F-44E0-B716-F5DB15944E33}" presName="parentText" presStyleLbl="node1" presStyleIdx="0" presStyleCnt="1" custScaleY="276479">
        <dgm:presLayoutVars>
          <dgm:chMax val="0"/>
          <dgm:bulletEnabled val="1"/>
        </dgm:presLayoutVars>
      </dgm:prSet>
      <dgm:spPr/>
    </dgm:pt>
  </dgm:ptLst>
  <dgm:cxnLst>
    <dgm:cxn modelId="{FAA1D9AC-660F-4ECF-BE9E-8FFED6423B88}" type="presOf" srcId="{D263123A-C81F-44E0-B716-F5DB15944E33}" destId="{0A7701BA-E332-4E95-BF51-37000126D151}" srcOrd="0" destOrd="0" presId="urn:microsoft.com/office/officeart/2005/8/layout/vList2"/>
    <dgm:cxn modelId="{63B85BAD-23C0-4071-AD4C-3DBCCEE4AF2C}" srcId="{2EEF4624-5506-4607-954B-23D426B0A249}" destId="{D263123A-C81F-44E0-B716-F5DB15944E33}" srcOrd="0" destOrd="0" parTransId="{5082A2CC-B090-4FC3-9480-4F5688212FB5}" sibTransId="{CA802016-2A61-4158-8594-1A52E890A133}"/>
    <dgm:cxn modelId="{4BE81DD9-3100-439C-B9FB-225BFB00C42A}" type="presOf" srcId="{2EEF4624-5506-4607-954B-23D426B0A249}" destId="{FC5D2E84-0767-444A-96CA-A12917DEC523}" srcOrd="0" destOrd="0" presId="urn:microsoft.com/office/officeart/2005/8/layout/vList2"/>
    <dgm:cxn modelId="{1DFB5FE9-2596-459D-9FCF-0B51C6E0DD34}" type="presParOf" srcId="{FC5D2E84-0767-444A-96CA-A12917DEC523}" destId="{0A7701BA-E332-4E95-BF51-37000126D1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BB6AFC7-2671-4845-B048-FA6541B1A18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14456728-FA0E-4DC9-B00D-AE0A5305631E}">
      <dgm:prSet/>
      <dgm:spPr/>
      <dgm:t>
        <a:bodyPr/>
        <a:lstStyle/>
        <a:p>
          <a:pPr algn="ctr"/>
          <a:r>
            <a:rPr lang="it-IT" dirty="0">
              <a:solidFill>
                <a:schemeClr val="tx1"/>
              </a:solidFill>
            </a:rPr>
            <a:t>La ripartizione del fondo, in caso di forniture o servizi, avviene secondo le aliquote riportate nella «Tabella 2b - servizi e forniture».</a:t>
          </a:r>
        </a:p>
      </dgm:t>
    </dgm:pt>
    <dgm:pt modelId="{4692442C-3903-4E4E-8E44-E97243B9484F}" type="parTrans" cxnId="{07A34077-45B2-438C-85D1-C6DC9B4F317C}">
      <dgm:prSet/>
      <dgm:spPr/>
      <dgm:t>
        <a:bodyPr/>
        <a:lstStyle/>
        <a:p>
          <a:endParaRPr lang="it-IT"/>
        </a:p>
      </dgm:t>
    </dgm:pt>
    <dgm:pt modelId="{C418CDAF-B32E-4F26-B8F3-098CB393926B}" type="sibTrans" cxnId="{07A34077-45B2-438C-85D1-C6DC9B4F317C}">
      <dgm:prSet/>
      <dgm:spPr/>
      <dgm:t>
        <a:bodyPr/>
        <a:lstStyle/>
        <a:p>
          <a:endParaRPr lang="it-IT"/>
        </a:p>
      </dgm:t>
    </dgm:pt>
    <dgm:pt modelId="{6749AE62-B4D9-4F6D-B562-0212A9C16C01}" type="pres">
      <dgm:prSet presAssocID="{BBB6AFC7-2671-4845-B048-FA6541B1A18C}" presName="linear" presStyleCnt="0">
        <dgm:presLayoutVars>
          <dgm:animLvl val="lvl"/>
          <dgm:resizeHandles val="exact"/>
        </dgm:presLayoutVars>
      </dgm:prSet>
      <dgm:spPr/>
    </dgm:pt>
    <dgm:pt modelId="{6C144840-9BA4-49E1-BD76-1639DFF9A151}" type="pres">
      <dgm:prSet presAssocID="{14456728-FA0E-4DC9-B00D-AE0A5305631E}" presName="parentText" presStyleLbl="node1" presStyleIdx="0" presStyleCnt="1">
        <dgm:presLayoutVars>
          <dgm:chMax val="0"/>
          <dgm:bulletEnabled val="1"/>
        </dgm:presLayoutVars>
      </dgm:prSet>
      <dgm:spPr/>
    </dgm:pt>
  </dgm:ptLst>
  <dgm:cxnLst>
    <dgm:cxn modelId="{8647632A-1B6D-4F71-A811-3B4AC77D78DD}" type="presOf" srcId="{14456728-FA0E-4DC9-B00D-AE0A5305631E}" destId="{6C144840-9BA4-49E1-BD76-1639DFF9A151}" srcOrd="0" destOrd="0" presId="urn:microsoft.com/office/officeart/2005/8/layout/vList2"/>
    <dgm:cxn modelId="{07A34077-45B2-438C-85D1-C6DC9B4F317C}" srcId="{BBB6AFC7-2671-4845-B048-FA6541B1A18C}" destId="{14456728-FA0E-4DC9-B00D-AE0A5305631E}" srcOrd="0" destOrd="0" parTransId="{4692442C-3903-4E4E-8E44-E97243B9484F}" sibTransId="{C418CDAF-B32E-4F26-B8F3-098CB393926B}"/>
    <dgm:cxn modelId="{A110A487-7EAD-4DBF-8CF6-1BADB13E0FD6}" type="presOf" srcId="{BBB6AFC7-2671-4845-B048-FA6541B1A18C}" destId="{6749AE62-B4D9-4F6D-B562-0212A9C16C01}" srcOrd="0" destOrd="0" presId="urn:microsoft.com/office/officeart/2005/8/layout/vList2"/>
    <dgm:cxn modelId="{8464218C-1637-479E-AE41-2552AFBFD751}" type="presParOf" srcId="{6749AE62-B4D9-4F6D-B562-0212A9C16C01}" destId="{6C144840-9BA4-49E1-BD76-1639DFF9A15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034CC38-0A38-4C34-A1FA-17071F8D74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ACC6913-0BE1-4265-9B26-F4C7E4E5455C}">
      <dgm:prSet custT="1"/>
      <dgm:spPr>
        <a:solidFill>
          <a:srgbClr val="00B050"/>
        </a:solidFill>
      </dgm:spPr>
      <dgm:t>
        <a:bodyPr/>
        <a:lstStyle/>
        <a:p>
          <a:pPr algn="ctr"/>
          <a:r>
            <a:rPr lang="it-IT" sz="1800" dirty="0"/>
            <a:t>In caso di servizi di ingegneria, secondo le aliquote riportate nella «Tabella 2c - servizi di ingegneria».</a:t>
          </a:r>
        </a:p>
      </dgm:t>
    </dgm:pt>
    <dgm:pt modelId="{986845F2-8ED8-4073-B892-6D712A7895E6}" type="parTrans" cxnId="{753CFE7D-6BBD-440C-A09A-BC9253AE659B}">
      <dgm:prSet/>
      <dgm:spPr/>
      <dgm:t>
        <a:bodyPr/>
        <a:lstStyle/>
        <a:p>
          <a:endParaRPr lang="it-IT"/>
        </a:p>
      </dgm:t>
    </dgm:pt>
    <dgm:pt modelId="{2AB71546-3723-4A05-8BA2-60AFDCA17786}" type="sibTrans" cxnId="{753CFE7D-6BBD-440C-A09A-BC9253AE659B}">
      <dgm:prSet/>
      <dgm:spPr/>
      <dgm:t>
        <a:bodyPr/>
        <a:lstStyle/>
        <a:p>
          <a:endParaRPr lang="it-IT"/>
        </a:p>
      </dgm:t>
    </dgm:pt>
    <dgm:pt modelId="{EB24EBB5-93D8-48BF-8A6A-BFFA12AA50A3}" type="pres">
      <dgm:prSet presAssocID="{8034CC38-0A38-4C34-A1FA-17071F8D7428}" presName="linear" presStyleCnt="0">
        <dgm:presLayoutVars>
          <dgm:animLvl val="lvl"/>
          <dgm:resizeHandles val="exact"/>
        </dgm:presLayoutVars>
      </dgm:prSet>
      <dgm:spPr/>
    </dgm:pt>
    <dgm:pt modelId="{429935CE-0110-4AC4-8E00-1D9AEDCD193C}" type="pres">
      <dgm:prSet presAssocID="{5ACC6913-0BE1-4265-9B26-F4C7E4E5455C}" presName="parentText" presStyleLbl="node1" presStyleIdx="0" presStyleCnt="1">
        <dgm:presLayoutVars>
          <dgm:chMax val="0"/>
          <dgm:bulletEnabled val="1"/>
        </dgm:presLayoutVars>
      </dgm:prSet>
      <dgm:spPr/>
    </dgm:pt>
  </dgm:ptLst>
  <dgm:cxnLst>
    <dgm:cxn modelId="{95ED8166-CF43-452B-9E70-CD8308E2A2FC}" type="presOf" srcId="{5ACC6913-0BE1-4265-9B26-F4C7E4E5455C}" destId="{429935CE-0110-4AC4-8E00-1D9AEDCD193C}" srcOrd="0" destOrd="0" presId="urn:microsoft.com/office/officeart/2005/8/layout/vList2"/>
    <dgm:cxn modelId="{753CFE7D-6BBD-440C-A09A-BC9253AE659B}" srcId="{8034CC38-0A38-4C34-A1FA-17071F8D7428}" destId="{5ACC6913-0BE1-4265-9B26-F4C7E4E5455C}" srcOrd="0" destOrd="0" parTransId="{986845F2-8ED8-4073-B892-6D712A7895E6}" sibTransId="{2AB71546-3723-4A05-8BA2-60AFDCA17786}"/>
    <dgm:cxn modelId="{9D0992BA-2729-4234-B46F-D494FA88FBF6}" type="presOf" srcId="{8034CC38-0A38-4C34-A1FA-17071F8D7428}" destId="{EB24EBB5-93D8-48BF-8A6A-BFFA12AA50A3}" srcOrd="0" destOrd="0" presId="urn:microsoft.com/office/officeart/2005/8/layout/vList2"/>
    <dgm:cxn modelId="{C5C394AB-CB47-405F-84BC-68EC976416D2}" type="presParOf" srcId="{EB24EBB5-93D8-48BF-8A6A-BFFA12AA50A3}" destId="{429935CE-0110-4AC4-8E00-1D9AEDCD193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B995986-E165-47D1-9D85-8E66D3CD03F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it-IT"/>
        </a:p>
      </dgm:t>
    </dgm:pt>
    <dgm:pt modelId="{371056B8-7AC2-454C-9BB5-43010080B517}">
      <dgm:prSet/>
      <dgm:spPr/>
      <dgm:t>
        <a:bodyPr/>
        <a:lstStyle/>
        <a:p>
          <a:pPr algn="ctr"/>
          <a:r>
            <a:rPr lang="it-IT" dirty="0">
              <a:solidFill>
                <a:schemeClr val="tx1"/>
              </a:solidFill>
            </a:rPr>
            <a:t>La ripartizione del fondo, in caso di affidamento lavori a contraente generale, ai sensi degli articoli 194 e successivi del decreto legislativo 18 aprile 2016, n. 50, o di concessione di lavori pubblici, ai sensi dell'articolo 194 del medesimo decreto, avviene secondo le aliquote riportate nella «Tabella 2d - affidamento a contraente generale o concessione».</a:t>
          </a:r>
        </a:p>
      </dgm:t>
    </dgm:pt>
    <dgm:pt modelId="{CF4F80B6-261C-4CC5-A530-5147668C621E}" type="parTrans" cxnId="{D604B97F-14A1-4CE5-BF06-3BE780130716}">
      <dgm:prSet/>
      <dgm:spPr/>
      <dgm:t>
        <a:bodyPr/>
        <a:lstStyle/>
        <a:p>
          <a:endParaRPr lang="it-IT"/>
        </a:p>
      </dgm:t>
    </dgm:pt>
    <dgm:pt modelId="{C3FEF94A-6433-45F8-A1DB-9022AC2F50A3}" type="sibTrans" cxnId="{D604B97F-14A1-4CE5-BF06-3BE780130716}">
      <dgm:prSet/>
      <dgm:spPr/>
      <dgm:t>
        <a:bodyPr/>
        <a:lstStyle/>
        <a:p>
          <a:endParaRPr lang="it-IT"/>
        </a:p>
      </dgm:t>
    </dgm:pt>
    <dgm:pt modelId="{0C661436-EDBC-4299-A3E5-2B29BC49DB02}" type="pres">
      <dgm:prSet presAssocID="{2B995986-E165-47D1-9D85-8E66D3CD03FC}" presName="linear" presStyleCnt="0">
        <dgm:presLayoutVars>
          <dgm:animLvl val="lvl"/>
          <dgm:resizeHandles val="exact"/>
        </dgm:presLayoutVars>
      </dgm:prSet>
      <dgm:spPr/>
    </dgm:pt>
    <dgm:pt modelId="{69841E66-B396-4CD5-98BE-42F14BF18B61}" type="pres">
      <dgm:prSet presAssocID="{371056B8-7AC2-454C-9BB5-43010080B517}" presName="parentText" presStyleLbl="node1" presStyleIdx="0" presStyleCnt="1">
        <dgm:presLayoutVars>
          <dgm:chMax val="0"/>
          <dgm:bulletEnabled val="1"/>
        </dgm:presLayoutVars>
      </dgm:prSet>
      <dgm:spPr/>
    </dgm:pt>
  </dgm:ptLst>
  <dgm:cxnLst>
    <dgm:cxn modelId="{B514345E-8DD2-44E0-95EE-84E88FFB7A15}" type="presOf" srcId="{371056B8-7AC2-454C-9BB5-43010080B517}" destId="{69841E66-B396-4CD5-98BE-42F14BF18B61}" srcOrd="0" destOrd="0" presId="urn:microsoft.com/office/officeart/2005/8/layout/vList2"/>
    <dgm:cxn modelId="{CEC77E7E-AE64-4AAC-9CDF-C26B6F64D3BD}" type="presOf" srcId="{2B995986-E165-47D1-9D85-8E66D3CD03FC}" destId="{0C661436-EDBC-4299-A3E5-2B29BC49DB02}" srcOrd="0" destOrd="0" presId="urn:microsoft.com/office/officeart/2005/8/layout/vList2"/>
    <dgm:cxn modelId="{D604B97F-14A1-4CE5-BF06-3BE780130716}" srcId="{2B995986-E165-47D1-9D85-8E66D3CD03FC}" destId="{371056B8-7AC2-454C-9BB5-43010080B517}" srcOrd="0" destOrd="0" parTransId="{CF4F80B6-261C-4CC5-A530-5147668C621E}" sibTransId="{C3FEF94A-6433-45F8-A1DB-9022AC2F50A3}"/>
    <dgm:cxn modelId="{682DEE7F-0D95-4B4B-9638-191E329EF8C7}" type="presParOf" srcId="{0C661436-EDBC-4299-A3E5-2B29BC49DB02}" destId="{69841E66-B396-4CD5-98BE-42F14BF18B61}"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4CB7A67-8B29-401E-A5CA-CC74839553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9E0A3B9-CDA7-432E-BD5D-D4FD6D1F87CF}">
      <dgm:prSet custT="1"/>
      <dgm:spPr>
        <a:solidFill>
          <a:schemeClr val="tx2">
            <a:lumMod val="40000"/>
            <a:lumOff val="60000"/>
          </a:schemeClr>
        </a:solidFill>
      </dgm:spPr>
      <dgm:t>
        <a:bodyPr/>
        <a:lstStyle/>
        <a:p>
          <a:pPr algn="ctr"/>
          <a:r>
            <a:rPr lang="it-IT" sz="2000" b="0" i="1" dirty="0">
              <a:solidFill>
                <a:schemeClr val="tx1"/>
              </a:solidFill>
            </a:rPr>
            <a:t>«…</a:t>
          </a:r>
          <a:r>
            <a:rPr lang="it-IT" sz="2000" b="0" i="1" u="sng" dirty="0">
              <a:solidFill>
                <a:schemeClr val="tx1"/>
              </a:solidFill>
              <a:highlight>
                <a:srgbClr val="FFFF00"/>
              </a:highlight>
            </a:rPr>
            <a:t>la nozione di soggetto aggregatore</a:t>
          </a:r>
          <a:r>
            <a:rPr lang="it-IT" sz="2000" b="0" i="1" u="sng" dirty="0">
              <a:solidFill>
                <a:schemeClr val="tx1"/>
              </a:solidFill>
            </a:rPr>
            <a:t> presuppone, quanto a funzione, quella di centrale di committenza</a:t>
          </a:r>
          <a:r>
            <a:rPr lang="it-IT" sz="2000" b="0" i="1" dirty="0">
              <a:solidFill>
                <a:schemeClr val="tx1"/>
              </a:solidFill>
            </a:rPr>
            <a:t>, ma nel contempo la supera, costituendo la prima una forma evoluta della seconda, in quanto si tratta di centrale di committenza qualificata ed abilitata (ex lege o tramite preventiva valutazione dell’ANAC e successiva iscrizione nell’apposito elenco) all’approvvigionamento di lavori, beni e servizi per conto dei soggetti che se ne avvalgono. </a:t>
          </a:r>
          <a:r>
            <a:rPr lang="it-IT" sz="2000" b="0" i="1" u="sng" dirty="0">
              <a:solidFill>
                <a:schemeClr val="tx1"/>
              </a:solidFill>
            </a:rPr>
            <a:t>Pertanto, pur con la precisazione appena evidenziata, si può ritenere che il soggetto aggregatore sia una centrale di committenza</a:t>
          </a:r>
          <a:r>
            <a:rPr lang="it-IT" sz="2000" b="0" i="1" dirty="0">
              <a:solidFill>
                <a:schemeClr val="tx1"/>
              </a:solidFill>
            </a:rPr>
            <a:t>».</a:t>
          </a:r>
        </a:p>
      </dgm:t>
    </dgm:pt>
    <dgm:pt modelId="{3D2C336D-FF22-408D-9B50-01AE8717BFDA}" type="parTrans" cxnId="{B5AF27A9-06E5-44FA-911B-C88418235524}">
      <dgm:prSet/>
      <dgm:spPr/>
      <dgm:t>
        <a:bodyPr/>
        <a:lstStyle/>
        <a:p>
          <a:endParaRPr lang="it-IT"/>
        </a:p>
      </dgm:t>
    </dgm:pt>
    <dgm:pt modelId="{74C3D4CD-36F6-4709-BF4D-B4D4D5691C59}" type="sibTrans" cxnId="{B5AF27A9-06E5-44FA-911B-C88418235524}">
      <dgm:prSet/>
      <dgm:spPr/>
      <dgm:t>
        <a:bodyPr/>
        <a:lstStyle/>
        <a:p>
          <a:endParaRPr lang="it-IT"/>
        </a:p>
      </dgm:t>
    </dgm:pt>
    <dgm:pt modelId="{3628A283-E66C-422D-A5FB-4AB5D514E798}" type="pres">
      <dgm:prSet presAssocID="{A4CB7A67-8B29-401E-A5CA-CC7483955367}" presName="linear" presStyleCnt="0">
        <dgm:presLayoutVars>
          <dgm:animLvl val="lvl"/>
          <dgm:resizeHandles val="exact"/>
        </dgm:presLayoutVars>
      </dgm:prSet>
      <dgm:spPr/>
    </dgm:pt>
    <dgm:pt modelId="{3DCD1AA4-A1DC-4D7E-B6D4-6D483DCC57DC}" type="pres">
      <dgm:prSet presAssocID="{59E0A3B9-CDA7-432E-BD5D-D4FD6D1F87CF}" presName="parentText" presStyleLbl="node1" presStyleIdx="0" presStyleCnt="1">
        <dgm:presLayoutVars>
          <dgm:chMax val="0"/>
          <dgm:bulletEnabled val="1"/>
        </dgm:presLayoutVars>
      </dgm:prSet>
      <dgm:spPr/>
    </dgm:pt>
  </dgm:ptLst>
  <dgm:cxnLst>
    <dgm:cxn modelId="{B5AF27A9-06E5-44FA-911B-C88418235524}" srcId="{A4CB7A67-8B29-401E-A5CA-CC7483955367}" destId="{59E0A3B9-CDA7-432E-BD5D-D4FD6D1F87CF}" srcOrd="0" destOrd="0" parTransId="{3D2C336D-FF22-408D-9B50-01AE8717BFDA}" sibTransId="{74C3D4CD-36F6-4709-BF4D-B4D4D5691C59}"/>
    <dgm:cxn modelId="{FD393BB7-1E59-4335-93E5-115A2B27A593}" type="presOf" srcId="{A4CB7A67-8B29-401E-A5CA-CC7483955367}" destId="{3628A283-E66C-422D-A5FB-4AB5D514E798}" srcOrd="0" destOrd="0" presId="urn:microsoft.com/office/officeart/2005/8/layout/vList2"/>
    <dgm:cxn modelId="{9D2344FB-931F-4C13-AE37-393E04B845DB}" type="presOf" srcId="{59E0A3B9-CDA7-432E-BD5D-D4FD6D1F87CF}" destId="{3DCD1AA4-A1DC-4D7E-B6D4-6D483DCC57DC}" srcOrd="0" destOrd="0" presId="urn:microsoft.com/office/officeart/2005/8/layout/vList2"/>
    <dgm:cxn modelId="{49D5B57D-BDF9-4A76-B5D0-EFCF3F51F491}" type="presParOf" srcId="{3628A283-E66C-422D-A5FB-4AB5D514E798}" destId="{3DCD1AA4-A1DC-4D7E-B6D4-6D483DCC57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25BEC-3DD9-4746-9871-BBBECF710C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ED971DD-8F2A-426A-87EF-9372D25EC429}">
      <dgm:prSet custT="1"/>
      <dgm:spPr/>
      <dgm:t>
        <a:bodyPr/>
        <a:lstStyle/>
        <a:p>
          <a:pPr algn="ctr"/>
          <a:r>
            <a:rPr lang="it-IT" sz="1800" dirty="0"/>
            <a:t>In caso di carenze accertate nell'organico della stazione appaltante o se esso non comprenda nessun soggetto in possesso della specifica professionalità necessaria per lo svolgimento dei compiti propri del RUP, secondo quanto attestato dal dirigente competente, i compiti di supporto all'attività del RUP possono essere affidati, con le procedure previste dal Codice, ai soggetti aventi le specifiche competenze di carattere tecnico, economico-finanziario, amministrativo, organizzativo e legale, dotati di adeguata polizza assicurativa a copertura dei rischi professionali come previsto dall'art. 24, comma 4, assicurando comunque il rispetto dei principi di pubblicità e di trasparenza (art. 31, comma 11 d.lgs. n. 50/2016).</a:t>
          </a:r>
        </a:p>
      </dgm:t>
    </dgm:pt>
    <dgm:pt modelId="{C4E953D2-ABED-4349-9929-3C9A853BB9D2}" type="parTrans" cxnId="{1B88F4B1-54FE-4132-8D4B-BF1FE08EE4FA}">
      <dgm:prSet/>
      <dgm:spPr/>
      <dgm:t>
        <a:bodyPr/>
        <a:lstStyle/>
        <a:p>
          <a:endParaRPr lang="it-IT"/>
        </a:p>
      </dgm:t>
    </dgm:pt>
    <dgm:pt modelId="{526F29E4-5B6F-4ED7-8579-DE74E1642326}" type="sibTrans" cxnId="{1B88F4B1-54FE-4132-8D4B-BF1FE08EE4FA}">
      <dgm:prSet/>
      <dgm:spPr/>
      <dgm:t>
        <a:bodyPr/>
        <a:lstStyle/>
        <a:p>
          <a:endParaRPr lang="it-IT"/>
        </a:p>
      </dgm:t>
    </dgm:pt>
    <dgm:pt modelId="{E6C567CB-7740-4D59-91F8-D1FD414D93A5}">
      <dgm:prSet custT="1"/>
      <dgm:spPr/>
      <dgm:t>
        <a:bodyPr/>
        <a:lstStyle/>
        <a:p>
          <a:pPr algn="ctr"/>
          <a:r>
            <a:rPr lang="it-IT" sz="2000" dirty="0"/>
            <a:t>La stazione appaltante può individuare quale RUP un dipendente anche non in possesso dei requisiti richiesti. </a:t>
          </a:r>
          <a:r>
            <a:rPr lang="it-IT" sz="2000" b="1" u="sng" dirty="0">
              <a:highlight>
                <a:srgbClr val="008000"/>
              </a:highlight>
            </a:rPr>
            <a:t>In tal caso, la stazione appaltante affida lo svolgimento delle attività di supporto al RUP ad altri dipendenti in possesso dei requisiti carenti in capo al RUP o, in mancanza, a soggetti esterni aventi le specifiche competenze richieste dal Codice e dalle Linee guida, individuati secondo le procedure e con le modalità previste dalla parte II, titolo I e titolo III, sez. II, capo III del Codice</a:t>
          </a:r>
          <a:r>
            <a:rPr lang="it-IT" sz="2000" dirty="0"/>
            <a:t> (Linee Guida n. 3).</a:t>
          </a:r>
        </a:p>
      </dgm:t>
    </dgm:pt>
    <dgm:pt modelId="{6C10CE13-048F-48D4-B20E-8F4180F3EE6C}" type="parTrans" cxnId="{267A3770-A5F5-4B78-80CA-385D77203811}">
      <dgm:prSet/>
      <dgm:spPr/>
      <dgm:t>
        <a:bodyPr/>
        <a:lstStyle/>
        <a:p>
          <a:endParaRPr lang="it-IT"/>
        </a:p>
      </dgm:t>
    </dgm:pt>
    <dgm:pt modelId="{4DAEE46E-C4A3-426B-9EEF-25E747223318}" type="sibTrans" cxnId="{267A3770-A5F5-4B78-80CA-385D77203811}">
      <dgm:prSet/>
      <dgm:spPr/>
      <dgm:t>
        <a:bodyPr/>
        <a:lstStyle/>
        <a:p>
          <a:endParaRPr lang="it-IT"/>
        </a:p>
      </dgm:t>
    </dgm:pt>
    <dgm:pt modelId="{8B0BB27F-EF87-41BA-A102-345754111220}" type="pres">
      <dgm:prSet presAssocID="{1AB25BEC-3DD9-4746-9871-BBBECF710C8A}" presName="linear" presStyleCnt="0">
        <dgm:presLayoutVars>
          <dgm:animLvl val="lvl"/>
          <dgm:resizeHandles val="exact"/>
        </dgm:presLayoutVars>
      </dgm:prSet>
      <dgm:spPr/>
    </dgm:pt>
    <dgm:pt modelId="{23A68FFF-A27B-447D-BD2C-12576A800778}" type="pres">
      <dgm:prSet presAssocID="{CED971DD-8F2A-426A-87EF-9372D25EC429}" presName="parentText" presStyleLbl="node1" presStyleIdx="0" presStyleCnt="2" custLinFactY="-8716" custLinFactNeighborX="511" custLinFactNeighborY="-100000">
        <dgm:presLayoutVars>
          <dgm:chMax val="0"/>
          <dgm:bulletEnabled val="1"/>
        </dgm:presLayoutVars>
      </dgm:prSet>
      <dgm:spPr/>
    </dgm:pt>
    <dgm:pt modelId="{62072F7F-07EB-4CF5-BDCF-926B341B8EAF}" type="pres">
      <dgm:prSet presAssocID="{526F29E4-5B6F-4ED7-8579-DE74E1642326}" presName="spacer" presStyleCnt="0"/>
      <dgm:spPr/>
    </dgm:pt>
    <dgm:pt modelId="{6A07BB64-E1E3-4FBA-B84C-AEE870F47850}" type="pres">
      <dgm:prSet presAssocID="{E6C567CB-7740-4D59-91F8-D1FD414D93A5}" presName="parentText" presStyleLbl="node1" presStyleIdx="1" presStyleCnt="2" custLinFactY="24986" custLinFactNeighborY="100000">
        <dgm:presLayoutVars>
          <dgm:chMax val="0"/>
          <dgm:bulletEnabled val="1"/>
        </dgm:presLayoutVars>
      </dgm:prSet>
      <dgm:spPr/>
    </dgm:pt>
  </dgm:ptLst>
  <dgm:cxnLst>
    <dgm:cxn modelId="{74CC6D66-C865-48C0-801A-4720C312595F}" type="presOf" srcId="{1AB25BEC-3DD9-4746-9871-BBBECF710C8A}" destId="{8B0BB27F-EF87-41BA-A102-345754111220}" srcOrd="0" destOrd="0" presId="urn:microsoft.com/office/officeart/2005/8/layout/vList2"/>
    <dgm:cxn modelId="{267A3770-A5F5-4B78-80CA-385D77203811}" srcId="{1AB25BEC-3DD9-4746-9871-BBBECF710C8A}" destId="{E6C567CB-7740-4D59-91F8-D1FD414D93A5}" srcOrd="1" destOrd="0" parTransId="{6C10CE13-048F-48D4-B20E-8F4180F3EE6C}" sibTransId="{4DAEE46E-C4A3-426B-9EEF-25E747223318}"/>
    <dgm:cxn modelId="{1B88F4B1-54FE-4132-8D4B-BF1FE08EE4FA}" srcId="{1AB25BEC-3DD9-4746-9871-BBBECF710C8A}" destId="{CED971DD-8F2A-426A-87EF-9372D25EC429}" srcOrd="0" destOrd="0" parTransId="{C4E953D2-ABED-4349-9929-3C9A853BB9D2}" sibTransId="{526F29E4-5B6F-4ED7-8579-DE74E1642326}"/>
    <dgm:cxn modelId="{3CE528B2-7E47-40C4-8EAA-51C59864D261}" type="presOf" srcId="{CED971DD-8F2A-426A-87EF-9372D25EC429}" destId="{23A68FFF-A27B-447D-BD2C-12576A800778}" srcOrd="0" destOrd="0" presId="urn:microsoft.com/office/officeart/2005/8/layout/vList2"/>
    <dgm:cxn modelId="{D07C13B9-9220-4338-B89F-9D765196EB63}" type="presOf" srcId="{E6C567CB-7740-4D59-91F8-D1FD414D93A5}" destId="{6A07BB64-E1E3-4FBA-B84C-AEE870F47850}" srcOrd="0" destOrd="0" presId="urn:microsoft.com/office/officeart/2005/8/layout/vList2"/>
    <dgm:cxn modelId="{A4006364-2549-4415-978D-EDDD95FA4514}" type="presParOf" srcId="{8B0BB27F-EF87-41BA-A102-345754111220}" destId="{23A68FFF-A27B-447D-BD2C-12576A800778}" srcOrd="0" destOrd="0" presId="urn:microsoft.com/office/officeart/2005/8/layout/vList2"/>
    <dgm:cxn modelId="{568DDF14-1654-4DB5-B2E2-71F4FEC12878}" type="presParOf" srcId="{8B0BB27F-EF87-41BA-A102-345754111220}" destId="{62072F7F-07EB-4CF5-BDCF-926B341B8EAF}" srcOrd="1" destOrd="0" presId="urn:microsoft.com/office/officeart/2005/8/layout/vList2"/>
    <dgm:cxn modelId="{DAE97562-2F30-4B4E-ABBD-3731500AFDA7}" type="presParOf" srcId="{8B0BB27F-EF87-41BA-A102-345754111220}" destId="{6A07BB64-E1E3-4FBA-B84C-AEE870F4785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81B05D9-8619-4D47-91CE-E5B313AB09FD}"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it-IT"/>
        </a:p>
      </dgm:t>
    </dgm:pt>
    <dgm:pt modelId="{DEDFF129-EB03-4AA8-B50E-33EB1ECD4000}">
      <dgm:prSet/>
      <dgm:spPr>
        <a:solidFill>
          <a:srgbClr val="FF0000"/>
        </a:solidFill>
      </dgm:spPr>
      <dgm:t>
        <a:bodyPr/>
        <a:lstStyle/>
        <a:p>
          <a:pPr algn="ctr"/>
          <a:r>
            <a:rPr lang="it-IT" u="sng" dirty="0"/>
            <a:t>Promozione dei sistemi di qualità e sistemi di attestazione</a:t>
          </a:r>
          <a:r>
            <a:rPr lang="it-IT" dirty="0"/>
            <a:t> delle procedure nelle stazioni appaltanti (art. 19 regolamento).</a:t>
          </a:r>
        </a:p>
      </dgm:t>
    </dgm:pt>
    <dgm:pt modelId="{FC0E77BA-9026-49F6-A10B-4AD1619003F7}" type="parTrans" cxnId="{E8373F2E-5189-401A-9270-F445A2986729}">
      <dgm:prSet/>
      <dgm:spPr/>
      <dgm:t>
        <a:bodyPr/>
        <a:lstStyle/>
        <a:p>
          <a:endParaRPr lang="it-IT"/>
        </a:p>
      </dgm:t>
    </dgm:pt>
    <dgm:pt modelId="{2B23D9EE-C332-4F8E-955E-28E1B3C1E8F1}" type="sibTrans" cxnId="{E8373F2E-5189-401A-9270-F445A2986729}">
      <dgm:prSet/>
      <dgm:spPr/>
      <dgm:t>
        <a:bodyPr/>
        <a:lstStyle/>
        <a:p>
          <a:endParaRPr lang="it-IT"/>
        </a:p>
      </dgm:t>
    </dgm:pt>
    <dgm:pt modelId="{EE4E6336-CDD9-4E62-9495-438CA1B41CD5}" type="pres">
      <dgm:prSet presAssocID="{281B05D9-8619-4D47-91CE-E5B313AB09FD}" presName="linear" presStyleCnt="0">
        <dgm:presLayoutVars>
          <dgm:animLvl val="lvl"/>
          <dgm:resizeHandles val="exact"/>
        </dgm:presLayoutVars>
      </dgm:prSet>
      <dgm:spPr/>
    </dgm:pt>
    <dgm:pt modelId="{3FDBA637-8684-426C-A60D-E4D7481E503F}" type="pres">
      <dgm:prSet presAssocID="{DEDFF129-EB03-4AA8-B50E-33EB1ECD4000}" presName="parentText" presStyleLbl="node1" presStyleIdx="0" presStyleCnt="1" custLinFactNeighborX="10668" custLinFactNeighborY="395">
        <dgm:presLayoutVars>
          <dgm:chMax val="0"/>
          <dgm:bulletEnabled val="1"/>
        </dgm:presLayoutVars>
      </dgm:prSet>
      <dgm:spPr/>
    </dgm:pt>
  </dgm:ptLst>
  <dgm:cxnLst>
    <dgm:cxn modelId="{E8373F2E-5189-401A-9270-F445A2986729}" srcId="{281B05D9-8619-4D47-91CE-E5B313AB09FD}" destId="{DEDFF129-EB03-4AA8-B50E-33EB1ECD4000}" srcOrd="0" destOrd="0" parTransId="{FC0E77BA-9026-49F6-A10B-4AD1619003F7}" sibTransId="{2B23D9EE-C332-4F8E-955E-28E1B3C1E8F1}"/>
    <dgm:cxn modelId="{5AA7846E-63FA-47B3-87CE-12F2F1DBA87A}" type="presOf" srcId="{DEDFF129-EB03-4AA8-B50E-33EB1ECD4000}" destId="{3FDBA637-8684-426C-A60D-E4D7481E503F}" srcOrd="0" destOrd="0" presId="urn:microsoft.com/office/officeart/2005/8/layout/vList2"/>
    <dgm:cxn modelId="{0DC13698-8197-43A6-81DB-CC341A8CC59B}" type="presOf" srcId="{281B05D9-8619-4D47-91CE-E5B313AB09FD}" destId="{EE4E6336-CDD9-4E62-9495-438CA1B41CD5}" srcOrd="0" destOrd="0" presId="urn:microsoft.com/office/officeart/2005/8/layout/vList2"/>
    <dgm:cxn modelId="{A92059CA-86FF-403F-9576-0706FBE25F8A}" type="presParOf" srcId="{EE4E6336-CDD9-4E62-9495-438CA1B41CD5}" destId="{3FDBA637-8684-426C-A60D-E4D7481E503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9441C31-68FA-40D5-AA6C-DD92BEF28C8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it-IT"/>
        </a:p>
      </dgm:t>
    </dgm:pt>
    <dgm:pt modelId="{4A3CC465-5172-4E4D-A7E2-3F971E695B0A}">
      <dgm:prSet/>
      <dgm:spPr>
        <a:solidFill>
          <a:schemeClr val="accent5">
            <a:lumMod val="75000"/>
          </a:schemeClr>
        </a:solidFill>
      </dgm:spPr>
      <dgm:t>
        <a:bodyPr/>
        <a:lstStyle/>
        <a:p>
          <a:pPr algn="ctr"/>
          <a:r>
            <a:rPr lang="it-IT" dirty="0"/>
            <a:t>La SUA nello svolgimento dei compiti attribuiti dalla legge pone particolare attenzione al tema della </a:t>
          </a:r>
          <a:r>
            <a:rPr lang="it-IT" u="sng" dirty="0"/>
            <a:t>sicurezza nei luoghi di lavoro connessi con la progettazione, affidamento ed esecuzione dei contratti pubblici</a:t>
          </a:r>
          <a:r>
            <a:rPr lang="it-IT" dirty="0"/>
            <a:t> (art. 20 regolamento).</a:t>
          </a:r>
        </a:p>
      </dgm:t>
    </dgm:pt>
    <dgm:pt modelId="{756F2C44-15BD-423E-AE1B-F14F04A53521}" type="parTrans" cxnId="{551F0ACE-9964-43D5-BB5E-3F4FEB30EBCE}">
      <dgm:prSet/>
      <dgm:spPr/>
      <dgm:t>
        <a:bodyPr/>
        <a:lstStyle/>
        <a:p>
          <a:endParaRPr lang="it-IT"/>
        </a:p>
      </dgm:t>
    </dgm:pt>
    <dgm:pt modelId="{66EDD131-4A7E-49EF-91EB-C4AA2DEBCFC5}" type="sibTrans" cxnId="{551F0ACE-9964-43D5-BB5E-3F4FEB30EBCE}">
      <dgm:prSet/>
      <dgm:spPr/>
      <dgm:t>
        <a:bodyPr/>
        <a:lstStyle/>
        <a:p>
          <a:endParaRPr lang="it-IT"/>
        </a:p>
      </dgm:t>
    </dgm:pt>
    <dgm:pt modelId="{9FF83BF3-60DF-4203-93D8-6743D9EC9A08}" type="pres">
      <dgm:prSet presAssocID="{59441C31-68FA-40D5-AA6C-DD92BEF28C82}" presName="linear" presStyleCnt="0">
        <dgm:presLayoutVars>
          <dgm:animLvl val="lvl"/>
          <dgm:resizeHandles val="exact"/>
        </dgm:presLayoutVars>
      </dgm:prSet>
      <dgm:spPr/>
    </dgm:pt>
    <dgm:pt modelId="{CD736E53-5FF7-4A63-833C-42CA55D2A6E7}" type="pres">
      <dgm:prSet presAssocID="{4A3CC465-5172-4E4D-A7E2-3F971E695B0A}" presName="parentText" presStyleLbl="node1" presStyleIdx="0" presStyleCnt="1">
        <dgm:presLayoutVars>
          <dgm:chMax val="0"/>
          <dgm:bulletEnabled val="1"/>
        </dgm:presLayoutVars>
      </dgm:prSet>
      <dgm:spPr/>
    </dgm:pt>
  </dgm:ptLst>
  <dgm:cxnLst>
    <dgm:cxn modelId="{12D20606-D923-4597-911E-F7F0B749A5AF}" type="presOf" srcId="{59441C31-68FA-40D5-AA6C-DD92BEF28C82}" destId="{9FF83BF3-60DF-4203-93D8-6743D9EC9A08}" srcOrd="0" destOrd="0" presId="urn:microsoft.com/office/officeart/2005/8/layout/vList2"/>
    <dgm:cxn modelId="{551F0ACE-9964-43D5-BB5E-3F4FEB30EBCE}" srcId="{59441C31-68FA-40D5-AA6C-DD92BEF28C82}" destId="{4A3CC465-5172-4E4D-A7E2-3F971E695B0A}" srcOrd="0" destOrd="0" parTransId="{756F2C44-15BD-423E-AE1B-F14F04A53521}" sibTransId="{66EDD131-4A7E-49EF-91EB-C4AA2DEBCFC5}"/>
    <dgm:cxn modelId="{52A622F7-E021-4E10-AADF-EC89DC0232E4}" type="presOf" srcId="{4A3CC465-5172-4E4D-A7E2-3F971E695B0A}" destId="{CD736E53-5FF7-4A63-833C-42CA55D2A6E7}" srcOrd="0" destOrd="0" presId="urn:microsoft.com/office/officeart/2005/8/layout/vList2"/>
    <dgm:cxn modelId="{5DB9EFA5-1A6E-4468-B509-55905EA2FC75}" type="presParOf" srcId="{9FF83BF3-60DF-4203-93D8-6743D9EC9A08}" destId="{CD736E53-5FF7-4A63-833C-42CA55D2A6E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CF66AC6-9705-47C3-82AF-E793E521690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it-IT"/>
        </a:p>
      </dgm:t>
    </dgm:pt>
    <dgm:pt modelId="{D682ACED-1D7A-42AE-8E59-010C68776871}">
      <dgm:prSet/>
      <dgm:spPr>
        <a:solidFill>
          <a:schemeClr val="accent2">
            <a:lumMod val="75000"/>
          </a:schemeClr>
        </a:solidFill>
      </dgm:spPr>
      <dgm:t>
        <a:bodyPr/>
        <a:lstStyle/>
        <a:p>
          <a:pPr algn="ctr"/>
          <a:r>
            <a:rPr lang="it-IT" u="sng" dirty="0"/>
            <a:t>In caso di mancato pagamento delle retribuzioni o contribuzioni da parte dell’appaltatore, su istanza delle organizzazioni sindacali, la SUA segnala l’inadempienza alle Amministrazioni aggiudicatrici</a:t>
          </a:r>
          <a:r>
            <a:rPr lang="it-IT" dirty="0"/>
            <a:t> che provvedono al pagamento delle somme dovute rivalendosi sugli importi a qualunque titolo spettanti all’appaltatore, in dipendenza delle attività eseguite, anche incamerando la cauzione definitiva (art. 21 regolamento).</a:t>
          </a:r>
        </a:p>
      </dgm:t>
    </dgm:pt>
    <dgm:pt modelId="{E83DBECA-3CA5-4854-B750-7E4C2E4E3596}" type="parTrans" cxnId="{7A31CBFB-F4DF-4FDA-B7DA-4E5517DAB39F}">
      <dgm:prSet/>
      <dgm:spPr/>
      <dgm:t>
        <a:bodyPr/>
        <a:lstStyle/>
        <a:p>
          <a:endParaRPr lang="it-IT"/>
        </a:p>
      </dgm:t>
    </dgm:pt>
    <dgm:pt modelId="{9E17CC3B-AEAD-4AED-A15F-39AA5B7DD2C8}" type="sibTrans" cxnId="{7A31CBFB-F4DF-4FDA-B7DA-4E5517DAB39F}">
      <dgm:prSet/>
      <dgm:spPr/>
      <dgm:t>
        <a:bodyPr/>
        <a:lstStyle/>
        <a:p>
          <a:endParaRPr lang="it-IT"/>
        </a:p>
      </dgm:t>
    </dgm:pt>
    <dgm:pt modelId="{3CE3F02F-DA49-4529-9466-AC18017271C6}" type="pres">
      <dgm:prSet presAssocID="{ECF66AC6-9705-47C3-82AF-E793E5216900}" presName="linear" presStyleCnt="0">
        <dgm:presLayoutVars>
          <dgm:animLvl val="lvl"/>
          <dgm:resizeHandles val="exact"/>
        </dgm:presLayoutVars>
      </dgm:prSet>
      <dgm:spPr/>
    </dgm:pt>
    <dgm:pt modelId="{58EE5F13-B5E0-4650-9F7C-C5E5A7639F76}" type="pres">
      <dgm:prSet presAssocID="{D682ACED-1D7A-42AE-8E59-010C68776871}" presName="parentText" presStyleLbl="node1" presStyleIdx="0" presStyleCnt="1">
        <dgm:presLayoutVars>
          <dgm:chMax val="0"/>
          <dgm:bulletEnabled val="1"/>
        </dgm:presLayoutVars>
      </dgm:prSet>
      <dgm:spPr/>
    </dgm:pt>
  </dgm:ptLst>
  <dgm:cxnLst>
    <dgm:cxn modelId="{4EA26261-2226-4395-8D8E-7B7247B43530}" type="presOf" srcId="{ECF66AC6-9705-47C3-82AF-E793E5216900}" destId="{3CE3F02F-DA49-4529-9466-AC18017271C6}" srcOrd="0" destOrd="0" presId="urn:microsoft.com/office/officeart/2005/8/layout/vList2"/>
    <dgm:cxn modelId="{7A31CBFB-F4DF-4FDA-B7DA-4E5517DAB39F}" srcId="{ECF66AC6-9705-47C3-82AF-E793E5216900}" destId="{D682ACED-1D7A-42AE-8E59-010C68776871}" srcOrd="0" destOrd="0" parTransId="{E83DBECA-3CA5-4854-B750-7E4C2E4E3596}" sibTransId="{9E17CC3B-AEAD-4AED-A15F-39AA5B7DD2C8}"/>
    <dgm:cxn modelId="{89C34FFD-AAD6-494C-BC9D-462B8C2526E9}" type="presOf" srcId="{D682ACED-1D7A-42AE-8E59-010C68776871}" destId="{58EE5F13-B5E0-4650-9F7C-C5E5A7639F76}" srcOrd="0" destOrd="0" presId="urn:microsoft.com/office/officeart/2005/8/layout/vList2"/>
    <dgm:cxn modelId="{237B7FCA-757D-4782-9DB5-10534F3FABC3}" type="presParOf" srcId="{3CE3F02F-DA49-4529-9466-AC18017271C6}" destId="{58EE5F13-B5E0-4650-9F7C-C5E5A7639F76}"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9441C31-68FA-40D5-AA6C-DD92BEF28C8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it-IT"/>
        </a:p>
      </dgm:t>
    </dgm:pt>
    <dgm:pt modelId="{4A3CC465-5172-4E4D-A7E2-3F971E695B0A}">
      <dgm:prSet/>
      <dgm:spPr>
        <a:solidFill>
          <a:schemeClr val="bg2">
            <a:lumMod val="75000"/>
          </a:schemeClr>
        </a:solidFill>
      </dgm:spPr>
      <dgm:t>
        <a:bodyPr/>
        <a:lstStyle/>
        <a:p>
          <a:pPr algn="ctr"/>
          <a:r>
            <a:rPr lang="it-IT" b="1" u="sng" dirty="0">
              <a:solidFill>
                <a:schemeClr val="tx1"/>
              </a:solidFill>
            </a:rPr>
            <a:t>La SUA e tutte le amministrazioni aggiudicatrici</a:t>
          </a:r>
          <a:r>
            <a:rPr lang="it-IT" dirty="0">
              <a:solidFill>
                <a:schemeClr val="tx1"/>
              </a:solidFill>
            </a:rPr>
            <a:t>, i concessionari di opere pubbliche e qualunque soggetto pubblico o privato, che realizzano opere pubbliche nel territorio della regione, al fine di assicurare la leale cooperazione dell'appaltatore, </a:t>
          </a:r>
          <a:r>
            <a:rPr lang="it-IT" b="1" u="sng" dirty="0">
              <a:solidFill>
                <a:schemeClr val="tx1"/>
              </a:solidFill>
            </a:rPr>
            <a:t>prevedono nel contratto oltre che nel bando di gara e nel capitolato speciale d'appalto, nonché nelle convenzioni, </a:t>
          </a:r>
          <a:r>
            <a:rPr lang="it-IT" b="1" u="sng" dirty="0">
              <a:solidFill>
                <a:schemeClr val="tx1"/>
              </a:solidFill>
              <a:highlight>
                <a:srgbClr val="008080"/>
              </a:highlight>
            </a:rPr>
            <a:t>le seguenti clausole a tutela dei lavoratori:</a:t>
          </a:r>
        </a:p>
      </dgm:t>
    </dgm:pt>
    <dgm:pt modelId="{756F2C44-15BD-423E-AE1B-F14F04A53521}" type="parTrans" cxnId="{551F0ACE-9964-43D5-BB5E-3F4FEB30EBCE}">
      <dgm:prSet/>
      <dgm:spPr/>
      <dgm:t>
        <a:bodyPr/>
        <a:lstStyle/>
        <a:p>
          <a:endParaRPr lang="it-IT"/>
        </a:p>
      </dgm:t>
    </dgm:pt>
    <dgm:pt modelId="{66EDD131-4A7E-49EF-91EB-C4AA2DEBCFC5}" type="sibTrans" cxnId="{551F0ACE-9964-43D5-BB5E-3F4FEB30EBCE}">
      <dgm:prSet/>
      <dgm:spPr/>
      <dgm:t>
        <a:bodyPr/>
        <a:lstStyle/>
        <a:p>
          <a:endParaRPr lang="it-IT"/>
        </a:p>
      </dgm:t>
    </dgm:pt>
    <dgm:pt modelId="{9FF83BF3-60DF-4203-93D8-6743D9EC9A08}" type="pres">
      <dgm:prSet presAssocID="{59441C31-68FA-40D5-AA6C-DD92BEF28C82}" presName="linear" presStyleCnt="0">
        <dgm:presLayoutVars>
          <dgm:animLvl val="lvl"/>
          <dgm:resizeHandles val="exact"/>
        </dgm:presLayoutVars>
      </dgm:prSet>
      <dgm:spPr/>
    </dgm:pt>
    <dgm:pt modelId="{CD736E53-5FF7-4A63-833C-42CA55D2A6E7}" type="pres">
      <dgm:prSet presAssocID="{4A3CC465-5172-4E4D-A7E2-3F971E695B0A}" presName="parentText" presStyleLbl="node1" presStyleIdx="0" presStyleCnt="1">
        <dgm:presLayoutVars>
          <dgm:chMax val="0"/>
          <dgm:bulletEnabled val="1"/>
        </dgm:presLayoutVars>
      </dgm:prSet>
      <dgm:spPr/>
    </dgm:pt>
  </dgm:ptLst>
  <dgm:cxnLst>
    <dgm:cxn modelId="{12D20606-D923-4597-911E-F7F0B749A5AF}" type="presOf" srcId="{59441C31-68FA-40D5-AA6C-DD92BEF28C82}" destId="{9FF83BF3-60DF-4203-93D8-6743D9EC9A08}" srcOrd="0" destOrd="0" presId="urn:microsoft.com/office/officeart/2005/8/layout/vList2"/>
    <dgm:cxn modelId="{551F0ACE-9964-43D5-BB5E-3F4FEB30EBCE}" srcId="{59441C31-68FA-40D5-AA6C-DD92BEF28C82}" destId="{4A3CC465-5172-4E4D-A7E2-3F971E695B0A}" srcOrd="0" destOrd="0" parTransId="{756F2C44-15BD-423E-AE1B-F14F04A53521}" sibTransId="{66EDD131-4A7E-49EF-91EB-C4AA2DEBCFC5}"/>
    <dgm:cxn modelId="{52A622F7-E021-4E10-AADF-EC89DC0232E4}" type="presOf" srcId="{4A3CC465-5172-4E4D-A7E2-3F971E695B0A}" destId="{CD736E53-5FF7-4A63-833C-42CA55D2A6E7}" srcOrd="0" destOrd="0" presId="urn:microsoft.com/office/officeart/2005/8/layout/vList2"/>
    <dgm:cxn modelId="{5DB9EFA5-1A6E-4468-B509-55905EA2FC75}" type="presParOf" srcId="{9FF83BF3-60DF-4203-93D8-6743D9EC9A08}" destId="{CD736E53-5FF7-4A63-833C-42CA55D2A6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9441C31-68FA-40D5-AA6C-DD92BEF28C8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it-IT"/>
        </a:p>
      </dgm:t>
    </dgm:pt>
    <dgm:pt modelId="{4A3CC465-5172-4E4D-A7E2-3F971E695B0A}">
      <dgm:prSet/>
      <dgm:spPr>
        <a:solidFill>
          <a:schemeClr val="bg2">
            <a:lumMod val="75000"/>
          </a:schemeClr>
        </a:solidFill>
      </dgm:spPr>
      <dgm:t>
        <a:bodyPr/>
        <a:lstStyle/>
        <a:p>
          <a:pPr algn="ctr"/>
          <a:r>
            <a:rPr lang="it-IT" b="1" u="none" dirty="0">
              <a:solidFill>
                <a:schemeClr val="tx1"/>
              </a:solidFill>
            </a:rPr>
            <a:t>b) obbligo dell’appaltatore di rispondere dell'osservanza di quanto previsto alla lettera a) da parte degli eventuali subappaltatori, sub-affidatari o ditte in qualsivoglia forma di sub-contrattazione nei confronti dei propri dipendenti, per le prestazioni rese nell'ambito dell'appalto.</a:t>
          </a:r>
        </a:p>
      </dgm:t>
    </dgm:pt>
    <dgm:pt modelId="{756F2C44-15BD-423E-AE1B-F14F04A53521}" type="parTrans" cxnId="{551F0ACE-9964-43D5-BB5E-3F4FEB30EBCE}">
      <dgm:prSet/>
      <dgm:spPr/>
      <dgm:t>
        <a:bodyPr/>
        <a:lstStyle/>
        <a:p>
          <a:endParaRPr lang="it-IT"/>
        </a:p>
      </dgm:t>
    </dgm:pt>
    <dgm:pt modelId="{66EDD131-4A7E-49EF-91EB-C4AA2DEBCFC5}" type="sibTrans" cxnId="{551F0ACE-9964-43D5-BB5E-3F4FEB30EBCE}">
      <dgm:prSet/>
      <dgm:spPr/>
      <dgm:t>
        <a:bodyPr/>
        <a:lstStyle/>
        <a:p>
          <a:endParaRPr lang="it-IT"/>
        </a:p>
      </dgm:t>
    </dgm:pt>
    <dgm:pt modelId="{9FF83BF3-60DF-4203-93D8-6743D9EC9A08}" type="pres">
      <dgm:prSet presAssocID="{59441C31-68FA-40D5-AA6C-DD92BEF28C82}" presName="linear" presStyleCnt="0">
        <dgm:presLayoutVars>
          <dgm:animLvl val="lvl"/>
          <dgm:resizeHandles val="exact"/>
        </dgm:presLayoutVars>
      </dgm:prSet>
      <dgm:spPr/>
    </dgm:pt>
    <dgm:pt modelId="{CD736E53-5FF7-4A63-833C-42CA55D2A6E7}" type="pres">
      <dgm:prSet presAssocID="{4A3CC465-5172-4E4D-A7E2-3F971E695B0A}" presName="parentText" presStyleLbl="node1" presStyleIdx="0" presStyleCnt="1" custLinFactNeighborY="4178">
        <dgm:presLayoutVars>
          <dgm:chMax val="0"/>
          <dgm:bulletEnabled val="1"/>
        </dgm:presLayoutVars>
      </dgm:prSet>
      <dgm:spPr/>
    </dgm:pt>
  </dgm:ptLst>
  <dgm:cxnLst>
    <dgm:cxn modelId="{12D20606-D923-4597-911E-F7F0B749A5AF}" type="presOf" srcId="{59441C31-68FA-40D5-AA6C-DD92BEF28C82}" destId="{9FF83BF3-60DF-4203-93D8-6743D9EC9A08}" srcOrd="0" destOrd="0" presId="urn:microsoft.com/office/officeart/2005/8/layout/vList2"/>
    <dgm:cxn modelId="{551F0ACE-9964-43D5-BB5E-3F4FEB30EBCE}" srcId="{59441C31-68FA-40D5-AA6C-DD92BEF28C82}" destId="{4A3CC465-5172-4E4D-A7E2-3F971E695B0A}" srcOrd="0" destOrd="0" parTransId="{756F2C44-15BD-423E-AE1B-F14F04A53521}" sibTransId="{66EDD131-4A7E-49EF-91EB-C4AA2DEBCFC5}"/>
    <dgm:cxn modelId="{52A622F7-E021-4E10-AADF-EC89DC0232E4}" type="presOf" srcId="{4A3CC465-5172-4E4D-A7E2-3F971E695B0A}" destId="{CD736E53-5FF7-4A63-833C-42CA55D2A6E7}" srcOrd="0" destOrd="0" presId="urn:microsoft.com/office/officeart/2005/8/layout/vList2"/>
    <dgm:cxn modelId="{5DB9EFA5-1A6E-4468-B509-55905EA2FC75}" type="presParOf" srcId="{9FF83BF3-60DF-4203-93D8-6743D9EC9A08}" destId="{CD736E53-5FF7-4A63-833C-42CA55D2A6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5DA9984-27CC-482F-BB00-8DC3E1C745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7A70B810-DBAD-40C2-BCD7-68233960BD60}">
      <dgm:prSet/>
      <dgm:spPr/>
      <dgm:t>
        <a:bodyPr/>
        <a:lstStyle/>
        <a:p>
          <a:pPr algn="ctr"/>
          <a:r>
            <a:rPr lang="it-IT" b="1" u="sng" dirty="0"/>
            <a:t>Il ricorso alla SUA avviene con formale atto di investitura, adottato dal funzionario preposto alla struttura cui spetta la competenza relativa alla indizione della gara.</a:t>
          </a:r>
          <a:r>
            <a:rPr lang="it-IT" dirty="0"/>
            <a:t> Completate le procedure di aggiudicazione, la SUA rimette copia integrale del fascicolo relativo alla singola procedura all’ente committente, ai fini degli atti consequenziali.</a:t>
          </a:r>
        </a:p>
      </dgm:t>
    </dgm:pt>
    <dgm:pt modelId="{EA503DAA-9C7F-4C07-84DC-A1CD79A86FBE}" type="parTrans" cxnId="{8F6F3A88-B0EA-405A-8CE5-E61136FF1150}">
      <dgm:prSet/>
      <dgm:spPr/>
      <dgm:t>
        <a:bodyPr/>
        <a:lstStyle/>
        <a:p>
          <a:endParaRPr lang="it-IT"/>
        </a:p>
      </dgm:t>
    </dgm:pt>
    <dgm:pt modelId="{AD5BECD8-4E21-4FB1-AEDF-F71F04CCE636}" type="sibTrans" cxnId="{8F6F3A88-B0EA-405A-8CE5-E61136FF1150}">
      <dgm:prSet/>
      <dgm:spPr/>
      <dgm:t>
        <a:bodyPr/>
        <a:lstStyle/>
        <a:p>
          <a:endParaRPr lang="it-IT"/>
        </a:p>
      </dgm:t>
    </dgm:pt>
    <dgm:pt modelId="{D7906E37-EF7E-4700-B891-6F38A8D32250}" type="pres">
      <dgm:prSet presAssocID="{45DA9984-27CC-482F-BB00-8DC3E1C745AC}" presName="linear" presStyleCnt="0">
        <dgm:presLayoutVars>
          <dgm:animLvl val="lvl"/>
          <dgm:resizeHandles val="exact"/>
        </dgm:presLayoutVars>
      </dgm:prSet>
      <dgm:spPr/>
    </dgm:pt>
    <dgm:pt modelId="{5E5D02BC-224D-4E2B-862D-E4ECDDFFC0DC}" type="pres">
      <dgm:prSet presAssocID="{7A70B810-DBAD-40C2-BCD7-68233960BD60}" presName="parentText" presStyleLbl="node1" presStyleIdx="0" presStyleCnt="1">
        <dgm:presLayoutVars>
          <dgm:chMax val="0"/>
          <dgm:bulletEnabled val="1"/>
        </dgm:presLayoutVars>
      </dgm:prSet>
      <dgm:spPr/>
    </dgm:pt>
  </dgm:ptLst>
  <dgm:cxnLst>
    <dgm:cxn modelId="{11750A72-2FCC-4BEA-9894-59E9B0281B76}" type="presOf" srcId="{7A70B810-DBAD-40C2-BCD7-68233960BD60}" destId="{5E5D02BC-224D-4E2B-862D-E4ECDDFFC0DC}" srcOrd="0" destOrd="0" presId="urn:microsoft.com/office/officeart/2005/8/layout/vList2"/>
    <dgm:cxn modelId="{8F6F3A88-B0EA-405A-8CE5-E61136FF1150}" srcId="{45DA9984-27CC-482F-BB00-8DC3E1C745AC}" destId="{7A70B810-DBAD-40C2-BCD7-68233960BD60}" srcOrd="0" destOrd="0" parTransId="{EA503DAA-9C7F-4C07-84DC-A1CD79A86FBE}" sibTransId="{AD5BECD8-4E21-4FB1-AEDF-F71F04CCE636}"/>
    <dgm:cxn modelId="{E781CD98-39B1-4669-B880-46C1A03C889E}" type="presOf" srcId="{45DA9984-27CC-482F-BB00-8DC3E1C745AC}" destId="{D7906E37-EF7E-4700-B891-6F38A8D32250}" srcOrd="0" destOrd="0" presId="urn:microsoft.com/office/officeart/2005/8/layout/vList2"/>
    <dgm:cxn modelId="{47E47EDA-317A-42DA-BF7B-77D17FDBF31F}" type="presParOf" srcId="{D7906E37-EF7E-4700-B891-6F38A8D32250}" destId="{5E5D02BC-224D-4E2B-862D-E4ECDDFFC0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5DA9984-27CC-482F-BB00-8DC3E1C745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A70B810-DBAD-40C2-BCD7-68233960BD60}">
      <dgm:prSet custT="1"/>
      <dgm:spPr>
        <a:solidFill>
          <a:schemeClr val="tx2">
            <a:lumMod val="20000"/>
            <a:lumOff val="80000"/>
          </a:schemeClr>
        </a:solidFill>
        <a:ln>
          <a:solidFill>
            <a:schemeClr val="tx1"/>
          </a:solidFill>
        </a:ln>
      </dgm:spPr>
      <dgm:t>
        <a:bodyPr/>
        <a:lstStyle/>
        <a:p>
          <a:pPr algn="ctr"/>
          <a:r>
            <a:rPr lang="it-IT" sz="2000" b="1" u="none" dirty="0">
              <a:solidFill>
                <a:schemeClr val="tx1"/>
              </a:solidFill>
            </a:rPr>
            <a:t>Con la richiesta di intervento della SUA per l’avvio del procedimento di preparazione, indizione e aggiudicazione delle procedure di gara, gli organi e le strutture della Regione, degli Enti, Aziende, Agenzie ed Organismi da essa dipendenti, </a:t>
          </a:r>
          <a:r>
            <a:rPr lang="it-IT" sz="2000" b="1" u="sng" dirty="0">
              <a:solidFill>
                <a:schemeClr val="tx1"/>
              </a:solidFill>
            </a:rPr>
            <a:t>dispongono l’impegno e l’erogazione della quota dell’1%, dell’importo posto a base di gara, in favore della SUA, provvedendo nei successivi 30 giorni alla relativa erogazione.</a:t>
          </a:r>
          <a:endParaRPr lang="it-IT" sz="2000" u="sng" dirty="0">
            <a:solidFill>
              <a:schemeClr val="tx1"/>
            </a:solidFill>
          </a:endParaRPr>
        </a:p>
      </dgm:t>
    </dgm:pt>
    <dgm:pt modelId="{EA503DAA-9C7F-4C07-84DC-A1CD79A86FBE}" type="parTrans" cxnId="{8F6F3A88-B0EA-405A-8CE5-E61136FF1150}">
      <dgm:prSet/>
      <dgm:spPr/>
      <dgm:t>
        <a:bodyPr/>
        <a:lstStyle/>
        <a:p>
          <a:endParaRPr lang="it-IT"/>
        </a:p>
      </dgm:t>
    </dgm:pt>
    <dgm:pt modelId="{AD5BECD8-4E21-4FB1-AEDF-F71F04CCE636}" type="sibTrans" cxnId="{8F6F3A88-B0EA-405A-8CE5-E61136FF1150}">
      <dgm:prSet/>
      <dgm:spPr/>
      <dgm:t>
        <a:bodyPr/>
        <a:lstStyle/>
        <a:p>
          <a:endParaRPr lang="it-IT"/>
        </a:p>
      </dgm:t>
    </dgm:pt>
    <dgm:pt modelId="{D7906E37-EF7E-4700-B891-6F38A8D32250}" type="pres">
      <dgm:prSet presAssocID="{45DA9984-27CC-482F-BB00-8DC3E1C745AC}" presName="linear" presStyleCnt="0">
        <dgm:presLayoutVars>
          <dgm:animLvl val="lvl"/>
          <dgm:resizeHandles val="exact"/>
        </dgm:presLayoutVars>
      </dgm:prSet>
      <dgm:spPr/>
    </dgm:pt>
    <dgm:pt modelId="{5E5D02BC-224D-4E2B-862D-E4ECDDFFC0DC}" type="pres">
      <dgm:prSet presAssocID="{7A70B810-DBAD-40C2-BCD7-68233960BD60}" presName="parentText" presStyleLbl="node1" presStyleIdx="0" presStyleCnt="1">
        <dgm:presLayoutVars>
          <dgm:chMax val="0"/>
          <dgm:bulletEnabled val="1"/>
        </dgm:presLayoutVars>
      </dgm:prSet>
      <dgm:spPr/>
    </dgm:pt>
  </dgm:ptLst>
  <dgm:cxnLst>
    <dgm:cxn modelId="{11750A72-2FCC-4BEA-9894-59E9B0281B76}" type="presOf" srcId="{7A70B810-DBAD-40C2-BCD7-68233960BD60}" destId="{5E5D02BC-224D-4E2B-862D-E4ECDDFFC0DC}" srcOrd="0" destOrd="0" presId="urn:microsoft.com/office/officeart/2005/8/layout/vList2"/>
    <dgm:cxn modelId="{8F6F3A88-B0EA-405A-8CE5-E61136FF1150}" srcId="{45DA9984-27CC-482F-BB00-8DC3E1C745AC}" destId="{7A70B810-DBAD-40C2-BCD7-68233960BD60}" srcOrd="0" destOrd="0" parTransId="{EA503DAA-9C7F-4C07-84DC-A1CD79A86FBE}" sibTransId="{AD5BECD8-4E21-4FB1-AEDF-F71F04CCE636}"/>
    <dgm:cxn modelId="{E781CD98-39B1-4669-B880-46C1A03C889E}" type="presOf" srcId="{45DA9984-27CC-482F-BB00-8DC3E1C745AC}" destId="{D7906E37-EF7E-4700-B891-6F38A8D32250}" srcOrd="0" destOrd="0" presId="urn:microsoft.com/office/officeart/2005/8/layout/vList2"/>
    <dgm:cxn modelId="{47E47EDA-317A-42DA-BF7B-77D17FDBF31F}" type="presParOf" srcId="{D7906E37-EF7E-4700-B891-6F38A8D32250}" destId="{5E5D02BC-224D-4E2B-862D-E4ECDDFFC0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57DFA-821A-4B9B-868F-ED89975252D5}"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it-IT"/>
        </a:p>
      </dgm:t>
    </dgm:pt>
    <dgm:pt modelId="{BBAC2C2D-C66A-44F7-8299-950721F66A76}">
      <dgm:prSet/>
      <dgm:spPr/>
      <dgm:t>
        <a:bodyPr/>
        <a:lstStyle/>
        <a:p>
          <a:r>
            <a:rPr lang="it-IT" b="1" dirty="0">
              <a:solidFill>
                <a:schemeClr val="tx1"/>
              </a:solidFill>
            </a:rPr>
            <a:t>La determina a contrarre è l’atto, di spettanza dirigenziale, con il quale la S.A. manifesta la propria volontà di stipulare un contratto</a:t>
          </a:r>
        </a:p>
      </dgm:t>
    </dgm:pt>
    <dgm:pt modelId="{77830FA9-41F5-488F-8333-A7E6E926EE41}" type="parTrans" cxnId="{B4023F3A-05EB-46F8-A2EB-7DE27CF04735}">
      <dgm:prSet/>
      <dgm:spPr/>
      <dgm:t>
        <a:bodyPr/>
        <a:lstStyle/>
        <a:p>
          <a:endParaRPr lang="it-IT"/>
        </a:p>
      </dgm:t>
    </dgm:pt>
    <dgm:pt modelId="{09199815-7226-42A8-8842-FB9A4209EFAF}" type="sibTrans" cxnId="{B4023F3A-05EB-46F8-A2EB-7DE27CF04735}">
      <dgm:prSet/>
      <dgm:spPr/>
      <dgm:t>
        <a:bodyPr/>
        <a:lstStyle/>
        <a:p>
          <a:endParaRPr lang="it-IT" dirty="0"/>
        </a:p>
      </dgm:t>
    </dgm:pt>
    <dgm:pt modelId="{9DDB45EF-3AF2-44E2-930D-1E2FF7EB3E3C}">
      <dgm:prSet/>
      <dgm:spPr/>
      <dgm:t>
        <a:bodyPr/>
        <a:lstStyle/>
        <a:p>
          <a:r>
            <a:rPr lang="it-IT" b="1" dirty="0">
              <a:solidFill>
                <a:schemeClr val="tx1"/>
              </a:solidFill>
            </a:rPr>
            <a:t>È un atto amministrativo di tipo programmatico con efficacia interna, rilevante solo ai fini del procedimento formativo della volontà del committente pubblico.</a:t>
          </a:r>
        </a:p>
      </dgm:t>
    </dgm:pt>
    <dgm:pt modelId="{FC1D51BD-A30C-482D-8705-5F85504A4191}" type="parTrans" cxnId="{A0176D2E-C041-42E9-9C58-B9D3BBE632E2}">
      <dgm:prSet/>
      <dgm:spPr/>
      <dgm:t>
        <a:bodyPr/>
        <a:lstStyle/>
        <a:p>
          <a:endParaRPr lang="it-IT"/>
        </a:p>
      </dgm:t>
    </dgm:pt>
    <dgm:pt modelId="{649BCA35-18A5-4469-8130-BEE9F82F88FA}" type="sibTrans" cxnId="{A0176D2E-C041-42E9-9C58-B9D3BBE632E2}">
      <dgm:prSet/>
      <dgm:spPr/>
      <dgm:t>
        <a:bodyPr/>
        <a:lstStyle/>
        <a:p>
          <a:endParaRPr lang="it-IT" dirty="0"/>
        </a:p>
      </dgm:t>
    </dgm:pt>
    <dgm:pt modelId="{6A3698B3-6A34-4A57-B380-80A5F276A8EC}">
      <dgm:prSet/>
      <dgm:spPr/>
      <dgm:t>
        <a:bodyPr/>
        <a:lstStyle/>
        <a:p>
          <a:r>
            <a:rPr lang="it-IT" dirty="0">
              <a:solidFill>
                <a:schemeClr val="tx1"/>
              </a:solidFill>
            </a:rPr>
            <a:t>Per gli enti locali, la determinazione a contrarre è disciplinata dall’art. 192 TUEL (d.lgs. n. 267/2000) che ne stabilisce il contenuto minimo essenziale (fine del contratto; oggetto, forma e clausole essenziali; modalità di scelta del contraente tra quelle ammesse e le ragioni alla base).</a:t>
          </a:r>
        </a:p>
      </dgm:t>
    </dgm:pt>
    <dgm:pt modelId="{A7ED3E5D-88B0-47A9-BB42-F102DA691DDC}" type="parTrans" cxnId="{532BC635-240C-4BBD-B375-CD25FE23FF85}">
      <dgm:prSet/>
      <dgm:spPr/>
      <dgm:t>
        <a:bodyPr/>
        <a:lstStyle/>
        <a:p>
          <a:endParaRPr lang="it-IT"/>
        </a:p>
      </dgm:t>
    </dgm:pt>
    <dgm:pt modelId="{D4B35C43-63BE-4B23-B2F4-81255B64F0EB}" type="sibTrans" cxnId="{532BC635-240C-4BBD-B375-CD25FE23FF85}">
      <dgm:prSet/>
      <dgm:spPr/>
      <dgm:t>
        <a:bodyPr/>
        <a:lstStyle/>
        <a:p>
          <a:endParaRPr lang="it-IT"/>
        </a:p>
      </dgm:t>
    </dgm:pt>
    <dgm:pt modelId="{9125C321-B57E-44F8-B9E5-F31485DED651}" type="pres">
      <dgm:prSet presAssocID="{23457DFA-821A-4B9B-868F-ED89975252D5}" presName="Name0" presStyleCnt="0">
        <dgm:presLayoutVars>
          <dgm:dir/>
          <dgm:resizeHandles val="exact"/>
        </dgm:presLayoutVars>
      </dgm:prSet>
      <dgm:spPr/>
    </dgm:pt>
    <dgm:pt modelId="{9C3AAD1B-89CD-4949-B33C-4A97439B3E90}" type="pres">
      <dgm:prSet presAssocID="{BBAC2C2D-C66A-44F7-8299-950721F66A76}" presName="node" presStyleLbl="node1" presStyleIdx="0" presStyleCnt="3">
        <dgm:presLayoutVars>
          <dgm:bulletEnabled val="1"/>
        </dgm:presLayoutVars>
      </dgm:prSet>
      <dgm:spPr/>
    </dgm:pt>
    <dgm:pt modelId="{EB8A9F69-CF36-4486-B880-BD5C021563A4}" type="pres">
      <dgm:prSet presAssocID="{09199815-7226-42A8-8842-FB9A4209EFAF}" presName="sibTrans" presStyleLbl="sibTrans2D1" presStyleIdx="0" presStyleCnt="2"/>
      <dgm:spPr/>
    </dgm:pt>
    <dgm:pt modelId="{7512844F-300E-431C-922E-798D5D40A2D0}" type="pres">
      <dgm:prSet presAssocID="{09199815-7226-42A8-8842-FB9A4209EFAF}" presName="connectorText" presStyleLbl="sibTrans2D1" presStyleIdx="0" presStyleCnt="2"/>
      <dgm:spPr/>
    </dgm:pt>
    <dgm:pt modelId="{459093C6-A7F6-4CCC-9B76-151837546FDB}" type="pres">
      <dgm:prSet presAssocID="{9DDB45EF-3AF2-44E2-930D-1E2FF7EB3E3C}" presName="node" presStyleLbl="node1" presStyleIdx="1" presStyleCnt="3">
        <dgm:presLayoutVars>
          <dgm:bulletEnabled val="1"/>
        </dgm:presLayoutVars>
      </dgm:prSet>
      <dgm:spPr/>
    </dgm:pt>
    <dgm:pt modelId="{2D827FB3-CC19-434D-AC25-56EB72376698}" type="pres">
      <dgm:prSet presAssocID="{649BCA35-18A5-4469-8130-BEE9F82F88FA}" presName="sibTrans" presStyleLbl="sibTrans2D1" presStyleIdx="1" presStyleCnt="2"/>
      <dgm:spPr/>
    </dgm:pt>
    <dgm:pt modelId="{6C7FA0FA-0DC3-4515-A3A3-2A53CE3F6A38}" type="pres">
      <dgm:prSet presAssocID="{649BCA35-18A5-4469-8130-BEE9F82F88FA}" presName="connectorText" presStyleLbl="sibTrans2D1" presStyleIdx="1" presStyleCnt="2"/>
      <dgm:spPr/>
    </dgm:pt>
    <dgm:pt modelId="{4AF68E47-4D2B-42CE-A282-23313837B295}" type="pres">
      <dgm:prSet presAssocID="{6A3698B3-6A34-4A57-B380-80A5F276A8EC}" presName="node" presStyleLbl="node1" presStyleIdx="2" presStyleCnt="3">
        <dgm:presLayoutVars>
          <dgm:bulletEnabled val="1"/>
        </dgm:presLayoutVars>
      </dgm:prSet>
      <dgm:spPr/>
    </dgm:pt>
  </dgm:ptLst>
  <dgm:cxnLst>
    <dgm:cxn modelId="{CBF8010E-2775-4456-80F5-8C95AF650A12}" type="presOf" srcId="{09199815-7226-42A8-8842-FB9A4209EFAF}" destId="{7512844F-300E-431C-922E-798D5D40A2D0}" srcOrd="1" destOrd="0" presId="urn:microsoft.com/office/officeart/2005/8/layout/process1"/>
    <dgm:cxn modelId="{C73B411F-4164-4FD7-BD4E-9F8C9F770F27}" type="presOf" srcId="{BBAC2C2D-C66A-44F7-8299-950721F66A76}" destId="{9C3AAD1B-89CD-4949-B33C-4A97439B3E90}" srcOrd="0" destOrd="0" presId="urn:microsoft.com/office/officeart/2005/8/layout/process1"/>
    <dgm:cxn modelId="{A0176D2E-C041-42E9-9C58-B9D3BBE632E2}" srcId="{23457DFA-821A-4B9B-868F-ED89975252D5}" destId="{9DDB45EF-3AF2-44E2-930D-1E2FF7EB3E3C}" srcOrd="1" destOrd="0" parTransId="{FC1D51BD-A30C-482D-8705-5F85504A4191}" sibTransId="{649BCA35-18A5-4469-8130-BEE9F82F88FA}"/>
    <dgm:cxn modelId="{532BC635-240C-4BBD-B375-CD25FE23FF85}" srcId="{23457DFA-821A-4B9B-868F-ED89975252D5}" destId="{6A3698B3-6A34-4A57-B380-80A5F276A8EC}" srcOrd="2" destOrd="0" parTransId="{A7ED3E5D-88B0-47A9-BB42-F102DA691DDC}" sibTransId="{D4B35C43-63BE-4B23-B2F4-81255B64F0EB}"/>
    <dgm:cxn modelId="{B4023F3A-05EB-46F8-A2EB-7DE27CF04735}" srcId="{23457DFA-821A-4B9B-868F-ED89975252D5}" destId="{BBAC2C2D-C66A-44F7-8299-950721F66A76}" srcOrd="0" destOrd="0" parTransId="{77830FA9-41F5-488F-8333-A7E6E926EE41}" sibTransId="{09199815-7226-42A8-8842-FB9A4209EFAF}"/>
    <dgm:cxn modelId="{0D31BF61-0F01-4156-A57B-1C57982C3248}" type="presOf" srcId="{9DDB45EF-3AF2-44E2-930D-1E2FF7EB3E3C}" destId="{459093C6-A7F6-4CCC-9B76-151837546FDB}" srcOrd="0" destOrd="0" presId="urn:microsoft.com/office/officeart/2005/8/layout/process1"/>
    <dgm:cxn modelId="{022B3B7B-51B5-4AEB-9A97-AC4A0E8FDCDA}" type="presOf" srcId="{649BCA35-18A5-4469-8130-BEE9F82F88FA}" destId="{2D827FB3-CC19-434D-AC25-56EB72376698}" srcOrd="0" destOrd="0" presId="urn:microsoft.com/office/officeart/2005/8/layout/process1"/>
    <dgm:cxn modelId="{2C0C67A3-6C17-4BBD-9DFB-EADB156DA5CA}" type="presOf" srcId="{23457DFA-821A-4B9B-868F-ED89975252D5}" destId="{9125C321-B57E-44F8-B9E5-F31485DED651}" srcOrd="0" destOrd="0" presId="urn:microsoft.com/office/officeart/2005/8/layout/process1"/>
    <dgm:cxn modelId="{1FE649D9-AC57-4501-958A-E9BF92A08100}" type="presOf" srcId="{649BCA35-18A5-4469-8130-BEE9F82F88FA}" destId="{6C7FA0FA-0DC3-4515-A3A3-2A53CE3F6A38}" srcOrd="1" destOrd="0" presId="urn:microsoft.com/office/officeart/2005/8/layout/process1"/>
    <dgm:cxn modelId="{1DDFDDDC-0832-44A3-8EBF-7D94C950E00E}" type="presOf" srcId="{6A3698B3-6A34-4A57-B380-80A5F276A8EC}" destId="{4AF68E47-4D2B-42CE-A282-23313837B295}" srcOrd="0" destOrd="0" presId="urn:microsoft.com/office/officeart/2005/8/layout/process1"/>
    <dgm:cxn modelId="{E5C465DD-9C3A-4108-B629-C701A3350D3E}" type="presOf" srcId="{09199815-7226-42A8-8842-FB9A4209EFAF}" destId="{EB8A9F69-CF36-4486-B880-BD5C021563A4}" srcOrd="0" destOrd="0" presId="urn:microsoft.com/office/officeart/2005/8/layout/process1"/>
    <dgm:cxn modelId="{F1BF5B58-D5B5-4C53-A12A-078946964A74}" type="presParOf" srcId="{9125C321-B57E-44F8-B9E5-F31485DED651}" destId="{9C3AAD1B-89CD-4949-B33C-4A97439B3E90}" srcOrd="0" destOrd="0" presId="urn:microsoft.com/office/officeart/2005/8/layout/process1"/>
    <dgm:cxn modelId="{24297C44-7D28-41DB-BE04-3517CD7145D5}" type="presParOf" srcId="{9125C321-B57E-44F8-B9E5-F31485DED651}" destId="{EB8A9F69-CF36-4486-B880-BD5C021563A4}" srcOrd="1" destOrd="0" presId="urn:microsoft.com/office/officeart/2005/8/layout/process1"/>
    <dgm:cxn modelId="{A045E8F1-6C83-4C72-A694-4CC082F300A9}" type="presParOf" srcId="{EB8A9F69-CF36-4486-B880-BD5C021563A4}" destId="{7512844F-300E-431C-922E-798D5D40A2D0}" srcOrd="0" destOrd="0" presId="urn:microsoft.com/office/officeart/2005/8/layout/process1"/>
    <dgm:cxn modelId="{001D2803-BEF9-4FAA-887C-6ECC59926E30}" type="presParOf" srcId="{9125C321-B57E-44F8-B9E5-F31485DED651}" destId="{459093C6-A7F6-4CCC-9B76-151837546FDB}" srcOrd="2" destOrd="0" presId="urn:microsoft.com/office/officeart/2005/8/layout/process1"/>
    <dgm:cxn modelId="{3B10DC6A-80CA-4D6A-9E79-081B7DC43C2D}" type="presParOf" srcId="{9125C321-B57E-44F8-B9E5-F31485DED651}" destId="{2D827FB3-CC19-434D-AC25-56EB72376698}" srcOrd="3" destOrd="0" presId="urn:microsoft.com/office/officeart/2005/8/layout/process1"/>
    <dgm:cxn modelId="{09ACCF37-5ED7-4EF3-9AEB-3F12C9621A83}" type="presParOf" srcId="{2D827FB3-CC19-434D-AC25-56EB72376698}" destId="{6C7FA0FA-0DC3-4515-A3A3-2A53CE3F6A38}" srcOrd="0" destOrd="0" presId="urn:microsoft.com/office/officeart/2005/8/layout/process1"/>
    <dgm:cxn modelId="{E90C1B7F-9C2E-4123-9597-09EA7F6F2DD4}" type="presParOf" srcId="{9125C321-B57E-44F8-B9E5-F31485DED651}" destId="{4AF68E47-4D2B-42CE-A282-23313837B29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F25F2A-7B79-44E4-AE13-BBB323DC32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21C693D5-EA12-442B-9116-D4E8093954D4}">
      <dgm:prSet/>
      <dgm:spPr/>
      <dgm:t>
        <a:bodyPr/>
        <a:lstStyle/>
        <a:p>
          <a:pPr algn="ctr"/>
          <a:r>
            <a:rPr lang="it-IT" b="1" dirty="0"/>
            <a:t>Per i lavori l’affidamento diretto senza avviso pubblico, mediante la valutazione di tre preventivi, ove esistenti. È stato precisato che è un affidamento diretto previa valutazione di tre preventivi e non una procedura negoziata con le relative formalità. </a:t>
          </a:r>
        </a:p>
      </dgm:t>
    </dgm:pt>
    <dgm:pt modelId="{201ACE3D-6D7E-4BC3-A028-7754A90818F6}" type="parTrans" cxnId="{2629B6D4-8EEE-4B79-89F3-C42764D71FA4}">
      <dgm:prSet/>
      <dgm:spPr/>
      <dgm:t>
        <a:bodyPr/>
        <a:lstStyle/>
        <a:p>
          <a:endParaRPr lang="it-IT"/>
        </a:p>
      </dgm:t>
    </dgm:pt>
    <dgm:pt modelId="{7E38BBD5-5BA2-4BEC-B2CB-D6E98DE3DDB9}" type="sibTrans" cxnId="{2629B6D4-8EEE-4B79-89F3-C42764D71FA4}">
      <dgm:prSet/>
      <dgm:spPr/>
      <dgm:t>
        <a:bodyPr/>
        <a:lstStyle/>
        <a:p>
          <a:endParaRPr lang="it-IT"/>
        </a:p>
      </dgm:t>
    </dgm:pt>
    <dgm:pt modelId="{01623C9D-4BFB-4DFE-9062-E0DD59335FA9}">
      <dgm:prSet/>
      <dgm:spPr/>
      <dgm:t>
        <a:bodyPr/>
        <a:lstStyle/>
        <a:p>
          <a:pPr algn="ctr"/>
          <a:r>
            <a:rPr lang="it-IT" b="1" dirty="0"/>
            <a:t>Invece per servizi e forniture, al fine di individuare almeno cinque operatori economici servono indagini di mercato o elenchi di operatori; quindi bisogna ricorrere a preventive forme di pubblicità (avviso pubblico) o attingere a elenchi di operatori economici già costituiti e gestiti dalla stazione appaltante.</a:t>
          </a:r>
        </a:p>
      </dgm:t>
    </dgm:pt>
    <dgm:pt modelId="{5462FD85-E8E1-4FA1-A1CC-C9B10FF3E1F8}" type="parTrans" cxnId="{5825F9FD-CC64-42DD-AF06-B3FF02014D1B}">
      <dgm:prSet/>
      <dgm:spPr/>
      <dgm:t>
        <a:bodyPr/>
        <a:lstStyle/>
        <a:p>
          <a:endParaRPr lang="it-IT"/>
        </a:p>
      </dgm:t>
    </dgm:pt>
    <dgm:pt modelId="{4D771F46-60C1-4B34-B199-7989D04A222E}" type="sibTrans" cxnId="{5825F9FD-CC64-42DD-AF06-B3FF02014D1B}">
      <dgm:prSet/>
      <dgm:spPr/>
      <dgm:t>
        <a:bodyPr/>
        <a:lstStyle/>
        <a:p>
          <a:endParaRPr lang="it-IT"/>
        </a:p>
      </dgm:t>
    </dgm:pt>
    <dgm:pt modelId="{0F27945E-E2E4-43FB-9AA3-56E65FA6BECF}" type="pres">
      <dgm:prSet presAssocID="{6AF25F2A-7B79-44E4-AE13-BBB323DC3214}" presName="linear" presStyleCnt="0">
        <dgm:presLayoutVars>
          <dgm:animLvl val="lvl"/>
          <dgm:resizeHandles val="exact"/>
        </dgm:presLayoutVars>
      </dgm:prSet>
      <dgm:spPr/>
    </dgm:pt>
    <dgm:pt modelId="{07899C83-5DCA-4D27-B66A-92E705C5A869}" type="pres">
      <dgm:prSet presAssocID="{21C693D5-EA12-442B-9116-D4E8093954D4}" presName="parentText" presStyleLbl="node1" presStyleIdx="0" presStyleCnt="2">
        <dgm:presLayoutVars>
          <dgm:chMax val="0"/>
          <dgm:bulletEnabled val="1"/>
        </dgm:presLayoutVars>
      </dgm:prSet>
      <dgm:spPr/>
    </dgm:pt>
    <dgm:pt modelId="{565BCA8A-689E-416C-8408-6039C32F1C30}" type="pres">
      <dgm:prSet presAssocID="{7E38BBD5-5BA2-4BEC-B2CB-D6E98DE3DDB9}" presName="spacer" presStyleCnt="0"/>
      <dgm:spPr/>
    </dgm:pt>
    <dgm:pt modelId="{364FA486-5023-4731-8A3D-1B6094579D64}" type="pres">
      <dgm:prSet presAssocID="{01623C9D-4BFB-4DFE-9062-E0DD59335FA9}" presName="parentText" presStyleLbl="node1" presStyleIdx="1" presStyleCnt="2">
        <dgm:presLayoutVars>
          <dgm:chMax val="0"/>
          <dgm:bulletEnabled val="1"/>
        </dgm:presLayoutVars>
      </dgm:prSet>
      <dgm:spPr/>
    </dgm:pt>
  </dgm:ptLst>
  <dgm:cxnLst>
    <dgm:cxn modelId="{BEF72329-2A87-44E2-95D9-FD3073D532EE}" type="presOf" srcId="{6AF25F2A-7B79-44E4-AE13-BBB323DC3214}" destId="{0F27945E-E2E4-43FB-9AA3-56E65FA6BECF}" srcOrd="0" destOrd="0" presId="urn:microsoft.com/office/officeart/2005/8/layout/vList2"/>
    <dgm:cxn modelId="{81266891-19F3-4410-B5AF-E9D9453A4934}" type="presOf" srcId="{01623C9D-4BFB-4DFE-9062-E0DD59335FA9}" destId="{364FA486-5023-4731-8A3D-1B6094579D64}" srcOrd="0" destOrd="0" presId="urn:microsoft.com/office/officeart/2005/8/layout/vList2"/>
    <dgm:cxn modelId="{04F5C7B9-B54F-4CB8-9EF5-C93D8CDC04F7}" type="presOf" srcId="{21C693D5-EA12-442B-9116-D4E8093954D4}" destId="{07899C83-5DCA-4D27-B66A-92E705C5A869}" srcOrd="0" destOrd="0" presId="urn:microsoft.com/office/officeart/2005/8/layout/vList2"/>
    <dgm:cxn modelId="{2629B6D4-8EEE-4B79-89F3-C42764D71FA4}" srcId="{6AF25F2A-7B79-44E4-AE13-BBB323DC3214}" destId="{21C693D5-EA12-442B-9116-D4E8093954D4}" srcOrd="0" destOrd="0" parTransId="{201ACE3D-6D7E-4BC3-A028-7754A90818F6}" sibTransId="{7E38BBD5-5BA2-4BEC-B2CB-D6E98DE3DDB9}"/>
    <dgm:cxn modelId="{5825F9FD-CC64-42DD-AF06-B3FF02014D1B}" srcId="{6AF25F2A-7B79-44E4-AE13-BBB323DC3214}" destId="{01623C9D-4BFB-4DFE-9062-E0DD59335FA9}" srcOrd="1" destOrd="0" parTransId="{5462FD85-E8E1-4FA1-A1CC-C9B10FF3E1F8}" sibTransId="{4D771F46-60C1-4B34-B199-7989D04A222E}"/>
    <dgm:cxn modelId="{983B5EB3-AB29-4130-8073-795FE4D93C60}" type="presParOf" srcId="{0F27945E-E2E4-43FB-9AA3-56E65FA6BECF}" destId="{07899C83-5DCA-4D27-B66A-92E705C5A869}" srcOrd="0" destOrd="0" presId="urn:microsoft.com/office/officeart/2005/8/layout/vList2"/>
    <dgm:cxn modelId="{550D4320-0970-4E47-A2E6-EE156A8BA6B8}" type="presParOf" srcId="{0F27945E-E2E4-43FB-9AA3-56E65FA6BECF}" destId="{565BCA8A-689E-416C-8408-6039C32F1C30}" srcOrd="1" destOrd="0" presId="urn:microsoft.com/office/officeart/2005/8/layout/vList2"/>
    <dgm:cxn modelId="{D39AB834-7EBD-46DF-BADF-E7766A261369}" type="presParOf" srcId="{0F27945E-E2E4-43FB-9AA3-56E65FA6BECF}" destId="{364FA486-5023-4731-8A3D-1B6094579D6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7A631A-BB28-4ED4-8338-D9CA225BD3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38121E2-C225-4700-92B6-841AF597C14F}">
      <dgm:prSet/>
      <dgm:spPr>
        <a:solidFill>
          <a:schemeClr val="tx1"/>
        </a:solidFill>
      </dgm:spPr>
      <dgm:t>
        <a:bodyPr/>
        <a:lstStyle/>
        <a:p>
          <a:pPr algn="ctr"/>
          <a:r>
            <a:rPr lang="it-IT" b="1" dirty="0"/>
            <a:t>I servizi tecnici individuati dall’art. 157, comma 2 d.lgs. n. 50/2016, di importo pari o superiore a 40 mila euro ed inferiore a 100 mila euro, possono essere affidati dal RUP con la procedura prevista dall’articolo 36, comma 2, lettera b) d.lgs. n. 50/2016 mediante invito rivolto ad almeno cinque operatori economici.</a:t>
          </a:r>
        </a:p>
      </dgm:t>
    </dgm:pt>
    <dgm:pt modelId="{88219B0D-F129-441B-964C-DF6014E3CDE7}" type="parTrans" cxnId="{D926E12C-32FB-43CB-B152-ADEF305DBF5C}">
      <dgm:prSet/>
      <dgm:spPr/>
      <dgm:t>
        <a:bodyPr/>
        <a:lstStyle/>
        <a:p>
          <a:endParaRPr lang="it-IT"/>
        </a:p>
      </dgm:t>
    </dgm:pt>
    <dgm:pt modelId="{180075E3-5F35-4905-9865-16CA1EC5376A}" type="sibTrans" cxnId="{D926E12C-32FB-43CB-B152-ADEF305DBF5C}">
      <dgm:prSet/>
      <dgm:spPr/>
      <dgm:t>
        <a:bodyPr/>
        <a:lstStyle/>
        <a:p>
          <a:endParaRPr lang="it-IT"/>
        </a:p>
      </dgm:t>
    </dgm:pt>
    <dgm:pt modelId="{B7EF99F6-E084-438D-A4FB-8129652D5461}" type="pres">
      <dgm:prSet presAssocID="{0A7A631A-BB28-4ED4-8338-D9CA225BD31E}" presName="linear" presStyleCnt="0">
        <dgm:presLayoutVars>
          <dgm:animLvl val="lvl"/>
          <dgm:resizeHandles val="exact"/>
        </dgm:presLayoutVars>
      </dgm:prSet>
      <dgm:spPr/>
    </dgm:pt>
    <dgm:pt modelId="{9AF91AE1-86B5-4C3C-9616-7C5A1F92C409}" type="pres">
      <dgm:prSet presAssocID="{838121E2-C225-4700-92B6-841AF597C14F}" presName="parentText" presStyleLbl="node1" presStyleIdx="0" presStyleCnt="1" custScaleY="109045">
        <dgm:presLayoutVars>
          <dgm:chMax val="0"/>
          <dgm:bulletEnabled val="1"/>
        </dgm:presLayoutVars>
      </dgm:prSet>
      <dgm:spPr/>
    </dgm:pt>
  </dgm:ptLst>
  <dgm:cxnLst>
    <dgm:cxn modelId="{D926E12C-32FB-43CB-B152-ADEF305DBF5C}" srcId="{0A7A631A-BB28-4ED4-8338-D9CA225BD31E}" destId="{838121E2-C225-4700-92B6-841AF597C14F}" srcOrd="0" destOrd="0" parTransId="{88219B0D-F129-441B-964C-DF6014E3CDE7}" sibTransId="{180075E3-5F35-4905-9865-16CA1EC5376A}"/>
    <dgm:cxn modelId="{B67C6758-9A81-4687-9EA8-48556D52FCC3}" type="presOf" srcId="{0A7A631A-BB28-4ED4-8338-D9CA225BD31E}" destId="{B7EF99F6-E084-438D-A4FB-8129652D5461}" srcOrd="0" destOrd="0" presId="urn:microsoft.com/office/officeart/2005/8/layout/vList2"/>
    <dgm:cxn modelId="{ED0D18C7-DAEB-4D30-BDB3-B395FB3C364E}" type="presOf" srcId="{838121E2-C225-4700-92B6-841AF597C14F}" destId="{9AF91AE1-86B5-4C3C-9616-7C5A1F92C409}" srcOrd="0" destOrd="0" presId="urn:microsoft.com/office/officeart/2005/8/layout/vList2"/>
    <dgm:cxn modelId="{C82E6AEE-AF4E-46DC-ADBE-EB17E28C8594}" type="presParOf" srcId="{B7EF99F6-E084-438D-A4FB-8129652D5461}" destId="{9AF91AE1-86B5-4C3C-9616-7C5A1F92C40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7A631A-BB28-4ED4-8338-D9CA225BD3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084DD81-C481-4D9E-9C86-2D638654772B}">
      <dgm:prSet custT="1"/>
      <dgm:spPr>
        <a:solidFill>
          <a:schemeClr val="accent2"/>
        </a:solidFill>
      </dgm:spPr>
      <dgm:t>
        <a:bodyPr/>
        <a:lstStyle/>
        <a:p>
          <a:pPr algn="ctr"/>
          <a:r>
            <a:rPr lang="it-IT" sz="2000" b="1" dirty="0">
              <a:solidFill>
                <a:schemeClr val="tx1"/>
              </a:solidFill>
            </a:rPr>
            <a:t>Con l’affidamento diretto nell’ambito dei 40.000 euro </a:t>
          </a:r>
          <a:r>
            <a:rPr lang="it-IT" sz="2000" b="1" i="1" dirty="0">
              <a:solidFill>
                <a:schemeClr val="tx1"/>
              </a:solidFill>
            </a:rPr>
            <a:t>ex</a:t>
          </a:r>
          <a:r>
            <a:rPr lang="it-IT" sz="2000" b="1" dirty="0">
              <a:solidFill>
                <a:schemeClr val="tx1"/>
              </a:solidFill>
            </a:rPr>
            <a:t> articolo 36, comma 2, lett. a) Codice si è “</a:t>
          </a:r>
          <a:r>
            <a:rPr lang="it-IT" sz="2000" b="1" i="1" dirty="0">
              <a:solidFill>
                <a:schemeClr val="tx1"/>
              </a:solidFill>
            </a:rPr>
            <a:t>in presenza di una ipotesi specifica di affidamento (…)  diversa ed aggiuntiva dalle ipotesi di procedura negoziata “diretta” prevista dall’art. 63 del Codice che impone invece una specifica motivazione e che l’assegnazione avvenga in modo perfettamente adesivo alle ipotesi predefinite dal legislatore (si pensi all’unico affidatario o alle oggettive situazioni di urgenza a pena di danno) (così T.A.R. Molise, sez. I, 14 settembre 2018, n. 533</a:t>
          </a:r>
          <a:r>
            <a:rPr lang="it-IT" sz="2000" b="1" dirty="0">
              <a:solidFill>
                <a:schemeClr val="tx1"/>
              </a:solidFill>
            </a:rPr>
            <a:t>)”.</a:t>
          </a:r>
        </a:p>
      </dgm:t>
    </dgm:pt>
    <dgm:pt modelId="{4035529C-D7E8-42AC-AC6B-16E540CC4683}" type="parTrans" cxnId="{25C295F5-004F-4489-8234-27931C98EF4F}">
      <dgm:prSet/>
      <dgm:spPr/>
      <dgm:t>
        <a:bodyPr/>
        <a:lstStyle/>
        <a:p>
          <a:endParaRPr lang="it-IT"/>
        </a:p>
      </dgm:t>
    </dgm:pt>
    <dgm:pt modelId="{685C0013-53C1-431C-9CC3-9872CD66FA2A}" type="sibTrans" cxnId="{25C295F5-004F-4489-8234-27931C98EF4F}">
      <dgm:prSet/>
      <dgm:spPr/>
      <dgm:t>
        <a:bodyPr/>
        <a:lstStyle/>
        <a:p>
          <a:endParaRPr lang="it-IT"/>
        </a:p>
      </dgm:t>
    </dgm:pt>
    <dgm:pt modelId="{B7EF99F6-E084-438D-A4FB-8129652D5461}" type="pres">
      <dgm:prSet presAssocID="{0A7A631A-BB28-4ED4-8338-D9CA225BD31E}" presName="linear" presStyleCnt="0">
        <dgm:presLayoutVars>
          <dgm:animLvl val="lvl"/>
          <dgm:resizeHandles val="exact"/>
        </dgm:presLayoutVars>
      </dgm:prSet>
      <dgm:spPr/>
    </dgm:pt>
    <dgm:pt modelId="{109E3A81-7F06-4F2C-971D-381A2B383F56}" type="pres">
      <dgm:prSet presAssocID="{7084DD81-C481-4D9E-9C86-2D638654772B}" presName="parentText" presStyleLbl="node1" presStyleIdx="0" presStyleCnt="1" custScaleY="924921" custLinFactNeighborX="7922" custLinFactNeighborY="-2246">
        <dgm:presLayoutVars>
          <dgm:chMax val="0"/>
          <dgm:bulletEnabled val="1"/>
        </dgm:presLayoutVars>
      </dgm:prSet>
      <dgm:spPr/>
    </dgm:pt>
  </dgm:ptLst>
  <dgm:cxnLst>
    <dgm:cxn modelId="{B67C6758-9A81-4687-9EA8-48556D52FCC3}" type="presOf" srcId="{0A7A631A-BB28-4ED4-8338-D9CA225BD31E}" destId="{B7EF99F6-E084-438D-A4FB-8129652D5461}" srcOrd="0" destOrd="0" presId="urn:microsoft.com/office/officeart/2005/8/layout/vList2"/>
    <dgm:cxn modelId="{61E9BDD9-5A0D-4C59-B68C-F2B084C64105}" type="presOf" srcId="{7084DD81-C481-4D9E-9C86-2D638654772B}" destId="{109E3A81-7F06-4F2C-971D-381A2B383F56}" srcOrd="0" destOrd="0" presId="urn:microsoft.com/office/officeart/2005/8/layout/vList2"/>
    <dgm:cxn modelId="{25C295F5-004F-4489-8234-27931C98EF4F}" srcId="{0A7A631A-BB28-4ED4-8338-D9CA225BD31E}" destId="{7084DD81-C481-4D9E-9C86-2D638654772B}" srcOrd="0" destOrd="0" parTransId="{4035529C-D7E8-42AC-AC6B-16E540CC4683}" sibTransId="{685C0013-53C1-431C-9CC3-9872CD66FA2A}"/>
    <dgm:cxn modelId="{C2D79EA4-375D-473E-94CE-D8913ADCD62F}" type="presParOf" srcId="{B7EF99F6-E084-438D-A4FB-8129652D5461}" destId="{109E3A81-7F06-4F2C-971D-381A2B383F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E2A212-D825-4347-A04D-8E17D7023B26}"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it-IT"/>
        </a:p>
      </dgm:t>
    </dgm:pt>
    <dgm:pt modelId="{E7ECD96F-DB89-4800-81E4-C959BD9104DD}">
      <dgm:prSet/>
      <dgm:spPr>
        <a:solidFill>
          <a:srgbClr val="00B0F0"/>
        </a:solidFill>
      </dgm:spPr>
      <dgm:t>
        <a:bodyPr/>
        <a:lstStyle/>
        <a:p>
          <a:pPr algn="ctr"/>
          <a:r>
            <a:rPr lang="it-IT" b="1" i="1" u="none" dirty="0">
              <a:solidFill>
                <a:schemeClr val="tx1"/>
              </a:solidFill>
              <a:effectLst/>
            </a:rPr>
            <a:t>Naturalmente, nel caso della lett. b) dovrà dimostrare la valutazione dei preventivi/operatori.</a:t>
          </a:r>
        </a:p>
      </dgm:t>
    </dgm:pt>
    <dgm:pt modelId="{ABBD4422-E53D-4276-A20D-0F4DAD135876}" type="parTrans" cxnId="{70AF2A75-13D5-4DA7-BEF0-763F4A4605AF}">
      <dgm:prSet/>
      <dgm:spPr/>
      <dgm:t>
        <a:bodyPr/>
        <a:lstStyle/>
        <a:p>
          <a:endParaRPr lang="it-IT"/>
        </a:p>
      </dgm:t>
    </dgm:pt>
    <dgm:pt modelId="{257AE09D-53DF-4B93-825C-2C7EFE3DD647}" type="sibTrans" cxnId="{70AF2A75-13D5-4DA7-BEF0-763F4A4605AF}">
      <dgm:prSet/>
      <dgm:spPr/>
      <dgm:t>
        <a:bodyPr/>
        <a:lstStyle/>
        <a:p>
          <a:endParaRPr lang="it-IT"/>
        </a:p>
      </dgm:t>
    </dgm:pt>
    <dgm:pt modelId="{F7656830-7531-4ECB-AAAB-6156F335D9CF}" type="pres">
      <dgm:prSet presAssocID="{F6E2A212-D825-4347-A04D-8E17D7023B26}" presName="linear" presStyleCnt="0">
        <dgm:presLayoutVars>
          <dgm:animLvl val="lvl"/>
          <dgm:resizeHandles val="exact"/>
        </dgm:presLayoutVars>
      </dgm:prSet>
      <dgm:spPr/>
    </dgm:pt>
    <dgm:pt modelId="{92F79FE4-8241-4758-8541-23F913C8E1A9}" type="pres">
      <dgm:prSet presAssocID="{E7ECD96F-DB89-4800-81E4-C959BD9104DD}" presName="parentText" presStyleLbl="node1" presStyleIdx="0" presStyleCnt="1" custLinFactNeighborX="-164" custLinFactNeighborY="38404">
        <dgm:presLayoutVars>
          <dgm:chMax val="0"/>
          <dgm:bulletEnabled val="1"/>
        </dgm:presLayoutVars>
      </dgm:prSet>
      <dgm:spPr/>
    </dgm:pt>
  </dgm:ptLst>
  <dgm:cxnLst>
    <dgm:cxn modelId="{70AF2A75-13D5-4DA7-BEF0-763F4A4605AF}" srcId="{F6E2A212-D825-4347-A04D-8E17D7023B26}" destId="{E7ECD96F-DB89-4800-81E4-C959BD9104DD}" srcOrd="0" destOrd="0" parTransId="{ABBD4422-E53D-4276-A20D-0F4DAD135876}" sibTransId="{257AE09D-53DF-4B93-825C-2C7EFE3DD647}"/>
    <dgm:cxn modelId="{EE2934EA-E466-411D-99BC-996BC8413555}" type="presOf" srcId="{E7ECD96F-DB89-4800-81E4-C959BD9104DD}" destId="{92F79FE4-8241-4758-8541-23F913C8E1A9}" srcOrd="0" destOrd="0" presId="urn:microsoft.com/office/officeart/2005/8/layout/vList2"/>
    <dgm:cxn modelId="{1EEC0CFA-C888-4607-A530-6F1208E83BEF}" type="presOf" srcId="{F6E2A212-D825-4347-A04D-8E17D7023B26}" destId="{F7656830-7531-4ECB-AAAB-6156F335D9CF}" srcOrd="0" destOrd="0" presId="urn:microsoft.com/office/officeart/2005/8/layout/vList2"/>
    <dgm:cxn modelId="{40EA31E3-B977-4C2C-A2A9-13F30427A293}" type="presParOf" srcId="{F7656830-7531-4ECB-AAAB-6156F335D9CF}" destId="{92F79FE4-8241-4758-8541-23F913C8E1A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098200-45B2-4099-8B5B-66D65C4E2AAC}" type="doc">
      <dgm:prSet loTypeId="urn:microsoft.com/office/officeart/2005/8/layout/vList2" loCatId="list" qsTypeId="urn:microsoft.com/office/officeart/2005/8/quickstyle/3d3" qsCatId="3D" csTypeId="urn:microsoft.com/office/officeart/2005/8/colors/accent1_2" csCatId="accent1"/>
      <dgm:spPr/>
      <dgm:t>
        <a:bodyPr/>
        <a:lstStyle/>
        <a:p>
          <a:endParaRPr lang="it-IT"/>
        </a:p>
      </dgm:t>
    </dgm:pt>
    <dgm:pt modelId="{01344012-0DE0-424B-A670-932557B396CC}">
      <dgm:prSet/>
      <dgm:spPr/>
      <dgm:t>
        <a:bodyPr/>
        <a:lstStyle/>
        <a:p>
          <a:pPr algn="ctr"/>
          <a:r>
            <a:rPr lang="it-IT" b="1" dirty="0"/>
            <a:t>La determinazione, a questo punto, verrà adottata solo successivamente al momento in cui il RUP procederà agli inviti - e quindi dopo aver formalizzato una serie di principi in base ai quali svolgere l’indagine di mercato) - mentre già l’inclusione negli elenchi di operatori dovrebbe essere effettuata prevedendo requisiti di partecipazione, cause di esclusione, eventuale previsione delle verifica dell’anomalia.</a:t>
          </a:r>
        </a:p>
      </dgm:t>
    </dgm:pt>
    <dgm:pt modelId="{3141AA33-45C8-4987-AF96-6C57C8582BFC}" type="parTrans" cxnId="{9251EC64-2287-445C-A16D-6301626B5060}">
      <dgm:prSet/>
      <dgm:spPr/>
      <dgm:t>
        <a:bodyPr/>
        <a:lstStyle/>
        <a:p>
          <a:endParaRPr lang="it-IT"/>
        </a:p>
      </dgm:t>
    </dgm:pt>
    <dgm:pt modelId="{FAC5348F-C03A-46FD-9DEA-066D4DDCC9CD}" type="sibTrans" cxnId="{9251EC64-2287-445C-A16D-6301626B5060}">
      <dgm:prSet/>
      <dgm:spPr/>
      <dgm:t>
        <a:bodyPr/>
        <a:lstStyle/>
        <a:p>
          <a:endParaRPr lang="it-IT"/>
        </a:p>
      </dgm:t>
    </dgm:pt>
    <dgm:pt modelId="{E79241C8-7A01-48FD-9EA9-D492BF1E9B66}" type="pres">
      <dgm:prSet presAssocID="{E8098200-45B2-4099-8B5B-66D65C4E2AAC}" presName="linear" presStyleCnt="0">
        <dgm:presLayoutVars>
          <dgm:animLvl val="lvl"/>
          <dgm:resizeHandles val="exact"/>
        </dgm:presLayoutVars>
      </dgm:prSet>
      <dgm:spPr/>
    </dgm:pt>
    <dgm:pt modelId="{87EC0C96-AE8E-423A-B533-DF031DC4729C}" type="pres">
      <dgm:prSet presAssocID="{01344012-0DE0-424B-A670-932557B396CC}" presName="parentText" presStyleLbl="node1" presStyleIdx="0" presStyleCnt="1">
        <dgm:presLayoutVars>
          <dgm:chMax val="0"/>
          <dgm:bulletEnabled val="1"/>
        </dgm:presLayoutVars>
      </dgm:prSet>
      <dgm:spPr/>
    </dgm:pt>
  </dgm:ptLst>
  <dgm:cxnLst>
    <dgm:cxn modelId="{9251EC64-2287-445C-A16D-6301626B5060}" srcId="{E8098200-45B2-4099-8B5B-66D65C4E2AAC}" destId="{01344012-0DE0-424B-A670-932557B396CC}" srcOrd="0" destOrd="0" parTransId="{3141AA33-45C8-4987-AF96-6C57C8582BFC}" sibTransId="{FAC5348F-C03A-46FD-9DEA-066D4DDCC9CD}"/>
    <dgm:cxn modelId="{E1F57A65-2FA7-4E70-B568-077B2DC606ED}" type="presOf" srcId="{E8098200-45B2-4099-8B5B-66D65C4E2AAC}" destId="{E79241C8-7A01-48FD-9EA9-D492BF1E9B66}" srcOrd="0" destOrd="0" presId="urn:microsoft.com/office/officeart/2005/8/layout/vList2"/>
    <dgm:cxn modelId="{7DFE0ABB-2E27-41D0-85A6-7FF752BE3D35}" type="presOf" srcId="{01344012-0DE0-424B-A670-932557B396CC}" destId="{87EC0C96-AE8E-423A-B533-DF031DC4729C}" srcOrd="0" destOrd="0" presId="urn:microsoft.com/office/officeart/2005/8/layout/vList2"/>
    <dgm:cxn modelId="{8BAA2EFC-B222-4453-8653-03AE2958D004}" type="presParOf" srcId="{E79241C8-7A01-48FD-9EA9-D492BF1E9B66}" destId="{87EC0C96-AE8E-423A-B533-DF031DC472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D96F9-E823-4C16-A7C7-7DADC8D3971B}">
      <dsp:nvSpPr>
        <dsp:cNvPr id="0" name=""/>
        <dsp:cNvSpPr/>
      </dsp:nvSpPr>
      <dsp:spPr>
        <a:xfrm rot="10800000">
          <a:off x="139823" y="1488"/>
          <a:ext cx="7212605" cy="3050599"/>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752" tIns="60960" rIns="113792"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tx1"/>
              </a:solidFill>
            </a:rPr>
            <a:t>Non si procede con l’individuazione e la nomina: in questo caso v’è attribuzione ex lege delle funzioni nel dirigente/responsabile del servizio e questo anche in ossequio alla legge n. 241/1990.</a:t>
          </a:r>
        </a:p>
        <a:p>
          <a:pPr marL="0" lvl="0" indent="0" algn="ctr" defTabSz="711200">
            <a:lnSpc>
              <a:spcPct val="90000"/>
            </a:lnSpc>
            <a:spcBef>
              <a:spcPct val="0"/>
            </a:spcBef>
            <a:spcAft>
              <a:spcPct val="35000"/>
            </a:spcAft>
            <a:buNone/>
          </a:pPr>
          <a:r>
            <a:rPr lang="it-IT" sz="1600" b="1" kern="1200" dirty="0">
              <a:solidFill>
                <a:schemeClr val="tx1"/>
              </a:solidFill>
            </a:rPr>
            <a:t>La seconda ipotesi che si può verificare è che nell’ambito dell’unità organizzativa interessata dall’appalto risulti la carenza di adeguate professionalità: in questo caso, la ricerca si può estendere all’intero organigramma della stazione appaltante.</a:t>
          </a:r>
        </a:p>
        <a:p>
          <a:pPr marL="0" lvl="0" indent="0" algn="ctr" defTabSz="711200">
            <a:lnSpc>
              <a:spcPct val="90000"/>
            </a:lnSpc>
            <a:spcBef>
              <a:spcPct val="0"/>
            </a:spcBef>
            <a:spcAft>
              <a:spcPct val="35000"/>
            </a:spcAft>
            <a:buNone/>
          </a:pPr>
          <a:r>
            <a:rPr lang="it-IT" sz="1600" b="1" kern="1200" dirty="0">
              <a:solidFill>
                <a:schemeClr val="tx1"/>
              </a:solidFill>
            </a:rPr>
            <a:t>La terza ipotesi è quella della esternalizzazione (delle funzioni di supporto) adeguatamente corredata da motivazioni giuridiche e tecniche.</a:t>
          </a:r>
        </a:p>
      </dsp:txBody>
      <dsp:txXfrm rot="10800000">
        <a:off x="902473" y="1488"/>
        <a:ext cx="6449955" cy="3050599"/>
      </dsp:txXfrm>
    </dsp:sp>
    <dsp:sp modelId="{AFF37D99-5720-41CB-9659-D726BF3187B2}">
      <dsp:nvSpPr>
        <dsp:cNvPr id="0" name=""/>
        <dsp:cNvSpPr/>
      </dsp:nvSpPr>
      <dsp:spPr>
        <a:xfrm>
          <a:off x="0" y="316944"/>
          <a:ext cx="2354690" cy="248939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F9E8E-4C9F-42A1-9002-AFEADD1632F7}">
      <dsp:nvSpPr>
        <dsp:cNvPr id="0" name=""/>
        <dsp:cNvSpPr/>
      </dsp:nvSpPr>
      <dsp:spPr>
        <a:xfrm>
          <a:off x="5946" y="0"/>
          <a:ext cx="5226435" cy="336985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it-IT" sz="1800" b="1" kern="1200" dirty="0"/>
            <a:t>Da questa incombenza egli non si può affrancare: tra i suoi compiti, imprescindibile appare proprio questo obbligo procedimentale. Il RUP quindi si pone come il soggetto che deve avere conoscenze e competenze tali da poter suggerire un procedimento e la sua alternativa.</a:t>
          </a:r>
        </a:p>
      </dsp:txBody>
      <dsp:txXfrm>
        <a:off x="771340" y="493503"/>
        <a:ext cx="3695647" cy="238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10557-F658-41A0-9E1A-07726A5B1E39}">
      <dsp:nvSpPr>
        <dsp:cNvPr id="0" name=""/>
        <dsp:cNvSpPr/>
      </dsp:nvSpPr>
      <dsp:spPr>
        <a:xfrm>
          <a:off x="0" y="207636"/>
          <a:ext cx="8081496" cy="595877"/>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1"/>
              </a:solidFill>
            </a:rPr>
            <a:t>– all’apertura dell’offerta tecnica in seduta pubblica;</a:t>
          </a:r>
        </a:p>
      </dsp:txBody>
      <dsp:txXfrm>
        <a:off x="29088" y="236724"/>
        <a:ext cx="8023320" cy="537701"/>
      </dsp:txXfrm>
    </dsp:sp>
    <dsp:sp modelId="{514D952C-B92A-4754-8BFB-A86F980B9248}">
      <dsp:nvSpPr>
        <dsp:cNvPr id="0" name=""/>
        <dsp:cNvSpPr/>
      </dsp:nvSpPr>
      <dsp:spPr>
        <a:xfrm>
          <a:off x="0" y="846713"/>
          <a:ext cx="8081496" cy="595877"/>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1"/>
              </a:solidFill>
            </a:rPr>
            <a:t>– all’esame in seduta riservata delle offerte tecniche;</a:t>
          </a:r>
        </a:p>
      </dsp:txBody>
      <dsp:txXfrm>
        <a:off x="29088" y="875801"/>
        <a:ext cx="8023320" cy="537701"/>
      </dsp:txXfrm>
    </dsp:sp>
    <dsp:sp modelId="{21E54A80-D15C-4019-A1AA-020166517348}">
      <dsp:nvSpPr>
        <dsp:cNvPr id="0" name=""/>
        <dsp:cNvSpPr/>
      </dsp:nvSpPr>
      <dsp:spPr>
        <a:xfrm>
          <a:off x="0" y="1485790"/>
          <a:ext cx="8081496" cy="595877"/>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1"/>
              </a:solidFill>
            </a:rPr>
            <a:t>– alla lettura, in successiva seduta pubblica, dei risultati dell’esame dell’offerta tecnica e dell’apertura dell’offerta economica con l’attribuzione del punteggio;</a:t>
          </a:r>
        </a:p>
      </dsp:txBody>
      <dsp:txXfrm>
        <a:off x="29088" y="1514878"/>
        <a:ext cx="8023320" cy="537701"/>
      </dsp:txXfrm>
    </dsp:sp>
    <dsp:sp modelId="{13CBFDF3-675E-4DD6-B7CB-62C82DBFBBD5}">
      <dsp:nvSpPr>
        <dsp:cNvPr id="0" name=""/>
        <dsp:cNvSpPr/>
      </dsp:nvSpPr>
      <dsp:spPr>
        <a:xfrm>
          <a:off x="0" y="2124868"/>
          <a:ext cx="8081496" cy="59587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1"/>
              </a:solidFill>
            </a:rPr>
            <a:t>– alla formazione di una graduatoria provvisoria e all’eventuale segnalazione al RUP dell’anomalia delle offerte;</a:t>
          </a:r>
        </a:p>
      </dsp:txBody>
      <dsp:txXfrm>
        <a:off x="29088" y="2153956"/>
        <a:ext cx="8023320" cy="537701"/>
      </dsp:txXfrm>
    </dsp:sp>
    <dsp:sp modelId="{2250235A-7531-4F40-ABBA-A68B0EE27763}">
      <dsp:nvSpPr>
        <dsp:cNvPr id="0" name=""/>
        <dsp:cNvSpPr/>
      </dsp:nvSpPr>
      <dsp:spPr>
        <a:xfrm>
          <a:off x="0" y="2763945"/>
          <a:ext cx="8081496" cy="595877"/>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dirty="0">
              <a:solidFill>
                <a:schemeClr val="tx1"/>
              </a:solidFill>
            </a:rPr>
            <a:t>– alla proposta di aggiudicazione al termine della fase di verifica dell’anomalia dell’offerta, che viene condotta dal RUP eventualmente avvalendosi della medesima commissione giudicatrice.</a:t>
          </a:r>
        </a:p>
      </dsp:txBody>
      <dsp:txXfrm>
        <a:off x="29088" y="2793033"/>
        <a:ext cx="8023320" cy="537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5129B-DF4B-49DF-B5D5-A95845EE26F7}">
      <dsp:nvSpPr>
        <dsp:cNvPr id="0" name=""/>
        <dsp:cNvSpPr/>
      </dsp:nvSpPr>
      <dsp:spPr>
        <a:xfrm>
          <a:off x="1406" y="78134"/>
          <a:ext cx="2999161" cy="29830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La garanzia di trasparenza ed imparzialità nella conduzione della gara impedisce la presenza nella commissione di soggetti che abbiano svolto un’attività idonea a interferire con il giudizio di merito sull’appalto di che trattasi (Consiglio di Stato, sez. VI, 21.07.2011 n. 4438; parere n. 46 del 21.03.2012); </a:t>
          </a:r>
        </a:p>
      </dsp:txBody>
      <dsp:txXfrm>
        <a:off x="88777" y="165505"/>
        <a:ext cx="2824419" cy="2808310"/>
      </dsp:txXfrm>
    </dsp:sp>
    <dsp:sp modelId="{8021B1EC-85AC-4DF7-86E2-71A65F8859F5}">
      <dsp:nvSpPr>
        <dsp:cNvPr id="0" name=""/>
        <dsp:cNvSpPr/>
      </dsp:nvSpPr>
      <dsp:spPr>
        <a:xfrm>
          <a:off x="3300483" y="1197764"/>
          <a:ext cx="635822" cy="743792"/>
        </a:xfrm>
        <a:prstGeom prst="rightArrow">
          <a:avLst>
            <a:gd name="adj1" fmla="val 60000"/>
            <a:gd name="adj2" fmla="val 50000"/>
          </a:avLst>
        </a:prstGeom>
        <a:solidFill>
          <a:srgbClr val="FFFF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dirty="0"/>
        </a:p>
      </dsp:txBody>
      <dsp:txXfrm>
        <a:off x="3300483" y="1346522"/>
        <a:ext cx="445075" cy="446276"/>
      </dsp:txXfrm>
    </dsp:sp>
    <dsp:sp modelId="{F46DB1CD-6213-4A0B-9D9E-DC548681EC6D}">
      <dsp:nvSpPr>
        <dsp:cNvPr id="0" name=""/>
        <dsp:cNvSpPr/>
      </dsp:nvSpPr>
      <dsp:spPr>
        <a:xfrm>
          <a:off x="4200232" y="78134"/>
          <a:ext cx="2999161" cy="29830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La situazione </a:t>
          </a:r>
          <a:r>
            <a:rPr lang="it-IT" sz="1600" b="0" kern="1200" dirty="0"/>
            <a:t>di incompatibilità deve ricavarsi dal dato sostanziale della concreta partecipazione alla redazione degli atti di gara, al di là del profilo formale della sottoscrizione o mancata sottoscrizione degli </a:t>
          </a:r>
          <a:r>
            <a:rPr lang="it-IT" sz="1600" kern="1200" dirty="0"/>
            <a:t>stessi e indipendentemente dal fatto che il soggetto in questione sia il funzionario responsabile dell’ufficio competente;</a:t>
          </a:r>
        </a:p>
      </dsp:txBody>
      <dsp:txXfrm>
        <a:off x="4287603" y="165505"/>
        <a:ext cx="2824419" cy="2808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5129B-DF4B-49DF-B5D5-A95845EE26F7}">
      <dsp:nvSpPr>
        <dsp:cNvPr id="0" name=""/>
        <dsp:cNvSpPr/>
      </dsp:nvSpPr>
      <dsp:spPr>
        <a:xfrm>
          <a:off x="1406" y="121627"/>
          <a:ext cx="2999161" cy="2896065"/>
        </a:xfrm>
        <a:prstGeom prst="roundRect">
          <a:avLst>
            <a:gd name="adj" fmla="val 10000"/>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Per predisposizione materiale della legge di gara deve intendersi “non già un qualsiasi apporto al procedimento di approvazione dello stesso, quanto piuttosto una effettiva e concreta capacità di definirne autonomamente il contenuto;</a:t>
          </a:r>
        </a:p>
      </dsp:txBody>
      <dsp:txXfrm>
        <a:off x="86229" y="206450"/>
        <a:ext cx="2829515" cy="2726419"/>
      </dsp:txXfrm>
    </dsp:sp>
    <dsp:sp modelId="{8021B1EC-85AC-4DF7-86E2-71A65F8859F5}">
      <dsp:nvSpPr>
        <dsp:cNvPr id="0" name=""/>
        <dsp:cNvSpPr/>
      </dsp:nvSpPr>
      <dsp:spPr>
        <a:xfrm>
          <a:off x="3300483" y="1197764"/>
          <a:ext cx="635822" cy="743792"/>
        </a:xfrm>
        <a:prstGeom prst="rightArrow">
          <a:avLst>
            <a:gd name="adj1" fmla="val 60000"/>
            <a:gd name="adj2" fmla="val 50000"/>
          </a:avLst>
        </a:prstGeom>
        <a:solidFill>
          <a:srgbClr val="00B05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dirty="0"/>
        </a:p>
      </dsp:txBody>
      <dsp:txXfrm>
        <a:off x="3300483" y="1346522"/>
        <a:ext cx="445075" cy="446276"/>
      </dsp:txXfrm>
    </dsp:sp>
    <dsp:sp modelId="{F46DB1CD-6213-4A0B-9D9E-DC548681EC6D}">
      <dsp:nvSpPr>
        <dsp:cNvPr id="0" name=""/>
        <dsp:cNvSpPr/>
      </dsp:nvSpPr>
      <dsp:spPr>
        <a:xfrm>
          <a:off x="4200232" y="121627"/>
          <a:ext cx="2999161" cy="2896065"/>
        </a:xfrm>
        <a:prstGeom prst="roundRect">
          <a:avLst>
            <a:gd name="adj" fmla="val 10000"/>
          </a:avLst>
        </a:prstGeom>
        <a:solidFill>
          <a:srgbClr val="00206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Ad integrare la prova richiesta, non è sufficiente il mero sospetto di una possibile situazione di incompatibilità, in quanto principio limitante le attività proprie dei funzionari dell’amministrazione; </a:t>
          </a:r>
        </a:p>
      </dsp:txBody>
      <dsp:txXfrm>
        <a:off x="4285055" y="206450"/>
        <a:ext cx="2829515" cy="27264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5129B-DF4B-49DF-B5D5-A95845EE26F7}">
      <dsp:nvSpPr>
        <dsp:cNvPr id="0" name=""/>
        <dsp:cNvSpPr/>
      </dsp:nvSpPr>
      <dsp:spPr>
        <a:xfrm>
          <a:off x="1406" y="0"/>
          <a:ext cx="2999161" cy="3139321"/>
        </a:xfrm>
        <a:prstGeom prst="roundRect">
          <a:avLst>
            <a:gd name="adj" fmla="val 10000"/>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schemeClr val="tx1"/>
              </a:solidFill>
            </a:rPr>
            <a:t>L’onere della prova grava sulla parte che deduce la condizione di incompatibilità; </a:t>
          </a:r>
        </a:p>
      </dsp:txBody>
      <dsp:txXfrm>
        <a:off x="89248" y="87842"/>
        <a:ext cx="2823477" cy="2963637"/>
      </dsp:txXfrm>
    </dsp:sp>
    <dsp:sp modelId="{8021B1EC-85AC-4DF7-86E2-71A65F8859F5}">
      <dsp:nvSpPr>
        <dsp:cNvPr id="0" name=""/>
        <dsp:cNvSpPr/>
      </dsp:nvSpPr>
      <dsp:spPr>
        <a:xfrm>
          <a:off x="3300483" y="1197764"/>
          <a:ext cx="635822" cy="743792"/>
        </a:xfrm>
        <a:prstGeom prst="rightArrow">
          <a:avLst>
            <a:gd name="adj1" fmla="val 60000"/>
            <a:gd name="adj2" fmla="val 50000"/>
          </a:avLst>
        </a:prstGeom>
        <a:solidFill>
          <a:schemeClr val="tx1">
            <a:lumMod val="65000"/>
            <a:lumOff val="3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dirty="0"/>
        </a:p>
      </dsp:txBody>
      <dsp:txXfrm>
        <a:off x="3300483" y="1346522"/>
        <a:ext cx="445075" cy="446276"/>
      </dsp:txXfrm>
    </dsp:sp>
    <dsp:sp modelId="{F46DB1CD-6213-4A0B-9D9E-DC548681EC6D}">
      <dsp:nvSpPr>
        <dsp:cNvPr id="0" name=""/>
        <dsp:cNvSpPr/>
      </dsp:nvSpPr>
      <dsp:spPr>
        <a:xfrm>
          <a:off x="4200232" y="0"/>
          <a:ext cx="2999161" cy="3139321"/>
        </a:xfrm>
        <a:prstGeom prst="roundRect">
          <a:avLst>
            <a:gd name="adj" fmla="val 10000"/>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In ogni caso, la predetta incompatibilità non può desumersi ex sé dall’appartenenza del funzionario alla struttura organizzativa preposta, nella fase preliminare di preparazione degli atti di gara e nella successiva fase di gestione, all’appalto stesso.</a:t>
          </a:r>
        </a:p>
      </dsp:txBody>
      <dsp:txXfrm>
        <a:off x="4288074" y="87842"/>
        <a:ext cx="2823477" cy="29636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62828-0A24-4FCC-8261-5B99F2DA5F3A}">
      <dsp:nvSpPr>
        <dsp:cNvPr id="0" name=""/>
        <dsp:cNvSpPr/>
      </dsp:nvSpPr>
      <dsp:spPr>
        <a:xfrm>
          <a:off x="513386" y="0"/>
          <a:ext cx="5818380" cy="1611020"/>
        </a:xfrm>
        <a:prstGeom prst="rightArrow">
          <a:avLst/>
        </a:prstGeom>
        <a:solidFill>
          <a:srgbClr val="00B050"/>
        </a:solidFill>
        <a:ln w="635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6F66601-B135-4E2A-84D8-09A490FC78F1}">
      <dsp:nvSpPr>
        <dsp:cNvPr id="0" name=""/>
        <dsp:cNvSpPr/>
      </dsp:nvSpPr>
      <dsp:spPr>
        <a:xfrm>
          <a:off x="1541504" y="204090"/>
          <a:ext cx="3762144" cy="120283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b="1" u="sng" kern="1200" dirty="0">
              <a:solidFill>
                <a:schemeClr val="tx1"/>
              </a:solidFill>
            </a:rPr>
            <a:t>chieda il parere non vincolante della Commissione esaminatrice.</a:t>
          </a:r>
          <a:endParaRPr lang="it-IT" sz="2100" kern="1200" dirty="0">
            <a:solidFill>
              <a:schemeClr val="tx1"/>
            </a:solidFill>
          </a:endParaRPr>
        </a:p>
      </dsp:txBody>
      <dsp:txXfrm>
        <a:off x="1600222" y="262808"/>
        <a:ext cx="3644708" cy="10854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E4BB7-5559-4675-9904-17FE7072366E}">
      <dsp:nvSpPr>
        <dsp:cNvPr id="0" name=""/>
        <dsp:cNvSpPr/>
      </dsp:nvSpPr>
      <dsp:spPr>
        <a:xfrm>
          <a:off x="4103" y="0"/>
          <a:ext cx="8395533" cy="2862321"/>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0" kern="1200" dirty="0">
              <a:solidFill>
                <a:schemeClr val="tx1"/>
              </a:solidFill>
            </a:rPr>
            <a:t>a) </a:t>
          </a:r>
          <a:r>
            <a:rPr lang="it-IT" sz="2100" b="0" u="sng" kern="1200" dirty="0">
              <a:solidFill>
                <a:schemeClr val="tx1"/>
              </a:solidFill>
            </a:rPr>
            <a:t>in ordine alla singola acquisizione, formula proposte agli organi competenti</a:t>
          </a:r>
          <a:r>
            <a:rPr lang="it-IT" sz="2100" b="0" kern="1200" dirty="0">
              <a:solidFill>
                <a:schemeClr val="tx1"/>
              </a:solidFill>
            </a:rPr>
            <a:t> secondo l’ordinamento della singola amministrazione aggiudicatrice e fornisce agli stessi dati e informazioni nelle seguenti fasi:</a:t>
          </a:r>
        </a:p>
        <a:p>
          <a:pPr marL="171450" lvl="1" indent="-171450" algn="l" defTabSz="711200">
            <a:lnSpc>
              <a:spcPct val="90000"/>
            </a:lnSpc>
            <a:spcBef>
              <a:spcPct val="0"/>
            </a:spcBef>
            <a:spcAft>
              <a:spcPct val="15000"/>
            </a:spcAft>
            <a:buChar char="•"/>
          </a:pPr>
          <a:r>
            <a:rPr lang="it-IT" sz="1600" b="0" kern="1200" dirty="0">
              <a:solidFill>
                <a:schemeClr val="tx1"/>
              </a:solidFill>
            </a:rPr>
            <a:t>1. </a:t>
          </a:r>
          <a:r>
            <a:rPr lang="it-IT" sz="1600" b="0" u="sng" kern="1200" dirty="0">
              <a:solidFill>
                <a:schemeClr val="tx1"/>
              </a:solidFill>
            </a:rPr>
            <a:t>predisposizione ed eventuale aggiornamento della programmazione ai sensi dell’art. 31, comma 4, lett. a) Codice</a:t>
          </a:r>
          <a:r>
            <a:rPr lang="it-IT" sz="1600" b="0" kern="1200" dirty="0">
              <a:solidFill>
                <a:schemeClr val="tx1"/>
              </a:solidFill>
            </a:rPr>
            <a:t> (si v. pure art. 21, comma 6 Codice e art. 23, comma 14 Codice);</a:t>
          </a:r>
        </a:p>
        <a:p>
          <a:pPr marL="171450" lvl="1" indent="-171450" algn="l" defTabSz="711200">
            <a:lnSpc>
              <a:spcPct val="90000"/>
            </a:lnSpc>
            <a:spcBef>
              <a:spcPct val="0"/>
            </a:spcBef>
            <a:spcAft>
              <a:spcPct val="15000"/>
            </a:spcAft>
            <a:buChar char="•"/>
          </a:pPr>
          <a:r>
            <a:rPr lang="it-IT" sz="1600" b="0" kern="1200" dirty="0">
              <a:solidFill>
                <a:schemeClr val="tx1"/>
              </a:solidFill>
            </a:rPr>
            <a:t>2. procedura di scelta del contraente per l’affidamento dell’appalto;</a:t>
          </a:r>
        </a:p>
        <a:p>
          <a:pPr marL="171450" lvl="1" indent="-171450" algn="l" defTabSz="711200">
            <a:lnSpc>
              <a:spcPct val="90000"/>
            </a:lnSpc>
            <a:spcBef>
              <a:spcPct val="0"/>
            </a:spcBef>
            <a:spcAft>
              <a:spcPct val="15000"/>
            </a:spcAft>
            <a:buChar char="•"/>
          </a:pPr>
          <a:r>
            <a:rPr lang="it-IT" sz="1600" b="0" kern="1200" dirty="0">
              <a:solidFill>
                <a:schemeClr val="tx1"/>
              </a:solidFill>
            </a:rPr>
            <a:t>3. monitoraggio dei tempi di svolgimento della procedura di affidamento;</a:t>
          </a:r>
        </a:p>
        <a:p>
          <a:pPr marL="171450" lvl="1" indent="-171450" algn="l" defTabSz="711200">
            <a:lnSpc>
              <a:spcPct val="90000"/>
            </a:lnSpc>
            <a:spcBef>
              <a:spcPct val="0"/>
            </a:spcBef>
            <a:spcAft>
              <a:spcPct val="15000"/>
            </a:spcAft>
            <a:buChar char="•"/>
          </a:pPr>
          <a:r>
            <a:rPr lang="it-IT" sz="1600" b="0" kern="1200" dirty="0">
              <a:solidFill>
                <a:schemeClr val="tx1"/>
              </a:solidFill>
            </a:rPr>
            <a:t>4. esecuzione e verifica della conformità delle prestazioni eseguite alle prescrizioni contrattuali.</a:t>
          </a:r>
        </a:p>
      </dsp:txBody>
      <dsp:txXfrm>
        <a:off x="87938" y="83835"/>
        <a:ext cx="8227863" cy="26946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D144D-76F6-4419-AC40-A81D90F60E9A}">
      <dsp:nvSpPr>
        <dsp:cNvPr id="0" name=""/>
        <dsp:cNvSpPr/>
      </dsp:nvSpPr>
      <dsp:spPr>
        <a:xfrm>
          <a:off x="0" y="27113"/>
          <a:ext cx="8349916" cy="120854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tx1"/>
              </a:solidFill>
            </a:rPr>
            <a:t>m) rilascia l’attestazione di regolare esecuzione su proposta del direttore dell’esecuzione qualora nominato;</a:t>
          </a:r>
        </a:p>
      </dsp:txBody>
      <dsp:txXfrm>
        <a:off x="58996" y="86109"/>
        <a:ext cx="8231924" cy="1090550"/>
      </dsp:txXfrm>
    </dsp:sp>
    <dsp:sp modelId="{F2F555D5-B8C3-4C24-A046-D48B3DA39073}">
      <dsp:nvSpPr>
        <dsp:cNvPr id="0" name=""/>
        <dsp:cNvSpPr/>
      </dsp:nvSpPr>
      <dsp:spPr>
        <a:xfrm>
          <a:off x="0" y="1249647"/>
          <a:ext cx="8349916" cy="1235275"/>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tx1"/>
              </a:solidFill>
            </a:rPr>
            <a:t>n) predispone, con riferimento ai compiti di cui all’art. 31, comma 12 Codice, un piano di verifiche da sottoporre all’organo che lo ha nominato e, al termine dell’esecuzione, presenta una relazione sull’operato dell’esecutore e sulle verifiche effettuate, anche a sorpresa.</a:t>
          </a:r>
        </a:p>
      </dsp:txBody>
      <dsp:txXfrm>
        <a:off x="60301" y="1309948"/>
        <a:ext cx="8229314" cy="11146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8A2B6-57FB-410D-AA48-A51C4822281E}">
      <dsp:nvSpPr>
        <dsp:cNvPr id="0" name=""/>
        <dsp:cNvSpPr/>
      </dsp:nvSpPr>
      <dsp:spPr>
        <a:xfrm>
          <a:off x="0" y="19126"/>
          <a:ext cx="5044400" cy="43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it-IT" sz="2300" kern="1200" dirty="0"/>
        </a:p>
      </dsp:txBody>
      <dsp:txXfrm>
        <a:off x="21018" y="40144"/>
        <a:ext cx="5002364" cy="388524"/>
      </dsp:txXfrm>
    </dsp:sp>
    <dsp:sp modelId="{D6B186A9-0B7D-4C2A-A33D-83F0FD2A8FFF}">
      <dsp:nvSpPr>
        <dsp:cNvPr id="0" name=""/>
        <dsp:cNvSpPr/>
      </dsp:nvSpPr>
      <dsp:spPr>
        <a:xfrm>
          <a:off x="0" y="443444"/>
          <a:ext cx="5044400" cy="2713770"/>
        </a:xfrm>
        <a:prstGeom prst="rect">
          <a:avLst/>
        </a:prstGeom>
        <a:solidFill>
          <a:schemeClr val="accent4">
            <a:lumMod val="75000"/>
          </a:schemeClr>
        </a:solid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160160" tIns="29210" rIns="163576" bIns="29210" numCol="1" spcCol="1270" anchor="t" anchorCtr="0">
          <a:noAutofit/>
        </a:bodyPr>
        <a:lstStyle/>
        <a:p>
          <a:pPr marL="171450" lvl="1" indent="-171450" algn="ctr" defTabSz="800100">
            <a:lnSpc>
              <a:spcPct val="90000"/>
            </a:lnSpc>
            <a:spcBef>
              <a:spcPct val="0"/>
            </a:spcBef>
            <a:spcAft>
              <a:spcPct val="20000"/>
            </a:spcAft>
            <a:buChar char="•"/>
          </a:pPr>
          <a:r>
            <a:rPr lang="it-IT" sz="1800" kern="1200" dirty="0"/>
            <a:t>Titolo di studio richiesto dalla normativa vigente per l’esercizio della specifica attività richiesta;</a:t>
          </a:r>
        </a:p>
        <a:p>
          <a:pPr marL="171450" lvl="1" indent="-171450" algn="ctr" defTabSz="800100">
            <a:lnSpc>
              <a:spcPct val="90000"/>
            </a:lnSpc>
            <a:spcBef>
              <a:spcPct val="0"/>
            </a:spcBef>
            <a:spcAft>
              <a:spcPct val="20000"/>
            </a:spcAft>
            <a:buChar char="•"/>
          </a:pPr>
          <a:r>
            <a:rPr lang="it-IT" sz="1800" kern="1200" dirty="0"/>
            <a:t>Esperienza almeno triennale o quinquennale, da graduare in ragione della complessità e del tipo di intervento;</a:t>
          </a:r>
        </a:p>
        <a:p>
          <a:pPr marL="171450" lvl="1" indent="-171450" algn="ctr" defTabSz="800100">
            <a:lnSpc>
              <a:spcPct val="90000"/>
            </a:lnSpc>
            <a:spcBef>
              <a:spcPct val="0"/>
            </a:spcBef>
            <a:spcAft>
              <a:spcPct val="20000"/>
            </a:spcAft>
            <a:buChar char="•"/>
          </a:pPr>
          <a:r>
            <a:rPr lang="it-IT" sz="1800" kern="1200" dirty="0"/>
            <a:t>Specifica formazione acquisita in materia di programmazione, progettazione, affidamento ed esecuzione di opere e servizi pubblici, da parametrare in relazione alla tipologia dell’intervento.</a:t>
          </a:r>
        </a:p>
      </dsp:txBody>
      <dsp:txXfrm>
        <a:off x="0" y="443444"/>
        <a:ext cx="5044400" cy="27137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F0DF3-17D3-48D2-9EFE-FD078EC1156F}">
      <dsp:nvSpPr>
        <dsp:cNvPr id="0" name=""/>
        <dsp:cNvSpPr/>
      </dsp:nvSpPr>
      <dsp:spPr>
        <a:xfrm flipH="1">
          <a:off x="32079" y="0"/>
          <a:ext cx="7168720" cy="3405155"/>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u="sng" kern="1200" dirty="0">
              <a:solidFill>
                <a:schemeClr val="tx1"/>
              </a:solidFill>
            </a:rPr>
            <a:t>Sembrerebbe confermata la possibilità per il RUP (ma il regolamento non ne fa espresso riferimento) di adottare anche i provvedimenti di ammissione/esclusione dal procedimento.</a:t>
          </a:r>
          <a:r>
            <a:rPr lang="it-IT" sz="1700" b="1" u="none" kern="1200" dirty="0">
              <a:solidFill>
                <a:schemeClr val="tx1"/>
              </a:solidFill>
            </a:rPr>
            <a:t> </a:t>
          </a:r>
          <a:r>
            <a:rPr lang="it-IT" sz="1700" b="0" kern="1200" dirty="0">
              <a:solidFill>
                <a:schemeClr val="tx1"/>
              </a:solidFill>
            </a:rPr>
            <a:t>Soprattutto, per importanza, </a:t>
          </a:r>
          <a:r>
            <a:rPr lang="it-IT" sz="1700" b="1" u="sng" kern="1200" dirty="0">
              <a:solidFill>
                <a:schemeClr val="tx1"/>
              </a:solidFill>
            </a:rPr>
            <a:t>l’adozione del provvedimento di esclusione.</a:t>
          </a:r>
          <a:r>
            <a:rPr lang="it-IT" sz="1700" b="0" u="none" kern="1200" dirty="0">
              <a:solidFill>
                <a:schemeClr val="tx1"/>
              </a:solidFill>
            </a:rPr>
            <a:t> </a:t>
          </a:r>
          <a:r>
            <a:rPr lang="it-IT" sz="1700" b="0" i="1" u="sng" kern="1200" dirty="0">
              <a:solidFill>
                <a:schemeClr val="tx1"/>
              </a:solidFill>
            </a:rPr>
            <a:t>Si pensi all’epilogo della verifica solo formale dei documenti prodotti, all’esito dell’avviato soccorso istruttorio specificativo/integrativo e alla verifica dell’anomalia dell’offerta.</a:t>
          </a:r>
          <a:r>
            <a:rPr lang="it-IT" sz="1700" b="0" kern="1200" dirty="0">
              <a:solidFill>
                <a:schemeClr val="tx1"/>
              </a:solidFill>
            </a:rPr>
            <a:t> Tali atti hanno una rilevanza capitale per le conseguenze possibili non solo in relazione all’appalto ma anche in rapporto alla stessa stazione appaltante: si pensi alle richieste di risarcimento del danno. </a:t>
          </a:r>
          <a:r>
            <a:rPr lang="it-IT" sz="1700" b="1" u="sng" kern="1200" dirty="0">
              <a:solidFill>
                <a:schemeClr val="tx1"/>
              </a:solidFill>
            </a:rPr>
            <a:t>Occorrerà quindi chiarire, anche alla luce del regolamento, il problema della competenza ad adottare gli atti sotto il profilo dei poteri a valenza esterna del RUP. È bene che, anche in questo caso, nel bando di gara/lettera di invito, venga esplicitato chi adotta i provvedimenti a valenza esterna.  </a:t>
          </a:r>
        </a:p>
      </dsp:txBody>
      <dsp:txXfrm>
        <a:off x="198305" y="166226"/>
        <a:ext cx="6836268" cy="3072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8A3D1-3FE8-4079-A311-5ADB4C8006DC}">
      <dsp:nvSpPr>
        <dsp:cNvPr id="0" name=""/>
        <dsp:cNvSpPr/>
      </dsp:nvSpPr>
      <dsp:spPr>
        <a:xfrm>
          <a:off x="0" y="62196"/>
          <a:ext cx="7200800" cy="1275702"/>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L’80 per cento delle risorse finanziate dal fondo è ripartito tra il RUP e i soggetti che svolgono le funzioni tecniche, nonché tra i loro collaboratori, sulla base della contrattazione decentrata integrativa del personale.</a:t>
          </a:r>
        </a:p>
      </dsp:txBody>
      <dsp:txXfrm>
        <a:off x="62275" y="124471"/>
        <a:ext cx="7076250" cy="1151152"/>
      </dsp:txXfrm>
    </dsp:sp>
    <dsp:sp modelId="{7F54C4D3-7678-4C20-A38A-39E81DB1F2F8}">
      <dsp:nvSpPr>
        <dsp:cNvPr id="0" name=""/>
        <dsp:cNvSpPr/>
      </dsp:nvSpPr>
      <dsp:spPr>
        <a:xfrm>
          <a:off x="0" y="1404138"/>
          <a:ext cx="7200800" cy="1275702"/>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solidFill>
                <a:schemeClr val="tx1"/>
              </a:solidFill>
            </a:rPr>
            <a:t>Gli importi sono comprensivi anche degli oneri previdenziali e assistenziali a carico dell’amministrazione.</a:t>
          </a:r>
        </a:p>
      </dsp:txBody>
      <dsp:txXfrm>
        <a:off x="62275" y="1466413"/>
        <a:ext cx="7076250" cy="1151152"/>
      </dsp:txXfrm>
    </dsp:sp>
    <dsp:sp modelId="{973207DA-C1CF-42EE-A634-4150C7B7B7A7}">
      <dsp:nvSpPr>
        <dsp:cNvPr id="0" name=""/>
        <dsp:cNvSpPr/>
      </dsp:nvSpPr>
      <dsp:spPr>
        <a:xfrm>
          <a:off x="0" y="2746081"/>
          <a:ext cx="7200800" cy="1275702"/>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solidFill>
                <a:schemeClr val="tx1"/>
              </a:solidFill>
            </a:rPr>
            <a:t>La corresponsione dell’incentivo è rimessa all’atto gestionale del dirigente/responsabile del servizio preposto alla struttura competente.</a:t>
          </a:r>
        </a:p>
      </dsp:txBody>
      <dsp:txXfrm>
        <a:off x="62275" y="2808356"/>
        <a:ext cx="7076250" cy="115115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E9982-D1ED-4150-911B-DF1201BCE60C}">
      <dsp:nvSpPr>
        <dsp:cNvPr id="0" name=""/>
        <dsp:cNvSpPr/>
      </dsp:nvSpPr>
      <dsp:spPr>
        <a:xfrm>
          <a:off x="0" y="163959"/>
          <a:ext cx="7200800" cy="120978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solidFill>
                <a:schemeClr val="tx1"/>
              </a:solidFill>
            </a:rPr>
            <a:t>Gli incentivi, complessivamente corrisposti in un anno al singolo dipendente non possono superare l’importo del 50% del trattamento economico complessivo annuale lordo.</a:t>
          </a:r>
        </a:p>
      </dsp:txBody>
      <dsp:txXfrm>
        <a:off x="59057" y="223016"/>
        <a:ext cx="7082686" cy="1091666"/>
      </dsp:txXfrm>
    </dsp:sp>
    <dsp:sp modelId="{EE93B5D6-37D1-47F7-BC3E-5BE8BB04F3AB}">
      <dsp:nvSpPr>
        <dsp:cNvPr id="0" name=""/>
        <dsp:cNvSpPr/>
      </dsp:nvSpPr>
      <dsp:spPr>
        <a:xfrm>
          <a:off x="0" y="1437099"/>
          <a:ext cx="7200800" cy="120978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solidFill>
                <a:schemeClr val="tx1"/>
              </a:solidFill>
            </a:rPr>
            <a:t>Le quote dell’incentivo non spese, in quanto le prestazioni sono state svolte da personale esterno all’organico dell’amministrazione, incremento la quota del fondo.</a:t>
          </a:r>
        </a:p>
      </dsp:txBody>
      <dsp:txXfrm>
        <a:off x="59057" y="1496156"/>
        <a:ext cx="7082686" cy="1091666"/>
      </dsp:txXfrm>
    </dsp:sp>
    <dsp:sp modelId="{A521C0CD-BF40-440B-88B9-5CF11F643F16}">
      <dsp:nvSpPr>
        <dsp:cNvPr id="0" name=""/>
        <dsp:cNvSpPr/>
      </dsp:nvSpPr>
      <dsp:spPr>
        <a:xfrm>
          <a:off x="0" y="2710240"/>
          <a:ext cx="7200800"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solidFill>
                <a:schemeClr val="tx1"/>
              </a:solidFill>
            </a:rPr>
            <a:t>I dirigenti sono esclusi dall’incentivo. </a:t>
          </a:r>
        </a:p>
      </dsp:txBody>
      <dsp:txXfrm>
        <a:off x="59057" y="2769297"/>
        <a:ext cx="7082686" cy="109166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E9982-D1ED-4150-911B-DF1201BCE60C}">
      <dsp:nvSpPr>
        <dsp:cNvPr id="0" name=""/>
        <dsp:cNvSpPr/>
      </dsp:nvSpPr>
      <dsp:spPr>
        <a:xfrm>
          <a:off x="0" y="88261"/>
          <a:ext cx="7200800" cy="1926368"/>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chemeClr val="tx1"/>
              </a:solidFill>
            </a:rPr>
            <a:t> Si è esclusa la possibilità di erogare questo compenso per gli appalti di importo inferiore a 40.000 euro in quanto non si è dato corso ad un appalto in senso tecnico, ma ad una manifestazione di interesse.</a:t>
          </a:r>
        </a:p>
      </dsp:txBody>
      <dsp:txXfrm>
        <a:off x="94038" y="182299"/>
        <a:ext cx="7012724" cy="1738292"/>
      </dsp:txXfrm>
    </dsp:sp>
    <dsp:sp modelId="{EE93B5D6-37D1-47F7-BC3E-5BE8BB04F3AB}">
      <dsp:nvSpPr>
        <dsp:cNvPr id="0" name=""/>
        <dsp:cNvSpPr/>
      </dsp:nvSpPr>
      <dsp:spPr>
        <a:xfrm>
          <a:off x="0" y="2069350"/>
          <a:ext cx="7200800" cy="1926368"/>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solidFill>
                <a:schemeClr val="tx1"/>
              </a:solidFill>
            </a:rPr>
            <a:t>L’incentivo per funzioni tecniche previsto dall’art. 113 non può essere riconosciuto nel caso di opere pubbliche a scomputo realizzate in base all’articolo 16 T.U. Edilizia, sia nel caso in cui si tratti di opere incluse nel raggio applicativo del codice degli appalti sia nel caso in cui si tratti di opere estranee a questa disciplina. È quanto ha stabilito la Corte dei conti della Liguria con la deliberazione n. 122/2019.</a:t>
          </a:r>
        </a:p>
      </dsp:txBody>
      <dsp:txXfrm>
        <a:off x="94038" y="2163388"/>
        <a:ext cx="7012724" cy="17382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3B5D6-37D1-47F7-BC3E-5BE8BB04F3AB}">
      <dsp:nvSpPr>
        <dsp:cNvPr id="0" name=""/>
        <dsp:cNvSpPr/>
      </dsp:nvSpPr>
      <dsp:spPr>
        <a:xfrm>
          <a:off x="0" y="105549"/>
          <a:ext cx="7200800" cy="190476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solidFill>
                <a:schemeClr val="tx1"/>
              </a:solidFill>
            </a:rPr>
            <a:t>L’incentivo non spetta nemmeno in assenza di programmazione ed in assenza di un quadro economico che definisca nel dettaglio ogni singola voce del corrispettivo dovuto e non può riconoscersi per l’attività di programmazione biennale degli acquisti. </a:t>
          </a:r>
        </a:p>
      </dsp:txBody>
      <dsp:txXfrm>
        <a:off x="92983" y="198532"/>
        <a:ext cx="7014834" cy="1718794"/>
      </dsp:txXfrm>
    </dsp:sp>
    <dsp:sp modelId="{A521C0CD-BF40-440B-88B9-5CF11F643F16}">
      <dsp:nvSpPr>
        <dsp:cNvPr id="0" name=""/>
        <dsp:cNvSpPr/>
      </dsp:nvSpPr>
      <dsp:spPr>
        <a:xfrm>
          <a:off x="0" y="2073670"/>
          <a:ext cx="7200800" cy="190476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solidFill>
                <a:schemeClr val="tx1"/>
              </a:solidFill>
            </a:rPr>
            <a:t>L’incentivo non spetta per le concessioni: è quanto affermato dalla Corte dei conti, sez. autonomie, nella deliberazione n. 15/2019, chiarendo un dubbio che era stata avanzato in alcune richieste di parere. L’art. 113 è calibrato inequivocabilmente sulla tipologia dei contratti di appalto.</a:t>
          </a:r>
        </a:p>
      </dsp:txBody>
      <dsp:txXfrm>
        <a:off x="92983" y="2166653"/>
        <a:ext cx="7014834" cy="17187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64A76-B608-4D8E-86E7-7F648BD13061}">
      <dsp:nvSpPr>
        <dsp:cNvPr id="0" name=""/>
        <dsp:cNvSpPr/>
      </dsp:nvSpPr>
      <dsp:spPr>
        <a:xfrm>
          <a:off x="0" y="123534"/>
          <a:ext cx="6096000" cy="67626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a:t>
          </a:r>
          <a:r>
            <a:rPr lang="it-IT" sz="1700" b="1" i="1" u="sng" kern="1200" dirty="0"/>
            <a:t>Gli incentivi di cui al presente articolo fanno capo al medesimo capitolo di spesa previsto per i singoli lavori, servizi e forniture».</a:t>
          </a:r>
          <a:endParaRPr lang="it-IT" sz="1700" kern="1200" dirty="0"/>
        </a:p>
      </dsp:txBody>
      <dsp:txXfrm>
        <a:off x="33012" y="156546"/>
        <a:ext cx="6029976" cy="6102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701BA-E332-4E95-BF51-37000126D151}">
      <dsp:nvSpPr>
        <dsp:cNvPr id="0" name=""/>
        <dsp:cNvSpPr/>
      </dsp:nvSpPr>
      <dsp:spPr>
        <a:xfrm>
          <a:off x="0" y="315"/>
          <a:ext cx="8304755" cy="6456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La ripartizione del fondo, in caso di lavori, avviene secondo le aliquote riportate nella «Tabella 2a – lavori».</a:t>
          </a:r>
        </a:p>
      </dsp:txBody>
      <dsp:txXfrm>
        <a:off x="31520" y="31835"/>
        <a:ext cx="8241715" cy="58265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4840-9BA4-49E1-BD76-1639DFF9A151}">
      <dsp:nvSpPr>
        <dsp:cNvPr id="0" name=""/>
        <dsp:cNvSpPr/>
      </dsp:nvSpPr>
      <dsp:spPr>
        <a:xfrm>
          <a:off x="0" y="4925"/>
          <a:ext cx="7200377" cy="636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tx1"/>
              </a:solidFill>
            </a:rPr>
            <a:t>La ripartizione del fondo, in caso di forniture o servizi, avviene secondo le aliquote riportate nella «Tabella 2b - servizi e forniture».</a:t>
          </a:r>
        </a:p>
      </dsp:txBody>
      <dsp:txXfrm>
        <a:off x="31070" y="35995"/>
        <a:ext cx="7138237" cy="5743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935CE-0110-4AC4-8E00-1D9AEDCD193C}">
      <dsp:nvSpPr>
        <dsp:cNvPr id="0" name=""/>
        <dsp:cNvSpPr/>
      </dsp:nvSpPr>
      <dsp:spPr>
        <a:xfrm>
          <a:off x="0" y="118"/>
          <a:ext cx="7200799" cy="64609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 caso di servizi di ingegneria, secondo le aliquote riportate nella «Tabella 2c - servizi di ingegneria».</a:t>
          </a:r>
        </a:p>
      </dsp:txBody>
      <dsp:txXfrm>
        <a:off x="31540" y="31658"/>
        <a:ext cx="7137719" cy="58301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1E66-B396-4CD5-98BE-42F14BF18B61}">
      <dsp:nvSpPr>
        <dsp:cNvPr id="0" name=""/>
        <dsp:cNvSpPr/>
      </dsp:nvSpPr>
      <dsp:spPr>
        <a:xfrm>
          <a:off x="0" y="3333"/>
          <a:ext cx="7655489" cy="107055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rPr>
            <a:t>La ripartizione del fondo, in caso di affidamento lavori a contraente generale, ai sensi degli articoli 194 e successivi del decreto legislativo 18 aprile 2016, n. 50, o di concessione di lavori pubblici, ai sensi dell'articolo 194 del medesimo decreto, avviene secondo le aliquote riportate nella «Tabella 2d - affidamento a contraente generale o concessione».</a:t>
          </a:r>
        </a:p>
      </dsp:txBody>
      <dsp:txXfrm>
        <a:off x="52260" y="55593"/>
        <a:ext cx="7550969" cy="96603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D1AA4-A1DC-4D7E-B6D4-6D483DCC57DC}">
      <dsp:nvSpPr>
        <dsp:cNvPr id="0" name=""/>
        <dsp:cNvSpPr/>
      </dsp:nvSpPr>
      <dsp:spPr>
        <a:xfrm>
          <a:off x="0" y="55948"/>
          <a:ext cx="7200799" cy="3270150"/>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0" i="1" kern="1200" dirty="0">
              <a:solidFill>
                <a:schemeClr val="tx1"/>
              </a:solidFill>
            </a:rPr>
            <a:t>«…</a:t>
          </a:r>
          <a:r>
            <a:rPr lang="it-IT" sz="2000" b="0" i="1" u="sng" kern="1200" dirty="0">
              <a:solidFill>
                <a:schemeClr val="tx1"/>
              </a:solidFill>
              <a:highlight>
                <a:srgbClr val="FFFF00"/>
              </a:highlight>
            </a:rPr>
            <a:t>la nozione di soggetto aggregatore</a:t>
          </a:r>
          <a:r>
            <a:rPr lang="it-IT" sz="2000" b="0" i="1" u="sng" kern="1200" dirty="0">
              <a:solidFill>
                <a:schemeClr val="tx1"/>
              </a:solidFill>
            </a:rPr>
            <a:t> presuppone, quanto a funzione, quella di centrale di committenza</a:t>
          </a:r>
          <a:r>
            <a:rPr lang="it-IT" sz="2000" b="0" i="1" kern="1200" dirty="0">
              <a:solidFill>
                <a:schemeClr val="tx1"/>
              </a:solidFill>
            </a:rPr>
            <a:t>, ma nel contempo la supera, costituendo la prima una forma evoluta della seconda, in quanto si tratta di centrale di committenza qualificata ed abilitata (ex lege o tramite preventiva valutazione dell’ANAC e successiva iscrizione nell’apposito elenco) all’approvvigionamento di lavori, beni e servizi per conto dei soggetti che se ne avvalgono. </a:t>
          </a:r>
          <a:r>
            <a:rPr lang="it-IT" sz="2000" b="0" i="1" u="sng" kern="1200" dirty="0">
              <a:solidFill>
                <a:schemeClr val="tx1"/>
              </a:solidFill>
            </a:rPr>
            <a:t>Pertanto, pur con la precisazione appena evidenziata, si può ritenere che il soggetto aggregatore sia una centrale di committenza</a:t>
          </a:r>
          <a:r>
            <a:rPr lang="it-IT" sz="2000" b="0" i="1" kern="1200" dirty="0">
              <a:solidFill>
                <a:schemeClr val="tx1"/>
              </a:solidFill>
            </a:rPr>
            <a:t>».</a:t>
          </a:r>
        </a:p>
      </dsp:txBody>
      <dsp:txXfrm>
        <a:off x="159636" y="215584"/>
        <a:ext cx="6881527" cy="2950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68FFF-A27B-447D-BD2C-12576A800778}">
      <dsp:nvSpPr>
        <dsp:cNvPr id="0" name=""/>
        <dsp:cNvSpPr/>
      </dsp:nvSpPr>
      <dsp:spPr>
        <a:xfrm>
          <a:off x="0" y="0"/>
          <a:ext cx="9372399" cy="2395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 caso di carenze accertate nell'organico della stazione appaltante o se esso non comprenda nessun soggetto in possesso della specifica professionalità necessaria per lo svolgimento dei compiti propri del RUP, secondo quanto attestato dal dirigente competente, i compiti di supporto all'attività del RUP possono essere affidati, con le procedure previste dal Codice, ai soggetti aventi le specifiche competenze di carattere tecnico, economico-finanziario, amministrativo, organizzativo e legale, dotati di adeguata polizza assicurativa a copertura dei rischi professionali come previsto dall'art. 24, comma 4, assicurando comunque il rispetto dei principi di pubblicità e di trasparenza (art. 31, comma 11 d.lgs. n. 50/2016).</a:t>
          </a:r>
        </a:p>
      </dsp:txBody>
      <dsp:txXfrm>
        <a:off x="116942" y="116942"/>
        <a:ext cx="9138515" cy="2161691"/>
      </dsp:txXfrm>
    </dsp:sp>
    <dsp:sp modelId="{6A07BB64-E1E3-4FBA-B84C-AEE870F47850}">
      <dsp:nvSpPr>
        <dsp:cNvPr id="0" name=""/>
        <dsp:cNvSpPr/>
      </dsp:nvSpPr>
      <dsp:spPr>
        <a:xfrm>
          <a:off x="0" y="2798144"/>
          <a:ext cx="9372399" cy="2395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La stazione appaltante può individuare quale RUP un dipendente anche non in possesso dei requisiti richiesti. </a:t>
          </a:r>
          <a:r>
            <a:rPr lang="it-IT" sz="2000" b="1" u="sng" kern="1200" dirty="0">
              <a:highlight>
                <a:srgbClr val="008000"/>
              </a:highlight>
            </a:rPr>
            <a:t>In tal caso, la stazione appaltante affida lo svolgimento delle attività di supporto al RUP ad altri dipendenti in possesso dei requisiti carenti in capo al RUP o, in mancanza, a soggetti esterni aventi le specifiche competenze richieste dal Codice e dalle Linee guida, individuati secondo le procedure e con le modalità previste dalla parte II, titolo I e titolo III, sez. II, capo III del Codice</a:t>
          </a:r>
          <a:r>
            <a:rPr lang="it-IT" sz="2000" kern="1200" dirty="0"/>
            <a:t> (Linee Guida n. 3).</a:t>
          </a:r>
        </a:p>
      </dsp:txBody>
      <dsp:txXfrm>
        <a:off x="116942" y="2915086"/>
        <a:ext cx="9138515" cy="216169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BA637-8684-426C-A60D-E4D7481E503F}">
      <dsp:nvSpPr>
        <dsp:cNvPr id="0" name=""/>
        <dsp:cNvSpPr/>
      </dsp:nvSpPr>
      <dsp:spPr>
        <a:xfrm>
          <a:off x="0" y="10725"/>
          <a:ext cx="2906038" cy="2059200"/>
        </a:xfrm>
        <a:prstGeom prst="round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u="sng" kern="1200" dirty="0"/>
            <a:t>Promozione dei sistemi di qualità e sistemi di attestazione</a:t>
          </a:r>
          <a:r>
            <a:rPr lang="it-IT" sz="2000" kern="1200" dirty="0"/>
            <a:t> delle procedure nelle stazioni appaltanti (art. 19 regolamento).</a:t>
          </a:r>
        </a:p>
      </dsp:txBody>
      <dsp:txXfrm>
        <a:off x="100522" y="111247"/>
        <a:ext cx="2704994" cy="185815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36E53-5FF7-4A63-833C-42CA55D2A6E7}">
      <dsp:nvSpPr>
        <dsp:cNvPr id="0" name=""/>
        <dsp:cNvSpPr/>
      </dsp:nvSpPr>
      <dsp:spPr>
        <a:xfrm>
          <a:off x="0" y="23706"/>
          <a:ext cx="2906038" cy="2545920"/>
        </a:xfrm>
        <a:prstGeom prst="roundRect">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La SUA nello svolgimento dei compiti attribuiti dalla legge pone particolare attenzione al tema della </a:t>
          </a:r>
          <a:r>
            <a:rPr lang="it-IT" sz="1700" u="sng" kern="1200" dirty="0"/>
            <a:t>sicurezza nei luoghi di lavoro connessi con la progettazione, affidamento ed esecuzione dei contratti pubblici</a:t>
          </a:r>
          <a:r>
            <a:rPr lang="it-IT" sz="1700" kern="1200" dirty="0"/>
            <a:t> (art. 20 regolamento).</a:t>
          </a:r>
        </a:p>
      </dsp:txBody>
      <dsp:txXfrm>
        <a:off x="124282" y="147988"/>
        <a:ext cx="2657474" cy="229735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E5F13-B5E0-4650-9F7C-C5E5A7639F76}">
      <dsp:nvSpPr>
        <dsp:cNvPr id="0" name=""/>
        <dsp:cNvSpPr/>
      </dsp:nvSpPr>
      <dsp:spPr>
        <a:xfrm>
          <a:off x="0" y="29225"/>
          <a:ext cx="3344279" cy="3159000"/>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u="sng" kern="1200" dirty="0"/>
            <a:t>In caso di mancato pagamento delle retribuzioni o contribuzioni da parte dell’appaltatore, su istanza delle organizzazioni sindacali, la SUA segnala l’inadempienza alle Amministrazioni aggiudicatrici</a:t>
          </a:r>
          <a:r>
            <a:rPr lang="it-IT" sz="1500" kern="1200" dirty="0"/>
            <a:t> che provvedono al pagamento delle somme dovute rivalendosi sugli importi a qualunque titolo spettanti all’appaltatore, in dipendenza delle attività eseguite, anche incamerando la cauzione definitiva (art. 21 regolamento).</a:t>
          </a:r>
        </a:p>
      </dsp:txBody>
      <dsp:txXfrm>
        <a:off x="154210" y="183435"/>
        <a:ext cx="3035859" cy="285058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36E53-5FF7-4A63-833C-42CA55D2A6E7}">
      <dsp:nvSpPr>
        <dsp:cNvPr id="0" name=""/>
        <dsp:cNvSpPr/>
      </dsp:nvSpPr>
      <dsp:spPr>
        <a:xfrm>
          <a:off x="0" y="112676"/>
          <a:ext cx="4140895" cy="3102840"/>
        </a:xfrm>
        <a:prstGeom prst="roundRect">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u="sng" kern="1200" dirty="0">
              <a:solidFill>
                <a:schemeClr val="tx1"/>
              </a:solidFill>
            </a:rPr>
            <a:t>La SUA e tutte le amministrazioni aggiudicatrici</a:t>
          </a:r>
          <a:r>
            <a:rPr lang="it-IT" sz="1700" kern="1200" dirty="0">
              <a:solidFill>
                <a:schemeClr val="tx1"/>
              </a:solidFill>
            </a:rPr>
            <a:t>, i concessionari di opere pubbliche e qualunque soggetto pubblico o privato, che realizzano opere pubbliche nel territorio della regione, al fine di assicurare la leale cooperazione dell'appaltatore, </a:t>
          </a:r>
          <a:r>
            <a:rPr lang="it-IT" sz="1700" b="1" u="sng" kern="1200" dirty="0">
              <a:solidFill>
                <a:schemeClr val="tx1"/>
              </a:solidFill>
            </a:rPr>
            <a:t>prevedono nel contratto oltre che nel bando di gara e nel capitolato speciale d'appalto, nonché nelle convenzioni, </a:t>
          </a:r>
          <a:r>
            <a:rPr lang="it-IT" sz="1700" b="1" u="sng" kern="1200" dirty="0">
              <a:solidFill>
                <a:schemeClr val="tx1"/>
              </a:solidFill>
              <a:highlight>
                <a:srgbClr val="008080"/>
              </a:highlight>
            </a:rPr>
            <a:t>le seguenti clausole a tutela dei lavoratori:</a:t>
          </a:r>
        </a:p>
      </dsp:txBody>
      <dsp:txXfrm>
        <a:off x="151468" y="264144"/>
        <a:ext cx="3837959" cy="279990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36E53-5FF7-4A63-833C-42CA55D2A6E7}">
      <dsp:nvSpPr>
        <dsp:cNvPr id="0" name=""/>
        <dsp:cNvSpPr/>
      </dsp:nvSpPr>
      <dsp:spPr>
        <a:xfrm>
          <a:off x="0" y="52193"/>
          <a:ext cx="4140895" cy="3276000"/>
        </a:xfrm>
        <a:prstGeom prst="roundRect">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u="none" kern="1200" dirty="0">
              <a:solidFill>
                <a:schemeClr val="tx1"/>
              </a:solidFill>
            </a:rPr>
            <a:t>b) obbligo dell’appaltatore di rispondere dell'osservanza di quanto previsto alla lettera a) da parte degli eventuali subappaltatori, sub-affidatari o ditte in qualsivoglia forma di sub-contrattazione nei confronti dei propri dipendenti, per le prestazioni rese nell'ambito dell'appalto.</a:t>
          </a:r>
        </a:p>
      </dsp:txBody>
      <dsp:txXfrm>
        <a:off x="159921" y="212114"/>
        <a:ext cx="3821053" cy="295615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D02BC-224D-4E2B-862D-E4ECDDFFC0DC}">
      <dsp:nvSpPr>
        <dsp:cNvPr id="0" name=""/>
        <dsp:cNvSpPr/>
      </dsp:nvSpPr>
      <dsp:spPr>
        <a:xfrm>
          <a:off x="0" y="201781"/>
          <a:ext cx="8530224" cy="1904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u="sng" kern="1200" dirty="0"/>
            <a:t>Il ricorso alla SUA avviene con formale atto di investitura, adottato dal funzionario preposto alla struttura cui spetta la competenza relativa alla indizione della gara.</a:t>
          </a:r>
          <a:r>
            <a:rPr lang="it-IT" sz="2200" kern="1200" dirty="0"/>
            <a:t> Completate le procedure di aggiudicazione, la SUA rimette copia integrale del fascicolo relativo alla singola procedura all’ente committente, ai fini degli atti consequenziali.</a:t>
          </a:r>
        </a:p>
      </dsp:txBody>
      <dsp:txXfrm>
        <a:off x="92983" y="294764"/>
        <a:ext cx="8344258" cy="171879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D02BC-224D-4E2B-862D-E4ECDDFFC0DC}">
      <dsp:nvSpPr>
        <dsp:cNvPr id="0" name=""/>
        <dsp:cNvSpPr/>
      </dsp:nvSpPr>
      <dsp:spPr>
        <a:xfrm>
          <a:off x="0" y="335765"/>
          <a:ext cx="5571993" cy="3270150"/>
        </a:xfrm>
        <a:prstGeom prst="roundRect">
          <a:avLst/>
        </a:prstGeom>
        <a:solidFill>
          <a:schemeClr val="tx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u="none" kern="1200" dirty="0">
              <a:solidFill>
                <a:schemeClr val="tx1"/>
              </a:solidFill>
            </a:rPr>
            <a:t>Con la richiesta di intervento della SUA per l’avvio del procedimento di preparazione, indizione e aggiudicazione delle procedure di gara, gli organi e le strutture della Regione, degli Enti, Aziende, Agenzie ed Organismi da essa dipendenti, </a:t>
          </a:r>
          <a:r>
            <a:rPr lang="it-IT" sz="2000" b="1" u="sng" kern="1200" dirty="0">
              <a:solidFill>
                <a:schemeClr val="tx1"/>
              </a:solidFill>
            </a:rPr>
            <a:t>dispongono l’impegno e l’erogazione della quota dell’1%, dell’importo posto a base di gara, in favore della SUA, provvedendo nei successivi 30 giorni alla relativa erogazione.</a:t>
          </a:r>
          <a:endParaRPr lang="it-IT" sz="2000" u="sng" kern="1200" dirty="0">
            <a:solidFill>
              <a:schemeClr val="tx1"/>
            </a:solidFill>
          </a:endParaRPr>
        </a:p>
      </dsp:txBody>
      <dsp:txXfrm>
        <a:off x="159636" y="495401"/>
        <a:ext cx="5252721" cy="2950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AAD1B-89CD-4949-B33C-4A97439B3E90}">
      <dsp:nvSpPr>
        <dsp:cNvPr id="0" name=""/>
        <dsp:cNvSpPr/>
      </dsp:nvSpPr>
      <dsp:spPr>
        <a:xfrm>
          <a:off x="8013" y="312070"/>
          <a:ext cx="2395088" cy="337554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solidFill>
                <a:schemeClr val="tx1"/>
              </a:solidFill>
            </a:rPr>
            <a:t>La determina a contrarre è l’atto, di spettanza dirigenziale, con il quale la S.A. manifesta la propria volontà di stipulare un contratto</a:t>
          </a:r>
        </a:p>
      </dsp:txBody>
      <dsp:txXfrm>
        <a:off x="78163" y="382220"/>
        <a:ext cx="2254788" cy="3235248"/>
      </dsp:txXfrm>
    </dsp:sp>
    <dsp:sp modelId="{EB8A9F69-CF36-4486-B880-BD5C021563A4}">
      <dsp:nvSpPr>
        <dsp:cNvPr id="0" name=""/>
        <dsp:cNvSpPr/>
      </dsp:nvSpPr>
      <dsp:spPr>
        <a:xfrm>
          <a:off x="2642610" y="1702853"/>
          <a:ext cx="507758" cy="59398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dirty="0"/>
        </a:p>
      </dsp:txBody>
      <dsp:txXfrm>
        <a:off x="2642610" y="1821649"/>
        <a:ext cx="355431" cy="356389"/>
      </dsp:txXfrm>
    </dsp:sp>
    <dsp:sp modelId="{459093C6-A7F6-4CCC-9B76-151837546FDB}">
      <dsp:nvSpPr>
        <dsp:cNvPr id="0" name=""/>
        <dsp:cNvSpPr/>
      </dsp:nvSpPr>
      <dsp:spPr>
        <a:xfrm>
          <a:off x="3361137" y="312070"/>
          <a:ext cx="2395088" cy="3375548"/>
        </a:xfrm>
        <a:prstGeom prst="roundRect">
          <a:avLst>
            <a:gd name="adj" fmla="val 1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solidFill>
                <a:schemeClr val="tx1"/>
              </a:solidFill>
            </a:rPr>
            <a:t>È un atto amministrativo di tipo programmatico con efficacia interna, rilevante solo ai fini del procedimento formativo della volontà del committente pubblico.</a:t>
          </a:r>
        </a:p>
      </dsp:txBody>
      <dsp:txXfrm>
        <a:off x="3431287" y="382220"/>
        <a:ext cx="2254788" cy="3235248"/>
      </dsp:txXfrm>
    </dsp:sp>
    <dsp:sp modelId="{2D827FB3-CC19-434D-AC25-56EB72376698}">
      <dsp:nvSpPr>
        <dsp:cNvPr id="0" name=""/>
        <dsp:cNvSpPr/>
      </dsp:nvSpPr>
      <dsp:spPr>
        <a:xfrm>
          <a:off x="5995734" y="1702853"/>
          <a:ext cx="507758" cy="593981"/>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dirty="0"/>
        </a:p>
      </dsp:txBody>
      <dsp:txXfrm>
        <a:off x="5995734" y="1821649"/>
        <a:ext cx="355431" cy="356389"/>
      </dsp:txXfrm>
    </dsp:sp>
    <dsp:sp modelId="{4AF68E47-4D2B-42CE-A282-23313837B295}">
      <dsp:nvSpPr>
        <dsp:cNvPr id="0" name=""/>
        <dsp:cNvSpPr/>
      </dsp:nvSpPr>
      <dsp:spPr>
        <a:xfrm>
          <a:off x="6714261" y="312070"/>
          <a:ext cx="2395088" cy="3375548"/>
        </a:xfrm>
        <a:prstGeom prst="roundRect">
          <a:avLst>
            <a:gd name="adj" fmla="val 1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solidFill>
                <a:schemeClr val="tx1"/>
              </a:solidFill>
            </a:rPr>
            <a:t>Per gli enti locali, la determinazione a contrarre è disciplinata dall’art. 192 TUEL (d.lgs. n. 267/2000) che ne stabilisce il contenuto minimo essenziale (fine del contratto; oggetto, forma e clausole essenziali; modalità di scelta del contraente tra quelle ammesse e le ragioni alla base).</a:t>
          </a:r>
        </a:p>
      </dsp:txBody>
      <dsp:txXfrm>
        <a:off x="6784411" y="382220"/>
        <a:ext cx="2254788" cy="3235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99C83-5DCA-4D27-B66A-92E705C5A869}">
      <dsp:nvSpPr>
        <dsp:cNvPr id="0" name=""/>
        <dsp:cNvSpPr/>
      </dsp:nvSpPr>
      <dsp:spPr>
        <a:xfrm>
          <a:off x="0" y="204982"/>
          <a:ext cx="6096000" cy="1478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Per i lavori l’affidamento diretto senza avviso pubblico, mediante la valutazione di tre preventivi, ove esistenti. È stato precisato che è un affidamento diretto previa valutazione di tre preventivi e non una procedura negoziata con le relative formalità. </a:t>
          </a:r>
        </a:p>
      </dsp:txBody>
      <dsp:txXfrm>
        <a:off x="72184" y="277166"/>
        <a:ext cx="5951632" cy="1334329"/>
      </dsp:txXfrm>
    </dsp:sp>
    <dsp:sp modelId="{364FA486-5023-4731-8A3D-1B6094579D64}">
      <dsp:nvSpPr>
        <dsp:cNvPr id="0" name=""/>
        <dsp:cNvSpPr/>
      </dsp:nvSpPr>
      <dsp:spPr>
        <a:xfrm>
          <a:off x="0" y="1732640"/>
          <a:ext cx="6096000" cy="1478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Invece per servizi e forniture, al fine di individuare almeno cinque operatori economici servono indagini di mercato o elenchi di operatori; quindi bisogna ricorrere a preventive forme di pubblicità (avviso pubblico) o attingere a elenchi di operatori economici già costituiti e gestiti dalla stazione appaltante.</a:t>
          </a:r>
        </a:p>
      </dsp:txBody>
      <dsp:txXfrm>
        <a:off x="72184" y="1804824"/>
        <a:ext cx="5951632" cy="1334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91AE1-86B5-4C3C-9616-7C5A1F92C409}">
      <dsp:nvSpPr>
        <dsp:cNvPr id="0" name=""/>
        <dsp:cNvSpPr/>
      </dsp:nvSpPr>
      <dsp:spPr>
        <a:xfrm>
          <a:off x="0" y="19959"/>
          <a:ext cx="6970776" cy="2934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t>I servizi tecnici individuati dall’art. 157, comma 2 d.lgs. n. 50/2016, di importo pari o superiore a 40 mila euro ed inferiore a 100 mila euro, possono essere affidati dal RUP con la procedura prevista dall’articolo 36, comma 2, lettera b) d.lgs. n. 50/2016 mediante invito rivolto ad almeno cinque operatori economici.</a:t>
          </a:r>
        </a:p>
      </dsp:txBody>
      <dsp:txXfrm>
        <a:off x="143246" y="163205"/>
        <a:ext cx="6684284" cy="2647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E3A81-7F06-4F2C-971D-381A2B383F56}">
      <dsp:nvSpPr>
        <dsp:cNvPr id="0" name=""/>
        <dsp:cNvSpPr/>
      </dsp:nvSpPr>
      <dsp:spPr>
        <a:xfrm>
          <a:off x="0" y="0"/>
          <a:ext cx="7086195" cy="296106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Con l’affidamento diretto nell’ambito dei 40.000 euro </a:t>
          </a:r>
          <a:r>
            <a:rPr lang="it-IT" sz="2000" b="1" i="1" kern="1200" dirty="0">
              <a:solidFill>
                <a:schemeClr val="tx1"/>
              </a:solidFill>
            </a:rPr>
            <a:t>ex</a:t>
          </a:r>
          <a:r>
            <a:rPr lang="it-IT" sz="2000" b="1" kern="1200" dirty="0">
              <a:solidFill>
                <a:schemeClr val="tx1"/>
              </a:solidFill>
            </a:rPr>
            <a:t> articolo 36, comma 2, lett. a) Codice si è “</a:t>
          </a:r>
          <a:r>
            <a:rPr lang="it-IT" sz="2000" b="1" i="1" kern="1200" dirty="0">
              <a:solidFill>
                <a:schemeClr val="tx1"/>
              </a:solidFill>
            </a:rPr>
            <a:t>in presenza di una ipotesi specifica di affidamento (…)  diversa ed aggiuntiva dalle ipotesi di procedura negoziata “diretta” prevista dall’art. 63 del Codice che impone invece una specifica motivazione e che l’assegnazione avvenga in modo perfettamente adesivo alle ipotesi predefinite dal legislatore (si pensi all’unico affidatario o alle oggettive situazioni di urgenza a pena di danno) (così T.A.R. Molise, sez. I, 14 settembre 2018, n. 533</a:t>
          </a:r>
          <a:r>
            <a:rPr lang="it-IT" sz="2000" b="1" kern="1200" dirty="0">
              <a:solidFill>
                <a:schemeClr val="tx1"/>
              </a:solidFill>
            </a:rPr>
            <a:t>)”.</a:t>
          </a:r>
        </a:p>
      </dsp:txBody>
      <dsp:txXfrm>
        <a:off x="144547" y="144547"/>
        <a:ext cx="6797101" cy="26719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79FE4-8241-4758-8541-23F913C8E1A9}">
      <dsp:nvSpPr>
        <dsp:cNvPr id="0" name=""/>
        <dsp:cNvSpPr/>
      </dsp:nvSpPr>
      <dsp:spPr>
        <a:xfrm>
          <a:off x="0" y="39239"/>
          <a:ext cx="7772400" cy="875160"/>
        </a:xfrm>
        <a:prstGeom prst="roundRect">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i="1" u="none" kern="1200" dirty="0">
              <a:solidFill>
                <a:schemeClr val="tx1"/>
              </a:solidFill>
              <a:effectLst/>
            </a:rPr>
            <a:t>Naturalmente, nel caso della lett. b) dovrà dimostrare la valutazione dei preventivi/operatori.</a:t>
          </a:r>
        </a:p>
      </dsp:txBody>
      <dsp:txXfrm>
        <a:off x="42722" y="81961"/>
        <a:ext cx="7686956" cy="7897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0C96-AE8E-423A-B533-DF031DC4729C}">
      <dsp:nvSpPr>
        <dsp:cNvPr id="0" name=""/>
        <dsp:cNvSpPr/>
      </dsp:nvSpPr>
      <dsp:spPr>
        <a:xfrm>
          <a:off x="0" y="51179"/>
          <a:ext cx="7200800" cy="306774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kern="1200" dirty="0"/>
            <a:t>La determinazione, a questo punto, verrà adottata solo successivamente al momento in cui il RUP procederà agli inviti - e quindi dopo aver formalizzato una serie di principi in base ai quali svolgere l’indagine di mercato) - mentre già l’inclusione negli elenchi di operatori dovrebbe essere effettuata prevedendo requisiti di partecipazione, cause di esclusione, eventuale previsione delle verifica dell’anomalia.</a:t>
          </a:r>
        </a:p>
      </dsp:txBody>
      <dsp:txXfrm>
        <a:off x="149755" y="200934"/>
        <a:ext cx="6901290" cy="276823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it-IT" dirty="0"/>
          </a:p>
        </p:txBody>
      </p:sp>
      <p:sp>
        <p:nvSpPr>
          <p:cNvPr id="3" name="Segnaposto data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E9DF39CE-E620-47D6-BF41-29C3897EC791}" type="datetimeFigureOut">
              <a:rPr lang="it-IT" smtClean="0"/>
              <a:t>06/07/2020</a:t>
            </a:fld>
            <a:endParaRPr lang="it-IT" dirty="0"/>
          </a:p>
        </p:txBody>
      </p:sp>
      <p:sp>
        <p:nvSpPr>
          <p:cNvPr id="4" name="Segnaposto immagine diapositiva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it-IT" dirty="0"/>
          </a:p>
        </p:txBody>
      </p:sp>
      <p:sp>
        <p:nvSpPr>
          <p:cNvPr id="5" name="Segnaposto note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it-IT" dirty="0"/>
          </a:p>
        </p:txBody>
      </p:sp>
      <p:sp>
        <p:nvSpPr>
          <p:cNvPr id="7" name="Segnaposto numero diapositiva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6C0D96F1-EF2A-46D1-B7F9-4B1157E2446E}" type="slidenum">
              <a:rPr lang="it-IT" smtClean="0"/>
              <a:t>‹N›</a:t>
            </a:fld>
            <a:endParaRPr lang="it-IT" dirty="0"/>
          </a:p>
        </p:txBody>
      </p:sp>
    </p:spTree>
    <p:extLst>
      <p:ext uri="{BB962C8B-B14F-4D97-AF65-F5344CB8AC3E}">
        <p14:creationId xmlns:p14="http://schemas.microsoft.com/office/powerpoint/2010/main" val="37865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56892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10963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69854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89700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02286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96490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8107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40116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8596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5720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421358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49130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32415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14089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41938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86D37A-5FF1-4077-8A5A-60B0B7F7A7B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FEF6219-23F7-4526-B185-05108CAF5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D49567B-F649-4C04-8E25-D82AEF9022A4}"/>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5" name="Segnaposto piè di pagina 4">
            <a:extLst>
              <a:ext uri="{FF2B5EF4-FFF2-40B4-BE49-F238E27FC236}">
                <a16:creationId xmlns:a16="http://schemas.microsoft.com/office/drawing/2014/main" id="{6FD90FED-1C9C-4B48-90C0-0A041233A42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3862EB6F-7441-47D4-B0C1-C25E39908BE1}"/>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420866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DA7B3-2ED1-415F-A0F4-984EF0E965B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A584C0-588D-4AD1-9EC6-3CA21378FE8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A0610D-63CA-4FD8-B4E4-B9D6E9CDE44E}"/>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5" name="Segnaposto piè di pagina 4">
            <a:extLst>
              <a:ext uri="{FF2B5EF4-FFF2-40B4-BE49-F238E27FC236}">
                <a16:creationId xmlns:a16="http://schemas.microsoft.com/office/drawing/2014/main" id="{278F3EA5-2637-479E-9C1A-2E070A8C2E4C}"/>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A9D3B0B8-135A-461A-9EF4-76D036A417DA}"/>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110922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4E46C5-C1D4-4678-953C-34646BB5A7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5F1D84B-CAA5-4EC9-861C-8A782E54AD1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C2E76C-E366-4E9B-B8D8-DDCD29D8534A}"/>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5" name="Segnaposto piè di pagina 4">
            <a:extLst>
              <a:ext uri="{FF2B5EF4-FFF2-40B4-BE49-F238E27FC236}">
                <a16:creationId xmlns:a16="http://schemas.microsoft.com/office/drawing/2014/main" id="{6B92D447-0951-4D2B-85BB-A8B095423CA9}"/>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C80892BB-D2E4-4A54-894A-EA613E43AF5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71243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1888E-65AA-438E-B527-4EAF5B52E4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BC31DD-E684-4F1E-A780-08D8CB3288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790EAB-9A11-4FEF-8FC4-EE4C33799C20}"/>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5" name="Segnaposto piè di pagina 4">
            <a:extLst>
              <a:ext uri="{FF2B5EF4-FFF2-40B4-BE49-F238E27FC236}">
                <a16:creationId xmlns:a16="http://schemas.microsoft.com/office/drawing/2014/main" id="{4ECDEFC8-D4D1-43FC-876B-7E481F20DAE1}"/>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6A4F91B0-0131-4382-A8E8-62EB65B420FE}"/>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168719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F332C-967A-40F7-9E19-A791D76F59C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F643F-0856-411D-8993-4C683D5CB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C1F4723-F8FF-4D73-8C7F-311EB4B039BA}"/>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5" name="Segnaposto piè di pagina 4">
            <a:extLst>
              <a:ext uri="{FF2B5EF4-FFF2-40B4-BE49-F238E27FC236}">
                <a16:creationId xmlns:a16="http://schemas.microsoft.com/office/drawing/2014/main" id="{C2A9FBDB-C140-4C8B-BBAB-5D4EA941E386}"/>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34363315-15F1-494F-A7F2-31C895ABEA60}"/>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86579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D8889-BDFD-42D9-BD11-237B033024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C0F70A-2126-438F-8250-11C011E6680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F8A5146-673A-4BF6-BA46-8B0C8E97CE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89E9B5-4E7F-4249-AE98-BAAF1235AEFD}"/>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6" name="Segnaposto piè di pagina 5">
            <a:extLst>
              <a:ext uri="{FF2B5EF4-FFF2-40B4-BE49-F238E27FC236}">
                <a16:creationId xmlns:a16="http://schemas.microsoft.com/office/drawing/2014/main" id="{AC64E5BC-9D09-4CB0-8A4A-D0DC3DC2DC04}"/>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DEA447D4-B788-4E12-97EA-AB6288CA6244}"/>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94116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70D136-6774-4660-AD8A-E5E70B9129F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776D0D-5E66-4780-BC09-914EE7E65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66FD97B-2ABA-4C52-8691-B6488B42CAB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AC0D05-AACC-489D-BE67-38C34C549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DAC4542-F1ED-4E38-AAD4-A4463B11B9D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BF72147-F2CA-46C5-9E6C-006F5B0CD971}"/>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8" name="Segnaposto piè di pagina 7">
            <a:extLst>
              <a:ext uri="{FF2B5EF4-FFF2-40B4-BE49-F238E27FC236}">
                <a16:creationId xmlns:a16="http://schemas.microsoft.com/office/drawing/2014/main" id="{1DC54635-2580-45A7-9B14-E781E4B28F14}"/>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F1D1F077-AF5B-4DBF-BF37-81B86DE18686}"/>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60074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3A9018-5675-4E28-A08F-6CED1705DD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35ECE20-B353-48D7-AAA9-F22460855DCB}"/>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4" name="Segnaposto piè di pagina 3">
            <a:extLst>
              <a:ext uri="{FF2B5EF4-FFF2-40B4-BE49-F238E27FC236}">
                <a16:creationId xmlns:a16="http://schemas.microsoft.com/office/drawing/2014/main" id="{693D7C94-D2AC-487E-BA4B-4F74F7192BC2}"/>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95739098-F5A8-4C10-AA3D-B797E869BADB}"/>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0776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9295C1-653B-4591-88D0-5EE41A2A0A39}"/>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3" name="Segnaposto piè di pagina 2">
            <a:extLst>
              <a:ext uri="{FF2B5EF4-FFF2-40B4-BE49-F238E27FC236}">
                <a16:creationId xmlns:a16="http://schemas.microsoft.com/office/drawing/2014/main" id="{7178DC91-4205-4742-A956-897A182805B9}"/>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4E546C4A-09A6-4D74-BEC0-B1C66AE2556A}"/>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06729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EBFD5-AE43-4D60-8AC3-338CD880EC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1E1B61-DB50-4DBA-AEB8-9EC65E5FB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ED0897A-0F7E-4087-9F8E-44DA0F3BF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EF9EF1-67C4-4EA2-A762-EEDA84BF4E3A}"/>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6" name="Segnaposto piè di pagina 5">
            <a:extLst>
              <a:ext uri="{FF2B5EF4-FFF2-40B4-BE49-F238E27FC236}">
                <a16:creationId xmlns:a16="http://schemas.microsoft.com/office/drawing/2014/main" id="{8F19CA24-3FB9-44A3-B052-748A9080C676}"/>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A3CC5497-23E2-4CDE-8F6F-5AAC35732A0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9529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24682-8C57-4E9D-8FCF-62DAA9BF0E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3778679-C39E-4D2F-8411-940538C73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6AF2EAFE-1ECA-48AE-A96D-F9CD9AF55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15DC2C-A0DB-4E6F-86B7-F8FF268317C1}"/>
              </a:ext>
            </a:extLst>
          </p:cNvPr>
          <p:cNvSpPr>
            <a:spLocks noGrp="1"/>
          </p:cNvSpPr>
          <p:nvPr>
            <p:ph type="dt" sz="half" idx="10"/>
          </p:nvPr>
        </p:nvSpPr>
        <p:spPr/>
        <p:txBody>
          <a:bodyPr/>
          <a:lstStyle/>
          <a:p>
            <a:fld id="{326774E5-48D8-42D7-88D0-2645C46A0CE7}" type="datetimeFigureOut">
              <a:rPr lang="it-IT" smtClean="0"/>
              <a:t>06/07/2020</a:t>
            </a:fld>
            <a:endParaRPr lang="it-IT" dirty="0"/>
          </a:p>
        </p:txBody>
      </p:sp>
      <p:sp>
        <p:nvSpPr>
          <p:cNvPr id="6" name="Segnaposto piè di pagina 5">
            <a:extLst>
              <a:ext uri="{FF2B5EF4-FFF2-40B4-BE49-F238E27FC236}">
                <a16:creationId xmlns:a16="http://schemas.microsoft.com/office/drawing/2014/main" id="{1E5DF2A1-8206-47E6-8D8E-AB34F0F6F718}"/>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4445E638-C5E3-40A9-8F96-7D81B012A2E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43473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31C57AF-EA63-4687-A998-3E85F53970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F56E64-100E-4386-B51D-DA30256AE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0C1ED6-AAFC-4C6A-992E-1B04ACFA0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774E5-48D8-42D7-88D0-2645C46A0CE7}" type="datetimeFigureOut">
              <a:rPr lang="it-IT" smtClean="0"/>
              <a:t>06/07/2020</a:t>
            </a:fld>
            <a:endParaRPr lang="it-IT" dirty="0"/>
          </a:p>
        </p:txBody>
      </p:sp>
      <p:sp>
        <p:nvSpPr>
          <p:cNvPr id="5" name="Segnaposto piè di pagina 4">
            <a:extLst>
              <a:ext uri="{FF2B5EF4-FFF2-40B4-BE49-F238E27FC236}">
                <a16:creationId xmlns:a16="http://schemas.microsoft.com/office/drawing/2014/main" id="{E364BB51-CAB5-426B-A9AD-C3F137B13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13961863-671E-4208-8DAB-176E6389E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E6074-6A0D-4B4C-BDDE-63383ADB2658}" type="slidenum">
              <a:rPr lang="it-IT" smtClean="0"/>
              <a:t>‹N›</a:t>
            </a:fld>
            <a:endParaRPr lang="it-IT" dirty="0"/>
          </a:p>
        </p:txBody>
      </p:sp>
    </p:spTree>
    <p:extLst>
      <p:ext uri="{BB962C8B-B14F-4D97-AF65-F5344CB8AC3E}">
        <p14:creationId xmlns:p14="http://schemas.microsoft.com/office/powerpoint/2010/main" val="302421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http://www.bosettiegatti.eu/info/norme/statali/2016_0050_coordinato.htm#21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hyperlink" Target="http://www.studiolegale.leggiditalia.it/#id=10LX0000758639ART0,__m=document" TargetMode="External"/><Relationship Id="rId2" Type="http://schemas.openxmlformats.org/officeDocument/2006/relationships/hyperlink" Target="http://www.studiolegale.leggiditalia.it/#id=05AC00002562,__m=document"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hyperlink" Target="https://www.ediltecnico.it/64779/requisiti-del-rup-per-i-lavori-servizi-e-forniture/" TargetMode="Externa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hyperlink" Target="https://onelegale.wolterskluwer.it/normativa/10LX0000145985SOMM?pathId=54b1efc2104fd" TargetMode="External"/><Relationship Id="rId2" Type="http://schemas.openxmlformats.org/officeDocument/2006/relationships/hyperlink" Target="https://onelegale.wolterskluwer.it/normativa/10LX0000145985ART2?pathId=54b1efc2104fd" TargetMode="External"/><Relationship Id="rId1" Type="http://schemas.openxmlformats.org/officeDocument/2006/relationships/slideLayout" Target="../slideLayouts/slideLayout1.xml"/><Relationship Id="rId4" Type="http://schemas.openxmlformats.org/officeDocument/2006/relationships/hyperlink" Target="https://onelegale.wolterskluwer.it/normativa/10LX0000109971SOMM?pathId=54b1efc2104fd" TargetMode="External"/></Relationships>
</file>

<file path=ppt/slides/_rels/slide253.xml.rels><?xml version="1.0" encoding="UTF-8" standalone="yes"?>
<Relationships xmlns="http://schemas.openxmlformats.org/package/2006/relationships"><Relationship Id="rId3" Type="http://schemas.openxmlformats.org/officeDocument/2006/relationships/hyperlink" Target="https://onelegale.wolterskluwer.it/normativa/10LX0000145985SOMM?pathId=54b1efc2104fd" TargetMode="External"/><Relationship Id="rId2" Type="http://schemas.openxmlformats.org/officeDocument/2006/relationships/hyperlink" Target="https://onelegale.wolterskluwer.it/normativa/10LX0000145985ART2?pathId=54b1efc2104fd" TargetMode="External"/><Relationship Id="rId1" Type="http://schemas.openxmlformats.org/officeDocument/2006/relationships/slideLayout" Target="../slideLayouts/slideLayout1.xml"/><Relationship Id="rId4" Type="http://schemas.openxmlformats.org/officeDocument/2006/relationships/hyperlink" Target="https://onelegale.wolterskluwer.it/normativa/10LX0000109971SOMM?pathId=54b1efc2104fd" TargetMode="Externa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hyperlink" Target="https://www.mediappalti.it/rup-e-verifica-dellanomalia-nelle-nuove-linee-guida-n-3-dellanac-adeguate-alle-modifiche-del-decreto-legislativo-n-56-2017/" TargetMode="Externa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Layout" Target="../diagrams/layout27.xml"/><Relationship Id="rId18" Type="http://schemas.openxmlformats.org/officeDocument/2006/relationships/diagramLayout" Target="../diagrams/layout28.xml"/><Relationship Id="rId3" Type="http://schemas.openxmlformats.org/officeDocument/2006/relationships/diagramLayout" Target="../diagrams/layout25.xml"/><Relationship Id="rId21" Type="http://schemas.microsoft.com/office/2007/relationships/diagramDrawing" Target="../diagrams/drawing28.xml"/><Relationship Id="rId7" Type="http://schemas.openxmlformats.org/officeDocument/2006/relationships/diagramData" Target="../diagrams/data26.xml"/><Relationship Id="rId12" Type="http://schemas.openxmlformats.org/officeDocument/2006/relationships/diagramData" Target="../diagrams/data27.xml"/><Relationship Id="rId17" Type="http://schemas.openxmlformats.org/officeDocument/2006/relationships/diagramData" Target="../diagrams/data28.xml"/><Relationship Id="rId2" Type="http://schemas.openxmlformats.org/officeDocument/2006/relationships/diagramData" Target="../diagrams/data25.xml"/><Relationship Id="rId16" Type="http://schemas.microsoft.com/office/2007/relationships/diagramDrawing" Target="../diagrams/drawing27.xml"/><Relationship Id="rId20" Type="http://schemas.openxmlformats.org/officeDocument/2006/relationships/diagramColors" Target="../diagrams/colors28.xml"/><Relationship Id="rId1" Type="http://schemas.openxmlformats.org/officeDocument/2006/relationships/slideLayout" Target="../slideLayouts/slideLayout1.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Colors" Target="../diagrams/colors27.xml"/><Relationship Id="rId10" Type="http://schemas.openxmlformats.org/officeDocument/2006/relationships/diagramColors" Target="../diagrams/colors26.xml"/><Relationship Id="rId19" Type="http://schemas.openxmlformats.org/officeDocument/2006/relationships/diagramQuickStyle" Target="../diagrams/quickStyle28.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QuickStyle" Target="../diagrams/quickStyle2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9.xml.rels><?xml version="1.0" encoding="UTF-8" standalone="yes"?>
<Relationships xmlns="http://schemas.openxmlformats.org/package/2006/relationships"><Relationship Id="rId3" Type="http://schemas.openxmlformats.org/officeDocument/2006/relationships/hyperlink" Target="https://www.bosettiegatti.eu/info/norme/statali/2012_0221.htm#33-ter" TargetMode="External"/><Relationship Id="rId2" Type="http://schemas.openxmlformats.org/officeDocument/2006/relationships/hyperlink" Target="https://www.bosettiegatti.eu/info/norme/statali/2016_0050.htm#038"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hyperlink" Target="https://www.bosettiegatti.eu/info/norme/statali/2016_0050.htm#038" TargetMode="Externa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8" Type="http://schemas.openxmlformats.org/officeDocument/2006/relationships/diagramLayout" Target="../diagrams/layout31.xml"/><Relationship Id="rId13" Type="http://schemas.openxmlformats.org/officeDocument/2006/relationships/diagramLayout" Target="../diagrams/layout32.xml"/><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diagramData" Target="../diagrams/data32.xml"/><Relationship Id="rId2" Type="http://schemas.openxmlformats.org/officeDocument/2006/relationships/diagramData" Target="../diagrams/data30.xml"/><Relationship Id="rId16" Type="http://schemas.microsoft.com/office/2007/relationships/diagramDrawing" Target="../diagrams/drawing32.xml"/><Relationship Id="rId1" Type="http://schemas.openxmlformats.org/officeDocument/2006/relationships/slideLayout" Target="../slideLayouts/slideLayout1.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5" Type="http://schemas.openxmlformats.org/officeDocument/2006/relationships/diagramColors" Target="../diagrams/colors32.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 Id="rId14" Type="http://schemas.openxmlformats.org/officeDocument/2006/relationships/diagramQuickStyle" Target="../diagrams/quickStyle32.xml"/></Relationships>
</file>

<file path=ppt/slides/_rels/slide44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4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3" Type="http://schemas.openxmlformats.org/officeDocument/2006/relationships/hyperlink" Target="https://www.bosettiegatti.eu/info/norme/statali/2016_0050.htm#003.e" TargetMode="External"/><Relationship Id="rId2" Type="http://schemas.openxmlformats.org/officeDocument/2006/relationships/hyperlink" Target="https://www.bosettiegatti.eu/info/norme/statali/2016_0050.htm#071" TargetMode="External"/><Relationship Id="rId1" Type="http://schemas.openxmlformats.org/officeDocument/2006/relationships/slideLayout" Target="../slideLayouts/slideLayout1.xml"/><Relationship Id="rId5" Type="http://schemas.openxmlformats.org/officeDocument/2006/relationships/hyperlink" Target="https://www.bosettiegatti.eu/info/norme/statali/2016_0050.htm#075" TargetMode="External"/><Relationship Id="rId4" Type="http://schemas.openxmlformats.org/officeDocument/2006/relationships/hyperlink" Target="https://www.bosettiegatti.eu/info/norme/statali/2016_0050.htm#070" TargetMode="Externa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3" Type="http://schemas.openxmlformats.org/officeDocument/2006/relationships/hyperlink" Target="mailto:info@studiolegalemento.on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sandro.mento@oav.legalmail.i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7000"/>
          </a:schemeClr>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2">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4">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59FA379-90B1-4C75-BE0D-BC8243E368DF}"/>
              </a:ext>
            </a:extLst>
          </p:cNvPr>
          <p:cNvSpPr>
            <a:spLocks noGrp="1"/>
          </p:cNvSpPr>
          <p:nvPr>
            <p:ph type="ctrTitle"/>
          </p:nvPr>
        </p:nvSpPr>
        <p:spPr>
          <a:xfrm>
            <a:off x="879620" y="1471351"/>
            <a:ext cx="7108911" cy="4016621"/>
          </a:xfrm>
        </p:spPr>
        <p:txBody>
          <a:bodyPr anchor="ctr">
            <a:normAutofit fontScale="90000"/>
          </a:bodyPr>
          <a:lstStyle/>
          <a:p>
            <a:pPr algn="l"/>
            <a:r>
              <a:rPr lang="it-IT" sz="4400" b="1" dirty="0">
                <a:latin typeface="+mn-lt"/>
              </a:rPr>
              <a:t>IL CODICE DEI CONTRATTI PUBBLICI</a:t>
            </a:r>
            <a:br>
              <a:rPr lang="it-IT" sz="4600" b="1" dirty="0"/>
            </a:br>
            <a:br>
              <a:rPr lang="it-IT" sz="4600" b="1" dirty="0"/>
            </a:br>
            <a:br>
              <a:rPr lang="it-IT" sz="4600" b="1" dirty="0"/>
            </a:br>
            <a:br>
              <a:rPr lang="it-IT" sz="4600" b="1" dirty="0"/>
            </a:br>
            <a:br>
              <a:rPr lang="it-IT" sz="4600" b="1" dirty="0">
                <a:latin typeface="+mn-lt"/>
              </a:rPr>
            </a:br>
            <a:endParaRPr lang="it-IT" sz="2700" b="1" dirty="0">
              <a:latin typeface="+mn-lt"/>
            </a:endParaRPr>
          </a:p>
        </p:txBody>
      </p:sp>
      <p:sp>
        <p:nvSpPr>
          <p:cNvPr id="3" name="Sottotitolo 2">
            <a:extLst>
              <a:ext uri="{FF2B5EF4-FFF2-40B4-BE49-F238E27FC236}">
                <a16:creationId xmlns:a16="http://schemas.microsoft.com/office/drawing/2014/main" id="{45231451-0DF8-45DD-B070-2EFEF6D6F2C4}"/>
              </a:ext>
            </a:extLst>
          </p:cNvPr>
          <p:cNvSpPr>
            <a:spLocks noGrp="1"/>
          </p:cNvSpPr>
          <p:nvPr>
            <p:ph type="subTitle" idx="1"/>
          </p:nvPr>
        </p:nvSpPr>
        <p:spPr>
          <a:xfrm>
            <a:off x="8650794" y="1845264"/>
            <a:ext cx="3153292" cy="3268794"/>
          </a:xfrm>
        </p:spPr>
        <p:txBody>
          <a:bodyPr anchor="ctr">
            <a:normAutofit/>
          </a:bodyPr>
          <a:lstStyle/>
          <a:p>
            <a:pPr algn="l"/>
            <a:endParaRPr lang="it-IT" sz="2200" dirty="0"/>
          </a:p>
          <a:p>
            <a:pPr algn="l"/>
            <a:endParaRPr lang="it-IT" sz="2200" dirty="0"/>
          </a:p>
          <a:p>
            <a:pPr algn="l"/>
            <a:endParaRPr lang="it-IT" sz="2200" b="1" dirty="0"/>
          </a:p>
          <a:p>
            <a:pPr algn="l"/>
            <a:r>
              <a:rPr lang="it-IT" sz="1800" b="1" dirty="0">
                <a:cs typeface="Aharoni" panose="020B0604020202020204" pitchFamily="2" charset="-79"/>
              </a:rPr>
              <a:t>Avv. Sandro Mento</a:t>
            </a:r>
          </a:p>
          <a:p>
            <a:pPr algn="l"/>
            <a:r>
              <a:rPr lang="it-IT" sz="1800" b="1" dirty="0">
                <a:cs typeface="Aharoni" panose="020B0604020202020204" pitchFamily="2" charset="-79"/>
              </a:rPr>
              <a:t>Dottore di ricerca in diritto amministrativo nell’Università «La Sapienza» di Roma</a:t>
            </a:r>
          </a:p>
        </p:txBody>
      </p:sp>
      <p:sp>
        <p:nvSpPr>
          <p:cNvPr id="29" name="Rectangle 2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descr="Immagine che contiene disegnando&#10;&#10;Descrizione generata automaticamente">
            <a:extLst>
              <a:ext uri="{FF2B5EF4-FFF2-40B4-BE49-F238E27FC236}">
                <a16:creationId xmlns:a16="http://schemas.microsoft.com/office/drawing/2014/main" id="{3383DF43-DCDB-4959-9685-16985DDF7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140" y="4791539"/>
            <a:ext cx="2153945" cy="897477"/>
          </a:xfrm>
          <a:prstGeom prst="rect">
            <a:avLst/>
          </a:prstGeom>
        </p:spPr>
      </p:pic>
    </p:spTree>
    <p:extLst>
      <p:ext uri="{BB962C8B-B14F-4D97-AF65-F5344CB8AC3E}">
        <p14:creationId xmlns:p14="http://schemas.microsoft.com/office/powerpoint/2010/main" val="329872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RILANCIO</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10</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416320"/>
          </a:xfrm>
          <a:prstGeom prst="rect">
            <a:avLst/>
          </a:prstGeom>
          <a:noFill/>
        </p:spPr>
        <p:txBody>
          <a:bodyPr wrap="square" rtlCol="0">
            <a:spAutoFit/>
          </a:bodyPr>
          <a:lstStyle/>
          <a:p>
            <a:pPr algn="ctr" fontAlgn="base"/>
            <a:r>
              <a:rPr lang="it-IT" sz="2400" dirty="0"/>
              <a:t>Al fine di garantire maggiore liquidità alle imprese e sostenere la ripresa del settore produttivo, il decreto Rilancio ha previsto:</a:t>
            </a:r>
          </a:p>
          <a:p>
            <a:pPr marL="342900" indent="-342900" algn="ctr" fontAlgn="base">
              <a:buFont typeface="Wingdings" panose="05000000000000000000" pitchFamily="2" charset="2"/>
              <a:buChar char="q"/>
            </a:pPr>
            <a:r>
              <a:rPr lang="it-IT" sz="2400" dirty="0"/>
              <a:t>l’esonero per le stazioni appaltanti e per gli operatori economici dal versamento a favore di ANAC dei contributi relativi alle procedure di gara avviate dalla data di entrata in vigore del decreto (19 maggio 2020) fino al 31 dicembre 2020 </a:t>
            </a:r>
            <a:r>
              <a:rPr lang="it-IT" sz="2400" b="1" u="sng" dirty="0"/>
              <a:t>(art. 65)</a:t>
            </a:r>
            <a:r>
              <a:rPr lang="it-IT" sz="2400" dirty="0"/>
              <a:t>;</a:t>
            </a:r>
          </a:p>
          <a:p>
            <a:pPr marL="342900" indent="-342900" algn="ctr" fontAlgn="base">
              <a:buFont typeface="Wingdings" panose="05000000000000000000" pitchFamily="2" charset="2"/>
              <a:buChar char="q"/>
            </a:pPr>
            <a:r>
              <a:rPr lang="it-IT" sz="2400" u="sng" dirty="0"/>
              <a:t>l’importo dell’anticipazione del prezzo sul valore dell’appalto può essere aumentato dal 20 fino al 30 per cento, compatibilmente con le risorse disponibili</a:t>
            </a:r>
            <a:r>
              <a:rPr lang="it-IT" sz="2400" dirty="0"/>
              <a:t> </a:t>
            </a:r>
            <a:r>
              <a:rPr lang="it-IT" sz="2400" b="1" u="sng" dirty="0"/>
              <a:t>(art. 207).</a:t>
            </a:r>
          </a:p>
        </p:txBody>
      </p:sp>
    </p:spTree>
    <p:extLst>
      <p:ext uri="{BB962C8B-B14F-4D97-AF65-F5344CB8AC3E}">
        <p14:creationId xmlns:p14="http://schemas.microsoft.com/office/powerpoint/2010/main" val="38954683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100</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647152"/>
          </a:xfrm>
          <a:prstGeom prst="rect">
            <a:avLst/>
          </a:prstGeom>
        </p:spPr>
        <p:txBody>
          <a:bodyPr wrap="square">
            <a:spAutoFit/>
          </a:bodyPr>
          <a:lstStyle/>
          <a:p>
            <a:pPr algn="ctr"/>
            <a:r>
              <a:rPr lang="it-IT" b="1" dirty="0"/>
              <a:t>L. 23/12/1999, n. 488 (Legge Finanziaria 2000)</a:t>
            </a:r>
          </a:p>
          <a:p>
            <a:pPr algn="just"/>
            <a:endParaRPr lang="it-IT" dirty="0"/>
          </a:p>
          <a:p>
            <a:pPr algn="just"/>
            <a:r>
              <a:rPr lang="it-IT" sz="1500" dirty="0"/>
              <a:t>«</a:t>
            </a:r>
            <a:r>
              <a:rPr lang="it-IT" sz="1500" b="1" u="sng" dirty="0"/>
              <a:t>26. Acquisto di beni e servizi</a:t>
            </a:r>
            <a:r>
              <a:rPr lang="it-IT" sz="1500" dirty="0"/>
              <a:t>. </a:t>
            </a:r>
          </a:p>
          <a:p>
            <a:pPr algn="just"/>
            <a:r>
              <a:rPr lang="it-IT" sz="1500" dirty="0"/>
              <a:t>1. </a:t>
            </a:r>
            <a:r>
              <a:rPr lang="it-IT" sz="1500" b="1" u="sng" dirty="0"/>
              <a:t>Il Ministero del tesoro, del bilancio e della programmazione economica</a:t>
            </a:r>
            <a:r>
              <a:rPr lang="it-IT" sz="1500" dirty="0"/>
              <a:t>, nel rispetto della vigente normativa in materia di scelta del contraente, </a:t>
            </a:r>
            <a:r>
              <a:rPr lang="it-IT" sz="1500" b="1" u="sng" dirty="0"/>
              <a:t>stipula</a:t>
            </a:r>
            <a:r>
              <a:rPr lang="it-IT" sz="1500" dirty="0"/>
              <a:t>, anche avvalendosi di società di consulenza specializzate, selezionate anche in deroga alla normativa di contabilità pubblica, con procedure competitive tra primarie società nazionali ed estere, </a:t>
            </a:r>
            <a:r>
              <a:rPr lang="it-IT" sz="1500" b="1" u="sng" dirty="0"/>
              <a:t>convenzioni con le quali l'impresa prescelta si impegna ad accettare, sino a concorrenza della quantità massima complessiva stabilita dalla convenzione e dai prezzi e condizioni ivi previsti, ordinativi di fornitura di beni e servizi deliberati dalle amministrazioni dello Stato anche con il ricorso alla locazione finanziaria.</a:t>
            </a:r>
            <a:r>
              <a:rPr lang="it-IT" sz="1500" dirty="0"/>
              <a:t> I contratti conclusi con l'accettazione di tali ordinativi non sono sottoposti al parere di congruità economica. Ove previsto nel bando di gara, le convenzioni possono essere stipulate con una o più imprese alle stesse condizioni contrattuali proposte dal miglior offerente. Ove previsto nel bando di gara, le convenzioni possono essere stipulate per specifiche categorie di amministrazioni ovvero per specifici ambiti territoriali». </a:t>
            </a:r>
            <a:endParaRPr lang="it-IT" sz="1500" dirty="0">
              <a:effectLst/>
            </a:endParaRPr>
          </a:p>
        </p:txBody>
      </p:sp>
    </p:spTree>
    <p:extLst>
      <p:ext uri="{BB962C8B-B14F-4D97-AF65-F5344CB8AC3E}">
        <p14:creationId xmlns:p14="http://schemas.microsoft.com/office/powerpoint/2010/main" val="2633991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101</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970318"/>
          </a:xfrm>
          <a:prstGeom prst="rect">
            <a:avLst/>
          </a:prstGeom>
        </p:spPr>
        <p:txBody>
          <a:bodyPr wrap="square">
            <a:spAutoFit/>
          </a:bodyPr>
          <a:lstStyle/>
          <a:p>
            <a:pPr algn="ctr"/>
            <a:r>
              <a:rPr lang="it-IT" b="1" dirty="0"/>
              <a:t>L. 23/12/1999, n. 488 (Legge Finanziaria 2000)</a:t>
            </a:r>
          </a:p>
          <a:p>
            <a:pPr algn="just"/>
            <a:endParaRPr lang="it-IT" dirty="0"/>
          </a:p>
          <a:p>
            <a:pPr algn="just"/>
            <a:r>
              <a:rPr lang="it-IT" dirty="0"/>
              <a:t>«3. </a:t>
            </a:r>
            <a:r>
              <a:rPr lang="it-IT" b="1" u="sng" dirty="0"/>
              <a:t>Le amministrazioni pubbliche possono ricorrere alle convenzioni stipulate ai sensi del comma 1, ovvero ne utilizzano i parametri di prezzo-qualità, come limiti massimi, per l'acquisto di beni e servizi comparabili oggetto delle stesse</a:t>
            </a:r>
            <a:r>
              <a:rPr lang="it-IT" dirty="0"/>
              <a:t>, anche utilizzando procedure telematiche per l'acquisizione di beni e servizi ai sensi del decreto del Presidente della Repubblica 4 aprile 2002, n. 101. </a:t>
            </a:r>
            <a:r>
              <a:rPr lang="it-IT" i="1" u="sng" dirty="0"/>
              <a:t>La stipulazione di un contratto in violazione del presente comma è causa di responsabilità amministrativa; ai fini della determinazione del danno erariale si tiene anche conto della differenza tra il prezzo previsto nelle convenzioni e quello indicato nel contratto.</a:t>
            </a:r>
            <a:r>
              <a:rPr lang="it-IT" dirty="0"/>
              <a:t> </a:t>
            </a:r>
            <a:r>
              <a:rPr lang="it-IT" b="1" i="1" u="sng" dirty="0"/>
              <a:t>Le disposizioni di cui al presente comma non si applicano ai comuni con popolazione fino a 1.000 abitanti e ai comuni montani con popolazione fino a 5.000 abitanti </a:t>
            </a:r>
            <a:r>
              <a:rPr lang="it-IT" dirty="0"/>
              <a:t>…». </a:t>
            </a:r>
          </a:p>
          <a:p>
            <a:pPr algn="ctr"/>
            <a:endParaRPr lang="it-IT" dirty="0">
              <a:effectLst/>
            </a:endParaRPr>
          </a:p>
        </p:txBody>
      </p:sp>
    </p:spTree>
    <p:extLst>
      <p:ext uri="{BB962C8B-B14F-4D97-AF65-F5344CB8AC3E}">
        <p14:creationId xmlns:p14="http://schemas.microsoft.com/office/powerpoint/2010/main" val="33858442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102</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877985"/>
          </a:xfrm>
          <a:prstGeom prst="rect">
            <a:avLst/>
          </a:prstGeom>
        </p:spPr>
        <p:txBody>
          <a:bodyPr wrap="square">
            <a:spAutoFit/>
          </a:bodyPr>
          <a:lstStyle/>
          <a:p>
            <a:pPr algn="ctr"/>
            <a:r>
              <a:rPr lang="it-IT" b="1" dirty="0"/>
              <a:t>D.L. 06/07/2012, n. 95 </a:t>
            </a:r>
          </a:p>
          <a:p>
            <a:pPr algn="ctr"/>
            <a:endParaRPr lang="it-IT" sz="1400" dirty="0"/>
          </a:p>
          <a:p>
            <a:pPr algn="just"/>
            <a:r>
              <a:rPr lang="it-IT" sz="1400" dirty="0"/>
              <a:t>«</a:t>
            </a:r>
            <a:r>
              <a:rPr lang="it-IT" sz="1400" b="1" u="sng" dirty="0"/>
              <a:t>Art. 1 Riduzione della spesa per l'acquisto di beni e servizi e trasparenza delle procedure </a:t>
            </a:r>
          </a:p>
          <a:p>
            <a:pPr algn="just"/>
            <a:r>
              <a:rPr lang="it-IT" sz="1400" dirty="0"/>
              <a:t>1.  Successivamente alla data di entrata in vigore della legge di conversione del presente decreto, </a:t>
            </a:r>
            <a:r>
              <a:rPr lang="it-IT" sz="1400" u="sng" dirty="0"/>
              <a:t>i contratti stipulati in violazione dell'articolo 26, comma 3 della legge 23 dicembre 1999, n. 488 ed i contratti stipulati in violazione degli obblighi di approvvigionarsi attraverso gli strumenti di acquisto messi a disposizione da Consip S.p.A. sono nulli, costituiscono illecito disciplinare e sono causa di responsabilità amministrativa.</a:t>
            </a:r>
            <a:r>
              <a:rPr lang="it-IT" sz="1400" dirty="0"/>
              <a:t> </a:t>
            </a:r>
            <a:r>
              <a:rPr lang="it-IT" sz="1400" b="1" dirty="0">
                <a:highlight>
                  <a:srgbClr val="00FF00"/>
                </a:highlight>
              </a:rPr>
              <a:t>Ai fini della determinazione del danno erariale si tiene anche conto della differenza tra il prezzo, ove indicato, dei detti strumenti di acquisto e quello indicato nel contratto.</a:t>
            </a:r>
            <a:r>
              <a:rPr lang="it-IT" sz="1400" b="1" dirty="0"/>
              <a:t> </a:t>
            </a:r>
            <a:r>
              <a:rPr lang="it-IT" sz="1400" b="1" u="sng" dirty="0">
                <a:effectLst>
                  <a:outerShdw blurRad="38100" dist="38100" dir="2700000" algn="tl">
                    <a:srgbClr val="000000">
                      <a:alpha val="43137"/>
                    </a:srgbClr>
                  </a:outerShdw>
                </a:effectLst>
              </a:rPr>
              <a:t>Le centrali di acquisto regionali, pur tenendo conto dei parametri di qualità e di prezzo degli strumenti di acquisto messi a disposizione da Consip S.p.A., non sono soggette all'applicazione dell'articolo 26, comma 3, della legge 23 dicembre 1999, n. 488.</a:t>
            </a:r>
            <a:r>
              <a:rPr lang="it-IT" sz="1400" dirty="0"/>
              <a:t> La disposizione del primo periodo del presente comma non si applica alle Amministrazioni dello Stato quando il contratto sia stato stipulato ad un prezzo più basso di quello derivante dal rispetto dei parametri di qualità e di prezzo degli strumenti di acquisto messi a disposizione da Consip S.p.A., ed a condizione che tra l'amministrazione interessata e l'impresa non siano insorte contestazioni sulla esecuzione di eventuali contratti stipulati in precedenza».</a:t>
            </a:r>
            <a:endParaRPr lang="it-IT" sz="1400" b="1" u="sng" dirty="0"/>
          </a:p>
          <a:p>
            <a:pPr algn="ctr"/>
            <a:endParaRPr lang="it-IT" dirty="0">
              <a:effectLst/>
            </a:endParaRPr>
          </a:p>
        </p:txBody>
      </p:sp>
    </p:spTree>
    <p:extLst>
      <p:ext uri="{BB962C8B-B14F-4D97-AF65-F5344CB8AC3E}">
        <p14:creationId xmlns:p14="http://schemas.microsoft.com/office/powerpoint/2010/main" val="31932177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103</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139321"/>
          </a:xfrm>
          <a:prstGeom prst="rect">
            <a:avLst/>
          </a:prstGeom>
        </p:spPr>
        <p:txBody>
          <a:bodyPr wrap="square">
            <a:spAutoFit/>
          </a:bodyPr>
          <a:lstStyle/>
          <a:p>
            <a:pPr algn="ctr"/>
            <a:r>
              <a:rPr lang="it-IT" b="1" dirty="0"/>
              <a:t>L. 28/12/2015, n. 208 (Legge di Stabilità 2016)</a:t>
            </a:r>
          </a:p>
          <a:p>
            <a:pPr algn="ctr"/>
            <a:endParaRPr lang="it-IT" dirty="0"/>
          </a:p>
          <a:p>
            <a:pPr algn="just"/>
            <a:r>
              <a:rPr lang="it-IT" dirty="0"/>
              <a:t>«</a:t>
            </a:r>
            <a:r>
              <a:rPr lang="it-IT" b="1" u="sng" dirty="0"/>
              <a:t>510</a:t>
            </a:r>
            <a:r>
              <a:rPr lang="it-IT" b="1" dirty="0"/>
              <a:t>. </a:t>
            </a:r>
            <a:r>
              <a:rPr lang="it-IT" u="sng" dirty="0"/>
              <a:t>Le amministrazioni pubbliche obbligate ad approvvigionarsi attraverso le convenzioni di cui all'articolo 26 della legge 23 dicembre 1999, n. 488, stipulate da Consip SpA, ovvero dalle centrali di committenza regionali</a:t>
            </a:r>
            <a:r>
              <a:rPr lang="it-IT" dirty="0"/>
              <a:t>, </a:t>
            </a:r>
            <a:r>
              <a:rPr lang="it-IT" b="1" u="sng" dirty="0"/>
              <a:t>possono procedere ad acquisti autonomi esclusivamente a seguito di apposita autorizzazione specificamente motivata resa dall'organo di vertice amministrativo e trasmessa al competente ufficio della Corte dei conti</a:t>
            </a:r>
            <a:r>
              <a:rPr lang="it-IT" dirty="0"/>
              <a:t>, qualora il bene o il servizio oggetto di convenzione non sia idoneo al soddisfacimento dello specifico fabbisogno dell'amministrazione per mancanza di caratteristiche essenziali». </a:t>
            </a:r>
          </a:p>
          <a:p>
            <a:pPr algn="ctr"/>
            <a:endParaRPr lang="it-IT" dirty="0">
              <a:effectLst/>
            </a:endParaRPr>
          </a:p>
        </p:txBody>
      </p:sp>
    </p:spTree>
    <p:extLst>
      <p:ext uri="{BB962C8B-B14F-4D97-AF65-F5344CB8AC3E}">
        <p14:creationId xmlns:p14="http://schemas.microsoft.com/office/powerpoint/2010/main" val="25495997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104</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693319"/>
          </a:xfrm>
          <a:prstGeom prst="rect">
            <a:avLst/>
          </a:prstGeom>
        </p:spPr>
        <p:txBody>
          <a:bodyPr wrap="square">
            <a:spAutoFit/>
          </a:bodyPr>
          <a:lstStyle/>
          <a:p>
            <a:pPr algn="ctr"/>
            <a:r>
              <a:rPr lang="it-IT" b="1" dirty="0"/>
              <a:t>L. 28/12/2015, n. 208 (Legge di Stabilità 2016)</a:t>
            </a:r>
          </a:p>
          <a:p>
            <a:pPr algn="ctr"/>
            <a:endParaRPr lang="it-IT" dirty="0"/>
          </a:p>
          <a:p>
            <a:pPr algn="just"/>
            <a:r>
              <a:rPr lang="it-IT" sz="1500" dirty="0"/>
              <a:t>«</a:t>
            </a:r>
            <a:r>
              <a:rPr lang="it-IT" sz="1500" b="1" u="sng" dirty="0"/>
              <a:t>512.</a:t>
            </a:r>
            <a:r>
              <a:rPr lang="it-IT" sz="1500" dirty="0"/>
              <a:t> Al fine di garantire l'ottimizzazione e la razionalizzazione degli acquisti di beni e servizi informatici e di connettività, fermi restando gli obblighi di acquisizione centralizzata previsti per i beni e servizi dalla normativa vigente, </a:t>
            </a:r>
            <a:r>
              <a:rPr lang="it-IT" sz="1500" b="1" u="sng" dirty="0"/>
              <a:t>le amministrazioni pubbliche e le società inserite nel conto economico consolidato della pubblica amministrazione, come individuate dall'Istituto nazionale di statistica (ISTAT) ai sensi dell'articolo 1 della legge 31 dicembre 2009, n. 196, provvedono ai propri approvvigionamenti esclusivamente tramite gli strumenti di acquisto e di negoziazione di Consip S.p.A. o dei soggetti aggregatori, </a:t>
            </a:r>
            <a:r>
              <a:rPr lang="it-IT" sz="1500" b="1" u="sng" dirty="0">
                <a:highlight>
                  <a:srgbClr val="FFFF00"/>
                </a:highlight>
              </a:rPr>
              <a:t>ivi comprese le centrali di committenza regionali, per i beni e i servizi disponibili presso gli stessi soggetti.</a:t>
            </a:r>
            <a:r>
              <a:rPr lang="it-IT" sz="1500" dirty="0"/>
              <a:t> Le regioni sono autorizzate ad assumere personale strettamente necessario ad assicurare la piena funzionalità dei soggetti aggregatori di cui all'articolo 9 del decreto-legge 24 aprile 2014, n. 66, convertito, con modificazioni, dalla legge 23 giugno 2014, n. 89, in deroga ai vincoli assunzionali previsti dalla normativa vigente, nei limiti del finanziamento derivante dal Fondo di cui al comma 9 del medesimo articolo 9 del decreto-legge n. 66 del 2014». </a:t>
            </a:r>
          </a:p>
          <a:p>
            <a:pPr algn="ctr"/>
            <a:endParaRPr lang="it-IT" dirty="0">
              <a:effectLst/>
            </a:endParaRPr>
          </a:p>
        </p:txBody>
      </p:sp>
    </p:spTree>
    <p:extLst>
      <p:ext uri="{BB962C8B-B14F-4D97-AF65-F5344CB8AC3E}">
        <p14:creationId xmlns:p14="http://schemas.microsoft.com/office/powerpoint/2010/main" val="39724956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105</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262432"/>
          </a:xfrm>
          <a:prstGeom prst="rect">
            <a:avLst/>
          </a:prstGeom>
        </p:spPr>
        <p:txBody>
          <a:bodyPr wrap="square">
            <a:spAutoFit/>
          </a:bodyPr>
          <a:lstStyle/>
          <a:p>
            <a:pPr algn="ctr"/>
            <a:r>
              <a:rPr lang="it-IT" b="1" dirty="0"/>
              <a:t>L. 28/12/2015, n. 208 (Legge di Stabilità 2016)</a:t>
            </a:r>
          </a:p>
          <a:p>
            <a:pPr algn="ctr"/>
            <a:endParaRPr lang="it-IT" sz="800" b="1" u="sng" dirty="0"/>
          </a:p>
          <a:p>
            <a:pPr algn="ctr"/>
            <a:endParaRPr lang="it-IT" dirty="0"/>
          </a:p>
          <a:p>
            <a:pPr algn="just"/>
            <a:r>
              <a:rPr lang="it-IT" dirty="0"/>
              <a:t>«</a:t>
            </a:r>
            <a:r>
              <a:rPr lang="it-IT" b="1" u="sng" dirty="0"/>
              <a:t>516.</a:t>
            </a:r>
            <a:r>
              <a:rPr lang="it-IT" b="1" dirty="0"/>
              <a:t> </a:t>
            </a:r>
            <a:r>
              <a:rPr lang="it-IT" dirty="0"/>
              <a:t>Le amministrazioni e le società di cui al comma 512 </a:t>
            </a:r>
            <a:r>
              <a:rPr lang="it-IT" u="sng" dirty="0"/>
              <a:t>possono procedere ad approvvigionamenti al di fuori delle modalità di cui ai commi 512 e 514 </a:t>
            </a:r>
            <a:r>
              <a:rPr lang="it-IT" b="1" u="sng" dirty="0"/>
              <a:t>esclusivamente a seguito di apposita autorizzazione motivata dell'organo di vertice amministrativo, qualora il bene o il servizio non sia disponibile o idoneo al soddisfacimento dello specifico fabbisogno dell'amministrazione ovvero in casi di necessità ed urgenza comunque funzionali ad assicurare la continuità della gestione amministrativa.</a:t>
            </a:r>
            <a:r>
              <a:rPr lang="it-IT" dirty="0"/>
              <a:t> Gli approvvigionamenti effettuati ai sensi del presente comma sono comunicati all'Autorità nazionale anticorruzione e all'Agid». </a:t>
            </a:r>
          </a:p>
          <a:p>
            <a:pPr algn="ctr"/>
            <a:endParaRPr lang="it-IT" dirty="0">
              <a:effectLst/>
            </a:endParaRPr>
          </a:p>
        </p:txBody>
      </p:sp>
    </p:spTree>
    <p:extLst>
      <p:ext uri="{BB962C8B-B14F-4D97-AF65-F5344CB8AC3E}">
        <p14:creationId xmlns:p14="http://schemas.microsoft.com/office/powerpoint/2010/main" val="29443321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106</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385542"/>
          </a:xfrm>
          <a:prstGeom prst="rect">
            <a:avLst/>
          </a:prstGeom>
        </p:spPr>
        <p:txBody>
          <a:bodyPr wrap="square">
            <a:spAutoFit/>
          </a:bodyPr>
          <a:lstStyle/>
          <a:p>
            <a:pPr algn="ctr"/>
            <a:r>
              <a:rPr lang="it-IT" b="1" dirty="0"/>
              <a:t>ANCORA ALCUNE PRECISAZIONI SUI LIMITI DEL MODELLO DELLE CONVENZIONI</a:t>
            </a:r>
          </a:p>
          <a:p>
            <a:pPr algn="ctr"/>
            <a:endParaRPr lang="it-IT" sz="1600" dirty="0"/>
          </a:p>
          <a:p>
            <a:pPr algn="just"/>
            <a:r>
              <a:rPr lang="it-IT" dirty="0"/>
              <a:t>«3. </a:t>
            </a:r>
            <a:r>
              <a:rPr lang="it-IT" b="1" u="sng" dirty="0"/>
              <a:t>Le amministrazioni pubbliche obbligate sulla base di specifica normativa ad approvvigionarsi attraverso le convenzioni di cui all'articolo 26 della legge 23 dicembre 1999, n. 488 L. 23/12/1999, n. 488, 26</a:t>
            </a:r>
            <a:r>
              <a:rPr lang="it-IT" b="1" dirty="0"/>
              <a:t> </a:t>
            </a:r>
            <a:r>
              <a:rPr lang="it-IT" dirty="0">
                <a:highlight>
                  <a:srgbClr val="00FF00"/>
                </a:highlight>
              </a:rPr>
              <a:t>stipulate da Consip S.p.A. o dalle centrali di committenza regionali</a:t>
            </a:r>
            <a:r>
              <a:rPr lang="it-IT" dirty="0"/>
              <a:t> costituite ai sensi dell'articolo 1, comma 455, della legge 27 dicembre 2006, n. 296 </a:t>
            </a:r>
            <a:r>
              <a:rPr lang="it-IT" u="sng" dirty="0"/>
              <a:t>possono procedere, qualora la convenzione non sia ancora disponibile e in caso di motivata urgenza, allo svolgimento di autonome procedure di acquisto dirette alla stipula di contratti aventi durata e misura strettamente necessaria e sottoposti a condizione risolutiva nel caso di disponibilità della detta convenzione</a:t>
            </a:r>
            <a:r>
              <a:rPr lang="it-IT" dirty="0"/>
              <a:t>» (art. 1, comma 3 D.L. n. 95/2012).</a:t>
            </a:r>
          </a:p>
          <a:p>
            <a:pPr algn="ctr"/>
            <a:endParaRPr lang="it-IT" dirty="0">
              <a:effectLst/>
            </a:endParaRPr>
          </a:p>
        </p:txBody>
      </p:sp>
    </p:spTree>
    <p:extLst>
      <p:ext uri="{BB962C8B-B14F-4D97-AF65-F5344CB8AC3E}">
        <p14:creationId xmlns:p14="http://schemas.microsoft.com/office/powerpoint/2010/main" val="1432606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107</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539430"/>
          </a:xfrm>
          <a:prstGeom prst="rect">
            <a:avLst/>
          </a:prstGeom>
        </p:spPr>
        <p:txBody>
          <a:bodyPr wrap="square">
            <a:spAutoFit/>
          </a:bodyPr>
          <a:lstStyle/>
          <a:p>
            <a:pPr algn="ctr"/>
            <a:r>
              <a:rPr lang="it-IT" b="1" u="sng" dirty="0"/>
              <a:t>Gli acquisti autonomi dal modello CONSIP e dai soggetti aggregatori</a:t>
            </a:r>
          </a:p>
          <a:p>
            <a:pPr algn="ctr"/>
            <a:endParaRPr lang="it-IT" sz="800" b="1" u="sng" dirty="0"/>
          </a:p>
          <a:p>
            <a:pPr algn="just"/>
            <a:endParaRPr lang="it-IT" dirty="0"/>
          </a:p>
          <a:p>
            <a:pPr algn="just"/>
            <a:r>
              <a:rPr lang="it-IT" dirty="0"/>
              <a:t>In generale, come si è visto, le amministrazioni pubbliche (tendenzialmente tutte) possono decidere di procedere in modo autonomo (a talune condizioni) ad acquisti al di fuori del sistema di convenzioni stabilito da Consip e dai soggetti aggregatori, dovendo </a:t>
            </a:r>
            <a:r>
              <a:rPr lang="it-IT" b="1" u="sng" dirty="0"/>
              <a:t>comunque rispettare i parametri di prezzo e qualità stabiliti nelle convenzioni (se esistenti) quali limiti di riferimento.</a:t>
            </a:r>
          </a:p>
          <a:p>
            <a:pPr algn="just"/>
            <a:endParaRPr lang="it-IT" b="1" u="sng" dirty="0"/>
          </a:p>
          <a:p>
            <a:pPr algn="just"/>
            <a:r>
              <a:rPr lang="it-IT" b="1" u="sng" dirty="0"/>
              <a:t>Naturalmente, i limiti descritti sorgono solamente per i beni o servizi comparabili con quelli in convenzione. Pertanto, qualora sia assente la suddetta comparabilità il procedimento d’acquisto potrà svolgersi in modo del tutto autonomo. </a:t>
            </a:r>
          </a:p>
          <a:p>
            <a:pPr algn="ctr"/>
            <a:endParaRPr lang="it-IT" dirty="0">
              <a:effectLst/>
            </a:endParaRPr>
          </a:p>
        </p:txBody>
      </p:sp>
    </p:spTree>
    <p:extLst>
      <p:ext uri="{BB962C8B-B14F-4D97-AF65-F5344CB8AC3E}">
        <p14:creationId xmlns:p14="http://schemas.microsoft.com/office/powerpoint/2010/main" val="31576612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108</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2970044"/>
          </a:xfrm>
          <a:prstGeom prst="rect">
            <a:avLst/>
          </a:prstGeom>
        </p:spPr>
        <p:txBody>
          <a:bodyPr wrap="square">
            <a:spAutoFit/>
          </a:bodyPr>
          <a:lstStyle/>
          <a:p>
            <a:pPr algn="ctr"/>
            <a:r>
              <a:rPr lang="it-IT" b="1" u="sng" dirty="0"/>
              <a:t>Gli acquisti autonomi dal modello CONSIP e dai soggetti aggregatori</a:t>
            </a:r>
          </a:p>
          <a:p>
            <a:pPr algn="ctr"/>
            <a:endParaRPr lang="it-IT" sz="700" b="1" u="sng" dirty="0"/>
          </a:p>
          <a:p>
            <a:pPr algn="just"/>
            <a:endParaRPr lang="it-IT" dirty="0"/>
          </a:p>
          <a:p>
            <a:pPr algn="ctr"/>
            <a:r>
              <a:rPr lang="it-IT" b="1" u="sng" dirty="0"/>
              <a:t>Si noti bene:</a:t>
            </a:r>
          </a:p>
          <a:p>
            <a:pPr algn="ctr"/>
            <a:endParaRPr lang="it-IT" b="1" u="sng" dirty="0"/>
          </a:p>
          <a:p>
            <a:pPr algn="just"/>
            <a:r>
              <a:rPr lang="it-IT" dirty="0"/>
              <a:t>L’impossibilità di effettuare una valida comparazione può rinvenirsi </a:t>
            </a:r>
            <a:r>
              <a:rPr lang="it-IT" i="1" u="sng" dirty="0"/>
              <a:t>non soltanto quando manchi del tutto una convenzione Consip o il bene/servizio offerto abbia caratteristiche differenti da quelle ricercate</a:t>
            </a:r>
            <a:r>
              <a:rPr lang="it-IT" dirty="0"/>
              <a:t>, </a:t>
            </a:r>
            <a:r>
              <a:rPr lang="it-IT" b="1" dirty="0"/>
              <a:t>ma anche quando il bene/servizio presente in convenzione non sia di fatto acquisibile in quanto sussistano vincoli di ordinativo che risultino essere incompatibili con le esigenze dell’ente procedente.</a:t>
            </a:r>
          </a:p>
          <a:p>
            <a:pPr algn="ctr"/>
            <a:endParaRPr lang="it-IT" dirty="0">
              <a:effectLst/>
            </a:endParaRPr>
          </a:p>
        </p:txBody>
      </p:sp>
    </p:spTree>
    <p:extLst>
      <p:ext uri="{BB962C8B-B14F-4D97-AF65-F5344CB8AC3E}">
        <p14:creationId xmlns:p14="http://schemas.microsoft.com/office/powerpoint/2010/main" val="24628340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109</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816429"/>
          </a:xfrm>
          <a:prstGeom prst="rect">
            <a:avLst/>
          </a:prstGeom>
        </p:spPr>
        <p:txBody>
          <a:bodyPr wrap="square">
            <a:spAutoFit/>
          </a:bodyPr>
          <a:lstStyle/>
          <a:p>
            <a:pPr algn="ctr"/>
            <a:r>
              <a:rPr lang="it-IT" b="1" u="sng" dirty="0"/>
              <a:t>Gli acquisti autonomi dal modello CONSIP e dai soggetti aggregatori</a:t>
            </a:r>
          </a:p>
          <a:p>
            <a:pPr algn="ctr"/>
            <a:endParaRPr lang="it-IT" sz="800" b="1" u="sng" dirty="0"/>
          </a:p>
          <a:p>
            <a:pPr algn="just"/>
            <a:endParaRPr lang="it-IT" dirty="0"/>
          </a:p>
          <a:p>
            <a:pPr algn="ctr"/>
            <a:r>
              <a:rPr lang="it-IT" b="1" u="sng" dirty="0"/>
              <a:t>UNA QUESTIONE DI RILEVANTE IMPORTANZA…</a:t>
            </a:r>
          </a:p>
          <a:p>
            <a:pPr algn="ctr"/>
            <a:endParaRPr lang="it-IT" b="1" u="sng" dirty="0"/>
          </a:p>
          <a:p>
            <a:pPr algn="ctr"/>
            <a:r>
              <a:rPr lang="it-IT" dirty="0"/>
              <a:t>Può emergere un problema relativo all’individuazione del momento in cui il RUP debba effettuare la comparazione tra i parametri delle convenzioni CONSIP e quelli di gara. </a:t>
            </a:r>
          </a:p>
          <a:p>
            <a:pPr algn="ctr"/>
            <a:endParaRPr lang="it-IT" dirty="0"/>
          </a:p>
          <a:p>
            <a:pPr algn="ctr"/>
            <a:r>
              <a:rPr lang="it-IT" dirty="0"/>
              <a:t>In altri termini: </a:t>
            </a:r>
            <a:r>
              <a:rPr lang="it-IT" b="1" u="sng" dirty="0"/>
              <a:t>come ci si deve comportare in caso di sopravvenuta disponibilità di una convenzione riguardante il medesimo bene/servizio intervenuta medio tempore a gara espletata e prima della stipula del contratto?</a:t>
            </a:r>
          </a:p>
          <a:p>
            <a:pPr algn="just"/>
            <a:endParaRPr lang="it-IT" dirty="0"/>
          </a:p>
          <a:p>
            <a:pPr algn="ctr"/>
            <a:endParaRPr lang="it-IT" dirty="0">
              <a:effectLst/>
            </a:endParaRPr>
          </a:p>
        </p:txBody>
      </p:sp>
    </p:spTree>
    <p:extLst>
      <p:ext uri="{BB962C8B-B14F-4D97-AF65-F5344CB8AC3E}">
        <p14:creationId xmlns:p14="http://schemas.microsoft.com/office/powerpoint/2010/main" val="193130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1524003" y="1999615"/>
            <a:ext cx="9144000" cy="2764028"/>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4800" b="1" dirty="0">
                <a:latin typeface="Calibri" pitchFamily="34" charset="0"/>
              </a:rPr>
              <a:t>IL RUP NEL CODICE DEI CONTRATTI</a:t>
            </a:r>
            <a:br>
              <a:rPr lang="it-IT" sz="4800" dirty="0">
                <a:latin typeface="Calibri" pitchFamily="34" charset="0"/>
              </a:rPr>
            </a:b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11</a:t>
            </a:fld>
            <a:endParaRPr lang="it-IT" dirty="0">
              <a:solidFill>
                <a:schemeClr val="tx1">
                  <a:lumMod val="50000"/>
                  <a:lumOff val="50000"/>
                </a:schemeClr>
              </a:solidFill>
            </a:endParaRPr>
          </a:p>
        </p:txBody>
      </p:sp>
    </p:spTree>
    <p:extLst>
      <p:ext uri="{BB962C8B-B14F-4D97-AF65-F5344CB8AC3E}">
        <p14:creationId xmlns:p14="http://schemas.microsoft.com/office/powerpoint/2010/main" val="20925129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110</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646331"/>
          </a:xfrm>
          <a:prstGeom prst="rect">
            <a:avLst/>
          </a:prstGeom>
        </p:spPr>
        <p:txBody>
          <a:bodyPr wrap="square">
            <a:spAutoFit/>
          </a:bodyPr>
          <a:lstStyle/>
          <a:p>
            <a:pPr algn="ctr"/>
            <a:endParaRPr lang="it-IT" dirty="0"/>
          </a:p>
          <a:p>
            <a:pPr algn="ctr"/>
            <a:endParaRPr lang="it-IT" dirty="0">
              <a:effectLst/>
            </a:endParaRPr>
          </a:p>
        </p:txBody>
      </p:sp>
      <p:sp>
        <p:nvSpPr>
          <p:cNvPr id="13" name="Rettangolo 12">
            <a:extLst>
              <a:ext uri="{FF2B5EF4-FFF2-40B4-BE49-F238E27FC236}">
                <a16:creationId xmlns:a16="http://schemas.microsoft.com/office/drawing/2014/main" id="{01C44312-BC33-44C1-9890-4AD69D1402AA}"/>
              </a:ext>
            </a:extLst>
          </p:cNvPr>
          <p:cNvSpPr/>
          <p:nvPr/>
        </p:nvSpPr>
        <p:spPr>
          <a:xfrm>
            <a:off x="2200182" y="2453905"/>
            <a:ext cx="7772400" cy="2785378"/>
          </a:xfrm>
          <a:prstGeom prst="rect">
            <a:avLst/>
          </a:prstGeom>
          <a:solidFill>
            <a:schemeClr val="accent3">
              <a:lumMod val="75000"/>
            </a:schemeClr>
          </a:solidFill>
        </p:spPr>
        <p:txBody>
          <a:bodyPr wrap="square">
            <a:spAutoFit/>
          </a:bodyPr>
          <a:lstStyle/>
          <a:p>
            <a:pPr algn="ctr"/>
            <a:r>
              <a:rPr lang="it-IT" sz="2500" dirty="0"/>
              <a:t>Secondo la giurisprudenza del Consiglio di Stato (si v. sentenza sez. V, n. 557 del 2009) il rispetto dei parametri </a:t>
            </a:r>
            <a:r>
              <a:rPr lang="it-IT" sz="2500" u="sng" dirty="0"/>
              <a:t>Consip va considerato condizione di stipula del contratto, per cui non si è in presenza di una causa di esclusione dalla gara, ma di una valutazione successiva alla procedura selettiva che il RUP deve compiere, prima di stipulare il contratto nei confronti dell’impresa aggiudicataria.</a:t>
            </a:r>
          </a:p>
        </p:txBody>
      </p:sp>
    </p:spTree>
    <p:extLst>
      <p:ext uri="{BB962C8B-B14F-4D97-AF65-F5344CB8AC3E}">
        <p14:creationId xmlns:p14="http://schemas.microsoft.com/office/powerpoint/2010/main" val="34669468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111</a:t>
            </a:fld>
            <a:endParaRPr lang="it-IT" dirty="0"/>
          </a:p>
        </p:txBody>
      </p:sp>
      <p:sp>
        <p:nvSpPr>
          <p:cNvPr id="9" name="CasellaDiTesto 8">
            <a:extLst>
              <a:ext uri="{FF2B5EF4-FFF2-40B4-BE49-F238E27FC236}">
                <a16:creationId xmlns:a16="http://schemas.microsoft.com/office/drawing/2014/main" id="{B422C178-BB0A-4460-8084-717A90156C0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5035370-3A45-4BC2-B301-62088031153B}"/>
              </a:ext>
            </a:extLst>
          </p:cNvPr>
          <p:cNvSpPr/>
          <p:nvPr/>
        </p:nvSpPr>
        <p:spPr>
          <a:xfrm>
            <a:off x="2085120" y="1786954"/>
            <a:ext cx="7787208" cy="40011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b="1" dirty="0"/>
              <a:t>LE NORME DI RIFERIMENTO</a:t>
            </a:r>
          </a:p>
        </p:txBody>
      </p:sp>
      <p:sp>
        <p:nvSpPr>
          <p:cNvPr id="11" name="Rettangolo 10">
            <a:extLst>
              <a:ext uri="{FF2B5EF4-FFF2-40B4-BE49-F238E27FC236}">
                <a16:creationId xmlns:a16="http://schemas.microsoft.com/office/drawing/2014/main" id="{7DC5239D-84C2-44EB-BF99-314B49E1839C}"/>
              </a:ext>
            </a:extLst>
          </p:cNvPr>
          <p:cNvSpPr/>
          <p:nvPr/>
        </p:nvSpPr>
        <p:spPr>
          <a:xfrm>
            <a:off x="1984866" y="2322739"/>
            <a:ext cx="7987716" cy="3985706"/>
          </a:xfrm>
          <a:prstGeom prst="rect">
            <a:avLst/>
          </a:prstGeom>
        </p:spPr>
        <p:txBody>
          <a:bodyPr wrap="square">
            <a:spAutoFit/>
          </a:bodyPr>
          <a:lstStyle/>
          <a:p>
            <a:pPr algn="ctr"/>
            <a:r>
              <a:rPr lang="it-IT" b="1" u="sng" dirty="0"/>
              <a:t>Gli acquisti autonomi dal modello CONSIP e dai soggetti aggregatori</a:t>
            </a:r>
          </a:p>
          <a:p>
            <a:pPr algn="ctr"/>
            <a:endParaRPr lang="it-IT" sz="700" b="1" u="sng" dirty="0"/>
          </a:p>
          <a:p>
            <a:pPr algn="just"/>
            <a:endParaRPr lang="it-IT" dirty="0"/>
          </a:p>
          <a:p>
            <a:pPr algn="ctr"/>
            <a:r>
              <a:rPr lang="it-IT" b="1" u="sng" dirty="0"/>
              <a:t>UNA QUESTIONE DI RILEVANTE IMPORTANZA…</a:t>
            </a:r>
          </a:p>
          <a:p>
            <a:pPr algn="ctr"/>
            <a:endParaRPr lang="it-IT" sz="2000" b="1" u="sng" dirty="0"/>
          </a:p>
          <a:p>
            <a:pPr algn="ctr"/>
            <a:r>
              <a:rPr lang="it-IT" sz="2000" b="1" u="sng" dirty="0">
                <a:highlight>
                  <a:srgbClr val="FF0000"/>
                </a:highlight>
              </a:rPr>
              <a:t>DUNQUE…</a:t>
            </a:r>
          </a:p>
          <a:p>
            <a:pPr algn="ctr"/>
            <a:endParaRPr lang="it-IT" sz="800" b="1" u="sng" dirty="0"/>
          </a:p>
          <a:p>
            <a:pPr algn="ctr"/>
            <a:r>
              <a:rPr lang="it-IT" b="1" u="sng" dirty="0"/>
              <a:t>Se il RUP rilevi la sopravvenienza di una convezione Consip</a:t>
            </a:r>
            <a:r>
              <a:rPr lang="it-IT" b="1" dirty="0"/>
              <a:t> </a:t>
            </a:r>
            <a:r>
              <a:rPr lang="it-IT" dirty="0"/>
              <a:t>(o di un soggetto aggregatore) più vantaggiosa rispetto all’offerta della ditta prima classificata, sarà tenuto a proporre una rimodulazione dell’offerta, affinché la medesima sia conforme a quanto previsto dalla convenzione e, </a:t>
            </a:r>
            <a:r>
              <a:rPr lang="it-IT" b="1" u="sng" dirty="0"/>
              <a:t>in caso di mancata accettazione da parte del fornitore, dovrà annullare la procedura aderendo alla convezione medesima.</a:t>
            </a:r>
          </a:p>
          <a:p>
            <a:pPr algn="just"/>
            <a:endParaRPr lang="it-IT" dirty="0"/>
          </a:p>
          <a:p>
            <a:pPr algn="ctr"/>
            <a:endParaRPr lang="it-IT" dirty="0">
              <a:effectLst/>
            </a:endParaRPr>
          </a:p>
        </p:txBody>
      </p:sp>
    </p:spTree>
    <p:extLst>
      <p:ext uri="{BB962C8B-B14F-4D97-AF65-F5344CB8AC3E}">
        <p14:creationId xmlns:p14="http://schemas.microsoft.com/office/powerpoint/2010/main" val="6741665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9"/>
            <a:ext cx="7200800" cy="4185761"/>
          </a:xfrm>
          <a:prstGeom prst="rect">
            <a:avLst/>
          </a:prstGeom>
          <a:noFill/>
        </p:spPr>
        <p:txBody>
          <a:bodyPr wrap="square" rtlCol="0">
            <a:spAutoFit/>
          </a:bodyPr>
          <a:lstStyle/>
          <a:p>
            <a:pPr algn="ctr"/>
            <a:r>
              <a:rPr lang="it-IT" sz="2500" u="sng" dirty="0"/>
              <a:t>AD ESEMPIO:</a:t>
            </a:r>
          </a:p>
          <a:p>
            <a:pPr algn="ctr"/>
            <a:endParaRPr lang="it-IT" sz="2500" u="sng" dirty="0"/>
          </a:p>
          <a:p>
            <a:pPr algn="ctr"/>
            <a:r>
              <a:rPr lang="it-IT" sz="2400" u="sng" dirty="0"/>
              <a:t>Considerazioni analoghe riguardano l’acquisizione di beni e servizi nel sottosoglia tramite il mercato elettronico.</a:t>
            </a:r>
            <a:r>
              <a:rPr lang="it-IT" sz="2400" dirty="0"/>
              <a:t> Nel caso in cui non sia reperibile il bene/servizio richiesto, la relativa determina a contrarre che consente l’avvio dell’acquisizione nel mercato tradizionale dovrà essere adeguatamente motivata.</a:t>
            </a:r>
          </a:p>
          <a:p>
            <a:pPr algn="ctr"/>
            <a:endParaRPr lang="it-IT" sz="2400" u="sng" dirty="0"/>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826C4450-4B6E-40A0-A45F-74D2D4D39D16}"/>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28341786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9"/>
            <a:ext cx="7200800" cy="1200329"/>
          </a:xfrm>
          <a:prstGeom prst="rect">
            <a:avLst/>
          </a:prstGeom>
          <a:noFill/>
        </p:spPr>
        <p:txBody>
          <a:bodyPr wrap="square" rtlCol="0">
            <a:spAutoFit/>
          </a:bodyPr>
          <a:lstStyle/>
          <a:p>
            <a:pPr algn="ctr"/>
            <a:endParaRPr lang="it-IT" sz="2400" u="sng" dirty="0"/>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826C4450-4B6E-40A0-A45F-74D2D4D39D16}"/>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2B4B4907-45D6-46EF-B647-F32BDD5C89F4}"/>
              </a:ext>
            </a:extLst>
          </p:cNvPr>
          <p:cNvSpPr/>
          <p:nvPr/>
        </p:nvSpPr>
        <p:spPr>
          <a:xfrm>
            <a:off x="1318591" y="1945282"/>
            <a:ext cx="9554817" cy="4016484"/>
          </a:xfrm>
          <a:prstGeom prst="rect">
            <a:avLst/>
          </a:prstGeom>
        </p:spPr>
        <p:txBody>
          <a:bodyPr wrap="square">
            <a:spAutoFit/>
          </a:bodyPr>
          <a:lstStyle/>
          <a:p>
            <a:pPr algn="just"/>
            <a:r>
              <a:rPr lang="it-IT" sz="1500" b="1" dirty="0"/>
              <a:t>«1. </a:t>
            </a:r>
            <a:r>
              <a:rPr lang="it-IT" sz="1500" b="1" u="sng" dirty="0"/>
              <a:t>450.</a:t>
            </a:r>
            <a:r>
              <a:rPr lang="it-IT" sz="1500" dirty="0"/>
              <a:t> </a:t>
            </a:r>
            <a:r>
              <a:rPr lang="it-IT" sz="1500" b="1" u="sng" dirty="0"/>
              <a:t>Le amministrazioni statali centrali e periferiche, ad esclusione degli istituti e delle scuole di ogni ordine e grado, delle istituzioni educative e delle istituzioni universitarie, nonché gli enti nazionali di previdenza e assistenza sociale pubblici e le agenzie fiscali di cui al decreto legislativo 30 luglio 1999, n. 300, per gli acquisti di beni e servizi di importo pari o superiore a 5.000 euro e al di sotto della soglia di rilievo comunitario</a:t>
            </a:r>
            <a:r>
              <a:rPr lang="it-IT" sz="1500" dirty="0"/>
              <a:t>, </a:t>
            </a:r>
            <a:r>
              <a:rPr lang="it-IT" sz="1500" b="1" dirty="0">
                <a:highlight>
                  <a:srgbClr val="FFFF00"/>
                </a:highlight>
              </a:rPr>
              <a:t>sono tenute a fare ricorso al mercato elettronico della pubblica amministrazione di cui all'articolo 328, comma 1, del regolamento di cui al decreto del Presidente della Repubblica 5 ottobre 2010, n. 207.</a:t>
            </a:r>
            <a:r>
              <a:rPr lang="it-IT" sz="1500" dirty="0"/>
              <a:t> Fermi restando gli obblighi e le facoltà previsti al comma 449 del presente articolo, </a:t>
            </a:r>
            <a:r>
              <a:rPr lang="it-IT" sz="1500" b="1" u="sng" dirty="0">
                <a:highlight>
                  <a:srgbClr val="00FF00"/>
                </a:highlight>
              </a:rPr>
              <a:t>le altre amministrazioni pubbliche di cui all'articolo 1 del decreto legislativo 30 marzo 2001, n. 165, nonché le autorità indipendenti, per gli acquisti di beni e servizi di importo pari o superiore a 5.000 euro e inferiore alla soglia di rilievo comunitario sono tenute a fare ricorso al mercato elettronico della pubblica amministrazione ovvero ad altri mercati elettronici istituiti ai sensi del medesimo articolo 328 ovvero al sistema telematico messo a disposizione dalla centrale regionale di riferimento per lo svolgimento delle relative procedure.</a:t>
            </a:r>
            <a:r>
              <a:rPr lang="it-IT" sz="1500" dirty="0"/>
              <a:t> Per gli istituti e le scuole di ogni ordine e grado, le istituzioni educative, tenendo conto delle rispettive specificità, sono definite, con decreto del Ministro dell'istruzione, dell'università e della ricerca, linee guida indirizzate alla razionalizzazione e al coordinamento degli acquisti di beni e servizi omogenei per natura merceologica tra più istituzioni, avvalendosi delle procedure di cui al presente comma. A decorrere dal 2014 i risultati conseguiti dalle singole istituzioni sono presi in considerazione ai fini della distribuzione delle risorse per il funzionamento» (art. 1, comma 450 legge 27.12.2006, n. 296).</a:t>
            </a:r>
          </a:p>
        </p:txBody>
      </p:sp>
    </p:spTree>
    <p:extLst>
      <p:ext uri="{BB962C8B-B14F-4D97-AF65-F5344CB8AC3E}">
        <p14:creationId xmlns:p14="http://schemas.microsoft.com/office/powerpoint/2010/main" val="34919484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107419" y="1852328"/>
            <a:ext cx="7977161" cy="4385816"/>
          </a:xfrm>
          <a:prstGeom prst="rect">
            <a:avLst/>
          </a:prstGeom>
          <a:noFill/>
        </p:spPr>
        <p:txBody>
          <a:bodyPr wrap="square" rtlCol="0">
            <a:spAutoFit/>
          </a:bodyPr>
          <a:lstStyle/>
          <a:p>
            <a:pPr algn="ctr"/>
            <a:r>
              <a:rPr lang="it-IT" sz="2500" u="sng" dirty="0"/>
              <a:t>Altra questione riguarda la decisione da adottare circa la procedura di acquisizione…</a:t>
            </a:r>
          </a:p>
          <a:p>
            <a:pPr algn="ctr"/>
            <a:endParaRPr lang="it-IT" sz="2500" u="sng" dirty="0"/>
          </a:p>
          <a:p>
            <a:pPr algn="ctr"/>
            <a:r>
              <a:rPr lang="it-IT" sz="3600" b="1" dirty="0">
                <a:solidFill>
                  <a:srgbClr val="C00000"/>
                </a:solidFill>
                <a:effectLst>
                  <a:outerShdw blurRad="38100" dist="38100" dir="2700000" algn="tl">
                    <a:srgbClr val="000000">
                      <a:alpha val="43137"/>
                    </a:srgbClr>
                  </a:outerShdw>
                </a:effectLst>
              </a:rPr>
              <a:t>OCCORRE</a:t>
            </a:r>
            <a:r>
              <a:rPr lang="it-IT" sz="3600" dirty="0"/>
              <a:t>:</a:t>
            </a:r>
          </a:p>
          <a:p>
            <a:pPr algn="ctr"/>
            <a:endParaRPr lang="it-IT" sz="2400" u="sng" dirty="0"/>
          </a:p>
          <a:p>
            <a:pPr algn="ctr"/>
            <a:r>
              <a:rPr lang="it-IT" sz="2400" dirty="0"/>
              <a:t>DISTINGUERE IL MOMENTO DELLA PROPOSTA DA QUELLO DELLA DECISIONE SUL PROCEDIMENTO DI ACQUISIZIONE DA ADOTTARE (sempre che RUP e dirigente/responsabile del servizio non coincidano).</a:t>
            </a:r>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61C57893-7829-476C-B514-485A5AD190C6}"/>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25146107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4093428"/>
          </a:xfrm>
          <a:prstGeom prst="rect">
            <a:avLst/>
          </a:prstGeom>
          <a:noFill/>
        </p:spPr>
        <p:txBody>
          <a:bodyPr wrap="square" rtlCol="0">
            <a:spAutoFit/>
          </a:bodyPr>
          <a:lstStyle/>
          <a:p>
            <a:pPr algn="ctr"/>
            <a:r>
              <a:rPr lang="it-IT" sz="2500" b="1" dirty="0"/>
              <a:t>SE LE DUE FIGURE NON COINCIDONO…</a:t>
            </a:r>
          </a:p>
          <a:p>
            <a:pPr algn="ctr"/>
            <a:endParaRPr lang="it-IT" sz="2500" dirty="0"/>
          </a:p>
          <a:p>
            <a:pPr algn="ctr"/>
            <a:r>
              <a:rPr lang="it-IT" sz="2400" b="1" dirty="0">
                <a:solidFill>
                  <a:srgbClr val="002060"/>
                </a:solidFill>
              </a:rPr>
              <a:t>AL RUP SPETTA LA FORMULAZIONE DI PROPOSTE…</a:t>
            </a:r>
          </a:p>
          <a:p>
            <a:pPr algn="ctr"/>
            <a:endParaRPr lang="it-IT" dirty="0">
              <a:solidFill>
                <a:srgbClr val="002060"/>
              </a:solidFill>
            </a:endParaRPr>
          </a:p>
          <a:p>
            <a:pPr algn="ctr"/>
            <a:r>
              <a:rPr lang="it-IT" sz="2400" dirty="0"/>
              <a:t>AL DIRIGENTE/RESPONSABILE DEL SERVIZIO LA DECISIONE DI ADOTTARE UN CERTO PROCEDIMENTO IN LUOGO DI UN ALTRO (</a:t>
            </a:r>
            <a:r>
              <a:rPr lang="it-IT" sz="2400" u="sng" dirty="0"/>
              <a:t>è costui che poi firmerà la determinazione a contrattare che approva i vari atti tecnici del procedimento</a:t>
            </a:r>
            <a:r>
              <a:rPr lang="it-IT" sz="2400" dirty="0"/>
              <a:t>).</a:t>
            </a:r>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2230B4A5-E79B-4D01-80D1-99F46E8F5DAC}"/>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21451085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352700" y="2080569"/>
            <a:ext cx="7486600" cy="3831818"/>
          </a:xfrm>
          <a:prstGeom prst="rect">
            <a:avLst/>
          </a:prstGeom>
          <a:noFill/>
        </p:spPr>
        <p:txBody>
          <a:bodyPr wrap="square" rtlCol="0">
            <a:spAutoFit/>
          </a:bodyPr>
          <a:lstStyle/>
          <a:p>
            <a:pPr algn="ctr"/>
            <a:r>
              <a:rPr lang="it-IT" sz="2500" u="sng" dirty="0"/>
              <a:t>La questione, per gli enti locali, trova esplicita conferma nell’art. 107 d.lgs. n. 267/2000 il quale stabilisce:</a:t>
            </a:r>
          </a:p>
          <a:p>
            <a:pPr algn="ctr"/>
            <a:endParaRPr lang="it-IT" sz="2500" u="sng" dirty="0"/>
          </a:p>
          <a:p>
            <a:pPr algn="ctr"/>
            <a:r>
              <a:rPr lang="it-IT" sz="2000" dirty="0"/>
              <a:t>«</a:t>
            </a:r>
            <a:r>
              <a:rPr lang="it-IT" sz="2000" i="1" dirty="0"/>
              <a:t>Sono attribuiti ai dirigenti tutti i compiti di attuazione degli obiettivi e dei programmi definiti con gli atti di indirizzo adottati dai medesimi organi, tra i quali in particolare, secondo le modalità stabilite dallo statuto o dai regolamenti dell'ente: a) la presidenza delle commissioni di gara e di concorso;  </a:t>
            </a:r>
            <a:r>
              <a:rPr lang="it-IT" sz="2000" b="1" i="1" u="sng" dirty="0"/>
              <a:t>b) la responsabilità delle procedure d'appalto e di concorso; c) la stipulazione dei contratti</a:t>
            </a:r>
            <a:r>
              <a:rPr lang="it-IT" sz="2000" dirty="0"/>
              <a:t>»; </a:t>
            </a:r>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7698913F-25E5-400C-AD98-79643BA68CC0}"/>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11798133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98547"/>
            <a:ext cx="7200800" cy="861774"/>
          </a:xfrm>
          <a:prstGeom prst="rect">
            <a:avLst/>
          </a:prstGeom>
          <a:noFill/>
        </p:spPr>
        <p:txBody>
          <a:bodyPr wrap="square" rtlCol="0">
            <a:spAutoFit/>
          </a:bodyPr>
          <a:lstStyle/>
          <a:p>
            <a:pPr algn="ctr"/>
            <a:r>
              <a:rPr lang="it-IT" sz="2500" u="sng" dirty="0"/>
              <a:t>La legislazione quindi affida il compito propositivo, di suggeritore tecnico al RUP.</a:t>
            </a:r>
            <a:r>
              <a:rPr lang="it-IT" sz="2400" dirty="0"/>
              <a:t> </a:t>
            </a:r>
          </a:p>
        </p:txBody>
      </p:sp>
      <p:graphicFrame>
        <p:nvGraphicFramePr>
          <p:cNvPr id="9" name="Diagramma 8">
            <a:extLst>
              <a:ext uri="{FF2B5EF4-FFF2-40B4-BE49-F238E27FC236}">
                <a16:creationId xmlns:a16="http://schemas.microsoft.com/office/drawing/2014/main" id="{F93B22DC-A416-4F27-8918-701B1EFBCB47}"/>
              </a:ext>
            </a:extLst>
          </p:cNvPr>
          <p:cNvGraphicFramePr/>
          <p:nvPr>
            <p:extLst>
              <p:ext uri="{D42A27DB-BD31-4B8C-83A1-F6EECF244321}">
                <p14:modId xmlns:p14="http://schemas.microsoft.com/office/powerpoint/2010/main" val="3268715873"/>
              </p:ext>
            </p:extLst>
          </p:nvPr>
        </p:nvGraphicFramePr>
        <p:xfrm>
          <a:off x="3476836" y="2795454"/>
          <a:ext cx="5238328" cy="336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a:extLst>
              <a:ext uri="{FF2B5EF4-FFF2-40B4-BE49-F238E27FC236}">
                <a16:creationId xmlns:a16="http://schemas.microsoft.com/office/drawing/2014/main" id="{656A63D0-F2EF-45F4-ADA1-FDA504F15708}"/>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20387384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2785378"/>
          </a:xfrm>
          <a:prstGeom prst="rect">
            <a:avLst/>
          </a:prstGeom>
          <a:noFill/>
        </p:spPr>
        <p:txBody>
          <a:bodyPr wrap="square" rtlCol="0">
            <a:spAutoFit/>
          </a:bodyPr>
          <a:lstStyle/>
          <a:p>
            <a:pPr algn="ctr"/>
            <a:r>
              <a:rPr lang="it-IT" sz="2500" dirty="0"/>
              <a:t>Il responsabile del servizio potrà anche discostarsi dalla proposta del RUP e nel caso di specie non sarà necessaria una particolare motivazione salvo che non intenda revocare l’incarico di RUP. </a:t>
            </a:r>
            <a:r>
              <a:rPr lang="it-IT" sz="2500" u="sng" dirty="0"/>
              <a:t>L’eventuale contrasto circa la decisione sul procedimento da adottare dovrà restare quindi all’interno della stazione appaltante.</a:t>
            </a:r>
            <a:endParaRPr lang="it-IT" sz="2400" u="sng" dirty="0"/>
          </a:p>
        </p:txBody>
      </p:sp>
      <p:sp>
        <p:nvSpPr>
          <p:cNvPr id="9" name="CasellaDiTesto 8">
            <a:extLst>
              <a:ext uri="{FF2B5EF4-FFF2-40B4-BE49-F238E27FC236}">
                <a16:creationId xmlns:a16="http://schemas.microsoft.com/office/drawing/2014/main" id="{6AD79FFF-8614-401E-90A1-5090B11473F6}"/>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26703551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119</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925585"/>
            <a:ext cx="7200800" cy="2369880"/>
          </a:xfrm>
          <a:prstGeom prst="rect">
            <a:avLst/>
          </a:prstGeom>
          <a:noFill/>
        </p:spPr>
        <p:txBody>
          <a:bodyPr wrap="square" rtlCol="0">
            <a:spAutoFit/>
          </a:bodyPr>
          <a:lstStyle/>
          <a:p>
            <a:pPr algn="ctr"/>
            <a:r>
              <a:rPr lang="it-IT" sz="2200" b="1" u="sng" dirty="0"/>
              <a:t>VERIFICA DELLA DOCUMENTAZIONE AMMINISTRATIVA</a:t>
            </a:r>
          </a:p>
          <a:p>
            <a:pPr algn="ctr"/>
            <a:endParaRPr lang="it-IT" sz="2200" dirty="0"/>
          </a:p>
          <a:p>
            <a:pPr algn="ctr"/>
            <a:r>
              <a:rPr lang="it-IT" sz="2200" dirty="0"/>
              <a:t>Uno dei punti su cui l’ANAC insiste è relativo </a:t>
            </a:r>
            <a:r>
              <a:rPr lang="it-IT" sz="2200" b="1" u="sng" dirty="0"/>
              <a:t>alla fase di controllo della documentazione amministrativa e, come si vedrà più avanti, in tema di conduzione del procedimento (o meglio, sub-procedimento) di verifica dell’offerta anomala.</a:t>
            </a:r>
            <a:endParaRPr lang="it-IT" sz="1600" dirty="0"/>
          </a:p>
          <a:p>
            <a:pPr algn="ctr"/>
            <a:endParaRPr lang="it-IT" sz="1600" dirty="0"/>
          </a:p>
        </p:txBody>
      </p:sp>
    </p:spTree>
    <p:extLst>
      <p:ext uri="{BB962C8B-B14F-4D97-AF65-F5344CB8AC3E}">
        <p14:creationId xmlns:p14="http://schemas.microsoft.com/office/powerpoint/2010/main" val="380041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a:t>
            </a:fld>
            <a:endParaRPr lang="it-IT" dirty="0"/>
          </a:p>
        </p:txBody>
      </p:sp>
      <p:sp>
        <p:nvSpPr>
          <p:cNvPr id="10" name="CasellaDiTesto 9"/>
          <p:cNvSpPr txBox="1"/>
          <p:nvPr/>
        </p:nvSpPr>
        <p:spPr>
          <a:xfrm>
            <a:off x="2495600" y="1052736"/>
            <a:ext cx="7200800" cy="830997"/>
          </a:xfrm>
          <a:prstGeom prst="rect">
            <a:avLst/>
          </a:prstGeom>
          <a:solidFill>
            <a:srgbClr val="FF0000"/>
          </a:solidFill>
        </p:spPr>
        <p:txBody>
          <a:bodyPr wrap="square" rtlCol="0">
            <a:spAutoFit/>
          </a:bodyPr>
          <a:lstStyle/>
          <a:p>
            <a:pPr algn="ctr"/>
            <a:r>
              <a:rPr lang="it-IT" sz="2400" dirty="0"/>
              <a:t>Responsabile del Procedimento - Norme di riferimento della l. n. 241/1990</a:t>
            </a:r>
          </a:p>
        </p:txBody>
      </p:sp>
      <p:sp>
        <p:nvSpPr>
          <p:cNvPr id="2" name="Rettangolo 1">
            <a:extLst>
              <a:ext uri="{FF2B5EF4-FFF2-40B4-BE49-F238E27FC236}">
                <a16:creationId xmlns:a16="http://schemas.microsoft.com/office/drawing/2014/main" id="{FC7599F5-4F72-44DF-B262-BFDEF9465BFA}"/>
              </a:ext>
            </a:extLst>
          </p:cNvPr>
          <p:cNvSpPr/>
          <p:nvPr/>
        </p:nvSpPr>
        <p:spPr>
          <a:xfrm>
            <a:off x="2495600" y="2351773"/>
            <a:ext cx="7200800" cy="2862322"/>
          </a:xfrm>
          <a:prstGeom prst="rect">
            <a:avLst/>
          </a:prstGeom>
          <a:solidFill>
            <a:schemeClr val="bg2">
              <a:lumMod val="90000"/>
            </a:schemeClr>
          </a:solidFill>
        </p:spPr>
        <p:txBody>
          <a:bodyPr wrap="square">
            <a:spAutoFit/>
          </a:bodyPr>
          <a:lstStyle/>
          <a:p>
            <a:pPr algn="ctr"/>
            <a:r>
              <a:rPr lang="it-IT" sz="2000" b="1" dirty="0">
                <a:solidFill>
                  <a:srgbClr val="000000"/>
                </a:solidFill>
              </a:rPr>
              <a:t>Art. 4. (Unità organizzativa responsabile del procedimento)</a:t>
            </a:r>
            <a:endParaRPr lang="it-IT" sz="2000" dirty="0">
              <a:solidFill>
                <a:srgbClr val="000000"/>
              </a:solidFill>
            </a:endParaRPr>
          </a:p>
          <a:p>
            <a:pPr algn="ctr"/>
            <a:r>
              <a:rPr lang="it-IT" sz="2000" dirty="0">
                <a:solidFill>
                  <a:srgbClr val="000000"/>
                </a:solidFill>
              </a:rPr>
              <a:t>1. Ove non sia già direttamente stabilito per legge o per regolamento, le pubbliche amministrazioni sono tenute a determinare per ciascun tipo di procedimento relativo ad atti di loro competenza l’unità organizzativa responsabile della istruttoria e di ogni altro adempimento procedimentale, nonché dell’adozione del provvedimento finale.</a:t>
            </a:r>
          </a:p>
          <a:p>
            <a:pPr algn="ctr"/>
            <a:r>
              <a:rPr lang="it-IT" sz="2000" dirty="0">
                <a:solidFill>
                  <a:srgbClr val="000000"/>
                </a:solidFill>
              </a:rPr>
              <a:t>2. Le disposizioni adottate ai sensi del comma 1 sono rese pubbliche secondo quanto previsto dai singoli ordinamenti.</a:t>
            </a:r>
            <a:endParaRPr lang="it-IT" sz="2000" b="0" i="0" dirty="0">
              <a:solidFill>
                <a:srgbClr val="000000"/>
              </a:solidFill>
              <a:effectLst/>
            </a:endParaRPr>
          </a:p>
        </p:txBody>
      </p:sp>
    </p:spTree>
    <p:extLst>
      <p:ext uri="{BB962C8B-B14F-4D97-AF65-F5344CB8AC3E}">
        <p14:creationId xmlns:p14="http://schemas.microsoft.com/office/powerpoint/2010/main" val="1071966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120</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027582" y="3148166"/>
            <a:ext cx="8136835" cy="2308324"/>
          </a:xfrm>
          <a:prstGeom prst="rect">
            <a:avLst/>
          </a:prstGeom>
          <a:noFill/>
        </p:spPr>
        <p:txBody>
          <a:bodyPr wrap="square" rtlCol="0">
            <a:spAutoFit/>
          </a:bodyPr>
          <a:lstStyle/>
          <a:p>
            <a:pPr algn="ctr"/>
            <a:r>
              <a:rPr lang="it-IT" sz="2400" dirty="0"/>
              <a:t>Nella fase dell’affidamento, il RUP </a:t>
            </a:r>
            <a:r>
              <a:rPr lang="it-IT" sz="2400" b="1" i="1" u="sng" dirty="0">
                <a:effectLst>
                  <a:outerShdw blurRad="38100" dist="38100" dir="2700000" algn="tl">
                    <a:srgbClr val="000000">
                      <a:alpha val="43137"/>
                    </a:srgbClr>
                  </a:outerShdw>
                </a:effectLst>
              </a:rPr>
              <a:t>si occupa della verifica della documentazione amministrativa</a:t>
            </a:r>
            <a:r>
              <a:rPr lang="it-IT" sz="2400" dirty="0"/>
              <a:t> ovvero, se questa è affidata ad un seggio di gara istituito ad hoc oppure ad un apposito ufficio/servizio a ciò deputato, </a:t>
            </a:r>
            <a:r>
              <a:rPr lang="it-IT" sz="2400" b="1" u="sng" dirty="0"/>
              <a:t>esercita una funzione di coordinamento e controllo, e adotta le decisioni conseguenti alle valutazioni effettuate.</a:t>
            </a:r>
          </a:p>
        </p:txBody>
      </p:sp>
    </p:spTree>
    <p:extLst>
      <p:ext uri="{BB962C8B-B14F-4D97-AF65-F5344CB8AC3E}">
        <p14:creationId xmlns:p14="http://schemas.microsoft.com/office/powerpoint/2010/main" val="7585164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121</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870652" y="3098431"/>
            <a:ext cx="8450696" cy="2246769"/>
          </a:xfrm>
          <a:prstGeom prst="rect">
            <a:avLst/>
          </a:prstGeom>
          <a:noFill/>
        </p:spPr>
        <p:txBody>
          <a:bodyPr wrap="square" rtlCol="0">
            <a:spAutoFit/>
          </a:bodyPr>
          <a:lstStyle/>
          <a:p>
            <a:pPr algn="ctr"/>
            <a:r>
              <a:rPr lang="it-IT" sz="2000" b="1" u="sng" dirty="0">
                <a:effectLst>
                  <a:outerShdw blurRad="38100" dist="38100" dir="2700000" algn="tl">
                    <a:srgbClr val="000000">
                      <a:alpha val="43137"/>
                    </a:srgbClr>
                  </a:outerShdw>
                </a:effectLst>
              </a:rPr>
              <a:t>Nel caso di aggiudicazione con il criterio del minor prezzo, il RUP si occupa della verifica della congruità delle offerte.</a:t>
            </a:r>
            <a:r>
              <a:rPr lang="it-IT" sz="2000" dirty="0"/>
              <a:t> La stazione appaltante può prevedere che il RUP possa o debba avvalersi della struttura di supporto o di una commissione nominata ad hoc. </a:t>
            </a:r>
            <a:r>
              <a:rPr lang="it-IT" sz="2000" b="1" u="sng" dirty="0">
                <a:effectLst>
                  <a:outerShdw blurRad="38100" dist="38100" dir="2700000" algn="tl">
                    <a:srgbClr val="000000">
                      <a:alpha val="43137"/>
                    </a:srgbClr>
                  </a:outerShdw>
                </a:effectLst>
              </a:rPr>
              <a:t>Nel caso di aggiudicazione con il criterio dell’offerta economicamente più vantaggiosa individuata sulla base del miglior rapporto qualità/prezzo, il RUP verifica la congruità delle offerte con l’eventuale supporto della commissione giudicatrice.</a:t>
            </a:r>
          </a:p>
        </p:txBody>
      </p:sp>
    </p:spTree>
    <p:extLst>
      <p:ext uri="{BB962C8B-B14F-4D97-AF65-F5344CB8AC3E}">
        <p14:creationId xmlns:p14="http://schemas.microsoft.com/office/powerpoint/2010/main" val="22790537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122</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3187189"/>
            <a:ext cx="7200800" cy="1354217"/>
          </a:xfrm>
          <a:prstGeom prst="rect">
            <a:avLst/>
          </a:prstGeom>
          <a:noFill/>
        </p:spPr>
        <p:txBody>
          <a:bodyPr wrap="square" rtlCol="0">
            <a:spAutoFit/>
          </a:bodyPr>
          <a:lstStyle/>
          <a:p>
            <a:pPr algn="ctr"/>
            <a:endParaRPr lang="it-IT" sz="1400" b="1" u="sng" dirty="0"/>
          </a:p>
          <a:p>
            <a:pPr algn="ctr"/>
            <a:r>
              <a:rPr lang="it-IT" b="1" dirty="0"/>
              <a:t>QUANTO ALLA </a:t>
            </a:r>
            <a:r>
              <a:rPr lang="it-IT" b="1" u="sng" dirty="0"/>
              <a:t>VERIFICA DELLA DOCUMENTAZIONE AMMINISTRATIVA</a:t>
            </a:r>
            <a:r>
              <a:rPr lang="it-IT" b="1" dirty="0"/>
              <a:t> SI TRATTA, INVERO, DI TUTTE QUELLE ATTIVIT</a:t>
            </a:r>
            <a:r>
              <a:rPr lang="it-IT" b="1" dirty="0">
                <a:latin typeface="Calibri" panose="020F0502020204030204" pitchFamily="34" charset="0"/>
                <a:cs typeface="Calibri" panose="020F0502020204030204" pitchFamily="34" charset="0"/>
              </a:rPr>
              <a:t>À PRELIMINARI CARATTERISTICHE:</a:t>
            </a:r>
          </a:p>
          <a:p>
            <a:pPr algn="ctr"/>
            <a:endParaRPr lang="it-IT" sz="1400" b="1" dirty="0">
              <a:latin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5F663245-855D-40A6-880D-FD7FB511AF38}"/>
              </a:ext>
            </a:extLst>
          </p:cNvPr>
          <p:cNvSpPr txBox="1"/>
          <p:nvPr/>
        </p:nvSpPr>
        <p:spPr>
          <a:xfrm>
            <a:off x="2495599" y="4390074"/>
            <a:ext cx="7200801" cy="1477328"/>
          </a:xfrm>
          <a:prstGeom prst="rect">
            <a:avLst/>
          </a:prstGeom>
          <a:solidFill>
            <a:srgbClr val="92D050"/>
          </a:solidFill>
        </p:spPr>
        <p:txBody>
          <a:bodyPr wrap="square" rtlCol="0">
            <a:spAutoFit/>
          </a:bodyPr>
          <a:lstStyle/>
          <a:p>
            <a:pPr marL="342900" indent="-342900" algn="just">
              <a:buAutoNum type="alphaUcParenR"/>
            </a:pPr>
            <a:r>
              <a:rPr lang="it-IT" b="1" dirty="0"/>
              <a:t>DELLA VERIFICA DELLA REGOLARIT</a:t>
            </a:r>
            <a:r>
              <a:rPr lang="it-IT" b="1" dirty="0">
                <a:latin typeface="Calibri" panose="020F0502020204030204" pitchFamily="34" charset="0"/>
                <a:cs typeface="Calibri" panose="020F0502020204030204" pitchFamily="34" charset="0"/>
              </a:rPr>
              <a:t>À DELL’INVIO DELL’OFFERTA;</a:t>
            </a:r>
          </a:p>
          <a:p>
            <a:pPr marL="342900" indent="-342900" algn="just">
              <a:buAutoNum type="alphaUcParenR"/>
            </a:pPr>
            <a:r>
              <a:rPr lang="it-IT" b="1" dirty="0">
                <a:latin typeface="Calibri" panose="020F0502020204030204" pitchFamily="34" charset="0"/>
                <a:cs typeface="Calibri" panose="020F0502020204030204" pitchFamily="34" charset="0"/>
              </a:rPr>
              <a:t>DEL RISPETTO DELLE DISPOSIZIONI GENERALI E SPECIALI DELLA LEGGE DI GARA;</a:t>
            </a:r>
          </a:p>
          <a:p>
            <a:pPr marL="342900" indent="-342900" algn="just">
              <a:buAutoNum type="alphaUcParenR"/>
            </a:pPr>
            <a:r>
              <a:rPr lang="it-IT" b="1" dirty="0">
                <a:latin typeface="Calibri" panose="020F0502020204030204" pitchFamily="34" charset="0"/>
                <a:cs typeface="Calibri" panose="020F0502020204030204" pitchFamily="34" charset="0"/>
              </a:rPr>
              <a:t>DELLA VERIFICA DELLA REGOLARITÀ DELLA DOCUMENTAZIONE;</a:t>
            </a:r>
          </a:p>
          <a:p>
            <a:pPr marL="342900" indent="-342900" algn="just">
              <a:buAutoNum type="alphaUcParenR"/>
            </a:pPr>
            <a:r>
              <a:rPr lang="it-IT" b="1" dirty="0">
                <a:latin typeface="Calibri" panose="020F0502020204030204" pitchFamily="34" charset="0"/>
                <a:cs typeface="Calibri" panose="020F0502020204030204" pitchFamily="34" charset="0"/>
              </a:rPr>
              <a:t>DELLA VERIFICA DEL POSSESSO DEI REQUISITI DI PARTECIPAZIONE.</a:t>
            </a:r>
            <a:endParaRPr lang="it-IT" b="1" dirty="0"/>
          </a:p>
        </p:txBody>
      </p:sp>
    </p:spTree>
    <p:extLst>
      <p:ext uri="{BB962C8B-B14F-4D97-AF65-F5344CB8AC3E}">
        <p14:creationId xmlns:p14="http://schemas.microsoft.com/office/powerpoint/2010/main" val="11046589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123</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9" name="CasellaDiTesto 8">
            <a:extLst>
              <a:ext uri="{FF2B5EF4-FFF2-40B4-BE49-F238E27FC236}">
                <a16:creationId xmlns:a16="http://schemas.microsoft.com/office/drawing/2014/main" id="{5F663245-855D-40A6-880D-FD7FB511AF38}"/>
              </a:ext>
            </a:extLst>
          </p:cNvPr>
          <p:cNvSpPr txBox="1"/>
          <p:nvPr/>
        </p:nvSpPr>
        <p:spPr>
          <a:xfrm>
            <a:off x="2495600" y="3207026"/>
            <a:ext cx="7200801" cy="1938992"/>
          </a:xfrm>
          <a:prstGeom prst="rect">
            <a:avLst/>
          </a:prstGeom>
          <a:solidFill>
            <a:schemeClr val="accent4">
              <a:lumMod val="60000"/>
              <a:lumOff val="40000"/>
            </a:schemeClr>
          </a:solidFill>
        </p:spPr>
        <p:txBody>
          <a:bodyPr wrap="square" rtlCol="0">
            <a:spAutoFit/>
          </a:bodyPr>
          <a:lstStyle/>
          <a:p>
            <a:pPr algn="ctr"/>
            <a:r>
              <a:rPr lang="it-IT" sz="2000" dirty="0"/>
              <a:t>In relazione a detta fase, </a:t>
            </a:r>
            <a:r>
              <a:rPr lang="it-IT" sz="2000" b="1" dirty="0"/>
              <a:t>il RUP può adottare il provvedimento di esclusione e/o l’avvio del procedimento di soccorso istruttorio con i relativi provvedimenti.</a:t>
            </a:r>
            <a:r>
              <a:rPr lang="it-IT" sz="2000" dirty="0"/>
              <a:t> Si è dunque in presenza di un modello di azione amministrativa parallelo e diverso da quello disegnato dalla legge n. 241/1990 che attribuisce al responsabile del procedimento solo compiti istruttori…</a:t>
            </a:r>
          </a:p>
        </p:txBody>
      </p:sp>
    </p:spTree>
    <p:extLst>
      <p:ext uri="{BB962C8B-B14F-4D97-AF65-F5344CB8AC3E}">
        <p14:creationId xmlns:p14="http://schemas.microsoft.com/office/powerpoint/2010/main" val="24466441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124</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818927" y="2570698"/>
            <a:ext cx="8554146" cy="3831818"/>
          </a:xfrm>
          <a:prstGeom prst="rect">
            <a:avLst/>
          </a:prstGeom>
          <a:noFill/>
        </p:spPr>
        <p:txBody>
          <a:bodyPr wrap="square" rtlCol="0">
            <a:spAutoFit/>
          </a:bodyPr>
          <a:lstStyle/>
          <a:p>
            <a:pPr algn="ctr"/>
            <a:endParaRPr lang="it-IT" sz="900" b="1" dirty="0"/>
          </a:p>
          <a:p>
            <a:pPr algn="ctr"/>
            <a:r>
              <a:rPr lang="it-IT" sz="2000" b="1" dirty="0"/>
              <a:t>SONO INTERVENUTI SUL TEMA:</a:t>
            </a:r>
          </a:p>
          <a:p>
            <a:pPr algn="ctr"/>
            <a:endParaRPr lang="it-IT" sz="1400" b="1" dirty="0"/>
          </a:p>
          <a:p>
            <a:pPr marL="342900" indent="-342900" algn="ctr">
              <a:buFont typeface="Wingdings" panose="05000000000000000000" pitchFamily="2" charset="2"/>
              <a:buChar char="q"/>
            </a:pPr>
            <a:r>
              <a:rPr lang="it-IT" sz="2000" dirty="0"/>
              <a:t>Il TAR Lazio, Roma, sez. III quater, n. 4951/2017 </a:t>
            </a:r>
            <a:r>
              <a:rPr lang="it-IT" sz="2000" u="sng" dirty="0"/>
              <a:t>ha ritenuto che il RUP, qualora abbia proceduto con la verifica della documentazione amministrativa</a:t>
            </a:r>
            <a:r>
              <a:rPr lang="it-IT" sz="2000" dirty="0"/>
              <a:t> (come previsto nelle Linee Guida ANAC n. 3/2016 e nella versione del 2017), </a:t>
            </a:r>
            <a:r>
              <a:rPr lang="it-IT" sz="2000" u="sng" dirty="0"/>
              <a:t>possa essere abilitato ad adottare il provvedimento di esclusione.</a:t>
            </a:r>
          </a:p>
          <a:p>
            <a:pPr marL="342900" indent="-342900" algn="ctr">
              <a:buFont typeface="Wingdings" panose="05000000000000000000" pitchFamily="2" charset="2"/>
              <a:buChar char="q"/>
            </a:pPr>
            <a:r>
              <a:rPr lang="it-IT" sz="2000" dirty="0"/>
              <a:t>Il Consiglio di Stato, sez. III, sentenza n. 2093/2017 – sulla tesi del censurante che rilevava l’illegittimità del provvedimento espulsivo in quanto avrebbe dovuto essere adottato dalla commissione di gara – </a:t>
            </a:r>
            <a:r>
              <a:rPr lang="it-IT" sz="2000" u="sng" dirty="0"/>
              <a:t>ha evidenziato che il soggetto competente doveva essere individuato nel dirigente responsabile del servizio.</a:t>
            </a:r>
          </a:p>
          <a:p>
            <a:pPr marL="342900" indent="-342900" algn="ctr">
              <a:buFont typeface="Wingdings" panose="05000000000000000000" pitchFamily="2" charset="2"/>
              <a:buChar char="q"/>
            </a:pPr>
            <a:endParaRPr lang="it-IT" sz="2000" b="1" dirty="0"/>
          </a:p>
        </p:txBody>
      </p:sp>
      <p:sp>
        <p:nvSpPr>
          <p:cNvPr id="9" name="CasellaDiTesto 8">
            <a:extLst>
              <a:ext uri="{FF2B5EF4-FFF2-40B4-BE49-F238E27FC236}">
                <a16:creationId xmlns:a16="http://schemas.microsoft.com/office/drawing/2014/main" id="{0F2D8362-B7B5-43AB-B4A1-C39E6E5D397D}"/>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34189351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125</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818927" y="2570698"/>
            <a:ext cx="8554146" cy="2508379"/>
          </a:xfrm>
          <a:prstGeom prst="rect">
            <a:avLst/>
          </a:prstGeom>
          <a:noFill/>
        </p:spPr>
        <p:txBody>
          <a:bodyPr wrap="square" rtlCol="0">
            <a:spAutoFit/>
          </a:bodyPr>
          <a:lstStyle/>
          <a:p>
            <a:pPr algn="ctr"/>
            <a:endParaRPr lang="it-IT" sz="900" b="1" dirty="0"/>
          </a:p>
          <a:p>
            <a:pPr algn="ctr"/>
            <a:r>
              <a:rPr lang="it-IT" sz="2000" b="1" dirty="0"/>
              <a:t>ALTRE RECENTI DECISIONI CIRCA L’ESTENSIONE DEI POTERI DEL RUP…</a:t>
            </a:r>
          </a:p>
          <a:p>
            <a:pPr algn="ctr"/>
            <a:endParaRPr lang="it-IT" sz="1400" b="1" dirty="0"/>
          </a:p>
          <a:p>
            <a:pPr marL="342900" indent="-342900" algn="ctr">
              <a:buFont typeface="Wingdings" panose="05000000000000000000" pitchFamily="2" charset="2"/>
              <a:buChar char="q"/>
            </a:pPr>
            <a:r>
              <a:rPr lang="it-IT" sz="1900" dirty="0"/>
              <a:t>La questione dei poteri del RUP e del potere di questo di adottare provvedimenti di esclusione è oggetto di analisi da parte del T.A.R. Veneto, Venezia, Sez. I, n. 695/2018. Nel caso trattato, il ricorrente ha censurato la legittimità del provvedimento di esclusione adottato, per carenze del contratto di avvalimento, da parte del dirigente/responsabile del servizio invece che dal responsabile unico del procedimento.</a:t>
            </a:r>
          </a:p>
        </p:txBody>
      </p:sp>
      <p:sp>
        <p:nvSpPr>
          <p:cNvPr id="9" name="CasellaDiTesto 8">
            <a:extLst>
              <a:ext uri="{FF2B5EF4-FFF2-40B4-BE49-F238E27FC236}">
                <a16:creationId xmlns:a16="http://schemas.microsoft.com/office/drawing/2014/main" id="{0F2D8362-B7B5-43AB-B4A1-C39E6E5D397D}"/>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2" name="Rettangolo 1">
            <a:extLst>
              <a:ext uri="{FF2B5EF4-FFF2-40B4-BE49-F238E27FC236}">
                <a16:creationId xmlns:a16="http://schemas.microsoft.com/office/drawing/2014/main" id="{D5FB3030-2EA2-47EF-A26A-C1EB0CF818E1}"/>
              </a:ext>
            </a:extLst>
          </p:cNvPr>
          <p:cNvSpPr/>
          <p:nvPr/>
        </p:nvSpPr>
        <p:spPr>
          <a:xfrm>
            <a:off x="1905236" y="5158933"/>
            <a:ext cx="8381528" cy="646331"/>
          </a:xfrm>
          <a:prstGeom prst="rect">
            <a:avLst/>
          </a:prstGeom>
          <a:solidFill>
            <a:schemeClr val="accent1"/>
          </a:solidFill>
        </p:spPr>
        <p:txBody>
          <a:bodyPr wrap="square">
            <a:spAutoFit/>
          </a:bodyPr>
          <a:lstStyle/>
          <a:p>
            <a:pPr algn="ctr"/>
            <a:r>
              <a:rPr lang="it-IT" b="1" dirty="0"/>
              <a:t>Il RUP è il dominus della procedura di gara, in quanto titolare di tutti i compiti prescritti, salve specifiche competenze affidate ad altri soggetti.</a:t>
            </a:r>
          </a:p>
        </p:txBody>
      </p:sp>
    </p:spTree>
    <p:extLst>
      <p:ext uri="{BB962C8B-B14F-4D97-AF65-F5344CB8AC3E}">
        <p14:creationId xmlns:p14="http://schemas.microsoft.com/office/powerpoint/2010/main" val="6896275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126</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818927" y="2570698"/>
            <a:ext cx="8554146" cy="1631216"/>
          </a:xfrm>
          <a:prstGeom prst="rect">
            <a:avLst/>
          </a:prstGeom>
          <a:noFill/>
        </p:spPr>
        <p:txBody>
          <a:bodyPr wrap="square" rtlCol="0">
            <a:spAutoFit/>
          </a:bodyPr>
          <a:lstStyle/>
          <a:p>
            <a:pPr algn="ctr"/>
            <a:endParaRPr lang="it-IT" sz="900" b="1" dirty="0"/>
          </a:p>
          <a:p>
            <a:pPr algn="ctr"/>
            <a:r>
              <a:rPr lang="it-IT" sz="2000" b="1" dirty="0"/>
              <a:t>ALTRE RECENTI DECISIONI CIRCA L’ESTENSIONE DEI POTERI DEL RUP…</a:t>
            </a:r>
          </a:p>
          <a:p>
            <a:pPr algn="ctr"/>
            <a:endParaRPr lang="it-IT" sz="1400" b="1" dirty="0"/>
          </a:p>
          <a:p>
            <a:pPr marL="342900" indent="-342900" algn="ctr">
              <a:buFont typeface="Wingdings" panose="05000000000000000000" pitchFamily="2" charset="2"/>
              <a:buChar char="q"/>
            </a:pPr>
            <a:r>
              <a:rPr lang="it-IT" sz="1900" dirty="0"/>
              <a:t>La sentenza del T.A.R. Lazio Roma, Sez. III, 4 dicembre 2018, n. 11781 affronta una questione anche più radicale ed estrema ovvero quello della competenza sull’adozione di eventuali provvedimenti di revoca della gara bandita.</a:t>
            </a:r>
          </a:p>
        </p:txBody>
      </p:sp>
      <p:sp>
        <p:nvSpPr>
          <p:cNvPr id="9" name="CasellaDiTesto 8">
            <a:extLst>
              <a:ext uri="{FF2B5EF4-FFF2-40B4-BE49-F238E27FC236}">
                <a16:creationId xmlns:a16="http://schemas.microsoft.com/office/drawing/2014/main" id="{0F2D8362-B7B5-43AB-B4A1-C39E6E5D397D}"/>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2" name="Rettangolo 1">
            <a:extLst>
              <a:ext uri="{FF2B5EF4-FFF2-40B4-BE49-F238E27FC236}">
                <a16:creationId xmlns:a16="http://schemas.microsoft.com/office/drawing/2014/main" id="{D5FB3030-2EA2-47EF-A26A-C1EB0CF818E1}"/>
              </a:ext>
            </a:extLst>
          </p:cNvPr>
          <p:cNvSpPr/>
          <p:nvPr/>
        </p:nvSpPr>
        <p:spPr>
          <a:xfrm>
            <a:off x="1467734" y="4350270"/>
            <a:ext cx="9256532" cy="1569660"/>
          </a:xfrm>
          <a:prstGeom prst="rect">
            <a:avLst/>
          </a:prstGeom>
          <a:solidFill>
            <a:schemeClr val="accent1"/>
          </a:solidFill>
        </p:spPr>
        <p:txBody>
          <a:bodyPr wrap="square">
            <a:spAutoFit/>
          </a:bodyPr>
          <a:lstStyle/>
          <a:p>
            <a:pPr algn="ctr"/>
            <a:r>
              <a:rPr lang="it-IT" sz="1600" b="1" dirty="0"/>
              <a:t>Il giudice chiarisce che pur in presenza di una delega formale (da parte del dirigente responsabile di servizio) in materia di svolgimento di procedure di gara - e quindi con il conferimento di poteri di indire e svolgere delle gare in qualità di responsabile unico del procedimento - la stessa non può comunque mai «esorbitare dai limiti prescritti dal decreto legislativo n. 50 del 2016», che, all’art. 31 prevede che il R.U.P. «svolge tutti i compiti relativi alle procedure di programmazione, progettazione, affidamento ed esecuzione previste dal presente codice, che non siano specificatamente attribuiti ad altri organi o soggetti»…</a:t>
            </a:r>
          </a:p>
        </p:txBody>
      </p:sp>
    </p:spTree>
    <p:extLst>
      <p:ext uri="{BB962C8B-B14F-4D97-AF65-F5344CB8AC3E}">
        <p14:creationId xmlns:p14="http://schemas.microsoft.com/office/powerpoint/2010/main" val="3083404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127</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818927" y="2570698"/>
            <a:ext cx="8554146" cy="754053"/>
          </a:xfrm>
          <a:prstGeom prst="rect">
            <a:avLst/>
          </a:prstGeom>
          <a:noFill/>
        </p:spPr>
        <p:txBody>
          <a:bodyPr wrap="square" rtlCol="0">
            <a:spAutoFit/>
          </a:bodyPr>
          <a:lstStyle/>
          <a:p>
            <a:pPr algn="ctr"/>
            <a:endParaRPr lang="it-IT" sz="900" b="1" dirty="0"/>
          </a:p>
          <a:p>
            <a:pPr algn="ctr"/>
            <a:r>
              <a:rPr lang="it-IT" sz="2000" b="1" dirty="0"/>
              <a:t>ALTRE RECENTI DECISIONI CIRCA L’ESTENSIONE DEI POTERI DEL RUP…</a:t>
            </a:r>
          </a:p>
          <a:p>
            <a:pPr algn="ctr"/>
            <a:endParaRPr lang="it-IT" sz="1400" b="1" dirty="0"/>
          </a:p>
        </p:txBody>
      </p:sp>
      <p:sp>
        <p:nvSpPr>
          <p:cNvPr id="9" name="CasellaDiTesto 8">
            <a:extLst>
              <a:ext uri="{FF2B5EF4-FFF2-40B4-BE49-F238E27FC236}">
                <a16:creationId xmlns:a16="http://schemas.microsoft.com/office/drawing/2014/main" id="{0F2D8362-B7B5-43AB-B4A1-C39E6E5D397D}"/>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2" name="Rettangolo 1">
            <a:extLst>
              <a:ext uri="{FF2B5EF4-FFF2-40B4-BE49-F238E27FC236}">
                <a16:creationId xmlns:a16="http://schemas.microsoft.com/office/drawing/2014/main" id="{D5FB3030-2EA2-47EF-A26A-C1EB0CF818E1}"/>
              </a:ext>
            </a:extLst>
          </p:cNvPr>
          <p:cNvSpPr/>
          <p:nvPr/>
        </p:nvSpPr>
        <p:spPr>
          <a:xfrm>
            <a:off x="1467734" y="3567403"/>
            <a:ext cx="9256532" cy="1754326"/>
          </a:xfrm>
          <a:prstGeom prst="rect">
            <a:avLst/>
          </a:prstGeom>
          <a:solidFill>
            <a:schemeClr val="bg2">
              <a:lumMod val="90000"/>
            </a:schemeClr>
          </a:solidFill>
        </p:spPr>
        <p:txBody>
          <a:bodyPr wrap="square">
            <a:spAutoFit/>
          </a:bodyPr>
          <a:lstStyle/>
          <a:p>
            <a:pPr algn="ctr"/>
            <a:r>
              <a:rPr lang="it-IT" b="1" dirty="0"/>
              <a:t>Nella sentenza, quindi, viene espressa una lettura del disposto appena richiamato che appare compatibile con la regola generale contenuta nella l. n. 241/1990, art. 6, comma 1, lett. e), </a:t>
            </a:r>
            <a:r>
              <a:rPr lang="it-IT" b="1" u="sng" dirty="0"/>
              <a:t>che conferma la competenza/prerogativa circa l’adozione del provvedimento che effettivamente chiude il procedimento amministrativo sul soggetto, il solo, abilitato ad impegnare l’amministrazione verso l’esterno. Ovvero verso il dirigente cui sono state assegnate le prerogative gestionali.</a:t>
            </a:r>
          </a:p>
        </p:txBody>
      </p:sp>
    </p:spTree>
    <p:extLst>
      <p:ext uri="{BB962C8B-B14F-4D97-AF65-F5344CB8AC3E}">
        <p14:creationId xmlns:p14="http://schemas.microsoft.com/office/powerpoint/2010/main" val="33452229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128</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9" name="CasellaDiTesto 8">
            <a:extLst>
              <a:ext uri="{FF2B5EF4-FFF2-40B4-BE49-F238E27FC236}">
                <a16:creationId xmlns:a16="http://schemas.microsoft.com/office/drawing/2014/main" id="{0F2D8362-B7B5-43AB-B4A1-C39E6E5D397D}"/>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19" name="Rettangolo 18">
            <a:extLst>
              <a:ext uri="{FF2B5EF4-FFF2-40B4-BE49-F238E27FC236}">
                <a16:creationId xmlns:a16="http://schemas.microsoft.com/office/drawing/2014/main" id="{3887CEED-3728-4FF7-A2AB-54B415B660F0}"/>
              </a:ext>
            </a:extLst>
          </p:cNvPr>
          <p:cNvSpPr/>
          <p:nvPr/>
        </p:nvSpPr>
        <p:spPr>
          <a:xfrm>
            <a:off x="1799049" y="2666816"/>
            <a:ext cx="8593902" cy="3416320"/>
          </a:xfrm>
          <a:prstGeom prst="rect">
            <a:avLst/>
          </a:prstGeom>
          <a:solidFill>
            <a:schemeClr val="accent6">
              <a:lumMod val="60000"/>
              <a:lumOff val="40000"/>
            </a:schemeClr>
          </a:solidFill>
          <a:ln>
            <a:solidFill>
              <a:schemeClr val="accent2"/>
            </a:solidFill>
          </a:ln>
        </p:spPr>
        <p:txBody>
          <a:bodyPr wrap="square">
            <a:spAutoFit/>
          </a:bodyPr>
          <a:lstStyle/>
          <a:p>
            <a:pPr algn="ctr"/>
            <a:r>
              <a:rPr lang="it-IT" b="1" u="sng" dirty="0"/>
              <a:t>Art. 83, comma 9 Codice</a:t>
            </a:r>
          </a:p>
          <a:p>
            <a:pPr algn="ctr"/>
            <a:endParaRPr lang="it-IT" b="1" u="sng" dirty="0"/>
          </a:p>
          <a:p>
            <a:pPr algn="ctr"/>
            <a:r>
              <a:rPr lang="it-IT" b="1" u="sng" dirty="0"/>
              <a:t>Le carenze di qualsiasi elemento formale della domanda</a:t>
            </a:r>
            <a:r>
              <a:rPr lang="it-IT" dirty="0"/>
              <a:t> possono essere sanate attraverso la procedura di soccorso istruttorio di cui al presente comma. </a:t>
            </a:r>
            <a:r>
              <a:rPr lang="it-IT" b="1" u="sng" dirty="0"/>
              <a:t>In particolare, in caso di mancanza, incompletezza e di ogni altra irregolarità essenziale degli elementi e del documento di gara unico europeo di cui all’art. 85</a:t>
            </a:r>
            <a:r>
              <a:rPr lang="it-IT" dirty="0"/>
              <a:t>, con esclusione di quelle afferenti all'offerta economica e all'offerta tecnica, la stazione appaltante assegna al concorrente un termine, non superiore a dieci giorni, perché siano rese, integrate o regolarizzate le dichiarazioni necessarie, indicandone il contenuto e i soggetti che le devono rendere. In caso di inutile decorso del termine di regolarizzazione, il concorrente è escluso dalla gara. </a:t>
            </a:r>
            <a:r>
              <a:rPr lang="it-IT" b="1" u="sng" dirty="0"/>
              <a:t>Costituiscono irregolarità essenziali non sanabili le carenze della documentazione che non consentono l'individuazione del contenuto o del soggetto responsabile della stessa.</a:t>
            </a:r>
          </a:p>
        </p:txBody>
      </p:sp>
    </p:spTree>
    <p:extLst>
      <p:ext uri="{BB962C8B-B14F-4D97-AF65-F5344CB8AC3E}">
        <p14:creationId xmlns:p14="http://schemas.microsoft.com/office/powerpoint/2010/main" val="14402617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129</a:t>
            </a:fld>
            <a:endParaRPr lang="it-IT" dirty="0"/>
          </a:p>
        </p:txBody>
      </p:sp>
      <p:sp>
        <p:nvSpPr>
          <p:cNvPr id="10" name="CasellaDiTesto 9"/>
          <p:cNvSpPr txBox="1"/>
          <p:nvPr/>
        </p:nvSpPr>
        <p:spPr>
          <a:xfrm>
            <a:off x="2495600" y="1052737"/>
            <a:ext cx="7200800" cy="1061829"/>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IL RUP E IL SOCCORSO ISTRUTTORIO</a:t>
            </a: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1337282"/>
            <a:ext cx="7200800" cy="5047536"/>
          </a:xfrm>
          <a:prstGeom prst="rect">
            <a:avLst/>
          </a:prstGeom>
          <a:noFill/>
        </p:spPr>
        <p:txBody>
          <a:bodyPr wrap="square" rtlCol="0">
            <a:spAutoFit/>
          </a:bodyPr>
          <a:lstStyle/>
          <a:p>
            <a:pPr algn="ctr"/>
            <a:endParaRPr lang="it-IT" sz="2400" dirty="0"/>
          </a:p>
          <a:p>
            <a:pPr algn="ctr"/>
            <a:endParaRPr lang="it-IT" sz="2400" dirty="0"/>
          </a:p>
          <a:p>
            <a:pPr algn="ctr"/>
            <a:endParaRPr lang="it-IT" sz="2400" dirty="0"/>
          </a:p>
          <a:p>
            <a:pPr algn="ctr"/>
            <a:r>
              <a:rPr lang="it-IT" sz="2400" dirty="0"/>
              <a:t>Si possono ipotizzare due situazioni:</a:t>
            </a:r>
          </a:p>
          <a:p>
            <a:pPr algn="ctr"/>
            <a:endParaRPr lang="it-IT" sz="1000" b="1" u="sng" dirty="0"/>
          </a:p>
          <a:p>
            <a:pPr marL="457200" indent="-457200" algn="ctr">
              <a:buAutoNum type="arabicPeriod"/>
            </a:pPr>
            <a:r>
              <a:rPr lang="it-IT" sz="2000" b="1" dirty="0"/>
              <a:t>La prima – sicuramente ammissibile </a:t>
            </a:r>
            <a:r>
              <a:rPr lang="it-IT" sz="2000" b="1" i="1" dirty="0"/>
              <a:t>ante</a:t>
            </a:r>
            <a:r>
              <a:rPr lang="it-IT" sz="2000" b="1" dirty="0"/>
              <a:t> albo commissari – in cui il soccorso istruttorio è gestito dalla commissione di gara che si occupa anche della verifica formale della documentazione amministrativa con l’adozione anche dei provvedimenti conseguenti;</a:t>
            </a:r>
          </a:p>
          <a:p>
            <a:pPr marL="457200" indent="-457200" algn="ctr">
              <a:buAutoNum type="arabicPeriod"/>
            </a:pPr>
            <a:r>
              <a:rPr lang="it-IT" sz="2000" b="1" dirty="0"/>
              <a:t>Una seconda ipotesi, emersa in giurisprudenza e nella prassi ANAC, è che a procedere sia il RUP anche in relazione ai provvedimenti definitivi (e cioè le esclusioni di questa fase).</a:t>
            </a:r>
          </a:p>
          <a:p>
            <a:pPr algn="ctr"/>
            <a:endParaRPr lang="it-IT" sz="1600" u="sng" dirty="0">
              <a:highlight>
                <a:srgbClr val="FFFFFF"/>
              </a:highlight>
            </a:endParaRPr>
          </a:p>
          <a:p>
            <a:pPr algn="ctr"/>
            <a:endParaRPr lang="it-IT" sz="1600" u="sng" dirty="0">
              <a:highlight>
                <a:srgbClr val="FFFFFF"/>
              </a:highlight>
            </a:endParaRPr>
          </a:p>
          <a:p>
            <a:pPr algn="ctr"/>
            <a:endParaRPr lang="it-IT" sz="2400" dirty="0"/>
          </a:p>
        </p:txBody>
      </p:sp>
    </p:spTree>
    <p:extLst>
      <p:ext uri="{BB962C8B-B14F-4D97-AF65-F5344CB8AC3E}">
        <p14:creationId xmlns:p14="http://schemas.microsoft.com/office/powerpoint/2010/main" val="85659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a:t>
            </a:fld>
            <a:endParaRPr lang="it-IT" dirty="0"/>
          </a:p>
        </p:txBody>
      </p:sp>
      <p:sp>
        <p:nvSpPr>
          <p:cNvPr id="10" name="CasellaDiTesto 9"/>
          <p:cNvSpPr txBox="1"/>
          <p:nvPr/>
        </p:nvSpPr>
        <p:spPr>
          <a:xfrm>
            <a:off x="2495600" y="1052736"/>
            <a:ext cx="7200800" cy="830997"/>
          </a:xfrm>
          <a:prstGeom prst="rect">
            <a:avLst/>
          </a:prstGeom>
          <a:solidFill>
            <a:srgbClr val="FF0000"/>
          </a:solidFill>
        </p:spPr>
        <p:txBody>
          <a:bodyPr wrap="square" rtlCol="0">
            <a:spAutoFit/>
          </a:bodyPr>
          <a:lstStyle/>
          <a:p>
            <a:pPr algn="ctr"/>
            <a:r>
              <a:rPr lang="it-IT" sz="2400" dirty="0"/>
              <a:t>Responsabile del Procedimento - Norme di riferimento della l. n. 241/1990</a:t>
            </a:r>
          </a:p>
        </p:txBody>
      </p:sp>
      <p:sp>
        <p:nvSpPr>
          <p:cNvPr id="2" name="Rettangolo 1">
            <a:extLst>
              <a:ext uri="{FF2B5EF4-FFF2-40B4-BE49-F238E27FC236}">
                <a16:creationId xmlns:a16="http://schemas.microsoft.com/office/drawing/2014/main" id="{FC7599F5-4F72-44DF-B262-BFDEF9465BFA}"/>
              </a:ext>
            </a:extLst>
          </p:cNvPr>
          <p:cNvSpPr/>
          <p:nvPr/>
        </p:nvSpPr>
        <p:spPr>
          <a:xfrm>
            <a:off x="1222646" y="1985209"/>
            <a:ext cx="9819859" cy="3477875"/>
          </a:xfrm>
          <a:prstGeom prst="rect">
            <a:avLst/>
          </a:prstGeom>
          <a:solidFill>
            <a:schemeClr val="bg2">
              <a:lumMod val="90000"/>
            </a:schemeClr>
          </a:solidFill>
        </p:spPr>
        <p:txBody>
          <a:bodyPr wrap="square">
            <a:spAutoFit/>
          </a:bodyPr>
          <a:lstStyle/>
          <a:p>
            <a:pPr algn="ctr"/>
            <a:r>
              <a:rPr lang="it-IT" sz="2000" b="1" dirty="0">
                <a:solidFill>
                  <a:srgbClr val="000000"/>
                </a:solidFill>
              </a:rPr>
              <a:t>Art. 5. (Responsabile del procedimento)</a:t>
            </a:r>
          </a:p>
          <a:p>
            <a:pPr algn="ctr"/>
            <a:endParaRPr lang="it-IT" sz="2000" b="1" dirty="0">
              <a:solidFill>
                <a:srgbClr val="000000"/>
              </a:solidFill>
            </a:endParaRPr>
          </a:p>
          <a:p>
            <a:pPr algn="ctr"/>
            <a:r>
              <a:rPr lang="it-IT" dirty="0">
                <a:solidFill>
                  <a:srgbClr val="000000"/>
                </a:solidFill>
              </a:rPr>
              <a:t>1. Il dirigente di ciascuna unità organizzativa provvede ad assegnare a sé o ad altro dipendente addetto all’unità la responsabilità della istruttoria e di ogni altro adempimento inerente il singolo procedimento nonché, eventualmente, dell’adozione del provvedimento finale.</a:t>
            </a:r>
          </a:p>
          <a:p>
            <a:pPr algn="ctr"/>
            <a:endParaRPr lang="it-IT" dirty="0">
              <a:solidFill>
                <a:srgbClr val="000000"/>
              </a:solidFill>
            </a:endParaRPr>
          </a:p>
          <a:p>
            <a:pPr algn="ctr"/>
            <a:r>
              <a:rPr lang="it-IT" dirty="0">
                <a:solidFill>
                  <a:srgbClr val="000000"/>
                </a:solidFill>
              </a:rPr>
              <a:t>2. Fino a quando non sia effettuata l’assegnazione di cui al comma 1, è considerato responsabile del singolo procedimento il funzionario preposto alla unità organizzativa determinata a norma del comma 1 dell’articolo 4.</a:t>
            </a:r>
          </a:p>
          <a:p>
            <a:pPr algn="ctr"/>
            <a:endParaRPr lang="it-IT" dirty="0">
              <a:solidFill>
                <a:srgbClr val="000000"/>
              </a:solidFill>
            </a:endParaRPr>
          </a:p>
          <a:p>
            <a:pPr algn="ctr"/>
            <a:r>
              <a:rPr lang="it-IT" dirty="0">
                <a:solidFill>
                  <a:srgbClr val="000000"/>
                </a:solidFill>
              </a:rPr>
              <a:t>3. L’unità organizzativa competente e il nominativo del responsabile del procedimento sono comunicati ai soggetti di cui all’articolo 7 e, a richiesta, a chiunque vi abbia interesse.</a:t>
            </a:r>
            <a:endParaRPr lang="it-IT" i="0" dirty="0">
              <a:solidFill>
                <a:srgbClr val="000000"/>
              </a:solidFill>
              <a:effectLst/>
            </a:endParaRPr>
          </a:p>
        </p:txBody>
      </p:sp>
    </p:spTree>
    <p:extLst>
      <p:ext uri="{BB962C8B-B14F-4D97-AF65-F5344CB8AC3E}">
        <p14:creationId xmlns:p14="http://schemas.microsoft.com/office/powerpoint/2010/main" val="792960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130</a:t>
            </a:fld>
            <a:endParaRPr lang="it-IT" dirty="0"/>
          </a:p>
        </p:txBody>
      </p:sp>
      <p:sp>
        <p:nvSpPr>
          <p:cNvPr id="10" name="CasellaDiTesto 9"/>
          <p:cNvSpPr txBox="1"/>
          <p:nvPr/>
        </p:nvSpPr>
        <p:spPr>
          <a:xfrm>
            <a:off x="2495600" y="1052737"/>
            <a:ext cx="7200800" cy="1061829"/>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IL RUP E IL SOCCORSO ISTRUTTORIO</a:t>
            </a: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1491172"/>
            <a:ext cx="7200800" cy="4739759"/>
          </a:xfrm>
          <a:prstGeom prst="rect">
            <a:avLst/>
          </a:prstGeom>
          <a:noFill/>
        </p:spPr>
        <p:txBody>
          <a:bodyPr wrap="square" rtlCol="0">
            <a:spAutoFit/>
          </a:bodyPr>
          <a:lstStyle/>
          <a:p>
            <a:pPr algn="ctr"/>
            <a:endParaRPr lang="it-IT" sz="2400" dirty="0"/>
          </a:p>
          <a:p>
            <a:pPr algn="ctr"/>
            <a:endParaRPr lang="it-IT" sz="2400" dirty="0"/>
          </a:p>
          <a:p>
            <a:pPr algn="ctr"/>
            <a:endParaRPr lang="it-IT" sz="2400" dirty="0"/>
          </a:p>
          <a:p>
            <a:pPr algn="ctr"/>
            <a:r>
              <a:rPr lang="it-IT" sz="2400" dirty="0"/>
              <a:t>L’art. 83, comma 9 Codice dispone:</a:t>
            </a:r>
          </a:p>
          <a:p>
            <a:pPr algn="ctr"/>
            <a:endParaRPr lang="it-IT" sz="1400" dirty="0"/>
          </a:p>
          <a:p>
            <a:pPr algn="ctr"/>
            <a:r>
              <a:rPr lang="it-IT" i="1" dirty="0"/>
              <a:t>«</a:t>
            </a:r>
            <a:r>
              <a:rPr lang="it-IT" b="1" i="1" dirty="0">
                <a:highlight>
                  <a:srgbClr val="008080"/>
                </a:highlight>
              </a:rPr>
              <a:t>La stazione appaltante assegna al concorrente un termine, non superiore a dieci giorni</a:t>
            </a:r>
            <a:r>
              <a:rPr lang="it-IT" i="1" dirty="0"/>
              <a:t>, </a:t>
            </a:r>
            <a:r>
              <a:rPr lang="it-IT" b="1" i="1" u="sng" dirty="0"/>
              <a:t>perché siano rese, integrate o regolarizzate le dichiarazioni necessarie, indicandone il contenuto e i soggetti che le devono rendere. In caso di inutile decorso del termine di regolarizzazione, il concorrente è escluso dalla gara.</a:t>
            </a:r>
            <a:r>
              <a:rPr lang="it-IT" b="1" i="1" dirty="0"/>
              <a:t> </a:t>
            </a:r>
            <a:r>
              <a:rPr lang="it-IT" i="1" dirty="0"/>
              <a:t>Costituiscono irregolarità essenziali non sanabili le carenze della documentazione che non consentono l'individuazione del contenuto o del soggetto responsabile della stessa».</a:t>
            </a:r>
          </a:p>
          <a:p>
            <a:pPr algn="ctr"/>
            <a:endParaRPr lang="it-IT" sz="1600" u="sng" dirty="0">
              <a:highlight>
                <a:srgbClr val="FFFFFF"/>
              </a:highlight>
            </a:endParaRPr>
          </a:p>
          <a:p>
            <a:pPr algn="ctr"/>
            <a:endParaRPr lang="it-IT" sz="1600" u="sng" dirty="0">
              <a:highlight>
                <a:srgbClr val="FFFFFF"/>
              </a:highlight>
            </a:endParaRPr>
          </a:p>
          <a:p>
            <a:pPr algn="ctr"/>
            <a:endParaRPr lang="it-IT" sz="2400" dirty="0"/>
          </a:p>
        </p:txBody>
      </p:sp>
    </p:spTree>
    <p:extLst>
      <p:ext uri="{BB962C8B-B14F-4D97-AF65-F5344CB8AC3E}">
        <p14:creationId xmlns:p14="http://schemas.microsoft.com/office/powerpoint/2010/main" val="20710144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131</a:t>
            </a:fld>
            <a:endParaRPr lang="it-IT" dirty="0"/>
          </a:p>
        </p:txBody>
      </p:sp>
      <p:sp>
        <p:nvSpPr>
          <p:cNvPr id="10" name="CasellaDiTesto 9"/>
          <p:cNvSpPr txBox="1"/>
          <p:nvPr/>
        </p:nvSpPr>
        <p:spPr>
          <a:xfrm>
            <a:off x="2495600" y="1052737"/>
            <a:ext cx="7200800" cy="1061829"/>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IL RUP E IL SOCCORSO ISTRUTTORIO</a:t>
            </a: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276003"/>
            <a:ext cx="7200800" cy="3170099"/>
          </a:xfrm>
          <a:prstGeom prst="rect">
            <a:avLst/>
          </a:prstGeom>
          <a:noFill/>
          <a:ln>
            <a:solidFill>
              <a:srgbClr val="002060"/>
            </a:solidFill>
          </a:ln>
        </p:spPr>
        <p:txBody>
          <a:bodyPr wrap="square" rtlCol="0">
            <a:spAutoFit/>
          </a:bodyPr>
          <a:lstStyle/>
          <a:p>
            <a:pPr algn="ctr"/>
            <a:endParaRPr lang="it-IT" sz="2400" dirty="0"/>
          </a:p>
          <a:p>
            <a:pPr algn="ctr"/>
            <a:r>
              <a:rPr lang="it-IT" sz="2400" dirty="0"/>
              <a:t>La disposizione sintetizza chiaramente il procedimento, prevedendo che con la richiesta il RUP dovrà indicare:</a:t>
            </a:r>
          </a:p>
          <a:p>
            <a:pPr algn="ctr"/>
            <a:endParaRPr lang="it-IT" sz="2400" b="1" i="1" dirty="0">
              <a:solidFill>
                <a:srgbClr val="002060"/>
              </a:solidFill>
            </a:endParaRPr>
          </a:p>
          <a:p>
            <a:pPr marL="457200" indent="-457200" algn="ctr">
              <a:buAutoNum type="alphaUcPeriod"/>
            </a:pPr>
            <a:r>
              <a:rPr lang="it-IT" sz="2500" b="1" dirty="0">
                <a:solidFill>
                  <a:srgbClr val="002060"/>
                </a:solidFill>
              </a:rPr>
              <a:t>Cosa sia necessario sotto il profilo istruttorio;</a:t>
            </a:r>
          </a:p>
          <a:p>
            <a:pPr marL="342900" indent="-342900" algn="ctr">
              <a:buAutoNum type="alphaUcPeriod"/>
            </a:pPr>
            <a:r>
              <a:rPr lang="it-IT" sz="2500" b="1" dirty="0">
                <a:solidFill>
                  <a:srgbClr val="002060"/>
                </a:solidFill>
              </a:rPr>
              <a:t>I soggetti chiamati a produrre la documentazione.</a:t>
            </a:r>
          </a:p>
          <a:p>
            <a:pPr algn="ctr"/>
            <a:endParaRPr lang="it-IT" sz="1600" u="sng" dirty="0">
              <a:highlight>
                <a:srgbClr val="FFFFFF"/>
              </a:highlight>
            </a:endParaRPr>
          </a:p>
          <a:p>
            <a:pPr algn="ctr"/>
            <a:endParaRPr lang="it-IT" sz="1600" u="sng" dirty="0">
              <a:highlight>
                <a:srgbClr val="FFFFFF"/>
              </a:highlight>
            </a:endParaRPr>
          </a:p>
          <a:p>
            <a:pPr algn="ctr"/>
            <a:endParaRPr lang="it-IT" sz="2400" dirty="0"/>
          </a:p>
        </p:txBody>
      </p:sp>
    </p:spTree>
    <p:extLst>
      <p:ext uri="{BB962C8B-B14F-4D97-AF65-F5344CB8AC3E}">
        <p14:creationId xmlns:p14="http://schemas.microsoft.com/office/powerpoint/2010/main" val="27792138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132</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13" name="Rettangolo 12">
            <a:extLst>
              <a:ext uri="{FF2B5EF4-FFF2-40B4-BE49-F238E27FC236}">
                <a16:creationId xmlns:a16="http://schemas.microsoft.com/office/drawing/2014/main" id="{16E26FE2-73A7-48C7-9DE4-27EE52CC3045}"/>
              </a:ext>
            </a:extLst>
          </p:cNvPr>
          <p:cNvSpPr/>
          <p:nvPr/>
        </p:nvSpPr>
        <p:spPr>
          <a:xfrm>
            <a:off x="1709259" y="2666816"/>
            <a:ext cx="8773481" cy="2970044"/>
          </a:xfrm>
          <a:prstGeom prst="rect">
            <a:avLst/>
          </a:prstGeom>
          <a:ln>
            <a:solidFill>
              <a:schemeClr val="tx1"/>
            </a:solidFill>
          </a:ln>
        </p:spPr>
        <p:txBody>
          <a:bodyPr wrap="square">
            <a:spAutoFit/>
          </a:bodyPr>
          <a:lstStyle/>
          <a:p>
            <a:pPr algn="just"/>
            <a:r>
              <a:rPr lang="it-IT" sz="1700" dirty="0"/>
              <a:t>Sempre con riferimento al soccorso istruttorio, la regolarizzazione, in tema di </a:t>
            </a:r>
            <a:r>
              <a:rPr lang="it-IT" sz="1700" b="1" u="sng" dirty="0"/>
              <a:t>requisiti</a:t>
            </a:r>
            <a:r>
              <a:rPr lang="it-IT" sz="1700" dirty="0"/>
              <a:t>, è possibile nei limiti della preesistenza del requisito medesimo, la cui carenza alla scadenza del termine di presentazione dell’offerta non può mai essere sanata mediante soccorso istruttorio.</a:t>
            </a:r>
          </a:p>
          <a:p>
            <a:endParaRPr lang="it-IT" sz="1700" dirty="0"/>
          </a:p>
          <a:p>
            <a:pPr algn="just"/>
            <a:r>
              <a:rPr lang="it-IT" sz="1700" b="1" u="sng" dirty="0"/>
              <a:t>Con riguardo alle condizioni di partecipazione che incidono sulla validità dell’offerta</a:t>
            </a:r>
            <a:r>
              <a:rPr lang="it-IT" sz="1700" b="1" dirty="0"/>
              <a:t> </a:t>
            </a:r>
            <a:r>
              <a:rPr lang="it-IT" sz="1700" dirty="0"/>
              <a:t>(per esempio garanzia fideiussoria, pagamento contributo all’ANAC, presa visione dei luoghi, ecc.), che devono accompagnare l’offerta sin dalla sua presentazione, </a:t>
            </a:r>
            <a:r>
              <a:rPr lang="it-IT" sz="1700" b="1" u="sng" dirty="0"/>
              <a:t>la mancata allegazione dei relativi documenti è sanabile solo ove l’operatore economico dimostri che, ad esempio, nel caso della garanzia</a:t>
            </a:r>
            <a:r>
              <a:rPr lang="it-IT" sz="1700" dirty="0"/>
              <a:t>, il relativo contratto abbia data certa anteriore alla scadenza dell’offerta ovvero che le condizioni formalizzate poi in un documento, nel caso della presa visione dei luoghi per esempio, sussistevano al momento della presentazione dell’offerta.</a:t>
            </a:r>
          </a:p>
        </p:txBody>
      </p:sp>
      <p:sp>
        <p:nvSpPr>
          <p:cNvPr id="15" name="CasellaDiTesto 14">
            <a:extLst>
              <a:ext uri="{FF2B5EF4-FFF2-40B4-BE49-F238E27FC236}">
                <a16:creationId xmlns:a16="http://schemas.microsoft.com/office/drawing/2014/main" id="{96B5BD81-4785-413E-B860-ECC716E9A48D}"/>
              </a:ext>
            </a:extLst>
          </p:cNvPr>
          <p:cNvSpPr txBox="1"/>
          <p:nvPr/>
        </p:nvSpPr>
        <p:spPr>
          <a:xfrm>
            <a:off x="2495600" y="1052737"/>
            <a:ext cx="7200800" cy="1061829"/>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IL RUP E IL SOCCORSO ISTRUTTORIO</a:t>
            </a:r>
          </a:p>
        </p:txBody>
      </p:sp>
    </p:spTree>
    <p:extLst>
      <p:ext uri="{BB962C8B-B14F-4D97-AF65-F5344CB8AC3E}">
        <p14:creationId xmlns:p14="http://schemas.microsoft.com/office/powerpoint/2010/main" val="8584230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133</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13" name="Rettangolo 12">
            <a:extLst>
              <a:ext uri="{FF2B5EF4-FFF2-40B4-BE49-F238E27FC236}">
                <a16:creationId xmlns:a16="http://schemas.microsoft.com/office/drawing/2014/main" id="{16E26FE2-73A7-48C7-9DE4-27EE52CC3045}"/>
              </a:ext>
            </a:extLst>
          </p:cNvPr>
          <p:cNvSpPr/>
          <p:nvPr/>
        </p:nvSpPr>
        <p:spPr>
          <a:xfrm>
            <a:off x="1709259" y="2666816"/>
            <a:ext cx="8773481" cy="1323439"/>
          </a:xfrm>
          <a:prstGeom prst="rect">
            <a:avLst/>
          </a:prstGeom>
          <a:ln>
            <a:solidFill>
              <a:schemeClr val="tx1"/>
            </a:solidFill>
          </a:ln>
        </p:spPr>
        <p:txBody>
          <a:bodyPr wrap="square">
            <a:spAutoFit/>
          </a:bodyPr>
          <a:lstStyle/>
          <a:p>
            <a:pPr algn="just"/>
            <a:r>
              <a:rPr lang="it-IT" sz="2000" b="1" u="sng" dirty="0"/>
              <a:t>Con riguardo alle condizioni di partecipazione che incidono sulla fase esecutiva </a:t>
            </a:r>
            <a:r>
              <a:rPr lang="it-IT" sz="2000" dirty="0"/>
              <a:t>(accettazione capitolato, indicazione delle prestazioni in caso di raggruppamento temporanei di impresa) le relative dichiarazioni mancanti, incomplete o irregolari devono sempre essere ammesse a soccorso istruttorio.</a:t>
            </a:r>
          </a:p>
        </p:txBody>
      </p:sp>
      <p:sp>
        <p:nvSpPr>
          <p:cNvPr id="10" name="CasellaDiTesto 9">
            <a:extLst>
              <a:ext uri="{FF2B5EF4-FFF2-40B4-BE49-F238E27FC236}">
                <a16:creationId xmlns:a16="http://schemas.microsoft.com/office/drawing/2014/main" id="{A12E56B4-D7AD-48F7-B879-BC2CF44C4CAA}"/>
              </a:ext>
            </a:extLst>
          </p:cNvPr>
          <p:cNvSpPr txBox="1"/>
          <p:nvPr/>
        </p:nvSpPr>
        <p:spPr>
          <a:xfrm>
            <a:off x="2495600" y="1052737"/>
            <a:ext cx="7200800" cy="1061829"/>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IL RUP E IL SOCCORSO ISTRUTTORIO</a:t>
            </a:r>
          </a:p>
        </p:txBody>
      </p:sp>
    </p:spTree>
    <p:extLst>
      <p:ext uri="{BB962C8B-B14F-4D97-AF65-F5344CB8AC3E}">
        <p14:creationId xmlns:p14="http://schemas.microsoft.com/office/powerpoint/2010/main" val="11534143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134</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3752859"/>
            <a:ext cx="7200800" cy="1754326"/>
          </a:xfrm>
          <a:prstGeom prst="rect">
            <a:avLst/>
          </a:prstGeom>
          <a:solidFill>
            <a:schemeClr val="accent2">
              <a:lumMod val="20000"/>
              <a:lumOff val="80000"/>
            </a:schemeClr>
          </a:solidFill>
        </p:spPr>
        <p:txBody>
          <a:bodyPr wrap="square" rtlCol="0">
            <a:spAutoFit/>
          </a:bodyPr>
          <a:lstStyle/>
          <a:p>
            <a:pPr algn="ctr"/>
            <a:r>
              <a:rPr lang="it-IT" sz="3600" b="1" dirty="0"/>
              <a:t>DELICATO È IL TEMA DELLA DINAMICA DEI RAPPORTI COMMISSIONE DI GARA/RUP…</a:t>
            </a:r>
            <a:endParaRPr lang="it-IT" sz="3600" dirty="0"/>
          </a:p>
        </p:txBody>
      </p:sp>
    </p:spTree>
    <p:extLst>
      <p:ext uri="{BB962C8B-B14F-4D97-AF65-F5344CB8AC3E}">
        <p14:creationId xmlns:p14="http://schemas.microsoft.com/office/powerpoint/2010/main" val="39017502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135</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246376" y="2782382"/>
            <a:ext cx="7704856" cy="2585323"/>
          </a:xfrm>
          <a:prstGeom prst="rect">
            <a:avLst/>
          </a:prstGeom>
          <a:noFill/>
        </p:spPr>
        <p:txBody>
          <a:bodyPr wrap="square" rtlCol="0">
            <a:spAutoFit/>
          </a:bodyPr>
          <a:lstStyle/>
          <a:p>
            <a:pPr algn="ctr"/>
            <a:r>
              <a:rPr lang="it-IT" dirty="0"/>
              <a:t>La Commissione giudicatrice (che, come si intuisce dal nome, “giudica” il valore delle offerte attribuendo il punteggio) non si occupa della verifica della documentazione amministrativa con l’apertura della busta (telematica o cartacea nei rari casi in cui ancora vi si faccia ricorso). L’art. 77 comma 1, infatti, dispone che “</a:t>
            </a:r>
            <a:r>
              <a:rPr lang="it-IT" u="sng" dirty="0"/>
              <a:t>Nelle procedure di aggiudicazione di contratti di appalti o di concessioni, limitatamente ai casi di aggiudicazione con il criterio dell’offerta economicamente più vantaggiosa </a:t>
            </a:r>
            <a:r>
              <a:rPr lang="it-IT" b="1" u="sng" dirty="0"/>
              <a:t>la valutazione delle offerte dal punto di vista tecnico ed economico </a:t>
            </a:r>
            <a:r>
              <a:rPr lang="it-IT" u="sng" dirty="0"/>
              <a:t>è affidata ad una </a:t>
            </a:r>
            <a:r>
              <a:rPr lang="it-IT" b="1" u="sng" dirty="0"/>
              <a:t>commissione giudicatrice</a:t>
            </a:r>
            <a:r>
              <a:rPr lang="it-IT" u="sng" dirty="0"/>
              <a:t>, composta da esperti nello specifico settore cui afferisce l’oggetto del contratto</a:t>
            </a:r>
            <a:r>
              <a:rPr lang="it-IT" dirty="0"/>
              <a:t>”.</a:t>
            </a:r>
            <a:endParaRPr lang="it-IT" b="1" i="1" dirty="0"/>
          </a:p>
        </p:txBody>
      </p:sp>
    </p:spTree>
    <p:extLst>
      <p:ext uri="{BB962C8B-B14F-4D97-AF65-F5344CB8AC3E}">
        <p14:creationId xmlns:p14="http://schemas.microsoft.com/office/powerpoint/2010/main" val="12452017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136</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246376" y="2782382"/>
            <a:ext cx="7704856" cy="2462213"/>
          </a:xfrm>
          <a:prstGeom prst="rect">
            <a:avLst/>
          </a:prstGeom>
          <a:noFill/>
        </p:spPr>
        <p:txBody>
          <a:bodyPr wrap="square" rtlCol="0">
            <a:spAutoFit/>
          </a:bodyPr>
          <a:lstStyle/>
          <a:p>
            <a:pPr algn="ctr"/>
            <a:r>
              <a:rPr lang="it-IT" sz="2200" b="1" u="sng" dirty="0"/>
              <a:t>Quindi, mentre il RUP</a:t>
            </a:r>
            <a:r>
              <a:rPr lang="it-IT" sz="2200" dirty="0"/>
              <a:t> (che, ricordiamolo, è pubblico ufficiale in sede di gara) o un seggio di gara appositamente nominato (differente dalla commissione giudicatrice) </a:t>
            </a:r>
            <a:r>
              <a:rPr lang="it-IT" sz="2200" b="1" u="sng" dirty="0"/>
              <a:t>controlla che i concorrenti abbiano dichiarato il possesso dei requisiti per partecipare alla procedura di gara</a:t>
            </a:r>
            <a:r>
              <a:rPr lang="it-IT" sz="2200" dirty="0"/>
              <a:t>, </a:t>
            </a:r>
            <a:r>
              <a:rPr lang="it-IT" sz="2200" b="1" dirty="0">
                <a:highlight>
                  <a:srgbClr val="FF0000"/>
                </a:highlight>
              </a:rPr>
              <a:t>la Commissione giudicatrice, nominata dal RUP con determina dopo la scadenza del termine di presentazione delle offerte,  provvederà:</a:t>
            </a:r>
            <a:endParaRPr lang="it-IT" sz="2200" b="1" i="1" dirty="0">
              <a:highlight>
                <a:srgbClr val="FF0000"/>
              </a:highlight>
            </a:endParaRPr>
          </a:p>
        </p:txBody>
      </p:sp>
    </p:spTree>
    <p:extLst>
      <p:ext uri="{BB962C8B-B14F-4D97-AF65-F5344CB8AC3E}">
        <p14:creationId xmlns:p14="http://schemas.microsoft.com/office/powerpoint/2010/main" val="36171853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137</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graphicFrame>
        <p:nvGraphicFramePr>
          <p:cNvPr id="9" name="Diagramma 8">
            <a:extLst>
              <a:ext uri="{FF2B5EF4-FFF2-40B4-BE49-F238E27FC236}">
                <a16:creationId xmlns:a16="http://schemas.microsoft.com/office/drawing/2014/main" id="{17613D34-4A97-4656-A355-6A52DA7B5F6F}"/>
              </a:ext>
            </a:extLst>
          </p:cNvPr>
          <p:cNvGraphicFramePr/>
          <p:nvPr>
            <p:extLst>
              <p:ext uri="{D42A27DB-BD31-4B8C-83A1-F6EECF244321}">
                <p14:modId xmlns:p14="http://schemas.microsoft.com/office/powerpoint/2010/main" val="2807998849"/>
              </p:ext>
            </p:extLst>
          </p:nvPr>
        </p:nvGraphicFramePr>
        <p:xfrm>
          <a:off x="2055252" y="2544417"/>
          <a:ext cx="8081496" cy="356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9685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138</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graphicFrame>
        <p:nvGraphicFramePr>
          <p:cNvPr id="9" name="Tabella 8">
            <a:extLst>
              <a:ext uri="{FF2B5EF4-FFF2-40B4-BE49-F238E27FC236}">
                <a16:creationId xmlns:a16="http://schemas.microsoft.com/office/drawing/2014/main" id="{430DB9CD-84BC-497D-838E-E530FA1C1B60}"/>
              </a:ext>
            </a:extLst>
          </p:cNvPr>
          <p:cNvGraphicFramePr>
            <a:graphicFrameLocks noGrp="1"/>
          </p:cNvGraphicFramePr>
          <p:nvPr>
            <p:extLst>
              <p:ext uri="{D42A27DB-BD31-4B8C-83A1-F6EECF244321}">
                <p14:modId xmlns:p14="http://schemas.microsoft.com/office/powerpoint/2010/main" val="2502027448"/>
              </p:ext>
            </p:extLst>
          </p:nvPr>
        </p:nvGraphicFramePr>
        <p:xfrm>
          <a:off x="2246376" y="2782382"/>
          <a:ext cx="7583211" cy="2733488"/>
        </p:xfrm>
        <a:graphic>
          <a:graphicData uri="http://schemas.openxmlformats.org/drawingml/2006/table">
            <a:tbl>
              <a:tblPr firstRow="1" firstCol="1" lastRow="1" lastCol="1" bandRow="1" bandCol="1">
                <a:tableStyleId>{5C22544A-7EE6-4342-B048-85BDC9FD1C3A}</a:tableStyleId>
              </a:tblPr>
              <a:tblGrid>
                <a:gridCol w="3827595">
                  <a:extLst>
                    <a:ext uri="{9D8B030D-6E8A-4147-A177-3AD203B41FA5}">
                      <a16:colId xmlns:a16="http://schemas.microsoft.com/office/drawing/2014/main" val="123591134"/>
                    </a:ext>
                  </a:extLst>
                </a:gridCol>
                <a:gridCol w="3755616">
                  <a:extLst>
                    <a:ext uri="{9D8B030D-6E8A-4147-A177-3AD203B41FA5}">
                      <a16:colId xmlns:a16="http://schemas.microsoft.com/office/drawing/2014/main" val="348498637"/>
                    </a:ext>
                  </a:extLst>
                </a:gridCol>
              </a:tblGrid>
              <a:tr h="477235">
                <a:tc>
                  <a:txBody>
                    <a:bodyPr/>
                    <a:lstStyle/>
                    <a:p>
                      <a:pPr marL="91440" algn="ctr">
                        <a:spcBef>
                          <a:spcPts val="370"/>
                        </a:spcBef>
                        <a:spcAft>
                          <a:spcPts val="0"/>
                        </a:spcAft>
                      </a:pPr>
                      <a:r>
                        <a:rPr lang="it-IT" sz="1800" dirty="0">
                          <a:solidFill>
                            <a:schemeClr val="tx1"/>
                          </a:solidFill>
                          <a:effectLst/>
                        </a:rPr>
                        <a:t>Art. 84, comma 4 d.lgs. n. 163/2006</a:t>
                      </a:r>
                      <a:endParaRPr lang="it-IT"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92075" algn="ctr">
                        <a:spcBef>
                          <a:spcPts val="370"/>
                        </a:spcBef>
                        <a:spcAft>
                          <a:spcPts val="0"/>
                        </a:spcAft>
                      </a:pPr>
                      <a:r>
                        <a:rPr lang="it-IT" sz="1800" dirty="0">
                          <a:solidFill>
                            <a:schemeClr val="tx1"/>
                          </a:solidFill>
                          <a:effectLst/>
                        </a:rPr>
                        <a:t>Art. 77, comma 4 d.lgs. n. 50/2016</a:t>
                      </a:r>
                      <a:endParaRPr lang="it-IT"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8374702"/>
                  </a:ext>
                </a:extLst>
              </a:tr>
              <a:tr h="2256253">
                <a:tc>
                  <a:txBody>
                    <a:bodyPr/>
                    <a:lstStyle/>
                    <a:p>
                      <a:pPr marL="91440" marR="77470" algn="ctr">
                        <a:lnSpc>
                          <a:spcPct val="103000"/>
                        </a:lnSpc>
                        <a:spcBef>
                          <a:spcPts val="265"/>
                        </a:spcBef>
                        <a:spcAft>
                          <a:spcPts val="0"/>
                        </a:spcAft>
                      </a:pPr>
                      <a:r>
                        <a:rPr lang="it-IT" sz="1600" dirty="0">
                          <a:solidFill>
                            <a:schemeClr val="tx1"/>
                          </a:solidFill>
                          <a:effectLst/>
                        </a:rPr>
                        <a:t>I commissari diversi dal Presidente non devono aver svolto né possono svolgere alcun’altra funzione o incarico tecnico o amministrativo relativamente al contratto del cui affidamento si</a:t>
                      </a:r>
                      <a:r>
                        <a:rPr lang="it-IT" sz="1600" spc="50" dirty="0">
                          <a:solidFill>
                            <a:schemeClr val="tx1"/>
                          </a:solidFill>
                          <a:effectLst/>
                        </a:rPr>
                        <a:t> </a:t>
                      </a:r>
                      <a:r>
                        <a:rPr lang="it-IT" sz="1600" dirty="0">
                          <a:solidFill>
                            <a:schemeClr val="tx1"/>
                          </a:solidFill>
                          <a:effectLst/>
                        </a:rPr>
                        <a:t>tratta.</a:t>
                      </a:r>
                      <a:endParaRPr lang="it-IT"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92075" marR="64135" algn="ctr">
                        <a:lnSpc>
                          <a:spcPct val="103000"/>
                        </a:lnSpc>
                        <a:spcBef>
                          <a:spcPts val="265"/>
                        </a:spcBef>
                        <a:spcAft>
                          <a:spcPts val="0"/>
                        </a:spcAft>
                      </a:pPr>
                      <a:r>
                        <a:rPr lang="it-IT" sz="1600" dirty="0">
                          <a:solidFill>
                            <a:schemeClr val="tx1"/>
                          </a:solidFill>
                          <a:effectLst/>
                        </a:rPr>
                        <a:t>I commissari non devono aver svolto </a:t>
                      </a:r>
                      <a:r>
                        <a:rPr lang="it-IT" sz="1600" spc="15" dirty="0">
                          <a:solidFill>
                            <a:schemeClr val="tx1"/>
                          </a:solidFill>
                          <a:effectLst/>
                        </a:rPr>
                        <a:t>né </a:t>
                      </a:r>
                      <a:r>
                        <a:rPr lang="it-IT" sz="1600" dirty="0">
                          <a:solidFill>
                            <a:schemeClr val="tx1"/>
                          </a:solidFill>
                          <a:effectLst/>
                        </a:rPr>
                        <a:t>possono svolgere alcun’altra funzione o incarico tecnico o amministrativo relativamente al contratto del cui affidamento si tratta. La nomina del RUP a membro della commissione di gara è valutata con riferimento alla singola procedura.</a:t>
                      </a:r>
                      <a:endParaRPr lang="it-IT"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90566485"/>
                  </a:ext>
                </a:extLst>
              </a:tr>
            </a:tbl>
          </a:graphicData>
        </a:graphic>
      </p:graphicFrame>
    </p:spTree>
    <p:extLst>
      <p:ext uri="{BB962C8B-B14F-4D97-AF65-F5344CB8AC3E}">
        <p14:creationId xmlns:p14="http://schemas.microsoft.com/office/powerpoint/2010/main" val="5002904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139</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Rettangolo 1">
            <a:extLst>
              <a:ext uri="{FF2B5EF4-FFF2-40B4-BE49-F238E27FC236}">
                <a16:creationId xmlns:a16="http://schemas.microsoft.com/office/drawing/2014/main" id="{2B94A363-B54C-425B-8CC0-337BE5D69EE4}"/>
              </a:ext>
            </a:extLst>
          </p:cNvPr>
          <p:cNvSpPr/>
          <p:nvPr/>
        </p:nvSpPr>
        <p:spPr>
          <a:xfrm>
            <a:off x="2491409" y="3136027"/>
            <a:ext cx="7204991" cy="1785104"/>
          </a:xfrm>
          <a:prstGeom prst="rect">
            <a:avLst/>
          </a:prstGeom>
          <a:solidFill>
            <a:schemeClr val="accent2">
              <a:lumMod val="75000"/>
            </a:schemeClr>
          </a:solidFill>
          <a:ln>
            <a:solidFill>
              <a:schemeClr val="tx1"/>
            </a:solidFill>
          </a:ln>
        </p:spPr>
        <p:txBody>
          <a:bodyPr wrap="square">
            <a:spAutoFit/>
          </a:bodyPr>
          <a:lstStyle/>
          <a:p>
            <a:pPr algn="ctr"/>
            <a:r>
              <a:rPr lang="it-IT" sz="3200" b="1" dirty="0"/>
              <a:t>Come effettuare tale valutazione? </a:t>
            </a:r>
          </a:p>
          <a:p>
            <a:pPr algn="ctr"/>
            <a:endParaRPr lang="it-IT" sz="1400" b="1" dirty="0"/>
          </a:p>
          <a:p>
            <a:pPr algn="ctr"/>
            <a:r>
              <a:rPr lang="it-IT" sz="3200" b="1" dirty="0"/>
              <a:t>Lo ha chiarito il Consiglio di Stato con la sentenza n. 6082 del 26.10.2018.</a:t>
            </a:r>
          </a:p>
        </p:txBody>
      </p:sp>
    </p:spTree>
    <p:extLst>
      <p:ext uri="{BB962C8B-B14F-4D97-AF65-F5344CB8AC3E}">
        <p14:creationId xmlns:p14="http://schemas.microsoft.com/office/powerpoint/2010/main" val="279943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a:t>
            </a:fld>
            <a:endParaRPr lang="it-IT" dirty="0"/>
          </a:p>
        </p:txBody>
      </p:sp>
      <p:sp>
        <p:nvSpPr>
          <p:cNvPr id="10" name="CasellaDiTesto 9"/>
          <p:cNvSpPr txBox="1"/>
          <p:nvPr/>
        </p:nvSpPr>
        <p:spPr>
          <a:xfrm>
            <a:off x="2495600" y="1052736"/>
            <a:ext cx="7200800" cy="830997"/>
          </a:xfrm>
          <a:prstGeom prst="rect">
            <a:avLst/>
          </a:prstGeom>
          <a:solidFill>
            <a:srgbClr val="FF0000"/>
          </a:solidFill>
        </p:spPr>
        <p:txBody>
          <a:bodyPr wrap="square" rtlCol="0">
            <a:spAutoFit/>
          </a:bodyPr>
          <a:lstStyle/>
          <a:p>
            <a:pPr algn="ctr"/>
            <a:r>
              <a:rPr lang="it-IT" sz="2400" dirty="0"/>
              <a:t>Responsabile del Procedimento - Norme di riferimento della l. n. 241/1990</a:t>
            </a:r>
          </a:p>
        </p:txBody>
      </p:sp>
      <p:sp>
        <p:nvSpPr>
          <p:cNvPr id="2" name="Rettangolo 1">
            <a:extLst>
              <a:ext uri="{FF2B5EF4-FFF2-40B4-BE49-F238E27FC236}">
                <a16:creationId xmlns:a16="http://schemas.microsoft.com/office/drawing/2014/main" id="{FC7599F5-4F72-44DF-B262-BFDEF9465BFA}"/>
              </a:ext>
            </a:extLst>
          </p:cNvPr>
          <p:cNvSpPr/>
          <p:nvPr/>
        </p:nvSpPr>
        <p:spPr>
          <a:xfrm>
            <a:off x="1222646" y="1985209"/>
            <a:ext cx="9819859" cy="3908762"/>
          </a:xfrm>
          <a:prstGeom prst="rect">
            <a:avLst/>
          </a:prstGeom>
          <a:solidFill>
            <a:schemeClr val="bg2">
              <a:lumMod val="90000"/>
            </a:schemeClr>
          </a:solidFill>
        </p:spPr>
        <p:txBody>
          <a:bodyPr wrap="square">
            <a:spAutoFit/>
          </a:bodyPr>
          <a:lstStyle/>
          <a:p>
            <a:pPr algn="ctr"/>
            <a:r>
              <a:rPr lang="it-IT" sz="2000" b="1" dirty="0">
                <a:solidFill>
                  <a:srgbClr val="000000"/>
                </a:solidFill>
              </a:rPr>
              <a:t>Art. 6. (Compiti del responsabile del procedimento)</a:t>
            </a:r>
          </a:p>
          <a:p>
            <a:pPr algn="ctr"/>
            <a:endParaRPr lang="it-IT" sz="2000" b="1" dirty="0">
              <a:solidFill>
                <a:srgbClr val="000000"/>
              </a:solidFill>
            </a:endParaRPr>
          </a:p>
          <a:p>
            <a:pPr algn="ctr"/>
            <a:r>
              <a:rPr lang="it-IT" sz="1600" dirty="0">
                <a:solidFill>
                  <a:srgbClr val="000000"/>
                </a:solidFill>
              </a:rPr>
              <a:t>1. Il responsabile del procedimento:</a:t>
            </a:r>
          </a:p>
          <a:p>
            <a:pPr algn="ctr"/>
            <a:r>
              <a:rPr lang="it-IT" sz="1600" dirty="0">
                <a:solidFill>
                  <a:srgbClr val="000000"/>
                </a:solidFill>
              </a:rPr>
              <a:t>a) valuta, ai fini istruttori, le condizioni di ammissibilità, i requisiti di legittimazione ed i presupposti che siano rilevanti per l’emanazione di provvedimento;</a:t>
            </a:r>
          </a:p>
          <a:p>
            <a:pPr algn="ctr"/>
            <a:r>
              <a:rPr lang="it-IT" sz="1600" dirty="0">
                <a:solidFill>
                  <a:srgbClr val="000000"/>
                </a:solidFill>
              </a:rPr>
              <a:t>b) accerta di ufficio i fatti, disponendo il compimento degli atti all’uopo necessari, e adotta ogni misura per l’adeguato e sollecito svolgimento dell’istruttoria. In particolare, può chiedere il rilascio di dichiarazioni e la rettifica di dichiarazioni o istanze erronee o incomplete e può esperire accertamenti tecnici ed ispezioni ed ordinare esibizioni documentali;</a:t>
            </a:r>
          </a:p>
          <a:p>
            <a:pPr algn="ctr"/>
            <a:r>
              <a:rPr lang="it-IT" sz="1600" dirty="0">
                <a:solidFill>
                  <a:srgbClr val="000000"/>
                </a:solidFill>
              </a:rPr>
              <a:t>c) propone l’indizione o, avendone la competenza, indice le conferenze di servizi di cui all’articolo 14;</a:t>
            </a:r>
          </a:p>
          <a:p>
            <a:pPr algn="ctr"/>
            <a:r>
              <a:rPr lang="it-IT" sz="1600" dirty="0">
                <a:solidFill>
                  <a:srgbClr val="000000"/>
                </a:solidFill>
              </a:rPr>
              <a:t>d) cura le comunicazioni, le pubblicazioni e le notificazioni previste dalle leggi e dai regolamenti;</a:t>
            </a:r>
          </a:p>
          <a:p>
            <a:pPr algn="ctr"/>
            <a:r>
              <a:rPr lang="it-IT" sz="1600" dirty="0">
                <a:solidFill>
                  <a:srgbClr val="000000"/>
                </a:solidFill>
              </a:rPr>
              <a:t>e) </a:t>
            </a:r>
            <a:r>
              <a:rPr lang="it-IT" sz="1600" b="1" u="sng" dirty="0">
                <a:solidFill>
                  <a:srgbClr val="000000"/>
                </a:solidFill>
              </a:rPr>
              <a:t>adotta, ove ne abbia la competenza, il provvedimento finale, ovvero trasmette gli atti all’organo competente per l’adozione.</a:t>
            </a:r>
            <a:r>
              <a:rPr lang="it-IT" sz="1600" b="1" dirty="0">
                <a:solidFill>
                  <a:srgbClr val="000000"/>
                </a:solidFill>
              </a:rPr>
              <a:t> </a:t>
            </a:r>
            <a:r>
              <a:rPr lang="it-IT" sz="1600" dirty="0">
                <a:solidFill>
                  <a:srgbClr val="000000"/>
                </a:solidFill>
              </a:rPr>
              <a:t>L'organo competente per l'adozione del provvedimento finale, ove diverso dal responsabile del procedimento, non può discostarsi dalle risultanze dell'istruttoria condotta dal responsabile del procedimento se non indicandone la motivazione nel provvedimento finale (lettera così modificata dall'art. 4 della legge n. 15 del 2005).</a:t>
            </a:r>
            <a:endParaRPr lang="it-IT" sz="1600" i="0" dirty="0">
              <a:solidFill>
                <a:srgbClr val="000000"/>
              </a:solidFill>
              <a:effectLst/>
            </a:endParaRPr>
          </a:p>
        </p:txBody>
      </p:sp>
    </p:spTree>
    <p:extLst>
      <p:ext uri="{BB962C8B-B14F-4D97-AF65-F5344CB8AC3E}">
        <p14:creationId xmlns:p14="http://schemas.microsoft.com/office/powerpoint/2010/main" val="19065933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140</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graphicFrame>
        <p:nvGraphicFramePr>
          <p:cNvPr id="9" name="Diagramma 8">
            <a:extLst>
              <a:ext uri="{FF2B5EF4-FFF2-40B4-BE49-F238E27FC236}">
                <a16:creationId xmlns:a16="http://schemas.microsoft.com/office/drawing/2014/main" id="{DA4336C0-51FE-4C39-A628-BF621EB399E5}"/>
              </a:ext>
            </a:extLst>
          </p:cNvPr>
          <p:cNvGraphicFramePr/>
          <p:nvPr>
            <p:extLst>
              <p:ext uri="{D42A27DB-BD31-4B8C-83A1-F6EECF244321}">
                <p14:modId xmlns:p14="http://schemas.microsoft.com/office/powerpoint/2010/main" val="3335802735"/>
              </p:ext>
            </p:extLst>
          </p:nvPr>
        </p:nvGraphicFramePr>
        <p:xfrm>
          <a:off x="2495600" y="2809612"/>
          <a:ext cx="7200800" cy="313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2669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141</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graphicFrame>
        <p:nvGraphicFramePr>
          <p:cNvPr id="9" name="Diagramma 8">
            <a:extLst>
              <a:ext uri="{FF2B5EF4-FFF2-40B4-BE49-F238E27FC236}">
                <a16:creationId xmlns:a16="http://schemas.microsoft.com/office/drawing/2014/main" id="{DA4336C0-51FE-4C39-A628-BF621EB399E5}"/>
              </a:ext>
            </a:extLst>
          </p:cNvPr>
          <p:cNvGraphicFramePr/>
          <p:nvPr>
            <p:extLst>
              <p:ext uri="{D42A27DB-BD31-4B8C-83A1-F6EECF244321}">
                <p14:modId xmlns:p14="http://schemas.microsoft.com/office/powerpoint/2010/main" val="2120530183"/>
              </p:ext>
            </p:extLst>
          </p:nvPr>
        </p:nvGraphicFramePr>
        <p:xfrm>
          <a:off x="2495600" y="2809612"/>
          <a:ext cx="7200800" cy="313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2346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142</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graphicFrame>
        <p:nvGraphicFramePr>
          <p:cNvPr id="9" name="Diagramma 8">
            <a:extLst>
              <a:ext uri="{FF2B5EF4-FFF2-40B4-BE49-F238E27FC236}">
                <a16:creationId xmlns:a16="http://schemas.microsoft.com/office/drawing/2014/main" id="{DA4336C0-51FE-4C39-A628-BF621EB399E5}"/>
              </a:ext>
            </a:extLst>
          </p:cNvPr>
          <p:cNvGraphicFramePr/>
          <p:nvPr>
            <p:extLst>
              <p:ext uri="{D42A27DB-BD31-4B8C-83A1-F6EECF244321}">
                <p14:modId xmlns:p14="http://schemas.microsoft.com/office/powerpoint/2010/main" val="2578958011"/>
              </p:ext>
            </p:extLst>
          </p:nvPr>
        </p:nvGraphicFramePr>
        <p:xfrm>
          <a:off x="2495600" y="2809612"/>
          <a:ext cx="7200800" cy="313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9343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09800" y="1698925"/>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143</a:t>
            </a:fld>
            <a:endParaRPr lang="it-IT" dirty="0"/>
          </a:p>
        </p:txBody>
      </p:sp>
      <p:sp>
        <p:nvSpPr>
          <p:cNvPr id="10" name="CasellaDiTesto 9"/>
          <p:cNvSpPr txBox="1"/>
          <p:nvPr/>
        </p:nvSpPr>
        <p:spPr>
          <a:xfrm>
            <a:off x="2495600" y="2522372"/>
            <a:ext cx="7200800" cy="369332"/>
          </a:xfrm>
          <a:prstGeom prst="rect">
            <a:avLst/>
          </a:prstGeom>
          <a:solidFill>
            <a:schemeClr val="tx2">
              <a:lumMod val="50000"/>
              <a:lumOff val="50000"/>
            </a:schemeClr>
          </a:solidFill>
        </p:spPr>
        <p:txBody>
          <a:bodyPr wrap="square" rtlCol="0">
            <a:spAutoFit/>
          </a:bodyPr>
          <a:lstStyle/>
          <a:p>
            <a:pPr algn="ctr"/>
            <a:r>
              <a:rPr lang="it-IT" b="1" dirty="0"/>
              <a:t>Tar Puglia, Lecce, sez. I, del 12 gennaio 2018 n. 24 </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2908489"/>
          </a:xfrm>
          <a:prstGeom prst="rect">
            <a:avLst/>
          </a:prstGeom>
          <a:noFill/>
        </p:spPr>
        <p:txBody>
          <a:bodyPr wrap="square" rtlCol="0">
            <a:spAutoFit/>
          </a:bodyPr>
          <a:lstStyle/>
          <a:p>
            <a:pPr algn="ctr"/>
            <a:endParaRPr lang="it-IT" sz="1100" b="1" i="1" dirty="0"/>
          </a:p>
          <a:p>
            <a:pPr algn="ctr"/>
            <a:r>
              <a:rPr lang="it-IT" sz="2400" b="1" i="1" dirty="0">
                <a:highlight>
                  <a:srgbClr val="FFFF00"/>
                </a:highlight>
              </a:rPr>
              <a:t>SUL TEMA…</a:t>
            </a:r>
          </a:p>
          <a:p>
            <a:pPr algn="ctr"/>
            <a:endParaRPr lang="it-IT" sz="1200" b="1" i="1" dirty="0"/>
          </a:p>
          <a:p>
            <a:pPr marL="342900" indent="-342900" algn="ctr">
              <a:buFont typeface="Wingdings" panose="05000000000000000000" pitchFamily="2" charset="2"/>
              <a:buChar char="q"/>
            </a:pPr>
            <a:r>
              <a:rPr lang="it-IT" sz="1700" b="1" dirty="0"/>
              <a:t>La sentenza del Tar Puglia, Lecce, sez. I, del 12 gennaio 2018 n. 24 –secondo l’orientamento giurisprudenziale più accreditato - </a:t>
            </a:r>
            <a:r>
              <a:rPr lang="it-IT" sz="1700" b="1" u="sng" dirty="0"/>
              <a:t>esclude, definitivamente, che il RUP possa essere considerato incompatibile a far parte della commissione di gara in assoluto. </a:t>
            </a:r>
          </a:p>
          <a:p>
            <a:pPr marL="342900" indent="-342900" algn="ctr">
              <a:buFont typeface="Wingdings" panose="05000000000000000000" pitchFamily="2" charset="2"/>
              <a:buChar char="q"/>
            </a:pPr>
            <a:r>
              <a:rPr lang="it-IT" sz="1700" b="1" dirty="0"/>
              <a:t>Pertanto, il RUP – che non coincida con il dirigente/responsabile del servizio – può far parte della commissione se non ha svolto: </a:t>
            </a:r>
            <a:r>
              <a:rPr lang="it-IT" sz="1700" b="1" dirty="0">
                <a:highlight>
                  <a:srgbClr val="008080"/>
                </a:highlight>
              </a:rPr>
              <a:t>“alcun'altra funzione o incarico tecnico o amministrativo relativamente al contratto del cui affidamento si tratta”</a:t>
            </a:r>
            <a:r>
              <a:rPr lang="it-IT" sz="1700" b="1" dirty="0"/>
              <a:t> (comma 4, primo periodo, art. 77 Codice).</a:t>
            </a:r>
          </a:p>
        </p:txBody>
      </p:sp>
      <p:sp>
        <p:nvSpPr>
          <p:cNvPr id="9" name="CasellaDiTesto 8">
            <a:extLst>
              <a:ext uri="{FF2B5EF4-FFF2-40B4-BE49-F238E27FC236}">
                <a16:creationId xmlns:a16="http://schemas.microsoft.com/office/drawing/2014/main" id="{A6CA1E44-A447-43DA-A7D3-EC681A629CBC}"/>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26084592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144</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2"/>
            <a:ext cx="7200800" cy="2200602"/>
          </a:xfrm>
          <a:prstGeom prst="rect">
            <a:avLst/>
          </a:prstGeom>
          <a:solidFill>
            <a:schemeClr val="accent4">
              <a:lumMod val="60000"/>
              <a:lumOff val="40000"/>
            </a:schemeClr>
          </a:solidFill>
        </p:spPr>
        <p:txBody>
          <a:bodyPr wrap="square" rtlCol="0">
            <a:spAutoFit/>
          </a:bodyPr>
          <a:lstStyle/>
          <a:p>
            <a:pPr algn="ctr"/>
            <a:endParaRPr lang="it-IT" sz="2400" b="1" dirty="0"/>
          </a:p>
          <a:p>
            <a:pPr algn="ctr"/>
            <a:r>
              <a:rPr lang="it-IT" sz="2400" b="1" dirty="0"/>
              <a:t>…la circostanza che abbia predisposto la legge di gara – senza approvarla in quanto non dirigente/responsabile del servizio – non rientra tra le funzioni/incarichi tecnico/amministrativi. </a:t>
            </a:r>
          </a:p>
          <a:p>
            <a:pPr algn="ctr"/>
            <a:endParaRPr lang="it-IT" sz="1700" b="1" dirty="0"/>
          </a:p>
        </p:txBody>
      </p:sp>
      <p:sp>
        <p:nvSpPr>
          <p:cNvPr id="9" name="CasellaDiTesto 8">
            <a:extLst>
              <a:ext uri="{FF2B5EF4-FFF2-40B4-BE49-F238E27FC236}">
                <a16:creationId xmlns:a16="http://schemas.microsoft.com/office/drawing/2014/main" id="{12A5D40F-7F00-4717-8AE3-9031DB08B39B}"/>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26983341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145</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142321" y="2669945"/>
            <a:ext cx="7907357" cy="3231654"/>
          </a:xfrm>
          <a:prstGeom prst="rect">
            <a:avLst/>
          </a:prstGeom>
          <a:solidFill>
            <a:srgbClr val="92D050"/>
          </a:solidFill>
        </p:spPr>
        <p:txBody>
          <a:bodyPr wrap="square" rtlCol="0">
            <a:spAutoFit/>
          </a:bodyPr>
          <a:lstStyle/>
          <a:p>
            <a:pPr algn="ctr"/>
            <a:r>
              <a:rPr lang="it-IT" sz="1700" dirty="0"/>
              <a:t>Il Tar Lecce sembra anche più esplicito della recentissima giurisprudenza puntualizzando che: “</a:t>
            </a:r>
            <a:r>
              <a:rPr lang="it-IT" sz="1700" i="1" dirty="0"/>
              <a:t>Non appare fondato, (…) il secondo motivo di ricorso in quanto, a seguito della modifica intervenuta con il Decreto Legislativo 19 aprile 2017, n. 56, la nuova formulazione dell’art. 77, comma 4 D.Lgs. n. 50/2016, esclude la figura del RUP dalla generale incompatibilità prevista nel medesimo comma 4, prevedendo ora al contrario che: “La nomina del RUP a membro delle commissioni di gara è valutata con riferimento alla singola procedura.”. </a:t>
            </a:r>
            <a:r>
              <a:rPr lang="it-IT" sz="1700" i="1" u="sng" dirty="0">
                <a:effectLst>
                  <a:outerShdw blurRad="38100" dist="38100" dir="2700000" algn="tl">
                    <a:srgbClr val="000000">
                      <a:alpha val="43137"/>
                    </a:srgbClr>
                  </a:outerShdw>
                </a:effectLst>
              </a:rPr>
              <a:t>Pertanto la censura non può essere accolta, non essendo stata offerta la concreta dimostrazione dell’incompatibilità, sotto il profilo dell’interferenza sulle rispettive funzioni assegnate al RUP e alla Commissione di gara, e non essendo stata fornita nel caso di specie alcuna prova circa gli elementi concreti da cui scaturirebbe una eventuale situazione di incompatibilità</a:t>
            </a:r>
            <a:r>
              <a:rPr lang="it-IT" sz="1700" dirty="0"/>
              <a:t>”</a:t>
            </a:r>
            <a:r>
              <a:rPr lang="it-IT" sz="1700" b="1" dirty="0"/>
              <a:t> (Tar Puglia, Lecce, sez. I, 12 gennaio 2018 n. 24). </a:t>
            </a:r>
          </a:p>
        </p:txBody>
      </p:sp>
      <p:sp>
        <p:nvSpPr>
          <p:cNvPr id="9" name="CasellaDiTesto 8">
            <a:extLst>
              <a:ext uri="{FF2B5EF4-FFF2-40B4-BE49-F238E27FC236}">
                <a16:creationId xmlns:a16="http://schemas.microsoft.com/office/drawing/2014/main" id="{FCF00149-F6CD-4EDF-A0C4-1A56D67AD942}"/>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29628589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146</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991544" y="2653028"/>
            <a:ext cx="8092887" cy="3046988"/>
          </a:xfrm>
          <a:prstGeom prst="rect">
            <a:avLst/>
          </a:prstGeom>
          <a:solidFill>
            <a:srgbClr val="92D050"/>
          </a:solidFill>
        </p:spPr>
        <p:txBody>
          <a:bodyPr wrap="square" rtlCol="0">
            <a:spAutoFit/>
          </a:bodyPr>
          <a:lstStyle/>
          <a:p>
            <a:pPr algn="ctr"/>
            <a:r>
              <a:rPr lang="it-IT" sz="1600" b="1" u="sng" dirty="0"/>
              <a:t>E, infatti, nella relazione tecnica che accompagna le linee guida n. 3/2017 si legge che: </a:t>
            </a:r>
          </a:p>
          <a:p>
            <a:pPr algn="ctr"/>
            <a:r>
              <a:rPr lang="it-IT" sz="1600" dirty="0"/>
              <a:t>“al punto 2.2 è stata eliminata la previsione che ribadiva l’incompatibilità del ruolo di RUP con le funzioni di commissario di gara e di presidente della commissione giudicatrice e manteneva ferme le acquisizioni giurisprudenziali in materia di possibile coincidenza, attesa l’innovazione introdotta dal correttivo all’art. 77, comma 4, secondo cui, ferma restando l’incompatibilità tra il ruolo di commissario e lo svolgimento di altre funzioni o incarichi tecnici o amministrativi relativamente al contratto da affidare, la possibilità della nomina del RUP a membro delle commissioni di gara è valutata con riferimento alla singola procedura. </a:t>
            </a:r>
            <a:r>
              <a:rPr lang="it-IT" sz="1600" b="1" u="sng" dirty="0"/>
              <a:t>Le valutazioni richieste sul punto alle stazioni appaltanti dovranno attenere alle attività effettivamente svolte dal RUP nell’ambito della specifica procedura di gara. Si ribadisce che il RUP non può ricoprire il ruolo di Presidente della commissione, essendo tale posizione riservata ad un commissario esterno per espressa previsione dell’art. 77, comma 8, del codice</a:t>
            </a:r>
            <a:r>
              <a:rPr lang="it-IT" sz="1600" dirty="0"/>
              <a:t>”.</a:t>
            </a:r>
          </a:p>
        </p:txBody>
      </p:sp>
      <p:sp>
        <p:nvSpPr>
          <p:cNvPr id="9" name="CasellaDiTesto 8">
            <a:extLst>
              <a:ext uri="{FF2B5EF4-FFF2-40B4-BE49-F238E27FC236}">
                <a16:creationId xmlns:a16="http://schemas.microsoft.com/office/drawing/2014/main" id="{6B7C3CE4-CB30-45BD-B61E-D3132AB3F930}"/>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33348719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147</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2862322"/>
          </a:xfrm>
          <a:prstGeom prst="rect">
            <a:avLst/>
          </a:prstGeom>
          <a:solidFill>
            <a:schemeClr val="accent2">
              <a:lumMod val="20000"/>
              <a:lumOff val="80000"/>
            </a:schemeClr>
          </a:solidFill>
        </p:spPr>
        <p:txBody>
          <a:bodyPr wrap="square" rtlCol="0">
            <a:spAutoFit/>
          </a:bodyPr>
          <a:lstStyle/>
          <a:p>
            <a:pPr algn="ctr"/>
            <a:r>
              <a:rPr lang="it-IT" dirty="0"/>
              <a:t>“</a:t>
            </a:r>
            <a:r>
              <a:rPr lang="it-IT" sz="2000" i="1" dirty="0"/>
              <a:t>Va, sul punto, ricordato che nell’ambito delle amministrazioni locali l’art. 107 del d.lgs. n. 267 del 2000 attribuisce ai dirigenti «tutti i compiti di attuazione degli obiettivi e dei programmi definiti con gli atti di indirizzo adottati dai medesimi organi, tra i quali in particolare, secondo le modalità stabilite dallo statuto o dai regolamenti dell'ente </a:t>
            </a:r>
            <a:r>
              <a:rPr lang="it-IT" sz="2000" dirty="0"/>
              <a:t>[…]</a:t>
            </a:r>
            <a:r>
              <a:rPr lang="it-IT" sz="2000" i="1" dirty="0"/>
              <a:t> la presidenza delle commissioni di gara e di concorso; la responsabilità delle procedure d'appalto e di concorso </a:t>
            </a:r>
            <a:r>
              <a:rPr lang="it-IT" sz="2000" dirty="0"/>
              <a:t>[…]»”. </a:t>
            </a:r>
            <a:r>
              <a:rPr lang="it-IT" sz="2000" b="1" dirty="0"/>
              <a:t>Tar Emilia Romagna, Bologna, sez. II, sentenza del 25 gennaio 2018, n. 87. </a:t>
            </a:r>
          </a:p>
        </p:txBody>
      </p:sp>
      <p:sp>
        <p:nvSpPr>
          <p:cNvPr id="9" name="CasellaDiTesto 8">
            <a:extLst>
              <a:ext uri="{FF2B5EF4-FFF2-40B4-BE49-F238E27FC236}">
                <a16:creationId xmlns:a16="http://schemas.microsoft.com/office/drawing/2014/main" id="{743A3BDB-457A-413A-A1F1-1B52DD01A457}"/>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36903064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148</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3231654"/>
          </a:xfrm>
          <a:prstGeom prst="rect">
            <a:avLst/>
          </a:prstGeom>
          <a:solidFill>
            <a:schemeClr val="accent2">
              <a:lumMod val="20000"/>
              <a:lumOff val="80000"/>
            </a:schemeClr>
          </a:solidFill>
        </p:spPr>
        <p:txBody>
          <a:bodyPr wrap="square" rtlCol="0">
            <a:spAutoFit/>
          </a:bodyPr>
          <a:lstStyle/>
          <a:p>
            <a:pPr algn="ctr"/>
            <a:r>
              <a:rPr lang="it-IT" sz="1700" dirty="0"/>
              <a:t>È del tutto evidente, prosegue il giudice: “</a:t>
            </a:r>
            <a:r>
              <a:rPr lang="it-IT" sz="1700" i="1" dirty="0"/>
              <a:t>che la responsabilità della procedura di gara è affiancata dallo stesso legislatore a quella della presidenza delle commissioni nell’ambito dello stesso assetto di competenze di natura gestionale, </a:t>
            </a:r>
            <a:r>
              <a:rPr lang="it-IT" sz="1700" i="1" u="sng" dirty="0"/>
              <a:t>sicché può agevolmente affermarsi che la sottoscrizione degli atti indittivi della procedura, poiché costituenti provvedimenti tipici della prima delle due indicate competenze</a:t>
            </a:r>
            <a:r>
              <a:rPr lang="it-IT" sz="1700" i="1" dirty="0"/>
              <a:t> (la quale ben può assorbire quella di responsabile del procedimento ai sensi della regola generale ex art. 5, comma 2, l. n. 241 del 1990), guardata autonomamente ed in linea di principio (ed al netto di specifiche situazioni particolari ove censurate), </a:t>
            </a:r>
            <a:r>
              <a:rPr lang="it-IT" sz="1700" i="1" u="sng" dirty="0"/>
              <a:t>non può dar luogo ad una necessaria situazione di incompatibilità del presidente della commissione (o altro componente) che sia anche RUP</a:t>
            </a:r>
            <a:r>
              <a:rPr lang="it-IT" sz="1700" dirty="0"/>
              <a:t>”.</a:t>
            </a:r>
            <a:r>
              <a:rPr lang="it-IT" sz="1700" b="1" dirty="0"/>
              <a:t> Tar Emilia Romagna, Bologna, sez. II, sentenza del 25 gennaio 2018, n. 87. </a:t>
            </a:r>
          </a:p>
        </p:txBody>
      </p:sp>
      <p:sp>
        <p:nvSpPr>
          <p:cNvPr id="9" name="CasellaDiTesto 8">
            <a:extLst>
              <a:ext uri="{FF2B5EF4-FFF2-40B4-BE49-F238E27FC236}">
                <a16:creationId xmlns:a16="http://schemas.microsoft.com/office/drawing/2014/main" id="{DDDB0323-E203-4DFF-801A-E5F9A7550FB0}"/>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4710877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149</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2308324"/>
          </a:xfrm>
          <a:prstGeom prst="rect">
            <a:avLst/>
          </a:prstGeom>
          <a:solidFill>
            <a:schemeClr val="accent2">
              <a:lumMod val="20000"/>
              <a:lumOff val="80000"/>
            </a:schemeClr>
          </a:solidFill>
        </p:spPr>
        <p:txBody>
          <a:bodyPr wrap="square" rtlCol="0">
            <a:spAutoFit/>
          </a:bodyPr>
          <a:lstStyle/>
          <a:p>
            <a:pPr algn="ctr"/>
            <a:r>
              <a:rPr lang="it-IT" dirty="0"/>
              <a:t>Pertanto: “</a:t>
            </a:r>
            <a:r>
              <a:rPr lang="it-IT" i="1" u="sng" dirty="0"/>
              <a:t>Calando i suesposti principi al caso di specie, nessuna automatica incompatibilità tra il RUP e le funzioni di componente della commissione giudicatrice può essere qui ravvisata e la stessa automaticità non è neppure predicabile con riferimento alle funzioni di presidente della commissione</a:t>
            </a:r>
            <a:r>
              <a:rPr lang="it-IT" i="1" dirty="0"/>
              <a:t>” (responsabile del servizio interessato dall’appalto) “nonché in relazione alla sottoscrizione, da parte della stessa, degli atti indittivi della procedura</a:t>
            </a:r>
            <a:r>
              <a:rPr lang="it-IT" dirty="0"/>
              <a:t>”.</a:t>
            </a:r>
            <a:r>
              <a:rPr lang="it-IT" b="1" dirty="0"/>
              <a:t> Tar Emilia Romagna, Bologna, sez. II, sentenza del 25 gennaio 2018, n. 87. </a:t>
            </a:r>
          </a:p>
        </p:txBody>
      </p:sp>
      <p:sp>
        <p:nvSpPr>
          <p:cNvPr id="9" name="CasellaDiTesto 8">
            <a:extLst>
              <a:ext uri="{FF2B5EF4-FFF2-40B4-BE49-F238E27FC236}">
                <a16:creationId xmlns:a16="http://schemas.microsoft.com/office/drawing/2014/main" id="{9FC2A65A-3D03-4E26-91E9-CFD1BC0AF789}"/>
              </a:ext>
            </a:extLst>
          </p:cNvPr>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Tree>
    <p:extLst>
      <p:ext uri="{BB962C8B-B14F-4D97-AF65-F5344CB8AC3E}">
        <p14:creationId xmlns:p14="http://schemas.microsoft.com/office/powerpoint/2010/main" val="187029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a:t>
            </a:fld>
            <a:endParaRPr lang="it-IT" dirty="0"/>
          </a:p>
        </p:txBody>
      </p:sp>
      <p:sp>
        <p:nvSpPr>
          <p:cNvPr id="10" name="CasellaDiTesto 9"/>
          <p:cNvSpPr txBox="1"/>
          <p:nvPr/>
        </p:nvSpPr>
        <p:spPr>
          <a:xfrm>
            <a:off x="2495600" y="1052736"/>
            <a:ext cx="7200800" cy="830997"/>
          </a:xfrm>
          <a:prstGeom prst="rect">
            <a:avLst/>
          </a:prstGeom>
          <a:solidFill>
            <a:srgbClr val="FF0000"/>
          </a:solidFill>
        </p:spPr>
        <p:txBody>
          <a:bodyPr wrap="square" rtlCol="0">
            <a:spAutoFit/>
          </a:bodyPr>
          <a:lstStyle/>
          <a:p>
            <a:pPr algn="ctr"/>
            <a:r>
              <a:rPr lang="it-IT" sz="2400" dirty="0"/>
              <a:t>Responsabile del Procedimento - Norme di riferimento della l. n. 241/1990</a:t>
            </a:r>
          </a:p>
        </p:txBody>
      </p:sp>
      <p:sp>
        <p:nvSpPr>
          <p:cNvPr id="2" name="Rettangolo 1">
            <a:extLst>
              <a:ext uri="{FF2B5EF4-FFF2-40B4-BE49-F238E27FC236}">
                <a16:creationId xmlns:a16="http://schemas.microsoft.com/office/drawing/2014/main" id="{FC7599F5-4F72-44DF-B262-BFDEF9465BFA}"/>
              </a:ext>
            </a:extLst>
          </p:cNvPr>
          <p:cNvSpPr/>
          <p:nvPr/>
        </p:nvSpPr>
        <p:spPr>
          <a:xfrm>
            <a:off x="1222646" y="1985209"/>
            <a:ext cx="9819859" cy="1700466"/>
          </a:xfrm>
          <a:prstGeom prst="rect">
            <a:avLst/>
          </a:prstGeom>
          <a:solidFill>
            <a:schemeClr val="bg2">
              <a:lumMod val="90000"/>
            </a:schemeClr>
          </a:solidFill>
        </p:spPr>
        <p:txBody>
          <a:bodyPr wrap="square">
            <a:spAutoFit/>
          </a:bodyPr>
          <a:lstStyle/>
          <a:p>
            <a:pPr algn="ctr"/>
            <a:r>
              <a:rPr lang="it-IT" sz="1600" b="1" dirty="0"/>
              <a:t>Art. 6-bis. (Conflitto di interessi) </a:t>
            </a:r>
          </a:p>
          <a:p>
            <a:pPr algn="ctr"/>
            <a:r>
              <a:rPr lang="it-IT" sz="1600" i="1" dirty="0"/>
              <a:t>(introdotto dall'art. 1, comma 41, legge n. 190 del 2012)</a:t>
            </a:r>
          </a:p>
          <a:p>
            <a:pPr algn="ctr"/>
            <a:endParaRPr lang="it-IT" sz="1050" dirty="0"/>
          </a:p>
          <a:p>
            <a:pPr algn="ctr"/>
            <a:r>
              <a:rPr lang="it-IT" sz="1600" dirty="0"/>
              <a:t>1. Il responsabile del procedimento e i titolari degli uffici competenti ad adottare i pareri, le valutazioni tecniche, gli atti endoprocedimentali e il provvedimento finale devono astenersi in caso di conflitto di interessi, segnalando ogni situazione di conflitto, anche potenziale.</a:t>
            </a:r>
          </a:p>
          <a:p>
            <a:pPr algn="ctr"/>
            <a:endParaRPr lang="it-IT" sz="1400" i="0" dirty="0">
              <a:solidFill>
                <a:srgbClr val="000000"/>
              </a:solidFill>
              <a:effectLst/>
              <a:latin typeface="Times New Roman" panose="02020603050405020304" pitchFamily="18" charset="0"/>
            </a:endParaRPr>
          </a:p>
        </p:txBody>
      </p:sp>
      <p:sp>
        <p:nvSpPr>
          <p:cNvPr id="8" name="Rettangolo 7">
            <a:extLst>
              <a:ext uri="{FF2B5EF4-FFF2-40B4-BE49-F238E27FC236}">
                <a16:creationId xmlns:a16="http://schemas.microsoft.com/office/drawing/2014/main" id="{A4CF2B74-9687-4CA4-8961-3C171B671D6B}"/>
              </a:ext>
            </a:extLst>
          </p:cNvPr>
          <p:cNvSpPr/>
          <p:nvPr/>
        </p:nvSpPr>
        <p:spPr>
          <a:xfrm>
            <a:off x="1222647" y="3861256"/>
            <a:ext cx="9819858" cy="2292935"/>
          </a:xfrm>
          <a:prstGeom prst="rect">
            <a:avLst/>
          </a:prstGeom>
          <a:solidFill>
            <a:schemeClr val="bg2">
              <a:lumMod val="90000"/>
            </a:schemeClr>
          </a:solidFill>
        </p:spPr>
        <p:txBody>
          <a:bodyPr wrap="square">
            <a:spAutoFit/>
          </a:bodyPr>
          <a:lstStyle/>
          <a:p>
            <a:pPr algn="ctr"/>
            <a:r>
              <a:rPr lang="it-IT" sz="1300" b="1" dirty="0"/>
              <a:t>Art. 10-bis. (Comunicazione dei motivi ostativi all’accoglimento dell’istanza)</a:t>
            </a:r>
          </a:p>
          <a:p>
            <a:pPr algn="ctr"/>
            <a:br>
              <a:rPr lang="it-IT" sz="1300" b="1" dirty="0"/>
            </a:br>
            <a:r>
              <a:rPr lang="it-IT" sz="1300" b="1" u="sng" dirty="0"/>
              <a:t>1. Nei procedimenti ad istanza di parte il responsabile del procedimento o l'autorità competente, prima della formale adozione di un provvedimento negativo, comunica tempestivamente agli istanti i motivi che ostano all'accoglimento della domanda.</a:t>
            </a:r>
            <a:r>
              <a:rPr lang="it-IT" sz="1300" b="1" dirty="0"/>
              <a:t> </a:t>
            </a:r>
            <a:r>
              <a:rPr lang="it-IT" sz="1300" dirty="0"/>
              <a:t>Entro il termine di dieci giorni dal ricevimento della comunicazione, gli istanti hanno il diritto di presentare per iscritto le loro osservazioni, eventualmente corredate da documenti. La comunicazione di cui al primo periodo interrompe i termini per concludere il procedimento che iniziano nuovamente a decorrere dalla data di presentazione delle osservazioni o, in mancanza, dalla scadenza del termine di cui al secondo periodo. Dell'eventuale mancato accoglimento di tali osservazioni è data ragione nella motivazione del provvedimento finale. Le disposizioni di cui al presente articolo non si applicano alle procedure concorsuali e ai procedimenti in materia previdenziale e assistenziale sorti a seguito di istanza di parte e gestiti dagli enti previdenziali. Non possono essere addotti tra i motivi che ostano all'accoglimento della domanda inadempienze o ritardi attribuibili all'amministrazione.</a:t>
            </a:r>
            <a:endParaRPr lang="it-IT" sz="1300" dirty="0">
              <a:effectLst/>
            </a:endParaRPr>
          </a:p>
        </p:txBody>
      </p:sp>
    </p:spTree>
    <p:extLst>
      <p:ext uri="{BB962C8B-B14F-4D97-AF65-F5344CB8AC3E}">
        <p14:creationId xmlns:p14="http://schemas.microsoft.com/office/powerpoint/2010/main" val="29521035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150</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736215"/>
            <a:ext cx="7200800" cy="3354765"/>
          </a:xfrm>
          <a:prstGeom prst="rect">
            <a:avLst/>
          </a:prstGeom>
          <a:noFill/>
        </p:spPr>
        <p:txBody>
          <a:bodyPr wrap="square" rtlCol="0">
            <a:spAutoFit/>
          </a:bodyPr>
          <a:lstStyle/>
          <a:p>
            <a:pPr algn="ctr"/>
            <a:r>
              <a:rPr lang="it-IT" b="1" u="sng" cap="all" dirty="0"/>
              <a:t>SUL TEMA però sono emerse</a:t>
            </a:r>
          </a:p>
          <a:p>
            <a:pPr algn="ctr"/>
            <a:r>
              <a:rPr lang="it-IT" b="1" u="sng" cap="all" dirty="0"/>
              <a:t>SOLUZIONI CONTRASTANTI…</a:t>
            </a:r>
          </a:p>
          <a:p>
            <a:pPr algn="ctr"/>
            <a:endParaRPr lang="it-IT" cap="all" dirty="0"/>
          </a:p>
          <a:p>
            <a:pPr algn="ctr"/>
            <a:r>
              <a:rPr lang="it-IT" dirty="0"/>
              <a:t>Secondo alcune decisioni (si v. Consiglio di Stato, sez. V, sentenza del 23 marzo 2017, n. 1320; TAR Calabria, sez. I, 6 aprile 2017, n. 603; TAR Lombardia, Brescia, sez. I, 10 aprile 2017, n. 173) deve in generale essere accettata l’idea che se il RUP predispone la proposta di gara e definisce i termini di svolgimento ed i criteri di aggiudicazione </a:t>
            </a:r>
            <a:r>
              <a:rPr lang="it-IT" b="1" u="sng" dirty="0"/>
              <a:t>per ciò stesso risulta incompatibile considerata la forte capacità di incidere sulla stessa assegnazione dell’appalto.</a:t>
            </a:r>
            <a:endParaRPr lang="it-IT" sz="2400" dirty="0"/>
          </a:p>
          <a:p>
            <a:pPr algn="ctr"/>
            <a:endParaRPr lang="it-IT" sz="1600" dirty="0"/>
          </a:p>
          <a:p>
            <a:pPr algn="ctr"/>
            <a:endParaRPr lang="it-IT" sz="1600" dirty="0"/>
          </a:p>
        </p:txBody>
      </p:sp>
    </p:spTree>
    <p:extLst>
      <p:ext uri="{BB962C8B-B14F-4D97-AF65-F5344CB8AC3E}">
        <p14:creationId xmlns:p14="http://schemas.microsoft.com/office/powerpoint/2010/main" val="40658173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151</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872560"/>
            <a:ext cx="7200800" cy="2769989"/>
          </a:xfrm>
          <a:prstGeom prst="rect">
            <a:avLst/>
          </a:prstGeom>
          <a:noFill/>
        </p:spPr>
        <p:txBody>
          <a:bodyPr wrap="square" rtlCol="0">
            <a:spAutoFit/>
          </a:bodyPr>
          <a:lstStyle/>
          <a:p>
            <a:pPr algn="ctr"/>
            <a:endParaRPr lang="it-IT" sz="1600" dirty="0"/>
          </a:p>
          <a:p>
            <a:pPr algn="ctr"/>
            <a:r>
              <a:rPr lang="it-IT" sz="2400" dirty="0">
                <a:highlight>
                  <a:srgbClr val="808080"/>
                </a:highlight>
              </a:rPr>
              <a:t>PERTANTO:</a:t>
            </a:r>
          </a:p>
          <a:p>
            <a:pPr algn="ctr"/>
            <a:endParaRPr lang="it-IT" sz="2400" dirty="0">
              <a:highlight>
                <a:srgbClr val="808080"/>
              </a:highlight>
            </a:endParaRPr>
          </a:p>
          <a:p>
            <a:pPr algn="ctr"/>
            <a:r>
              <a:rPr lang="it-IT" sz="2600" dirty="0"/>
              <a:t>IL SOGGETTO CHE HA PROGETTATO LA GARA ED I CRITERI DI VALUTAZIONE DELLE OFFERTE </a:t>
            </a:r>
            <a:r>
              <a:rPr lang="it-IT" sz="2600" b="1" dirty="0">
                <a:solidFill>
                  <a:srgbClr val="0070C0"/>
                </a:solidFill>
              </a:rPr>
              <a:t>NON DOVREBBE PRETENDERE ANCHE DI APPLICARLE…</a:t>
            </a:r>
            <a:endParaRPr lang="it-IT" sz="1600" b="1" dirty="0">
              <a:solidFill>
                <a:srgbClr val="0070C0"/>
              </a:solidFill>
            </a:endParaRPr>
          </a:p>
          <a:p>
            <a:pPr algn="ctr"/>
            <a:endParaRPr lang="it-IT" sz="1600" dirty="0"/>
          </a:p>
          <a:p>
            <a:pPr algn="ctr"/>
            <a:endParaRPr lang="it-IT" sz="1600" dirty="0"/>
          </a:p>
        </p:txBody>
      </p:sp>
    </p:spTree>
    <p:extLst>
      <p:ext uri="{BB962C8B-B14F-4D97-AF65-F5344CB8AC3E}">
        <p14:creationId xmlns:p14="http://schemas.microsoft.com/office/powerpoint/2010/main" val="32123558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152</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898779"/>
            <a:ext cx="7200800" cy="3462486"/>
          </a:xfrm>
          <a:prstGeom prst="rect">
            <a:avLst/>
          </a:prstGeom>
          <a:noFill/>
        </p:spPr>
        <p:txBody>
          <a:bodyPr wrap="square" rtlCol="0">
            <a:spAutoFit/>
          </a:bodyPr>
          <a:lstStyle/>
          <a:p>
            <a:pPr algn="ctr"/>
            <a:r>
              <a:rPr lang="it-IT" b="1" u="sng" cap="all" dirty="0">
                <a:highlight>
                  <a:srgbClr val="FFFFFF"/>
                </a:highlight>
              </a:rPr>
              <a:t>Come si </a:t>
            </a:r>
            <a:r>
              <a:rPr lang="it-IT" b="1" u="sng" cap="all" dirty="0">
                <a:highlight>
                  <a:srgbClr val="FFFFFF"/>
                </a:highlight>
                <a:cs typeface="Times New Roman" panose="02020603050405020304" pitchFamily="18" charset="0"/>
              </a:rPr>
              <a:t>È </a:t>
            </a:r>
            <a:r>
              <a:rPr lang="it-IT" b="1" u="sng" cap="all" dirty="0">
                <a:highlight>
                  <a:srgbClr val="FFFFFF"/>
                </a:highlight>
              </a:rPr>
              <a:t>accennato, il COMMA 4 DELL’ART. 77 CODICE </a:t>
            </a:r>
          </a:p>
          <a:p>
            <a:pPr algn="ctr"/>
            <a:r>
              <a:rPr lang="it-IT" b="1" u="sng" cap="all" dirty="0">
                <a:highlight>
                  <a:srgbClr val="FFFFFF"/>
                </a:highlight>
              </a:rPr>
              <a:t>sembrerebbe chiudere la questione</a:t>
            </a:r>
          </a:p>
          <a:p>
            <a:pPr algn="ctr"/>
            <a:endParaRPr lang="it-IT" b="1" dirty="0">
              <a:highlight>
                <a:srgbClr val="FFFFFF"/>
              </a:highlight>
            </a:endParaRPr>
          </a:p>
          <a:p>
            <a:pPr algn="ctr"/>
            <a:r>
              <a:rPr lang="it-IT" sz="1900" dirty="0">
                <a:highlight>
                  <a:srgbClr val="FFFFFF"/>
                </a:highlight>
              </a:rPr>
              <a:t>Infatti, </a:t>
            </a:r>
            <a:r>
              <a:rPr lang="it-IT" sz="1900" b="1" u="sng" dirty="0">
                <a:highlight>
                  <a:srgbClr val="FFFFFF"/>
                </a:highlight>
              </a:rPr>
              <a:t>si rimette la possibilità della nomina del RUP in commissione (in futuro con l’albo dei commissari solo nel sotto soglia) ad una valutazione tecnica della stazione appaltante</a:t>
            </a:r>
            <a:r>
              <a:rPr lang="it-IT" sz="1900" b="1" dirty="0">
                <a:highlight>
                  <a:srgbClr val="FFFFFF"/>
                </a:highlight>
              </a:rPr>
              <a:t> </a:t>
            </a:r>
            <a:r>
              <a:rPr lang="it-IT" sz="1900" dirty="0">
                <a:highlight>
                  <a:srgbClr val="FFFFFF"/>
                </a:highlight>
              </a:rPr>
              <a:t>(si v. pure la relazione tecnica che accompagna le Linee Guida del 2017, in cui si puntualizza che le valutazioni richieste sul tema alle stazioni appaltanti dovranno attenere alle attività effettivamente svolte dal RUP nell’ambito della specifica procedura di gara).</a:t>
            </a:r>
            <a:endParaRPr lang="it-IT" sz="1900" dirty="0"/>
          </a:p>
          <a:p>
            <a:pPr algn="ctr"/>
            <a:endParaRPr lang="it-IT" sz="1600" dirty="0"/>
          </a:p>
          <a:p>
            <a:pPr algn="ctr"/>
            <a:endParaRPr lang="it-IT" sz="1600" dirty="0"/>
          </a:p>
        </p:txBody>
      </p:sp>
    </p:spTree>
    <p:extLst>
      <p:ext uri="{BB962C8B-B14F-4D97-AF65-F5344CB8AC3E}">
        <p14:creationId xmlns:p14="http://schemas.microsoft.com/office/powerpoint/2010/main" val="10685905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153</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3604045"/>
            <a:ext cx="7200800" cy="2277547"/>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it-IT" sz="1400" b="1" u="sng" dirty="0"/>
          </a:p>
          <a:p>
            <a:pPr algn="ctr"/>
            <a:r>
              <a:rPr lang="it-IT" sz="2800" b="1" dirty="0"/>
              <a:t>DELICATO È IL TEMA DELLA DINAMICA DEI RAPPORTI COMMISSIONE DI GARA/RUP IN RELAZIONE AL PROCEDIMENTO DI VERIFICA DELL’OFFERTA POTENZIALMENTE ANOMALA.</a:t>
            </a:r>
            <a:endParaRPr lang="it-IT" sz="2800" dirty="0"/>
          </a:p>
          <a:p>
            <a:pPr algn="ctr"/>
            <a:endParaRPr lang="it-IT" sz="1600" dirty="0"/>
          </a:p>
        </p:txBody>
      </p:sp>
    </p:spTree>
    <p:extLst>
      <p:ext uri="{BB962C8B-B14F-4D97-AF65-F5344CB8AC3E}">
        <p14:creationId xmlns:p14="http://schemas.microsoft.com/office/powerpoint/2010/main" val="15721676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154</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778834"/>
            <a:ext cx="7200800" cy="2677656"/>
          </a:xfrm>
          <a:prstGeom prst="rect">
            <a:avLst/>
          </a:prstGeom>
          <a:noFill/>
        </p:spPr>
        <p:txBody>
          <a:bodyPr wrap="square" rtlCol="0">
            <a:spAutoFit/>
          </a:bodyPr>
          <a:lstStyle/>
          <a:p>
            <a:pPr algn="ctr"/>
            <a:r>
              <a:rPr lang="it-IT" sz="2400" dirty="0"/>
              <a:t>Nelle Linee Guida, l’Autorità conferma </a:t>
            </a:r>
            <a:r>
              <a:rPr lang="it-IT" sz="2400" b="1" u="sng" dirty="0"/>
              <a:t>l’attribuzione del procedimento di verifica al RUP – almeno nel caso di appalto da aggiudicarsi con il criterio dell’offerta economicamente più vantaggiosa</a:t>
            </a:r>
            <a:r>
              <a:rPr lang="it-IT" sz="2400" dirty="0"/>
              <a:t>; mentre in relazione all’appalto da aggiudicarsi con il criterio del minor prezzo la decisione sull’organo che deve condurre il procedimento è rimessa alla stazione appaltante.</a:t>
            </a:r>
          </a:p>
        </p:txBody>
      </p:sp>
    </p:spTree>
    <p:extLst>
      <p:ext uri="{BB962C8B-B14F-4D97-AF65-F5344CB8AC3E}">
        <p14:creationId xmlns:p14="http://schemas.microsoft.com/office/powerpoint/2010/main" val="27227023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155</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9" name="Rettangolo 8">
            <a:extLst>
              <a:ext uri="{FF2B5EF4-FFF2-40B4-BE49-F238E27FC236}">
                <a16:creationId xmlns:a16="http://schemas.microsoft.com/office/drawing/2014/main" id="{0A189FCA-4AF5-414F-8AA6-2D76F5709E3D}"/>
              </a:ext>
            </a:extLst>
          </p:cNvPr>
          <p:cNvSpPr/>
          <p:nvPr/>
        </p:nvSpPr>
        <p:spPr>
          <a:xfrm>
            <a:off x="2376652" y="2697448"/>
            <a:ext cx="7438695" cy="3139321"/>
          </a:xfrm>
          <a:prstGeom prst="rect">
            <a:avLst/>
          </a:prstGeom>
          <a:solidFill>
            <a:schemeClr val="accent1">
              <a:lumMod val="40000"/>
              <a:lumOff val="60000"/>
            </a:schemeClr>
          </a:solidFill>
        </p:spPr>
        <p:txBody>
          <a:bodyPr wrap="square">
            <a:spAutoFit/>
          </a:bodyPr>
          <a:lstStyle/>
          <a:p>
            <a:pPr algn="ctr"/>
            <a:r>
              <a:rPr lang="it-IT" dirty="0">
                <a:highlight>
                  <a:srgbClr val="FF0000"/>
                </a:highlight>
              </a:rPr>
              <a:t>La sezione 5.3 delle Linee Guida dispone: </a:t>
            </a:r>
          </a:p>
          <a:p>
            <a:pPr algn="ctr"/>
            <a:r>
              <a:rPr lang="it-IT" dirty="0"/>
              <a:t>«</a:t>
            </a:r>
            <a:r>
              <a:rPr lang="it-IT" i="1" dirty="0"/>
              <a:t>Nel bando di gara la stazione appaltante indica </a:t>
            </a:r>
            <a:r>
              <a:rPr lang="it-IT" b="1" i="1" u="sng" dirty="0"/>
              <a:t>se, in caso di aggiudicazione con il criterio del minor prezzo, la verifica di congruità delle offerte è rimessa direttamente al RUP</a:t>
            </a:r>
            <a:r>
              <a:rPr lang="it-IT" b="1" i="1" dirty="0"/>
              <a:t> </a:t>
            </a:r>
            <a:r>
              <a:rPr lang="it-IT" i="1" dirty="0"/>
              <a:t>e se questi, in ragione della particolare complessità delle valutazioni o della specificità delle competenze richieste, debba o possa avvalersi della struttura di supporto istituita ai sensi dell’art. 31, comma 9, del Codice, o di commissione nominata ad hoc. </a:t>
            </a:r>
            <a:r>
              <a:rPr lang="it-IT" b="1" i="1" u="sng" dirty="0"/>
              <a:t>Nel caso di aggiudicazione con il criterio dell’offerta economicamente più vantaggiosa individuata sulla base del miglior rapporto qualità/prezzo, invece, la verifica sulle offerte anormalmente basse è svolta dal RUP con l’eventuale supporto della commissione nominata ex articolo 77 del Codice</a:t>
            </a:r>
            <a:r>
              <a:rPr lang="it-IT" i="1" dirty="0"/>
              <a:t>».</a:t>
            </a:r>
            <a:endParaRPr lang="it-IT" dirty="0"/>
          </a:p>
        </p:txBody>
      </p:sp>
    </p:spTree>
    <p:extLst>
      <p:ext uri="{BB962C8B-B14F-4D97-AF65-F5344CB8AC3E}">
        <p14:creationId xmlns:p14="http://schemas.microsoft.com/office/powerpoint/2010/main" val="25946546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156</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597749"/>
            <a:ext cx="7200800" cy="2939266"/>
          </a:xfrm>
          <a:prstGeom prst="rect">
            <a:avLst/>
          </a:prstGeom>
          <a:noFill/>
        </p:spPr>
        <p:txBody>
          <a:bodyPr wrap="square" rtlCol="0">
            <a:spAutoFit/>
          </a:bodyPr>
          <a:lstStyle/>
          <a:p>
            <a:pPr algn="ctr"/>
            <a:r>
              <a:rPr lang="it-IT" sz="2200" b="1" u="sng" dirty="0"/>
              <a:t>Cioè in pratica il RUP, in caso di OEPV</a:t>
            </a:r>
            <a:r>
              <a:rPr lang="it-IT" sz="2200" dirty="0"/>
              <a:t>, di </a:t>
            </a:r>
            <a:r>
              <a:rPr lang="it-IT" sz="2200" i="1" dirty="0"/>
              <a:t>default </a:t>
            </a:r>
            <a:r>
              <a:rPr lang="it-IT" sz="2200" dirty="0"/>
              <a:t>dovrebbe occuparsi delle verifiche in tal senso (</a:t>
            </a:r>
            <a:r>
              <a:rPr lang="it-IT" sz="2200" u="sng" dirty="0"/>
              <a:t>e cioè della congruità delle offerte)</a:t>
            </a:r>
            <a:r>
              <a:rPr lang="it-IT" sz="2200" dirty="0"/>
              <a:t>, salvo che la stazione appaltante non abbia valutato diversamente. </a:t>
            </a:r>
          </a:p>
          <a:p>
            <a:pPr algn="ctr"/>
            <a:endParaRPr lang="it-IT" sz="900" dirty="0"/>
          </a:p>
          <a:p>
            <a:pPr algn="ctr"/>
            <a:r>
              <a:rPr lang="it-IT" sz="2200" dirty="0"/>
              <a:t>Tuttavia, a differenza di quanto </a:t>
            </a:r>
            <a:r>
              <a:rPr lang="it-IT" sz="2200" b="1" u="sng" dirty="0"/>
              <a:t>si evidenzia</a:t>
            </a:r>
            <a:r>
              <a:rPr lang="it-IT" sz="2200" dirty="0"/>
              <a:t> nella fase di escussione della documentazione amministrativa non è indicato alcun riferimento all’adozione di provvedimenti amministrativi…</a:t>
            </a:r>
          </a:p>
        </p:txBody>
      </p:sp>
    </p:spTree>
    <p:extLst>
      <p:ext uri="{BB962C8B-B14F-4D97-AF65-F5344CB8AC3E}">
        <p14:creationId xmlns:p14="http://schemas.microsoft.com/office/powerpoint/2010/main" val="13550975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157</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3221396"/>
            <a:ext cx="7200800" cy="1785104"/>
          </a:xfrm>
          <a:prstGeom prst="rect">
            <a:avLst/>
          </a:prstGeom>
          <a:noFill/>
        </p:spPr>
        <p:txBody>
          <a:bodyPr wrap="square" rtlCol="0">
            <a:spAutoFit/>
          </a:bodyPr>
          <a:lstStyle/>
          <a:p>
            <a:pPr algn="ctr"/>
            <a:r>
              <a:rPr lang="it-IT" sz="2200" dirty="0"/>
              <a:t>V’è da pensare, sotto il profilo pratico, che comunque il RUP possa – se indicato nell’atto di gara – procedere (verificata la non congruità dell’offerta) </a:t>
            </a:r>
            <a:r>
              <a:rPr lang="it-IT" sz="2200" b="1" u="sng" dirty="0"/>
              <a:t>all’esclusione per anomalia, trattandosi quindi di competenza residuale</a:t>
            </a:r>
            <a:r>
              <a:rPr lang="it-IT" sz="2200" b="1" dirty="0"/>
              <a:t> </a:t>
            </a:r>
            <a:r>
              <a:rPr lang="it-IT" sz="2200" dirty="0"/>
              <a:t>(a meno che non sia riservata al responsabile del servizio). </a:t>
            </a:r>
            <a:endParaRPr lang="it-IT" sz="2200" i="1" dirty="0"/>
          </a:p>
        </p:txBody>
      </p:sp>
    </p:spTree>
    <p:extLst>
      <p:ext uri="{BB962C8B-B14F-4D97-AF65-F5344CB8AC3E}">
        <p14:creationId xmlns:p14="http://schemas.microsoft.com/office/powerpoint/2010/main" val="42175198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158</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491491"/>
            <a:ext cx="7200800" cy="3231654"/>
          </a:xfrm>
          <a:prstGeom prst="rect">
            <a:avLst/>
          </a:prstGeom>
          <a:noFill/>
        </p:spPr>
        <p:txBody>
          <a:bodyPr wrap="square" rtlCol="0">
            <a:spAutoFit/>
          </a:bodyPr>
          <a:lstStyle/>
          <a:p>
            <a:pPr algn="ctr"/>
            <a:endParaRPr lang="it-IT" sz="2000" dirty="0"/>
          </a:p>
          <a:p>
            <a:pPr algn="ctr"/>
            <a:r>
              <a:rPr lang="it-IT" sz="2800" dirty="0"/>
              <a:t>Sulla valutazione dell’anomalia nell’offerta economicamente più vantaggiosa, invece, le Linee Guida precisano che il RUP verifica le offerte anormalmente basse con </a:t>
            </a:r>
            <a:r>
              <a:rPr lang="it-IT" sz="2800" b="1" u="sng" dirty="0"/>
              <a:t>l’EVENTUALE supporto della commissione di gara.</a:t>
            </a:r>
            <a:endParaRPr lang="it-IT" sz="2800" dirty="0"/>
          </a:p>
          <a:p>
            <a:pPr algn="ctr"/>
            <a:endParaRPr lang="it-IT" sz="2800" dirty="0"/>
          </a:p>
          <a:p>
            <a:pPr algn="ctr"/>
            <a:endParaRPr lang="it-IT" sz="1600" dirty="0"/>
          </a:p>
        </p:txBody>
      </p:sp>
    </p:spTree>
    <p:extLst>
      <p:ext uri="{BB962C8B-B14F-4D97-AF65-F5344CB8AC3E}">
        <p14:creationId xmlns:p14="http://schemas.microsoft.com/office/powerpoint/2010/main" val="9102073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159</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00B0F0"/>
          </a:solidFill>
        </p:spPr>
        <p:txBody>
          <a:bodyPr wrap="square" rtlCol="0">
            <a:spAutoFit/>
          </a:bodyPr>
          <a:lstStyle/>
          <a:p>
            <a:pPr algn="ctr"/>
            <a:r>
              <a:rPr lang="it-IT" sz="2400" b="1" dirty="0"/>
              <a:t>PROBLEMA…</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3661397"/>
            <a:ext cx="7200800" cy="1723549"/>
          </a:xfrm>
          <a:prstGeom prst="rect">
            <a:avLst/>
          </a:prstGeom>
          <a:solidFill>
            <a:schemeClr val="accent4">
              <a:lumMod val="40000"/>
              <a:lumOff val="60000"/>
            </a:schemeClr>
          </a:solidFill>
        </p:spPr>
        <p:txBody>
          <a:bodyPr wrap="square" rtlCol="0">
            <a:spAutoFit/>
          </a:bodyPr>
          <a:lstStyle/>
          <a:p>
            <a:pPr algn="ctr"/>
            <a:r>
              <a:rPr lang="it-IT" sz="2200" b="1" dirty="0"/>
              <a:t>OVVIAMENTE, IN QUESTO CASO IL TEMA È RELATIVO AL RAPPORTO RUP/COMMISSIONE DI GARA…</a:t>
            </a:r>
          </a:p>
          <a:p>
            <a:pPr algn="ctr"/>
            <a:endParaRPr lang="it-IT" sz="2200" b="1" i="1" u="sng" dirty="0"/>
          </a:p>
          <a:p>
            <a:pPr algn="ctr"/>
            <a:r>
              <a:rPr lang="it-IT" sz="4000" b="1" i="1" u="sng" dirty="0"/>
              <a:t>CHI DECIDE SULL’ESCLUSIONE?</a:t>
            </a:r>
          </a:p>
        </p:txBody>
      </p:sp>
    </p:spTree>
    <p:extLst>
      <p:ext uri="{BB962C8B-B14F-4D97-AF65-F5344CB8AC3E}">
        <p14:creationId xmlns:p14="http://schemas.microsoft.com/office/powerpoint/2010/main" val="168054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a:t>
            </a:fld>
            <a:endParaRPr lang="it-IT" dirty="0"/>
          </a:p>
        </p:txBody>
      </p:sp>
      <p:sp>
        <p:nvSpPr>
          <p:cNvPr id="10" name="CasellaDiTesto 9"/>
          <p:cNvSpPr txBox="1"/>
          <p:nvPr/>
        </p:nvSpPr>
        <p:spPr>
          <a:xfrm>
            <a:off x="2495600" y="1052736"/>
            <a:ext cx="7200800" cy="3431709"/>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Nel Codice dei contratti pubblici viene disciplinato solo in «generale» il contenuto dei compiti e delle funzioni del Responsabile Unico del Procedimento (RUP) che, per evitare ulteriori appesantimenti, sono rimessi alla definizione attraverso specifiche linee guida dell’ANAC (si v. pure la bozza di </a:t>
            </a:r>
            <a:r>
              <a:rPr lang="it-IT" sz="2000" b="1" u="sng" dirty="0"/>
              <a:t>regolamento di esecuzione, attuazione e integrazione del Codice</a:t>
            </a:r>
            <a:r>
              <a:rPr lang="it-IT" sz="2000" b="1" dirty="0"/>
              <a:t>).</a:t>
            </a:r>
          </a:p>
          <a:p>
            <a:pPr algn="ctr"/>
            <a:endParaRPr lang="it-IT" dirty="0"/>
          </a:p>
          <a:p>
            <a:pPr algn="ctr"/>
            <a:r>
              <a:rPr lang="it-IT" dirty="0"/>
              <a:t>In particolare, per quanto riguarda questa sede, vengono in evidenza le ancora attuali linee guida n. 3:</a:t>
            </a:r>
          </a:p>
        </p:txBody>
      </p:sp>
      <p:sp>
        <p:nvSpPr>
          <p:cNvPr id="9" name="Rettangolo 8">
            <a:extLst>
              <a:ext uri="{FF2B5EF4-FFF2-40B4-BE49-F238E27FC236}">
                <a16:creationId xmlns:a16="http://schemas.microsoft.com/office/drawing/2014/main" id="{5691F167-2AE0-4360-AF92-98D88AA6A847}"/>
              </a:ext>
            </a:extLst>
          </p:cNvPr>
          <p:cNvSpPr/>
          <p:nvPr/>
        </p:nvSpPr>
        <p:spPr>
          <a:xfrm>
            <a:off x="1533939" y="4569168"/>
            <a:ext cx="9124122" cy="1200329"/>
          </a:xfrm>
          <a:prstGeom prst="rect">
            <a:avLst/>
          </a:prstGeom>
          <a:solidFill>
            <a:schemeClr val="accent5"/>
          </a:solidFill>
          <a:ln>
            <a:solidFill>
              <a:schemeClr val="tx1"/>
            </a:solidFill>
          </a:ln>
        </p:spPr>
        <p:txBody>
          <a:bodyPr wrap="square">
            <a:spAutoFit/>
          </a:bodyPr>
          <a:lstStyle/>
          <a:p>
            <a:pPr algn="ctr"/>
            <a:r>
              <a:rPr lang="it-IT" b="1" u="sng" dirty="0"/>
              <a:t>«NOMINA, RUOLO E COMPITI DEL RESPONSABILE UNICO DEL PROCEDIMENTO PER L’AFFIDAMENTO DI APPALTI E CONCESSIONI»</a:t>
            </a:r>
          </a:p>
          <a:p>
            <a:pPr algn="ctr"/>
            <a:r>
              <a:rPr lang="it-IT" dirty="0"/>
              <a:t>LE LINEE in questione sono state aggiornate con deliberazione del Consiglio dell’Autorità con deliberazione n. 1007 dell’11 ottobre 2017.</a:t>
            </a:r>
          </a:p>
        </p:txBody>
      </p:sp>
    </p:spTree>
    <p:extLst>
      <p:ext uri="{BB962C8B-B14F-4D97-AF65-F5344CB8AC3E}">
        <p14:creationId xmlns:p14="http://schemas.microsoft.com/office/powerpoint/2010/main" val="26253597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160</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960020"/>
            <a:ext cx="7200800" cy="2554545"/>
          </a:xfrm>
          <a:prstGeom prst="rect">
            <a:avLst/>
          </a:prstGeom>
          <a:noFill/>
        </p:spPr>
        <p:txBody>
          <a:bodyPr wrap="square" rtlCol="0">
            <a:spAutoFit/>
          </a:bodyPr>
          <a:lstStyle/>
          <a:p>
            <a:pPr algn="ctr"/>
            <a:r>
              <a:rPr lang="it-IT" sz="2400" dirty="0"/>
              <a:t>Secondo TAR Campania, Napoli, sez. VIII, con la sentenza n. 4884/2017, </a:t>
            </a:r>
            <a:r>
              <a:rPr lang="it-IT" sz="2400" b="1" u="sng" dirty="0"/>
              <a:t>l’inciso relativo al supporto</a:t>
            </a:r>
            <a:r>
              <a:rPr lang="it-IT" sz="2400" b="1" dirty="0"/>
              <a:t> </a:t>
            </a:r>
            <a:r>
              <a:rPr lang="it-IT" sz="2400" dirty="0"/>
              <a:t>non indicherebbe una funzione servente della Commissione di gara rispetto al RUP, </a:t>
            </a:r>
            <a:r>
              <a:rPr lang="it-IT" sz="2400" b="1" u="sng" dirty="0"/>
              <a:t>ma al contrario segnerebbe l’esigenza di un intervento necessario anche dell’organo che ha esaminato le offerte…</a:t>
            </a:r>
            <a:endParaRPr lang="it-IT" sz="1600" dirty="0"/>
          </a:p>
          <a:p>
            <a:pPr algn="ctr"/>
            <a:endParaRPr lang="it-IT" sz="1600" dirty="0"/>
          </a:p>
        </p:txBody>
      </p:sp>
    </p:spTree>
    <p:extLst>
      <p:ext uri="{BB962C8B-B14F-4D97-AF65-F5344CB8AC3E}">
        <p14:creationId xmlns:p14="http://schemas.microsoft.com/office/powerpoint/2010/main" val="18014954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161</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287372"/>
            <a:ext cx="7200800" cy="1938992"/>
          </a:xfrm>
          <a:prstGeom prst="rect">
            <a:avLst/>
          </a:prstGeom>
          <a:noFill/>
        </p:spPr>
        <p:txBody>
          <a:bodyPr wrap="square" rtlCol="0">
            <a:spAutoFit/>
          </a:bodyPr>
          <a:lstStyle/>
          <a:p>
            <a:pPr algn="ctr"/>
            <a:endParaRPr lang="it-IT" sz="2400" dirty="0"/>
          </a:p>
          <a:p>
            <a:pPr algn="ctr"/>
            <a:r>
              <a:rPr lang="it-IT" sz="2400" dirty="0"/>
              <a:t>Il riferimento al supporto, quindi, da parte della Commissione di gara nella valutazione dell’anomalia palesa l’esigenza che il RUP, prima di assumere le valutazioni definitive in ordine al giudizio di anomalia… </a:t>
            </a:r>
            <a:endParaRPr lang="it-IT" sz="1600" dirty="0"/>
          </a:p>
        </p:txBody>
      </p:sp>
      <p:graphicFrame>
        <p:nvGraphicFramePr>
          <p:cNvPr id="11" name="Diagramma 10">
            <a:extLst>
              <a:ext uri="{FF2B5EF4-FFF2-40B4-BE49-F238E27FC236}">
                <a16:creationId xmlns:a16="http://schemas.microsoft.com/office/drawing/2014/main" id="{5CD695AF-9FFD-4494-BAC2-FCCB951CB610}"/>
              </a:ext>
            </a:extLst>
          </p:cNvPr>
          <p:cNvGraphicFramePr/>
          <p:nvPr>
            <p:extLst>
              <p:ext uri="{D42A27DB-BD31-4B8C-83A1-F6EECF244321}">
                <p14:modId xmlns:p14="http://schemas.microsoft.com/office/powerpoint/2010/main" val="2737630299"/>
              </p:ext>
            </p:extLst>
          </p:nvPr>
        </p:nvGraphicFramePr>
        <p:xfrm>
          <a:off x="2385391" y="4194244"/>
          <a:ext cx="6845153" cy="161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0377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162</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9" name="Rettangolo 8">
            <a:extLst>
              <a:ext uri="{FF2B5EF4-FFF2-40B4-BE49-F238E27FC236}">
                <a16:creationId xmlns:a16="http://schemas.microsoft.com/office/drawing/2014/main" id="{66EEE70A-FA49-45C6-9916-10F2B83BE244}"/>
              </a:ext>
            </a:extLst>
          </p:cNvPr>
          <p:cNvSpPr/>
          <p:nvPr/>
        </p:nvSpPr>
        <p:spPr>
          <a:xfrm>
            <a:off x="3001617" y="2934701"/>
            <a:ext cx="6188765" cy="1938992"/>
          </a:xfrm>
          <a:prstGeom prst="rect">
            <a:avLst/>
          </a:prstGeom>
          <a:ln>
            <a:solidFill>
              <a:schemeClr val="tx1"/>
            </a:solidFill>
          </a:ln>
        </p:spPr>
        <p:txBody>
          <a:bodyPr wrap="square">
            <a:spAutoFit/>
          </a:bodyPr>
          <a:lstStyle/>
          <a:p>
            <a:pPr algn="ctr"/>
            <a:r>
              <a:rPr lang="it-IT" sz="2400" dirty="0"/>
              <a:t>QUINDI, NELLA FATTISPECIE, BEN PUÒ DECIDERE IL RUP SULL’ESCLUSIONE, </a:t>
            </a:r>
            <a:r>
              <a:rPr lang="it-IT" sz="2400" u="sng" dirty="0"/>
              <a:t>MA SAREBBE OPPORTUNO UN CONFRONTO PREVENITVO (CON RELATIVA TRACCIA FORMALE AGLI ATTI) CON LA COMMISSIONE DI GARA. </a:t>
            </a:r>
          </a:p>
        </p:txBody>
      </p:sp>
      <p:sp>
        <p:nvSpPr>
          <p:cNvPr id="11" name="Freccia a destra 10">
            <a:extLst>
              <a:ext uri="{FF2B5EF4-FFF2-40B4-BE49-F238E27FC236}">
                <a16:creationId xmlns:a16="http://schemas.microsoft.com/office/drawing/2014/main" id="{A862823D-059C-4C9D-B9E4-32F5C56D3156}"/>
              </a:ext>
            </a:extLst>
          </p:cNvPr>
          <p:cNvSpPr/>
          <p:nvPr/>
        </p:nvSpPr>
        <p:spPr>
          <a:xfrm>
            <a:off x="808383" y="3591339"/>
            <a:ext cx="1987826" cy="49033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713948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163</a:t>
            </a:fld>
            <a:endParaRPr lang="it-IT" dirty="0"/>
          </a:p>
        </p:txBody>
      </p:sp>
      <p:sp>
        <p:nvSpPr>
          <p:cNvPr id="10" name="CasellaDiTesto 9"/>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3760553"/>
            <a:ext cx="7200800" cy="1862048"/>
          </a:xfrm>
          <a:prstGeom prst="rect">
            <a:avLst/>
          </a:prstGeom>
          <a:noFill/>
        </p:spPr>
        <p:txBody>
          <a:bodyPr wrap="square" rtlCol="0">
            <a:spAutoFit/>
          </a:bodyPr>
          <a:lstStyle/>
          <a:p>
            <a:pPr algn="ctr"/>
            <a:r>
              <a:rPr lang="it-IT" sz="2300" dirty="0"/>
              <a:t>Circa le ulteriori competenze in tema di </a:t>
            </a:r>
            <a:r>
              <a:rPr lang="it-IT" sz="2300" b="1" u="sng" dirty="0"/>
              <a:t>forniture e servizi</a:t>
            </a:r>
            <a:r>
              <a:rPr lang="it-IT" sz="2300" dirty="0"/>
              <a:t> – rispetto a quelle comunque generali sopra indicate – l’ANAC ha ribadito che, fermo quanto stabilito dall’art. 31 Codice e da altre specifiche disposizioni e della legge n. 241/1990, il RUP svolge specifici compiti, ovvero…</a:t>
            </a:r>
          </a:p>
        </p:txBody>
      </p:sp>
    </p:spTree>
    <p:extLst>
      <p:ext uri="{BB962C8B-B14F-4D97-AF65-F5344CB8AC3E}">
        <p14:creationId xmlns:p14="http://schemas.microsoft.com/office/powerpoint/2010/main" val="28273145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164</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graphicFrame>
        <p:nvGraphicFramePr>
          <p:cNvPr id="9" name="Diagramma 8">
            <a:extLst>
              <a:ext uri="{FF2B5EF4-FFF2-40B4-BE49-F238E27FC236}">
                <a16:creationId xmlns:a16="http://schemas.microsoft.com/office/drawing/2014/main" id="{4654D080-B114-4D68-9679-148782499C6F}"/>
              </a:ext>
            </a:extLst>
          </p:cNvPr>
          <p:cNvGraphicFramePr/>
          <p:nvPr>
            <p:extLst>
              <p:ext uri="{D42A27DB-BD31-4B8C-83A1-F6EECF244321}">
                <p14:modId xmlns:p14="http://schemas.microsoft.com/office/powerpoint/2010/main" val="812628497"/>
              </p:ext>
            </p:extLst>
          </p:nvPr>
        </p:nvGraphicFramePr>
        <p:xfrm>
          <a:off x="1894130" y="2850227"/>
          <a:ext cx="8403740"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a:extLst>
              <a:ext uri="{FF2B5EF4-FFF2-40B4-BE49-F238E27FC236}">
                <a16:creationId xmlns:a16="http://schemas.microsoft.com/office/drawing/2014/main" id="{32060C56-CB82-473F-B5D9-F0D5FA05E6A5}"/>
              </a:ext>
            </a:extLst>
          </p:cNvPr>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Tree>
    <p:extLst>
      <p:ext uri="{BB962C8B-B14F-4D97-AF65-F5344CB8AC3E}">
        <p14:creationId xmlns:p14="http://schemas.microsoft.com/office/powerpoint/2010/main" val="7915035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165</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254655" y="2781441"/>
            <a:ext cx="7682690" cy="2350266"/>
          </a:xfrm>
          <a:prstGeom prst="rect">
            <a:avLst/>
          </a:prstGeom>
          <a:solidFill>
            <a:srgbClr val="92D050"/>
          </a:solidFill>
          <a:ln>
            <a:noFill/>
          </a:ln>
          <a:effectLst>
            <a:outerShdw blurRad="107950" dist="12700" dir="5400000" algn="ctr">
              <a:srgbClr val="000000"/>
            </a:outerShdw>
          </a:effectLst>
        </p:spPr>
        <p:txBody>
          <a:bodyPr wrap="square" rtlCol="0">
            <a:spAutoFit/>
          </a:bodyPr>
          <a:lstStyle/>
          <a:p>
            <a:pPr algn="just"/>
            <a:r>
              <a:rPr lang="it-IT" sz="1600" dirty="0"/>
              <a:t>b) </a:t>
            </a:r>
            <a:r>
              <a:rPr lang="it-IT" sz="1600" b="1" u="sng" dirty="0"/>
              <a:t>svolge, nei limiti delle proprie competenze professionali, anche le funzioni di direttore dell’esecuzione del contratto</a:t>
            </a:r>
            <a:r>
              <a:rPr lang="it-IT" sz="1600" dirty="0"/>
              <a:t>;</a:t>
            </a:r>
          </a:p>
          <a:p>
            <a:pPr algn="just"/>
            <a:r>
              <a:rPr lang="it-IT" sz="1600" dirty="0"/>
              <a:t>c) nel rispetto di quanto previsto dall’ordinamento della singola amministrazione aggiudicatrice, in base all’articolo 31, comma 3 Codice:</a:t>
            </a:r>
          </a:p>
          <a:p>
            <a:pPr marL="628650" lvl="1" indent="-171450" algn="just">
              <a:buFont typeface="Wingdings" panose="05000000000000000000" pitchFamily="2" charset="2"/>
              <a:buChar char="q"/>
            </a:pPr>
            <a:r>
              <a:rPr lang="it-IT" sz="1600" dirty="0"/>
              <a:t>1. </a:t>
            </a:r>
            <a:r>
              <a:rPr lang="it-IT" sz="1600" b="1" u="sng" dirty="0"/>
              <a:t>predispone o coordina la progettazione di cui all’articolo 23, comma 14 Codice</a:t>
            </a:r>
            <a:r>
              <a:rPr lang="it-IT" sz="1600" dirty="0"/>
              <a:t> curando la promozione, ove necessario, di accertamenti e indagini preliminari idonei a consentire la progettazione;</a:t>
            </a:r>
          </a:p>
          <a:p>
            <a:pPr marL="628650" lvl="1" indent="-171450" algn="just">
              <a:buFont typeface="Wingdings" panose="05000000000000000000" pitchFamily="2" charset="2"/>
              <a:buChar char="q"/>
            </a:pPr>
            <a:r>
              <a:rPr lang="it-IT" sz="1600" dirty="0"/>
              <a:t>2. </a:t>
            </a:r>
            <a:r>
              <a:rPr lang="it-IT" sz="1600" u="sng" dirty="0"/>
              <a:t>coordina o cura l’andamento delle attività istruttorie dirette alla predisposizione del bando di gara relativo all’intervento.</a:t>
            </a:r>
          </a:p>
        </p:txBody>
      </p:sp>
      <p:sp>
        <p:nvSpPr>
          <p:cNvPr id="9" name="CasellaDiTesto 8">
            <a:extLst>
              <a:ext uri="{FF2B5EF4-FFF2-40B4-BE49-F238E27FC236}">
                <a16:creationId xmlns:a16="http://schemas.microsoft.com/office/drawing/2014/main" id="{24D43339-0882-4C6A-AF75-01AB6D7B8DC3}"/>
              </a:ext>
            </a:extLst>
          </p:cNvPr>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Tree>
    <p:extLst>
      <p:ext uri="{BB962C8B-B14F-4D97-AF65-F5344CB8AC3E}">
        <p14:creationId xmlns:p14="http://schemas.microsoft.com/office/powerpoint/2010/main" val="39192958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166</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3059083"/>
            <a:ext cx="7200800" cy="1938992"/>
          </a:xfrm>
          <a:prstGeom prst="rect">
            <a:avLst/>
          </a:prstGeom>
          <a:solidFill>
            <a:srgbClr val="92D050"/>
          </a:solidFill>
          <a:effectLst>
            <a:outerShdw blurRad="50800" dist="38100" dir="5400000" algn="t" rotWithShape="0">
              <a:prstClr val="black">
                <a:alpha val="40000"/>
              </a:prstClr>
            </a:outerShdw>
          </a:effectLst>
        </p:spPr>
        <p:txBody>
          <a:bodyPr wrap="square" rtlCol="0">
            <a:spAutoFit/>
          </a:bodyPr>
          <a:lstStyle/>
          <a:p>
            <a:pPr algn="ctr"/>
            <a:r>
              <a:rPr lang="it-IT" sz="2000" dirty="0"/>
              <a:t>d) </a:t>
            </a:r>
            <a:r>
              <a:rPr lang="it-IT" sz="2000" u="sng" dirty="0"/>
              <a:t>richiede all'amministrazione aggiudicatrice la nomina della commissione nel caso di affidamento con il criterio dell’offerta economicamente più vantaggiosa</a:t>
            </a:r>
            <a:r>
              <a:rPr lang="it-IT" sz="2000" dirty="0"/>
              <a:t>;</a:t>
            </a:r>
          </a:p>
          <a:p>
            <a:pPr algn="ctr"/>
            <a:r>
              <a:rPr lang="it-IT" sz="2000" dirty="0"/>
              <a:t>e) </a:t>
            </a:r>
            <a:r>
              <a:rPr lang="it-IT" sz="2000" b="1" u="sng" dirty="0"/>
              <a:t>svolge o coordina le attività di verifica della documentazione amministrativa</a:t>
            </a:r>
            <a:r>
              <a:rPr lang="it-IT" sz="2000" dirty="0"/>
              <a:t>;</a:t>
            </a:r>
          </a:p>
          <a:p>
            <a:pPr algn="ctr"/>
            <a:r>
              <a:rPr lang="it-IT" sz="2000" dirty="0"/>
              <a:t>f) </a:t>
            </a:r>
            <a:r>
              <a:rPr lang="it-IT" sz="2000" b="1" u="sng" dirty="0"/>
              <a:t>svolge la verifica di congruità delle offerte</a:t>
            </a:r>
            <a:r>
              <a:rPr lang="it-IT" sz="2000" dirty="0"/>
              <a:t>;</a:t>
            </a:r>
          </a:p>
        </p:txBody>
      </p:sp>
      <p:sp>
        <p:nvSpPr>
          <p:cNvPr id="9" name="CasellaDiTesto 8">
            <a:extLst>
              <a:ext uri="{FF2B5EF4-FFF2-40B4-BE49-F238E27FC236}">
                <a16:creationId xmlns:a16="http://schemas.microsoft.com/office/drawing/2014/main" id="{AF0B0CCE-1199-47B8-92ED-E83F2C060A92}"/>
              </a:ext>
            </a:extLst>
          </p:cNvPr>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Tree>
    <p:extLst>
      <p:ext uri="{BB962C8B-B14F-4D97-AF65-F5344CB8AC3E}">
        <p14:creationId xmlns:p14="http://schemas.microsoft.com/office/powerpoint/2010/main" val="321565399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167</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809612"/>
            <a:ext cx="7200800" cy="2800767"/>
          </a:xfrm>
          <a:prstGeom prst="rect">
            <a:avLst/>
          </a:prstGeom>
          <a:solidFill>
            <a:srgbClr val="92D050"/>
          </a:solidFill>
          <a:effectLst>
            <a:outerShdw blurRad="50800" dist="38100" dir="10800000" algn="r" rotWithShape="0">
              <a:prstClr val="black">
                <a:alpha val="40000"/>
              </a:prstClr>
            </a:outerShdw>
          </a:effectLst>
        </p:spPr>
        <p:txBody>
          <a:bodyPr wrap="square" rtlCol="0">
            <a:spAutoFit/>
          </a:bodyPr>
          <a:lstStyle/>
          <a:p>
            <a:pPr algn="ctr"/>
            <a:r>
              <a:rPr lang="it-IT" sz="1600" dirty="0"/>
              <a:t>g) </a:t>
            </a:r>
            <a:r>
              <a:rPr lang="it-IT" sz="1600" b="1" u="sng" dirty="0"/>
              <a:t>svolge, in coordinamento con il direttore dell’esecuzione ove nominato, le attività di controllo e vigilanza nella fase di esecuzione</a:t>
            </a:r>
            <a:r>
              <a:rPr lang="it-IT" sz="1600" dirty="0"/>
              <a:t>, acquisendo e fornendo all’organo competente dell’amministrazione aggiudicatrice, per gli atti di competenza, dati, informazioni ed elementi utili anche ai fini dell’applicazione delle penali, della risoluzione contrattuale e del ricorso agli strumenti di risoluzione delle controversie, secondo quanto stabilito dal codice, nonché ai fini dello svolgimento delle attività di verifica della conformità delle prestazioni eseguite con riferimento alle prescrizioni contrattuali;</a:t>
            </a:r>
          </a:p>
          <a:p>
            <a:pPr algn="ctr"/>
            <a:r>
              <a:rPr lang="it-IT" sz="1600" dirty="0"/>
              <a:t>h) </a:t>
            </a:r>
            <a:r>
              <a:rPr lang="it-IT" sz="1600" b="1" u="sng" dirty="0"/>
              <a:t>autorizza le modifiche, nonché le varianti contrattuali con le modalità previste dall’ordinamento della stazione appaltante da cui il RUP dipende, nei limiti fissati dall’art. 106 Codice</a:t>
            </a:r>
            <a:r>
              <a:rPr lang="it-IT" sz="1600" dirty="0"/>
              <a:t>;</a:t>
            </a:r>
          </a:p>
        </p:txBody>
      </p:sp>
      <p:sp>
        <p:nvSpPr>
          <p:cNvPr id="9" name="CasellaDiTesto 8">
            <a:extLst>
              <a:ext uri="{FF2B5EF4-FFF2-40B4-BE49-F238E27FC236}">
                <a16:creationId xmlns:a16="http://schemas.microsoft.com/office/drawing/2014/main" id="{14C7D8E7-09C6-44E5-A2C9-E92C3884522A}"/>
              </a:ext>
            </a:extLst>
          </p:cNvPr>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Tree>
    <p:extLst>
      <p:ext uri="{BB962C8B-B14F-4D97-AF65-F5344CB8AC3E}">
        <p14:creationId xmlns:p14="http://schemas.microsoft.com/office/powerpoint/2010/main" val="12076956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168</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918638"/>
            <a:ext cx="7200800" cy="1754326"/>
          </a:xfrm>
          <a:prstGeom prst="rect">
            <a:avLst/>
          </a:prstGeom>
          <a:solidFill>
            <a:schemeClr val="accent2"/>
          </a:solidFill>
          <a:effectLst>
            <a:outerShdw blurRad="63500" sx="102000" sy="102000" algn="ctr" rotWithShape="0">
              <a:prstClr val="black">
                <a:alpha val="40000"/>
              </a:prstClr>
            </a:outerShdw>
          </a:effectLst>
        </p:spPr>
        <p:txBody>
          <a:bodyPr wrap="square" rtlCol="0">
            <a:spAutoFit/>
          </a:bodyPr>
          <a:lstStyle/>
          <a:p>
            <a:pPr algn="ctr"/>
            <a:r>
              <a:rPr lang="it-IT" dirty="0"/>
              <a:t>i) </a:t>
            </a:r>
            <a:r>
              <a:rPr lang="it-IT" b="1" u="sng" dirty="0"/>
              <a:t>compie, su delega del datore di lavoro committente, in coordinamento con il direttore dell’esecuzione ove nominato, le azioni dirette a verificare il rispetto, da parte dell’esecutore, delle norme sulla sicurezza e sulla salute dei lavoratori sui luoghi di lavoro</a:t>
            </a:r>
            <a:r>
              <a:rPr lang="it-IT" dirty="0"/>
              <a:t>;</a:t>
            </a:r>
          </a:p>
          <a:p>
            <a:pPr algn="ctr"/>
            <a:r>
              <a:rPr lang="it-IT" dirty="0"/>
              <a:t>j) svolge, su delega del soggetto di cui all’articolo 26, comma 3, del decreto legislativo 9 aprile 2008, n. 81, i compiti ivi previsti;</a:t>
            </a:r>
          </a:p>
        </p:txBody>
      </p:sp>
      <p:sp>
        <p:nvSpPr>
          <p:cNvPr id="9" name="CasellaDiTesto 8">
            <a:extLst>
              <a:ext uri="{FF2B5EF4-FFF2-40B4-BE49-F238E27FC236}">
                <a16:creationId xmlns:a16="http://schemas.microsoft.com/office/drawing/2014/main" id="{D6C756C9-D359-42C3-92E1-3A1EB11EDEFE}"/>
              </a:ext>
            </a:extLst>
          </p:cNvPr>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Tree>
    <p:extLst>
      <p:ext uri="{BB962C8B-B14F-4D97-AF65-F5344CB8AC3E}">
        <p14:creationId xmlns:p14="http://schemas.microsoft.com/office/powerpoint/2010/main" val="10060490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169</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833473"/>
            <a:ext cx="7200800" cy="2400657"/>
          </a:xfrm>
          <a:prstGeom prst="rect">
            <a:avLst/>
          </a:prstGeom>
          <a:solidFill>
            <a:schemeClr val="accent1"/>
          </a:solidFill>
          <a:effectLst>
            <a:outerShdw blurRad="50800" dist="38100" dir="8100000" algn="tr" rotWithShape="0">
              <a:prstClr val="black">
                <a:alpha val="40000"/>
              </a:prstClr>
            </a:outerShdw>
          </a:effectLst>
        </p:spPr>
        <p:txBody>
          <a:bodyPr wrap="square" rtlCol="0">
            <a:spAutoFit/>
          </a:bodyPr>
          <a:lstStyle/>
          <a:p>
            <a:r>
              <a:rPr lang="it-IT" sz="1600" dirty="0"/>
              <a:t>k) </a:t>
            </a:r>
            <a:r>
              <a:rPr lang="it-IT" sz="1600" b="1" u="sng" dirty="0"/>
              <a:t>provvede alla raccolta, verifica e trasmissione all’Osservatorio dell’ANAC degli elementi relativi agli interventi di sua competenza</a:t>
            </a:r>
            <a:r>
              <a:rPr lang="it-IT" sz="1600" dirty="0"/>
              <a:t> e collabora con il responsabile della prevenzione della corruzione anche in relazione a quanto prescritto dall’articolo 1, comma 32, della legge n. 190/2012 e s.m.i.;</a:t>
            </a:r>
          </a:p>
          <a:p>
            <a:r>
              <a:rPr lang="it-IT" sz="1600" dirty="0"/>
              <a:t>l) </a:t>
            </a:r>
            <a:r>
              <a:rPr lang="it-IT" sz="1600" b="1" u="sng" dirty="0"/>
              <a:t>trasmette, al soggetto incaricato dell’eventuale verifica di conformità:</a:t>
            </a:r>
          </a:p>
          <a:p>
            <a:pPr marL="742950" lvl="1" indent="-285750">
              <a:buFont typeface="Wingdings" panose="05000000000000000000" pitchFamily="2" charset="2"/>
              <a:buChar char="q"/>
            </a:pPr>
            <a:r>
              <a:rPr lang="it-IT" sz="1400" dirty="0"/>
              <a:t>1. copia degli atti di gara;</a:t>
            </a:r>
          </a:p>
          <a:p>
            <a:pPr marL="742950" lvl="1" indent="-285750">
              <a:buFont typeface="Wingdings" panose="05000000000000000000" pitchFamily="2" charset="2"/>
              <a:buChar char="q"/>
            </a:pPr>
            <a:r>
              <a:rPr lang="it-IT" sz="1400" dirty="0"/>
              <a:t>2. copia del contratto;</a:t>
            </a:r>
          </a:p>
          <a:p>
            <a:pPr marL="742950" lvl="1" indent="-285750">
              <a:buFont typeface="Wingdings" panose="05000000000000000000" pitchFamily="2" charset="2"/>
              <a:buChar char="q"/>
            </a:pPr>
            <a:r>
              <a:rPr lang="it-IT" sz="1400" dirty="0"/>
              <a:t>3. documenti contabili;</a:t>
            </a:r>
          </a:p>
          <a:p>
            <a:pPr marL="742950" lvl="1" indent="-285750">
              <a:buFont typeface="Wingdings" panose="05000000000000000000" pitchFamily="2" charset="2"/>
              <a:buChar char="q"/>
            </a:pPr>
            <a:r>
              <a:rPr lang="it-IT" sz="1400" dirty="0"/>
              <a:t>4. risultanze degli accertamenti della prestazione effettuata;</a:t>
            </a:r>
          </a:p>
          <a:p>
            <a:pPr marL="742950" lvl="1" indent="-285750">
              <a:buFont typeface="Wingdings" panose="05000000000000000000" pitchFamily="2" charset="2"/>
              <a:buChar char="q"/>
            </a:pPr>
            <a:r>
              <a:rPr lang="it-IT" sz="1400" dirty="0"/>
              <a:t>5. certificati delle eventuali prove effettuate.</a:t>
            </a:r>
          </a:p>
        </p:txBody>
      </p:sp>
      <p:sp>
        <p:nvSpPr>
          <p:cNvPr id="9" name="CasellaDiTesto 8">
            <a:extLst>
              <a:ext uri="{FF2B5EF4-FFF2-40B4-BE49-F238E27FC236}">
                <a16:creationId xmlns:a16="http://schemas.microsoft.com/office/drawing/2014/main" id="{C183B61C-3210-4B1C-AF6A-2A73AA7161FE}"/>
              </a:ext>
            </a:extLst>
          </p:cNvPr>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Tree>
    <p:extLst>
      <p:ext uri="{BB962C8B-B14F-4D97-AF65-F5344CB8AC3E}">
        <p14:creationId xmlns:p14="http://schemas.microsoft.com/office/powerpoint/2010/main" val="75119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a:t>
            </a:fld>
            <a:endParaRPr lang="it-IT" dirty="0"/>
          </a:p>
        </p:txBody>
      </p:sp>
      <p:sp>
        <p:nvSpPr>
          <p:cNvPr id="10" name="CasellaDiTesto 9"/>
          <p:cNvSpPr txBox="1"/>
          <p:nvPr/>
        </p:nvSpPr>
        <p:spPr>
          <a:xfrm>
            <a:off x="2495600" y="1052737"/>
            <a:ext cx="7200800" cy="754053"/>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p:txBody>
      </p:sp>
      <p:pic>
        <p:nvPicPr>
          <p:cNvPr id="8" name="Immagine 7">
            <a:extLst>
              <a:ext uri="{FF2B5EF4-FFF2-40B4-BE49-F238E27FC236}">
                <a16:creationId xmlns:a16="http://schemas.microsoft.com/office/drawing/2014/main" id="{DDB961C2-FDCC-43CA-8244-2893C852A2B8}"/>
              </a:ext>
            </a:extLst>
          </p:cNvPr>
          <p:cNvPicPr>
            <a:picLocks noChangeAspect="1"/>
          </p:cNvPicPr>
          <p:nvPr/>
        </p:nvPicPr>
        <p:blipFill>
          <a:blip r:embed="rId2"/>
          <a:stretch>
            <a:fillRect/>
          </a:stretch>
        </p:blipFill>
        <p:spPr>
          <a:xfrm>
            <a:off x="3035660" y="1583438"/>
            <a:ext cx="6120680" cy="4437851"/>
          </a:xfrm>
          <a:prstGeom prst="rect">
            <a:avLst/>
          </a:prstGeom>
        </p:spPr>
      </p:pic>
    </p:spTree>
    <p:extLst>
      <p:ext uri="{BB962C8B-B14F-4D97-AF65-F5344CB8AC3E}">
        <p14:creationId xmlns:p14="http://schemas.microsoft.com/office/powerpoint/2010/main" val="16974131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170</a:t>
            </a:fld>
            <a:endParaRPr lang="it-IT" dirty="0"/>
          </a:p>
        </p:txBody>
      </p:sp>
      <p:graphicFrame>
        <p:nvGraphicFramePr>
          <p:cNvPr id="9" name="Diagramma 8">
            <a:extLst>
              <a:ext uri="{FF2B5EF4-FFF2-40B4-BE49-F238E27FC236}">
                <a16:creationId xmlns:a16="http://schemas.microsoft.com/office/drawing/2014/main" id="{AEFC4276-A70B-4913-83A6-9441374F8BD1}"/>
              </a:ext>
            </a:extLst>
          </p:cNvPr>
          <p:cNvGraphicFramePr/>
          <p:nvPr>
            <p:extLst>
              <p:ext uri="{D42A27DB-BD31-4B8C-83A1-F6EECF244321}">
                <p14:modId xmlns:p14="http://schemas.microsoft.com/office/powerpoint/2010/main" val="948884053"/>
              </p:ext>
            </p:extLst>
          </p:nvPr>
        </p:nvGraphicFramePr>
        <p:xfrm>
          <a:off x="1921042" y="2787719"/>
          <a:ext cx="8349916" cy="2512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35CDF19B-0461-47CC-83A7-AFA162FC9C39}"/>
              </a:ext>
            </a:extLst>
          </p:cNvPr>
          <p:cNvSpPr txBox="1"/>
          <p:nvPr/>
        </p:nvSpPr>
        <p:spPr>
          <a:xfrm>
            <a:off x="2495600" y="1052736"/>
            <a:ext cx="7200800" cy="1369606"/>
          </a:xfrm>
          <a:prstGeom prst="rect">
            <a:avLst/>
          </a:prstGeom>
          <a:solidFill>
            <a:schemeClr val="accent3">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NEGLI APPALTI DI FORNITURE E SERVIZI (COMPRESE LE CONCESSIONI DI SERVIZI)</a:t>
            </a:r>
          </a:p>
        </p:txBody>
      </p:sp>
    </p:spTree>
    <p:extLst>
      <p:ext uri="{BB962C8B-B14F-4D97-AF65-F5344CB8AC3E}">
        <p14:creationId xmlns:p14="http://schemas.microsoft.com/office/powerpoint/2010/main" val="263829347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171</a:t>
            </a:fld>
            <a:endParaRPr lang="it-IT" dirty="0"/>
          </a:p>
        </p:txBody>
      </p:sp>
      <p:sp>
        <p:nvSpPr>
          <p:cNvPr id="3" name="Rettangolo 2">
            <a:extLst>
              <a:ext uri="{FF2B5EF4-FFF2-40B4-BE49-F238E27FC236}">
                <a16:creationId xmlns:a16="http://schemas.microsoft.com/office/drawing/2014/main" id="{0D4AA987-C51C-4A9B-AF39-B6CFEA46E254}"/>
              </a:ext>
            </a:extLst>
          </p:cNvPr>
          <p:cNvSpPr/>
          <p:nvPr/>
        </p:nvSpPr>
        <p:spPr>
          <a:xfrm>
            <a:off x="1007165" y="361993"/>
            <a:ext cx="10177669" cy="44134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b="1" dirty="0">
                <a:solidFill>
                  <a:schemeClr val="tx1"/>
                </a:solidFill>
              </a:rPr>
              <a:t>STIPULA DEL CONTRATTO</a:t>
            </a:r>
          </a:p>
          <a:p>
            <a:pPr algn="ctr"/>
            <a:endParaRPr lang="it-IT" dirty="0"/>
          </a:p>
        </p:txBody>
      </p:sp>
      <p:sp>
        <p:nvSpPr>
          <p:cNvPr id="8" name="Rettangolo 7">
            <a:extLst>
              <a:ext uri="{FF2B5EF4-FFF2-40B4-BE49-F238E27FC236}">
                <a16:creationId xmlns:a16="http://schemas.microsoft.com/office/drawing/2014/main" id="{D7694CBB-AA62-461A-A024-EF724F3752EA}"/>
              </a:ext>
            </a:extLst>
          </p:cNvPr>
          <p:cNvSpPr/>
          <p:nvPr/>
        </p:nvSpPr>
        <p:spPr>
          <a:xfrm>
            <a:off x="2639616" y="1165801"/>
            <a:ext cx="26642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Efficacia dell’aggiudicazione</a:t>
            </a:r>
          </a:p>
        </p:txBody>
      </p:sp>
      <p:sp>
        <p:nvSpPr>
          <p:cNvPr id="11" name="Rettangolo 10">
            <a:extLst>
              <a:ext uri="{FF2B5EF4-FFF2-40B4-BE49-F238E27FC236}">
                <a16:creationId xmlns:a16="http://schemas.microsoft.com/office/drawing/2014/main" id="{816D1127-6F3A-4BB7-8699-5BCC23462FE3}"/>
              </a:ext>
            </a:extLst>
          </p:cNvPr>
          <p:cNvSpPr/>
          <p:nvPr/>
        </p:nvSpPr>
        <p:spPr>
          <a:xfrm>
            <a:off x="7214469" y="1147171"/>
            <a:ext cx="26642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Eventuale esercizio dell’autotutela</a:t>
            </a:r>
          </a:p>
        </p:txBody>
      </p:sp>
      <p:sp>
        <p:nvSpPr>
          <p:cNvPr id="9" name="Rettangolo 8">
            <a:extLst>
              <a:ext uri="{FF2B5EF4-FFF2-40B4-BE49-F238E27FC236}">
                <a16:creationId xmlns:a16="http://schemas.microsoft.com/office/drawing/2014/main" id="{1E474DD5-A45A-4AE3-963D-B8A2B6BEB8B3}"/>
              </a:ext>
            </a:extLst>
          </p:cNvPr>
          <p:cNvSpPr/>
          <p:nvPr/>
        </p:nvSpPr>
        <p:spPr>
          <a:xfrm>
            <a:off x="2612015" y="1804558"/>
            <a:ext cx="1637928" cy="10081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i="1" dirty="0"/>
              <a:t>Stand still </a:t>
            </a:r>
            <a:r>
              <a:rPr lang="it-IT" sz="1100" dirty="0"/>
              <a:t>35 giorni dall’invio dell’ultima comunicazione del provvedimento di aggiudicazione</a:t>
            </a:r>
          </a:p>
        </p:txBody>
      </p:sp>
      <p:sp>
        <p:nvSpPr>
          <p:cNvPr id="12" name="Rettangolo 11">
            <a:extLst>
              <a:ext uri="{FF2B5EF4-FFF2-40B4-BE49-F238E27FC236}">
                <a16:creationId xmlns:a16="http://schemas.microsoft.com/office/drawing/2014/main" id="{3687CAF0-4739-4A27-8EE0-E55D2E022DF6}"/>
              </a:ext>
            </a:extLst>
          </p:cNvPr>
          <p:cNvSpPr/>
          <p:nvPr/>
        </p:nvSpPr>
        <p:spPr>
          <a:xfrm>
            <a:off x="4515841" y="1804558"/>
            <a:ext cx="1637928" cy="1008112"/>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Mancata stipula del contratto per impugnazione dell’aggiudicazione</a:t>
            </a:r>
          </a:p>
        </p:txBody>
      </p:sp>
      <p:sp>
        <p:nvSpPr>
          <p:cNvPr id="13" name="Rettangolo 12">
            <a:extLst>
              <a:ext uri="{FF2B5EF4-FFF2-40B4-BE49-F238E27FC236}">
                <a16:creationId xmlns:a16="http://schemas.microsoft.com/office/drawing/2014/main" id="{17EF549A-6562-433C-98DE-DD4A6D71A439}"/>
              </a:ext>
            </a:extLst>
          </p:cNvPr>
          <p:cNvSpPr/>
          <p:nvPr/>
        </p:nvSpPr>
        <p:spPr>
          <a:xfrm>
            <a:off x="5507705" y="3326391"/>
            <a:ext cx="811313" cy="1008112"/>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rPr>
              <a:t>Accoglimento domanda annullamento aggiudicazione</a:t>
            </a:r>
          </a:p>
        </p:txBody>
      </p:sp>
      <p:sp>
        <p:nvSpPr>
          <p:cNvPr id="14" name="Rettangolo 13">
            <a:extLst>
              <a:ext uri="{FF2B5EF4-FFF2-40B4-BE49-F238E27FC236}">
                <a16:creationId xmlns:a16="http://schemas.microsoft.com/office/drawing/2014/main" id="{B3B11F56-9A1A-4CA0-8D53-3CAE6E4B1286}"/>
              </a:ext>
            </a:extLst>
          </p:cNvPr>
          <p:cNvSpPr/>
          <p:nvPr/>
        </p:nvSpPr>
        <p:spPr>
          <a:xfrm>
            <a:off x="4510238" y="3326041"/>
            <a:ext cx="811312" cy="1008462"/>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rPr>
              <a:t>Mancato accoglimento domanda annullamento aggiudicazione</a:t>
            </a:r>
          </a:p>
        </p:txBody>
      </p:sp>
      <p:sp>
        <p:nvSpPr>
          <p:cNvPr id="15" name="Rettangolo 14">
            <a:extLst>
              <a:ext uri="{FF2B5EF4-FFF2-40B4-BE49-F238E27FC236}">
                <a16:creationId xmlns:a16="http://schemas.microsoft.com/office/drawing/2014/main" id="{131F9AC9-CEF7-4652-A566-809F34BE52C5}"/>
              </a:ext>
            </a:extLst>
          </p:cNvPr>
          <p:cNvSpPr/>
          <p:nvPr/>
        </p:nvSpPr>
        <p:spPr>
          <a:xfrm>
            <a:off x="4520391" y="4910185"/>
            <a:ext cx="811312" cy="575714"/>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Stipula del contratto</a:t>
            </a:r>
          </a:p>
        </p:txBody>
      </p:sp>
      <p:sp>
        <p:nvSpPr>
          <p:cNvPr id="16" name="Rettangolo 15">
            <a:extLst>
              <a:ext uri="{FF2B5EF4-FFF2-40B4-BE49-F238E27FC236}">
                <a16:creationId xmlns:a16="http://schemas.microsoft.com/office/drawing/2014/main" id="{387EDDDC-9718-4B85-B1E4-AC0BCC127ACE}"/>
              </a:ext>
            </a:extLst>
          </p:cNvPr>
          <p:cNvSpPr/>
          <p:nvPr/>
        </p:nvSpPr>
        <p:spPr>
          <a:xfrm>
            <a:off x="5515370" y="4915210"/>
            <a:ext cx="811312" cy="650770"/>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Mancata stipula del contratto</a:t>
            </a:r>
          </a:p>
        </p:txBody>
      </p:sp>
      <p:sp>
        <p:nvSpPr>
          <p:cNvPr id="17" name="Rettangolo 16">
            <a:extLst>
              <a:ext uri="{FF2B5EF4-FFF2-40B4-BE49-F238E27FC236}">
                <a16:creationId xmlns:a16="http://schemas.microsoft.com/office/drawing/2014/main" id="{E087E241-F7C7-4C2F-A075-93FCDF7DA7B2}"/>
              </a:ext>
            </a:extLst>
          </p:cNvPr>
          <p:cNvSpPr/>
          <p:nvPr/>
        </p:nvSpPr>
        <p:spPr>
          <a:xfrm>
            <a:off x="4372374" y="5865539"/>
            <a:ext cx="2285993" cy="311498"/>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Approvazione del contratto stipulato</a:t>
            </a:r>
          </a:p>
        </p:txBody>
      </p:sp>
      <p:sp>
        <p:nvSpPr>
          <p:cNvPr id="18" name="Rettangolo 17">
            <a:extLst>
              <a:ext uri="{FF2B5EF4-FFF2-40B4-BE49-F238E27FC236}">
                <a16:creationId xmlns:a16="http://schemas.microsoft.com/office/drawing/2014/main" id="{740C2189-D404-4DFF-B8A1-7E574C8B752D}"/>
              </a:ext>
            </a:extLst>
          </p:cNvPr>
          <p:cNvSpPr/>
          <p:nvPr/>
        </p:nvSpPr>
        <p:spPr>
          <a:xfrm>
            <a:off x="2568021" y="3359294"/>
            <a:ext cx="1637928" cy="10081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Stipula del contratto entro i 60 giorni successivi o diverso termine </a:t>
            </a:r>
            <a:r>
              <a:rPr lang="it-IT" sz="1100" i="1" dirty="0"/>
              <a:t>lex specialis</a:t>
            </a:r>
          </a:p>
        </p:txBody>
      </p:sp>
      <p:sp>
        <p:nvSpPr>
          <p:cNvPr id="19" name="Rettangolo 18">
            <a:extLst>
              <a:ext uri="{FF2B5EF4-FFF2-40B4-BE49-F238E27FC236}">
                <a16:creationId xmlns:a16="http://schemas.microsoft.com/office/drawing/2014/main" id="{C1275C3F-E1B2-48D8-9C88-F22705112A07}"/>
              </a:ext>
            </a:extLst>
          </p:cNvPr>
          <p:cNvSpPr/>
          <p:nvPr/>
        </p:nvSpPr>
        <p:spPr>
          <a:xfrm>
            <a:off x="2795491" y="4974453"/>
            <a:ext cx="1134776" cy="10081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Approvazione contratto stipulato</a:t>
            </a:r>
          </a:p>
        </p:txBody>
      </p:sp>
      <p:sp>
        <p:nvSpPr>
          <p:cNvPr id="20" name="Rettangolo 19">
            <a:extLst>
              <a:ext uri="{FF2B5EF4-FFF2-40B4-BE49-F238E27FC236}">
                <a16:creationId xmlns:a16="http://schemas.microsoft.com/office/drawing/2014/main" id="{C57551B2-4C4B-4339-BEF8-A0099BE132DD}"/>
              </a:ext>
            </a:extLst>
          </p:cNvPr>
          <p:cNvSpPr/>
          <p:nvPr/>
        </p:nvSpPr>
        <p:spPr>
          <a:xfrm>
            <a:off x="7686053" y="1871887"/>
            <a:ext cx="16379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Mancata stipula del contratto per scioglimento da ogni vincolo o recesso dal contratto da parte dell’aggiudicatario</a:t>
            </a:r>
          </a:p>
        </p:txBody>
      </p:sp>
      <p:sp>
        <p:nvSpPr>
          <p:cNvPr id="21" name="Rettangolo 20">
            <a:extLst>
              <a:ext uri="{FF2B5EF4-FFF2-40B4-BE49-F238E27FC236}">
                <a16:creationId xmlns:a16="http://schemas.microsoft.com/office/drawing/2014/main" id="{9C299AFE-F1F4-47DD-8D68-E029048AD4E3}"/>
              </a:ext>
            </a:extLst>
          </p:cNvPr>
          <p:cNvSpPr/>
          <p:nvPr/>
        </p:nvSpPr>
        <p:spPr>
          <a:xfrm>
            <a:off x="6623307" y="3421990"/>
            <a:ext cx="941981"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Rimborso spese contrattuali documentate</a:t>
            </a:r>
          </a:p>
        </p:txBody>
      </p:sp>
      <p:sp>
        <p:nvSpPr>
          <p:cNvPr id="22" name="Rettangolo 21">
            <a:extLst>
              <a:ext uri="{FF2B5EF4-FFF2-40B4-BE49-F238E27FC236}">
                <a16:creationId xmlns:a16="http://schemas.microsoft.com/office/drawing/2014/main" id="{4E67A19F-9AF2-492F-9335-BE7841601E24}"/>
              </a:ext>
            </a:extLst>
          </p:cNvPr>
          <p:cNvSpPr/>
          <p:nvPr/>
        </p:nvSpPr>
        <p:spPr>
          <a:xfrm>
            <a:off x="9046561" y="3389031"/>
            <a:ext cx="1134776" cy="1785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In caso di esecuzione d’urgenza rimborso delle spese per prestazioni ordinate dal Direttore esecuzione</a:t>
            </a:r>
          </a:p>
        </p:txBody>
      </p:sp>
      <p:sp>
        <p:nvSpPr>
          <p:cNvPr id="23" name="Rettangolo 22">
            <a:extLst>
              <a:ext uri="{FF2B5EF4-FFF2-40B4-BE49-F238E27FC236}">
                <a16:creationId xmlns:a16="http://schemas.microsoft.com/office/drawing/2014/main" id="{E223D932-B432-471A-A319-D7388182FABD}"/>
              </a:ext>
            </a:extLst>
          </p:cNvPr>
          <p:cNvSpPr/>
          <p:nvPr/>
        </p:nvSpPr>
        <p:spPr>
          <a:xfrm>
            <a:off x="7732624" y="3416469"/>
            <a:ext cx="1134776" cy="1704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In caso di esecuzione d’urgenza rimborso delle spese sostenute per  l’esecuzione dei lavori ordinati dal Direttore lavori</a:t>
            </a:r>
          </a:p>
        </p:txBody>
      </p:sp>
      <p:cxnSp>
        <p:nvCxnSpPr>
          <p:cNvPr id="25" name="Connettore 2 24">
            <a:extLst>
              <a:ext uri="{FF2B5EF4-FFF2-40B4-BE49-F238E27FC236}">
                <a16:creationId xmlns:a16="http://schemas.microsoft.com/office/drawing/2014/main" id="{D18B144E-CB81-44C1-BA51-C22D7CEBE9F6}"/>
              </a:ext>
            </a:extLst>
          </p:cNvPr>
          <p:cNvCxnSpPr/>
          <p:nvPr/>
        </p:nvCxnSpPr>
        <p:spPr>
          <a:xfrm flipH="1">
            <a:off x="7320136" y="2996952"/>
            <a:ext cx="396000" cy="288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D2C8BE6E-4AB8-4952-BE06-40921527A99F}"/>
              </a:ext>
            </a:extLst>
          </p:cNvPr>
          <p:cNvCxnSpPr>
            <a:cxnSpLocks/>
          </p:cNvCxnSpPr>
          <p:nvPr/>
        </p:nvCxnSpPr>
        <p:spPr>
          <a:xfrm>
            <a:off x="8324713" y="2970586"/>
            <a:ext cx="0" cy="4005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FDB61425-3DBA-4A3F-BA63-C7DFA9C52C7B}"/>
              </a:ext>
            </a:extLst>
          </p:cNvPr>
          <p:cNvCxnSpPr>
            <a:cxnSpLocks/>
          </p:cNvCxnSpPr>
          <p:nvPr/>
        </p:nvCxnSpPr>
        <p:spPr>
          <a:xfrm>
            <a:off x="9129758" y="2969474"/>
            <a:ext cx="388447" cy="33008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EF516005-5D68-4D05-B3EC-E4AB8E0ECF90}"/>
              </a:ext>
            </a:extLst>
          </p:cNvPr>
          <p:cNvCxnSpPr>
            <a:cxnSpLocks/>
          </p:cNvCxnSpPr>
          <p:nvPr/>
        </p:nvCxnSpPr>
        <p:spPr>
          <a:xfrm>
            <a:off x="4915894" y="2875332"/>
            <a:ext cx="0" cy="409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431EAAE1-F93F-486A-A634-A6972FD7C77C}"/>
              </a:ext>
            </a:extLst>
          </p:cNvPr>
          <p:cNvCxnSpPr>
            <a:cxnSpLocks/>
          </p:cNvCxnSpPr>
          <p:nvPr/>
        </p:nvCxnSpPr>
        <p:spPr>
          <a:xfrm>
            <a:off x="5906368" y="2859743"/>
            <a:ext cx="6993" cy="440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106E3522-E7A5-4D4E-BDCC-F9B852B6F5D8}"/>
              </a:ext>
            </a:extLst>
          </p:cNvPr>
          <p:cNvCxnSpPr>
            <a:cxnSpLocks/>
          </p:cNvCxnSpPr>
          <p:nvPr/>
        </p:nvCxnSpPr>
        <p:spPr>
          <a:xfrm>
            <a:off x="4910210" y="4423988"/>
            <a:ext cx="0" cy="409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DF4C50DF-29CF-47A1-B90A-282E1A2FCCE2}"/>
              </a:ext>
            </a:extLst>
          </p:cNvPr>
          <p:cNvCxnSpPr>
            <a:cxnSpLocks/>
          </p:cNvCxnSpPr>
          <p:nvPr/>
        </p:nvCxnSpPr>
        <p:spPr>
          <a:xfrm>
            <a:off x="5905796" y="4423988"/>
            <a:ext cx="0" cy="409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9156C61F-F998-479F-8101-B8CA97C8EEBE}"/>
              </a:ext>
            </a:extLst>
          </p:cNvPr>
          <p:cNvCxnSpPr>
            <a:cxnSpLocks/>
          </p:cNvCxnSpPr>
          <p:nvPr/>
        </p:nvCxnSpPr>
        <p:spPr>
          <a:xfrm>
            <a:off x="3408378" y="2875331"/>
            <a:ext cx="0" cy="409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0D85F64C-D273-42F9-B6FE-3CD31B97B132}"/>
              </a:ext>
            </a:extLst>
          </p:cNvPr>
          <p:cNvCxnSpPr>
            <a:cxnSpLocks/>
          </p:cNvCxnSpPr>
          <p:nvPr/>
        </p:nvCxnSpPr>
        <p:spPr>
          <a:xfrm>
            <a:off x="3386985" y="4500565"/>
            <a:ext cx="0" cy="409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EA329DCF-9824-4F1A-92D4-8BE4EDEFAD1F}"/>
              </a:ext>
            </a:extLst>
          </p:cNvPr>
          <p:cNvCxnSpPr/>
          <p:nvPr/>
        </p:nvCxnSpPr>
        <p:spPr>
          <a:xfrm flipH="1">
            <a:off x="3362880" y="1556792"/>
            <a:ext cx="140833"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a:extLst>
              <a:ext uri="{FF2B5EF4-FFF2-40B4-BE49-F238E27FC236}">
                <a16:creationId xmlns:a16="http://schemas.microsoft.com/office/drawing/2014/main" id="{1B6E044E-DBFF-4C2F-8174-74F9C5DD1117}"/>
              </a:ext>
            </a:extLst>
          </p:cNvPr>
          <p:cNvCxnSpPr/>
          <p:nvPr/>
        </p:nvCxnSpPr>
        <p:spPr>
          <a:xfrm>
            <a:off x="4782031" y="1556792"/>
            <a:ext cx="288032" cy="144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id="{A9EB931E-2DC0-4E18-B644-44162BF1B1DC}"/>
              </a:ext>
            </a:extLst>
          </p:cNvPr>
          <p:cNvCxnSpPr>
            <a:cxnSpLocks/>
          </p:cNvCxnSpPr>
          <p:nvPr/>
        </p:nvCxnSpPr>
        <p:spPr>
          <a:xfrm flipH="1">
            <a:off x="4910211" y="5549476"/>
            <a:ext cx="1" cy="235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230D92DA-9597-46E1-8FCB-0471C7C52C1D}"/>
              </a:ext>
            </a:extLst>
          </p:cNvPr>
          <p:cNvCxnSpPr/>
          <p:nvPr/>
        </p:nvCxnSpPr>
        <p:spPr>
          <a:xfrm>
            <a:off x="5495532" y="1309817"/>
            <a:ext cx="15789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C8040F81-47B9-48F3-90E8-D06F5DC01EB5}"/>
              </a:ext>
            </a:extLst>
          </p:cNvPr>
          <p:cNvCxnSpPr/>
          <p:nvPr/>
        </p:nvCxnSpPr>
        <p:spPr>
          <a:xfrm>
            <a:off x="5515371" y="1453834"/>
            <a:ext cx="2049917" cy="751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63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172</a:t>
            </a:fld>
            <a:endParaRPr lang="it-IT" dirty="0"/>
          </a:p>
        </p:txBody>
      </p:sp>
      <p:sp>
        <p:nvSpPr>
          <p:cNvPr id="10" name="CasellaDiTesto 9"/>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402108"/>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334412" y="3420565"/>
            <a:ext cx="7523176" cy="1815882"/>
          </a:xfrm>
          <a:prstGeom prst="rect">
            <a:avLst/>
          </a:prstGeom>
          <a:noFill/>
        </p:spPr>
        <p:txBody>
          <a:bodyPr wrap="square" rtlCol="0">
            <a:spAutoFit/>
          </a:bodyPr>
          <a:lstStyle/>
          <a:p>
            <a:pPr algn="ctr"/>
            <a:r>
              <a:rPr lang="it-IT" sz="2800" cap="all" dirty="0">
                <a:highlight>
                  <a:srgbClr val="FFFFFF"/>
                </a:highlight>
              </a:rPr>
              <a:t>Nelle linee guida, </a:t>
            </a:r>
            <a:r>
              <a:rPr lang="it-IT" sz="2800" u="sng" cap="all" dirty="0">
                <a:highlight>
                  <a:srgbClr val="FFFFFF"/>
                </a:highlight>
              </a:rPr>
              <a:t>l’anac si sofferma anche sugli aspetti relativi all’esecuzione e al collaudo dei contratti</a:t>
            </a:r>
            <a:r>
              <a:rPr lang="it-IT" sz="2800" cap="all" dirty="0">
                <a:highlight>
                  <a:srgbClr val="FFFFFF"/>
                </a:highlight>
              </a:rPr>
              <a:t>, richiamando le disposizioni di cui agli artt. 101 e 102 codice.</a:t>
            </a:r>
            <a:endParaRPr lang="it-IT" sz="2800" dirty="0">
              <a:highlight>
                <a:srgbClr val="FFFFFF"/>
              </a:highlight>
            </a:endParaRPr>
          </a:p>
        </p:txBody>
      </p:sp>
    </p:spTree>
    <p:extLst>
      <p:ext uri="{BB962C8B-B14F-4D97-AF65-F5344CB8AC3E}">
        <p14:creationId xmlns:p14="http://schemas.microsoft.com/office/powerpoint/2010/main" val="6096010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173</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11" name="Rectangle 119">
            <a:extLst>
              <a:ext uri="{FF2B5EF4-FFF2-40B4-BE49-F238E27FC236}">
                <a16:creationId xmlns:a16="http://schemas.microsoft.com/office/drawing/2014/main" id="{A03F316D-2C32-43C6-8D1B-FD2CCC848684}"/>
              </a:ext>
            </a:extLst>
          </p:cNvPr>
          <p:cNvSpPr>
            <a:spLocks noChangeArrowheads="1"/>
          </p:cNvSpPr>
          <p:nvPr/>
        </p:nvSpPr>
        <p:spPr bwMode="auto">
          <a:xfrm>
            <a:off x="1883410" y="2359039"/>
            <a:ext cx="8425180" cy="3446223"/>
          </a:xfrm>
          <a:prstGeom prst="rect">
            <a:avLst/>
          </a:prstGeom>
          <a:noFill/>
          <a:ln w="25400">
            <a:solidFill>
              <a:srgbClr val="385D89"/>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dirty="0"/>
          </a:p>
        </p:txBody>
      </p:sp>
      <p:sp>
        <p:nvSpPr>
          <p:cNvPr id="9" name="Rettangolo 8">
            <a:extLst>
              <a:ext uri="{FF2B5EF4-FFF2-40B4-BE49-F238E27FC236}">
                <a16:creationId xmlns:a16="http://schemas.microsoft.com/office/drawing/2014/main" id="{58ABB3D6-8B98-453D-9C52-CF6A8C3E96D3}"/>
              </a:ext>
            </a:extLst>
          </p:cNvPr>
          <p:cNvSpPr/>
          <p:nvPr/>
        </p:nvSpPr>
        <p:spPr>
          <a:xfrm>
            <a:off x="1883410" y="2413338"/>
            <a:ext cx="8295306" cy="954107"/>
          </a:xfrm>
          <a:prstGeom prst="rect">
            <a:avLst/>
          </a:prstGeom>
        </p:spPr>
        <p:txBody>
          <a:bodyPr wrap="square">
            <a:spAutoFit/>
          </a:bodyPr>
          <a:lstStyle/>
          <a:p>
            <a:pPr marL="285750" indent="-285750" algn="just">
              <a:buFont typeface="Wingdings" panose="05000000000000000000" pitchFamily="2" charset="2"/>
              <a:buChar char="q"/>
            </a:pPr>
            <a:r>
              <a:rPr lang="it-IT" sz="1400" b="1" u="sng" spc="-20" dirty="0">
                <a:ea typeface="Times New Roman" panose="02020603050405020304" pitchFamily="18" charset="0"/>
              </a:rPr>
              <a:t>L’esecuzione </a:t>
            </a:r>
            <a:r>
              <a:rPr lang="it-IT" sz="1400" b="1" u="sng" dirty="0">
                <a:ea typeface="Times New Roman" panose="02020603050405020304" pitchFamily="18" charset="0"/>
              </a:rPr>
              <a:t>dei contratti è diretta dal RUP</a:t>
            </a:r>
            <a:r>
              <a:rPr lang="it-IT" sz="1400" dirty="0">
                <a:ea typeface="Times New Roman" panose="02020603050405020304" pitchFamily="18" charset="0"/>
              </a:rPr>
              <a:t> che si avvale del direttore dell’esecuzione del contratto o del direttore dei lavori, del coordinatore in materia di salute e sicurezza durante l’esecuzione, del  collaudatore o della commissione di collaudo, del verificatore della conformità e accerta il corretto ed effettivo svolgimento delle prestazioni ad ognuno affidate (art. 101, comma 1 Codice).</a:t>
            </a:r>
            <a:endParaRPr lang="it-IT" sz="1400" dirty="0"/>
          </a:p>
        </p:txBody>
      </p:sp>
      <p:sp>
        <p:nvSpPr>
          <p:cNvPr id="12" name="Rettangolo 11">
            <a:extLst>
              <a:ext uri="{FF2B5EF4-FFF2-40B4-BE49-F238E27FC236}">
                <a16:creationId xmlns:a16="http://schemas.microsoft.com/office/drawing/2014/main" id="{D44102E9-CD70-4245-B628-7762B03DB525}"/>
              </a:ext>
            </a:extLst>
          </p:cNvPr>
          <p:cNvSpPr/>
          <p:nvPr/>
        </p:nvSpPr>
        <p:spPr>
          <a:xfrm>
            <a:off x="2664752" y="3624163"/>
            <a:ext cx="6732621" cy="1815882"/>
          </a:xfrm>
          <a:prstGeom prst="rect">
            <a:avLst/>
          </a:prstGeom>
          <a:solidFill>
            <a:srgbClr val="92D050"/>
          </a:solidFill>
        </p:spPr>
        <p:txBody>
          <a:bodyPr wrap="square">
            <a:spAutoFit/>
          </a:bodyPr>
          <a:lstStyle/>
          <a:p>
            <a:pPr marL="342900" lvl="0" indent="-342900">
              <a:buFont typeface="Wingdings" panose="05000000000000000000" pitchFamily="2" charset="2"/>
              <a:buChar char=""/>
              <a:tabLst>
                <a:tab pos="676275" algn="l"/>
              </a:tabLst>
            </a:pPr>
            <a:r>
              <a:rPr lang="it-IT" sz="1600" b="1" dirty="0">
                <a:ea typeface="Times New Roman" panose="02020603050405020304" pitchFamily="18" charset="0"/>
              </a:rPr>
              <a:t>Il Codice dei contratti pubblici disciplina le fattispecie relative</a:t>
            </a:r>
            <a:r>
              <a:rPr lang="it-IT" sz="1600" b="1" spc="-65" dirty="0">
                <a:ea typeface="Times New Roman" panose="02020603050405020304" pitchFamily="18" charset="0"/>
              </a:rPr>
              <a:t> </a:t>
            </a:r>
            <a:r>
              <a:rPr lang="it-IT" sz="1600" b="1" dirty="0">
                <a:ea typeface="Times New Roman" panose="02020603050405020304" pitchFamily="18" charset="0"/>
              </a:rPr>
              <a:t>a:</a:t>
            </a:r>
          </a:p>
          <a:p>
            <a:pPr marL="342900" lvl="0" indent="-342900">
              <a:buClr>
                <a:srgbClr val="4F81BC"/>
              </a:buClr>
              <a:buSzPts val="1800"/>
              <a:buFont typeface="Wingdings" panose="05000000000000000000" pitchFamily="2" charset="2"/>
              <a:buChar char=""/>
              <a:tabLst>
                <a:tab pos="675640" algn="l"/>
                <a:tab pos="676275" algn="l"/>
              </a:tabLst>
            </a:pPr>
            <a:r>
              <a:rPr lang="it-IT" sz="1600" b="1" dirty="0">
                <a:ea typeface="Wingdings" panose="05000000000000000000" pitchFamily="2" charset="2"/>
                <a:cs typeface="Wingdings" panose="05000000000000000000" pitchFamily="2" charset="2"/>
              </a:rPr>
              <a:t>subappalto,</a:t>
            </a:r>
          </a:p>
          <a:p>
            <a:pPr marL="342900" lvl="0" indent="-342900">
              <a:buClr>
                <a:srgbClr val="4F81BC"/>
              </a:buClr>
              <a:buSzPts val="1800"/>
              <a:buFont typeface="Wingdings" panose="05000000000000000000" pitchFamily="2" charset="2"/>
              <a:buChar char=""/>
              <a:tabLst>
                <a:tab pos="675640" algn="l"/>
                <a:tab pos="676275" algn="l"/>
              </a:tabLst>
            </a:pPr>
            <a:r>
              <a:rPr lang="it-IT" sz="1600" b="1" dirty="0">
                <a:ea typeface="Wingdings" panose="05000000000000000000" pitchFamily="2" charset="2"/>
                <a:cs typeface="Wingdings" panose="05000000000000000000" pitchFamily="2" charset="2"/>
              </a:rPr>
              <a:t>modifiche in corso di</a:t>
            </a:r>
            <a:r>
              <a:rPr lang="it-IT" sz="1600" b="1" spc="-5" dirty="0">
                <a:ea typeface="Wingdings" panose="05000000000000000000" pitchFamily="2" charset="2"/>
                <a:cs typeface="Wingdings" panose="05000000000000000000" pitchFamily="2" charset="2"/>
              </a:rPr>
              <a:t> </a:t>
            </a:r>
            <a:r>
              <a:rPr lang="it-IT" sz="1600" b="1" dirty="0">
                <a:ea typeface="Wingdings" panose="05000000000000000000" pitchFamily="2" charset="2"/>
                <a:cs typeface="Wingdings" panose="05000000000000000000" pitchFamily="2" charset="2"/>
              </a:rPr>
              <a:t>esecuzione,</a:t>
            </a:r>
          </a:p>
          <a:p>
            <a:pPr marL="342900" lvl="0" indent="-342900">
              <a:buClr>
                <a:srgbClr val="4F81BC"/>
              </a:buClr>
              <a:buSzPts val="1800"/>
              <a:buFont typeface="Wingdings" panose="05000000000000000000" pitchFamily="2" charset="2"/>
              <a:buChar char=""/>
              <a:tabLst>
                <a:tab pos="675640" algn="l"/>
                <a:tab pos="676275" algn="l"/>
              </a:tabLst>
            </a:pPr>
            <a:r>
              <a:rPr lang="it-IT" sz="1600" b="1" dirty="0">
                <a:ea typeface="Wingdings" panose="05000000000000000000" pitchFamily="2" charset="2"/>
                <a:cs typeface="Wingdings" panose="05000000000000000000" pitchFamily="2" charset="2"/>
              </a:rPr>
              <a:t>sospensione dell’esecuzione del</a:t>
            </a:r>
            <a:r>
              <a:rPr lang="it-IT" sz="1600" b="1" spc="-10" dirty="0">
                <a:ea typeface="Wingdings" panose="05000000000000000000" pitchFamily="2" charset="2"/>
                <a:cs typeface="Wingdings" panose="05000000000000000000" pitchFamily="2" charset="2"/>
              </a:rPr>
              <a:t> </a:t>
            </a:r>
            <a:r>
              <a:rPr lang="it-IT" sz="1600" b="1" dirty="0">
                <a:ea typeface="Wingdings" panose="05000000000000000000" pitchFamily="2" charset="2"/>
                <a:cs typeface="Wingdings" panose="05000000000000000000" pitchFamily="2" charset="2"/>
              </a:rPr>
              <a:t>contratto,</a:t>
            </a:r>
          </a:p>
          <a:p>
            <a:pPr marL="342900" lvl="0" indent="-342900">
              <a:buClr>
                <a:srgbClr val="4F81BC"/>
              </a:buClr>
              <a:buSzPts val="1800"/>
              <a:buFont typeface="Wingdings" panose="05000000000000000000" pitchFamily="2" charset="2"/>
              <a:buChar char=""/>
              <a:tabLst>
                <a:tab pos="675640" algn="l"/>
                <a:tab pos="676275" algn="l"/>
              </a:tabLst>
            </a:pPr>
            <a:r>
              <a:rPr lang="it-IT" sz="1600" b="1" dirty="0">
                <a:ea typeface="Wingdings" panose="05000000000000000000" pitchFamily="2" charset="2"/>
                <a:cs typeface="Wingdings" panose="05000000000000000000" pitchFamily="2" charset="2"/>
              </a:rPr>
              <a:t>risoluzione del</a:t>
            </a:r>
            <a:r>
              <a:rPr lang="it-IT" sz="1600" b="1" spc="-15" dirty="0">
                <a:ea typeface="Wingdings" panose="05000000000000000000" pitchFamily="2" charset="2"/>
                <a:cs typeface="Wingdings" panose="05000000000000000000" pitchFamily="2" charset="2"/>
              </a:rPr>
              <a:t> </a:t>
            </a:r>
            <a:r>
              <a:rPr lang="it-IT" sz="1600" b="1" dirty="0">
                <a:ea typeface="Wingdings" panose="05000000000000000000" pitchFamily="2" charset="2"/>
                <a:cs typeface="Wingdings" panose="05000000000000000000" pitchFamily="2" charset="2"/>
              </a:rPr>
              <a:t>contratto,</a:t>
            </a:r>
          </a:p>
          <a:p>
            <a:pPr marL="342900" lvl="0" indent="-342900">
              <a:buClr>
                <a:srgbClr val="4F81BC"/>
              </a:buClr>
              <a:buSzPts val="1800"/>
              <a:buFont typeface="Wingdings" panose="05000000000000000000" pitchFamily="2" charset="2"/>
              <a:buChar char=""/>
              <a:tabLst>
                <a:tab pos="675640" algn="l"/>
                <a:tab pos="676275" algn="l"/>
              </a:tabLst>
            </a:pPr>
            <a:r>
              <a:rPr lang="it-IT" sz="1600" b="1" dirty="0">
                <a:ea typeface="Wingdings" panose="05000000000000000000" pitchFamily="2" charset="2"/>
                <a:cs typeface="Wingdings" panose="05000000000000000000" pitchFamily="2" charset="2"/>
              </a:rPr>
              <a:t>recesso della</a:t>
            </a:r>
            <a:r>
              <a:rPr lang="it-IT" sz="1600" b="1" spc="-15" dirty="0">
                <a:ea typeface="Wingdings" panose="05000000000000000000" pitchFamily="2" charset="2"/>
                <a:cs typeface="Wingdings" panose="05000000000000000000" pitchFamily="2" charset="2"/>
              </a:rPr>
              <a:t> </a:t>
            </a:r>
            <a:r>
              <a:rPr lang="it-IT" sz="1600" b="1" dirty="0">
                <a:ea typeface="Wingdings" panose="05000000000000000000" pitchFamily="2" charset="2"/>
                <a:cs typeface="Wingdings" panose="05000000000000000000" pitchFamily="2" charset="2"/>
              </a:rPr>
              <a:t>S.A.,</a:t>
            </a:r>
          </a:p>
          <a:p>
            <a:pPr marL="342900" lvl="0" indent="-342900">
              <a:buClr>
                <a:srgbClr val="4F81BC"/>
              </a:buClr>
              <a:buSzPts val="1800"/>
              <a:buFont typeface="Wingdings" panose="05000000000000000000" pitchFamily="2" charset="2"/>
              <a:buChar char=""/>
              <a:tabLst>
                <a:tab pos="675640" algn="l"/>
                <a:tab pos="676275" algn="l"/>
              </a:tabLst>
            </a:pPr>
            <a:r>
              <a:rPr lang="it-IT" sz="1600" b="1" dirty="0">
                <a:ea typeface="Wingdings" panose="05000000000000000000" pitchFamily="2" charset="2"/>
                <a:cs typeface="Wingdings" panose="05000000000000000000" pitchFamily="2" charset="2"/>
              </a:rPr>
              <a:t>conseguenze del fallimento</a:t>
            </a:r>
            <a:r>
              <a:rPr lang="it-IT" sz="1600" b="1" spc="-20" dirty="0">
                <a:ea typeface="Wingdings" panose="05000000000000000000" pitchFamily="2" charset="2"/>
                <a:cs typeface="Wingdings" panose="05000000000000000000" pitchFamily="2" charset="2"/>
              </a:rPr>
              <a:t> </a:t>
            </a:r>
            <a:r>
              <a:rPr lang="it-IT" sz="1600" b="1" dirty="0">
                <a:ea typeface="Wingdings" panose="05000000000000000000" pitchFamily="2" charset="2"/>
                <a:cs typeface="Wingdings" panose="05000000000000000000" pitchFamily="2" charset="2"/>
              </a:rPr>
              <a:t>dell’appaltatore.</a:t>
            </a:r>
            <a:endParaRPr lang="it-IT" sz="1600" b="1" dirty="0">
              <a:effectLst/>
              <a:ea typeface="Wingdings" panose="05000000000000000000" pitchFamily="2" charset="2"/>
              <a:cs typeface="Wingdings" panose="05000000000000000000" pitchFamily="2" charset="2"/>
            </a:endParaRPr>
          </a:p>
        </p:txBody>
      </p:sp>
      <p:sp>
        <p:nvSpPr>
          <p:cNvPr id="13" name="CasellaDiTesto 12">
            <a:extLst>
              <a:ext uri="{FF2B5EF4-FFF2-40B4-BE49-F238E27FC236}">
                <a16:creationId xmlns:a16="http://schemas.microsoft.com/office/drawing/2014/main" id="{EA17837C-A231-4E8C-8CD1-C46BD53848A3}"/>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30876066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174</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034711"/>
            <a:ext cx="7200800" cy="3293209"/>
          </a:xfrm>
          <a:prstGeom prst="rect">
            <a:avLst/>
          </a:prstGeom>
          <a:noFill/>
        </p:spPr>
        <p:txBody>
          <a:bodyPr wrap="square" rtlCol="0">
            <a:spAutoFit/>
          </a:bodyPr>
          <a:lstStyle/>
          <a:p>
            <a:pPr algn="ctr"/>
            <a:endParaRPr lang="it-IT" sz="3200" b="1" dirty="0">
              <a:highlight>
                <a:srgbClr val="FFFFFF"/>
              </a:highlight>
            </a:endParaRPr>
          </a:p>
          <a:p>
            <a:pPr algn="ctr"/>
            <a:r>
              <a:rPr lang="it-IT" sz="3200" dirty="0">
                <a:highlight>
                  <a:srgbClr val="FFFFFF"/>
                </a:highlight>
              </a:rPr>
              <a:t>Nella fase di esecuzione del contratto, dunque, </a:t>
            </a:r>
            <a:r>
              <a:rPr lang="it-IT" sz="3200" b="1" u="sng" dirty="0">
                <a:highlight>
                  <a:srgbClr val="FFFFFF"/>
                </a:highlight>
              </a:rPr>
              <a:t>il RUP si avvale delle figure indicate nell’art. 101 Codice…</a:t>
            </a:r>
          </a:p>
          <a:p>
            <a:pPr algn="ctr"/>
            <a:endParaRPr lang="it-IT" sz="3200" dirty="0">
              <a:highlight>
                <a:srgbClr val="FFFFFF"/>
              </a:highlight>
            </a:endParaRPr>
          </a:p>
          <a:p>
            <a:pPr algn="ctr"/>
            <a:r>
              <a:rPr lang="it-IT" sz="4800" dirty="0">
                <a:highlight>
                  <a:srgbClr val="FFFF00"/>
                </a:highlight>
              </a:rPr>
              <a:t>OVVERO…</a:t>
            </a:r>
          </a:p>
        </p:txBody>
      </p:sp>
      <p:sp>
        <p:nvSpPr>
          <p:cNvPr id="11" name="CasellaDiTesto 10">
            <a:extLst>
              <a:ext uri="{FF2B5EF4-FFF2-40B4-BE49-F238E27FC236}">
                <a16:creationId xmlns:a16="http://schemas.microsoft.com/office/drawing/2014/main" id="{27EB9B98-2FAF-4370-B8EC-EC6EC76B27AD}"/>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7262334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175</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711818"/>
            <a:ext cx="7200800" cy="3077766"/>
          </a:xfrm>
          <a:prstGeom prst="rect">
            <a:avLst/>
          </a:prstGeom>
          <a:noFill/>
        </p:spPr>
        <p:txBody>
          <a:bodyPr wrap="square" rtlCol="0">
            <a:spAutoFit/>
          </a:bodyPr>
          <a:lstStyle/>
          <a:p>
            <a:pPr algn="ctr"/>
            <a:r>
              <a:rPr lang="it-IT" i="1" dirty="0"/>
              <a:t>«1. </a:t>
            </a:r>
            <a:r>
              <a:rPr lang="it-IT" i="1" dirty="0">
                <a:highlight>
                  <a:srgbClr val="FF0000"/>
                </a:highlight>
              </a:rPr>
              <a:t>La esecuzione dei contratti aventi ad oggetto lavori, servizi, forniture, è diretta dal responsabile unico del procedimento</a:t>
            </a:r>
            <a:r>
              <a:rPr lang="it-IT" i="1" dirty="0"/>
              <a:t>, che controlla i livelli di qualità delle prestazioni. </a:t>
            </a:r>
            <a:r>
              <a:rPr lang="it-IT" b="1" i="1" u="sng" dirty="0"/>
              <a:t>Il responsabile unico del procedimento, nella fase dell'esecuzione, si avvale del </a:t>
            </a:r>
            <a:r>
              <a:rPr lang="it-IT" b="1" i="1" u="sng" dirty="0">
                <a:highlight>
                  <a:srgbClr val="008080"/>
                </a:highlight>
              </a:rPr>
              <a:t>direttore dell'esecuzione del contratto o del direttore dei lavori</a:t>
            </a:r>
            <a:r>
              <a:rPr lang="it-IT" b="1" i="1" u="sng" dirty="0"/>
              <a:t>, del </a:t>
            </a:r>
            <a:r>
              <a:rPr lang="it-IT" b="1" i="1" u="sng" dirty="0">
                <a:highlight>
                  <a:srgbClr val="FF00FF"/>
                </a:highlight>
              </a:rPr>
              <a:t>coordinatore in materia di salute e di sicurezza</a:t>
            </a:r>
            <a:r>
              <a:rPr lang="it-IT" b="1" i="1" u="sng" dirty="0"/>
              <a:t> durante l'esecuzione previsto dal  decreto legislativo 9 aprile 2008 n. 81, nonché del </a:t>
            </a:r>
            <a:r>
              <a:rPr lang="it-IT" b="1" i="1" u="sng" dirty="0">
                <a:highlight>
                  <a:srgbClr val="C0C0C0"/>
                </a:highlight>
              </a:rPr>
              <a:t>collaudatore ovvero della commissione di collaudo, del verificatore della conformità</a:t>
            </a:r>
            <a:r>
              <a:rPr lang="it-IT" i="1" dirty="0"/>
              <a:t> e accerta il corretto ed effettivo svolgimento delle funzioni ad ognuno affidate» </a:t>
            </a:r>
            <a:r>
              <a:rPr lang="it-IT" dirty="0"/>
              <a:t>(art. 101, comma 1 Codice).</a:t>
            </a:r>
          </a:p>
          <a:p>
            <a:pPr algn="ctr"/>
            <a:endParaRPr lang="it-IT" sz="1600" dirty="0"/>
          </a:p>
          <a:p>
            <a:pPr algn="ctr"/>
            <a:endParaRPr lang="it-IT" sz="1600" dirty="0"/>
          </a:p>
        </p:txBody>
      </p:sp>
      <p:sp>
        <p:nvSpPr>
          <p:cNvPr id="11" name="CasellaDiTesto 10">
            <a:extLst>
              <a:ext uri="{FF2B5EF4-FFF2-40B4-BE49-F238E27FC236}">
                <a16:creationId xmlns:a16="http://schemas.microsoft.com/office/drawing/2014/main" id="{8B114AE0-170E-4694-B916-10CCB8FCBB16}"/>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19621314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176</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639626"/>
            <a:ext cx="7200800" cy="2985433"/>
          </a:xfrm>
          <a:prstGeom prst="rect">
            <a:avLst/>
          </a:prstGeom>
          <a:noFill/>
          <a:ln>
            <a:solidFill>
              <a:schemeClr val="tx1"/>
            </a:solidFill>
          </a:ln>
        </p:spPr>
        <p:txBody>
          <a:bodyPr wrap="square" rtlCol="0">
            <a:spAutoFit/>
          </a:bodyPr>
          <a:lstStyle/>
          <a:p>
            <a:pPr algn="ctr"/>
            <a:r>
              <a:rPr lang="it-IT" sz="2800" dirty="0"/>
              <a:t>L’ANAC, nelle Linee Guida definitive del 2017 spiega che il RUP, in queste fasi, è tenuto al corretto svolgimento di alcune attività. </a:t>
            </a:r>
          </a:p>
          <a:p>
            <a:pPr algn="ctr"/>
            <a:endParaRPr lang="it-IT" sz="2800" dirty="0"/>
          </a:p>
          <a:p>
            <a:pPr algn="ctr"/>
            <a:r>
              <a:rPr lang="it-IT" sz="2800" b="1" dirty="0">
                <a:solidFill>
                  <a:srgbClr val="FF0000"/>
                </a:solidFill>
                <a:effectLst>
                  <a:outerShdw blurRad="38100" dist="38100" dir="2700000" algn="tl">
                    <a:srgbClr val="000000">
                      <a:alpha val="43137"/>
                    </a:srgbClr>
                  </a:outerShdw>
                </a:effectLst>
              </a:rPr>
              <a:t>In particolare, il RUP:</a:t>
            </a:r>
          </a:p>
          <a:p>
            <a:pPr algn="ctr"/>
            <a:endParaRPr lang="it-IT" sz="1600" dirty="0">
              <a:solidFill>
                <a:srgbClr val="FF0000"/>
              </a:solidFill>
              <a:effectLst>
                <a:outerShdw blurRad="38100" dist="38100" dir="2700000" algn="tl">
                  <a:srgbClr val="000000">
                    <a:alpha val="43137"/>
                  </a:srgbClr>
                </a:outerShdw>
              </a:effectLst>
            </a:endParaRPr>
          </a:p>
          <a:p>
            <a:pPr algn="ctr"/>
            <a:endParaRPr lang="it-IT" sz="1600" dirty="0"/>
          </a:p>
          <a:p>
            <a:pPr algn="ctr"/>
            <a:endParaRPr lang="it-IT" sz="1600" dirty="0"/>
          </a:p>
        </p:txBody>
      </p:sp>
      <p:sp>
        <p:nvSpPr>
          <p:cNvPr id="11" name="CasellaDiTesto 10">
            <a:extLst>
              <a:ext uri="{FF2B5EF4-FFF2-40B4-BE49-F238E27FC236}">
                <a16:creationId xmlns:a16="http://schemas.microsoft.com/office/drawing/2014/main" id="{8D0596ED-B12C-4A54-88BB-79BFFB08BB10}"/>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35714955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177</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398993"/>
            <a:ext cx="7200800" cy="3323987"/>
          </a:xfrm>
          <a:prstGeom prst="rect">
            <a:avLst/>
          </a:prstGeom>
          <a:noFill/>
        </p:spPr>
        <p:txBody>
          <a:bodyPr wrap="square" rtlCol="0">
            <a:spAutoFit/>
          </a:bodyPr>
          <a:lstStyle/>
          <a:p>
            <a:pPr algn="ctr"/>
            <a:endParaRPr lang="it-IT" sz="1600" dirty="0"/>
          </a:p>
          <a:p>
            <a:pPr algn="ctr"/>
            <a:r>
              <a:rPr lang="it-IT" dirty="0"/>
              <a:t>a) </a:t>
            </a:r>
            <a:r>
              <a:rPr lang="it-IT" b="1" u="sng" dirty="0"/>
              <a:t>impartisce al direttore dei lavori, con disposizioni di servizio, le istruzioni occorrenti a garantire la regolarità dei lavori.</a:t>
            </a:r>
            <a:r>
              <a:rPr lang="it-IT" dirty="0"/>
              <a:t> Autorizza il direttore dei lavori alla consegna dei lavori dopo che il contratto è divenuto efficace e svolge le attività di accertamento della data di effettivo inizio, nonché di ogni altro termine di realizzazione degli stessi;</a:t>
            </a:r>
          </a:p>
          <a:p>
            <a:pPr algn="ctr"/>
            <a:r>
              <a:rPr lang="it-IT" dirty="0"/>
              <a:t>b) </a:t>
            </a:r>
            <a:r>
              <a:rPr lang="it-IT" b="1" u="sng" dirty="0"/>
              <a:t>provvede, sentito il direttore dei lavori e il coordinatore della sicurezza in fase di esecuzione, a verificare che l’esecutore corrisponda alle imprese subappaltatrici i costi della sicurezza relativi alle prestazioni affidate in subappalto, senza alcun ribasso;</a:t>
            </a:r>
          </a:p>
          <a:p>
            <a:pPr algn="ctr"/>
            <a:endParaRPr lang="it-IT" sz="1600" dirty="0"/>
          </a:p>
          <a:p>
            <a:pPr algn="ctr"/>
            <a:endParaRPr lang="it-IT" sz="1600" dirty="0"/>
          </a:p>
        </p:txBody>
      </p:sp>
      <p:sp>
        <p:nvSpPr>
          <p:cNvPr id="11" name="CasellaDiTesto 10">
            <a:extLst>
              <a:ext uri="{FF2B5EF4-FFF2-40B4-BE49-F238E27FC236}">
                <a16:creationId xmlns:a16="http://schemas.microsoft.com/office/drawing/2014/main" id="{9708F7C0-A249-49F1-AAB4-6E14565D3591}"/>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37442398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178</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340802"/>
            <a:ext cx="7200800" cy="3231654"/>
          </a:xfrm>
          <a:prstGeom prst="rect">
            <a:avLst/>
          </a:prstGeom>
          <a:noFill/>
        </p:spPr>
        <p:txBody>
          <a:bodyPr wrap="square" rtlCol="0">
            <a:spAutoFit/>
          </a:bodyPr>
          <a:lstStyle/>
          <a:p>
            <a:pPr algn="ctr"/>
            <a:endParaRPr lang="it-IT" sz="1600" dirty="0"/>
          </a:p>
          <a:p>
            <a:pPr algn="ctr"/>
            <a:r>
              <a:rPr lang="it-IT" sz="2000" dirty="0"/>
              <a:t>c) </a:t>
            </a:r>
            <a:r>
              <a:rPr lang="it-IT" sz="2000" b="1" u="sng" dirty="0"/>
              <a:t>adotta gli atti di competenza a seguito delle iniziative e delle segnalazioni del coordinatore per la sicurezza in fase di esecuzione </a:t>
            </a:r>
            <a:r>
              <a:rPr lang="it-IT" sz="2000" dirty="0"/>
              <a:t>sentito il direttore dei lavori, laddove tali figure non coincidano;</a:t>
            </a:r>
          </a:p>
          <a:p>
            <a:pPr algn="ctr"/>
            <a:r>
              <a:rPr lang="it-IT" sz="2000" dirty="0"/>
              <a:t>d) </a:t>
            </a:r>
            <a:r>
              <a:rPr lang="it-IT" sz="2000" b="1" u="sng" dirty="0"/>
              <a:t>svolge, su delega del soggetto di cui all’articolo 26, comma 3, del decreto legislativo 9 aprile 2008, n. 81, i compiti ivi previsti, qualora non sia prevista la predisposizione del piano di sicurezza e di coordinamento</a:t>
            </a:r>
            <a:r>
              <a:rPr lang="it-IT" sz="2000" dirty="0"/>
              <a:t>;</a:t>
            </a:r>
          </a:p>
          <a:p>
            <a:pPr algn="ctr"/>
            <a:endParaRPr lang="it-IT" sz="1600" dirty="0"/>
          </a:p>
          <a:p>
            <a:pPr algn="ctr"/>
            <a:endParaRPr lang="it-IT" sz="1600" dirty="0"/>
          </a:p>
          <a:p>
            <a:pPr algn="ctr"/>
            <a:endParaRPr lang="it-IT" sz="1600" dirty="0"/>
          </a:p>
        </p:txBody>
      </p:sp>
      <p:sp>
        <p:nvSpPr>
          <p:cNvPr id="11" name="CasellaDiTesto 10">
            <a:extLst>
              <a:ext uri="{FF2B5EF4-FFF2-40B4-BE49-F238E27FC236}">
                <a16:creationId xmlns:a16="http://schemas.microsoft.com/office/drawing/2014/main" id="{FB676F00-12BD-4DBE-A6E8-C161F2A61C67}"/>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360189909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179</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183051"/>
            <a:ext cx="7200800" cy="3662541"/>
          </a:xfrm>
          <a:prstGeom prst="rect">
            <a:avLst/>
          </a:prstGeom>
          <a:noFill/>
        </p:spPr>
        <p:txBody>
          <a:bodyPr wrap="square" rtlCol="0">
            <a:spAutoFit/>
          </a:bodyPr>
          <a:lstStyle/>
          <a:p>
            <a:pPr algn="ctr"/>
            <a:endParaRPr lang="it-IT" sz="1600" dirty="0"/>
          </a:p>
          <a:p>
            <a:pPr algn="ctr"/>
            <a:r>
              <a:rPr lang="it-IT" dirty="0"/>
              <a:t>e) </a:t>
            </a:r>
            <a:r>
              <a:rPr lang="it-IT" b="1" u="sng" dirty="0"/>
              <a:t>assume il ruolo di responsabile dei lavori, ai fini del rispetto delle norme sulla sicurezza e salute dei lavoratori sui luoghi di lavoro.</a:t>
            </a:r>
            <a:r>
              <a:rPr lang="it-IT" dirty="0"/>
              <a:t> Il RUP, nello svolgimento dell’incarico di responsabile dei lavori, salvo diversa indicazione e fermi restando i compiti e le responsabilità di cui agli articoli 90, 93, comma 2, 99, comma 1, e 101, comma 1, del decreto legislativo 9 aprile 2008, n. 81 </a:t>
            </a:r>
            <a:r>
              <a:rPr lang="it-IT" b="1" u="sng" dirty="0"/>
              <a:t>richiede la nomina del coordinatore per la sicurezza in fase di progettazione e del coordinatore per la sicurezza in fase di esecuzione dei lavori e vigila sulla loro attività</a:t>
            </a:r>
            <a:r>
              <a:rPr lang="it-IT" dirty="0"/>
              <a:t>;</a:t>
            </a:r>
          </a:p>
          <a:p>
            <a:pPr algn="ctr"/>
            <a:r>
              <a:rPr lang="it-IT" dirty="0"/>
              <a:t>f) </a:t>
            </a:r>
            <a:r>
              <a:rPr lang="it-IT" b="1" u="sng" dirty="0"/>
              <a:t>prima della consegna dei lavori, tiene conto delle eventuali proposte integrative del piano di sicurezza e di coordinamento formulate dagli operatori economici</a:t>
            </a:r>
            <a:r>
              <a:rPr lang="it-IT" dirty="0"/>
              <a:t>, quando tale piano sia previsto ai sensi del decreto legislativo 9 aprile 2008, n. 81;</a:t>
            </a:r>
          </a:p>
        </p:txBody>
      </p:sp>
      <p:sp>
        <p:nvSpPr>
          <p:cNvPr id="11" name="CasellaDiTesto 10">
            <a:extLst>
              <a:ext uri="{FF2B5EF4-FFF2-40B4-BE49-F238E27FC236}">
                <a16:creationId xmlns:a16="http://schemas.microsoft.com/office/drawing/2014/main" id="{EA4A40BC-94DD-4276-A4DA-70F79D3BC908}"/>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382867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a:t>
            </a:fld>
            <a:endParaRPr lang="it-IT" dirty="0"/>
          </a:p>
        </p:txBody>
      </p:sp>
      <p:sp>
        <p:nvSpPr>
          <p:cNvPr id="10" name="CasellaDiTesto 9"/>
          <p:cNvSpPr txBox="1"/>
          <p:nvPr/>
        </p:nvSpPr>
        <p:spPr>
          <a:xfrm>
            <a:off x="2495600" y="1052736"/>
            <a:ext cx="7200800" cy="5062924"/>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Per ogni singola procedura di affidamento di un appalto o di una concessione, le stazioni appaltanti, </a:t>
            </a:r>
            <a:r>
              <a:rPr lang="it-IT" sz="2000" b="1" u="sng" dirty="0"/>
              <a:t>con atto formale del dirigente o di altro soggetto responsabile dell’unità organizzativa, individuano un RUP per le fasi della programmazione, progettazione, affidamento ed esecuzione.</a:t>
            </a:r>
            <a:r>
              <a:rPr lang="it-IT" sz="2000" b="1" dirty="0"/>
              <a:t> Il RUP svolge i suoi compiti con il supporto dei dipendenti dell’amministrazione aggiudicatrice.</a:t>
            </a:r>
          </a:p>
          <a:p>
            <a:pPr algn="ctr"/>
            <a:endParaRPr lang="it-IT" sz="2000" b="1" dirty="0"/>
          </a:p>
          <a:p>
            <a:pPr algn="ctr"/>
            <a:r>
              <a:rPr lang="it-IT" sz="2000" dirty="0"/>
              <a:t>Il RUP è individuato, nel rispetto di quanto stabilito dall’art. 31, comma 1 Codice </a:t>
            </a:r>
            <a:r>
              <a:rPr lang="it-IT" sz="2000" i="1" u="sng" dirty="0"/>
              <a:t>tra i dipendenti di ruolo addetti all’unità organizzativa inquadrati come dirigenti o dipendenti con funzioni direttive, o in caso di carenza in organico della suddetta unità organizzativa, tra i dipendenti in servizio con analoghe caratteristiche.</a:t>
            </a:r>
            <a:endParaRPr lang="it-IT" i="1" u="sng" dirty="0"/>
          </a:p>
        </p:txBody>
      </p:sp>
    </p:spTree>
    <p:extLst>
      <p:ext uri="{BB962C8B-B14F-4D97-AF65-F5344CB8AC3E}">
        <p14:creationId xmlns:p14="http://schemas.microsoft.com/office/powerpoint/2010/main" val="90565628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180</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253962"/>
            <a:ext cx="7200800" cy="3354765"/>
          </a:xfrm>
          <a:prstGeom prst="rect">
            <a:avLst/>
          </a:prstGeom>
          <a:noFill/>
        </p:spPr>
        <p:txBody>
          <a:bodyPr wrap="square" rtlCol="0">
            <a:spAutoFit/>
          </a:bodyPr>
          <a:lstStyle/>
          <a:p>
            <a:pPr algn="ctr"/>
            <a:endParaRPr lang="it-IT" sz="1600" dirty="0"/>
          </a:p>
          <a:p>
            <a:pPr algn="ctr"/>
            <a:r>
              <a:rPr lang="it-IT" dirty="0"/>
              <a:t>g) </a:t>
            </a:r>
            <a:r>
              <a:rPr lang="it-IT" b="1" u="sng" dirty="0"/>
              <a:t>trasmette agli organi competenti dell’amministrazione aggiudicatrice, sentito il direttore dei lavori, la proposta del coordinatore per l’esecuzione dei lavori relativa alla sospensione, all’allontanamento dell’esecutore o dei subappaltatori o dei lavoratori autonomi dal cantiere o alla risoluzione del contratto</a:t>
            </a:r>
            <a:r>
              <a:rPr lang="it-IT" dirty="0"/>
              <a:t>;</a:t>
            </a:r>
          </a:p>
          <a:p>
            <a:pPr algn="ctr"/>
            <a:r>
              <a:rPr lang="it-IT" dirty="0"/>
              <a:t>h) </a:t>
            </a:r>
            <a:r>
              <a:rPr lang="it-IT" b="1" u="sng" dirty="0"/>
              <a:t>accerta, in corso d’opera, che le prestazioni oggetto di contratto di avvalimento siano svolte direttamente dalle risorse umane e strumentali dell’impresa ausiliaria</a:t>
            </a:r>
            <a:r>
              <a:rPr lang="it-IT" dirty="0"/>
              <a:t> che il titolare del contratto utilizza in adempimento degli obblighi derivanti dal contratto di avvalimento, anche facendo ricorso al direttore dei lavori;</a:t>
            </a:r>
          </a:p>
          <a:p>
            <a:pPr algn="ctr"/>
            <a:endParaRPr lang="it-IT" sz="1600" dirty="0"/>
          </a:p>
        </p:txBody>
      </p:sp>
      <p:sp>
        <p:nvSpPr>
          <p:cNvPr id="11" name="CasellaDiTesto 10">
            <a:extLst>
              <a:ext uri="{FF2B5EF4-FFF2-40B4-BE49-F238E27FC236}">
                <a16:creationId xmlns:a16="http://schemas.microsoft.com/office/drawing/2014/main" id="{25596033-9910-41F2-B5C9-8F7B3DC86DC4}"/>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223315934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181</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176341"/>
            <a:ext cx="7200800" cy="3662541"/>
          </a:xfrm>
          <a:prstGeom prst="rect">
            <a:avLst/>
          </a:prstGeom>
          <a:noFill/>
        </p:spPr>
        <p:txBody>
          <a:bodyPr wrap="square" rtlCol="0">
            <a:spAutoFit/>
          </a:bodyPr>
          <a:lstStyle/>
          <a:p>
            <a:pPr algn="ctr"/>
            <a:endParaRPr lang="it-IT" sz="1600" dirty="0"/>
          </a:p>
          <a:p>
            <a:pPr algn="ctr"/>
            <a:r>
              <a:rPr lang="it-IT" dirty="0"/>
              <a:t>i) </a:t>
            </a:r>
            <a:r>
              <a:rPr lang="it-IT" b="1" u="sng" dirty="0"/>
              <a:t>predispone, con riferimento ai compiti di cui all’art. 31, comma 12 Codice, un piano di verifiche da sottoporre all’organo che lo ha nominato e, al termine dell’esecuzione, presenta una relazione sull’operato dell’esecutore e sulle verifiche effettuate, anche a sorpresa</a:t>
            </a:r>
            <a:r>
              <a:rPr lang="it-IT" dirty="0"/>
              <a:t>;</a:t>
            </a:r>
          </a:p>
          <a:p>
            <a:pPr algn="ctr"/>
            <a:r>
              <a:rPr lang="it-IT" dirty="0"/>
              <a:t>j) </a:t>
            </a:r>
            <a:r>
              <a:rPr lang="it-IT" b="1" u="sng" dirty="0"/>
              <a:t>controlla il progresso e lo stato di avanzamento dei lavori sulla base delle evidenze e delle informazioni del direttore dei lavori, al fine del rispetto degli obiettivi dei tempi, dei costi, della qualità delle prestazioni e del controllo dei rischi.</a:t>
            </a:r>
            <a:r>
              <a:rPr lang="it-IT" dirty="0"/>
              <a:t> In particolare verifica: le modalità di esecuzione dei lavori e delle prestazioni in relazione al risultato richiesto dalle specifiche progettuali; il rispetto della normativa tecnica; il rispetto delle clausole specificate nella documentazione contrattuale (contratto e capitolati) anche attraverso le verifiche di cui all’art. 31, comma 12 Codice;</a:t>
            </a:r>
          </a:p>
        </p:txBody>
      </p:sp>
      <p:sp>
        <p:nvSpPr>
          <p:cNvPr id="11" name="CasellaDiTesto 10">
            <a:extLst>
              <a:ext uri="{FF2B5EF4-FFF2-40B4-BE49-F238E27FC236}">
                <a16:creationId xmlns:a16="http://schemas.microsoft.com/office/drawing/2014/main" id="{E82C046D-08A9-4656-9679-37E5D5DA5B2C}"/>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219719051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182</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11379" y="2217277"/>
            <a:ext cx="7200800" cy="3293209"/>
          </a:xfrm>
          <a:prstGeom prst="rect">
            <a:avLst/>
          </a:prstGeom>
          <a:noFill/>
        </p:spPr>
        <p:txBody>
          <a:bodyPr wrap="square" rtlCol="0">
            <a:spAutoFit/>
          </a:bodyPr>
          <a:lstStyle/>
          <a:p>
            <a:pPr algn="ctr"/>
            <a:endParaRPr lang="it-IT" sz="1600" dirty="0"/>
          </a:p>
          <a:p>
            <a:pPr algn="ctr"/>
            <a:r>
              <a:rPr lang="it-IT" sz="1600" dirty="0"/>
              <a:t>k) </a:t>
            </a:r>
            <a:r>
              <a:rPr lang="it-IT" sz="1600" b="1" u="sng" dirty="0"/>
              <a:t>autorizza le modifiche, nonché le varianti, dei contratti di appalto in corso di validità anche su proposta del direttore dei lavori</a:t>
            </a:r>
            <a:r>
              <a:rPr lang="it-IT" sz="1600" dirty="0"/>
              <a:t>, con le modalità previste dall'ordinamento della stazione appaltante da cui il RUP dipende in conformità alle previsioni dell’art. 106 Codice e, in particolare, redige la relazione di cui all’art. 106, comma 14 Codice, relativa alle varianti in corso d’opera, in cui sono riportate le ragioni di fatto e/o di diritto che hanno reso necessarie tali varianti. Il RUP può avvalersi dell’ausilio del direttore dei lavori per l’accertamento delle condizioni che giustificano le varianti;</a:t>
            </a:r>
          </a:p>
          <a:p>
            <a:pPr algn="ctr"/>
            <a:r>
              <a:rPr lang="it-IT" sz="1600" dirty="0"/>
              <a:t>l) </a:t>
            </a:r>
            <a:r>
              <a:rPr lang="it-IT" sz="1600" b="1" u="sng" dirty="0"/>
              <a:t>approva i prezzi relativi a nuove lavorazioni originariamente non previste, determinati in contraddittorio tra il direttore dei lavori e l’impresa affidataria</a:t>
            </a:r>
            <a:r>
              <a:rPr lang="it-IT" sz="1600" dirty="0"/>
              <a:t>, rimettendo alla valutazione della stazione appaltante le variazioni di prezzo che comportino maggiori spese rispetto alle somme previste nel quadro economico;</a:t>
            </a:r>
          </a:p>
        </p:txBody>
      </p:sp>
      <p:sp>
        <p:nvSpPr>
          <p:cNvPr id="11" name="CasellaDiTesto 10">
            <a:extLst>
              <a:ext uri="{FF2B5EF4-FFF2-40B4-BE49-F238E27FC236}">
                <a16:creationId xmlns:a16="http://schemas.microsoft.com/office/drawing/2014/main" id="{7501F7E5-779F-47F5-9D94-932CDF148F70}"/>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39984072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183</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529666"/>
            <a:ext cx="7200800" cy="2585323"/>
          </a:xfrm>
          <a:prstGeom prst="rect">
            <a:avLst/>
          </a:prstGeom>
          <a:noFill/>
        </p:spPr>
        <p:txBody>
          <a:bodyPr wrap="square" rtlCol="0">
            <a:spAutoFit/>
          </a:bodyPr>
          <a:lstStyle/>
          <a:p>
            <a:pPr algn="ctr"/>
            <a:r>
              <a:rPr lang="it-IT" sz="1400" dirty="0"/>
              <a:t>m</a:t>
            </a:r>
            <a:r>
              <a:rPr lang="it-IT" dirty="0"/>
              <a:t>) </a:t>
            </a:r>
            <a:r>
              <a:rPr lang="it-IT" b="1" u="sng" dirty="0"/>
              <a:t>irroga le penali per il ritardato adempimento degli obblighi contrattuali in contraddittorio con l’appaltatore</a:t>
            </a:r>
            <a:r>
              <a:rPr lang="it-IT" dirty="0"/>
              <a:t>, anche sulla base delle indicazioni fornite dal direttore dei lavori;</a:t>
            </a:r>
          </a:p>
          <a:p>
            <a:pPr algn="ctr"/>
            <a:r>
              <a:rPr lang="it-IT" dirty="0"/>
              <a:t>n) </a:t>
            </a:r>
            <a:r>
              <a:rPr lang="it-IT" b="1" u="sng" dirty="0"/>
              <a:t>ordina la sospensione dei lavori per ragioni di pubblico interesse o necessità, nei limiti e con gli effetti previsti dall’art. 107 Codice</a:t>
            </a:r>
            <a:r>
              <a:rPr lang="it-IT" dirty="0"/>
              <a:t>;</a:t>
            </a:r>
          </a:p>
          <a:p>
            <a:pPr algn="ctr"/>
            <a:r>
              <a:rPr lang="it-IT" dirty="0"/>
              <a:t>o) </a:t>
            </a:r>
            <a:r>
              <a:rPr lang="it-IT" b="1" u="sng" dirty="0"/>
              <a:t>dispone la ripresa dei lavori e dell’esecuzione del contratto non appena siano venute a cessare le cause della sospensione e indica il nuovo termine di conclusione del contratto</a:t>
            </a:r>
            <a:r>
              <a:rPr lang="it-IT" dirty="0"/>
              <a:t>, calcolato tenendo in considerazione la durata della sospensione e gli effetti da questa prodotti;</a:t>
            </a:r>
          </a:p>
        </p:txBody>
      </p:sp>
      <p:sp>
        <p:nvSpPr>
          <p:cNvPr id="11" name="CasellaDiTesto 10">
            <a:extLst>
              <a:ext uri="{FF2B5EF4-FFF2-40B4-BE49-F238E27FC236}">
                <a16:creationId xmlns:a16="http://schemas.microsoft.com/office/drawing/2014/main" id="{4D1B1892-2347-4290-80BD-0FC58F3A8A29}"/>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249150338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184</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336681"/>
            <a:ext cx="7200800" cy="3139321"/>
          </a:xfrm>
          <a:prstGeom prst="rect">
            <a:avLst/>
          </a:prstGeom>
          <a:noFill/>
        </p:spPr>
        <p:txBody>
          <a:bodyPr wrap="square" rtlCol="0">
            <a:spAutoFit/>
          </a:bodyPr>
          <a:lstStyle/>
          <a:p>
            <a:pPr algn="ctr"/>
            <a:r>
              <a:rPr lang="it-IT" dirty="0"/>
              <a:t>p) </a:t>
            </a:r>
            <a:r>
              <a:rPr lang="it-IT" b="1" u="sng" dirty="0"/>
              <a:t>in relazione alle contestazioni insorte tra stazione appaltante ed esecutore circa aspetti tecnici che possono influire sull’esecuzione dei lavori, convoca le parti entro il termine di quindici giorni dalla comunicazione del direttore dei lavori e promuove, in contraddittorio, l’esame della questione al fine di risolvere la controversia</a:t>
            </a:r>
            <a:r>
              <a:rPr lang="it-IT" dirty="0"/>
              <a:t>;</a:t>
            </a:r>
          </a:p>
          <a:p>
            <a:pPr algn="ctr"/>
            <a:r>
              <a:rPr lang="it-IT" dirty="0"/>
              <a:t>q) </a:t>
            </a:r>
            <a:r>
              <a:rPr lang="it-IT" b="1" u="sng" dirty="0"/>
              <a:t>attiva la definizione con accordo bonario ai sensi dell’art. 205 Codice delle controversie che insorgono in ogni fase di realizzazione dei lavori</a:t>
            </a:r>
            <a:r>
              <a:rPr lang="it-IT" dirty="0"/>
              <a:t> e viene sentito sulla proposta di transazione ai sensi dell’art. 208, comma 3 Codice;</a:t>
            </a:r>
          </a:p>
          <a:p>
            <a:pPr algn="ctr"/>
            <a:r>
              <a:rPr lang="it-IT" dirty="0"/>
              <a:t>r) </a:t>
            </a:r>
            <a:r>
              <a:rPr lang="it-IT" b="1" u="sng" dirty="0"/>
              <a:t>propone la risoluzione del contratto ogni qual volta se ne realizzino i presupposti</a:t>
            </a:r>
            <a:r>
              <a:rPr lang="it-IT" dirty="0"/>
              <a:t>;</a:t>
            </a:r>
          </a:p>
        </p:txBody>
      </p:sp>
      <p:sp>
        <p:nvSpPr>
          <p:cNvPr id="11" name="CasellaDiTesto 10">
            <a:extLst>
              <a:ext uri="{FF2B5EF4-FFF2-40B4-BE49-F238E27FC236}">
                <a16:creationId xmlns:a16="http://schemas.microsoft.com/office/drawing/2014/main" id="{2E2E0814-DC2F-48E6-AE71-C5EF3D1BC7FC}"/>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410941365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185</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415372"/>
            <a:ext cx="7200800" cy="2800767"/>
          </a:xfrm>
          <a:prstGeom prst="rect">
            <a:avLst/>
          </a:prstGeom>
          <a:noFill/>
        </p:spPr>
        <p:txBody>
          <a:bodyPr wrap="square" rtlCol="0">
            <a:spAutoFit/>
          </a:bodyPr>
          <a:lstStyle/>
          <a:p>
            <a:pPr algn="ctr"/>
            <a:r>
              <a:rPr lang="it-IT" sz="1600" dirty="0"/>
              <a:t>s) </a:t>
            </a:r>
            <a:r>
              <a:rPr lang="it-IT" sz="1600" b="1" u="sng" dirty="0"/>
              <a:t>rilascia il certificato di pagamento, previa verifica della regolarità contributiva dell’affidatario e del subappaltatore, entro i termini previsti dall’art. 113 bis Codice </a:t>
            </a:r>
            <a:r>
              <a:rPr lang="it-IT" sz="1600" dirty="0"/>
              <a:t>e lo invia alla stazione appaltante ai fini dell’emissione del mandato di pagamento da parte della stazione appaltante, che deve intervenire entro 30 giorni dalla data di rilascio del certificato di pagamento oppure dalla data di ricezione della fattura o della richiesta equivalente di pagamento qualora successiva alla data di rilascio del certificato di pagamento;</a:t>
            </a:r>
          </a:p>
          <a:p>
            <a:pPr algn="ctr"/>
            <a:r>
              <a:rPr lang="it-IT" sz="1600" dirty="0"/>
              <a:t>t) </a:t>
            </a:r>
            <a:r>
              <a:rPr lang="it-IT" sz="1600" b="1" u="sng" dirty="0"/>
              <a:t>all’esito positivo del collaudo o della verifica di conformità rilascia il certificato di pagamento ai sensi dell’art. 113 bis, comma 3 Codice</a:t>
            </a:r>
            <a:r>
              <a:rPr lang="it-IT" sz="1600" dirty="0"/>
              <a:t>;</a:t>
            </a:r>
          </a:p>
          <a:p>
            <a:pPr algn="ctr"/>
            <a:r>
              <a:rPr lang="it-IT" sz="1600" dirty="0"/>
              <a:t>u) </a:t>
            </a:r>
            <a:r>
              <a:rPr lang="it-IT" sz="1600" b="1" u="sng" dirty="0"/>
              <a:t>rilascia all’impresa affidataria copia conforme del certificato di ultimazione dei lavori emesso dal direttore dei lavori</a:t>
            </a:r>
            <a:r>
              <a:rPr lang="it-IT" sz="1600" dirty="0"/>
              <a:t>;</a:t>
            </a:r>
          </a:p>
        </p:txBody>
      </p:sp>
      <p:sp>
        <p:nvSpPr>
          <p:cNvPr id="11" name="CasellaDiTesto 10">
            <a:extLst>
              <a:ext uri="{FF2B5EF4-FFF2-40B4-BE49-F238E27FC236}">
                <a16:creationId xmlns:a16="http://schemas.microsoft.com/office/drawing/2014/main" id="{351E95BE-860D-4A98-A0CF-168873B04F13}"/>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94599018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186</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2934701"/>
            <a:ext cx="7200800" cy="1323439"/>
          </a:xfrm>
          <a:prstGeom prst="rect">
            <a:avLst/>
          </a:prstGeom>
          <a:noFill/>
        </p:spPr>
        <p:txBody>
          <a:bodyPr wrap="square" rtlCol="0">
            <a:spAutoFit/>
          </a:bodyPr>
          <a:lstStyle/>
          <a:p>
            <a:pPr algn="ctr"/>
            <a:r>
              <a:rPr lang="it-IT" sz="2000" dirty="0"/>
              <a:t>v) </a:t>
            </a:r>
            <a:r>
              <a:rPr lang="it-IT" sz="2000" b="1" u="sng" dirty="0"/>
              <a:t>conferma il certificato di regolare esecuzione rilasciato dal direttore dei lavori nei casi in cui la stazione appaltante non abbia conferito l’incarico di collaudo ai sensi dell’art. 102, comma 2 Codice</a:t>
            </a:r>
            <a:r>
              <a:rPr lang="it-IT" sz="2000" dirty="0"/>
              <a:t>;</a:t>
            </a:r>
          </a:p>
        </p:txBody>
      </p:sp>
      <p:sp>
        <p:nvSpPr>
          <p:cNvPr id="11" name="CasellaDiTesto 10">
            <a:extLst>
              <a:ext uri="{FF2B5EF4-FFF2-40B4-BE49-F238E27FC236}">
                <a16:creationId xmlns:a16="http://schemas.microsoft.com/office/drawing/2014/main" id="{0C4BAE30-8ADB-4C4A-BA1D-3F3A3D8A5AD0}"/>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20693689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187</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544433"/>
            <a:ext cx="7200800" cy="3046988"/>
          </a:xfrm>
          <a:prstGeom prst="rect">
            <a:avLst/>
          </a:prstGeom>
          <a:noFill/>
        </p:spPr>
        <p:txBody>
          <a:bodyPr wrap="square" rtlCol="0">
            <a:spAutoFit/>
          </a:bodyPr>
          <a:lstStyle/>
          <a:p>
            <a:pPr algn="ctr"/>
            <a:r>
              <a:rPr lang="it-IT" sz="1600" dirty="0"/>
              <a:t>w) </a:t>
            </a:r>
            <a:r>
              <a:rPr lang="it-IT" sz="1600" b="1" u="sng" dirty="0"/>
              <a:t>trasmette all’amministrazione aggiudicatrice</a:t>
            </a:r>
            <a:r>
              <a:rPr lang="it-IT" sz="1600" dirty="0"/>
              <a:t> entro sessanta giorni dalla deliberazione da parte della stessa sull’ammissibilità del certificato di collaudo, sulle domande dell’esecutore e sui risultati degli avvisi ai creditori, </a:t>
            </a:r>
            <a:r>
              <a:rPr lang="it-IT" sz="1600" b="1" u="sng" dirty="0"/>
              <a:t>la documentazione relativa alle fasi della progettazione, dell’affidamento e dell’esecuzione del contratto ed in particolare:</a:t>
            </a:r>
          </a:p>
          <a:p>
            <a:pPr algn="ctr"/>
            <a:endParaRPr lang="it-IT" sz="1600" dirty="0"/>
          </a:p>
          <a:p>
            <a:pPr marL="342900" indent="-342900">
              <a:buFont typeface="Wingdings" panose="05000000000000000000" pitchFamily="2" charset="2"/>
              <a:buChar char="q"/>
            </a:pPr>
            <a:r>
              <a:rPr lang="it-IT" sz="1600" b="1" dirty="0"/>
              <a:t>1. il contratto, la relazione al conto finale, gli ordinativi di pagamento con gli allegati documenti di svolgimento della spesa a essi relativa;</a:t>
            </a:r>
          </a:p>
          <a:p>
            <a:pPr marL="342900" indent="-342900">
              <a:buFont typeface="Wingdings" panose="05000000000000000000" pitchFamily="2" charset="2"/>
              <a:buChar char="q"/>
            </a:pPr>
            <a:r>
              <a:rPr lang="it-IT" sz="1600" b="1" dirty="0"/>
              <a:t>2. la relazione dell’organo di collaudo e il certificato di collaudo;</a:t>
            </a:r>
          </a:p>
          <a:p>
            <a:pPr marL="342900" indent="-342900">
              <a:buFont typeface="Wingdings" panose="05000000000000000000" pitchFamily="2" charset="2"/>
              <a:buChar char="q"/>
            </a:pPr>
            <a:r>
              <a:rPr lang="it-IT" sz="1600" b="1" dirty="0"/>
              <a:t>3. la documentazione relativa agli esiti stragiudiziali, arbitrali o giurisdizionali del contenzioso sulle controversie relative a diritti soggettivi derivanti dall’esecuzione del contratto di cui alla parte VI del codice;</a:t>
            </a:r>
          </a:p>
        </p:txBody>
      </p:sp>
      <p:sp>
        <p:nvSpPr>
          <p:cNvPr id="11" name="CasellaDiTesto 10">
            <a:extLst>
              <a:ext uri="{FF2B5EF4-FFF2-40B4-BE49-F238E27FC236}">
                <a16:creationId xmlns:a16="http://schemas.microsoft.com/office/drawing/2014/main" id="{494BEC8D-C651-400A-9B54-DF4F64CE0322}"/>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158923543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188</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740339"/>
            <a:ext cx="7200800" cy="1938992"/>
          </a:xfrm>
          <a:prstGeom prst="rect">
            <a:avLst/>
          </a:prstGeom>
          <a:noFill/>
        </p:spPr>
        <p:txBody>
          <a:bodyPr wrap="square" rtlCol="0">
            <a:spAutoFit/>
          </a:bodyPr>
          <a:lstStyle/>
          <a:p>
            <a:pPr algn="ctr"/>
            <a:r>
              <a:rPr lang="it-IT" sz="2000" dirty="0"/>
              <a:t>x) </a:t>
            </a:r>
            <a:r>
              <a:rPr lang="it-IT" sz="2000" b="1" u="sng" dirty="0"/>
              <a:t>rilascia il certificato di esecuzione dei lavori</a:t>
            </a:r>
            <a:r>
              <a:rPr lang="it-IT" sz="2000" dirty="0"/>
              <a:t> entro 30 giorni dalla richiesta dell’esecutore, con le modalità telematiche stabilite dall’ANAC;</a:t>
            </a:r>
          </a:p>
          <a:p>
            <a:pPr algn="ctr"/>
            <a:r>
              <a:rPr lang="it-IT" sz="2000" dirty="0"/>
              <a:t>y) </a:t>
            </a:r>
            <a:r>
              <a:rPr lang="it-IT" sz="2000" b="1" u="sng" dirty="0"/>
              <a:t>raccoglie, verifica e trasmette all’Osservatorio dell’ANAC gli elementi relativi agli interventi di sua competenza</a:t>
            </a:r>
            <a:r>
              <a:rPr lang="it-IT" sz="2000" b="1" dirty="0"/>
              <a:t> </a:t>
            </a:r>
            <a:r>
              <a:rPr lang="it-IT" sz="2000" dirty="0"/>
              <a:t>anche in relazione a quanto prescritto dall’articolo 213, comma 3 Codice.</a:t>
            </a:r>
          </a:p>
        </p:txBody>
      </p:sp>
      <p:sp>
        <p:nvSpPr>
          <p:cNvPr id="11" name="CasellaDiTesto 10">
            <a:extLst>
              <a:ext uri="{FF2B5EF4-FFF2-40B4-BE49-F238E27FC236}">
                <a16:creationId xmlns:a16="http://schemas.microsoft.com/office/drawing/2014/main" id="{289F814E-75EB-49DE-B42A-F4F6A40AF4C0}"/>
              </a:ext>
            </a:extLst>
          </p:cNvPr>
          <p:cNvSpPr txBox="1"/>
          <p:nvPr/>
        </p:nvSpPr>
        <p:spPr>
          <a:xfrm>
            <a:off x="2495600" y="1052737"/>
            <a:ext cx="7200800" cy="1061829"/>
          </a:xfrm>
          <a:prstGeom prst="rect">
            <a:avLst/>
          </a:prstGeom>
          <a:solidFill>
            <a:schemeClr val="accent1"/>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LE FUNZIONI DEL RUP NELLA FASE DI ESECUZIONE</a:t>
            </a:r>
          </a:p>
        </p:txBody>
      </p:sp>
    </p:spTree>
    <p:extLst>
      <p:ext uri="{BB962C8B-B14F-4D97-AF65-F5344CB8AC3E}">
        <p14:creationId xmlns:p14="http://schemas.microsoft.com/office/powerpoint/2010/main" val="41154627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53400" y="2564905"/>
            <a:ext cx="8229600" cy="3268959"/>
          </a:xfrm>
          <a:solidFill>
            <a:schemeClr val="accent3">
              <a:lumMod val="75000"/>
            </a:schemeClr>
          </a:solidFill>
        </p:spPr>
        <p:txBody>
          <a:bodyPr>
            <a:noAutofit/>
          </a:bodyPr>
          <a:lstStyle/>
          <a:p>
            <a:pPr marL="0" indent="0" algn="ctr">
              <a:buNone/>
            </a:pPr>
            <a:endParaRPr lang="it-IT" sz="1600" dirty="0"/>
          </a:p>
          <a:p>
            <a:pPr marL="0" indent="0" algn="ctr">
              <a:buNone/>
            </a:pPr>
            <a:r>
              <a:rPr lang="it-IT" sz="1600" dirty="0"/>
              <a:t>Ai sensi dell’art. 106, comma 1 del Codice, le modifiche, nonché le varianti dei contratti in corso di esecuzione devono essere autorizzate dal RUP con le modalità previste dall’ordinamento della stazione appaltante da cui il RUP dipende. </a:t>
            </a:r>
          </a:p>
          <a:p>
            <a:pPr marL="0" indent="0" algn="ctr">
              <a:buNone/>
            </a:pPr>
            <a:endParaRPr lang="it-IT" sz="1600" dirty="0"/>
          </a:p>
          <a:p>
            <a:pPr marL="0" indent="0" algn="ctr">
              <a:buNone/>
            </a:pPr>
            <a:r>
              <a:rPr lang="it-IT" sz="1600" dirty="0"/>
              <a:t>Il Direttore dei Lavori fornisce al RUP l’ausilio necessario per gli accertamenti in ordine alla sussistenza delle condizioni contemplate al richiamato art. 106. </a:t>
            </a:r>
            <a:r>
              <a:rPr lang="it-IT" sz="1600" b="1" u="sng" dirty="0"/>
              <a:t>Con riferimento ai casi indicati dall’art. 106, comma 1, lett. c), del Codice, il Direttore dei Lavori descrive la situazione di fatto ai fini dell’accertamento da parte del RUP della sua non imputabilità alla stazione appaltante, della sua non prevedibilità al momento della redazione del progetto o della consegna dei lavori e delle ragioni per cui si rende necessaria la variazione.</a:t>
            </a:r>
          </a:p>
        </p:txBody>
      </p:sp>
      <p:sp>
        <p:nvSpPr>
          <p:cNvPr id="7" name="Titolo 1">
            <a:extLst>
              <a:ext uri="{FF2B5EF4-FFF2-40B4-BE49-F238E27FC236}">
                <a16:creationId xmlns:a16="http://schemas.microsoft.com/office/drawing/2014/main" id="{79A00ACB-35F6-462A-8EA2-1978C39376EA}"/>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2" name="Rettangolo 1">
            <a:extLst>
              <a:ext uri="{FF2B5EF4-FFF2-40B4-BE49-F238E27FC236}">
                <a16:creationId xmlns:a16="http://schemas.microsoft.com/office/drawing/2014/main" id="{93AD2A71-39DB-4E9E-9342-7D0065370F35}"/>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
        <p:nvSpPr>
          <p:cNvPr id="5" name="Segnaposto data 4">
            <a:extLst>
              <a:ext uri="{FF2B5EF4-FFF2-40B4-BE49-F238E27FC236}">
                <a16:creationId xmlns:a16="http://schemas.microsoft.com/office/drawing/2014/main" id="{A1D73451-50A6-455F-9043-7670798348CE}"/>
              </a:ext>
            </a:extLst>
          </p:cNvPr>
          <p:cNvSpPr>
            <a:spLocks noGrp="1"/>
          </p:cNvSpPr>
          <p:nvPr>
            <p:ph type="dt" sz="half" idx="10"/>
          </p:nvPr>
        </p:nvSpPr>
        <p:spPr/>
        <p:txBody>
          <a:bodyPr/>
          <a:lstStyle/>
          <a:p>
            <a:fld id="{03C1C7DB-DE2C-420A-9A44-7A02CBCE385A}" type="datetime1">
              <a:rPr lang="it-IT" smtClean="0"/>
              <a:t>06/07/2020</a:t>
            </a:fld>
            <a:endParaRPr lang="it-IT" dirty="0"/>
          </a:p>
        </p:txBody>
      </p:sp>
      <p:sp>
        <p:nvSpPr>
          <p:cNvPr id="6" name="Segnaposto piè di pagina 5">
            <a:extLst>
              <a:ext uri="{FF2B5EF4-FFF2-40B4-BE49-F238E27FC236}">
                <a16:creationId xmlns:a16="http://schemas.microsoft.com/office/drawing/2014/main" id="{7B9C9D96-67BE-4DC3-9CE2-00AEF961EB1E}"/>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C2259D9E-0790-495D-AC7B-FA1914CBA5D7}"/>
              </a:ext>
            </a:extLst>
          </p:cNvPr>
          <p:cNvSpPr>
            <a:spLocks noGrp="1"/>
          </p:cNvSpPr>
          <p:nvPr>
            <p:ph type="sldNum" sz="quarter" idx="12"/>
          </p:nvPr>
        </p:nvSpPr>
        <p:spPr/>
        <p:txBody>
          <a:bodyPr/>
          <a:lstStyle/>
          <a:p>
            <a:fld id="{09051FE1-3AA4-4F10-8C7D-C2548BE09A6C}" type="slidenum">
              <a:rPr lang="it-IT" smtClean="0"/>
              <a:t>189</a:t>
            </a:fld>
            <a:endParaRPr lang="it-IT" dirty="0"/>
          </a:p>
        </p:txBody>
      </p:sp>
    </p:spTree>
    <p:extLst>
      <p:ext uri="{BB962C8B-B14F-4D97-AF65-F5344CB8AC3E}">
        <p14:creationId xmlns:p14="http://schemas.microsoft.com/office/powerpoint/2010/main" val="357361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19</a:t>
            </a:fld>
            <a:endParaRPr lang="it-IT" dirty="0"/>
          </a:p>
        </p:txBody>
      </p:sp>
      <p:sp>
        <p:nvSpPr>
          <p:cNvPr id="10" name="CasellaDiTesto 9"/>
          <p:cNvSpPr txBox="1"/>
          <p:nvPr/>
        </p:nvSpPr>
        <p:spPr>
          <a:xfrm>
            <a:off x="1524000" y="1052736"/>
            <a:ext cx="9144000" cy="5032147"/>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r>
              <a:rPr lang="it-IT" sz="2000" dirty="0">
                <a:solidFill>
                  <a:schemeClr val="tx1">
                    <a:lumMod val="95000"/>
                    <a:lumOff val="5000"/>
                  </a:schemeClr>
                </a:solidFill>
              </a:rPr>
              <a:t> </a:t>
            </a:r>
            <a:endParaRPr lang="it-IT" dirty="0"/>
          </a:p>
          <a:p>
            <a:pPr algn="ctr"/>
            <a:r>
              <a:rPr lang="it-IT" sz="2000" b="1" dirty="0"/>
              <a:t>L’art. 31 del codice dei contratti pubblici individua le funzioni del RUP negli appalti di lavori, servizi e forniture e nelle concessioni. </a:t>
            </a:r>
          </a:p>
          <a:p>
            <a:pPr algn="ctr"/>
            <a:endParaRPr lang="it-IT" dirty="0"/>
          </a:p>
          <a:p>
            <a:pPr marL="342900" indent="-342900" algn="ctr">
              <a:buFont typeface="Arial" panose="020B0604020202020204" pitchFamily="34" charset="0"/>
              <a:buChar char="•"/>
            </a:pPr>
            <a:r>
              <a:rPr lang="it-IT" dirty="0"/>
              <a:t>La norma si applica anche alle stazioni appaltanti che ricorrono ai sistemi di acquisto e di negoziazione delle centrali di committenza o che operano in aggregazione e, per espresso rinvio dell’art. 114, ai settori speciali (gas, energia termica, elettricità, acqua, trasporti, servizi postali, sfruttamento di area geografica).</a:t>
            </a:r>
          </a:p>
          <a:p>
            <a:pPr marL="342900" indent="-342900" algn="ctr">
              <a:buFont typeface="Arial" panose="020B0604020202020204" pitchFamily="34" charset="0"/>
              <a:buChar char="•"/>
            </a:pPr>
            <a:endParaRPr lang="it-IT" dirty="0"/>
          </a:p>
          <a:p>
            <a:pPr marL="342900" indent="-342900" algn="ctr">
              <a:buFont typeface="Arial" panose="020B0604020202020204" pitchFamily="34" charset="0"/>
              <a:buChar char="•"/>
            </a:pPr>
            <a:r>
              <a:rPr lang="it-IT" dirty="0"/>
              <a:t>La norma non si applica alle stazioni appaltanti che non sono pubbliche amministrazioni ed enti pubblici. Dette stazioni appaltanti sono tenute a individuare, secondo i propri ordinamenti e nel rispetto dei criteri di economicità, efficacia, imparzialità, pubblicità e trasparenza, uno o più soggetti cui affidare i compiti propri del responsabile del procedimento, limitatamente al rispetto delle norme del codice dei contratti pubblici che sono tenute ad applicare. </a:t>
            </a:r>
          </a:p>
          <a:p>
            <a:pPr algn="ctr"/>
            <a:endParaRPr lang="it-IT" sz="2000" dirty="0">
              <a:solidFill>
                <a:schemeClr val="tx1">
                  <a:lumMod val="95000"/>
                  <a:lumOff val="5000"/>
                </a:schemeClr>
              </a:solidFill>
            </a:endParaRPr>
          </a:p>
        </p:txBody>
      </p:sp>
    </p:spTree>
    <p:extLst>
      <p:ext uri="{BB962C8B-B14F-4D97-AF65-F5344CB8AC3E}">
        <p14:creationId xmlns:p14="http://schemas.microsoft.com/office/powerpoint/2010/main" val="95429400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53400" y="2564905"/>
            <a:ext cx="8229600" cy="3268959"/>
          </a:xfrm>
          <a:solidFill>
            <a:schemeClr val="accent4"/>
          </a:solidFill>
        </p:spPr>
        <p:txBody>
          <a:bodyPr>
            <a:noAutofit/>
          </a:bodyPr>
          <a:lstStyle/>
          <a:p>
            <a:pPr marL="0" indent="0" algn="ctr">
              <a:buNone/>
            </a:pPr>
            <a:r>
              <a:rPr lang="it-IT" sz="2400" b="1" u="sng" dirty="0"/>
              <a:t>Art. 106</a:t>
            </a:r>
          </a:p>
          <a:p>
            <a:pPr marL="0" indent="0" algn="ctr">
              <a:buNone/>
            </a:pPr>
            <a:r>
              <a:rPr lang="it-IT" sz="2400" dirty="0"/>
              <a:t>Modifica di contratti durante il periodo di efficacia</a:t>
            </a:r>
          </a:p>
          <a:p>
            <a:pPr marL="342900" indent="-342900" algn="ctr">
              <a:buAutoNum type="arabicPeriod"/>
            </a:pPr>
            <a:r>
              <a:rPr lang="it-IT" sz="2400" dirty="0"/>
              <a:t>Le modifiche, nonché le varianti, dei contratti di appalto in corso di validità devono essere autorizzate dal RUP con le modalità previste dall’ordinamento della stazione appaltante cui il RUP dipende. I contratti di appalto nei settori ordinari e nei settori speciali possono essere modificati senza una nuova procedura di affidamento nei casi seguenti:</a:t>
            </a:r>
          </a:p>
          <a:p>
            <a:pPr marL="342900" indent="-342900" algn="ctr">
              <a:buAutoNum type="arabicPeriod"/>
            </a:pPr>
            <a:endParaRPr lang="it-IT" sz="1600" b="1" u="sng" dirty="0"/>
          </a:p>
        </p:txBody>
      </p:sp>
      <p:sp>
        <p:nvSpPr>
          <p:cNvPr id="2" name="Rettangolo 1">
            <a:extLst>
              <a:ext uri="{FF2B5EF4-FFF2-40B4-BE49-F238E27FC236}">
                <a16:creationId xmlns:a16="http://schemas.microsoft.com/office/drawing/2014/main" id="{93AD2A71-39DB-4E9E-9342-7D0065370F35}"/>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
        <p:nvSpPr>
          <p:cNvPr id="5" name="Segnaposto data 4">
            <a:extLst>
              <a:ext uri="{FF2B5EF4-FFF2-40B4-BE49-F238E27FC236}">
                <a16:creationId xmlns:a16="http://schemas.microsoft.com/office/drawing/2014/main" id="{A1D73451-50A6-455F-9043-7670798348CE}"/>
              </a:ext>
            </a:extLst>
          </p:cNvPr>
          <p:cNvSpPr>
            <a:spLocks noGrp="1"/>
          </p:cNvSpPr>
          <p:nvPr>
            <p:ph type="dt" sz="half" idx="10"/>
          </p:nvPr>
        </p:nvSpPr>
        <p:spPr/>
        <p:txBody>
          <a:bodyPr/>
          <a:lstStyle/>
          <a:p>
            <a:fld id="{03C1C7DB-DE2C-420A-9A44-7A02CBCE385A}" type="datetime1">
              <a:rPr lang="it-IT" smtClean="0"/>
              <a:t>06/07/2020</a:t>
            </a:fld>
            <a:endParaRPr lang="it-IT" dirty="0"/>
          </a:p>
        </p:txBody>
      </p:sp>
      <p:sp>
        <p:nvSpPr>
          <p:cNvPr id="6" name="Segnaposto piè di pagina 5">
            <a:extLst>
              <a:ext uri="{FF2B5EF4-FFF2-40B4-BE49-F238E27FC236}">
                <a16:creationId xmlns:a16="http://schemas.microsoft.com/office/drawing/2014/main" id="{7B9C9D96-67BE-4DC3-9CE2-00AEF961EB1E}"/>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C2259D9E-0790-495D-AC7B-FA1914CBA5D7}"/>
              </a:ext>
            </a:extLst>
          </p:cNvPr>
          <p:cNvSpPr>
            <a:spLocks noGrp="1"/>
          </p:cNvSpPr>
          <p:nvPr>
            <p:ph type="sldNum" sz="quarter" idx="12"/>
          </p:nvPr>
        </p:nvSpPr>
        <p:spPr/>
        <p:txBody>
          <a:bodyPr/>
          <a:lstStyle/>
          <a:p>
            <a:fld id="{09051FE1-3AA4-4F10-8C7D-C2548BE09A6C}" type="slidenum">
              <a:rPr lang="it-IT" smtClean="0"/>
              <a:t>190</a:t>
            </a:fld>
            <a:endParaRPr lang="it-IT" dirty="0"/>
          </a:p>
        </p:txBody>
      </p:sp>
      <p:sp>
        <p:nvSpPr>
          <p:cNvPr id="10" name="Titolo 1">
            <a:extLst>
              <a:ext uri="{FF2B5EF4-FFF2-40B4-BE49-F238E27FC236}">
                <a16:creationId xmlns:a16="http://schemas.microsoft.com/office/drawing/2014/main" id="{2F64E8C9-C8F5-431C-9864-76D4507C2369}"/>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Tree>
    <p:extLst>
      <p:ext uri="{BB962C8B-B14F-4D97-AF65-F5344CB8AC3E}">
        <p14:creationId xmlns:p14="http://schemas.microsoft.com/office/powerpoint/2010/main" val="124670978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53400" y="2564905"/>
            <a:ext cx="8229600" cy="3522744"/>
          </a:xfrm>
          <a:solidFill>
            <a:schemeClr val="accent4"/>
          </a:solidFill>
        </p:spPr>
        <p:txBody>
          <a:bodyPr>
            <a:noAutofit/>
          </a:bodyPr>
          <a:lstStyle/>
          <a:p>
            <a:pPr marL="0" indent="0" algn="ctr">
              <a:buNone/>
            </a:pPr>
            <a:endParaRPr lang="it-IT" sz="900" b="1" dirty="0"/>
          </a:p>
          <a:p>
            <a:pPr marL="0" indent="0" algn="ctr">
              <a:buNone/>
            </a:pPr>
            <a:r>
              <a:rPr lang="it-IT" sz="2000" b="1" dirty="0"/>
              <a:t>…c) ove siano soddisfatte tutte le seguenti condizioni, fatto salvo quanto previsto per gli appalti nei settori ordinari dal comma 7:</a:t>
            </a:r>
          </a:p>
          <a:p>
            <a:pPr marL="0" indent="0" algn="ctr">
              <a:buNone/>
            </a:pPr>
            <a:r>
              <a:rPr lang="it-IT" sz="2000" b="1" dirty="0"/>
              <a:t>1) la necessità di modifica è determinata da circostanze impreviste e imprevedibili per l’amministrazione aggiudicatrice o per l’ente aggiudicatore. In tali casi le modifiche all’oggetto del contratto assumono la denominazione di varianti in corso d’opera. Tra le predette circostanze può rientrare anche la sopravvenienza di nuove disposizioni legislative o regolamentari o provvedimenti di autorità od enti preposti alla tutela di interessi rilevanti;</a:t>
            </a:r>
          </a:p>
          <a:p>
            <a:pPr marL="0" indent="0" algn="ctr">
              <a:buNone/>
            </a:pPr>
            <a:r>
              <a:rPr lang="it-IT" sz="2000" b="1" dirty="0"/>
              <a:t>2) la modifica non altera la natura generale del contratto;</a:t>
            </a:r>
          </a:p>
        </p:txBody>
      </p:sp>
      <p:sp>
        <p:nvSpPr>
          <p:cNvPr id="2" name="Rettangolo 1">
            <a:extLst>
              <a:ext uri="{FF2B5EF4-FFF2-40B4-BE49-F238E27FC236}">
                <a16:creationId xmlns:a16="http://schemas.microsoft.com/office/drawing/2014/main" id="{93AD2A71-39DB-4E9E-9342-7D0065370F35}"/>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
        <p:nvSpPr>
          <p:cNvPr id="5" name="Segnaposto data 4">
            <a:extLst>
              <a:ext uri="{FF2B5EF4-FFF2-40B4-BE49-F238E27FC236}">
                <a16:creationId xmlns:a16="http://schemas.microsoft.com/office/drawing/2014/main" id="{A1D73451-50A6-455F-9043-7670798348CE}"/>
              </a:ext>
            </a:extLst>
          </p:cNvPr>
          <p:cNvSpPr>
            <a:spLocks noGrp="1"/>
          </p:cNvSpPr>
          <p:nvPr>
            <p:ph type="dt" sz="half" idx="10"/>
          </p:nvPr>
        </p:nvSpPr>
        <p:spPr/>
        <p:txBody>
          <a:bodyPr/>
          <a:lstStyle/>
          <a:p>
            <a:fld id="{03C1C7DB-DE2C-420A-9A44-7A02CBCE385A}" type="datetime1">
              <a:rPr lang="it-IT" smtClean="0"/>
              <a:t>06/07/2020</a:t>
            </a:fld>
            <a:endParaRPr lang="it-IT" dirty="0"/>
          </a:p>
        </p:txBody>
      </p:sp>
      <p:sp>
        <p:nvSpPr>
          <p:cNvPr id="6" name="Segnaposto piè di pagina 5">
            <a:extLst>
              <a:ext uri="{FF2B5EF4-FFF2-40B4-BE49-F238E27FC236}">
                <a16:creationId xmlns:a16="http://schemas.microsoft.com/office/drawing/2014/main" id="{7B9C9D96-67BE-4DC3-9CE2-00AEF961EB1E}"/>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C2259D9E-0790-495D-AC7B-FA1914CBA5D7}"/>
              </a:ext>
            </a:extLst>
          </p:cNvPr>
          <p:cNvSpPr>
            <a:spLocks noGrp="1"/>
          </p:cNvSpPr>
          <p:nvPr>
            <p:ph type="sldNum" sz="quarter" idx="12"/>
          </p:nvPr>
        </p:nvSpPr>
        <p:spPr/>
        <p:txBody>
          <a:bodyPr/>
          <a:lstStyle/>
          <a:p>
            <a:fld id="{09051FE1-3AA4-4F10-8C7D-C2548BE09A6C}" type="slidenum">
              <a:rPr lang="it-IT" smtClean="0"/>
              <a:t>191</a:t>
            </a:fld>
            <a:endParaRPr lang="it-IT" dirty="0"/>
          </a:p>
        </p:txBody>
      </p:sp>
      <p:sp>
        <p:nvSpPr>
          <p:cNvPr id="10" name="Titolo 1">
            <a:extLst>
              <a:ext uri="{FF2B5EF4-FFF2-40B4-BE49-F238E27FC236}">
                <a16:creationId xmlns:a16="http://schemas.microsoft.com/office/drawing/2014/main" id="{9A14840B-93CD-4B8F-A60A-016D0198DA64}"/>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Tree>
    <p:extLst>
      <p:ext uri="{BB962C8B-B14F-4D97-AF65-F5344CB8AC3E}">
        <p14:creationId xmlns:p14="http://schemas.microsoft.com/office/powerpoint/2010/main" val="18714013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2636912"/>
            <a:ext cx="8229600" cy="3340968"/>
          </a:xfrm>
        </p:spPr>
        <p:txBody>
          <a:bodyPr>
            <a:normAutofit/>
          </a:bodyPr>
          <a:lstStyle/>
          <a:p>
            <a:pPr marL="0" indent="0" algn="ctr">
              <a:buNone/>
            </a:pPr>
            <a:endParaRPr lang="it-IT" dirty="0"/>
          </a:p>
          <a:p>
            <a:pPr marL="0" indent="0" algn="ctr">
              <a:buNone/>
            </a:pPr>
            <a:r>
              <a:rPr lang="it-IT" dirty="0"/>
              <a:t>Il Direttore dei Lavori propone al RUP le modifiche, nonché le varianti dei contratti in corso di esecuzione e relative perizie di variante, indicandone i motivi in apposita relazione da inviare al RUP, nei casi e alle condizioni previste dall’art. 106 del Codice.</a:t>
            </a:r>
            <a:endParaRPr lang="it-IT" b="1" u="sng" dirty="0"/>
          </a:p>
        </p:txBody>
      </p:sp>
      <p:sp>
        <p:nvSpPr>
          <p:cNvPr id="2" name="Segnaposto data 1">
            <a:extLst>
              <a:ext uri="{FF2B5EF4-FFF2-40B4-BE49-F238E27FC236}">
                <a16:creationId xmlns:a16="http://schemas.microsoft.com/office/drawing/2014/main" id="{93188097-7E82-46D2-8CA2-698A4CF51D2C}"/>
              </a:ext>
            </a:extLst>
          </p:cNvPr>
          <p:cNvSpPr>
            <a:spLocks noGrp="1"/>
          </p:cNvSpPr>
          <p:nvPr>
            <p:ph type="dt" sz="half" idx="10"/>
          </p:nvPr>
        </p:nvSpPr>
        <p:spPr/>
        <p:txBody>
          <a:bodyPr/>
          <a:lstStyle/>
          <a:p>
            <a:fld id="{A35BC19B-9497-4C0E-8BC6-6BC35B78E160}" type="datetime1">
              <a:rPr lang="it-IT" smtClean="0"/>
              <a:t>06/07/2020</a:t>
            </a:fld>
            <a:endParaRPr lang="it-IT" dirty="0"/>
          </a:p>
        </p:txBody>
      </p:sp>
      <p:sp>
        <p:nvSpPr>
          <p:cNvPr id="6" name="Segnaposto piè di pagina 5">
            <a:extLst>
              <a:ext uri="{FF2B5EF4-FFF2-40B4-BE49-F238E27FC236}">
                <a16:creationId xmlns:a16="http://schemas.microsoft.com/office/drawing/2014/main" id="{8F0B2966-6977-49C8-9222-8E7EFB1E988A}"/>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3EE967BA-520B-4EA8-87D8-1901F4C3DDF1}"/>
              </a:ext>
            </a:extLst>
          </p:cNvPr>
          <p:cNvSpPr>
            <a:spLocks noGrp="1"/>
          </p:cNvSpPr>
          <p:nvPr>
            <p:ph type="sldNum" sz="quarter" idx="12"/>
          </p:nvPr>
        </p:nvSpPr>
        <p:spPr/>
        <p:txBody>
          <a:bodyPr/>
          <a:lstStyle/>
          <a:p>
            <a:fld id="{09051FE1-3AA4-4F10-8C7D-C2548BE09A6C}" type="slidenum">
              <a:rPr lang="it-IT" smtClean="0"/>
              <a:t>192</a:t>
            </a:fld>
            <a:endParaRPr lang="it-IT" dirty="0"/>
          </a:p>
        </p:txBody>
      </p:sp>
      <p:sp>
        <p:nvSpPr>
          <p:cNvPr id="10" name="Titolo 1">
            <a:extLst>
              <a:ext uri="{FF2B5EF4-FFF2-40B4-BE49-F238E27FC236}">
                <a16:creationId xmlns:a16="http://schemas.microsoft.com/office/drawing/2014/main" id="{EC1C05A2-F8A7-4784-8EBA-74BAB67DF4F3}"/>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1" name="Rettangolo 10">
            <a:extLst>
              <a:ext uri="{FF2B5EF4-FFF2-40B4-BE49-F238E27FC236}">
                <a16:creationId xmlns:a16="http://schemas.microsoft.com/office/drawing/2014/main" id="{BB845D15-6C52-412C-AEE3-B6FF09ECDB7C}"/>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Tree>
    <p:extLst>
      <p:ext uri="{BB962C8B-B14F-4D97-AF65-F5344CB8AC3E}">
        <p14:creationId xmlns:p14="http://schemas.microsoft.com/office/powerpoint/2010/main" val="222581745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2418812"/>
            <a:ext cx="8229600" cy="3340968"/>
          </a:xfrm>
        </p:spPr>
        <p:txBody>
          <a:bodyPr>
            <a:normAutofit fontScale="92500" lnSpcReduction="10000"/>
          </a:bodyPr>
          <a:lstStyle/>
          <a:p>
            <a:pPr marL="0" indent="0" algn="ctr">
              <a:buNone/>
            </a:pPr>
            <a:endParaRPr lang="it-IT" sz="2400" dirty="0"/>
          </a:p>
          <a:p>
            <a:pPr marL="0" indent="0" algn="ctr">
              <a:buNone/>
            </a:pPr>
            <a:r>
              <a:rPr lang="it-IT" sz="2400" dirty="0"/>
              <a:t>Nel caso di cui all’art. 106, comma 12 </a:t>
            </a:r>
            <a:r>
              <a:rPr lang="it-IT" sz="2400" dirty="0">
                <a:highlight>
                  <a:srgbClr val="FF0000"/>
                </a:highlight>
              </a:rPr>
              <a:t>[quinto d’obbligo]</a:t>
            </a:r>
            <a:r>
              <a:rPr lang="it-IT" sz="2400" dirty="0"/>
              <a:t>, del Codice l’appaltatore </a:t>
            </a:r>
            <a:r>
              <a:rPr lang="it-IT" sz="2400" b="1" u="sng" dirty="0"/>
              <a:t>non può far valere il diritto alla risoluzione del contratto e la perizia di variante o suppletiva è accompagnata da un atto di sottomissione che l’impresa affidataria è tenuta a sottoscrivere in segno di accettazione o di motivato dissenso.</a:t>
            </a:r>
            <a:r>
              <a:rPr lang="it-IT" sz="2400" b="1" dirty="0"/>
              <a:t> </a:t>
            </a:r>
          </a:p>
          <a:p>
            <a:pPr marL="0" indent="0" algn="ctr">
              <a:buNone/>
            </a:pPr>
            <a:r>
              <a:rPr lang="it-IT" sz="2400" dirty="0"/>
              <a:t>Nel caso in cui la stazione appaltante disponga </a:t>
            </a:r>
            <a:r>
              <a:rPr lang="it-IT" sz="2400" b="1" u="sng" dirty="0"/>
              <a:t>varianti in diminuzione nel limite del quinto dell’importo del contratto</a:t>
            </a:r>
            <a:r>
              <a:rPr lang="it-IT" sz="2400" dirty="0"/>
              <a:t>, deve comunicarlo all’impresa affidataria tempestivamente e comunque prima del raggiungimento del </a:t>
            </a:r>
            <a:r>
              <a:rPr lang="it-IT" sz="2400" b="1" u="sng" dirty="0"/>
              <a:t>quarto quinto</a:t>
            </a:r>
            <a:r>
              <a:rPr lang="it-IT" sz="2400" b="1" dirty="0"/>
              <a:t> </a:t>
            </a:r>
            <a:r>
              <a:rPr lang="it-IT" sz="2400" dirty="0"/>
              <a:t>dell’importo contrattuale.</a:t>
            </a:r>
            <a:endParaRPr lang="it-IT" sz="2600" b="1" u="sng" dirty="0"/>
          </a:p>
        </p:txBody>
      </p:sp>
      <p:sp>
        <p:nvSpPr>
          <p:cNvPr id="2" name="Segnaposto data 1">
            <a:extLst>
              <a:ext uri="{FF2B5EF4-FFF2-40B4-BE49-F238E27FC236}">
                <a16:creationId xmlns:a16="http://schemas.microsoft.com/office/drawing/2014/main" id="{E73AE590-85B8-45EA-B3C7-B461B02C0BA9}"/>
              </a:ext>
            </a:extLst>
          </p:cNvPr>
          <p:cNvSpPr>
            <a:spLocks noGrp="1"/>
          </p:cNvSpPr>
          <p:nvPr>
            <p:ph type="dt" sz="half" idx="10"/>
          </p:nvPr>
        </p:nvSpPr>
        <p:spPr/>
        <p:txBody>
          <a:bodyPr/>
          <a:lstStyle/>
          <a:p>
            <a:fld id="{29299161-363A-42C0-AE67-98A31426E398}" type="datetime1">
              <a:rPr lang="it-IT" smtClean="0"/>
              <a:t>06/07/2020</a:t>
            </a:fld>
            <a:endParaRPr lang="it-IT" dirty="0"/>
          </a:p>
        </p:txBody>
      </p:sp>
      <p:sp>
        <p:nvSpPr>
          <p:cNvPr id="6" name="Segnaposto piè di pagina 5">
            <a:extLst>
              <a:ext uri="{FF2B5EF4-FFF2-40B4-BE49-F238E27FC236}">
                <a16:creationId xmlns:a16="http://schemas.microsoft.com/office/drawing/2014/main" id="{1E6756EA-4C33-4EA6-AA7D-FB5C568CDE2C}"/>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6BB2FD80-7B1D-4E09-A55B-46769E1BD5E9}"/>
              </a:ext>
            </a:extLst>
          </p:cNvPr>
          <p:cNvSpPr>
            <a:spLocks noGrp="1"/>
          </p:cNvSpPr>
          <p:nvPr>
            <p:ph type="sldNum" sz="quarter" idx="12"/>
          </p:nvPr>
        </p:nvSpPr>
        <p:spPr/>
        <p:txBody>
          <a:bodyPr/>
          <a:lstStyle/>
          <a:p>
            <a:fld id="{09051FE1-3AA4-4F10-8C7D-C2548BE09A6C}" type="slidenum">
              <a:rPr lang="it-IT" smtClean="0"/>
              <a:t>193</a:t>
            </a:fld>
            <a:endParaRPr lang="it-IT" dirty="0"/>
          </a:p>
        </p:txBody>
      </p:sp>
      <p:sp>
        <p:nvSpPr>
          <p:cNvPr id="11" name="Titolo 1">
            <a:extLst>
              <a:ext uri="{FF2B5EF4-FFF2-40B4-BE49-F238E27FC236}">
                <a16:creationId xmlns:a16="http://schemas.microsoft.com/office/drawing/2014/main" id="{8C83EAFC-2370-44A2-80DA-914D3A942A5C}"/>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B36CDD31-F3E6-40EB-A424-A921FA0527BD}"/>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Tree>
    <p:extLst>
      <p:ext uri="{BB962C8B-B14F-4D97-AF65-F5344CB8AC3E}">
        <p14:creationId xmlns:p14="http://schemas.microsoft.com/office/powerpoint/2010/main" val="11927986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3142545"/>
            <a:ext cx="8229600" cy="3340968"/>
          </a:xfrm>
        </p:spPr>
        <p:txBody>
          <a:bodyPr>
            <a:normAutofit/>
          </a:bodyPr>
          <a:lstStyle/>
          <a:p>
            <a:pPr marL="0" indent="0" algn="ctr">
              <a:buNone/>
            </a:pPr>
            <a:r>
              <a:rPr lang="it-IT" dirty="0">
                <a:highlight>
                  <a:srgbClr val="FFFF00"/>
                </a:highlight>
              </a:rPr>
              <a:t>Nei casi di eccedenza rispetto al limite sopra indicato, previsti dall’art. 106 del Codice</a:t>
            </a:r>
            <a:r>
              <a:rPr lang="it-IT" dirty="0"/>
              <a:t>, </a:t>
            </a:r>
            <a:r>
              <a:rPr lang="it-IT" b="1" u="sng" dirty="0"/>
              <a:t>la perizia di variante è accompagnata da un atto aggiuntivo al contratto principale. </a:t>
            </a:r>
          </a:p>
        </p:txBody>
      </p:sp>
      <p:sp>
        <p:nvSpPr>
          <p:cNvPr id="2" name="Segnaposto data 1">
            <a:extLst>
              <a:ext uri="{FF2B5EF4-FFF2-40B4-BE49-F238E27FC236}">
                <a16:creationId xmlns:a16="http://schemas.microsoft.com/office/drawing/2014/main" id="{5690A55D-8485-4884-B323-4DB3F3367563}"/>
              </a:ext>
            </a:extLst>
          </p:cNvPr>
          <p:cNvSpPr>
            <a:spLocks noGrp="1"/>
          </p:cNvSpPr>
          <p:nvPr>
            <p:ph type="dt" sz="half" idx="10"/>
          </p:nvPr>
        </p:nvSpPr>
        <p:spPr/>
        <p:txBody>
          <a:bodyPr/>
          <a:lstStyle/>
          <a:p>
            <a:fld id="{7FE19B60-7103-4DD2-8D0C-8E30DB18812E}" type="datetime1">
              <a:rPr lang="it-IT" smtClean="0"/>
              <a:t>06/07/2020</a:t>
            </a:fld>
            <a:endParaRPr lang="it-IT" dirty="0"/>
          </a:p>
        </p:txBody>
      </p:sp>
      <p:sp>
        <p:nvSpPr>
          <p:cNvPr id="6" name="Segnaposto piè di pagina 5">
            <a:extLst>
              <a:ext uri="{FF2B5EF4-FFF2-40B4-BE49-F238E27FC236}">
                <a16:creationId xmlns:a16="http://schemas.microsoft.com/office/drawing/2014/main" id="{BFC58876-C738-4176-8CE1-E04275C16E0A}"/>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96B7D409-7C2D-4E76-9B53-F89DEE6BC8E3}"/>
              </a:ext>
            </a:extLst>
          </p:cNvPr>
          <p:cNvSpPr>
            <a:spLocks noGrp="1"/>
          </p:cNvSpPr>
          <p:nvPr>
            <p:ph type="sldNum" sz="quarter" idx="12"/>
          </p:nvPr>
        </p:nvSpPr>
        <p:spPr/>
        <p:txBody>
          <a:bodyPr/>
          <a:lstStyle/>
          <a:p>
            <a:fld id="{09051FE1-3AA4-4F10-8C7D-C2548BE09A6C}" type="slidenum">
              <a:rPr lang="it-IT" smtClean="0"/>
              <a:t>194</a:t>
            </a:fld>
            <a:endParaRPr lang="it-IT" dirty="0"/>
          </a:p>
        </p:txBody>
      </p:sp>
      <p:sp>
        <p:nvSpPr>
          <p:cNvPr id="11" name="Titolo 1">
            <a:extLst>
              <a:ext uri="{FF2B5EF4-FFF2-40B4-BE49-F238E27FC236}">
                <a16:creationId xmlns:a16="http://schemas.microsoft.com/office/drawing/2014/main" id="{228DE31F-4A19-4839-91B1-73A22A8AEEBC}"/>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41BFCE06-A278-4C98-855C-FB9EAB1D0115}"/>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Tree>
    <p:extLst>
      <p:ext uri="{BB962C8B-B14F-4D97-AF65-F5344CB8AC3E}">
        <p14:creationId xmlns:p14="http://schemas.microsoft.com/office/powerpoint/2010/main" val="129659352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2284589"/>
            <a:ext cx="8229600" cy="3340968"/>
          </a:xfrm>
        </p:spPr>
        <p:txBody>
          <a:bodyPr>
            <a:normAutofit lnSpcReduction="10000"/>
          </a:bodyPr>
          <a:lstStyle/>
          <a:p>
            <a:pPr marL="0" indent="0" algn="ctr">
              <a:buNone/>
            </a:pPr>
            <a:endParaRPr lang="it-IT" dirty="0"/>
          </a:p>
          <a:p>
            <a:pPr marL="0" indent="0" algn="ctr">
              <a:buNone/>
            </a:pPr>
            <a:r>
              <a:rPr lang="it-IT" b="1" dirty="0"/>
              <a:t>…IN QUESTI CASI L’IMPRESA:</a:t>
            </a:r>
          </a:p>
          <a:p>
            <a:pPr marL="0" indent="0" algn="ctr">
              <a:buNone/>
            </a:pPr>
            <a:r>
              <a:rPr lang="it-IT" dirty="0"/>
              <a:t>Nel termine di 10 giorni dal suo ricevimento, deve dichiarare per iscritto </a:t>
            </a:r>
            <a:r>
              <a:rPr lang="it-IT" u="sng" dirty="0"/>
              <a:t>se intende accettare la prosecuzione dei lavori e a quali condizioni</a:t>
            </a:r>
            <a:r>
              <a:rPr lang="it-IT" dirty="0"/>
              <a:t>; nei 45 giorni successivi al ricevimento della dichiarazione, </a:t>
            </a:r>
            <a:r>
              <a:rPr lang="it-IT" u="sng" dirty="0"/>
              <a:t>la stazione appaltante deve comunicare all’impresa affidataria le proprie determinazioni.</a:t>
            </a:r>
          </a:p>
        </p:txBody>
      </p:sp>
      <p:sp>
        <p:nvSpPr>
          <p:cNvPr id="2" name="Segnaposto data 1">
            <a:extLst>
              <a:ext uri="{FF2B5EF4-FFF2-40B4-BE49-F238E27FC236}">
                <a16:creationId xmlns:a16="http://schemas.microsoft.com/office/drawing/2014/main" id="{346436C5-A3BC-42A6-91DE-63D254393079}"/>
              </a:ext>
            </a:extLst>
          </p:cNvPr>
          <p:cNvSpPr>
            <a:spLocks noGrp="1"/>
          </p:cNvSpPr>
          <p:nvPr>
            <p:ph type="dt" sz="half" idx="10"/>
          </p:nvPr>
        </p:nvSpPr>
        <p:spPr/>
        <p:txBody>
          <a:bodyPr/>
          <a:lstStyle/>
          <a:p>
            <a:fld id="{77539093-5B53-45D6-9D9D-D1C16F0D6EE0}" type="datetime1">
              <a:rPr lang="it-IT" smtClean="0"/>
              <a:t>06/07/2020</a:t>
            </a:fld>
            <a:endParaRPr lang="it-IT" dirty="0"/>
          </a:p>
        </p:txBody>
      </p:sp>
      <p:sp>
        <p:nvSpPr>
          <p:cNvPr id="6" name="Segnaposto piè di pagina 5">
            <a:extLst>
              <a:ext uri="{FF2B5EF4-FFF2-40B4-BE49-F238E27FC236}">
                <a16:creationId xmlns:a16="http://schemas.microsoft.com/office/drawing/2014/main" id="{A31AE803-F293-43A7-A298-28ADCEB4DFCA}"/>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FC489CB6-50BE-47E1-8A93-8A2E2FC2941E}"/>
              </a:ext>
            </a:extLst>
          </p:cNvPr>
          <p:cNvSpPr>
            <a:spLocks noGrp="1"/>
          </p:cNvSpPr>
          <p:nvPr>
            <p:ph type="sldNum" sz="quarter" idx="12"/>
          </p:nvPr>
        </p:nvSpPr>
        <p:spPr/>
        <p:txBody>
          <a:bodyPr/>
          <a:lstStyle/>
          <a:p>
            <a:fld id="{09051FE1-3AA4-4F10-8C7D-C2548BE09A6C}" type="slidenum">
              <a:rPr lang="it-IT" smtClean="0"/>
              <a:t>195</a:t>
            </a:fld>
            <a:endParaRPr lang="it-IT" dirty="0"/>
          </a:p>
        </p:txBody>
      </p:sp>
      <p:sp>
        <p:nvSpPr>
          <p:cNvPr id="11" name="Titolo 1">
            <a:extLst>
              <a:ext uri="{FF2B5EF4-FFF2-40B4-BE49-F238E27FC236}">
                <a16:creationId xmlns:a16="http://schemas.microsoft.com/office/drawing/2014/main" id="{C9A55F38-BFA0-4063-8B2D-1F6D22DD4D10}"/>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F0E524A1-1AD5-40B8-B78F-192FA92B3B38}"/>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
        <p:nvSpPr>
          <p:cNvPr id="4" name="Freccia a destra 3">
            <a:extLst>
              <a:ext uri="{FF2B5EF4-FFF2-40B4-BE49-F238E27FC236}">
                <a16:creationId xmlns:a16="http://schemas.microsoft.com/office/drawing/2014/main" id="{8195C756-EFA1-48B0-9778-9DC345EF96A6}"/>
              </a:ext>
            </a:extLst>
          </p:cNvPr>
          <p:cNvSpPr/>
          <p:nvPr/>
        </p:nvSpPr>
        <p:spPr>
          <a:xfrm>
            <a:off x="1260953" y="3692026"/>
            <a:ext cx="968680" cy="516719"/>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997099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2412232"/>
            <a:ext cx="8229600" cy="3340968"/>
          </a:xfrm>
        </p:spPr>
        <p:txBody>
          <a:bodyPr>
            <a:normAutofit lnSpcReduction="10000"/>
          </a:bodyPr>
          <a:lstStyle/>
          <a:p>
            <a:pPr marL="0" indent="0" algn="ctr">
              <a:buNone/>
            </a:pPr>
            <a:endParaRPr lang="it-IT" dirty="0"/>
          </a:p>
          <a:p>
            <a:pPr marL="0" indent="0" algn="ctr">
              <a:buNone/>
            </a:pPr>
            <a:r>
              <a:rPr lang="it-IT" dirty="0"/>
              <a:t>Qualora l’impresa affidataria </a:t>
            </a:r>
            <a:r>
              <a:rPr lang="it-IT" b="1" u="sng" dirty="0"/>
              <a:t>non dia alcuna risposta alla comunicazione del RUP si intende manifestata la volontà di accettare la variante complessiva agli stessi prezzi, patti e condizioni del contratto originario.</a:t>
            </a:r>
            <a:r>
              <a:rPr lang="it-IT" dirty="0"/>
              <a:t> </a:t>
            </a:r>
            <a:r>
              <a:rPr lang="it-IT" u="sng" dirty="0"/>
              <a:t>Se la stazione appaltante non comunica le proprie determinazioni nel termine fissato, si intendono accettate le condizioni avanzate dall’impresa affidataria.</a:t>
            </a:r>
          </a:p>
        </p:txBody>
      </p:sp>
      <p:sp>
        <p:nvSpPr>
          <p:cNvPr id="2" name="Segnaposto data 1">
            <a:extLst>
              <a:ext uri="{FF2B5EF4-FFF2-40B4-BE49-F238E27FC236}">
                <a16:creationId xmlns:a16="http://schemas.microsoft.com/office/drawing/2014/main" id="{7B53292E-F25C-4E05-B7D2-841148A60C34}"/>
              </a:ext>
            </a:extLst>
          </p:cNvPr>
          <p:cNvSpPr>
            <a:spLocks noGrp="1"/>
          </p:cNvSpPr>
          <p:nvPr>
            <p:ph type="dt" sz="half" idx="10"/>
          </p:nvPr>
        </p:nvSpPr>
        <p:spPr/>
        <p:txBody>
          <a:bodyPr/>
          <a:lstStyle/>
          <a:p>
            <a:fld id="{1A392F41-D883-48A7-86B2-E05DA6C5E9D0}" type="datetime1">
              <a:rPr lang="it-IT" smtClean="0"/>
              <a:t>06/07/2020</a:t>
            </a:fld>
            <a:endParaRPr lang="it-IT" dirty="0"/>
          </a:p>
        </p:txBody>
      </p:sp>
      <p:sp>
        <p:nvSpPr>
          <p:cNvPr id="6" name="Segnaposto piè di pagina 5">
            <a:extLst>
              <a:ext uri="{FF2B5EF4-FFF2-40B4-BE49-F238E27FC236}">
                <a16:creationId xmlns:a16="http://schemas.microsoft.com/office/drawing/2014/main" id="{8E37F319-5B95-4401-91BD-F00D025C4BBD}"/>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726D4ECC-2EE6-417A-B798-1B0815C7565E}"/>
              </a:ext>
            </a:extLst>
          </p:cNvPr>
          <p:cNvSpPr>
            <a:spLocks noGrp="1"/>
          </p:cNvSpPr>
          <p:nvPr>
            <p:ph type="sldNum" sz="quarter" idx="12"/>
          </p:nvPr>
        </p:nvSpPr>
        <p:spPr/>
        <p:txBody>
          <a:bodyPr/>
          <a:lstStyle/>
          <a:p>
            <a:fld id="{09051FE1-3AA4-4F10-8C7D-C2548BE09A6C}" type="slidenum">
              <a:rPr lang="it-IT" smtClean="0"/>
              <a:t>196</a:t>
            </a:fld>
            <a:endParaRPr lang="it-IT" dirty="0"/>
          </a:p>
        </p:txBody>
      </p:sp>
      <p:sp>
        <p:nvSpPr>
          <p:cNvPr id="11" name="Titolo 1">
            <a:extLst>
              <a:ext uri="{FF2B5EF4-FFF2-40B4-BE49-F238E27FC236}">
                <a16:creationId xmlns:a16="http://schemas.microsoft.com/office/drawing/2014/main" id="{07FC5755-3979-4E4A-BEF2-06BBACF627C4}"/>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A305A98B-4DC2-4CCA-B269-789623EB2B40}"/>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Tree>
    <p:extLst>
      <p:ext uri="{BB962C8B-B14F-4D97-AF65-F5344CB8AC3E}">
        <p14:creationId xmlns:p14="http://schemas.microsoft.com/office/powerpoint/2010/main" val="109658025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2361210"/>
            <a:ext cx="8229600" cy="3845023"/>
          </a:xfrm>
        </p:spPr>
        <p:txBody>
          <a:bodyPr>
            <a:normAutofit fontScale="40000" lnSpcReduction="20000"/>
          </a:bodyPr>
          <a:lstStyle/>
          <a:p>
            <a:pPr marL="0" indent="0" algn="ctr">
              <a:buNone/>
            </a:pPr>
            <a:endParaRPr lang="it-IT" sz="3500" dirty="0"/>
          </a:p>
          <a:p>
            <a:pPr marL="0" indent="0" algn="ctr">
              <a:buNone/>
            </a:pPr>
            <a:r>
              <a:rPr lang="it-IT" sz="4500" dirty="0"/>
              <a:t>Le variazioni sono valutate ai prezzi di contratto, ma se comportano categorie di lavorazioni non previste o si debbano impiegare materiali per i quali non risulta fissato il prezzo contrattuale si provvede alla formazione di nuovi prezzi. </a:t>
            </a:r>
          </a:p>
          <a:p>
            <a:pPr marL="0" indent="0" algn="ctr">
              <a:buNone/>
            </a:pPr>
            <a:endParaRPr lang="it-IT" sz="4500" dirty="0"/>
          </a:p>
          <a:p>
            <a:pPr marL="0" indent="0" algn="ctr">
              <a:buNone/>
            </a:pPr>
            <a:r>
              <a:rPr lang="it-IT" sz="4500" b="1" u="sng" dirty="0"/>
              <a:t>I nuovi prezzi delle lavorazioni o materiali sono valutati:</a:t>
            </a:r>
          </a:p>
          <a:p>
            <a:pPr marL="0" indent="0" algn="ctr">
              <a:buNone/>
            </a:pPr>
            <a:endParaRPr lang="it-IT" sz="4500" dirty="0"/>
          </a:p>
          <a:p>
            <a:pPr algn="just">
              <a:buFont typeface="Wingdings" panose="05000000000000000000" pitchFamily="2" charset="2"/>
              <a:buChar char="Ø"/>
            </a:pPr>
            <a:r>
              <a:rPr lang="it-IT" sz="4500" dirty="0"/>
              <a:t>a) desumendoli dal prezzario della stazione appaltante o dal prezziario di cui all’art. 23, comma 7 Codice, ove esistenti;</a:t>
            </a:r>
          </a:p>
          <a:p>
            <a:pPr algn="just">
              <a:buFont typeface="Wingdings" panose="05000000000000000000" pitchFamily="2" charset="2"/>
              <a:buChar char="Ø"/>
            </a:pPr>
            <a:r>
              <a:rPr lang="it-IT" sz="4500" dirty="0"/>
              <a:t>b) ragguagliandoli a quelli di lavorazioni consimili compresi nel contratto;</a:t>
            </a:r>
          </a:p>
          <a:p>
            <a:pPr algn="just">
              <a:buFont typeface="Wingdings" panose="05000000000000000000" pitchFamily="2" charset="2"/>
              <a:buChar char="Ø"/>
            </a:pPr>
            <a:r>
              <a:rPr lang="it-IT" sz="4500" dirty="0"/>
              <a:t>c) quando sia impossibile l’assimilazione, ricavandoli totalmente o parzialmente da nuove analisi effettuate avendo a riferimento i prezzi elementari di mano d’opera, materiali, noli e trasporti alla data di formulazione dell’offerta, attraverso un contraddittorio tra il Direttore Lavori e l’impresa affidataria, e approvati dal Rup.</a:t>
            </a:r>
          </a:p>
        </p:txBody>
      </p:sp>
      <p:sp>
        <p:nvSpPr>
          <p:cNvPr id="2" name="Segnaposto data 1">
            <a:extLst>
              <a:ext uri="{FF2B5EF4-FFF2-40B4-BE49-F238E27FC236}">
                <a16:creationId xmlns:a16="http://schemas.microsoft.com/office/drawing/2014/main" id="{6030516B-1B76-4631-BC18-739F8C59187E}"/>
              </a:ext>
            </a:extLst>
          </p:cNvPr>
          <p:cNvSpPr>
            <a:spLocks noGrp="1"/>
          </p:cNvSpPr>
          <p:nvPr>
            <p:ph type="dt" sz="half" idx="10"/>
          </p:nvPr>
        </p:nvSpPr>
        <p:spPr/>
        <p:txBody>
          <a:bodyPr/>
          <a:lstStyle/>
          <a:p>
            <a:fld id="{96EDEA38-BFD2-477F-A123-BD09FC1C4DEF}" type="datetime1">
              <a:rPr lang="it-IT" smtClean="0"/>
              <a:t>06/07/2020</a:t>
            </a:fld>
            <a:endParaRPr lang="it-IT" dirty="0"/>
          </a:p>
        </p:txBody>
      </p:sp>
      <p:sp>
        <p:nvSpPr>
          <p:cNvPr id="6" name="Segnaposto piè di pagina 5">
            <a:extLst>
              <a:ext uri="{FF2B5EF4-FFF2-40B4-BE49-F238E27FC236}">
                <a16:creationId xmlns:a16="http://schemas.microsoft.com/office/drawing/2014/main" id="{11C12AFE-D5F6-40B1-A96E-B131AFACD9FF}"/>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DAE6A934-9EA8-4A94-89BC-CC952F232C54}"/>
              </a:ext>
            </a:extLst>
          </p:cNvPr>
          <p:cNvSpPr>
            <a:spLocks noGrp="1"/>
          </p:cNvSpPr>
          <p:nvPr>
            <p:ph type="sldNum" sz="quarter" idx="12"/>
          </p:nvPr>
        </p:nvSpPr>
        <p:spPr/>
        <p:txBody>
          <a:bodyPr/>
          <a:lstStyle/>
          <a:p>
            <a:fld id="{09051FE1-3AA4-4F10-8C7D-C2548BE09A6C}" type="slidenum">
              <a:rPr lang="it-IT" smtClean="0"/>
              <a:t>197</a:t>
            </a:fld>
            <a:endParaRPr lang="it-IT" dirty="0"/>
          </a:p>
        </p:txBody>
      </p:sp>
      <p:sp>
        <p:nvSpPr>
          <p:cNvPr id="11" name="Titolo 1">
            <a:extLst>
              <a:ext uri="{FF2B5EF4-FFF2-40B4-BE49-F238E27FC236}">
                <a16:creationId xmlns:a16="http://schemas.microsoft.com/office/drawing/2014/main" id="{E5E1F4BD-16C5-43F6-85C6-BABD0BABD458}"/>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8F07BDE1-B3D7-4233-A823-A682978031D4}"/>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Tree>
    <p:extLst>
      <p:ext uri="{BB962C8B-B14F-4D97-AF65-F5344CB8AC3E}">
        <p14:creationId xmlns:p14="http://schemas.microsoft.com/office/powerpoint/2010/main" val="8458123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2412233"/>
            <a:ext cx="8229600" cy="3845023"/>
          </a:xfrm>
        </p:spPr>
        <p:txBody>
          <a:bodyPr>
            <a:normAutofit fontScale="55000" lnSpcReduction="20000"/>
          </a:bodyPr>
          <a:lstStyle/>
          <a:p>
            <a:pPr marL="0" indent="0" algn="ctr">
              <a:buNone/>
            </a:pPr>
            <a:endParaRPr lang="it-IT" sz="3500" dirty="0"/>
          </a:p>
          <a:p>
            <a:pPr marL="0" indent="0" algn="ctr">
              <a:buNone/>
            </a:pPr>
            <a:r>
              <a:rPr lang="it-IT" sz="4000" dirty="0"/>
              <a:t>Ove da tali calcoli risultino maggiori spese rispetto alle somme previste nel quadro economico, i prezzi prima di essere ammessi nella contabilità dei lavori sono approvati dalla stazione appaltante, su proposta del Rup.</a:t>
            </a:r>
          </a:p>
          <a:p>
            <a:pPr marL="0" indent="0" algn="ctr">
              <a:buNone/>
            </a:pPr>
            <a:endParaRPr lang="it-IT" sz="4000" dirty="0"/>
          </a:p>
          <a:p>
            <a:pPr marL="0" indent="0" algn="ctr">
              <a:buNone/>
            </a:pPr>
            <a:r>
              <a:rPr lang="it-IT" sz="4000" dirty="0"/>
              <a:t>Se l’impresa affidataria non accetta i nuovi prezzi così determinati e approvati, la stazione appaltante può ingiungergli l’esecuzione delle lavorazioni o la somministrazione dei materiali sulla base di detti prezzi, comunque ammessi nella contabilità; ove l’impresa affidataria non iscriva riserva negli atti contabili, i prezzi si intendono definitivamente accettati.</a:t>
            </a:r>
            <a:endParaRPr lang="it-IT" sz="4200" dirty="0"/>
          </a:p>
        </p:txBody>
      </p:sp>
      <p:sp>
        <p:nvSpPr>
          <p:cNvPr id="2" name="Segnaposto data 1">
            <a:extLst>
              <a:ext uri="{FF2B5EF4-FFF2-40B4-BE49-F238E27FC236}">
                <a16:creationId xmlns:a16="http://schemas.microsoft.com/office/drawing/2014/main" id="{2EF20481-F126-493E-AE69-1F64E907BD0E}"/>
              </a:ext>
            </a:extLst>
          </p:cNvPr>
          <p:cNvSpPr>
            <a:spLocks noGrp="1"/>
          </p:cNvSpPr>
          <p:nvPr>
            <p:ph type="dt" sz="half" idx="10"/>
          </p:nvPr>
        </p:nvSpPr>
        <p:spPr/>
        <p:txBody>
          <a:bodyPr/>
          <a:lstStyle/>
          <a:p>
            <a:fld id="{C4900FD0-2598-444A-A676-911F4D99F94A}" type="datetime1">
              <a:rPr lang="it-IT" smtClean="0"/>
              <a:t>06/07/2020</a:t>
            </a:fld>
            <a:endParaRPr lang="it-IT" dirty="0"/>
          </a:p>
        </p:txBody>
      </p:sp>
      <p:sp>
        <p:nvSpPr>
          <p:cNvPr id="6" name="Segnaposto piè di pagina 5">
            <a:extLst>
              <a:ext uri="{FF2B5EF4-FFF2-40B4-BE49-F238E27FC236}">
                <a16:creationId xmlns:a16="http://schemas.microsoft.com/office/drawing/2014/main" id="{689BD3BC-AE50-4E2E-BBBB-76300F2752B6}"/>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7589E59E-96A0-4BF6-A40E-8690E95EE2AB}"/>
              </a:ext>
            </a:extLst>
          </p:cNvPr>
          <p:cNvSpPr>
            <a:spLocks noGrp="1"/>
          </p:cNvSpPr>
          <p:nvPr>
            <p:ph type="sldNum" sz="quarter" idx="12"/>
          </p:nvPr>
        </p:nvSpPr>
        <p:spPr/>
        <p:txBody>
          <a:bodyPr/>
          <a:lstStyle/>
          <a:p>
            <a:fld id="{09051FE1-3AA4-4F10-8C7D-C2548BE09A6C}" type="slidenum">
              <a:rPr lang="it-IT" smtClean="0"/>
              <a:t>198</a:t>
            </a:fld>
            <a:endParaRPr lang="it-IT" dirty="0"/>
          </a:p>
        </p:txBody>
      </p:sp>
      <p:sp>
        <p:nvSpPr>
          <p:cNvPr id="11" name="Titolo 1">
            <a:extLst>
              <a:ext uri="{FF2B5EF4-FFF2-40B4-BE49-F238E27FC236}">
                <a16:creationId xmlns:a16="http://schemas.microsoft.com/office/drawing/2014/main" id="{FE9E9500-C1DC-457F-955F-5CB3744D177A}"/>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5FBE23B2-C41C-4AC2-A00C-44CDC86E9F56}"/>
              </a:ext>
            </a:extLst>
          </p:cNvPr>
          <p:cNvSpPr/>
          <p:nvPr/>
        </p:nvSpPr>
        <p:spPr>
          <a:xfrm>
            <a:off x="3810000" y="1626185"/>
            <a:ext cx="4572000" cy="646331"/>
          </a:xfrm>
          <a:prstGeom prst="rect">
            <a:avLst/>
          </a:prstGeom>
          <a:solidFill>
            <a:schemeClr val="accent1">
              <a:lumMod val="75000"/>
            </a:schemeClr>
          </a:solidFill>
        </p:spPr>
        <p:txBody>
          <a:bodyPr>
            <a:spAutoFit/>
          </a:bodyPr>
          <a:lstStyle/>
          <a:p>
            <a:pPr algn="ctr"/>
            <a:r>
              <a:rPr lang="it-IT" b="1" u="sng" dirty="0"/>
              <a:t>IN GENERALE SULLE VARIANTI</a:t>
            </a:r>
          </a:p>
          <a:p>
            <a:pPr algn="ctr"/>
            <a:r>
              <a:rPr lang="it-IT" b="1" u="sng" dirty="0"/>
              <a:t>(Linee Guida ANAC 28.06.2016)</a:t>
            </a:r>
          </a:p>
        </p:txBody>
      </p:sp>
    </p:spTree>
    <p:extLst>
      <p:ext uri="{BB962C8B-B14F-4D97-AF65-F5344CB8AC3E}">
        <p14:creationId xmlns:p14="http://schemas.microsoft.com/office/powerpoint/2010/main" val="223557591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2134933"/>
            <a:ext cx="8229600" cy="4421087"/>
          </a:xfrm>
        </p:spPr>
        <p:txBody>
          <a:bodyPr>
            <a:noAutofit/>
          </a:bodyPr>
          <a:lstStyle/>
          <a:p>
            <a:pPr marL="0" indent="0" algn="just">
              <a:buNone/>
            </a:pPr>
            <a:endParaRPr lang="it-IT" sz="1450" dirty="0"/>
          </a:p>
          <a:p>
            <a:pPr marL="0" indent="0" algn="just">
              <a:buNone/>
            </a:pPr>
            <a:endParaRPr lang="it-IT" sz="800" dirty="0"/>
          </a:p>
          <a:p>
            <a:pPr algn="just"/>
            <a:r>
              <a:rPr lang="it-IT" sz="1450" dirty="0"/>
              <a:t>Per gli appalti e le concessioni di importo inferiore alla soglia comunitaria, le varianti in corso d'opera dei contratti pubblici relativi a lavori, servizi e forniture</a:t>
            </a:r>
            <a:r>
              <a:rPr lang="it-IT" sz="1450" b="1" dirty="0"/>
              <a:t>, nonché quelle di importo inferiore o pari al 10 per cento dell'importo originario del contratto relative a contratti di importo pari o superiore alla soglia comunitaria, </a:t>
            </a:r>
            <a:r>
              <a:rPr lang="it-IT" sz="1450" dirty="0"/>
              <a:t>sono comunicate dal RUP all'Osservatorio di cui all'</a:t>
            </a:r>
            <a:r>
              <a:rPr lang="it-IT" sz="1450" dirty="0">
                <a:hlinkClick r:id="rId2"/>
              </a:rPr>
              <a:t>articolo 213</a:t>
            </a:r>
            <a:r>
              <a:rPr lang="it-IT" sz="1450" dirty="0"/>
              <a:t>, tramite le sezioni regionali, entro trenta giorni dall'approvazione da parte della stazione appaltante per le valutazioni e gli eventuali provvedimenti di competenza.</a:t>
            </a:r>
          </a:p>
          <a:p>
            <a:pPr algn="just"/>
            <a:r>
              <a:rPr lang="it-IT" sz="1450" dirty="0"/>
              <a:t>Per i contratti pubblici di importo </a:t>
            </a:r>
            <a:r>
              <a:rPr lang="it-IT" sz="1450" b="1" dirty="0"/>
              <a:t>pari o superiore alla soglia comunitaria</a:t>
            </a:r>
            <a:r>
              <a:rPr lang="it-IT" sz="1450" dirty="0"/>
              <a:t>, le varianti in corso d'opera di importo eccedente il dieci per cento dell'importo originario del contratto, incluse le varianti in corso d'opera riferite alle infrastrutture prioritarie, sono trasmesse dal RUP all'ANAC, unitamente al progetto esecutivo, all'atto di validazione e ad una apposita relazione del responsabile unico del procedimento, entro trenta giorni dall'approvazione da parte della stazione appaltante. </a:t>
            </a:r>
          </a:p>
          <a:p>
            <a:pPr algn="just"/>
            <a:r>
              <a:rPr lang="it-IT" sz="1450" dirty="0"/>
              <a:t>Nel caso in cui l'ANAC accerti l'illegittimità della variante in corso d'opera approvata, essa esercita i poteri di cui all'</a:t>
            </a:r>
            <a:r>
              <a:rPr lang="it-IT" sz="1450" dirty="0">
                <a:hlinkClick r:id="rId2"/>
              </a:rPr>
              <a:t>articolo 213</a:t>
            </a:r>
            <a:r>
              <a:rPr lang="it-IT" sz="1450" dirty="0"/>
              <a:t>. In caso di inadempimento agli obblighi di comunicazione e trasmissione delle varianti in corso d'opera previsti, si applicano le sanzioni amministrative pecuniarie di cui all'</a:t>
            </a:r>
            <a:r>
              <a:rPr lang="it-IT" sz="1450" dirty="0">
                <a:hlinkClick r:id="rId2"/>
              </a:rPr>
              <a:t>articolo 213, comma 13</a:t>
            </a:r>
            <a:r>
              <a:rPr lang="it-IT" sz="1450" dirty="0"/>
              <a:t>.</a:t>
            </a:r>
          </a:p>
        </p:txBody>
      </p:sp>
      <p:sp>
        <p:nvSpPr>
          <p:cNvPr id="2" name="Rettangolo 1">
            <a:extLst>
              <a:ext uri="{FF2B5EF4-FFF2-40B4-BE49-F238E27FC236}">
                <a16:creationId xmlns:a16="http://schemas.microsoft.com/office/drawing/2014/main" id="{FF15A3DA-056A-4340-9987-226005C2603E}"/>
              </a:ext>
            </a:extLst>
          </p:cNvPr>
          <p:cNvSpPr/>
          <p:nvPr/>
        </p:nvSpPr>
        <p:spPr>
          <a:xfrm>
            <a:off x="3810000" y="1628801"/>
            <a:ext cx="4572000" cy="646331"/>
          </a:xfrm>
          <a:prstGeom prst="rect">
            <a:avLst/>
          </a:prstGeom>
          <a:solidFill>
            <a:schemeClr val="accent3">
              <a:lumMod val="60000"/>
              <a:lumOff val="40000"/>
            </a:schemeClr>
          </a:solidFill>
        </p:spPr>
        <p:txBody>
          <a:bodyPr>
            <a:spAutoFit/>
          </a:bodyPr>
          <a:lstStyle/>
          <a:p>
            <a:pPr algn="ctr"/>
            <a:r>
              <a:rPr lang="it-IT" b="1" dirty="0"/>
              <a:t>I poteri dell’ANAC </a:t>
            </a:r>
          </a:p>
          <a:p>
            <a:pPr algn="ctr"/>
            <a:r>
              <a:rPr lang="it-IT" b="1" dirty="0"/>
              <a:t>(LE COMUNICAZIONI: ART. 106, COMMA 14)</a:t>
            </a:r>
          </a:p>
        </p:txBody>
      </p:sp>
      <p:sp>
        <p:nvSpPr>
          <p:cNvPr id="4" name="Segnaposto data 3">
            <a:extLst>
              <a:ext uri="{FF2B5EF4-FFF2-40B4-BE49-F238E27FC236}">
                <a16:creationId xmlns:a16="http://schemas.microsoft.com/office/drawing/2014/main" id="{F52C5511-9774-4C90-AD0D-6E6A37E3E2E8}"/>
              </a:ext>
            </a:extLst>
          </p:cNvPr>
          <p:cNvSpPr>
            <a:spLocks noGrp="1"/>
          </p:cNvSpPr>
          <p:nvPr>
            <p:ph type="dt" sz="half" idx="10"/>
          </p:nvPr>
        </p:nvSpPr>
        <p:spPr/>
        <p:txBody>
          <a:bodyPr/>
          <a:lstStyle/>
          <a:p>
            <a:fld id="{B841AD60-C876-4A5F-A5F5-5A506A320A85}" type="datetime1">
              <a:rPr lang="it-IT" smtClean="0"/>
              <a:t>06/07/2020</a:t>
            </a:fld>
            <a:endParaRPr lang="it-IT" dirty="0"/>
          </a:p>
        </p:txBody>
      </p:sp>
      <p:sp>
        <p:nvSpPr>
          <p:cNvPr id="6" name="Segnaposto piè di pagina 5">
            <a:extLst>
              <a:ext uri="{FF2B5EF4-FFF2-40B4-BE49-F238E27FC236}">
                <a16:creationId xmlns:a16="http://schemas.microsoft.com/office/drawing/2014/main" id="{15278F46-DEA9-4A39-B9C2-BFAB367004D4}"/>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8093340F-B35B-4AF9-8FEC-15AADE58AE6F}"/>
              </a:ext>
            </a:extLst>
          </p:cNvPr>
          <p:cNvSpPr>
            <a:spLocks noGrp="1"/>
          </p:cNvSpPr>
          <p:nvPr>
            <p:ph type="sldNum" sz="quarter" idx="12"/>
          </p:nvPr>
        </p:nvSpPr>
        <p:spPr/>
        <p:txBody>
          <a:bodyPr/>
          <a:lstStyle/>
          <a:p>
            <a:fld id="{09051FE1-3AA4-4F10-8C7D-C2548BE09A6C}" type="slidenum">
              <a:rPr lang="it-IT" smtClean="0"/>
              <a:t>199</a:t>
            </a:fld>
            <a:endParaRPr lang="it-IT" dirty="0"/>
          </a:p>
        </p:txBody>
      </p:sp>
      <p:sp>
        <p:nvSpPr>
          <p:cNvPr id="11" name="Titolo 1">
            <a:extLst>
              <a:ext uri="{FF2B5EF4-FFF2-40B4-BE49-F238E27FC236}">
                <a16:creationId xmlns:a16="http://schemas.microsoft.com/office/drawing/2014/main" id="{ECE25C80-3DD6-40F1-B847-CB2AE45AB21B}"/>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Tree>
    <p:extLst>
      <p:ext uri="{BB962C8B-B14F-4D97-AF65-F5344CB8AC3E}">
        <p14:creationId xmlns:p14="http://schemas.microsoft.com/office/powerpoint/2010/main" val="2934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Sintesi dei più recenti interventi normativi in materia di appalti pubblici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277619" y="1905506"/>
            <a:ext cx="9636762" cy="3046988"/>
          </a:xfrm>
          <a:prstGeom prst="rect">
            <a:avLst/>
          </a:prstGeom>
          <a:solidFill>
            <a:schemeClr val="accent4">
              <a:lumMod val="20000"/>
              <a:lumOff val="80000"/>
            </a:schemeClr>
          </a:solidFill>
          <a:ln>
            <a:solidFill>
              <a:schemeClr val="accent1"/>
            </a:solidFill>
          </a:ln>
        </p:spPr>
        <p:txBody>
          <a:bodyPr wrap="square" rtlCol="0">
            <a:spAutoFit/>
          </a:bodyPr>
          <a:lstStyle/>
          <a:p>
            <a:pPr marL="342900" indent="-342900" algn="ctr" fontAlgn="base">
              <a:buFont typeface="Wingdings" panose="05000000000000000000" pitchFamily="2" charset="2"/>
              <a:buChar char="q"/>
            </a:pPr>
            <a:r>
              <a:rPr lang="it-IT" sz="2400" dirty="0"/>
              <a:t>- il decreto sblocca cantieri n. 32/2019;</a:t>
            </a:r>
          </a:p>
          <a:p>
            <a:pPr marL="342900" indent="-342900" algn="ctr" fontAlgn="base">
              <a:buFont typeface="Wingdings" panose="05000000000000000000" pitchFamily="2" charset="2"/>
              <a:buChar char="q"/>
            </a:pPr>
            <a:r>
              <a:rPr lang="it-IT" sz="2400" dirty="0"/>
              <a:t>- il decreto fiscale n. 124/2019 che nell’ultima parte del 2019 ha introdotto alcune modifiche ed integrazioni puntuali della disciplina, </a:t>
            </a:r>
            <a:r>
              <a:rPr lang="it-IT" sz="2400" b="1" u="sng" dirty="0"/>
              <a:t>in particolare sul rating di impresa e sui criteri di premialità connessi al rating di legalità nell’aggiudicazione dei contratti</a:t>
            </a:r>
            <a:r>
              <a:rPr lang="it-IT" sz="2400" dirty="0"/>
              <a:t>;</a:t>
            </a:r>
          </a:p>
          <a:p>
            <a:pPr marL="342900" indent="-342900" algn="ctr" fontAlgn="base">
              <a:buFont typeface="Wingdings" panose="05000000000000000000" pitchFamily="2" charset="2"/>
              <a:buChar char="q"/>
            </a:pPr>
            <a:r>
              <a:rPr lang="it-IT" sz="2400" dirty="0"/>
              <a:t>- legge di bilancio per il 2020 con cui è stato ampliato il ruolo degli strumenti centralizzati di acquisto e negoziazione utilizzati dalla pubblica amministrazione per la razionalizzazione degli acquisti.</a:t>
            </a:r>
          </a:p>
        </p:txBody>
      </p:sp>
    </p:spTree>
    <p:extLst>
      <p:ext uri="{BB962C8B-B14F-4D97-AF65-F5344CB8AC3E}">
        <p14:creationId xmlns:p14="http://schemas.microsoft.com/office/powerpoint/2010/main" val="355621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20</a:t>
            </a:fld>
            <a:endParaRPr lang="it-IT" dirty="0"/>
          </a:p>
        </p:txBody>
      </p:sp>
      <p:sp>
        <p:nvSpPr>
          <p:cNvPr id="10" name="CasellaDiTesto 9"/>
          <p:cNvSpPr txBox="1"/>
          <p:nvPr/>
        </p:nvSpPr>
        <p:spPr>
          <a:xfrm>
            <a:off x="2495600" y="1052737"/>
            <a:ext cx="7200800" cy="3585597"/>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3200" b="1" u="sng" dirty="0">
                <a:highlight>
                  <a:srgbClr val="FF0000"/>
                </a:highlight>
              </a:rPr>
              <a:t>IN PRATICA…</a:t>
            </a:r>
          </a:p>
          <a:p>
            <a:pPr algn="ctr"/>
            <a:endParaRPr lang="it-IT" sz="3200" b="1" u="sng" dirty="0"/>
          </a:p>
          <a:p>
            <a:pPr algn="ctr"/>
            <a:r>
              <a:rPr lang="it-IT" sz="2400" b="1" u="sng" dirty="0"/>
              <a:t>Il RUP deve avere lo status di dirigente – laddove possibile – o comunque di direttivo (cat. D per gli enti locali</a:t>
            </a:r>
            <a:r>
              <a:rPr lang="it-IT" sz="2400" b="1" dirty="0"/>
              <a:t>), solo in via residuale è possibile effettuare la scelta tra altri dipendenti che, evidentemente, devono possedere i requisiti.</a:t>
            </a:r>
            <a:endParaRPr lang="it-IT" sz="2400" dirty="0"/>
          </a:p>
        </p:txBody>
      </p:sp>
    </p:spTree>
    <p:extLst>
      <p:ext uri="{BB962C8B-B14F-4D97-AF65-F5344CB8AC3E}">
        <p14:creationId xmlns:p14="http://schemas.microsoft.com/office/powerpoint/2010/main" val="369987697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72022" y="2692827"/>
            <a:ext cx="8229600" cy="4421087"/>
          </a:xfrm>
        </p:spPr>
        <p:txBody>
          <a:bodyPr>
            <a:noAutofit/>
          </a:bodyPr>
          <a:lstStyle/>
          <a:p>
            <a:pPr marL="0" indent="0" algn="ctr">
              <a:buNone/>
            </a:pPr>
            <a:r>
              <a:rPr lang="it-IT" sz="2400" b="1" dirty="0"/>
              <a:t>LA SOSPENSIONE DEL CONTRATTO può essere disposta…</a:t>
            </a:r>
          </a:p>
          <a:p>
            <a:pPr marL="0" indent="0" algn="ctr">
              <a:buNone/>
            </a:pPr>
            <a:endParaRPr lang="it-IT" sz="1200" b="1" dirty="0"/>
          </a:p>
          <a:p>
            <a:pPr algn="ctr"/>
            <a:r>
              <a:rPr lang="it-IT" sz="2000" dirty="0"/>
              <a:t>In tutti i casi in cui ricorrano circostanze speciali che impediscono in via temporanea che i lavori procedano utilmente a regola d’arte, e che non siano prevedibili al momento della stipulazione del contratto;</a:t>
            </a:r>
          </a:p>
          <a:p>
            <a:pPr algn="ctr"/>
            <a:r>
              <a:rPr lang="it-IT" sz="2000" dirty="0"/>
              <a:t>La sospensione può, altresì, essere disposta dal RUP per ragioni di necessità o di pubblico interesse, </a:t>
            </a:r>
            <a:r>
              <a:rPr lang="it-IT" sz="2000" b="1" u="sng" dirty="0"/>
              <a:t>tra cui l’interruzione di finanziamenti per esigenze sopravvenute di finanza pubblica, disposta con atto motivato delle amministrazioni competenti.</a:t>
            </a:r>
          </a:p>
        </p:txBody>
      </p:sp>
      <p:sp>
        <p:nvSpPr>
          <p:cNvPr id="2" name="Rettangolo 1">
            <a:extLst>
              <a:ext uri="{FF2B5EF4-FFF2-40B4-BE49-F238E27FC236}">
                <a16:creationId xmlns:a16="http://schemas.microsoft.com/office/drawing/2014/main" id="{FF15A3DA-056A-4340-9987-226005C2603E}"/>
              </a:ext>
            </a:extLst>
          </p:cNvPr>
          <p:cNvSpPr/>
          <p:nvPr/>
        </p:nvSpPr>
        <p:spPr>
          <a:xfrm>
            <a:off x="3810000" y="1563291"/>
            <a:ext cx="4572000" cy="369332"/>
          </a:xfrm>
          <a:prstGeom prst="rect">
            <a:avLst/>
          </a:prstGeom>
          <a:solidFill>
            <a:schemeClr val="accent1">
              <a:lumMod val="75000"/>
            </a:schemeClr>
          </a:solidFill>
        </p:spPr>
        <p:txBody>
          <a:bodyPr>
            <a:spAutoFit/>
          </a:bodyPr>
          <a:lstStyle/>
          <a:p>
            <a:pPr algn="ctr"/>
            <a:r>
              <a:rPr lang="it-IT" b="1" dirty="0"/>
              <a:t>Art. 107 sospensione</a:t>
            </a:r>
          </a:p>
        </p:txBody>
      </p:sp>
      <p:sp>
        <p:nvSpPr>
          <p:cNvPr id="4" name="Segnaposto data 3">
            <a:extLst>
              <a:ext uri="{FF2B5EF4-FFF2-40B4-BE49-F238E27FC236}">
                <a16:creationId xmlns:a16="http://schemas.microsoft.com/office/drawing/2014/main" id="{C2482D31-5942-4319-A0CA-EC90C7F2F7E7}"/>
              </a:ext>
            </a:extLst>
          </p:cNvPr>
          <p:cNvSpPr>
            <a:spLocks noGrp="1"/>
          </p:cNvSpPr>
          <p:nvPr>
            <p:ph type="dt" sz="half" idx="10"/>
          </p:nvPr>
        </p:nvSpPr>
        <p:spPr/>
        <p:txBody>
          <a:bodyPr/>
          <a:lstStyle/>
          <a:p>
            <a:fld id="{0B056E70-40EE-4457-9C96-FB57EBD87794}" type="datetime1">
              <a:rPr lang="it-IT" smtClean="0"/>
              <a:t>06/07/2020</a:t>
            </a:fld>
            <a:endParaRPr lang="it-IT" dirty="0"/>
          </a:p>
        </p:txBody>
      </p:sp>
      <p:sp>
        <p:nvSpPr>
          <p:cNvPr id="6" name="Segnaposto piè di pagina 5">
            <a:extLst>
              <a:ext uri="{FF2B5EF4-FFF2-40B4-BE49-F238E27FC236}">
                <a16:creationId xmlns:a16="http://schemas.microsoft.com/office/drawing/2014/main" id="{FE501751-2488-4111-836C-C82EA21CFE5C}"/>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F80A2E18-49F0-4F2E-8252-0420A5EB1D09}"/>
              </a:ext>
            </a:extLst>
          </p:cNvPr>
          <p:cNvSpPr>
            <a:spLocks noGrp="1"/>
          </p:cNvSpPr>
          <p:nvPr>
            <p:ph type="sldNum" sz="quarter" idx="12"/>
          </p:nvPr>
        </p:nvSpPr>
        <p:spPr/>
        <p:txBody>
          <a:bodyPr/>
          <a:lstStyle/>
          <a:p>
            <a:fld id="{09051FE1-3AA4-4F10-8C7D-C2548BE09A6C}" type="slidenum">
              <a:rPr lang="it-IT" smtClean="0"/>
              <a:t>200</a:t>
            </a:fld>
            <a:endParaRPr lang="it-IT" dirty="0"/>
          </a:p>
        </p:txBody>
      </p:sp>
      <p:sp>
        <p:nvSpPr>
          <p:cNvPr id="11" name="Titolo 1">
            <a:extLst>
              <a:ext uri="{FF2B5EF4-FFF2-40B4-BE49-F238E27FC236}">
                <a16:creationId xmlns:a16="http://schemas.microsoft.com/office/drawing/2014/main" id="{3CCA8BE8-D860-44A6-8D3E-B494FA52CA4E}"/>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Tree>
    <p:extLst>
      <p:ext uri="{BB962C8B-B14F-4D97-AF65-F5344CB8AC3E}">
        <p14:creationId xmlns:p14="http://schemas.microsoft.com/office/powerpoint/2010/main" val="19014175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93859" y="2436914"/>
            <a:ext cx="8229600" cy="4421087"/>
          </a:xfrm>
        </p:spPr>
        <p:txBody>
          <a:bodyPr>
            <a:noAutofit/>
          </a:bodyPr>
          <a:lstStyle/>
          <a:p>
            <a:pPr marL="0" indent="0" algn="ctr">
              <a:buNone/>
            </a:pPr>
            <a:r>
              <a:rPr lang="it-IT" sz="2400" b="1" dirty="0"/>
              <a:t>DURATA…</a:t>
            </a:r>
            <a:endParaRPr lang="it-IT" sz="1200" b="1" dirty="0"/>
          </a:p>
          <a:p>
            <a:pPr marL="0" indent="0" algn="ctr">
              <a:buNone/>
            </a:pPr>
            <a:r>
              <a:rPr lang="it-IT" sz="2000" dirty="0"/>
              <a:t>Qualora la sospensione, o le sospensioni, durino per un periodo di tempo superiore </a:t>
            </a:r>
            <a:r>
              <a:rPr lang="it-IT" sz="2000" b="1" u="sng" dirty="0"/>
              <a:t>ad un quarto della durata complessiva prevista per l’esecuzione dei lavori stessi, o comunque quando superino sei mesi complessivi</a:t>
            </a:r>
            <a:r>
              <a:rPr lang="it-IT" sz="2000" dirty="0"/>
              <a:t>, l’esecutore può chiedere la risoluzione del contratto senza indennità; se la stazione appaltante si oppone, l’esecutore ha diritto alla rifusione dei maggiori oneri derivanti dal prolungamento della sospensione oltre i termini suddetti. </a:t>
            </a:r>
            <a:r>
              <a:rPr lang="it-IT" sz="2000" b="1" u="sng" dirty="0"/>
              <a:t>Nessun indennizzo è dovuto all’esecutore negli altri casi. </a:t>
            </a:r>
          </a:p>
        </p:txBody>
      </p:sp>
      <p:sp>
        <p:nvSpPr>
          <p:cNvPr id="4" name="Segnaposto data 3">
            <a:extLst>
              <a:ext uri="{FF2B5EF4-FFF2-40B4-BE49-F238E27FC236}">
                <a16:creationId xmlns:a16="http://schemas.microsoft.com/office/drawing/2014/main" id="{75C8E84A-A4AF-4F9F-B03A-4E43C771F8C1}"/>
              </a:ext>
            </a:extLst>
          </p:cNvPr>
          <p:cNvSpPr>
            <a:spLocks noGrp="1"/>
          </p:cNvSpPr>
          <p:nvPr>
            <p:ph type="dt" sz="half" idx="10"/>
          </p:nvPr>
        </p:nvSpPr>
        <p:spPr/>
        <p:txBody>
          <a:bodyPr/>
          <a:lstStyle/>
          <a:p>
            <a:fld id="{9AF8BF67-087F-4A6B-A164-6EBAA8E68FED}" type="datetime1">
              <a:rPr lang="it-IT" smtClean="0"/>
              <a:t>06/07/2020</a:t>
            </a:fld>
            <a:endParaRPr lang="it-IT" dirty="0"/>
          </a:p>
        </p:txBody>
      </p:sp>
      <p:sp>
        <p:nvSpPr>
          <p:cNvPr id="6" name="Segnaposto piè di pagina 5">
            <a:extLst>
              <a:ext uri="{FF2B5EF4-FFF2-40B4-BE49-F238E27FC236}">
                <a16:creationId xmlns:a16="http://schemas.microsoft.com/office/drawing/2014/main" id="{BE705CC6-D2BB-4789-8703-52C08D6C7BC4}"/>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5E1E4EFC-AA4F-465D-BCB9-EF74E1976456}"/>
              </a:ext>
            </a:extLst>
          </p:cNvPr>
          <p:cNvSpPr>
            <a:spLocks noGrp="1"/>
          </p:cNvSpPr>
          <p:nvPr>
            <p:ph type="sldNum" sz="quarter" idx="12"/>
          </p:nvPr>
        </p:nvSpPr>
        <p:spPr/>
        <p:txBody>
          <a:bodyPr/>
          <a:lstStyle/>
          <a:p>
            <a:fld id="{09051FE1-3AA4-4F10-8C7D-C2548BE09A6C}" type="slidenum">
              <a:rPr lang="it-IT" smtClean="0"/>
              <a:t>201</a:t>
            </a:fld>
            <a:endParaRPr lang="it-IT" dirty="0"/>
          </a:p>
        </p:txBody>
      </p:sp>
      <p:sp>
        <p:nvSpPr>
          <p:cNvPr id="11" name="Titolo 1">
            <a:extLst>
              <a:ext uri="{FF2B5EF4-FFF2-40B4-BE49-F238E27FC236}">
                <a16:creationId xmlns:a16="http://schemas.microsoft.com/office/drawing/2014/main" id="{5FB93820-7D54-4A33-B25C-1F7021A57EC7}"/>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3" name="Rettangolo 12">
            <a:extLst>
              <a:ext uri="{FF2B5EF4-FFF2-40B4-BE49-F238E27FC236}">
                <a16:creationId xmlns:a16="http://schemas.microsoft.com/office/drawing/2014/main" id="{55B10CD7-00C3-4EFF-A075-DA1E6DB9C6D0}"/>
              </a:ext>
            </a:extLst>
          </p:cNvPr>
          <p:cNvSpPr/>
          <p:nvPr/>
        </p:nvSpPr>
        <p:spPr>
          <a:xfrm>
            <a:off x="3810000" y="1563291"/>
            <a:ext cx="4572000" cy="369332"/>
          </a:xfrm>
          <a:prstGeom prst="rect">
            <a:avLst/>
          </a:prstGeom>
          <a:solidFill>
            <a:schemeClr val="accent1">
              <a:lumMod val="75000"/>
            </a:schemeClr>
          </a:solidFill>
        </p:spPr>
        <p:txBody>
          <a:bodyPr>
            <a:spAutoFit/>
          </a:bodyPr>
          <a:lstStyle/>
          <a:p>
            <a:pPr algn="ctr"/>
            <a:r>
              <a:rPr lang="it-IT" b="1" dirty="0"/>
              <a:t>Art. 107 sospensione</a:t>
            </a:r>
          </a:p>
        </p:txBody>
      </p:sp>
    </p:spTree>
    <p:extLst>
      <p:ext uri="{BB962C8B-B14F-4D97-AF65-F5344CB8AC3E}">
        <p14:creationId xmlns:p14="http://schemas.microsoft.com/office/powerpoint/2010/main" val="32099251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1909998"/>
          </a:xfrm>
        </p:spPr>
        <p:txBody>
          <a:bodyPr>
            <a:noAutofit/>
          </a:bodyPr>
          <a:lstStyle/>
          <a:p>
            <a:pPr marL="0" indent="0" algn="ctr">
              <a:buNone/>
            </a:pPr>
            <a:endParaRPr lang="it-IT" sz="2400" b="1" dirty="0"/>
          </a:p>
          <a:p>
            <a:pPr marL="0" indent="0" algn="ctr">
              <a:buNone/>
            </a:pPr>
            <a:r>
              <a:rPr lang="it-IT" sz="2400" b="1" dirty="0"/>
              <a:t>DURATA…</a:t>
            </a:r>
          </a:p>
          <a:p>
            <a:pPr marL="0" indent="0" algn="ctr">
              <a:buNone/>
            </a:pPr>
            <a:r>
              <a:rPr lang="it-IT" sz="2000" dirty="0"/>
              <a:t>La sospensione è disposta per il tempo strettamente necessario. Cessate le cause della sospensione, il RUP dispone la ripresa dell’esecuzione e indica il nuovo termine contrattuale.</a:t>
            </a:r>
            <a:endParaRPr lang="it-IT" sz="2000" b="1" u="sng" dirty="0"/>
          </a:p>
        </p:txBody>
      </p:sp>
      <p:sp>
        <p:nvSpPr>
          <p:cNvPr id="4" name="Rettangolo 3">
            <a:extLst>
              <a:ext uri="{FF2B5EF4-FFF2-40B4-BE49-F238E27FC236}">
                <a16:creationId xmlns:a16="http://schemas.microsoft.com/office/drawing/2014/main" id="{D907F5E9-9EBC-409E-B7C1-0FCC141F5D35}"/>
              </a:ext>
            </a:extLst>
          </p:cNvPr>
          <p:cNvSpPr/>
          <p:nvPr/>
        </p:nvSpPr>
        <p:spPr>
          <a:xfrm>
            <a:off x="2476990" y="4097863"/>
            <a:ext cx="7238020" cy="1754326"/>
          </a:xfrm>
          <a:prstGeom prst="rect">
            <a:avLst/>
          </a:prstGeom>
          <a:solidFill>
            <a:schemeClr val="accent2">
              <a:lumMod val="75000"/>
            </a:schemeClr>
          </a:solidFill>
        </p:spPr>
        <p:txBody>
          <a:bodyPr wrap="square">
            <a:spAutoFit/>
          </a:bodyPr>
          <a:lstStyle/>
          <a:p>
            <a:pPr algn="ctr"/>
            <a:r>
              <a:rPr lang="it-IT" dirty="0"/>
              <a:t>Le contestazioni dell’esecutore in merito alle sospensioni dei lavori sono iscritte a pena di decadenza nei verbali di sospensione e di ripresa dei lavori, salvo che per le sospensioni inizialmente legittime, per le quali è sufficiente l’iscrizione nel verbale di ripresa dei lavori; qualora l’esecutore non intervenga alla firma dei verbali o si rifiuti di sottoscriverli, deve farne espressa riserva sul registro di contabilità.</a:t>
            </a:r>
            <a:endParaRPr lang="it-IT" b="1" u="sng" dirty="0"/>
          </a:p>
        </p:txBody>
      </p:sp>
      <p:sp>
        <p:nvSpPr>
          <p:cNvPr id="6" name="Segnaposto data 5">
            <a:extLst>
              <a:ext uri="{FF2B5EF4-FFF2-40B4-BE49-F238E27FC236}">
                <a16:creationId xmlns:a16="http://schemas.microsoft.com/office/drawing/2014/main" id="{FF810957-2EE3-4955-9B0F-AFD807AF0151}"/>
              </a:ext>
            </a:extLst>
          </p:cNvPr>
          <p:cNvSpPr>
            <a:spLocks noGrp="1"/>
          </p:cNvSpPr>
          <p:nvPr>
            <p:ph type="dt" sz="half" idx="10"/>
          </p:nvPr>
        </p:nvSpPr>
        <p:spPr/>
        <p:txBody>
          <a:bodyPr/>
          <a:lstStyle/>
          <a:p>
            <a:fld id="{72223CAD-BAD6-41C3-B896-35B9F477A88E}" type="datetime1">
              <a:rPr lang="it-IT" smtClean="0"/>
              <a:t>06/07/2020</a:t>
            </a:fld>
            <a:endParaRPr lang="it-IT" dirty="0"/>
          </a:p>
        </p:txBody>
      </p:sp>
      <p:sp>
        <p:nvSpPr>
          <p:cNvPr id="8" name="Segnaposto piè di pagina 7">
            <a:extLst>
              <a:ext uri="{FF2B5EF4-FFF2-40B4-BE49-F238E27FC236}">
                <a16:creationId xmlns:a16="http://schemas.microsoft.com/office/drawing/2014/main" id="{86A07FFF-424F-4FEA-8429-25FAE073DEDA}"/>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0C850A7E-2C17-43E1-9A26-9E192FB7C1DF}"/>
              </a:ext>
            </a:extLst>
          </p:cNvPr>
          <p:cNvSpPr>
            <a:spLocks noGrp="1"/>
          </p:cNvSpPr>
          <p:nvPr>
            <p:ph type="sldNum" sz="quarter" idx="12"/>
          </p:nvPr>
        </p:nvSpPr>
        <p:spPr/>
        <p:txBody>
          <a:bodyPr/>
          <a:lstStyle/>
          <a:p>
            <a:fld id="{09051FE1-3AA4-4F10-8C7D-C2548BE09A6C}" type="slidenum">
              <a:rPr lang="it-IT" smtClean="0"/>
              <a:t>202</a:t>
            </a:fld>
            <a:endParaRPr lang="it-IT" dirty="0"/>
          </a:p>
        </p:txBody>
      </p:sp>
      <p:sp>
        <p:nvSpPr>
          <p:cNvPr id="12" name="Titolo 1">
            <a:extLst>
              <a:ext uri="{FF2B5EF4-FFF2-40B4-BE49-F238E27FC236}">
                <a16:creationId xmlns:a16="http://schemas.microsoft.com/office/drawing/2014/main" id="{892982DD-7E7C-4132-A63B-011570238FE0}"/>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4" name="Rettangolo 13">
            <a:extLst>
              <a:ext uri="{FF2B5EF4-FFF2-40B4-BE49-F238E27FC236}">
                <a16:creationId xmlns:a16="http://schemas.microsoft.com/office/drawing/2014/main" id="{77C6B8DC-B1EE-47F7-8883-B9FAE4F6DB3A}"/>
              </a:ext>
            </a:extLst>
          </p:cNvPr>
          <p:cNvSpPr/>
          <p:nvPr/>
        </p:nvSpPr>
        <p:spPr>
          <a:xfrm>
            <a:off x="3810000" y="1563291"/>
            <a:ext cx="4572000" cy="369332"/>
          </a:xfrm>
          <a:prstGeom prst="rect">
            <a:avLst/>
          </a:prstGeom>
          <a:solidFill>
            <a:schemeClr val="accent1">
              <a:lumMod val="75000"/>
            </a:schemeClr>
          </a:solidFill>
        </p:spPr>
        <p:txBody>
          <a:bodyPr>
            <a:spAutoFit/>
          </a:bodyPr>
          <a:lstStyle/>
          <a:p>
            <a:pPr algn="ctr"/>
            <a:r>
              <a:rPr lang="it-IT" b="1" dirty="0"/>
              <a:t>Art. 107 sospensione</a:t>
            </a:r>
          </a:p>
        </p:txBody>
      </p:sp>
    </p:spTree>
    <p:extLst>
      <p:ext uri="{BB962C8B-B14F-4D97-AF65-F5344CB8AC3E}">
        <p14:creationId xmlns:p14="http://schemas.microsoft.com/office/powerpoint/2010/main" val="184016429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1909998"/>
          </a:xfrm>
        </p:spPr>
        <p:txBody>
          <a:bodyPr>
            <a:noAutofit/>
          </a:bodyPr>
          <a:lstStyle/>
          <a:p>
            <a:pPr marL="0" indent="0" algn="ctr">
              <a:buNone/>
            </a:pPr>
            <a:endParaRPr lang="it-IT" sz="800" b="1" dirty="0"/>
          </a:p>
          <a:p>
            <a:pPr marL="0" indent="0" algn="ctr">
              <a:buNone/>
            </a:pPr>
            <a:endParaRPr lang="it-IT" sz="1200" b="1" dirty="0"/>
          </a:p>
          <a:p>
            <a:pPr marL="0" indent="0" algn="ctr">
              <a:buNone/>
            </a:pPr>
            <a:r>
              <a:rPr lang="it-IT" sz="1600" b="1" dirty="0"/>
              <a:t>DURATA…</a:t>
            </a:r>
          </a:p>
          <a:p>
            <a:pPr marL="0" indent="0" algn="ctr">
              <a:buNone/>
            </a:pPr>
            <a:r>
              <a:rPr lang="it-IT" sz="1600" dirty="0"/>
              <a:t>L’esecutore che per cause a lui non imputabili non sia in grado di ultimare i lavori nel termine fissato </a:t>
            </a:r>
            <a:r>
              <a:rPr lang="it-IT" sz="1600" b="1" u="sng" dirty="0"/>
              <a:t>può richiederne la proroga, con congruo anticipo rispetto alla scadenza del termine contrattuale.</a:t>
            </a:r>
            <a:r>
              <a:rPr lang="it-IT" sz="1600" b="1" dirty="0"/>
              <a:t> </a:t>
            </a:r>
            <a:r>
              <a:rPr lang="it-IT" sz="1600" dirty="0"/>
              <a:t>In ogni caso la sua concessione non pregiudica i diritti spettanti all’esecutore per l’eventuale imputabilità della maggiore durata a fatto della stazione appaltante. </a:t>
            </a:r>
            <a:r>
              <a:rPr lang="it-IT" sz="1600" b="1" u="sng" dirty="0"/>
              <a:t>Sull’istanza di proroga decide il responsabile del procedimento, sentito il direttore dei lavori, entro trenta giorni dal suo ricevimento. </a:t>
            </a:r>
          </a:p>
        </p:txBody>
      </p:sp>
      <p:sp>
        <p:nvSpPr>
          <p:cNvPr id="6" name="Rettangolo 5">
            <a:extLst>
              <a:ext uri="{FF2B5EF4-FFF2-40B4-BE49-F238E27FC236}">
                <a16:creationId xmlns:a16="http://schemas.microsoft.com/office/drawing/2014/main" id="{785E3648-35D4-49D5-AACF-DA219EAF557C}"/>
              </a:ext>
            </a:extLst>
          </p:cNvPr>
          <p:cNvSpPr/>
          <p:nvPr/>
        </p:nvSpPr>
        <p:spPr>
          <a:xfrm>
            <a:off x="2056871" y="4446352"/>
            <a:ext cx="8078255" cy="1446550"/>
          </a:xfrm>
          <a:prstGeom prst="rect">
            <a:avLst/>
          </a:prstGeom>
          <a:solidFill>
            <a:srgbClr val="92D050"/>
          </a:solidFill>
        </p:spPr>
        <p:txBody>
          <a:bodyPr wrap="square">
            <a:spAutoFit/>
          </a:bodyPr>
          <a:lstStyle/>
          <a:p>
            <a:pPr algn="ctr"/>
            <a:r>
              <a:rPr lang="it-IT" sz="1400" dirty="0"/>
              <a:t>L’esecutore deve ultimare i lavori nel termine stabilito dagli atti contrattuali, decorrente dalla data del verbale di consegna ovvero, in caso di consegna parziale dall’ultimo dei verbali di consegna. L’ultimazione dei lavori, appena avvenuta, è comunicata dall’esecutore per iscritto al direttore dei lavori, il quale procede subito alle necessarie constatazioni in contraddittorio. </a:t>
            </a:r>
            <a:r>
              <a:rPr lang="it-IT" sz="1400" b="1" u="sng" dirty="0"/>
              <a:t>L’esecutore non ha diritto allo scioglimento del contratto né ad alcuna indennità qualora i lavori, per qualsiasi causa non imputabile alla stazione appaltante, non siano ultimati nel termine contrattuale e qualunque sia il maggior tempo impiegato</a:t>
            </a:r>
            <a:r>
              <a:rPr lang="it-IT" b="1" u="sng" dirty="0"/>
              <a:t>.</a:t>
            </a:r>
          </a:p>
        </p:txBody>
      </p:sp>
      <p:sp>
        <p:nvSpPr>
          <p:cNvPr id="4" name="Segnaposto data 3">
            <a:extLst>
              <a:ext uri="{FF2B5EF4-FFF2-40B4-BE49-F238E27FC236}">
                <a16:creationId xmlns:a16="http://schemas.microsoft.com/office/drawing/2014/main" id="{78E559C0-E1E0-4213-8B23-D100084CB213}"/>
              </a:ext>
            </a:extLst>
          </p:cNvPr>
          <p:cNvSpPr>
            <a:spLocks noGrp="1"/>
          </p:cNvSpPr>
          <p:nvPr>
            <p:ph type="dt" sz="half" idx="10"/>
          </p:nvPr>
        </p:nvSpPr>
        <p:spPr/>
        <p:txBody>
          <a:bodyPr/>
          <a:lstStyle/>
          <a:p>
            <a:fld id="{6AD0C6B7-5B99-46F0-A5A5-20EC57BDAD06}" type="datetime1">
              <a:rPr lang="it-IT" smtClean="0"/>
              <a:t>06/07/2020</a:t>
            </a:fld>
            <a:endParaRPr lang="it-IT" dirty="0"/>
          </a:p>
        </p:txBody>
      </p:sp>
      <p:sp>
        <p:nvSpPr>
          <p:cNvPr id="8" name="Segnaposto piè di pagina 7">
            <a:extLst>
              <a:ext uri="{FF2B5EF4-FFF2-40B4-BE49-F238E27FC236}">
                <a16:creationId xmlns:a16="http://schemas.microsoft.com/office/drawing/2014/main" id="{5985FCB3-0BCE-468B-B97A-C6D37B6CCEED}"/>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17835E5C-2E00-4B2A-97E8-4FFFE24B709F}"/>
              </a:ext>
            </a:extLst>
          </p:cNvPr>
          <p:cNvSpPr>
            <a:spLocks noGrp="1"/>
          </p:cNvSpPr>
          <p:nvPr>
            <p:ph type="sldNum" sz="quarter" idx="12"/>
          </p:nvPr>
        </p:nvSpPr>
        <p:spPr/>
        <p:txBody>
          <a:bodyPr/>
          <a:lstStyle/>
          <a:p>
            <a:fld id="{09051FE1-3AA4-4F10-8C7D-C2548BE09A6C}" type="slidenum">
              <a:rPr lang="it-IT" smtClean="0"/>
              <a:t>203</a:t>
            </a:fld>
            <a:endParaRPr lang="it-IT" dirty="0"/>
          </a:p>
        </p:txBody>
      </p:sp>
      <p:sp>
        <p:nvSpPr>
          <p:cNvPr id="12" name="Titolo 1">
            <a:extLst>
              <a:ext uri="{FF2B5EF4-FFF2-40B4-BE49-F238E27FC236}">
                <a16:creationId xmlns:a16="http://schemas.microsoft.com/office/drawing/2014/main" id="{55760EC5-5F60-4C99-AB67-50E4C9597E26}"/>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4" name="Rettangolo 13">
            <a:extLst>
              <a:ext uri="{FF2B5EF4-FFF2-40B4-BE49-F238E27FC236}">
                <a16:creationId xmlns:a16="http://schemas.microsoft.com/office/drawing/2014/main" id="{EB5367AA-293F-42B3-AA1E-57FF27151B9E}"/>
              </a:ext>
            </a:extLst>
          </p:cNvPr>
          <p:cNvSpPr/>
          <p:nvPr/>
        </p:nvSpPr>
        <p:spPr>
          <a:xfrm>
            <a:off x="3810000" y="1563291"/>
            <a:ext cx="4572000" cy="369332"/>
          </a:xfrm>
          <a:prstGeom prst="rect">
            <a:avLst/>
          </a:prstGeom>
          <a:solidFill>
            <a:schemeClr val="accent1">
              <a:lumMod val="75000"/>
            </a:schemeClr>
          </a:solidFill>
        </p:spPr>
        <p:txBody>
          <a:bodyPr>
            <a:spAutoFit/>
          </a:bodyPr>
          <a:lstStyle/>
          <a:p>
            <a:pPr algn="ctr"/>
            <a:r>
              <a:rPr lang="it-IT" b="1" dirty="0"/>
              <a:t>Art. 107 sospensione</a:t>
            </a:r>
          </a:p>
        </p:txBody>
      </p:sp>
    </p:spTree>
    <p:extLst>
      <p:ext uri="{BB962C8B-B14F-4D97-AF65-F5344CB8AC3E}">
        <p14:creationId xmlns:p14="http://schemas.microsoft.com/office/powerpoint/2010/main" val="23428287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2414054"/>
          </a:xfrm>
        </p:spPr>
        <p:txBody>
          <a:bodyPr>
            <a:noAutofit/>
          </a:bodyPr>
          <a:lstStyle/>
          <a:p>
            <a:pPr marL="0" indent="0" algn="ctr">
              <a:buNone/>
            </a:pPr>
            <a:endParaRPr lang="it-IT" sz="2400" b="1" dirty="0"/>
          </a:p>
          <a:p>
            <a:pPr marL="0" indent="0" algn="ctr">
              <a:buNone/>
            </a:pPr>
            <a:r>
              <a:rPr lang="it-IT" sz="4000" b="1" dirty="0"/>
              <a:t>DURATA…</a:t>
            </a:r>
          </a:p>
          <a:p>
            <a:pPr marL="0" indent="0" algn="ctr">
              <a:buNone/>
            </a:pPr>
            <a:endParaRPr lang="it-IT" sz="1200" b="1" dirty="0"/>
          </a:p>
          <a:p>
            <a:pPr marL="0" indent="0" algn="ctr">
              <a:buNone/>
            </a:pPr>
            <a:r>
              <a:rPr lang="it-IT" sz="2000" dirty="0"/>
              <a:t> Nel caso di sospensioni totali o parziali dei lavori disposte dalla stazione appaltante per cause diverse da quelle di cui ai commi 1, 2 e 4, l’esecutore può chiedere il risarcimento dei danni subiti, </a:t>
            </a:r>
            <a:r>
              <a:rPr lang="it-IT" sz="2400" b="1" dirty="0"/>
              <a:t>quantificato sulla base di quanto previsto dall’articolo 1382 (CLAUSOLA PENALE) del codice civile e secondo criteri individuati nel decreto di cui all’articolo 111, comma 1 Codice.</a:t>
            </a:r>
            <a:endParaRPr lang="it-IT" sz="2400" b="1" u="sng" dirty="0"/>
          </a:p>
        </p:txBody>
      </p:sp>
      <p:sp>
        <p:nvSpPr>
          <p:cNvPr id="4" name="Segnaposto data 3">
            <a:extLst>
              <a:ext uri="{FF2B5EF4-FFF2-40B4-BE49-F238E27FC236}">
                <a16:creationId xmlns:a16="http://schemas.microsoft.com/office/drawing/2014/main" id="{D1CBAB3B-3B8F-4B96-9DBD-3738E42F5669}"/>
              </a:ext>
            </a:extLst>
          </p:cNvPr>
          <p:cNvSpPr>
            <a:spLocks noGrp="1"/>
          </p:cNvSpPr>
          <p:nvPr>
            <p:ph type="dt" sz="half" idx="10"/>
          </p:nvPr>
        </p:nvSpPr>
        <p:spPr/>
        <p:txBody>
          <a:bodyPr/>
          <a:lstStyle/>
          <a:p>
            <a:fld id="{D01F909C-CCEB-4575-A0F1-702AE1FF48A5}" type="datetime1">
              <a:rPr lang="it-IT" smtClean="0"/>
              <a:t>06/07/2020</a:t>
            </a:fld>
            <a:endParaRPr lang="it-IT" dirty="0"/>
          </a:p>
        </p:txBody>
      </p:sp>
      <p:sp>
        <p:nvSpPr>
          <p:cNvPr id="6" name="Segnaposto piè di pagina 5">
            <a:extLst>
              <a:ext uri="{FF2B5EF4-FFF2-40B4-BE49-F238E27FC236}">
                <a16:creationId xmlns:a16="http://schemas.microsoft.com/office/drawing/2014/main" id="{03AEBB19-08A8-4178-BF08-95A7AD212CF2}"/>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43BFC6E3-E2FD-498E-9667-9D5C0DC41071}"/>
              </a:ext>
            </a:extLst>
          </p:cNvPr>
          <p:cNvSpPr>
            <a:spLocks noGrp="1"/>
          </p:cNvSpPr>
          <p:nvPr>
            <p:ph type="sldNum" sz="quarter" idx="12"/>
          </p:nvPr>
        </p:nvSpPr>
        <p:spPr/>
        <p:txBody>
          <a:bodyPr/>
          <a:lstStyle/>
          <a:p>
            <a:fld id="{09051FE1-3AA4-4F10-8C7D-C2548BE09A6C}" type="slidenum">
              <a:rPr lang="it-IT" smtClean="0"/>
              <a:t>204</a:t>
            </a:fld>
            <a:endParaRPr lang="it-IT" dirty="0"/>
          </a:p>
        </p:txBody>
      </p:sp>
      <p:sp>
        <p:nvSpPr>
          <p:cNvPr id="11" name="Titolo 1">
            <a:extLst>
              <a:ext uri="{FF2B5EF4-FFF2-40B4-BE49-F238E27FC236}">
                <a16:creationId xmlns:a16="http://schemas.microsoft.com/office/drawing/2014/main" id="{A3B2E399-105B-4301-9F63-05D244A7A16A}"/>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3" name="Rettangolo 12">
            <a:extLst>
              <a:ext uri="{FF2B5EF4-FFF2-40B4-BE49-F238E27FC236}">
                <a16:creationId xmlns:a16="http://schemas.microsoft.com/office/drawing/2014/main" id="{3EE61991-C560-499E-9EA4-0ED4F5751BB1}"/>
              </a:ext>
            </a:extLst>
          </p:cNvPr>
          <p:cNvSpPr/>
          <p:nvPr/>
        </p:nvSpPr>
        <p:spPr>
          <a:xfrm>
            <a:off x="3810000" y="1563291"/>
            <a:ext cx="4572000" cy="369332"/>
          </a:xfrm>
          <a:prstGeom prst="rect">
            <a:avLst/>
          </a:prstGeom>
          <a:solidFill>
            <a:schemeClr val="accent1">
              <a:lumMod val="75000"/>
            </a:schemeClr>
          </a:solidFill>
        </p:spPr>
        <p:txBody>
          <a:bodyPr>
            <a:spAutoFit/>
          </a:bodyPr>
          <a:lstStyle/>
          <a:p>
            <a:pPr algn="ctr"/>
            <a:r>
              <a:rPr lang="it-IT" b="1" dirty="0"/>
              <a:t>Art. 107 sospensione</a:t>
            </a:r>
          </a:p>
        </p:txBody>
      </p:sp>
    </p:spTree>
    <p:extLst>
      <p:ext uri="{BB962C8B-B14F-4D97-AF65-F5344CB8AC3E}">
        <p14:creationId xmlns:p14="http://schemas.microsoft.com/office/powerpoint/2010/main" val="375666001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1200" b="1" dirty="0"/>
          </a:p>
          <a:p>
            <a:pPr marL="0" indent="0" algn="ctr">
              <a:buNone/>
            </a:pPr>
            <a:r>
              <a:rPr lang="it-IT" sz="2400" b="1" dirty="0"/>
              <a:t>Le stazioni appaltanti possono risolvere un contratto pubblico durante il periodo di sua efficacia, se una o più delle seguenti condizioni sono soddisfatte:</a:t>
            </a:r>
          </a:p>
          <a:p>
            <a:pPr marL="0" indent="0" algn="ctr">
              <a:buNone/>
            </a:pPr>
            <a:endParaRPr lang="it-IT" sz="800" b="1" dirty="0"/>
          </a:p>
          <a:p>
            <a:pPr algn="just"/>
            <a:r>
              <a:rPr lang="it-IT" sz="1800" b="1" u="sng" dirty="0"/>
              <a:t>a)</a:t>
            </a:r>
            <a:r>
              <a:rPr lang="it-IT" sz="1800" dirty="0"/>
              <a:t> il contratto ha subito una modifica sostanziale che avrebbe richiesto una nuova procedura di appalto ai sensi dell’articolo 106;</a:t>
            </a:r>
          </a:p>
          <a:p>
            <a:pPr algn="just"/>
            <a:r>
              <a:rPr lang="it-IT" sz="1800" b="1" u="sng" dirty="0"/>
              <a:t>b)</a:t>
            </a:r>
            <a:r>
              <a:rPr lang="it-IT" sz="1800" b="1" dirty="0"/>
              <a:t> </a:t>
            </a:r>
            <a:r>
              <a:rPr lang="it-IT" sz="1800" dirty="0"/>
              <a:t>con riferimento alle modificazioni di cui all’articolo 106, comma 1, lettere b) e c) sono state superate le soglie di cui al comma 7 del predetto articolo; con riferimento alle modificazioni di cui all’articolo 106, comma 1, lettera e) del predetto articolo, sono state superate eventuali soglie stabilite dalle amministrazioni aggiudicatrici o dagli enti aggiudicatori; con riferimento alle modificazioni di cui all’articolo 106, comma 2, sono state superate le soglie di cui al medesimo comma 2, lettere a) e b);</a:t>
            </a:r>
          </a:p>
          <a:p>
            <a:pPr marL="0" indent="0" algn="ctr">
              <a:buNone/>
            </a:pPr>
            <a:endParaRPr lang="it-IT" sz="2400" b="1" dirty="0"/>
          </a:p>
        </p:txBody>
      </p:sp>
      <p:sp>
        <p:nvSpPr>
          <p:cNvPr id="4" name="Segnaposto data 3">
            <a:extLst>
              <a:ext uri="{FF2B5EF4-FFF2-40B4-BE49-F238E27FC236}">
                <a16:creationId xmlns:a16="http://schemas.microsoft.com/office/drawing/2014/main" id="{A7EBD8C9-5417-417C-831B-44F9FBC11710}"/>
              </a:ext>
            </a:extLst>
          </p:cNvPr>
          <p:cNvSpPr>
            <a:spLocks noGrp="1"/>
          </p:cNvSpPr>
          <p:nvPr>
            <p:ph type="dt" sz="half" idx="10"/>
          </p:nvPr>
        </p:nvSpPr>
        <p:spPr/>
        <p:txBody>
          <a:bodyPr/>
          <a:lstStyle/>
          <a:p>
            <a:fld id="{4CB114BA-5FD8-4F6C-AFBF-6BC595EB4795}" type="datetime1">
              <a:rPr lang="it-IT" smtClean="0"/>
              <a:t>06/07/2020</a:t>
            </a:fld>
            <a:endParaRPr lang="it-IT" dirty="0"/>
          </a:p>
        </p:txBody>
      </p:sp>
      <p:sp>
        <p:nvSpPr>
          <p:cNvPr id="6" name="Segnaposto piè di pagina 5">
            <a:extLst>
              <a:ext uri="{FF2B5EF4-FFF2-40B4-BE49-F238E27FC236}">
                <a16:creationId xmlns:a16="http://schemas.microsoft.com/office/drawing/2014/main" id="{B8068D38-4126-46BB-B772-520C15893C9B}"/>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F5EA9AEC-A25D-4ADF-AFA9-EBFCEC184580}"/>
              </a:ext>
            </a:extLst>
          </p:cNvPr>
          <p:cNvSpPr>
            <a:spLocks noGrp="1"/>
          </p:cNvSpPr>
          <p:nvPr>
            <p:ph type="sldNum" sz="quarter" idx="12"/>
          </p:nvPr>
        </p:nvSpPr>
        <p:spPr/>
        <p:txBody>
          <a:bodyPr/>
          <a:lstStyle/>
          <a:p>
            <a:fld id="{09051FE1-3AA4-4F10-8C7D-C2548BE09A6C}" type="slidenum">
              <a:rPr lang="it-IT" smtClean="0"/>
              <a:t>205</a:t>
            </a:fld>
            <a:endParaRPr lang="it-IT" dirty="0"/>
          </a:p>
        </p:txBody>
      </p:sp>
      <p:sp>
        <p:nvSpPr>
          <p:cNvPr id="11" name="Titolo 1">
            <a:extLst>
              <a:ext uri="{FF2B5EF4-FFF2-40B4-BE49-F238E27FC236}">
                <a16:creationId xmlns:a16="http://schemas.microsoft.com/office/drawing/2014/main" id="{4DB07ECB-F3A9-4E18-B57A-77D5D3F22505}"/>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C4547C5F-D822-45B9-AC9B-BE3327339B9A}"/>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271368830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r>
              <a:rPr lang="it-IT" sz="1200" b="1" dirty="0"/>
              <a:t> </a:t>
            </a:r>
          </a:p>
          <a:p>
            <a:pPr marL="0" indent="0" algn="ctr">
              <a:buNone/>
            </a:pPr>
            <a:r>
              <a:rPr lang="it-IT" sz="2400" b="1" dirty="0"/>
              <a:t>Le stazioni appaltanti possono risolvere un contratto pubblico durante il periodo di sua efficacia, se una o più delle seguenti condizioni sono soddisfatte:</a:t>
            </a:r>
          </a:p>
          <a:p>
            <a:pPr marL="0" indent="0" algn="ctr">
              <a:buNone/>
            </a:pPr>
            <a:endParaRPr lang="it-IT" sz="800" b="1" dirty="0"/>
          </a:p>
          <a:p>
            <a:pPr algn="just"/>
            <a:r>
              <a:rPr lang="it-IT" sz="1800" b="1" u="sng" dirty="0"/>
              <a:t>c)</a:t>
            </a:r>
            <a:r>
              <a:rPr lang="it-IT" sz="1800" dirty="0"/>
              <a:t> l’aggiudicatario si è trovato, al momento dell’aggiudicazione dell’appalto in una delle situazioni di cui all’articolo 80, comma 1, sia per quanto riguarda i settori ordinari sia per quanto riguarda le concessioni e avrebbe dovuto pertanto essere escluso dalla procedura di appalto o di aggiudicazione della concessione, ovvero ancora per quanto riguarda i settori speciali avrebbe dovuto essere escluso a norma dell’articolo 136, comma 1;</a:t>
            </a:r>
          </a:p>
          <a:p>
            <a:pPr algn="just"/>
            <a:r>
              <a:rPr lang="it-IT" sz="1800" b="1" u="sng" dirty="0"/>
              <a:t>d)</a:t>
            </a:r>
            <a:r>
              <a:rPr lang="it-IT" sz="1800" dirty="0"/>
              <a:t> l’appalto non avrebbe dovuto essere aggiudicato in considerazione di una grave violazione degli obblighi derivanti dai trattati, come riconosciuto dalla Corte di giustizia dell’Unione europea in un procedimento ai sensi dell’articolo 258 TFUE. </a:t>
            </a:r>
          </a:p>
          <a:p>
            <a:pPr marL="0" indent="0" algn="ctr">
              <a:buNone/>
            </a:pPr>
            <a:endParaRPr lang="it-IT" sz="2400" b="1" dirty="0"/>
          </a:p>
        </p:txBody>
      </p:sp>
      <p:sp>
        <p:nvSpPr>
          <p:cNvPr id="4" name="Segnaposto data 3">
            <a:extLst>
              <a:ext uri="{FF2B5EF4-FFF2-40B4-BE49-F238E27FC236}">
                <a16:creationId xmlns:a16="http://schemas.microsoft.com/office/drawing/2014/main" id="{E21A7A09-5FD4-4342-914E-3AA1BCB61C90}"/>
              </a:ext>
            </a:extLst>
          </p:cNvPr>
          <p:cNvSpPr>
            <a:spLocks noGrp="1"/>
          </p:cNvSpPr>
          <p:nvPr>
            <p:ph type="dt" sz="half" idx="10"/>
          </p:nvPr>
        </p:nvSpPr>
        <p:spPr/>
        <p:txBody>
          <a:bodyPr/>
          <a:lstStyle/>
          <a:p>
            <a:fld id="{CF3356E4-D7C2-4328-BF90-9D1F15A7FB94}" type="datetime1">
              <a:rPr lang="it-IT" smtClean="0"/>
              <a:t>06/07/2020</a:t>
            </a:fld>
            <a:endParaRPr lang="it-IT" dirty="0"/>
          </a:p>
        </p:txBody>
      </p:sp>
      <p:sp>
        <p:nvSpPr>
          <p:cNvPr id="6" name="Segnaposto piè di pagina 5">
            <a:extLst>
              <a:ext uri="{FF2B5EF4-FFF2-40B4-BE49-F238E27FC236}">
                <a16:creationId xmlns:a16="http://schemas.microsoft.com/office/drawing/2014/main" id="{4016A36D-26DA-4E7E-9FD4-F35B9B33BDBE}"/>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44A34425-ED0D-49B7-B925-2B9C2DE929A0}"/>
              </a:ext>
            </a:extLst>
          </p:cNvPr>
          <p:cNvSpPr>
            <a:spLocks noGrp="1"/>
          </p:cNvSpPr>
          <p:nvPr>
            <p:ph type="sldNum" sz="quarter" idx="12"/>
          </p:nvPr>
        </p:nvSpPr>
        <p:spPr/>
        <p:txBody>
          <a:bodyPr/>
          <a:lstStyle/>
          <a:p>
            <a:fld id="{09051FE1-3AA4-4F10-8C7D-C2548BE09A6C}" type="slidenum">
              <a:rPr lang="it-IT" smtClean="0"/>
              <a:t>206</a:t>
            </a:fld>
            <a:endParaRPr lang="it-IT" dirty="0"/>
          </a:p>
        </p:txBody>
      </p:sp>
      <p:sp>
        <p:nvSpPr>
          <p:cNvPr id="11" name="Titolo 1">
            <a:extLst>
              <a:ext uri="{FF2B5EF4-FFF2-40B4-BE49-F238E27FC236}">
                <a16:creationId xmlns:a16="http://schemas.microsoft.com/office/drawing/2014/main" id="{9302118E-4339-4971-9BD6-343FC55C22D3}"/>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39557250-E6B8-4474-B0A5-96CBBEAF6DE0}"/>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395273481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r>
              <a:rPr lang="it-IT" sz="1200" b="1" dirty="0"/>
              <a:t> </a:t>
            </a:r>
          </a:p>
          <a:p>
            <a:pPr marL="0" indent="0" algn="ctr">
              <a:buNone/>
            </a:pPr>
            <a:r>
              <a:rPr lang="it-IT" sz="2400" b="1" dirty="0"/>
              <a:t>Le stazioni appaltanti possono risolvere un contratto pubblico durante il periodo di sua efficacia, se una o più delle seguenti condizioni sono soddisfatte:</a:t>
            </a:r>
          </a:p>
          <a:p>
            <a:pPr marL="0" indent="0">
              <a:buNone/>
            </a:pPr>
            <a:endParaRPr lang="it-IT" sz="800" b="1" dirty="0"/>
          </a:p>
          <a:p>
            <a:pPr marL="0" indent="0" algn="just">
              <a:buNone/>
            </a:pPr>
            <a:r>
              <a:rPr lang="it-IT" sz="1800" b="1" u="sng" dirty="0"/>
              <a:t>2. Le stazioni appaltanti devono risolvere un contratto pubblico durante il periodo di efficacia dello stesso qualora:</a:t>
            </a:r>
            <a:endParaRPr lang="it-IT" sz="1800" dirty="0"/>
          </a:p>
          <a:p>
            <a:pPr>
              <a:buFont typeface="Wingdings" panose="05000000000000000000" pitchFamily="2" charset="2"/>
              <a:buChar char="Ø"/>
            </a:pPr>
            <a:r>
              <a:rPr lang="it-IT" sz="1800" dirty="0"/>
              <a:t>a) nei confronti dell’appaltatore sia intervenuta la decadenza dell’attestazione di qualificazione per aver prodotto falsa documentazione o dichiarazioni mendaci;</a:t>
            </a:r>
          </a:p>
          <a:p>
            <a:pPr>
              <a:buFont typeface="Wingdings" panose="05000000000000000000" pitchFamily="2" charset="2"/>
              <a:buChar char="Ø"/>
            </a:pPr>
            <a:r>
              <a:rPr lang="it-IT" sz="1800" dirty="0"/>
              <a:t>b) nei confronti dell’appaltatore sia intervenuto un provvedimento definitivo che dispone l’applicazione di una o più misure di prevenzione di cui al codice delle leggi antimafia e delle relative misure di prevenzione, ovvero sia intervenuta sentenza di condanna passata in giudicato per i reati di cui all’articolo 80.</a:t>
            </a:r>
          </a:p>
          <a:p>
            <a:pPr marL="0" indent="0" algn="ctr">
              <a:buNone/>
            </a:pPr>
            <a:endParaRPr lang="it-IT" sz="2400" b="1" dirty="0"/>
          </a:p>
        </p:txBody>
      </p:sp>
      <p:sp>
        <p:nvSpPr>
          <p:cNvPr id="4" name="Segnaposto data 3">
            <a:extLst>
              <a:ext uri="{FF2B5EF4-FFF2-40B4-BE49-F238E27FC236}">
                <a16:creationId xmlns:a16="http://schemas.microsoft.com/office/drawing/2014/main" id="{B874DE28-7A98-4DBA-BD5F-23F63CA1312C}"/>
              </a:ext>
            </a:extLst>
          </p:cNvPr>
          <p:cNvSpPr>
            <a:spLocks noGrp="1"/>
          </p:cNvSpPr>
          <p:nvPr>
            <p:ph type="dt" sz="half" idx="10"/>
          </p:nvPr>
        </p:nvSpPr>
        <p:spPr/>
        <p:txBody>
          <a:bodyPr/>
          <a:lstStyle/>
          <a:p>
            <a:fld id="{AD075B26-26CB-4BD0-AF7E-DB2957FDC711}" type="datetime1">
              <a:rPr lang="it-IT" smtClean="0"/>
              <a:t>06/07/2020</a:t>
            </a:fld>
            <a:endParaRPr lang="it-IT" dirty="0"/>
          </a:p>
        </p:txBody>
      </p:sp>
      <p:sp>
        <p:nvSpPr>
          <p:cNvPr id="6" name="Segnaposto piè di pagina 5">
            <a:extLst>
              <a:ext uri="{FF2B5EF4-FFF2-40B4-BE49-F238E27FC236}">
                <a16:creationId xmlns:a16="http://schemas.microsoft.com/office/drawing/2014/main" id="{5397A498-4D98-4163-A83D-28BB0ACA49B2}"/>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0A3FAEB1-C8F1-4E4A-BE41-A2244A2D9346}"/>
              </a:ext>
            </a:extLst>
          </p:cNvPr>
          <p:cNvSpPr>
            <a:spLocks noGrp="1"/>
          </p:cNvSpPr>
          <p:nvPr>
            <p:ph type="sldNum" sz="quarter" idx="12"/>
          </p:nvPr>
        </p:nvSpPr>
        <p:spPr/>
        <p:txBody>
          <a:bodyPr/>
          <a:lstStyle/>
          <a:p>
            <a:fld id="{09051FE1-3AA4-4F10-8C7D-C2548BE09A6C}" type="slidenum">
              <a:rPr lang="it-IT" smtClean="0"/>
              <a:t>207</a:t>
            </a:fld>
            <a:endParaRPr lang="it-IT" dirty="0"/>
          </a:p>
        </p:txBody>
      </p:sp>
      <p:sp>
        <p:nvSpPr>
          <p:cNvPr id="11" name="Titolo 1">
            <a:extLst>
              <a:ext uri="{FF2B5EF4-FFF2-40B4-BE49-F238E27FC236}">
                <a16:creationId xmlns:a16="http://schemas.microsoft.com/office/drawing/2014/main" id="{96E1E44A-9BE0-4102-80D4-11349FFDF8A7}"/>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2870BB60-16F1-4FF6-9317-9C87C58D28BA}"/>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171507201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2400" b="1" dirty="0"/>
          </a:p>
          <a:p>
            <a:pPr marL="0" indent="0" algn="ctr">
              <a:buNone/>
            </a:pPr>
            <a:r>
              <a:rPr lang="it-IT" sz="2400" b="1" dirty="0"/>
              <a:t>Il comma 3 dell’art. 108 stabilisce:</a:t>
            </a:r>
          </a:p>
          <a:p>
            <a:pPr marL="0" indent="0" algn="ctr">
              <a:buNone/>
            </a:pPr>
            <a:endParaRPr lang="it-IT" sz="1200" b="1" dirty="0"/>
          </a:p>
          <a:p>
            <a:pPr marL="0" indent="0" algn="ctr">
              <a:buNone/>
            </a:pPr>
            <a:r>
              <a:rPr lang="it-IT" sz="1800" dirty="0"/>
              <a:t>Il direttore dei lavori o il responsabile dell’esecuzione del contratto, se nominato</a:t>
            </a:r>
            <a:r>
              <a:rPr lang="it-IT" sz="1800" b="1" u="sng" dirty="0"/>
              <a:t>, quando accerta un grave inadempimento alle obbligazioni contrattuali da parte dell’appaltatore, tale da comprometterne la buona riuscita delle prestazioni, invia al responsabile del procedimento una relazione particolareggiata</a:t>
            </a:r>
            <a:r>
              <a:rPr lang="it-IT" sz="1800" dirty="0"/>
              <a:t>, corredata dei documenti necessari, indicando la stima dei lavori eseguiti regolarmente, il cui importo può essere riconosciuto all’appaltatore. Egli formula, altresì, la contestazione degli addebiti all’appaltatore, assegnando un termine non inferiore a </a:t>
            </a:r>
            <a:r>
              <a:rPr lang="it-IT" sz="1800" b="1" u="sng" dirty="0"/>
              <a:t>15 giorni </a:t>
            </a:r>
            <a:r>
              <a:rPr lang="it-IT" sz="1800" dirty="0"/>
              <a:t>per la presentazione delle proprie controdeduzioni al responsabile del procedimento. Acquisite e valutate negativamente le predette controdeduzioni, ovvero scaduto il termine senza che l’appaltatore abbia risposto, </a:t>
            </a:r>
            <a:r>
              <a:rPr lang="it-IT" sz="1800" b="1" u="sng" dirty="0"/>
              <a:t>la stazione appaltante su proposta del responsabile del procedimento dichiara risolto il contratto.</a:t>
            </a:r>
          </a:p>
          <a:p>
            <a:pPr marL="0" indent="0" algn="ctr">
              <a:buNone/>
            </a:pPr>
            <a:endParaRPr lang="it-IT" sz="2400" b="1" dirty="0"/>
          </a:p>
        </p:txBody>
      </p:sp>
      <p:sp>
        <p:nvSpPr>
          <p:cNvPr id="4" name="Segnaposto data 3">
            <a:extLst>
              <a:ext uri="{FF2B5EF4-FFF2-40B4-BE49-F238E27FC236}">
                <a16:creationId xmlns:a16="http://schemas.microsoft.com/office/drawing/2014/main" id="{851B7BB8-C8DD-40CE-9E60-A2AD951BB7C5}"/>
              </a:ext>
            </a:extLst>
          </p:cNvPr>
          <p:cNvSpPr>
            <a:spLocks noGrp="1"/>
          </p:cNvSpPr>
          <p:nvPr>
            <p:ph type="dt" sz="half" idx="10"/>
          </p:nvPr>
        </p:nvSpPr>
        <p:spPr/>
        <p:txBody>
          <a:bodyPr/>
          <a:lstStyle/>
          <a:p>
            <a:fld id="{96A282EF-AF0B-4909-9438-4EDBD195A89A}" type="datetime1">
              <a:rPr lang="it-IT" smtClean="0"/>
              <a:t>06/07/2020</a:t>
            </a:fld>
            <a:endParaRPr lang="it-IT" dirty="0"/>
          </a:p>
        </p:txBody>
      </p:sp>
      <p:sp>
        <p:nvSpPr>
          <p:cNvPr id="6" name="Segnaposto piè di pagina 5">
            <a:extLst>
              <a:ext uri="{FF2B5EF4-FFF2-40B4-BE49-F238E27FC236}">
                <a16:creationId xmlns:a16="http://schemas.microsoft.com/office/drawing/2014/main" id="{5D8A7CED-E578-4539-B9BE-CC93A947F347}"/>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956A858E-4008-436B-BFA9-21CC9A14C9A6}"/>
              </a:ext>
            </a:extLst>
          </p:cNvPr>
          <p:cNvSpPr>
            <a:spLocks noGrp="1"/>
          </p:cNvSpPr>
          <p:nvPr>
            <p:ph type="sldNum" sz="quarter" idx="12"/>
          </p:nvPr>
        </p:nvSpPr>
        <p:spPr/>
        <p:txBody>
          <a:bodyPr/>
          <a:lstStyle/>
          <a:p>
            <a:fld id="{09051FE1-3AA4-4F10-8C7D-C2548BE09A6C}" type="slidenum">
              <a:rPr lang="it-IT" smtClean="0"/>
              <a:t>208</a:t>
            </a:fld>
            <a:endParaRPr lang="it-IT" dirty="0"/>
          </a:p>
        </p:txBody>
      </p:sp>
      <p:sp>
        <p:nvSpPr>
          <p:cNvPr id="11" name="Titolo 1">
            <a:extLst>
              <a:ext uri="{FF2B5EF4-FFF2-40B4-BE49-F238E27FC236}">
                <a16:creationId xmlns:a16="http://schemas.microsoft.com/office/drawing/2014/main" id="{8DFAF29D-1C7A-4015-8EF8-71A275EDF6BD}"/>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3ADD4C1F-0FDB-499F-8C05-618FFE5D233A}"/>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21143785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2400" b="1" dirty="0"/>
          </a:p>
          <a:p>
            <a:pPr marL="0" indent="0" algn="ctr">
              <a:buNone/>
            </a:pPr>
            <a:r>
              <a:rPr lang="it-IT" sz="2400" b="1" dirty="0"/>
              <a:t>Il comma 6 dell’art. 108 stabilisce:</a:t>
            </a:r>
          </a:p>
          <a:p>
            <a:pPr marL="0" indent="0" algn="ctr">
              <a:buNone/>
            </a:pPr>
            <a:endParaRPr lang="it-IT" sz="1200" b="1" dirty="0"/>
          </a:p>
          <a:p>
            <a:pPr marL="0" indent="0" algn="ctr">
              <a:buNone/>
            </a:pPr>
            <a:r>
              <a:rPr lang="it-IT" sz="2400" dirty="0"/>
              <a:t>Il RUP nel comunicare all’appaltatore la determinazione di risoluzione del contratto, dispone, </a:t>
            </a:r>
            <a:r>
              <a:rPr lang="it-IT" sz="2400" b="1" u="sng" dirty="0"/>
              <a:t>con preavviso di venti giorni</a:t>
            </a:r>
            <a:r>
              <a:rPr lang="it-IT" sz="2400" dirty="0"/>
              <a:t>, che il direttore dei lavori curi la redazione dello stato di consistenza dei lavori già eseguiti, l’inventario di materiali, macchine e mezzi d’opera e la relativa presa in consegna.</a:t>
            </a:r>
            <a:endParaRPr lang="it-IT" sz="2400" b="1" dirty="0"/>
          </a:p>
        </p:txBody>
      </p:sp>
      <p:sp>
        <p:nvSpPr>
          <p:cNvPr id="4" name="Segnaposto data 3">
            <a:extLst>
              <a:ext uri="{FF2B5EF4-FFF2-40B4-BE49-F238E27FC236}">
                <a16:creationId xmlns:a16="http://schemas.microsoft.com/office/drawing/2014/main" id="{158E3B85-6001-485F-93EA-24238208777E}"/>
              </a:ext>
            </a:extLst>
          </p:cNvPr>
          <p:cNvSpPr>
            <a:spLocks noGrp="1"/>
          </p:cNvSpPr>
          <p:nvPr>
            <p:ph type="dt" sz="half" idx="10"/>
          </p:nvPr>
        </p:nvSpPr>
        <p:spPr/>
        <p:txBody>
          <a:bodyPr/>
          <a:lstStyle/>
          <a:p>
            <a:fld id="{B8609F3F-1C5D-430D-B190-7F2C1757A1A4}" type="datetime1">
              <a:rPr lang="it-IT" smtClean="0"/>
              <a:t>06/07/2020</a:t>
            </a:fld>
            <a:endParaRPr lang="it-IT" dirty="0"/>
          </a:p>
        </p:txBody>
      </p:sp>
      <p:sp>
        <p:nvSpPr>
          <p:cNvPr id="6" name="Segnaposto piè di pagina 5">
            <a:extLst>
              <a:ext uri="{FF2B5EF4-FFF2-40B4-BE49-F238E27FC236}">
                <a16:creationId xmlns:a16="http://schemas.microsoft.com/office/drawing/2014/main" id="{C03567E1-58B6-422C-AF39-7FFC6BB924E7}"/>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994D23A5-AC19-4402-99C6-C4800C14EAE5}"/>
              </a:ext>
            </a:extLst>
          </p:cNvPr>
          <p:cNvSpPr>
            <a:spLocks noGrp="1"/>
          </p:cNvSpPr>
          <p:nvPr>
            <p:ph type="sldNum" sz="quarter" idx="12"/>
          </p:nvPr>
        </p:nvSpPr>
        <p:spPr/>
        <p:txBody>
          <a:bodyPr/>
          <a:lstStyle/>
          <a:p>
            <a:fld id="{09051FE1-3AA4-4F10-8C7D-C2548BE09A6C}" type="slidenum">
              <a:rPr lang="it-IT" smtClean="0"/>
              <a:t>209</a:t>
            </a:fld>
            <a:endParaRPr lang="it-IT" dirty="0"/>
          </a:p>
        </p:txBody>
      </p:sp>
      <p:sp>
        <p:nvSpPr>
          <p:cNvPr id="11" name="Titolo 1">
            <a:extLst>
              <a:ext uri="{FF2B5EF4-FFF2-40B4-BE49-F238E27FC236}">
                <a16:creationId xmlns:a16="http://schemas.microsoft.com/office/drawing/2014/main" id="{20BE03FC-7794-43B9-B9B0-7795B17D0698}"/>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6F74B449-99C4-4BCA-B31A-8CC0B21D41E4}"/>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275987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graphicFrame>
        <p:nvGraphicFramePr>
          <p:cNvPr id="11" name="Diagramma 10">
            <a:extLst>
              <a:ext uri="{FF2B5EF4-FFF2-40B4-BE49-F238E27FC236}">
                <a16:creationId xmlns:a16="http://schemas.microsoft.com/office/drawing/2014/main" id="{94A5C688-82DA-4F79-A795-1FFE180EAE29}"/>
              </a:ext>
            </a:extLst>
          </p:cNvPr>
          <p:cNvGraphicFramePr/>
          <p:nvPr>
            <p:extLst>
              <p:ext uri="{D42A27DB-BD31-4B8C-83A1-F6EECF244321}">
                <p14:modId xmlns:p14="http://schemas.microsoft.com/office/powerpoint/2010/main" val="3902044640"/>
              </p:ext>
            </p:extLst>
          </p:nvPr>
        </p:nvGraphicFramePr>
        <p:xfrm>
          <a:off x="2250839" y="2751687"/>
          <a:ext cx="7445561" cy="3053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a:t>
            </a:fld>
            <a:endParaRPr lang="it-IT" dirty="0"/>
          </a:p>
        </p:txBody>
      </p:sp>
      <p:sp>
        <p:nvSpPr>
          <p:cNvPr id="10" name="CasellaDiTesto 9"/>
          <p:cNvSpPr txBox="1"/>
          <p:nvPr/>
        </p:nvSpPr>
        <p:spPr>
          <a:xfrm>
            <a:off x="2495600" y="1052737"/>
            <a:ext cx="7200800" cy="1661993"/>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GLI ASPETTI PRATICI DELLA NOMINA DEL RUP…</a:t>
            </a:r>
          </a:p>
          <a:p>
            <a:pPr algn="ctr"/>
            <a:endParaRPr lang="it-IT" sz="1100" b="1" u="sng" dirty="0"/>
          </a:p>
          <a:p>
            <a:pPr algn="ctr"/>
            <a:r>
              <a:rPr lang="it-IT" sz="2800" b="1" u="sng" dirty="0"/>
              <a:t>3 ipotesi (art. 31 Codice)</a:t>
            </a:r>
          </a:p>
        </p:txBody>
      </p:sp>
    </p:spTree>
    <p:extLst>
      <p:ext uri="{BB962C8B-B14F-4D97-AF65-F5344CB8AC3E}">
        <p14:creationId xmlns:p14="http://schemas.microsoft.com/office/powerpoint/2010/main" val="402868185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2400" b="1" dirty="0"/>
          </a:p>
          <a:p>
            <a:pPr marL="0" indent="0" algn="ctr">
              <a:buNone/>
            </a:pPr>
            <a:r>
              <a:rPr lang="it-IT" sz="2400" b="1" dirty="0"/>
              <a:t>Il comma 7 dell’art. 108 stabilisce:</a:t>
            </a:r>
          </a:p>
          <a:p>
            <a:pPr marL="0" indent="0" algn="ctr">
              <a:buNone/>
            </a:pPr>
            <a:endParaRPr lang="it-IT" sz="2000" b="1" dirty="0"/>
          </a:p>
          <a:p>
            <a:pPr marL="0" indent="0" algn="ctr">
              <a:buNone/>
            </a:pPr>
            <a:r>
              <a:rPr lang="it-IT" sz="2000" dirty="0"/>
              <a:t>Qualora sia stato nominato, l’organo di collaudo procede a redigere, acquisito lo stato di consistenza, un verbale di accertamento tecnico e contabile. Con il verbale è accertata la corrispondenza tra quanto eseguito fino alla risoluzione del contratto e ammesso in contabilità e quanto previsto nel progetto approvato nonché nelle eventuali perizie di variante; </a:t>
            </a:r>
            <a:r>
              <a:rPr lang="it-IT" sz="2000" b="1" u="sng" dirty="0"/>
              <a:t>è altresì accertata la presenza di eventuali opere, riportate nello stato di consistenza, ma non previste nel progetto approvato nonché nelle eventuali perizie di variante.</a:t>
            </a:r>
          </a:p>
        </p:txBody>
      </p:sp>
      <p:sp>
        <p:nvSpPr>
          <p:cNvPr id="4" name="Segnaposto data 3">
            <a:extLst>
              <a:ext uri="{FF2B5EF4-FFF2-40B4-BE49-F238E27FC236}">
                <a16:creationId xmlns:a16="http://schemas.microsoft.com/office/drawing/2014/main" id="{8487B5F0-6012-429E-9E68-1E3F9B8E1087}"/>
              </a:ext>
            </a:extLst>
          </p:cNvPr>
          <p:cNvSpPr>
            <a:spLocks noGrp="1"/>
          </p:cNvSpPr>
          <p:nvPr>
            <p:ph type="dt" sz="half" idx="10"/>
          </p:nvPr>
        </p:nvSpPr>
        <p:spPr/>
        <p:txBody>
          <a:bodyPr/>
          <a:lstStyle/>
          <a:p>
            <a:fld id="{387A06E0-44AB-4B6D-AFE2-130745663D5F}" type="datetime1">
              <a:rPr lang="it-IT" smtClean="0"/>
              <a:t>06/07/2020</a:t>
            </a:fld>
            <a:endParaRPr lang="it-IT" dirty="0"/>
          </a:p>
        </p:txBody>
      </p:sp>
      <p:sp>
        <p:nvSpPr>
          <p:cNvPr id="6" name="Segnaposto piè di pagina 5">
            <a:extLst>
              <a:ext uri="{FF2B5EF4-FFF2-40B4-BE49-F238E27FC236}">
                <a16:creationId xmlns:a16="http://schemas.microsoft.com/office/drawing/2014/main" id="{1BBDA453-64C7-431A-9D14-86B7AC8A79FA}"/>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00E9B1D8-F909-4712-B198-FB012E28239E}"/>
              </a:ext>
            </a:extLst>
          </p:cNvPr>
          <p:cNvSpPr>
            <a:spLocks noGrp="1"/>
          </p:cNvSpPr>
          <p:nvPr>
            <p:ph type="sldNum" sz="quarter" idx="12"/>
          </p:nvPr>
        </p:nvSpPr>
        <p:spPr/>
        <p:txBody>
          <a:bodyPr/>
          <a:lstStyle/>
          <a:p>
            <a:fld id="{09051FE1-3AA4-4F10-8C7D-C2548BE09A6C}" type="slidenum">
              <a:rPr lang="it-IT" smtClean="0"/>
              <a:t>210</a:t>
            </a:fld>
            <a:endParaRPr lang="it-IT" dirty="0"/>
          </a:p>
        </p:txBody>
      </p:sp>
      <p:sp>
        <p:nvSpPr>
          <p:cNvPr id="12" name="Titolo 1">
            <a:extLst>
              <a:ext uri="{FF2B5EF4-FFF2-40B4-BE49-F238E27FC236}">
                <a16:creationId xmlns:a16="http://schemas.microsoft.com/office/drawing/2014/main" id="{5228F82E-8F38-4B7D-B90B-C13E1DE3341F}"/>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3" name="Rettangolo 12">
            <a:extLst>
              <a:ext uri="{FF2B5EF4-FFF2-40B4-BE49-F238E27FC236}">
                <a16:creationId xmlns:a16="http://schemas.microsoft.com/office/drawing/2014/main" id="{260985E0-B878-4930-9BB4-BF6E8449431B}"/>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37417379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2400" b="1" dirty="0"/>
          </a:p>
          <a:p>
            <a:pPr marL="0" indent="0" algn="ctr">
              <a:buNone/>
            </a:pPr>
            <a:r>
              <a:rPr lang="it-IT" sz="2400" b="1" dirty="0"/>
              <a:t>In caso di risoluzione del contratto, gli oneri a carico dell’appaltatore sono determinati:</a:t>
            </a:r>
          </a:p>
          <a:p>
            <a:pPr marL="0" indent="0" algn="ctr">
              <a:buNone/>
            </a:pPr>
            <a:endParaRPr lang="it-IT" sz="1600" b="1" u="sng" dirty="0"/>
          </a:p>
          <a:p>
            <a:pPr marL="457200" indent="-457200" algn="ctr">
              <a:buAutoNum type="alphaLcParenR"/>
            </a:pPr>
            <a:r>
              <a:rPr lang="it-IT" sz="2400" b="1" u="sng" dirty="0"/>
              <a:t>IN BASE AGLI ONERI AGGIUNTIVI DERIVANTI DALLO SCIOGLIMENTO DEL CONTRATTO;</a:t>
            </a:r>
          </a:p>
          <a:p>
            <a:pPr marL="457200" indent="-457200" algn="ctr">
              <a:buAutoNum type="alphaLcParenR"/>
            </a:pPr>
            <a:r>
              <a:rPr lang="it-IT" sz="2400" b="1" u="sng" dirty="0"/>
              <a:t>LA MAGGIORE SPESA SOSTENUTA DALLA STAZIONE APPALTANTE PER AFFIDARE AD ALTRA IMPRESA I  LAVORI (OVVERO IL SERVIZIO O LA FORNITURA).</a:t>
            </a:r>
            <a:endParaRPr lang="it-IT" sz="2000" b="1" u="sng" dirty="0"/>
          </a:p>
        </p:txBody>
      </p:sp>
      <p:sp>
        <p:nvSpPr>
          <p:cNvPr id="4" name="Segnaposto data 3">
            <a:extLst>
              <a:ext uri="{FF2B5EF4-FFF2-40B4-BE49-F238E27FC236}">
                <a16:creationId xmlns:a16="http://schemas.microsoft.com/office/drawing/2014/main" id="{A7642B47-2534-4830-ADDF-E8EB483E8280}"/>
              </a:ext>
            </a:extLst>
          </p:cNvPr>
          <p:cNvSpPr>
            <a:spLocks noGrp="1"/>
          </p:cNvSpPr>
          <p:nvPr>
            <p:ph type="dt" sz="half" idx="10"/>
          </p:nvPr>
        </p:nvSpPr>
        <p:spPr/>
        <p:txBody>
          <a:bodyPr/>
          <a:lstStyle/>
          <a:p>
            <a:fld id="{ACBAA6C2-3A38-44DE-8F5A-FE2632375908}" type="datetime1">
              <a:rPr lang="it-IT" smtClean="0"/>
              <a:t>06/07/2020</a:t>
            </a:fld>
            <a:endParaRPr lang="it-IT" dirty="0"/>
          </a:p>
        </p:txBody>
      </p:sp>
      <p:sp>
        <p:nvSpPr>
          <p:cNvPr id="6" name="Segnaposto piè di pagina 5">
            <a:extLst>
              <a:ext uri="{FF2B5EF4-FFF2-40B4-BE49-F238E27FC236}">
                <a16:creationId xmlns:a16="http://schemas.microsoft.com/office/drawing/2014/main" id="{C8ABD5FC-DB9B-4C23-96AA-E46C270ED775}"/>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218BA586-B78D-4F4D-9A41-74C83CB1213B}"/>
              </a:ext>
            </a:extLst>
          </p:cNvPr>
          <p:cNvSpPr>
            <a:spLocks noGrp="1"/>
          </p:cNvSpPr>
          <p:nvPr>
            <p:ph type="sldNum" sz="quarter" idx="12"/>
          </p:nvPr>
        </p:nvSpPr>
        <p:spPr/>
        <p:txBody>
          <a:bodyPr/>
          <a:lstStyle/>
          <a:p>
            <a:fld id="{09051FE1-3AA4-4F10-8C7D-C2548BE09A6C}" type="slidenum">
              <a:rPr lang="it-IT" smtClean="0"/>
              <a:t>211</a:t>
            </a:fld>
            <a:endParaRPr lang="it-IT" dirty="0"/>
          </a:p>
        </p:txBody>
      </p:sp>
      <p:sp>
        <p:nvSpPr>
          <p:cNvPr id="11" name="Titolo 1">
            <a:extLst>
              <a:ext uri="{FF2B5EF4-FFF2-40B4-BE49-F238E27FC236}">
                <a16:creationId xmlns:a16="http://schemas.microsoft.com/office/drawing/2014/main" id="{20CC818F-ECAD-4A71-8D7F-7CA76FE84458}"/>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26580361-C068-4BC3-B401-FF877304967C}"/>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412855405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1800" dirty="0"/>
          </a:p>
          <a:p>
            <a:pPr marL="0" indent="0" algn="ctr">
              <a:buNone/>
            </a:pPr>
            <a:r>
              <a:rPr lang="it-IT" sz="1800" dirty="0"/>
              <a:t>«9. </a:t>
            </a:r>
            <a:r>
              <a:rPr lang="it-IT" sz="1800" i="1" u="sng" dirty="0"/>
              <a:t>Nei casi di risoluzione del contratto di appalto dichiarata dalla stazione appaltante l’appaltatore deve provvedere al ripiegamento dei cantieri già allestiti e allo sgombero delle aree di lavoro e relative pertinenze nel termine a tale fine assegnato dalla stessa stazione appaltante</a:t>
            </a:r>
            <a:r>
              <a:rPr lang="it-IT" sz="1800" i="1" dirty="0"/>
              <a:t>; in caso di mancato rispetto del termine assegnato, la stazione appaltante provvede d’ufficio addebitando all’appaltatore i relativi oneri e spese. </a:t>
            </a:r>
            <a:r>
              <a:rPr lang="it-IT" sz="1800" i="1" u="sng" dirty="0"/>
              <a:t>La stazione appaltante, in alternativa all’esecuzione di eventuali provvedimenti giurisdizionali cautelari, possessori o d’urgenza comunque denominati che inibiscano o ritardino il ripiegamento dei cantieri o lo sgombero delle aree di lavoro e relative pertinenze, può depositare cauzione in conto vincolato a favore dell’appaltatore o prestare fideiussione bancaria o polizza assicurativa con le modalità di cui all’articolo 93, pari all’uno per cento del valore del contratto. Resta fermo il diritto dell’appaltatore di agire per il risarcimento dei danni</a:t>
            </a:r>
            <a:r>
              <a:rPr lang="it-IT" sz="1800" dirty="0"/>
              <a:t>».</a:t>
            </a:r>
            <a:endParaRPr lang="it-IT" sz="1800" b="1" u="sng" dirty="0"/>
          </a:p>
        </p:txBody>
      </p:sp>
      <p:sp>
        <p:nvSpPr>
          <p:cNvPr id="4" name="Segnaposto data 3">
            <a:extLst>
              <a:ext uri="{FF2B5EF4-FFF2-40B4-BE49-F238E27FC236}">
                <a16:creationId xmlns:a16="http://schemas.microsoft.com/office/drawing/2014/main" id="{A6AB0812-36FB-49F4-93BA-D63C0CF02816}"/>
              </a:ext>
            </a:extLst>
          </p:cNvPr>
          <p:cNvSpPr>
            <a:spLocks noGrp="1"/>
          </p:cNvSpPr>
          <p:nvPr>
            <p:ph type="dt" sz="half" idx="10"/>
          </p:nvPr>
        </p:nvSpPr>
        <p:spPr/>
        <p:txBody>
          <a:bodyPr/>
          <a:lstStyle/>
          <a:p>
            <a:fld id="{370D8742-2586-419A-A441-A2C1EA6E48B3}" type="datetime1">
              <a:rPr lang="it-IT" smtClean="0"/>
              <a:t>06/07/2020</a:t>
            </a:fld>
            <a:endParaRPr lang="it-IT" dirty="0"/>
          </a:p>
        </p:txBody>
      </p:sp>
      <p:sp>
        <p:nvSpPr>
          <p:cNvPr id="6" name="Segnaposto piè di pagina 5">
            <a:extLst>
              <a:ext uri="{FF2B5EF4-FFF2-40B4-BE49-F238E27FC236}">
                <a16:creationId xmlns:a16="http://schemas.microsoft.com/office/drawing/2014/main" id="{5CF679FA-B4FB-4D03-A53C-FE569000705C}"/>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3D6A553A-277E-4F8A-A412-54996A27E0DB}"/>
              </a:ext>
            </a:extLst>
          </p:cNvPr>
          <p:cNvSpPr>
            <a:spLocks noGrp="1"/>
          </p:cNvSpPr>
          <p:nvPr>
            <p:ph type="sldNum" sz="quarter" idx="12"/>
          </p:nvPr>
        </p:nvSpPr>
        <p:spPr/>
        <p:txBody>
          <a:bodyPr/>
          <a:lstStyle/>
          <a:p>
            <a:fld id="{09051FE1-3AA4-4F10-8C7D-C2548BE09A6C}" type="slidenum">
              <a:rPr lang="it-IT" smtClean="0"/>
              <a:t>212</a:t>
            </a:fld>
            <a:endParaRPr lang="it-IT" dirty="0"/>
          </a:p>
        </p:txBody>
      </p:sp>
      <p:sp>
        <p:nvSpPr>
          <p:cNvPr id="11" name="Titolo 1">
            <a:extLst>
              <a:ext uri="{FF2B5EF4-FFF2-40B4-BE49-F238E27FC236}">
                <a16:creationId xmlns:a16="http://schemas.microsoft.com/office/drawing/2014/main" id="{92272ED5-3C1B-40BF-A9BD-F8441EC7A5B6}"/>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C67CC17E-0613-4EF4-9957-40F1C42633E4}"/>
              </a:ext>
            </a:extLst>
          </p:cNvPr>
          <p:cNvSpPr/>
          <p:nvPr/>
        </p:nvSpPr>
        <p:spPr>
          <a:xfrm>
            <a:off x="3810000" y="1563291"/>
            <a:ext cx="4572000" cy="369332"/>
          </a:xfrm>
          <a:prstGeom prst="rect">
            <a:avLst/>
          </a:prstGeom>
          <a:solidFill>
            <a:schemeClr val="accent3">
              <a:lumMod val="60000"/>
              <a:lumOff val="40000"/>
            </a:schemeClr>
          </a:solidFill>
        </p:spPr>
        <p:txBody>
          <a:bodyPr>
            <a:spAutoFit/>
          </a:bodyPr>
          <a:lstStyle/>
          <a:p>
            <a:pPr algn="ctr"/>
            <a:r>
              <a:rPr lang="it-IT" b="1" dirty="0"/>
              <a:t>Art. 108 risoluzione</a:t>
            </a:r>
          </a:p>
        </p:txBody>
      </p:sp>
    </p:spTree>
    <p:extLst>
      <p:ext uri="{BB962C8B-B14F-4D97-AF65-F5344CB8AC3E}">
        <p14:creationId xmlns:p14="http://schemas.microsoft.com/office/powerpoint/2010/main" val="325785272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1800" dirty="0"/>
          </a:p>
          <a:p>
            <a:pPr marL="0" indent="0" algn="ctr">
              <a:buNone/>
            </a:pPr>
            <a:r>
              <a:rPr lang="it-IT" sz="1800" dirty="0"/>
              <a:t>La stazione appaltante può recedere dal contratto in qualunque momento previo il pagamento dei lavori eseguiti o delle prestazioni relative ai servizi e alle forniture eseguiti </a:t>
            </a:r>
            <a:r>
              <a:rPr lang="it-IT" sz="1800" u="sng" dirty="0"/>
              <a:t>nonché del valore dei materiali utili esistenti in cantiere nel caso di lavoro o in magazzino nel caso di servizi o forniture, oltre al decimo dell’importo delle opere, dei servizi o delle forniture non eseguite.</a:t>
            </a:r>
          </a:p>
          <a:p>
            <a:pPr marL="0" indent="0" algn="ctr">
              <a:buNone/>
            </a:pPr>
            <a:endParaRPr lang="it-IT" sz="1800" b="1" u="sng" dirty="0"/>
          </a:p>
          <a:p>
            <a:pPr marL="0" indent="0" algn="ctr">
              <a:buNone/>
            </a:pPr>
            <a:r>
              <a:rPr lang="it-IT" sz="1800" b="1" u="sng" dirty="0"/>
              <a:t>L’esercizio del diritto di recesso è preceduto da una formale comunicazione all’appaltatore da darsi con un preavviso non inferiore a venti giorni, decorsi i quali la stazione appaltante prende in consegna i lavori, servizi o forniture ed effettua il collaudo definitivo e verifica la regolarità dei servizi e delle forniture.</a:t>
            </a:r>
          </a:p>
        </p:txBody>
      </p:sp>
      <p:sp>
        <p:nvSpPr>
          <p:cNvPr id="4" name="Segnaposto data 3">
            <a:extLst>
              <a:ext uri="{FF2B5EF4-FFF2-40B4-BE49-F238E27FC236}">
                <a16:creationId xmlns:a16="http://schemas.microsoft.com/office/drawing/2014/main" id="{11BABCBD-1CE1-4330-B9BD-41F9ECC583D6}"/>
              </a:ext>
            </a:extLst>
          </p:cNvPr>
          <p:cNvSpPr>
            <a:spLocks noGrp="1"/>
          </p:cNvSpPr>
          <p:nvPr>
            <p:ph type="dt" sz="half" idx="10"/>
          </p:nvPr>
        </p:nvSpPr>
        <p:spPr/>
        <p:txBody>
          <a:bodyPr/>
          <a:lstStyle/>
          <a:p>
            <a:fld id="{2DDB333B-CBD2-4D9D-9BDA-3A2683A09189}" type="datetime1">
              <a:rPr lang="it-IT" smtClean="0"/>
              <a:t>06/07/2020</a:t>
            </a:fld>
            <a:endParaRPr lang="it-IT" dirty="0"/>
          </a:p>
        </p:txBody>
      </p:sp>
      <p:sp>
        <p:nvSpPr>
          <p:cNvPr id="6" name="Segnaposto piè di pagina 5">
            <a:extLst>
              <a:ext uri="{FF2B5EF4-FFF2-40B4-BE49-F238E27FC236}">
                <a16:creationId xmlns:a16="http://schemas.microsoft.com/office/drawing/2014/main" id="{39094CB8-AEBF-4898-9E3C-96019DA97D04}"/>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5A957A54-81B8-4739-A170-13F1B363D7AB}"/>
              </a:ext>
            </a:extLst>
          </p:cNvPr>
          <p:cNvSpPr>
            <a:spLocks noGrp="1"/>
          </p:cNvSpPr>
          <p:nvPr>
            <p:ph type="sldNum" sz="quarter" idx="12"/>
          </p:nvPr>
        </p:nvSpPr>
        <p:spPr/>
        <p:txBody>
          <a:bodyPr/>
          <a:lstStyle/>
          <a:p>
            <a:fld id="{09051FE1-3AA4-4F10-8C7D-C2548BE09A6C}" type="slidenum">
              <a:rPr lang="it-IT" smtClean="0"/>
              <a:t>213</a:t>
            </a:fld>
            <a:endParaRPr lang="it-IT" dirty="0"/>
          </a:p>
        </p:txBody>
      </p:sp>
      <p:sp>
        <p:nvSpPr>
          <p:cNvPr id="11" name="Titolo 1">
            <a:extLst>
              <a:ext uri="{FF2B5EF4-FFF2-40B4-BE49-F238E27FC236}">
                <a16:creationId xmlns:a16="http://schemas.microsoft.com/office/drawing/2014/main" id="{D90457CD-F95B-4B2C-A649-AAD6AC4324F5}"/>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8225150A-66A7-4404-8920-8DBC2D9885AE}"/>
              </a:ext>
            </a:extLst>
          </p:cNvPr>
          <p:cNvSpPr/>
          <p:nvPr/>
        </p:nvSpPr>
        <p:spPr>
          <a:xfrm>
            <a:off x="3810000" y="1563291"/>
            <a:ext cx="4572000" cy="369332"/>
          </a:xfrm>
          <a:prstGeom prst="rect">
            <a:avLst/>
          </a:prstGeom>
          <a:solidFill>
            <a:srgbClr val="FFFF00"/>
          </a:solidFill>
        </p:spPr>
        <p:txBody>
          <a:bodyPr>
            <a:spAutoFit/>
          </a:bodyPr>
          <a:lstStyle/>
          <a:p>
            <a:pPr algn="ctr"/>
            <a:r>
              <a:rPr lang="it-IT" b="1" dirty="0"/>
              <a:t>Art. 109 recesso</a:t>
            </a:r>
          </a:p>
        </p:txBody>
      </p:sp>
    </p:spTree>
    <p:extLst>
      <p:ext uri="{BB962C8B-B14F-4D97-AF65-F5344CB8AC3E}">
        <p14:creationId xmlns:p14="http://schemas.microsoft.com/office/powerpoint/2010/main" val="40101605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F43C39-2763-4A62-ACD5-DB0F72EE9F94}"/>
              </a:ext>
            </a:extLst>
          </p:cNvPr>
          <p:cNvSpPr>
            <a:spLocks noGrp="1"/>
          </p:cNvSpPr>
          <p:nvPr>
            <p:ph idx="1"/>
          </p:nvPr>
        </p:nvSpPr>
        <p:spPr>
          <a:xfrm>
            <a:off x="1981200" y="1879043"/>
            <a:ext cx="8229600" cy="3675461"/>
          </a:xfrm>
        </p:spPr>
        <p:txBody>
          <a:bodyPr>
            <a:noAutofit/>
          </a:bodyPr>
          <a:lstStyle/>
          <a:p>
            <a:pPr marL="0" indent="0" algn="ctr">
              <a:buNone/>
            </a:pPr>
            <a:endParaRPr lang="it-IT" sz="1800" dirty="0"/>
          </a:p>
          <a:p>
            <a:pPr marL="0" indent="0" algn="ctr">
              <a:buNone/>
            </a:pPr>
            <a:r>
              <a:rPr lang="it-IT" sz="1800" dirty="0"/>
              <a:t>Il decimo dell’importo delle opere non eseguite è calcolato sulla differenza tra l’importo dei quattro quinti del prezzo posto a base di gara, depurato del ribasso d’asta e l’ammontare netto dei lavori, servizi o forniture eseguiti.</a:t>
            </a:r>
          </a:p>
          <a:p>
            <a:pPr marL="0" indent="0" algn="ctr">
              <a:buNone/>
            </a:pPr>
            <a:endParaRPr lang="it-IT" sz="1100" b="1" u="sng" dirty="0"/>
          </a:p>
          <a:p>
            <a:pPr marL="0" indent="0" algn="ctr">
              <a:buNone/>
            </a:pPr>
            <a:r>
              <a:rPr lang="it-IT" sz="1800" b="1" u="sng" dirty="0"/>
              <a:t>I materiali, il cui valore è riconosciuto dalla stazione appaltante, sono soltanto quelli già accettati dal direttore dei lavori o dal direttore dell’esecuzione del contratto, se nominato, o dal RUP in sua assenza, prima della comunicazione del preavviso </a:t>
            </a:r>
          </a:p>
        </p:txBody>
      </p:sp>
      <p:sp>
        <p:nvSpPr>
          <p:cNvPr id="4" name="Rettangolo 3">
            <a:extLst>
              <a:ext uri="{FF2B5EF4-FFF2-40B4-BE49-F238E27FC236}">
                <a16:creationId xmlns:a16="http://schemas.microsoft.com/office/drawing/2014/main" id="{7CF85A58-E6AF-4EC3-9F36-337D24CD86E0}"/>
              </a:ext>
            </a:extLst>
          </p:cNvPr>
          <p:cNvSpPr/>
          <p:nvPr/>
        </p:nvSpPr>
        <p:spPr>
          <a:xfrm>
            <a:off x="2171564" y="4384953"/>
            <a:ext cx="7848872" cy="1323439"/>
          </a:xfrm>
          <a:prstGeom prst="rect">
            <a:avLst/>
          </a:prstGeom>
          <a:solidFill>
            <a:srgbClr val="FF0000"/>
          </a:solidFill>
        </p:spPr>
        <p:txBody>
          <a:bodyPr wrap="square">
            <a:spAutoFit/>
          </a:bodyPr>
          <a:lstStyle/>
          <a:p>
            <a:pPr algn="ctr"/>
            <a:r>
              <a:rPr lang="it-IT" sz="1600" b="1" dirty="0"/>
              <a:t>La stazione appaltante può trattenere le opere provvisionali e gli impianti che non siano in tutto o in parte asportabili ove li ritenga ancora utilizzabili. In tal caso essa corrisponde all’appaltatore, per il valore delle opere e degli impianti non ammortizzato nel corso dei lavori eseguiti, un compenso da determinare nella minor somma fra il costo di costruzione e il valore delle opere e degli impianti al momento dello scioglimento del contratto.</a:t>
            </a:r>
          </a:p>
        </p:txBody>
      </p:sp>
      <p:sp>
        <p:nvSpPr>
          <p:cNvPr id="6" name="Segnaposto data 5">
            <a:extLst>
              <a:ext uri="{FF2B5EF4-FFF2-40B4-BE49-F238E27FC236}">
                <a16:creationId xmlns:a16="http://schemas.microsoft.com/office/drawing/2014/main" id="{5E23FBF6-7E63-4DB3-B87D-FA125B6D59C7}"/>
              </a:ext>
            </a:extLst>
          </p:cNvPr>
          <p:cNvSpPr>
            <a:spLocks noGrp="1"/>
          </p:cNvSpPr>
          <p:nvPr>
            <p:ph type="dt" sz="half" idx="10"/>
          </p:nvPr>
        </p:nvSpPr>
        <p:spPr/>
        <p:txBody>
          <a:bodyPr/>
          <a:lstStyle/>
          <a:p>
            <a:fld id="{2D3AEB34-32C1-4089-8377-041734D63B71}" type="datetime1">
              <a:rPr lang="it-IT" smtClean="0"/>
              <a:t>06/07/2020</a:t>
            </a:fld>
            <a:endParaRPr lang="it-IT" dirty="0"/>
          </a:p>
        </p:txBody>
      </p:sp>
      <p:sp>
        <p:nvSpPr>
          <p:cNvPr id="8" name="Segnaposto piè di pagina 7">
            <a:extLst>
              <a:ext uri="{FF2B5EF4-FFF2-40B4-BE49-F238E27FC236}">
                <a16:creationId xmlns:a16="http://schemas.microsoft.com/office/drawing/2014/main" id="{0F2D4891-90C5-43A0-B054-2984E43E0880}"/>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41509D40-8991-44BF-BC09-4BF41677A817}"/>
              </a:ext>
            </a:extLst>
          </p:cNvPr>
          <p:cNvSpPr>
            <a:spLocks noGrp="1"/>
          </p:cNvSpPr>
          <p:nvPr>
            <p:ph type="sldNum" sz="quarter" idx="12"/>
          </p:nvPr>
        </p:nvSpPr>
        <p:spPr/>
        <p:txBody>
          <a:bodyPr/>
          <a:lstStyle/>
          <a:p>
            <a:fld id="{09051FE1-3AA4-4F10-8C7D-C2548BE09A6C}" type="slidenum">
              <a:rPr lang="it-IT" smtClean="0"/>
              <a:t>214</a:t>
            </a:fld>
            <a:endParaRPr lang="it-IT" dirty="0"/>
          </a:p>
        </p:txBody>
      </p:sp>
      <p:sp>
        <p:nvSpPr>
          <p:cNvPr id="12" name="Titolo 1">
            <a:extLst>
              <a:ext uri="{FF2B5EF4-FFF2-40B4-BE49-F238E27FC236}">
                <a16:creationId xmlns:a16="http://schemas.microsoft.com/office/drawing/2014/main" id="{56B47EF4-DFD2-42BC-8D67-42704C9E9E5D}"/>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3" name="Rettangolo 12">
            <a:extLst>
              <a:ext uri="{FF2B5EF4-FFF2-40B4-BE49-F238E27FC236}">
                <a16:creationId xmlns:a16="http://schemas.microsoft.com/office/drawing/2014/main" id="{859E3263-1D1D-49E9-83DA-A69998909065}"/>
              </a:ext>
            </a:extLst>
          </p:cNvPr>
          <p:cNvSpPr/>
          <p:nvPr/>
        </p:nvSpPr>
        <p:spPr>
          <a:xfrm>
            <a:off x="3810000" y="1563291"/>
            <a:ext cx="4572000" cy="369332"/>
          </a:xfrm>
          <a:prstGeom prst="rect">
            <a:avLst/>
          </a:prstGeom>
          <a:solidFill>
            <a:srgbClr val="FFFF00"/>
          </a:solidFill>
        </p:spPr>
        <p:txBody>
          <a:bodyPr>
            <a:spAutoFit/>
          </a:bodyPr>
          <a:lstStyle/>
          <a:p>
            <a:pPr algn="ctr"/>
            <a:r>
              <a:rPr lang="it-IT" b="1" dirty="0"/>
              <a:t>Art. 109 recesso</a:t>
            </a:r>
          </a:p>
        </p:txBody>
      </p:sp>
    </p:spTree>
    <p:extLst>
      <p:ext uri="{BB962C8B-B14F-4D97-AF65-F5344CB8AC3E}">
        <p14:creationId xmlns:p14="http://schemas.microsoft.com/office/powerpoint/2010/main" val="22541601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F4D7745-9F0E-49FC-8E4D-39871F5AA1A8}"/>
              </a:ext>
            </a:extLst>
          </p:cNvPr>
          <p:cNvSpPr/>
          <p:nvPr/>
        </p:nvSpPr>
        <p:spPr>
          <a:xfrm>
            <a:off x="1524000" y="1620352"/>
            <a:ext cx="9144000" cy="4185761"/>
          </a:xfrm>
          <a:prstGeom prst="rect">
            <a:avLst/>
          </a:prstGeom>
        </p:spPr>
        <p:txBody>
          <a:bodyPr wrap="square">
            <a:spAutoFit/>
          </a:bodyPr>
          <a:lstStyle/>
          <a:p>
            <a:pPr algn="ctr"/>
            <a:endParaRPr lang="it-IT" sz="1600" dirty="0"/>
          </a:p>
          <a:p>
            <a:pPr algn="ctr"/>
            <a:endParaRPr lang="it-IT" sz="1600" dirty="0"/>
          </a:p>
          <a:p>
            <a:pPr algn="ctr"/>
            <a:r>
              <a:rPr lang="it-IT" dirty="0"/>
              <a:t>Il recesso dal contratto, </a:t>
            </a:r>
            <a:r>
              <a:rPr lang="it-IT" b="1" u="sng" dirty="0"/>
              <a:t>seppure riconducibile al potere di autotutela, è caratterizzato dalla regolamentazione unilaterale del rapporto che vede coinvolte posizioni di diritto soggettivo tra committente ed appaltatore ed è regolamentato dalle regole pubbliciste del contratti pubblici e dalle norme e dai principi in materia di contratti previsti dal codice civile </a:t>
            </a:r>
            <a:r>
              <a:rPr lang="it-IT" dirty="0"/>
              <a:t>(cfr. ad es. </a:t>
            </a:r>
            <a:r>
              <a:rPr lang="it-IT" dirty="0">
                <a:hlinkClick r:id="rId2"/>
              </a:rPr>
              <a:t>l'art. 1671 c.c.</a:t>
            </a:r>
            <a:r>
              <a:rPr lang="it-IT" dirty="0"/>
              <a:t>), applicando il modello per il quale la P.A., salvo che la legge disponga diversamente, può agire secondo le norme di diritto privato. Tuttavia, l'avvio dell'attività preordinata al recesso è sempre obbligatoria, anche nel caso di atto vincolato, come previsto dagli artt. 88, comma 4-ter, e 92, comma 4, del </a:t>
            </a:r>
            <a:r>
              <a:rPr lang="it-IT" dirty="0">
                <a:hlinkClick r:id="rId3"/>
              </a:rPr>
              <a:t>D.Lgs. 6 settembre 2011, n. 159</a:t>
            </a:r>
            <a:r>
              <a:rPr lang="it-IT" dirty="0"/>
              <a:t>, che ha prescritto che la stazione appaltante può recedere dal contratto in qualunque tempo previo il pagamento dei lavori eseguiti o delle prestazioni relative ai servizi e alle forniture eseguiti nonché del valore dei materiali utili esistenti in cantiere nel caso di lavoro o in magazzino nel caso di servizi o forniture, oltre al decimo dell'importo delle opere, dei servizi o delle forniture non eseguite (si v. Cons Stato, sez. III, 5 marzo 2018, n. 1400).</a:t>
            </a:r>
          </a:p>
        </p:txBody>
      </p:sp>
      <p:sp>
        <p:nvSpPr>
          <p:cNvPr id="3" name="Segnaposto data 2">
            <a:extLst>
              <a:ext uri="{FF2B5EF4-FFF2-40B4-BE49-F238E27FC236}">
                <a16:creationId xmlns:a16="http://schemas.microsoft.com/office/drawing/2014/main" id="{A44E4267-4C63-42D0-8D70-DE872DFD1DE2}"/>
              </a:ext>
            </a:extLst>
          </p:cNvPr>
          <p:cNvSpPr>
            <a:spLocks noGrp="1"/>
          </p:cNvSpPr>
          <p:nvPr>
            <p:ph type="dt" sz="half" idx="10"/>
          </p:nvPr>
        </p:nvSpPr>
        <p:spPr/>
        <p:txBody>
          <a:bodyPr/>
          <a:lstStyle/>
          <a:p>
            <a:fld id="{EA7054A9-39CF-43F8-814B-1EFDDE0B9FC3}" type="datetime1">
              <a:rPr lang="it-IT" smtClean="0"/>
              <a:t>06/07/2020</a:t>
            </a:fld>
            <a:endParaRPr lang="it-IT" dirty="0"/>
          </a:p>
        </p:txBody>
      </p:sp>
      <p:sp>
        <p:nvSpPr>
          <p:cNvPr id="4" name="Segnaposto piè di pagina 3">
            <a:extLst>
              <a:ext uri="{FF2B5EF4-FFF2-40B4-BE49-F238E27FC236}">
                <a16:creationId xmlns:a16="http://schemas.microsoft.com/office/drawing/2014/main" id="{AB797B4B-2E35-466A-A340-10CDB46C5134}"/>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038CEC25-F71E-455E-99AA-0D6E79308957}"/>
              </a:ext>
            </a:extLst>
          </p:cNvPr>
          <p:cNvSpPr>
            <a:spLocks noGrp="1"/>
          </p:cNvSpPr>
          <p:nvPr>
            <p:ph type="sldNum" sz="quarter" idx="12"/>
          </p:nvPr>
        </p:nvSpPr>
        <p:spPr/>
        <p:txBody>
          <a:bodyPr/>
          <a:lstStyle/>
          <a:p>
            <a:fld id="{09051FE1-3AA4-4F10-8C7D-C2548BE09A6C}" type="slidenum">
              <a:rPr lang="it-IT" smtClean="0"/>
              <a:t>215</a:t>
            </a:fld>
            <a:endParaRPr lang="it-IT" dirty="0"/>
          </a:p>
        </p:txBody>
      </p:sp>
      <p:sp>
        <p:nvSpPr>
          <p:cNvPr id="11" name="Titolo 1">
            <a:extLst>
              <a:ext uri="{FF2B5EF4-FFF2-40B4-BE49-F238E27FC236}">
                <a16:creationId xmlns:a16="http://schemas.microsoft.com/office/drawing/2014/main" id="{11AAFF54-F93D-43B6-92F5-DFF9DF1509B5}"/>
              </a:ext>
            </a:extLst>
          </p:cNvPr>
          <p:cNvSpPr>
            <a:spLocks noGrp="1"/>
          </p:cNvSpPr>
          <p:nvPr>
            <p:ph type="title"/>
          </p:nvPr>
        </p:nvSpPr>
        <p:spPr>
          <a:xfrm>
            <a:off x="2910528" y="526088"/>
            <a:ext cx="6315344" cy="646331"/>
          </a:xfrm>
          <a:solidFill>
            <a:srgbClr val="00B050"/>
          </a:solidFill>
        </p:spPr>
        <p:txBody>
          <a:bodyPr>
            <a:normAutofit/>
          </a:bodyPr>
          <a:lstStyle/>
          <a:p>
            <a:r>
              <a:rPr lang="it-IT" sz="2400" b="1" dirty="0"/>
              <a:t>ANCORA SU RUP ED ESECUZIONE DEL CONTRATTO</a:t>
            </a:r>
          </a:p>
        </p:txBody>
      </p:sp>
      <p:sp>
        <p:nvSpPr>
          <p:cNvPr id="12" name="Rettangolo 11">
            <a:extLst>
              <a:ext uri="{FF2B5EF4-FFF2-40B4-BE49-F238E27FC236}">
                <a16:creationId xmlns:a16="http://schemas.microsoft.com/office/drawing/2014/main" id="{F6B3DDD5-E8A3-4F4B-88B1-0889301A5382}"/>
              </a:ext>
            </a:extLst>
          </p:cNvPr>
          <p:cNvSpPr/>
          <p:nvPr/>
        </p:nvSpPr>
        <p:spPr>
          <a:xfrm>
            <a:off x="3810000" y="1563291"/>
            <a:ext cx="4572000" cy="369332"/>
          </a:xfrm>
          <a:prstGeom prst="rect">
            <a:avLst/>
          </a:prstGeom>
          <a:solidFill>
            <a:srgbClr val="FFFF00"/>
          </a:solidFill>
        </p:spPr>
        <p:txBody>
          <a:bodyPr>
            <a:spAutoFit/>
          </a:bodyPr>
          <a:lstStyle/>
          <a:p>
            <a:pPr algn="ctr"/>
            <a:r>
              <a:rPr lang="it-IT" b="1" dirty="0"/>
              <a:t>Art. 109 recesso</a:t>
            </a:r>
          </a:p>
        </p:txBody>
      </p:sp>
    </p:spTree>
    <p:extLst>
      <p:ext uri="{BB962C8B-B14F-4D97-AF65-F5344CB8AC3E}">
        <p14:creationId xmlns:p14="http://schemas.microsoft.com/office/powerpoint/2010/main" val="15135628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216</a:t>
            </a:fld>
            <a:endParaRPr lang="it-IT" dirty="0"/>
          </a:p>
        </p:txBody>
      </p:sp>
      <p:sp>
        <p:nvSpPr>
          <p:cNvPr id="10" name="CasellaDiTesto 9"/>
          <p:cNvSpPr txBox="1"/>
          <p:nvPr/>
        </p:nvSpPr>
        <p:spPr>
          <a:xfrm>
            <a:off x="2495600" y="1052737"/>
            <a:ext cx="7200800" cy="1246495"/>
          </a:xfrm>
          <a:prstGeom prst="rect">
            <a:avLst/>
          </a:prstGeom>
          <a:solidFill>
            <a:srgbClr val="FFFF0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LE IPOTESI IN CUI IL RUP PU</a:t>
            </a:r>
            <a:r>
              <a:rPr lang="it-IT" sz="1600" b="1" dirty="0">
                <a:solidFill>
                  <a:schemeClr val="tx1">
                    <a:lumMod val="95000"/>
                    <a:lumOff val="5000"/>
                  </a:schemeClr>
                </a:solidFill>
                <a:latin typeface="Calibri" panose="020F0502020204030204" pitchFamily="34" charset="0"/>
                <a:cs typeface="Calibri" panose="020F0502020204030204" pitchFamily="34" charset="0"/>
              </a:rPr>
              <a:t>Ò COINCIDERE CON IL PROGETTISTA, DIRETTORE DEI LAVORI O CON IL DIRETTORE DELL’ESECUZIONE DEL CONTRATTO</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617810"/>
            <a:ext cx="7200800" cy="2554545"/>
          </a:xfrm>
          <a:prstGeom prst="rect">
            <a:avLst/>
          </a:prstGeom>
          <a:noFill/>
          <a:ln>
            <a:solidFill>
              <a:schemeClr val="tx1"/>
            </a:solidFill>
          </a:ln>
        </p:spPr>
        <p:txBody>
          <a:bodyPr wrap="square" rtlCol="0">
            <a:spAutoFit/>
          </a:bodyPr>
          <a:lstStyle/>
          <a:p>
            <a:pPr algn="ctr"/>
            <a:r>
              <a:rPr lang="it-IT" sz="2000" dirty="0"/>
              <a:t>Le Linee Guida chiariscono anche le ipotesi di coincidenza dei ruoli (progettista, direttore dei lavori o – negli appalti di forniture/servizi – del direttore di esecuzione). </a:t>
            </a:r>
          </a:p>
          <a:p>
            <a:pPr algn="ctr"/>
            <a:endParaRPr lang="it-IT" sz="2000" dirty="0"/>
          </a:p>
          <a:p>
            <a:pPr algn="ctr"/>
            <a:r>
              <a:rPr lang="it-IT" sz="2000" dirty="0"/>
              <a:t>In particolare, </a:t>
            </a:r>
            <a:r>
              <a:rPr lang="it-IT" sz="2000" b="1" u="sng" dirty="0"/>
              <a:t>per i lavori</a:t>
            </a:r>
            <a:r>
              <a:rPr lang="it-IT" sz="2000" dirty="0"/>
              <a:t>, il RUP può svolgere, </a:t>
            </a:r>
            <a:r>
              <a:rPr lang="it-IT" sz="2000" b="1" u="sng" dirty="0"/>
              <a:t>per uno o più interventi e nei limiti delle proprie competenze professionali, anche le funzioni di progettista o di direttore dei lavori</a:t>
            </a:r>
            <a:r>
              <a:rPr lang="it-IT" sz="2000" dirty="0"/>
              <a:t>, a condizione che sia in possesso di alcuni requisiti…</a:t>
            </a:r>
          </a:p>
        </p:txBody>
      </p:sp>
    </p:spTree>
    <p:extLst>
      <p:ext uri="{BB962C8B-B14F-4D97-AF65-F5344CB8AC3E}">
        <p14:creationId xmlns:p14="http://schemas.microsoft.com/office/powerpoint/2010/main" val="127520499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217</a:t>
            </a:fld>
            <a:endParaRPr lang="it-IT" dirty="0"/>
          </a:p>
        </p:txBody>
      </p:sp>
      <p:sp>
        <p:nvSpPr>
          <p:cNvPr id="10" name="CasellaDiTesto 9"/>
          <p:cNvSpPr txBox="1"/>
          <p:nvPr/>
        </p:nvSpPr>
        <p:spPr>
          <a:xfrm>
            <a:off x="2495600" y="1052737"/>
            <a:ext cx="7200800" cy="1246495"/>
          </a:xfrm>
          <a:prstGeom prst="rect">
            <a:avLst/>
          </a:prstGeom>
          <a:solidFill>
            <a:srgbClr val="FFFF0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LE IPOTESI IN CUI IL RUP PU</a:t>
            </a:r>
            <a:r>
              <a:rPr lang="it-IT" sz="1600" b="1" dirty="0">
                <a:solidFill>
                  <a:schemeClr val="tx1">
                    <a:lumMod val="95000"/>
                    <a:lumOff val="5000"/>
                  </a:schemeClr>
                </a:solidFill>
                <a:latin typeface="Calibri" panose="020F0502020204030204" pitchFamily="34" charset="0"/>
                <a:cs typeface="Calibri" panose="020F0502020204030204" pitchFamily="34" charset="0"/>
              </a:rPr>
              <a:t>Ò COINCIDERE CON IL PROGETTISTA, DIRETTORE DEI LAVORI O CON IL DIRETTORE DELL’ESECUZIONE DEL CONTRATTO</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graphicFrame>
        <p:nvGraphicFramePr>
          <p:cNvPr id="9" name="Diagramma 8">
            <a:extLst>
              <a:ext uri="{FF2B5EF4-FFF2-40B4-BE49-F238E27FC236}">
                <a16:creationId xmlns:a16="http://schemas.microsoft.com/office/drawing/2014/main" id="{251D7ECF-0169-4E53-8529-3DD4A9B5E165}"/>
              </a:ext>
            </a:extLst>
          </p:cNvPr>
          <p:cNvGraphicFramePr/>
          <p:nvPr>
            <p:extLst>
              <p:ext uri="{D42A27DB-BD31-4B8C-83A1-F6EECF244321}">
                <p14:modId xmlns:p14="http://schemas.microsoft.com/office/powerpoint/2010/main" val="182949571"/>
              </p:ext>
            </p:extLst>
          </p:nvPr>
        </p:nvGraphicFramePr>
        <p:xfrm>
          <a:off x="3610376" y="2551081"/>
          <a:ext cx="5044400" cy="317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20836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218</a:t>
            </a:fld>
            <a:endParaRPr lang="it-IT" dirty="0"/>
          </a:p>
        </p:txBody>
      </p:sp>
      <p:sp>
        <p:nvSpPr>
          <p:cNvPr id="10" name="CasellaDiTesto 9"/>
          <p:cNvSpPr txBox="1"/>
          <p:nvPr/>
        </p:nvSpPr>
        <p:spPr>
          <a:xfrm>
            <a:off x="2495600" y="1052737"/>
            <a:ext cx="7200800" cy="1246495"/>
          </a:xfrm>
          <a:prstGeom prst="rect">
            <a:avLst/>
          </a:prstGeom>
          <a:solidFill>
            <a:srgbClr val="FFFF0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LE IPOTESI IN CUI IL RUP PU</a:t>
            </a:r>
            <a:r>
              <a:rPr lang="it-IT" sz="1600" b="1" dirty="0">
                <a:solidFill>
                  <a:schemeClr val="tx1">
                    <a:lumMod val="95000"/>
                    <a:lumOff val="5000"/>
                  </a:schemeClr>
                </a:solidFill>
                <a:latin typeface="Calibri" panose="020F0502020204030204" pitchFamily="34" charset="0"/>
                <a:cs typeface="Calibri" panose="020F0502020204030204" pitchFamily="34" charset="0"/>
              </a:rPr>
              <a:t>Ò COINCIDERE CON IL PROGETTISTA, DIRETTORE DEI LAVORI O CON IL DIRETTORE DELL’ESECUZIONE DEL CONTRATTO</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942394"/>
            <a:ext cx="7200800" cy="5016758"/>
          </a:xfrm>
          <a:prstGeom prst="rect">
            <a:avLst/>
          </a:prstGeom>
          <a:noFill/>
        </p:spPr>
        <p:txBody>
          <a:bodyPr wrap="square" rtlCol="0">
            <a:spAutoFit/>
          </a:bodyPr>
          <a:lstStyle/>
          <a:p>
            <a:pPr algn="ctr"/>
            <a:endParaRPr lang="it-IT" sz="2000" dirty="0"/>
          </a:p>
          <a:p>
            <a:pPr algn="ctr"/>
            <a:endParaRPr lang="it-IT" sz="2000" dirty="0"/>
          </a:p>
          <a:p>
            <a:pPr algn="ctr"/>
            <a:endParaRPr lang="it-IT" sz="2000" dirty="0"/>
          </a:p>
          <a:p>
            <a:pPr algn="ctr"/>
            <a:endParaRPr lang="it-IT" sz="2000" b="1" u="sng" dirty="0"/>
          </a:p>
          <a:p>
            <a:pPr algn="ctr"/>
            <a:endParaRPr lang="it-IT" sz="2000" b="1" u="sng" dirty="0"/>
          </a:p>
          <a:p>
            <a:pPr algn="ctr"/>
            <a:r>
              <a:rPr lang="it-IT" sz="2000" b="1" u="sng" dirty="0"/>
              <a:t>Le funzioni di RUP però non possono coincidere</a:t>
            </a:r>
            <a:r>
              <a:rPr lang="it-IT" sz="2000" dirty="0"/>
              <a:t> con quelle di progettista e direttore lavori nel caso di lavori complessi o di particolare rilevanza sotto il profilo architettonico, ambientale, storico-artistico ecc., oltre che tecnologico, </a:t>
            </a:r>
            <a:r>
              <a:rPr lang="it-IT" sz="2000" b="1" u="sng" dirty="0"/>
              <a:t>nonché in caso di interventi di importo superiore a 1.500.000 euro. </a:t>
            </a:r>
          </a:p>
          <a:p>
            <a:pPr algn="ctr"/>
            <a:endParaRPr lang="it-IT" sz="2000" dirty="0"/>
          </a:p>
          <a:p>
            <a:pPr algn="ctr"/>
            <a:r>
              <a:rPr lang="it-IT" sz="2000" b="1" u="sng" dirty="0"/>
              <a:t>Per gli appalti di importo inferiore a 1.000.000 euro</a:t>
            </a:r>
            <a:r>
              <a:rPr lang="it-IT" sz="2000" dirty="0"/>
              <a:t> si applicano le disposizioni di cui all’art 26, comma 6, lett. d) [VERIFICA DEL RUP]e comma 7 Codice [INCOMPATIBILITÀ DELL’ATTIVITÀ DI VERIFICA CON LO SVOLGIMENTO PER IL MEDESIMO PROGETTO DELL’ATTIVITÀ DI PROGETTAZIONE, DELLA DIREZIONE, DEL COLLAUDO ECC.).</a:t>
            </a:r>
          </a:p>
        </p:txBody>
      </p:sp>
    </p:spTree>
    <p:extLst>
      <p:ext uri="{BB962C8B-B14F-4D97-AF65-F5344CB8AC3E}">
        <p14:creationId xmlns:p14="http://schemas.microsoft.com/office/powerpoint/2010/main" val="80159988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219</a:t>
            </a:fld>
            <a:endParaRPr lang="it-IT" dirty="0"/>
          </a:p>
        </p:txBody>
      </p:sp>
      <p:sp>
        <p:nvSpPr>
          <p:cNvPr id="10" name="CasellaDiTesto 9"/>
          <p:cNvSpPr txBox="1"/>
          <p:nvPr/>
        </p:nvSpPr>
        <p:spPr>
          <a:xfrm>
            <a:off x="2495600" y="1052737"/>
            <a:ext cx="7200800" cy="1246495"/>
          </a:xfrm>
          <a:prstGeom prst="rect">
            <a:avLst/>
          </a:prstGeom>
          <a:solidFill>
            <a:srgbClr val="FFFF0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LE IPOTESI IN CUI IL RUP PU</a:t>
            </a:r>
            <a:r>
              <a:rPr lang="it-IT" sz="1600" b="1" dirty="0">
                <a:solidFill>
                  <a:schemeClr val="tx1">
                    <a:lumMod val="95000"/>
                    <a:lumOff val="5000"/>
                  </a:schemeClr>
                </a:solidFill>
                <a:latin typeface="Calibri" panose="020F0502020204030204" pitchFamily="34" charset="0"/>
                <a:cs typeface="Calibri" panose="020F0502020204030204" pitchFamily="34" charset="0"/>
              </a:rPr>
              <a:t>Ò COINCIDERE CON IL PROGETTISTA, DIRETTORE DEI LAVORI O CON IL DIRETTORE DELL’ESECUZIONE DEL CONTRATTO</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1859060"/>
            <a:ext cx="7200800" cy="3354765"/>
          </a:xfrm>
          <a:prstGeom prst="rect">
            <a:avLst/>
          </a:prstGeom>
          <a:noFill/>
        </p:spPr>
        <p:txBody>
          <a:bodyPr wrap="square" rtlCol="0">
            <a:spAutoFit/>
          </a:bodyPr>
          <a:lstStyle/>
          <a:p>
            <a:pPr algn="ctr"/>
            <a:endParaRPr lang="it-IT" sz="2000" dirty="0"/>
          </a:p>
          <a:p>
            <a:pPr algn="ctr"/>
            <a:endParaRPr lang="it-IT" sz="2000" dirty="0"/>
          </a:p>
          <a:p>
            <a:pPr algn="ctr"/>
            <a:endParaRPr lang="it-IT" sz="2000" dirty="0"/>
          </a:p>
          <a:p>
            <a:pPr algn="ctr"/>
            <a:r>
              <a:rPr lang="it-IT" sz="1900" dirty="0"/>
              <a:t>Con le Linee Guida approvate nell’ottobre 2017 si puntualizza come restino «…</a:t>
            </a:r>
            <a:r>
              <a:rPr lang="it-IT" sz="1900" i="1" dirty="0"/>
              <a:t>fermi il disposto dell’art. 26, comma 7, del codice, e l’incompatibilità tra lo svolgimento dell’attività di validazione e lo svolgimento, per il medesimo intervento, dell’attività di progettazione</a:t>
            </a:r>
            <a:r>
              <a:rPr lang="it-IT" sz="1900" dirty="0"/>
              <a:t>».</a:t>
            </a:r>
          </a:p>
          <a:p>
            <a:pPr algn="ctr"/>
            <a:r>
              <a:rPr lang="it-IT" sz="1900" b="1" u="sng" dirty="0"/>
              <a:t>Ai sensi dell’art. 26, comma 7 Codice:</a:t>
            </a:r>
            <a:r>
              <a:rPr lang="it-IT" sz="1900" b="1" dirty="0"/>
              <a:t> </a:t>
            </a:r>
            <a:r>
              <a:rPr lang="it-IT" sz="1900" dirty="0"/>
              <a:t>«</a:t>
            </a:r>
            <a:r>
              <a:rPr lang="it-IT" sz="1900" i="1" dirty="0"/>
              <a:t>Lo svolgimento dell’attività di verifica è incompatibile con lo svolgimento, per il medesimo progetto, dell’attività di progettazione, del coordinamento della sicurezza della stessa, della direzione lavori e del collaudo</a:t>
            </a:r>
            <a:r>
              <a:rPr lang="it-IT" sz="1900" dirty="0"/>
              <a:t>».</a:t>
            </a:r>
          </a:p>
        </p:txBody>
      </p:sp>
      <p:sp>
        <p:nvSpPr>
          <p:cNvPr id="8" name="Freccia destra con strisce 7">
            <a:extLst>
              <a:ext uri="{FF2B5EF4-FFF2-40B4-BE49-F238E27FC236}">
                <a16:creationId xmlns:a16="http://schemas.microsoft.com/office/drawing/2014/main" id="{7757107A-95A4-4376-B911-738E4F7380C8}"/>
              </a:ext>
            </a:extLst>
          </p:cNvPr>
          <p:cNvSpPr/>
          <p:nvPr/>
        </p:nvSpPr>
        <p:spPr>
          <a:xfrm>
            <a:off x="1240077" y="3557392"/>
            <a:ext cx="1164920" cy="60124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6398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graphicFrame>
        <p:nvGraphicFramePr>
          <p:cNvPr id="11" name="Diagramma 10">
            <a:extLst>
              <a:ext uri="{FF2B5EF4-FFF2-40B4-BE49-F238E27FC236}">
                <a16:creationId xmlns:a16="http://schemas.microsoft.com/office/drawing/2014/main" id="{94A5C688-82DA-4F79-A795-1FFE180EAE29}"/>
              </a:ext>
            </a:extLst>
          </p:cNvPr>
          <p:cNvGraphicFramePr/>
          <p:nvPr>
            <p:extLst>
              <p:ext uri="{D42A27DB-BD31-4B8C-83A1-F6EECF244321}">
                <p14:modId xmlns:p14="http://schemas.microsoft.com/office/powerpoint/2010/main" val="2719673963"/>
              </p:ext>
            </p:extLst>
          </p:nvPr>
        </p:nvGraphicFramePr>
        <p:xfrm>
          <a:off x="2250839" y="2751687"/>
          <a:ext cx="7445561" cy="3053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a:t>
            </a:fld>
            <a:endParaRPr lang="it-IT" dirty="0"/>
          </a:p>
        </p:txBody>
      </p:sp>
      <p:graphicFrame>
        <p:nvGraphicFramePr>
          <p:cNvPr id="15" name="Diagramma 14">
            <a:extLst>
              <a:ext uri="{FF2B5EF4-FFF2-40B4-BE49-F238E27FC236}">
                <a16:creationId xmlns:a16="http://schemas.microsoft.com/office/drawing/2014/main" id="{581F6DC4-70CB-4933-AA04-214A671C8C53}"/>
              </a:ext>
            </a:extLst>
          </p:cNvPr>
          <p:cNvGraphicFramePr/>
          <p:nvPr>
            <p:extLst>
              <p:ext uri="{D42A27DB-BD31-4B8C-83A1-F6EECF244321}">
                <p14:modId xmlns:p14="http://schemas.microsoft.com/office/powerpoint/2010/main" val="3653774060"/>
              </p:ext>
            </p:extLst>
          </p:nvPr>
        </p:nvGraphicFramePr>
        <p:xfrm>
          <a:off x="1361862" y="583096"/>
          <a:ext cx="9372399" cy="5193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Freccia in giù 15">
            <a:extLst>
              <a:ext uri="{FF2B5EF4-FFF2-40B4-BE49-F238E27FC236}">
                <a16:creationId xmlns:a16="http://schemas.microsoft.com/office/drawing/2014/main" id="{F6C5178C-05EE-4217-8C5F-9139E8B276C1}"/>
              </a:ext>
            </a:extLst>
          </p:cNvPr>
          <p:cNvSpPr/>
          <p:nvPr/>
        </p:nvSpPr>
        <p:spPr>
          <a:xfrm>
            <a:off x="5900731" y="3027556"/>
            <a:ext cx="294659" cy="304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0162557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220</a:t>
            </a:fld>
            <a:endParaRPr lang="it-IT" dirty="0"/>
          </a:p>
        </p:txBody>
      </p:sp>
      <p:sp>
        <p:nvSpPr>
          <p:cNvPr id="10" name="CasellaDiTesto 9"/>
          <p:cNvSpPr txBox="1"/>
          <p:nvPr/>
        </p:nvSpPr>
        <p:spPr>
          <a:xfrm>
            <a:off x="2495600" y="1052737"/>
            <a:ext cx="7200800" cy="1246495"/>
          </a:xfrm>
          <a:prstGeom prst="rect">
            <a:avLst/>
          </a:prstGeom>
          <a:solidFill>
            <a:srgbClr val="7030A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LE COINCIDENZE TRA RUP E PROGETTISTA O DIRETTORE DELL’ESECUZIONE NEI CONTRATTI DI FORNITURE E SERVIZI</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298940"/>
            <a:ext cx="7200800" cy="3539430"/>
          </a:xfrm>
          <a:prstGeom prst="rect">
            <a:avLst/>
          </a:prstGeom>
          <a:noFill/>
        </p:spPr>
        <p:txBody>
          <a:bodyPr wrap="square" rtlCol="0">
            <a:spAutoFit/>
          </a:bodyPr>
          <a:lstStyle/>
          <a:p>
            <a:pPr algn="ctr"/>
            <a:endParaRPr lang="it-IT" sz="1600" dirty="0"/>
          </a:p>
          <a:p>
            <a:pPr algn="ctr"/>
            <a:r>
              <a:rPr lang="it-IT" dirty="0"/>
              <a:t>Per quanto concerne servizi e forniture, il RUP svolge, nei limiti delle proprie competenze professionali, </a:t>
            </a:r>
            <a:r>
              <a:rPr lang="it-IT" b="1" u="sng" dirty="0"/>
              <a:t>anche le funzioni di progettista e direttore dell’esecuzione del contratto.</a:t>
            </a:r>
            <a:r>
              <a:rPr lang="it-IT" b="1" dirty="0"/>
              <a:t> </a:t>
            </a:r>
            <a:r>
              <a:rPr lang="it-IT" dirty="0">
                <a:highlight>
                  <a:srgbClr val="00FFFF"/>
                </a:highlight>
              </a:rPr>
              <a:t>Il direttore dell’esecuzione del contratto è soggetto diverso dal RUP nei seguenti casi:</a:t>
            </a:r>
          </a:p>
          <a:p>
            <a:pPr algn="ctr"/>
            <a:endParaRPr lang="it-IT" sz="1600" dirty="0"/>
          </a:p>
          <a:p>
            <a:pPr marL="457200" indent="-457200">
              <a:buFont typeface="Wingdings" panose="05000000000000000000" pitchFamily="2" charset="2"/>
              <a:buChar char="q"/>
            </a:pPr>
            <a:r>
              <a:rPr lang="it-IT" sz="1500" dirty="0"/>
              <a:t>Prestazioni di importo superiore a 500.000 euro;</a:t>
            </a:r>
          </a:p>
          <a:p>
            <a:pPr marL="457200" indent="-457200">
              <a:buFont typeface="Wingdings" panose="05000000000000000000" pitchFamily="2" charset="2"/>
              <a:buChar char="q"/>
            </a:pPr>
            <a:r>
              <a:rPr lang="it-IT" sz="1500" dirty="0"/>
              <a:t>Interventi particolarmente complessi sotto il profilo tecnologico;</a:t>
            </a:r>
          </a:p>
          <a:p>
            <a:pPr marL="457200" indent="-457200">
              <a:buFont typeface="Wingdings" panose="05000000000000000000" pitchFamily="2" charset="2"/>
              <a:buChar char="q"/>
            </a:pPr>
            <a:r>
              <a:rPr lang="it-IT" sz="1500" dirty="0"/>
              <a:t>Prestazioni che richiedono l’apporto di una pluralità di competenze (es. servizi di supporto della funzionalità delle strutture sanitarie che comprendono trasporto, pulizie, ristorazione ecc.);</a:t>
            </a:r>
          </a:p>
          <a:p>
            <a:pPr marL="457200" indent="-457200">
              <a:buFont typeface="Wingdings" panose="05000000000000000000" pitchFamily="2" charset="2"/>
              <a:buChar char="q"/>
            </a:pPr>
            <a:r>
              <a:rPr lang="it-IT" sz="1500" dirty="0"/>
              <a:t>Interventi caratterizzati dall’utilizzo di componenti o di processi produttivi innovativi o dalla necessitò di elevate prestazioni per quanto riguarda la loro funzionalità;</a:t>
            </a:r>
          </a:p>
          <a:p>
            <a:pPr marL="457200" indent="-457200">
              <a:buFont typeface="Wingdings" panose="05000000000000000000" pitchFamily="2" charset="2"/>
              <a:buChar char="q"/>
            </a:pPr>
            <a:r>
              <a:rPr lang="it-IT" sz="1500" dirty="0"/>
              <a:t>Per ragioni concernenti l’organizzazione interna della stazione appaltante.</a:t>
            </a:r>
          </a:p>
        </p:txBody>
      </p:sp>
    </p:spTree>
    <p:extLst>
      <p:ext uri="{BB962C8B-B14F-4D97-AF65-F5344CB8AC3E}">
        <p14:creationId xmlns:p14="http://schemas.microsoft.com/office/powerpoint/2010/main" val="253556027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221</a:t>
            </a:fld>
            <a:endParaRPr lang="it-IT" dirty="0"/>
          </a:p>
        </p:txBody>
      </p:sp>
      <p:sp>
        <p:nvSpPr>
          <p:cNvPr id="10" name="CasellaDiTesto 9"/>
          <p:cNvSpPr txBox="1"/>
          <p:nvPr/>
        </p:nvSpPr>
        <p:spPr>
          <a:xfrm>
            <a:off x="2495600" y="1052736"/>
            <a:ext cx="7200800" cy="1000274"/>
          </a:xfrm>
          <a:prstGeom prst="rect">
            <a:avLst/>
          </a:prstGeom>
          <a:solidFill>
            <a:schemeClr val="bg1">
              <a:lumMod val="95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LA FUNIONE DEL RUP NEGLI APPALTI DI PARTICOLARE COMPLESSIT</a:t>
            </a:r>
            <a:r>
              <a:rPr lang="it-IT" sz="1600" b="1" dirty="0">
                <a:solidFill>
                  <a:schemeClr val="tx1">
                    <a:lumMod val="95000"/>
                    <a:lumOff val="5000"/>
                  </a:schemeClr>
                </a:solidFill>
                <a:latin typeface="Calibri" panose="020F0502020204030204" pitchFamily="34" charset="0"/>
                <a:cs typeface="Calibri" panose="020F0502020204030204" pitchFamily="34" charset="0"/>
              </a:rPr>
              <a:t>À</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9C27879D-E669-4966-B68C-F0D25C4E0569}"/>
              </a:ext>
            </a:extLst>
          </p:cNvPr>
          <p:cNvSpPr/>
          <p:nvPr/>
        </p:nvSpPr>
        <p:spPr>
          <a:xfrm>
            <a:off x="1188499" y="2961426"/>
            <a:ext cx="4037556" cy="2800767"/>
          </a:xfrm>
          <a:prstGeom prst="rect">
            <a:avLst/>
          </a:prstGeom>
          <a:solidFill>
            <a:schemeClr val="accent1"/>
          </a:solidFill>
        </p:spPr>
        <p:txBody>
          <a:bodyPr wrap="square">
            <a:spAutoFit/>
          </a:bodyPr>
          <a:lstStyle/>
          <a:p>
            <a:pPr algn="ctr"/>
            <a:r>
              <a:rPr lang="it-IT" sz="1600" dirty="0"/>
              <a:t>«7. Nel caso di appalti di particolare complessità in relazione all’opera da realizzare ovvero alla specificità della fornitura o del servizio, che richiedano necessariamente valutazioni e competenze altamente specialistiche, </a:t>
            </a:r>
            <a:r>
              <a:rPr lang="it-IT" sz="1600" b="1" u="sng" dirty="0"/>
              <a:t>il responsabile unico del procedimento propone alla stazione appaltante di conferire appositi incarichi a supporto dell’intera procedura o di parte di essa, da individuare sin dai primi atti di gara</a:t>
            </a:r>
            <a:r>
              <a:rPr lang="it-IT" sz="1600" dirty="0"/>
              <a:t>» (comma 7, art. 31 Codice)</a:t>
            </a:r>
          </a:p>
        </p:txBody>
      </p:sp>
      <p:sp>
        <p:nvSpPr>
          <p:cNvPr id="9" name="Rettangolo 8">
            <a:extLst>
              <a:ext uri="{FF2B5EF4-FFF2-40B4-BE49-F238E27FC236}">
                <a16:creationId xmlns:a16="http://schemas.microsoft.com/office/drawing/2014/main" id="{EA55F261-1FC5-40FF-B4B1-04591C4604E4}"/>
              </a:ext>
            </a:extLst>
          </p:cNvPr>
          <p:cNvSpPr/>
          <p:nvPr/>
        </p:nvSpPr>
        <p:spPr>
          <a:xfrm>
            <a:off x="6965947" y="3144957"/>
            <a:ext cx="4337020" cy="2400657"/>
          </a:xfrm>
          <a:prstGeom prst="rect">
            <a:avLst/>
          </a:prstGeom>
          <a:solidFill>
            <a:schemeClr val="accent2"/>
          </a:solidFill>
        </p:spPr>
        <p:txBody>
          <a:bodyPr wrap="square">
            <a:spAutoFit/>
          </a:bodyPr>
          <a:lstStyle/>
          <a:p>
            <a:pPr algn="ctr"/>
            <a:r>
              <a:rPr lang="it-IT" sz="1500" b="1" u="sng" dirty="0"/>
              <a:t>Nelle Linee Guida 2017 (4.3.)</a:t>
            </a:r>
            <a:r>
              <a:rPr lang="it-IT" sz="1500" dirty="0"/>
              <a:t> si legge in merito: «</a:t>
            </a:r>
            <a:r>
              <a:rPr lang="it-IT" sz="1500" i="1" dirty="0"/>
              <a:t>a decorrere dalla data di entrata in vigore del nuovo sistema di qualificazione delle stazioni appaltanti di cui all’art. 38 del Codice, a prescindere dall’importo del contratto, per i lavori particolarmente complessi, secondo la definizione di cui all’art. 3, comma 1, lett. oo) del Codice, </a:t>
            </a:r>
            <a:r>
              <a:rPr lang="it-IT" sz="1500" b="1" i="1" u="sng" dirty="0"/>
              <a:t>il RUP dovrà possedere adeguata competenza quale Project Manager, acquisita anche attraverso la frequenza, con profitto, di corsi di formazione in materia di Project Management</a:t>
            </a:r>
            <a:r>
              <a:rPr lang="it-IT" sz="1500" dirty="0"/>
              <a:t>».</a:t>
            </a:r>
          </a:p>
        </p:txBody>
      </p:sp>
      <p:sp>
        <p:nvSpPr>
          <p:cNvPr id="11" name="Rettangolo 10">
            <a:extLst>
              <a:ext uri="{FF2B5EF4-FFF2-40B4-BE49-F238E27FC236}">
                <a16:creationId xmlns:a16="http://schemas.microsoft.com/office/drawing/2014/main" id="{C44A957E-6DEC-4793-AF31-DDFB35E2FAD1}"/>
              </a:ext>
            </a:extLst>
          </p:cNvPr>
          <p:cNvSpPr/>
          <p:nvPr/>
        </p:nvSpPr>
        <p:spPr>
          <a:xfrm>
            <a:off x="2630287" y="2081834"/>
            <a:ext cx="6931425" cy="646331"/>
          </a:xfrm>
          <a:prstGeom prst="rect">
            <a:avLst/>
          </a:prstGeom>
        </p:spPr>
        <p:txBody>
          <a:bodyPr wrap="square">
            <a:spAutoFit/>
          </a:bodyPr>
          <a:lstStyle/>
          <a:p>
            <a:pPr algn="ctr"/>
            <a:endParaRPr lang="it-IT" dirty="0"/>
          </a:p>
          <a:p>
            <a:pPr algn="ctr"/>
            <a:r>
              <a:rPr lang="it-IT" b="1" u="sng" dirty="0"/>
              <a:t>Riguardo gli appalti di particolare complessità, rileva quanto segue:</a:t>
            </a:r>
          </a:p>
        </p:txBody>
      </p:sp>
    </p:spTree>
    <p:extLst>
      <p:ext uri="{BB962C8B-B14F-4D97-AF65-F5344CB8AC3E}">
        <p14:creationId xmlns:p14="http://schemas.microsoft.com/office/powerpoint/2010/main" val="275530800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222</a:t>
            </a:fld>
            <a:endParaRPr lang="it-IT" dirty="0"/>
          </a:p>
        </p:txBody>
      </p:sp>
      <p:sp>
        <p:nvSpPr>
          <p:cNvPr id="10" name="CasellaDiTesto 9"/>
          <p:cNvSpPr txBox="1"/>
          <p:nvPr/>
        </p:nvSpPr>
        <p:spPr>
          <a:xfrm>
            <a:off x="2495600" y="1052736"/>
            <a:ext cx="7200800" cy="1000274"/>
          </a:xfrm>
          <a:prstGeom prst="rect">
            <a:avLst/>
          </a:prstGeom>
          <a:solidFill>
            <a:schemeClr val="accent1">
              <a:lumMod val="75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NEI SERVIZI ATTINENTI L’INGEGNERIA E L’ARCHITETTURA</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411743"/>
            <a:ext cx="7200800" cy="2646878"/>
          </a:xfrm>
          <a:prstGeom prst="rect">
            <a:avLst/>
          </a:prstGeom>
          <a:noFill/>
        </p:spPr>
        <p:txBody>
          <a:bodyPr wrap="square" rtlCol="0">
            <a:spAutoFit/>
          </a:bodyPr>
          <a:lstStyle/>
          <a:p>
            <a:pPr algn="ctr"/>
            <a:endParaRPr lang="it-IT" sz="1400" dirty="0"/>
          </a:p>
          <a:p>
            <a:pPr algn="ctr"/>
            <a:endParaRPr lang="it-IT" sz="1400" dirty="0"/>
          </a:p>
          <a:p>
            <a:pPr algn="ctr"/>
            <a:r>
              <a:rPr lang="it-IT" sz="2300" dirty="0"/>
              <a:t>In tal caso, l’art. 31 Codice ribadisce: «</a:t>
            </a:r>
            <a:r>
              <a:rPr lang="it-IT" sz="2300" i="1" dirty="0"/>
              <a:t>6. Per i lavori e i servizi attinenti all’ingegneria e all’architettura il RUP deve essere un tecnico; ove non sia presente tale figura professionale, le competenze sono attribuite al responsabile del servizio al quale attiene il lavoro da realizzare</a:t>
            </a:r>
            <a:r>
              <a:rPr lang="it-IT" sz="2300" dirty="0"/>
              <a:t>».</a:t>
            </a:r>
          </a:p>
        </p:txBody>
      </p:sp>
    </p:spTree>
    <p:extLst>
      <p:ext uri="{BB962C8B-B14F-4D97-AF65-F5344CB8AC3E}">
        <p14:creationId xmlns:p14="http://schemas.microsoft.com/office/powerpoint/2010/main" val="122818751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223</a:t>
            </a:fld>
            <a:endParaRPr lang="it-IT" dirty="0"/>
          </a:p>
        </p:txBody>
      </p:sp>
      <p:sp>
        <p:nvSpPr>
          <p:cNvPr id="10" name="CasellaDiTesto 9"/>
          <p:cNvSpPr txBox="1"/>
          <p:nvPr/>
        </p:nvSpPr>
        <p:spPr>
          <a:xfrm>
            <a:off x="2495600" y="1052736"/>
            <a:ext cx="7200800" cy="1000274"/>
          </a:xfrm>
          <a:prstGeom prst="rect">
            <a:avLst/>
          </a:prstGeom>
          <a:solidFill>
            <a:schemeClr val="accent4"/>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GLI INCARICHI DI SUPPORTO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088578"/>
            <a:ext cx="7200800" cy="3293209"/>
          </a:xfrm>
          <a:prstGeom prst="rect">
            <a:avLst/>
          </a:prstGeom>
          <a:noFill/>
        </p:spPr>
        <p:txBody>
          <a:bodyPr wrap="square" rtlCol="0">
            <a:spAutoFit/>
          </a:bodyPr>
          <a:lstStyle/>
          <a:p>
            <a:pPr algn="ctr"/>
            <a:endParaRPr lang="it-IT" sz="1400" dirty="0"/>
          </a:p>
          <a:p>
            <a:pPr algn="ctr"/>
            <a:endParaRPr lang="it-IT" sz="1400" dirty="0"/>
          </a:p>
          <a:p>
            <a:pPr algn="ctr"/>
            <a:r>
              <a:rPr lang="it-IT" sz="2000" dirty="0"/>
              <a:t>Ai sensi del comma 8 dell’art. 31 Codice: «</a:t>
            </a:r>
            <a:r>
              <a:rPr lang="it-IT" sz="1900" i="1" dirty="0"/>
              <a:t>Gli incarichi </a:t>
            </a:r>
            <a:r>
              <a:rPr lang="it-IT" sz="1900" b="1" i="1" u="sng" dirty="0"/>
              <a:t>di progettazione, coordinamento della sicurezza in fase di progettazione, direzione dei lavori, direzione dell'esecuzione, coordinamento della sicurezza in fase di esecuzione, di collaudo, nonché gli incarichi che la stazione appaltante ritenga indispensabili a supporto dell’attività del responsabile unico del procedimento</a:t>
            </a:r>
            <a:r>
              <a:rPr lang="it-IT" sz="1900" i="1" dirty="0"/>
              <a:t>, vengono conferiti secondo le procedure di cui al presente codice e, in caso di importo inferiore alla soglia di 40.000 euro, </a:t>
            </a:r>
            <a:r>
              <a:rPr lang="it-IT" sz="1900" b="1" i="1" u="sng" dirty="0"/>
              <a:t>possono essere affidati in via diretta, ai sensi dell'articolo 36, comma 2, lettera a)</a:t>
            </a:r>
            <a:r>
              <a:rPr lang="it-IT" sz="2000" dirty="0"/>
              <a:t>».</a:t>
            </a:r>
          </a:p>
        </p:txBody>
      </p:sp>
    </p:spTree>
    <p:extLst>
      <p:ext uri="{BB962C8B-B14F-4D97-AF65-F5344CB8AC3E}">
        <p14:creationId xmlns:p14="http://schemas.microsoft.com/office/powerpoint/2010/main" val="19251516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224</a:t>
            </a:fld>
            <a:endParaRPr lang="it-IT" dirty="0"/>
          </a:p>
        </p:txBody>
      </p:sp>
      <p:sp>
        <p:nvSpPr>
          <p:cNvPr id="10" name="CasellaDiTesto 9"/>
          <p:cNvSpPr txBox="1"/>
          <p:nvPr/>
        </p:nvSpPr>
        <p:spPr>
          <a:xfrm>
            <a:off x="2495600" y="1052736"/>
            <a:ext cx="7200800" cy="1000274"/>
          </a:xfrm>
          <a:prstGeom prst="rect">
            <a:avLst/>
          </a:prstGeom>
          <a:solidFill>
            <a:schemeClr val="accent4"/>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GLI INCARICHI DI SUPPORTO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150134"/>
            <a:ext cx="7200800" cy="3170099"/>
          </a:xfrm>
          <a:prstGeom prst="rect">
            <a:avLst/>
          </a:prstGeom>
          <a:noFill/>
        </p:spPr>
        <p:txBody>
          <a:bodyPr wrap="square" rtlCol="0">
            <a:spAutoFit/>
          </a:bodyPr>
          <a:lstStyle/>
          <a:p>
            <a:pPr algn="ctr"/>
            <a:endParaRPr lang="it-IT" sz="1400" dirty="0"/>
          </a:p>
          <a:p>
            <a:pPr algn="ctr"/>
            <a:endParaRPr lang="it-IT" sz="1400" dirty="0"/>
          </a:p>
          <a:p>
            <a:pPr algn="ctr"/>
            <a:r>
              <a:rPr lang="it-IT" sz="3200" b="1" dirty="0"/>
              <a:t>SI TENGA PRESENTE IN MERITO…</a:t>
            </a:r>
          </a:p>
          <a:p>
            <a:pPr algn="ctr"/>
            <a:endParaRPr lang="it-IT" sz="2000" dirty="0"/>
          </a:p>
          <a:p>
            <a:pPr algn="ctr"/>
            <a:r>
              <a:rPr lang="it-IT" sz="2000" dirty="0"/>
              <a:t>Il comma 4 dell’art. 24 Codice dispone: «</a:t>
            </a:r>
            <a:r>
              <a:rPr lang="it-IT" sz="2000" i="1" dirty="0"/>
              <a:t>4. Sono a carico delle stazioni appaltanti le polizze assicurative per la copertura dei rischi di natura professionale a favore dei dipendenti incaricati della progettazione. </a:t>
            </a:r>
            <a:r>
              <a:rPr lang="it-IT" sz="2000" b="1" i="1" u="sng" dirty="0"/>
              <a:t>Nel caso di affidamento della progettazione a soggetti esterni, le polizze sono a carico dei soggetti stessi</a:t>
            </a:r>
            <a:r>
              <a:rPr lang="it-IT" sz="2000" dirty="0"/>
              <a:t>». </a:t>
            </a:r>
          </a:p>
          <a:p>
            <a:pPr algn="ctr"/>
            <a:endParaRPr lang="it-IT" sz="2000" dirty="0"/>
          </a:p>
        </p:txBody>
      </p:sp>
    </p:spTree>
    <p:extLst>
      <p:ext uri="{BB962C8B-B14F-4D97-AF65-F5344CB8AC3E}">
        <p14:creationId xmlns:p14="http://schemas.microsoft.com/office/powerpoint/2010/main" val="311251994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225</a:t>
            </a:fld>
            <a:endParaRPr lang="it-IT" dirty="0"/>
          </a:p>
        </p:txBody>
      </p:sp>
      <p:sp>
        <p:nvSpPr>
          <p:cNvPr id="10" name="CasellaDiTesto 9"/>
          <p:cNvSpPr txBox="1"/>
          <p:nvPr/>
        </p:nvSpPr>
        <p:spPr>
          <a:xfrm>
            <a:off x="2495600" y="1052736"/>
            <a:ext cx="7200800" cy="1000274"/>
          </a:xfrm>
          <a:prstGeom prst="rect">
            <a:avLst/>
          </a:prstGeom>
          <a:solidFill>
            <a:schemeClr val="accent4"/>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GLI INCARICHI DI SUPPORTO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027023"/>
            <a:ext cx="7200800" cy="3416320"/>
          </a:xfrm>
          <a:prstGeom prst="rect">
            <a:avLst/>
          </a:prstGeom>
          <a:noFill/>
        </p:spPr>
        <p:txBody>
          <a:bodyPr wrap="square" rtlCol="0">
            <a:spAutoFit/>
          </a:bodyPr>
          <a:lstStyle/>
          <a:p>
            <a:pPr algn="ctr"/>
            <a:endParaRPr lang="it-IT" sz="1400" dirty="0"/>
          </a:p>
          <a:p>
            <a:pPr algn="ctr"/>
            <a:endParaRPr lang="it-IT" sz="1400" dirty="0"/>
          </a:p>
          <a:p>
            <a:pPr algn="ctr"/>
            <a:endParaRPr lang="it-IT" sz="1400" dirty="0"/>
          </a:p>
          <a:p>
            <a:pPr algn="ctr"/>
            <a:r>
              <a:rPr lang="it-IT" sz="2200" dirty="0"/>
              <a:t>«</a:t>
            </a:r>
            <a:r>
              <a:rPr lang="it-IT" sz="2200" i="1" dirty="0"/>
              <a:t>7. Fermo restando quanto previsto dall’articolo 59, comma 1, quarto periodo, </a:t>
            </a:r>
            <a:r>
              <a:rPr lang="it-IT" sz="2200" b="1" i="1" u="sng" dirty="0"/>
              <a:t>gli affidatari di incarichi di progettazione per progetti posti a base di gara non possono essere affidatari degli appalti o delle concessioni di lavori pubblici, nonché degli eventuali subappalti o cottimi, per i quali abbiano svolto la suddetta attività di progettazione</a:t>
            </a:r>
            <a:r>
              <a:rPr lang="it-IT" sz="2200" dirty="0"/>
              <a:t>» (Art. 24, comma 7 Codice)…</a:t>
            </a:r>
          </a:p>
          <a:p>
            <a:pPr algn="ctr"/>
            <a:endParaRPr lang="it-IT" sz="2000" dirty="0"/>
          </a:p>
        </p:txBody>
      </p:sp>
    </p:spTree>
    <p:extLst>
      <p:ext uri="{BB962C8B-B14F-4D97-AF65-F5344CB8AC3E}">
        <p14:creationId xmlns:p14="http://schemas.microsoft.com/office/powerpoint/2010/main" val="24833153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226</a:t>
            </a:fld>
            <a:endParaRPr lang="it-IT" dirty="0"/>
          </a:p>
        </p:txBody>
      </p:sp>
      <p:sp>
        <p:nvSpPr>
          <p:cNvPr id="10" name="CasellaDiTesto 9"/>
          <p:cNvSpPr txBox="1"/>
          <p:nvPr/>
        </p:nvSpPr>
        <p:spPr>
          <a:xfrm>
            <a:off x="2495600" y="1052736"/>
            <a:ext cx="7200800" cy="1000274"/>
          </a:xfrm>
          <a:prstGeom prst="rect">
            <a:avLst/>
          </a:prstGeom>
          <a:solidFill>
            <a:schemeClr val="accent4"/>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GLI INCARICHI DI SUPPORTO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913767" y="1687587"/>
            <a:ext cx="8364466" cy="4416594"/>
          </a:xfrm>
          <a:prstGeom prst="rect">
            <a:avLst/>
          </a:prstGeom>
          <a:noFill/>
        </p:spPr>
        <p:txBody>
          <a:bodyPr wrap="square" rtlCol="0">
            <a:spAutoFit/>
          </a:bodyPr>
          <a:lstStyle/>
          <a:p>
            <a:pPr algn="ctr"/>
            <a:endParaRPr lang="it-IT" sz="1400" dirty="0"/>
          </a:p>
          <a:p>
            <a:pPr algn="ctr"/>
            <a:endParaRPr lang="it-IT" sz="1900" dirty="0"/>
          </a:p>
          <a:p>
            <a:pPr algn="ctr"/>
            <a:endParaRPr lang="it-IT" sz="1900" dirty="0"/>
          </a:p>
          <a:p>
            <a:pPr algn="ctr"/>
            <a:r>
              <a:rPr lang="it-IT" sz="1900" dirty="0"/>
              <a:t>«</a:t>
            </a:r>
            <a:r>
              <a:rPr lang="it-IT" sz="1900" i="1" dirty="0"/>
              <a:t>7. […] </a:t>
            </a:r>
            <a:r>
              <a:rPr lang="it-IT" sz="1900" b="1" i="1" u="sng" dirty="0"/>
              <a:t>Ai medesimi appalti, concessioni di lavori pubblici, subappalti e cottimi non può partecipare un soggetto controllato, controllante o collegato all'affidatario di incarichi di progettazione. Le situazioni di controllo e di collegamento si determinano con riferimento a quanto previsto dall'articolo 2359 del codice civile.</a:t>
            </a:r>
            <a:r>
              <a:rPr lang="it-IT" sz="1900" i="1" dirty="0"/>
              <a:t> I divieti di cui al presente comma sono estesi ai dipendenti dell'affidatario dell'incarico di progettazione, ai suoi collaboratori nello svolgimento dell'incarico e ai loro dipendenti, nonché agli affidatari di attività di supporto alla progettazione e ai loro dipendenti. Tali divieti non si applicano laddove i soggetti ivi indicati dimostrino che l'esperienza acquisita nell'espletamento degli incarichi di progettazione non è tale da determinare un vantaggio che possa falsare la concorrenza con gli altri operatori</a:t>
            </a:r>
            <a:r>
              <a:rPr lang="it-IT" sz="1900" dirty="0"/>
              <a:t>».</a:t>
            </a:r>
          </a:p>
          <a:p>
            <a:pPr algn="ctr"/>
            <a:endParaRPr lang="it-IT" sz="2000" dirty="0"/>
          </a:p>
        </p:txBody>
      </p:sp>
    </p:spTree>
    <p:extLst>
      <p:ext uri="{BB962C8B-B14F-4D97-AF65-F5344CB8AC3E}">
        <p14:creationId xmlns:p14="http://schemas.microsoft.com/office/powerpoint/2010/main" val="120597945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227</a:t>
            </a:fld>
            <a:endParaRPr lang="it-IT" dirty="0"/>
          </a:p>
        </p:txBody>
      </p:sp>
      <p:sp>
        <p:nvSpPr>
          <p:cNvPr id="10" name="CasellaDiTesto 9"/>
          <p:cNvSpPr txBox="1"/>
          <p:nvPr/>
        </p:nvSpPr>
        <p:spPr>
          <a:xfrm>
            <a:off x="2495600" y="1052737"/>
            <a:ext cx="7200800" cy="1246495"/>
          </a:xfrm>
          <a:prstGeom prst="rect">
            <a:avLst/>
          </a:prstGeom>
          <a:solidFill>
            <a:schemeClr val="accent6">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I LIMITI ALLA ESTERNALIZZAZIONE DEL RUOLO DI RUP E L’ISTITUZIONE DI UNA STRUTTURA STABILE A SUPPORTO DELLO STESSO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822305"/>
            <a:ext cx="7200800" cy="2585323"/>
          </a:xfrm>
          <a:prstGeom prst="rect">
            <a:avLst/>
          </a:prstGeom>
          <a:solidFill>
            <a:schemeClr val="accent2"/>
          </a:solidFill>
          <a:effectLst>
            <a:glow rad="63500">
              <a:schemeClr val="accent3">
                <a:satMod val="175000"/>
                <a:alpha val="40000"/>
              </a:schemeClr>
            </a:glow>
          </a:effectLst>
        </p:spPr>
        <p:txBody>
          <a:bodyPr wrap="square" rtlCol="0">
            <a:spAutoFit/>
          </a:bodyPr>
          <a:lstStyle/>
          <a:p>
            <a:pPr algn="ctr"/>
            <a:r>
              <a:rPr lang="it-IT" dirty="0"/>
              <a:t>Nelle Linee Guida dell’ANAC, come accennato, si limita la possibilità di nominare RUP esterni alla stazione appaltante (attraverso evidentemente un appalto di servizi). </a:t>
            </a:r>
            <a:r>
              <a:rPr lang="it-IT" b="1" u="sng" dirty="0"/>
              <a:t>Il dirigente/responsabile del servizio, infatti, non solo deve accertare la carenza delle professionalità richieste in singoli dipendenti del servizio, ma deve altresì valutare la possibilità di realizzare una struttura in cui più dipendenti risultino in possesso di un bagaglio tecnico e di titoli necessario per svolgere l’attività di RUP, in tal senso, è ora possibile nominare un RUP anche privo dei requisiti, ma a cui si assicura il supporto.</a:t>
            </a:r>
          </a:p>
        </p:txBody>
      </p:sp>
    </p:spTree>
    <p:extLst>
      <p:ext uri="{BB962C8B-B14F-4D97-AF65-F5344CB8AC3E}">
        <p14:creationId xmlns:p14="http://schemas.microsoft.com/office/powerpoint/2010/main" val="130203320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228</a:t>
            </a:fld>
            <a:endParaRPr lang="it-IT" dirty="0"/>
          </a:p>
        </p:txBody>
      </p:sp>
      <p:sp>
        <p:nvSpPr>
          <p:cNvPr id="10" name="CasellaDiTesto 9"/>
          <p:cNvSpPr txBox="1"/>
          <p:nvPr/>
        </p:nvSpPr>
        <p:spPr>
          <a:xfrm>
            <a:off x="2495600" y="1052737"/>
            <a:ext cx="7200800" cy="1246495"/>
          </a:xfrm>
          <a:prstGeom prst="rect">
            <a:avLst/>
          </a:prstGeom>
          <a:solidFill>
            <a:schemeClr val="accent6">
              <a:lumMod val="60000"/>
              <a:lumOff val="4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I LIMITI ALLA ESTERNALIZZAZIONE DEL RUOLO DI RUP E L’ISTITUZIONE DI UNA STRUTTURA STABILE A SUPPORTO DELLO STESSO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543706"/>
            <a:ext cx="7200800" cy="3139321"/>
          </a:xfrm>
          <a:prstGeom prst="rect">
            <a:avLst/>
          </a:prstGeom>
          <a:noFill/>
          <a:ln>
            <a:solidFill>
              <a:schemeClr val="tx1"/>
            </a:solidFill>
          </a:ln>
        </p:spPr>
        <p:txBody>
          <a:bodyPr wrap="square" rtlCol="0">
            <a:spAutoFit/>
          </a:bodyPr>
          <a:lstStyle/>
          <a:p>
            <a:pPr algn="ctr"/>
            <a:endParaRPr lang="it-IT" dirty="0"/>
          </a:p>
          <a:p>
            <a:pPr algn="ctr"/>
            <a:r>
              <a:rPr lang="it-IT" sz="2000" dirty="0"/>
              <a:t>Il comma 9 dell’art. 31 Codice, invece, introduce la possibilità per la stazione appaltante </a:t>
            </a:r>
            <a:r>
              <a:rPr lang="it-IT" sz="2000" b="1" u="sng" dirty="0"/>
              <a:t>di istituire un ufficio stabile a supporto del RUP.</a:t>
            </a:r>
            <a:r>
              <a:rPr lang="it-IT" sz="2000" dirty="0"/>
              <a:t>  L’ufficio a supporto si dovrebbe caratterizzare con il fine di migliorare la qualità della progettazione e della programmazione complessiva. </a:t>
            </a:r>
          </a:p>
          <a:p>
            <a:pPr algn="ctr"/>
            <a:endParaRPr lang="it-IT" sz="2000" dirty="0"/>
          </a:p>
          <a:p>
            <a:pPr algn="ctr"/>
            <a:r>
              <a:rPr lang="it-IT" sz="2000" dirty="0"/>
              <a:t>La norma, inoltre, specifica «…</a:t>
            </a:r>
            <a:r>
              <a:rPr lang="it-IT" sz="2000" i="1" u="sng" dirty="0"/>
              <a:t>anche alle dirette dipendenze del vertice della pubblica amministrazione di riferimento</a:t>
            </a:r>
            <a:r>
              <a:rPr lang="it-IT" sz="2000" dirty="0"/>
              <a:t>».</a:t>
            </a:r>
            <a:endParaRPr lang="it-IT" sz="2000" b="1" u="sng" dirty="0"/>
          </a:p>
          <a:p>
            <a:pPr algn="ctr"/>
            <a:endParaRPr lang="it-IT" sz="2000" dirty="0"/>
          </a:p>
        </p:txBody>
      </p:sp>
    </p:spTree>
    <p:extLst>
      <p:ext uri="{BB962C8B-B14F-4D97-AF65-F5344CB8AC3E}">
        <p14:creationId xmlns:p14="http://schemas.microsoft.com/office/powerpoint/2010/main" val="7624157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229</a:t>
            </a:fld>
            <a:endParaRPr lang="it-IT" dirty="0"/>
          </a:p>
        </p:txBody>
      </p:sp>
      <p:sp>
        <p:nvSpPr>
          <p:cNvPr id="10" name="CasellaDiTesto 9"/>
          <p:cNvSpPr txBox="1"/>
          <p:nvPr/>
        </p:nvSpPr>
        <p:spPr>
          <a:xfrm>
            <a:off x="2495600" y="1052736"/>
            <a:ext cx="7200800" cy="1000274"/>
          </a:xfrm>
          <a:prstGeom prst="rect">
            <a:avLst/>
          </a:prstGeom>
          <a:solidFill>
            <a:schemeClr val="accent4">
              <a:lumMod val="20000"/>
              <a:lumOff val="8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UN RUP ANCHE PER LE CENTRALI DI COMMITTENZA</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211693"/>
            <a:ext cx="7200800" cy="3046988"/>
          </a:xfrm>
          <a:prstGeom prst="rect">
            <a:avLst/>
          </a:prstGeom>
          <a:noFill/>
        </p:spPr>
        <p:txBody>
          <a:bodyPr wrap="square" rtlCol="0">
            <a:spAutoFit/>
          </a:bodyPr>
          <a:lstStyle/>
          <a:p>
            <a:pPr algn="ctr"/>
            <a:endParaRPr lang="it-IT" sz="1400" dirty="0"/>
          </a:p>
          <a:p>
            <a:pPr algn="ctr"/>
            <a:endParaRPr lang="it-IT" sz="1400" dirty="0"/>
          </a:p>
          <a:p>
            <a:pPr algn="ctr"/>
            <a:r>
              <a:rPr lang="it-IT" sz="2400" dirty="0"/>
              <a:t>Anche le centrali di committenza e/o le aggregazioni di stazioni appaltanti devono nominare un RUP. Non solo, i RUP eventualmente nominati avrebbero compiti e funzioni «</a:t>
            </a:r>
            <a:r>
              <a:rPr lang="it-IT" sz="2400" i="1" u="sng" dirty="0">
                <a:effectLst>
                  <a:outerShdw blurRad="38100" dist="38100" dir="2700000" algn="tl">
                    <a:srgbClr val="000000">
                      <a:alpha val="43137"/>
                    </a:srgbClr>
                  </a:outerShdw>
                </a:effectLst>
              </a:rPr>
              <a:t>determinati dalla specificità e complessità dei processi di acquisizione gestiti direttamente</a:t>
            </a:r>
            <a:r>
              <a:rPr lang="it-IT" sz="2400" dirty="0"/>
              <a:t>» (comma 14, art. 31 Codice).</a:t>
            </a:r>
            <a:endParaRPr lang="it-IT" sz="2400" b="1" u="sng" dirty="0"/>
          </a:p>
          <a:p>
            <a:pPr algn="ctr"/>
            <a:endParaRPr lang="it-IT" sz="2000" dirty="0"/>
          </a:p>
        </p:txBody>
      </p:sp>
    </p:spTree>
    <p:extLst>
      <p:ext uri="{BB962C8B-B14F-4D97-AF65-F5344CB8AC3E}">
        <p14:creationId xmlns:p14="http://schemas.microsoft.com/office/powerpoint/2010/main" val="384588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a:t>
            </a:fld>
            <a:endParaRPr lang="it-IT" dirty="0"/>
          </a:p>
        </p:txBody>
      </p:sp>
      <p:sp>
        <p:nvSpPr>
          <p:cNvPr id="8" name="CasellaDiTesto 7">
            <a:extLst>
              <a:ext uri="{FF2B5EF4-FFF2-40B4-BE49-F238E27FC236}">
                <a16:creationId xmlns:a16="http://schemas.microsoft.com/office/drawing/2014/main" id="{E939B52F-E7A4-429F-A1E2-850122F0C047}"/>
              </a:ext>
            </a:extLst>
          </p:cNvPr>
          <p:cNvSpPr txBox="1"/>
          <p:nvPr/>
        </p:nvSpPr>
        <p:spPr>
          <a:xfrm>
            <a:off x="3384475" y="471586"/>
            <a:ext cx="5178287" cy="584775"/>
          </a:xfrm>
          <a:prstGeom prst="rect">
            <a:avLst/>
          </a:prstGeom>
          <a:solidFill>
            <a:schemeClr val="bg1"/>
          </a:solidFill>
          <a:ln>
            <a:solidFill>
              <a:schemeClr val="tx1"/>
            </a:solidFill>
          </a:ln>
        </p:spPr>
        <p:txBody>
          <a:bodyPr wrap="square" rtlCol="0">
            <a:spAutoFit/>
          </a:bodyPr>
          <a:lstStyle/>
          <a:p>
            <a:pPr algn="ctr"/>
            <a:r>
              <a:rPr lang="it-IT" sz="3200" dirty="0"/>
              <a:t>CONFLITTO DI INTERESSI…</a:t>
            </a:r>
          </a:p>
        </p:txBody>
      </p:sp>
      <p:sp>
        <p:nvSpPr>
          <p:cNvPr id="12" name="Text Box 235">
            <a:extLst>
              <a:ext uri="{FF2B5EF4-FFF2-40B4-BE49-F238E27FC236}">
                <a16:creationId xmlns:a16="http://schemas.microsoft.com/office/drawing/2014/main" id="{FF28F228-EE83-402A-B79C-D3E236300FE4}"/>
              </a:ext>
            </a:extLst>
          </p:cNvPr>
          <p:cNvSpPr txBox="1">
            <a:spLocks noChangeArrowheads="1"/>
          </p:cNvSpPr>
          <p:nvPr/>
        </p:nvSpPr>
        <p:spPr bwMode="auto">
          <a:xfrm>
            <a:off x="503584" y="2584835"/>
            <a:ext cx="3281518" cy="936625"/>
          </a:xfrm>
          <a:prstGeom prst="rect">
            <a:avLst/>
          </a:prstGeom>
          <a:solidFill>
            <a:srgbClr val="4F81BC"/>
          </a:solidFill>
          <a:ln w="25400">
            <a:solidFill>
              <a:srgbClr val="385D89"/>
            </a:solidFill>
            <a:prstDash val="solid"/>
            <a:miter lim="800000"/>
            <a:headEnd/>
            <a:tailEnd/>
          </a:ln>
        </p:spPr>
        <p:txBody>
          <a:bodyPr rot="0" vert="horz" wrap="square" lIns="0" tIns="0" rIns="0" bIns="0" anchor="t" anchorCtr="0" upright="1">
            <a:noAutofit/>
          </a:bodyPr>
          <a:lstStyle/>
          <a:p>
            <a:pPr marL="410210" marR="410845" algn="ctr">
              <a:spcBef>
                <a:spcPts val="645"/>
              </a:spcBef>
              <a:spcAft>
                <a:spcPts val="0"/>
              </a:spcAft>
            </a:pPr>
            <a:r>
              <a:rPr lang="it-IT" sz="2000" b="1" dirty="0">
                <a:solidFill>
                  <a:srgbClr val="FFFFFF"/>
                </a:solidFill>
                <a:effectLst/>
                <a:ea typeface="Times New Roman" panose="02020603050405020304" pitchFamily="18" charset="0"/>
              </a:rPr>
              <a:t>Definizione:</a:t>
            </a:r>
            <a:endParaRPr lang="it-IT" sz="2000" dirty="0">
              <a:effectLst/>
              <a:ea typeface="Times New Roman" panose="02020603050405020304" pitchFamily="18" charset="0"/>
            </a:endParaRPr>
          </a:p>
          <a:p>
            <a:pPr marL="410210" marR="412115" algn="ctr">
              <a:spcBef>
                <a:spcPts val="90"/>
              </a:spcBef>
              <a:spcAft>
                <a:spcPts val="0"/>
              </a:spcAft>
            </a:pPr>
            <a:r>
              <a:rPr lang="it-IT" sz="2000" b="1" dirty="0">
                <a:solidFill>
                  <a:srgbClr val="FFFFFF"/>
                </a:solidFill>
                <a:effectLst/>
                <a:ea typeface="Times New Roman" panose="02020603050405020304" pitchFamily="18" charset="0"/>
              </a:rPr>
              <a:t>art. 42, comma 2</a:t>
            </a:r>
            <a:r>
              <a:rPr lang="it-IT" sz="2000" b="1" spc="-15" dirty="0">
                <a:solidFill>
                  <a:srgbClr val="FFFFFF"/>
                </a:solidFill>
                <a:effectLst/>
                <a:ea typeface="Times New Roman" panose="02020603050405020304" pitchFamily="18" charset="0"/>
              </a:rPr>
              <a:t> </a:t>
            </a:r>
            <a:r>
              <a:rPr lang="it-IT" sz="2000" b="1" spc="-15" dirty="0">
                <a:solidFill>
                  <a:srgbClr val="FFFFFF"/>
                </a:solidFill>
                <a:ea typeface="Times New Roman" panose="02020603050405020304" pitchFamily="18" charset="0"/>
              </a:rPr>
              <a:t>d.lgs. n. </a:t>
            </a:r>
            <a:r>
              <a:rPr lang="it-IT" sz="2000" b="1" dirty="0">
                <a:solidFill>
                  <a:srgbClr val="FFFFFF"/>
                </a:solidFill>
                <a:effectLst/>
                <a:ea typeface="Times New Roman" panose="02020603050405020304" pitchFamily="18" charset="0"/>
              </a:rPr>
              <a:t>50/2016.</a:t>
            </a:r>
            <a:endParaRPr lang="it-IT" sz="2000" dirty="0">
              <a:effectLst/>
              <a:ea typeface="Times New Roman" panose="02020603050405020304" pitchFamily="18" charset="0"/>
            </a:endParaRPr>
          </a:p>
        </p:txBody>
      </p:sp>
      <p:sp>
        <p:nvSpPr>
          <p:cNvPr id="9" name="Rettangolo 8">
            <a:extLst>
              <a:ext uri="{FF2B5EF4-FFF2-40B4-BE49-F238E27FC236}">
                <a16:creationId xmlns:a16="http://schemas.microsoft.com/office/drawing/2014/main" id="{61321C65-6FD3-4F59-8B3B-13CE212969ED}"/>
              </a:ext>
            </a:extLst>
          </p:cNvPr>
          <p:cNvSpPr/>
          <p:nvPr/>
        </p:nvSpPr>
        <p:spPr>
          <a:xfrm>
            <a:off x="5152188" y="1951800"/>
            <a:ext cx="6096000" cy="3139321"/>
          </a:xfrm>
          <a:prstGeom prst="rect">
            <a:avLst/>
          </a:prstGeom>
          <a:solidFill>
            <a:srgbClr val="FFFF00"/>
          </a:solidFill>
          <a:ln>
            <a:solidFill>
              <a:schemeClr val="tx1">
                <a:lumMod val="50000"/>
                <a:lumOff val="50000"/>
              </a:schemeClr>
            </a:solidFill>
          </a:ln>
        </p:spPr>
        <p:txBody>
          <a:bodyPr>
            <a:spAutoFit/>
          </a:bodyPr>
          <a:lstStyle/>
          <a:p>
            <a:pPr algn="ctr"/>
            <a:r>
              <a:rPr lang="it-IT" b="1" dirty="0"/>
              <a:t>Si ha conflitto d’interesse quando il personale di una S.A. o di un prestatore di servizi che, anche per conto della S.A., interviene nello svolgimento della procedura di aggiudicazione degli appalti e delle concessioni o può influenzarne, in qualsiasi modo, il risultato, ha, direttamente o indirettamente, un interesse finanziario, economico o altro interesse personale che può essere percepito come una minaccia alla sua imparzialità e indipendenza nel contesto della procedura di appalto o di concessione (costituiscono situazione di conflitto di interesse quelle che determinano l'obbligo di astensione previste dall’art. 7 d.P.R. 62/2013).</a:t>
            </a:r>
          </a:p>
        </p:txBody>
      </p:sp>
      <p:sp>
        <p:nvSpPr>
          <p:cNvPr id="10" name="Freccia a destra 9">
            <a:extLst>
              <a:ext uri="{FF2B5EF4-FFF2-40B4-BE49-F238E27FC236}">
                <a16:creationId xmlns:a16="http://schemas.microsoft.com/office/drawing/2014/main" id="{FCD3B43B-A2DC-40F6-8B62-B7395B5226AD}"/>
              </a:ext>
            </a:extLst>
          </p:cNvPr>
          <p:cNvSpPr/>
          <p:nvPr/>
        </p:nvSpPr>
        <p:spPr>
          <a:xfrm>
            <a:off x="4277544" y="2902226"/>
            <a:ext cx="692021" cy="5267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 Box 229">
            <a:extLst>
              <a:ext uri="{FF2B5EF4-FFF2-40B4-BE49-F238E27FC236}">
                <a16:creationId xmlns:a16="http://schemas.microsoft.com/office/drawing/2014/main" id="{1C058BE5-A3CA-44EB-B260-D0356594AB73}"/>
              </a:ext>
            </a:extLst>
          </p:cNvPr>
          <p:cNvSpPr txBox="1">
            <a:spLocks noChangeArrowheads="1"/>
          </p:cNvSpPr>
          <p:nvPr/>
        </p:nvSpPr>
        <p:spPr bwMode="auto">
          <a:xfrm>
            <a:off x="1577009" y="5428985"/>
            <a:ext cx="8295319" cy="642620"/>
          </a:xfrm>
          <a:prstGeom prst="rect">
            <a:avLst/>
          </a:prstGeom>
          <a:solidFill>
            <a:schemeClr val="tx2">
              <a:lumMod val="40000"/>
              <a:lumOff val="60000"/>
            </a:schemeClr>
          </a:solidFill>
          <a:ln w="9525">
            <a:solidFill>
              <a:srgbClr val="497DBA"/>
            </a:solidFill>
            <a:prstDash val="solid"/>
            <a:miter lim="800000"/>
            <a:headEnd/>
            <a:tailEnd/>
          </a:ln>
        </p:spPr>
        <p:txBody>
          <a:bodyPr rot="0" vert="horz" wrap="square" lIns="0" tIns="0" rIns="0" bIns="0" anchor="t" anchorCtr="0" upright="1">
            <a:noAutofit/>
          </a:bodyPr>
          <a:lstStyle/>
          <a:p>
            <a:pPr marL="200660" algn="ctr">
              <a:spcBef>
                <a:spcPts val="400"/>
              </a:spcBef>
              <a:spcAft>
                <a:spcPts val="0"/>
              </a:spcAft>
              <a:tabLst>
                <a:tab pos="737235" algn="l"/>
                <a:tab pos="1235710" algn="l"/>
                <a:tab pos="1948815" algn="l"/>
                <a:tab pos="3006725" algn="l"/>
                <a:tab pos="3994785" algn="l"/>
                <a:tab pos="4366260" algn="l"/>
                <a:tab pos="5311140" algn="l"/>
                <a:tab pos="5631815" algn="l"/>
                <a:tab pos="6608445" algn="l"/>
                <a:tab pos="7866380" algn="l"/>
              </a:tabLst>
            </a:pPr>
            <a:r>
              <a:rPr lang="it-IT" sz="1800" b="1" dirty="0">
                <a:effectLst/>
                <a:ea typeface="Times New Roman" panose="02020603050405020304" pitchFamily="18" charset="0"/>
              </a:rPr>
              <a:t>Non</a:t>
            </a:r>
            <a:r>
              <a:rPr lang="it-IT" b="1" dirty="0">
                <a:ea typeface="Times New Roman" panose="02020603050405020304" pitchFamily="18" charset="0"/>
              </a:rPr>
              <a:t> </a:t>
            </a:r>
            <a:r>
              <a:rPr lang="it-IT" sz="1800" b="1" dirty="0">
                <a:effectLst/>
                <a:ea typeface="Times New Roman" panose="02020603050405020304" pitchFamily="18" charset="0"/>
              </a:rPr>
              <a:t>può</a:t>
            </a:r>
            <a:r>
              <a:rPr lang="it-IT" b="1" dirty="0">
                <a:ea typeface="Times New Roman" panose="02020603050405020304" pitchFamily="18" charset="0"/>
              </a:rPr>
              <a:t> </a:t>
            </a:r>
            <a:r>
              <a:rPr lang="it-IT" sz="1800" b="1" dirty="0">
                <a:effectLst/>
                <a:ea typeface="Times New Roman" panose="02020603050405020304" pitchFamily="18" charset="0"/>
              </a:rPr>
              <a:t>essere nominato</a:t>
            </a:r>
            <a:r>
              <a:rPr lang="it-IT" b="1" dirty="0">
                <a:ea typeface="Times New Roman" panose="02020603050405020304" pitchFamily="18" charset="0"/>
              </a:rPr>
              <a:t> </a:t>
            </a:r>
            <a:r>
              <a:rPr lang="it-IT" sz="1800" b="1" dirty="0">
                <a:effectLst/>
                <a:ea typeface="Times New Roman" panose="02020603050405020304" pitchFamily="18" charset="0"/>
              </a:rPr>
              <a:t>RUP chi</a:t>
            </a:r>
            <a:r>
              <a:rPr lang="it-IT" b="1" dirty="0">
                <a:ea typeface="Times New Roman" panose="02020603050405020304" pitchFamily="18" charset="0"/>
              </a:rPr>
              <a:t> </a:t>
            </a:r>
            <a:r>
              <a:rPr lang="it-IT" sz="1800" b="1" dirty="0">
                <a:effectLst/>
                <a:ea typeface="Times New Roman" panose="02020603050405020304" pitchFamily="18" charset="0"/>
              </a:rPr>
              <a:t>ha</a:t>
            </a:r>
            <a:r>
              <a:rPr lang="it-IT" b="1" dirty="0">
                <a:ea typeface="Times New Roman" panose="02020603050405020304" pitchFamily="18" charset="0"/>
              </a:rPr>
              <a:t> un </a:t>
            </a:r>
            <a:r>
              <a:rPr lang="it-IT" sz="1800" b="1" dirty="0">
                <a:effectLst/>
                <a:ea typeface="Times New Roman" panose="02020603050405020304" pitchFamily="18" charset="0"/>
              </a:rPr>
              <a:t>conflitto</a:t>
            </a:r>
            <a:r>
              <a:rPr lang="it-IT" b="1" dirty="0">
                <a:ea typeface="Times New Roman" panose="02020603050405020304" pitchFamily="18" charset="0"/>
              </a:rPr>
              <a:t> </a:t>
            </a:r>
            <a:r>
              <a:rPr lang="it-IT" sz="1800" b="1" dirty="0">
                <a:effectLst/>
                <a:ea typeface="Times New Roman" panose="02020603050405020304" pitchFamily="18" charset="0"/>
              </a:rPr>
              <a:t>di</a:t>
            </a:r>
            <a:r>
              <a:rPr lang="it-IT" b="1" dirty="0">
                <a:ea typeface="Times New Roman" panose="02020603050405020304" pitchFamily="18" charset="0"/>
              </a:rPr>
              <a:t> </a:t>
            </a:r>
            <a:r>
              <a:rPr lang="it-IT" sz="1800" b="1" dirty="0">
                <a:effectLst/>
                <a:ea typeface="Times New Roman" panose="02020603050405020304" pitchFamily="18" charset="0"/>
              </a:rPr>
              <a:t>interesse</a:t>
            </a:r>
            <a:r>
              <a:rPr lang="it-IT" b="1" dirty="0">
                <a:ea typeface="Times New Roman" panose="02020603050405020304" pitchFamily="18" charset="0"/>
              </a:rPr>
              <a:t> </a:t>
            </a:r>
            <a:r>
              <a:rPr lang="it-IT" sz="1800" b="1" dirty="0">
                <a:effectLst/>
                <a:ea typeface="Times New Roman" panose="02020603050405020304" pitchFamily="18" charset="0"/>
              </a:rPr>
              <a:t>(e cioè interessato</a:t>
            </a:r>
            <a:r>
              <a:rPr lang="it-IT" b="1" dirty="0">
                <a:ea typeface="Times New Roman" panose="02020603050405020304" pitchFamily="18" charset="0"/>
              </a:rPr>
              <a:t> </a:t>
            </a:r>
            <a:r>
              <a:rPr lang="it-IT" b="1" dirty="0">
                <a:effectLst/>
                <a:ea typeface="Times New Roman" panose="02020603050405020304" pitchFamily="18" charset="0"/>
              </a:rPr>
              <a:t>dall’appalto</a:t>
            </a:r>
            <a:r>
              <a:rPr lang="it-IT" sz="1800" b="1" dirty="0">
                <a:effectLst/>
                <a:ea typeface="Times New Roman" panose="02020603050405020304" pitchFamily="18" charset="0"/>
              </a:rPr>
              <a:t>) o è stato condannato per delitti contro la P.A</a:t>
            </a:r>
            <a:r>
              <a:rPr lang="it-IT" sz="1800" b="1" dirty="0">
                <a:effectLst/>
                <a:latin typeface="Times New Roman" panose="02020603050405020304" pitchFamily="18" charset="0"/>
                <a:ea typeface="Times New Roman" panose="02020603050405020304" pitchFamily="18" charset="0"/>
              </a:rPr>
              <a:t>.</a:t>
            </a:r>
            <a:endParaRPr lang="it-IT"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071518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230</a:t>
            </a:fld>
            <a:endParaRPr lang="it-IT" dirty="0"/>
          </a:p>
        </p:txBody>
      </p:sp>
      <p:sp>
        <p:nvSpPr>
          <p:cNvPr id="10" name="CasellaDiTesto 9"/>
          <p:cNvSpPr txBox="1"/>
          <p:nvPr/>
        </p:nvSpPr>
        <p:spPr>
          <a:xfrm>
            <a:off x="2495600" y="1052736"/>
            <a:ext cx="7200800" cy="1000274"/>
          </a:xfrm>
          <a:prstGeom prst="rect">
            <a:avLst/>
          </a:prstGeom>
          <a:solidFill>
            <a:schemeClr val="accent4">
              <a:lumMod val="20000"/>
              <a:lumOff val="8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UN RUP ANCHE PER LE CENTRALI DI COMMITTENZA</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1272977"/>
            <a:ext cx="7200800" cy="4924425"/>
          </a:xfrm>
          <a:prstGeom prst="rect">
            <a:avLst/>
          </a:prstGeom>
          <a:noFill/>
        </p:spPr>
        <p:txBody>
          <a:bodyPr wrap="square" rtlCol="0">
            <a:spAutoFit/>
          </a:bodyPr>
          <a:lstStyle/>
          <a:p>
            <a:pPr algn="ctr"/>
            <a:endParaRPr lang="it-IT" sz="1400" dirty="0"/>
          </a:p>
          <a:p>
            <a:pPr algn="ctr"/>
            <a:endParaRPr lang="it-IT" sz="1400" dirty="0"/>
          </a:p>
          <a:p>
            <a:pPr algn="ctr"/>
            <a:endParaRPr lang="it-IT" sz="1400" dirty="0"/>
          </a:p>
          <a:p>
            <a:pPr algn="ctr"/>
            <a:endParaRPr lang="it-IT" sz="1400" dirty="0"/>
          </a:p>
          <a:p>
            <a:pPr algn="ctr"/>
            <a:endParaRPr lang="it-IT" sz="1400" dirty="0"/>
          </a:p>
          <a:p>
            <a:pPr algn="ctr"/>
            <a:r>
              <a:rPr lang="it-IT" sz="1600" b="1" dirty="0">
                <a:highlight>
                  <a:srgbClr val="FF0000"/>
                </a:highlight>
              </a:rPr>
              <a:t>IN TEMA INTERVENGONO PURE LE LINEE GUIDA DELL’ANAC.</a:t>
            </a:r>
          </a:p>
          <a:p>
            <a:pPr algn="ctr"/>
            <a:endParaRPr lang="it-IT" sz="1600" b="1" u="sng" dirty="0"/>
          </a:p>
          <a:p>
            <a:pPr algn="ctr"/>
            <a:r>
              <a:rPr lang="it-IT" sz="1600" b="1" u="sng" dirty="0"/>
              <a:t>In queste si precisa in particolare che nei casi di </a:t>
            </a:r>
            <a:r>
              <a:rPr lang="it-IT" sz="1600" b="1" u="sng" dirty="0">
                <a:highlight>
                  <a:srgbClr val="00FF00"/>
                </a:highlight>
              </a:rPr>
              <a:t>acquisti aggregati</a:t>
            </a:r>
            <a:r>
              <a:rPr lang="it-IT" sz="1600" b="1" u="sng" dirty="0"/>
              <a:t>, le stazioni appaltanti e gli enti aggregati nominano un RUP per ciascun acquisto.</a:t>
            </a:r>
          </a:p>
          <a:p>
            <a:pPr algn="ctr"/>
            <a:endParaRPr lang="it-IT" sz="1600" b="1" u="sng" dirty="0"/>
          </a:p>
          <a:p>
            <a:pPr algn="ctr"/>
            <a:r>
              <a:rPr lang="it-IT" sz="1600" dirty="0"/>
              <a:t>Il RUP individuato dalla stazione appaltante, in coordinamento con </a:t>
            </a:r>
            <a:r>
              <a:rPr lang="it-IT" sz="1600" b="1" u="sng" dirty="0"/>
              <a:t>il direttore dell’esecuzione</a:t>
            </a:r>
            <a:r>
              <a:rPr lang="it-IT" sz="1600" dirty="0"/>
              <a:t>, assume i compiti di cura, controllo e vigilanza del processo di acquisizione con particolare riferimento alle attività di:</a:t>
            </a:r>
          </a:p>
          <a:p>
            <a:pPr algn="ctr"/>
            <a:endParaRPr lang="it-IT" sz="1600" dirty="0"/>
          </a:p>
          <a:p>
            <a:pPr marL="285750" indent="-285750">
              <a:buFont typeface="Wingdings" panose="05000000000000000000" pitchFamily="2" charset="2"/>
              <a:buChar char="q"/>
            </a:pPr>
            <a:r>
              <a:rPr lang="it-IT" sz="1600" dirty="0"/>
              <a:t>Programmazione dei fabbisogni;</a:t>
            </a:r>
          </a:p>
          <a:p>
            <a:pPr marL="285750" indent="-285750">
              <a:buFont typeface="Wingdings" panose="05000000000000000000" pitchFamily="2" charset="2"/>
              <a:buChar char="q"/>
            </a:pPr>
            <a:r>
              <a:rPr lang="it-IT" sz="1600" dirty="0"/>
              <a:t>Progettazione, relativamente all’individuazione delle caratteristiche essenziali del fabbisogno o degli elementi tecnici per la redazione del capitolato;</a:t>
            </a:r>
          </a:p>
          <a:p>
            <a:pPr marL="285750" indent="-285750">
              <a:buFont typeface="Wingdings" panose="05000000000000000000" pitchFamily="2" charset="2"/>
              <a:buChar char="q"/>
            </a:pPr>
            <a:r>
              <a:rPr lang="it-IT" sz="1600" dirty="0"/>
              <a:t>Esecuzione contrattuale;</a:t>
            </a:r>
          </a:p>
          <a:p>
            <a:pPr marL="285750" indent="-285750">
              <a:buFont typeface="Wingdings" panose="05000000000000000000" pitchFamily="2" charset="2"/>
              <a:buChar char="q"/>
            </a:pPr>
            <a:r>
              <a:rPr lang="it-IT" sz="1600" dirty="0"/>
              <a:t>Verifica della conformità delle prestazioni.</a:t>
            </a:r>
          </a:p>
          <a:p>
            <a:pPr algn="ctr"/>
            <a:endParaRPr lang="it-IT" sz="2000" dirty="0"/>
          </a:p>
        </p:txBody>
      </p:sp>
    </p:spTree>
    <p:extLst>
      <p:ext uri="{BB962C8B-B14F-4D97-AF65-F5344CB8AC3E}">
        <p14:creationId xmlns:p14="http://schemas.microsoft.com/office/powerpoint/2010/main" val="89520994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231</a:t>
            </a:fld>
            <a:endParaRPr lang="it-IT" dirty="0"/>
          </a:p>
        </p:txBody>
      </p:sp>
      <p:sp>
        <p:nvSpPr>
          <p:cNvPr id="10" name="CasellaDiTesto 9"/>
          <p:cNvSpPr txBox="1"/>
          <p:nvPr/>
        </p:nvSpPr>
        <p:spPr>
          <a:xfrm>
            <a:off x="2495600" y="1052736"/>
            <a:ext cx="7200800" cy="1000274"/>
          </a:xfrm>
          <a:prstGeom prst="rect">
            <a:avLst/>
          </a:prstGeom>
          <a:solidFill>
            <a:schemeClr val="accent4">
              <a:lumMod val="20000"/>
              <a:lumOff val="8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UN RUP ANCHE PER LE CENTRALI DI COMMITTENZA</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2217120"/>
            <a:ext cx="7200800" cy="2985433"/>
          </a:xfrm>
          <a:prstGeom prst="rect">
            <a:avLst/>
          </a:prstGeom>
          <a:noFill/>
        </p:spPr>
        <p:txBody>
          <a:bodyPr wrap="square" rtlCol="0">
            <a:spAutoFit/>
          </a:bodyPr>
          <a:lstStyle/>
          <a:p>
            <a:pPr algn="ctr"/>
            <a:endParaRPr lang="it-IT" b="1" dirty="0"/>
          </a:p>
          <a:p>
            <a:pPr algn="ctr"/>
            <a:r>
              <a:rPr lang="it-IT" b="1" u="sng" dirty="0"/>
              <a:t>NELLE LINEE GUIDA SI SPECIFICA PURE CHE:</a:t>
            </a:r>
            <a:r>
              <a:rPr lang="it-IT" b="1" dirty="0"/>
              <a:t> </a:t>
            </a:r>
            <a:r>
              <a:rPr lang="it-IT" dirty="0"/>
              <a:t>«La stazione appaltante può prevedere deroghe alle disposizioni su richiamate in considerazione delle minori attività assegnate al RUP, fermo restando l’obbligo di garantire professionalità e competenza adeguate allo svolgimento delle specifiche mansioni affidate».</a:t>
            </a:r>
          </a:p>
          <a:p>
            <a:pPr algn="ctr"/>
            <a:endParaRPr lang="it-IT" sz="2000" dirty="0"/>
          </a:p>
          <a:p>
            <a:pPr algn="ctr"/>
            <a:r>
              <a:rPr lang="it-IT" sz="2000" dirty="0"/>
              <a:t>NON SI CAPISCE, IN TAL SENSO PER QUALE MOTIVO UN RUP OPERANTE NEL CONTESTO DI UN CENTRO AGGREGATO DOVREBBE AVERE MINORI ATTIVIT</a:t>
            </a:r>
            <a:r>
              <a:rPr lang="it-IT" sz="2000" dirty="0">
                <a:latin typeface="Calibri" panose="020F0502020204030204" pitchFamily="34" charset="0"/>
                <a:cs typeface="Calibri" panose="020F0502020204030204" pitchFamily="34" charset="0"/>
              </a:rPr>
              <a:t>À DA SVOLGERE…</a:t>
            </a:r>
            <a:endParaRPr lang="it-IT" sz="2000" dirty="0"/>
          </a:p>
        </p:txBody>
      </p:sp>
    </p:spTree>
    <p:extLst>
      <p:ext uri="{BB962C8B-B14F-4D97-AF65-F5344CB8AC3E}">
        <p14:creationId xmlns:p14="http://schemas.microsoft.com/office/powerpoint/2010/main" val="83945444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232</a:t>
            </a:fld>
            <a:endParaRPr lang="it-IT" dirty="0"/>
          </a:p>
        </p:txBody>
      </p:sp>
      <p:sp>
        <p:nvSpPr>
          <p:cNvPr id="10" name="CasellaDiTesto 9"/>
          <p:cNvSpPr txBox="1"/>
          <p:nvPr/>
        </p:nvSpPr>
        <p:spPr>
          <a:xfrm>
            <a:off x="2495600" y="1052736"/>
            <a:ext cx="7200800" cy="1000274"/>
          </a:xfrm>
          <a:prstGeom prst="rect">
            <a:avLst/>
          </a:prstGeom>
          <a:solidFill>
            <a:schemeClr val="accent4">
              <a:lumMod val="20000"/>
              <a:lumOff val="8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UN RUP ANCHE PER LE CENTRALI DI COMMITTENZA</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2386398"/>
            <a:ext cx="7200800" cy="2646878"/>
          </a:xfrm>
          <a:prstGeom prst="rect">
            <a:avLst/>
          </a:prstGeom>
          <a:solidFill>
            <a:schemeClr val="accent3">
              <a:lumMod val="60000"/>
              <a:lumOff val="40000"/>
            </a:schemeClr>
          </a:solidFill>
        </p:spPr>
        <p:txBody>
          <a:bodyPr wrap="square" rtlCol="0">
            <a:spAutoFit/>
          </a:bodyPr>
          <a:lstStyle/>
          <a:p>
            <a:pPr algn="ctr"/>
            <a:endParaRPr lang="it-IT" b="1" dirty="0"/>
          </a:p>
          <a:p>
            <a:pPr algn="ctr"/>
            <a:r>
              <a:rPr lang="it-IT" sz="2000" b="1" dirty="0">
                <a:highlight>
                  <a:srgbClr val="FFFF00"/>
                </a:highlight>
              </a:rPr>
              <a:t>In ogni caso, il RUP del modulo aggregativo svolge le attività di:</a:t>
            </a:r>
          </a:p>
          <a:p>
            <a:pPr algn="ctr"/>
            <a:endParaRPr lang="it-IT" sz="2000" b="1" dirty="0">
              <a:highlight>
                <a:srgbClr val="FFFF00"/>
              </a:highlight>
            </a:endParaRPr>
          </a:p>
          <a:p>
            <a:pPr marL="342900" indent="-342900" algn="just">
              <a:buFont typeface="Wingdings" panose="05000000000000000000" pitchFamily="2" charset="2"/>
              <a:buChar char="q"/>
            </a:pPr>
            <a:r>
              <a:rPr lang="it-IT" dirty="0"/>
              <a:t>programmazione, relativamente alla raccolta e all’aggregazione dei fabbisogni e alla calendarizzazione delle gare da svolgere;</a:t>
            </a:r>
          </a:p>
          <a:p>
            <a:pPr marL="342900" indent="-342900" algn="just">
              <a:buFont typeface="Wingdings" panose="05000000000000000000" pitchFamily="2" charset="2"/>
              <a:buChar char="q"/>
            </a:pPr>
            <a:r>
              <a:rPr lang="it-IT" dirty="0"/>
              <a:t>progettazione degli interventi con riferimento alla procedura da svolgere;</a:t>
            </a:r>
          </a:p>
          <a:p>
            <a:pPr marL="342900" indent="-342900" algn="just">
              <a:buFont typeface="Wingdings" panose="05000000000000000000" pitchFamily="2" charset="2"/>
              <a:buChar char="q"/>
            </a:pPr>
            <a:r>
              <a:rPr lang="it-IT" dirty="0"/>
              <a:t>affidamento;</a:t>
            </a:r>
          </a:p>
          <a:p>
            <a:pPr marL="342900" indent="-342900" algn="just">
              <a:buFont typeface="Wingdings" panose="05000000000000000000" pitchFamily="2" charset="2"/>
              <a:buChar char="q"/>
            </a:pPr>
            <a:r>
              <a:rPr lang="it-IT" dirty="0"/>
              <a:t>esecuzione per quanto di competenza.</a:t>
            </a:r>
          </a:p>
        </p:txBody>
      </p:sp>
    </p:spTree>
    <p:extLst>
      <p:ext uri="{BB962C8B-B14F-4D97-AF65-F5344CB8AC3E}">
        <p14:creationId xmlns:p14="http://schemas.microsoft.com/office/powerpoint/2010/main" val="92508403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233</a:t>
            </a:fld>
            <a:endParaRPr lang="it-IT" dirty="0"/>
          </a:p>
        </p:txBody>
      </p:sp>
      <p:sp>
        <p:nvSpPr>
          <p:cNvPr id="10" name="CasellaDiTesto 9"/>
          <p:cNvSpPr txBox="1"/>
          <p:nvPr/>
        </p:nvSpPr>
        <p:spPr>
          <a:xfrm>
            <a:off x="2495600" y="1052736"/>
            <a:ext cx="7200800" cy="1000274"/>
          </a:xfrm>
          <a:prstGeom prst="rect">
            <a:avLst/>
          </a:prstGeom>
          <a:solidFill>
            <a:schemeClr val="accent4">
              <a:lumMod val="20000"/>
              <a:lumOff val="8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UN RUP ANCHE PER LE CENTRALI DI COMMITTENZA</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2352581"/>
            <a:ext cx="7200800" cy="3200876"/>
          </a:xfrm>
          <a:prstGeom prst="rect">
            <a:avLst/>
          </a:prstGeom>
          <a:solidFill>
            <a:schemeClr val="accent3">
              <a:lumMod val="60000"/>
              <a:lumOff val="40000"/>
            </a:schemeClr>
          </a:solidFill>
        </p:spPr>
        <p:txBody>
          <a:bodyPr wrap="square" rtlCol="0">
            <a:spAutoFit/>
          </a:bodyPr>
          <a:lstStyle/>
          <a:p>
            <a:pPr algn="ctr"/>
            <a:endParaRPr lang="it-IT" b="1" dirty="0"/>
          </a:p>
          <a:p>
            <a:pPr algn="ctr"/>
            <a:r>
              <a:rPr lang="it-IT" sz="2000" b="1" dirty="0">
                <a:highlight>
                  <a:srgbClr val="FFFF00"/>
                </a:highlight>
              </a:rPr>
              <a:t>In ogni caso, il RUP del modulo aggregativo svolge le attività di:</a:t>
            </a:r>
          </a:p>
          <a:p>
            <a:pPr algn="ctr"/>
            <a:endParaRPr lang="it-IT" sz="2000" b="1" dirty="0">
              <a:highlight>
                <a:srgbClr val="FFFF00"/>
              </a:highlight>
            </a:endParaRPr>
          </a:p>
          <a:p>
            <a:pPr marL="342900" indent="-342900" algn="just">
              <a:buFont typeface="Wingdings" panose="05000000000000000000" pitchFamily="2" charset="2"/>
              <a:buChar char="q"/>
            </a:pPr>
            <a:r>
              <a:rPr lang="it-IT" dirty="0"/>
              <a:t>nei casi di acquisti non aggregati da parte di unioni, associazioni o consorzi, i comuni nominano il RUP per le fasi di competenza e lo stesso è, di regola, designato come RUP della singola gara all’interno del modulo associativo o consortile prescelto, secondo le modalità previste dai rispettivi ordinamenti;</a:t>
            </a:r>
          </a:p>
          <a:p>
            <a:pPr marL="342900" indent="-342900" algn="just">
              <a:buFont typeface="Wingdings" panose="05000000000000000000" pitchFamily="2" charset="2"/>
              <a:buChar char="q"/>
            </a:pPr>
            <a:r>
              <a:rPr lang="it-IT" dirty="0"/>
              <a:t>in caso di acquisti gestiti integralmente, in ogni fase, dal modulo associativo o consortile prescelto, il RUP sarà designato unicamente da questi ultimi;</a:t>
            </a:r>
          </a:p>
        </p:txBody>
      </p:sp>
    </p:spTree>
    <p:extLst>
      <p:ext uri="{BB962C8B-B14F-4D97-AF65-F5344CB8AC3E}">
        <p14:creationId xmlns:p14="http://schemas.microsoft.com/office/powerpoint/2010/main" val="108124274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234</a:t>
            </a:fld>
            <a:endParaRPr lang="it-IT" dirty="0"/>
          </a:p>
        </p:txBody>
      </p:sp>
      <p:sp>
        <p:nvSpPr>
          <p:cNvPr id="10" name="CasellaDiTesto 9"/>
          <p:cNvSpPr txBox="1"/>
          <p:nvPr/>
        </p:nvSpPr>
        <p:spPr>
          <a:xfrm>
            <a:off x="2495600" y="1052736"/>
            <a:ext cx="7200800" cy="1000274"/>
          </a:xfrm>
          <a:prstGeom prst="rect">
            <a:avLst/>
          </a:prstGeom>
          <a:solidFill>
            <a:schemeClr val="accent4">
              <a:lumMod val="20000"/>
              <a:lumOff val="8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UN RUP ANCHE PER LE CENTRALI DI COMMITTENZA</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2340432"/>
            <a:ext cx="7200800" cy="2923877"/>
          </a:xfrm>
          <a:prstGeom prst="rect">
            <a:avLst/>
          </a:prstGeom>
          <a:solidFill>
            <a:schemeClr val="accent3">
              <a:lumMod val="60000"/>
              <a:lumOff val="40000"/>
            </a:schemeClr>
          </a:solidFill>
        </p:spPr>
        <p:txBody>
          <a:bodyPr wrap="square" rtlCol="0">
            <a:spAutoFit/>
          </a:bodyPr>
          <a:lstStyle/>
          <a:p>
            <a:pPr algn="ctr"/>
            <a:endParaRPr lang="it-IT" b="1" dirty="0"/>
          </a:p>
          <a:p>
            <a:pPr algn="ctr"/>
            <a:r>
              <a:rPr lang="it-IT" sz="2000" b="1" dirty="0">
                <a:highlight>
                  <a:srgbClr val="FFFF00"/>
                </a:highlight>
              </a:rPr>
              <a:t>In ogni caso, il RUP del modulo aggregativo svolge le attività di:</a:t>
            </a:r>
          </a:p>
          <a:p>
            <a:pPr algn="ctr"/>
            <a:endParaRPr lang="it-IT" sz="2000" b="1" dirty="0">
              <a:highlight>
                <a:srgbClr val="FFFF00"/>
              </a:highlight>
            </a:endParaRPr>
          </a:p>
          <a:p>
            <a:pPr marL="342900" indent="-342900" algn="just">
              <a:buFont typeface="Wingdings" panose="05000000000000000000" pitchFamily="2" charset="2"/>
              <a:buChar char="q"/>
            </a:pPr>
            <a:r>
              <a:rPr lang="it-IT" dirty="0"/>
              <a:t>nei casi in cui due o più stazioni appaltanti che decidono di eseguire congiuntamente appalti e concessioni specifici e che sono in possesso, anche cumulativamente, delle necessarie qualificazioni in rapporto al valore dell’appalto o della concessione, </a:t>
            </a:r>
            <a:r>
              <a:rPr lang="it-IT" b="1" u="sng" dirty="0"/>
              <a:t>esse provvedono ad individuare un unico responsabile del procedimento in comune tra le stesse</a:t>
            </a:r>
            <a:r>
              <a:rPr lang="it-IT" dirty="0"/>
              <a:t>, per ciascuna procedura secondo quando previsto dall’art. 37, comma 10 Codice.</a:t>
            </a:r>
          </a:p>
        </p:txBody>
      </p:sp>
    </p:spTree>
    <p:extLst>
      <p:ext uri="{BB962C8B-B14F-4D97-AF65-F5344CB8AC3E}">
        <p14:creationId xmlns:p14="http://schemas.microsoft.com/office/powerpoint/2010/main" val="353158689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235</a:t>
            </a:fld>
            <a:endParaRPr lang="it-IT"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pic>
        <p:nvPicPr>
          <p:cNvPr id="8" name="Immagine 7">
            <a:extLst>
              <a:ext uri="{FF2B5EF4-FFF2-40B4-BE49-F238E27FC236}">
                <a16:creationId xmlns:a16="http://schemas.microsoft.com/office/drawing/2014/main" id="{D8D1A493-424D-47E7-9BDD-7AEBBA18E22A}"/>
              </a:ext>
            </a:extLst>
          </p:cNvPr>
          <p:cNvPicPr>
            <a:picLocks noChangeAspect="1"/>
          </p:cNvPicPr>
          <p:nvPr/>
        </p:nvPicPr>
        <p:blipFill>
          <a:blip r:embed="rId2"/>
          <a:stretch>
            <a:fillRect/>
          </a:stretch>
        </p:blipFill>
        <p:spPr>
          <a:xfrm>
            <a:off x="3198860" y="273112"/>
            <a:ext cx="5794279" cy="5750108"/>
          </a:xfrm>
          <a:prstGeom prst="rect">
            <a:avLst/>
          </a:prstGeom>
        </p:spPr>
      </p:pic>
    </p:spTree>
    <p:extLst>
      <p:ext uri="{BB962C8B-B14F-4D97-AF65-F5344CB8AC3E}">
        <p14:creationId xmlns:p14="http://schemas.microsoft.com/office/powerpoint/2010/main" val="417338289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236</a:t>
            </a:fld>
            <a:endParaRPr lang="it-IT" dirty="0"/>
          </a:p>
        </p:txBody>
      </p:sp>
      <p:sp>
        <p:nvSpPr>
          <p:cNvPr id="10" name="CasellaDiTesto 9"/>
          <p:cNvSpPr txBox="1"/>
          <p:nvPr/>
        </p:nvSpPr>
        <p:spPr>
          <a:xfrm>
            <a:off x="2495600" y="1052736"/>
            <a:ext cx="7200800" cy="1000274"/>
          </a:xfrm>
          <a:prstGeom prst="rect">
            <a:avLst/>
          </a:prstGeom>
          <a:solidFill>
            <a:srgbClr val="7030A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NEL D.M. DEL MINISTERO INFRASTRUTTURE E DEI TRASPORTI 7 MARZO 2018, N. 49</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9" name="Text Box 213">
            <a:extLst>
              <a:ext uri="{FF2B5EF4-FFF2-40B4-BE49-F238E27FC236}">
                <a16:creationId xmlns:a16="http://schemas.microsoft.com/office/drawing/2014/main" id="{5F440A68-5E86-4318-9B50-CF73A5AFF38A}"/>
              </a:ext>
            </a:extLst>
          </p:cNvPr>
          <p:cNvSpPr txBox="1">
            <a:spLocks noChangeArrowheads="1"/>
          </p:cNvSpPr>
          <p:nvPr/>
        </p:nvSpPr>
        <p:spPr bwMode="auto">
          <a:xfrm>
            <a:off x="742352" y="2542566"/>
            <a:ext cx="2864485" cy="2031365"/>
          </a:xfrm>
          <a:prstGeom prst="rect">
            <a:avLst/>
          </a:prstGeom>
          <a:noFill/>
          <a:ln w="9525">
            <a:solidFill>
              <a:srgbClr val="1F487C"/>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86360" algn="ctr">
              <a:spcBef>
                <a:spcPts val="385"/>
              </a:spcBef>
              <a:spcAft>
                <a:spcPts val="0"/>
              </a:spcAft>
            </a:pPr>
            <a:r>
              <a:rPr lang="it-IT" sz="1800" b="1" dirty="0">
                <a:effectLst/>
                <a:ea typeface="Times New Roman" panose="02020603050405020304" pitchFamily="18" charset="0"/>
              </a:rPr>
              <a:t>Regolamento recante:</a:t>
            </a:r>
            <a:endParaRPr lang="it-IT" sz="1100" dirty="0">
              <a:effectLst/>
              <a:ea typeface="Times New Roman" panose="02020603050405020304" pitchFamily="18" charset="0"/>
            </a:endParaRPr>
          </a:p>
          <a:p>
            <a:pPr marL="86360" marR="215265" algn="ctr">
              <a:lnSpc>
                <a:spcPct val="103000"/>
              </a:lnSpc>
              <a:spcBef>
                <a:spcPts val="90"/>
              </a:spcBef>
              <a:spcAft>
                <a:spcPts val="0"/>
              </a:spcAft>
            </a:pPr>
            <a:r>
              <a:rPr lang="it-IT" sz="1800" b="1" dirty="0">
                <a:effectLst/>
                <a:ea typeface="Times New Roman" panose="02020603050405020304" pitchFamily="18" charset="0"/>
              </a:rPr>
              <a:t>«approvazione delle linee guida sulle modalità di svolgimento delle funzioni del direttore dei lavori e del direttore</a:t>
            </a:r>
            <a:endParaRPr lang="it-IT" sz="1100" dirty="0">
              <a:effectLst/>
              <a:ea typeface="Times New Roman" panose="02020603050405020304" pitchFamily="18" charset="0"/>
            </a:endParaRPr>
          </a:p>
          <a:p>
            <a:pPr marL="86360" algn="ctr">
              <a:spcBef>
                <a:spcPts val="40"/>
              </a:spcBef>
              <a:spcAft>
                <a:spcPts val="0"/>
              </a:spcAft>
            </a:pPr>
            <a:r>
              <a:rPr lang="it-IT" sz="1800" b="1" dirty="0">
                <a:effectLst/>
                <a:ea typeface="Times New Roman" panose="02020603050405020304" pitchFamily="18" charset="0"/>
              </a:rPr>
              <a:t>dell’esecuzione»</a:t>
            </a:r>
            <a:endParaRPr lang="it-IT" sz="1100" dirty="0">
              <a:effectLst/>
              <a:ea typeface="Times New Roman" panose="02020603050405020304" pitchFamily="18" charset="0"/>
            </a:endParaRPr>
          </a:p>
        </p:txBody>
      </p:sp>
      <p:sp>
        <p:nvSpPr>
          <p:cNvPr id="12" name="Rettangolo 11">
            <a:extLst>
              <a:ext uri="{FF2B5EF4-FFF2-40B4-BE49-F238E27FC236}">
                <a16:creationId xmlns:a16="http://schemas.microsoft.com/office/drawing/2014/main" id="{CDBF7E1B-D0E3-4E24-A1C8-C67582DE68EF}"/>
              </a:ext>
            </a:extLst>
          </p:cNvPr>
          <p:cNvSpPr/>
          <p:nvPr/>
        </p:nvSpPr>
        <p:spPr>
          <a:xfrm>
            <a:off x="4470467" y="2313852"/>
            <a:ext cx="6979181" cy="3539430"/>
          </a:xfrm>
          <a:prstGeom prst="rect">
            <a:avLst/>
          </a:prstGeom>
          <a:solidFill>
            <a:schemeClr val="accent4">
              <a:lumMod val="40000"/>
              <a:lumOff val="60000"/>
            </a:schemeClr>
          </a:solidFill>
        </p:spPr>
        <p:txBody>
          <a:bodyPr wrap="square">
            <a:spAutoFit/>
          </a:bodyPr>
          <a:lstStyle/>
          <a:p>
            <a:pPr marL="285750" indent="-285750" algn="just">
              <a:buFont typeface="Wingdings" panose="05000000000000000000" pitchFamily="2" charset="2"/>
              <a:buChar char="§"/>
            </a:pPr>
            <a:r>
              <a:rPr lang="it-IT" sz="1400" dirty="0"/>
              <a:t>1. </a:t>
            </a:r>
            <a:r>
              <a:rPr lang="it-IT" sz="1400" b="1" u="sng" dirty="0"/>
              <a:t>Il direttore dei lavori riceve dal RUP</a:t>
            </a:r>
            <a:r>
              <a:rPr lang="it-IT" sz="1400" dirty="0"/>
              <a:t> le disposizioni di servizio mediante le quali quest’ultimo impartisce le indicazioni </a:t>
            </a:r>
            <a:r>
              <a:rPr lang="it-IT" sz="1400" b="1" dirty="0">
                <a:solidFill>
                  <a:srgbClr val="00B050"/>
                </a:solidFill>
              </a:rPr>
              <a:t>occorrenti a garantire la regolarità dei lavori</a:t>
            </a:r>
            <a:r>
              <a:rPr lang="it-IT" sz="1400" dirty="0"/>
              <a:t>, fissa l’ordine da seguirsi nella loro esecuzione, quando questo non sia regolato dal contratto, e stabilisce, in relazione all’importanza dei lavori, la periodicità con la quale il direttore dei lavori è tenuto a presentare un rapporto sulle principali attività di cantiere e sull’andamento delle lavorazioni. </a:t>
            </a:r>
            <a:r>
              <a:rPr lang="it-IT" sz="1400" b="1" u="sng" dirty="0"/>
              <a:t>Nell’ambito delle disposizioni di servizio impartite dal RUP al direttore dei lavori resta di competenza di quest’ultimo l’emanazione di ordini di servizio all’esecutore in ordine agli aspetti tecnici ed economici della gestione dell’appalto.</a:t>
            </a:r>
          </a:p>
          <a:p>
            <a:pPr marL="285750" indent="-285750" algn="just">
              <a:buFont typeface="Wingdings" panose="05000000000000000000" pitchFamily="2" charset="2"/>
              <a:buChar char="§"/>
            </a:pPr>
            <a:r>
              <a:rPr lang="it-IT" sz="1400" dirty="0"/>
              <a:t>2. </a:t>
            </a:r>
            <a:r>
              <a:rPr lang="it-IT" sz="1400" b="1" u="sng" dirty="0"/>
              <a:t>Fermo restando il rispetto delle disposizioni di servizio impartite dal RUP, il direttore dei lavori opera in autonomia in ordine al controllo tecnico, contabile e amministrativo dell’esecuzione dell’intervento.</a:t>
            </a:r>
          </a:p>
          <a:p>
            <a:pPr marL="285750" indent="-285750" algn="just">
              <a:buFont typeface="Wingdings" panose="05000000000000000000" pitchFamily="2" charset="2"/>
              <a:buChar char="§"/>
            </a:pPr>
            <a:r>
              <a:rPr lang="it-IT" sz="1400" dirty="0"/>
              <a:t>3. Laddove l’incarico di coordinatore per l’esecuzione dei lavori sia stato affidato a un soggetto diverso dal direttore dei lavori nominato, il predetto coordinatore assume la responsabilità per le funzioni ad esso assegnate dalla normativa sulla sicurezza, operando in piena autonomia.</a:t>
            </a:r>
          </a:p>
        </p:txBody>
      </p:sp>
      <p:sp>
        <p:nvSpPr>
          <p:cNvPr id="2" name="CasellaDiTesto 1">
            <a:extLst>
              <a:ext uri="{FF2B5EF4-FFF2-40B4-BE49-F238E27FC236}">
                <a16:creationId xmlns:a16="http://schemas.microsoft.com/office/drawing/2014/main" id="{16071482-EDD0-4EB4-96A6-EA0B6BAAA642}"/>
              </a:ext>
            </a:extLst>
          </p:cNvPr>
          <p:cNvSpPr txBox="1"/>
          <p:nvPr/>
        </p:nvSpPr>
        <p:spPr>
          <a:xfrm>
            <a:off x="1290181" y="4997885"/>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2</a:t>
            </a:r>
          </a:p>
        </p:txBody>
      </p:sp>
    </p:spTree>
    <p:extLst>
      <p:ext uri="{BB962C8B-B14F-4D97-AF65-F5344CB8AC3E}">
        <p14:creationId xmlns:p14="http://schemas.microsoft.com/office/powerpoint/2010/main" val="168460644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237</a:t>
            </a:fld>
            <a:endParaRPr lang="it-IT" dirty="0"/>
          </a:p>
        </p:txBody>
      </p:sp>
      <p:sp>
        <p:nvSpPr>
          <p:cNvPr id="10" name="CasellaDiTesto 9"/>
          <p:cNvSpPr txBox="1"/>
          <p:nvPr/>
        </p:nvSpPr>
        <p:spPr>
          <a:xfrm>
            <a:off x="2495600" y="1052736"/>
            <a:ext cx="7200800" cy="1000274"/>
          </a:xfrm>
          <a:prstGeom prst="rect">
            <a:avLst/>
          </a:prstGeom>
          <a:solidFill>
            <a:srgbClr val="7030A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1600" b="1" dirty="0">
                <a:solidFill>
                  <a:schemeClr val="tx1">
                    <a:lumMod val="95000"/>
                    <a:lumOff val="5000"/>
                  </a:schemeClr>
                </a:solidFill>
              </a:rPr>
              <a:t>NEL D.M. DEL MINISTERO INFRASTRUTTURE E DEI TRASPORTI 7 MARZO 2018, N. 49</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9" name="Text Box 213">
            <a:extLst>
              <a:ext uri="{FF2B5EF4-FFF2-40B4-BE49-F238E27FC236}">
                <a16:creationId xmlns:a16="http://schemas.microsoft.com/office/drawing/2014/main" id="{5F440A68-5E86-4318-9B50-CF73A5AFF38A}"/>
              </a:ext>
            </a:extLst>
          </p:cNvPr>
          <p:cNvSpPr txBox="1">
            <a:spLocks noChangeArrowheads="1"/>
          </p:cNvSpPr>
          <p:nvPr/>
        </p:nvSpPr>
        <p:spPr bwMode="auto">
          <a:xfrm>
            <a:off x="742352" y="2542566"/>
            <a:ext cx="2864485" cy="2031365"/>
          </a:xfrm>
          <a:prstGeom prst="rect">
            <a:avLst/>
          </a:prstGeom>
          <a:noFill/>
          <a:ln w="9525">
            <a:solidFill>
              <a:srgbClr val="1F487C"/>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86360" algn="ctr">
              <a:spcBef>
                <a:spcPts val="385"/>
              </a:spcBef>
              <a:spcAft>
                <a:spcPts val="0"/>
              </a:spcAft>
            </a:pPr>
            <a:r>
              <a:rPr lang="it-IT" sz="1800" b="1" dirty="0">
                <a:effectLst/>
                <a:ea typeface="Times New Roman" panose="02020603050405020304" pitchFamily="18" charset="0"/>
              </a:rPr>
              <a:t>Regolamento recante:</a:t>
            </a:r>
            <a:endParaRPr lang="it-IT" sz="1100" dirty="0">
              <a:effectLst/>
              <a:ea typeface="Times New Roman" panose="02020603050405020304" pitchFamily="18" charset="0"/>
            </a:endParaRPr>
          </a:p>
          <a:p>
            <a:pPr marL="86360" marR="215265" algn="ctr">
              <a:lnSpc>
                <a:spcPct val="103000"/>
              </a:lnSpc>
              <a:spcBef>
                <a:spcPts val="90"/>
              </a:spcBef>
              <a:spcAft>
                <a:spcPts val="0"/>
              </a:spcAft>
            </a:pPr>
            <a:r>
              <a:rPr lang="it-IT" sz="1800" b="1" dirty="0">
                <a:effectLst/>
                <a:ea typeface="Times New Roman" panose="02020603050405020304" pitchFamily="18" charset="0"/>
              </a:rPr>
              <a:t>«approvazione delle linee guida sulle modalità di svolgimento delle funzioni del direttore dei lavori e del direttore</a:t>
            </a:r>
            <a:endParaRPr lang="it-IT" sz="1100" dirty="0">
              <a:effectLst/>
              <a:ea typeface="Times New Roman" panose="02020603050405020304" pitchFamily="18" charset="0"/>
            </a:endParaRPr>
          </a:p>
          <a:p>
            <a:pPr marL="86360" algn="ctr">
              <a:spcBef>
                <a:spcPts val="40"/>
              </a:spcBef>
              <a:spcAft>
                <a:spcPts val="0"/>
              </a:spcAft>
            </a:pPr>
            <a:r>
              <a:rPr lang="it-IT" sz="1800" b="1" dirty="0">
                <a:effectLst/>
                <a:ea typeface="Times New Roman" panose="02020603050405020304" pitchFamily="18" charset="0"/>
              </a:rPr>
              <a:t>dell’esecuzione»</a:t>
            </a:r>
            <a:endParaRPr lang="it-IT" sz="1100" dirty="0">
              <a:effectLst/>
              <a:ea typeface="Times New Roman" panose="02020603050405020304" pitchFamily="18" charset="0"/>
            </a:endParaRPr>
          </a:p>
        </p:txBody>
      </p:sp>
      <p:sp>
        <p:nvSpPr>
          <p:cNvPr id="12" name="Rettangolo 11">
            <a:extLst>
              <a:ext uri="{FF2B5EF4-FFF2-40B4-BE49-F238E27FC236}">
                <a16:creationId xmlns:a16="http://schemas.microsoft.com/office/drawing/2014/main" id="{CDBF7E1B-D0E3-4E24-A1C8-C67582DE68EF}"/>
              </a:ext>
            </a:extLst>
          </p:cNvPr>
          <p:cNvSpPr/>
          <p:nvPr/>
        </p:nvSpPr>
        <p:spPr>
          <a:xfrm>
            <a:off x="4470467" y="2313852"/>
            <a:ext cx="6979181" cy="3754874"/>
          </a:xfrm>
          <a:prstGeom prst="rect">
            <a:avLst/>
          </a:prstGeom>
          <a:solidFill>
            <a:schemeClr val="accent4">
              <a:lumMod val="40000"/>
              <a:lumOff val="60000"/>
            </a:schemeClr>
          </a:solidFill>
        </p:spPr>
        <p:txBody>
          <a:bodyPr wrap="square">
            <a:spAutoFit/>
          </a:bodyPr>
          <a:lstStyle/>
          <a:p>
            <a:pPr marL="285750" indent="-285750" algn="just">
              <a:buFont typeface="Wingdings" panose="05000000000000000000" pitchFamily="2" charset="2"/>
              <a:buChar char="§"/>
            </a:pPr>
            <a:r>
              <a:rPr lang="it-IT" sz="1400" b="1" u="sng" dirty="0"/>
              <a:t>1. L’incarico di direttore dell’esecuzione è, di norma, ricoperto dal RUP</a:t>
            </a:r>
            <a:r>
              <a:rPr lang="it-IT" sz="1400" dirty="0"/>
              <a:t>, tranne i casi indicati nelle linee guida adottate dall’Autorità ai sensi dell’art. 31, comma 5 Codice.</a:t>
            </a:r>
          </a:p>
          <a:p>
            <a:pPr marL="285750" indent="-285750" algn="just">
              <a:buFont typeface="Wingdings" panose="05000000000000000000" pitchFamily="2" charset="2"/>
              <a:buChar char="§"/>
            </a:pPr>
            <a:r>
              <a:rPr lang="it-IT" sz="1400" b="1" u="sng" dirty="0"/>
              <a:t>2. Il direttore dell’esecuzione riceve dal RUP le disposizioni di servizio mediante le quali quest’ultimo impartisce le istruzioni occorrenti a garantire la regolarità dell’esecuzione del servizio o della fornitura</a:t>
            </a:r>
            <a:r>
              <a:rPr lang="it-IT" sz="1400" dirty="0"/>
              <a:t> e stabilisce in relazione all’importanza del servizio o della fornitura, la periodicità con la quale il direttore dell’esecuzione è tenuto a presentare un rapporto sull’andamento delle principali attività di esecuzione del contratto.</a:t>
            </a:r>
          </a:p>
          <a:p>
            <a:pPr marL="285750" indent="-285750" algn="just">
              <a:buFont typeface="Wingdings" panose="05000000000000000000" pitchFamily="2" charset="2"/>
              <a:buChar char="§"/>
            </a:pPr>
            <a:r>
              <a:rPr lang="it-IT" sz="1400" b="1" u="sng" dirty="0"/>
              <a:t>3. Fermo restando il rispetto delle disposizioni di servizio eventualmente impartite dal RUP, il direttore dell’esecuzione opera in autonomia in ordine al coordinamento, alla direzione e al controllo tecnico-contabile dell’esecuzione del contratto.</a:t>
            </a:r>
          </a:p>
          <a:p>
            <a:pPr marL="285750" indent="-285750" algn="just">
              <a:buFont typeface="Wingdings" panose="05000000000000000000" pitchFamily="2" charset="2"/>
              <a:buChar char="§"/>
            </a:pPr>
            <a:r>
              <a:rPr lang="it-IT" sz="1400" b="1" u="sng" dirty="0"/>
              <a:t>4. Ai sensi dell’art. 101, comma 6-bis, e dell’art. 111, comma 2 Codice, la S.A. per i servizi e le forniture connotati da particolari caratteristiche tecniche</a:t>
            </a:r>
            <a:r>
              <a:rPr lang="it-IT" sz="1400" dirty="0"/>
              <a:t>, così come individuati nelle linee guida adottate dall’Autorità ai sensi dell’art. 31, comma 5 Codice, su indicazione del direttore dell’esecuzione, sentito il RUP, </a:t>
            </a:r>
            <a:r>
              <a:rPr lang="it-IT" sz="1400" b="1" u="sng" dirty="0"/>
              <a:t>può nominare uno o più assistenti con funzioni di direttore operativo</a:t>
            </a:r>
            <a:r>
              <a:rPr lang="it-IT" sz="1400" dirty="0"/>
              <a:t> per svolgere i compiti di cui all’art. 101, comma 4 Codice, per quanto compatibili, nonché coadiuvare il direttore dell’esecuzione nell’ambito delle funzioni di cui agli articoli da 18 a 26.</a:t>
            </a:r>
          </a:p>
        </p:txBody>
      </p:sp>
      <p:sp>
        <p:nvSpPr>
          <p:cNvPr id="14" name="CasellaDiTesto 13">
            <a:extLst>
              <a:ext uri="{FF2B5EF4-FFF2-40B4-BE49-F238E27FC236}">
                <a16:creationId xmlns:a16="http://schemas.microsoft.com/office/drawing/2014/main" id="{00CB45EB-BF27-4D4D-8B59-BF6AA6DF570A}"/>
              </a:ext>
            </a:extLst>
          </p:cNvPr>
          <p:cNvSpPr txBox="1"/>
          <p:nvPr/>
        </p:nvSpPr>
        <p:spPr>
          <a:xfrm>
            <a:off x="1290181" y="4997885"/>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16</a:t>
            </a:r>
          </a:p>
        </p:txBody>
      </p:sp>
    </p:spTree>
    <p:extLst>
      <p:ext uri="{BB962C8B-B14F-4D97-AF65-F5344CB8AC3E}">
        <p14:creationId xmlns:p14="http://schemas.microsoft.com/office/powerpoint/2010/main" val="421389090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238</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2024994" y="2423878"/>
            <a:ext cx="8142012" cy="2862322"/>
          </a:xfrm>
          <a:prstGeom prst="rect">
            <a:avLst/>
          </a:prstGeom>
          <a:ln>
            <a:solidFill>
              <a:srgbClr val="0070C0"/>
            </a:solidFill>
          </a:ln>
        </p:spPr>
        <p:txBody>
          <a:bodyPr wrap="square">
            <a:spAutoFit/>
          </a:bodyPr>
          <a:lstStyle/>
          <a:p>
            <a:pPr algn="ctr"/>
            <a:r>
              <a:rPr lang="it-IT" dirty="0"/>
              <a:t>ll RUP, oltre alle forme ordinarie di responsabilità disciplinare e/o contabile derivanti dalla funzione che è chiamato a svolgere all’interno del suo rapporto di impiego (o di collaborazione temporanea) con l’amministrazione, </a:t>
            </a:r>
            <a:r>
              <a:rPr lang="it-IT" b="1" dirty="0"/>
              <a:t>si trova esposto anche ad ipotesi di responsabilità di natura civile e penale</a:t>
            </a:r>
            <a:r>
              <a:rPr lang="it-IT" dirty="0"/>
              <a:t>.</a:t>
            </a:r>
          </a:p>
          <a:p>
            <a:pPr algn="ctr"/>
            <a:endParaRPr lang="it-IT" dirty="0"/>
          </a:p>
          <a:p>
            <a:pPr algn="ctr"/>
            <a:endParaRPr lang="it-IT" dirty="0"/>
          </a:p>
          <a:p>
            <a:pPr algn="ctr"/>
            <a:r>
              <a:rPr lang="it-IT" dirty="0"/>
              <a:t>Nello specifico, in ambito civilistico, il RUP sarà </a:t>
            </a:r>
            <a:r>
              <a:rPr lang="it-IT" b="1" dirty="0"/>
              <a:t>responsabile</a:t>
            </a:r>
            <a:r>
              <a:rPr lang="it-IT" dirty="0"/>
              <a:t>, insieme alla P.A. e verso i terzi, </a:t>
            </a:r>
            <a:r>
              <a:rPr lang="it-IT" b="1" dirty="0"/>
              <a:t>per i danni</a:t>
            </a:r>
            <a:r>
              <a:rPr lang="it-IT" dirty="0"/>
              <a:t> ad essi arrecati </a:t>
            </a:r>
            <a:r>
              <a:rPr lang="it-IT" b="1" dirty="0"/>
              <a:t>a causa dell’omesso o ritardato compimento degli atti</a:t>
            </a:r>
            <a:r>
              <a:rPr lang="it-IT" dirty="0"/>
              <a:t> o delle attività prescritte ai sensi delle norme esaminate o dell’eventuale regolamento interno della singola amministrazione.</a:t>
            </a:r>
            <a:endParaRPr lang="it-IT" b="0" i="0" dirty="0">
              <a:effectLst/>
            </a:endParaRPr>
          </a:p>
        </p:txBody>
      </p:sp>
    </p:spTree>
    <p:extLst>
      <p:ext uri="{BB962C8B-B14F-4D97-AF65-F5344CB8AC3E}">
        <p14:creationId xmlns:p14="http://schemas.microsoft.com/office/powerpoint/2010/main" val="42788496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239</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1431597" y="2156691"/>
            <a:ext cx="9328806" cy="3524042"/>
          </a:xfrm>
          <a:prstGeom prst="rect">
            <a:avLst/>
          </a:prstGeom>
          <a:ln>
            <a:solidFill>
              <a:srgbClr val="0070C0"/>
            </a:solidFill>
          </a:ln>
        </p:spPr>
        <p:txBody>
          <a:bodyPr wrap="square">
            <a:spAutoFit/>
          </a:bodyPr>
          <a:lstStyle/>
          <a:p>
            <a:pPr algn="ctr"/>
            <a:r>
              <a:rPr lang="it-IT" b="1" u="sng" dirty="0"/>
              <a:t>SUL TEMA, IN GENERALE SI CONSIDERI CHE:</a:t>
            </a:r>
          </a:p>
          <a:p>
            <a:pPr algn="ctr"/>
            <a:endParaRPr lang="it-IT" b="0" i="0" dirty="0">
              <a:effectLst/>
            </a:endParaRPr>
          </a:p>
          <a:p>
            <a:pPr algn="ctr"/>
            <a:r>
              <a:rPr lang="it-IT" sz="1700" b="1" u="sng" dirty="0"/>
              <a:t>La giurisprudenza, sia civile che amministrativa, ha in più occasioni affermato che anche nello svolgimento dell’attività autoritativa</a:t>
            </a:r>
            <a:r>
              <a:rPr lang="it-IT" sz="1700" dirty="0"/>
              <a:t>, l’amministrazione è tenuta a rispettare non soltanto le norme di diritto pubblico (la cui violazione implica, di regola, l’invalidità del provvedimento e l’eventuale responsabilità da provvedimento per lesione dell’interesse legittimo), </a:t>
            </a:r>
            <a:r>
              <a:rPr lang="it-IT" sz="1700" i="1" u="sng" dirty="0"/>
              <a:t>ma anche le norme generali dell’ordinamento civile che impongono di agire con lealtà e correttezza, la violazione delle quali può far nascere una responsabilità da comportamento scorretto, che incide non sull’interesse legittimo, ma sul diritto soggettivo di autodeterminarsi liberamente nei rapporti negoziali, cioè sulla libertà di compiere le proprie scelte negoziali senza subire ingerenze illegittime frutto dell’altrui scorrettezza</a:t>
            </a:r>
            <a:r>
              <a:rPr lang="it-IT" sz="1700" dirty="0"/>
              <a:t> (Cons. Stato, sez. VI, 6 febbraio 2013, n. 633; Cons. Stato, sez. IV, 6 marzo 2015, n. 1142; Cons. Stato, ad. plen., 5 settembre 2005, n. 6; Cass. civ., sez. un. 12 maggio 2008, n. 11656; Cass. civ., sez. I, 12 maggio 2015, n. 9636; Cass. civ., sez. I, 3 luglio 2014, n. 15250).</a:t>
            </a:r>
          </a:p>
        </p:txBody>
      </p:sp>
    </p:spTree>
    <p:extLst>
      <p:ext uri="{BB962C8B-B14F-4D97-AF65-F5344CB8AC3E}">
        <p14:creationId xmlns:p14="http://schemas.microsoft.com/office/powerpoint/2010/main" val="3541440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a:t>
            </a:fld>
            <a:endParaRPr lang="it-IT" dirty="0"/>
          </a:p>
        </p:txBody>
      </p:sp>
      <p:sp>
        <p:nvSpPr>
          <p:cNvPr id="8" name="Rettangolo 7">
            <a:extLst>
              <a:ext uri="{FF2B5EF4-FFF2-40B4-BE49-F238E27FC236}">
                <a16:creationId xmlns:a16="http://schemas.microsoft.com/office/drawing/2014/main" id="{21D47427-0478-4054-956D-C6B3EA882D25}"/>
              </a:ext>
            </a:extLst>
          </p:cNvPr>
          <p:cNvSpPr/>
          <p:nvPr/>
        </p:nvSpPr>
        <p:spPr>
          <a:xfrm>
            <a:off x="1288906" y="878227"/>
            <a:ext cx="9687339" cy="4832092"/>
          </a:xfrm>
          <a:prstGeom prst="rect">
            <a:avLst/>
          </a:prstGeom>
          <a:solidFill>
            <a:schemeClr val="bg2"/>
          </a:solidFill>
        </p:spPr>
        <p:txBody>
          <a:bodyPr wrap="square">
            <a:spAutoFit/>
          </a:bodyPr>
          <a:lstStyle/>
          <a:p>
            <a:pPr algn="ctr"/>
            <a:r>
              <a:rPr lang="it-IT" sz="2400" b="1" dirty="0">
                <a:solidFill>
                  <a:srgbClr val="0070C0"/>
                </a:solidFill>
              </a:rPr>
              <a:t>Regolamento recante codice di comportamento dei dipendenti pubblici, a norma dell’art. 54 d.lgs. n. 165/2001 (D.P.R. n. 62/2013)</a:t>
            </a:r>
          </a:p>
          <a:p>
            <a:pPr algn="ctr"/>
            <a:endParaRPr lang="it-IT" sz="2000" dirty="0"/>
          </a:p>
          <a:p>
            <a:pPr algn="ctr"/>
            <a:endParaRPr lang="it-IT" sz="2000" dirty="0"/>
          </a:p>
          <a:p>
            <a:pPr algn="ctr"/>
            <a:r>
              <a:rPr lang="it-IT" sz="2000" b="1" u="sng" dirty="0">
                <a:effectLst>
                  <a:outerShdw blurRad="38100" dist="38100" dir="2700000" algn="tl">
                    <a:srgbClr val="000000">
                      <a:alpha val="43137"/>
                    </a:srgbClr>
                  </a:outerShdw>
                </a:effectLst>
              </a:rPr>
              <a:t>Art. 7. Obbligo di astensione</a:t>
            </a:r>
          </a:p>
          <a:p>
            <a:pPr algn="ctr"/>
            <a:endParaRPr lang="it-IT" sz="2000" dirty="0"/>
          </a:p>
          <a:p>
            <a:pPr algn="ctr"/>
            <a:r>
              <a:rPr lang="it-IT" sz="2000" dirty="0"/>
              <a:t>«</a:t>
            </a:r>
            <a:r>
              <a:rPr lang="it-IT" sz="2000" i="1" dirty="0"/>
              <a:t>1. Il dipendente si astiene dal partecipare all’adozione di decisioni o ad attività che possano coinvolgere interessi propri, ovvero di suoi parenti, affini entro il secondo grado, del coniuge o di conviventi, oppure di persone con le quali abbia rapporti di frequentazione abituale, ovvero, di soggetti od organizzazioni con cui egli o il coniuge abbia causa pendente o grave inimicizia o rapporti di credito o debito significativi, ovvero di soggetti od organizzazioni di cui sia tutore, curatore, procuratore o agente, ovvero di enti, associazioni anche non riconosciute, comitati, società o stabilimenti di cui sia amministratore o gerente o dirigente. Il dipendente si astiene in ogni altro caso in cui esistano gravi ragioni di convenienza. Sull’astensione decide il responsabile dell’ufficio di appartenenza</a:t>
            </a:r>
            <a:r>
              <a:rPr lang="it-IT" sz="2000" dirty="0"/>
              <a:t>».</a:t>
            </a:r>
          </a:p>
        </p:txBody>
      </p:sp>
    </p:spTree>
    <p:extLst>
      <p:ext uri="{BB962C8B-B14F-4D97-AF65-F5344CB8AC3E}">
        <p14:creationId xmlns:p14="http://schemas.microsoft.com/office/powerpoint/2010/main" val="246324383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240</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1431597" y="2156691"/>
            <a:ext cx="9328806" cy="2123658"/>
          </a:xfrm>
          <a:prstGeom prst="rect">
            <a:avLst/>
          </a:prstGeom>
          <a:ln>
            <a:solidFill>
              <a:srgbClr val="0070C0"/>
            </a:solidFill>
          </a:ln>
        </p:spPr>
        <p:txBody>
          <a:bodyPr wrap="square">
            <a:spAutoFit/>
          </a:bodyPr>
          <a:lstStyle/>
          <a:p>
            <a:pPr algn="ctr"/>
            <a:r>
              <a:rPr lang="it-IT" b="1" u="sng" dirty="0"/>
              <a:t>SUL TEMA, IN GENERALE SI CONSIDERI CHE:</a:t>
            </a:r>
          </a:p>
          <a:p>
            <a:pPr algn="ctr"/>
            <a:endParaRPr lang="it-IT" b="0" i="0" dirty="0">
              <a:effectLst/>
            </a:endParaRPr>
          </a:p>
          <a:p>
            <a:pPr algn="ctr"/>
            <a:r>
              <a:rPr lang="it-IT" sz="2400" b="1" dirty="0"/>
              <a:t>È sulla base di tale premessa che viene riconosciuta l’ordinaria possibilità che una responsabilità da comportamento scorretto sussista nonostante la legittimità del provvedimento amministrativo che conclude il procedimento.</a:t>
            </a:r>
            <a:endParaRPr lang="it-IT" sz="2400" b="1" i="0" dirty="0">
              <a:effectLst/>
            </a:endParaRPr>
          </a:p>
        </p:txBody>
      </p:sp>
    </p:spTree>
    <p:extLst>
      <p:ext uri="{BB962C8B-B14F-4D97-AF65-F5344CB8AC3E}">
        <p14:creationId xmlns:p14="http://schemas.microsoft.com/office/powerpoint/2010/main" val="366745885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241</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2024994" y="2392577"/>
            <a:ext cx="8142012" cy="1492716"/>
          </a:xfrm>
          <a:prstGeom prst="rect">
            <a:avLst/>
          </a:prstGeom>
        </p:spPr>
        <p:txBody>
          <a:bodyPr wrap="square">
            <a:spAutoFit/>
          </a:bodyPr>
          <a:lstStyle/>
          <a:p>
            <a:pPr algn="ctr"/>
            <a:r>
              <a:rPr lang="it-IT" dirty="0"/>
              <a:t>Con riferimento all’articolo 28 Costituzione e alle norme che disciplinano la responsabilità degli impiegati dello Stato (T.U. n. 3/1957) si segnala </a:t>
            </a:r>
            <a:r>
              <a:rPr lang="it-IT" b="1" u="sng" dirty="0"/>
              <a:t>che tale responsabilità non potrà essere imputata al RUP nei casi di colpa lieve o quando i problemi segnalati derivino da situazioni che si sono determinate per l’attuazione di istruzioni o ordini scritti impartiti da un superiore.</a:t>
            </a:r>
            <a:endParaRPr lang="it-IT" b="1" i="0" u="sng" dirty="0">
              <a:effectLst/>
            </a:endParaRPr>
          </a:p>
        </p:txBody>
      </p:sp>
      <p:sp>
        <p:nvSpPr>
          <p:cNvPr id="2" name="Rettangolo 1">
            <a:extLst>
              <a:ext uri="{FF2B5EF4-FFF2-40B4-BE49-F238E27FC236}">
                <a16:creationId xmlns:a16="http://schemas.microsoft.com/office/drawing/2014/main" id="{FB1D73EF-A5B4-40E1-8590-41EDE4E8B732}"/>
              </a:ext>
            </a:extLst>
          </p:cNvPr>
          <p:cNvSpPr/>
          <p:nvPr/>
        </p:nvSpPr>
        <p:spPr>
          <a:xfrm>
            <a:off x="2115401" y="4175940"/>
            <a:ext cx="7961198" cy="1569660"/>
          </a:xfrm>
          <a:prstGeom prst="rect">
            <a:avLst/>
          </a:prstGeom>
          <a:solidFill>
            <a:schemeClr val="accent1">
              <a:lumMod val="40000"/>
              <a:lumOff val="60000"/>
            </a:schemeClr>
          </a:solidFill>
          <a:ln>
            <a:solidFill>
              <a:schemeClr val="accent1">
                <a:lumMod val="60000"/>
                <a:lumOff val="40000"/>
              </a:schemeClr>
            </a:solidFill>
          </a:ln>
        </p:spPr>
        <p:txBody>
          <a:bodyPr wrap="square">
            <a:spAutoFit/>
          </a:bodyPr>
          <a:lstStyle/>
          <a:p>
            <a:pPr algn="ctr"/>
            <a:r>
              <a:rPr lang="it-IT" sz="1600" dirty="0"/>
              <a:t>Nel momento in cui si verificano delle condizioni di inadempienza rispetto al compimento di un atto procedimentale, </a:t>
            </a:r>
            <a:r>
              <a:rPr lang="it-IT" sz="1600" b="1" u="sng" dirty="0"/>
              <a:t>per il RUP si potrebbe inoltre determinare una forma di responsabilità di natura civile che trova ulteriori conferme nella giurisprudenza che ha riconosciuto la risarcibilità del danno derivante dalla lesione di interessi legittimi pretesivi </a:t>
            </a:r>
            <a:r>
              <a:rPr lang="it-IT" sz="1600" dirty="0"/>
              <a:t>(quali sono certamente quelli vantati dai soggetti interessati ad una conclusione tempestiva del procedimento, ex art. 2, comma 5 della l. n. 241/1990).</a:t>
            </a:r>
          </a:p>
        </p:txBody>
      </p:sp>
    </p:spTree>
    <p:extLst>
      <p:ext uri="{BB962C8B-B14F-4D97-AF65-F5344CB8AC3E}">
        <p14:creationId xmlns:p14="http://schemas.microsoft.com/office/powerpoint/2010/main" val="63506970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242</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2024994" y="2392577"/>
            <a:ext cx="8142012" cy="1754326"/>
          </a:xfrm>
          <a:prstGeom prst="rect">
            <a:avLst/>
          </a:prstGeom>
        </p:spPr>
        <p:txBody>
          <a:bodyPr wrap="square">
            <a:spAutoFit/>
          </a:bodyPr>
          <a:lstStyle/>
          <a:p>
            <a:pPr algn="ctr"/>
            <a:r>
              <a:rPr lang="it-IT" dirty="0"/>
              <a:t>Non rileva </a:t>
            </a:r>
            <a:r>
              <a:rPr lang="it-IT" i="1" dirty="0"/>
              <a:t>ex se </a:t>
            </a:r>
            <a:r>
              <a:rPr lang="it-IT" dirty="0"/>
              <a:t>quale requisito essenziale della responsabilità erariale qualunque comportamento che si discosti dalla norma, </a:t>
            </a:r>
            <a:r>
              <a:rPr lang="it-IT" b="1" u="sng" dirty="0"/>
              <a:t>dovendo ravvisarsi nella condotta posta in essere profili di rimproverabilità tali da raggiungere la soglia della colpa grave configurabili, di regola, nella ricorrenza di una sprezzante violazione degli obblighi di servizio, nell’assoluta noncuranza dell’interesse pubblico dell’ente o nel mancato rispetto di elementari canoni di perizia e diligenza.</a:t>
            </a:r>
            <a:endParaRPr lang="it-IT" b="1" i="0" u="sng" dirty="0">
              <a:effectLst/>
            </a:endParaRPr>
          </a:p>
        </p:txBody>
      </p:sp>
      <p:sp>
        <p:nvSpPr>
          <p:cNvPr id="3" name="Rettangolo 2">
            <a:extLst>
              <a:ext uri="{FF2B5EF4-FFF2-40B4-BE49-F238E27FC236}">
                <a16:creationId xmlns:a16="http://schemas.microsoft.com/office/drawing/2014/main" id="{BEC4ECC1-95D6-4055-8DE5-81D239FBBBF0}"/>
              </a:ext>
            </a:extLst>
          </p:cNvPr>
          <p:cNvSpPr/>
          <p:nvPr/>
        </p:nvSpPr>
        <p:spPr>
          <a:xfrm>
            <a:off x="1853306" y="4316612"/>
            <a:ext cx="8485387" cy="1477328"/>
          </a:xfrm>
          <a:prstGeom prst="rect">
            <a:avLst/>
          </a:prstGeom>
          <a:solidFill>
            <a:schemeClr val="accent2"/>
          </a:solidFill>
        </p:spPr>
        <p:txBody>
          <a:bodyPr wrap="square">
            <a:spAutoFit/>
          </a:bodyPr>
          <a:lstStyle/>
          <a:p>
            <a:pPr algn="ctr"/>
            <a:r>
              <a:rPr lang="it-IT" b="1" dirty="0">
                <a:latin typeface="nobile"/>
              </a:rPr>
              <a:t>Per valutare, invece, come dolosa l’azione del soggetto sottoposto alla giurisdizione di responsabilità è sufficiente che questi abbia tenuto scientemente un comportamento violativo di un obbligo di servizio, </a:t>
            </a:r>
            <a:r>
              <a:rPr lang="it-IT" b="1" u="sng" dirty="0">
                <a:latin typeface="nobile"/>
              </a:rPr>
              <a:t>non essendo necessaria anche la diretta e cosciente intenzione di agire ingiustamente a danno di altri.</a:t>
            </a:r>
            <a:r>
              <a:rPr lang="it-IT" b="1" dirty="0">
                <a:latin typeface="nobile"/>
              </a:rPr>
              <a:t> A differenza del dolo penalistico, è irrilevante che le conseguenze dannose siano abbracciate dalla previsione dell’agente.</a:t>
            </a:r>
            <a:endParaRPr lang="it-IT" b="1" dirty="0"/>
          </a:p>
        </p:txBody>
      </p:sp>
    </p:spTree>
    <p:extLst>
      <p:ext uri="{BB962C8B-B14F-4D97-AF65-F5344CB8AC3E}">
        <p14:creationId xmlns:p14="http://schemas.microsoft.com/office/powerpoint/2010/main" val="221166476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243</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1384102" y="2141558"/>
            <a:ext cx="9423795" cy="3970318"/>
          </a:xfrm>
          <a:prstGeom prst="rect">
            <a:avLst/>
          </a:prstGeom>
        </p:spPr>
        <p:txBody>
          <a:bodyPr wrap="square">
            <a:spAutoFit/>
          </a:bodyPr>
          <a:lstStyle/>
          <a:p>
            <a:pPr algn="ctr"/>
            <a:r>
              <a:rPr lang="it-IT" b="1" u="sng" dirty="0"/>
              <a:t>Art. 1, comma 1 l. 14 gennaio 1994, n. 20</a:t>
            </a:r>
          </a:p>
          <a:p>
            <a:pPr algn="ctr"/>
            <a:endParaRPr lang="it-IT" i="0" dirty="0">
              <a:effectLst/>
            </a:endParaRPr>
          </a:p>
          <a:p>
            <a:pPr algn="ctr"/>
            <a:r>
              <a:rPr lang="it-IT" i="1" u="sng" dirty="0"/>
              <a:t>1. La responsabilità dei soggetti sottoposti alla giurisdizione della Corte dei conti in materia di contabilità pubblica è personale e limitata ai fatti ed alle omissioni commessi con dolo o con colpa grave, ferma restando l'insindacabilità nel merito delle scelte discrezionali.</a:t>
            </a:r>
            <a:r>
              <a:rPr lang="it-IT" i="1" dirty="0"/>
              <a:t> </a:t>
            </a:r>
            <a:r>
              <a:rPr lang="it-IT" b="1" i="1" u="sng" dirty="0"/>
              <a:t>In ogni caso è esclusa la gravità della colpa quando il fatto dannoso tragga origine dall’emanazione di un atto vistato e registrato in sede di controllo preventivo di legittimità, limitatamente ai profili presi in considerazione nell'esercizio del controllo.</a:t>
            </a:r>
            <a:r>
              <a:rPr lang="it-IT" i="1" dirty="0"/>
              <a:t> La gravità della colpa e ogni conseguente responsabilità sono in ogni caso escluse per ogni profilo se il fatto dannoso trae origine da decreti che determinano la cessazione anticipata, per qualsiasi ragione, di rapporti di concessione autostradale, allorché detti decreti siano stati vistati e registrati dalla Corte dei conti in sede di controllo preventivo di legittimità svolto su richiesta dell'amministrazione procedente. </a:t>
            </a:r>
            <a:r>
              <a:rPr lang="it-IT" b="1" i="1" u="sng" dirty="0"/>
              <a:t>Il relativo debito si trasmette agli eredi secondo le leggi vigenti nei casi di illecito arricchimento del dante causa e di conseguente indebito arricchimento degli eredi stessi.</a:t>
            </a:r>
            <a:endParaRPr lang="it-IT" b="1" i="1" u="sng" dirty="0">
              <a:effectLst/>
            </a:endParaRPr>
          </a:p>
        </p:txBody>
      </p:sp>
    </p:spTree>
    <p:extLst>
      <p:ext uri="{BB962C8B-B14F-4D97-AF65-F5344CB8AC3E}">
        <p14:creationId xmlns:p14="http://schemas.microsoft.com/office/powerpoint/2010/main" val="67582525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244</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1384102" y="2141558"/>
            <a:ext cx="9423795" cy="3108543"/>
          </a:xfrm>
          <a:prstGeom prst="rect">
            <a:avLst/>
          </a:prstGeom>
        </p:spPr>
        <p:txBody>
          <a:bodyPr wrap="square">
            <a:spAutoFit/>
          </a:bodyPr>
          <a:lstStyle/>
          <a:p>
            <a:pPr algn="ctr"/>
            <a:r>
              <a:rPr lang="it-IT" b="1" u="sng" dirty="0"/>
              <a:t>Art. 1, comma 1 l. 14 gennaio 1994, n. 20</a:t>
            </a:r>
          </a:p>
          <a:p>
            <a:pPr algn="ctr"/>
            <a:endParaRPr lang="it-IT" i="0" dirty="0">
              <a:effectLst/>
            </a:endParaRPr>
          </a:p>
          <a:p>
            <a:pPr algn="ctr"/>
            <a:r>
              <a:rPr lang="it-IT" sz="2000" i="1" dirty="0"/>
              <a:t>2. </a:t>
            </a:r>
            <a:r>
              <a:rPr lang="it-IT" sz="2000" b="1" i="1" u="sng" dirty="0"/>
              <a:t>Il diritto al risarcimento del danno si prescrive in ogni caso in cinque anni, decorrenti dalla data in cui si è verificato il fatto dannoso</a:t>
            </a:r>
            <a:r>
              <a:rPr lang="it-IT" sz="2000" i="1" dirty="0"/>
              <a:t>, ovvero, in caso di occultamento doloso del danno, dalla data della sua scoperta.</a:t>
            </a:r>
          </a:p>
          <a:p>
            <a:pPr algn="ctr"/>
            <a:r>
              <a:rPr lang="it-IT" sz="2000" i="1" dirty="0"/>
              <a:t>[…]</a:t>
            </a:r>
          </a:p>
          <a:p>
            <a:pPr algn="ctr"/>
            <a:r>
              <a:rPr lang="it-IT" sz="2000" i="1" dirty="0"/>
              <a:t>3. </a:t>
            </a:r>
            <a:r>
              <a:rPr lang="it-IT" sz="2000" b="1" i="1" u="sng" dirty="0"/>
              <a:t>Qualora la prescrizione del diritto al risarcimento sia maturata a causa di omissione o ritardo della denuncia del fatto, rispondono del danno erariale i soggetti che hanno omesso o ritardato la denuncia. In tali casi, l'azione è proponibile entro cinque anni dalla data in cui la prescrizione è maturata.</a:t>
            </a:r>
            <a:endParaRPr lang="it-IT" sz="2000" b="1" i="1" u="sng" dirty="0">
              <a:effectLst/>
            </a:endParaRPr>
          </a:p>
        </p:txBody>
      </p:sp>
    </p:spTree>
    <p:extLst>
      <p:ext uri="{BB962C8B-B14F-4D97-AF65-F5344CB8AC3E}">
        <p14:creationId xmlns:p14="http://schemas.microsoft.com/office/powerpoint/2010/main" val="250272983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245</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1384102" y="2141558"/>
            <a:ext cx="9423795" cy="2154436"/>
          </a:xfrm>
          <a:prstGeom prst="rect">
            <a:avLst/>
          </a:prstGeom>
        </p:spPr>
        <p:txBody>
          <a:bodyPr wrap="square">
            <a:spAutoFit/>
          </a:bodyPr>
          <a:lstStyle/>
          <a:p>
            <a:pPr algn="ctr"/>
            <a:r>
              <a:rPr lang="it-IT" b="1" u="sng" dirty="0"/>
              <a:t>R.D. 12/07/1934, n. 1214</a:t>
            </a:r>
          </a:p>
          <a:p>
            <a:pPr algn="ctr"/>
            <a:r>
              <a:rPr lang="it-IT" b="1" u="sng" dirty="0"/>
              <a:t>Approvazione del testo unico delle leggi sulla Corte dei conti</a:t>
            </a:r>
          </a:p>
          <a:p>
            <a:pPr algn="ctr"/>
            <a:endParaRPr lang="it-IT" sz="900" b="1" i="1" u="sng" dirty="0">
              <a:effectLst/>
            </a:endParaRPr>
          </a:p>
          <a:p>
            <a:pPr algn="ctr"/>
            <a:r>
              <a:rPr lang="it-IT" sz="2000" b="1" i="1" u="sng" dirty="0"/>
              <a:t>Art. 53</a:t>
            </a:r>
          </a:p>
          <a:p>
            <a:pPr algn="ctr"/>
            <a:endParaRPr lang="it-IT" sz="900" b="1" i="1" u="sng" dirty="0">
              <a:effectLst/>
            </a:endParaRPr>
          </a:p>
          <a:p>
            <a:pPr algn="ctr"/>
            <a:r>
              <a:rPr lang="it-IT" sz="2000" b="1" i="1" u="sng" dirty="0"/>
              <a:t>«[…] Quando nel giudizio di responsabilità la Corte accerti che per dolo o colpa grave, fu omessa la denuncia, a carico di personale dipendente, può condannare al risarcimento, oltre gli autori del danno, anche coloro che omisero la denuncia.</a:t>
            </a:r>
          </a:p>
        </p:txBody>
      </p:sp>
      <p:sp>
        <p:nvSpPr>
          <p:cNvPr id="2" name="Rettangolo 1">
            <a:extLst>
              <a:ext uri="{FF2B5EF4-FFF2-40B4-BE49-F238E27FC236}">
                <a16:creationId xmlns:a16="http://schemas.microsoft.com/office/drawing/2014/main" id="{61313CFB-56BA-4BDD-B7C5-D49AE3DAB8BB}"/>
              </a:ext>
            </a:extLst>
          </p:cNvPr>
          <p:cNvSpPr/>
          <p:nvPr/>
        </p:nvSpPr>
        <p:spPr>
          <a:xfrm>
            <a:off x="1835015" y="4507653"/>
            <a:ext cx="8521968" cy="1477328"/>
          </a:xfrm>
          <a:prstGeom prst="rect">
            <a:avLst/>
          </a:prstGeom>
          <a:solidFill>
            <a:schemeClr val="bg2">
              <a:lumMod val="90000"/>
            </a:schemeClr>
          </a:solidFill>
          <a:ln>
            <a:solidFill>
              <a:schemeClr val="tx1"/>
            </a:solidFill>
          </a:ln>
        </p:spPr>
        <p:txBody>
          <a:bodyPr wrap="square">
            <a:spAutoFit/>
          </a:bodyPr>
          <a:lstStyle/>
          <a:p>
            <a:pPr algn="ctr"/>
            <a:r>
              <a:rPr lang="it-IT" dirty="0">
                <a:latin typeface="nobile"/>
              </a:rPr>
              <a:t>Ebbene, il dirigente di un ente pubblico che non effettui la denuncia di un danno erariale del quale è venuto a conoscenza nell'ambito dell'attività del suo ufficio </a:t>
            </a:r>
            <a:r>
              <a:rPr lang="it-IT" b="1" u="sng" dirty="0">
                <a:latin typeface="nobile"/>
              </a:rPr>
              <a:t>risponde in proprio del danno alla finanza pubblica qualora a causa della sua omissione si prescriva il termine per la proposizione dell'azione di responsabilità da parte del Procuratore regionale della Corte dei conti nei confronti del responsabile.</a:t>
            </a:r>
            <a:endParaRPr lang="it-IT" b="1" u="sng" dirty="0"/>
          </a:p>
        </p:txBody>
      </p:sp>
    </p:spTree>
    <p:extLst>
      <p:ext uri="{BB962C8B-B14F-4D97-AF65-F5344CB8AC3E}">
        <p14:creationId xmlns:p14="http://schemas.microsoft.com/office/powerpoint/2010/main" val="283560836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246</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8" name="Rettangolo 7">
            <a:extLst>
              <a:ext uri="{FF2B5EF4-FFF2-40B4-BE49-F238E27FC236}">
                <a16:creationId xmlns:a16="http://schemas.microsoft.com/office/drawing/2014/main" id="{B79B2A2A-EA5A-4F2C-9292-65AA8CE75CBE}"/>
              </a:ext>
            </a:extLst>
          </p:cNvPr>
          <p:cNvSpPr/>
          <p:nvPr/>
        </p:nvSpPr>
        <p:spPr>
          <a:xfrm>
            <a:off x="1384102" y="2141558"/>
            <a:ext cx="9423795" cy="3970318"/>
          </a:xfrm>
          <a:prstGeom prst="rect">
            <a:avLst/>
          </a:prstGeom>
        </p:spPr>
        <p:txBody>
          <a:bodyPr wrap="square">
            <a:spAutoFit/>
          </a:bodyPr>
          <a:lstStyle/>
          <a:p>
            <a:pPr algn="ctr"/>
            <a:r>
              <a:rPr lang="it-IT" b="1" u="sng" dirty="0"/>
              <a:t>L. 24 dicembre 2007, n. 244 Disposizioni per la formazione del bilancio annuale e pluriennale dello Stato (legge finanziaria 2008)</a:t>
            </a:r>
          </a:p>
          <a:p>
            <a:pPr algn="ctr"/>
            <a:endParaRPr lang="it-IT" b="1" u="sng" dirty="0"/>
          </a:p>
          <a:p>
            <a:pPr algn="ctr"/>
            <a:r>
              <a:rPr lang="it-IT" b="1" dirty="0"/>
              <a:t>(Art. 3, comma 59) </a:t>
            </a:r>
          </a:p>
          <a:p>
            <a:pPr algn="ctr"/>
            <a:endParaRPr lang="it-IT" b="1" u="sng" dirty="0"/>
          </a:p>
          <a:p>
            <a:pPr algn="ctr"/>
            <a:r>
              <a:rPr lang="it-IT" b="1" u="sng" dirty="0"/>
              <a:t>È nullo il contratto di assicurazione con il quale un ente pubblico assicuri propri amministratori per i rischi derivanti dall'espletamento dei compiti istituzionali connessi con la carica e riguardanti la responsabilità per danni cagionati allo Stato o ad enti pubblici e la responsabilità contabile.</a:t>
            </a:r>
            <a:r>
              <a:rPr lang="it-IT" dirty="0"/>
              <a:t> I contratti di assicurazione in corso alla data di entrata in vigore della presente legge cessano di avere efficacia alla data del 30 giugno 2008. In caso di violazione della presente disposizione, l'amministratore che pone in essere o che proroga il contratto di assicurazione e il beneficiario della copertura assicurativa sono tenuti al rimborso, a titolo di danno erariale, di una somma pari a dieci volte l'ammontare dei premi complessivamente stabiliti nel contratto medesimo.</a:t>
            </a:r>
          </a:p>
          <a:p>
            <a:pPr algn="ctr"/>
            <a:endParaRPr lang="it-IT" b="1" u="sng" dirty="0"/>
          </a:p>
        </p:txBody>
      </p:sp>
    </p:spTree>
    <p:extLst>
      <p:ext uri="{BB962C8B-B14F-4D97-AF65-F5344CB8AC3E}">
        <p14:creationId xmlns:p14="http://schemas.microsoft.com/office/powerpoint/2010/main" val="25296616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247</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3" name="Rettangolo 2">
            <a:extLst>
              <a:ext uri="{FF2B5EF4-FFF2-40B4-BE49-F238E27FC236}">
                <a16:creationId xmlns:a16="http://schemas.microsoft.com/office/drawing/2014/main" id="{4C0B73DA-6675-4C91-956B-4C4DB2E6ED5D}"/>
              </a:ext>
            </a:extLst>
          </p:cNvPr>
          <p:cNvSpPr/>
          <p:nvPr/>
        </p:nvSpPr>
        <p:spPr>
          <a:xfrm>
            <a:off x="2154477" y="2315342"/>
            <a:ext cx="7827723" cy="2862322"/>
          </a:xfrm>
          <a:prstGeom prst="rect">
            <a:avLst/>
          </a:prstGeom>
        </p:spPr>
        <p:txBody>
          <a:bodyPr wrap="square">
            <a:spAutoFit/>
          </a:bodyPr>
          <a:lstStyle/>
          <a:p>
            <a:pPr algn="ctr"/>
            <a:r>
              <a:rPr lang="it-IT" u="sng" dirty="0"/>
              <a:t>L’articolo 328 c.p. identifica poi una delle forme di </a:t>
            </a:r>
            <a:r>
              <a:rPr lang="it-IT" b="1" u="sng" dirty="0">
                <a:hlinkClick r:id="rId2">
                  <a:extLst>
                    <a:ext uri="{A12FA001-AC4F-418D-AE19-62706E023703}">
                      <ahyp:hlinkClr xmlns:ahyp="http://schemas.microsoft.com/office/drawing/2018/hyperlinkcolor" val="tx"/>
                    </a:ext>
                  </a:extLst>
                </a:hlinkClick>
              </a:rPr>
              <a:t>responsabilità</a:t>
            </a:r>
            <a:r>
              <a:rPr lang="it-IT" b="1" u="sng" dirty="0"/>
              <a:t> di natura penale</a:t>
            </a:r>
            <a:r>
              <a:rPr lang="it-IT" dirty="0"/>
              <a:t> in cui può incorrere il RUP, in questo caso specifico relativa al rifiuto o omissione di atti di ufficio che si determina quando, l’atto non è compiuto dopo 30 giorni dalla richiesta e non vengano esposte, entro lo stesso termine, le ragioni del ritardo. </a:t>
            </a:r>
          </a:p>
          <a:p>
            <a:pPr algn="ctr"/>
            <a:endParaRPr lang="it-IT" dirty="0"/>
          </a:p>
          <a:p>
            <a:pPr algn="ctr"/>
            <a:r>
              <a:rPr lang="it-IT" b="1" u="sng" dirty="0"/>
              <a:t>Aspetto ricorrente soprattutto per i casi che non interessano le ragioni di giustizia, sicurezza ordine pubblico richiamate dal comma 1 dell’articolo 328 c.p. ma i ricorrenti ritardi</a:t>
            </a:r>
            <a:r>
              <a:rPr lang="it-IT" b="1" dirty="0"/>
              <a:t> </a:t>
            </a:r>
            <a:r>
              <a:rPr lang="it-IT" dirty="0"/>
              <a:t>(sanzionati dal comma 2 dello stesso articolo 328) relativi ad atti ordinari che non vengono compiuti entro il termine di 30 giorni previsti.</a:t>
            </a:r>
          </a:p>
        </p:txBody>
      </p:sp>
    </p:spTree>
    <p:extLst>
      <p:ext uri="{BB962C8B-B14F-4D97-AF65-F5344CB8AC3E}">
        <p14:creationId xmlns:p14="http://schemas.microsoft.com/office/powerpoint/2010/main" val="229212245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248</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3" name="Rettangolo 2">
            <a:extLst>
              <a:ext uri="{FF2B5EF4-FFF2-40B4-BE49-F238E27FC236}">
                <a16:creationId xmlns:a16="http://schemas.microsoft.com/office/drawing/2014/main" id="{4C0B73DA-6675-4C91-956B-4C4DB2E6ED5D}"/>
              </a:ext>
            </a:extLst>
          </p:cNvPr>
          <p:cNvSpPr/>
          <p:nvPr/>
        </p:nvSpPr>
        <p:spPr>
          <a:xfrm>
            <a:off x="2209800" y="2724022"/>
            <a:ext cx="7772400" cy="1631216"/>
          </a:xfrm>
          <a:prstGeom prst="rect">
            <a:avLst/>
          </a:prstGeom>
          <a:solidFill>
            <a:schemeClr val="accent1">
              <a:lumMod val="40000"/>
              <a:lumOff val="60000"/>
            </a:schemeClr>
          </a:solidFill>
        </p:spPr>
        <p:txBody>
          <a:bodyPr wrap="square">
            <a:spAutoFit/>
          </a:bodyPr>
          <a:lstStyle/>
          <a:p>
            <a:pPr algn="ctr"/>
            <a:r>
              <a:rPr lang="it-IT" sz="2000" dirty="0">
                <a:solidFill>
                  <a:srgbClr val="222222"/>
                </a:solidFill>
              </a:rPr>
              <a:t>Sia in termini di responsabilità civile che penale restano, </a:t>
            </a:r>
            <a:r>
              <a:rPr lang="it-IT" sz="2000" b="1" dirty="0">
                <a:solidFill>
                  <a:srgbClr val="222222"/>
                </a:solidFill>
              </a:rPr>
              <a:t>comunque, in essere vari gradi di responsabilità che possono essere attribuiti al RUP in ragione di comportamenti assunti</a:t>
            </a:r>
            <a:r>
              <a:rPr lang="it-IT" sz="2000" dirty="0">
                <a:solidFill>
                  <a:srgbClr val="222222"/>
                </a:solidFill>
              </a:rPr>
              <a:t> durante un procedimento amministrativo o in relazioni a danni e alla gestione contabile degli appalti di lavori, servizi e forniture.</a:t>
            </a:r>
            <a:endParaRPr lang="it-IT" sz="2000" dirty="0"/>
          </a:p>
        </p:txBody>
      </p:sp>
    </p:spTree>
    <p:extLst>
      <p:ext uri="{BB962C8B-B14F-4D97-AF65-F5344CB8AC3E}">
        <p14:creationId xmlns:p14="http://schemas.microsoft.com/office/powerpoint/2010/main" val="182031384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249</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2" name="Rettangolo 1">
            <a:extLst>
              <a:ext uri="{FF2B5EF4-FFF2-40B4-BE49-F238E27FC236}">
                <a16:creationId xmlns:a16="http://schemas.microsoft.com/office/drawing/2014/main" id="{A6C19C4A-78E8-420E-B47C-3D46055460E0}"/>
              </a:ext>
            </a:extLst>
          </p:cNvPr>
          <p:cNvSpPr/>
          <p:nvPr/>
        </p:nvSpPr>
        <p:spPr>
          <a:xfrm>
            <a:off x="1929008" y="2135753"/>
            <a:ext cx="8333983" cy="3785652"/>
          </a:xfrm>
          <a:prstGeom prst="rect">
            <a:avLst/>
          </a:prstGeom>
          <a:solidFill>
            <a:schemeClr val="accent4">
              <a:lumMod val="40000"/>
              <a:lumOff val="60000"/>
            </a:schemeClr>
          </a:solidFill>
          <a:ln>
            <a:solidFill>
              <a:schemeClr val="tx2"/>
            </a:solidFill>
          </a:ln>
        </p:spPr>
        <p:txBody>
          <a:bodyPr wrap="square">
            <a:spAutoFit/>
          </a:bodyPr>
          <a:lstStyle/>
          <a:p>
            <a:pPr algn="ctr"/>
            <a:r>
              <a:rPr lang="it-IT" b="1" dirty="0">
                <a:solidFill>
                  <a:srgbClr val="111111"/>
                </a:solidFill>
              </a:rPr>
              <a:t>Responsabilità del RUP: le cose più importanti</a:t>
            </a:r>
          </a:p>
          <a:p>
            <a:endParaRPr lang="it-IT" sz="1600" dirty="0">
              <a:solidFill>
                <a:srgbClr val="222222"/>
              </a:solidFill>
            </a:endParaRPr>
          </a:p>
          <a:p>
            <a:r>
              <a:rPr lang="it-IT" sz="1600" u="sng" dirty="0">
                <a:solidFill>
                  <a:srgbClr val="222222"/>
                </a:solidFill>
              </a:rPr>
              <a:t>Come ulteriore sintesi di quanto analizzato in materia di responsabilità del RUP si riporta un elenco degli aspetti di maggior rilevanza sulla materia:</a:t>
            </a:r>
          </a:p>
          <a:p>
            <a:pPr marL="742950" lvl="1" indent="-285750" algn="just">
              <a:buFont typeface="Wingdings" panose="05000000000000000000" pitchFamily="2" charset="2"/>
              <a:buChar char="q"/>
            </a:pPr>
            <a:r>
              <a:rPr lang="it-IT" sz="1600" dirty="0">
                <a:solidFill>
                  <a:srgbClr val="222222"/>
                </a:solidFill>
              </a:rPr>
              <a:t>il RUP assume, con l’atto di nomina, un ruolo di coordinamento e di controllo = </a:t>
            </a:r>
            <a:r>
              <a:rPr lang="it-IT" sz="1600" b="1" dirty="0">
                <a:solidFill>
                  <a:srgbClr val="222222"/>
                </a:solidFill>
              </a:rPr>
              <a:t>obbligo di servizio</a:t>
            </a:r>
            <a:r>
              <a:rPr lang="it-IT" sz="1600" dirty="0">
                <a:solidFill>
                  <a:srgbClr val="222222"/>
                </a:solidFill>
              </a:rPr>
              <a:t>;</a:t>
            </a:r>
          </a:p>
          <a:p>
            <a:pPr marL="742950" lvl="1" indent="-285750" algn="just">
              <a:buFont typeface="Wingdings" panose="05000000000000000000" pitchFamily="2" charset="2"/>
              <a:buChar char="q"/>
            </a:pPr>
            <a:r>
              <a:rPr lang="it-IT" sz="1600" dirty="0">
                <a:solidFill>
                  <a:srgbClr val="222222"/>
                </a:solidFill>
              </a:rPr>
              <a:t>nell’esercizio delle sue funzioni è qualificabile </a:t>
            </a:r>
            <a:r>
              <a:rPr lang="it-IT" sz="1600" b="1" dirty="0">
                <a:solidFill>
                  <a:srgbClr val="222222"/>
                </a:solidFill>
              </a:rPr>
              <a:t>pubblico ufficiale </a:t>
            </a:r>
            <a:r>
              <a:rPr lang="it-IT" sz="1600" dirty="0">
                <a:solidFill>
                  <a:srgbClr val="222222"/>
                </a:solidFill>
              </a:rPr>
              <a:t>e il suo comportamento è diretto al conseguimento di </a:t>
            </a:r>
            <a:r>
              <a:rPr lang="it-IT" sz="1600" b="1" dirty="0">
                <a:solidFill>
                  <a:srgbClr val="222222"/>
                </a:solidFill>
              </a:rPr>
              <a:t>fini istituzionali </a:t>
            </a:r>
            <a:r>
              <a:rPr lang="it-IT" sz="1600" dirty="0">
                <a:solidFill>
                  <a:srgbClr val="222222"/>
                </a:solidFill>
              </a:rPr>
              <a:t>propri dell’ufficio;</a:t>
            </a:r>
          </a:p>
          <a:p>
            <a:pPr marL="742950" lvl="1" indent="-285750" algn="just">
              <a:buFont typeface="Wingdings" panose="05000000000000000000" pitchFamily="2" charset="2"/>
              <a:buChar char="q"/>
            </a:pPr>
            <a:r>
              <a:rPr lang="it-IT" sz="1600" dirty="0">
                <a:solidFill>
                  <a:srgbClr val="222222"/>
                </a:solidFill>
              </a:rPr>
              <a:t>responsabilità contabile (giurisdizione della Corte dei conti) per liquidazione corrispettivo;</a:t>
            </a:r>
          </a:p>
          <a:p>
            <a:pPr marL="742950" lvl="1" indent="-285750" algn="just">
              <a:buFont typeface="Wingdings" panose="05000000000000000000" pitchFamily="2" charset="2"/>
              <a:buChar char="q"/>
            </a:pPr>
            <a:r>
              <a:rPr lang="it-IT" sz="1600" dirty="0">
                <a:solidFill>
                  <a:srgbClr val="222222"/>
                </a:solidFill>
              </a:rPr>
              <a:t>ai fini della copertura assicurativa il RUP </a:t>
            </a:r>
            <a:r>
              <a:rPr lang="it-IT" sz="1600" b="1" dirty="0">
                <a:solidFill>
                  <a:srgbClr val="222222"/>
                </a:solidFill>
              </a:rPr>
              <a:t>opera sotto la responsabilità diretta della P.A. </a:t>
            </a:r>
            <a:r>
              <a:rPr lang="it-IT" sz="1600" dirty="0">
                <a:solidFill>
                  <a:srgbClr val="222222"/>
                </a:solidFill>
              </a:rPr>
              <a:t>che risponde di danni arrecati a terzi dai propri dipendenti;</a:t>
            </a:r>
          </a:p>
          <a:p>
            <a:pPr marL="742950" lvl="1" indent="-285750" algn="just">
              <a:buFont typeface="Wingdings" panose="05000000000000000000" pitchFamily="2" charset="2"/>
              <a:buChar char="q"/>
            </a:pPr>
            <a:r>
              <a:rPr lang="it-IT" sz="1600" b="1" u="sng" dirty="0">
                <a:solidFill>
                  <a:srgbClr val="222222"/>
                </a:solidFill>
              </a:rPr>
              <a:t>il RUP risponde direttamente verso il danneggiato solo in caso di dolo o colpa grave per motivi estranei al conseguimento dei fini istituzionali (escluso ogni collegamento di «occasionalità necessaria» tra incombenze affidategli e attività produttiva del danno);</a:t>
            </a:r>
          </a:p>
          <a:p>
            <a:pPr marL="742950" lvl="1" indent="-285750" algn="just">
              <a:buFont typeface="Wingdings" panose="05000000000000000000" pitchFamily="2" charset="2"/>
              <a:buChar char="q"/>
            </a:pPr>
            <a:r>
              <a:rPr lang="it-IT" sz="1600" b="1" dirty="0">
                <a:solidFill>
                  <a:srgbClr val="222222"/>
                </a:solidFill>
              </a:rPr>
              <a:t>potere negoziale</a:t>
            </a:r>
            <a:r>
              <a:rPr lang="it-IT" sz="1600" dirty="0">
                <a:solidFill>
                  <a:srgbClr val="222222"/>
                </a:solidFill>
              </a:rPr>
              <a:t> entro i limiti fissati dal codice;</a:t>
            </a:r>
            <a:endParaRPr lang="it-IT" sz="1600" b="0" i="0" dirty="0">
              <a:solidFill>
                <a:srgbClr val="222222"/>
              </a:solidFill>
              <a:effectLst/>
            </a:endParaRPr>
          </a:p>
        </p:txBody>
      </p:sp>
    </p:spTree>
    <p:extLst>
      <p:ext uri="{BB962C8B-B14F-4D97-AF65-F5344CB8AC3E}">
        <p14:creationId xmlns:p14="http://schemas.microsoft.com/office/powerpoint/2010/main" val="3503443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a:t>
            </a:fld>
            <a:endParaRPr lang="it-IT" dirty="0"/>
          </a:p>
        </p:txBody>
      </p:sp>
      <p:sp>
        <p:nvSpPr>
          <p:cNvPr id="8" name="Rettangolo 7">
            <a:extLst>
              <a:ext uri="{FF2B5EF4-FFF2-40B4-BE49-F238E27FC236}">
                <a16:creationId xmlns:a16="http://schemas.microsoft.com/office/drawing/2014/main" id="{21D47427-0478-4054-956D-C6B3EA882D25}"/>
              </a:ext>
            </a:extLst>
          </p:cNvPr>
          <p:cNvSpPr/>
          <p:nvPr/>
        </p:nvSpPr>
        <p:spPr>
          <a:xfrm>
            <a:off x="1288906" y="878227"/>
            <a:ext cx="9687339" cy="3554819"/>
          </a:xfrm>
          <a:prstGeom prst="rect">
            <a:avLst/>
          </a:prstGeom>
        </p:spPr>
        <p:txBody>
          <a:bodyPr wrap="square">
            <a:spAutoFit/>
          </a:bodyPr>
          <a:lstStyle/>
          <a:p>
            <a:pPr algn="ctr"/>
            <a:r>
              <a:rPr lang="it-IT" sz="2400" b="1" dirty="0">
                <a:solidFill>
                  <a:srgbClr val="0070C0"/>
                </a:solidFill>
              </a:rPr>
              <a:t>Conflitti di interesse: obblighi delle S.A. e del personale…</a:t>
            </a:r>
            <a:endParaRPr lang="it-IT" sz="2000" dirty="0"/>
          </a:p>
          <a:p>
            <a:pPr algn="ctr"/>
            <a:endParaRPr lang="it-IT" sz="2400" dirty="0"/>
          </a:p>
          <a:p>
            <a:pPr algn="ctr"/>
            <a:r>
              <a:rPr lang="it-IT" sz="2400" dirty="0"/>
              <a:t>Le S.A. prevedono misure adeguate per contrastare le frodi e la corruzione e per individuare, prevenire e risolvere efficacemente ogni ipotesi di conflitto di interesse nello svolgimento delle procedure di aggiudicazione dei contratti pubblici, in modo da evitare qualsiasi distorsione della concorrenza e garantire la parità di trattamento di tutti gli operatori economici (art. 42, comma 1) e hanno l’obbligo di vigilare sul rispetto dell’art. 42.</a:t>
            </a:r>
          </a:p>
          <a:p>
            <a:pPr algn="ctr"/>
            <a:endParaRPr lang="it-IT" sz="900" dirty="0"/>
          </a:p>
          <a:p>
            <a:pPr algn="ctr"/>
            <a:r>
              <a:rPr lang="it-IT" sz="2400" dirty="0"/>
              <a:t>Le S.A. sono tenute a vigilare sul rispetto delle disposizioni dell’art. 42</a:t>
            </a:r>
            <a:r>
              <a:rPr lang="it-IT" sz="2000" dirty="0"/>
              <a:t>.</a:t>
            </a:r>
            <a:endParaRPr lang="it-IT" sz="2400" dirty="0"/>
          </a:p>
        </p:txBody>
      </p:sp>
      <p:sp>
        <p:nvSpPr>
          <p:cNvPr id="9" name="Text Box 227">
            <a:extLst>
              <a:ext uri="{FF2B5EF4-FFF2-40B4-BE49-F238E27FC236}">
                <a16:creationId xmlns:a16="http://schemas.microsoft.com/office/drawing/2014/main" id="{EBE907B9-BCA8-4277-AB5C-DC13716D7928}"/>
              </a:ext>
            </a:extLst>
          </p:cNvPr>
          <p:cNvSpPr txBox="1">
            <a:spLocks noChangeArrowheads="1"/>
          </p:cNvSpPr>
          <p:nvPr/>
        </p:nvSpPr>
        <p:spPr bwMode="auto">
          <a:xfrm>
            <a:off x="1007165" y="4615333"/>
            <a:ext cx="10177669" cy="1284282"/>
          </a:xfrm>
          <a:prstGeom prst="rect">
            <a:avLst/>
          </a:prstGeom>
          <a:solidFill>
            <a:srgbClr val="4F81BC"/>
          </a:solidFill>
          <a:ln w="25400">
            <a:solidFill>
              <a:srgbClr val="385D89"/>
            </a:solidFill>
            <a:prstDash val="solid"/>
            <a:miter lim="800000"/>
            <a:headEnd/>
            <a:tailEnd/>
          </a:ln>
        </p:spPr>
        <p:txBody>
          <a:bodyPr rot="0" vert="horz" wrap="square" lIns="0" tIns="0" rIns="0" bIns="0" anchor="t" anchorCtr="0" upright="1">
            <a:noAutofit/>
          </a:bodyPr>
          <a:lstStyle/>
          <a:p>
            <a:pPr algn="ctr">
              <a:spcBef>
                <a:spcPts val="40"/>
              </a:spcBef>
              <a:spcAft>
                <a:spcPts val="0"/>
              </a:spcAft>
            </a:pPr>
            <a:r>
              <a:rPr lang="it-IT" sz="1650" dirty="0">
                <a:effectLst/>
                <a:latin typeface="Times New Roman" panose="02020603050405020304" pitchFamily="18" charset="0"/>
                <a:ea typeface="Times New Roman" panose="02020603050405020304" pitchFamily="18" charset="0"/>
              </a:rPr>
              <a:t> </a:t>
            </a:r>
            <a:r>
              <a:rPr lang="it-IT" sz="2000" b="1" dirty="0">
                <a:solidFill>
                  <a:srgbClr val="FFFFFF"/>
                </a:solidFill>
                <a:effectLst/>
                <a:ea typeface="Times New Roman" panose="02020603050405020304" pitchFamily="18" charset="0"/>
              </a:rPr>
              <a:t>Il personale che versa in situazione di conflitto di interessi è tenuto a darne comunicazione alla S.A. e ad astenersi dal partecipare alla procedura, nonché alla fase esecutiva del contratto. La mancata astensione dà luogo a responsabilità disciplinare (fatta salva la eventuale responsabilità amministrativa e penale)…</a:t>
            </a:r>
            <a:endParaRPr lang="it-IT" sz="2000" dirty="0">
              <a:effectLst/>
              <a:ea typeface="Times New Roman" panose="02020603050405020304" pitchFamily="18" charset="0"/>
            </a:endParaRPr>
          </a:p>
        </p:txBody>
      </p:sp>
    </p:spTree>
    <p:extLst>
      <p:ext uri="{BB962C8B-B14F-4D97-AF65-F5344CB8AC3E}">
        <p14:creationId xmlns:p14="http://schemas.microsoft.com/office/powerpoint/2010/main" val="390756889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250</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3" name="Rettangolo 2">
            <a:extLst>
              <a:ext uri="{FF2B5EF4-FFF2-40B4-BE49-F238E27FC236}">
                <a16:creationId xmlns:a16="http://schemas.microsoft.com/office/drawing/2014/main" id="{92210956-A869-4972-AF6E-95985AFCE0E4}"/>
              </a:ext>
            </a:extLst>
          </p:cNvPr>
          <p:cNvSpPr/>
          <p:nvPr/>
        </p:nvSpPr>
        <p:spPr>
          <a:xfrm>
            <a:off x="3883851" y="2172851"/>
            <a:ext cx="4497450" cy="400110"/>
          </a:xfrm>
          <a:prstGeom prst="rect">
            <a:avLst/>
          </a:prstGeom>
          <a:solidFill>
            <a:schemeClr val="accent1">
              <a:lumMod val="60000"/>
              <a:lumOff val="40000"/>
            </a:schemeClr>
          </a:solidFill>
        </p:spPr>
        <p:txBody>
          <a:bodyPr wrap="none">
            <a:spAutoFit/>
          </a:bodyPr>
          <a:lstStyle/>
          <a:p>
            <a:pPr algn="ctr"/>
            <a:r>
              <a:rPr lang="it-IT" sz="2000" b="1" dirty="0"/>
              <a:t>Cass. pen., sez. VI, 13/06/2019, n. 38260</a:t>
            </a:r>
            <a:endParaRPr lang="it-IT" sz="2000" dirty="0"/>
          </a:p>
        </p:txBody>
      </p:sp>
      <p:sp>
        <p:nvSpPr>
          <p:cNvPr id="8" name="Rettangolo 7">
            <a:extLst>
              <a:ext uri="{FF2B5EF4-FFF2-40B4-BE49-F238E27FC236}">
                <a16:creationId xmlns:a16="http://schemas.microsoft.com/office/drawing/2014/main" id="{99519E1B-53D6-4F97-94B5-B52A130B9A32}"/>
              </a:ext>
            </a:extLst>
          </p:cNvPr>
          <p:cNvSpPr/>
          <p:nvPr/>
        </p:nvSpPr>
        <p:spPr>
          <a:xfrm>
            <a:off x="1968674" y="2814129"/>
            <a:ext cx="8254652" cy="3016210"/>
          </a:xfrm>
          <a:prstGeom prst="rect">
            <a:avLst/>
          </a:prstGeom>
          <a:ln>
            <a:solidFill>
              <a:schemeClr val="tx1"/>
            </a:solidFill>
          </a:ln>
        </p:spPr>
        <p:txBody>
          <a:bodyPr wrap="square">
            <a:spAutoFit/>
          </a:bodyPr>
          <a:lstStyle/>
          <a:p>
            <a:pPr algn="ctr"/>
            <a:r>
              <a:rPr lang="it-IT" sz="1900" dirty="0"/>
              <a:t>In merito alla responsabilità civile della P.A. per il reato commesso dal </a:t>
            </a:r>
            <a:r>
              <a:rPr lang="it-IT" sz="1900" b="1" i="1" dirty="0"/>
              <a:t>dipendente</a:t>
            </a:r>
            <a:r>
              <a:rPr lang="it-IT" sz="1900" dirty="0"/>
              <a:t>, </a:t>
            </a:r>
            <a:r>
              <a:rPr lang="it-IT" sz="1900" u="sng" dirty="0"/>
              <a:t>l'ente può essere chiamato a rispondere civilmente soltanto qualora, tra il fatto dannoso e le mansioni esercitate, sussista un rapporto di </a:t>
            </a:r>
            <a:r>
              <a:rPr lang="it-IT" sz="1900" b="1" i="1" u="sng" dirty="0"/>
              <a:t>occasionalità</a:t>
            </a:r>
            <a:r>
              <a:rPr lang="it-IT" sz="1900" u="sng" dirty="0"/>
              <a:t> </a:t>
            </a:r>
            <a:r>
              <a:rPr lang="it-IT" sz="1900" b="1" i="1" u="sng" dirty="0"/>
              <a:t>necessaria</a:t>
            </a:r>
            <a:r>
              <a:rPr lang="it-IT" sz="1900" dirty="0"/>
              <a:t>, che, ad esempio, ricorre quando il soggetto compie l'illecito sfruttando comunque i compiti svolti, </a:t>
            </a:r>
            <a:r>
              <a:rPr lang="it-IT" sz="1900" u="sng" dirty="0"/>
              <a:t>anche se ha agito oltre i limiti delle sue incombenze e persino se ha violato gli obblighi a lui imposti, dovendo essere escluso detto rapporto solo quando il </a:t>
            </a:r>
            <a:r>
              <a:rPr lang="it-IT" sz="1900" b="1" i="1" u="sng" dirty="0"/>
              <a:t>dipendente</a:t>
            </a:r>
            <a:r>
              <a:rPr lang="it-IT" sz="1900" u="sng" dirty="0"/>
              <a:t>, nello svolgimento delle mansioni affidategli, commette un illecito penale per finalità di carattere personale</a:t>
            </a:r>
            <a:r>
              <a:rPr lang="it-IT" sz="1900" dirty="0"/>
              <a:t>, di fatto sostituite a quelle dell'ente pubblico di appartenenza ed, anzi, in contrasto con queste ultime.</a:t>
            </a:r>
          </a:p>
        </p:txBody>
      </p:sp>
    </p:spTree>
    <p:extLst>
      <p:ext uri="{BB962C8B-B14F-4D97-AF65-F5344CB8AC3E}">
        <p14:creationId xmlns:p14="http://schemas.microsoft.com/office/powerpoint/2010/main" val="66803266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251</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
        <p:nvSpPr>
          <p:cNvPr id="2" name="Rettangolo 1">
            <a:extLst>
              <a:ext uri="{FF2B5EF4-FFF2-40B4-BE49-F238E27FC236}">
                <a16:creationId xmlns:a16="http://schemas.microsoft.com/office/drawing/2014/main" id="{A6C19C4A-78E8-420E-B47C-3D46055460E0}"/>
              </a:ext>
            </a:extLst>
          </p:cNvPr>
          <p:cNvSpPr/>
          <p:nvPr/>
        </p:nvSpPr>
        <p:spPr>
          <a:xfrm>
            <a:off x="1929008" y="2135753"/>
            <a:ext cx="8333983" cy="3616375"/>
          </a:xfrm>
          <a:prstGeom prst="rect">
            <a:avLst/>
          </a:prstGeom>
          <a:solidFill>
            <a:schemeClr val="accent4">
              <a:lumMod val="40000"/>
              <a:lumOff val="60000"/>
            </a:schemeClr>
          </a:solidFill>
          <a:ln>
            <a:solidFill>
              <a:schemeClr val="tx2"/>
            </a:solidFill>
          </a:ln>
        </p:spPr>
        <p:txBody>
          <a:bodyPr wrap="square">
            <a:spAutoFit/>
          </a:bodyPr>
          <a:lstStyle/>
          <a:p>
            <a:pPr algn="ctr"/>
            <a:r>
              <a:rPr lang="it-IT" b="1" dirty="0">
                <a:solidFill>
                  <a:srgbClr val="111111"/>
                </a:solidFill>
              </a:rPr>
              <a:t>Responsabilità del RUP: le cose più importanti</a:t>
            </a:r>
          </a:p>
          <a:p>
            <a:endParaRPr lang="it-IT" sz="1600" dirty="0">
              <a:solidFill>
                <a:srgbClr val="222222"/>
              </a:solidFill>
            </a:endParaRPr>
          </a:p>
          <a:p>
            <a:pPr marL="742950" lvl="1" indent="-285750" algn="just">
              <a:buFont typeface="Wingdings" panose="05000000000000000000" pitchFamily="2" charset="2"/>
              <a:buChar char="q"/>
            </a:pPr>
            <a:r>
              <a:rPr lang="it-IT" sz="1500" b="1" u="sng" dirty="0">
                <a:solidFill>
                  <a:srgbClr val="222222"/>
                </a:solidFill>
              </a:rPr>
              <a:t>A carico del RUP grava una posizione di garanzia connessa ai compiti di sicurezza</a:t>
            </a:r>
            <a:r>
              <a:rPr lang="it-IT" sz="1500" dirty="0">
                <a:solidFill>
                  <a:srgbClr val="222222"/>
                </a:solidFill>
              </a:rPr>
              <a:t> non solo nella fase genetica dei lavori, laddove vengono redatti i piani di sicurezza, </a:t>
            </a:r>
            <a:r>
              <a:rPr lang="it-IT" sz="1500" b="1" u="sng" dirty="0">
                <a:solidFill>
                  <a:srgbClr val="222222"/>
                </a:solidFill>
              </a:rPr>
              <a:t>ma anche durate il loro svolgimento</a:t>
            </a:r>
            <a:r>
              <a:rPr lang="it-IT" sz="1500" dirty="0">
                <a:solidFill>
                  <a:srgbClr val="222222"/>
                </a:solidFill>
              </a:rPr>
              <a:t>, ove è previsto che debba svolgere un’attività di sorveglianza del loro rispetto;</a:t>
            </a:r>
          </a:p>
          <a:p>
            <a:pPr marL="742950" lvl="1" indent="-285750" algn="just">
              <a:buFont typeface="Wingdings" panose="05000000000000000000" pitchFamily="2" charset="2"/>
              <a:buChar char="q"/>
            </a:pPr>
            <a:r>
              <a:rPr lang="it-IT" sz="1500" b="1" u="sng" dirty="0">
                <a:solidFill>
                  <a:srgbClr val="222222"/>
                </a:solidFill>
              </a:rPr>
              <a:t>L’insindacabilità nel merito</a:t>
            </a:r>
            <a:r>
              <a:rPr lang="it-IT" sz="1500" dirty="0">
                <a:solidFill>
                  <a:srgbClr val="222222"/>
                </a:solidFill>
              </a:rPr>
              <a:t> delle scelte discrezionali compiute da soggetti sottoposti, in astratto, alla giurisdizione della Corte di Conti, non ne comporta la sottrazione a ogni possibile controllo. </a:t>
            </a:r>
            <a:r>
              <a:rPr lang="it-IT" sz="1500" u="sng" dirty="0">
                <a:solidFill>
                  <a:srgbClr val="222222"/>
                </a:solidFill>
              </a:rPr>
              <a:t>L'insindacabilità nel merito sancita all'art. 1, comma 1, l. n. 20 del 1994, infatti, non priva la Corte dei conti della possibilità di accertare la conformità alla legge dell'attività amministrativa</a:t>
            </a:r>
            <a:r>
              <a:rPr lang="it-IT" sz="1500" dirty="0">
                <a:solidFill>
                  <a:srgbClr val="222222"/>
                </a:solidFill>
              </a:rPr>
              <a:t>, </a:t>
            </a:r>
            <a:r>
              <a:rPr lang="it-IT" sz="1500" b="1" u="sng" dirty="0">
                <a:solidFill>
                  <a:srgbClr val="222222"/>
                </a:solidFill>
              </a:rPr>
              <a:t>verificandola anche sotto l'aspetto funzionale, in ordine, cioè, alla congruità dei singoli atti compiuti rispetto ai fini imposti, in via generale o in modo specifico, dal legislatore</a:t>
            </a:r>
            <a:r>
              <a:rPr lang="it-IT" sz="1500" dirty="0">
                <a:solidFill>
                  <a:srgbClr val="222222"/>
                </a:solidFill>
              </a:rPr>
              <a:t> (Cass. civ., sez. un., 25 maggio 2016, n. 10814). Sempre per la Corte di Cassazione «…</a:t>
            </a:r>
            <a:r>
              <a:rPr lang="it-IT" sz="1500" i="1" dirty="0">
                <a:solidFill>
                  <a:srgbClr val="222222"/>
                </a:solidFill>
              </a:rPr>
              <a:t>occorre, dunque, richiamare, quale limite all'insindacabilità delle scelte discrezionali della Pubblica Amministrazione, l'esigenza di accertare che l’attività svolta si sia ispirata a criteri di ragionevole proporzionalità tra costi e benefici</a:t>
            </a:r>
            <a:r>
              <a:rPr lang="it-IT" sz="1500" dirty="0">
                <a:solidFill>
                  <a:srgbClr val="222222"/>
                </a:solidFill>
              </a:rPr>
              <a:t>».</a:t>
            </a:r>
            <a:endParaRPr lang="it-IT" sz="1500" b="1" u="sng" dirty="0">
              <a:solidFill>
                <a:srgbClr val="222222"/>
              </a:solidFill>
            </a:endParaRPr>
          </a:p>
        </p:txBody>
      </p:sp>
    </p:spTree>
    <p:extLst>
      <p:ext uri="{BB962C8B-B14F-4D97-AF65-F5344CB8AC3E}">
        <p14:creationId xmlns:p14="http://schemas.microsoft.com/office/powerpoint/2010/main" val="219161002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3" name="Rettangolo 2">
            <a:extLst>
              <a:ext uri="{FF2B5EF4-FFF2-40B4-BE49-F238E27FC236}">
                <a16:creationId xmlns:a16="http://schemas.microsoft.com/office/drawing/2014/main" id="{5239B3BE-EFB1-4475-AF81-FA6D7D91B734}"/>
              </a:ext>
            </a:extLst>
          </p:cNvPr>
          <p:cNvSpPr/>
          <p:nvPr/>
        </p:nvSpPr>
        <p:spPr>
          <a:xfrm>
            <a:off x="1128908" y="2060848"/>
            <a:ext cx="9934183" cy="3785652"/>
          </a:xfrm>
          <a:prstGeom prst="rect">
            <a:avLst/>
          </a:prstGeom>
          <a:ln>
            <a:solidFill>
              <a:schemeClr val="tx1"/>
            </a:solidFill>
          </a:ln>
        </p:spPr>
        <p:txBody>
          <a:bodyPr wrap="square">
            <a:spAutoFit/>
          </a:bodyPr>
          <a:lstStyle/>
          <a:p>
            <a:pPr algn="ctr"/>
            <a:r>
              <a:rPr lang="it-IT" sz="1600" b="1" dirty="0">
                <a:highlight>
                  <a:srgbClr val="FF0000"/>
                </a:highlight>
                <a:latin typeface="Fira Sans"/>
              </a:rPr>
              <a:t>ART. 51 (NOTIZIA DI DANNO ERARIALE) CODICE DELLA GIUSTIZIA CONTABILE (D.LGS. N. 174/2016)</a:t>
            </a:r>
          </a:p>
          <a:p>
            <a:pPr algn="ctr"/>
            <a:endParaRPr lang="it-IT" sz="1600" b="1" dirty="0">
              <a:latin typeface="Fira Sans"/>
            </a:endParaRPr>
          </a:p>
          <a:p>
            <a:pPr algn="ctr"/>
            <a:r>
              <a:rPr lang="it-IT" sz="1600" b="1" dirty="0">
                <a:latin typeface="Fira Sans"/>
              </a:rPr>
              <a:t>1.    Il pubblico ministero inizia l'attività istruttoria, ai fini dell'adozione delle determinazioni inerenti l'esercizio dell'azione erariale, sulla base di specifica e concreta notizia di danno, fatte salve le fattispecie direttamente sanzionate dalla legge.</a:t>
            </a:r>
          </a:p>
          <a:p>
            <a:pPr algn="ctr"/>
            <a:r>
              <a:rPr lang="it-IT" sz="1600" b="1" dirty="0">
                <a:latin typeface="Fira Sans"/>
              </a:rPr>
              <a:t>2.    La notizia di danno, comunque acquisita, è specifica e concreta quando consiste in informazioni circostanziate e non riferibili a fatti ipotetici o indifferenziati.</a:t>
            </a:r>
            <a:br>
              <a:rPr lang="it-IT" sz="1600" dirty="0">
                <a:latin typeface="Fira Sans"/>
              </a:rPr>
            </a:br>
            <a:endParaRPr lang="it-IT" sz="1600" dirty="0">
              <a:latin typeface="Fira Sans"/>
            </a:endParaRPr>
          </a:p>
          <a:p>
            <a:pPr algn="ctr"/>
            <a:r>
              <a:rPr lang="it-IT" sz="1600" dirty="0">
                <a:latin typeface="Fira Sans"/>
              </a:rPr>
              <a:t>[….] </a:t>
            </a:r>
          </a:p>
          <a:p>
            <a:pPr algn="ctr"/>
            <a:r>
              <a:rPr lang="it-IT" sz="1600" dirty="0">
                <a:latin typeface="Fira Sans"/>
              </a:rPr>
              <a:t>7.    </a:t>
            </a:r>
            <a:r>
              <a:rPr lang="it-IT" sz="1600" b="1" u="sng" dirty="0">
                <a:latin typeface="Fira Sans"/>
              </a:rPr>
              <a:t>La sentenza irrevocabile di condanna</a:t>
            </a:r>
            <a:r>
              <a:rPr lang="it-IT" sz="1600" dirty="0">
                <a:latin typeface="Fira Sans"/>
              </a:rPr>
              <a:t> pronunciata nei confronti dei dipendenti delle pubbliche amministrazioni di cui all'articolo </a:t>
            </a:r>
            <a:r>
              <a:rPr lang="it-IT" sz="1600" dirty="0">
                <a:latin typeface="Fira Sans"/>
                <a:hlinkClick r:id="rId2">
                  <a:extLst>
                    <a:ext uri="{A12FA001-AC4F-418D-AE19-62706E023703}">
                      <ahyp:hlinkClr xmlns:ahyp="http://schemas.microsoft.com/office/drawing/2018/hyperlinkcolor" val="tx"/>
                    </a:ext>
                  </a:extLst>
                </a:hlinkClick>
              </a:rPr>
              <a:t>1, comma 2</a:t>
            </a:r>
            <a:r>
              <a:rPr lang="it-IT" sz="1600" dirty="0">
                <a:latin typeface="Fira Sans"/>
              </a:rPr>
              <a:t>, del </a:t>
            </a:r>
            <a:r>
              <a:rPr lang="it-IT" sz="1600" dirty="0">
                <a:latin typeface="Fira Sans"/>
                <a:hlinkClick r:id="rId3">
                  <a:extLst>
                    <a:ext uri="{A12FA001-AC4F-418D-AE19-62706E023703}">
                      <ahyp:hlinkClr xmlns:ahyp="http://schemas.microsoft.com/office/drawing/2018/hyperlinkcolor" val="tx"/>
                    </a:ext>
                  </a:extLst>
                </a:hlinkClick>
              </a:rPr>
              <a:t>decreto legislativo 30 marzo 2001, n. 165</a:t>
            </a:r>
            <a:r>
              <a:rPr lang="it-IT" sz="1600" dirty="0">
                <a:latin typeface="Fira Sans"/>
              </a:rPr>
              <a:t>, nonché degli organismi e degli enti da esse controllati, per i delitti commessi a danno delle stesse, </a:t>
            </a:r>
            <a:r>
              <a:rPr lang="it-IT" sz="1600" b="1" u="sng" dirty="0">
                <a:latin typeface="Fira Sans"/>
              </a:rPr>
              <a:t>è comunicata al competente procuratore regionale della Corte dei conti affinché promuova l'eventuale procedimento di responsabilità per danno erariale nei confronti del condannato.</a:t>
            </a:r>
            <a:r>
              <a:rPr lang="it-IT" sz="1600" dirty="0">
                <a:latin typeface="Fira Sans"/>
              </a:rPr>
              <a:t> Resta salvo quanto disposto dall'articolo 129 delle norme di attuazione, di coordinamento e transitorie del codice di procedura penale, approvate con </a:t>
            </a:r>
            <a:r>
              <a:rPr lang="it-IT" sz="1600" dirty="0">
                <a:latin typeface="Fira Sans"/>
                <a:hlinkClick r:id="rId4">
                  <a:extLst>
                    <a:ext uri="{A12FA001-AC4F-418D-AE19-62706E023703}">
                      <ahyp:hlinkClr xmlns:ahyp="http://schemas.microsoft.com/office/drawing/2018/hyperlinkcolor" val="tx"/>
                    </a:ext>
                  </a:extLst>
                </a:hlinkClick>
              </a:rPr>
              <a:t>decreto legislativo 28 luglio 1989, n. 271</a:t>
            </a:r>
            <a:r>
              <a:rPr lang="it-IT" sz="1600" dirty="0">
                <a:latin typeface="Fira Sans"/>
              </a:rPr>
              <a:t>.</a:t>
            </a:r>
            <a:endParaRPr lang="it-IT" sz="1600" b="0" i="0" dirty="0">
              <a:effectLst/>
              <a:latin typeface="Fira Sans"/>
            </a:endParaRP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252</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Tree>
    <p:extLst>
      <p:ext uri="{BB962C8B-B14F-4D97-AF65-F5344CB8AC3E}">
        <p14:creationId xmlns:p14="http://schemas.microsoft.com/office/powerpoint/2010/main" val="80526874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3" name="Rettangolo 2">
            <a:extLst>
              <a:ext uri="{FF2B5EF4-FFF2-40B4-BE49-F238E27FC236}">
                <a16:creationId xmlns:a16="http://schemas.microsoft.com/office/drawing/2014/main" id="{5239B3BE-EFB1-4475-AF81-FA6D7D91B734}"/>
              </a:ext>
            </a:extLst>
          </p:cNvPr>
          <p:cNvSpPr/>
          <p:nvPr/>
        </p:nvSpPr>
        <p:spPr>
          <a:xfrm>
            <a:off x="1128908" y="2060848"/>
            <a:ext cx="9934183" cy="3785652"/>
          </a:xfrm>
          <a:prstGeom prst="rect">
            <a:avLst/>
          </a:prstGeom>
          <a:ln>
            <a:solidFill>
              <a:schemeClr val="tx1"/>
            </a:solidFill>
          </a:ln>
        </p:spPr>
        <p:txBody>
          <a:bodyPr wrap="square">
            <a:spAutoFit/>
          </a:bodyPr>
          <a:lstStyle/>
          <a:p>
            <a:pPr algn="ctr"/>
            <a:r>
              <a:rPr lang="it-IT" sz="1600" b="1" dirty="0">
                <a:highlight>
                  <a:srgbClr val="FF0000"/>
                </a:highlight>
                <a:latin typeface="Fira Sans"/>
              </a:rPr>
              <a:t>ART. 51 (NOTIZIA DI DANNO ERARIALE) CODICE DELLA GIUSTIZIA CONTABILE (D.LGS. N. 174/2016)</a:t>
            </a:r>
          </a:p>
          <a:p>
            <a:pPr algn="ctr"/>
            <a:endParaRPr lang="it-IT" sz="1600" b="1" dirty="0">
              <a:latin typeface="Fira Sans"/>
            </a:endParaRPr>
          </a:p>
          <a:p>
            <a:pPr algn="ctr"/>
            <a:r>
              <a:rPr lang="it-IT" sz="1600" b="1" dirty="0">
                <a:latin typeface="Fira Sans"/>
              </a:rPr>
              <a:t>1.    Il pubblico ministero inizia l'attività istruttoria, ai fini dell'adozione delle determinazioni inerenti l'esercizio dell'azione erariale, sulla base di specifica e concreta notizia di danno, fatte salve le fattispecie direttamente sanzionate dalla legge.</a:t>
            </a:r>
          </a:p>
          <a:p>
            <a:pPr algn="ctr"/>
            <a:r>
              <a:rPr lang="it-IT" sz="1600" b="1" dirty="0">
                <a:latin typeface="Fira Sans"/>
              </a:rPr>
              <a:t>2.    La notizia di danno, comunque acquisita, è specifica e concreta quando consiste in informazioni circostanziate e non riferibili a fatti ipotetici o indifferenziati.</a:t>
            </a:r>
            <a:br>
              <a:rPr lang="it-IT" sz="1600" dirty="0">
                <a:latin typeface="Fira Sans"/>
              </a:rPr>
            </a:br>
            <a:endParaRPr lang="it-IT" sz="1600" dirty="0">
              <a:latin typeface="Fira Sans"/>
            </a:endParaRPr>
          </a:p>
          <a:p>
            <a:pPr algn="ctr"/>
            <a:r>
              <a:rPr lang="it-IT" sz="1600" dirty="0">
                <a:latin typeface="Fira Sans"/>
              </a:rPr>
              <a:t>[….] </a:t>
            </a:r>
          </a:p>
          <a:p>
            <a:pPr algn="ctr"/>
            <a:r>
              <a:rPr lang="it-IT" sz="1600" dirty="0">
                <a:latin typeface="Fira Sans"/>
              </a:rPr>
              <a:t>7.    </a:t>
            </a:r>
            <a:r>
              <a:rPr lang="it-IT" sz="1600" b="1" u="sng" dirty="0">
                <a:latin typeface="Fira Sans"/>
              </a:rPr>
              <a:t>La sentenza irrevocabile di condanna</a:t>
            </a:r>
            <a:r>
              <a:rPr lang="it-IT" sz="1600" dirty="0">
                <a:latin typeface="Fira Sans"/>
              </a:rPr>
              <a:t> pronunciata nei confronti dei dipendenti delle pubbliche amministrazioni di cui all'articolo </a:t>
            </a:r>
            <a:r>
              <a:rPr lang="it-IT" sz="1600" dirty="0">
                <a:latin typeface="Fira Sans"/>
                <a:hlinkClick r:id="rId2">
                  <a:extLst>
                    <a:ext uri="{A12FA001-AC4F-418D-AE19-62706E023703}">
                      <ahyp:hlinkClr xmlns:ahyp="http://schemas.microsoft.com/office/drawing/2018/hyperlinkcolor" val="tx"/>
                    </a:ext>
                  </a:extLst>
                </a:hlinkClick>
              </a:rPr>
              <a:t>1, comma 2</a:t>
            </a:r>
            <a:r>
              <a:rPr lang="it-IT" sz="1600" dirty="0">
                <a:latin typeface="Fira Sans"/>
              </a:rPr>
              <a:t>, del </a:t>
            </a:r>
            <a:r>
              <a:rPr lang="it-IT" sz="1600" dirty="0">
                <a:latin typeface="Fira Sans"/>
                <a:hlinkClick r:id="rId3">
                  <a:extLst>
                    <a:ext uri="{A12FA001-AC4F-418D-AE19-62706E023703}">
                      <ahyp:hlinkClr xmlns:ahyp="http://schemas.microsoft.com/office/drawing/2018/hyperlinkcolor" val="tx"/>
                    </a:ext>
                  </a:extLst>
                </a:hlinkClick>
              </a:rPr>
              <a:t>decreto legislativo 30 marzo 2001, n. 165</a:t>
            </a:r>
            <a:r>
              <a:rPr lang="it-IT" sz="1600" dirty="0">
                <a:latin typeface="Fira Sans"/>
              </a:rPr>
              <a:t>, nonché degli organismi e degli enti da esse controllati, per i delitti commessi a danno delle stesse, </a:t>
            </a:r>
            <a:r>
              <a:rPr lang="it-IT" sz="1600" b="1" u="sng" dirty="0">
                <a:latin typeface="Fira Sans"/>
              </a:rPr>
              <a:t>è comunicata al competente procuratore regionale della Corte dei conti affinché promuova l'eventuale procedimento di responsabilità per danno erariale nei confronti del condannato.</a:t>
            </a:r>
            <a:r>
              <a:rPr lang="it-IT" sz="1600" dirty="0">
                <a:latin typeface="Fira Sans"/>
              </a:rPr>
              <a:t> Resta salvo quanto disposto dall'articolo 129 delle norme di attuazione, di coordinamento e transitorie del codice di procedura penale, approvate con </a:t>
            </a:r>
            <a:r>
              <a:rPr lang="it-IT" sz="1600" dirty="0">
                <a:latin typeface="Fira Sans"/>
                <a:hlinkClick r:id="rId4">
                  <a:extLst>
                    <a:ext uri="{A12FA001-AC4F-418D-AE19-62706E023703}">
                      <ahyp:hlinkClr xmlns:ahyp="http://schemas.microsoft.com/office/drawing/2018/hyperlinkcolor" val="tx"/>
                    </a:ext>
                  </a:extLst>
                </a:hlinkClick>
              </a:rPr>
              <a:t>decreto legislativo 28 luglio 1989, n. 271</a:t>
            </a:r>
            <a:r>
              <a:rPr lang="it-IT" sz="1600" dirty="0">
                <a:latin typeface="Fira Sans"/>
              </a:rPr>
              <a:t>.</a:t>
            </a:r>
            <a:endParaRPr lang="it-IT" sz="1600" b="0" i="0" dirty="0">
              <a:effectLst/>
              <a:latin typeface="Fira Sans"/>
            </a:endParaRP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253</a:t>
            </a:fld>
            <a:endParaRPr lang="it-IT" dirty="0"/>
          </a:p>
        </p:txBody>
      </p:sp>
      <p:sp>
        <p:nvSpPr>
          <p:cNvPr id="10" name="CasellaDiTesto 9"/>
          <p:cNvSpPr txBox="1"/>
          <p:nvPr/>
        </p:nvSpPr>
        <p:spPr>
          <a:xfrm>
            <a:off x="2495600" y="1052736"/>
            <a:ext cx="7200800" cy="877163"/>
          </a:xfrm>
          <a:prstGeom prst="rect">
            <a:avLst/>
          </a:prstGeom>
          <a:solidFill>
            <a:srgbClr val="00B050"/>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LE RESPONSABILITÀ IN AMBITO CIVILE E PENALE</a:t>
            </a:r>
          </a:p>
        </p:txBody>
      </p:sp>
    </p:spTree>
    <p:extLst>
      <p:ext uri="{BB962C8B-B14F-4D97-AF65-F5344CB8AC3E}">
        <p14:creationId xmlns:p14="http://schemas.microsoft.com/office/powerpoint/2010/main" val="18791942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99928" y="2708920"/>
            <a:ext cx="7772400" cy="1656184"/>
          </a:xfrm>
        </p:spPr>
        <p:txBody>
          <a:bodyPr>
            <a:normAutofit fontScale="90000"/>
          </a:bodyPr>
          <a:lstStyle/>
          <a:p>
            <a:pPr algn="ct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r>
              <a:rPr lang="it-IT" sz="4400" dirty="0">
                <a:latin typeface="Calibri" pitchFamily="34" charset="0"/>
              </a:rPr>
              <a:t>LA DISCIPLINA DEL RUP NELLA BOZZA DI REGOLAMENTO</a:t>
            </a:r>
            <a:br>
              <a:rPr lang="it-IT" sz="2700" dirty="0">
                <a:latin typeface="Calibri" pitchFamily="34" charset="0"/>
              </a:rPr>
            </a:br>
            <a:br>
              <a:rPr lang="it-IT" sz="2700" dirty="0">
                <a:latin typeface="Calibri" pitchFamily="34" charset="0"/>
              </a:rPr>
            </a:br>
            <a:endParaRPr lang="it-IT" sz="2700" dirty="0">
              <a:latin typeface="Calibri" pitchFamily="34" charset="0"/>
            </a:endParaRPr>
          </a:p>
        </p:txBody>
      </p:sp>
      <p:sp>
        <p:nvSpPr>
          <p:cNvPr id="4" name="Segnaposto data 3"/>
          <p:cNvSpPr>
            <a:spLocks noGrp="1"/>
          </p:cNvSpPr>
          <p:nvPr>
            <p:ph type="dt" sz="half" idx="10"/>
          </p:nvPr>
        </p:nvSpPr>
        <p:spPr>
          <a:xfrm>
            <a:off x="1919536" y="6093297"/>
            <a:ext cx="2286000" cy="365125"/>
          </a:xfrm>
        </p:spPr>
        <p:txBody>
          <a:bodyPr/>
          <a:lstStyle/>
          <a:p>
            <a:fld id="{01B4A6FE-AD8C-41E0-95AC-73AFE8EDC6C0}" type="datetime1">
              <a:rPr lang="it-IT">
                <a:latin typeface="Calibri" pitchFamily="34" charset="0"/>
              </a:rPr>
              <a:t>06/07/2020</a:t>
            </a:fld>
            <a:endParaRPr lang="it-IT" dirty="0">
              <a:latin typeface="Calibri" pitchFamily="34" charset="0"/>
            </a:endParaRPr>
          </a:p>
        </p:txBody>
      </p:sp>
      <p:sp>
        <p:nvSpPr>
          <p:cNvPr id="5" name="Segnaposto numero diapositiva 4"/>
          <p:cNvSpPr>
            <a:spLocks noGrp="1"/>
          </p:cNvSpPr>
          <p:nvPr>
            <p:ph type="sldNum" sz="quarter" idx="12"/>
          </p:nvPr>
        </p:nvSpPr>
        <p:spPr/>
        <p:txBody>
          <a:bodyPr/>
          <a:lstStyle/>
          <a:p>
            <a:fld id="{ED2A5BCF-08AD-4814-8341-34CC1736FD3A}" type="slidenum">
              <a:rPr lang="it-IT" smtClean="0"/>
              <a:pPr/>
              <a:t>254</a:t>
            </a:fld>
            <a:endParaRPr lang="it-IT" dirty="0"/>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p:txBody>
          <a:bodyPr/>
          <a:lstStyle/>
          <a:p>
            <a:r>
              <a:rPr lang="it-IT" dirty="0"/>
              <a:t>IL CODICE DEI CONTRATTI PUBBLICI</a:t>
            </a:r>
          </a:p>
        </p:txBody>
      </p:sp>
    </p:spTree>
    <p:extLst>
      <p:ext uri="{BB962C8B-B14F-4D97-AF65-F5344CB8AC3E}">
        <p14:creationId xmlns:p14="http://schemas.microsoft.com/office/powerpoint/2010/main" val="219019853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255</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DDE4B9F-1608-4B70-BC5B-444CB1750725}"/>
              </a:ext>
            </a:extLst>
          </p:cNvPr>
          <p:cNvSpPr/>
          <p:nvPr/>
        </p:nvSpPr>
        <p:spPr>
          <a:xfrm>
            <a:off x="2495600" y="2413338"/>
            <a:ext cx="7200800" cy="2308324"/>
          </a:xfrm>
          <a:prstGeom prst="rect">
            <a:avLst/>
          </a:prstGeom>
        </p:spPr>
        <p:txBody>
          <a:bodyPr wrap="square">
            <a:spAutoFit/>
          </a:bodyPr>
          <a:lstStyle/>
          <a:p>
            <a:pPr algn="ctr"/>
            <a:r>
              <a:rPr lang="it-IT" sz="2400" dirty="0"/>
              <a:t>La figura del RUP è oggetto del nuovo regolamento attuativo (giunto alla sua terza versione in attesa di un definitivo licenziamento per i vari pareri del Consiglio di Stato, Corte dei Conti e Conferenza Unificata) con gli artt. 3-6. </a:t>
            </a:r>
            <a:r>
              <a:rPr lang="it-IT" sz="2400" b="1" u="sng" dirty="0"/>
              <a:t>In particolare, nel (provvisorio) Titolo II «responsabile unico del procedimento». </a:t>
            </a:r>
          </a:p>
        </p:txBody>
      </p:sp>
      <p:sp>
        <p:nvSpPr>
          <p:cNvPr id="3" name="Rettangolo 2">
            <a:extLst>
              <a:ext uri="{FF2B5EF4-FFF2-40B4-BE49-F238E27FC236}">
                <a16:creationId xmlns:a16="http://schemas.microsoft.com/office/drawing/2014/main" id="{C19CAB59-7DED-4603-B54B-64DBF354CC41}"/>
              </a:ext>
            </a:extLst>
          </p:cNvPr>
          <p:cNvSpPr/>
          <p:nvPr/>
        </p:nvSpPr>
        <p:spPr>
          <a:xfrm>
            <a:off x="3048000" y="5093603"/>
            <a:ext cx="6096000" cy="646331"/>
          </a:xfrm>
          <a:prstGeom prst="rect">
            <a:avLst/>
          </a:prstGeom>
          <a:solidFill>
            <a:srgbClr val="FF0000"/>
          </a:solidFill>
        </p:spPr>
        <p:txBody>
          <a:bodyPr>
            <a:spAutoFit/>
          </a:bodyPr>
          <a:lstStyle/>
          <a:p>
            <a:pPr algn="ctr"/>
            <a:r>
              <a:rPr lang="it-IT" b="1" dirty="0">
                <a:latin typeface="inherit"/>
              </a:rPr>
              <a:t>L’impianto normativo di fondo e le indicazioni contenute nelle </a:t>
            </a:r>
            <a:r>
              <a:rPr lang="it-IT" b="1" u="sng" dirty="0">
                <a:latin typeface="inherit"/>
              </a:rPr>
              <a:t>L</a:t>
            </a:r>
            <a:r>
              <a:rPr lang="it-IT" b="1" u="sng" dirty="0">
                <a:latin typeface="inherit"/>
                <a:hlinkClick r:id="rId2">
                  <a:extLst>
                    <a:ext uri="{A12FA001-AC4F-418D-AE19-62706E023703}">
                      <ahyp:hlinkClr xmlns:ahyp="http://schemas.microsoft.com/office/drawing/2018/hyperlinkcolor" val="tx"/>
                    </a:ext>
                  </a:extLst>
                </a:hlinkClick>
              </a:rPr>
              <a:t>i</a:t>
            </a:r>
            <a:r>
              <a:rPr lang="it-IT" b="1" dirty="0">
                <a:latin typeface="inherit"/>
                <a:hlinkClick r:id="rId2">
                  <a:extLst>
                    <a:ext uri="{A12FA001-AC4F-418D-AE19-62706E023703}">
                      <ahyp:hlinkClr xmlns:ahyp="http://schemas.microsoft.com/office/drawing/2018/hyperlinkcolor" val="tx"/>
                    </a:ext>
                  </a:extLst>
                </a:hlinkClick>
              </a:rPr>
              <a:t>nee Guida ANAC n. 3</a:t>
            </a:r>
            <a:r>
              <a:rPr lang="it-IT" b="1" dirty="0">
                <a:latin typeface="inherit"/>
              </a:rPr>
              <a:t> sono sostanzialmente confermate. </a:t>
            </a:r>
            <a:endParaRPr lang="it-IT" b="1" dirty="0"/>
          </a:p>
        </p:txBody>
      </p:sp>
    </p:spTree>
    <p:extLst>
      <p:ext uri="{BB962C8B-B14F-4D97-AF65-F5344CB8AC3E}">
        <p14:creationId xmlns:p14="http://schemas.microsoft.com/office/powerpoint/2010/main" val="209765524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256</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DDE4B9F-1608-4B70-BC5B-444CB1750725}"/>
              </a:ext>
            </a:extLst>
          </p:cNvPr>
          <p:cNvSpPr/>
          <p:nvPr/>
        </p:nvSpPr>
        <p:spPr>
          <a:xfrm>
            <a:off x="1622073" y="2289939"/>
            <a:ext cx="8947853" cy="2800767"/>
          </a:xfrm>
          <a:prstGeom prst="rect">
            <a:avLst/>
          </a:prstGeom>
          <a:ln>
            <a:solidFill>
              <a:srgbClr val="C00000"/>
            </a:solidFill>
          </a:ln>
        </p:spPr>
        <p:txBody>
          <a:bodyPr wrap="square">
            <a:spAutoFit/>
          </a:bodyPr>
          <a:lstStyle/>
          <a:p>
            <a:pPr algn="ctr"/>
            <a:r>
              <a:rPr lang="it-IT" sz="2200" dirty="0"/>
              <a:t>Nel primo comma dell’art. 3 si mantiene fermo il riferimento principale all’articolo 31 Codice, che delinea la figura in generale, per poi specificare che il RUP: «…</a:t>
            </a:r>
            <a:r>
              <a:rPr lang="it-IT" sz="2200" i="1" u="sng" dirty="0"/>
              <a:t>è individuato, nel rispetto di quanto previsto dall’articolo 31, comma 1, del codice, tra i dipendenti di ruolo addetti all’unità organizzativa, in quanto titolari di incarico dirigenziale o dipendenti con funzioni direttive o, in caso di carenza in organico della suddetta unità organizzativa, tra i dipendenti in servizio con diversa qualifica, purché in possesso di adeguate competenze»</a:t>
            </a:r>
            <a:r>
              <a:rPr lang="it-IT" sz="2200" dirty="0"/>
              <a:t>.</a:t>
            </a:r>
            <a:endParaRPr lang="it-IT" sz="2200" b="1" u="sng" dirty="0"/>
          </a:p>
        </p:txBody>
      </p:sp>
    </p:spTree>
    <p:extLst>
      <p:ext uri="{BB962C8B-B14F-4D97-AF65-F5344CB8AC3E}">
        <p14:creationId xmlns:p14="http://schemas.microsoft.com/office/powerpoint/2010/main" val="212101307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257</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DDE4B9F-1608-4B70-BC5B-444CB1750725}"/>
              </a:ext>
            </a:extLst>
          </p:cNvPr>
          <p:cNvSpPr/>
          <p:nvPr/>
        </p:nvSpPr>
        <p:spPr>
          <a:xfrm>
            <a:off x="1622073" y="2289939"/>
            <a:ext cx="8947853" cy="769441"/>
          </a:xfrm>
          <a:prstGeom prst="rect">
            <a:avLst/>
          </a:prstGeom>
          <a:ln>
            <a:solidFill>
              <a:srgbClr val="C00000"/>
            </a:solidFill>
          </a:ln>
        </p:spPr>
        <p:txBody>
          <a:bodyPr wrap="square">
            <a:spAutoFit/>
          </a:bodyPr>
          <a:lstStyle/>
          <a:p>
            <a:pPr algn="ctr"/>
            <a:r>
              <a:rPr lang="it-IT" sz="2200" dirty="0"/>
              <a:t>«</a:t>
            </a:r>
            <a:r>
              <a:rPr lang="it-IT" sz="2200" b="1" i="1" u="sng" dirty="0"/>
              <a:t>Nello svolgimento dei propri compiti il RUP si avvale del supporto dei dipendenti della stazioni appaltante</a:t>
            </a:r>
            <a:r>
              <a:rPr lang="it-IT" sz="2200" dirty="0"/>
              <a:t>» (art. 3, comma 3).</a:t>
            </a:r>
            <a:endParaRPr lang="it-IT" sz="2200" b="1" u="sng" dirty="0"/>
          </a:p>
        </p:txBody>
      </p:sp>
      <p:sp>
        <p:nvSpPr>
          <p:cNvPr id="3" name="Rettangolo 2">
            <a:extLst>
              <a:ext uri="{FF2B5EF4-FFF2-40B4-BE49-F238E27FC236}">
                <a16:creationId xmlns:a16="http://schemas.microsoft.com/office/drawing/2014/main" id="{42C1411F-EDDB-48DE-88A9-EDE9BBB5DA98}"/>
              </a:ext>
            </a:extLst>
          </p:cNvPr>
          <p:cNvSpPr/>
          <p:nvPr/>
        </p:nvSpPr>
        <p:spPr>
          <a:xfrm>
            <a:off x="3047999" y="3586228"/>
            <a:ext cx="6096000" cy="1938992"/>
          </a:xfrm>
          <a:prstGeom prst="rect">
            <a:avLst/>
          </a:prstGeom>
          <a:solidFill>
            <a:srgbClr val="00B050"/>
          </a:solidFill>
        </p:spPr>
        <p:txBody>
          <a:bodyPr>
            <a:spAutoFit/>
          </a:bodyPr>
          <a:lstStyle/>
          <a:p>
            <a:pPr algn="ctr" fontAlgn="base"/>
            <a:r>
              <a:rPr lang="it-IT" sz="2000" dirty="0">
                <a:solidFill>
                  <a:srgbClr val="1C2534"/>
                </a:solidFill>
                <a:latin typeface="inherit"/>
              </a:rPr>
              <a:t>Quest’ultima precisazione risulta importante ma di complessa applicazione all’interno di una organizzazione di lavoro. La possibilità, nella gestione delle fasi d’appalto riconducibili ad un dato settore/area, </a:t>
            </a:r>
            <a:r>
              <a:rPr lang="it-IT" sz="2000" u="sng" dirty="0">
                <a:solidFill>
                  <a:srgbClr val="1C2534"/>
                </a:solidFill>
                <a:latin typeface="inherit"/>
              </a:rPr>
              <a:t>di avvalersi di altri dipendenti è più teorica che pratica salvo immaginare organizzazioni di lavoro ben strutturate. </a:t>
            </a:r>
            <a:endParaRPr lang="it-IT" sz="2000" u="sng" strike="noStrike" dirty="0">
              <a:solidFill>
                <a:srgbClr val="1C2534"/>
              </a:solidFill>
              <a:effectLst/>
              <a:latin typeface="inherit"/>
            </a:endParaRPr>
          </a:p>
        </p:txBody>
      </p:sp>
    </p:spTree>
    <p:extLst>
      <p:ext uri="{BB962C8B-B14F-4D97-AF65-F5344CB8AC3E}">
        <p14:creationId xmlns:p14="http://schemas.microsoft.com/office/powerpoint/2010/main" val="89095424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258</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2D4B6A27-991E-4AF8-94DD-21869FC13C12}"/>
              </a:ext>
            </a:extLst>
          </p:cNvPr>
          <p:cNvSpPr/>
          <p:nvPr/>
        </p:nvSpPr>
        <p:spPr>
          <a:xfrm>
            <a:off x="3084576" y="2289939"/>
            <a:ext cx="6096000" cy="646331"/>
          </a:xfrm>
          <a:prstGeom prst="rect">
            <a:avLst/>
          </a:prstGeom>
          <a:solidFill>
            <a:schemeClr val="accent2"/>
          </a:solidFill>
        </p:spPr>
        <p:txBody>
          <a:bodyPr>
            <a:spAutoFit/>
          </a:bodyPr>
          <a:lstStyle/>
          <a:p>
            <a:pPr algn="ctr"/>
            <a:r>
              <a:rPr lang="it-IT" b="1" dirty="0"/>
              <a:t>Il RUP, nell’esercizio delle sue funzioni, è qualificabile come pubblico ufficiale.</a:t>
            </a:r>
          </a:p>
        </p:txBody>
      </p:sp>
      <p:sp>
        <p:nvSpPr>
          <p:cNvPr id="8" name="Rettangolo 7">
            <a:extLst>
              <a:ext uri="{FF2B5EF4-FFF2-40B4-BE49-F238E27FC236}">
                <a16:creationId xmlns:a16="http://schemas.microsoft.com/office/drawing/2014/main" id="{45F5FF6A-0518-41F2-A837-2F56268AE699}"/>
              </a:ext>
            </a:extLst>
          </p:cNvPr>
          <p:cNvSpPr/>
          <p:nvPr/>
        </p:nvSpPr>
        <p:spPr>
          <a:xfrm>
            <a:off x="2634013" y="3191637"/>
            <a:ext cx="6923973" cy="1938992"/>
          </a:xfrm>
          <a:prstGeom prst="rect">
            <a:avLst/>
          </a:prstGeom>
          <a:solidFill>
            <a:srgbClr val="FFFF00"/>
          </a:solidFill>
        </p:spPr>
        <p:txBody>
          <a:bodyPr wrap="square">
            <a:spAutoFit/>
          </a:bodyPr>
          <a:lstStyle/>
          <a:p>
            <a:pPr algn="ctr"/>
            <a:r>
              <a:rPr lang="it-IT" sz="2000" b="1" dirty="0"/>
              <a:t>Le funzioni di RUP non possono essere assunte da soggetti che sono stati condannati, anche con sentenza non passata in giudicato, </a:t>
            </a:r>
            <a:r>
              <a:rPr lang="it-IT" sz="2000" b="1" u="sng" dirty="0"/>
              <a:t>per i reati previsti nel capo I del titolo II del libro secondo del codice penale [</a:t>
            </a:r>
            <a:r>
              <a:rPr lang="it-IT" sz="2000" b="1" i="1" u="sng" dirty="0"/>
              <a:t>delitti contro la pubblica amministrazione</a:t>
            </a:r>
            <a:r>
              <a:rPr lang="it-IT" sz="2000" b="1" dirty="0"/>
              <a:t>], ai sensi dell’articolo 35-bis d.lgs. 30 marzo 2001, n. 165 (si v. art. 3, comma 4).</a:t>
            </a:r>
          </a:p>
        </p:txBody>
      </p:sp>
    </p:spTree>
    <p:extLst>
      <p:ext uri="{BB962C8B-B14F-4D97-AF65-F5344CB8AC3E}">
        <p14:creationId xmlns:p14="http://schemas.microsoft.com/office/powerpoint/2010/main" val="425871949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259</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8C023B3D-54A0-417D-BF95-A0A53DF989F8}"/>
              </a:ext>
            </a:extLst>
          </p:cNvPr>
          <p:cNvSpPr/>
          <p:nvPr/>
        </p:nvSpPr>
        <p:spPr>
          <a:xfrm>
            <a:off x="3047999" y="2204354"/>
            <a:ext cx="6096000" cy="923330"/>
          </a:xfrm>
          <a:prstGeom prst="rect">
            <a:avLst/>
          </a:prstGeom>
          <a:ln>
            <a:solidFill>
              <a:srgbClr val="00B050"/>
            </a:solidFill>
          </a:ln>
        </p:spPr>
        <p:txBody>
          <a:bodyPr>
            <a:spAutoFit/>
          </a:bodyPr>
          <a:lstStyle/>
          <a:p>
            <a:pPr algn="ctr"/>
            <a:r>
              <a:rPr lang="it-IT" dirty="0"/>
              <a:t>Articolo 35-bis (d.lgs. n. 165/2001) </a:t>
            </a:r>
            <a:r>
              <a:rPr lang="it-IT" i="1" dirty="0"/>
              <a:t>Prevenzione del fenomeno della corruzione nella formazione di commissioni e nelle assegnazioni agli uffici.</a:t>
            </a:r>
          </a:p>
        </p:txBody>
      </p:sp>
      <p:sp>
        <p:nvSpPr>
          <p:cNvPr id="9" name="Rettangolo 8">
            <a:extLst>
              <a:ext uri="{FF2B5EF4-FFF2-40B4-BE49-F238E27FC236}">
                <a16:creationId xmlns:a16="http://schemas.microsoft.com/office/drawing/2014/main" id="{AAC68EED-4594-4025-8072-89FA21D309C9}"/>
              </a:ext>
            </a:extLst>
          </p:cNvPr>
          <p:cNvSpPr/>
          <p:nvPr/>
        </p:nvSpPr>
        <p:spPr>
          <a:xfrm>
            <a:off x="564714" y="3219396"/>
            <a:ext cx="11062570" cy="2708434"/>
          </a:xfrm>
          <a:prstGeom prst="rect">
            <a:avLst/>
          </a:prstGeom>
          <a:ln>
            <a:solidFill>
              <a:srgbClr val="C00000"/>
            </a:solidFill>
          </a:ln>
        </p:spPr>
        <p:txBody>
          <a:bodyPr wrap="square">
            <a:spAutoFit/>
          </a:bodyPr>
          <a:lstStyle/>
          <a:p>
            <a:pPr indent="127000" algn="ctr"/>
            <a:r>
              <a:rPr lang="it-IT" sz="1700" i="1" dirty="0">
                <a:latin typeface="Fira Sans"/>
              </a:rPr>
              <a:t>1. Coloro che sono stati condannati, anche con sentenza non passata in giudicato, per i reati previsti nel capo I del titolo II del libro secondo del codice penale:</a:t>
            </a:r>
          </a:p>
          <a:p>
            <a:pPr indent="127000" algn="ctr"/>
            <a:r>
              <a:rPr lang="it-IT" sz="1700" b="1" i="1" u="sng" dirty="0">
                <a:latin typeface="Fira Sans"/>
              </a:rPr>
              <a:t>a)  non possono fare parte, anche con compiti di segreteria, di commissioni per l'accesso o la selezione a pubblici impieghi;</a:t>
            </a:r>
          </a:p>
          <a:p>
            <a:pPr indent="127000" algn="ctr"/>
            <a:r>
              <a:rPr lang="it-IT" sz="1700" b="1" i="1" u="sng" dirty="0">
                <a:latin typeface="Fira Sans"/>
              </a:rPr>
              <a:t>b)  non possono essere assegnati, anche con funzioni direttive, agli uffici preposti alla gestione delle risorse finanziarie, all'acquisizione di beni, servizi e forniture, nonché alla concessione o all'erogazione di sovvenzioni, contributi, sussidi, ausili finanziari o attribuzioni di vantaggi economici a soggetti pubblici e privati;</a:t>
            </a:r>
          </a:p>
          <a:p>
            <a:pPr indent="127000" algn="ctr"/>
            <a:r>
              <a:rPr lang="it-IT" sz="1700" b="1" i="1" u="sng" dirty="0">
                <a:latin typeface="Fira Sans"/>
              </a:rPr>
              <a:t>c)  non possono fare parte delle commissioni per la scelta del contraente per l'affidamento di lavori, forniture e servizi, per la concessione o l'erogazione di sovvenzioni, contributi, sussidi, ausili finanziari, nonché per l'attribuzione di vantaggi economici di qualunque genere.</a:t>
            </a:r>
          </a:p>
        </p:txBody>
      </p:sp>
      <p:sp>
        <p:nvSpPr>
          <p:cNvPr id="12" name="CasellaDiTesto 11">
            <a:extLst>
              <a:ext uri="{FF2B5EF4-FFF2-40B4-BE49-F238E27FC236}">
                <a16:creationId xmlns:a16="http://schemas.microsoft.com/office/drawing/2014/main" id="{797F5F6E-8C43-49D4-851C-6C79F90A2686}"/>
              </a:ext>
            </a:extLst>
          </p:cNvPr>
          <p:cNvSpPr txBox="1"/>
          <p:nvPr/>
        </p:nvSpPr>
        <p:spPr>
          <a:xfrm>
            <a:off x="564714" y="2304788"/>
            <a:ext cx="1176405" cy="461665"/>
          </a:xfrm>
          <a:prstGeom prst="rect">
            <a:avLst/>
          </a:prstGeom>
          <a:solidFill>
            <a:srgbClr val="FFFF00"/>
          </a:solidFill>
          <a:ln>
            <a:solidFill>
              <a:schemeClr val="tx1"/>
            </a:solidFill>
          </a:ln>
        </p:spPr>
        <p:txBody>
          <a:bodyPr wrap="square" rtlCol="0">
            <a:spAutoFit/>
          </a:bodyPr>
          <a:lstStyle/>
          <a:p>
            <a:pPr algn="ctr"/>
            <a:r>
              <a:rPr lang="it-IT" sz="2400" b="1" dirty="0"/>
              <a:t>FOCUS</a:t>
            </a:r>
            <a:r>
              <a:rPr lang="it-IT" b="1" dirty="0"/>
              <a:t> </a:t>
            </a:r>
          </a:p>
        </p:txBody>
      </p:sp>
      <p:sp>
        <p:nvSpPr>
          <p:cNvPr id="13" name="Freccia a destra 12">
            <a:extLst>
              <a:ext uri="{FF2B5EF4-FFF2-40B4-BE49-F238E27FC236}">
                <a16:creationId xmlns:a16="http://schemas.microsoft.com/office/drawing/2014/main" id="{D452DE0F-CCE6-4A6F-A491-1D197864D7C5}"/>
              </a:ext>
            </a:extLst>
          </p:cNvPr>
          <p:cNvSpPr/>
          <p:nvPr/>
        </p:nvSpPr>
        <p:spPr>
          <a:xfrm>
            <a:off x="1931410" y="2409429"/>
            <a:ext cx="926298" cy="2523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50790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a:t>
            </a:fld>
            <a:endParaRPr lang="it-IT" dirty="0"/>
          </a:p>
        </p:txBody>
      </p:sp>
      <p:sp>
        <p:nvSpPr>
          <p:cNvPr id="10" name="CasellaDiTesto 9"/>
          <p:cNvSpPr txBox="1"/>
          <p:nvPr/>
        </p:nvSpPr>
        <p:spPr>
          <a:xfrm>
            <a:off x="2495600" y="1052737"/>
            <a:ext cx="7200800" cy="1538883"/>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GLI ASPETTI PRATICI DELLA NOMINA DEL RUP…</a:t>
            </a:r>
          </a:p>
          <a:p>
            <a:pPr algn="ctr"/>
            <a:endParaRPr lang="sv-SE" sz="1100" b="1" dirty="0"/>
          </a:p>
          <a:p>
            <a:pPr algn="ctr"/>
            <a:r>
              <a:rPr lang="sv-SE" sz="2000" b="1" dirty="0"/>
              <a:t>DUE OSSERVAZIONI SULLA NOMINA...</a:t>
            </a:r>
            <a:endParaRPr lang="it-IT" sz="20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615553"/>
          </a:xfrm>
          <a:prstGeom prst="rect">
            <a:avLst/>
          </a:prstGeom>
          <a:noFill/>
        </p:spPr>
        <p:txBody>
          <a:bodyPr wrap="square" rtlCol="0">
            <a:spAutoFit/>
          </a:bodyPr>
          <a:lstStyle/>
          <a:p>
            <a:pPr algn="ctr"/>
            <a:r>
              <a:rPr lang="it-IT" sz="2000" b="1" i="1" dirty="0">
                <a:highlight>
                  <a:srgbClr val="FFFF00"/>
                </a:highlight>
              </a:rPr>
              <a:t>Con il correttivo al Codice, quindi, la nomina del RUP:</a:t>
            </a:r>
            <a:endParaRPr lang="it-IT" sz="2000" b="1" dirty="0">
              <a:highlight>
                <a:srgbClr val="FFFF00"/>
              </a:highlight>
              <a:latin typeface="Calibri" panose="020F0502020204030204" pitchFamily="34" charset="0"/>
              <a:cs typeface="Calibri" panose="020F0502020204030204" pitchFamily="34" charset="0"/>
            </a:endParaRPr>
          </a:p>
          <a:p>
            <a:pPr algn="ctr"/>
            <a:r>
              <a:rPr lang="it-IT" sz="1400" b="1" i="1" dirty="0"/>
              <a:t> </a:t>
            </a:r>
          </a:p>
        </p:txBody>
      </p:sp>
      <p:sp>
        <p:nvSpPr>
          <p:cNvPr id="2" name="CasellaDiTesto 1">
            <a:extLst>
              <a:ext uri="{FF2B5EF4-FFF2-40B4-BE49-F238E27FC236}">
                <a16:creationId xmlns:a16="http://schemas.microsoft.com/office/drawing/2014/main" id="{15AA124E-E110-484C-9303-25A6A16CE502}"/>
              </a:ext>
            </a:extLst>
          </p:cNvPr>
          <p:cNvSpPr txBox="1"/>
          <p:nvPr/>
        </p:nvSpPr>
        <p:spPr>
          <a:xfrm>
            <a:off x="1543878" y="3425687"/>
            <a:ext cx="9104243" cy="2308324"/>
          </a:xfrm>
          <a:prstGeom prst="rect">
            <a:avLst/>
          </a:prstGeom>
          <a:solidFill>
            <a:schemeClr val="accent2">
              <a:lumMod val="40000"/>
              <a:lumOff val="60000"/>
            </a:schemeClr>
          </a:solidFill>
        </p:spPr>
        <p:txBody>
          <a:bodyPr wrap="square" rtlCol="0">
            <a:spAutoFit/>
          </a:bodyPr>
          <a:lstStyle/>
          <a:p>
            <a:pPr marL="285750" indent="-285750" algn="ctr">
              <a:buFont typeface="Wingdings" panose="05000000000000000000" pitchFamily="2" charset="2"/>
              <a:buChar char="q"/>
            </a:pPr>
            <a:r>
              <a:rPr lang="it-IT" b="1" dirty="0"/>
              <a:t>PUÒ AVVENIRE ANCHE CON L’ATTO DI ADOZIONE O DI AGGIORNAMENTO DELLA PROGRAMMAZIONE;</a:t>
            </a:r>
          </a:p>
          <a:p>
            <a:pPr marL="285750" indent="-285750" algn="ctr">
              <a:buFont typeface="Wingdings" panose="05000000000000000000" pitchFamily="2" charset="2"/>
              <a:buChar char="q"/>
            </a:pPr>
            <a:r>
              <a:rPr lang="it-IT" b="1" dirty="0"/>
              <a:t>PUÒ ESSERE UNA NOMINA IN «SINERGIA», PREVEDENDOSI LA POSSIBILITÀ DI NOMINARE IN QUALITÀ DI RUP UN SOGGETTO SENZA REQUISITI – MA EVIDENTEMENTE CON LA CORRETTA CATEGORIA DI APPARTENENZA (DIRIGENTE/DIRETTIVO) – PREVEDENDO UNA COLLABORAZIONE/COORDINAMENTO DI QUESTO CON DIPENDENTI IN POSSESSO DEI REQUISITI MA, EVIDENTEMENTE, NON DELLA CATEGORIA DI DIRIGENTE/DIRETTIVO (si v. le Linee Guida n. 3 ANAC).</a:t>
            </a:r>
          </a:p>
        </p:txBody>
      </p:sp>
    </p:spTree>
    <p:extLst>
      <p:ext uri="{BB962C8B-B14F-4D97-AF65-F5344CB8AC3E}">
        <p14:creationId xmlns:p14="http://schemas.microsoft.com/office/powerpoint/2010/main" val="318724893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260</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2D4B6A27-991E-4AF8-94DD-21869FC13C12}"/>
              </a:ext>
            </a:extLst>
          </p:cNvPr>
          <p:cNvSpPr/>
          <p:nvPr/>
        </p:nvSpPr>
        <p:spPr>
          <a:xfrm>
            <a:off x="2495599" y="2289939"/>
            <a:ext cx="7200799" cy="1785104"/>
          </a:xfrm>
          <a:prstGeom prst="rect">
            <a:avLst/>
          </a:prstGeom>
          <a:solidFill>
            <a:schemeClr val="bg1"/>
          </a:solidFill>
          <a:ln>
            <a:solidFill>
              <a:schemeClr val="accent1"/>
            </a:solidFill>
          </a:ln>
        </p:spPr>
        <p:txBody>
          <a:bodyPr wrap="square">
            <a:spAutoFit/>
          </a:bodyPr>
          <a:lstStyle/>
          <a:p>
            <a:pPr algn="ctr"/>
            <a:r>
              <a:rPr lang="it-IT" sz="2200" dirty="0"/>
              <a:t>Le funzioni di RUP devono essere svolte nel rispetto di quanto previsto dal codice di comportamento adottato da ciascuna amministrazione aggiudicatrice, nonché in osservanza delle specifiche disposizioni contenute nel piano triennale di prevenzione della corruzione adottato dall’amministrazione.</a:t>
            </a:r>
          </a:p>
        </p:txBody>
      </p:sp>
      <p:sp>
        <p:nvSpPr>
          <p:cNvPr id="2" name="Rettangolo 1">
            <a:extLst>
              <a:ext uri="{FF2B5EF4-FFF2-40B4-BE49-F238E27FC236}">
                <a16:creationId xmlns:a16="http://schemas.microsoft.com/office/drawing/2014/main" id="{8F7AA0AB-E994-4305-B0EC-145C501121A9}"/>
              </a:ext>
            </a:extLst>
          </p:cNvPr>
          <p:cNvSpPr/>
          <p:nvPr/>
        </p:nvSpPr>
        <p:spPr>
          <a:xfrm>
            <a:off x="2847080" y="4435083"/>
            <a:ext cx="6497835" cy="769441"/>
          </a:xfrm>
          <a:prstGeom prst="rect">
            <a:avLst/>
          </a:prstGeom>
          <a:solidFill>
            <a:schemeClr val="bg1"/>
          </a:solidFill>
          <a:ln>
            <a:solidFill>
              <a:schemeClr val="accent1"/>
            </a:solidFill>
          </a:ln>
        </p:spPr>
        <p:txBody>
          <a:bodyPr wrap="square">
            <a:spAutoFit/>
          </a:bodyPr>
          <a:lstStyle/>
          <a:p>
            <a:pPr algn="ctr"/>
            <a:r>
              <a:rPr lang="it-IT" sz="2200" dirty="0"/>
              <a:t>Valgono per il RUP le situazioni di incompatibilità di cui all’art. 42, comma 2 Codice (art. 3, comma 4).</a:t>
            </a:r>
          </a:p>
        </p:txBody>
      </p:sp>
    </p:spTree>
    <p:extLst>
      <p:ext uri="{BB962C8B-B14F-4D97-AF65-F5344CB8AC3E}">
        <p14:creationId xmlns:p14="http://schemas.microsoft.com/office/powerpoint/2010/main" val="42486357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261</a:t>
            </a:fld>
            <a:endParaRPr lang="it-IT" dirty="0"/>
          </a:p>
        </p:txBody>
      </p:sp>
      <p:sp>
        <p:nvSpPr>
          <p:cNvPr id="9" name="Rettangolo 8">
            <a:extLst>
              <a:ext uri="{FF2B5EF4-FFF2-40B4-BE49-F238E27FC236}">
                <a16:creationId xmlns:a16="http://schemas.microsoft.com/office/drawing/2014/main" id="{3DBC6040-76C9-4B8B-BB70-E31B7D036617}"/>
              </a:ext>
            </a:extLst>
          </p:cNvPr>
          <p:cNvSpPr/>
          <p:nvPr/>
        </p:nvSpPr>
        <p:spPr>
          <a:xfrm>
            <a:off x="2283024" y="2428690"/>
            <a:ext cx="7625951" cy="2246769"/>
          </a:xfrm>
          <a:prstGeom prst="rect">
            <a:avLst/>
          </a:prstGeom>
          <a:ln>
            <a:solidFill>
              <a:schemeClr val="accent1"/>
            </a:solidFill>
          </a:ln>
        </p:spPr>
        <p:txBody>
          <a:bodyPr wrap="square">
            <a:spAutoFit/>
          </a:bodyPr>
          <a:lstStyle/>
          <a:p>
            <a:pPr algn="ctr"/>
            <a:r>
              <a:rPr lang="it-IT" sz="2000" b="1" u="sng" dirty="0"/>
              <a:t>Ancora, e nonostante la possibilità ora prevista al comma 4 dell’art. 77 Codice, sarebbe opportuno</a:t>
            </a:r>
            <a:r>
              <a:rPr lang="it-IT" sz="2000" dirty="0"/>
              <a:t> (per evitare potenziali, e immediati, contenziosi che bloccano lo sviluppo fisiologico della gara), </a:t>
            </a:r>
            <a:r>
              <a:rPr lang="it-IT" sz="2000" b="1" u="sng" dirty="0"/>
              <a:t>qualora il RUP abbia effettivamente redatto le regole della gara, che non faccia parte della commissione.</a:t>
            </a:r>
            <a:r>
              <a:rPr lang="it-IT" sz="2000" dirty="0"/>
              <a:t> Al massimo il RUP potrebbe svolgere le funzioni di segretario verbalizzante come anche confermato dalla giurisprudenza unanime. </a:t>
            </a:r>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Tree>
    <p:extLst>
      <p:ext uri="{BB962C8B-B14F-4D97-AF65-F5344CB8AC3E}">
        <p14:creationId xmlns:p14="http://schemas.microsoft.com/office/powerpoint/2010/main" val="315527833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262</a:t>
            </a:fld>
            <a:endParaRPr lang="it-IT" dirty="0"/>
          </a:p>
        </p:txBody>
      </p:sp>
      <p:sp>
        <p:nvSpPr>
          <p:cNvPr id="9" name="Rettangolo 8">
            <a:extLst>
              <a:ext uri="{FF2B5EF4-FFF2-40B4-BE49-F238E27FC236}">
                <a16:creationId xmlns:a16="http://schemas.microsoft.com/office/drawing/2014/main" id="{3DBC6040-76C9-4B8B-BB70-E31B7D036617}"/>
              </a:ext>
            </a:extLst>
          </p:cNvPr>
          <p:cNvSpPr/>
          <p:nvPr/>
        </p:nvSpPr>
        <p:spPr>
          <a:xfrm>
            <a:off x="2283022" y="2373555"/>
            <a:ext cx="7625951" cy="1231106"/>
          </a:xfrm>
          <a:prstGeom prst="rect">
            <a:avLst/>
          </a:prstGeom>
          <a:ln>
            <a:solidFill>
              <a:schemeClr val="accent1"/>
            </a:solidFill>
          </a:ln>
        </p:spPr>
        <p:txBody>
          <a:bodyPr wrap="square">
            <a:spAutoFit/>
          </a:bodyPr>
          <a:lstStyle/>
          <a:p>
            <a:pPr algn="ctr"/>
            <a:r>
              <a:rPr lang="it-IT" sz="2000" dirty="0"/>
              <a:t>L’art. 3, comma 6 del regolamento dispone:</a:t>
            </a:r>
          </a:p>
          <a:p>
            <a:pPr algn="ctr"/>
            <a:endParaRPr lang="it-IT" sz="1400" dirty="0"/>
          </a:p>
          <a:p>
            <a:pPr algn="ctr"/>
            <a:r>
              <a:rPr lang="it-IT" sz="2000" b="1" i="1" dirty="0"/>
              <a:t>6. Per tutte le procedure di affidamento previste dal codice, il RUP svolge la verifica della documentazione amministrativa.</a:t>
            </a:r>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5" y="3980612"/>
            <a:ext cx="8164923" cy="1569660"/>
          </a:xfrm>
          <a:prstGeom prst="rect">
            <a:avLst/>
          </a:prstGeom>
          <a:solidFill>
            <a:schemeClr val="tx2">
              <a:lumMod val="20000"/>
              <a:lumOff val="80000"/>
            </a:schemeClr>
          </a:solidFill>
        </p:spPr>
        <p:txBody>
          <a:bodyPr wrap="square">
            <a:spAutoFit/>
          </a:bodyPr>
          <a:lstStyle/>
          <a:p>
            <a:pPr algn="ctr"/>
            <a:r>
              <a:rPr lang="it-IT" sz="1600" i="1" dirty="0"/>
              <a:t>«</a:t>
            </a:r>
            <a:r>
              <a:rPr lang="it-IT" sz="1600" b="1" i="1" u="sng" dirty="0"/>
              <a:t>Nel caso in cui la predetta verifica sia demandata, dai documenti di gara, ad altro soggetto</a:t>
            </a:r>
          </a:p>
          <a:p>
            <a:pPr algn="ctr"/>
            <a:r>
              <a:rPr lang="it-IT" sz="1600" b="1" i="1" u="sng" dirty="0"/>
              <a:t>ovvero, se presente nell’organico della stazione appaltante, ad apposito ufficio o servizio a ciò deputato, il RUP esercita in ogni caso funzioni di coordinamento e verifica finalizzate ad assicurare il corretto svolgimento delle procedure e adotta, sulla base delle disposizioni organizzative proprie della stazione appaltante, le decisioni conseguenti alle valutazioni effettuate.</a:t>
            </a:r>
            <a:r>
              <a:rPr lang="it-IT" sz="1600" i="1" dirty="0"/>
              <a:t>» </a:t>
            </a:r>
            <a:r>
              <a:rPr lang="it-IT" sz="1600" dirty="0"/>
              <a:t>(art. 3, comma 6 regolamento).</a:t>
            </a:r>
          </a:p>
        </p:txBody>
      </p:sp>
    </p:spTree>
    <p:extLst>
      <p:ext uri="{BB962C8B-B14F-4D97-AF65-F5344CB8AC3E}">
        <p14:creationId xmlns:p14="http://schemas.microsoft.com/office/powerpoint/2010/main" val="185727152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263</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56C42619-BBDE-49B1-AFD6-D2D3FEC8A60F}"/>
              </a:ext>
            </a:extLst>
          </p:cNvPr>
          <p:cNvSpPr/>
          <p:nvPr/>
        </p:nvSpPr>
        <p:spPr>
          <a:xfrm>
            <a:off x="2495600" y="2491444"/>
            <a:ext cx="7200799" cy="2862322"/>
          </a:xfrm>
          <a:prstGeom prst="rect">
            <a:avLst/>
          </a:prstGeom>
          <a:ln>
            <a:solidFill>
              <a:schemeClr val="tx1"/>
            </a:solidFill>
          </a:ln>
        </p:spPr>
        <p:txBody>
          <a:bodyPr wrap="square">
            <a:spAutoFit/>
          </a:bodyPr>
          <a:lstStyle/>
          <a:p>
            <a:pPr algn="ctr"/>
            <a:r>
              <a:rPr lang="it-IT" sz="2000" dirty="0"/>
              <a:t>Pertanto, se il RUP assegna ad altri (delega) alcune incombenze, </a:t>
            </a:r>
            <a:r>
              <a:rPr lang="it-IT" sz="2000" b="1" u="sng" dirty="0"/>
              <a:t>ha comunque l’obbligo del coordinamento e quindi la responsabilità di verificare gli atti e le operazioni poste in essere: deve cioè assicurare il corretto svolgimento della procedura e di questo risponde.</a:t>
            </a:r>
          </a:p>
          <a:p>
            <a:pPr algn="ctr"/>
            <a:endParaRPr lang="it-IT" sz="2000" dirty="0"/>
          </a:p>
          <a:p>
            <a:pPr algn="ctr"/>
            <a:r>
              <a:rPr lang="it-IT" sz="2000" dirty="0"/>
              <a:t>Ha una responsabilità, oltre che </a:t>
            </a:r>
            <a:r>
              <a:rPr lang="it-IT" sz="2000" b="1" i="1" u="sng" dirty="0"/>
              <a:t>in eligendo </a:t>
            </a:r>
            <a:r>
              <a:rPr lang="it-IT" sz="2000" dirty="0"/>
              <a:t>anche, e soprattutto, </a:t>
            </a:r>
            <a:r>
              <a:rPr lang="it-IT" sz="2000" b="1" i="1" u="sng" dirty="0"/>
              <a:t>in vigilando.</a:t>
            </a:r>
            <a:r>
              <a:rPr lang="it-IT" sz="2000" dirty="0"/>
              <a:t> Ciò dà la misura delle responsabilità in cui è coinvolto il responsabile del procedimento.</a:t>
            </a:r>
          </a:p>
        </p:txBody>
      </p:sp>
    </p:spTree>
    <p:extLst>
      <p:ext uri="{BB962C8B-B14F-4D97-AF65-F5344CB8AC3E}">
        <p14:creationId xmlns:p14="http://schemas.microsoft.com/office/powerpoint/2010/main" val="414420517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264</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graphicFrame>
        <p:nvGraphicFramePr>
          <p:cNvPr id="8" name="Diagramma 7">
            <a:extLst>
              <a:ext uri="{FF2B5EF4-FFF2-40B4-BE49-F238E27FC236}">
                <a16:creationId xmlns:a16="http://schemas.microsoft.com/office/drawing/2014/main" id="{1598FB8B-814A-41DA-82B9-691495785853}"/>
              </a:ext>
            </a:extLst>
          </p:cNvPr>
          <p:cNvGraphicFramePr/>
          <p:nvPr>
            <p:extLst>
              <p:ext uri="{D42A27DB-BD31-4B8C-83A1-F6EECF244321}">
                <p14:modId xmlns:p14="http://schemas.microsoft.com/office/powerpoint/2010/main" val="2069082674"/>
              </p:ext>
            </p:extLst>
          </p:nvPr>
        </p:nvGraphicFramePr>
        <p:xfrm>
          <a:off x="2495600" y="2111513"/>
          <a:ext cx="7200800" cy="3408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46394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265</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8" y="2289939"/>
            <a:ext cx="8164923" cy="2800767"/>
          </a:xfrm>
          <a:prstGeom prst="rect">
            <a:avLst/>
          </a:prstGeom>
          <a:solidFill>
            <a:schemeClr val="tx2">
              <a:lumMod val="20000"/>
              <a:lumOff val="80000"/>
            </a:schemeClr>
          </a:solidFill>
        </p:spPr>
        <p:txBody>
          <a:bodyPr wrap="square">
            <a:spAutoFit/>
          </a:bodyPr>
          <a:lstStyle/>
          <a:p>
            <a:pPr algn="ctr"/>
            <a:r>
              <a:rPr lang="it-IT" sz="2200" i="1" dirty="0"/>
              <a:t>«</a:t>
            </a:r>
            <a:r>
              <a:rPr lang="it-IT" sz="2200" b="1" i="1" u="sng" dirty="0"/>
              <a:t>7.</a:t>
            </a:r>
            <a:r>
              <a:rPr lang="it-IT" sz="2200" b="1" i="1" dirty="0"/>
              <a:t> Nelle procedure di aggiudicazione dei contratti, quando il criterio di aggiudicazione è quello del minor prezzo, il RUP, oltre a svolgere i compiti di cui al comma 6 del presente articolo, </a:t>
            </a:r>
            <a:r>
              <a:rPr lang="it-IT" sz="2200" b="1" i="1" u="sng" dirty="0"/>
              <a:t>procede alla valutazione delle offerte economiche.</a:t>
            </a:r>
            <a:r>
              <a:rPr lang="it-IT" sz="2200" b="1" i="1" dirty="0"/>
              <a:t> In questi casi, ferma restando la facoltatività della istituzione della commissione aggiudicatrice, nel caso di istituzione di apposita commissione, il RUP può essere nominato presidente o componente della stessa</a:t>
            </a:r>
            <a:r>
              <a:rPr lang="it-IT" sz="2200" i="1" dirty="0"/>
              <a:t>» </a:t>
            </a:r>
            <a:r>
              <a:rPr lang="it-IT" sz="2200" dirty="0"/>
              <a:t>(art. 3, comma 7 regolamento).</a:t>
            </a:r>
          </a:p>
        </p:txBody>
      </p:sp>
    </p:spTree>
    <p:extLst>
      <p:ext uri="{BB962C8B-B14F-4D97-AF65-F5344CB8AC3E}">
        <p14:creationId xmlns:p14="http://schemas.microsoft.com/office/powerpoint/2010/main" val="148646415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266</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8" y="2289939"/>
            <a:ext cx="8164923" cy="3477875"/>
          </a:xfrm>
          <a:prstGeom prst="rect">
            <a:avLst/>
          </a:prstGeom>
          <a:solidFill>
            <a:schemeClr val="tx2">
              <a:lumMod val="20000"/>
              <a:lumOff val="80000"/>
            </a:schemeClr>
          </a:solidFill>
        </p:spPr>
        <p:txBody>
          <a:bodyPr wrap="square">
            <a:spAutoFit/>
          </a:bodyPr>
          <a:lstStyle/>
          <a:p>
            <a:pPr algn="ctr"/>
            <a:r>
              <a:rPr lang="it-IT" sz="2200" b="1" u="sng" dirty="0"/>
              <a:t>L’art. 8 del regolamento dispone:</a:t>
            </a:r>
          </a:p>
          <a:p>
            <a:pPr algn="ctr"/>
            <a:endParaRPr lang="it-IT" sz="2200" b="1" u="sng" dirty="0"/>
          </a:p>
          <a:p>
            <a:pPr algn="ctr"/>
            <a:r>
              <a:rPr lang="it-IT" sz="2200" i="1" dirty="0"/>
              <a:t>3. Ai fini dell’affidamento diretto di lavori di cui all’articolo 36, comma 2, lettera b), del codice, le richieste dei preventivi da comparare sono trasmesse alle imprese interessate in forma scritta e con modalità informale. Qualora sia pervenuto un numero di preventivi inferiore a quello richiesto, ovvero un solo preventivo, è facoltà della stazione appaltante acquisire ulteriori preventivi da altri operatori economici ovvero procedere immediatamente all’affidamento, dando conto delle proprie scelte nel provvedimento di cui al comma 7.</a:t>
            </a:r>
          </a:p>
        </p:txBody>
      </p:sp>
    </p:spTree>
    <p:extLst>
      <p:ext uri="{BB962C8B-B14F-4D97-AF65-F5344CB8AC3E}">
        <p14:creationId xmlns:p14="http://schemas.microsoft.com/office/powerpoint/2010/main" val="77167863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267</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8" y="2289939"/>
            <a:ext cx="8164923" cy="3139321"/>
          </a:xfrm>
          <a:prstGeom prst="rect">
            <a:avLst/>
          </a:prstGeom>
          <a:solidFill>
            <a:schemeClr val="tx2">
              <a:lumMod val="20000"/>
              <a:lumOff val="80000"/>
            </a:schemeClr>
          </a:solidFill>
        </p:spPr>
        <p:txBody>
          <a:bodyPr wrap="square">
            <a:spAutoFit/>
          </a:bodyPr>
          <a:lstStyle/>
          <a:p>
            <a:pPr algn="ctr"/>
            <a:r>
              <a:rPr lang="it-IT" sz="2200" b="1" u="sng" dirty="0"/>
              <a:t>L’art. 8 del regolamento dispone:</a:t>
            </a:r>
          </a:p>
          <a:p>
            <a:pPr algn="ctr"/>
            <a:endParaRPr lang="it-IT" sz="2200" i="1" dirty="0"/>
          </a:p>
          <a:p>
            <a:pPr algn="ctr"/>
            <a:r>
              <a:rPr lang="it-IT" sz="2200" i="1" dirty="0"/>
              <a:t>4. Ai fini dell’affidamento diretto di servizi e forniture di cui all’articolo 36, lettera b), del codice, la consultazione degli operatori individuati a norma del comma 2 avviene in modo informale, acquisendo in forma scritta ogni informazione necessaria ed utile al fine di disporre di un’offerta valutabile, commisurata all’entità ed alla durata del servizio o della fornitura. Si applica il secondo periodo del precedente comma 3.</a:t>
            </a:r>
          </a:p>
        </p:txBody>
      </p:sp>
    </p:spTree>
    <p:extLst>
      <p:ext uri="{BB962C8B-B14F-4D97-AF65-F5344CB8AC3E}">
        <p14:creationId xmlns:p14="http://schemas.microsoft.com/office/powerpoint/2010/main" val="158132053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268</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8" y="2289939"/>
            <a:ext cx="8164923" cy="3139321"/>
          </a:xfrm>
          <a:prstGeom prst="rect">
            <a:avLst/>
          </a:prstGeom>
          <a:solidFill>
            <a:schemeClr val="tx2">
              <a:lumMod val="20000"/>
              <a:lumOff val="80000"/>
            </a:schemeClr>
          </a:solidFill>
        </p:spPr>
        <p:txBody>
          <a:bodyPr wrap="square">
            <a:spAutoFit/>
          </a:bodyPr>
          <a:lstStyle/>
          <a:p>
            <a:pPr algn="ctr"/>
            <a:r>
              <a:rPr lang="it-IT" sz="2200" b="1" u="sng" dirty="0"/>
              <a:t>L’art. 8 del regolamento dispone:</a:t>
            </a:r>
          </a:p>
          <a:p>
            <a:pPr algn="ctr"/>
            <a:endParaRPr lang="it-IT" sz="2200" i="1" dirty="0"/>
          </a:p>
          <a:p>
            <a:pPr algn="ctr"/>
            <a:r>
              <a:rPr lang="it-IT" sz="2200" i="1" dirty="0"/>
              <a:t>5. Nei casi di cui ai commi 3 e 4, la stazione appaltante può ricorrere, in luogo dell’affidamento diretto, alla procedura negoziata previa consultazione di cinque operatori, dando conto nel provvedimento di cui all’articolo 7, comma 2, delle ragioni di tale scelta con riferimento alla natura e all’entità della prestazione oggetto dell’affidamento. In tali ipotesi, la procedura si svolge secondo le prescrizioni del successivo articolo.</a:t>
            </a:r>
          </a:p>
        </p:txBody>
      </p:sp>
    </p:spTree>
    <p:extLst>
      <p:ext uri="{BB962C8B-B14F-4D97-AF65-F5344CB8AC3E}">
        <p14:creationId xmlns:p14="http://schemas.microsoft.com/office/powerpoint/2010/main" val="390910746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269</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1572528" y="2252768"/>
            <a:ext cx="9046944" cy="3847207"/>
          </a:xfrm>
          <a:prstGeom prst="rect">
            <a:avLst/>
          </a:prstGeom>
          <a:solidFill>
            <a:schemeClr val="tx2">
              <a:lumMod val="20000"/>
              <a:lumOff val="80000"/>
            </a:schemeClr>
          </a:solidFill>
        </p:spPr>
        <p:txBody>
          <a:bodyPr wrap="square">
            <a:spAutoFit/>
          </a:bodyPr>
          <a:lstStyle/>
          <a:p>
            <a:pPr algn="ctr"/>
            <a:r>
              <a:rPr lang="it-IT" sz="2200" b="1" u="sng" dirty="0"/>
              <a:t>L’art. 8 del regolamento dispone:</a:t>
            </a:r>
          </a:p>
          <a:p>
            <a:pPr algn="ctr"/>
            <a:endParaRPr lang="it-IT" sz="2200" i="1" dirty="0"/>
          </a:p>
          <a:p>
            <a:pPr algn="ctr"/>
            <a:r>
              <a:rPr lang="it-IT" sz="2000" i="1" dirty="0"/>
              <a:t>6. </a:t>
            </a:r>
            <a:r>
              <a:rPr lang="it-IT" sz="2000" b="1" i="1" u="sng" dirty="0"/>
              <a:t>Per l’affidamento di lavori, servizi e forniture di cui ai precedenti commi 3, 4 e 5, nel caso di aggiudicazione con il criterio dell’offerta economicamente più vantaggiosa, la valutazione delle offerte è compiuta dal RUP salvo che la stazione appaltante non ritenga di nominare la commissione giudicatrice. </a:t>
            </a:r>
            <a:r>
              <a:rPr lang="it-IT" sz="2000" i="1" dirty="0"/>
              <a:t>Per l’affidamento di lavori, servizi e forniture con le procedure di cui all’articolo 36, comma 2, lettera b), del codice relativamente alla fase di verifica della congruità dell’offerta si applicano unicamente l’articolo 95, comma 10, secondo periodo, e l’articolo 97, comma 6, ultimo periodo, del codice </a:t>
            </a:r>
            <a:r>
              <a:rPr lang="it-IT" sz="2000" b="1" u="sng" dirty="0"/>
              <a:t>[dunque, verifica sui costi di manodopera e oneri aziendali]</a:t>
            </a:r>
            <a:r>
              <a:rPr lang="it-IT" sz="2000" b="1" dirty="0"/>
              <a:t>.</a:t>
            </a:r>
            <a:r>
              <a:rPr lang="it-IT" sz="2000" i="1" dirty="0"/>
              <a:t> È fatta salva, in caso di aggiudicazione col criterio del prezzo più basso, l’applicazione dell’articolo 97, comma 8, del codice.</a:t>
            </a:r>
          </a:p>
        </p:txBody>
      </p:sp>
    </p:spTree>
    <p:extLst>
      <p:ext uri="{BB962C8B-B14F-4D97-AF65-F5344CB8AC3E}">
        <p14:creationId xmlns:p14="http://schemas.microsoft.com/office/powerpoint/2010/main" val="415422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a:t>
            </a:fld>
            <a:endParaRPr lang="it-IT" dirty="0"/>
          </a:p>
        </p:txBody>
      </p:sp>
      <p:sp>
        <p:nvSpPr>
          <p:cNvPr id="10" name="CasellaDiTesto 9"/>
          <p:cNvSpPr txBox="1"/>
          <p:nvPr/>
        </p:nvSpPr>
        <p:spPr>
          <a:xfrm>
            <a:off x="2495600" y="1052737"/>
            <a:ext cx="7200800" cy="1538883"/>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GLI ASPETTI PRATICI DELLA NOMINA DEL RUP…</a:t>
            </a:r>
          </a:p>
          <a:p>
            <a:pPr algn="ctr"/>
            <a:endParaRPr lang="sv-SE" sz="1100" b="1" dirty="0"/>
          </a:p>
          <a:p>
            <a:pPr algn="ctr"/>
            <a:r>
              <a:rPr lang="sv-SE" sz="2000" b="1" dirty="0"/>
              <a:t>TAR Toscana, sez. II, 12/5/2017, n. 672</a:t>
            </a:r>
            <a:endParaRPr lang="it-IT" sz="20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1596887" y="2836094"/>
            <a:ext cx="8998226" cy="3016210"/>
          </a:xfrm>
          <a:prstGeom prst="rect">
            <a:avLst/>
          </a:prstGeom>
          <a:noFill/>
        </p:spPr>
        <p:txBody>
          <a:bodyPr wrap="square" rtlCol="0">
            <a:spAutoFit/>
          </a:bodyPr>
          <a:lstStyle/>
          <a:p>
            <a:pPr algn="ctr"/>
            <a:r>
              <a:rPr lang="it-IT" sz="1900" b="1" i="1" dirty="0"/>
              <a:t>La mancata nomina del R.U.P. di cui all’art. 31 del d.lgs. 18 aprile 2016, n. 50 deve (...) essere inquadrata nel più generale orientamento giurisprudenziale che ha escluso che &lt;&lt;l'omessa indicazione ... del responsabile del procedimento … (possa dare) luogo a vizio di legittimità, salvo che sia dimostrato un concreto pregiudizio (ciò che nella specie non è), applicandosi la norma suppletiva di cui all'art. 5 della citata legge nr. 241 del 1990, a tenore della quale nella prospettata ipotesi è considerato responsabile del singolo procedimento il funzionario preposto all'unità organizzativa competente&gt;&gt; (Cons. Stato, sez. IV, 22 marzo 2013, n. 1632; T.A.R. Toscana, sez. III, 30 gennaio 2012, n. 197; T.A.R. Campania, Napoli, VII, 14 gennaio 2011, n. 164; T.A.R. Lazio, Roma, III, 9 settembre 2010, n. 32207; Cons. Stato, sez. II, 16 maggio 2007, parere n. 866).</a:t>
            </a:r>
          </a:p>
        </p:txBody>
      </p:sp>
    </p:spTree>
    <p:extLst>
      <p:ext uri="{BB962C8B-B14F-4D97-AF65-F5344CB8AC3E}">
        <p14:creationId xmlns:p14="http://schemas.microsoft.com/office/powerpoint/2010/main" val="422041140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270</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69604D7A-F0E6-4E63-ACBA-C5AB355A4B4C}"/>
              </a:ext>
            </a:extLst>
          </p:cNvPr>
          <p:cNvSpPr/>
          <p:nvPr/>
        </p:nvSpPr>
        <p:spPr>
          <a:xfrm>
            <a:off x="620038" y="2113400"/>
            <a:ext cx="10951924" cy="2554545"/>
          </a:xfrm>
          <a:prstGeom prst="rect">
            <a:avLst/>
          </a:prstGeom>
          <a:solidFill>
            <a:schemeClr val="bg2"/>
          </a:solidFill>
          <a:ln>
            <a:solidFill>
              <a:srgbClr val="0070C0"/>
            </a:solidFill>
          </a:ln>
        </p:spPr>
        <p:txBody>
          <a:bodyPr wrap="square">
            <a:spAutoFit/>
          </a:bodyPr>
          <a:lstStyle/>
          <a:p>
            <a:pPr algn="ctr"/>
            <a:r>
              <a:rPr lang="it-IT" sz="2000" dirty="0"/>
              <a:t>1. </a:t>
            </a:r>
            <a:r>
              <a:rPr lang="it-IT" sz="2000" b="1" u="sng" dirty="0"/>
              <a:t>Nel caso di aggiudicazione con il criterio dell’offerta economicamente più vantaggiosa individuata sulla base del miglior rapporto qualità/prezzo</a:t>
            </a:r>
            <a:r>
              <a:rPr lang="it-IT" sz="2000" dirty="0"/>
              <a:t>, la verifica sulle </a:t>
            </a:r>
            <a:r>
              <a:rPr lang="it-IT" sz="2000" b="1" u="sng" dirty="0"/>
              <a:t>offerte anormalmente basse</a:t>
            </a:r>
            <a:r>
              <a:rPr lang="it-IT" sz="2000" dirty="0"/>
              <a:t> è svolta dal </a:t>
            </a:r>
            <a:r>
              <a:rPr lang="it-IT" sz="2000" b="1" u="sng" dirty="0"/>
              <a:t>responsabile del procedimento</a:t>
            </a:r>
            <a:r>
              <a:rPr lang="it-IT" sz="2000" dirty="0"/>
              <a:t>, il quale può a tal fine avvalersi della struttura di supporto istituita ai sensi dell’articolo 31, comma 9, del codice ovvero della commissione giudicatrice. Ove la documentazione di gara preveda la riparametrazione del punteggio in quanto nessuna offerta ha ottenuto il punteggio massimo, i calcoli di cui all’articolo 97 del codice per l’individuazione delle offerte anormalmente basse sono effettuati sui punteggi attribuiti alle offerte precedentemente alla riparametrazione.</a:t>
            </a:r>
          </a:p>
        </p:txBody>
      </p:sp>
      <p:sp>
        <p:nvSpPr>
          <p:cNvPr id="8" name="CasellaDiTesto 7">
            <a:extLst>
              <a:ext uri="{FF2B5EF4-FFF2-40B4-BE49-F238E27FC236}">
                <a16:creationId xmlns:a16="http://schemas.microsoft.com/office/drawing/2014/main" id="{2657C7BD-C4DD-4E79-84F6-355718734B37}"/>
              </a:ext>
            </a:extLst>
          </p:cNvPr>
          <p:cNvSpPr txBox="1"/>
          <p:nvPr/>
        </p:nvSpPr>
        <p:spPr>
          <a:xfrm>
            <a:off x="851770" y="1427967"/>
            <a:ext cx="1321454" cy="369332"/>
          </a:xfrm>
          <a:prstGeom prst="rect">
            <a:avLst/>
          </a:prstGeom>
          <a:solidFill>
            <a:srgbClr val="FFFF00"/>
          </a:solidFill>
        </p:spPr>
        <p:txBody>
          <a:bodyPr wrap="square" rtlCol="0">
            <a:spAutoFit/>
          </a:bodyPr>
          <a:lstStyle/>
          <a:p>
            <a:pPr algn="ctr"/>
            <a:r>
              <a:rPr lang="it-IT" b="1" dirty="0"/>
              <a:t>Art. 132</a:t>
            </a:r>
          </a:p>
        </p:txBody>
      </p:sp>
    </p:spTree>
    <p:extLst>
      <p:ext uri="{BB962C8B-B14F-4D97-AF65-F5344CB8AC3E}">
        <p14:creationId xmlns:p14="http://schemas.microsoft.com/office/powerpoint/2010/main" val="156064430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271</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69604D7A-F0E6-4E63-ACBA-C5AB355A4B4C}"/>
              </a:ext>
            </a:extLst>
          </p:cNvPr>
          <p:cNvSpPr/>
          <p:nvPr/>
        </p:nvSpPr>
        <p:spPr>
          <a:xfrm>
            <a:off x="698847" y="2321292"/>
            <a:ext cx="10794305" cy="3477875"/>
          </a:xfrm>
          <a:prstGeom prst="rect">
            <a:avLst/>
          </a:prstGeom>
          <a:solidFill>
            <a:schemeClr val="bg2"/>
          </a:solidFill>
          <a:ln>
            <a:solidFill>
              <a:srgbClr val="0070C0"/>
            </a:solidFill>
          </a:ln>
        </p:spPr>
        <p:txBody>
          <a:bodyPr wrap="square">
            <a:spAutoFit/>
          </a:bodyPr>
          <a:lstStyle/>
          <a:p>
            <a:pPr algn="ctr"/>
            <a:r>
              <a:rPr lang="it-IT" sz="2000" dirty="0"/>
              <a:t>2. </a:t>
            </a:r>
            <a:r>
              <a:rPr lang="it-IT" sz="2000" b="1" u="sng" dirty="0"/>
              <a:t>Nel caso di aggiudicazione con il criterio del minor </a:t>
            </a:r>
            <a:r>
              <a:rPr lang="it-IT" sz="2000" u="sng" dirty="0"/>
              <a:t>prezzo, il bando di gara, l’avviso di gara o la lettera di invito appaltante indica se la verifica di congruità delle offerte è rimessa direttamente al responsabile del procedimento o se </a:t>
            </a:r>
            <a:r>
              <a:rPr lang="it-IT" sz="2000" b="1" u="sng" dirty="0"/>
              <a:t>questi, in ragione della particolare complessità delle valutazioni o della specificità delle competenze richieste, debba o possa avvalersi della struttura di supporto istituita ai sensi dell’articolo 31, comma 9, del codice, o di apposita commissione.</a:t>
            </a:r>
            <a:r>
              <a:rPr lang="it-IT" sz="2000" dirty="0"/>
              <a:t> In tale ultima ipotesi, la predetta commissione è nominata dalla stazione appaltante, utilizzando in via prioritaria personale interno alla stessa, fatte salve motivate situazioni di carenza di organico o di specifiche competenze tecniche non rinvenibili all’interno della stazione appaltante stessa, attestate dal responsabile del procedimento sulla base degli atti forniti dal dirigente dell’amministrazione aggiudicatrice preposto alla struttura competente. In tal caso i commissari sono nominati con le medesime modalità previste per la nomina della commissione giudicatrice.</a:t>
            </a:r>
          </a:p>
        </p:txBody>
      </p:sp>
      <p:sp>
        <p:nvSpPr>
          <p:cNvPr id="8" name="CasellaDiTesto 7">
            <a:extLst>
              <a:ext uri="{FF2B5EF4-FFF2-40B4-BE49-F238E27FC236}">
                <a16:creationId xmlns:a16="http://schemas.microsoft.com/office/drawing/2014/main" id="{15D27477-82E3-4BA6-B372-555A99930BED}"/>
              </a:ext>
            </a:extLst>
          </p:cNvPr>
          <p:cNvSpPr txBox="1"/>
          <p:nvPr/>
        </p:nvSpPr>
        <p:spPr>
          <a:xfrm>
            <a:off x="851770" y="1427967"/>
            <a:ext cx="1321454" cy="369332"/>
          </a:xfrm>
          <a:prstGeom prst="rect">
            <a:avLst/>
          </a:prstGeom>
          <a:solidFill>
            <a:srgbClr val="FFFF00"/>
          </a:solidFill>
        </p:spPr>
        <p:txBody>
          <a:bodyPr wrap="square" rtlCol="0">
            <a:spAutoFit/>
          </a:bodyPr>
          <a:lstStyle/>
          <a:p>
            <a:pPr algn="ctr"/>
            <a:r>
              <a:rPr lang="it-IT" b="1" dirty="0"/>
              <a:t>Art. 132</a:t>
            </a:r>
          </a:p>
        </p:txBody>
      </p:sp>
    </p:spTree>
    <p:extLst>
      <p:ext uri="{BB962C8B-B14F-4D97-AF65-F5344CB8AC3E}">
        <p14:creationId xmlns:p14="http://schemas.microsoft.com/office/powerpoint/2010/main" val="331228942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272</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69604D7A-F0E6-4E63-ACBA-C5AB355A4B4C}"/>
              </a:ext>
            </a:extLst>
          </p:cNvPr>
          <p:cNvSpPr/>
          <p:nvPr/>
        </p:nvSpPr>
        <p:spPr>
          <a:xfrm>
            <a:off x="698847" y="2321292"/>
            <a:ext cx="10794305" cy="1938992"/>
          </a:xfrm>
          <a:prstGeom prst="rect">
            <a:avLst/>
          </a:prstGeom>
          <a:solidFill>
            <a:schemeClr val="bg2"/>
          </a:solidFill>
          <a:ln>
            <a:solidFill>
              <a:srgbClr val="0070C0"/>
            </a:solidFill>
          </a:ln>
        </p:spPr>
        <p:txBody>
          <a:bodyPr wrap="square">
            <a:spAutoFit/>
          </a:bodyPr>
          <a:lstStyle/>
          <a:p>
            <a:pPr algn="ctr"/>
            <a:r>
              <a:rPr lang="it-IT" sz="2400" dirty="0"/>
              <a:t>3. </a:t>
            </a:r>
            <a:r>
              <a:rPr lang="it-IT" sz="2400" b="1" u="sng" dirty="0"/>
              <a:t>Individuate le offerte da sottoporre alla verifica ai sensi dell’articolo 97 del codice</a:t>
            </a:r>
            <a:r>
              <a:rPr lang="it-IT" sz="2400" dirty="0"/>
              <a:t>, si procede alla chiusura della seduta pubblica e alla comunicazione al responsabile del procedimento, </a:t>
            </a:r>
            <a:r>
              <a:rPr lang="it-IT" sz="2400" b="1" u="sng" dirty="0"/>
              <a:t>che procede alla verifica delle giustificazioni presentate dai concorrenti ai sensi dell’articolo 97, commi 1, del codice con le modalità previste ai commi 1 e 2.</a:t>
            </a:r>
          </a:p>
        </p:txBody>
      </p:sp>
      <p:sp>
        <p:nvSpPr>
          <p:cNvPr id="8" name="CasellaDiTesto 7">
            <a:extLst>
              <a:ext uri="{FF2B5EF4-FFF2-40B4-BE49-F238E27FC236}">
                <a16:creationId xmlns:a16="http://schemas.microsoft.com/office/drawing/2014/main" id="{15D27477-82E3-4BA6-B372-555A99930BED}"/>
              </a:ext>
            </a:extLst>
          </p:cNvPr>
          <p:cNvSpPr txBox="1"/>
          <p:nvPr/>
        </p:nvSpPr>
        <p:spPr>
          <a:xfrm>
            <a:off x="851770" y="1427967"/>
            <a:ext cx="1321454" cy="369332"/>
          </a:xfrm>
          <a:prstGeom prst="rect">
            <a:avLst/>
          </a:prstGeom>
          <a:solidFill>
            <a:srgbClr val="FFFF00"/>
          </a:solidFill>
        </p:spPr>
        <p:txBody>
          <a:bodyPr wrap="square" rtlCol="0">
            <a:spAutoFit/>
          </a:bodyPr>
          <a:lstStyle/>
          <a:p>
            <a:pPr algn="ctr"/>
            <a:r>
              <a:rPr lang="it-IT" b="1" dirty="0"/>
              <a:t>Art. 132</a:t>
            </a:r>
          </a:p>
        </p:txBody>
      </p:sp>
    </p:spTree>
    <p:extLst>
      <p:ext uri="{BB962C8B-B14F-4D97-AF65-F5344CB8AC3E}">
        <p14:creationId xmlns:p14="http://schemas.microsoft.com/office/powerpoint/2010/main" val="3786353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273</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69604D7A-F0E6-4E63-ACBA-C5AB355A4B4C}"/>
              </a:ext>
            </a:extLst>
          </p:cNvPr>
          <p:cNvSpPr/>
          <p:nvPr/>
        </p:nvSpPr>
        <p:spPr>
          <a:xfrm>
            <a:off x="1991544" y="2370079"/>
            <a:ext cx="8219685" cy="2246769"/>
          </a:xfrm>
          <a:prstGeom prst="rect">
            <a:avLst/>
          </a:prstGeom>
          <a:solidFill>
            <a:srgbClr val="92D050"/>
          </a:solidFill>
          <a:ln>
            <a:solidFill>
              <a:srgbClr val="0070C0"/>
            </a:solidFill>
          </a:ln>
        </p:spPr>
        <p:txBody>
          <a:bodyPr wrap="square">
            <a:spAutoFit/>
          </a:bodyPr>
          <a:lstStyle/>
          <a:p>
            <a:pPr algn="ctr"/>
            <a:r>
              <a:rPr lang="it-IT" sz="2800" dirty="0"/>
              <a:t>Le giustificazioni, quindi, sono oggetto di analisi da parte del RUP mentre potrebbero essere richieste (e valutate come momento istruttorio poi da trasmettere al RUP) direttamente anche da un responsabile appositamente incaricato. </a:t>
            </a:r>
          </a:p>
        </p:txBody>
      </p:sp>
    </p:spTree>
    <p:extLst>
      <p:ext uri="{BB962C8B-B14F-4D97-AF65-F5344CB8AC3E}">
        <p14:creationId xmlns:p14="http://schemas.microsoft.com/office/powerpoint/2010/main" val="2299273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274</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8" y="2289939"/>
            <a:ext cx="8164923" cy="3354765"/>
          </a:xfrm>
          <a:prstGeom prst="rect">
            <a:avLst/>
          </a:prstGeom>
          <a:solidFill>
            <a:schemeClr val="bg1"/>
          </a:solidFill>
          <a:ln>
            <a:solidFill>
              <a:schemeClr val="tx1"/>
            </a:solidFill>
          </a:ln>
        </p:spPr>
        <p:txBody>
          <a:bodyPr wrap="square">
            <a:spAutoFit/>
          </a:bodyPr>
          <a:lstStyle/>
          <a:p>
            <a:pPr algn="ctr"/>
            <a:r>
              <a:rPr lang="it-IT" sz="2800" u="sng" dirty="0"/>
              <a:t>Sul procedimento di verifica della congruità</a:t>
            </a:r>
            <a:r>
              <a:rPr lang="it-IT" sz="2800" dirty="0"/>
              <a:t>, il regolamento ripete disposizioni già note contenute nelle Linee Guida ANAC n. 3. </a:t>
            </a:r>
          </a:p>
          <a:p>
            <a:pPr algn="ctr"/>
            <a:endParaRPr lang="it-IT" sz="2800" b="1" u="sng" dirty="0"/>
          </a:p>
          <a:p>
            <a:pPr algn="ctr"/>
            <a:r>
              <a:rPr lang="it-IT" sz="2000" b="1" u="sng" dirty="0"/>
              <a:t>Se l’appalto deve essere aggiudicato con il criterio del minor prezzo, la stazione appaltante – con disciplina interna (regolamento) o direttamente nella </a:t>
            </a:r>
            <a:r>
              <a:rPr lang="it-IT" sz="2000" b="1" i="1" u="sng" dirty="0"/>
              <a:t>lex specialis</a:t>
            </a:r>
            <a:r>
              <a:rPr lang="it-IT" sz="2000" b="1" u="sng" dirty="0"/>
              <a:t> – potrebbe attribuire tale prerogativa, della verifica, a soggetto diverso dal RUP</a:t>
            </a:r>
            <a:r>
              <a:rPr lang="it-IT" sz="2000" b="1" dirty="0"/>
              <a:t>  </a:t>
            </a:r>
            <a:r>
              <a:rPr lang="it-IT" sz="2000" b="1" dirty="0">
                <a:highlight>
                  <a:srgbClr val="FFFF00"/>
                </a:highlight>
              </a:rPr>
              <a:t>ma a questi compete la decisione finale</a:t>
            </a:r>
            <a:r>
              <a:rPr lang="it-IT" sz="2000" dirty="0"/>
              <a:t> (anche, se del caso, al livello di proposta da presentare al dirigente responsabile</a:t>
            </a:r>
            <a:r>
              <a:rPr lang="it-IT" sz="2000" i="1" dirty="0"/>
              <a:t>.</a:t>
            </a:r>
            <a:endParaRPr lang="it-IT" sz="2000" dirty="0"/>
          </a:p>
        </p:txBody>
      </p:sp>
    </p:spTree>
    <p:extLst>
      <p:ext uri="{BB962C8B-B14F-4D97-AF65-F5344CB8AC3E}">
        <p14:creationId xmlns:p14="http://schemas.microsoft.com/office/powerpoint/2010/main" val="21287552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275</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8" y="2289939"/>
            <a:ext cx="8164923" cy="2554545"/>
          </a:xfrm>
          <a:prstGeom prst="rect">
            <a:avLst/>
          </a:prstGeom>
          <a:solidFill>
            <a:schemeClr val="bg1"/>
          </a:solidFill>
          <a:ln>
            <a:solidFill>
              <a:schemeClr val="tx1"/>
            </a:solidFill>
          </a:ln>
        </p:spPr>
        <p:txBody>
          <a:bodyPr wrap="square">
            <a:spAutoFit/>
          </a:bodyPr>
          <a:lstStyle/>
          <a:p>
            <a:pPr algn="ctr"/>
            <a:r>
              <a:rPr lang="it-IT" sz="2000" dirty="0"/>
              <a:t>Nel caso di </a:t>
            </a:r>
            <a:r>
              <a:rPr lang="it-IT" sz="2000" b="1" u="sng" dirty="0"/>
              <a:t>aggiudicazione con il criterio dell’offerta economicamente più vantaggiosa individuata sulla base del miglior rapporto qualità/prezzo</a:t>
            </a:r>
            <a:r>
              <a:rPr lang="it-IT" sz="2000" dirty="0"/>
              <a:t>, ai sensi del comma 1 dell’articolo 132 dello schema di regolamento, </a:t>
            </a:r>
            <a:r>
              <a:rPr lang="it-IT" sz="2000" b="1" u="sng" dirty="0"/>
              <a:t>la verifica sulle offerte anormalmente basse è svolta dal responsabile del procedimento che può avvalersi</a:t>
            </a:r>
            <a:r>
              <a:rPr lang="it-IT" sz="2000" dirty="0"/>
              <a:t> </a:t>
            </a:r>
            <a:r>
              <a:rPr lang="it-IT" sz="2000" b="1" u="sng" dirty="0">
                <a:highlight>
                  <a:srgbClr val="00FF00"/>
                </a:highlight>
              </a:rPr>
              <a:t>della commissione di gara, di un seggio di gara, di una commissione ad hoc</a:t>
            </a:r>
            <a:r>
              <a:rPr lang="it-IT" sz="2000" dirty="0"/>
              <a:t> (costituita in via prioritaria da dipendenti dell’ente) e come ipotesi residuale anche da esperti qualora non sia possibile procedere con la commissione di  gara. </a:t>
            </a:r>
          </a:p>
        </p:txBody>
      </p:sp>
    </p:spTree>
    <p:extLst>
      <p:ext uri="{BB962C8B-B14F-4D97-AF65-F5344CB8AC3E}">
        <p14:creationId xmlns:p14="http://schemas.microsoft.com/office/powerpoint/2010/main" val="390396296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276</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3" name="Rettangolo 2">
            <a:extLst>
              <a:ext uri="{FF2B5EF4-FFF2-40B4-BE49-F238E27FC236}">
                <a16:creationId xmlns:a16="http://schemas.microsoft.com/office/drawing/2014/main" id="{57E8AE34-6BA9-407B-ACA1-DE765B190051}"/>
              </a:ext>
            </a:extLst>
          </p:cNvPr>
          <p:cNvSpPr/>
          <p:nvPr/>
        </p:nvSpPr>
        <p:spPr>
          <a:xfrm>
            <a:off x="2013538" y="2289939"/>
            <a:ext cx="8164923" cy="2246769"/>
          </a:xfrm>
          <a:prstGeom prst="rect">
            <a:avLst/>
          </a:prstGeom>
          <a:solidFill>
            <a:schemeClr val="bg1"/>
          </a:solidFill>
          <a:ln>
            <a:solidFill>
              <a:schemeClr val="tx1"/>
            </a:solidFill>
          </a:ln>
        </p:spPr>
        <p:txBody>
          <a:bodyPr wrap="square">
            <a:spAutoFit/>
          </a:bodyPr>
          <a:lstStyle/>
          <a:p>
            <a:pPr algn="ctr"/>
            <a:r>
              <a:rPr lang="it-IT" sz="2000" b="1" u="sng" dirty="0"/>
              <a:t>Qualora il RUP non procedesse direttamente con la verifica dell’anomalia </a:t>
            </a:r>
            <a:r>
              <a:rPr lang="it-IT" sz="2000" b="1" dirty="0"/>
              <a:t>(</a:t>
            </a:r>
            <a:r>
              <a:rPr lang="it-IT" sz="2000" b="1" u="sng" dirty="0"/>
              <a:t>compiendo le attività istruttorie</a:t>
            </a:r>
            <a:r>
              <a:rPr lang="it-IT" sz="2000" b="1" dirty="0"/>
              <a:t>)</a:t>
            </a:r>
            <a:r>
              <a:rPr lang="it-IT" sz="2000" dirty="0"/>
              <a:t> </a:t>
            </a:r>
            <a:r>
              <a:rPr lang="it-IT" sz="2000" dirty="0">
                <a:highlight>
                  <a:srgbClr val="FF0000"/>
                </a:highlight>
              </a:rPr>
              <a:t>il momento di sintesi comunque è espresso da questo soggetto.</a:t>
            </a:r>
            <a:r>
              <a:rPr lang="it-IT" sz="2000" dirty="0"/>
              <a:t> </a:t>
            </a:r>
            <a:r>
              <a:rPr lang="it-IT" sz="2000" b="1" u="sng" dirty="0"/>
              <a:t>In tal senso, potrà non adottare il provvedimento espresso ma a lui è riconducibile la responsabilità della decisione</a:t>
            </a:r>
            <a:r>
              <a:rPr lang="it-IT" sz="2000" dirty="0"/>
              <a:t> (o dovrà disattenderle in modo motivato riavviando la valutazione) </a:t>
            </a:r>
            <a:r>
              <a:rPr lang="it-IT" sz="2000" b="1" u="sng" dirty="0"/>
              <a:t>predisponendo la proposta di aggiudicazione al proprio responsabile di servizio. </a:t>
            </a:r>
          </a:p>
        </p:txBody>
      </p:sp>
    </p:spTree>
    <p:extLst>
      <p:ext uri="{BB962C8B-B14F-4D97-AF65-F5344CB8AC3E}">
        <p14:creationId xmlns:p14="http://schemas.microsoft.com/office/powerpoint/2010/main" val="281114541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277</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2914DBD-274A-4DF5-B686-62A13D32A1D9}"/>
              </a:ext>
            </a:extLst>
          </p:cNvPr>
          <p:cNvSpPr/>
          <p:nvPr/>
        </p:nvSpPr>
        <p:spPr>
          <a:xfrm>
            <a:off x="2082383" y="2462412"/>
            <a:ext cx="8027233" cy="2462213"/>
          </a:xfrm>
          <a:prstGeom prst="rect">
            <a:avLst/>
          </a:prstGeom>
        </p:spPr>
        <p:txBody>
          <a:bodyPr wrap="square">
            <a:spAutoFit/>
          </a:bodyPr>
          <a:lstStyle/>
          <a:p>
            <a:pPr algn="ctr"/>
            <a:r>
              <a:rPr lang="it-IT" sz="2200" dirty="0"/>
              <a:t>Negli artt. 4-6 del regolamento, il legislatore si sofferma invece sui requisiti (oltre che sui compiti, sostanzialmente confermati come già previsti nel DPR n. 207/2010 e nelle Linee Guida ANAC n. 3) </a:t>
            </a:r>
            <a:r>
              <a:rPr lang="it-IT" sz="2200" u="sng" dirty="0"/>
              <a:t>del RUP nei lavori e per i servizi di ingegneria, architettura e altri servizi tecnici (art. 4) nelle procedure di acquisto di servizi e forniture (art. 5) e nel caso di acquisti aggregati, centralizzati e in caso di accordi tra amministrazioni (art. 6).</a:t>
            </a:r>
          </a:p>
        </p:txBody>
      </p:sp>
    </p:spTree>
    <p:extLst>
      <p:ext uri="{BB962C8B-B14F-4D97-AF65-F5344CB8AC3E}">
        <p14:creationId xmlns:p14="http://schemas.microsoft.com/office/powerpoint/2010/main" val="233731426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278</a:t>
            </a:fld>
            <a:endParaRPr lang="it-IT" dirty="0"/>
          </a:p>
        </p:txBody>
      </p:sp>
      <p:graphicFrame>
        <p:nvGraphicFramePr>
          <p:cNvPr id="8" name="Tabella 7">
            <a:extLst>
              <a:ext uri="{FF2B5EF4-FFF2-40B4-BE49-F238E27FC236}">
                <a16:creationId xmlns:a16="http://schemas.microsoft.com/office/drawing/2014/main" id="{6DE5B88F-BF34-491F-9581-DE4A49EDD7AC}"/>
              </a:ext>
            </a:extLst>
          </p:cNvPr>
          <p:cNvGraphicFramePr>
            <a:graphicFrameLocks noGrp="1"/>
          </p:cNvGraphicFramePr>
          <p:nvPr>
            <p:extLst>
              <p:ext uri="{D42A27DB-BD31-4B8C-83A1-F6EECF244321}">
                <p14:modId xmlns:p14="http://schemas.microsoft.com/office/powerpoint/2010/main" val="3171683713"/>
              </p:ext>
            </p:extLst>
          </p:nvPr>
        </p:nvGraphicFramePr>
        <p:xfrm>
          <a:off x="538618" y="380999"/>
          <a:ext cx="11173217" cy="5765240"/>
        </p:xfrm>
        <a:graphic>
          <a:graphicData uri="http://schemas.openxmlformats.org/drawingml/2006/table">
            <a:tbl>
              <a:tblPr/>
              <a:tblGrid>
                <a:gridCol w="6307663">
                  <a:extLst>
                    <a:ext uri="{9D8B030D-6E8A-4147-A177-3AD203B41FA5}">
                      <a16:colId xmlns:a16="http://schemas.microsoft.com/office/drawing/2014/main" val="826522258"/>
                    </a:ext>
                  </a:extLst>
                </a:gridCol>
                <a:gridCol w="4865554">
                  <a:extLst>
                    <a:ext uri="{9D8B030D-6E8A-4147-A177-3AD203B41FA5}">
                      <a16:colId xmlns:a16="http://schemas.microsoft.com/office/drawing/2014/main" val="2424053885"/>
                    </a:ext>
                  </a:extLst>
                </a:gridCol>
              </a:tblGrid>
              <a:tr h="506214">
                <a:tc>
                  <a:txBody>
                    <a:bodyPr/>
                    <a:lstStyle/>
                    <a:p>
                      <a:pPr algn="ctr" fontAlgn="base" latinLnBrk="0"/>
                      <a:r>
                        <a:rPr lang="it-IT" sz="1400" b="1" dirty="0">
                          <a:effectLst/>
                          <a:latin typeface="inherit"/>
                        </a:rPr>
                        <a:t>Articolo 4 requisiti previsti per i contratti di lavori e di servizi attinenti all’ingegneria e all’architettura e gli altri servizi tecnici</a:t>
                      </a:r>
                      <a:r>
                        <a:rPr lang="it-IT" sz="1400" dirty="0">
                          <a:effectLst/>
                          <a:latin typeface="inherit"/>
                        </a:rPr>
                        <a:t> </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ase" latinLnBrk="0"/>
                      <a:r>
                        <a:rPr lang="it-IT" sz="1400" b="1" dirty="0">
                          <a:effectLst/>
                          <a:latin typeface="inherit"/>
                        </a:rPr>
                        <a:t>Articolo 5 requisiti previsti per i contratti di servizi e forniture</a:t>
                      </a:r>
                      <a:r>
                        <a:rPr lang="it-IT" sz="1400" dirty="0">
                          <a:effectLst/>
                          <a:latin typeface="inherit"/>
                        </a:rPr>
                        <a:t> </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73249865"/>
                  </a:ext>
                </a:extLst>
              </a:tr>
              <a:tr h="1122901">
                <a:tc>
                  <a:txBody>
                    <a:bodyPr/>
                    <a:lstStyle/>
                    <a:p>
                      <a:pPr algn="ctr" fontAlgn="base" latinLnBrk="0"/>
                      <a:r>
                        <a:rPr lang="it-IT" sz="1400" dirty="0">
                          <a:effectLst/>
                          <a:latin typeface="inherit"/>
                        </a:rPr>
                        <a:t>Nelle procedure di affidamento di contratti di appalto o concessione di lavori, il RUP è in possesso di titolo di studio e di esperienza e formazione professionale specifiche nella materia oggetto dell’affidamento e commisurati alla tipologia e all’entità dei lavori da affidare. In ogni caso, il RUP deve avere maturato un’esperienza professionale di almeno:  </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ase" latinLnBrk="0"/>
                      <a:r>
                        <a:rPr lang="it-IT" sz="1400" dirty="0">
                          <a:effectLst/>
                          <a:latin typeface="inherit"/>
                        </a:rPr>
                        <a:t>1.Il RUP deve essere in possesso </a:t>
                      </a:r>
                      <a:r>
                        <a:rPr lang="it-IT" sz="1400" b="1" dirty="0">
                          <a:effectLst/>
                          <a:latin typeface="inherit"/>
                        </a:rPr>
                        <a:t>di titolo di studio di livello adeguato e di esperienza professionale maturata nello svolgimento di attività analoghe a quelle da realizzare</a:t>
                      </a:r>
                      <a:r>
                        <a:rPr lang="it-IT" sz="1400" dirty="0">
                          <a:effectLst/>
                          <a:latin typeface="inherit"/>
                        </a:rPr>
                        <a:t> in termini di natura, complessità e importo dell’intervento, in relazione alla tipologia e all’entità dei servizi e delle forniture da affidare. </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05170925"/>
                  </a:ext>
                </a:extLst>
              </a:tr>
              <a:tr h="88987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it-IT" sz="1400" dirty="0">
                          <a:effectLst/>
                          <a:latin typeface="inherit"/>
                        </a:rPr>
                        <a:t>a) un anno per l’affidamento di lavori di importo inferiore a € 150.000,00;</a:t>
                      </a:r>
                    </a:p>
                    <a:p>
                      <a:pPr algn="ctr" fontAlgn="base" latinLnBrk="0"/>
                      <a:endParaRPr lang="it-IT" sz="1400" dirty="0">
                        <a:effectLst/>
                        <a:latin typeface="inherit"/>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ase" latinLnBrk="0"/>
                      <a:r>
                        <a:rPr lang="it-IT" sz="1400" dirty="0">
                          <a:effectLst/>
                          <a:latin typeface="inherit"/>
                        </a:rPr>
                        <a:t>2. Nello specifico, il RUP deve essere in </a:t>
                      </a:r>
                      <a:r>
                        <a:rPr lang="it-IT" sz="1400" b="1" dirty="0">
                          <a:effectLst/>
                          <a:latin typeface="inherit"/>
                        </a:rPr>
                        <a:t>possesso di esperienza</a:t>
                      </a:r>
                      <a:r>
                        <a:rPr lang="it-IT" sz="1400" dirty="0">
                          <a:effectLst/>
                          <a:latin typeface="inherit"/>
                        </a:rPr>
                        <a:t> nel settore dei contratti di servizi e forniture, attestata </a:t>
                      </a:r>
                      <a:r>
                        <a:rPr lang="it-IT" sz="1400" b="1" dirty="0">
                          <a:effectLst/>
                          <a:latin typeface="inherit"/>
                        </a:rPr>
                        <a:t>anche</a:t>
                      </a:r>
                      <a:r>
                        <a:rPr lang="it-IT" sz="1400" dirty="0">
                          <a:effectLst/>
                          <a:latin typeface="inherit"/>
                        </a:rPr>
                        <a:t> dall’anzianità di servizio maturata: </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56189971"/>
                  </a:ext>
                </a:extLst>
              </a:tr>
              <a:tr h="689608">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it-IT" sz="1400" dirty="0">
                          <a:effectLst/>
                          <a:latin typeface="inherit"/>
                        </a:rPr>
                        <a:t>b) due anni per l’affidamento di lavori di importo pari o superiore a € 150.000,00 e inferiore a € 1.000.000,00;</a:t>
                      </a:r>
                    </a:p>
                    <a:p>
                      <a:pPr algn="ctr" fontAlgn="base" latinLnBrk="0"/>
                      <a:endParaRPr lang="it-IT" sz="1400" dirty="0">
                        <a:effectLst/>
                        <a:latin typeface="inherit"/>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ase" latinLnBrk="0"/>
                      <a:r>
                        <a:rPr lang="it-IT" sz="1400" dirty="0">
                          <a:effectLst/>
                          <a:latin typeface="inherit"/>
                        </a:rPr>
                        <a:t>a) di almeno un anno per gli importi inferiori alla soglia di cui all’articolo 35 del codice; </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65806168"/>
                  </a:ext>
                </a:extLst>
              </a:tr>
              <a:tr h="689608">
                <a:tc>
                  <a:txBody>
                    <a:bodyPr/>
                    <a:lstStyle/>
                    <a:p>
                      <a:pPr algn="ctr" fontAlgn="base" latinLnBrk="0"/>
                      <a:r>
                        <a:rPr lang="it-IT" sz="1400" dirty="0">
                          <a:effectLst/>
                          <a:latin typeface="inherit"/>
                        </a:rPr>
                        <a:t>c) tre anni per l’affidamento di lavori di importo pari o superiore a € 1.000.000,00 e inferiori alla soglia di cui all’articolo 35 del codice;</a:t>
                      </a:r>
                    </a:p>
                    <a:p>
                      <a:pPr algn="ctr" fontAlgn="base" latinLnBrk="0"/>
                      <a:endParaRPr lang="it-IT" sz="1400" dirty="0">
                        <a:effectLst/>
                        <a:latin typeface="inherit"/>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it-IT" sz="1400" dirty="0">
                          <a:effectLst/>
                          <a:latin typeface="inherit"/>
                        </a:rPr>
                        <a:t>b) di almeno tre anni per gli importi pari o superiori alla soglia di cui all’articolo 35 del codice. </a:t>
                      </a:r>
                    </a:p>
                    <a:p>
                      <a:pPr algn="ctr" fontAlgn="base" latinLnBrk="0"/>
                      <a:r>
                        <a:rPr lang="it-IT" sz="1400" dirty="0">
                          <a:effectLst/>
                          <a:latin typeface="inherit"/>
                        </a:rPr>
                        <a:t>  </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93258067"/>
                  </a:ext>
                </a:extLst>
              </a:tr>
              <a:tr h="689608">
                <a:tc>
                  <a:txBody>
                    <a:bodyPr/>
                    <a:lstStyle/>
                    <a:p>
                      <a:pPr algn="ctr" fontAlgn="base" latinLnBrk="0"/>
                      <a:r>
                        <a:rPr lang="it-IT" sz="1400" dirty="0">
                          <a:effectLst/>
                          <a:latin typeface="inherit"/>
                        </a:rPr>
                        <a:t>d) cinque anni per l’affidamento di lavori di importo pari o superiore alla soglia di cui all’articolo 35 del codice.</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ase" latinLnBrk="0"/>
                      <a:r>
                        <a:rPr lang="it-IT" sz="1400" dirty="0">
                          <a:effectLst/>
                          <a:latin typeface="inherit"/>
                        </a:rPr>
                        <a:t>Per gli affidamenti che richiedono valutazioni e competenze altamente specialistiche è necessario il possesso del titolo di studio nelle materie attinenti all’oggetto dell’affidamento.</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75182860"/>
                  </a:ext>
                </a:extLst>
              </a:tr>
              <a:tr h="1108114">
                <a:tc>
                  <a:txBody>
                    <a:bodyPr/>
                    <a:lstStyle/>
                    <a:p>
                      <a:pPr algn="ctr" fontAlgn="base" latinLnBrk="0"/>
                      <a:r>
                        <a:rPr lang="it-IT" sz="1400" dirty="0">
                          <a:effectLst/>
                          <a:latin typeface="inherit"/>
                        </a:rPr>
                        <a:t>Nelle procedure di affidamento di lavori e servizi attinenti all’ingegneria e all’architettura di cui al titolo IV della parte III del regolamento (e cioè servizi attinenti all’ingegneria e all’architettura), il RUP è un tecnico abilitato all’esercizio della professione o, quando l’abilitazione non sia prevista dalle norme vigenti, un tecnico anche di qualifica non dirigenziale.</a:t>
                      </a: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ase" latinLnBrk="0"/>
                      <a:endParaRPr lang="it-IT" sz="1400" dirty="0">
                        <a:effectLst/>
                        <a:latin typeface="inherit"/>
                      </a:endParaRPr>
                    </a:p>
                  </a:txBody>
                  <a:tcPr marL="63063" marR="63063" marT="31531" marB="315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07910178"/>
                  </a:ext>
                </a:extLst>
              </a:tr>
            </a:tbl>
          </a:graphicData>
        </a:graphic>
      </p:graphicFrame>
    </p:spTree>
    <p:extLst>
      <p:ext uri="{BB962C8B-B14F-4D97-AF65-F5344CB8AC3E}">
        <p14:creationId xmlns:p14="http://schemas.microsoft.com/office/powerpoint/2010/main" val="166371853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279</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2914DBD-274A-4DF5-B686-62A13D32A1D9}"/>
              </a:ext>
            </a:extLst>
          </p:cNvPr>
          <p:cNvSpPr/>
          <p:nvPr/>
        </p:nvSpPr>
        <p:spPr>
          <a:xfrm>
            <a:off x="2246377" y="2316357"/>
            <a:ext cx="7704857" cy="1400383"/>
          </a:xfrm>
          <a:prstGeom prst="rect">
            <a:avLst/>
          </a:prstGeom>
          <a:ln>
            <a:solidFill>
              <a:schemeClr val="tx1"/>
            </a:solidFill>
          </a:ln>
        </p:spPr>
        <p:txBody>
          <a:bodyPr wrap="square">
            <a:spAutoFit/>
          </a:bodyPr>
          <a:lstStyle/>
          <a:p>
            <a:pPr algn="ctr"/>
            <a:r>
              <a:rPr lang="it-IT" sz="2200" dirty="0"/>
              <a:t>Art. 4, comma 2</a:t>
            </a:r>
          </a:p>
          <a:p>
            <a:pPr algn="ctr"/>
            <a:endParaRPr lang="it-IT" sz="900" dirty="0"/>
          </a:p>
          <a:p>
            <a:pPr algn="ctr"/>
            <a:r>
              <a:rPr lang="it-IT" dirty="0"/>
              <a:t>In mancanza di abilitazione (per le procedure di affidamento di lavori e servizi attinenti all’ingegneria e all’architettura), </a:t>
            </a:r>
            <a:r>
              <a:rPr lang="it-IT" b="1" u="sng" dirty="0"/>
              <a:t>qualora l’abilitazione non sia prevista dalle norme vigenti</a:t>
            </a:r>
            <a:r>
              <a:rPr lang="it-IT" dirty="0"/>
              <a:t>,</a:t>
            </a:r>
            <a:r>
              <a:rPr lang="it-IT" b="1" dirty="0"/>
              <a:t> </a:t>
            </a:r>
            <a:r>
              <a:rPr lang="it-IT" dirty="0"/>
              <a:t>è un tecnico anche di qualifica non dirigenziale.</a:t>
            </a:r>
            <a:endParaRPr lang="it-IT" sz="2200" b="1" u="sng" dirty="0"/>
          </a:p>
        </p:txBody>
      </p:sp>
      <p:sp>
        <p:nvSpPr>
          <p:cNvPr id="8" name="Rettangolo 7">
            <a:extLst>
              <a:ext uri="{FF2B5EF4-FFF2-40B4-BE49-F238E27FC236}">
                <a16:creationId xmlns:a16="http://schemas.microsoft.com/office/drawing/2014/main" id="{C01FBADE-6CB3-45EC-8B96-EC40464EFC3E}"/>
              </a:ext>
            </a:extLst>
          </p:cNvPr>
          <p:cNvSpPr/>
          <p:nvPr/>
        </p:nvSpPr>
        <p:spPr>
          <a:xfrm>
            <a:off x="991644" y="3843912"/>
            <a:ext cx="10208712" cy="2231380"/>
          </a:xfrm>
          <a:prstGeom prst="rect">
            <a:avLst/>
          </a:prstGeom>
          <a:ln>
            <a:solidFill>
              <a:schemeClr val="tx1"/>
            </a:solidFill>
          </a:ln>
        </p:spPr>
        <p:txBody>
          <a:bodyPr wrap="square">
            <a:spAutoFit/>
          </a:bodyPr>
          <a:lstStyle/>
          <a:p>
            <a:pPr algn="ctr"/>
            <a:r>
              <a:rPr lang="it-IT" sz="2200" dirty="0"/>
              <a:t>Art. 5, comma 3</a:t>
            </a:r>
          </a:p>
          <a:p>
            <a:pPr algn="ctr"/>
            <a:endParaRPr lang="it-IT" sz="900" dirty="0"/>
          </a:p>
          <a:p>
            <a:pPr algn="ctr"/>
            <a:r>
              <a:rPr lang="it-IT" b="1" dirty="0"/>
              <a:t>Per i servizi e le forniture: </a:t>
            </a:r>
            <a:r>
              <a:rPr lang="it-IT" dirty="0"/>
              <a:t>«per gli affidamenti che richiedono valutazioni e competenze altamente specialistiche è necessario </a:t>
            </a:r>
            <a:r>
              <a:rPr lang="it-IT" b="1" u="sng" dirty="0"/>
              <a:t>il possesso del titolo di studio nelle materie attinenti all’oggetto dell’affidamento.</a:t>
            </a:r>
            <a:r>
              <a:rPr lang="it-IT" b="1" dirty="0"/>
              <a:t> </a:t>
            </a:r>
            <a:r>
              <a:rPr lang="it-IT" dirty="0"/>
              <a:t>Per l’affidamento di contratti di fornitura o servizi connotati da particolari caratteristiche tecniche, quali dispositivi medici, dispositivi antincendio, sistemi informatici e telematici, la stazione appaltante può richiedere, oltre ai requisiti di esperienza di cui al comma 2, il possesso della laurea magistrale o specialistica nonché di specifiche competenze».</a:t>
            </a:r>
            <a:endParaRPr lang="it-IT" sz="2200" u="sng" dirty="0"/>
          </a:p>
        </p:txBody>
      </p:sp>
    </p:spTree>
    <p:extLst>
      <p:ext uri="{BB962C8B-B14F-4D97-AF65-F5344CB8AC3E}">
        <p14:creationId xmlns:p14="http://schemas.microsoft.com/office/powerpoint/2010/main" val="333548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a:t>
            </a:fld>
            <a:endParaRPr lang="it-IT" dirty="0"/>
          </a:p>
        </p:txBody>
      </p:sp>
      <p:sp>
        <p:nvSpPr>
          <p:cNvPr id="10" name="CasellaDiTesto 9"/>
          <p:cNvSpPr txBox="1"/>
          <p:nvPr/>
        </p:nvSpPr>
        <p:spPr>
          <a:xfrm>
            <a:off x="2495600" y="1052736"/>
            <a:ext cx="7200800" cy="215443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GLI ASPETTI PRATICI DELLA NOMINA DEL RUP…</a:t>
            </a:r>
          </a:p>
          <a:p>
            <a:pPr algn="ctr"/>
            <a:endParaRPr lang="sv-SE" sz="1100" b="1" dirty="0"/>
          </a:p>
          <a:p>
            <a:pPr algn="ctr"/>
            <a:r>
              <a:rPr lang="sv-SE" sz="2000" b="1" dirty="0"/>
              <a:t>TAR Sardegna, Cagliari, sentenza n. 30/2017</a:t>
            </a:r>
          </a:p>
          <a:p>
            <a:pPr algn="ctr"/>
            <a:r>
              <a:rPr lang="sv-SE" sz="2000" b="1" dirty="0"/>
              <a:t>Corte dei Conti, prima sezione Centrale d’Appello, n. 441 del 20 luglio 2015</a:t>
            </a:r>
            <a:endParaRPr lang="it-IT" sz="20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850774" y="2796511"/>
            <a:ext cx="8490452" cy="2616101"/>
          </a:xfrm>
          <a:prstGeom prst="rect">
            <a:avLst/>
          </a:prstGeom>
          <a:noFill/>
        </p:spPr>
        <p:txBody>
          <a:bodyPr wrap="square" rtlCol="0">
            <a:spAutoFit/>
          </a:bodyPr>
          <a:lstStyle/>
          <a:p>
            <a:pPr algn="ctr"/>
            <a:endParaRPr lang="it-IT" sz="2400" b="1" i="1" dirty="0"/>
          </a:p>
          <a:p>
            <a:pPr marL="342900" indent="-342900" algn="ctr">
              <a:buFont typeface="Wingdings" panose="05000000000000000000" pitchFamily="2" charset="2"/>
              <a:buChar char="q"/>
            </a:pPr>
            <a:endParaRPr lang="it-IT" sz="2000" b="1" dirty="0"/>
          </a:p>
          <a:p>
            <a:pPr marL="342900" indent="-342900" algn="ctr">
              <a:buFont typeface="Wingdings" panose="05000000000000000000" pitchFamily="2" charset="2"/>
              <a:buChar char="q"/>
            </a:pPr>
            <a:r>
              <a:rPr lang="it-IT" sz="2000" b="1" dirty="0"/>
              <a:t>Il RUP può essere nominato anche tra i dipendenti assegnati alla stazione appaltante in comando.</a:t>
            </a:r>
          </a:p>
          <a:p>
            <a:pPr algn="ctr"/>
            <a:endParaRPr lang="it-IT" sz="2000" b="1" i="1" dirty="0"/>
          </a:p>
          <a:p>
            <a:pPr marL="457200" indent="-457200" algn="ctr">
              <a:buFont typeface="Wingdings" panose="05000000000000000000" pitchFamily="2" charset="2"/>
              <a:buChar char="q"/>
            </a:pPr>
            <a:r>
              <a:rPr lang="it-IT" sz="2000" b="1" dirty="0"/>
              <a:t>Il RUP la nomina/individuazione del RUP non integra nessuna delega di poteri. </a:t>
            </a:r>
            <a:r>
              <a:rPr lang="it-IT" sz="2000" b="1" u="sng" dirty="0"/>
              <a:t>In particolare, non si tratta di delega di poteri, ma di nomina, di assegnazione di funzioni a soggetto sottoposto e fornito dei titoli.</a:t>
            </a:r>
          </a:p>
        </p:txBody>
      </p:sp>
    </p:spTree>
    <p:extLst>
      <p:ext uri="{BB962C8B-B14F-4D97-AF65-F5344CB8AC3E}">
        <p14:creationId xmlns:p14="http://schemas.microsoft.com/office/powerpoint/2010/main" val="228846429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280</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2914DBD-274A-4DF5-B686-62A13D32A1D9}"/>
              </a:ext>
            </a:extLst>
          </p:cNvPr>
          <p:cNvSpPr/>
          <p:nvPr/>
        </p:nvSpPr>
        <p:spPr>
          <a:xfrm>
            <a:off x="2246377" y="2316357"/>
            <a:ext cx="7704857" cy="2508379"/>
          </a:xfrm>
          <a:prstGeom prst="rect">
            <a:avLst/>
          </a:prstGeom>
          <a:ln>
            <a:solidFill>
              <a:schemeClr val="tx1"/>
            </a:solidFill>
          </a:ln>
        </p:spPr>
        <p:txBody>
          <a:bodyPr wrap="square">
            <a:spAutoFit/>
          </a:bodyPr>
          <a:lstStyle/>
          <a:p>
            <a:pPr algn="ctr"/>
            <a:r>
              <a:rPr lang="it-IT" sz="2200" dirty="0"/>
              <a:t>Art. 4, comma 6</a:t>
            </a:r>
          </a:p>
          <a:p>
            <a:pPr algn="ctr"/>
            <a:endParaRPr lang="it-IT" sz="900" dirty="0"/>
          </a:p>
          <a:p>
            <a:pPr algn="ctr"/>
            <a:r>
              <a:rPr lang="it-IT" i="1" dirty="0"/>
              <a:t>6. </a:t>
            </a:r>
            <a:r>
              <a:rPr lang="it-IT" b="1" i="1" u="sng" dirty="0"/>
              <a:t>Il RUP può svolgere, per uno o più interventi e nei limiti delle proprie competenze professionali, anche le funzioni di progettista o di direttore dei lavori.</a:t>
            </a:r>
            <a:r>
              <a:rPr lang="it-IT" b="1" i="1" dirty="0"/>
              <a:t> </a:t>
            </a:r>
            <a:r>
              <a:rPr lang="it-IT" i="1" dirty="0"/>
              <a:t>Le funzioni di RUP, progettista e direttore dei lavori non possono coincidere nel caso di lavori complessi o di particolare rilevanza sotto il profilo architettonico, ambientale, storico-artistico e conservativo, oltre che tecnologico, nonché nel caso di progetti integrali ovvero di interventi di importo pari o superiore alla soglia di cui all’articolo 35 del codice.</a:t>
            </a:r>
            <a:endParaRPr lang="it-IT" sz="2200" b="1" i="1" u="sng" dirty="0"/>
          </a:p>
        </p:txBody>
      </p:sp>
    </p:spTree>
    <p:extLst>
      <p:ext uri="{BB962C8B-B14F-4D97-AF65-F5344CB8AC3E}">
        <p14:creationId xmlns:p14="http://schemas.microsoft.com/office/powerpoint/2010/main" val="27317946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281</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2914DBD-274A-4DF5-B686-62A13D32A1D9}"/>
              </a:ext>
            </a:extLst>
          </p:cNvPr>
          <p:cNvSpPr/>
          <p:nvPr/>
        </p:nvSpPr>
        <p:spPr>
          <a:xfrm>
            <a:off x="1519300" y="2198182"/>
            <a:ext cx="9153400" cy="3416320"/>
          </a:xfrm>
          <a:prstGeom prst="rect">
            <a:avLst/>
          </a:prstGeom>
          <a:ln>
            <a:solidFill>
              <a:schemeClr val="tx1"/>
            </a:solidFill>
          </a:ln>
        </p:spPr>
        <p:txBody>
          <a:bodyPr wrap="square">
            <a:spAutoFit/>
          </a:bodyPr>
          <a:lstStyle/>
          <a:p>
            <a:pPr algn="ctr"/>
            <a:r>
              <a:rPr lang="it-IT" b="1" dirty="0"/>
              <a:t>Articolo 6</a:t>
            </a:r>
          </a:p>
          <a:p>
            <a:pPr algn="ctr"/>
            <a:r>
              <a:rPr lang="it-IT" b="1" dirty="0"/>
              <a:t>Il Responsabile del Procedimento negli acquisti aggregati, negli acquisti centralizzati e in caso di accordi tra amministrazioni</a:t>
            </a:r>
          </a:p>
          <a:p>
            <a:pPr algn="ctr"/>
            <a:endParaRPr lang="it-IT" dirty="0"/>
          </a:p>
          <a:p>
            <a:r>
              <a:rPr lang="it-IT" sz="1600" dirty="0"/>
              <a:t>1. Fermo restando quanto previsto dall’articolo 31 del codice, nei casi di acquisti aggregati, le stazioni</a:t>
            </a:r>
          </a:p>
          <a:p>
            <a:r>
              <a:rPr lang="it-IT" sz="1600" dirty="0"/>
              <a:t>appaltanti nominano un RUP per ciascun acquisto.</a:t>
            </a:r>
          </a:p>
          <a:p>
            <a:r>
              <a:rPr lang="it-IT" sz="1600" dirty="0"/>
              <a:t>2. Il RUP, in coordinamento con il direttore dell’esecuzione, ove nominato, assume i compiti di cura, controllo e vigilanza del processo di acquisizione con particolare riferimento alle attività di:</a:t>
            </a:r>
          </a:p>
          <a:p>
            <a:pPr marL="742950" lvl="1" indent="-285750">
              <a:buFont typeface="Wingdings" panose="05000000000000000000" pitchFamily="2" charset="2"/>
              <a:buChar char="q"/>
            </a:pPr>
            <a:r>
              <a:rPr lang="it-IT" sz="1600" dirty="0"/>
              <a:t>a) programmazione dei fabbisogni;</a:t>
            </a:r>
          </a:p>
          <a:p>
            <a:pPr marL="742950" lvl="1" indent="-285750">
              <a:buFont typeface="Wingdings" panose="05000000000000000000" pitchFamily="2" charset="2"/>
              <a:buChar char="q"/>
            </a:pPr>
            <a:r>
              <a:rPr lang="it-IT" sz="1600" dirty="0"/>
              <a:t>b) progettazione, relativamente all’individuazione delle caratteristiche essenziali del fabbisogno o degli elementi tecnici per la redazione del capitolato;</a:t>
            </a:r>
          </a:p>
          <a:p>
            <a:pPr marL="742950" lvl="1" indent="-285750">
              <a:buFont typeface="Wingdings" panose="05000000000000000000" pitchFamily="2" charset="2"/>
              <a:buChar char="q"/>
            </a:pPr>
            <a:r>
              <a:rPr lang="it-IT" sz="1600" dirty="0"/>
              <a:t>c) esecuzione contrattuale;</a:t>
            </a:r>
          </a:p>
          <a:p>
            <a:pPr marL="742950" lvl="1" indent="-285750">
              <a:buFont typeface="Wingdings" panose="05000000000000000000" pitchFamily="2" charset="2"/>
              <a:buChar char="q"/>
            </a:pPr>
            <a:r>
              <a:rPr lang="it-IT" sz="1600" dirty="0"/>
              <a:t>d) verifica della conformità delle prestazioni.</a:t>
            </a:r>
          </a:p>
        </p:txBody>
      </p:sp>
    </p:spTree>
    <p:extLst>
      <p:ext uri="{BB962C8B-B14F-4D97-AF65-F5344CB8AC3E}">
        <p14:creationId xmlns:p14="http://schemas.microsoft.com/office/powerpoint/2010/main" val="230268846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282</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2914DBD-274A-4DF5-B686-62A13D32A1D9}"/>
              </a:ext>
            </a:extLst>
          </p:cNvPr>
          <p:cNvSpPr/>
          <p:nvPr/>
        </p:nvSpPr>
        <p:spPr>
          <a:xfrm>
            <a:off x="1519300" y="2198182"/>
            <a:ext cx="9153400" cy="2862322"/>
          </a:xfrm>
          <a:prstGeom prst="rect">
            <a:avLst/>
          </a:prstGeom>
          <a:ln>
            <a:solidFill>
              <a:schemeClr val="tx1"/>
            </a:solidFill>
          </a:ln>
        </p:spPr>
        <p:txBody>
          <a:bodyPr wrap="square">
            <a:spAutoFit/>
          </a:bodyPr>
          <a:lstStyle/>
          <a:p>
            <a:pPr algn="ctr"/>
            <a:r>
              <a:rPr lang="it-IT" b="1" dirty="0"/>
              <a:t>Articolo 6</a:t>
            </a:r>
          </a:p>
          <a:p>
            <a:pPr algn="ctr"/>
            <a:r>
              <a:rPr lang="it-IT" b="1" dirty="0"/>
              <a:t>Il Responsabile del Procedimento negli acquisti aggregati, negli acquisti centralizzati e in caso di accordi tra amministrazioni</a:t>
            </a:r>
          </a:p>
          <a:p>
            <a:pPr algn="ctr"/>
            <a:endParaRPr lang="it-IT" dirty="0"/>
          </a:p>
          <a:p>
            <a:pPr algn="ctr"/>
            <a:r>
              <a:rPr lang="it-IT" u="sng" dirty="0"/>
              <a:t>Nei casi di acquisti non aggregati da parte di unioni, associazioni o consorzi</a:t>
            </a:r>
            <a:r>
              <a:rPr lang="it-IT" dirty="0"/>
              <a:t>, </a:t>
            </a:r>
            <a:r>
              <a:rPr lang="it-IT" b="1" dirty="0"/>
              <a:t>i comuni nominano il RUP per le fasi di competenza e lo stesso è, di regola, designato come responsabile della singola gara all’interno del modulo associativo o consortile prescelto</a:t>
            </a:r>
            <a:r>
              <a:rPr lang="it-IT" dirty="0"/>
              <a:t>, secondo le modalità previste dai rispettivi ordinamenti.</a:t>
            </a:r>
          </a:p>
          <a:p>
            <a:pPr algn="ctr"/>
            <a:r>
              <a:rPr lang="it-IT" b="1" u="sng" dirty="0"/>
              <a:t>In caso di acquisti gestiti integralmente, in ogni fase, dal modulo associativo o consortile prescelto, il RUP è designato unicamente da questi ultimi.</a:t>
            </a:r>
          </a:p>
        </p:txBody>
      </p:sp>
    </p:spTree>
    <p:extLst>
      <p:ext uri="{BB962C8B-B14F-4D97-AF65-F5344CB8AC3E}">
        <p14:creationId xmlns:p14="http://schemas.microsoft.com/office/powerpoint/2010/main" val="73083628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283</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2914DBD-274A-4DF5-B686-62A13D32A1D9}"/>
              </a:ext>
            </a:extLst>
          </p:cNvPr>
          <p:cNvSpPr/>
          <p:nvPr/>
        </p:nvSpPr>
        <p:spPr>
          <a:xfrm>
            <a:off x="1519300" y="2198182"/>
            <a:ext cx="9153400" cy="3139321"/>
          </a:xfrm>
          <a:prstGeom prst="rect">
            <a:avLst/>
          </a:prstGeom>
          <a:ln>
            <a:solidFill>
              <a:schemeClr val="tx1"/>
            </a:solidFill>
          </a:ln>
        </p:spPr>
        <p:txBody>
          <a:bodyPr wrap="square">
            <a:spAutoFit/>
          </a:bodyPr>
          <a:lstStyle/>
          <a:p>
            <a:pPr algn="ctr"/>
            <a:r>
              <a:rPr lang="it-IT" b="1" dirty="0"/>
              <a:t>Articolo 6</a:t>
            </a:r>
          </a:p>
          <a:p>
            <a:pPr algn="ctr"/>
            <a:r>
              <a:rPr lang="it-IT" b="1" dirty="0"/>
              <a:t>Il Responsabile del Procedimento negli acquisti aggregati, negli acquisti centralizzati e in caso di accordi tra amministrazioni</a:t>
            </a:r>
          </a:p>
          <a:p>
            <a:pPr algn="ctr"/>
            <a:endParaRPr lang="it-IT" dirty="0"/>
          </a:p>
          <a:p>
            <a:pPr algn="ctr"/>
            <a:r>
              <a:rPr lang="it-IT" u="sng" dirty="0"/>
              <a:t>Nel caso di acquisti centralizzati, i compiti e le funzioni del RUP, designato dalla centrale di committenza, riguardano le attività di competenza della centrale in quanto dirette alla realizzazione e messa a disposizione degli strumenti di acquisto e di negoziazione per le stazioni appaltanti.</a:t>
            </a:r>
            <a:r>
              <a:rPr lang="it-IT" dirty="0"/>
              <a:t> </a:t>
            </a:r>
            <a:r>
              <a:rPr lang="it-IT" b="1" u="sng" dirty="0"/>
              <a:t>I compiti e le funzioni del RUP, designato dalla stazione appaltante</a:t>
            </a:r>
            <a:r>
              <a:rPr lang="it-IT" dirty="0"/>
              <a:t>, nel caso di ricorso a strumenti di acquisto e di negoziazione delle centrali di committenza, </a:t>
            </a:r>
            <a:r>
              <a:rPr lang="it-IT" b="1" u="sng" dirty="0"/>
              <a:t>riguardano le attività di propria competenza in quanto dirette all’effettuazione dello specifico acquisto e all’esecuzione contrattuale.</a:t>
            </a:r>
            <a:endParaRPr lang="it-IT" b="1" dirty="0"/>
          </a:p>
        </p:txBody>
      </p:sp>
    </p:spTree>
    <p:extLst>
      <p:ext uri="{BB962C8B-B14F-4D97-AF65-F5344CB8AC3E}">
        <p14:creationId xmlns:p14="http://schemas.microsoft.com/office/powerpoint/2010/main" val="427968863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284</a:t>
            </a:fld>
            <a:endParaRPr lang="it-IT" dirty="0"/>
          </a:p>
        </p:txBody>
      </p:sp>
      <p:sp>
        <p:nvSpPr>
          <p:cNvPr id="10" name="CasellaDiTesto 9"/>
          <p:cNvSpPr txBox="1"/>
          <p:nvPr/>
        </p:nvSpPr>
        <p:spPr>
          <a:xfrm>
            <a:off x="2495600" y="1052736"/>
            <a:ext cx="7200800" cy="877163"/>
          </a:xfrm>
          <a:prstGeom prst="rect">
            <a:avLst/>
          </a:prstGeom>
          <a:solidFill>
            <a:schemeClr val="accent5"/>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1400" dirty="0">
                <a:solidFill>
                  <a:schemeClr val="tx1">
                    <a:lumMod val="95000"/>
                    <a:lumOff val="5000"/>
                  </a:schemeClr>
                </a:solidFill>
              </a:rPr>
              <a:t> </a:t>
            </a:r>
          </a:p>
          <a:p>
            <a:pPr algn="ctr"/>
            <a:r>
              <a:rPr lang="it-IT" sz="1400" b="1" dirty="0">
                <a:solidFill>
                  <a:schemeClr val="tx1">
                    <a:lumMod val="95000"/>
                    <a:lumOff val="5000"/>
                  </a:schemeClr>
                </a:solidFill>
              </a:rPr>
              <a:t>NELLA BOZZA DI REGOLAMENTO DI ESECUZIONE, ATTUAZIONE E INTEGRAZIONE DEL CODICE</a:t>
            </a:r>
          </a:p>
        </p:txBody>
      </p:sp>
      <p:sp>
        <p:nvSpPr>
          <p:cNvPr id="2" name="Rettangolo 1">
            <a:extLst>
              <a:ext uri="{FF2B5EF4-FFF2-40B4-BE49-F238E27FC236}">
                <a16:creationId xmlns:a16="http://schemas.microsoft.com/office/drawing/2014/main" id="{42914DBD-274A-4DF5-B686-62A13D32A1D9}"/>
              </a:ext>
            </a:extLst>
          </p:cNvPr>
          <p:cNvSpPr/>
          <p:nvPr/>
        </p:nvSpPr>
        <p:spPr>
          <a:xfrm>
            <a:off x="1519300" y="2152888"/>
            <a:ext cx="9153400" cy="3416320"/>
          </a:xfrm>
          <a:prstGeom prst="rect">
            <a:avLst/>
          </a:prstGeom>
          <a:ln>
            <a:solidFill>
              <a:schemeClr val="tx1"/>
            </a:solidFill>
          </a:ln>
        </p:spPr>
        <p:txBody>
          <a:bodyPr wrap="square">
            <a:spAutoFit/>
          </a:bodyPr>
          <a:lstStyle/>
          <a:p>
            <a:pPr algn="ctr"/>
            <a:r>
              <a:rPr lang="it-IT" b="1" dirty="0"/>
              <a:t>Articolo 6</a:t>
            </a:r>
          </a:p>
          <a:p>
            <a:pPr algn="ctr"/>
            <a:r>
              <a:rPr lang="it-IT" b="1" dirty="0"/>
              <a:t>Il Responsabile del Procedimento negli acquisti aggregati, negli acquisti centralizzati e in caso di accordi tra amministrazioni</a:t>
            </a:r>
          </a:p>
          <a:p>
            <a:pPr algn="ctr"/>
            <a:endParaRPr lang="it-IT" dirty="0"/>
          </a:p>
          <a:p>
            <a:pPr algn="ctr"/>
            <a:r>
              <a:rPr lang="it-IT" dirty="0"/>
              <a:t>Nel caso di accordi conclusi tra due o più amministrazioni aggiudicatrici, ai sensi della legge 7 agosto 1990, n. 241, </a:t>
            </a:r>
            <a:r>
              <a:rPr lang="it-IT" b="1" u="sng" dirty="0"/>
              <a:t>nelle ipotesi in cui l’organico dell’amministrazione che deve procedere all’acquisizione presenti carenze accertate</a:t>
            </a:r>
            <a:r>
              <a:rPr lang="it-IT" dirty="0"/>
              <a:t> o in esso non sia compreso alcun soggetto in possesso della specifica professionalità necessaria per lo svolgimento dei compiti propri del RUP, </a:t>
            </a:r>
            <a:r>
              <a:rPr lang="it-IT" u="sng" dirty="0"/>
              <a:t>l’accordo o la convenzione prevedono che le attività di supporto al RUP siano svolte da soggetti, in possesso di specifiche competenze, appartenenti ad una delle amministrazioni firmatarie </a:t>
            </a:r>
            <a:r>
              <a:rPr lang="it-IT" dirty="0"/>
              <a:t>dell’accordo [</a:t>
            </a:r>
            <a:r>
              <a:rPr lang="it-IT" i="1" dirty="0"/>
              <a:t>che a supporto del RUP siano individuati soggetti, in possesso della specifiche competenze, appartenenti ad una delle amministrazioni firmatarie dell’accordo</a:t>
            </a:r>
            <a:r>
              <a:rPr lang="it-IT" dirty="0"/>
              <a:t>].</a:t>
            </a:r>
            <a:endParaRPr lang="it-IT" b="1" dirty="0"/>
          </a:p>
        </p:txBody>
      </p:sp>
    </p:spTree>
    <p:extLst>
      <p:ext uri="{BB962C8B-B14F-4D97-AF65-F5344CB8AC3E}">
        <p14:creationId xmlns:p14="http://schemas.microsoft.com/office/powerpoint/2010/main" val="200854573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99928" y="2708920"/>
            <a:ext cx="7772400" cy="1656184"/>
          </a:xfrm>
        </p:spPr>
        <p:txBody>
          <a:bodyPr>
            <a:normAutofit fontScale="90000"/>
          </a:bodyPr>
          <a:lstStyle/>
          <a:p>
            <a:pPr algn="ct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r>
              <a:rPr lang="it-IT" sz="4400" dirty="0">
                <a:latin typeface="Calibri" pitchFamily="34" charset="0"/>
              </a:rPr>
              <a:t>LA DISCIPLINA DEGLI INCENTIVI</a:t>
            </a:r>
            <a:br>
              <a:rPr lang="it-IT" sz="2700" dirty="0">
                <a:latin typeface="Calibri" pitchFamily="34" charset="0"/>
              </a:rPr>
            </a:br>
            <a:br>
              <a:rPr lang="it-IT" sz="2700" dirty="0">
                <a:latin typeface="Calibri" pitchFamily="34" charset="0"/>
              </a:rPr>
            </a:br>
            <a:endParaRPr lang="it-IT" sz="2700" dirty="0">
              <a:latin typeface="Calibri" pitchFamily="34" charset="0"/>
            </a:endParaRPr>
          </a:p>
        </p:txBody>
      </p:sp>
      <p:sp>
        <p:nvSpPr>
          <p:cNvPr id="4" name="Segnaposto data 3"/>
          <p:cNvSpPr>
            <a:spLocks noGrp="1"/>
          </p:cNvSpPr>
          <p:nvPr>
            <p:ph type="dt" sz="half" idx="10"/>
          </p:nvPr>
        </p:nvSpPr>
        <p:spPr>
          <a:xfrm>
            <a:off x="1919536" y="6093297"/>
            <a:ext cx="2286000" cy="365125"/>
          </a:xfrm>
        </p:spPr>
        <p:txBody>
          <a:bodyPr/>
          <a:lstStyle/>
          <a:p>
            <a:fld id="{01B4A6FE-AD8C-41E0-95AC-73AFE8EDC6C0}" type="datetime1">
              <a:rPr lang="it-IT">
                <a:latin typeface="Calibri" pitchFamily="34" charset="0"/>
              </a:rPr>
              <a:t>06/07/2020</a:t>
            </a:fld>
            <a:endParaRPr lang="it-IT" dirty="0">
              <a:latin typeface="Calibri" pitchFamily="34" charset="0"/>
            </a:endParaRPr>
          </a:p>
        </p:txBody>
      </p:sp>
      <p:sp>
        <p:nvSpPr>
          <p:cNvPr id="5" name="Segnaposto numero diapositiva 4"/>
          <p:cNvSpPr>
            <a:spLocks noGrp="1"/>
          </p:cNvSpPr>
          <p:nvPr>
            <p:ph type="sldNum" sz="quarter" idx="12"/>
          </p:nvPr>
        </p:nvSpPr>
        <p:spPr/>
        <p:txBody>
          <a:bodyPr/>
          <a:lstStyle/>
          <a:p>
            <a:fld id="{ED2A5BCF-08AD-4814-8341-34CC1736FD3A}" type="slidenum">
              <a:rPr lang="it-IT" smtClean="0"/>
              <a:pPr/>
              <a:t>285</a:t>
            </a:fld>
            <a:endParaRPr lang="it-IT" dirty="0"/>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p:txBody>
          <a:bodyPr/>
          <a:lstStyle/>
          <a:p>
            <a:r>
              <a:rPr lang="it-IT" dirty="0"/>
              <a:t>IL CODICE DEI CONTRATTI PUBBLICI</a:t>
            </a:r>
          </a:p>
        </p:txBody>
      </p:sp>
    </p:spTree>
    <p:extLst>
      <p:ext uri="{BB962C8B-B14F-4D97-AF65-F5344CB8AC3E}">
        <p14:creationId xmlns:p14="http://schemas.microsoft.com/office/powerpoint/2010/main" val="140427850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286</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2424871"/>
            <a:ext cx="7200800" cy="2569934"/>
          </a:xfrm>
          <a:prstGeom prst="rect">
            <a:avLst/>
          </a:prstGeom>
          <a:noFill/>
        </p:spPr>
        <p:txBody>
          <a:bodyPr wrap="square" rtlCol="0">
            <a:spAutoFit/>
          </a:bodyPr>
          <a:lstStyle/>
          <a:p>
            <a:pPr algn="ctr"/>
            <a:r>
              <a:rPr lang="it-IT" sz="2300" dirty="0"/>
              <a:t>Il Codice contiene una disposizione sugli incentivi </a:t>
            </a:r>
            <a:r>
              <a:rPr lang="it-IT" sz="2300" b="1" u="sng" dirty="0"/>
              <a:t>per funzioni tecniche</a:t>
            </a:r>
            <a:r>
              <a:rPr lang="it-IT" sz="2300" b="1" dirty="0"/>
              <a:t> </a:t>
            </a:r>
            <a:r>
              <a:rPr lang="it-IT" sz="2300" dirty="0"/>
              <a:t>– estesa anche al personale che ha svolto tali funzioni negli appalti di forniture e servizi – introducendo </a:t>
            </a:r>
            <a:r>
              <a:rPr lang="it-IT" sz="2300" u="sng" dirty="0"/>
              <a:t>una novità di rilievo relativa all’esclusione dai compensi per le attività di progettazione rimarcando, pertanto, il </a:t>
            </a:r>
            <a:r>
              <a:rPr lang="it-IT" sz="2300" i="1" u="sng" dirty="0"/>
              <a:t>favor</a:t>
            </a:r>
            <a:r>
              <a:rPr lang="it-IT" sz="2300" u="sng" dirty="0"/>
              <a:t> del legislatore verso la progettazione esterna</a:t>
            </a:r>
            <a:r>
              <a:rPr lang="it-IT" sz="2300" dirty="0"/>
              <a:t> (art. 113).</a:t>
            </a:r>
            <a:endParaRPr lang="it-IT" sz="2300" u="sng" dirty="0"/>
          </a:p>
        </p:txBody>
      </p:sp>
    </p:spTree>
    <p:extLst>
      <p:ext uri="{BB962C8B-B14F-4D97-AF65-F5344CB8AC3E}">
        <p14:creationId xmlns:p14="http://schemas.microsoft.com/office/powerpoint/2010/main" val="381068758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287</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151260" y="1499012"/>
            <a:ext cx="7889479" cy="4185761"/>
          </a:xfrm>
          <a:prstGeom prst="rect">
            <a:avLst/>
          </a:prstGeom>
          <a:noFill/>
        </p:spPr>
        <p:txBody>
          <a:bodyPr wrap="square" rtlCol="0">
            <a:spAutoFit/>
          </a:bodyPr>
          <a:lstStyle/>
          <a:p>
            <a:pPr algn="ctr"/>
            <a:endParaRPr lang="it-IT" sz="2300" dirty="0"/>
          </a:p>
          <a:p>
            <a:pPr algn="ctr"/>
            <a:r>
              <a:rPr lang="it-IT" sz="2300" dirty="0">
                <a:highlight>
                  <a:srgbClr val="008080"/>
                </a:highlight>
              </a:rPr>
              <a:t>L’attuale comma 1, art. 113 Codice pertanto dispone:</a:t>
            </a:r>
          </a:p>
          <a:p>
            <a:pPr algn="ctr"/>
            <a:endParaRPr lang="it-IT" sz="2000" dirty="0"/>
          </a:p>
          <a:p>
            <a:pPr algn="ctr"/>
            <a:r>
              <a:rPr lang="it-IT" sz="2000" dirty="0"/>
              <a:t>«</a:t>
            </a:r>
            <a:r>
              <a:rPr lang="it-IT" sz="2000" i="1" u="sng" dirty="0"/>
              <a:t>1. Gli oneri inerenti alla progettazione, alla direzione dei lavori ovvero al direttore dell'esecuzione, alla vigilanza, ai collaudi tecnici e amministrativi ovvero alle verifiche di conformità, al collaudo statico, agli studi e alle ricerche connessi, alla progettazione dei piani di sicurezza e di coordinamento e al coordinamento della sicurezza in fase di esecuzione quando previsti ai sensi del decreto legislativo 9 aprile 2008 n. 81</a:t>
            </a:r>
            <a:r>
              <a:rPr lang="it-IT" sz="2000" i="1" dirty="0"/>
              <a:t>, alle prestazioni professionali e specialistiche necessari per la redazione di un progetto esecutivo completo in ogni dettaglio </a:t>
            </a:r>
            <a:r>
              <a:rPr lang="it-IT" sz="2000" b="1" i="1" u="sng" dirty="0"/>
              <a:t>fanno carico agli stanziamenti previsti per i singoli appalti di lavori, servizi e forniture</a:t>
            </a:r>
            <a:r>
              <a:rPr lang="it-IT" sz="2000" i="1" dirty="0"/>
              <a:t> negli stati di previsione della spesa o nei bilanci delle stazioni appaltanti</a:t>
            </a:r>
            <a:r>
              <a:rPr lang="it-IT" sz="2000" dirty="0"/>
              <a:t>».</a:t>
            </a:r>
          </a:p>
        </p:txBody>
      </p:sp>
    </p:spTree>
    <p:extLst>
      <p:ext uri="{BB962C8B-B14F-4D97-AF65-F5344CB8AC3E}">
        <p14:creationId xmlns:p14="http://schemas.microsoft.com/office/powerpoint/2010/main" val="40247979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288</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1919450"/>
            <a:ext cx="7200800" cy="3847207"/>
          </a:xfrm>
          <a:prstGeom prst="rect">
            <a:avLst/>
          </a:prstGeom>
          <a:noFill/>
          <a:ln>
            <a:solidFill>
              <a:schemeClr val="tx1"/>
            </a:solidFill>
          </a:ln>
        </p:spPr>
        <p:txBody>
          <a:bodyPr wrap="square" rtlCol="0">
            <a:spAutoFit/>
          </a:bodyPr>
          <a:lstStyle/>
          <a:p>
            <a:pPr algn="ctr"/>
            <a:r>
              <a:rPr lang="it-IT" sz="2000" b="1" u="sng" dirty="0"/>
              <a:t>Pertanto, abbiamo l’applicazione della norma per attività…</a:t>
            </a:r>
          </a:p>
          <a:p>
            <a:pPr algn="ctr"/>
            <a:endParaRPr lang="it-IT" sz="2300" dirty="0"/>
          </a:p>
          <a:p>
            <a:pPr marL="285750" indent="-285750">
              <a:buFont typeface="Wingdings" panose="05000000000000000000" pitchFamily="2" charset="2"/>
              <a:buChar char="q"/>
            </a:pPr>
            <a:r>
              <a:rPr lang="it-IT" dirty="0"/>
              <a:t>di programmazione della spesa per investimenti; </a:t>
            </a:r>
          </a:p>
          <a:p>
            <a:pPr marL="285750" indent="-285750">
              <a:buFont typeface="Wingdings" panose="05000000000000000000" pitchFamily="2" charset="2"/>
              <a:buChar char="q"/>
            </a:pPr>
            <a:r>
              <a:rPr lang="it-IT" dirty="0"/>
              <a:t>per la verifica preventiva dei progetti di predisposizione e di controllo delle procedure di bando e di esecuzione dei contratti pubblici; </a:t>
            </a:r>
          </a:p>
          <a:p>
            <a:pPr marL="285750" indent="-285750">
              <a:buFont typeface="Wingdings" panose="05000000000000000000" pitchFamily="2" charset="2"/>
              <a:buChar char="q"/>
            </a:pPr>
            <a:r>
              <a:rPr lang="it-IT" dirty="0"/>
              <a:t>di responsabile unico del procedimento; </a:t>
            </a:r>
          </a:p>
          <a:p>
            <a:pPr marL="285750" indent="-285750">
              <a:buFont typeface="Wingdings" panose="05000000000000000000" pitchFamily="2" charset="2"/>
              <a:buChar char="q"/>
            </a:pPr>
            <a:r>
              <a:rPr lang="it-IT" dirty="0"/>
              <a:t>di direzione dei lavori ovvero direzione dell'esecuzione; </a:t>
            </a:r>
          </a:p>
          <a:p>
            <a:pPr marL="285750" indent="-285750">
              <a:buFont typeface="Wingdings" panose="05000000000000000000" pitchFamily="2" charset="2"/>
              <a:buChar char="q"/>
            </a:pPr>
            <a:r>
              <a:rPr lang="it-IT" dirty="0"/>
              <a:t>di collaudo tecnico amministrativo ovvero di verifica di conformità; </a:t>
            </a:r>
          </a:p>
          <a:p>
            <a:pPr marL="285750" indent="-285750">
              <a:buFont typeface="Wingdings" panose="05000000000000000000" pitchFamily="2" charset="2"/>
              <a:buChar char="q"/>
            </a:pPr>
            <a:r>
              <a:rPr lang="it-IT" dirty="0"/>
              <a:t>di collaudatore statico ove necessario per consentire l'esecuzione del contratto nel rispetto dei documenti a base di gara, del progetto, dei tempi e costi prestabiliti</a:t>
            </a:r>
            <a:r>
              <a:rPr lang="it-IT" sz="1600" dirty="0"/>
              <a:t>. </a:t>
            </a:r>
          </a:p>
          <a:p>
            <a:pPr algn="just"/>
            <a:endParaRPr lang="it-IT" sz="1600" dirty="0"/>
          </a:p>
          <a:p>
            <a:pPr algn="ctr"/>
            <a:endParaRPr lang="it-IT" sz="2300" dirty="0"/>
          </a:p>
        </p:txBody>
      </p:sp>
    </p:spTree>
    <p:extLst>
      <p:ext uri="{BB962C8B-B14F-4D97-AF65-F5344CB8AC3E}">
        <p14:creationId xmlns:p14="http://schemas.microsoft.com/office/powerpoint/2010/main" val="409375264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289</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126709" y="1717005"/>
            <a:ext cx="7938581" cy="2862322"/>
          </a:xfrm>
          <a:prstGeom prst="rect">
            <a:avLst/>
          </a:prstGeom>
          <a:noFill/>
        </p:spPr>
        <p:txBody>
          <a:bodyPr wrap="square" rtlCol="0">
            <a:spAutoFit/>
          </a:bodyPr>
          <a:lstStyle/>
          <a:p>
            <a:pPr algn="ctr"/>
            <a:r>
              <a:rPr lang="it-IT" b="1" u="sng" dirty="0"/>
              <a:t>L’elenco delle attività incentivabili è tassativo.</a:t>
            </a:r>
          </a:p>
          <a:p>
            <a:pPr algn="ctr"/>
            <a:endParaRPr lang="it-IT" sz="1000" b="1" u="sng" dirty="0"/>
          </a:p>
          <a:p>
            <a:pPr algn="ctr"/>
            <a:r>
              <a:rPr lang="it-IT" b="1" u="sng" dirty="0"/>
              <a:t>In tal senso:</a:t>
            </a:r>
          </a:p>
          <a:p>
            <a:pPr algn="ctr"/>
            <a:endParaRPr lang="it-IT" sz="800" b="1" u="sng" dirty="0"/>
          </a:p>
          <a:p>
            <a:pPr algn="ctr"/>
            <a:r>
              <a:rPr lang="it-IT" dirty="0"/>
              <a:t>«</a:t>
            </a:r>
            <a:r>
              <a:rPr lang="it-IT" i="1" dirty="0"/>
              <a:t>Il suddetto emolumento, in virtù del principio di onnicomprensività del trattamento economico, può essere corrisposto solo in presenza di una espressa previsione legislativa. In definitiva, alla luce di quanto riportato, con specifico riferimento al quesito posto, gli incentivi per funzioni tecniche previsti dall’art. 113 del D.Lgs. n. 50/2016 </a:t>
            </a:r>
            <a:r>
              <a:rPr lang="it-IT" b="1" i="1" u="sng" dirty="0"/>
              <a:t>non possono essere corrisposti in rapporto ad attività di manutenzione ordinaria e straordinaria</a:t>
            </a:r>
            <a:r>
              <a:rPr lang="it-IT" dirty="0"/>
              <a:t>» </a:t>
            </a:r>
            <a:r>
              <a:rPr lang="it-IT" b="1" dirty="0"/>
              <a:t>(Deliberazione Corte dei Conti - sez. regionale di controllo per la Puglia, 24/1/2017, n. 5/2017/PAR).</a:t>
            </a:r>
          </a:p>
        </p:txBody>
      </p:sp>
      <p:sp>
        <p:nvSpPr>
          <p:cNvPr id="8" name="CasellaDiTesto 7">
            <a:extLst>
              <a:ext uri="{FF2B5EF4-FFF2-40B4-BE49-F238E27FC236}">
                <a16:creationId xmlns:a16="http://schemas.microsoft.com/office/drawing/2014/main" id="{938D0B9D-9DCD-417C-8B68-39F4E81CB251}"/>
              </a:ext>
            </a:extLst>
          </p:cNvPr>
          <p:cNvSpPr txBox="1"/>
          <p:nvPr/>
        </p:nvSpPr>
        <p:spPr>
          <a:xfrm>
            <a:off x="1617944" y="4838829"/>
            <a:ext cx="8956110" cy="1077218"/>
          </a:xfrm>
          <a:prstGeom prst="rect">
            <a:avLst/>
          </a:prstGeom>
          <a:solidFill>
            <a:schemeClr val="accent2"/>
          </a:solidFill>
        </p:spPr>
        <p:txBody>
          <a:bodyPr wrap="square" rtlCol="0">
            <a:spAutoFit/>
          </a:bodyPr>
          <a:lstStyle/>
          <a:p>
            <a:pPr algn="ctr"/>
            <a:r>
              <a:rPr lang="it-IT" sz="1600" b="1" dirty="0"/>
              <a:t>Anche se la giurisprudenza più recente ammette che gli incentivi per funzioni tecniche previsti dall’art. 113 possano essere riconosciuti, nei limiti previsti dalla norma, anche in relazione agli appalti di manutenzione straordinaria e ordinaria di particolare complessità (Corte conti, sez. autonomie, n. 2/2019).</a:t>
            </a:r>
          </a:p>
        </p:txBody>
      </p:sp>
    </p:spTree>
    <p:extLst>
      <p:ext uri="{BB962C8B-B14F-4D97-AF65-F5344CB8AC3E}">
        <p14:creationId xmlns:p14="http://schemas.microsoft.com/office/powerpoint/2010/main" val="182004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DEI LAVORI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2"/>
            <a:ext cx="7200800" cy="3139321"/>
          </a:xfrm>
          <a:prstGeom prst="rect">
            <a:avLst/>
          </a:prstGeom>
          <a:noFill/>
        </p:spPr>
        <p:txBody>
          <a:bodyPr wrap="square" rtlCol="0">
            <a:spAutoFit/>
          </a:bodyPr>
          <a:lstStyle/>
          <a:p>
            <a:pPr algn="ctr"/>
            <a:r>
              <a:rPr lang="it-IT" sz="2000" b="1" dirty="0"/>
              <a:t>ANCHE IN CONSIDERAZIONE DELLE NUOVE LINEE GUIDA, VALGONO I SEGUENTI PRINCIPI…</a:t>
            </a:r>
          </a:p>
          <a:p>
            <a:pPr algn="ctr"/>
            <a:endParaRPr lang="it-IT" sz="2000" b="1" dirty="0"/>
          </a:p>
          <a:p>
            <a:pPr algn="ctr"/>
            <a:r>
              <a:rPr lang="it-IT" sz="2000" b="1" dirty="0"/>
              <a:t>In relazione ai lavori, il RUP deve essere in possesso di specifica formazione professionale, soggetta a costante aggiornamento, e deve aver maturato un’adeguata esperienza professionale nello svolgimento di attività analoghe a quelle da realizzare in termini di natura, complessità e/o importo dell’intervento,</a:t>
            </a:r>
          </a:p>
          <a:p>
            <a:pPr algn="ctr"/>
            <a:endParaRPr lang="it-IT" sz="1400" b="1" dirty="0"/>
          </a:p>
          <a:p>
            <a:pPr algn="ctr"/>
            <a:r>
              <a:rPr lang="it-IT" sz="2400" b="1" dirty="0"/>
              <a:t>ALTERNATIVAMENTE…</a:t>
            </a:r>
          </a:p>
        </p:txBody>
      </p:sp>
    </p:spTree>
    <p:extLst>
      <p:ext uri="{BB962C8B-B14F-4D97-AF65-F5344CB8AC3E}">
        <p14:creationId xmlns:p14="http://schemas.microsoft.com/office/powerpoint/2010/main" val="87448920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290</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060848"/>
            <a:ext cx="7200800" cy="2246769"/>
          </a:xfrm>
          <a:prstGeom prst="rect">
            <a:avLst/>
          </a:prstGeom>
          <a:noFill/>
        </p:spPr>
        <p:txBody>
          <a:bodyPr wrap="square" rtlCol="0">
            <a:spAutoFit/>
          </a:bodyPr>
          <a:lstStyle/>
          <a:p>
            <a:pPr algn="ctr"/>
            <a:r>
              <a:rPr lang="it-IT" sz="2800" b="1" dirty="0"/>
              <a:t>Gli incentivi vengono individuati attraverso un «fondo», a cui le P.A. destinano risorse finanziarie in misura non superiore al 2 per cento modulate sull’importo dei lavori, servizi e forniture…</a:t>
            </a:r>
          </a:p>
        </p:txBody>
      </p:sp>
      <p:sp>
        <p:nvSpPr>
          <p:cNvPr id="8" name="Rettangolo 7">
            <a:extLst>
              <a:ext uri="{FF2B5EF4-FFF2-40B4-BE49-F238E27FC236}">
                <a16:creationId xmlns:a16="http://schemas.microsoft.com/office/drawing/2014/main" id="{014662AE-BB62-4469-8597-51DFC48BBCBD}"/>
              </a:ext>
            </a:extLst>
          </p:cNvPr>
          <p:cNvSpPr/>
          <p:nvPr/>
        </p:nvSpPr>
        <p:spPr>
          <a:xfrm>
            <a:off x="1517737" y="4664518"/>
            <a:ext cx="9156525" cy="707886"/>
          </a:xfrm>
          <a:prstGeom prst="rect">
            <a:avLst/>
          </a:prstGeom>
          <a:solidFill>
            <a:schemeClr val="tx2">
              <a:lumMod val="40000"/>
              <a:lumOff val="60000"/>
            </a:schemeClr>
          </a:solidFill>
        </p:spPr>
        <p:txBody>
          <a:bodyPr wrap="square">
            <a:spAutoFit/>
          </a:bodyPr>
          <a:lstStyle/>
          <a:p>
            <a:pPr algn="ctr"/>
            <a:r>
              <a:rPr lang="it-IT" sz="2000" b="1" dirty="0">
                <a:solidFill>
                  <a:srgbClr val="000000"/>
                </a:solidFill>
              </a:rPr>
              <a:t>Gli incentivi di cui all’art. 113 fanno capo al medesimo capitolo di spesa previsto per i singoli lavori, servizi e forniture (art. 113, comma 5 bis)</a:t>
            </a:r>
            <a:endParaRPr lang="it-IT" sz="2000" dirty="0"/>
          </a:p>
        </p:txBody>
      </p:sp>
    </p:spTree>
    <p:extLst>
      <p:ext uri="{BB962C8B-B14F-4D97-AF65-F5344CB8AC3E}">
        <p14:creationId xmlns:p14="http://schemas.microsoft.com/office/powerpoint/2010/main" val="20778499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291</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598" y="1370743"/>
            <a:ext cx="7200798" cy="4678204"/>
          </a:xfrm>
          <a:prstGeom prst="rect">
            <a:avLst/>
          </a:prstGeom>
          <a:noFill/>
        </p:spPr>
        <p:txBody>
          <a:bodyPr wrap="square" rtlCol="0">
            <a:spAutoFit/>
          </a:bodyPr>
          <a:lstStyle/>
          <a:p>
            <a:pPr algn="ctr"/>
            <a:endParaRPr lang="it-IT" sz="2300" dirty="0"/>
          </a:p>
          <a:p>
            <a:pPr algn="ctr"/>
            <a:endParaRPr lang="it-IT" sz="2300" dirty="0"/>
          </a:p>
          <a:p>
            <a:pPr algn="ctr"/>
            <a:r>
              <a:rPr lang="it-IT" sz="2300" dirty="0"/>
              <a:t>Tali risorse sono destinate alle: </a:t>
            </a:r>
            <a:r>
              <a:rPr lang="it-IT" sz="2000" dirty="0"/>
              <a:t>«</a:t>
            </a:r>
            <a:r>
              <a:rPr lang="it-IT" sz="2000" i="1" dirty="0"/>
              <a:t>…</a:t>
            </a:r>
            <a:r>
              <a:rPr lang="it-IT" sz="2000" b="1" i="1" u="sng" dirty="0">
                <a:solidFill>
                  <a:srgbClr val="00B050"/>
                </a:solidFill>
              </a:rPr>
              <a:t>funzioni tecniche svolte dai dipendenti delle stesse esclusivamente per le attività di programmazione della spesa per investimenti, di valutazione preventiva dei progetti, di predisposizione e di controllo delle procedure di gara e di esecuzione dei contratti pubblici, di RUP, di direzione dei lavori ovvero direzione dell'esecuzione e di collaudo tecnico amministrativo ovvero di verifica di conformità, di collaudatore statico</a:t>
            </a:r>
            <a:r>
              <a:rPr lang="it-IT" sz="2000" i="1" dirty="0"/>
              <a:t> ove necessario per consentire l'esecuzione del contratto nel rispetto dei documenti a base di gara, del progetto, dei tempi e costi prestabiliti</a:t>
            </a:r>
            <a:r>
              <a:rPr lang="it-IT" sz="2000" dirty="0"/>
              <a:t>» </a:t>
            </a:r>
            <a:r>
              <a:rPr lang="it-IT" sz="2300" dirty="0"/>
              <a:t>(art. 113, comma 2 Codice)…</a:t>
            </a:r>
            <a:endParaRPr lang="it-IT" sz="1600" dirty="0"/>
          </a:p>
          <a:p>
            <a:pPr algn="ctr"/>
            <a:endParaRPr lang="it-IT" sz="2300" dirty="0"/>
          </a:p>
          <a:p>
            <a:pPr algn="ctr"/>
            <a:endParaRPr lang="it-IT" sz="2300" dirty="0"/>
          </a:p>
        </p:txBody>
      </p:sp>
    </p:spTree>
    <p:extLst>
      <p:ext uri="{BB962C8B-B14F-4D97-AF65-F5344CB8AC3E}">
        <p14:creationId xmlns:p14="http://schemas.microsoft.com/office/powerpoint/2010/main" val="298495731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292</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352700" y="1499012"/>
            <a:ext cx="7486600" cy="4370427"/>
          </a:xfrm>
          <a:prstGeom prst="rect">
            <a:avLst/>
          </a:prstGeom>
          <a:noFill/>
        </p:spPr>
        <p:txBody>
          <a:bodyPr wrap="square" rtlCol="0">
            <a:spAutoFit/>
          </a:bodyPr>
          <a:lstStyle/>
          <a:p>
            <a:pPr algn="ctr"/>
            <a:endParaRPr lang="it-IT" sz="2300" dirty="0"/>
          </a:p>
          <a:p>
            <a:pPr algn="ctr"/>
            <a:endParaRPr lang="it-IT" sz="2300" dirty="0"/>
          </a:p>
          <a:p>
            <a:pPr algn="ctr"/>
            <a:r>
              <a:rPr lang="it-IT" sz="2300" dirty="0"/>
              <a:t>La parte finale della disposizione prevede: </a:t>
            </a:r>
            <a:r>
              <a:rPr lang="it-IT" sz="2000" dirty="0"/>
              <a:t>«</a:t>
            </a:r>
            <a:r>
              <a:rPr lang="it-IT" sz="2000" b="1" i="1" u="sng" dirty="0"/>
              <a:t>Tale fondo non è previsto da parte di quelle amministrazioni aggiudicatrici per le quali sono in essere contratti o convenzioni che prevedono modalità diverse per la retribuzione delle funzioni tecniche svolte dai propri dipendenti.</a:t>
            </a:r>
            <a:r>
              <a:rPr lang="it-IT" sz="2000" i="1" dirty="0"/>
              <a:t> Gli enti che costituiscono o si avvalgono di una centrale di committenza possono destinare il fondo o parte di esso ai dipendenti di tale centrale. </a:t>
            </a:r>
            <a:r>
              <a:rPr lang="it-IT" sz="2000" b="1" i="1" u="sng" dirty="0">
                <a:effectLst>
                  <a:outerShdw blurRad="38100" dist="38100" dir="2700000" algn="tl">
                    <a:srgbClr val="000000">
                      <a:alpha val="43137"/>
                    </a:srgbClr>
                  </a:outerShdw>
                </a:effectLst>
              </a:rPr>
              <a:t>La disposizione di cui al presente comma si applica agli appalti relativi a servizi o forniture nel caso in cui è nominato il direttore dell'esecuzione</a:t>
            </a:r>
            <a:r>
              <a:rPr lang="it-IT" sz="2000" dirty="0"/>
              <a:t>» </a:t>
            </a:r>
            <a:r>
              <a:rPr lang="it-IT" sz="2300" dirty="0"/>
              <a:t>(art. 113, comma 2 Codice)…</a:t>
            </a:r>
            <a:endParaRPr lang="it-IT" sz="1600" dirty="0"/>
          </a:p>
          <a:p>
            <a:pPr algn="ctr"/>
            <a:endParaRPr lang="it-IT" sz="2300" dirty="0"/>
          </a:p>
          <a:p>
            <a:pPr algn="ctr"/>
            <a:endParaRPr lang="it-IT" sz="2300" dirty="0"/>
          </a:p>
        </p:txBody>
      </p:sp>
    </p:spTree>
    <p:extLst>
      <p:ext uri="{BB962C8B-B14F-4D97-AF65-F5344CB8AC3E}">
        <p14:creationId xmlns:p14="http://schemas.microsoft.com/office/powerpoint/2010/main" val="360886876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293</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Rettangolo 7">
            <a:extLst>
              <a:ext uri="{FF2B5EF4-FFF2-40B4-BE49-F238E27FC236}">
                <a16:creationId xmlns:a16="http://schemas.microsoft.com/office/drawing/2014/main" id="{CA8C115A-A416-438E-92BC-B8B86EA89E65}"/>
              </a:ext>
            </a:extLst>
          </p:cNvPr>
          <p:cNvSpPr/>
          <p:nvPr/>
        </p:nvSpPr>
        <p:spPr>
          <a:xfrm>
            <a:off x="6491521" y="2057852"/>
            <a:ext cx="4238157" cy="1754326"/>
          </a:xfrm>
          <a:prstGeom prst="rect">
            <a:avLst/>
          </a:prstGeom>
          <a:solidFill>
            <a:schemeClr val="accent4"/>
          </a:solidFill>
        </p:spPr>
        <p:txBody>
          <a:bodyPr wrap="square">
            <a:spAutoFit/>
          </a:bodyPr>
          <a:lstStyle/>
          <a:p>
            <a:pPr algn="ctr"/>
            <a:r>
              <a:rPr lang="it-IT" b="1" dirty="0">
                <a:solidFill>
                  <a:srgbClr val="3D3B39"/>
                </a:solidFill>
              </a:rPr>
              <a:t>L’appalto deve essere stato previsto nella programmazione e le somme da erogare ai dipendenti devono essere inserite, per la quota che si presume di corrispondere nel corso dell’anno, nel fondo per la contrattazione decentrata. </a:t>
            </a:r>
            <a:endParaRPr lang="it-IT" b="1" dirty="0"/>
          </a:p>
        </p:txBody>
      </p:sp>
      <p:sp>
        <p:nvSpPr>
          <p:cNvPr id="9" name="Rettangolo 8">
            <a:extLst>
              <a:ext uri="{FF2B5EF4-FFF2-40B4-BE49-F238E27FC236}">
                <a16:creationId xmlns:a16="http://schemas.microsoft.com/office/drawing/2014/main" id="{7A951AD0-811E-4C79-A55B-D348FB23DD5F}"/>
              </a:ext>
            </a:extLst>
          </p:cNvPr>
          <p:cNvSpPr/>
          <p:nvPr/>
        </p:nvSpPr>
        <p:spPr>
          <a:xfrm>
            <a:off x="1022350" y="2057852"/>
            <a:ext cx="4046331" cy="1754326"/>
          </a:xfrm>
          <a:prstGeom prst="rect">
            <a:avLst/>
          </a:prstGeom>
          <a:solidFill>
            <a:schemeClr val="bg2">
              <a:lumMod val="90000"/>
            </a:schemeClr>
          </a:solidFill>
        </p:spPr>
        <p:txBody>
          <a:bodyPr wrap="square">
            <a:spAutoFit/>
          </a:bodyPr>
          <a:lstStyle/>
          <a:p>
            <a:pPr algn="ctr"/>
            <a:r>
              <a:rPr lang="it-IT" b="1" dirty="0">
                <a:solidFill>
                  <a:srgbClr val="3D3B39"/>
                </a:solidFill>
              </a:rPr>
              <a:t>Gli incentivi per le funzioni tecniche possono essere corrisposti solamente se l’ente ha approvato il regolamento attuativo e ha dato corso alla contrattazione sulle modalità di ripartizione.</a:t>
            </a:r>
            <a:endParaRPr lang="it-IT" b="1" dirty="0"/>
          </a:p>
        </p:txBody>
      </p:sp>
      <p:sp>
        <p:nvSpPr>
          <p:cNvPr id="11" name="Rettangolo 10">
            <a:extLst>
              <a:ext uri="{FF2B5EF4-FFF2-40B4-BE49-F238E27FC236}">
                <a16:creationId xmlns:a16="http://schemas.microsoft.com/office/drawing/2014/main" id="{9F97BECB-8170-43A1-AAB8-274820E2CCEC}"/>
              </a:ext>
            </a:extLst>
          </p:cNvPr>
          <p:cNvSpPr/>
          <p:nvPr/>
        </p:nvSpPr>
        <p:spPr>
          <a:xfrm>
            <a:off x="4077128" y="4199306"/>
            <a:ext cx="3344280" cy="1754326"/>
          </a:xfrm>
          <a:prstGeom prst="rect">
            <a:avLst/>
          </a:prstGeom>
          <a:solidFill>
            <a:schemeClr val="accent1">
              <a:lumMod val="60000"/>
              <a:lumOff val="40000"/>
            </a:schemeClr>
          </a:solidFill>
        </p:spPr>
        <p:txBody>
          <a:bodyPr wrap="square">
            <a:spAutoFit/>
          </a:bodyPr>
          <a:lstStyle/>
          <a:p>
            <a:pPr algn="ctr"/>
            <a:r>
              <a:rPr lang="it-IT" b="1" dirty="0">
                <a:solidFill>
                  <a:srgbClr val="3D3B39"/>
                </a:solidFill>
              </a:rPr>
              <a:t>Per gli appalti di forniture e servizi essi possono essere corrisposti solamente se il direttore dell’esecuzione è un soggetto diverso dal responsabile unico del procedimento.</a:t>
            </a:r>
            <a:endParaRPr lang="it-IT" b="1" dirty="0"/>
          </a:p>
        </p:txBody>
      </p:sp>
    </p:spTree>
    <p:extLst>
      <p:ext uri="{BB962C8B-B14F-4D97-AF65-F5344CB8AC3E}">
        <p14:creationId xmlns:p14="http://schemas.microsoft.com/office/powerpoint/2010/main" val="80733925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294</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519717" y="2687182"/>
            <a:ext cx="7200800" cy="338554"/>
          </a:xfrm>
          <a:prstGeom prst="rect">
            <a:avLst/>
          </a:prstGeom>
          <a:noFill/>
        </p:spPr>
        <p:txBody>
          <a:bodyPr wrap="square" rtlCol="0">
            <a:spAutoFit/>
          </a:bodyPr>
          <a:lstStyle/>
          <a:p>
            <a:pPr algn="ctr"/>
            <a:endParaRPr lang="it-IT" sz="1600" b="1" i="1" dirty="0"/>
          </a:p>
        </p:txBody>
      </p:sp>
      <p:graphicFrame>
        <p:nvGraphicFramePr>
          <p:cNvPr id="12" name="Diagramma 11">
            <a:extLst>
              <a:ext uri="{FF2B5EF4-FFF2-40B4-BE49-F238E27FC236}">
                <a16:creationId xmlns:a16="http://schemas.microsoft.com/office/drawing/2014/main" id="{323FBA27-DB4C-4A39-92B2-62979BEA0AD7}"/>
              </a:ext>
            </a:extLst>
          </p:cNvPr>
          <p:cNvGraphicFramePr/>
          <p:nvPr>
            <p:extLst>
              <p:ext uri="{D42A27DB-BD31-4B8C-83A1-F6EECF244321}">
                <p14:modId xmlns:p14="http://schemas.microsoft.com/office/powerpoint/2010/main" val="3884436920"/>
              </p:ext>
            </p:extLst>
          </p:nvPr>
        </p:nvGraphicFramePr>
        <p:xfrm>
          <a:off x="2532176" y="1700808"/>
          <a:ext cx="7200800" cy="40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6565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295</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519717" y="2687182"/>
            <a:ext cx="7200800" cy="338554"/>
          </a:xfrm>
          <a:prstGeom prst="rect">
            <a:avLst/>
          </a:prstGeom>
          <a:noFill/>
        </p:spPr>
        <p:txBody>
          <a:bodyPr wrap="square" rtlCol="0">
            <a:spAutoFit/>
          </a:bodyPr>
          <a:lstStyle/>
          <a:p>
            <a:pPr algn="ctr"/>
            <a:endParaRPr lang="it-IT" sz="1600" b="1" i="1" dirty="0"/>
          </a:p>
        </p:txBody>
      </p:sp>
      <p:graphicFrame>
        <p:nvGraphicFramePr>
          <p:cNvPr id="12" name="Diagramma 11">
            <a:extLst>
              <a:ext uri="{FF2B5EF4-FFF2-40B4-BE49-F238E27FC236}">
                <a16:creationId xmlns:a16="http://schemas.microsoft.com/office/drawing/2014/main" id="{323FBA27-DB4C-4A39-92B2-62979BEA0AD7}"/>
              </a:ext>
            </a:extLst>
          </p:cNvPr>
          <p:cNvGraphicFramePr/>
          <p:nvPr>
            <p:extLst>
              <p:ext uri="{D42A27DB-BD31-4B8C-83A1-F6EECF244321}">
                <p14:modId xmlns:p14="http://schemas.microsoft.com/office/powerpoint/2010/main" val="2457735773"/>
              </p:ext>
            </p:extLst>
          </p:nvPr>
        </p:nvGraphicFramePr>
        <p:xfrm>
          <a:off x="2532176" y="1700808"/>
          <a:ext cx="7200800" cy="40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51188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296</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519717" y="2687182"/>
            <a:ext cx="7200800" cy="338554"/>
          </a:xfrm>
          <a:prstGeom prst="rect">
            <a:avLst/>
          </a:prstGeom>
          <a:noFill/>
        </p:spPr>
        <p:txBody>
          <a:bodyPr wrap="square" rtlCol="0">
            <a:spAutoFit/>
          </a:bodyPr>
          <a:lstStyle/>
          <a:p>
            <a:pPr algn="ctr"/>
            <a:endParaRPr lang="it-IT" sz="1600" b="1" i="1" dirty="0"/>
          </a:p>
        </p:txBody>
      </p:sp>
      <p:graphicFrame>
        <p:nvGraphicFramePr>
          <p:cNvPr id="12" name="Diagramma 11">
            <a:extLst>
              <a:ext uri="{FF2B5EF4-FFF2-40B4-BE49-F238E27FC236}">
                <a16:creationId xmlns:a16="http://schemas.microsoft.com/office/drawing/2014/main" id="{323FBA27-DB4C-4A39-92B2-62979BEA0AD7}"/>
              </a:ext>
            </a:extLst>
          </p:cNvPr>
          <p:cNvGraphicFramePr/>
          <p:nvPr>
            <p:extLst>
              <p:ext uri="{D42A27DB-BD31-4B8C-83A1-F6EECF244321}">
                <p14:modId xmlns:p14="http://schemas.microsoft.com/office/powerpoint/2010/main" val="22714541"/>
              </p:ext>
            </p:extLst>
          </p:nvPr>
        </p:nvGraphicFramePr>
        <p:xfrm>
          <a:off x="2532176" y="1700808"/>
          <a:ext cx="7200800" cy="40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92706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297</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519717" y="2687182"/>
            <a:ext cx="7200800" cy="338554"/>
          </a:xfrm>
          <a:prstGeom prst="rect">
            <a:avLst/>
          </a:prstGeom>
          <a:noFill/>
        </p:spPr>
        <p:txBody>
          <a:bodyPr wrap="square" rtlCol="0">
            <a:spAutoFit/>
          </a:bodyPr>
          <a:lstStyle/>
          <a:p>
            <a:pPr algn="ctr"/>
            <a:endParaRPr lang="it-IT" sz="1600" b="1" i="1" dirty="0"/>
          </a:p>
        </p:txBody>
      </p:sp>
      <p:graphicFrame>
        <p:nvGraphicFramePr>
          <p:cNvPr id="12" name="Diagramma 11">
            <a:extLst>
              <a:ext uri="{FF2B5EF4-FFF2-40B4-BE49-F238E27FC236}">
                <a16:creationId xmlns:a16="http://schemas.microsoft.com/office/drawing/2014/main" id="{323FBA27-DB4C-4A39-92B2-62979BEA0AD7}"/>
              </a:ext>
            </a:extLst>
          </p:cNvPr>
          <p:cNvGraphicFramePr/>
          <p:nvPr>
            <p:extLst>
              <p:ext uri="{D42A27DB-BD31-4B8C-83A1-F6EECF244321}">
                <p14:modId xmlns:p14="http://schemas.microsoft.com/office/powerpoint/2010/main" val="1248954666"/>
              </p:ext>
            </p:extLst>
          </p:nvPr>
        </p:nvGraphicFramePr>
        <p:xfrm>
          <a:off x="2532176" y="1700808"/>
          <a:ext cx="7200800" cy="40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23455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298</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1039884"/>
            <a:ext cx="7200800" cy="5339923"/>
          </a:xfrm>
          <a:prstGeom prst="rect">
            <a:avLst/>
          </a:prstGeom>
          <a:noFill/>
        </p:spPr>
        <p:txBody>
          <a:bodyPr wrap="square" rtlCol="0">
            <a:spAutoFit/>
          </a:bodyPr>
          <a:lstStyle/>
          <a:p>
            <a:pPr algn="ctr"/>
            <a:endParaRPr lang="it-IT" sz="2300" dirty="0"/>
          </a:p>
          <a:p>
            <a:pPr algn="ctr"/>
            <a:endParaRPr lang="it-IT" sz="2300" dirty="0"/>
          </a:p>
          <a:p>
            <a:pPr algn="ctr"/>
            <a:endParaRPr lang="it-IT" sz="2400" u="sng" dirty="0"/>
          </a:p>
          <a:p>
            <a:pPr algn="ctr"/>
            <a:r>
              <a:rPr lang="it-IT" sz="2400" u="sng" dirty="0"/>
              <a:t>Sul concetto di «collaboratori» del RUP…</a:t>
            </a:r>
          </a:p>
          <a:p>
            <a:pPr algn="ctr"/>
            <a:endParaRPr lang="it-IT" sz="2400" u="sng" dirty="0"/>
          </a:p>
          <a:p>
            <a:pPr algn="ctr"/>
            <a:r>
              <a:rPr lang="it-IT" u="sng" dirty="0"/>
              <a:t>La Corte dei conti, sezione regionale per il controllo Marche, n. 141 del 2014, ha evidenziato che la nozione di collaboratore – escludendo che la stessa possa essere estesa per incentiva il personale tecnico e amministrativo – si può riferire alle seguenti figure:</a:t>
            </a:r>
          </a:p>
          <a:p>
            <a:pPr algn="ctr"/>
            <a:endParaRPr lang="it-IT" u="sng" dirty="0"/>
          </a:p>
          <a:p>
            <a:pPr marL="457200" indent="-457200">
              <a:buFont typeface="Wingdings" panose="05000000000000000000" pitchFamily="2" charset="2"/>
              <a:buChar char="q"/>
            </a:pPr>
            <a:r>
              <a:rPr lang="it-IT" b="1" dirty="0"/>
              <a:t>Addetto ai procedimenti di esproprio (pure se con qualche dubbio Sez. reg. di controllo Basilicata, delib. n. 21/2018);</a:t>
            </a:r>
          </a:p>
          <a:p>
            <a:pPr marL="457200" indent="-457200">
              <a:buFont typeface="Wingdings" panose="05000000000000000000" pitchFamily="2" charset="2"/>
              <a:buChar char="q"/>
            </a:pPr>
            <a:r>
              <a:rPr lang="it-IT" b="1" dirty="0"/>
              <a:t>Addetto alle attività relative agli accatastamenti e frazionamenti;</a:t>
            </a:r>
          </a:p>
          <a:p>
            <a:pPr marL="457200" indent="-457200">
              <a:buFont typeface="Wingdings" panose="05000000000000000000" pitchFamily="2" charset="2"/>
              <a:buChar char="q"/>
            </a:pPr>
            <a:r>
              <a:rPr lang="it-IT" b="1" dirty="0"/>
              <a:t>Responsabile o addetto allo svolgimento della procedura di gara</a:t>
            </a:r>
            <a:r>
              <a:rPr lang="it-IT" sz="2000" dirty="0"/>
              <a:t>.</a:t>
            </a:r>
          </a:p>
          <a:p>
            <a:pPr algn="ctr"/>
            <a:endParaRPr lang="it-IT" b="1" u="sng" dirty="0"/>
          </a:p>
          <a:p>
            <a:pPr algn="ctr"/>
            <a:endParaRPr lang="it-IT" u="sng" dirty="0"/>
          </a:p>
          <a:p>
            <a:pPr algn="ctr"/>
            <a:endParaRPr lang="it-IT" sz="2300" dirty="0"/>
          </a:p>
        </p:txBody>
      </p:sp>
    </p:spTree>
    <p:extLst>
      <p:ext uri="{BB962C8B-B14F-4D97-AF65-F5344CB8AC3E}">
        <p14:creationId xmlns:p14="http://schemas.microsoft.com/office/powerpoint/2010/main" val="362124578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299</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1555412"/>
            <a:ext cx="7200800" cy="4308872"/>
          </a:xfrm>
          <a:prstGeom prst="rect">
            <a:avLst/>
          </a:prstGeom>
          <a:noFill/>
        </p:spPr>
        <p:txBody>
          <a:bodyPr wrap="square" rtlCol="0">
            <a:spAutoFit/>
          </a:bodyPr>
          <a:lstStyle/>
          <a:p>
            <a:pPr algn="ctr"/>
            <a:endParaRPr lang="it-IT" sz="2400" u="sng" dirty="0"/>
          </a:p>
          <a:p>
            <a:pPr algn="ctr"/>
            <a:r>
              <a:rPr lang="it-IT" sz="2400" u="sng" dirty="0"/>
              <a:t>Sul concetto di «collaboratori» del RUP…</a:t>
            </a:r>
          </a:p>
          <a:p>
            <a:pPr algn="ctr"/>
            <a:endParaRPr lang="it-IT" u="sng" dirty="0"/>
          </a:p>
          <a:p>
            <a:pPr algn="ctr"/>
            <a:r>
              <a:rPr lang="it-IT" u="sng" dirty="0"/>
              <a:t>Secondo la Sezione in questione, la nozione di collaboratore (di cui al comma 7 </a:t>
            </a:r>
            <a:r>
              <a:rPr lang="it-IT" i="1" u="sng" dirty="0"/>
              <a:t>ter</a:t>
            </a:r>
            <a:r>
              <a:rPr lang="it-IT" u="sng" dirty="0"/>
              <a:t> dell’art. 93 d.lgs. n. 163/2006) fa riferimento alle professionalità – di norma tecniche – all’uopo individuate in sede di costituzione dell’apposito staff, le quali devono porsi in stretta correlazione funzionale e teleologica rispetto alle attività da compiere per la realizzazione dell’opera a regola d’arte e nei termini preventivati.</a:t>
            </a:r>
          </a:p>
          <a:p>
            <a:pPr algn="ctr"/>
            <a:endParaRPr lang="it-IT" sz="2000" u="sng" dirty="0"/>
          </a:p>
          <a:p>
            <a:pPr algn="ctr"/>
            <a:r>
              <a:rPr lang="it-IT" sz="2000" dirty="0"/>
              <a:t>Con riferimento ai collaboratori, deve pur sempre trattarsi di dipendenti pubblici, con esclusione dell'ammissibilità al sistema di incentivazione di soggetti titolari di incarichi esterni, non dipendenti pubblici.</a:t>
            </a:r>
          </a:p>
        </p:txBody>
      </p:sp>
    </p:spTree>
    <p:extLst>
      <p:ext uri="{BB962C8B-B14F-4D97-AF65-F5344CB8AC3E}">
        <p14:creationId xmlns:p14="http://schemas.microsoft.com/office/powerpoint/2010/main" val="284955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Sintesi dei più recenti interventi normativi in materia di appalti pubblici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3</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046988"/>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400" dirty="0"/>
              <a:t>- A seguito dell’emergenza Covid-19, il quadro è stato ulteriormente modificato dal d.l. 17 marzo 2020, n. 18 (decreto «Cura Italia»), convertito con modificazioni dalla legge 24 aprile 2020, n. 27, </a:t>
            </a:r>
            <a:r>
              <a:rPr lang="it-IT" sz="2400" b="1" u="sng" dirty="0"/>
              <a:t>introducendo disposizioni temporanee per l’aggiudicazione e l’esecuzione dei contratti pubblici nel contesto dell’emergenza connessa alla pandemia.</a:t>
            </a:r>
            <a:r>
              <a:rPr lang="it-IT" sz="2400" dirty="0"/>
              <a:t> Ulteriori disposizioni sono state aggiunte dal decreto legge 19 maggio 2020, n. 34 (decreto «Rilancio»).</a:t>
            </a:r>
          </a:p>
        </p:txBody>
      </p:sp>
    </p:spTree>
    <p:extLst>
      <p:ext uri="{BB962C8B-B14F-4D97-AF65-F5344CB8AC3E}">
        <p14:creationId xmlns:p14="http://schemas.microsoft.com/office/powerpoint/2010/main" val="544054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DEI LAVORI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554865" y="2706724"/>
            <a:ext cx="9082270" cy="3323987"/>
          </a:xfrm>
          <a:prstGeom prst="rect">
            <a:avLst/>
          </a:prstGeom>
          <a:noFill/>
        </p:spPr>
        <p:txBody>
          <a:bodyPr wrap="square" rtlCol="0">
            <a:spAutoFit/>
          </a:bodyPr>
          <a:lstStyle/>
          <a:p>
            <a:pPr algn="ctr"/>
            <a:r>
              <a:rPr lang="it-IT" sz="2400" b="1" dirty="0"/>
              <a:t>ANCHE IN CONSIDERAZIONE DELLE NUOVE LINEE GUIDA, VALGONO I SEGUENTI PRINCIPI…</a:t>
            </a:r>
          </a:p>
          <a:p>
            <a:pPr algn="ctr"/>
            <a:endParaRPr lang="it-IT" sz="2400" b="1" dirty="0"/>
          </a:p>
          <a:p>
            <a:pPr marL="285750" indent="-285750" algn="ctr">
              <a:buFont typeface="Wingdings" panose="05000000000000000000" pitchFamily="2" charset="2"/>
              <a:buChar char="q"/>
            </a:pPr>
            <a:r>
              <a:rPr lang="it-IT" sz="2400" b="1" dirty="0"/>
              <a:t>Alle dipendenze di stazioni appaltanti, nel ruolo di RUP o nello svolgimento di mansioni nell’ambito tecnico/amministrativo;</a:t>
            </a:r>
          </a:p>
          <a:p>
            <a:pPr marL="285750" indent="-285750" algn="ctr">
              <a:buFont typeface="Wingdings" panose="05000000000000000000" pitchFamily="2" charset="2"/>
              <a:buChar char="q"/>
            </a:pPr>
            <a:r>
              <a:rPr lang="it-IT" sz="2400" b="1" dirty="0"/>
              <a:t>Nell’esercizio di un’attività di lavoro autonomo, subordinato o di consulenza in favore di imprese operanti nell’ambito dei lavori pubblici o privati.</a:t>
            </a:r>
          </a:p>
          <a:p>
            <a:pPr marL="285750" indent="-285750" algn="ctr">
              <a:buFont typeface="Wingdings" panose="05000000000000000000" pitchFamily="2" charset="2"/>
              <a:buChar char="q"/>
            </a:pPr>
            <a:endParaRPr lang="it-IT" b="1" dirty="0"/>
          </a:p>
        </p:txBody>
      </p:sp>
    </p:spTree>
    <p:extLst>
      <p:ext uri="{BB962C8B-B14F-4D97-AF65-F5344CB8AC3E}">
        <p14:creationId xmlns:p14="http://schemas.microsoft.com/office/powerpoint/2010/main" val="355113374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300</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1570796"/>
            <a:ext cx="7200800" cy="4278094"/>
          </a:xfrm>
          <a:prstGeom prst="rect">
            <a:avLst/>
          </a:prstGeom>
          <a:noFill/>
        </p:spPr>
        <p:txBody>
          <a:bodyPr wrap="square" rtlCol="0">
            <a:spAutoFit/>
          </a:bodyPr>
          <a:lstStyle/>
          <a:p>
            <a:pPr algn="ctr"/>
            <a:endParaRPr lang="it-IT" sz="2300" dirty="0"/>
          </a:p>
          <a:p>
            <a:pPr algn="ctr"/>
            <a:endParaRPr lang="it-IT" sz="2300" dirty="0"/>
          </a:p>
          <a:p>
            <a:pPr algn="ctr"/>
            <a:r>
              <a:rPr lang="it-IT" sz="2000" b="1" u="sng" dirty="0"/>
              <a:t>Il comma 4 dell’articolo in questione</a:t>
            </a:r>
            <a:r>
              <a:rPr lang="it-IT" sz="2000" b="1" dirty="0"/>
              <a:t> </a:t>
            </a:r>
            <a:r>
              <a:rPr lang="it-IT" sz="2000" dirty="0"/>
              <a:t>prevede che il restante 20 per cento delle risorse finanziarie del fondo </a:t>
            </a:r>
            <a:r>
              <a:rPr lang="it-IT" sz="2000" u="sng" dirty="0"/>
              <a:t>è destinato all'acquisto da parte dell'ente di beni, strumentazioni e tecnologie funzionali a progetti di innovazione anche per il progressivo uso di metodi e strumenti elettronici specifici di modellazione elettronica informativa per l'edilizia e le infrastrutture, di implementazione delle banche dati per il controllo e il miglioramento della capacità di spesa e di efficientamento informatico, con particolare riferimento alle metodologie e strumentazioni elettroniche per i controlli. </a:t>
            </a:r>
          </a:p>
          <a:p>
            <a:pPr algn="ctr"/>
            <a:endParaRPr lang="it-IT" sz="2300" dirty="0"/>
          </a:p>
          <a:p>
            <a:pPr algn="ctr"/>
            <a:endParaRPr lang="it-IT" sz="2300" dirty="0"/>
          </a:p>
        </p:txBody>
      </p:sp>
    </p:spTree>
    <p:extLst>
      <p:ext uri="{BB962C8B-B14F-4D97-AF65-F5344CB8AC3E}">
        <p14:creationId xmlns:p14="http://schemas.microsoft.com/office/powerpoint/2010/main" val="273993558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301</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1663130"/>
            <a:ext cx="7200800" cy="4093428"/>
          </a:xfrm>
          <a:prstGeom prst="rect">
            <a:avLst/>
          </a:prstGeom>
          <a:noFill/>
        </p:spPr>
        <p:txBody>
          <a:bodyPr wrap="square" rtlCol="0">
            <a:spAutoFit/>
          </a:bodyPr>
          <a:lstStyle/>
          <a:p>
            <a:pPr algn="ctr"/>
            <a:endParaRPr lang="it-IT" sz="2300" dirty="0"/>
          </a:p>
          <a:p>
            <a:pPr algn="ctr"/>
            <a:endParaRPr lang="it-IT" sz="2300" dirty="0"/>
          </a:p>
          <a:p>
            <a:pPr algn="ctr"/>
            <a:r>
              <a:rPr lang="it-IT" sz="2300" b="1" u="sng" dirty="0"/>
              <a:t>Il comma 5, invece, dispone che:</a:t>
            </a:r>
            <a:r>
              <a:rPr lang="it-IT" sz="2300" b="1" dirty="0"/>
              <a:t> </a:t>
            </a:r>
            <a:r>
              <a:rPr lang="it-IT" sz="2300" dirty="0"/>
              <a:t>«</a:t>
            </a:r>
            <a:r>
              <a:rPr lang="it-IT" sz="2300" i="1" dirty="0"/>
              <a:t>Per i compiti svolti dal personale di una centrale unica di committenza nell'espletamento di procedure di acquisizione di lavori, servizi e forniture per conto di altri enti, può essere riconosciuta, su richiesta della centrale unica di committenza, una quota parte, </a:t>
            </a:r>
            <a:r>
              <a:rPr lang="it-IT" sz="2300" b="1" i="1" u="sng" dirty="0"/>
              <a:t>non superiore ad un quarto</a:t>
            </a:r>
            <a:r>
              <a:rPr lang="it-IT" sz="2300" i="1" dirty="0"/>
              <a:t>, dell'incentivo previsto dal comma 2».</a:t>
            </a:r>
            <a:endParaRPr lang="it-IT" sz="2300" i="1" u="sng" dirty="0"/>
          </a:p>
          <a:p>
            <a:pPr algn="ctr"/>
            <a:endParaRPr lang="it-IT" sz="2300" dirty="0"/>
          </a:p>
          <a:p>
            <a:pPr algn="ctr"/>
            <a:endParaRPr lang="it-IT" sz="2300" dirty="0"/>
          </a:p>
        </p:txBody>
      </p:sp>
    </p:spTree>
    <p:extLst>
      <p:ext uri="{BB962C8B-B14F-4D97-AF65-F5344CB8AC3E}">
        <p14:creationId xmlns:p14="http://schemas.microsoft.com/office/powerpoint/2010/main" val="229349946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302</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2247906"/>
            <a:ext cx="7200800" cy="2923877"/>
          </a:xfrm>
          <a:prstGeom prst="rect">
            <a:avLst/>
          </a:prstGeom>
          <a:noFill/>
        </p:spPr>
        <p:txBody>
          <a:bodyPr wrap="square" rtlCol="0">
            <a:spAutoFit/>
          </a:bodyPr>
          <a:lstStyle/>
          <a:p>
            <a:pPr algn="ctr"/>
            <a:r>
              <a:rPr lang="it-IT" sz="2300" dirty="0"/>
              <a:t>Il fatto che il nuovo incentivo sia erogabile con indubbio carattere di generalità, non solo per gli appalti di lavori, ma anche per quelli di servizi e forniture </a:t>
            </a:r>
            <a:r>
              <a:rPr lang="it-IT" sz="2300" u="sng" dirty="0"/>
              <a:t>comporta che il medesimo tende, oggettivamente, a manifestarsi come</a:t>
            </a:r>
          </a:p>
          <a:p>
            <a:pPr algn="ctr"/>
            <a:r>
              <a:rPr lang="it-IT" sz="2300" u="sng" dirty="0"/>
              <a:t>spesa di funzionamento e, dunque, come spesa corrente e di personale, andando incontro ai</a:t>
            </a:r>
          </a:p>
          <a:p>
            <a:pPr algn="ctr"/>
            <a:r>
              <a:rPr lang="it-IT" sz="2300" u="sng" dirty="0"/>
              <a:t>limiti del principio di onnicomprensività della retribuzione per i dipendenti pubblici contrattualizzati.</a:t>
            </a:r>
          </a:p>
        </p:txBody>
      </p:sp>
    </p:spTree>
    <p:extLst>
      <p:ext uri="{BB962C8B-B14F-4D97-AF65-F5344CB8AC3E}">
        <p14:creationId xmlns:p14="http://schemas.microsoft.com/office/powerpoint/2010/main" val="239605576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303</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813058" y="2144033"/>
            <a:ext cx="8565884" cy="2569934"/>
          </a:xfrm>
          <a:prstGeom prst="rect">
            <a:avLst/>
          </a:prstGeom>
          <a:solidFill>
            <a:schemeClr val="tx2">
              <a:lumMod val="40000"/>
              <a:lumOff val="60000"/>
            </a:schemeClr>
          </a:solidFill>
        </p:spPr>
        <p:txBody>
          <a:bodyPr wrap="square" rtlCol="0">
            <a:spAutoFit/>
          </a:bodyPr>
          <a:lstStyle/>
          <a:p>
            <a:pPr algn="ctr"/>
            <a:r>
              <a:rPr lang="it-IT" sz="2300" dirty="0"/>
              <a:t>In tal senso, la Corte dei conti, Sezione delle Autonomie (deliberazione n. 7 del 2017), chiamata a pronunciarsi da parte della sezione dell'Emilia Romagna (deliberazione n. 118/2016) aveva evidenziato che</a:t>
            </a:r>
            <a:r>
              <a:rPr lang="it-IT" sz="2300" b="1" dirty="0"/>
              <a:t>: «</a:t>
            </a:r>
            <a:r>
              <a:rPr lang="it-IT" sz="2300" b="1" i="1" u="sng" dirty="0"/>
              <a:t>gli incentivi per funzioni tecniche, di cui all’articolo 113, comma 2, del d.lgs. 50/2016, sono da includere nel tetto dei trattamenti accessori, di cui all’articolo 1, comma 236, della legge n. 208/2015 (legge di stabilità 2016)</a:t>
            </a:r>
            <a:r>
              <a:rPr lang="it-IT" sz="2300" b="1" i="1" dirty="0"/>
              <a:t>».</a:t>
            </a:r>
          </a:p>
        </p:txBody>
      </p:sp>
    </p:spTree>
    <p:extLst>
      <p:ext uri="{BB962C8B-B14F-4D97-AF65-F5344CB8AC3E}">
        <p14:creationId xmlns:p14="http://schemas.microsoft.com/office/powerpoint/2010/main" val="385803586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304</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532176" y="1945282"/>
            <a:ext cx="7200800" cy="2739211"/>
          </a:xfrm>
          <a:prstGeom prst="rect">
            <a:avLst/>
          </a:prstGeom>
          <a:noFill/>
        </p:spPr>
        <p:txBody>
          <a:bodyPr wrap="square" rtlCol="0">
            <a:spAutoFit/>
          </a:bodyPr>
          <a:lstStyle/>
          <a:p>
            <a:pPr algn="ctr"/>
            <a:r>
              <a:rPr lang="it-IT" sz="2400" dirty="0"/>
              <a:t>L'intervento interpretativo della Sezione delle Autonomie aveva dato luogo ad una situazione «blocco» nell'applicazione dell’istituto. </a:t>
            </a:r>
          </a:p>
          <a:p>
            <a:pPr algn="ctr"/>
            <a:endParaRPr lang="it-IT" sz="2000" b="1" u="sng" dirty="0"/>
          </a:p>
          <a:p>
            <a:pPr algn="ctr"/>
            <a:r>
              <a:rPr lang="it-IT" sz="2000" b="1" u="sng" dirty="0"/>
              <a:t>Orbene, per rimediare a siffatta situazione</a:t>
            </a:r>
            <a:r>
              <a:rPr lang="it-IT" sz="2000" dirty="0"/>
              <a:t>, l'articolo 1, comma 526, della Legge di Bilancio 2018 (legge 27 dicembre 2017, n. 205), è intervenuto sul corpo del preesistente articolo 113 del nuovo Codice, aggiungendo, alla fine, il seguente comma 5-bis:</a:t>
            </a:r>
            <a:endParaRPr lang="it-IT" sz="2000" b="1" i="1" dirty="0"/>
          </a:p>
        </p:txBody>
      </p:sp>
      <p:graphicFrame>
        <p:nvGraphicFramePr>
          <p:cNvPr id="9" name="Diagramma 8">
            <a:extLst>
              <a:ext uri="{FF2B5EF4-FFF2-40B4-BE49-F238E27FC236}">
                <a16:creationId xmlns:a16="http://schemas.microsoft.com/office/drawing/2014/main" id="{975FD9A5-9F8B-4D48-B8D8-EBB40292AEA3}"/>
              </a:ext>
            </a:extLst>
          </p:cNvPr>
          <p:cNvGraphicFramePr/>
          <p:nvPr>
            <p:extLst>
              <p:ext uri="{D42A27DB-BD31-4B8C-83A1-F6EECF244321}">
                <p14:modId xmlns:p14="http://schemas.microsoft.com/office/powerpoint/2010/main" val="3117622557"/>
              </p:ext>
            </p:extLst>
          </p:nvPr>
        </p:nvGraphicFramePr>
        <p:xfrm>
          <a:off x="3048000" y="4869967"/>
          <a:ext cx="6096000"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95743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305</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246376" y="2503921"/>
            <a:ext cx="7699104" cy="2246769"/>
          </a:xfrm>
          <a:prstGeom prst="rect">
            <a:avLst/>
          </a:prstGeom>
          <a:solidFill>
            <a:schemeClr val="accent1">
              <a:lumMod val="20000"/>
              <a:lumOff val="80000"/>
            </a:schemeClr>
          </a:solidFill>
        </p:spPr>
        <p:txBody>
          <a:bodyPr wrap="square" rtlCol="0">
            <a:spAutoFit/>
          </a:bodyPr>
          <a:lstStyle/>
          <a:p>
            <a:pPr algn="ctr"/>
            <a:r>
              <a:rPr lang="it-IT" sz="2800" b="1" dirty="0"/>
              <a:t>La norma ha aperto la strada, a partire dal 1° gennaio 2018, al superamento dei vincoli del salario accessorio (Corte dei conti, Sezione autonomie, delibere n. 7/2017, n. 24/2017e n. 6/2018).</a:t>
            </a:r>
            <a:endParaRPr lang="it-IT" sz="2800" b="1" u="sng" dirty="0"/>
          </a:p>
        </p:txBody>
      </p:sp>
    </p:spTree>
    <p:extLst>
      <p:ext uri="{BB962C8B-B14F-4D97-AF65-F5344CB8AC3E}">
        <p14:creationId xmlns:p14="http://schemas.microsoft.com/office/powerpoint/2010/main" val="33335450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306</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246376" y="1549813"/>
            <a:ext cx="7699104" cy="4154984"/>
          </a:xfrm>
          <a:prstGeom prst="rect">
            <a:avLst/>
          </a:prstGeom>
          <a:noFill/>
        </p:spPr>
        <p:txBody>
          <a:bodyPr wrap="square" rtlCol="0">
            <a:spAutoFit/>
          </a:bodyPr>
          <a:lstStyle/>
          <a:p>
            <a:pPr algn="ctr"/>
            <a:endParaRPr lang="it-IT" sz="2000" b="1" dirty="0"/>
          </a:p>
          <a:p>
            <a:pPr algn="ctr"/>
            <a:r>
              <a:rPr lang="it-IT" sz="2000" b="1" dirty="0"/>
              <a:t>Corte dei conti, Sez. controllo Umbria, parere n.</a:t>
            </a:r>
          </a:p>
          <a:p>
            <a:pPr algn="ctr"/>
            <a:r>
              <a:rPr lang="it-IT" sz="2000" b="1" dirty="0"/>
              <a:t>14 del 5 febbraio 2018.</a:t>
            </a:r>
          </a:p>
          <a:p>
            <a:pPr algn="ctr"/>
            <a:endParaRPr lang="it-IT" sz="1200" b="1" i="1" dirty="0"/>
          </a:p>
          <a:p>
            <a:pPr algn="ctr"/>
            <a:r>
              <a:rPr lang="it-IT" sz="1600" dirty="0"/>
              <a:t>La legge di bilancio 2018 (comma 526 dell’articolo 1), ha aggiunto l’integrazione: "</a:t>
            </a:r>
            <a:r>
              <a:rPr lang="it-IT" sz="1600" i="1" u="sng" dirty="0"/>
              <a:t>In tal modo il legislatore è intervenuto sulla questione della rilevanza degli incentivi tecnici ai fini del rispetto del tetto di spesa per il trattamento accessorio, escludendoli dal computo rilevante ai fini dall'articolo 23, comma 2, d.l.gs n. 75 del 2017</a:t>
            </a:r>
            <a:r>
              <a:rPr lang="it-IT" sz="1600" dirty="0"/>
              <a:t>". </a:t>
            </a:r>
          </a:p>
          <a:p>
            <a:pPr algn="ctr"/>
            <a:endParaRPr lang="it-IT" sz="1600" dirty="0"/>
          </a:p>
          <a:p>
            <a:pPr algn="ctr"/>
            <a:r>
              <a:rPr lang="it-IT" sz="1600" dirty="0"/>
              <a:t>"</a:t>
            </a:r>
            <a:r>
              <a:rPr lang="it-IT" sz="1600" i="1" dirty="0"/>
              <a:t>Il legislatore ha voluto, pertanto, chiarire come gli incentivi non confluiscono nel capitolo di spesa relativo al trattamento accessorio (sottostando ai limiti di spesa previsti dalla normativa vigente) ma fanno capo al capitolo di spesa dell’appalto</a:t>
            </a:r>
            <a:r>
              <a:rPr lang="it-IT" sz="1600" dirty="0"/>
              <a:t>". Quindi, ad avviso della Corte, il novello comma 5-bis rende palese l'indicato intendimento (incentivo tecnico al di fuori del tetto di spesa del trattamento accessorio), </a:t>
            </a:r>
            <a:r>
              <a:rPr lang="it-IT" sz="1600" b="1" u="sng" dirty="0"/>
              <a:t>in quanto individua, come elemento determinante, ai fini dell’esclusione, l’imputazione della relativa spesa sul capitolo di spesa previsto per l’appalto.</a:t>
            </a:r>
          </a:p>
        </p:txBody>
      </p:sp>
    </p:spTree>
    <p:extLst>
      <p:ext uri="{BB962C8B-B14F-4D97-AF65-F5344CB8AC3E}">
        <p14:creationId xmlns:p14="http://schemas.microsoft.com/office/powerpoint/2010/main" val="37999806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307</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Rettangolo 7">
            <a:extLst>
              <a:ext uri="{FF2B5EF4-FFF2-40B4-BE49-F238E27FC236}">
                <a16:creationId xmlns:a16="http://schemas.microsoft.com/office/drawing/2014/main" id="{D01102F4-3626-4D27-A2A1-816B40176A5E}"/>
              </a:ext>
            </a:extLst>
          </p:cNvPr>
          <p:cNvSpPr/>
          <p:nvPr/>
        </p:nvSpPr>
        <p:spPr>
          <a:xfrm>
            <a:off x="2317881" y="2045168"/>
            <a:ext cx="7554447" cy="3477875"/>
          </a:xfrm>
          <a:prstGeom prst="rect">
            <a:avLst/>
          </a:prstGeom>
        </p:spPr>
        <p:txBody>
          <a:bodyPr wrap="square">
            <a:spAutoFit/>
          </a:bodyPr>
          <a:lstStyle/>
          <a:p>
            <a:pPr algn="ctr"/>
            <a:r>
              <a:rPr lang="it-IT" sz="2000" dirty="0"/>
              <a:t>Sugli effetti intertemporali della riforma dell’art. 113 ad opera della legge di Bilancio 2018, </a:t>
            </a:r>
            <a:r>
              <a:rPr lang="it-IT" sz="2000" b="1" u="sng" dirty="0"/>
              <a:t>si è detto che solo gli incentivi per attività svolte a tutto il 31 dicembre 2017 rientrerebbero nei limiti del salario accessorio, mentre quelli svolti successivamente, anche se il quadro economico è stato approvato antecedentemente, ne sarebbero esclusi e quindi potrebbero essere corrisposti ai dipendenti. </a:t>
            </a:r>
          </a:p>
          <a:p>
            <a:pPr algn="ctr"/>
            <a:endParaRPr lang="it-IT" sz="2000" dirty="0"/>
          </a:p>
          <a:p>
            <a:pPr algn="ctr"/>
            <a:r>
              <a:rPr lang="it-IT" sz="2000" dirty="0"/>
              <a:t>Il criterio dovrebbe essere utilizzato non solo per l’individuazione della normativa da applicare, ma anche ai fini dell’inserimento delle risorse nel fondo (Corte dei conti – Sezione autonomie n. 26/2019).</a:t>
            </a:r>
            <a:br>
              <a:rPr lang="it-IT" sz="2000" dirty="0"/>
            </a:br>
            <a:endParaRPr lang="it-IT" sz="2000" dirty="0"/>
          </a:p>
        </p:txBody>
      </p:sp>
    </p:spTree>
    <p:extLst>
      <p:ext uri="{BB962C8B-B14F-4D97-AF65-F5344CB8AC3E}">
        <p14:creationId xmlns:p14="http://schemas.microsoft.com/office/powerpoint/2010/main" val="23414677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308</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Rettangolo 7">
            <a:extLst>
              <a:ext uri="{FF2B5EF4-FFF2-40B4-BE49-F238E27FC236}">
                <a16:creationId xmlns:a16="http://schemas.microsoft.com/office/drawing/2014/main" id="{D01102F4-3626-4D27-A2A1-816B40176A5E}"/>
              </a:ext>
            </a:extLst>
          </p:cNvPr>
          <p:cNvSpPr/>
          <p:nvPr/>
        </p:nvSpPr>
        <p:spPr>
          <a:xfrm>
            <a:off x="1817589" y="1743486"/>
            <a:ext cx="8556822" cy="3801041"/>
          </a:xfrm>
          <a:prstGeom prst="rect">
            <a:avLst/>
          </a:prstGeom>
          <a:solidFill>
            <a:schemeClr val="tx2">
              <a:lumMod val="20000"/>
              <a:lumOff val="80000"/>
            </a:schemeClr>
          </a:solidFill>
          <a:effectLst>
            <a:outerShdw blurRad="63500" sx="102000" sy="102000" algn="ctr" rotWithShape="0">
              <a:prstClr val="black">
                <a:alpha val="40000"/>
              </a:prstClr>
            </a:outerShdw>
          </a:effectLst>
        </p:spPr>
        <p:txBody>
          <a:bodyPr wrap="square">
            <a:spAutoFit/>
          </a:bodyPr>
          <a:lstStyle/>
          <a:p>
            <a:endParaRPr lang="it-IT" dirty="0"/>
          </a:p>
          <a:p>
            <a:r>
              <a:rPr lang="it-IT" dirty="0"/>
              <a:t>In ogni caso sotto il profilo operativo è importante che le amministrazioni:</a:t>
            </a:r>
          </a:p>
          <a:p>
            <a:endParaRPr lang="it-IT" dirty="0"/>
          </a:p>
          <a:p>
            <a:pPr marL="285750" indent="-285750" algn="just">
              <a:buFont typeface="Wingdings" panose="05000000000000000000" pitchFamily="2" charset="2"/>
              <a:buChar char="q"/>
            </a:pPr>
            <a:r>
              <a:rPr lang="it-IT" sz="1700" dirty="0"/>
              <a:t>a) </a:t>
            </a:r>
            <a:r>
              <a:rPr lang="it-IT" sz="1700" b="1" dirty="0"/>
              <a:t>nel proprio regolamento, introducano dei criteri idonei a stabilire, per le prestazioni di durata (come il RUP), quando matura esattamente l’incentivo in relazione alle diverse fasi dell’appalto.</a:t>
            </a:r>
            <a:r>
              <a:rPr lang="it-IT" sz="1700" dirty="0"/>
              <a:t> Individuare una semplice percentuale (es. 30%) senza precisare che questa spetti, per ipotesi, per il 5% in fase di verifica del progetto, per il 5% in fase di gara, per il 15% in fase di esecuzione e il 5% in fase di collaudo, impedisce all’ente di individuare con esattezza l’importo annuo dell’incentivo da erogare e di attribuirlo anche a soggetti diversi che si potrebbero avvicendare nel tempo;</a:t>
            </a:r>
          </a:p>
          <a:p>
            <a:pPr marL="285750" indent="-285750" algn="just">
              <a:buFont typeface="Wingdings" panose="05000000000000000000" pitchFamily="2" charset="2"/>
              <a:buChar char="q"/>
            </a:pPr>
            <a:endParaRPr lang="it-IT" sz="1700" dirty="0"/>
          </a:p>
          <a:p>
            <a:pPr marL="285750" indent="-285750" algn="just">
              <a:buFont typeface="Wingdings" panose="05000000000000000000" pitchFamily="2" charset="2"/>
              <a:buChar char="q"/>
            </a:pPr>
            <a:r>
              <a:rPr lang="it-IT" sz="1700" dirty="0"/>
              <a:t>b) </a:t>
            </a:r>
            <a:r>
              <a:rPr lang="it-IT" sz="1700" b="1" u="sng" dirty="0"/>
              <a:t>annualmente adottino un atto ricognitorio che individui le attività effettivamente svolte ai fini della maturazione degli incentivi</a:t>
            </a:r>
            <a:r>
              <a:rPr lang="it-IT" sz="1700" dirty="0"/>
              <a:t>, dell’inserimento nel fondo e della conseguente liquidazione.</a:t>
            </a:r>
          </a:p>
        </p:txBody>
      </p:sp>
    </p:spTree>
    <p:extLst>
      <p:ext uri="{BB962C8B-B14F-4D97-AF65-F5344CB8AC3E}">
        <p14:creationId xmlns:p14="http://schemas.microsoft.com/office/powerpoint/2010/main" val="168074239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309</a:t>
            </a:fld>
            <a:endParaRPr lang="it-IT" dirty="0"/>
          </a:p>
        </p:txBody>
      </p:sp>
      <p:sp>
        <p:nvSpPr>
          <p:cNvPr id="10" name="CasellaDiTesto 9"/>
          <p:cNvSpPr txBox="1"/>
          <p:nvPr/>
        </p:nvSpPr>
        <p:spPr>
          <a:xfrm>
            <a:off x="2495600" y="1052736"/>
            <a:ext cx="7200800" cy="446276"/>
          </a:xfrm>
          <a:prstGeom prst="rect">
            <a:avLst/>
          </a:prstGeom>
          <a:solidFill>
            <a:srgbClr val="C00000"/>
          </a:solidFill>
        </p:spPr>
        <p:txBody>
          <a:bodyPr wrap="square" rtlCol="0">
            <a:spAutoFit/>
          </a:bodyPr>
          <a:lstStyle/>
          <a:p>
            <a:pPr algn="ctr"/>
            <a:r>
              <a:rPr lang="it-IT" sz="2300" b="1" dirty="0">
                <a:solidFill>
                  <a:schemeClr val="tx1">
                    <a:lumMod val="95000"/>
                    <a:lumOff val="5000"/>
                  </a:schemeClr>
                </a:solidFill>
              </a:rPr>
              <a:t>LA DISCIPLINA DEGLI INCENTIVI</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495600" y="2262357"/>
            <a:ext cx="7200800" cy="2862322"/>
          </a:xfrm>
          <a:prstGeom prst="rect">
            <a:avLst/>
          </a:prstGeom>
          <a:solidFill>
            <a:schemeClr val="tx2">
              <a:lumMod val="60000"/>
              <a:lumOff val="40000"/>
            </a:schemeClr>
          </a:solidFill>
          <a:effectLst>
            <a:outerShdw blurRad="50800" dist="38100" dir="10800000" algn="r" rotWithShape="0">
              <a:prstClr val="black">
                <a:alpha val="40000"/>
              </a:prstClr>
            </a:outerShdw>
          </a:effectLst>
        </p:spPr>
        <p:txBody>
          <a:bodyPr wrap="square" rtlCol="0">
            <a:spAutoFit/>
          </a:bodyPr>
          <a:lstStyle/>
          <a:p>
            <a:pPr algn="ctr"/>
            <a:r>
              <a:rPr lang="it-IT" sz="2000" b="1" dirty="0"/>
              <a:t>Dunque, il provvedimento di liquidazione dovrà essere adottato previo accertamento delle specifiche attività svolte dai predetti dipendenti, nella motivazione del provvedimento occorre indicare in maniera analitica le funzioni tecniche, dando atto che sono state effettivamente svolte dal dipendente. </a:t>
            </a:r>
          </a:p>
          <a:p>
            <a:pPr algn="ctr"/>
            <a:endParaRPr lang="it-IT" sz="2000" b="1" dirty="0"/>
          </a:p>
          <a:p>
            <a:pPr algn="ctr"/>
            <a:r>
              <a:rPr lang="it-IT" sz="2000" b="1" dirty="0"/>
              <a:t>Occorre, altresì, dare atto che la liquidazione avviene nella rigorosa osservanza del regolamento nonché delle modalità e dei criteri stabiliti in sede di contrattazione decentrata. </a:t>
            </a:r>
          </a:p>
        </p:txBody>
      </p:sp>
    </p:spTree>
    <p:extLst>
      <p:ext uri="{BB962C8B-B14F-4D97-AF65-F5344CB8AC3E}">
        <p14:creationId xmlns:p14="http://schemas.microsoft.com/office/powerpoint/2010/main" val="4175636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DEI LAVORI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171293" y="2823015"/>
            <a:ext cx="9922565" cy="2862322"/>
          </a:xfrm>
          <a:prstGeom prst="rect">
            <a:avLst/>
          </a:prstGeom>
          <a:solidFill>
            <a:schemeClr val="bg2">
              <a:lumMod val="90000"/>
            </a:schemeClr>
          </a:solidFill>
        </p:spPr>
        <p:txBody>
          <a:bodyPr wrap="square" rtlCol="0">
            <a:spAutoFit/>
          </a:bodyPr>
          <a:lstStyle/>
          <a:p>
            <a:pPr algn="ctr"/>
            <a:r>
              <a:rPr lang="it-IT" sz="1500" b="1" dirty="0"/>
              <a:t>LE SOGLIE…</a:t>
            </a:r>
          </a:p>
          <a:p>
            <a:pPr marL="285750" indent="-285750" algn="ctr">
              <a:buFont typeface="Wingdings" panose="05000000000000000000" pitchFamily="2" charset="2"/>
              <a:buChar char="q"/>
            </a:pPr>
            <a:endParaRPr lang="it-IT" sz="1500" b="1" dirty="0"/>
          </a:p>
          <a:p>
            <a:pPr marL="285750" indent="-285750">
              <a:buFont typeface="Wingdings" panose="05000000000000000000" pitchFamily="2" charset="2"/>
              <a:buChar char="q"/>
            </a:pPr>
            <a:r>
              <a:rPr lang="it-IT" sz="1500" b="1" dirty="0"/>
              <a:t>Per gli appalti e le concessioni di lavori:</a:t>
            </a:r>
          </a:p>
          <a:p>
            <a:endParaRPr lang="it-IT" sz="1500" b="1" dirty="0"/>
          </a:p>
          <a:p>
            <a:pPr marL="742950" lvl="1" indent="-285750" algn="just">
              <a:buFont typeface="Wingdings" panose="05000000000000000000" pitchFamily="2" charset="2"/>
              <a:buChar char="Ø"/>
            </a:pPr>
            <a:r>
              <a:rPr lang="it-IT" sz="1500" b="1" u="sng" dirty="0"/>
              <a:t>Per gli importi inferiori a 150.000 euro</a:t>
            </a:r>
            <a:r>
              <a:rPr lang="it-IT" sz="1500" dirty="0"/>
              <a:t>, il RUP deve essere almeno in possesso di un diploma rilasciato da un istituto tecnico superiore di secondo grado al termine di un corso di studi quinquennale e di anzianità di servizio ed esperienza di almeno tre anni nell’ambito dell’affidamento di appalti e concessioni di lavori;</a:t>
            </a:r>
          </a:p>
          <a:p>
            <a:pPr marL="742950" lvl="1" indent="-285750" algn="just">
              <a:buFont typeface="Wingdings" panose="05000000000000000000" pitchFamily="2" charset="2"/>
              <a:buChar char="Ø"/>
            </a:pPr>
            <a:r>
              <a:rPr lang="it-IT" sz="1500" b="1" u="sng" dirty="0"/>
              <a:t>Per gli importi superiori a 150.000 euro e inferiori a 1.000.000 euro</a:t>
            </a:r>
            <a:r>
              <a:rPr lang="it-IT" sz="1500" dirty="0"/>
              <a:t>, il RUP deve essere almeno in possesso alternativamente di: a) diploma quinquennale + dieci anni di anzianità; b) laurea triennale nelle materie oggetto dell’intervento da affidare ed esperienza almeno triennale nell’ambito delle attività di programmazione, progettazione, affidamento o esecuzione di appalti e concessioni di lavori; c) laurea quinquennale nelle materie di cui all’appalto + abilitazione all’esercizio delle professione + esperienza almeno biennale.</a:t>
            </a:r>
          </a:p>
        </p:txBody>
      </p:sp>
    </p:spTree>
    <p:extLst>
      <p:ext uri="{BB962C8B-B14F-4D97-AF65-F5344CB8AC3E}">
        <p14:creationId xmlns:p14="http://schemas.microsoft.com/office/powerpoint/2010/main" val="241483798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310</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1991544" y="2680166"/>
            <a:ext cx="7200800" cy="338554"/>
          </a:xfrm>
          <a:prstGeom prst="rect">
            <a:avLst/>
          </a:prstGeom>
          <a:noFill/>
        </p:spPr>
        <p:txBody>
          <a:bodyPr wrap="square" rtlCol="0">
            <a:spAutoFit/>
          </a:bodyPr>
          <a:lstStyle/>
          <a:p>
            <a:pPr algn="ctr"/>
            <a:endParaRPr lang="it-IT" sz="1600" b="1" i="1" dirty="0"/>
          </a:p>
        </p:txBody>
      </p:sp>
      <p:sp>
        <p:nvSpPr>
          <p:cNvPr id="8" name="Rettangolo 7">
            <a:extLst>
              <a:ext uri="{FF2B5EF4-FFF2-40B4-BE49-F238E27FC236}">
                <a16:creationId xmlns:a16="http://schemas.microsoft.com/office/drawing/2014/main" id="{487FE199-E730-4CFB-8688-72E939EDA5E2}"/>
              </a:ext>
            </a:extLst>
          </p:cNvPr>
          <p:cNvSpPr/>
          <p:nvPr/>
        </p:nvSpPr>
        <p:spPr>
          <a:xfrm>
            <a:off x="1579052" y="2412608"/>
            <a:ext cx="9033895" cy="2062103"/>
          </a:xfrm>
          <a:prstGeom prst="rect">
            <a:avLst/>
          </a:prstGeom>
          <a:solidFill>
            <a:srgbClr val="92D050"/>
          </a:solidFill>
        </p:spPr>
        <p:txBody>
          <a:bodyPr wrap="square">
            <a:spAutoFit/>
          </a:bodyPr>
          <a:lstStyle/>
          <a:p>
            <a:pPr algn="ctr"/>
            <a:r>
              <a:rPr lang="it-IT" sz="3200" dirty="0">
                <a:solidFill>
                  <a:srgbClr val="474747"/>
                </a:solidFill>
              </a:rPr>
              <a:t>Regolamento regionale 13 marzo 2019 n. 7 – Calabria</a:t>
            </a:r>
          </a:p>
          <a:p>
            <a:pPr algn="ctr"/>
            <a:r>
              <a:rPr lang="it-IT" sz="3200" i="1" dirty="0"/>
              <a:t>Regolamento per la disciplina degli incentivi per funzioni tecniche ai sensi dell'articolo 113 del decreto legislativo 18 aprile 2016, n. 50.</a:t>
            </a:r>
          </a:p>
        </p:txBody>
      </p:sp>
    </p:spTree>
    <p:extLst>
      <p:ext uri="{BB962C8B-B14F-4D97-AF65-F5344CB8AC3E}">
        <p14:creationId xmlns:p14="http://schemas.microsoft.com/office/powerpoint/2010/main" val="256799268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311</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1991544" y="2680166"/>
            <a:ext cx="7200800" cy="338554"/>
          </a:xfrm>
          <a:prstGeom prst="rect">
            <a:avLst/>
          </a:prstGeom>
          <a:noFill/>
        </p:spPr>
        <p:txBody>
          <a:bodyPr wrap="square" rtlCol="0">
            <a:spAutoFit/>
          </a:bodyPr>
          <a:lstStyle/>
          <a:p>
            <a:pPr algn="ctr"/>
            <a:endParaRPr lang="it-IT" sz="1600" b="1" i="1" dirty="0"/>
          </a:p>
        </p:txBody>
      </p:sp>
      <p:sp>
        <p:nvSpPr>
          <p:cNvPr id="8" name="Rettangolo 7">
            <a:extLst>
              <a:ext uri="{FF2B5EF4-FFF2-40B4-BE49-F238E27FC236}">
                <a16:creationId xmlns:a16="http://schemas.microsoft.com/office/drawing/2014/main" id="{487FE199-E730-4CFB-8688-72E939EDA5E2}"/>
              </a:ext>
            </a:extLst>
          </p:cNvPr>
          <p:cNvSpPr/>
          <p:nvPr/>
        </p:nvSpPr>
        <p:spPr>
          <a:xfrm>
            <a:off x="2114269" y="2174082"/>
            <a:ext cx="7963462" cy="523220"/>
          </a:xfrm>
          <a:prstGeom prst="rect">
            <a:avLst/>
          </a:prstGeom>
          <a:solidFill>
            <a:srgbClr val="92D050"/>
          </a:solidFill>
        </p:spPr>
        <p:txBody>
          <a:bodyPr wrap="square">
            <a:spAutoFit/>
          </a:bodyPr>
          <a:lstStyle/>
          <a:p>
            <a:r>
              <a:rPr lang="it-IT" sz="2800" dirty="0">
                <a:solidFill>
                  <a:srgbClr val="474747"/>
                </a:solidFill>
              </a:rPr>
              <a:t>Regolamento regionale 13 marzo 2019 n. 7 - Calabria</a:t>
            </a:r>
            <a:endParaRPr lang="it-IT" sz="2800" dirty="0"/>
          </a:p>
        </p:txBody>
      </p:sp>
      <p:sp>
        <p:nvSpPr>
          <p:cNvPr id="9" name="Rettangolo 8">
            <a:extLst>
              <a:ext uri="{FF2B5EF4-FFF2-40B4-BE49-F238E27FC236}">
                <a16:creationId xmlns:a16="http://schemas.microsoft.com/office/drawing/2014/main" id="{63BCE9DB-2754-4858-A5A2-2BC55EFBEDCA}"/>
              </a:ext>
            </a:extLst>
          </p:cNvPr>
          <p:cNvSpPr/>
          <p:nvPr/>
        </p:nvSpPr>
        <p:spPr>
          <a:xfrm>
            <a:off x="648643" y="3829254"/>
            <a:ext cx="2812821" cy="369332"/>
          </a:xfrm>
          <a:prstGeom prst="rect">
            <a:avLst/>
          </a:prstGeom>
          <a:solidFill>
            <a:srgbClr val="FF0000"/>
          </a:solidFill>
        </p:spPr>
        <p:txBody>
          <a:bodyPr wrap="none">
            <a:spAutoFit/>
          </a:bodyPr>
          <a:lstStyle/>
          <a:p>
            <a:r>
              <a:rPr lang="it-IT" b="1" dirty="0"/>
              <a:t>In vigore dal 14 marzo 2019</a:t>
            </a:r>
            <a:endParaRPr lang="it-IT" dirty="0"/>
          </a:p>
        </p:txBody>
      </p:sp>
      <p:sp>
        <p:nvSpPr>
          <p:cNvPr id="11" name="Freccia a destra 10">
            <a:extLst>
              <a:ext uri="{FF2B5EF4-FFF2-40B4-BE49-F238E27FC236}">
                <a16:creationId xmlns:a16="http://schemas.microsoft.com/office/drawing/2014/main" id="{CB7F8791-FE15-4A51-85CA-4CC1D46F987F}"/>
              </a:ext>
            </a:extLst>
          </p:cNvPr>
          <p:cNvSpPr/>
          <p:nvPr/>
        </p:nvSpPr>
        <p:spPr>
          <a:xfrm>
            <a:off x="3770334" y="3829254"/>
            <a:ext cx="977030" cy="33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BE43CF1A-77E7-4B66-93AE-89EE2F906ECC}"/>
              </a:ext>
            </a:extLst>
          </p:cNvPr>
          <p:cNvSpPr/>
          <p:nvPr/>
        </p:nvSpPr>
        <p:spPr>
          <a:xfrm>
            <a:off x="4970540" y="2941776"/>
            <a:ext cx="6855912" cy="2970044"/>
          </a:xfrm>
          <a:prstGeom prst="rect">
            <a:avLst/>
          </a:prstGeom>
          <a:solidFill>
            <a:srgbClr val="00B0F0"/>
          </a:solidFill>
          <a:ln>
            <a:solidFill>
              <a:schemeClr val="accent1"/>
            </a:solidFill>
          </a:ln>
        </p:spPr>
        <p:txBody>
          <a:bodyPr wrap="square">
            <a:spAutoFit/>
          </a:bodyPr>
          <a:lstStyle/>
          <a:p>
            <a:pPr algn="ctr"/>
            <a:r>
              <a:rPr lang="it-IT" sz="1700" b="1" dirty="0"/>
              <a:t>La Regione Calabria, ai sensi dell'articolo 113 del decreto legislativo 18 aprile 2016, n. 50, istituisce un apposito fondo, a valere sugli stanziamenti di cui al comma 1 del medesimo articolo 113, costituito da risorse finanziarie computate in misura non superiore al 2 per cento degli importi a base di gara delle opere, lavori, servizi o forniture, in relazione all'entità e complessità dell'intervento da realizzare e nelle percentuali effettive stabilite all'articolo 8. </a:t>
            </a:r>
          </a:p>
          <a:p>
            <a:pPr algn="ctr"/>
            <a:r>
              <a:rPr lang="it-IT" sz="1700" b="1" dirty="0"/>
              <a:t>2. Le risorse finanziarie di cui al comma 1 sono finalizzate, per come previsto dall'articolo 113, commi 3 e 4, del decreto legislativo 18 aprile 2016, n. 50, all'incentivazione delle funzioni tecniche svolte dai dipendenti pubblici e per la realizzazione dei progetti di innovazione.</a:t>
            </a:r>
          </a:p>
        </p:txBody>
      </p:sp>
    </p:spTree>
    <p:extLst>
      <p:ext uri="{BB962C8B-B14F-4D97-AF65-F5344CB8AC3E}">
        <p14:creationId xmlns:p14="http://schemas.microsoft.com/office/powerpoint/2010/main" val="316941840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312</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14814" y="2188836"/>
            <a:ext cx="8894523" cy="3293209"/>
          </a:xfrm>
          <a:prstGeom prst="rect">
            <a:avLst/>
          </a:prstGeom>
          <a:ln>
            <a:solidFill>
              <a:schemeClr val="accent1"/>
            </a:solidFill>
          </a:ln>
        </p:spPr>
        <p:txBody>
          <a:bodyPr wrap="square">
            <a:spAutoFit/>
          </a:bodyPr>
          <a:lstStyle/>
          <a:p>
            <a:r>
              <a:rPr lang="it-IT" sz="1600" dirty="0"/>
              <a:t>Una quota definita per ciascuna opera, lavoro, servizio o fornitura, </a:t>
            </a:r>
            <a:r>
              <a:rPr lang="it-IT" sz="1600" b="1" dirty="0"/>
              <a:t>in misura percentuale pari all'80% del fondo</a:t>
            </a:r>
            <a:r>
              <a:rPr lang="it-IT" sz="1600" dirty="0"/>
              <a:t>, è destinata alla corresponsione, </a:t>
            </a:r>
            <a:r>
              <a:rPr lang="it-IT" sz="1600" b="1" u="sng" dirty="0"/>
              <a:t>con i criteri e modalità previste nel presente regolamento</a:t>
            </a:r>
            <a:r>
              <a:rPr lang="it-IT" sz="1600" dirty="0"/>
              <a:t>, degli incentivi per il personale facente parte del gruppo di lavoro e per le seguenti attività:</a:t>
            </a:r>
          </a:p>
          <a:p>
            <a:endParaRPr lang="it-IT" sz="1600" dirty="0"/>
          </a:p>
          <a:p>
            <a:pPr marL="742950" lvl="1" indent="-285750">
              <a:buFont typeface="Wingdings" panose="05000000000000000000" pitchFamily="2" charset="2"/>
              <a:buChar char="q"/>
            </a:pPr>
            <a:r>
              <a:rPr lang="it-IT" sz="1600" dirty="0"/>
              <a:t>1) programmazione della spesa per investimenti;</a:t>
            </a:r>
          </a:p>
          <a:p>
            <a:pPr marL="742950" lvl="1" indent="-285750">
              <a:buFont typeface="Wingdings" panose="05000000000000000000" pitchFamily="2" charset="2"/>
              <a:buChar char="q"/>
            </a:pPr>
            <a:r>
              <a:rPr lang="it-IT" sz="1600" dirty="0"/>
              <a:t>2) verifica preventiva dei progetti;</a:t>
            </a:r>
          </a:p>
          <a:p>
            <a:pPr marL="742950" lvl="1" indent="-285750">
              <a:buFont typeface="Wingdings" panose="05000000000000000000" pitchFamily="2" charset="2"/>
              <a:buChar char="q"/>
            </a:pPr>
            <a:r>
              <a:rPr lang="it-IT" sz="1600" dirty="0"/>
              <a:t>3) predisposizione e di controllo delle procedure di bando e di esecuzione dei contratti pubblici;</a:t>
            </a:r>
          </a:p>
          <a:p>
            <a:pPr marL="742950" lvl="1" indent="-285750">
              <a:buFont typeface="Wingdings" panose="05000000000000000000" pitchFamily="2" charset="2"/>
              <a:buChar char="q"/>
            </a:pPr>
            <a:r>
              <a:rPr lang="it-IT" sz="1600" dirty="0"/>
              <a:t>4) compiti del responsabile unico del procedimento;</a:t>
            </a:r>
          </a:p>
          <a:p>
            <a:pPr marL="742950" lvl="1" indent="-285750">
              <a:buFont typeface="Wingdings" panose="05000000000000000000" pitchFamily="2" charset="2"/>
              <a:buChar char="q"/>
            </a:pPr>
            <a:r>
              <a:rPr lang="it-IT" sz="1600" dirty="0"/>
              <a:t>5) direzione dei lavori ovvero direzione dell'esecuzione;</a:t>
            </a:r>
          </a:p>
          <a:p>
            <a:pPr marL="742950" lvl="1" indent="-285750">
              <a:buFont typeface="Wingdings" panose="05000000000000000000" pitchFamily="2" charset="2"/>
              <a:buChar char="q"/>
            </a:pPr>
            <a:r>
              <a:rPr lang="it-IT" sz="1600" dirty="0"/>
              <a:t>6) collaudo tecnico amministrativo ovvero di verifica di conformità;</a:t>
            </a:r>
          </a:p>
          <a:p>
            <a:pPr marL="742950" lvl="1" indent="-285750">
              <a:buFont typeface="Wingdings" panose="05000000000000000000" pitchFamily="2" charset="2"/>
              <a:buChar char="q"/>
            </a:pPr>
            <a:r>
              <a:rPr lang="it-IT" sz="1600" dirty="0"/>
              <a:t>7) collaudo statico ove necessario per consentire l'esecuzione del contratto nel rispetto dei documenti a base di gara, il progetto, tempi e costi prestabiliti;</a:t>
            </a:r>
          </a:p>
          <a:p>
            <a:pPr marL="742950" lvl="1" indent="-285750">
              <a:buFont typeface="Wingdings" panose="05000000000000000000" pitchFamily="2" charset="2"/>
              <a:buChar char="q"/>
            </a:pPr>
            <a:r>
              <a:rPr lang="it-IT" sz="1600" dirty="0"/>
              <a:t>8) prestazioni effettuate dai collaboratori dei soggetti che svolgono le attività sopra elencate;</a:t>
            </a:r>
          </a:p>
        </p:txBody>
      </p:sp>
    </p:spTree>
    <p:extLst>
      <p:ext uri="{BB962C8B-B14F-4D97-AF65-F5344CB8AC3E}">
        <p14:creationId xmlns:p14="http://schemas.microsoft.com/office/powerpoint/2010/main" val="15233173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313</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14814" y="2188836"/>
            <a:ext cx="9069887" cy="2831544"/>
          </a:xfrm>
          <a:prstGeom prst="rect">
            <a:avLst/>
          </a:prstGeom>
          <a:ln>
            <a:solidFill>
              <a:schemeClr val="accent1"/>
            </a:solidFill>
          </a:ln>
        </p:spPr>
        <p:txBody>
          <a:bodyPr wrap="square">
            <a:spAutoFit/>
          </a:bodyPr>
          <a:lstStyle/>
          <a:p>
            <a:pPr algn="ctr"/>
            <a:r>
              <a:rPr lang="it-IT" b="1" u="sng" dirty="0"/>
              <a:t>Una quota definita nella misura percentuale pari al 20% del fondo:</a:t>
            </a:r>
          </a:p>
          <a:p>
            <a:pPr algn="ctr"/>
            <a:endParaRPr lang="it-IT" sz="1600" b="1" u="sng" dirty="0"/>
          </a:p>
          <a:p>
            <a:pPr marL="285750" indent="-285750" algn="just">
              <a:buFont typeface="Wingdings" panose="05000000000000000000" pitchFamily="2" charset="2"/>
              <a:buChar char="q"/>
            </a:pPr>
            <a:r>
              <a:rPr lang="it-IT" sz="1600" b="1" u="sng" dirty="0"/>
              <a:t>laddove l'opera non venga finanziata con risorse derivanti da finanziamenti europei o da altri finanziamenti a destinazione vincolata</a:t>
            </a:r>
            <a:r>
              <a:rPr lang="it-IT" sz="1600" dirty="0"/>
              <a:t>, è destinata all'innovazione, e specificatamente all'acquisto da parte dell'Ente di beni, strumentazioni e tecnologie funzionali a progetti di innovazione anche per il progressivo uso di metodi e strumenti elettronici specifici di modellazione elettronica informativa per l'edilizia e le infrastrutture, di implementazione delle banche dati per il controllo e il miglioramento della capacità di spesa e di efficientamento informatico, con particolare riferimento alle metodologie e strumentazioni elettroniche per i controlli; </a:t>
            </a:r>
            <a:r>
              <a:rPr lang="it-IT" sz="1600" u="sng" dirty="0"/>
              <a:t>una parte delle risorse può essere utilizzata per l'attivazione presso le amministrazioni aggiudicatrici di tirocini formativi e di orientamento, per lo svolgimento di dottorati di ricerca di alta qualificazione nel settore dei contratti pubblici</a:t>
            </a:r>
            <a:r>
              <a:rPr lang="it-IT" sz="1600" dirty="0"/>
              <a:t>;</a:t>
            </a:r>
          </a:p>
        </p:txBody>
      </p:sp>
    </p:spTree>
    <p:extLst>
      <p:ext uri="{BB962C8B-B14F-4D97-AF65-F5344CB8AC3E}">
        <p14:creationId xmlns:p14="http://schemas.microsoft.com/office/powerpoint/2010/main" val="226690271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314</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14814" y="2188836"/>
            <a:ext cx="9069887" cy="1354217"/>
          </a:xfrm>
          <a:prstGeom prst="rect">
            <a:avLst/>
          </a:prstGeom>
          <a:ln>
            <a:solidFill>
              <a:schemeClr val="accent1"/>
            </a:solidFill>
          </a:ln>
        </p:spPr>
        <p:txBody>
          <a:bodyPr wrap="square">
            <a:spAutoFit/>
          </a:bodyPr>
          <a:lstStyle/>
          <a:p>
            <a:pPr algn="ctr"/>
            <a:r>
              <a:rPr lang="it-IT" b="1" u="sng" dirty="0"/>
              <a:t>Una quota definita nella misura percentuale pari al 20% del fondo:</a:t>
            </a:r>
          </a:p>
          <a:p>
            <a:pPr algn="ctr"/>
            <a:endParaRPr lang="it-IT" sz="1600" b="1" u="sng" dirty="0"/>
          </a:p>
          <a:p>
            <a:pPr marL="285750" indent="-285750" algn="just">
              <a:buFont typeface="Wingdings" panose="05000000000000000000" pitchFamily="2" charset="2"/>
              <a:buChar char="q"/>
            </a:pPr>
            <a:r>
              <a:rPr lang="it-IT" sz="1600" b="1" u="sng" dirty="0"/>
              <a:t>laddove l'opera venga finanziata con risorse derivanti da finanziamenti europei o da altri finanziamenti a destinazione vincolata</a:t>
            </a:r>
            <a:r>
              <a:rPr lang="it-IT" sz="1600" dirty="0"/>
              <a:t>, costituisce economia e confluisce nel quadro economico dell'intervento.</a:t>
            </a:r>
          </a:p>
        </p:txBody>
      </p:sp>
    </p:spTree>
    <p:extLst>
      <p:ext uri="{BB962C8B-B14F-4D97-AF65-F5344CB8AC3E}">
        <p14:creationId xmlns:p14="http://schemas.microsoft.com/office/powerpoint/2010/main" val="406883395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315</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48738" y="2143132"/>
            <a:ext cx="8894523" cy="2031325"/>
          </a:xfrm>
          <a:prstGeom prst="rect">
            <a:avLst/>
          </a:prstGeom>
          <a:ln>
            <a:solidFill>
              <a:schemeClr val="accent1"/>
            </a:solidFill>
          </a:ln>
        </p:spPr>
        <p:txBody>
          <a:bodyPr wrap="square">
            <a:spAutoFit/>
          </a:bodyPr>
          <a:lstStyle/>
          <a:p>
            <a:pPr marL="285750" indent="-285750">
              <a:buFont typeface="Wingdings" panose="05000000000000000000" pitchFamily="2" charset="2"/>
              <a:buChar char="q"/>
            </a:pPr>
            <a:r>
              <a:rPr lang="it-IT" dirty="0"/>
              <a:t>2. L'incentivo per le funzioni tecniche compensa le attività prestate dal personale dipendente a tempo indeterminato e determinato dell'Amministrazione regionale, nonché dai soggetti in posizione di comando o di temporaneo utilizzo presso l'Amministrazione medesima, per l'attuazione di interventi afferenti la materia dei lavori pubblici, servizi e forniture.</a:t>
            </a:r>
          </a:p>
          <a:p>
            <a:pPr marL="285750" indent="-285750">
              <a:buFont typeface="Wingdings" panose="05000000000000000000" pitchFamily="2" charset="2"/>
              <a:buChar char="q"/>
            </a:pPr>
            <a:r>
              <a:rPr lang="it-IT" dirty="0"/>
              <a:t>3. Il ricorso al personale dipendente è finalizzato alla valorizzazione delle professionalità interne all'Amministrazione regionale e all'incremento della produttività.</a:t>
            </a:r>
          </a:p>
        </p:txBody>
      </p:sp>
      <p:sp>
        <p:nvSpPr>
          <p:cNvPr id="3" name="Rettangolo 2">
            <a:extLst>
              <a:ext uri="{FF2B5EF4-FFF2-40B4-BE49-F238E27FC236}">
                <a16:creationId xmlns:a16="http://schemas.microsoft.com/office/drawing/2014/main" id="{ED77F75F-F2D9-4F6A-9B02-FE8EF976B3FE}"/>
              </a:ext>
            </a:extLst>
          </p:cNvPr>
          <p:cNvSpPr/>
          <p:nvPr/>
        </p:nvSpPr>
        <p:spPr>
          <a:xfrm>
            <a:off x="3048000" y="4464635"/>
            <a:ext cx="6096000" cy="1477328"/>
          </a:xfrm>
          <a:prstGeom prst="rect">
            <a:avLst/>
          </a:prstGeom>
          <a:solidFill>
            <a:schemeClr val="accent1">
              <a:lumMod val="60000"/>
              <a:lumOff val="40000"/>
            </a:schemeClr>
          </a:solidFill>
        </p:spPr>
        <p:txBody>
          <a:bodyPr>
            <a:spAutoFit/>
          </a:bodyPr>
          <a:lstStyle/>
          <a:p>
            <a:pPr algn="ctr"/>
            <a:r>
              <a:rPr lang="it-IT" b="1" dirty="0"/>
              <a:t>4. L'incentivo, comprensivo degli oneri previdenziali ed assistenziali a carico dell'amministrazione, è calcolato sull'importo posto a base di gara di un progetto, al netto dell'I.V.A., per il quale siano eseguite le previste prestazioni professionali.</a:t>
            </a:r>
            <a:endParaRPr lang="it-IT" sz="1600" b="1" dirty="0"/>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2</a:t>
            </a:r>
          </a:p>
        </p:txBody>
      </p:sp>
    </p:spTree>
    <p:extLst>
      <p:ext uri="{BB962C8B-B14F-4D97-AF65-F5344CB8AC3E}">
        <p14:creationId xmlns:p14="http://schemas.microsoft.com/office/powerpoint/2010/main" val="228399411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316</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48738" y="2143132"/>
            <a:ext cx="8885651" cy="2031325"/>
          </a:xfrm>
          <a:prstGeom prst="rect">
            <a:avLst/>
          </a:prstGeom>
          <a:ln>
            <a:solidFill>
              <a:schemeClr val="accent1"/>
            </a:solidFill>
          </a:ln>
        </p:spPr>
        <p:txBody>
          <a:bodyPr wrap="square">
            <a:spAutoFit/>
          </a:bodyPr>
          <a:lstStyle/>
          <a:p>
            <a:pPr marL="285750" indent="-285750">
              <a:buFont typeface="Wingdings" panose="05000000000000000000" pitchFamily="2" charset="2"/>
              <a:buChar char="q"/>
            </a:pPr>
            <a:r>
              <a:rPr lang="it-IT" b="1" u="sng" dirty="0"/>
              <a:t>7. Gli incentivi sono riconosciuti quando i relativi progetti di lavori o opere, di servizi o forniture sono posti a base di una gara ovvero a procedure di acquisizione tramite convenzioni o accordi quadro stipulati da CONSIP SpA o tramite MePA o società in house</a:t>
            </a:r>
            <a:r>
              <a:rPr lang="it-IT" dirty="0"/>
              <a:t>; qualora il procedimento di realizzazione dell'intervento si arresti per scelte o esigenze dell'Ente e, comunque, non dipendenti dal personale incaricato, il compenso incentivante è corrisposto esclusivamente in relazione alle attività compiutamente espletate secondo le cadenze e fasi procedurali di cui al presente regolamento.</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2</a:t>
            </a:r>
          </a:p>
        </p:txBody>
      </p:sp>
      <p:sp>
        <p:nvSpPr>
          <p:cNvPr id="8" name="Rettangolo 7">
            <a:extLst>
              <a:ext uri="{FF2B5EF4-FFF2-40B4-BE49-F238E27FC236}">
                <a16:creationId xmlns:a16="http://schemas.microsoft.com/office/drawing/2014/main" id="{E0052149-1450-4A7D-9BFB-5E80BE0FE624}"/>
              </a:ext>
            </a:extLst>
          </p:cNvPr>
          <p:cNvSpPr/>
          <p:nvPr/>
        </p:nvSpPr>
        <p:spPr>
          <a:xfrm>
            <a:off x="3190817" y="4497315"/>
            <a:ext cx="7289690" cy="1246495"/>
          </a:xfrm>
          <a:prstGeom prst="rect">
            <a:avLst/>
          </a:prstGeom>
          <a:solidFill>
            <a:srgbClr val="00B050"/>
          </a:solidFill>
          <a:ln>
            <a:solidFill>
              <a:schemeClr val="tx1"/>
            </a:solidFill>
          </a:ln>
        </p:spPr>
        <p:txBody>
          <a:bodyPr wrap="square">
            <a:spAutoFit/>
          </a:bodyPr>
          <a:lstStyle/>
          <a:p>
            <a:r>
              <a:rPr lang="it-IT" sz="1500" dirty="0"/>
              <a:t>8. Gli incentivi possono essere riconosciuti esclusivamente per le attività riferibili a contratti di lavori, servizi o forniture che, secondo la legge e le direttive ANAC, laddove richiamate, o il regolamento dell'ente, siano state affidate previo espletamento di una procedura comparativa e pertanto sono esclusi ai fini di accantonamento del fondo importi di lavori ed altri investimenti attuati con procedure di somma urgenza o mediante affidamento diretto.</a:t>
            </a:r>
          </a:p>
        </p:txBody>
      </p:sp>
    </p:spTree>
    <p:extLst>
      <p:ext uri="{BB962C8B-B14F-4D97-AF65-F5344CB8AC3E}">
        <p14:creationId xmlns:p14="http://schemas.microsoft.com/office/powerpoint/2010/main" val="315969887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317</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48738" y="2143132"/>
            <a:ext cx="8831769" cy="923330"/>
          </a:xfrm>
          <a:prstGeom prst="rect">
            <a:avLst/>
          </a:prstGeom>
          <a:ln>
            <a:solidFill>
              <a:schemeClr val="accent1"/>
            </a:solidFill>
          </a:ln>
        </p:spPr>
        <p:txBody>
          <a:bodyPr wrap="square">
            <a:spAutoFit/>
          </a:bodyPr>
          <a:lstStyle/>
          <a:p>
            <a:pPr marL="285750" indent="-285750">
              <a:buFont typeface="Wingdings" panose="05000000000000000000" pitchFamily="2" charset="2"/>
              <a:buChar char="q"/>
            </a:pPr>
            <a:r>
              <a:rPr lang="it-IT" dirty="0"/>
              <a:t>9. Sono escluse dall'incentivo le fattispecie di lavori, servizi e forniture non espressamente indicate dall'art. 113, comma 2 d.lgs. n. 50/2016, </a:t>
            </a:r>
            <a:r>
              <a:rPr lang="it-IT" b="1" u="sng" dirty="0"/>
              <a:t>e pertanto, anche le attività di manutenzione ordinaria e straordinaria.</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2</a:t>
            </a:r>
          </a:p>
        </p:txBody>
      </p:sp>
      <p:sp>
        <p:nvSpPr>
          <p:cNvPr id="8" name="Rettangolo 7">
            <a:extLst>
              <a:ext uri="{FF2B5EF4-FFF2-40B4-BE49-F238E27FC236}">
                <a16:creationId xmlns:a16="http://schemas.microsoft.com/office/drawing/2014/main" id="{E0052149-1450-4A7D-9BFB-5E80BE0FE624}"/>
              </a:ext>
            </a:extLst>
          </p:cNvPr>
          <p:cNvSpPr/>
          <p:nvPr/>
        </p:nvSpPr>
        <p:spPr>
          <a:xfrm>
            <a:off x="3190817" y="3401931"/>
            <a:ext cx="7289690" cy="2062103"/>
          </a:xfrm>
          <a:prstGeom prst="rect">
            <a:avLst/>
          </a:prstGeom>
          <a:solidFill>
            <a:schemeClr val="accent2">
              <a:lumMod val="20000"/>
              <a:lumOff val="80000"/>
            </a:schemeClr>
          </a:solidFill>
          <a:ln>
            <a:solidFill>
              <a:schemeClr val="tx1"/>
            </a:solidFill>
          </a:ln>
        </p:spPr>
        <p:txBody>
          <a:bodyPr wrap="square">
            <a:spAutoFit/>
          </a:bodyPr>
          <a:lstStyle/>
          <a:p>
            <a:r>
              <a:rPr lang="it-IT" sz="1600" dirty="0"/>
              <a:t>10. La quota di incentivo corrisposto nel corso dell'anno a ciascun dipendente, anche da diverse amministrazioni nell'ambito di una collaborazione tra enti</a:t>
            </a:r>
            <a:r>
              <a:rPr lang="it-IT" sz="1600" b="1" dirty="0"/>
              <a:t>, </a:t>
            </a:r>
            <a:r>
              <a:rPr lang="it-IT" sz="1600" b="1" u="sng" dirty="0"/>
              <a:t>non può superare il limite massimo dei cinquanta per cento del trattamento economico complessivo annuo lordo; a tal fine non rileva il momento del pagamento secondo il c.d. criterio di cassa, ma quella della maturazione del diritto all'emolumento secondo il c.d. criterio di competenza</a:t>
            </a:r>
            <a:r>
              <a:rPr lang="it-IT" sz="1600" dirty="0"/>
              <a:t>, che avviene con l'esecuzione della prestazione. Le somme non corrisposte in applicazione del presente comma incrementano la quota del fondo di cui al comma 1.</a:t>
            </a:r>
          </a:p>
        </p:txBody>
      </p:sp>
    </p:spTree>
    <p:extLst>
      <p:ext uri="{BB962C8B-B14F-4D97-AF65-F5344CB8AC3E}">
        <p14:creationId xmlns:p14="http://schemas.microsoft.com/office/powerpoint/2010/main" val="334835635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318</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48738" y="2143132"/>
            <a:ext cx="8831769" cy="646331"/>
          </a:xfrm>
          <a:prstGeom prst="rect">
            <a:avLst/>
          </a:prstGeom>
          <a:ln>
            <a:solidFill>
              <a:schemeClr val="accent1"/>
            </a:solidFill>
          </a:ln>
        </p:spPr>
        <p:txBody>
          <a:bodyPr wrap="square">
            <a:spAutoFit/>
          </a:bodyPr>
          <a:lstStyle/>
          <a:p>
            <a:pPr marL="285750" indent="-285750">
              <a:buFont typeface="Wingdings" panose="05000000000000000000" pitchFamily="2" charset="2"/>
              <a:buChar char="q"/>
            </a:pPr>
            <a:r>
              <a:rPr lang="it-IT" dirty="0"/>
              <a:t>1. Gli incarichi delle funzioni tecniche </a:t>
            </a:r>
            <a:r>
              <a:rPr lang="it-IT" b="1" u="sng" dirty="0"/>
              <a:t>sono conferiti con decreto dirigenziale</a:t>
            </a:r>
            <a:r>
              <a:rPr lang="it-IT" dirty="0"/>
              <a:t>, salvi i casi, normativamente previsti, di incarichi conferiti da organi sovraordinati.</a:t>
            </a:r>
            <a:endParaRPr lang="it-IT" b="1" u="sng" dirty="0"/>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3</a:t>
            </a:r>
          </a:p>
        </p:txBody>
      </p:sp>
      <p:sp>
        <p:nvSpPr>
          <p:cNvPr id="8" name="Rettangolo 7">
            <a:extLst>
              <a:ext uri="{FF2B5EF4-FFF2-40B4-BE49-F238E27FC236}">
                <a16:creationId xmlns:a16="http://schemas.microsoft.com/office/drawing/2014/main" id="{E0052149-1450-4A7D-9BFB-5E80BE0FE624}"/>
              </a:ext>
            </a:extLst>
          </p:cNvPr>
          <p:cNvSpPr/>
          <p:nvPr/>
        </p:nvSpPr>
        <p:spPr>
          <a:xfrm>
            <a:off x="3436167" y="3252930"/>
            <a:ext cx="6436161" cy="1631216"/>
          </a:xfrm>
          <a:prstGeom prst="rect">
            <a:avLst/>
          </a:prstGeom>
          <a:solidFill>
            <a:srgbClr val="FF0000"/>
          </a:solidFill>
          <a:ln>
            <a:solidFill>
              <a:schemeClr val="tx1"/>
            </a:solidFill>
          </a:ln>
        </p:spPr>
        <p:txBody>
          <a:bodyPr wrap="square">
            <a:spAutoFit/>
          </a:bodyPr>
          <a:lstStyle/>
          <a:p>
            <a:r>
              <a:rPr lang="it-IT" sz="2000" dirty="0"/>
              <a:t>2. Gli incarichi possono essere conferiti </a:t>
            </a:r>
            <a:r>
              <a:rPr lang="it-IT" sz="2000" b="1" u="sng" dirty="0"/>
              <a:t>a dipendenti a tempo indeterminato e determinato dell'Amministrazione regionale, nonché a dipendenti di altre amministrazioni in posizione di comando o di temporaneo utilizzo presso l'Amministrazione regionale.</a:t>
            </a:r>
          </a:p>
        </p:txBody>
      </p:sp>
    </p:spTree>
    <p:extLst>
      <p:ext uri="{BB962C8B-B14F-4D97-AF65-F5344CB8AC3E}">
        <p14:creationId xmlns:p14="http://schemas.microsoft.com/office/powerpoint/2010/main" val="85912291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319</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48738" y="2143132"/>
            <a:ext cx="8831769" cy="2446824"/>
          </a:xfrm>
          <a:prstGeom prst="rect">
            <a:avLst/>
          </a:prstGeom>
          <a:ln>
            <a:solidFill>
              <a:schemeClr val="accent1"/>
            </a:solidFill>
          </a:ln>
        </p:spPr>
        <p:txBody>
          <a:bodyPr wrap="square">
            <a:spAutoFit/>
          </a:bodyPr>
          <a:lstStyle/>
          <a:p>
            <a:pPr marL="285750" indent="-285750">
              <a:buFont typeface="Wingdings" panose="05000000000000000000" pitchFamily="2" charset="2"/>
              <a:buChar char="q"/>
            </a:pPr>
            <a:r>
              <a:rPr lang="it-IT" sz="1700" dirty="0"/>
              <a:t>4. Gli incarichi sono conferiti tenendo conto delle specifiche prestazioni da svolgere, in relazione alla complessità dell'opera, del servizio o della fornitura, al fine di garantire le conoscenze e competenze richieste dai singoli interventi, nonché dell'effettivo rispetto, in fase di realizzazione dell'intervento, dei tempi previsti dal cronoprogramma e dei costi dell'intervento.</a:t>
            </a:r>
          </a:p>
          <a:p>
            <a:pPr marL="285750" indent="-285750">
              <a:buFont typeface="Wingdings" panose="05000000000000000000" pitchFamily="2" charset="2"/>
              <a:buChar char="q"/>
            </a:pPr>
            <a:r>
              <a:rPr lang="it-IT" sz="1700" dirty="0"/>
              <a:t>5. Gli incarichi sono conferiti a soggetti in possesso dei requisiti previsti dalla legge, nonché dell'esperienza e della capacità professionale necessarie, nel rispetto dei principi di trasparenza, non discriminazione, parità di trattamento e rotazione e osservando la normativa di riferimento per le specifiche figure.</a:t>
            </a:r>
            <a:endParaRPr lang="it-IT" sz="1700" b="1" u="sng" dirty="0"/>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3</a:t>
            </a:r>
          </a:p>
        </p:txBody>
      </p:sp>
    </p:spTree>
    <p:extLst>
      <p:ext uri="{BB962C8B-B14F-4D97-AF65-F5344CB8AC3E}">
        <p14:creationId xmlns:p14="http://schemas.microsoft.com/office/powerpoint/2010/main" val="2435863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DEI LAVORI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547324" y="2809763"/>
            <a:ext cx="9170503" cy="2800767"/>
          </a:xfrm>
          <a:prstGeom prst="rect">
            <a:avLst/>
          </a:prstGeom>
          <a:solidFill>
            <a:schemeClr val="accent1"/>
          </a:solidFill>
        </p:spPr>
        <p:txBody>
          <a:bodyPr wrap="square" rtlCol="0">
            <a:spAutoFit/>
          </a:bodyPr>
          <a:lstStyle/>
          <a:p>
            <a:pPr algn="ctr"/>
            <a:r>
              <a:rPr lang="it-IT" sz="1600" b="1" dirty="0"/>
              <a:t>LE SOGLIE…</a:t>
            </a:r>
          </a:p>
          <a:p>
            <a:pPr marL="285750" indent="-285750" algn="ctr">
              <a:buFont typeface="Wingdings" panose="05000000000000000000" pitchFamily="2" charset="2"/>
              <a:buChar char="q"/>
            </a:pPr>
            <a:endParaRPr lang="it-IT" sz="1600" b="1" dirty="0"/>
          </a:p>
          <a:p>
            <a:pPr marL="285750" indent="-285750">
              <a:buFont typeface="Wingdings" panose="05000000000000000000" pitchFamily="2" charset="2"/>
              <a:buChar char="q"/>
            </a:pPr>
            <a:r>
              <a:rPr lang="it-IT" sz="1600" b="1" dirty="0"/>
              <a:t>Per gli appalti e le concessioni di lavori:</a:t>
            </a:r>
          </a:p>
          <a:p>
            <a:endParaRPr lang="it-IT" sz="1600" b="1" dirty="0"/>
          </a:p>
          <a:p>
            <a:pPr marL="742950" lvl="1" indent="-285750" algn="just">
              <a:buFont typeface="Wingdings" panose="05000000000000000000" pitchFamily="2" charset="2"/>
              <a:buChar char="Ø"/>
            </a:pPr>
            <a:r>
              <a:rPr lang="it-IT" sz="1600" b="1" u="sng" dirty="0"/>
              <a:t>Per gli importi pari o superiori a 1.000.000 euro (e inferiori alla soglia di cui all’art. 35 Codice)</a:t>
            </a:r>
            <a:r>
              <a:rPr lang="it-IT" sz="1600" dirty="0"/>
              <a:t>, il RUP deve essere in possesso alternativamente di: a) laurea triennale nelle materie oggetto dell’intervento da affidare, abilitazione all’esercizio della professione e anzianità di servizio almeno quinquennale nell’ambito dell’affidamento di appalti e concessioni di lavori; b) laurea quinquennale nella materie specialistiche, abilitazione all’esercizio della professione ed esperienza almeno triennale nell’attività di programmazione, progettazione, affidamento o esecuzione di appalti e concessioni di lavori.</a:t>
            </a:r>
          </a:p>
        </p:txBody>
      </p:sp>
    </p:spTree>
    <p:extLst>
      <p:ext uri="{BB962C8B-B14F-4D97-AF65-F5344CB8AC3E}">
        <p14:creationId xmlns:p14="http://schemas.microsoft.com/office/powerpoint/2010/main" val="294252288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320</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3</a:t>
            </a:r>
          </a:p>
        </p:txBody>
      </p:sp>
      <p:sp>
        <p:nvSpPr>
          <p:cNvPr id="3" name="Rettangolo 2">
            <a:extLst>
              <a:ext uri="{FF2B5EF4-FFF2-40B4-BE49-F238E27FC236}">
                <a16:creationId xmlns:a16="http://schemas.microsoft.com/office/drawing/2014/main" id="{944A7E03-1AE5-40BE-9AAD-35FB6DF52148}"/>
              </a:ext>
            </a:extLst>
          </p:cNvPr>
          <p:cNvSpPr/>
          <p:nvPr/>
        </p:nvSpPr>
        <p:spPr>
          <a:xfrm>
            <a:off x="333933" y="2396968"/>
            <a:ext cx="2889337" cy="1569660"/>
          </a:xfrm>
          <a:prstGeom prst="rect">
            <a:avLst/>
          </a:prstGeom>
          <a:solidFill>
            <a:srgbClr val="92D050"/>
          </a:solidFill>
        </p:spPr>
        <p:txBody>
          <a:bodyPr wrap="square">
            <a:spAutoFit/>
          </a:bodyPr>
          <a:lstStyle/>
          <a:p>
            <a:pPr algn="ctr"/>
            <a:r>
              <a:rPr lang="it-IT" sz="1600" b="1" dirty="0"/>
              <a:t>L'incarico è conferito dal dirigente dell'articolazione amministrativa cui afferisce l'intervento prioritariamente al personale che ivi presta servizio.</a:t>
            </a:r>
          </a:p>
        </p:txBody>
      </p:sp>
      <p:sp>
        <p:nvSpPr>
          <p:cNvPr id="8" name="Rettangolo 7">
            <a:extLst>
              <a:ext uri="{FF2B5EF4-FFF2-40B4-BE49-F238E27FC236}">
                <a16:creationId xmlns:a16="http://schemas.microsoft.com/office/drawing/2014/main" id="{1826A0DF-B91A-4F76-871F-F5557A4CCE6B}"/>
              </a:ext>
            </a:extLst>
          </p:cNvPr>
          <p:cNvSpPr/>
          <p:nvPr/>
        </p:nvSpPr>
        <p:spPr>
          <a:xfrm>
            <a:off x="4396066" y="2398690"/>
            <a:ext cx="2889337" cy="1323439"/>
          </a:xfrm>
          <a:prstGeom prst="rect">
            <a:avLst/>
          </a:prstGeom>
          <a:solidFill>
            <a:schemeClr val="bg2">
              <a:lumMod val="90000"/>
            </a:schemeClr>
          </a:solidFill>
        </p:spPr>
        <p:txBody>
          <a:bodyPr wrap="square">
            <a:spAutoFit/>
          </a:bodyPr>
          <a:lstStyle/>
          <a:p>
            <a:pPr algn="ctr"/>
            <a:r>
              <a:rPr lang="it-IT" sz="1600" b="1" dirty="0"/>
              <a:t>Ove all'interno dell'articolazione amministrativa cui afferisce l'intervento non sia stato individuato alcun  soggetto…</a:t>
            </a:r>
          </a:p>
        </p:txBody>
      </p:sp>
      <p:sp>
        <p:nvSpPr>
          <p:cNvPr id="11" name="Rettangolo 10">
            <a:extLst>
              <a:ext uri="{FF2B5EF4-FFF2-40B4-BE49-F238E27FC236}">
                <a16:creationId xmlns:a16="http://schemas.microsoft.com/office/drawing/2014/main" id="{53571D54-9868-4DB3-9C76-A8A41C4FE88D}"/>
              </a:ext>
            </a:extLst>
          </p:cNvPr>
          <p:cNvSpPr/>
          <p:nvPr/>
        </p:nvSpPr>
        <p:spPr>
          <a:xfrm>
            <a:off x="8458200" y="2396968"/>
            <a:ext cx="3048000" cy="1323439"/>
          </a:xfrm>
          <a:prstGeom prst="rect">
            <a:avLst/>
          </a:prstGeom>
          <a:solidFill>
            <a:schemeClr val="accent2">
              <a:lumMod val="50000"/>
            </a:schemeClr>
          </a:solidFill>
        </p:spPr>
        <p:txBody>
          <a:bodyPr wrap="square">
            <a:spAutoFit/>
          </a:bodyPr>
          <a:lstStyle/>
          <a:p>
            <a:pPr algn="ctr"/>
            <a:r>
              <a:rPr lang="it-IT" sz="1600" b="1" dirty="0"/>
              <a:t>…l'incarico è conferito a soggetto in servizio nello stesso dipartimento o struttura equiparata, con atto formale del dirigente apicale.</a:t>
            </a:r>
          </a:p>
        </p:txBody>
      </p:sp>
      <p:sp>
        <p:nvSpPr>
          <p:cNvPr id="12" name="Rettangolo 11">
            <a:extLst>
              <a:ext uri="{FF2B5EF4-FFF2-40B4-BE49-F238E27FC236}">
                <a16:creationId xmlns:a16="http://schemas.microsoft.com/office/drawing/2014/main" id="{D1AAFF17-3E91-47E3-8085-62450B742F72}"/>
              </a:ext>
            </a:extLst>
          </p:cNvPr>
          <p:cNvSpPr/>
          <p:nvPr/>
        </p:nvSpPr>
        <p:spPr>
          <a:xfrm>
            <a:off x="3640898" y="4255283"/>
            <a:ext cx="3480048" cy="1077218"/>
          </a:xfrm>
          <a:prstGeom prst="rect">
            <a:avLst/>
          </a:prstGeom>
          <a:solidFill>
            <a:srgbClr val="FFFF00"/>
          </a:solidFill>
        </p:spPr>
        <p:txBody>
          <a:bodyPr wrap="square">
            <a:spAutoFit/>
          </a:bodyPr>
          <a:lstStyle/>
          <a:p>
            <a:pPr algn="ctr"/>
            <a:r>
              <a:rPr lang="it-IT" sz="1600" b="1" dirty="0"/>
              <a:t>Ove all'interno del dipartimento, o struttura equiparata, cui afferisce l'intervento non sia stato individuato alcun soggetto…</a:t>
            </a:r>
          </a:p>
        </p:txBody>
      </p:sp>
      <p:sp>
        <p:nvSpPr>
          <p:cNvPr id="13" name="Rettangolo 12">
            <a:extLst>
              <a:ext uri="{FF2B5EF4-FFF2-40B4-BE49-F238E27FC236}">
                <a16:creationId xmlns:a16="http://schemas.microsoft.com/office/drawing/2014/main" id="{C04CBFF7-C59B-410F-A578-747EDB63565A}"/>
              </a:ext>
            </a:extLst>
          </p:cNvPr>
          <p:cNvSpPr/>
          <p:nvPr/>
        </p:nvSpPr>
        <p:spPr>
          <a:xfrm>
            <a:off x="8275001" y="4158281"/>
            <a:ext cx="2889337" cy="1323439"/>
          </a:xfrm>
          <a:prstGeom prst="rect">
            <a:avLst/>
          </a:prstGeom>
          <a:solidFill>
            <a:schemeClr val="accent1">
              <a:lumMod val="60000"/>
              <a:lumOff val="40000"/>
            </a:schemeClr>
          </a:solidFill>
        </p:spPr>
        <p:txBody>
          <a:bodyPr wrap="square">
            <a:spAutoFit/>
          </a:bodyPr>
          <a:lstStyle/>
          <a:p>
            <a:pPr algn="ctr"/>
            <a:r>
              <a:rPr lang="it-IT" sz="1600" b="1" dirty="0"/>
              <a:t>…l'incarico è conferito a soggetto in servizio presso altro dipartimento, o struttura equiparata, con atto di concerto tra i dirigenti apicali.</a:t>
            </a:r>
            <a:endParaRPr lang="it-IT" b="1" dirty="0"/>
          </a:p>
        </p:txBody>
      </p:sp>
      <p:sp>
        <p:nvSpPr>
          <p:cNvPr id="15" name="Freccia a destra 14">
            <a:extLst>
              <a:ext uri="{FF2B5EF4-FFF2-40B4-BE49-F238E27FC236}">
                <a16:creationId xmlns:a16="http://schemas.microsoft.com/office/drawing/2014/main" id="{0AA1CF64-13C0-4186-982A-56DD6103E83A}"/>
              </a:ext>
            </a:extLst>
          </p:cNvPr>
          <p:cNvSpPr/>
          <p:nvPr/>
        </p:nvSpPr>
        <p:spPr>
          <a:xfrm>
            <a:off x="3494762" y="2754736"/>
            <a:ext cx="676405"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Freccia a destra 15">
            <a:extLst>
              <a:ext uri="{FF2B5EF4-FFF2-40B4-BE49-F238E27FC236}">
                <a16:creationId xmlns:a16="http://schemas.microsoft.com/office/drawing/2014/main" id="{A412976C-38D8-4D65-A180-1879BF1F9285}"/>
              </a:ext>
            </a:extLst>
          </p:cNvPr>
          <p:cNvSpPr/>
          <p:nvPr/>
        </p:nvSpPr>
        <p:spPr>
          <a:xfrm>
            <a:off x="7523783" y="2754735"/>
            <a:ext cx="676405"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reccia a destra 17">
            <a:extLst>
              <a:ext uri="{FF2B5EF4-FFF2-40B4-BE49-F238E27FC236}">
                <a16:creationId xmlns:a16="http://schemas.microsoft.com/office/drawing/2014/main" id="{3084EA72-DD87-44D4-A563-3F2FA07CB519}"/>
              </a:ext>
            </a:extLst>
          </p:cNvPr>
          <p:cNvSpPr/>
          <p:nvPr/>
        </p:nvSpPr>
        <p:spPr>
          <a:xfrm>
            <a:off x="2796341" y="4562976"/>
            <a:ext cx="676405"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Freccia a destra 18">
            <a:extLst>
              <a:ext uri="{FF2B5EF4-FFF2-40B4-BE49-F238E27FC236}">
                <a16:creationId xmlns:a16="http://schemas.microsoft.com/office/drawing/2014/main" id="{3F18A321-8202-459A-AB69-F03363C700F2}"/>
              </a:ext>
            </a:extLst>
          </p:cNvPr>
          <p:cNvSpPr/>
          <p:nvPr/>
        </p:nvSpPr>
        <p:spPr>
          <a:xfrm>
            <a:off x="7348136" y="4562975"/>
            <a:ext cx="676405"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7719563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321</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648738" y="2143132"/>
            <a:ext cx="9236380" cy="1923604"/>
          </a:xfrm>
          <a:prstGeom prst="rect">
            <a:avLst/>
          </a:prstGeom>
          <a:ln>
            <a:solidFill>
              <a:schemeClr val="accent1"/>
            </a:solidFill>
          </a:ln>
        </p:spPr>
        <p:txBody>
          <a:bodyPr wrap="square">
            <a:spAutoFit/>
          </a:bodyPr>
          <a:lstStyle/>
          <a:p>
            <a:pPr marL="285750" indent="-285750">
              <a:buFont typeface="Wingdings" panose="05000000000000000000" pitchFamily="2" charset="2"/>
              <a:buChar char="q"/>
            </a:pPr>
            <a:r>
              <a:rPr lang="it-IT" sz="1700" b="1" u="sng" dirty="0"/>
              <a:t>7. Laddove non sia stato individuato alcun soggetto al quale conferire l'incarico, l'individuazione è effettuata d'ufficio tra gli altri dipendenti in servizio.</a:t>
            </a:r>
          </a:p>
          <a:p>
            <a:pPr marL="285750" indent="-285750">
              <a:buFont typeface="Wingdings" panose="05000000000000000000" pitchFamily="2" charset="2"/>
              <a:buChar char="q"/>
            </a:pPr>
            <a:r>
              <a:rPr lang="it-IT" sz="1700" dirty="0"/>
              <a:t>8. </a:t>
            </a:r>
            <a:r>
              <a:rPr lang="it-IT" sz="1700" u="sng" dirty="0"/>
              <a:t>L'incarico di responsabile del procedimento è conferito a dipendenti di ruolo in servizio presso il dipartimento, o struttura equiparata, cui afferisce l'intervento, con atto formale del dirigente apicale.</a:t>
            </a:r>
            <a:r>
              <a:rPr lang="it-IT" sz="1700" dirty="0"/>
              <a:t> Laddove sia accertata la carenza nell'organico della suddetta articolazione amministrativa, il responsabile del procedimento </a:t>
            </a:r>
            <a:r>
              <a:rPr lang="it-IT" sz="1700" b="1" u="sng" dirty="0"/>
              <a:t>è nominato tra gli altri dipendenti in servizio, con atto di concerto tra i dirigenti apicali delle strutture interessate.</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3</a:t>
            </a:r>
          </a:p>
        </p:txBody>
      </p:sp>
    </p:spTree>
    <p:extLst>
      <p:ext uri="{BB962C8B-B14F-4D97-AF65-F5344CB8AC3E}">
        <p14:creationId xmlns:p14="http://schemas.microsoft.com/office/powerpoint/2010/main" val="411955422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322</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743200" y="2143132"/>
            <a:ext cx="8517698" cy="3293209"/>
          </a:xfrm>
          <a:prstGeom prst="rect">
            <a:avLst/>
          </a:prstGeom>
          <a:ln>
            <a:solidFill>
              <a:schemeClr val="accent1"/>
            </a:solidFill>
          </a:ln>
        </p:spPr>
        <p:txBody>
          <a:bodyPr wrap="square">
            <a:spAutoFit/>
          </a:bodyPr>
          <a:lstStyle/>
          <a:p>
            <a:pPr marL="285750" indent="-285750">
              <a:buFont typeface="Wingdings" panose="05000000000000000000" pitchFamily="2" charset="2"/>
              <a:buChar char="q"/>
            </a:pPr>
            <a:r>
              <a:rPr lang="it-IT" sz="1600" b="1" dirty="0"/>
              <a:t>Il decreto di conferimento degli incarichi contiene il nominativo del responsabile unico del procedimento, nonché:</a:t>
            </a:r>
          </a:p>
          <a:p>
            <a:pPr marL="285750" indent="-285750">
              <a:buFont typeface="Wingdings" panose="05000000000000000000" pitchFamily="2" charset="2"/>
              <a:buChar char="q"/>
            </a:pPr>
            <a:endParaRPr lang="it-IT" sz="1600" b="1" dirty="0"/>
          </a:p>
          <a:p>
            <a:pPr lvl="1"/>
            <a:r>
              <a:rPr lang="it-IT" sz="1600" dirty="0"/>
              <a:t>a) l'elenco del personale incaricato per le seguenti attività:</a:t>
            </a:r>
          </a:p>
          <a:p>
            <a:pPr marL="1200150" lvl="2" indent="-285750">
              <a:buFont typeface="Wingdings" panose="05000000000000000000" pitchFamily="2" charset="2"/>
              <a:buChar char="q"/>
            </a:pPr>
            <a:r>
              <a:rPr lang="it-IT" sz="1600" dirty="0"/>
              <a:t>1) programmazione della spesa per investimenti;</a:t>
            </a:r>
          </a:p>
          <a:p>
            <a:pPr marL="1200150" lvl="2" indent="-285750">
              <a:buFont typeface="Wingdings" panose="05000000000000000000" pitchFamily="2" charset="2"/>
              <a:buChar char="q"/>
            </a:pPr>
            <a:r>
              <a:rPr lang="it-IT" sz="1600" dirty="0"/>
              <a:t>2) predisposizione e controllo delle procedure di bando, affidamento e di esecuzione dei contratti pubblici;</a:t>
            </a:r>
          </a:p>
          <a:p>
            <a:pPr marL="1200150" lvl="2" indent="-285750">
              <a:buFont typeface="Wingdings" panose="05000000000000000000" pitchFamily="2" charset="2"/>
              <a:buChar char="q"/>
            </a:pPr>
            <a:r>
              <a:rPr lang="it-IT" sz="1600" dirty="0"/>
              <a:t>3) verifica preventiva dei progetti;</a:t>
            </a:r>
          </a:p>
          <a:p>
            <a:pPr marL="1200150" lvl="2" indent="-285750">
              <a:buFont typeface="Wingdings" panose="05000000000000000000" pitchFamily="2" charset="2"/>
              <a:buChar char="q"/>
            </a:pPr>
            <a:r>
              <a:rPr lang="it-IT" sz="1600" dirty="0"/>
              <a:t>4) direzione lavori ovvero direzione dell'esecuzione;</a:t>
            </a:r>
          </a:p>
          <a:p>
            <a:pPr marL="1200150" lvl="2" indent="-285750">
              <a:buFont typeface="Wingdings" panose="05000000000000000000" pitchFamily="2" charset="2"/>
              <a:buChar char="q"/>
            </a:pPr>
            <a:r>
              <a:rPr lang="it-IT" sz="1600" dirty="0"/>
              <a:t>5) sicurezza in fase di esecuzione;</a:t>
            </a:r>
          </a:p>
          <a:p>
            <a:pPr marL="1200150" lvl="2" indent="-285750">
              <a:buFont typeface="Wingdings" panose="05000000000000000000" pitchFamily="2" charset="2"/>
              <a:buChar char="q"/>
            </a:pPr>
            <a:r>
              <a:rPr lang="it-IT" sz="1600" dirty="0"/>
              <a:t>6) collaudo tecnico amministrativo ovvero verifica di conformità;</a:t>
            </a:r>
          </a:p>
          <a:p>
            <a:pPr marL="1200150" lvl="2" indent="-285750">
              <a:buFont typeface="Wingdings" panose="05000000000000000000" pitchFamily="2" charset="2"/>
              <a:buChar char="q"/>
            </a:pPr>
            <a:r>
              <a:rPr lang="it-IT" sz="1600" dirty="0"/>
              <a:t>7) collaudo statico, ove previsto;</a:t>
            </a:r>
          </a:p>
          <a:p>
            <a:pPr lvl="1"/>
            <a:r>
              <a:rPr lang="it-IT" sz="1600" dirty="0"/>
              <a:t>b) l'elenco dei componenti del gruppo di lavoro con le relative attribuzioni.</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3</a:t>
            </a:r>
          </a:p>
        </p:txBody>
      </p:sp>
    </p:spTree>
    <p:extLst>
      <p:ext uri="{BB962C8B-B14F-4D97-AF65-F5344CB8AC3E}">
        <p14:creationId xmlns:p14="http://schemas.microsoft.com/office/powerpoint/2010/main" val="413255069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323</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743200" y="2143132"/>
            <a:ext cx="8517698" cy="2400657"/>
          </a:xfrm>
          <a:prstGeom prst="rect">
            <a:avLst/>
          </a:prstGeom>
          <a:ln>
            <a:solidFill>
              <a:schemeClr val="accent1"/>
            </a:solidFill>
          </a:ln>
        </p:spPr>
        <p:txBody>
          <a:bodyPr wrap="square">
            <a:spAutoFit/>
          </a:bodyPr>
          <a:lstStyle/>
          <a:p>
            <a:r>
              <a:rPr lang="it-IT" sz="1500" b="1" dirty="0"/>
              <a:t>Il decreto di conferimento degli incarichi indica:</a:t>
            </a:r>
          </a:p>
          <a:p>
            <a:endParaRPr lang="it-IT" sz="1500" dirty="0"/>
          </a:p>
          <a:p>
            <a:pPr marL="285750" indent="-285750">
              <a:buFont typeface="Wingdings" panose="05000000000000000000" pitchFamily="2" charset="2"/>
              <a:buChar char="q"/>
            </a:pPr>
            <a:r>
              <a:rPr lang="it-IT" sz="1500" dirty="0"/>
              <a:t>a) l'oggetto dell'opera, servizio o fornitura ed il relativo programma di finanziamento;</a:t>
            </a:r>
          </a:p>
          <a:p>
            <a:pPr marL="285750" indent="-285750">
              <a:buFont typeface="Wingdings" panose="05000000000000000000" pitchFamily="2" charset="2"/>
              <a:buChar char="q"/>
            </a:pPr>
            <a:r>
              <a:rPr lang="it-IT" sz="1500" dirty="0"/>
              <a:t>b) gli obiettivi che l'Amministrazione regionale intende conseguire;</a:t>
            </a:r>
          </a:p>
          <a:p>
            <a:pPr marL="285750" indent="-285750">
              <a:buFont typeface="Wingdings" panose="05000000000000000000" pitchFamily="2" charset="2"/>
              <a:buChar char="q"/>
            </a:pPr>
            <a:r>
              <a:rPr lang="it-IT" sz="1500" dirty="0"/>
              <a:t>c) il costo complessivo dell'intervento, nonché l'importo posto a base di gara;</a:t>
            </a:r>
          </a:p>
          <a:p>
            <a:pPr marL="285750" indent="-285750">
              <a:buFont typeface="Wingdings" panose="05000000000000000000" pitchFamily="2" charset="2"/>
              <a:buChar char="q"/>
            </a:pPr>
            <a:r>
              <a:rPr lang="it-IT" sz="1500" dirty="0"/>
              <a:t>d) il termine entro il quale devono essere consegnati gli atti tecnici o amministrativi relativi alle attività affidate;</a:t>
            </a:r>
          </a:p>
          <a:p>
            <a:pPr marL="285750" indent="-285750">
              <a:buFont typeface="Wingdings" panose="05000000000000000000" pitchFamily="2" charset="2"/>
              <a:buChar char="q"/>
            </a:pPr>
            <a:r>
              <a:rPr lang="it-IT" sz="1500" dirty="0"/>
              <a:t>e) la quota parte, in percentuale rispetto al totale, dell'incentivo da attribuire a ciascuna attività, entro i limiti stabiliti dalle tabelle allegate al presente regolamento;</a:t>
            </a:r>
          </a:p>
          <a:p>
            <a:pPr marL="285750" indent="-285750">
              <a:buFont typeface="Wingdings" panose="05000000000000000000" pitchFamily="2" charset="2"/>
              <a:buChar char="q"/>
            </a:pPr>
            <a:r>
              <a:rPr lang="it-IT" sz="1500" dirty="0"/>
              <a:t>f) le attività da affidare, eventualmente, a professionisti esterni all'Amministrazione regionale.</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3</a:t>
            </a:r>
          </a:p>
        </p:txBody>
      </p:sp>
    </p:spTree>
    <p:extLst>
      <p:ext uri="{BB962C8B-B14F-4D97-AF65-F5344CB8AC3E}">
        <p14:creationId xmlns:p14="http://schemas.microsoft.com/office/powerpoint/2010/main" val="202201799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324</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743200" y="2143132"/>
            <a:ext cx="8104340" cy="2246769"/>
          </a:xfrm>
          <a:prstGeom prst="rect">
            <a:avLst/>
          </a:prstGeom>
          <a:ln>
            <a:solidFill>
              <a:schemeClr val="accent1"/>
            </a:solidFill>
          </a:ln>
        </p:spPr>
        <p:txBody>
          <a:bodyPr wrap="square">
            <a:spAutoFit/>
          </a:bodyPr>
          <a:lstStyle/>
          <a:p>
            <a:r>
              <a:rPr lang="it-IT" sz="2000" b="1" u="sng" dirty="0"/>
              <a:t>11. Il dirigente che ha conferito l'incarico può modificarlo o revocarlo con provvedimento motivato, anche su indicazione del responsabile unico del procedimento.</a:t>
            </a:r>
          </a:p>
          <a:p>
            <a:r>
              <a:rPr lang="it-IT" sz="2000" b="1" u="sng" dirty="0"/>
              <a:t>12. Con il medesimo provvedimento di modifica o revoca</a:t>
            </a:r>
            <a:r>
              <a:rPr lang="it-IT" sz="2000" dirty="0"/>
              <a:t>, e in correlazione al lavoro, servizio o fornitura eseguito, nonché alla causa della modifica o della revoca, </a:t>
            </a:r>
            <a:r>
              <a:rPr lang="it-IT" sz="2000" b="1" u="sng" dirty="0"/>
              <a:t>è stabilita l'entità dell'incentivo in relazione alle attività che il soggetto incaricato abbia svolto prima della revoca o modifica.</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3</a:t>
            </a:r>
          </a:p>
        </p:txBody>
      </p:sp>
    </p:spTree>
    <p:extLst>
      <p:ext uri="{BB962C8B-B14F-4D97-AF65-F5344CB8AC3E}">
        <p14:creationId xmlns:p14="http://schemas.microsoft.com/office/powerpoint/2010/main" val="111439612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325</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743200" y="2143132"/>
            <a:ext cx="8104340" cy="2246769"/>
          </a:xfrm>
          <a:prstGeom prst="rect">
            <a:avLst/>
          </a:prstGeom>
          <a:ln>
            <a:solidFill>
              <a:schemeClr val="accent1"/>
            </a:solidFill>
          </a:ln>
        </p:spPr>
        <p:txBody>
          <a:bodyPr wrap="square">
            <a:spAutoFit/>
          </a:bodyPr>
          <a:lstStyle/>
          <a:p>
            <a:r>
              <a:rPr lang="it-IT" sz="2000" b="1" dirty="0"/>
              <a:t>IL RUP, NELLA DISCIPLINA DELLA REGIONE CALABRIA, OLTRE ALLE ATTRIBUZIONI DI LEGGE, CURA I SEGUENTI ULTERIORI ADEMPIMENTI:</a:t>
            </a:r>
          </a:p>
          <a:p>
            <a:endParaRPr lang="it-IT" sz="2000" b="1" dirty="0"/>
          </a:p>
          <a:p>
            <a:r>
              <a:rPr lang="it-IT" sz="2000" b="1" dirty="0"/>
              <a:t>a) proposta di composizione o di modifica del gruppo di lavoro;</a:t>
            </a:r>
          </a:p>
          <a:p>
            <a:r>
              <a:rPr lang="it-IT" sz="2000" b="1" dirty="0"/>
              <a:t>b) informativa periodica sull'andamento delle attività degli incaricati;</a:t>
            </a:r>
          </a:p>
          <a:p>
            <a:r>
              <a:rPr lang="it-IT" sz="2000" b="1" dirty="0"/>
              <a:t>c) ricognizione dell'attività svolta dagli incaricati;</a:t>
            </a:r>
          </a:p>
          <a:p>
            <a:r>
              <a:rPr lang="it-IT" sz="2000" b="1" dirty="0"/>
              <a:t>d) proposta di liquidazione degli incentivi.</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4</a:t>
            </a:r>
          </a:p>
        </p:txBody>
      </p:sp>
    </p:spTree>
    <p:extLst>
      <p:ext uri="{BB962C8B-B14F-4D97-AF65-F5344CB8AC3E}">
        <p14:creationId xmlns:p14="http://schemas.microsoft.com/office/powerpoint/2010/main" val="343397671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326</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079321" y="2143132"/>
            <a:ext cx="8880953" cy="1631216"/>
          </a:xfrm>
          <a:prstGeom prst="rect">
            <a:avLst/>
          </a:prstGeom>
          <a:ln>
            <a:solidFill>
              <a:schemeClr val="accent1"/>
            </a:solidFill>
          </a:ln>
        </p:spPr>
        <p:txBody>
          <a:bodyPr wrap="square">
            <a:spAutoFit/>
          </a:bodyPr>
          <a:lstStyle/>
          <a:p>
            <a:r>
              <a:rPr lang="it-IT" sz="2000" u="sng" dirty="0"/>
              <a:t>1. Il fondo destinato agli incentivi per le funzioni tecniche e l'innovazione è calcolato nel limite massimo del 2% dell'importo dei lavori, del servizio o della fornitura, per i quali siano eseguite le prestazioni professionali</a:t>
            </a:r>
            <a:r>
              <a:rPr lang="it-IT" sz="2000" dirty="0"/>
              <a:t>, posto a base di gara o affidamento, comprensivo degli oneri per la sicurezza e opere in economia, nonché degli oneri previdenziali ed assistenziali a carico dell'amministrazione, al netto dell'IVA.</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7</a:t>
            </a:r>
          </a:p>
        </p:txBody>
      </p:sp>
      <p:sp>
        <p:nvSpPr>
          <p:cNvPr id="3" name="Rettangolo 2">
            <a:extLst>
              <a:ext uri="{FF2B5EF4-FFF2-40B4-BE49-F238E27FC236}">
                <a16:creationId xmlns:a16="http://schemas.microsoft.com/office/drawing/2014/main" id="{8D7B6350-A47F-459A-A13F-78AE41A684CE}"/>
              </a:ext>
            </a:extLst>
          </p:cNvPr>
          <p:cNvSpPr/>
          <p:nvPr/>
        </p:nvSpPr>
        <p:spPr>
          <a:xfrm>
            <a:off x="3776328" y="4216672"/>
            <a:ext cx="6096000" cy="1477328"/>
          </a:xfrm>
          <a:prstGeom prst="rect">
            <a:avLst/>
          </a:prstGeom>
          <a:solidFill>
            <a:schemeClr val="accent5">
              <a:lumMod val="60000"/>
              <a:lumOff val="40000"/>
            </a:schemeClr>
          </a:solidFill>
        </p:spPr>
        <p:txBody>
          <a:bodyPr>
            <a:spAutoFit/>
          </a:bodyPr>
          <a:lstStyle/>
          <a:p>
            <a:r>
              <a:rPr lang="it-IT" b="1" dirty="0"/>
              <a:t>3. L'importo del fondo non è soggetto a riduzione in funzione del ribasso offerto in sede di gara o affidamento.</a:t>
            </a:r>
          </a:p>
          <a:p>
            <a:r>
              <a:rPr lang="it-IT" dirty="0"/>
              <a:t>7. Ai sensi del comma 3 dell'articolo 113 del decreto legislativo 18 aprile 2016, n. 50, </a:t>
            </a:r>
            <a:r>
              <a:rPr lang="it-IT" b="1" u="sng" dirty="0"/>
              <a:t>al personale con qualifica dirigenziale</a:t>
            </a:r>
          </a:p>
          <a:p>
            <a:r>
              <a:rPr lang="it-IT" b="1" u="sng" dirty="0"/>
              <a:t>non si applicano le disposizioni di cui al medesimo comma.</a:t>
            </a:r>
          </a:p>
        </p:txBody>
      </p:sp>
    </p:spTree>
    <p:extLst>
      <p:ext uri="{BB962C8B-B14F-4D97-AF65-F5344CB8AC3E}">
        <p14:creationId xmlns:p14="http://schemas.microsoft.com/office/powerpoint/2010/main" val="203954381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327</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1891430" y="2143132"/>
            <a:ext cx="9181578" cy="830997"/>
          </a:xfrm>
          <a:prstGeom prst="rect">
            <a:avLst/>
          </a:prstGeom>
          <a:ln>
            <a:solidFill>
              <a:schemeClr val="accent1"/>
            </a:solidFill>
          </a:ln>
        </p:spPr>
        <p:txBody>
          <a:bodyPr wrap="square">
            <a:spAutoFit/>
          </a:bodyPr>
          <a:lstStyle/>
          <a:p>
            <a:r>
              <a:rPr lang="it-IT" sz="1600" b="1" u="sng" dirty="0"/>
              <a:t>1. Le percentuali effettive del fondo</a:t>
            </a:r>
            <a:r>
              <a:rPr lang="it-IT" sz="1600" dirty="0"/>
              <a:t> sono determinate dal dirigente in base alle classi di importo dei lavori da realizzare o del servizio o della fornitura (</a:t>
            </a:r>
            <a:r>
              <a:rPr lang="it-IT" sz="1600" b="1" u="sng" dirty="0"/>
              <a:t>tabelle, "1a - lavori", "1b - servizi di ingegneria e architettura", "1c - servizi e forniture"</a:t>
            </a:r>
            <a:r>
              <a:rPr lang="it-IT" sz="1600" dirty="0"/>
              <a:t>).</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8</a:t>
            </a:r>
          </a:p>
        </p:txBody>
      </p:sp>
      <p:sp>
        <p:nvSpPr>
          <p:cNvPr id="3" name="Rettangolo 2">
            <a:extLst>
              <a:ext uri="{FF2B5EF4-FFF2-40B4-BE49-F238E27FC236}">
                <a16:creationId xmlns:a16="http://schemas.microsoft.com/office/drawing/2014/main" id="{8D7B6350-A47F-459A-A13F-78AE41A684CE}"/>
              </a:ext>
            </a:extLst>
          </p:cNvPr>
          <p:cNvSpPr/>
          <p:nvPr/>
        </p:nvSpPr>
        <p:spPr>
          <a:xfrm>
            <a:off x="3081402" y="3127317"/>
            <a:ext cx="8238473" cy="2862322"/>
          </a:xfrm>
          <a:prstGeom prst="rect">
            <a:avLst/>
          </a:prstGeom>
          <a:solidFill>
            <a:srgbClr val="00B050"/>
          </a:solidFill>
        </p:spPr>
        <p:txBody>
          <a:bodyPr wrap="square">
            <a:spAutoFit/>
          </a:bodyPr>
          <a:lstStyle/>
          <a:p>
            <a:r>
              <a:rPr lang="it-IT" sz="1500" b="1" dirty="0"/>
              <a:t>Le percentuali possono essere aumentate qualora venga attestata dal RUP almeno una delle seguenti complessità:</a:t>
            </a:r>
          </a:p>
          <a:p>
            <a:endParaRPr lang="it-IT" sz="1500" b="1" u="sng" dirty="0"/>
          </a:p>
          <a:p>
            <a:r>
              <a:rPr lang="it-IT" sz="1500" dirty="0"/>
              <a:t>1) complessità dell'intervento: nel caso in cui l'intervento o il servizio da realizzare preveda il concorso di molteplici categorie di lavori o servizi specialistici, che eccedano quelli normalmente richiesti, ovvero nel caso in cui l'intervento o il progetto generale sia costituito da più sotto interventi o sotto progetti specialistici (impianti, strutture, studi, prove);</a:t>
            </a:r>
          </a:p>
          <a:p>
            <a:r>
              <a:rPr lang="it-IT" sz="1500" dirty="0"/>
              <a:t>2) soluzioni tecnico-progettuali: nel caso di adozione di soluzioni realizzative che abbiano richiesto studi progettuali o articolazioni più o meno originali o impiego di materiali o tecniche costruttive sperimentali o originali sui quali siano stati effettuati studi o sperimentazioni;</a:t>
            </a:r>
          </a:p>
          <a:p>
            <a:r>
              <a:rPr lang="it-IT" sz="1500" dirty="0"/>
              <a:t>3) progettazione per stralci: nel caso di difficoltà connesse alla realizzazione di stralci funzionali, con particolare riferimento alla loro complessità.</a:t>
            </a:r>
          </a:p>
        </p:txBody>
      </p:sp>
    </p:spTree>
    <p:extLst>
      <p:ext uri="{BB962C8B-B14F-4D97-AF65-F5344CB8AC3E}">
        <p14:creationId xmlns:p14="http://schemas.microsoft.com/office/powerpoint/2010/main" val="168691405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328</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pic>
        <p:nvPicPr>
          <p:cNvPr id="8" name="Immagine 7">
            <a:extLst>
              <a:ext uri="{FF2B5EF4-FFF2-40B4-BE49-F238E27FC236}">
                <a16:creationId xmlns:a16="http://schemas.microsoft.com/office/drawing/2014/main" id="{C791F732-D72E-40AF-93D3-5260726E60B8}"/>
              </a:ext>
            </a:extLst>
          </p:cNvPr>
          <p:cNvPicPr>
            <a:picLocks noChangeAspect="1"/>
          </p:cNvPicPr>
          <p:nvPr/>
        </p:nvPicPr>
        <p:blipFill>
          <a:blip r:embed="rId2"/>
          <a:stretch>
            <a:fillRect/>
          </a:stretch>
        </p:blipFill>
        <p:spPr>
          <a:xfrm>
            <a:off x="2200161" y="2060848"/>
            <a:ext cx="7864830" cy="4051028"/>
          </a:xfrm>
          <a:prstGeom prst="rect">
            <a:avLst/>
          </a:prstGeom>
        </p:spPr>
      </p:pic>
    </p:spTree>
    <p:extLst>
      <p:ext uri="{BB962C8B-B14F-4D97-AF65-F5344CB8AC3E}">
        <p14:creationId xmlns:p14="http://schemas.microsoft.com/office/powerpoint/2010/main" val="158789521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329</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pic>
        <p:nvPicPr>
          <p:cNvPr id="2" name="Immagine 1">
            <a:extLst>
              <a:ext uri="{FF2B5EF4-FFF2-40B4-BE49-F238E27FC236}">
                <a16:creationId xmlns:a16="http://schemas.microsoft.com/office/drawing/2014/main" id="{82C4519E-BDAB-40A8-BD71-C0863D9E7FBE}"/>
              </a:ext>
            </a:extLst>
          </p:cNvPr>
          <p:cNvPicPr>
            <a:picLocks noChangeAspect="1"/>
          </p:cNvPicPr>
          <p:nvPr/>
        </p:nvPicPr>
        <p:blipFill>
          <a:blip r:embed="rId2"/>
          <a:stretch>
            <a:fillRect/>
          </a:stretch>
        </p:blipFill>
        <p:spPr>
          <a:xfrm>
            <a:off x="2209800" y="2035894"/>
            <a:ext cx="7772399" cy="3985369"/>
          </a:xfrm>
          <a:prstGeom prst="rect">
            <a:avLst/>
          </a:prstGeom>
        </p:spPr>
      </p:pic>
    </p:spTree>
    <p:extLst>
      <p:ext uri="{BB962C8B-B14F-4D97-AF65-F5344CB8AC3E}">
        <p14:creationId xmlns:p14="http://schemas.microsoft.com/office/powerpoint/2010/main" val="2043660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DEI LAVORI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976669" y="2790655"/>
            <a:ext cx="8238661" cy="2862322"/>
          </a:xfrm>
          <a:prstGeom prst="rect">
            <a:avLst/>
          </a:prstGeom>
          <a:solidFill>
            <a:schemeClr val="accent2">
              <a:lumMod val="60000"/>
              <a:lumOff val="40000"/>
            </a:schemeClr>
          </a:solidFill>
        </p:spPr>
        <p:txBody>
          <a:bodyPr wrap="square" rtlCol="0">
            <a:spAutoFit/>
          </a:bodyPr>
          <a:lstStyle/>
          <a:p>
            <a:pPr algn="ctr"/>
            <a:r>
              <a:rPr lang="it-IT" b="1" dirty="0"/>
              <a:t>LE SOGLIE…</a:t>
            </a:r>
          </a:p>
          <a:p>
            <a:pPr marL="285750" indent="-285750" algn="ctr">
              <a:buFont typeface="Wingdings" panose="05000000000000000000" pitchFamily="2" charset="2"/>
              <a:buChar char="q"/>
            </a:pPr>
            <a:endParaRPr lang="it-IT" b="1" dirty="0"/>
          </a:p>
          <a:p>
            <a:pPr marL="285750" indent="-285750">
              <a:buFont typeface="Wingdings" panose="05000000000000000000" pitchFamily="2" charset="2"/>
              <a:buChar char="q"/>
            </a:pPr>
            <a:r>
              <a:rPr lang="it-IT" b="1" dirty="0"/>
              <a:t>Per gli appalti e le concessioni di lavori:</a:t>
            </a:r>
          </a:p>
          <a:p>
            <a:endParaRPr lang="it-IT" b="1" dirty="0"/>
          </a:p>
          <a:p>
            <a:pPr marL="742950" lvl="1" indent="-285750" algn="just">
              <a:buFont typeface="Wingdings" panose="05000000000000000000" pitchFamily="2" charset="2"/>
              <a:buChar char="Ø"/>
            </a:pPr>
            <a:r>
              <a:rPr lang="it-IT" b="1" u="sng" dirty="0"/>
              <a:t>Per gli importi sopra soglia comunitaria</a:t>
            </a:r>
            <a:r>
              <a:rPr lang="it-IT" dirty="0"/>
              <a:t>, il RUP deve essere in possesso di una laurea magistrale o specialistica nelle materie di pertinenza dell’appalto e della concessione, abilitazione all’esercizio della professione e anzianità di servizio ed esperienza almeno quinquennale nell’ambito delle attività di programmazione, progettazione, affidamento o esecuzione di appalti e concessioni di lavori.</a:t>
            </a:r>
          </a:p>
        </p:txBody>
      </p:sp>
    </p:spTree>
    <p:extLst>
      <p:ext uri="{BB962C8B-B14F-4D97-AF65-F5344CB8AC3E}">
        <p14:creationId xmlns:p14="http://schemas.microsoft.com/office/powerpoint/2010/main" val="241812419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330</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pic>
        <p:nvPicPr>
          <p:cNvPr id="3" name="Immagine 2">
            <a:extLst>
              <a:ext uri="{FF2B5EF4-FFF2-40B4-BE49-F238E27FC236}">
                <a16:creationId xmlns:a16="http://schemas.microsoft.com/office/drawing/2014/main" id="{C4C779B1-0284-4C01-AC19-C445B852E470}"/>
              </a:ext>
            </a:extLst>
          </p:cNvPr>
          <p:cNvPicPr>
            <a:picLocks noChangeAspect="1"/>
          </p:cNvPicPr>
          <p:nvPr/>
        </p:nvPicPr>
        <p:blipFill>
          <a:blip r:embed="rId2"/>
          <a:stretch>
            <a:fillRect/>
          </a:stretch>
        </p:blipFill>
        <p:spPr>
          <a:xfrm>
            <a:off x="2425267" y="2060848"/>
            <a:ext cx="7341466" cy="4010663"/>
          </a:xfrm>
          <a:prstGeom prst="rect">
            <a:avLst/>
          </a:prstGeom>
        </p:spPr>
      </p:pic>
    </p:spTree>
    <p:extLst>
      <p:ext uri="{BB962C8B-B14F-4D97-AF65-F5344CB8AC3E}">
        <p14:creationId xmlns:p14="http://schemas.microsoft.com/office/powerpoint/2010/main" val="117164704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331</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630466" y="2143132"/>
            <a:ext cx="8254651" cy="2800767"/>
          </a:xfrm>
          <a:prstGeom prst="rect">
            <a:avLst/>
          </a:prstGeom>
          <a:ln>
            <a:solidFill>
              <a:schemeClr val="accent1"/>
            </a:solidFill>
          </a:ln>
        </p:spPr>
        <p:txBody>
          <a:bodyPr wrap="square">
            <a:spAutoFit/>
          </a:bodyPr>
          <a:lstStyle/>
          <a:p>
            <a:r>
              <a:rPr lang="it-IT" sz="1600" dirty="0"/>
              <a:t>L'80% del fondo è ripartito tra il responsabile unico del procedimento, gli altri soggetti incaricati ed i rispettivi collaboratori, per le seguenti attività:</a:t>
            </a:r>
          </a:p>
          <a:p>
            <a:pPr marL="742950" lvl="1" indent="-285750">
              <a:buFont typeface="Wingdings" panose="05000000000000000000" pitchFamily="2" charset="2"/>
              <a:buChar char="q"/>
            </a:pPr>
            <a:r>
              <a:rPr lang="it-IT" sz="1600" dirty="0"/>
              <a:t>a) programmazione della spesa per investimenti;</a:t>
            </a:r>
          </a:p>
          <a:p>
            <a:pPr marL="742950" lvl="1" indent="-285750">
              <a:buFont typeface="Wingdings" panose="05000000000000000000" pitchFamily="2" charset="2"/>
              <a:buChar char="q"/>
            </a:pPr>
            <a:r>
              <a:rPr lang="it-IT" sz="1600" dirty="0"/>
              <a:t>b) valutazione preventiva dei progetti;</a:t>
            </a:r>
          </a:p>
          <a:p>
            <a:pPr marL="742950" lvl="1" indent="-285750">
              <a:buFont typeface="Wingdings" panose="05000000000000000000" pitchFamily="2" charset="2"/>
              <a:buChar char="q"/>
            </a:pPr>
            <a:r>
              <a:rPr lang="it-IT" sz="1600" dirty="0"/>
              <a:t>c) predisposizione e controllo delle procedure di bando o affidamento e di esecuzione dei contratti pubblici;</a:t>
            </a:r>
          </a:p>
          <a:p>
            <a:pPr marL="742950" lvl="1" indent="-285750">
              <a:buFont typeface="Wingdings" panose="05000000000000000000" pitchFamily="2" charset="2"/>
              <a:buChar char="q"/>
            </a:pPr>
            <a:r>
              <a:rPr lang="it-IT" sz="1600" dirty="0"/>
              <a:t>d) compiti del responsabile unico del procedimento;</a:t>
            </a:r>
          </a:p>
          <a:p>
            <a:pPr marL="742950" lvl="1" indent="-285750">
              <a:buFont typeface="Wingdings" panose="05000000000000000000" pitchFamily="2" charset="2"/>
              <a:buChar char="q"/>
            </a:pPr>
            <a:r>
              <a:rPr lang="it-IT" sz="1600" dirty="0"/>
              <a:t>e) direzione dei lavori ovvero direzione dell'esecuzione;</a:t>
            </a:r>
          </a:p>
          <a:p>
            <a:pPr marL="742950" lvl="1" indent="-285750">
              <a:buFont typeface="Wingdings" panose="05000000000000000000" pitchFamily="2" charset="2"/>
              <a:buChar char="q"/>
            </a:pPr>
            <a:r>
              <a:rPr lang="it-IT" sz="1600" dirty="0"/>
              <a:t>f) collaudo tecnico amministrativo ovvero di verifica di conformità;</a:t>
            </a:r>
          </a:p>
          <a:p>
            <a:pPr marL="742950" lvl="1" indent="-285750">
              <a:buFont typeface="Wingdings" panose="05000000000000000000" pitchFamily="2" charset="2"/>
              <a:buChar char="q"/>
            </a:pPr>
            <a:r>
              <a:rPr lang="it-IT" sz="1600" dirty="0"/>
              <a:t>g) collaudo statico ove necessario per consentire l'esecuzione del contratto nel rispetto dei documenti a base di gara, il progetto, tempi e costi prestabiliti.</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9</a:t>
            </a:r>
          </a:p>
        </p:txBody>
      </p:sp>
    </p:spTree>
    <p:extLst>
      <p:ext uri="{BB962C8B-B14F-4D97-AF65-F5344CB8AC3E}">
        <p14:creationId xmlns:p14="http://schemas.microsoft.com/office/powerpoint/2010/main" val="155156319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332</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graphicFrame>
        <p:nvGraphicFramePr>
          <p:cNvPr id="3" name="Diagramma 2">
            <a:extLst>
              <a:ext uri="{FF2B5EF4-FFF2-40B4-BE49-F238E27FC236}">
                <a16:creationId xmlns:a16="http://schemas.microsoft.com/office/drawing/2014/main" id="{E13169F6-F5D8-4D0E-99D1-F6C570E531C2}"/>
              </a:ext>
            </a:extLst>
          </p:cNvPr>
          <p:cNvGraphicFramePr/>
          <p:nvPr>
            <p:extLst>
              <p:ext uri="{D42A27DB-BD31-4B8C-83A1-F6EECF244321}">
                <p14:modId xmlns:p14="http://schemas.microsoft.com/office/powerpoint/2010/main" val="1699888010"/>
              </p:ext>
            </p:extLst>
          </p:nvPr>
        </p:nvGraphicFramePr>
        <p:xfrm>
          <a:off x="1943622" y="2106636"/>
          <a:ext cx="8304755" cy="64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9</a:t>
            </a:r>
          </a:p>
        </p:txBody>
      </p:sp>
      <p:graphicFrame>
        <p:nvGraphicFramePr>
          <p:cNvPr id="11" name="Diagramma 10">
            <a:extLst>
              <a:ext uri="{FF2B5EF4-FFF2-40B4-BE49-F238E27FC236}">
                <a16:creationId xmlns:a16="http://schemas.microsoft.com/office/drawing/2014/main" id="{9382842B-5AC3-43EE-8854-AEB0F5E7DA0C}"/>
              </a:ext>
            </a:extLst>
          </p:cNvPr>
          <p:cNvGraphicFramePr/>
          <p:nvPr>
            <p:extLst>
              <p:ext uri="{D42A27DB-BD31-4B8C-83A1-F6EECF244321}">
                <p14:modId xmlns:p14="http://schemas.microsoft.com/office/powerpoint/2010/main" val="3337216272"/>
              </p:ext>
            </p:extLst>
          </p:nvPr>
        </p:nvGraphicFramePr>
        <p:xfrm>
          <a:off x="2497588" y="2984757"/>
          <a:ext cx="7200377"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ma 12">
            <a:extLst>
              <a:ext uri="{FF2B5EF4-FFF2-40B4-BE49-F238E27FC236}">
                <a16:creationId xmlns:a16="http://schemas.microsoft.com/office/drawing/2014/main" id="{015B991B-40D1-4ED8-B677-303483D656B8}"/>
              </a:ext>
            </a:extLst>
          </p:cNvPr>
          <p:cNvGraphicFramePr/>
          <p:nvPr>
            <p:extLst>
              <p:ext uri="{D42A27DB-BD31-4B8C-83A1-F6EECF244321}">
                <p14:modId xmlns:p14="http://schemas.microsoft.com/office/powerpoint/2010/main" val="1828653008"/>
              </p:ext>
            </p:extLst>
          </p:nvPr>
        </p:nvGraphicFramePr>
        <p:xfrm>
          <a:off x="2495600" y="3786089"/>
          <a:ext cx="7200799" cy="6463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ma 14">
            <a:extLst>
              <a:ext uri="{FF2B5EF4-FFF2-40B4-BE49-F238E27FC236}">
                <a16:creationId xmlns:a16="http://schemas.microsoft.com/office/drawing/2014/main" id="{15FEA6FA-F583-4138-97A0-CF205C9C36A4}"/>
              </a:ext>
            </a:extLst>
          </p:cNvPr>
          <p:cNvGraphicFramePr/>
          <p:nvPr>
            <p:extLst>
              <p:ext uri="{D42A27DB-BD31-4B8C-83A1-F6EECF244321}">
                <p14:modId xmlns:p14="http://schemas.microsoft.com/office/powerpoint/2010/main" val="1030582921"/>
              </p:ext>
            </p:extLst>
          </p:nvPr>
        </p:nvGraphicFramePr>
        <p:xfrm>
          <a:off x="3134544" y="4711382"/>
          <a:ext cx="7655489" cy="10772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84594364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333</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630466" y="2143132"/>
            <a:ext cx="8467594" cy="3785652"/>
          </a:xfrm>
          <a:prstGeom prst="rect">
            <a:avLst/>
          </a:prstGeom>
          <a:ln>
            <a:solidFill>
              <a:schemeClr val="accent1"/>
            </a:solidFill>
          </a:ln>
        </p:spPr>
        <p:txBody>
          <a:bodyPr wrap="square">
            <a:spAutoFit/>
          </a:bodyPr>
          <a:lstStyle/>
          <a:p>
            <a:r>
              <a:rPr lang="it-IT" sz="1600" b="1" u="sng" dirty="0"/>
              <a:t>Riguardo le modalità di utilizzo della quota del 20%</a:t>
            </a:r>
          </a:p>
          <a:p>
            <a:endParaRPr lang="it-IT" sz="1600" dirty="0"/>
          </a:p>
          <a:p>
            <a:pPr marL="285750" indent="-285750">
              <a:buFont typeface="Wingdings" panose="05000000000000000000" pitchFamily="2" charset="2"/>
              <a:buChar char="q"/>
            </a:pPr>
            <a:r>
              <a:rPr lang="it-IT" sz="1600" b="1" u="sng" dirty="0"/>
              <a:t>Entro il 31 ottobre</a:t>
            </a:r>
            <a:r>
              <a:rPr lang="it-IT" sz="1600" dirty="0"/>
              <a:t>, ciascun dipartimento regionale </a:t>
            </a:r>
            <a:r>
              <a:rPr lang="it-IT" sz="1600" b="1" u="sng" dirty="0"/>
              <a:t>propone al dipartimento Presidenza</a:t>
            </a:r>
            <a:r>
              <a:rPr lang="it-IT" sz="1600" dirty="0"/>
              <a:t>, che svolge al riguardo funzioni di raccolta dei dati, </a:t>
            </a:r>
            <a:r>
              <a:rPr lang="it-IT" sz="1600" b="1" u="sng" dirty="0"/>
              <a:t>non più di un progetto per ciascuna delle finalità stabilite all'articolo 1, comma 5</a:t>
            </a:r>
            <a:r>
              <a:rPr lang="it-IT" sz="1600" dirty="0"/>
              <a:t> (progetto di innovazione, progetto di implementazione di banche dati e/o progetto di ammodernamento ed efficientamento dell'ente e dei servizi ai cittadini).</a:t>
            </a:r>
          </a:p>
          <a:p>
            <a:pPr marL="285750" indent="-285750">
              <a:buFont typeface="Wingdings" panose="05000000000000000000" pitchFamily="2" charset="2"/>
              <a:buChar char="q"/>
            </a:pPr>
            <a:r>
              <a:rPr lang="it-IT" sz="1600" b="1" u="sng" dirty="0"/>
              <a:t>Entro il 10 novembre</a:t>
            </a:r>
            <a:r>
              <a:rPr lang="it-IT" sz="1600" dirty="0"/>
              <a:t>, il Comitato di Direzione di cui all'articolo 11 della legge regionale 13 maggio 1996, n. 7, tenuto conto di quanto previsto dal CCNL del personale del comparto Regioni e Autonomie Locali, </a:t>
            </a:r>
            <a:r>
              <a:rPr lang="it-IT" sz="1600" b="1" u="sng" dirty="0"/>
              <a:t>valuta i progetti e compila una graduatoria attraverso l'assegnazione di un punteggio sulla base dei criteri di:</a:t>
            </a:r>
          </a:p>
          <a:p>
            <a:pPr marL="1200150" lvl="2" indent="-285750">
              <a:buFont typeface="Wingdings" panose="05000000000000000000" pitchFamily="2" charset="2"/>
              <a:buChar char="Ø"/>
            </a:pPr>
            <a:r>
              <a:rPr lang="it-IT" sz="1600" dirty="0"/>
              <a:t>a) qualità scientifica e tecnica del progetto (massimo 40 punti);</a:t>
            </a:r>
          </a:p>
          <a:p>
            <a:pPr marL="1200150" lvl="2" indent="-285750">
              <a:buFont typeface="Wingdings" panose="05000000000000000000" pitchFamily="2" charset="2"/>
              <a:buChar char="Ø"/>
            </a:pPr>
            <a:r>
              <a:rPr lang="it-IT" sz="1600" dirty="0"/>
              <a:t>b) efficacia del progetto, con riguardo alla sua potenzialità di creazione di valore aggiunto (massimo 40 punti);</a:t>
            </a:r>
          </a:p>
          <a:p>
            <a:pPr marL="1200150" lvl="2" indent="-285750">
              <a:buFont typeface="Wingdings" panose="05000000000000000000" pitchFamily="2" charset="2"/>
              <a:buChar char="Ø"/>
            </a:pPr>
            <a:r>
              <a:rPr lang="it-IT" sz="1600" dirty="0"/>
              <a:t>c) creazione di una </a:t>
            </a:r>
            <a:r>
              <a:rPr lang="it-IT" sz="1600" i="1" dirty="0"/>
              <a:t>best practice </a:t>
            </a:r>
            <a:r>
              <a:rPr lang="it-IT" sz="1600" dirty="0"/>
              <a:t>(massimo 20 punti).</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10</a:t>
            </a:r>
          </a:p>
        </p:txBody>
      </p:sp>
    </p:spTree>
    <p:extLst>
      <p:ext uri="{BB962C8B-B14F-4D97-AF65-F5344CB8AC3E}">
        <p14:creationId xmlns:p14="http://schemas.microsoft.com/office/powerpoint/2010/main" val="293426177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334</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630466" y="2143132"/>
            <a:ext cx="8467594" cy="2308324"/>
          </a:xfrm>
          <a:prstGeom prst="rect">
            <a:avLst/>
          </a:prstGeom>
          <a:ln>
            <a:solidFill>
              <a:schemeClr val="accent1"/>
            </a:solidFill>
          </a:ln>
        </p:spPr>
        <p:txBody>
          <a:bodyPr wrap="square">
            <a:spAutoFit/>
          </a:bodyPr>
          <a:lstStyle/>
          <a:p>
            <a:r>
              <a:rPr lang="it-IT" sz="1600" b="1" u="sng" dirty="0"/>
              <a:t>Riguardo le modalità di utilizzo della quota del 20%</a:t>
            </a:r>
          </a:p>
          <a:p>
            <a:endParaRPr lang="it-IT" sz="1600" dirty="0"/>
          </a:p>
          <a:p>
            <a:pPr marL="285750" indent="-285750">
              <a:buFont typeface="Wingdings" panose="05000000000000000000" pitchFamily="2" charset="2"/>
              <a:buChar char="q"/>
            </a:pPr>
            <a:r>
              <a:rPr lang="it-IT" sz="1600" dirty="0"/>
              <a:t>Sono inseriti in graduatoria i progetti che abbiano </a:t>
            </a:r>
            <a:r>
              <a:rPr lang="it-IT" sz="1600" b="1" dirty="0"/>
              <a:t>conseguito un punteggio complessivo pari ad almeno 60 punti rispetto ai 100 conseguibili e sono ammessi a finanziamento nei limiti delle risorse complessive disponibili del fondo.</a:t>
            </a:r>
          </a:p>
          <a:p>
            <a:pPr marL="285750" indent="-285750">
              <a:buFont typeface="Wingdings" panose="05000000000000000000" pitchFamily="2" charset="2"/>
              <a:buChar char="q"/>
            </a:pPr>
            <a:r>
              <a:rPr lang="it-IT" sz="1600" u="sng" dirty="0"/>
              <a:t>Entro il 10 dicembre, sulla base della graduatoria approvata dal Comitato di Direzione, il Dipartimento Presidenza propone alla Giunta Regionale la Deliberazione di finanziamento dei progetti, che autorizza il Dipartimento Bilancio, alle opportune variazioni di bilancio che assicurano il trasferimento delle risorse al Dipartimento il cui progetto è stato finanziato.</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10</a:t>
            </a:r>
          </a:p>
        </p:txBody>
      </p:sp>
    </p:spTree>
    <p:extLst>
      <p:ext uri="{BB962C8B-B14F-4D97-AF65-F5344CB8AC3E}">
        <p14:creationId xmlns:p14="http://schemas.microsoft.com/office/powerpoint/2010/main" val="371835880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335</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0E3EE45E-AB35-4B98-A3BD-9FE4EF994A59}"/>
              </a:ext>
            </a:extLst>
          </p:cNvPr>
          <p:cNvSpPr/>
          <p:nvPr/>
        </p:nvSpPr>
        <p:spPr>
          <a:xfrm>
            <a:off x="2630466" y="2143132"/>
            <a:ext cx="8467594" cy="1815882"/>
          </a:xfrm>
          <a:prstGeom prst="rect">
            <a:avLst/>
          </a:prstGeom>
          <a:ln>
            <a:solidFill>
              <a:schemeClr val="accent1"/>
            </a:solidFill>
          </a:ln>
        </p:spPr>
        <p:txBody>
          <a:bodyPr wrap="square">
            <a:spAutoFit/>
          </a:bodyPr>
          <a:lstStyle/>
          <a:p>
            <a:pPr algn="ctr"/>
            <a:r>
              <a:rPr lang="it-IT" sz="1600" b="1" u="sng" cap="all" dirty="0"/>
              <a:t>Modalità di ripartizione fondo incentivi per le</a:t>
            </a:r>
          </a:p>
          <a:p>
            <a:pPr algn="ctr"/>
            <a:r>
              <a:rPr lang="it-IT" sz="1600" b="1" u="sng" cap="all" dirty="0"/>
              <a:t>attività svolte dal personale della Stazione Unica Appaltante</a:t>
            </a:r>
          </a:p>
          <a:p>
            <a:pPr algn="ctr"/>
            <a:endParaRPr lang="it-IT" sz="1600" u="sng" cap="all" dirty="0"/>
          </a:p>
          <a:p>
            <a:r>
              <a:rPr lang="it-IT" sz="1600" dirty="0"/>
              <a:t>1. La ripartizione dell'incentivo di cui all'articolo 2 in favore del personale della Stazione Unica appaltante avviene secondo le aliquote riportate nelle tabelle "Gare centralizzate" e "Gare singole o aggregate", di cui all'allegato C al presente regolamento, in funzione delle singole fasi procedurali e della tipologia di gara.</a:t>
            </a: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11</a:t>
            </a:r>
          </a:p>
        </p:txBody>
      </p:sp>
      <p:sp>
        <p:nvSpPr>
          <p:cNvPr id="3" name="Rettangolo 2">
            <a:extLst>
              <a:ext uri="{FF2B5EF4-FFF2-40B4-BE49-F238E27FC236}">
                <a16:creationId xmlns:a16="http://schemas.microsoft.com/office/drawing/2014/main" id="{74797A9F-77A4-4B60-9A4C-BE6AF5A8BAB7}"/>
              </a:ext>
            </a:extLst>
          </p:cNvPr>
          <p:cNvSpPr/>
          <p:nvPr/>
        </p:nvSpPr>
        <p:spPr>
          <a:xfrm>
            <a:off x="3515638" y="4203488"/>
            <a:ext cx="7457162" cy="1323439"/>
          </a:xfrm>
          <a:prstGeom prst="rect">
            <a:avLst/>
          </a:prstGeom>
          <a:solidFill>
            <a:srgbClr val="00B050"/>
          </a:solidFill>
          <a:ln>
            <a:solidFill>
              <a:schemeClr val="tx1"/>
            </a:solidFill>
          </a:ln>
        </p:spPr>
        <p:txBody>
          <a:bodyPr wrap="square">
            <a:spAutoFit/>
          </a:bodyPr>
          <a:lstStyle/>
          <a:p>
            <a:r>
              <a:rPr lang="it-IT" sz="1600" dirty="0"/>
              <a:t>6. Per i compiti svolti dal personale comunque assegnato alla Stazione Unica Appaltante della Regione Calabria nell'espletamento di procedure di acquisizione di lavori, servizi e forniture, per conto di altri enti, </a:t>
            </a:r>
            <a:r>
              <a:rPr lang="it-IT" sz="1600" b="1" u="sng" dirty="0"/>
              <a:t>viene riconosciuta una quota pari, al massimo, ad un quarto dell'incentivo previsto dall'articolo 113</a:t>
            </a:r>
            <a:r>
              <a:rPr lang="it-IT" sz="1600" dirty="0"/>
              <a:t>, nelle percentuali stabilite all'articolo 9 del presente regolamento (comma 6, art. 1 Regolamento).</a:t>
            </a:r>
          </a:p>
        </p:txBody>
      </p:sp>
    </p:spTree>
    <p:extLst>
      <p:ext uri="{BB962C8B-B14F-4D97-AF65-F5344CB8AC3E}">
        <p14:creationId xmlns:p14="http://schemas.microsoft.com/office/powerpoint/2010/main" val="36853348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336</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11</a:t>
            </a:r>
          </a:p>
        </p:txBody>
      </p:sp>
      <p:sp>
        <p:nvSpPr>
          <p:cNvPr id="8" name="Rettangolo 7">
            <a:extLst>
              <a:ext uri="{FF2B5EF4-FFF2-40B4-BE49-F238E27FC236}">
                <a16:creationId xmlns:a16="http://schemas.microsoft.com/office/drawing/2014/main" id="{0F3A6A19-0B7B-450E-99C0-C4830135AE46}"/>
              </a:ext>
            </a:extLst>
          </p:cNvPr>
          <p:cNvSpPr/>
          <p:nvPr/>
        </p:nvSpPr>
        <p:spPr>
          <a:xfrm>
            <a:off x="3134544" y="2212995"/>
            <a:ext cx="8185332" cy="2185214"/>
          </a:xfrm>
          <a:prstGeom prst="rect">
            <a:avLst/>
          </a:prstGeom>
          <a:solidFill>
            <a:srgbClr val="00B050"/>
          </a:solidFill>
        </p:spPr>
        <p:txBody>
          <a:bodyPr wrap="square">
            <a:spAutoFit/>
          </a:bodyPr>
          <a:lstStyle/>
          <a:p>
            <a:r>
              <a:rPr lang="it-IT" sz="1700" b="1" dirty="0"/>
              <a:t>7. Ciascuna amministrazione tenuta a ricorrere alla Stazione Unica Appaltante della Regione Calabria prevede nei quadri economici di ciascun intervento per l'affidamento di lavori, servizi e forniture, alla voce "Spese funzioni tecniche - Incentivi"</a:t>
            </a:r>
            <a:r>
              <a:rPr lang="it-IT" sz="1700" dirty="0"/>
              <a:t>, le risorse di cui al precedente comma. </a:t>
            </a:r>
            <a:r>
              <a:rPr lang="it-IT" sz="1700" u="sng" dirty="0"/>
              <a:t>La Stazione Unica Appaltante della Regione Calabria assicura che le amministrazioni tenute ad avvalersi della stessa prevedano le risorse di cui al comma 6 nei quadri economici di ciascun intervento per l'affidamento di lavori, servizi e forniture, alla voce "Spese funzioni tecniche - Incentivi".</a:t>
            </a:r>
          </a:p>
          <a:p>
            <a:r>
              <a:rPr lang="it-IT" sz="1700" b="1" u="sng" dirty="0"/>
              <a:t>8. Le risorse sono versate nell'apposito fondo della Regione Calabria</a:t>
            </a:r>
            <a:r>
              <a:rPr lang="it-IT" sz="1700" dirty="0"/>
              <a:t>.</a:t>
            </a:r>
          </a:p>
        </p:txBody>
      </p:sp>
    </p:spTree>
    <p:extLst>
      <p:ext uri="{BB962C8B-B14F-4D97-AF65-F5344CB8AC3E}">
        <p14:creationId xmlns:p14="http://schemas.microsoft.com/office/powerpoint/2010/main" val="32680696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337</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12</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6" y="2143132"/>
            <a:ext cx="8723334" cy="2308324"/>
          </a:xfrm>
          <a:prstGeom prst="rect">
            <a:avLst/>
          </a:prstGeom>
          <a:ln>
            <a:solidFill>
              <a:schemeClr val="accent1"/>
            </a:solidFill>
          </a:ln>
        </p:spPr>
        <p:txBody>
          <a:bodyPr wrap="square">
            <a:spAutoFit/>
          </a:bodyPr>
          <a:lstStyle/>
          <a:p>
            <a:r>
              <a:rPr lang="it-IT" b="1" u="sng" dirty="0"/>
              <a:t>1. Per gli appalti di lavori l'incentivo</a:t>
            </a:r>
            <a:r>
              <a:rPr lang="it-IT" dirty="0"/>
              <a:t> viene ripartito in funzione </a:t>
            </a:r>
            <a:r>
              <a:rPr lang="it-IT" b="1" u="sng" dirty="0"/>
              <a:t>dell'avanzamento delle diverse attività, ovvero per la quota parte dell'incentivo corrispondente alle fasi procedurali</a:t>
            </a:r>
            <a:r>
              <a:rPr lang="it-IT" dirty="0"/>
              <a:t>, per come risultanti dalla "Tabella 3a - lavori" allegata al presente regolamento.</a:t>
            </a:r>
          </a:p>
          <a:p>
            <a:pPr marL="342900" indent="-342900">
              <a:buAutoNum type="arabicPeriod"/>
            </a:pPr>
            <a:endParaRPr lang="it-IT" dirty="0"/>
          </a:p>
          <a:p>
            <a:r>
              <a:rPr lang="it-IT" b="1" u="sng" dirty="0"/>
              <a:t>2. Per gli appalti di servizi e forniture l'incentivo viene ripartito in funzione dell'avanzamento delle diverse attività, ovvero per la quota parte dell'incentivo corrispondente alle fasi procedurali</a:t>
            </a:r>
            <a:r>
              <a:rPr lang="it-IT" dirty="0"/>
              <a:t>, per come risultanti dalla "Tabella 3b - forniture e servizi" e dalla "Tabella 3c - servizi di ingegneria" allegate al presente regolamento.</a:t>
            </a:r>
          </a:p>
        </p:txBody>
      </p:sp>
    </p:spTree>
    <p:extLst>
      <p:ext uri="{BB962C8B-B14F-4D97-AF65-F5344CB8AC3E}">
        <p14:creationId xmlns:p14="http://schemas.microsoft.com/office/powerpoint/2010/main" val="312433345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338</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13</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6" y="2143132"/>
            <a:ext cx="8723334" cy="2185214"/>
          </a:xfrm>
          <a:prstGeom prst="rect">
            <a:avLst/>
          </a:prstGeom>
          <a:ln>
            <a:solidFill>
              <a:schemeClr val="accent1"/>
            </a:solidFill>
          </a:ln>
        </p:spPr>
        <p:txBody>
          <a:bodyPr wrap="square">
            <a:spAutoFit/>
          </a:bodyPr>
          <a:lstStyle/>
          <a:p>
            <a:r>
              <a:rPr lang="it-IT" sz="1700" b="1" u="sng" dirty="0"/>
              <a:t>1. Gli incentivi sono riconosciuti soltanto quando i relativi progetti/capitolati sono stati approvati e posti a base di una gara o di un affidamento.</a:t>
            </a:r>
          </a:p>
          <a:p>
            <a:r>
              <a:rPr lang="it-IT" sz="1700" b="1" u="sng" dirty="0"/>
              <a:t>2. Per quanto attiene l'attività di direzione lavori</a:t>
            </a:r>
            <a:r>
              <a:rPr lang="it-IT" sz="1700" dirty="0"/>
              <a:t>, l'incentivo viene corrisposto a seguito di emissione del certificato di pagamento dei SAL, del provvedimento di approvazione degli atti di contabilità finale e della relazione finale.</a:t>
            </a:r>
          </a:p>
          <a:p>
            <a:r>
              <a:rPr lang="it-IT" sz="1700" b="1" u="sng" dirty="0"/>
              <a:t>3. Per l'attività di collaudo</a:t>
            </a:r>
            <a:r>
              <a:rPr lang="it-IT" sz="1700" b="1" dirty="0"/>
              <a:t> </a:t>
            </a:r>
            <a:r>
              <a:rPr lang="it-IT" sz="1700" dirty="0"/>
              <a:t>l'incentivo viene corrisposto a seguito del provvedimento di approvazione del certificato di collaudo o di regolare esecuzione. Per i collaudi in corso d'opera, potranno prevedersi liquidazioni intermedie, legate allo stato di avanzamento dei lavori.</a:t>
            </a:r>
          </a:p>
        </p:txBody>
      </p:sp>
    </p:spTree>
    <p:extLst>
      <p:ext uri="{BB962C8B-B14F-4D97-AF65-F5344CB8AC3E}">
        <p14:creationId xmlns:p14="http://schemas.microsoft.com/office/powerpoint/2010/main" val="51058050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339</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13</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5" y="2143132"/>
            <a:ext cx="8931057" cy="2185214"/>
          </a:xfrm>
          <a:prstGeom prst="rect">
            <a:avLst/>
          </a:prstGeom>
          <a:ln>
            <a:solidFill>
              <a:schemeClr val="accent1"/>
            </a:solidFill>
          </a:ln>
        </p:spPr>
        <p:txBody>
          <a:bodyPr wrap="square">
            <a:spAutoFit/>
          </a:bodyPr>
          <a:lstStyle/>
          <a:p>
            <a:r>
              <a:rPr lang="it-IT" sz="1700" b="1" u="sng" dirty="0"/>
              <a:t>In funzione dei momenti individuati nella slide precedente, il RUP:</a:t>
            </a:r>
          </a:p>
          <a:p>
            <a:endParaRPr lang="it-IT" sz="1700" b="1" u="sng" dirty="0"/>
          </a:p>
          <a:p>
            <a:pPr marL="285750" indent="-285750">
              <a:buFont typeface="Wingdings" panose="05000000000000000000" pitchFamily="2" charset="2"/>
              <a:buChar char="q"/>
            </a:pPr>
            <a:r>
              <a:rPr lang="it-IT" sz="1700" dirty="0"/>
              <a:t>a) comunica al dirigente l'avvenuta conclusione delle attività e i nominativi dei dipendenti che vi hanno preso effettivamente parte e certifica il raggiungimento degli obiettivi e il rispetto dei termini fissati nel decreto di individuazione del Gruppo di Lavoro;</a:t>
            </a:r>
          </a:p>
          <a:p>
            <a:pPr marL="285750" indent="-285750">
              <a:buFont typeface="Wingdings" panose="05000000000000000000" pitchFamily="2" charset="2"/>
              <a:buChar char="q"/>
            </a:pPr>
            <a:r>
              <a:rPr lang="it-IT" sz="1700" dirty="0"/>
              <a:t>b) propone al dirigente la quantificazione degli incentivi da liquidare per ognuno dei componenti il gruppo di lavoro;</a:t>
            </a:r>
          </a:p>
          <a:p>
            <a:pPr marL="285750" indent="-285750">
              <a:buFont typeface="Wingdings" panose="05000000000000000000" pitchFamily="2" charset="2"/>
              <a:buChar char="q"/>
            </a:pPr>
            <a:r>
              <a:rPr lang="it-IT" sz="1700" dirty="0"/>
              <a:t>c) attesta le economie conseguite in conseguenza della quota parte di incentivo non corrisposta.</a:t>
            </a:r>
          </a:p>
        </p:txBody>
      </p:sp>
    </p:spTree>
    <p:extLst>
      <p:ext uri="{BB962C8B-B14F-4D97-AF65-F5344CB8AC3E}">
        <p14:creationId xmlns:p14="http://schemas.microsoft.com/office/powerpoint/2010/main" val="2196311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NEGLI APPALTI DI FORNITURE E SERVIZI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570382" y="2540199"/>
            <a:ext cx="9051235" cy="3539430"/>
          </a:xfrm>
          <a:prstGeom prst="rect">
            <a:avLst/>
          </a:prstGeom>
          <a:solidFill>
            <a:srgbClr val="FFFF00"/>
          </a:solidFill>
        </p:spPr>
        <p:txBody>
          <a:bodyPr wrap="square" rtlCol="0">
            <a:spAutoFit/>
          </a:bodyPr>
          <a:lstStyle/>
          <a:p>
            <a:pPr algn="ctr"/>
            <a:r>
              <a:rPr lang="it-IT" sz="1600" b="1" dirty="0"/>
              <a:t>LE SOGLIE…</a:t>
            </a:r>
          </a:p>
          <a:p>
            <a:pPr algn="ctr"/>
            <a:endParaRPr lang="it-IT" sz="1600" b="1" dirty="0"/>
          </a:p>
          <a:p>
            <a:pPr marL="285750" indent="-285750" algn="just">
              <a:buFont typeface="Wingdings" panose="05000000000000000000" pitchFamily="2" charset="2"/>
              <a:buChar char="q"/>
            </a:pPr>
            <a:r>
              <a:rPr lang="it-IT" sz="1600" b="1" dirty="0"/>
              <a:t>Per i servizi e le forniture di importo inferiore alle soglie di cui all’art. 35 Codice, il RUP è in possesso, alternativamente, di:</a:t>
            </a:r>
          </a:p>
          <a:p>
            <a:pPr marL="285750" indent="-285750" algn="just">
              <a:buFont typeface="Arial" panose="020B0604020202020204" pitchFamily="34" charset="0"/>
              <a:buChar char="•"/>
            </a:pPr>
            <a:endParaRPr lang="it-IT" sz="1600" dirty="0"/>
          </a:p>
          <a:p>
            <a:pPr marL="742950" lvl="1" indent="-285750" algn="just">
              <a:buFont typeface="Wingdings" panose="05000000000000000000" pitchFamily="2" charset="2"/>
              <a:buChar char="Ø"/>
            </a:pPr>
            <a:r>
              <a:rPr lang="it-IT" sz="1600" b="1" u="sng" dirty="0"/>
              <a:t>1. diploma di istruzione superiore di secondo grado</a:t>
            </a:r>
            <a:r>
              <a:rPr lang="it-IT" sz="1600" b="1" dirty="0"/>
              <a:t> </a:t>
            </a:r>
            <a:r>
              <a:rPr lang="it-IT" sz="1600" dirty="0"/>
              <a:t>rilasciato da un istituto superiore al termine di un corso di studi quinquennale e un’anzianità di servizio ed esperienza almeno quinquennale nell’ambito delle attività di programmazione, progettazione, affidamento o esecuzione di appalti e concessioni di servizi e forniture;</a:t>
            </a:r>
          </a:p>
          <a:p>
            <a:pPr marL="742950" lvl="1" indent="-285750" algn="just">
              <a:buFont typeface="Wingdings" panose="05000000000000000000" pitchFamily="2" charset="2"/>
              <a:buChar char="Ø"/>
            </a:pPr>
            <a:r>
              <a:rPr lang="it-IT" sz="1600" b="1" u="sng" dirty="0"/>
              <a:t>2. laurea triennale ed esperienza almeno triennale</a:t>
            </a:r>
            <a:r>
              <a:rPr lang="it-IT" sz="1600" b="1" dirty="0"/>
              <a:t> </a:t>
            </a:r>
            <a:r>
              <a:rPr lang="it-IT" sz="1600" dirty="0"/>
              <a:t>nell’ambito delle attività di programmazione, progettazione, affidamento o esecuzione di appalti e concessioni di servizi e forniture;</a:t>
            </a:r>
          </a:p>
          <a:p>
            <a:pPr marL="742950" lvl="1" indent="-285750" algn="just">
              <a:buFont typeface="Wingdings" panose="05000000000000000000" pitchFamily="2" charset="2"/>
              <a:buChar char="Ø"/>
            </a:pPr>
            <a:r>
              <a:rPr lang="it-IT" sz="1600" b="1" u="sng" dirty="0"/>
              <a:t>3. laurea quinquennale ed esperienza almeno biennale</a:t>
            </a:r>
            <a:r>
              <a:rPr lang="it-IT" sz="1600" dirty="0"/>
              <a:t> nell’ambito delle attività di programmazione, progettazione, affidamento o esecuzione di appalti e concessioni di servizi e forniture.</a:t>
            </a:r>
          </a:p>
        </p:txBody>
      </p:sp>
    </p:spTree>
    <p:extLst>
      <p:ext uri="{BB962C8B-B14F-4D97-AF65-F5344CB8AC3E}">
        <p14:creationId xmlns:p14="http://schemas.microsoft.com/office/powerpoint/2010/main" val="109872076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340</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13</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5" y="2143132"/>
            <a:ext cx="8931057" cy="2708434"/>
          </a:xfrm>
          <a:prstGeom prst="rect">
            <a:avLst/>
          </a:prstGeom>
          <a:ln>
            <a:solidFill>
              <a:schemeClr val="accent1"/>
            </a:solidFill>
          </a:ln>
        </p:spPr>
        <p:txBody>
          <a:bodyPr wrap="square">
            <a:spAutoFit/>
          </a:bodyPr>
          <a:lstStyle/>
          <a:p>
            <a:r>
              <a:rPr lang="it-IT" sz="1700" b="1" u="sng" dirty="0"/>
              <a:t>5. Il responsabile unico del procedimento indica i motivi che hanno determinato l'eventuale mancata effettuazione di tutte o di parte delle attività previste</a:t>
            </a:r>
            <a:r>
              <a:rPr lang="it-IT" sz="1700" dirty="0"/>
              <a:t>, eventuali ritardi nell'effettuazione delle attività previste in funzione della gravità e dell'importanza degli stessi, valuta l'eventuale riduzione degli incentivi.</a:t>
            </a:r>
          </a:p>
          <a:p>
            <a:r>
              <a:rPr lang="it-IT" sz="1700" dirty="0"/>
              <a:t>6. Con il provvedimento che dispone la ripartizione dell'incentivo il dirigente preposto, su proposta del responsabile unico del procedimento, </a:t>
            </a:r>
            <a:r>
              <a:rPr lang="it-IT" sz="1700" u="sng" dirty="0"/>
              <a:t>attesta il raggiungimento degli obiettivi e il positivo espletamento delle attività da parte dei dipendenti interessati, nonché il rispetto dei tempi e dei costi previsti, quale condizione per dar corso alla liquidazione delle somme spettanti.</a:t>
            </a:r>
          </a:p>
          <a:p>
            <a:r>
              <a:rPr lang="it-IT" sz="1700" b="1" u="sng" dirty="0"/>
              <a:t>7. Le quote-parti dell'incentivo prive delle attestazioni di cui al comma 6 incrementano la quota del fondo di cui all'articolo 1, comma 1.</a:t>
            </a:r>
          </a:p>
        </p:txBody>
      </p:sp>
    </p:spTree>
    <p:extLst>
      <p:ext uri="{BB962C8B-B14F-4D97-AF65-F5344CB8AC3E}">
        <p14:creationId xmlns:p14="http://schemas.microsoft.com/office/powerpoint/2010/main" val="302098988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341</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13</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5" y="2143132"/>
            <a:ext cx="8129393" cy="1938992"/>
          </a:xfrm>
          <a:prstGeom prst="rect">
            <a:avLst/>
          </a:prstGeom>
          <a:ln>
            <a:solidFill>
              <a:schemeClr val="accent1"/>
            </a:solidFill>
          </a:ln>
        </p:spPr>
        <p:txBody>
          <a:bodyPr wrap="square">
            <a:spAutoFit/>
          </a:bodyPr>
          <a:lstStyle/>
          <a:p>
            <a:r>
              <a:rPr lang="it-IT" sz="2000" b="1" u="sng" dirty="0"/>
              <a:t>8. Il provvedimento di accertamento del diritto a percepire gli incentivi in favore dei dipendenti interessati sarà adottato dal Dirigente competente. </a:t>
            </a:r>
            <a:r>
              <a:rPr lang="it-IT" sz="2000" dirty="0"/>
              <a:t>Sarà, successivamente cura del Dipartimento Personale, </a:t>
            </a:r>
            <a:r>
              <a:rPr lang="it-IT" sz="2000" u="sng" dirty="0"/>
              <a:t>entro due mesi successivi all'adozione del predetto provvedimento, provvedere alla liquidazione dell'incentivo mediante accredito in busta paga dei dipendenti interessati</a:t>
            </a:r>
            <a:r>
              <a:rPr lang="it-IT" sz="2000" dirty="0"/>
              <a:t>, compatibilmente con la normativa di finanza pubblica vigente.</a:t>
            </a:r>
          </a:p>
        </p:txBody>
      </p:sp>
    </p:spTree>
    <p:extLst>
      <p:ext uri="{BB962C8B-B14F-4D97-AF65-F5344CB8AC3E}">
        <p14:creationId xmlns:p14="http://schemas.microsoft.com/office/powerpoint/2010/main" val="226317200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342</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14</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5" y="2143132"/>
            <a:ext cx="8204549" cy="1200329"/>
          </a:xfrm>
          <a:prstGeom prst="rect">
            <a:avLst/>
          </a:prstGeom>
          <a:ln>
            <a:solidFill>
              <a:schemeClr val="accent1"/>
            </a:solidFill>
          </a:ln>
        </p:spPr>
        <p:txBody>
          <a:bodyPr wrap="square">
            <a:spAutoFit/>
          </a:bodyPr>
          <a:lstStyle/>
          <a:p>
            <a:r>
              <a:rPr lang="it-IT" dirty="0"/>
              <a:t>La quota dell’80 % delle risorse finanziarie correlate alla singola opera, lavoro, servizio, fornitura destinate al fondo per le funzioni tecniche </a:t>
            </a:r>
            <a:r>
              <a:rPr lang="it-IT" b="1" u="sng" dirty="0"/>
              <a:t>è ridotto in misura proporzionale agli incrementi dei tempi o dei costi previsti dal quadro economico del progetto esecutivo.</a:t>
            </a:r>
          </a:p>
        </p:txBody>
      </p:sp>
      <p:sp>
        <p:nvSpPr>
          <p:cNvPr id="2" name="Rettangolo 1">
            <a:extLst>
              <a:ext uri="{FF2B5EF4-FFF2-40B4-BE49-F238E27FC236}">
                <a16:creationId xmlns:a16="http://schemas.microsoft.com/office/drawing/2014/main" id="{3D678FE7-FEAE-4F39-A7E7-5C3F3E8BB092}"/>
              </a:ext>
            </a:extLst>
          </p:cNvPr>
          <p:cNvSpPr/>
          <p:nvPr/>
        </p:nvSpPr>
        <p:spPr>
          <a:xfrm>
            <a:off x="3394553" y="3666712"/>
            <a:ext cx="7712381" cy="2031325"/>
          </a:xfrm>
          <a:prstGeom prst="rect">
            <a:avLst/>
          </a:prstGeom>
          <a:solidFill>
            <a:schemeClr val="accent2">
              <a:lumMod val="60000"/>
              <a:lumOff val="40000"/>
            </a:schemeClr>
          </a:solidFill>
        </p:spPr>
        <p:txBody>
          <a:bodyPr wrap="square">
            <a:spAutoFit/>
          </a:bodyPr>
          <a:lstStyle/>
          <a:p>
            <a:r>
              <a:rPr lang="it-IT" dirty="0"/>
              <a:t>2. Quando i termini fissati per la conclusione delle singole attività non sono stati rispettati, </a:t>
            </a:r>
            <a:r>
              <a:rPr lang="it-IT" b="1" u="sng" dirty="0"/>
              <a:t>il Dirigente acquisisce le motivazioni dei ritardi fornite dal RUP, dalla direzione dei lavori, dalla direzione dell'esecuzione, dai responsabili della sicurezza e dai responsabili del collaudo.</a:t>
            </a:r>
            <a:r>
              <a:rPr lang="it-IT" dirty="0"/>
              <a:t> Il dirigente, qualora accerti la mancanza di sufficienti, idonee e congrue motivazioni dei ritardi, </a:t>
            </a:r>
            <a:r>
              <a:rPr lang="it-IT" b="1" u="sng" dirty="0"/>
              <a:t>procede alla riduzione dell'1 per mille dell'incentivo spettante in misura giornaliera, a decorrere dal sedicesimo giorno di ritardo.</a:t>
            </a:r>
          </a:p>
        </p:txBody>
      </p:sp>
    </p:spTree>
    <p:extLst>
      <p:ext uri="{BB962C8B-B14F-4D97-AF65-F5344CB8AC3E}">
        <p14:creationId xmlns:p14="http://schemas.microsoft.com/office/powerpoint/2010/main" val="261520215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343</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14</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5" y="2143132"/>
            <a:ext cx="7241863" cy="1631216"/>
          </a:xfrm>
          <a:prstGeom prst="rect">
            <a:avLst/>
          </a:prstGeom>
          <a:ln>
            <a:solidFill>
              <a:schemeClr val="accent1"/>
            </a:solidFill>
          </a:ln>
        </p:spPr>
        <p:txBody>
          <a:bodyPr wrap="square">
            <a:spAutoFit/>
          </a:bodyPr>
          <a:lstStyle/>
          <a:p>
            <a:r>
              <a:rPr lang="it-IT" sz="2000" b="1" u="sng" dirty="0"/>
              <a:t>Non sono computati nel termine di esecuzione dei lavori i tempi conseguenti a sospensioni per gli accadimenti elencati all’art. 106</a:t>
            </a:r>
            <a:r>
              <a:rPr lang="it-IT" sz="2000" dirty="0"/>
              <a:t> e seguenti del Codice.</a:t>
            </a:r>
          </a:p>
          <a:p>
            <a:r>
              <a:rPr lang="it-IT" sz="2000" b="1" u="sng" dirty="0"/>
              <a:t>Non sono, altresì, computati i maggiori costi dovuti a varianti di cui all'articolo 106 Codice.</a:t>
            </a:r>
          </a:p>
        </p:txBody>
      </p:sp>
    </p:spTree>
    <p:extLst>
      <p:ext uri="{BB962C8B-B14F-4D97-AF65-F5344CB8AC3E}">
        <p14:creationId xmlns:p14="http://schemas.microsoft.com/office/powerpoint/2010/main" val="237546045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344</a:t>
            </a:fld>
            <a:endParaRPr lang="it-IT" dirty="0"/>
          </a:p>
        </p:txBody>
      </p:sp>
      <p:sp>
        <p:nvSpPr>
          <p:cNvPr id="10" name="CasellaDiTesto 9"/>
          <p:cNvSpPr txBox="1"/>
          <p:nvPr/>
        </p:nvSpPr>
        <p:spPr>
          <a:xfrm>
            <a:off x="2495600" y="1052736"/>
            <a:ext cx="7200800" cy="800219"/>
          </a:xfrm>
          <a:prstGeom prst="rect">
            <a:avLst/>
          </a:prstGeom>
          <a:solidFill>
            <a:srgbClr val="FFC000"/>
          </a:solidFill>
        </p:spPr>
        <p:txBody>
          <a:bodyPr wrap="square" rtlCol="0">
            <a:spAutoFit/>
          </a:bodyPr>
          <a:lstStyle/>
          <a:p>
            <a:pPr algn="ctr"/>
            <a:r>
              <a:rPr lang="it-IT" sz="2300" b="1" dirty="0">
                <a:solidFill>
                  <a:schemeClr val="tx1">
                    <a:lumMod val="95000"/>
                    <a:lumOff val="5000"/>
                  </a:schemeClr>
                </a:solidFill>
              </a:rPr>
              <a:t>LA DISCIPLINA DEGLI INCENTIVI – LA DISCIPLINA DELLA REGIONE CALABRIA </a:t>
            </a:r>
            <a:endParaRPr lang="it-IT" sz="1600" b="1" dirty="0">
              <a:solidFill>
                <a:schemeClr val="tx1">
                  <a:lumMod val="95000"/>
                  <a:lumOff val="5000"/>
                </a:schemeClr>
              </a:solidFill>
            </a:endParaRPr>
          </a:p>
        </p:txBody>
      </p:sp>
      <p:sp>
        <p:nvSpPr>
          <p:cNvPr id="9" name="CasellaDiTesto 8">
            <a:extLst>
              <a:ext uri="{FF2B5EF4-FFF2-40B4-BE49-F238E27FC236}">
                <a16:creationId xmlns:a16="http://schemas.microsoft.com/office/drawing/2014/main" id="{DAA0D50D-013B-44B5-871D-88AE41A9036D}"/>
              </a:ext>
            </a:extLst>
          </p:cNvPr>
          <p:cNvSpPr txBox="1"/>
          <p:nvPr/>
        </p:nvSpPr>
        <p:spPr>
          <a:xfrm>
            <a:off x="872124" y="4820001"/>
            <a:ext cx="1553227" cy="646331"/>
          </a:xfrm>
          <a:prstGeom prst="rect">
            <a:avLst/>
          </a:prstGeom>
          <a:solidFill>
            <a:schemeClr val="bg2"/>
          </a:solidFill>
          <a:ln>
            <a:solidFill>
              <a:schemeClr val="tx1"/>
            </a:solidFill>
          </a:ln>
        </p:spPr>
        <p:txBody>
          <a:bodyPr wrap="square" rtlCol="0">
            <a:spAutoFit/>
          </a:bodyPr>
          <a:lstStyle/>
          <a:p>
            <a:pPr algn="ctr"/>
            <a:r>
              <a:rPr lang="it-IT" sz="3600" b="1" dirty="0">
                <a:solidFill>
                  <a:srgbClr val="00B050"/>
                </a:solidFill>
              </a:rPr>
              <a:t>Art. 15</a:t>
            </a:r>
          </a:p>
        </p:txBody>
      </p:sp>
      <p:sp>
        <p:nvSpPr>
          <p:cNvPr id="11" name="Rettangolo 10">
            <a:extLst>
              <a:ext uri="{FF2B5EF4-FFF2-40B4-BE49-F238E27FC236}">
                <a16:creationId xmlns:a16="http://schemas.microsoft.com/office/drawing/2014/main" id="{9A797BF1-C893-43A4-B8C0-9F2C9F0680F8}"/>
              </a:ext>
            </a:extLst>
          </p:cNvPr>
          <p:cNvSpPr/>
          <p:nvPr/>
        </p:nvSpPr>
        <p:spPr>
          <a:xfrm>
            <a:off x="2630465" y="2143132"/>
            <a:ext cx="8279705" cy="2708434"/>
          </a:xfrm>
          <a:prstGeom prst="rect">
            <a:avLst/>
          </a:prstGeom>
          <a:ln>
            <a:solidFill>
              <a:schemeClr val="accent1"/>
            </a:solidFill>
          </a:ln>
        </p:spPr>
        <p:txBody>
          <a:bodyPr wrap="square">
            <a:spAutoFit/>
          </a:bodyPr>
          <a:lstStyle/>
          <a:p>
            <a:r>
              <a:rPr lang="it-IT" sz="1700" dirty="0"/>
              <a:t>1. L'incarico conferito ai sensi del regolamento è revocato nel caso di:</a:t>
            </a:r>
          </a:p>
          <a:p>
            <a:pPr marL="742950" lvl="1" indent="-285750">
              <a:buFont typeface="Wingdings" panose="05000000000000000000" pitchFamily="2" charset="2"/>
              <a:buChar char="q"/>
            </a:pPr>
            <a:r>
              <a:rPr lang="it-IT" sz="1700" dirty="0"/>
              <a:t>a) violazione, nell'espletamento dell'incarico, degli obblighi posti a carico dei dipendenti pubblici dalla legge, dal contratto collettivo e dal codice di comportamento;</a:t>
            </a:r>
          </a:p>
          <a:p>
            <a:pPr marL="742950" lvl="1" indent="-285750">
              <a:buFont typeface="Wingdings" panose="05000000000000000000" pitchFamily="2" charset="2"/>
              <a:buChar char="q"/>
            </a:pPr>
            <a:r>
              <a:rPr lang="it-IT" sz="1700" dirty="0"/>
              <a:t>b) mancato svolgimento dell'incarico con la diligenza professionale richiesta dalla natura dell'attività esercitata.</a:t>
            </a:r>
          </a:p>
          <a:p>
            <a:r>
              <a:rPr lang="it-IT" sz="1700" b="1" dirty="0"/>
              <a:t>2. L'accertamento della sussistenza di una delle ipotesi di cui al comma 1, lettera b) è di competenza del dirigente che ha conferito l'incarico.</a:t>
            </a:r>
          </a:p>
          <a:p>
            <a:r>
              <a:rPr lang="it-IT" sz="1700" dirty="0"/>
              <a:t>3. Nei casi previsti dal presente articolo, nonché nell'ipotesi di riduzione di cui all'articolo 13, comma 5, l'Ente procede al recupero delle somme eventualmente già corrisposte.</a:t>
            </a:r>
          </a:p>
        </p:txBody>
      </p:sp>
    </p:spTree>
    <p:extLst>
      <p:ext uri="{BB962C8B-B14F-4D97-AF65-F5344CB8AC3E}">
        <p14:creationId xmlns:p14="http://schemas.microsoft.com/office/powerpoint/2010/main" val="301173893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99928" y="2708920"/>
            <a:ext cx="7772400" cy="1656184"/>
          </a:xfrm>
        </p:spPr>
        <p:txBody>
          <a:bodyPr>
            <a:normAutofit fontScale="90000"/>
          </a:bodyPr>
          <a:lstStyle/>
          <a:p>
            <a:pPr algn="ct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r>
              <a:rPr lang="it-IT" sz="4400" dirty="0">
                <a:latin typeface="Calibri" pitchFamily="34" charset="0"/>
              </a:rPr>
              <a:t>LA STAZIONE UNICA APPALTANTE</a:t>
            </a:r>
            <a:br>
              <a:rPr lang="it-IT" sz="2700" dirty="0">
                <a:latin typeface="Calibri" pitchFamily="34" charset="0"/>
              </a:rPr>
            </a:br>
            <a:br>
              <a:rPr lang="it-IT" sz="2700" dirty="0">
                <a:latin typeface="Calibri" pitchFamily="34" charset="0"/>
              </a:rPr>
            </a:br>
            <a:endParaRPr lang="it-IT" sz="2700" dirty="0">
              <a:latin typeface="Calibri" pitchFamily="34" charset="0"/>
            </a:endParaRPr>
          </a:p>
        </p:txBody>
      </p:sp>
      <p:sp>
        <p:nvSpPr>
          <p:cNvPr id="4" name="Segnaposto data 3"/>
          <p:cNvSpPr>
            <a:spLocks noGrp="1"/>
          </p:cNvSpPr>
          <p:nvPr>
            <p:ph type="dt" sz="half" idx="10"/>
          </p:nvPr>
        </p:nvSpPr>
        <p:spPr>
          <a:xfrm>
            <a:off x="1919536" y="6093297"/>
            <a:ext cx="2286000" cy="365125"/>
          </a:xfrm>
        </p:spPr>
        <p:txBody>
          <a:bodyPr/>
          <a:lstStyle/>
          <a:p>
            <a:fld id="{01B4A6FE-AD8C-41E0-95AC-73AFE8EDC6C0}" type="datetime1">
              <a:rPr lang="it-IT">
                <a:latin typeface="Calibri" pitchFamily="34" charset="0"/>
              </a:rPr>
              <a:t>06/07/2020</a:t>
            </a:fld>
            <a:endParaRPr lang="it-IT" dirty="0">
              <a:latin typeface="Calibri" pitchFamily="34" charset="0"/>
            </a:endParaRPr>
          </a:p>
        </p:txBody>
      </p:sp>
      <p:sp>
        <p:nvSpPr>
          <p:cNvPr id="5" name="Segnaposto numero diapositiva 4"/>
          <p:cNvSpPr>
            <a:spLocks noGrp="1"/>
          </p:cNvSpPr>
          <p:nvPr>
            <p:ph type="sldNum" sz="quarter" idx="12"/>
          </p:nvPr>
        </p:nvSpPr>
        <p:spPr/>
        <p:txBody>
          <a:bodyPr/>
          <a:lstStyle/>
          <a:p>
            <a:fld id="{ED2A5BCF-08AD-4814-8341-34CC1736FD3A}" type="slidenum">
              <a:rPr lang="it-IT" smtClean="0"/>
              <a:pPr/>
              <a:t>345</a:t>
            </a:fld>
            <a:endParaRPr lang="it-IT" dirty="0"/>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p:txBody>
          <a:bodyPr/>
          <a:lstStyle/>
          <a:p>
            <a:r>
              <a:rPr lang="it-IT" dirty="0"/>
              <a:t>IL CODICE DEI CONTRATTI PUBBLICI</a:t>
            </a:r>
          </a:p>
        </p:txBody>
      </p:sp>
    </p:spTree>
    <p:extLst>
      <p:ext uri="{BB962C8B-B14F-4D97-AF65-F5344CB8AC3E}">
        <p14:creationId xmlns:p14="http://schemas.microsoft.com/office/powerpoint/2010/main" val="152834744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346</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3970318"/>
          </a:xfrm>
          <a:prstGeom prst="rect">
            <a:avLst/>
          </a:prstGeom>
          <a:ln>
            <a:solidFill>
              <a:schemeClr val="tx1"/>
            </a:solidFill>
          </a:ln>
        </p:spPr>
        <p:txBody>
          <a:bodyPr wrap="square">
            <a:spAutoFit/>
          </a:bodyPr>
          <a:lstStyle/>
          <a:p>
            <a:pPr algn="ctr"/>
            <a:r>
              <a:rPr lang="it-IT" dirty="0">
                <a:solidFill>
                  <a:srgbClr val="000000"/>
                </a:solidFill>
                <a:latin typeface="Calibri" panose="020F0502020204030204" pitchFamily="34" charset="0"/>
              </a:rPr>
              <a:t>Il fenomeno della centralizzazione delle committenze si è diffuso in Europa ormai da molti anni ed è stato disciplinato per la prima volta a livello comunitario con la direttiva 2004/18/CE. </a:t>
            </a:r>
          </a:p>
          <a:p>
            <a:pPr algn="ctr"/>
            <a:endParaRPr lang="it-IT" dirty="0">
              <a:solidFill>
                <a:srgbClr val="000000"/>
              </a:solidFill>
              <a:latin typeface="Calibri" panose="020F0502020204030204" pitchFamily="34" charset="0"/>
            </a:endParaRPr>
          </a:p>
          <a:p>
            <a:pPr algn="ctr"/>
            <a:r>
              <a:rPr lang="it-IT" b="1" dirty="0">
                <a:solidFill>
                  <a:srgbClr val="000000"/>
                </a:solidFill>
                <a:latin typeface="Calibri" panose="020F0502020204030204" pitchFamily="34" charset="0"/>
              </a:rPr>
              <a:t>Con la successive direttive 2014/24/UE e 2014/25/UE (la cui attuazione ha portato all’adozione del Codice) il legislatore comunitario ha peraltro disciplinato il fenomeno in maniera ben più compiuta, precisando:</a:t>
            </a:r>
          </a:p>
          <a:p>
            <a:r>
              <a:rPr lang="it-IT" b="1" dirty="0">
                <a:solidFill>
                  <a:srgbClr val="000000"/>
                </a:solidFill>
                <a:latin typeface="Calibri" panose="020F0502020204030204" pitchFamily="34" charset="0"/>
              </a:rPr>
              <a:t> </a:t>
            </a:r>
          </a:p>
          <a:p>
            <a:pPr marL="742950" lvl="1" indent="-285750">
              <a:buFont typeface="Wingdings" panose="05000000000000000000" pitchFamily="2" charset="2"/>
              <a:buChar char="q"/>
            </a:pPr>
            <a:r>
              <a:rPr lang="it-IT" dirty="0">
                <a:solidFill>
                  <a:srgbClr val="000000"/>
                </a:solidFill>
                <a:latin typeface="Calibri" panose="020F0502020204030204" pitchFamily="34" charset="0"/>
              </a:rPr>
              <a:t>- la definizione della centrale di committenza; </a:t>
            </a:r>
          </a:p>
          <a:p>
            <a:pPr marL="742950" lvl="1" indent="-285750">
              <a:buFont typeface="Wingdings" panose="05000000000000000000" pitchFamily="2" charset="2"/>
              <a:buChar char="q"/>
            </a:pPr>
            <a:r>
              <a:rPr lang="it-IT" dirty="0">
                <a:solidFill>
                  <a:srgbClr val="000000"/>
                </a:solidFill>
                <a:latin typeface="Calibri" panose="020F0502020204030204" pitchFamily="34" charset="0"/>
              </a:rPr>
              <a:t>- i relativi modelli di funzionamento; </a:t>
            </a:r>
          </a:p>
          <a:p>
            <a:pPr marL="742950" lvl="1" indent="-285750">
              <a:buFont typeface="Wingdings" panose="05000000000000000000" pitchFamily="2" charset="2"/>
              <a:buChar char="q"/>
            </a:pPr>
            <a:r>
              <a:rPr lang="it-IT" dirty="0">
                <a:solidFill>
                  <a:srgbClr val="000000"/>
                </a:solidFill>
                <a:latin typeface="Calibri" panose="020F0502020204030204" pitchFamily="34" charset="0"/>
              </a:rPr>
              <a:t>- gli strumenti a disposizione delle centrali di committenza; </a:t>
            </a:r>
          </a:p>
          <a:p>
            <a:pPr marL="742950" lvl="1" indent="-285750">
              <a:buFont typeface="Wingdings" panose="05000000000000000000" pitchFamily="2" charset="2"/>
              <a:buChar char="q"/>
            </a:pPr>
            <a:r>
              <a:rPr lang="it-IT" dirty="0">
                <a:solidFill>
                  <a:srgbClr val="000000"/>
                </a:solidFill>
                <a:latin typeface="Calibri" panose="020F0502020204030204" pitchFamily="34" charset="0"/>
              </a:rPr>
              <a:t>- le modalità di affidamento delle attività di committenza; </a:t>
            </a:r>
          </a:p>
          <a:p>
            <a:pPr marL="742950" lvl="1" indent="-285750">
              <a:buFont typeface="Wingdings" panose="05000000000000000000" pitchFamily="2" charset="2"/>
              <a:buChar char="q"/>
            </a:pPr>
            <a:r>
              <a:rPr lang="it-IT" dirty="0">
                <a:solidFill>
                  <a:srgbClr val="000000"/>
                </a:solidFill>
                <a:latin typeface="Calibri" panose="020F0502020204030204" pitchFamily="34" charset="0"/>
              </a:rPr>
              <a:t>- le c.d. «attività ausiliarie di committenza»; </a:t>
            </a:r>
          </a:p>
          <a:p>
            <a:pPr marL="742950" lvl="1" indent="-285750">
              <a:buFont typeface="Wingdings" panose="05000000000000000000" pitchFamily="2" charset="2"/>
              <a:buChar char="q"/>
            </a:pPr>
            <a:r>
              <a:rPr lang="it-IT" dirty="0">
                <a:solidFill>
                  <a:srgbClr val="000000"/>
                </a:solidFill>
                <a:latin typeface="Calibri" panose="020F0502020204030204" pitchFamily="34" charset="0"/>
              </a:rPr>
              <a:t>- nonché il differente fenomeno dell’appalto congiunto. </a:t>
            </a:r>
          </a:p>
        </p:txBody>
      </p:sp>
    </p:spTree>
    <p:extLst>
      <p:ext uri="{BB962C8B-B14F-4D97-AF65-F5344CB8AC3E}">
        <p14:creationId xmlns:p14="http://schemas.microsoft.com/office/powerpoint/2010/main" val="94675958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347</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3754874"/>
          </a:xfrm>
          <a:prstGeom prst="rect">
            <a:avLst/>
          </a:prstGeom>
          <a:ln>
            <a:solidFill>
              <a:schemeClr val="tx1"/>
            </a:solidFill>
          </a:ln>
        </p:spPr>
        <p:txBody>
          <a:bodyPr wrap="square">
            <a:spAutoFit/>
          </a:bodyPr>
          <a:lstStyle/>
          <a:p>
            <a:pPr algn="ctr"/>
            <a:r>
              <a:rPr lang="it-IT" sz="2000" b="1" dirty="0">
                <a:solidFill>
                  <a:srgbClr val="000000"/>
                </a:solidFill>
                <a:latin typeface="Calibri" panose="020F0502020204030204" pitchFamily="34" charset="0"/>
              </a:rPr>
              <a:t>DIRETTIVA 2014/24/UE</a:t>
            </a:r>
          </a:p>
          <a:p>
            <a:pPr algn="ctr"/>
            <a:r>
              <a:rPr lang="it-IT" sz="2000" b="1" dirty="0">
                <a:solidFill>
                  <a:srgbClr val="000000"/>
                </a:solidFill>
                <a:latin typeface="Calibri" panose="020F0502020204030204" pitchFamily="34" charset="0"/>
              </a:rPr>
              <a:t>Art. 37 «attività di centralizzazione delle committenze e centrali di committenza»</a:t>
            </a:r>
          </a:p>
          <a:p>
            <a:pPr algn="ctr"/>
            <a:endParaRPr lang="it-IT" dirty="0">
              <a:solidFill>
                <a:srgbClr val="000000"/>
              </a:solidFill>
              <a:latin typeface="Calibri" panose="020F0502020204030204" pitchFamily="34" charset="0"/>
            </a:endParaRPr>
          </a:p>
          <a:p>
            <a:pPr algn="ctr"/>
            <a:r>
              <a:rPr lang="it-IT" i="1" dirty="0">
                <a:solidFill>
                  <a:srgbClr val="000000"/>
                </a:solidFill>
                <a:latin typeface="Calibri" panose="020F0502020204030204" pitchFamily="34" charset="0"/>
              </a:rPr>
              <a:t>1. Gli Stati membri </a:t>
            </a:r>
            <a:r>
              <a:rPr lang="it-IT" i="1" u="sng" dirty="0">
                <a:solidFill>
                  <a:srgbClr val="000000"/>
                </a:solidFill>
                <a:latin typeface="Calibri" panose="020F0502020204030204" pitchFamily="34" charset="0"/>
              </a:rPr>
              <a:t>possono prevedere la possibilità per le amministrazioni aggiudicatrici di acquistare forniture e/o servizi da una centrale di committenza che offre l’attività di centralizzazione delle committenze</a:t>
            </a:r>
            <a:r>
              <a:rPr lang="it-IT" i="1" dirty="0">
                <a:solidFill>
                  <a:srgbClr val="000000"/>
                </a:solidFill>
                <a:latin typeface="Calibri" panose="020F0502020204030204" pitchFamily="34" charset="0"/>
              </a:rPr>
              <a:t> […] Gli Stati membri possono altresì prevedere la possibilità per le amministrazioni aggiudicatrici </a:t>
            </a:r>
            <a:r>
              <a:rPr lang="it-IT" b="1" i="1" dirty="0">
                <a:solidFill>
                  <a:srgbClr val="000000"/>
                </a:solidFill>
                <a:latin typeface="Calibri" panose="020F0502020204030204" pitchFamily="34" charset="0"/>
              </a:rPr>
              <a:t>di acquistare lavori, forniture e servizi mediante contratti aggiudicati da una centrale di committenza, mediante sistemi dinamici di acquisizione gestiti da una centrale di committenza oppure </a:t>
            </a:r>
            <a:r>
              <a:rPr lang="it-IT" i="1" dirty="0">
                <a:solidFill>
                  <a:srgbClr val="000000"/>
                </a:solidFill>
                <a:latin typeface="Calibri" panose="020F0502020204030204" pitchFamily="34" charset="0"/>
              </a:rPr>
              <a:t>[…] mediante un accordo quadro concluso da una centrale di committenza che offre l’attività di centralizzazione delle committenze […] […] </a:t>
            </a:r>
            <a:r>
              <a:rPr lang="it-IT" i="1" u="sng" dirty="0">
                <a:solidFill>
                  <a:srgbClr val="000000"/>
                </a:solidFill>
                <a:latin typeface="Calibri" panose="020F0502020204030204" pitchFamily="34" charset="0"/>
              </a:rPr>
              <a:t>Gli stati membri possono prevedere che determinati appalti siano</a:t>
            </a:r>
          </a:p>
          <a:p>
            <a:pPr algn="ctr"/>
            <a:r>
              <a:rPr lang="it-IT" i="1" u="sng" dirty="0">
                <a:solidFill>
                  <a:srgbClr val="000000"/>
                </a:solidFill>
                <a:latin typeface="Calibri" panose="020F0502020204030204" pitchFamily="34" charset="0"/>
              </a:rPr>
              <a:t>realizzati mediante ricorso alle centrali di committenza o a una o più centrali di committenza specifiche.</a:t>
            </a:r>
          </a:p>
        </p:txBody>
      </p:sp>
    </p:spTree>
    <p:extLst>
      <p:ext uri="{BB962C8B-B14F-4D97-AF65-F5344CB8AC3E}">
        <p14:creationId xmlns:p14="http://schemas.microsoft.com/office/powerpoint/2010/main" val="117475396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348</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1569660"/>
          </a:xfrm>
          <a:prstGeom prst="rect">
            <a:avLst/>
          </a:prstGeom>
          <a:ln>
            <a:solidFill>
              <a:schemeClr val="tx1"/>
            </a:solidFill>
          </a:ln>
        </p:spPr>
        <p:txBody>
          <a:bodyPr wrap="square">
            <a:spAutoFit/>
          </a:bodyPr>
          <a:lstStyle/>
          <a:p>
            <a:pPr algn="ctr"/>
            <a:r>
              <a:rPr lang="it-IT" sz="2400" dirty="0">
                <a:solidFill>
                  <a:srgbClr val="000000"/>
                </a:solidFill>
                <a:latin typeface="Calibri" panose="020F0502020204030204" pitchFamily="34" charset="0"/>
              </a:rPr>
              <a:t>La finalità con cui operano tali centrali di committenza è quella del perseguimento degli obiettivi di finanza pubblica </a:t>
            </a:r>
            <a:r>
              <a:rPr lang="it-IT" sz="2400" u="sng" dirty="0">
                <a:solidFill>
                  <a:srgbClr val="000000"/>
                </a:solidFill>
                <a:latin typeface="Calibri" panose="020F0502020204030204" pitchFamily="34" charset="0"/>
              </a:rPr>
              <a:t>attraverso la razionalizzazione della spesa per l’acquisto di beni e di servizi e mediante un articolato sistema di obblighi di ricorso a tali centrali.</a:t>
            </a:r>
            <a:endParaRPr lang="it-IT" sz="2400" dirty="0">
              <a:solidFill>
                <a:srgbClr val="000000"/>
              </a:solidFill>
              <a:latin typeface="Calibri" panose="020F0502020204030204" pitchFamily="34" charset="0"/>
            </a:endParaRPr>
          </a:p>
        </p:txBody>
      </p:sp>
      <p:sp>
        <p:nvSpPr>
          <p:cNvPr id="3" name="Rettangolo 2">
            <a:extLst>
              <a:ext uri="{FF2B5EF4-FFF2-40B4-BE49-F238E27FC236}">
                <a16:creationId xmlns:a16="http://schemas.microsoft.com/office/drawing/2014/main" id="{B1F8A6F0-897E-40BC-A630-163FDB4C76BE}"/>
              </a:ext>
            </a:extLst>
          </p:cNvPr>
          <p:cNvSpPr/>
          <p:nvPr/>
        </p:nvSpPr>
        <p:spPr>
          <a:xfrm>
            <a:off x="1773539" y="4065833"/>
            <a:ext cx="8718073" cy="1200329"/>
          </a:xfrm>
          <a:prstGeom prst="rect">
            <a:avLst/>
          </a:prstGeom>
          <a:ln>
            <a:solidFill>
              <a:schemeClr val="tx1"/>
            </a:solidFill>
          </a:ln>
        </p:spPr>
        <p:txBody>
          <a:bodyPr wrap="square">
            <a:spAutoFit/>
          </a:bodyPr>
          <a:lstStyle/>
          <a:p>
            <a:pPr algn="ctr"/>
            <a:r>
              <a:rPr lang="it-IT" sz="2400" dirty="0"/>
              <a:t>La centrale di committenza </a:t>
            </a:r>
            <a:r>
              <a:rPr lang="it-IT" sz="2400" b="1" u="sng" dirty="0"/>
              <a:t>è una amministrazione aggiudicatrice o un ente aggiudicatore</a:t>
            </a:r>
            <a:r>
              <a:rPr lang="it-IT" sz="2400" dirty="0"/>
              <a:t> soggetta all’applicazione del Codice e come tale tenuta ad utilizzare le procedure ivi disciplinate.</a:t>
            </a:r>
          </a:p>
        </p:txBody>
      </p:sp>
    </p:spTree>
    <p:extLst>
      <p:ext uri="{BB962C8B-B14F-4D97-AF65-F5344CB8AC3E}">
        <p14:creationId xmlns:p14="http://schemas.microsoft.com/office/powerpoint/2010/main" val="347886479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349</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3231654"/>
          </a:xfrm>
          <a:prstGeom prst="rect">
            <a:avLst/>
          </a:prstGeom>
          <a:ln>
            <a:solidFill>
              <a:schemeClr val="tx1"/>
            </a:solidFill>
          </a:ln>
        </p:spPr>
        <p:txBody>
          <a:bodyPr wrap="square">
            <a:spAutoFit/>
          </a:bodyPr>
          <a:lstStyle/>
          <a:p>
            <a:pPr algn="ctr"/>
            <a:r>
              <a:rPr lang="it-IT" sz="2400" dirty="0">
                <a:solidFill>
                  <a:srgbClr val="000000"/>
                </a:solidFill>
                <a:latin typeface="Calibri" panose="020F0502020204030204" pitchFamily="34" charset="0"/>
              </a:rPr>
              <a:t>GLI OBIETTIVI SONO:</a:t>
            </a:r>
          </a:p>
          <a:p>
            <a:pPr marL="285750" indent="-285750" algn="just">
              <a:buFont typeface="Wingdings" panose="05000000000000000000" pitchFamily="2" charset="2"/>
              <a:buChar char="q"/>
            </a:pPr>
            <a:endParaRPr lang="it-IT" dirty="0">
              <a:solidFill>
                <a:srgbClr val="000000"/>
              </a:solidFill>
              <a:latin typeface="Calibri" panose="020F0502020204030204" pitchFamily="34" charset="0"/>
            </a:endParaRPr>
          </a:p>
          <a:p>
            <a:pPr marL="285750" indent="-285750" algn="just">
              <a:buFont typeface="Wingdings" panose="05000000000000000000" pitchFamily="2" charset="2"/>
              <a:buChar char="q"/>
            </a:pPr>
            <a:r>
              <a:rPr lang="it-IT" b="1" u="sng" dirty="0">
                <a:solidFill>
                  <a:srgbClr val="000000"/>
                </a:solidFill>
                <a:latin typeface="Calibri" panose="020F0502020204030204" pitchFamily="34" charset="0"/>
              </a:rPr>
              <a:t>esigenza di risparmio:</a:t>
            </a:r>
            <a:r>
              <a:rPr lang="it-IT" dirty="0">
                <a:solidFill>
                  <a:srgbClr val="000000"/>
                </a:solidFill>
                <a:latin typeface="Calibri" panose="020F0502020204030204" pitchFamily="34" charset="0"/>
              </a:rPr>
              <a:t> la centralizzazione consente alle amministrazioni contraenti, attraverso la conclusione di contratti e convenzioni di volume maggiore, di beneficiare di economie di scala, di ridurre il numero di intermediari, di ottenere quindi prezzi più bassi a parità di prestazione, nonché di ridurre le spese per le procedure con la riduzione del loro numero.</a:t>
            </a:r>
          </a:p>
          <a:p>
            <a:pPr marL="285750" indent="-285750" algn="just">
              <a:buFont typeface="Wingdings" panose="05000000000000000000" pitchFamily="2" charset="2"/>
              <a:buChar char="q"/>
            </a:pPr>
            <a:r>
              <a:rPr lang="it-IT" b="1" u="sng" dirty="0">
                <a:solidFill>
                  <a:srgbClr val="000000"/>
                </a:solidFill>
                <a:latin typeface="Calibri" panose="020F0502020204030204" pitchFamily="34" charset="0"/>
              </a:rPr>
              <a:t>qualità della prestazione ed efficienza della spesa:</a:t>
            </a:r>
            <a:r>
              <a:rPr lang="it-IT" dirty="0">
                <a:solidFill>
                  <a:srgbClr val="000000"/>
                </a:solidFill>
                <a:latin typeface="Calibri" panose="020F0502020204030204" pitchFamily="34" charset="0"/>
              </a:rPr>
              <a:t> aumentano se la procedura contrattuale è gestita da soggetti esperti, quali le centrali di committenza, le quali hanno una conoscenza dei prodotti, dei mercati e delle norme ben maggiore di quelle di cui dispongono la maggior parte delle amministrazioni.</a:t>
            </a:r>
          </a:p>
        </p:txBody>
      </p:sp>
    </p:spTree>
    <p:extLst>
      <p:ext uri="{BB962C8B-B14F-4D97-AF65-F5344CB8AC3E}">
        <p14:creationId xmlns:p14="http://schemas.microsoft.com/office/powerpoint/2010/main" val="2327248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NEGLI APPALTI DI FORNITURE E SERVIZI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1736035" y="2782574"/>
            <a:ext cx="8719929" cy="2800767"/>
          </a:xfrm>
          <a:prstGeom prst="rect">
            <a:avLst/>
          </a:prstGeom>
          <a:solidFill>
            <a:srgbClr val="FFC000"/>
          </a:solidFill>
        </p:spPr>
        <p:txBody>
          <a:bodyPr wrap="square" rtlCol="0">
            <a:spAutoFit/>
          </a:bodyPr>
          <a:lstStyle/>
          <a:p>
            <a:pPr algn="ctr"/>
            <a:r>
              <a:rPr lang="it-IT" sz="1600" b="1" dirty="0"/>
              <a:t>LE SOGLIE…</a:t>
            </a:r>
          </a:p>
          <a:p>
            <a:pPr marL="285750" indent="-285750" algn="ctr">
              <a:buFont typeface="Wingdings" panose="05000000000000000000" pitchFamily="2" charset="2"/>
              <a:buChar char="q"/>
            </a:pPr>
            <a:endParaRPr lang="it-IT" sz="1600" b="1" dirty="0"/>
          </a:p>
          <a:p>
            <a:pPr marL="285750" indent="-285750" algn="just">
              <a:buFont typeface="Wingdings" panose="05000000000000000000" pitchFamily="2" charset="2"/>
              <a:buChar char="q"/>
            </a:pPr>
            <a:r>
              <a:rPr lang="it-IT" sz="1600" b="1" dirty="0"/>
              <a:t>Per i servizi e le forniture pari ovvero superiori alle soglie di cui all’art. 35 Codice:</a:t>
            </a:r>
          </a:p>
          <a:p>
            <a:pPr marL="285750" indent="-285750" algn="just">
              <a:buFont typeface="Arial" panose="020B0604020202020204" pitchFamily="34" charset="0"/>
              <a:buChar char="•"/>
            </a:pPr>
            <a:endParaRPr lang="it-IT" sz="1600" dirty="0"/>
          </a:p>
          <a:p>
            <a:pPr marL="742950" lvl="1" indent="-285750" algn="just">
              <a:buFont typeface="Wingdings" panose="05000000000000000000" pitchFamily="2" charset="2"/>
              <a:buChar char="Ø"/>
            </a:pPr>
            <a:r>
              <a:rPr lang="it-IT" sz="1600" b="1" u="sng" dirty="0"/>
              <a:t>Diploma di laurea triennale, magistrale o specialistica e di un’anzianità di servizio ed esperienza almeno quinquennale</a:t>
            </a:r>
            <a:r>
              <a:rPr lang="it-IT" sz="1600" dirty="0"/>
              <a:t> nell’ambito delle attività di programmazione, progettazione, affidamento o esecuzione di appalti e concessioni di servizi e forniture.</a:t>
            </a:r>
          </a:p>
          <a:p>
            <a:pPr marL="742950" lvl="1" indent="-285750" algn="just">
              <a:buFont typeface="Wingdings" panose="05000000000000000000" pitchFamily="2" charset="2"/>
              <a:buChar char="Ø"/>
            </a:pPr>
            <a:r>
              <a:rPr lang="it-IT" sz="1600" b="1" u="sng" dirty="0"/>
              <a:t>Possono in questi casi svolgere le funzioni di RUP pure coloro che sono in possesso di un diploma superiore quinquennale e di un’anzianità di servizio ed esperienza di almeno dieci anni </a:t>
            </a:r>
            <a:r>
              <a:rPr lang="it-IT" sz="1600" dirty="0"/>
              <a:t>nell’ambito delle attività di programmazione, progettazione, affidamento o esecuzione di appalti e concessioni di servizi e forniture programmazione.</a:t>
            </a:r>
          </a:p>
        </p:txBody>
      </p:sp>
    </p:spTree>
    <p:extLst>
      <p:ext uri="{BB962C8B-B14F-4D97-AF65-F5344CB8AC3E}">
        <p14:creationId xmlns:p14="http://schemas.microsoft.com/office/powerpoint/2010/main" val="874177990"/>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350</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2954655"/>
          </a:xfrm>
          <a:prstGeom prst="rect">
            <a:avLst/>
          </a:prstGeom>
          <a:ln>
            <a:solidFill>
              <a:schemeClr val="tx1"/>
            </a:solidFill>
          </a:ln>
        </p:spPr>
        <p:txBody>
          <a:bodyPr wrap="square">
            <a:spAutoFit/>
          </a:bodyPr>
          <a:lstStyle/>
          <a:p>
            <a:pPr algn="ctr"/>
            <a:r>
              <a:rPr lang="it-IT" sz="2400" dirty="0">
                <a:solidFill>
                  <a:srgbClr val="000000"/>
                </a:solidFill>
                <a:latin typeface="Calibri" panose="020F0502020204030204" pitchFamily="34" charset="0"/>
              </a:rPr>
              <a:t>GLI OBIETTIVI SONO:</a:t>
            </a:r>
          </a:p>
          <a:p>
            <a:pPr marL="285750" indent="-285750" algn="just">
              <a:buFont typeface="Wingdings" panose="05000000000000000000" pitchFamily="2" charset="2"/>
              <a:buChar char="q"/>
            </a:pPr>
            <a:endParaRPr lang="it-IT" dirty="0">
              <a:solidFill>
                <a:srgbClr val="000000"/>
              </a:solidFill>
              <a:latin typeface="Calibri" panose="020F0502020204030204" pitchFamily="34" charset="0"/>
            </a:endParaRPr>
          </a:p>
          <a:p>
            <a:pPr marL="285750" indent="-285750" algn="just">
              <a:buFont typeface="Wingdings" panose="05000000000000000000" pitchFamily="2" charset="2"/>
              <a:buChar char="q"/>
            </a:pPr>
            <a:r>
              <a:rPr lang="it-IT" b="1" u="sng" dirty="0">
                <a:solidFill>
                  <a:srgbClr val="000000"/>
                </a:solidFill>
                <a:latin typeface="Calibri" panose="020F0502020204030204" pitchFamily="34" charset="0"/>
              </a:rPr>
              <a:t>la centralizzazione consente, poi, di sfruttare per le procedure contrattuali le più moderne tecnologie</a:t>
            </a:r>
            <a:r>
              <a:rPr lang="it-IT" dirty="0">
                <a:solidFill>
                  <a:srgbClr val="000000"/>
                </a:solidFill>
                <a:latin typeface="Calibri" panose="020F0502020204030204" pitchFamily="34" charset="0"/>
              </a:rPr>
              <a:t>, di cui le piccole amministrazioni spesso non dispongono, e le dotazioni informatiche specifiche per l’attività contrattuale, di cui la maggior parte delle amministrazioni non ha ragione di dotarsi.</a:t>
            </a:r>
          </a:p>
          <a:p>
            <a:pPr marL="285750" indent="-285750" algn="just">
              <a:buFont typeface="Wingdings" panose="05000000000000000000" pitchFamily="2" charset="2"/>
              <a:buChar char="q"/>
            </a:pPr>
            <a:r>
              <a:rPr lang="it-IT" b="1" u="sng" dirty="0">
                <a:solidFill>
                  <a:srgbClr val="000000"/>
                </a:solidFill>
                <a:latin typeface="Calibri" panose="020F0502020204030204" pitchFamily="34" charset="0"/>
              </a:rPr>
              <a:t>la centralizzazione consente, poi, di sfruttare per le procedure contrattuali le più moderne tecnologie, di cui le piccole amministrazioni spesso non dispongono</a:t>
            </a:r>
            <a:r>
              <a:rPr lang="it-IT" dirty="0">
                <a:solidFill>
                  <a:srgbClr val="000000"/>
                </a:solidFill>
                <a:latin typeface="Calibri" panose="020F0502020204030204" pitchFamily="34" charset="0"/>
              </a:rPr>
              <a:t>, e le dotazioni informatiche specifiche per l’attività contrattuale, di cui la maggior parte delle amministrazioni non ha ragione di dotarsi.</a:t>
            </a:r>
          </a:p>
        </p:txBody>
      </p:sp>
    </p:spTree>
    <p:extLst>
      <p:ext uri="{BB962C8B-B14F-4D97-AF65-F5344CB8AC3E}">
        <p14:creationId xmlns:p14="http://schemas.microsoft.com/office/powerpoint/2010/main" val="282505552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351</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1631216"/>
          </a:xfrm>
          <a:prstGeom prst="rect">
            <a:avLst/>
          </a:prstGeom>
          <a:ln>
            <a:solidFill>
              <a:schemeClr val="tx1"/>
            </a:solidFill>
          </a:ln>
        </p:spPr>
        <p:txBody>
          <a:bodyPr wrap="square">
            <a:spAutoFit/>
          </a:bodyPr>
          <a:lstStyle/>
          <a:p>
            <a:pPr algn="ctr"/>
            <a:r>
              <a:rPr lang="it-IT" sz="2000" b="1" dirty="0">
                <a:solidFill>
                  <a:srgbClr val="000000"/>
                </a:solidFill>
                <a:latin typeface="Calibri" panose="020F0502020204030204" pitchFamily="34" charset="0"/>
              </a:rPr>
              <a:t>Art. 3 Codice, comma 1, lett. n:</a:t>
            </a:r>
          </a:p>
          <a:p>
            <a:pPr algn="ctr"/>
            <a:endParaRPr lang="it-IT" sz="2000" b="1" dirty="0">
              <a:solidFill>
                <a:srgbClr val="000000"/>
              </a:solidFill>
              <a:latin typeface="Calibri" panose="020F0502020204030204" pitchFamily="34" charset="0"/>
            </a:endParaRPr>
          </a:p>
          <a:p>
            <a:pPr algn="ctr"/>
            <a:r>
              <a:rPr lang="it-IT" sz="2000" i="1" dirty="0">
                <a:solidFill>
                  <a:srgbClr val="000000"/>
                </a:solidFill>
                <a:latin typeface="Calibri" panose="020F0502020204030204" pitchFamily="34" charset="0"/>
              </a:rPr>
              <a:t>n) «soggetto aggregatore», le centrali di committenza iscritte nell’elenco istituito ai sensi dell’articolo 9, comma 1, del decreto-legge 24 aprile 2014, n. 66, convertito, con modificazioni, dalla legge 23 giugno 2014, n. 89»</a:t>
            </a:r>
          </a:p>
        </p:txBody>
      </p:sp>
      <p:sp>
        <p:nvSpPr>
          <p:cNvPr id="8" name="Rettangolo 7">
            <a:extLst>
              <a:ext uri="{FF2B5EF4-FFF2-40B4-BE49-F238E27FC236}">
                <a16:creationId xmlns:a16="http://schemas.microsoft.com/office/drawing/2014/main" id="{ECFD69DB-A046-4F7D-BE34-890445368A52}"/>
              </a:ext>
            </a:extLst>
          </p:cNvPr>
          <p:cNvSpPr/>
          <p:nvPr/>
        </p:nvSpPr>
        <p:spPr>
          <a:xfrm>
            <a:off x="1736963" y="3803552"/>
            <a:ext cx="8718073" cy="1477328"/>
          </a:xfrm>
          <a:prstGeom prst="rect">
            <a:avLst/>
          </a:prstGeom>
          <a:solidFill>
            <a:schemeClr val="accent2">
              <a:lumMod val="60000"/>
              <a:lumOff val="40000"/>
            </a:schemeClr>
          </a:solidFill>
        </p:spPr>
        <p:txBody>
          <a:bodyPr wrap="square">
            <a:spAutoFit/>
          </a:bodyPr>
          <a:lstStyle/>
          <a:p>
            <a:pPr algn="ctr"/>
            <a:r>
              <a:rPr lang="it-IT" b="1" dirty="0">
                <a:solidFill>
                  <a:srgbClr val="002060"/>
                </a:solidFill>
              </a:rPr>
              <a:t>Stabilisce l’art. 9, comma 1 d.l. n. 66/2014 che nell’ambito dell’Anagrafe unica delle stazioni appaltanti di cui all’art. 33-ter del d.l. 18 ottobre 2012, n. 179, convertito, con modificazioni, dalla l. 17 dicembre 2012, n. 221, </a:t>
            </a:r>
            <a:r>
              <a:rPr lang="it-IT" b="1" u="sng" dirty="0">
                <a:solidFill>
                  <a:srgbClr val="002060"/>
                </a:solidFill>
              </a:rPr>
              <a:t>è istituito l’elenco dei soggetti aggregatori di cui fanno parte Consip S.p.a. e una centrale di committenza per ciascuna regione, qualora costituita ai sensi dell’art. 1, comma 455 l. 27 dicembre 2006, n. 296.</a:t>
            </a:r>
            <a:endParaRPr lang="it-IT" b="1" u="sng" dirty="0"/>
          </a:p>
        </p:txBody>
      </p:sp>
    </p:spTree>
    <p:extLst>
      <p:ext uri="{BB962C8B-B14F-4D97-AF65-F5344CB8AC3E}">
        <p14:creationId xmlns:p14="http://schemas.microsoft.com/office/powerpoint/2010/main" val="78105368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352</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3985706"/>
          </a:xfrm>
          <a:prstGeom prst="rect">
            <a:avLst/>
          </a:prstGeom>
          <a:ln>
            <a:solidFill>
              <a:schemeClr val="tx1"/>
            </a:solidFill>
          </a:ln>
        </p:spPr>
        <p:txBody>
          <a:bodyPr wrap="square">
            <a:spAutoFit/>
          </a:bodyPr>
          <a:lstStyle/>
          <a:p>
            <a:pPr algn="ctr"/>
            <a:r>
              <a:rPr lang="it-IT" sz="2000" b="1" dirty="0">
                <a:solidFill>
                  <a:srgbClr val="000000"/>
                </a:solidFill>
                <a:latin typeface="Calibri" panose="020F0502020204030204" pitchFamily="34" charset="0"/>
              </a:rPr>
              <a:t>D.P.C.M. 14 novembre 2011 – ISTITUZIONE DEL TAVOLO TECNICO DEI SOGGETTI AGGREGATORI</a:t>
            </a:r>
          </a:p>
          <a:p>
            <a:pPr algn="ctr"/>
            <a:endParaRPr lang="it-IT" sz="1500" b="1" dirty="0">
              <a:solidFill>
                <a:srgbClr val="000000"/>
              </a:solidFill>
              <a:latin typeface="Calibri" panose="020F0502020204030204" pitchFamily="34" charset="0"/>
            </a:endParaRPr>
          </a:p>
          <a:p>
            <a:pPr algn="ctr"/>
            <a:r>
              <a:rPr lang="it-IT" b="1" dirty="0">
                <a:solidFill>
                  <a:srgbClr val="000000"/>
                </a:solidFill>
                <a:latin typeface="Calibri" panose="020F0502020204030204" pitchFamily="34" charset="0"/>
              </a:rPr>
              <a:t>Il Tavolo tecnico nell'ambito delle attività di razionalizzazione della spesa per beni e servizi delle pubbliche amministrazioni svolge attività nei seguenti ambiti:</a:t>
            </a:r>
          </a:p>
          <a:p>
            <a:pPr algn="ctr"/>
            <a:r>
              <a:rPr lang="it-IT" dirty="0">
                <a:solidFill>
                  <a:srgbClr val="000000"/>
                </a:solidFill>
                <a:latin typeface="Calibri" panose="020F0502020204030204" pitchFamily="34" charset="0"/>
              </a:rPr>
              <a:t>a) </a:t>
            </a:r>
            <a:r>
              <a:rPr lang="it-IT" u="sng" dirty="0">
                <a:solidFill>
                  <a:srgbClr val="000000"/>
                </a:solidFill>
                <a:latin typeface="Calibri" panose="020F0502020204030204" pitchFamily="34" charset="0"/>
              </a:rPr>
              <a:t>raccolta dei dati relativi alla previsione dei fabbisogni di acquisto di beni e di servizi delle amministrazioni;</a:t>
            </a:r>
          </a:p>
          <a:p>
            <a:pPr algn="ctr"/>
            <a:r>
              <a:rPr lang="it-IT" dirty="0">
                <a:solidFill>
                  <a:srgbClr val="000000"/>
                </a:solidFill>
                <a:latin typeface="Calibri" panose="020F0502020204030204" pitchFamily="34" charset="0"/>
              </a:rPr>
              <a:t>b) </a:t>
            </a:r>
            <a:r>
              <a:rPr lang="it-IT" u="sng" dirty="0">
                <a:solidFill>
                  <a:srgbClr val="000000"/>
                </a:solidFill>
                <a:latin typeface="Calibri" panose="020F0502020204030204" pitchFamily="34" charset="0"/>
              </a:rPr>
              <a:t>pianificazione integrata e coordinata, nonché armonizzazione dei piani delle iniziative di acquisto dei soggetti aggregatori</a:t>
            </a:r>
            <a:r>
              <a:rPr lang="it-IT" dirty="0">
                <a:solidFill>
                  <a:srgbClr val="000000"/>
                </a:solidFill>
                <a:latin typeface="Calibri" panose="020F0502020204030204" pitchFamily="34" charset="0"/>
              </a:rPr>
              <a:t>, nel rispetto dei diversi modelli di centralizzazione degli acquisti adottati comprensivo della individuazione delle categorie di beni e servizi, nonché delle soglie al superamento delle quali, si svolgono le relative procedure di acquisto aggregato ai sensi del comma 3, dell'art. 9 del decreto-legge n. 66 del 2014;</a:t>
            </a:r>
          </a:p>
          <a:p>
            <a:pPr algn="ctr"/>
            <a:r>
              <a:rPr lang="it-IT" dirty="0">
                <a:solidFill>
                  <a:srgbClr val="000000"/>
                </a:solidFill>
                <a:latin typeface="Calibri" panose="020F0502020204030204" pitchFamily="34" charset="0"/>
              </a:rPr>
              <a:t>c) </a:t>
            </a:r>
            <a:r>
              <a:rPr lang="it-IT" u="sng" dirty="0">
                <a:solidFill>
                  <a:srgbClr val="000000"/>
                </a:solidFill>
                <a:latin typeface="Calibri" panose="020F0502020204030204" pitchFamily="34" charset="0"/>
              </a:rPr>
              <a:t>condivisione di metodologie e linguaggi comuni a supporto delle attività di centralizzazione ed aggregazione;</a:t>
            </a:r>
          </a:p>
        </p:txBody>
      </p:sp>
    </p:spTree>
    <p:extLst>
      <p:ext uri="{BB962C8B-B14F-4D97-AF65-F5344CB8AC3E}">
        <p14:creationId xmlns:p14="http://schemas.microsoft.com/office/powerpoint/2010/main" val="106540386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353</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3508653"/>
          </a:xfrm>
          <a:prstGeom prst="rect">
            <a:avLst/>
          </a:prstGeom>
          <a:ln>
            <a:solidFill>
              <a:schemeClr val="tx1"/>
            </a:solidFill>
          </a:ln>
        </p:spPr>
        <p:txBody>
          <a:bodyPr wrap="square">
            <a:spAutoFit/>
          </a:bodyPr>
          <a:lstStyle/>
          <a:p>
            <a:pPr algn="ctr"/>
            <a:r>
              <a:rPr lang="it-IT" sz="2000" b="1" dirty="0">
                <a:solidFill>
                  <a:srgbClr val="000000"/>
                </a:solidFill>
                <a:latin typeface="Calibri" panose="020F0502020204030204" pitchFamily="34" charset="0"/>
              </a:rPr>
              <a:t>D.P.C.M. 14 novembre 2011 – ISTITUZIONE DEL TAVOLO TECNICO DEI SOGGETTI AGGREGATORI</a:t>
            </a:r>
          </a:p>
          <a:p>
            <a:pPr algn="ctr"/>
            <a:endParaRPr lang="it-IT" sz="2000" dirty="0">
              <a:solidFill>
                <a:srgbClr val="000000"/>
              </a:solidFill>
              <a:latin typeface="Calibri" panose="020F0502020204030204" pitchFamily="34" charset="0"/>
            </a:endParaRPr>
          </a:p>
          <a:p>
            <a:pPr algn="ctr"/>
            <a:r>
              <a:rPr lang="it-IT" dirty="0">
                <a:solidFill>
                  <a:srgbClr val="000000"/>
                </a:solidFill>
                <a:latin typeface="Calibri" panose="020F0502020204030204" pitchFamily="34" charset="0"/>
              </a:rPr>
              <a:t>d) </a:t>
            </a:r>
            <a:r>
              <a:rPr lang="it-IT" u="sng" dirty="0">
                <a:solidFill>
                  <a:srgbClr val="000000"/>
                </a:solidFill>
                <a:latin typeface="Calibri" panose="020F0502020204030204" pitchFamily="34" charset="0"/>
              </a:rPr>
              <a:t>monitoraggio delle attività e dei risultati dell'aggregazione e centralizzazione degli acquisti</a:t>
            </a:r>
            <a:r>
              <a:rPr lang="it-IT" dirty="0">
                <a:solidFill>
                  <a:srgbClr val="000000"/>
                </a:solidFill>
                <a:latin typeface="Calibri" panose="020F0502020204030204" pitchFamily="34" charset="0"/>
              </a:rPr>
              <a:t>, anche ai fini di quanto previsto dall'art. 9, comma 3 del citato decreto-legge n. 66 del 2014;</a:t>
            </a:r>
          </a:p>
          <a:p>
            <a:pPr algn="ctr"/>
            <a:r>
              <a:rPr lang="it-IT" dirty="0">
                <a:solidFill>
                  <a:srgbClr val="000000"/>
                </a:solidFill>
                <a:latin typeface="Calibri" panose="020F0502020204030204" pitchFamily="34" charset="0"/>
              </a:rPr>
              <a:t>e) </a:t>
            </a:r>
            <a:r>
              <a:rPr lang="it-IT" u="sng" dirty="0">
                <a:solidFill>
                  <a:srgbClr val="000000"/>
                </a:solidFill>
                <a:latin typeface="Calibri" panose="020F0502020204030204" pitchFamily="34" charset="0"/>
              </a:rPr>
              <a:t>supporto tecnico ai programmi di razionalizzazione della spesa per beni e servizi dei soggetti aggregatori</a:t>
            </a:r>
            <a:r>
              <a:rPr lang="it-IT" dirty="0">
                <a:solidFill>
                  <a:srgbClr val="000000"/>
                </a:solidFill>
                <a:latin typeface="Calibri" panose="020F0502020204030204" pitchFamily="34" charset="0"/>
              </a:rPr>
              <a:t>, promozione e rafforzamento dei rapporti di collaborazione, diffusione buone pratiche;</a:t>
            </a:r>
          </a:p>
          <a:p>
            <a:pPr algn="ctr"/>
            <a:r>
              <a:rPr lang="it-IT" dirty="0">
                <a:solidFill>
                  <a:srgbClr val="000000"/>
                </a:solidFill>
                <a:latin typeface="Calibri" panose="020F0502020204030204" pitchFamily="34" charset="0"/>
              </a:rPr>
              <a:t>f) </a:t>
            </a:r>
            <a:r>
              <a:rPr lang="it-IT" u="sng" dirty="0">
                <a:solidFill>
                  <a:srgbClr val="000000"/>
                </a:solidFill>
                <a:latin typeface="Calibri" panose="020F0502020204030204" pitchFamily="34" charset="0"/>
              </a:rPr>
              <a:t>promozioni di azioni volte all'utilizzo delle piattaforme informatiche di acquisto da parte dei soggetti aggregatori;</a:t>
            </a:r>
          </a:p>
          <a:p>
            <a:pPr algn="ctr"/>
            <a:r>
              <a:rPr lang="it-IT" dirty="0">
                <a:solidFill>
                  <a:srgbClr val="000000"/>
                </a:solidFill>
                <a:latin typeface="Calibri" panose="020F0502020204030204" pitchFamily="34" charset="0"/>
              </a:rPr>
              <a:t>g) </a:t>
            </a:r>
            <a:r>
              <a:rPr lang="it-IT" u="sng" dirty="0">
                <a:solidFill>
                  <a:srgbClr val="000000"/>
                </a:solidFill>
                <a:latin typeface="Calibri" panose="020F0502020204030204" pitchFamily="34" charset="0"/>
              </a:rPr>
              <a:t>collaborazione con i soggetti istituzionali competenti in tema di acquisti pubblici. </a:t>
            </a:r>
          </a:p>
        </p:txBody>
      </p:sp>
    </p:spTree>
    <p:extLst>
      <p:ext uri="{BB962C8B-B14F-4D97-AF65-F5344CB8AC3E}">
        <p14:creationId xmlns:p14="http://schemas.microsoft.com/office/powerpoint/2010/main" val="2715299579"/>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354</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3" name="Rettangolo 2">
            <a:extLst>
              <a:ext uri="{FF2B5EF4-FFF2-40B4-BE49-F238E27FC236}">
                <a16:creationId xmlns:a16="http://schemas.microsoft.com/office/drawing/2014/main" id="{1EE3C139-6C0D-4CB4-9F11-61FCBA648CC5}"/>
              </a:ext>
            </a:extLst>
          </p:cNvPr>
          <p:cNvSpPr/>
          <p:nvPr/>
        </p:nvSpPr>
        <p:spPr>
          <a:xfrm>
            <a:off x="956153" y="2703576"/>
            <a:ext cx="3741107" cy="1631216"/>
          </a:xfrm>
          <a:prstGeom prst="rect">
            <a:avLst/>
          </a:prstGeom>
          <a:solidFill>
            <a:schemeClr val="accent2">
              <a:lumMod val="60000"/>
              <a:lumOff val="40000"/>
            </a:schemeClr>
          </a:solidFill>
          <a:ln>
            <a:solidFill>
              <a:schemeClr val="tx1"/>
            </a:solidFill>
          </a:ln>
        </p:spPr>
        <p:txBody>
          <a:bodyPr wrap="square">
            <a:spAutoFit/>
          </a:bodyPr>
          <a:lstStyle/>
          <a:p>
            <a:pPr algn="ctr"/>
            <a:r>
              <a:rPr lang="it-IT" sz="2000" dirty="0">
                <a:solidFill>
                  <a:srgbClr val="002060"/>
                </a:solidFill>
              </a:rPr>
              <a:t>la </a:t>
            </a:r>
            <a:r>
              <a:rPr lang="it-IT" sz="2000" b="1" dirty="0">
                <a:solidFill>
                  <a:srgbClr val="002060"/>
                </a:solidFill>
              </a:rPr>
              <a:t>Deliberazione ANAC 17 gennaio 2018 n. 31 </a:t>
            </a:r>
            <a:r>
              <a:rPr lang="it-IT" sz="2000" dirty="0">
                <a:solidFill>
                  <a:srgbClr val="002060"/>
                </a:solidFill>
              </a:rPr>
              <a:t>che riporta il seguente elenco dei </a:t>
            </a:r>
            <a:r>
              <a:rPr lang="it-IT" sz="2000" b="1" u="sng" dirty="0">
                <a:solidFill>
                  <a:srgbClr val="002060"/>
                </a:solidFill>
              </a:rPr>
              <a:t>soggetti aggregatori</a:t>
            </a:r>
            <a:r>
              <a:rPr lang="it-IT" sz="2000" b="1" dirty="0">
                <a:solidFill>
                  <a:srgbClr val="002060"/>
                </a:solidFill>
              </a:rPr>
              <a:t> </a:t>
            </a:r>
            <a:r>
              <a:rPr lang="it-IT" sz="2000" dirty="0">
                <a:solidFill>
                  <a:srgbClr val="002060"/>
                </a:solidFill>
              </a:rPr>
              <a:t>di cui all’art. 9 del d.l. 24 aprile 2014, n. 66:</a:t>
            </a:r>
            <a:endParaRPr lang="it-IT" sz="2000" dirty="0"/>
          </a:p>
        </p:txBody>
      </p:sp>
      <p:sp>
        <p:nvSpPr>
          <p:cNvPr id="9" name="Rettangolo 8">
            <a:extLst>
              <a:ext uri="{FF2B5EF4-FFF2-40B4-BE49-F238E27FC236}">
                <a16:creationId xmlns:a16="http://schemas.microsoft.com/office/drawing/2014/main" id="{FC2F3AFF-078B-467C-B300-8CA782F475E1}"/>
              </a:ext>
            </a:extLst>
          </p:cNvPr>
          <p:cNvSpPr/>
          <p:nvPr/>
        </p:nvSpPr>
        <p:spPr>
          <a:xfrm>
            <a:off x="6528047" y="1777546"/>
            <a:ext cx="4609117" cy="2554545"/>
          </a:xfrm>
          <a:prstGeom prst="rect">
            <a:avLst/>
          </a:prstGeom>
          <a:solidFill>
            <a:schemeClr val="tx2">
              <a:lumMod val="60000"/>
              <a:lumOff val="40000"/>
            </a:schemeClr>
          </a:solidFill>
          <a:ln>
            <a:solidFill>
              <a:schemeClr val="tx1"/>
            </a:solidFill>
          </a:ln>
        </p:spPr>
        <p:txBody>
          <a:bodyPr wrap="square">
            <a:spAutoFit/>
          </a:bodyPr>
          <a:lstStyle/>
          <a:p>
            <a:pPr algn="ctr"/>
            <a:r>
              <a:rPr lang="it-IT" sz="2000" b="1" dirty="0"/>
              <a:t>Per la Regione Calabria: </a:t>
            </a:r>
          </a:p>
          <a:p>
            <a:pPr algn="ctr"/>
            <a:r>
              <a:rPr lang="it-IT" sz="2000" u="sng" dirty="0"/>
              <a:t>Stazione Unica Appaltante Calabria</a:t>
            </a:r>
            <a:r>
              <a:rPr lang="it-IT" sz="2000" dirty="0"/>
              <a:t> (Legge regionale 7 dicembre 2007, n. 26 Istituzione dell’autorità regionale denominata «Stazione Unica Appaltante» e disciplina della trasparenza in materia di appalti pubblici di lavori, servizi e forniture.</a:t>
            </a:r>
          </a:p>
        </p:txBody>
      </p:sp>
      <p:sp>
        <p:nvSpPr>
          <p:cNvPr id="11" name="Freccia a destra 10">
            <a:extLst>
              <a:ext uri="{FF2B5EF4-FFF2-40B4-BE49-F238E27FC236}">
                <a16:creationId xmlns:a16="http://schemas.microsoft.com/office/drawing/2014/main" id="{45F3AB0C-44E0-4BCC-A0CD-39A040E011EB}"/>
              </a:ext>
            </a:extLst>
          </p:cNvPr>
          <p:cNvSpPr/>
          <p:nvPr/>
        </p:nvSpPr>
        <p:spPr>
          <a:xfrm>
            <a:off x="5069960" y="3214492"/>
            <a:ext cx="1215025" cy="429016"/>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Freccia in giù 12">
            <a:extLst>
              <a:ext uri="{FF2B5EF4-FFF2-40B4-BE49-F238E27FC236}">
                <a16:creationId xmlns:a16="http://schemas.microsoft.com/office/drawing/2014/main" id="{BE80B72C-AFD0-4A3D-BE0B-11D6CE3FAFB4}"/>
              </a:ext>
            </a:extLst>
          </p:cNvPr>
          <p:cNvSpPr/>
          <p:nvPr/>
        </p:nvSpPr>
        <p:spPr>
          <a:xfrm>
            <a:off x="7157581" y="4496844"/>
            <a:ext cx="433192" cy="81419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a:extLst>
              <a:ext uri="{FF2B5EF4-FFF2-40B4-BE49-F238E27FC236}">
                <a16:creationId xmlns:a16="http://schemas.microsoft.com/office/drawing/2014/main" id="{AABA2982-82E8-4529-87CC-42E0A8D133FF}"/>
              </a:ext>
            </a:extLst>
          </p:cNvPr>
          <p:cNvSpPr txBox="1"/>
          <p:nvPr/>
        </p:nvSpPr>
        <p:spPr>
          <a:xfrm>
            <a:off x="3995803" y="5423293"/>
            <a:ext cx="6195270" cy="584775"/>
          </a:xfrm>
          <a:prstGeom prst="rect">
            <a:avLst/>
          </a:prstGeom>
          <a:solidFill>
            <a:srgbClr val="92D050"/>
          </a:solidFill>
        </p:spPr>
        <p:txBody>
          <a:bodyPr wrap="square" rtlCol="0">
            <a:spAutoFit/>
          </a:bodyPr>
          <a:lstStyle/>
          <a:p>
            <a:pPr algn="ctr"/>
            <a:r>
              <a:rPr lang="it-IT" sz="1600" b="1" dirty="0"/>
              <a:t>LA SUA </a:t>
            </a:r>
            <a:r>
              <a:rPr lang="it-IT" sz="1600" b="1" dirty="0">
                <a:latin typeface="Calibri" panose="020F0502020204030204" pitchFamily="34" charset="0"/>
                <a:cs typeface="Calibri" panose="020F0502020204030204" pitchFamily="34" charset="0"/>
              </a:rPr>
              <a:t>È UNA CENTRALE DI COMMITTENZA ed è il SOGGETTO AGGREGATORE PER LA REGIONE</a:t>
            </a:r>
            <a:endParaRPr lang="it-IT" sz="1600" b="1" dirty="0"/>
          </a:p>
        </p:txBody>
      </p:sp>
    </p:spTree>
    <p:extLst>
      <p:ext uri="{BB962C8B-B14F-4D97-AF65-F5344CB8AC3E}">
        <p14:creationId xmlns:p14="http://schemas.microsoft.com/office/powerpoint/2010/main" val="14324175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355</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3416320"/>
          </a:xfrm>
          <a:prstGeom prst="rect">
            <a:avLst/>
          </a:prstGeom>
          <a:ln>
            <a:solidFill>
              <a:schemeClr val="tx1"/>
            </a:solidFill>
          </a:ln>
        </p:spPr>
        <p:txBody>
          <a:bodyPr wrap="square">
            <a:spAutoFit/>
          </a:bodyPr>
          <a:lstStyle/>
          <a:p>
            <a:pPr algn="ctr"/>
            <a:r>
              <a:rPr lang="it-IT" sz="2400" dirty="0">
                <a:solidFill>
                  <a:srgbClr val="000000"/>
                </a:solidFill>
                <a:latin typeface="Calibri" panose="020F0502020204030204" pitchFamily="34" charset="0"/>
              </a:rPr>
              <a:t>Il Codice ha recepito tutte le innovazioni della direttiva, prevedendo innanzitutto la definizione di attività di centralizzazione delle committenze, intendendo per tali le attività di committenza svolte su base permanente.</a:t>
            </a:r>
          </a:p>
          <a:p>
            <a:pPr algn="ctr"/>
            <a:endParaRPr lang="it-IT" sz="2400" dirty="0">
              <a:solidFill>
                <a:srgbClr val="000000"/>
              </a:solidFill>
              <a:latin typeface="Calibri" panose="020F0502020204030204" pitchFamily="34" charset="0"/>
            </a:endParaRPr>
          </a:p>
          <a:p>
            <a:pPr algn="ctr"/>
            <a:r>
              <a:rPr lang="it-IT" sz="2400" dirty="0">
                <a:solidFill>
                  <a:srgbClr val="000000"/>
                </a:solidFill>
                <a:latin typeface="Calibri" panose="020F0502020204030204" pitchFamily="34" charset="0"/>
              </a:rPr>
              <a:t>La principale novità della definizione è costituita dal carattere di continuità delle attività svolte, caratteristica questa che consente di distinguere tra attività di centralizzazione ed appalto congiunto occasionale.</a:t>
            </a:r>
          </a:p>
        </p:txBody>
      </p:sp>
    </p:spTree>
    <p:extLst>
      <p:ext uri="{BB962C8B-B14F-4D97-AF65-F5344CB8AC3E}">
        <p14:creationId xmlns:p14="http://schemas.microsoft.com/office/powerpoint/2010/main" val="230878008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356</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9" name="Rettangolo 8">
            <a:extLst>
              <a:ext uri="{FF2B5EF4-FFF2-40B4-BE49-F238E27FC236}">
                <a16:creationId xmlns:a16="http://schemas.microsoft.com/office/drawing/2014/main" id="{22BC2128-7BED-4456-9380-70E960A1F268}"/>
              </a:ext>
            </a:extLst>
          </p:cNvPr>
          <p:cNvSpPr/>
          <p:nvPr/>
        </p:nvSpPr>
        <p:spPr>
          <a:xfrm>
            <a:off x="1544877" y="2836747"/>
            <a:ext cx="3891419" cy="2723823"/>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pPr algn="ctr"/>
            <a:r>
              <a:rPr lang="it-IT" sz="1900" b="1" u="sng" dirty="0"/>
              <a:t>Attività di centralizzazione delle committenze:</a:t>
            </a:r>
            <a:r>
              <a:rPr lang="it-IT" sz="1900" b="1" dirty="0"/>
              <a:t> è l’attività svolta</a:t>
            </a:r>
          </a:p>
          <a:p>
            <a:pPr algn="ctr"/>
            <a:r>
              <a:rPr lang="it-IT" sz="1900" b="1" dirty="0"/>
              <a:t>su base permanente che riguarda: 1) acquisizione di forniture o servizi destinate a stazioni appaltanti; 2) l’aggiudicazione di appalti o la conclusione di accordi quadro per lavori, forniture o servizi destinati a stazioni appaltanti.</a:t>
            </a:r>
          </a:p>
        </p:txBody>
      </p:sp>
      <p:sp>
        <p:nvSpPr>
          <p:cNvPr id="11" name="Rettangolo 10">
            <a:extLst>
              <a:ext uri="{FF2B5EF4-FFF2-40B4-BE49-F238E27FC236}">
                <a16:creationId xmlns:a16="http://schemas.microsoft.com/office/drawing/2014/main" id="{07C696AD-E46F-4974-B514-040B002E4B64}"/>
              </a:ext>
            </a:extLst>
          </p:cNvPr>
          <p:cNvSpPr/>
          <p:nvPr/>
        </p:nvSpPr>
        <p:spPr>
          <a:xfrm>
            <a:off x="6752616" y="2675164"/>
            <a:ext cx="4336926" cy="3046988"/>
          </a:xfrm>
          <a:prstGeom prst="rect">
            <a:avLst/>
          </a:prstGeom>
          <a:solidFill>
            <a:srgbClr val="FFC000"/>
          </a:solidFill>
          <a:ln>
            <a:solidFill>
              <a:schemeClr val="tx1"/>
            </a:solidFill>
          </a:ln>
          <a:effectLst>
            <a:outerShdw blurRad="50800" dist="38100" dir="10800000" algn="r" rotWithShape="0">
              <a:prstClr val="black">
                <a:alpha val="40000"/>
              </a:prstClr>
            </a:outerShdw>
          </a:effectLst>
        </p:spPr>
        <p:txBody>
          <a:bodyPr wrap="square">
            <a:spAutoFit/>
          </a:bodyPr>
          <a:lstStyle/>
          <a:p>
            <a:pPr algn="ctr"/>
            <a:r>
              <a:rPr lang="it-IT" sz="1600" b="1" u="sng" dirty="0"/>
              <a:t>Attività di committenza ausiliarie:</a:t>
            </a:r>
          </a:p>
          <a:p>
            <a:pPr algn="ctr"/>
            <a:r>
              <a:rPr lang="it-IT" sz="1600" b="1" dirty="0"/>
              <a:t>consistono nella prestazione di supporto alle</a:t>
            </a:r>
          </a:p>
          <a:p>
            <a:pPr algn="ctr"/>
            <a:r>
              <a:rPr lang="it-IT" sz="1600" b="1" dirty="0"/>
              <a:t>attività di committenza, in particolare: 1) infrastrutture tecniche che consentano alle</a:t>
            </a:r>
          </a:p>
          <a:p>
            <a:pPr algn="ctr"/>
            <a:r>
              <a:rPr lang="it-IT" sz="1600" b="1" dirty="0"/>
              <a:t>S.A. di aggiudicare appalti pubblici o di</a:t>
            </a:r>
          </a:p>
          <a:p>
            <a:pPr algn="ctr"/>
            <a:r>
              <a:rPr lang="it-IT" sz="1600" b="1" dirty="0"/>
              <a:t>concludere accordi quadro per lavori, forniture o servizi; 2) consulenza sullo svolgimento o sulla</a:t>
            </a:r>
          </a:p>
          <a:p>
            <a:pPr algn="ctr"/>
            <a:r>
              <a:rPr lang="it-IT" sz="1600" b="1" dirty="0"/>
              <a:t>progettazione delle procedure di appalti 3) preparazione delle procedure di appalti in</a:t>
            </a:r>
          </a:p>
          <a:p>
            <a:pPr algn="ctr"/>
            <a:r>
              <a:rPr lang="it-IT" sz="1600" b="1" dirty="0"/>
              <a:t>nome e per conto della S.A. interessata; 4) gestione delle procedure di appalti in nome e</a:t>
            </a:r>
          </a:p>
          <a:p>
            <a:pPr algn="ctr"/>
            <a:r>
              <a:rPr lang="it-IT" sz="1600" b="1" dirty="0"/>
              <a:t>per conto della stazione appaltante interessata.</a:t>
            </a:r>
          </a:p>
        </p:txBody>
      </p:sp>
    </p:spTree>
    <p:extLst>
      <p:ext uri="{BB962C8B-B14F-4D97-AF65-F5344CB8AC3E}">
        <p14:creationId xmlns:p14="http://schemas.microsoft.com/office/powerpoint/2010/main" val="155247911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357</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3" name="Rettangolo 2">
            <a:extLst>
              <a:ext uri="{FF2B5EF4-FFF2-40B4-BE49-F238E27FC236}">
                <a16:creationId xmlns:a16="http://schemas.microsoft.com/office/drawing/2014/main" id="{D1074BB3-7CA0-4743-B857-9A3A0A43CDBC}"/>
              </a:ext>
            </a:extLst>
          </p:cNvPr>
          <p:cNvSpPr/>
          <p:nvPr/>
        </p:nvSpPr>
        <p:spPr>
          <a:xfrm>
            <a:off x="1099350" y="2605914"/>
            <a:ext cx="9993298" cy="3323987"/>
          </a:xfrm>
          <a:prstGeom prst="rect">
            <a:avLst/>
          </a:prstGeom>
          <a:ln>
            <a:solidFill>
              <a:schemeClr val="tx1"/>
            </a:solidFill>
          </a:ln>
        </p:spPr>
        <p:txBody>
          <a:bodyPr wrap="square">
            <a:spAutoFit/>
          </a:bodyPr>
          <a:lstStyle/>
          <a:p>
            <a:pPr algn="ctr"/>
            <a:r>
              <a:rPr lang="it-IT" sz="1600" b="1" u="sng" dirty="0"/>
              <a:t>La programmazione della singola S.A. in rapporto alle funzioni della centrale di committenza</a:t>
            </a:r>
          </a:p>
          <a:p>
            <a:pPr marL="285750" indent="-285750" algn="just">
              <a:buFont typeface="Wingdings" panose="05000000000000000000" pitchFamily="2" charset="2"/>
              <a:buChar char="Ø"/>
            </a:pPr>
            <a:endParaRPr lang="it-IT" sz="1500" dirty="0"/>
          </a:p>
          <a:p>
            <a:pPr marL="285750" indent="-285750" algn="just">
              <a:buFont typeface="Wingdings" panose="05000000000000000000" pitchFamily="2" charset="2"/>
              <a:buChar char="Ø"/>
            </a:pPr>
            <a:r>
              <a:rPr lang="it-IT" sz="1500" dirty="0"/>
              <a:t>Individuazione del fabbisogno;</a:t>
            </a:r>
          </a:p>
          <a:p>
            <a:pPr marL="285750" indent="-285750" algn="just">
              <a:buFont typeface="Wingdings" panose="05000000000000000000" pitchFamily="2" charset="2"/>
              <a:buChar char="Ø"/>
            </a:pPr>
            <a:r>
              <a:rPr lang="it-IT" sz="1500" dirty="0"/>
              <a:t>Comunicazione di eventuali fabbisogni di beni e servizi di importo &gt;1.000.000 € al tavolo tecnico dei soggetti aggregatori, affinché ne tengano conto in sede di pianificazione;</a:t>
            </a:r>
          </a:p>
          <a:p>
            <a:pPr marL="285750" indent="-285750" algn="just">
              <a:buFont typeface="Wingdings" panose="05000000000000000000" pitchFamily="2" charset="2"/>
              <a:buChar char="Ø"/>
            </a:pPr>
            <a:r>
              <a:rPr lang="it-IT" sz="1500" dirty="0"/>
              <a:t>Verifica se, in ragione di norme di contenimento della spesa pubblica, l’amministrazione procedente sia tenuta a ricorrere a strumenti di acquisto messi a disposizione da CONSIP o da altro soggetto aggregatore di riferimento;</a:t>
            </a:r>
          </a:p>
          <a:p>
            <a:pPr marL="285750" indent="-285750" algn="just">
              <a:buFont typeface="Wingdings" panose="05000000000000000000" pitchFamily="2" charset="2"/>
              <a:buChar char="Ø"/>
            </a:pPr>
            <a:r>
              <a:rPr lang="it-IT" sz="1500" dirty="0"/>
              <a:t>In caso negativo (strumento di acquisto specifico non esistente o amministrazione che non intende ricorrervi, ove sia sua facoltà) verificare se la P.A. procedente sia dotata di qualificazione per poter effettuare la procedura;</a:t>
            </a:r>
          </a:p>
          <a:p>
            <a:pPr marL="285750" indent="-285750" algn="just">
              <a:buFont typeface="Wingdings" panose="05000000000000000000" pitchFamily="2" charset="2"/>
              <a:buChar char="Ø"/>
            </a:pPr>
            <a:r>
              <a:rPr lang="it-IT" sz="1500" dirty="0"/>
              <a:t>In caso positivo, verificare se, in ragione di norme di contenimento della spesa pubblica, sia tenuta ovvero possa ricorrere a strumenti di negoziazione messi a disposizione da CONSIP o da altro soggetto aggregatore (ad esempio, Sistema Dinamico di Acquisizione, procedura negoziata su MePA, ecc.)</a:t>
            </a:r>
          </a:p>
          <a:p>
            <a:pPr marL="285750" indent="-285750" algn="just">
              <a:buFont typeface="Wingdings" panose="05000000000000000000" pitchFamily="2" charset="2"/>
              <a:buChar char="Ø"/>
            </a:pPr>
            <a:r>
              <a:rPr lang="it-IT" sz="1500" dirty="0"/>
              <a:t>Nel caso di riposta negativa a tale verifica, l’amministrazione procedente dovrà ricorrere ad una centrale di committenza qualificata per l’acquisto in questione, ovvero mediante aggregazione con una o più S.A. aventi la necessaria qualificazione.</a:t>
            </a:r>
          </a:p>
        </p:txBody>
      </p:sp>
    </p:spTree>
    <p:extLst>
      <p:ext uri="{BB962C8B-B14F-4D97-AF65-F5344CB8AC3E}">
        <p14:creationId xmlns:p14="http://schemas.microsoft.com/office/powerpoint/2010/main" val="300366789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358</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3" name="Rettangolo 2">
            <a:extLst>
              <a:ext uri="{FF2B5EF4-FFF2-40B4-BE49-F238E27FC236}">
                <a16:creationId xmlns:a16="http://schemas.microsoft.com/office/drawing/2014/main" id="{D1074BB3-7CA0-4743-B857-9A3A0A43CDBC}"/>
              </a:ext>
            </a:extLst>
          </p:cNvPr>
          <p:cNvSpPr/>
          <p:nvPr/>
        </p:nvSpPr>
        <p:spPr>
          <a:xfrm>
            <a:off x="1099350" y="2605914"/>
            <a:ext cx="9993298" cy="3108543"/>
          </a:xfrm>
          <a:prstGeom prst="rect">
            <a:avLst/>
          </a:prstGeom>
          <a:ln>
            <a:solidFill>
              <a:schemeClr val="tx1"/>
            </a:solidFill>
          </a:ln>
        </p:spPr>
        <p:txBody>
          <a:bodyPr wrap="square">
            <a:spAutoFit/>
          </a:bodyPr>
          <a:lstStyle/>
          <a:p>
            <a:pPr algn="ctr"/>
            <a:r>
              <a:rPr lang="it-IT" sz="1600" b="1" u="sng" dirty="0"/>
              <a:t>La conseguenti attività della centrale di committenza</a:t>
            </a:r>
          </a:p>
          <a:p>
            <a:pPr marL="285750" indent="-285750" algn="just">
              <a:buFont typeface="Wingdings" panose="05000000000000000000" pitchFamily="2" charset="2"/>
              <a:buChar char="Ø"/>
            </a:pPr>
            <a:endParaRPr lang="it-IT" sz="1500" dirty="0"/>
          </a:p>
          <a:p>
            <a:pPr marL="285750" indent="-285750" algn="just">
              <a:buFont typeface="Wingdings" panose="05000000000000000000" pitchFamily="2" charset="2"/>
              <a:buChar char="Ø"/>
            </a:pPr>
            <a:r>
              <a:rPr lang="it-IT" sz="1500" dirty="0"/>
              <a:t>Rilevazione, omogeneizzazione e aggregazione dei fabbisogni annuali di spesa;</a:t>
            </a:r>
          </a:p>
          <a:p>
            <a:pPr marL="285750" indent="-285750" algn="just">
              <a:buFont typeface="Wingdings" panose="05000000000000000000" pitchFamily="2" charset="2"/>
              <a:buChar char="Ø"/>
            </a:pPr>
            <a:r>
              <a:rPr lang="it-IT" sz="1500" dirty="0"/>
              <a:t>Definizione standard di spesa e indicatori di riferimento;</a:t>
            </a:r>
          </a:p>
          <a:p>
            <a:pPr marL="285750" indent="-285750" algn="just">
              <a:buFont typeface="Wingdings" panose="05000000000000000000" pitchFamily="2" charset="2"/>
              <a:buChar char="Ø"/>
            </a:pPr>
            <a:r>
              <a:rPr lang="it-IT" sz="1500" dirty="0"/>
              <a:t>Definizione del piano di acquisti (biennale o triennale a seconda si tratti di beni/servizi o lavori);</a:t>
            </a:r>
          </a:p>
          <a:p>
            <a:pPr marL="285750" indent="-285750" algn="just">
              <a:buFont typeface="Wingdings" panose="05000000000000000000" pitchFamily="2" charset="2"/>
              <a:buChar char="Ø"/>
            </a:pPr>
            <a:r>
              <a:rPr lang="it-IT" sz="1500" dirty="0"/>
              <a:t>Definizione del piano gare, stima delle risorse e delle tempistiche;</a:t>
            </a:r>
          </a:p>
          <a:p>
            <a:pPr marL="285750" indent="-285750" algn="just">
              <a:buFont typeface="Wingdings" panose="05000000000000000000" pitchFamily="2" charset="2"/>
              <a:buChar char="Ø"/>
            </a:pPr>
            <a:r>
              <a:rPr lang="it-IT" sz="1500" dirty="0"/>
              <a:t>Progettazione delle singole iniziative di acquisto;</a:t>
            </a:r>
          </a:p>
          <a:p>
            <a:pPr marL="285750" indent="-285750" algn="just">
              <a:buFont typeface="Wingdings" panose="05000000000000000000" pitchFamily="2" charset="2"/>
              <a:buChar char="Ø"/>
            </a:pPr>
            <a:r>
              <a:rPr lang="it-IT" sz="1500" dirty="0"/>
              <a:t>Costituzione della piattaforma informatica dedicata per la gestione di tutte le procedure specifiche di appalto;</a:t>
            </a:r>
          </a:p>
          <a:p>
            <a:pPr marL="285750" indent="-285750" algn="just">
              <a:buFont typeface="Wingdings" panose="05000000000000000000" pitchFamily="2" charset="2"/>
              <a:buChar char="Ø"/>
            </a:pPr>
            <a:r>
              <a:rPr lang="it-IT" sz="1500" dirty="0"/>
              <a:t>Predisposizione degli eventuali atti necessari per acquisire la qualifica ai sensi dell’art. 38 d.lgs. n. 50/2016;</a:t>
            </a:r>
          </a:p>
          <a:p>
            <a:pPr marL="285750" indent="-285750" algn="just">
              <a:buFont typeface="Wingdings" panose="05000000000000000000" pitchFamily="2" charset="2"/>
              <a:buChar char="Ø"/>
            </a:pPr>
            <a:r>
              <a:rPr lang="it-IT" sz="1500" dirty="0"/>
              <a:t>Acquisizione da ogni singola amministrazione richiedente della determina a contrarre, con gli elementi essenziali del contratto, i criteri di selezione, le specifiche tecniche, il progetto;</a:t>
            </a:r>
          </a:p>
          <a:p>
            <a:pPr marL="285750" indent="-285750" algn="just">
              <a:buFont typeface="Wingdings" panose="05000000000000000000" pitchFamily="2" charset="2"/>
              <a:buChar char="Ø"/>
            </a:pPr>
            <a:r>
              <a:rPr lang="it-IT" sz="1500" dirty="0"/>
              <a:t>Nominare il RUP per la procedura di gara all’interno dell’amministrazione richiedente (nel caso non sia stato fatto dalla S.A. e tale potere sia espressamente conferito alla centrale di committenza).</a:t>
            </a:r>
          </a:p>
        </p:txBody>
      </p:sp>
    </p:spTree>
    <p:extLst>
      <p:ext uri="{BB962C8B-B14F-4D97-AF65-F5344CB8AC3E}">
        <p14:creationId xmlns:p14="http://schemas.microsoft.com/office/powerpoint/2010/main" val="367355728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359</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3" name="Rettangolo 2">
            <a:extLst>
              <a:ext uri="{FF2B5EF4-FFF2-40B4-BE49-F238E27FC236}">
                <a16:creationId xmlns:a16="http://schemas.microsoft.com/office/drawing/2014/main" id="{D1074BB3-7CA0-4743-B857-9A3A0A43CDBC}"/>
              </a:ext>
            </a:extLst>
          </p:cNvPr>
          <p:cNvSpPr/>
          <p:nvPr/>
        </p:nvSpPr>
        <p:spPr>
          <a:xfrm>
            <a:off x="1099350" y="2605914"/>
            <a:ext cx="9993298" cy="3108543"/>
          </a:xfrm>
          <a:prstGeom prst="rect">
            <a:avLst/>
          </a:prstGeom>
          <a:ln>
            <a:solidFill>
              <a:schemeClr val="tx1"/>
            </a:solidFill>
          </a:ln>
        </p:spPr>
        <p:txBody>
          <a:bodyPr wrap="square">
            <a:spAutoFit/>
          </a:bodyPr>
          <a:lstStyle/>
          <a:p>
            <a:pPr algn="ctr"/>
            <a:r>
              <a:rPr lang="it-IT" sz="1600" b="1" u="sng" dirty="0"/>
              <a:t>La conseguenti attività della centrale di committenza</a:t>
            </a:r>
          </a:p>
          <a:p>
            <a:pPr marL="285750" indent="-285750" algn="just">
              <a:buFont typeface="Wingdings" panose="05000000000000000000" pitchFamily="2" charset="2"/>
              <a:buChar char="Ø"/>
            </a:pPr>
            <a:endParaRPr lang="it-IT" sz="1500" dirty="0"/>
          </a:p>
          <a:p>
            <a:pPr marL="285750" indent="-285750" algn="just">
              <a:buFont typeface="Wingdings" panose="05000000000000000000" pitchFamily="2" charset="2"/>
              <a:buChar char="Ø"/>
            </a:pPr>
            <a:r>
              <a:rPr lang="it-IT" sz="1500" dirty="0"/>
              <a:t>Predisporre, approvare e pubblicare gli atti istitutivi della procedura (avvisi di preinformazione, bandi di gara), nonché i disciplinari, le lettere di invito, vigilando sulla puntuale osservazione degli stessi;</a:t>
            </a:r>
          </a:p>
          <a:p>
            <a:pPr marL="285750" indent="-285750" algn="just">
              <a:buFont typeface="Wingdings" panose="05000000000000000000" pitchFamily="2" charset="2"/>
              <a:buChar char="Ø"/>
            </a:pPr>
            <a:r>
              <a:rPr lang="it-IT" sz="1500" dirty="0"/>
              <a:t>Predisporre e attuare modelli organizzativi comuni in modo da fluidificare ed efficientare l’azione amministrativa;</a:t>
            </a:r>
          </a:p>
          <a:p>
            <a:pPr marL="285750" indent="-285750" algn="just">
              <a:buFont typeface="Wingdings" panose="05000000000000000000" pitchFamily="2" charset="2"/>
              <a:buChar char="Ø"/>
            </a:pPr>
            <a:r>
              <a:rPr lang="it-IT" sz="1500" dirty="0"/>
              <a:t>Adeguare la modulistica da utilizzare nella procedura;</a:t>
            </a:r>
          </a:p>
          <a:p>
            <a:pPr marL="285750" indent="-285750" algn="just">
              <a:buFont typeface="Wingdings" panose="05000000000000000000" pitchFamily="2" charset="2"/>
              <a:buChar char="Ø"/>
            </a:pPr>
            <a:r>
              <a:rPr lang="it-IT" sz="1500" dirty="0"/>
              <a:t>Nominare le commissioni di gara, garantendo la rotazione delle presenze in caso di enti aderenti superiori a 3;</a:t>
            </a:r>
          </a:p>
          <a:p>
            <a:pPr marL="285750" indent="-285750" algn="just">
              <a:buFont typeface="Wingdings" panose="05000000000000000000" pitchFamily="2" charset="2"/>
              <a:buChar char="Ø"/>
            </a:pPr>
            <a:r>
              <a:rPr lang="it-IT" sz="1500" dirty="0"/>
              <a:t>Verificare il possesso dei requisiti di ordine generale, di capacità finanziaria e tecnico organizzativa, nonché i profili di anomalia dell’offerta;</a:t>
            </a:r>
          </a:p>
          <a:p>
            <a:pPr marL="285750" indent="-285750" algn="just">
              <a:buFont typeface="Wingdings" panose="05000000000000000000" pitchFamily="2" charset="2"/>
              <a:buChar char="Ø"/>
            </a:pPr>
            <a:r>
              <a:rPr lang="it-IT" sz="1500" dirty="0"/>
              <a:t>Trasmettere ai singoli enti le risultanze di gara e la documentazione ai fini delle determinazioni susseguenti;</a:t>
            </a:r>
          </a:p>
          <a:p>
            <a:pPr marL="285750" indent="-285750" algn="just">
              <a:buFont typeface="Wingdings" panose="05000000000000000000" pitchFamily="2" charset="2"/>
              <a:buChar char="Ø"/>
            </a:pPr>
            <a:r>
              <a:rPr lang="it-IT" sz="1500" dirty="0"/>
              <a:t>Gestire i contenziosi inerenti la procedura di gara;</a:t>
            </a:r>
          </a:p>
          <a:p>
            <a:pPr marL="285750" indent="-285750" algn="just">
              <a:buFont typeface="Wingdings" panose="05000000000000000000" pitchFamily="2" charset="2"/>
              <a:buChar char="Ø"/>
            </a:pPr>
            <a:r>
              <a:rPr lang="it-IT" sz="1500" dirty="0"/>
              <a:t>Costituire un albo di tecnici e responsabili amministrativi dei Comuni convenzionati per lo svolgimento delle procedure qui richiamate.</a:t>
            </a:r>
          </a:p>
        </p:txBody>
      </p:sp>
    </p:spTree>
    <p:extLst>
      <p:ext uri="{BB962C8B-B14F-4D97-AF65-F5344CB8AC3E}">
        <p14:creationId xmlns:p14="http://schemas.microsoft.com/office/powerpoint/2010/main" val="212352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t>I REQUISITI DEL RESPONSABILE UNICO DEL PROCEDIMENTO NEGLI APPALTI DI FORNITURE E SERVIZI</a:t>
            </a:r>
            <a:endParaRPr lang="it-IT" sz="1600" b="1" dirty="0"/>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2"/>
            <a:ext cx="7200800" cy="2831544"/>
          </a:xfrm>
          <a:prstGeom prst="rect">
            <a:avLst/>
          </a:prstGeom>
          <a:solidFill>
            <a:srgbClr val="FF0000"/>
          </a:solidFill>
        </p:spPr>
        <p:txBody>
          <a:bodyPr wrap="square" rtlCol="0">
            <a:spAutoFit/>
          </a:bodyPr>
          <a:lstStyle/>
          <a:p>
            <a:pPr algn="ctr"/>
            <a:r>
              <a:rPr lang="it-IT" sz="2400" b="1" dirty="0"/>
              <a:t>IN OGNI CASO…</a:t>
            </a:r>
          </a:p>
          <a:p>
            <a:pPr algn="ctr"/>
            <a:endParaRPr lang="it-IT" sz="2200" b="1" dirty="0"/>
          </a:p>
          <a:p>
            <a:pPr algn="ctr"/>
            <a:r>
              <a:rPr lang="it-IT" sz="2200" b="1" dirty="0"/>
              <a:t>A decorrere dalla data di entrata in vigore del nuovo sistema di qualificazione delle stazioni appaltanti di cui all’art. 38 Codice (</a:t>
            </a:r>
            <a:r>
              <a:rPr lang="it-IT" sz="2200" b="1" u="sng" dirty="0"/>
              <a:t>non ancora entrato in vigore</a:t>
            </a:r>
            <a:r>
              <a:rPr lang="it-IT" sz="2200" b="1" dirty="0"/>
              <a:t>), a prescindere dall’importo del contratto, il RUP dovrà possedere, oltre ai requisiti specifici per gli appalti e le concessioni da affidare, adeguata formazione in materia di </a:t>
            </a:r>
            <a:r>
              <a:rPr lang="it-IT" sz="2200" b="1" u="sng" dirty="0">
                <a:effectLst>
                  <a:outerShdw blurRad="38100" dist="38100" dir="2700000" algn="tl">
                    <a:srgbClr val="000000">
                      <a:alpha val="43137"/>
                    </a:srgbClr>
                  </a:outerShdw>
                </a:effectLst>
              </a:rPr>
              <a:t>Project Management.</a:t>
            </a:r>
            <a:endParaRPr lang="it-IT" sz="22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9229345"/>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360</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3" name="Rettangolo 2">
            <a:extLst>
              <a:ext uri="{FF2B5EF4-FFF2-40B4-BE49-F238E27FC236}">
                <a16:creationId xmlns:a16="http://schemas.microsoft.com/office/drawing/2014/main" id="{660AFB5F-E60F-4961-BC6A-D9CC0350AC77}"/>
              </a:ext>
            </a:extLst>
          </p:cNvPr>
          <p:cNvSpPr/>
          <p:nvPr/>
        </p:nvSpPr>
        <p:spPr>
          <a:xfrm>
            <a:off x="1233368" y="2759731"/>
            <a:ext cx="9725262" cy="3139321"/>
          </a:xfrm>
          <a:prstGeom prst="rect">
            <a:avLst/>
          </a:prstGeom>
          <a:ln>
            <a:solidFill>
              <a:schemeClr val="tx1"/>
            </a:solidFill>
          </a:ln>
        </p:spPr>
        <p:txBody>
          <a:bodyPr wrap="square">
            <a:spAutoFit/>
          </a:bodyPr>
          <a:lstStyle/>
          <a:p>
            <a:pPr algn="ctr"/>
            <a:r>
              <a:rPr lang="it-IT" b="1" dirty="0"/>
              <a:t>Modello intermediario:</a:t>
            </a:r>
            <a:r>
              <a:rPr lang="it-IT" dirty="0"/>
              <a:t> in cui la centrale di committenza </a:t>
            </a:r>
            <a:r>
              <a:rPr lang="it-IT" b="1" u="sng" dirty="0"/>
              <a:t>aggiudica appalti pubblici o conclude accordi quadro di lavori, forniture o servizi destinati ad amministrazioni aggiudicatrici</a:t>
            </a:r>
            <a:r>
              <a:rPr lang="it-IT" u="sng" dirty="0"/>
              <a:t>.</a:t>
            </a:r>
            <a:r>
              <a:rPr lang="it-IT" dirty="0"/>
              <a:t> </a:t>
            </a:r>
          </a:p>
          <a:p>
            <a:pPr algn="ctr"/>
            <a:r>
              <a:rPr lang="it-IT" dirty="0"/>
              <a:t>In tale ipotesi, le fasi di competenza della centrale di committenza possono essere così sinteticamente riassunte: </a:t>
            </a:r>
          </a:p>
          <a:p>
            <a:pPr marL="285750" indent="-285750" algn="ctr">
              <a:buFont typeface="Wingdings" panose="05000000000000000000" pitchFamily="2" charset="2"/>
              <a:buChar char="Ø"/>
            </a:pPr>
            <a:r>
              <a:rPr lang="it-IT" u="sng" dirty="0"/>
              <a:t>procedere alla stesura e pubblicazione della documentazione di gara</a:t>
            </a:r>
            <a:r>
              <a:rPr lang="it-IT" dirty="0"/>
              <a:t> (ricevendo o meno dettagliate istruzioni da parte delle amministrazioni aggiudicatrici cui i beni o i servizi sono destinati);</a:t>
            </a:r>
          </a:p>
          <a:p>
            <a:pPr marL="285750" indent="-285750" algn="ctr">
              <a:buFont typeface="Wingdings" panose="05000000000000000000" pitchFamily="2" charset="2"/>
              <a:buChar char="Ø"/>
            </a:pPr>
            <a:r>
              <a:rPr lang="it-IT" u="sng" dirty="0"/>
              <a:t>ricevere i plichi contenenti le offerte, nominare la commissione di gara</a:t>
            </a:r>
            <a:r>
              <a:rPr lang="it-IT" dirty="0"/>
              <a:t> sulla base delle regole di cui all’art. 77 Codice e una volta terminata la valutazione delle offerte; </a:t>
            </a:r>
          </a:p>
          <a:p>
            <a:pPr marL="285750" indent="-285750" algn="ctr">
              <a:buFont typeface="Wingdings" panose="05000000000000000000" pitchFamily="2" charset="2"/>
              <a:buChar char="Ø"/>
            </a:pPr>
            <a:r>
              <a:rPr lang="it-IT" u="sng" dirty="0"/>
              <a:t>effettuare le verifiche dei requisiti e procedere all’aggiudicazione</a:t>
            </a:r>
            <a:r>
              <a:rPr lang="it-IT" dirty="0"/>
              <a:t>, comunicandola ai partecipanti. </a:t>
            </a:r>
          </a:p>
          <a:p>
            <a:pPr algn="ctr"/>
            <a:endParaRPr lang="it-IT" sz="1050" dirty="0"/>
          </a:p>
          <a:p>
            <a:pPr algn="ctr"/>
            <a:r>
              <a:rPr lang="it-IT" b="1" dirty="0"/>
              <a:t>Seguirà la fase eventuale della gestione del contenzioso sull’aggiudicazione.</a:t>
            </a:r>
          </a:p>
        </p:txBody>
      </p:sp>
    </p:spTree>
    <p:extLst>
      <p:ext uri="{BB962C8B-B14F-4D97-AF65-F5344CB8AC3E}">
        <p14:creationId xmlns:p14="http://schemas.microsoft.com/office/powerpoint/2010/main" val="232847795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361</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3" name="Rettangolo 2">
            <a:extLst>
              <a:ext uri="{FF2B5EF4-FFF2-40B4-BE49-F238E27FC236}">
                <a16:creationId xmlns:a16="http://schemas.microsoft.com/office/drawing/2014/main" id="{660AFB5F-E60F-4961-BC6A-D9CC0350AC77}"/>
              </a:ext>
            </a:extLst>
          </p:cNvPr>
          <p:cNvSpPr/>
          <p:nvPr/>
        </p:nvSpPr>
        <p:spPr>
          <a:xfrm>
            <a:off x="1372798" y="2699120"/>
            <a:ext cx="9446401" cy="1477328"/>
          </a:xfrm>
          <a:prstGeom prst="rect">
            <a:avLst/>
          </a:prstGeom>
          <a:ln>
            <a:solidFill>
              <a:schemeClr val="tx1"/>
            </a:solidFill>
          </a:ln>
        </p:spPr>
        <p:txBody>
          <a:bodyPr wrap="square">
            <a:spAutoFit/>
          </a:bodyPr>
          <a:lstStyle/>
          <a:p>
            <a:pPr algn="ctr"/>
            <a:r>
              <a:rPr lang="it-IT" u="sng" dirty="0"/>
              <a:t>La stipula del contratto è – nel modello intermediario – solo eventuale</a:t>
            </a:r>
            <a:r>
              <a:rPr lang="it-IT" dirty="0"/>
              <a:t> (coerentemente la definizione distingue tra la “aggiudicazione di appalti” o la “conclusione di accordi quadro”). </a:t>
            </a:r>
            <a:r>
              <a:rPr lang="it-IT" b="1" u="sng" dirty="0"/>
              <a:t>La stipula del contratto avverrà tipicamente nei casi in cui lo strumento contrattuale sia destinato ad una pluralità di amministrazioni aggiudicatrici e la centrale di committenza concluda perciò un contratto normativo.</a:t>
            </a:r>
          </a:p>
        </p:txBody>
      </p:sp>
      <p:sp>
        <p:nvSpPr>
          <p:cNvPr id="8" name="Rettangolo 7">
            <a:extLst>
              <a:ext uri="{FF2B5EF4-FFF2-40B4-BE49-F238E27FC236}">
                <a16:creationId xmlns:a16="http://schemas.microsoft.com/office/drawing/2014/main" id="{2824CDE3-8A84-42F2-92D0-EF98CF0F6762}"/>
              </a:ext>
            </a:extLst>
          </p:cNvPr>
          <p:cNvSpPr/>
          <p:nvPr/>
        </p:nvSpPr>
        <p:spPr>
          <a:xfrm>
            <a:off x="1372797" y="4443845"/>
            <a:ext cx="9446401" cy="1200329"/>
          </a:xfrm>
          <a:prstGeom prst="rect">
            <a:avLst/>
          </a:prstGeom>
          <a:solidFill>
            <a:schemeClr val="accent1">
              <a:lumMod val="60000"/>
              <a:lumOff val="40000"/>
            </a:schemeClr>
          </a:solidFill>
          <a:ln>
            <a:solidFill>
              <a:schemeClr val="tx1"/>
            </a:solidFill>
          </a:ln>
        </p:spPr>
        <p:txBody>
          <a:bodyPr wrap="square">
            <a:spAutoFit/>
          </a:bodyPr>
          <a:lstStyle/>
          <a:p>
            <a:pPr algn="ctr"/>
            <a:r>
              <a:rPr lang="it-IT" b="1" dirty="0"/>
              <a:t>Modello c.d. “grossista”</a:t>
            </a:r>
            <a:r>
              <a:rPr lang="it-IT" dirty="0"/>
              <a:t> </a:t>
            </a:r>
            <a:r>
              <a:rPr lang="it-IT" u="sng" dirty="0"/>
              <a:t>in cui la centrale di committenza acquista forniture e/o servizi destinati ad amministrazioni aggiudicatrici e dunque</a:t>
            </a:r>
            <a:r>
              <a:rPr lang="it-IT" dirty="0"/>
              <a:t> – oltre a quanto sopra sinteticamente descritto </a:t>
            </a:r>
            <a:r>
              <a:rPr lang="it-IT" b="1" dirty="0"/>
              <a:t>procederà senz’altro alla stipula del contratto ed alla sua esecuzione, retrocedendo tuttavia l’utilità finale di quanto acquisito all’amministrazione che si avvale della centrale.</a:t>
            </a:r>
          </a:p>
        </p:txBody>
      </p:sp>
    </p:spTree>
    <p:extLst>
      <p:ext uri="{BB962C8B-B14F-4D97-AF65-F5344CB8AC3E}">
        <p14:creationId xmlns:p14="http://schemas.microsoft.com/office/powerpoint/2010/main" val="1989806965"/>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362</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9" name="Rettangolo 8">
            <a:extLst>
              <a:ext uri="{FF2B5EF4-FFF2-40B4-BE49-F238E27FC236}">
                <a16:creationId xmlns:a16="http://schemas.microsoft.com/office/drawing/2014/main" id="{2EF13A4C-18DE-47C2-841D-6CC2DFE9FDCB}"/>
              </a:ext>
            </a:extLst>
          </p:cNvPr>
          <p:cNvSpPr/>
          <p:nvPr/>
        </p:nvSpPr>
        <p:spPr>
          <a:xfrm>
            <a:off x="4333208" y="2685407"/>
            <a:ext cx="3525581" cy="369332"/>
          </a:xfrm>
          <a:prstGeom prst="rect">
            <a:avLst/>
          </a:prstGeom>
          <a:solidFill>
            <a:srgbClr val="FF0000"/>
          </a:solidFill>
        </p:spPr>
        <p:txBody>
          <a:bodyPr wrap="none">
            <a:spAutoFit/>
          </a:bodyPr>
          <a:lstStyle/>
          <a:p>
            <a:r>
              <a:rPr lang="it-IT" b="1" dirty="0"/>
              <a:t>Riguardo il modello intermediario:</a:t>
            </a:r>
            <a:r>
              <a:rPr lang="it-IT" dirty="0"/>
              <a:t> </a:t>
            </a:r>
          </a:p>
        </p:txBody>
      </p:sp>
      <p:sp>
        <p:nvSpPr>
          <p:cNvPr id="11" name="Rettangolo 10">
            <a:extLst>
              <a:ext uri="{FF2B5EF4-FFF2-40B4-BE49-F238E27FC236}">
                <a16:creationId xmlns:a16="http://schemas.microsoft.com/office/drawing/2014/main" id="{B65C6835-DA93-47E3-980F-E0C916BF65C2}"/>
              </a:ext>
            </a:extLst>
          </p:cNvPr>
          <p:cNvSpPr/>
          <p:nvPr/>
        </p:nvSpPr>
        <p:spPr>
          <a:xfrm>
            <a:off x="1334030" y="3206952"/>
            <a:ext cx="9523936" cy="2031325"/>
          </a:xfrm>
          <a:prstGeom prst="rect">
            <a:avLst/>
          </a:prstGeom>
          <a:ln>
            <a:solidFill>
              <a:schemeClr val="tx1"/>
            </a:solidFill>
          </a:ln>
        </p:spPr>
        <p:txBody>
          <a:bodyPr wrap="square">
            <a:spAutoFit/>
          </a:bodyPr>
          <a:lstStyle/>
          <a:p>
            <a:pPr algn="ctr"/>
            <a:r>
              <a:rPr lang="it-IT" b="1" dirty="0">
                <a:solidFill>
                  <a:srgbClr val="000000"/>
                </a:solidFill>
                <a:latin typeface="Calibri" panose="020F0502020204030204" pitchFamily="34" charset="0"/>
              </a:rPr>
              <a:t>In particolare e limitandoci agli appalti sopra la soglia comunitaria, le stazioni appaltanti possono acquistare lavori, forniture e servizi mediante: </a:t>
            </a:r>
          </a:p>
          <a:p>
            <a:endParaRPr lang="it-IT" dirty="0">
              <a:solidFill>
                <a:srgbClr val="000000"/>
              </a:solidFill>
              <a:latin typeface="Calibri" panose="020F0502020204030204" pitchFamily="34" charset="0"/>
            </a:endParaRPr>
          </a:p>
          <a:p>
            <a:pPr marL="285750" indent="-285750" algn="just">
              <a:buFontTx/>
              <a:buChar char="-"/>
            </a:pPr>
            <a:r>
              <a:rPr lang="it-IT" b="1" u="sng" dirty="0">
                <a:solidFill>
                  <a:srgbClr val="000000"/>
                </a:solidFill>
                <a:latin typeface="Calibri" panose="020F0502020204030204" pitchFamily="34" charset="0"/>
              </a:rPr>
              <a:t>contratti “chiusi” aggiudicati da una centrale di committenza.</a:t>
            </a:r>
            <a:r>
              <a:rPr lang="it-IT" dirty="0">
                <a:solidFill>
                  <a:srgbClr val="000000"/>
                </a:solidFill>
                <a:latin typeface="Calibri" panose="020F0502020204030204" pitchFamily="34" charset="0"/>
              </a:rPr>
              <a:t> In tale ipotesi, lo svolgimento integrale della fase di evidenza pubblica è demandato alla centrale di committenza, la singola S.A. sarà responsabile unicamente della fase di esecuzione contrattuale, comprese eventuali varianti ex art. 106 Codice.</a:t>
            </a:r>
            <a:endParaRPr lang="it-IT" dirty="0"/>
          </a:p>
        </p:txBody>
      </p:sp>
    </p:spTree>
    <p:extLst>
      <p:ext uri="{BB962C8B-B14F-4D97-AF65-F5344CB8AC3E}">
        <p14:creationId xmlns:p14="http://schemas.microsoft.com/office/powerpoint/2010/main" val="318800361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363</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9" name="Rettangolo 8">
            <a:extLst>
              <a:ext uri="{FF2B5EF4-FFF2-40B4-BE49-F238E27FC236}">
                <a16:creationId xmlns:a16="http://schemas.microsoft.com/office/drawing/2014/main" id="{2EF13A4C-18DE-47C2-841D-6CC2DFE9FDCB}"/>
              </a:ext>
            </a:extLst>
          </p:cNvPr>
          <p:cNvSpPr/>
          <p:nvPr/>
        </p:nvSpPr>
        <p:spPr>
          <a:xfrm>
            <a:off x="4333208" y="2685407"/>
            <a:ext cx="3525581" cy="369332"/>
          </a:xfrm>
          <a:prstGeom prst="rect">
            <a:avLst/>
          </a:prstGeom>
          <a:solidFill>
            <a:srgbClr val="FF0000"/>
          </a:solidFill>
        </p:spPr>
        <p:txBody>
          <a:bodyPr wrap="none">
            <a:spAutoFit/>
          </a:bodyPr>
          <a:lstStyle/>
          <a:p>
            <a:r>
              <a:rPr lang="it-IT" b="1" dirty="0"/>
              <a:t>Riguardo il modello intermediario:</a:t>
            </a:r>
            <a:r>
              <a:rPr lang="it-IT" dirty="0"/>
              <a:t> </a:t>
            </a:r>
          </a:p>
        </p:txBody>
      </p:sp>
      <p:sp>
        <p:nvSpPr>
          <p:cNvPr id="11" name="Rettangolo 10">
            <a:extLst>
              <a:ext uri="{FF2B5EF4-FFF2-40B4-BE49-F238E27FC236}">
                <a16:creationId xmlns:a16="http://schemas.microsoft.com/office/drawing/2014/main" id="{B65C6835-DA93-47E3-980F-E0C916BF65C2}"/>
              </a:ext>
            </a:extLst>
          </p:cNvPr>
          <p:cNvSpPr/>
          <p:nvPr/>
        </p:nvSpPr>
        <p:spPr>
          <a:xfrm>
            <a:off x="1334030" y="3206952"/>
            <a:ext cx="9523936" cy="2754600"/>
          </a:xfrm>
          <a:prstGeom prst="rect">
            <a:avLst/>
          </a:prstGeom>
          <a:ln>
            <a:solidFill>
              <a:schemeClr val="tx1"/>
            </a:solidFill>
          </a:ln>
        </p:spPr>
        <p:txBody>
          <a:bodyPr wrap="square">
            <a:spAutoFit/>
          </a:bodyPr>
          <a:lstStyle/>
          <a:p>
            <a:pPr algn="ctr"/>
            <a:r>
              <a:rPr lang="it-IT" b="1" dirty="0">
                <a:solidFill>
                  <a:srgbClr val="000000"/>
                </a:solidFill>
                <a:latin typeface="Calibri" panose="020F0502020204030204" pitchFamily="34" charset="0"/>
              </a:rPr>
              <a:t>In particolare e limitandoci agli appalti sopra la soglia comunitaria, le stazioni appaltanti possono acquistare lavori, forniture e servizi mediante: </a:t>
            </a:r>
          </a:p>
          <a:p>
            <a:endParaRPr lang="it-IT" dirty="0">
              <a:solidFill>
                <a:srgbClr val="000000"/>
              </a:solidFill>
              <a:latin typeface="Calibri" panose="020F0502020204030204" pitchFamily="34" charset="0"/>
            </a:endParaRPr>
          </a:p>
          <a:p>
            <a:pPr marL="285750" indent="-285750" algn="just">
              <a:buFontTx/>
              <a:buChar char="-"/>
            </a:pPr>
            <a:r>
              <a:rPr lang="it-IT" sz="1700" b="1" u="sng" dirty="0">
                <a:solidFill>
                  <a:srgbClr val="000000"/>
                </a:solidFill>
                <a:latin typeface="Calibri" panose="020F0502020204030204" pitchFamily="34" charset="0"/>
              </a:rPr>
              <a:t>sistemi dinamici di acquisizione gestiti da una centrale di committenza.</a:t>
            </a:r>
            <a:r>
              <a:rPr lang="it-IT" sz="1700" dirty="0">
                <a:solidFill>
                  <a:srgbClr val="000000"/>
                </a:solidFill>
                <a:latin typeface="Calibri" panose="020F0502020204030204" pitchFamily="34" charset="0"/>
              </a:rPr>
              <a:t> Qualora un tale sistema sia gestito da una centrale di committenza a beneficio di altre stazioni appaltanti, ciò deve essere indicato nell’avviso di indizione di gara per l’istituzione del predetto sistema. </a:t>
            </a:r>
            <a:r>
              <a:rPr lang="it-IT" sz="1700" u="sng" dirty="0">
                <a:solidFill>
                  <a:srgbClr val="000000"/>
                </a:solidFill>
                <a:highlight>
                  <a:srgbClr val="FFFF00"/>
                </a:highlight>
                <a:latin typeface="Calibri" panose="020F0502020204030204" pitchFamily="34" charset="0"/>
              </a:rPr>
              <a:t>In tale ipotesi, il singolo appalto verrà aggiudicato direttamente dalla S.A. beneficiaria,</a:t>
            </a:r>
            <a:r>
              <a:rPr lang="it-IT" sz="1700" dirty="0">
                <a:solidFill>
                  <a:srgbClr val="000000"/>
                </a:solidFill>
                <a:latin typeface="Calibri" panose="020F0502020204030204" pitchFamily="34" charset="0"/>
              </a:rPr>
              <a:t> </a:t>
            </a:r>
            <a:r>
              <a:rPr lang="it-IT" sz="1700" b="1" u="sng" dirty="0">
                <a:solidFill>
                  <a:srgbClr val="000000"/>
                </a:solidFill>
                <a:latin typeface="Calibri" panose="020F0502020204030204" pitchFamily="34" charset="0"/>
              </a:rPr>
              <a:t>mentre la centrale di committenza avrà il compito di mettere a disposizione l’infrastruttura tecnologica</a:t>
            </a:r>
            <a:r>
              <a:rPr lang="it-IT" sz="1700" dirty="0">
                <a:solidFill>
                  <a:srgbClr val="000000"/>
                </a:solidFill>
                <a:latin typeface="Calibri" panose="020F0502020204030204" pitchFamily="34" charset="0"/>
              </a:rPr>
              <a:t>, pubblicare l’avviso di indizione e procedere alle attività di ammissione di tutti i candidati che soddisfino i relativi criteri di selezione, nel rispetto dei termini di cui all’art. 55, comma 3 Codice.</a:t>
            </a:r>
            <a:endParaRPr lang="it-IT" sz="1700" dirty="0"/>
          </a:p>
        </p:txBody>
      </p:sp>
    </p:spTree>
    <p:extLst>
      <p:ext uri="{BB962C8B-B14F-4D97-AF65-F5344CB8AC3E}">
        <p14:creationId xmlns:p14="http://schemas.microsoft.com/office/powerpoint/2010/main" val="29175253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364</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9" name="Rettangolo 8">
            <a:extLst>
              <a:ext uri="{FF2B5EF4-FFF2-40B4-BE49-F238E27FC236}">
                <a16:creationId xmlns:a16="http://schemas.microsoft.com/office/drawing/2014/main" id="{2EF13A4C-18DE-47C2-841D-6CC2DFE9FDCB}"/>
              </a:ext>
            </a:extLst>
          </p:cNvPr>
          <p:cNvSpPr/>
          <p:nvPr/>
        </p:nvSpPr>
        <p:spPr>
          <a:xfrm>
            <a:off x="4333208" y="2685407"/>
            <a:ext cx="3525581" cy="369332"/>
          </a:xfrm>
          <a:prstGeom prst="rect">
            <a:avLst/>
          </a:prstGeom>
          <a:solidFill>
            <a:srgbClr val="FF0000"/>
          </a:solidFill>
        </p:spPr>
        <p:txBody>
          <a:bodyPr wrap="none">
            <a:spAutoFit/>
          </a:bodyPr>
          <a:lstStyle/>
          <a:p>
            <a:r>
              <a:rPr lang="it-IT" b="1" dirty="0"/>
              <a:t>Riguardo il modello intermediario:</a:t>
            </a:r>
            <a:r>
              <a:rPr lang="it-IT" dirty="0"/>
              <a:t> </a:t>
            </a:r>
          </a:p>
        </p:txBody>
      </p:sp>
      <p:sp>
        <p:nvSpPr>
          <p:cNvPr id="11" name="Rettangolo 10">
            <a:extLst>
              <a:ext uri="{FF2B5EF4-FFF2-40B4-BE49-F238E27FC236}">
                <a16:creationId xmlns:a16="http://schemas.microsoft.com/office/drawing/2014/main" id="{B65C6835-DA93-47E3-980F-E0C916BF65C2}"/>
              </a:ext>
            </a:extLst>
          </p:cNvPr>
          <p:cNvSpPr/>
          <p:nvPr/>
        </p:nvSpPr>
        <p:spPr>
          <a:xfrm>
            <a:off x="1334030" y="3206952"/>
            <a:ext cx="9523936" cy="2754600"/>
          </a:xfrm>
          <a:prstGeom prst="rect">
            <a:avLst/>
          </a:prstGeom>
          <a:ln>
            <a:solidFill>
              <a:schemeClr val="tx1"/>
            </a:solidFill>
          </a:ln>
        </p:spPr>
        <p:txBody>
          <a:bodyPr wrap="square">
            <a:spAutoFit/>
          </a:bodyPr>
          <a:lstStyle/>
          <a:p>
            <a:pPr algn="ctr"/>
            <a:r>
              <a:rPr lang="it-IT" b="1" dirty="0">
                <a:solidFill>
                  <a:srgbClr val="000000"/>
                </a:solidFill>
                <a:latin typeface="Calibri" panose="020F0502020204030204" pitchFamily="34" charset="0"/>
              </a:rPr>
              <a:t>In particolare e limitandoci agli appalti sopra la soglia comunitaria, le stazioni appaltanti possono acquistare lavori, forniture e servizi mediante: </a:t>
            </a:r>
          </a:p>
          <a:p>
            <a:endParaRPr lang="it-IT" dirty="0">
              <a:solidFill>
                <a:srgbClr val="000000"/>
              </a:solidFill>
              <a:latin typeface="Calibri" panose="020F0502020204030204" pitchFamily="34" charset="0"/>
            </a:endParaRPr>
          </a:p>
          <a:p>
            <a:pPr marL="285750" indent="-285750" algn="just">
              <a:buFontTx/>
              <a:buChar char="-"/>
            </a:pPr>
            <a:r>
              <a:rPr lang="it-IT" sz="1700" b="1" u="sng" dirty="0">
                <a:solidFill>
                  <a:srgbClr val="000000"/>
                </a:solidFill>
                <a:latin typeface="Calibri" panose="020F0502020204030204" pitchFamily="34" charset="0"/>
              </a:rPr>
              <a:t>accordi quadro conclusi da una centrale di committenza (art. 54 Codice).</a:t>
            </a:r>
            <a:r>
              <a:rPr lang="it-IT" sz="1700" dirty="0">
                <a:solidFill>
                  <a:srgbClr val="000000"/>
                </a:solidFill>
                <a:latin typeface="Calibri" panose="020F0502020204030204" pitchFamily="34" charset="0"/>
              </a:rPr>
              <a:t> Gli accordi quadro possono essere aggiudicati: ad un unico fornitore o (a) ad una pluralità di fornitori, con condizioni tutte fissate, ovvero (b) ad una pluralità di fornitori, con la riapertura in parte del confronto competitivo qualora tale possibilità sia stata stabilita dall’amministrazione aggiudicatrice nei documenti di gara per l’accordo quadro. Una novità dell’attuale Codice è poi costituita dalla possibilità di (c) concludere un accordo quadro multi-fornitore che, pur avendo condizioni tutte fissate, consente - in presenza di circostanze predeterminate - di riaprire il confronto competitivo. </a:t>
            </a:r>
            <a:endParaRPr lang="it-IT" sz="1700" dirty="0"/>
          </a:p>
        </p:txBody>
      </p:sp>
      <p:sp>
        <p:nvSpPr>
          <p:cNvPr id="3" name="Freccia a destra 2">
            <a:extLst>
              <a:ext uri="{FF2B5EF4-FFF2-40B4-BE49-F238E27FC236}">
                <a16:creationId xmlns:a16="http://schemas.microsoft.com/office/drawing/2014/main" id="{C9D823B4-F4FD-426A-A846-EEDBB1D53990}"/>
              </a:ext>
            </a:extLst>
          </p:cNvPr>
          <p:cNvSpPr/>
          <p:nvPr/>
        </p:nvSpPr>
        <p:spPr>
          <a:xfrm>
            <a:off x="11123112" y="4459266"/>
            <a:ext cx="776614"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362730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365</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9" name="Rettangolo 8">
            <a:extLst>
              <a:ext uri="{FF2B5EF4-FFF2-40B4-BE49-F238E27FC236}">
                <a16:creationId xmlns:a16="http://schemas.microsoft.com/office/drawing/2014/main" id="{2EF13A4C-18DE-47C2-841D-6CC2DFE9FDCB}"/>
              </a:ext>
            </a:extLst>
          </p:cNvPr>
          <p:cNvSpPr/>
          <p:nvPr/>
        </p:nvSpPr>
        <p:spPr>
          <a:xfrm>
            <a:off x="4333208" y="2685407"/>
            <a:ext cx="3525581" cy="369332"/>
          </a:xfrm>
          <a:prstGeom prst="rect">
            <a:avLst/>
          </a:prstGeom>
          <a:solidFill>
            <a:srgbClr val="FF0000"/>
          </a:solidFill>
        </p:spPr>
        <p:txBody>
          <a:bodyPr wrap="none">
            <a:spAutoFit/>
          </a:bodyPr>
          <a:lstStyle/>
          <a:p>
            <a:r>
              <a:rPr lang="it-IT" b="1" dirty="0"/>
              <a:t>Riguardo il modello intermediario:</a:t>
            </a:r>
            <a:r>
              <a:rPr lang="it-IT" dirty="0"/>
              <a:t> </a:t>
            </a:r>
          </a:p>
        </p:txBody>
      </p:sp>
      <p:sp>
        <p:nvSpPr>
          <p:cNvPr id="11" name="Rettangolo 10">
            <a:extLst>
              <a:ext uri="{FF2B5EF4-FFF2-40B4-BE49-F238E27FC236}">
                <a16:creationId xmlns:a16="http://schemas.microsoft.com/office/drawing/2014/main" id="{B65C6835-DA93-47E3-980F-E0C916BF65C2}"/>
              </a:ext>
            </a:extLst>
          </p:cNvPr>
          <p:cNvSpPr/>
          <p:nvPr/>
        </p:nvSpPr>
        <p:spPr>
          <a:xfrm>
            <a:off x="1334030" y="3206952"/>
            <a:ext cx="9523936" cy="2231380"/>
          </a:xfrm>
          <a:prstGeom prst="rect">
            <a:avLst/>
          </a:prstGeom>
          <a:ln>
            <a:solidFill>
              <a:schemeClr val="tx1"/>
            </a:solidFill>
          </a:ln>
        </p:spPr>
        <p:txBody>
          <a:bodyPr wrap="square">
            <a:spAutoFit/>
          </a:bodyPr>
          <a:lstStyle/>
          <a:p>
            <a:pPr algn="ctr"/>
            <a:r>
              <a:rPr lang="it-IT" b="1" dirty="0">
                <a:solidFill>
                  <a:srgbClr val="000000"/>
                </a:solidFill>
                <a:latin typeface="Calibri" panose="020F0502020204030204" pitchFamily="34" charset="0"/>
              </a:rPr>
              <a:t>In particolare e limitandoci agli appalti sopra la soglia comunitaria, le stazioni appaltanti possono acquistare lavori, forniture e servizi mediante: </a:t>
            </a:r>
          </a:p>
          <a:p>
            <a:endParaRPr lang="it-IT" dirty="0">
              <a:solidFill>
                <a:srgbClr val="000000"/>
              </a:solidFill>
              <a:latin typeface="Calibri" panose="020F0502020204030204" pitchFamily="34" charset="0"/>
            </a:endParaRPr>
          </a:p>
          <a:p>
            <a:pPr marL="285750" indent="-285750" algn="just">
              <a:buFontTx/>
              <a:buChar char="-"/>
            </a:pPr>
            <a:r>
              <a:rPr lang="it-IT" sz="1700" b="1" u="sng" dirty="0">
                <a:solidFill>
                  <a:srgbClr val="000000"/>
                </a:solidFill>
                <a:latin typeface="Calibri" panose="020F0502020204030204" pitchFamily="34" charset="0"/>
              </a:rPr>
              <a:t>Nel caso di accordo quadro concluso da una centrale di committenza, la singola stazione appaltante:</a:t>
            </a:r>
            <a:r>
              <a:rPr lang="it-IT" sz="1700" dirty="0">
                <a:solidFill>
                  <a:srgbClr val="000000"/>
                </a:solidFill>
                <a:latin typeface="Calibri" panose="020F0502020204030204" pitchFamily="34" charset="0"/>
              </a:rPr>
              <a:t> nel caso sub (a) effettuerà direttamente un ordine di acquisto, senza procedere ad una nuova aggiudicazione, nel caso sub (b) invece, dopo avere svolto il confronto competitivo, procederà ad una nuova aggiudicazione. Nel caso sub (c) la S.A., valutate le circostanze che consentono o meno di riaprire il confronto competitivo, opterà per una delle alternative precedentemente esposte.</a:t>
            </a:r>
            <a:endParaRPr lang="it-IT" sz="1700" dirty="0"/>
          </a:p>
        </p:txBody>
      </p:sp>
    </p:spTree>
    <p:extLst>
      <p:ext uri="{BB962C8B-B14F-4D97-AF65-F5344CB8AC3E}">
        <p14:creationId xmlns:p14="http://schemas.microsoft.com/office/powerpoint/2010/main" val="282153920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366</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Rettangolo 1">
            <a:extLst>
              <a:ext uri="{FF2B5EF4-FFF2-40B4-BE49-F238E27FC236}">
                <a16:creationId xmlns:a16="http://schemas.microsoft.com/office/drawing/2014/main" id="{F4F7D37D-5AEA-4ABF-97F7-D3129D6999A0}"/>
              </a:ext>
            </a:extLst>
          </p:cNvPr>
          <p:cNvSpPr/>
          <p:nvPr/>
        </p:nvSpPr>
        <p:spPr>
          <a:xfrm>
            <a:off x="1736963" y="1962275"/>
            <a:ext cx="8718073" cy="461665"/>
          </a:xfrm>
          <a:prstGeom prst="rect">
            <a:avLst/>
          </a:prstGeom>
          <a:solidFill>
            <a:srgbClr val="00B050"/>
          </a:solidFill>
          <a:ln>
            <a:solidFill>
              <a:schemeClr val="tx1"/>
            </a:solidFill>
          </a:ln>
        </p:spPr>
        <p:txBody>
          <a:bodyPr wrap="square">
            <a:spAutoFit/>
          </a:bodyPr>
          <a:lstStyle/>
          <a:p>
            <a:pPr algn="ctr"/>
            <a:r>
              <a:rPr lang="it-IT" sz="2400" dirty="0">
                <a:solidFill>
                  <a:srgbClr val="000000"/>
                </a:solidFill>
                <a:latin typeface="Calibri" panose="020F0502020204030204" pitchFamily="34" charset="0"/>
              </a:rPr>
              <a:t>RUOLI SVOLTI DALLE CENTRALI DI COMMITTENZA</a:t>
            </a:r>
          </a:p>
        </p:txBody>
      </p:sp>
      <p:sp>
        <p:nvSpPr>
          <p:cNvPr id="9" name="Rettangolo 8">
            <a:extLst>
              <a:ext uri="{FF2B5EF4-FFF2-40B4-BE49-F238E27FC236}">
                <a16:creationId xmlns:a16="http://schemas.microsoft.com/office/drawing/2014/main" id="{CB0839DF-F8E5-45D2-8209-7A731FF7FDEA}"/>
              </a:ext>
            </a:extLst>
          </p:cNvPr>
          <p:cNvSpPr/>
          <p:nvPr/>
        </p:nvSpPr>
        <p:spPr>
          <a:xfrm>
            <a:off x="3048000" y="2875002"/>
            <a:ext cx="6096000" cy="923330"/>
          </a:xfrm>
          <a:prstGeom prst="rect">
            <a:avLst/>
          </a:prstGeom>
        </p:spPr>
        <p:txBody>
          <a:bodyPr>
            <a:spAutoFit/>
          </a:bodyPr>
          <a:lstStyle/>
          <a:p>
            <a:pPr algn="ctr"/>
            <a:r>
              <a:rPr lang="it-IT" b="1" u="sng" dirty="0"/>
              <a:t>COSA POSSONO FARE LE CENTRALI DI COMMITTENZA?</a:t>
            </a:r>
          </a:p>
          <a:p>
            <a:pPr algn="ctr"/>
            <a:endParaRPr lang="it-IT" sz="1200" b="1" u="sng" dirty="0"/>
          </a:p>
          <a:p>
            <a:pPr algn="ctr"/>
            <a:r>
              <a:rPr lang="it-IT" sz="2400" b="1" u="sng" dirty="0"/>
              <a:t>Ai sensi dell’art. 37, comma 7:</a:t>
            </a:r>
          </a:p>
        </p:txBody>
      </p:sp>
      <p:sp>
        <p:nvSpPr>
          <p:cNvPr id="11" name="Segnaposto contenuto 2">
            <a:extLst>
              <a:ext uri="{FF2B5EF4-FFF2-40B4-BE49-F238E27FC236}">
                <a16:creationId xmlns:a16="http://schemas.microsoft.com/office/drawing/2014/main" id="{CFEAC2D2-9B24-4B7C-A1DE-A330FAA4220F}"/>
              </a:ext>
            </a:extLst>
          </p:cNvPr>
          <p:cNvSpPr>
            <a:spLocks noGrp="1"/>
          </p:cNvSpPr>
          <p:nvPr>
            <p:ph type="subTitle" idx="1"/>
          </p:nvPr>
        </p:nvSpPr>
        <p:spPr>
          <a:xfrm>
            <a:off x="1804018" y="4089845"/>
            <a:ext cx="8583962" cy="1639930"/>
          </a:xfrm>
          <a:solidFill>
            <a:schemeClr val="accent2">
              <a:lumMod val="40000"/>
              <a:lumOff val="60000"/>
            </a:schemeClr>
          </a:solidFill>
        </p:spPr>
        <p:txBody>
          <a:bodyPr>
            <a:normAutofit/>
          </a:bodyPr>
          <a:lstStyle/>
          <a:p>
            <a:pPr marL="493776" indent="-457200" algn="l">
              <a:buAutoNum type="alphaLcParenR"/>
            </a:pPr>
            <a:r>
              <a:rPr lang="it-IT" sz="1800" b="1" dirty="0">
                <a:solidFill>
                  <a:schemeClr val="tx1"/>
                </a:solidFill>
              </a:rPr>
              <a:t>aggiudicare appalti</a:t>
            </a:r>
            <a:r>
              <a:rPr lang="it-IT" sz="1800" dirty="0">
                <a:solidFill>
                  <a:schemeClr val="tx1"/>
                </a:solidFill>
              </a:rPr>
              <a:t>, stipulare ed eseguire i contratti per conto delle amministrazioni aggiudicatrici e degli enti aggiudicatori;</a:t>
            </a:r>
          </a:p>
          <a:p>
            <a:pPr marL="493776" indent="-457200" algn="l">
              <a:buAutoNum type="alphaLcParenR"/>
            </a:pPr>
            <a:r>
              <a:rPr lang="it-IT" sz="1800" b="1" dirty="0">
                <a:solidFill>
                  <a:schemeClr val="tx1"/>
                </a:solidFill>
              </a:rPr>
              <a:t>Stipulare accordi quadro</a:t>
            </a:r>
            <a:r>
              <a:rPr lang="it-IT" sz="1800" dirty="0">
                <a:solidFill>
                  <a:schemeClr val="tx1"/>
                </a:solidFill>
              </a:rPr>
              <a:t> ai quali le stazioni appaltanti qualificate possono ricorrere per l’aggiudicazione dei propri appalti;</a:t>
            </a:r>
          </a:p>
          <a:p>
            <a:pPr marL="493776" indent="-457200" algn="l">
              <a:buAutoNum type="alphaLcParenR"/>
            </a:pPr>
            <a:r>
              <a:rPr lang="it-IT" sz="1800" b="1" dirty="0">
                <a:solidFill>
                  <a:schemeClr val="tx1"/>
                </a:solidFill>
              </a:rPr>
              <a:t>Gestire sistemi dinamici di acquisizione e mercati elettronici.</a:t>
            </a:r>
          </a:p>
          <a:p>
            <a:pPr algn="l"/>
            <a:endParaRPr lang="it-IT" dirty="0"/>
          </a:p>
          <a:p>
            <a:endParaRPr lang="it-IT" dirty="0"/>
          </a:p>
        </p:txBody>
      </p:sp>
    </p:spTree>
    <p:extLst>
      <p:ext uri="{BB962C8B-B14F-4D97-AF65-F5344CB8AC3E}">
        <p14:creationId xmlns:p14="http://schemas.microsoft.com/office/powerpoint/2010/main" val="3782880125"/>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367</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9" name="Rettangolo 8">
            <a:extLst>
              <a:ext uri="{FF2B5EF4-FFF2-40B4-BE49-F238E27FC236}">
                <a16:creationId xmlns:a16="http://schemas.microsoft.com/office/drawing/2014/main" id="{514F9ADC-D70C-4BF1-B00B-BF7E6864E0E0}"/>
              </a:ext>
            </a:extLst>
          </p:cNvPr>
          <p:cNvSpPr/>
          <p:nvPr/>
        </p:nvSpPr>
        <p:spPr>
          <a:xfrm>
            <a:off x="1838215" y="1769915"/>
            <a:ext cx="8515569" cy="3847207"/>
          </a:xfrm>
          <a:prstGeom prst="rect">
            <a:avLst/>
          </a:prstGeom>
        </p:spPr>
        <p:txBody>
          <a:bodyPr wrap="square">
            <a:spAutoFit/>
          </a:bodyPr>
          <a:lstStyle/>
          <a:p>
            <a:pPr algn="ctr"/>
            <a:r>
              <a:rPr lang="it-IT" sz="2000" b="1" dirty="0">
                <a:solidFill>
                  <a:schemeClr val="accent1">
                    <a:lumMod val="50000"/>
                  </a:schemeClr>
                </a:solidFill>
                <a:latin typeface="Calibri" panose="020F0502020204030204" pitchFamily="34" charset="0"/>
              </a:rPr>
              <a:t>La qualificazione delle stazioni appaltanti - Art. 38 d.lgs. n. 50/2016</a:t>
            </a:r>
          </a:p>
          <a:p>
            <a:pPr algn="ctr"/>
            <a:endParaRPr lang="it-IT" dirty="0">
              <a:latin typeface="Calibri" panose="020F0502020204030204" pitchFamily="34" charset="0"/>
            </a:endParaRPr>
          </a:p>
          <a:p>
            <a:pPr algn="ctr"/>
            <a:r>
              <a:rPr lang="it-IT" sz="1600" dirty="0">
                <a:latin typeface="Calibri" panose="020F0502020204030204" pitchFamily="34" charset="0"/>
              </a:rPr>
              <a:t>«1. Fermo restando quanto stabilito dall’art. 37 in materia di aggregazione e centralizzazione degli appalti, è istituito presso l’ANAC, che ne assicura la pubblicità, un apposito elenco delle stazioni appaltanti qualificate di cui fanno parte anche le centrali di committenza. </a:t>
            </a:r>
            <a:r>
              <a:rPr lang="it-IT" sz="1600" b="1" dirty="0">
                <a:latin typeface="Calibri,Bold"/>
              </a:rPr>
              <a:t>La qualificazione è conseguita in rapporto agli ambiti di attività</a:t>
            </a:r>
            <a:r>
              <a:rPr lang="it-IT" sz="1600" dirty="0">
                <a:latin typeface="Calibri" panose="020F0502020204030204" pitchFamily="34" charset="0"/>
              </a:rPr>
              <a:t>, </a:t>
            </a:r>
            <a:r>
              <a:rPr lang="it-IT" sz="1600" b="1" dirty="0">
                <a:latin typeface="Calibri" panose="020F0502020204030204" pitchFamily="34" charset="0"/>
              </a:rPr>
              <a:t>ai </a:t>
            </a:r>
            <a:r>
              <a:rPr lang="it-IT" sz="1600" b="1" dirty="0">
                <a:latin typeface="Calibri,Bold"/>
              </a:rPr>
              <a:t>bacini territoriali, alla tipologia e complessità del contratto e per fasce di importo</a:t>
            </a:r>
            <a:r>
              <a:rPr lang="it-IT" sz="1600" dirty="0">
                <a:latin typeface="Calibri" panose="020F0502020204030204" pitchFamily="34" charset="0"/>
              </a:rPr>
              <a:t>. </a:t>
            </a:r>
            <a:r>
              <a:rPr lang="it-IT" sz="1600" b="1" u="sng" dirty="0">
                <a:highlight>
                  <a:srgbClr val="FFFF00"/>
                </a:highlight>
                <a:latin typeface="Calibri" panose="020F0502020204030204" pitchFamily="34" charset="0"/>
              </a:rPr>
              <a:t>Sono iscritti di diritto nell’elenco di cui al primo periodo</a:t>
            </a:r>
            <a:r>
              <a:rPr lang="it-IT" sz="1600" dirty="0">
                <a:latin typeface="Calibri" panose="020F0502020204030204" pitchFamily="34" charset="0"/>
              </a:rPr>
              <a:t>, il Ministero delle infrastrutture e dei trasporti, compresi i provveditorati interregionali per le opere pubbliche, CONSIP S.p.a., INVITALIA – Agenzia nazionale per l’attrazione degli investimenti e lo sviluppo d’impresa S.p.a., […]</a:t>
            </a:r>
            <a:r>
              <a:rPr lang="it-IT" sz="1600" b="1" dirty="0">
                <a:latin typeface="Calibri" panose="020F0502020204030204" pitchFamily="34" charset="0"/>
              </a:rPr>
              <a:t> </a:t>
            </a:r>
            <a:r>
              <a:rPr lang="it-IT" sz="1600" b="1" u="sng" dirty="0">
                <a:highlight>
                  <a:srgbClr val="FFFF00"/>
                </a:highlight>
                <a:latin typeface="Calibri" panose="020F0502020204030204" pitchFamily="34" charset="0"/>
              </a:rPr>
              <a:t>nonché i soggetti aggregatori regionali di cui all’articolo del decreto-legge 24 aprile 2014, n. 66. </a:t>
            </a:r>
            <a:endParaRPr lang="it-IT" sz="1600" dirty="0">
              <a:highlight>
                <a:srgbClr val="FFFF00"/>
              </a:highlight>
              <a:latin typeface="Calibri" panose="020F0502020204030204" pitchFamily="34" charset="0"/>
            </a:endParaRPr>
          </a:p>
          <a:p>
            <a:pPr algn="ctr"/>
            <a:r>
              <a:rPr lang="it-IT" sz="1600" dirty="0">
                <a:latin typeface="Calibri" panose="020F0502020204030204" pitchFamily="34" charset="0"/>
              </a:rPr>
              <a:t>2. Con decreto del Presidente del Consiglio dei Ministri […] sono definiti i requisiti tecnico organizzativi per l’iscrizione all’elenco di cui al comma 1, in applicazione dei criteri di qualità, efficienza e professionalizzazione, tra cui, per le centrali di committenza, </a:t>
            </a:r>
            <a:r>
              <a:rPr lang="it-IT" sz="1600" b="1" dirty="0">
                <a:latin typeface="Calibri,Bold"/>
              </a:rPr>
              <a:t>il carattere di stabilità delle attività e il relativo ambito territoriale </a:t>
            </a:r>
            <a:r>
              <a:rPr lang="it-IT" sz="1600" b="1" dirty="0">
                <a:latin typeface="Calibri" panose="020F0502020204030204" pitchFamily="34" charset="0"/>
              </a:rPr>
              <a:t>[…]</a:t>
            </a:r>
            <a:r>
              <a:rPr lang="it-IT" sz="1600" dirty="0">
                <a:latin typeface="Calibri" panose="020F0502020204030204" pitchFamily="34" charset="0"/>
              </a:rPr>
              <a:t>»</a:t>
            </a:r>
            <a:endParaRPr lang="it-IT" sz="1600" dirty="0"/>
          </a:p>
        </p:txBody>
      </p:sp>
    </p:spTree>
    <p:extLst>
      <p:ext uri="{BB962C8B-B14F-4D97-AF65-F5344CB8AC3E}">
        <p14:creationId xmlns:p14="http://schemas.microsoft.com/office/powerpoint/2010/main" val="237324740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368</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9" name="Rettangolo 8">
            <a:extLst>
              <a:ext uri="{FF2B5EF4-FFF2-40B4-BE49-F238E27FC236}">
                <a16:creationId xmlns:a16="http://schemas.microsoft.com/office/drawing/2014/main" id="{514F9ADC-D70C-4BF1-B00B-BF7E6864E0E0}"/>
              </a:ext>
            </a:extLst>
          </p:cNvPr>
          <p:cNvSpPr/>
          <p:nvPr/>
        </p:nvSpPr>
        <p:spPr>
          <a:xfrm>
            <a:off x="1838215" y="1769915"/>
            <a:ext cx="8515569" cy="400110"/>
          </a:xfrm>
          <a:prstGeom prst="rect">
            <a:avLst/>
          </a:prstGeom>
        </p:spPr>
        <p:txBody>
          <a:bodyPr wrap="square">
            <a:spAutoFit/>
          </a:bodyPr>
          <a:lstStyle/>
          <a:p>
            <a:pPr algn="ctr"/>
            <a:r>
              <a:rPr lang="it-IT" sz="2000" b="1" dirty="0">
                <a:solidFill>
                  <a:schemeClr val="accent1">
                    <a:lumMod val="50000"/>
                  </a:schemeClr>
                </a:solidFill>
                <a:latin typeface="Calibri" panose="020F0502020204030204" pitchFamily="34" charset="0"/>
              </a:rPr>
              <a:t>ANAC determinazione n. 3 del 2015</a:t>
            </a:r>
          </a:p>
        </p:txBody>
      </p:sp>
      <p:graphicFrame>
        <p:nvGraphicFramePr>
          <p:cNvPr id="3" name="Diagramma 2">
            <a:extLst>
              <a:ext uri="{FF2B5EF4-FFF2-40B4-BE49-F238E27FC236}">
                <a16:creationId xmlns:a16="http://schemas.microsoft.com/office/drawing/2014/main" id="{D43B3749-550A-409A-AF95-96B5AAE23D9F}"/>
              </a:ext>
            </a:extLst>
          </p:cNvPr>
          <p:cNvGraphicFramePr/>
          <p:nvPr>
            <p:extLst>
              <p:ext uri="{D42A27DB-BD31-4B8C-83A1-F6EECF244321}">
                <p14:modId xmlns:p14="http://schemas.microsoft.com/office/powerpoint/2010/main" val="11931723"/>
              </p:ext>
            </p:extLst>
          </p:nvPr>
        </p:nvGraphicFramePr>
        <p:xfrm>
          <a:off x="2495600" y="2374888"/>
          <a:ext cx="7200799" cy="3382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59789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369</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9" name="Rettangolo 8">
            <a:extLst>
              <a:ext uri="{FF2B5EF4-FFF2-40B4-BE49-F238E27FC236}">
                <a16:creationId xmlns:a16="http://schemas.microsoft.com/office/drawing/2014/main" id="{514F9ADC-D70C-4BF1-B00B-BF7E6864E0E0}"/>
              </a:ext>
            </a:extLst>
          </p:cNvPr>
          <p:cNvSpPr/>
          <p:nvPr/>
        </p:nvSpPr>
        <p:spPr>
          <a:xfrm>
            <a:off x="1587694" y="2001016"/>
            <a:ext cx="3811023" cy="3477875"/>
          </a:xfrm>
          <a:prstGeom prst="rect">
            <a:avLst/>
          </a:prstGeom>
          <a:ln>
            <a:solidFill>
              <a:schemeClr val="tx1"/>
            </a:solidFill>
          </a:ln>
        </p:spPr>
        <p:txBody>
          <a:bodyPr wrap="square">
            <a:spAutoFit/>
          </a:bodyPr>
          <a:lstStyle/>
          <a:p>
            <a:pPr algn="ctr"/>
            <a:r>
              <a:rPr lang="it-IT" sz="2000" b="1" dirty="0">
                <a:solidFill>
                  <a:schemeClr val="accent1">
                    <a:lumMod val="50000"/>
                  </a:schemeClr>
                </a:solidFill>
                <a:latin typeface="Calibri" panose="020F0502020204030204" pitchFamily="34" charset="0"/>
              </a:rPr>
              <a:t>Art. 216, comma 10 Codice…</a:t>
            </a:r>
          </a:p>
          <a:p>
            <a:pPr algn="ctr"/>
            <a:endParaRPr lang="it-IT" sz="2000" b="1" dirty="0">
              <a:solidFill>
                <a:schemeClr val="accent1">
                  <a:lumMod val="50000"/>
                </a:schemeClr>
              </a:solidFill>
              <a:latin typeface="Calibri" panose="020F0502020204030204" pitchFamily="34" charset="0"/>
            </a:endParaRPr>
          </a:p>
          <a:p>
            <a:pPr algn="ctr"/>
            <a:r>
              <a:rPr lang="it-IT" dirty="0"/>
              <a:t>10. </a:t>
            </a:r>
            <a:r>
              <a:rPr lang="it-IT" b="1" u="sng" dirty="0"/>
              <a:t>Fino alla data di entrata in vigore del sistema di qualificazione delle stazioni appaltanti di cui all</a:t>
            </a:r>
            <a:r>
              <a:rPr lang="it-IT" b="1" u="sng" dirty="0">
                <a:hlinkClick r:id="rId2"/>
              </a:rPr>
              <a:t>’art. 38</a:t>
            </a:r>
            <a:r>
              <a:rPr lang="it-IT" dirty="0"/>
              <a:t>, i requisiti di qualificazione sono soddisfatti mediante l'iscrizione all'anagrafe di cui all'</a:t>
            </a:r>
            <a:r>
              <a:rPr lang="it-IT" dirty="0">
                <a:hlinkClick r:id="rId3"/>
              </a:rPr>
              <a:t>articolo 33-ter d.l. 18 ottobre 2012, n. 179, convertito, con modificazioni, dalla l. 17 dicembre 2012, n. 221</a:t>
            </a:r>
            <a:r>
              <a:rPr lang="it-IT" dirty="0"/>
              <a:t> [e cioè all’ANAGRAFE UNICA DELLE STAZIONI APPALTANTI]</a:t>
            </a:r>
            <a:endParaRPr lang="it-IT" sz="1600" dirty="0"/>
          </a:p>
        </p:txBody>
      </p:sp>
      <p:sp>
        <p:nvSpPr>
          <p:cNvPr id="3" name="Rettangolo 2">
            <a:extLst>
              <a:ext uri="{FF2B5EF4-FFF2-40B4-BE49-F238E27FC236}">
                <a16:creationId xmlns:a16="http://schemas.microsoft.com/office/drawing/2014/main" id="{D818B21D-A684-4119-9030-FAAD637DC187}"/>
              </a:ext>
            </a:extLst>
          </p:cNvPr>
          <p:cNvSpPr/>
          <p:nvPr/>
        </p:nvSpPr>
        <p:spPr>
          <a:xfrm>
            <a:off x="6793284" y="2314271"/>
            <a:ext cx="4755713" cy="304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it-IT" sz="1600" b="1" dirty="0">
                <a:solidFill>
                  <a:schemeClr val="tx1"/>
                </a:solidFill>
              </a:rPr>
              <a:t>TAR Lombardia, Brescia, 21/03/2019, n. 299</a:t>
            </a:r>
          </a:p>
          <a:p>
            <a:pPr algn="ctr"/>
            <a:endParaRPr lang="it-IT" sz="1600" dirty="0">
              <a:solidFill>
                <a:schemeClr val="tx1"/>
              </a:solidFill>
            </a:endParaRPr>
          </a:p>
          <a:p>
            <a:pPr algn="ctr"/>
            <a:r>
              <a:rPr lang="it-IT" sz="1600" dirty="0">
                <a:solidFill>
                  <a:schemeClr val="tx1"/>
                </a:solidFill>
              </a:rPr>
              <a:t>Per quanto riguarda i requisiti di qualificazione di cui all’art. 38 d.lgs. n. 50/2016, finché non sarà approvata la disciplina attuativa ditale norma non vi sono i presupposti per formulare un giudizio di inadeguatezza della stazione appaltante. Di conseguenza, nel periodo transitorio ogni ente locale, previa iscrizione nell’anagrafe unica dell’ANAC, può bandire e gestire come autonoma stazione appaltante tutte le procedure di gara a cui sia interessato, senza che questo possa mettere a rischio l’aggiudicazione.</a:t>
            </a:r>
          </a:p>
        </p:txBody>
      </p:sp>
      <p:sp>
        <p:nvSpPr>
          <p:cNvPr id="8" name="Freccia bidirezionale orizzontale 7">
            <a:extLst>
              <a:ext uri="{FF2B5EF4-FFF2-40B4-BE49-F238E27FC236}">
                <a16:creationId xmlns:a16="http://schemas.microsoft.com/office/drawing/2014/main" id="{800B9597-B877-44DF-8717-2DA1014DE169}"/>
              </a:ext>
            </a:extLst>
          </p:cNvPr>
          <p:cNvSpPr/>
          <p:nvPr/>
        </p:nvSpPr>
        <p:spPr>
          <a:xfrm>
            <a:off x="5663955" y="3557392"/>
            <a:ext cx="864094" cy="365125"/>
          </a:xfrm>
          <a:prstGeom prst="leftRightArrow">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059300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a:t>
            </a:fld>
            <a:endParaRPr lang="it-IT" dirty="0"/>
          </a:p>
        </p:txBody>
      </p:sp>
      <p:sp>
        <p:nvSpPr>
          <p:cNvPr id="10" name="CasellaDiTesto 9"/>
          <p:cNvSpPr txBox="1"/>
          <p:nvPr/>
        </p:nvSpPr>
        <p:spPr>
          <a:xfrm>
            <a:off x="2495600" y="1052736"/>
            <a:ext cx="7200800" cy="4678204"/>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p>
          <a:p>
            <a:pPr algn="ctr"/>
            <a:endParaRPr lang="it-IT" sz="2300" b="1" u="sng" dirty="0">
              <a:solidFill>
                <a:schemeClr val="tx1">
                  <a:lumMod val="95000"/>
                  <a:lumOff val="5000"/>
                </a:schemeClr>
              </a:solidFill>
            </a:endParaRPr>
          </a:p>
          <a:p>
            <a:pPr algn="ctr"/>
            <a:r>
              <a:rPr lang="it-IT" sz="2300" b="1" u="sng" dirty="0">
                <a:solidFill>
                  <a:schemeClr val="tx1">
                    <a:lumMod val="95000"/>
                    <a:lumOff val="5000"/>
                  </a:schemeClr>
                </a:solidFill>
              </a:rPr>
              <a:t>QUALI SONO LE SUE FUNZIONI?</a:t>
            </a:r>
          </a:p>
          <a:p>
            <a:pPr algn="ctr"/>
            <a:endParaRPr lang="it-IT" sz="2300" b="1" u="sng" dirty="0">
              <a:solidFill>
                <a:schemeClr val="tx1">
                  <a:lumMod val="95000"/>
                  <a:lumOff val="5000"/>
                </a:schemeClr>
              </a:solidFill>
            </a:endParaRPr>
          </a:p>
          <a:p>
            <a:pPr algn="ctr"/>
            <a:endParaRPr lang="it-IT" sz="2000" b="1" dirty="0">
              <a:solidFill>
                <a:schemeClr val="tx1">
                  <a:lumMod val="95000"/>
                  <a:lumOff val="5000"/>
                </a:schemeClr>
              </a:solidFill>
            </a:endParaRPr>
          </a:p>
          <a:p>
            <a:pPr algn="ctr"/>
            <a:r>
              <a:rPr lang="it-IT" sz="2800" dirty="0">
                <a:solidFill>
                  <a:schemeClr val="tx1">
                    <a:lumMod val="95000"/>
                    <a:lumOff val="5000"/>
                  </a:schemeClr>
                </a:solidFill>
              </a:rPr>
              <a:t>LA MAGGIORE NOVIT</a:t>
            </a:r>
            <a:r>
              <a:rPr lang="it-IT" sz="2800" dirty="0">
                <a:solidFill>
                  <a:schemeClr val="tx1">
                    <a:lumMod val="95000"/>
                    <a:lumOff val="5000"/>
                  </a:schemeClr>
                </a:solidFill>
                <a:latin typeface="Calibri" panose="020F0502020204030204" pitchFamily="34" charset="0"/>
                <a:cs typeface="Calibri" panose="020F0502020204030204" pitchFamily="34" charset="0"/>
              </a:rPr>
              <a:t>À in tema di compiti del RUP riguarda il ruolo attivo dell’ANAC, chiamata, come più volte evidenziato, a fornire  il dettaglio di tali prerogative che prima risultava rimesso al D.P.R. n. 207/2010 (e cioè il regolamento attuativo del Codice De Lise).</a:t>
            </a:r>
            <a:endParaRPr lang="it-IT" sz="2800" dirty="0">
              <a:solidFill>
                <a:schemeClr val="tx1">
                  <a:lumMod val="95000"/>
                  <a:lumOff val="5000"/>
                </a:schemeClr>
              </a:solidFill>
            </a:endParaRPr>
          </a:p>
          <a:p>
            <a:pPr algn="ctr"/>
            <a:endParaRPr lang="it-IT" u="sng" dirty="0"/>
          </a:p>
        </p:txBody>
      </p:sp>
    </p:spTree>
    <p:extLst>
      <p:ext uri="{BB962C8B-B14F-4D97-AF65-F5344CB8AC3E}">
        <p14:creationId xmlns:p14="http://schemas.microsoft.com/office/powerpoint/2010/main" val="182960714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370</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9" name="Rettangolo 8">
            <a:extLst>
              <a:ext uri="{FF2B5EF4-FFF2-40B4-BE49-F238E27FC236}">
                <a16:creationId xmlns:a16="http://schemas.microsoft.com/office/drawing/2014/main" id="{514F9ADC-D70C-4BF1-B00B-BF7E6864E0E0}"/>
              </a:ext>
            </a:extLst>
          </p:cNvPr>
          <p:cNvSpPr/>
          <p:nvPr/>
        </p:nvSpPr>
        <p:spPr>
          <a:xfrm>
            <a:off x="1838215" y="1769915"/>
            <a:ext cx="8515569" cy="3693319"/>
          </a:xfrm>
          <a:prstGeom prst="rect">
            <a:avLst/>
          </a:prstGeom>
        </p:spPr>
        <p:txBody>
          <a:bodyPr wrap="square">
            <a:spAutoFit/>
          </a:bodyPr>
          <a:lstStyle/>
          <a:p>
            <a:pPr algn="ctr"/>
            <a:r>
              <a:rPr lang="it-IT" sz="2000" b="1" dirty="0">
                <a:solidFill>
                  <a:srgbClr val="002060"/>
                </a:solidFill>
                <a:highlight>
                  <a:srgbClr val="FFFF00"/>
                </a:highlight>
                <a:latin typeface="Calibri" panose="020F0502020204030204" pitchFamily="34" charset="0"/>
              </a:rPr>
              <a:t>Oggetto della qualificazione - Art. 38, comma 3 Codice</a:t>
            </a:r>
            <a:endParaRPr lang="it-IT" dirty="0">
              <a:solidFill>
                <a:srgbClr val="002060"/>
              </a:solidFill>
              <a:highlight>
                <a:srgbClr val="FFFF00"/>
              </a:highlight>
              <a:latin typeface="Calibri" panose="020F0502020204030204" pitchFamily="34" charset="0"/>
            </a:endParaRPr>
          </a:p>
          <a:p>
            <a:pPr algn="ctr"/>
            <a:endParaRPr lang="it-IT" sz="1600" dirty="0">
              <a:solidFill>
                <a:srgbClr val="002060"/>
              </a:solidFill>
              <a:latin typeface="Calibri" panose="020F0502020204030204" pitchFamily="34" charset="0"/>
            </a:endParaRPr>
          </a:p>
          <a:p>
            <a:pPr algn="ctr"/>
            <a:r>
              <a:rPr lang="it-IT" sz="2200" b="1" dirty="0">
                <a:latin typeface="Calibri" panose="020F0502020204030204" pitchFamily="34" charset="0"/>
              </a:rPr>
              <a:t>La qualificazione ha ad oggetto il complesso delle attività che</a:t>
            </a:r>
          </a:p>
          <a:p>
            <a:pPr algn="ctr"/>
            <a:r>
              <a:rPr lang="it-IT" sz="2200" b="1" dirty="0">
                <a:latin typeface="Calibri" panose="020F0502020204030204" pitchFamily="34" charset="0"/>
              </a:rPr>
              <a:t>caratterizzano il processo di acquisizione di un bene, servizio o lavoro in relazione ai seguenti ambiti</a:t>
            </a:r>
          </a:p>
          <a:p>
            <a:pPr algn="ctr"/>
            <a:endParaRPr lang="it-IT" sz="2200" b="1" dirty="0">
              <a:latin typeface="Calibri" panose="020F0502020204030204" pitchFamily="34" charset="0"/>
            </a:endParaRPr>
          </a:p>
          <a:p>
            <a:pPr algn="ctr"/>
            <a:endParaRPr lang="it-IT" sz="2200" b="1" dirty="0">
              <a:latin typeface="Calibri" panose="020F0502020204030204" pitchFamily="34" charset="0"/>
            </a:endParaRPr>
          </a:p>
          <a:p>
            <a:pPr algn="ctr"/>
            <a:r>
              <a:rPr lang="it-IT" sz="2200" dirty="0">
                <a:latin typeface="Calibri" panose="020F0502020204030204" pitchFamily="34" charset="0"/>
              </a:rPr>
              <a:t>a) Capacità di programmazione e progettazione;</a:t>
            </a:r>
          </a:p>
          <a:p>
            <a:pPr algn="ctr"/>
            <a:r>
              <a:rPr lang="it-IT" sz="2200" dirty="0">
                <a:latin typeface="Calibri" panose="020F0502020204030204" pitchFamily="34" charset="0"/>
              </a:rPr>
              <a:t>b) Capacità di affidamento;</a:t>
            </a:r>
          </a:p>
          <a:p>
            <a:pPr algn="ctr"/>
            <a:r>
              <a:rPr lang="it-IT" sz="2200" dirty="0">
                <a:latin typeface="Calibri" panose="020F0502020204030204" pitchFamily="34" charset="0"/>
              </a:rPr>
              <a:t>c) Capacità di verifica sull’esecuzione e controllo dell’intera procedura,</a:t>
            </a:r>
          </a:p>
          <a:p>
            <a:pPr algn="ctr"/>
            <a:r>
              <a:rPr lang="it-IT" sz="2200" dirty="0">
                <a:latin typeface="Calibri" panose="020F0502020204030204" pitchFamily="34" charset="0"/>
              </a:rPr>
              <a:t>ivi incluso il collaudo e la messa in opera.</a:t>
            </a:r>
            <a:endParaRPr lang="it-IT" sz="2200" dirty="0"/>
          </a:p>
        </p:txBody>
      </p:sp>
      <p:sp>
        <p:nvSpPr>
          <p:cNvPr id="2" name="Freccia in giù 1">
            <a:extLst>
              <a:ext uri="{FF2B5EF4-FFF2-40B4-BE49-F238E27FC236}">
                <a16:creationId xmlns:a16="http://schemas.microsoft.com/office/drawing/2014/main" id="{4CAB7B25-6F3F-4D1C-8832-CFAF9F209F79}"/>
              </a:ext>
            </a:extLst>
          </p:cNvPr>
          <p:cNvSpPr/>
          <p:nvPr/>
        </p:nvSpPr>
        <p:spPr>
          <a:xfrm>
            <a:off x="6013537" y="3516682"/>
            <a:ext cx="164926" cy="479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81624323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371</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9" name="Rettangolo 8">
            <a:extLst>
              <a:ext uri="{FF2B5EF4-FFF2-40B4-BE49-F238E27FC236}">
                <a16:creationId xmlns:a16="http://schemas.microsoft.com/office/drawing/2014/main" id="{514F9ADC-D70C-4BF1-B00B-BF7E6864E0E0}"/>
              </a:ext>
            </a:extLst>
          </p:cNvPr>
          <p:cNvSpPr/>
          <p:nvPr/>
        </p:nvSpPr>
        <p:spPr>
          <a:xfrm>
            <a:off x="1885699" y="1767295"/>
            <a:ext cx="8420601" cy="3970318"/>
          </a:xfrm>
          <a:prstGeom prst="rect">
            <a:avLst/>
          </a:prstGeom>
        </p:spPr>
        <p:txBody>
          <a:bodyPr wrap="square">
            <a:spAutoFit/>
          </a:bodyPr>
          <a:lstStyle/>
          <a:p>
            <a:pPr algn="ctr"/>
            <a:r>
              <a:rPr lang="it-IT" sz="2000" b="1" dirty="0">
                <a:solidFill>
                  <a:srgbClr val="002060"/>
                </a:solidFill>
                <a:highlight>
                  <a:srgbClr val="FFFF00"/>
                </a:highlight>
                <a:latin typeface="Calibri" panose="020F0502020204030204" pitchFamily="34" charset="0"/>
              </a:rPr>
              <a:t>Parametri di valutazione e individuazione requisiti - Art. 38, comma 4 Codice</a:t>
            </a:r>
          </a:p>
          <a:p>
            <a:pPr algn="ctr"/>
            <a:endParaRPr lang="it-IT" dirty="0">
              <a:solidFill>
                <a:srgbClr val="002060"/>
              </a:solidFill>
            </a:endParaRPr>
          </a:p>
          <a:p>
            <a:pPr algn="ctr"/>
            <a:r>
              <a:rPr lang="it-IT" b="1" u="sng" dirty="0"/>
              <a:t>I criteri utilizzati dall’ANAC ai fini della qualificazione sono di due tipi:</a:t>
            </a:r>
          </a:p>
          <a:p>
            <a:pPr algn="ctr"/>
            <a:endParaRPr lang="it-IT" sz="1600" dirty="0">
              <a:latin typeface="Calibri" panose="020F0502020204030204" pitchFamily="34" charset="0"/>
            </a:endParaRPr>
          </a:p>
          <a:p>
            <a:pPr algn="ctr"/>
            <a:r>
              <a:rPr lang="it-IT" b="1" u="sng" dirty="0">
                <a:latin typeface="Calibri" panose="020F0502020204030204" pitchFamily="34" charset="0"/>
              </a:rPr>
              <a:t>REQUISITI DI BASE:</a:t>
            </a:r>
          </a:p>
          <a:p>
            <a:pPr algn="ctr"/>
            <a:endParaRPr lang="it-IT" b="1" u="sng" dirty="0">
              <a:latin typeface="Calibri" panose="020F0502020204030204" pitchFamily="34" charset="0"/>
            </a:endParaRPr>
          </a:p>
          <a:p>
            <a:pPr marL="285750" indent="-285750">
              <a:buFont typeface="Wingdings" panose="05000000000000000000" pitchFamily="2" charset="2"/>
              <a:buChar char="q"/>
            </a:pPr>
            <a:r>
              <a:rPr lang="it-IT" sz="1600" dirty="0">
                <a:latin typeface="Calibri" panose="020F0502020204030204" pitchFamily="34" charset="0"/>
              </a:rPr>
              <a:t>Strutture organizzative adeguate e personale con specifiche competenze in relazione agli scopi;</a:t>
            </a:r>
          </a:p>
          <a:p>
            <a:pPr marL="285750" indent="-285750">
              <a:buFont typeface="Wingdings" panose="05000000000000000000" pitchFamily="2" charset="2"/>
              <a:buChar char="q"/>
            </a:pPr>
            <a:r>
              <a:rPr lang="it-IT" sz="1600" dirty="0">
                <a:latin typeface="Calibri" panose="020F0502020204030204" pitchFamily="34" charset="0"/>
              </a:rPr>
              <a:t>Sistema di formazione e aggiornamento personale;</a:t>
            </a:r>
          </a:p>
          <a:p>
            <a:pPr marL="285750" indent="-285750">
              <a:buFont typeface="Wingdings" panose="05000000000000000000" pitchFamily="2" charset="2"/>
              <a:buChar char="q"/>
            </a:pPr>
            <a:r>
              <a:rPr lang="it-IT" sz="1600" dirty="0">
                <a:latin typeface="Calibri" panose="020F0502020204030204" pitchFamily="34" charset="0"/>
              </a:rPr>
              <a:t>Numero di gare sostenute nel quinquennio e valutazione di tutti i parametri ad esse connessi     (e cioè importi, complessità, scostamento importo a base gara e consuntivo spese sostenute, tempistiche di esecuzione delle procedure, aggiudicazione e collaudo;</a:t>
            </a:r>
          </a:p>
          <a:p>
            <a:pPr marL="285750" indent="-285750">
              <a:buFont typeface="Wingdings" panose="05000000000000000000" pitchFamily="2" charset="2"/>
              <a:buChar char="q"/>
            </a:pPr>
            <a:r>
              <a:rPr lang="it-IT" sz="1600" dirty="0">
                <a:latin typeface="Calibri" panose="020F0502020204030204" pitchFamily="34" charset="0"/>
              </a:rPr>
              <a:t>Rispetto tempistiche pagamento;</a:t>
            </a:r>
          </a:p>
          <a:p>
            <a:pPr marL="285750" indent="-285750">
              <a:buFont typeface="Wingdings" panose="05000000000000000000" pitchFamily="2" charset="2"/>
              <a:buChar char="q"/>
            </a:pPr>
            <a:r>
              <a:rPr lang="it-IT" sz="1600" dirty="0">
                <a:latin typeface="Calibri" panose="020F0502020204030204" pitchFamily="34" charset="0"/>
              </a:rPr>
              <a:t>Assolvimento obblighi di comunicazione;</a:t>
            </a:r>
          </a:p>
          <a:p>
            <a:pPr marL="285750" indent="-285750">
              <a:buFont typeface="Wingdings" panose="05000000000000000000" pitchFamily="2" charset="2"/>
              <a:buChar char="q"/>
            </a:pPr>
            <a:r>
              <a:rPr lang="it-IT" sz="1600" dirty="0">
                <a:latin typeface="Calibri" panose="020F0502020204030204" pitchFamily="34" charset="0"/>
              </a:rPr>
              <a:t>Assolvimento oneri in materia di procedure di monitoraggio (per i lavori).</a:t>
            </a:r>
          </a:p>
          <a:p>
            <a:pPr algn="ctr"/>
            <a:endParaRPr lang="it-IT" sz="1600" dirty="0">
              <a:latin typeface="Calibri" panose="020F0502020204030204" pitchFamily="34" charset="0"/>
            </a:endParaRPr>
          </a:p>
        </p:txBody>
      </p:sp>
    </p:spTree>
    <p:extLst>
      <p:ext uri="{BB962C8B-B14F-4D97-AF65-F5344CB8AC3E}">
        <p14:creationId xmlns:p14="http://schemas.microsoft.com/office/powerpoint/2010/main" val="364640350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372</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9" name="Rettangolo 8">
            <a:extLst>
              <a:ext uri="{FF2B5EF4-FFF2-40B4-BE49-F238E27FC236}">
                <a16:creationId xmlns:a16="http://schemas.microsoft.com/office/drawing/2014/main" id="{514F9ADC-D70C-4BF1-B00B-BF7E6864E0E0}"/>
              </a:ext>
            </a:extLst>
          </p:cNvPr>
          <p:cNvSpPr/>
          <p:nvPr/>
        </p:nvSpPr>
        <p:spPr>
          <a:xfrm>
            <a:off x="1885699" y="1767295"/>
            <a:ext cx="8420601" cy="3139321"/>
          </a:xfrm>
          <a:prstGeom prst="rect">
            <a:avLst/>
          </a:prstGeom>
        </p:spPr>
        <p:txBody>
          <a:bodyPr wrap="square">
            <a:spAutoFit/>
          </a:bodyPr>
          <a:lstStyle/>
          <a:p>
            <a:pPr algn="ctr"/>
            <a:r>
              <a:rPr lang="it-IT" sz="2000" b="1" dirty="0">
                <a:solidFill>
                  <a:srgbClr val="002060"/>
                </a:solidFill>
                <a:highlight>
                  <a:srgbClr val="FFFF00"/>
                </a:highlight>
                <a:latin typeface="Calibri" panose="020F0502020204030204" pitchFamily="34" charset="0"/>
              </a:rPr>
              <a:t>Parametri di valutazione e individuazione requisiti - Art. 38, comma 4 Codice</a:t>
            </a:r>
          </a:p>
          <a:p>
            <a:pPr algn="ctr"/>
            <a:endParaRPr lang="it-IT" dirty="0"/>
          </a:p>
          <a:p>
            <a:pPr algn="ctr"/>
            <a:r>
              <a:rPr lang="it-IT" b="1" u="sng" dirty="0"/>
              <a:t>I criteri utilizzati dall’ANAC ai fini della qualificazione sono di due tipi:</a:t>
            </a:r>
          </a:p>
          <a:p>
            <a:pPr algn="ctr"/>
            <a:endParaRPr lang="it-IT" sz="1600" dirty="0">
              <a:latin typeface="Calibri" panose="020F0502020204030204" pitchFamily="34" charset="0"/>
            </a:endParaRPr>
          </a:p>
          <a:p>
            <a:pPr algn="ctr"/>
            <a:r>
              <a:rPr lang="it-IT" b="1" u="sng" dirty="0">
                <a:latin typeface="Calibri" panose="020F0502020204030204" pitchFamily="34" charset="0"/>
              </a:rPr>
              <a:t>REQUISITI PREMIANTI:</a:t>
            </a:r>
          </a:p>
          <a:p>
            <a:pPr algn="ctr"/>
            <a:endParaRPr lang="it-IT" b="1" u="sng" dirty="0">
              <a:latin typeface="Calibri" panose="020F0502020204030204" pitchFamily="34" charset="0"/>
            </a:endParaRPr>
          </a:p>
          <a:p>
            <a:pPr marL="285750" indent="-285750">
              <a:buFont typeface="Wingdings" panose="05000000000000000000" pitchFamily="2" charset="2"/>
              <a:buChar char="q"/>
            </a:pPr>
            <a:r>
              <a:rPr lang="it-IT" dirty="0">
                <a:latin typeface="Calibri" panose="020F0502020204030204" pitchFamily="34" charset="0"/>
              </a:rPr>
              <a:t>Valutazione positiva ANAC circa attuazione misure anti-corruttive e per la legalità;</a:t>
            </a:r>
          </a:p>
          <a:p>
            <a:pPr marL="285750" indent="-285750">
              <a:buFont typeface="Wingdings" panose="05000000000000000000" pitchFamily="2" charset="2"/>
              <a:buChar char="q"/>
            </a:pPr>
            <a:r>
              <a:rPr lang="it-IT" dirty="0">
                <a:latin typeface="Calibri" panose="020F0502020204030204" pitchFamily="34" charset="0"/>
              </a:rPr>
              <a:t>Sistemi di gestione della qualità degli uffici e procedure di gara;</a:t>
            </a:r>
          </a:p>
          <a:p>
            <a:pPr marL="285750" indent="-285750">
              <a:buFont typeface="Wingdings" panose="05000000000000000000" pitchFamily="2" charset="2"/>
              <a:buChar char="q"/>
            </a:pPr>
            <a:r>
              <a:rPr lang="it-IT" dirty="0">
                <a:latin typeface="Calibri" panose="020F0502020204030204" pitchFamily="34" charset="0"/>
              </a:rPr>
              <a:t>Tecnologie telematiche;</a:t>
            </a:r>
          </a:p>
          <a:p>
            <a:pPr marL="285750" indent="-285750">
              <a:buFont typeface="Wingdings" panose="05000000000000000000" pitchFamily="2" charset="2"/>
              <a:buChar char="q"/>
            </a:pPr>
            <a:r>
              <a:rPr lang="it-IT" dirty="0">
                <a:latin typeface="Calibri" panose="020F0502020204030204" pitchFamily="34" charset="0"/>
              </a:rPr>
              <a:t>Livello di soccombenza nel contenzioso;</a:t>
            </a:r>
          </a:p>
          <a:p>
            <a:pPr marL="285750" indent="-285750">
              <a:buFont typeface="Wingdings" panose="05000000000000000000" pitchFamily="2" charset="2"/>
              <a:buChar char="q"/>
            </a:pPr>
            <a:r>
              <a:rPr lang="it-IT" dirty="0">
                <a:latin typeface="Calibri" panose="020F0502020204030204" pitchFamily="34" charset="0"/>
              </a:rPr>
              <a:t>Sostenibilità ambientale e sociale nell’attività di progettazione affidamento.</a:t>
            </a:r>
            <a:endParaRPr lang="it-IT" sz="1600" dirty="0">
              <a:latin typeface="Calibri" panose="020F0502020204030204" pitchFamily="34" charset="0"/>
            </a:endParaRPr>
          </a:p>
        </p:txBody>
      </p:sp>
    </p:spTree>
    <p:extLst>
      <p:ext uri="{BB962C8B-B14F-4D97-AF65-F5344CB8AC3E}">
        <p14:creationId xmlns:p14="http://schemas.microsoft.com/office/powerpoint/2010/main" val="37483052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373</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3" name="Rettangolo 2">
            <a:extLst>
              <a:ext uri="{FF2B5EF4-FFF2-40B4-BE49-F238E27FC236}">
                <a16:creationId xmlns:a16="http://schemas.microsoft.com/office/drawing/2014/main" id="{05CAA2F2-44FE-4E7D-8A7D-FD05EB4DB672}"/>
              </a:ext>
            </a:extLst>
          </p:cNvPr>
          <p:cNvSpPr/>
          <p:nvPr/>
        </p:nvSpPr>
        <p:spPr>
          <a:xfrm>
            <a:off x="1918376" y="2251609"/>
            <a:ext cx="8351750" cy="1600438"/>
          </a:xfrm>
          <a:prstGeom prst="rect">
            <a:avLst/>
          </a:prstGeom>
          <a:ln>
            <a:solidFill>
              <a:schemeClr val="tx1"/>
            </a:solidFill>
          </a:ln>
        </p:spPr>
        <p:txBody>
          <a:bodyPr wrap="square">
            <a:spAutoFit/>
          </a:bodyPr>
          <a:lstStyle/>
          <a:p>
            <a:pPr algn="ctr"/>
            <a:r>
              <a:rPr lang="it-IT" dirty="0">
                <a:latin typeface="Calibri" panose="020F0502020204030204" pitchFamily="34" charset="0"/>
              </a:rPr>
              <a:t>&lt;40.000 (servizi e forniture), &lt;150.000 (lavori):</a:t>
            </a:r>
          </a:p>
          <a:p>
            <a:pPr algn="ctr"/>
            <a:r>
              <a:rPr lang="it-IT" b="1" dirty="0">
                <a:latin typeface="Calibri,Bold"/>
              </a:rPr>
              <a:t>Le S.A. procedono direttamente e autonomamente (anche senza qualificazione ai sensi dell’art. 38)</a:t>
            </a:r>
          </a:p>
          <a:p>
            <a:pPr algn="ctr"/>
            <a:endParaRPr lang="it-IT" sz="800" b="1" dirty="0">
              <a:latin typeface="Calibri,Bold"/>
            </a:endParaRPr>
          </a:p>
          <a:p>
            <a:pPr algn="ctr"/>
            <a:r>
              <a:rPr lang="it-IT" b="1" dirty="0">
                <a:latin typeface="Calibri,Bold"/>
              </a:rPr>
              <a:t>Per effettuare procedure di importo superiore a quelli appena indicati le S.A. devono essere in possesso della necessaria qualificazione ai sensi dell’art. 38.</a:t>
            </a:r>
          </a:p>
        </p:txBody>
      </p:sp>
      <p:sp>
        <p:nvSpPr>
          <p:cNvPr id="8" name="Rettangolo 7">
            <a:extLst>
              <a:ext uri="{FF2B5EF4-FFF2-40B4-BE49-F238E27FC236}">
                <a16:creationId xmlns:a16="http://schemas.microsoft.com/office/drawing/2014/main" id="{A1EAF387-BFA8-4102-AEEE-6262A35BD393}"/>
              </a:ext>
            </a:extLst>
          </p:cNvPr>
          <p:cNvSpPr/>
          <p:nvPr/>
        </p:nvSpPr>
        <p:spPr>
          <a:xfrm>
            <a:off x="1918376" y="4268710"/>
            <a:ext cx="8351750" cy="1508105"/>
          </a:xfrm>
          <a:prstGeom prst="rect">
            <a:avLst/>
          </a:prstGeom>
          <a:ln>
            <a:solidFill>
              <a:schemeClr val="tx1"/>
            </a:solidFill>
          </a:ln>
        </p:spPr>
        <p:txBody>
          <a:bodyPr wrap="square">
            <a:spAutoFit/>
          </a:bodyPr>
          <a:lstStyle/>
          <a:p>
            <a:pPr algn="ctr"/>
            <a:r>
              <a:rPr lang="it-IT" dirty="0">
                <a:latin typeface="Calibri" panose="020F0502020204030204" pitchFamily="34" charset="0"/>
              </a:rPr>
              <a:t>&gt;40.000 (servizi e forniture) e inferiore alla soglia dell’art. 35, &gt;150.000 (lavori) e inferiore a un milione di euro:</a:t>
            </a:r>
          </a:p>
          <a:p>
            <a:pPr algn="ctr"/>
            <a:endParaRPr lang="it-IT" sz="800" dirty="0">
              <a:latin typeface="Calibri" panose="020F0502020204030204" pitchFamily="34" charset="0"/>
            </a:endParaRPr>
          </a:p>
          <a:p>
            <a:pPr algn="ctr"/>
            <a:r>
              <a:rPr lang="it-IT" sz="1600" b="1" dirty="0">
                <a:latin typeface="Calibri,Bold"/>
              </a:rPr>
              <a:t>Le S.A., per poter procedere, devono essere in possesso della qualificazione ai sensi dell’art. 38 </a:t>
            </a:r>
            <a:r>
              <a:rPr lang="it-IT" sz="1600" b="1" u="sng" dirty="0">
                <a:latin typeface="Calibri,Bold"/>
              </a:rPr>
              <a:t>e acquistano mediante utilizzo autonomo degli strumenti telematici di negoziazione messi a disposizione dalle centrali di committenza qualificate secondo la normativa vigente.</a:t>
            </a:r>
            <a:endParaRPr lang="it-IT" sz="1600" u="sng" dirty="0"/>
          </a:p>
        </p:txBody>
      </p:sp>
    </p:spTree>
    <p:extLst>
      <p:ext uri="{BB962C8B-B14F-4D97-AF65-F5344CB8AC3E}">
        <p14:creationId xmlns:p14="http://schemas.microsoft.com/office/powerpoint/2010/main" val="2454059515"/>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374</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563D0CCD-A7A3-43F0-8D6E-E536033562D9}"/>
              </a:ext>
            </a:extLst>
          </p:cNvPr>
          <p:cNvSpPr/>
          <p:nvPr/>
        </p:nvSpPr>
        <p:spPr>
          <a:xfrm>
            <a:off x="2958230" y="2564754"/>
            <a:ext cx="6275540" cy="2677656"/>
          </a:xfrm>
          <a:prstGeom prst="rect">
            <a:avLst/>
          </a:prstGeom>
          <a:solidFill>
            <a:schemeClr val="accent6">
              <a:lumMod val="40000"/>
              <a:lumOff val="60000"/>
            </a:schemeClr>
          </a:solidFill>
        </p:spPr>
        <p:txBody>
          <a:bodyPr wrap="square">
            <a:spAutoFit/>
          </a:bodyPr>
          <a:lstStyle/>
          <a:p>
            <a:pPr algn="ctr"/>
            <a:r>
              <a:rPr lang="it-IT" sz="2400" dirty="0">
                <a:latin typeface="Calibri" panose="020F0502020204030204" pitchFamily="34" charset="0"/>
              </a:rPr>
              <a:t>«</a:t>
            </a:r>
            <a:r>
              <a:rPr lang="it-IT" sz="2400" i="1" dirty="0">
                <a:latin typeface="Calibri" panose="020F0502020204030204" pitchFamily="34" charset="0"/>
              </a:rPr>
              <a:t>3. Le stazioni appaltanti </a:t>
            </a:r>
            <a:r>
              <a:rPr lang="it-IT" sz="2400" i="1" u="sng" dirty="0">
                <a:latin typeface="Calibri" panose="020F0502020204030204" pitchFamily="34" charset="0"/>
              </a:rPr>
              <a:t>non</a:t>
            </a:r>
            <a:r>
              <a:rPr lang="it-IT" sz="2400" i="1" dirty="0">
                <a:latin typeface="Calibri" panose="020F0502020204030204" pitchFamily="34" charset="0"/>
              </a:rPr>
              <a:t> in possesso della necessaria qualificazione di cui all’</a:t>
            </a:r>
            <a:r>
              <a:rPr lang="it-IT" sz="2400" i="1" dirty="0">
                <a:latin typeface="Calibri" panose="020F0502020204030204" pitchFamily="34" charset="0"/>
                <a:hlinkClick r:id="rId2"/>
              </a:rPr>
              <a:t>articolo 38</a:t>
            </a:r>
            <a:r>
              <a:rPr lang="it-IT" sz="2400" i="1" dirty="0">
                <a:latin typeface="Calibri" panose="020F0502020204030204" pitchFamily="34" charset="0"/>
              </a:rPr>
              <a:t> procedono all’acquisizione di forniture, servizi e lavori </a:t>
            </a:r>
            <a:r>
              <a:rPr lang="it-IT" sz="2400" i="1" u="sng" dirty="0">
                <a:latin typeface="Calibri" panose="020F0502020204030204" pitchFamily="34" charset="0"/>
              </a:rPr>
              <a:t>ricorrendo a una centrale di committenza ovvero mediante aggregazione con una o più stazioni appaltanti aventi la necessaria qualifica</a:t>
            </a:r>
            <a:r>
              <a:rPr lang="it-IT" sz="2400" dirty="0">
                <a:latin typeface="Calibri" panose="020F0502020204030204" pitchFamily="34" charset="0"/>
              </a:rPr>
              <a:t>» (art. 37, comma 3 Codice). </a:t>
            </a:r>
            <a:endParaRPr lang="it-IT" sz="2400" dirty="0"/>
          </a:p>
        </p:txBody>
      </p:sp>
    </p:spTree>
    <p:extLst>
      <p:ext uri="{BB962C8B-B14F-4D97-AF65-F5344CB8AC3E}">
        <p14:creationId xmlns:p14="http://schemas.microsoft.com/office/powerpoint/2010/main" val="152711460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375</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8" name="Rettangolo 7">
            <a:extLst>
              <a:ext uri="{FF2B5EF4-FFF2-40B4-BE49-F238E27FC236}">
                <a16:creationId xmlns:a16="http://schemas.microsoft.com/office/drawing/2014/main" id="{B867F8F6-B92C-4723-8B67-556D362945A2}"/>
              </a:ext>
            </a:extLst>
          </p:cNvPr>
          <p:cNvSpPr/>
          <p:nvPr/>
        </p:nvSpPr>
        <p:spPr>
          <a:xfrm>
            <a:off x="2146146" y="2401427"/>
            <a:ext cx="8012461" cy="3016210"/>
          </a:xfrm>
          <a:prstGeom prst="rect">
            <a:avLst/>
          </a:prstGeom>
          <a:ln>
            <a:solidFill>
              <a:schemeClr val="tx1"/>
            </a:solidFill>
          </a:ln>
        </p:spPr>
        <p:txBody>
          <a:bodyPr wrap="square">
            <a:spAutoFit/>
          </a:bodyPr>
          <a:lstStyle/>
          <a:p>
            <a:pPr algn="ctr"/>
            <a:r>
              <a:rPr lang="it-IT" dirty="0"/>
              <a:t>4. </a:t>
            </a:r>
            <a:r>
              <a:rPr lang="it-IT" b="1" u="sng" dirty="0"/>
              <a:t>Se la stazione appaltante è un comune non capoluogo di provincia</a:t>
            </a:r>
            <a:r>
              <a:rPr lang="it-IT" dirty="0"/>
              <a:t>, ferma restando la possibilità di procedere autonomamente per importi sotto le soglie specificate (€ 40.000 – € 150.000), per importi maggiori procedono:</a:t>
            </a:r>
          </a:p>
          <a:p>
            <a:pPr algn="ctr"/>
            <a:endParaRPr lang="it-IT" sz="1700" dirty="0"/>
          </a:p>
          <a:p>
            <a:pPr algn="ctr"/>
            <a:r>
              <a:rPr lang="it-IT" sz="1700" b="1" dirty="0"/>
              <a:t>a) ricorrendo a una centrale di committenza o a soggetti aggregatori</a:t>
            </a:r>
          </a:p>
          <a:p>
            <a:pPr algn="ctr"/>
            <a:r>
              <a:rPr lang="it-IT" sz="1700" b="1" dirty="0"/>
              <a:t>qualificati; </a:t>
            </a:r>
          </a:p>
          <a:p>
            <a:pPr algn="ctr"/>
            <a:r>
              <a:rPr lang="it-IT" sz="1700" b="1" dirty="0"/>
              <a:t>b) mediante unioni di comuni costituite e qualificate come centrali di committenza, ovvero associandosi o consorziandosi in centrali di committenza nelle forme previste dall’ordinamento;</a:t>
            </a:r>
          </a:p>
          <a:p>
            <a:pPr algn="ctr"/>
            <a:r>
              <a:rPr lang="it-IT" sz="1700" b="1" dirty="0"/>
              <a:t>c) ricorrendo alla stazione unica appaltante costituita presso le province, le città metropolitane ovvero gli enti di area vasta ai sensi della legge 7 aprile 2014, n. 56.</a:t>
            </a:r>
          </a:p>
        </p:txBody>
      </p:sp>
      <p:sp>
        <p:nvSpPr>
          <p:cNvPr id="9" name="Rettangolo 8">
            <a:extLst>
              <a:ext uri="{FF2B5EF4-FFF2-40B4-BE49-F238E27FC236}">
                <a16:creationId xmlns:a16="http://schemas.microsoft.com/office/drawing/2014/main" id="{AD9A9CFE-8488-4F22-87B2-FCE3EA89A19F}"/>
              </a:ext>
            </a:extLst>
          </p:cNvPr>
          <p:cNvSpPr/>
          <p:nvPr/>
        </p:nvSpPr>
        <p:spPr>
          <a:xfrm>
            <a:off x="1114533" y="5580090"/>
            <a:ext cx="9962933" cy="369332"/>
          </a:xfrm>
          <a:prstGeom prst="rect">
            <a:avLst/>
          </a:prstGeom>
          <a:solidFill>
            <a:srgbClr val="FF0000"/>
          </a:solidFill>
          <a:ln>
            <a:solidFill>
              <a:schemeClr val="tx1"/>
            </a:solidFill>
          </a:ln>
        </p:spPr>
        <p:txBody>
          <a:bodyPr wrap="square">
            <a:spAutoFit/>
          </a:bodyPr>
          <a:lstStyle/>
          <a:p>
            <a:pPr algn="ctr"/>
            <a:r>
              <a:rPr lang="it-IT" b="1" dirty="0"/>
              <a:t>Comma sospeso fino al 31 dicembre 2020 dall'art. 1, comma 1, lett. a) della legge n. 55 del 2019</a:t>
            </a:r>
          </a:p>
        </p:txBody>
      </p:sp>
    </p:spTree>
    <p:extLst>
      <p:ext uri="{BB962C8B-B14F-4D97-AF65-F5344CB8AC3E}">
        <p14:creationId xmlns:p14="http://schemas.microsoft.com/office/powerpoint/2010/main" val="11878702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376</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8" name="Rettangolo 7">
            <a:extLst>
              <a:ext uri="{FF2B5EF4-FFF2-40B4-BE49-F238E27FC236}">
                <a16:creationId xmlns:a16="http://schemas.microsoft.com/office/drawing/2014/main" id="{B867F8F6-B92C-4723-8B67-556D362945A2}"/>
              </a:ext>
            </a:extLst>
          </p:cNvPr>
          <p:cNvSpPr/>
          <p:nvPr/>
        </p:nvSpPr>
        <p:spPr>
          <a:xfrm>
            <a:off x="2146146" y="2401427"/>
            <a:ext cx="8012461" cy="3600986"/>
          </a:xfrm>
          <a:prstGeom prst="rect">
            <a:avLst/>
          </a:prstGeom>
          <a:ln>
            <a:solidFill>
              <a:schemeClr val="tx1"/>
            </a:solidFill>
          </a:ln>
        </p:spPr>
        <p:txBody>
          <a:bodyPr wrap="square">
            <a:spAutoFit/>
          </a:bodyPr>
          <a:lstStyle/>
          <a:p>
            <a:pPr algn="ctr"/>
            <a:r>
              <a:rPr lang="it-IT" b="1" dirty="0"/>
              <a:t>Art. 30. Convenzioni  - d.lgs. n. 267/2000 (T.U. Enti locali)</a:t>
            </a:r>
          </a:p>
          <a:p>
            <a:pPr algn="ctr"/>
            <a:endParaRPr lang="it-IT" dirty="0"/>
          </a:p>
          <a:p>
            <a:pPr algn="ctr"/>
            <a:r>
              <a:rPr lang="it-IT" sz="1600" dirty="0"/>
              <a:t>1. Al fine di svolgere in modo coordinato funzioni e servizi determinati, </a:t>
            </a:r>
            <a:r>
              <a:rPr lang="it-IT" sz="1600" b="1" u="sng" dirty="0"/>
              <a:t>gli enti locali possono stipulare tra loro apposite convenzioni.</a:t>
            </a:r>
          </a:p>
          <a:p>
            <a:pPr algn="ctr"/>
            <a:r>
              <a:rPr lang="it-IT" sz="1600" dirty="0"/>
              <a:t>2. Le convenzioni devono stabilire i fini, la durata, le forme di consultazione degli enti contraenti, i loro rapporti finanziari ed i reciproci obblighi e garanzie.</a:t>
            </a:r>
          </a:p>
          <a:p>
            <a:pPr algn="ctr"/>
            <a:r>
              <a:rPr lang="it-IT" sz="1600" dirty="0"/>
              <a:t>3. Per la gestione a tempo determinato di uno specifico servizio o per la realizzazione di un'opera lo Stato e la regione, nelle materie di propria competenza, possono prevedere forme di convenzione obbligatoria fra enti locali, previa statuizione di un disciplinare-tipo.</a:t>
            </a:r>
          </a:p>
          <a:p>
            <a:pPr algn="ctr"/>
            <a:r>
              <a:rPr lang="it-IT" sz="1600" b="1" u="sng" dirty="0"/>
              <a:t>4. Le convenzioni di cui al presente articolo possono prevedere anche la costituzione di uffici comuni, che operano con personale distaccato dagli enti partecipanti, ai quali affidare l'esercizio delle funzioni pubbliche in luogo degli enti partecipanti all'accordo, ovvero la delega di funzioni da parte degli enti partecipanti all'accordo a favore di uno di essi, che opera in luogo e per conto degli enti deleganti. </a:t>
            </a:r>
          </a:p>
        </p:txBody>
      </p:sp>
    </p:spTree>
    <p:extLst>
      <p:ext uri="{BB962C8B-B14F-4D97-AF65-F5344CB8AC3E}">
        <p14:creationId xmlns:p14="http://schemas.microsoft.com/office/powerpoint/2010/main" val="383030556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377</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2" name="CasellaDiTesto 11">
            <a:extLst>
              <a:ext uri="{FF2B5EF4-FFF2-40B4-BE49-F238E27FC236}">
                <a16:creationId xmlns:a16="http://schemas.microsoft.com/office/drawing/2014/main" id="{1B41E90A-AE5A-4268-B29A-8063DE87191B}"/>
              </a:ext>
            </a:extLst>
          </p:cNvPr>
          <p:cNvSpPr txBox="1"/>
          <p:nvPr/>
        </p:nvSpPr>
        <p:spPr>
          <a:xfrm>
            <a:off x="1611682" y="2430761"/>
            <a:ext cx="8968635" cy="1569660"/>
          </a:xfrm>
          <a:prstGeom prst="rect">
            <a:avLst/>
          </a:prstGeom>
          <a:noFill/>
        </p:spPr>
        <p:txBody>
          <a:bodyPr wrap="square" rtlCol="0">
            <a:spAutoFit/>
          </a:bodyPr>
          <a:lstStyle/>
          <a:p>
            <a:pPr algn="ctr"/>
            <a:r>
              <a:rPr lang="it-IT" sz="2400" b="1" u="sng" dirty="0"/>
              <a:t>Tra i compiti delle centrali di committenza</a:t>
            </a:r>
            <a:r>
              <a:rPr lang="it-IT" sz="2400" dirty="0"/>
              <a:t> (e quindi dei soggetti aggregatori e delle stazioni uniche appaltanti) c’è quello di stipulare delle convenzioni quadro, per consentire migliori condizioni economiche agli approvvigionamenti della P.A.</a:t>
            </a:r>
          </a:p>
        </p:txBody>
      </p:sp>
      <p:sp>
        <p:nvSpPr>
          <p:cNvPr id="13" name="Rettangolo 12">
            <a:extLst>
              <a:ext uri="{FF2B5EF4-FFF2-40B4-BE49-F238E27FC236}">
                <a16:creationId xmlns:a16="http://schemas.microsoft.com/office/drawing/2014/main" id="{6AFC6DDD-EDF7-4F09-86A3-FBE07C3FD71C}"/>
              </a:ext>
            </a:extLst>
          </p:cNvPr>
          <p:cNvSpPr/>
          <p:nvPr/>
        </p:nvSpPr>
        <p:spPr>
          <a:xfrm>
            <a:off x="4015458" y="4593610"/>
            <a:ext cx="4234236" cy="584775"/>
          </a:xfrm>
          <a:prstGeom prst="rect">
            <a:avLst/>
          </a:prstGeom>
          <a:solidFill>
            <a:srgbClr val="FF0000"/>
          </a:solidFill>
        </p:spPr>
        <p:txBody>
          <a:bodyPr wrap="none">
            <a:spAutoFit/>
          </a:bodyPr>
          <a:lstStyle/>
          <a:p>
            <a:pPr algn="ctr"/>
            <a:r>
              <a:rPr lang="it-IT" sz="3200" dirty="0"/>
              <a:t>C’è obbligo di adesione?</a:t>
            </a:r>
          </a:p>
        </p:txBody>
      </p:sp>
    </p:spTree>
    <p:extLst>
      <p:ext uri="{BB962C8B-B14F-4D97-AF65-F5344CB8AC3E}">
        <p14:creationId xmlns:p14="http://schemas.microsoft.com/office/powerpoint/2010/main" val="287574000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378</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CCCC0AD7-868A-49F2-8F57-917A644C1A17}"/>
              </a:ext>
            </a:extLst>
          </p:cNvPr>
          <p:cNvSpPr/>
          <p:nvPr/>
        </p:nvSpPr>
        <p:spPr>
          <a:xfrm>
            <a:off x="2015392" y="2291388"/>
            <a:ext cx="8161216" cy="3139321"/>
          </a:xfrm>
          <a:prstGeom prst="rect">
            <a:avLst/>
          </a:prstGeom>
        </p:spPr>
        <p:txBody>
          <a:bodyPr wrap="square">
            <a:spAutoFit/>
          </a:bodyPr>
          <a:lstStyle/>
          <a:p>
            <a:pPr algn="ctr"/>
            <a:r>
              <a:rPr lang="it-IT" b="1" dirty="0"/>
              <a:t>L. 28/12/2015, n. 208 (Legge di Stabilità 2016)</a:t>
            </a:r>
          </a:p>
          <a:p>
            <a:pPr algn="ctr"/>
            <a:endParaRPr lang="it-IT" dirty="0"/>
          </a:p>
          <a:p>
            <a:pPr algn="just"/>
            <a:r>
              <a:rPr lang="it-IT" dirty="0"/>
              <a:t>«</a:t>
            </a:r>
            <a:r>
              <a:rPr lang="it-IT" b="1" u="sng" dirty="0"/>
              <a:t>510</a:t>
            </a:r>
            <a:r>
              <a:rPr lang="it-IT" b="1" dirty="0"/>
              <a:t>. </a:t>
            </a:r>
            <a:r>
              <a:rPr lang="it-IT" u="sng" dirty="0"/>
              <a:t>Le amministrazioni pubbliche obbligate ad approvvigionarsi attraverso le convenzioni di cui </a:t>
            </a:r>
            <a:r>
              <a:rPr lang="it-IT" b="1" u="sng" dirty="0">
                <a:highlight>
                  <a:srgbClr val="FFFF00"/>
                </a:highlight>
              </a:rPr>
              <a:t>all’articolo 26 della legge 23 dicembre 1999, n. 488</a:t>
            </a:r>
            <a:r>
              <a:rPr lang="it-IT" u="sng" dirty="0"/>
              <a:t>, stipulate da Consip SpA, ovvero dalle centrali di committenza regionali, possono procedere ad acquisti autonomi esclusivamente a seguito di apposita autorizzazione specificamente motivata</a:t>
            </a:r>
            <a:r>
              <a:rPr lang="it-IT" b="1" dirty="0"/>
              <a:t> </a:t>
            </a:r>
            <a:r>
              <a:rPr lang="it-IT" dirty="0"/>
              <a:t>resa dall'organo di vertice amministrativo e trasmessa al competente ufficio della Corte dei conti, qualora il bene o il servizio oggetto di convenzione non sia idoneo al soddisfacimento dello specifico fabbisogno dell'amministrazione per mancanza di caratteristiche essenziali». </a:t>
            </a:r>
          </a:p>
          <a:p>
            <a:pPr algn="ctr"/>
            <a:endParaRPr lang="it-IT" dirty="0">
              <a:effectLst/>
            </a:endParaRPr>
          </a:p>
        </p:txBody>
      </p:sp>
    </p:spTree>
    <p:extLst>
      <p:ext uri="{BB962C8B-B14F-4D97-AF65-F5344CB8AC3E}">
        <p14:creationId xmlns:p14="http://schemas.microsoft.com/office/powerpoint/2010/main" val="76068483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379</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CCCC0AD7-868A-49F2-8F57-917A644C1A17}"/>
              </a:ext>
            </a:extLst>
          </p:cNvPr>
          <p:cNvSpPr/>
          <p:nvPr/>
        </p:nvSpPr>
        <p:spPr>
          <a:xfrm>
            <a:off x="2015392" y="2291388"/>
            <a:ext cx="8161216" cy="3416320"/>
          </a:xfrm>
          <a:prstGeom prst="rect">
            <a:avLst/>
          </a:prstGeom>
        </p:spPr>
        <p:txBody>
          <a:bodyPr wrap="square">
            <a:spAutoFit/>
          </a:bodyPr>
          <a:lstStyle/>
          <a:p>
            <a:pPr algn="ctr"/>
            <a:r>
              <a:rPr lang="it-IT" b="1" dirty="0"/>
              <a:t>L. 23/12/1999, n. 488 (Legge Finanziaria 2000)</a:t>
            </a:r>
          </a:p>
          <a:p>
            <a:pPr algn="just"/>
            <a:endParaRPr lang="it-IT" dirty="0"/>
          </a:p>
          <a:p>
            <a:pPr algn="just"/>
            <a:r>
              <a:rPr lang="it-IT" sz="1500" dirty="0"/>
              <a:t>«</a:t>
            </a:r>
            <a:r>
              <a:rPr lang="it-IT" sz="1500" b="1" u="sng" dirty="0"/>
              <a:t>26. Acquisto di beni e servizi</a:t>
            </a:r>
            <a:r>
              <a:rPr lang="it-IT" sz="1500" dirty="0"/>
              <a:t>. </a:t>
            </a:r>
          </a:p>
          <a:p>
            <a:pPr algn="just"/>
            <a:r>
              <a:rPr lang="it-IT" sz="1500" dirty="0"/>
              <a:t>1. </a:t>
            </a:r>
            <a:r>
              <a:rPr lang="it-IT" sz="1500" b="1" u="sng" dirty="0"/>
              <a:t>Il Ministero del tesoro, del bilancio e della programmazione economica</a:t>
            </a:r>
            <a:r>
              <a:rPr lang="it-IT" sz="1500" dirty="0"/>
              <a:t>, nel rispetto della vigente normativa in materia di scelta del contraente, </a:t>
            </a:r>
            <a:r>
              <a:rPr lang="it-IT" sz="1500" b="1" u="sng" dirty="0"/>
              <a:t>stipula</a:t>
            </a:r>
            <a:r>
              <a:rPr lang="it-IT" sz="1500" dirty="0"/>
              <a:t>, anche avvalendosi di società di consulenza specializzate, selezionate anche in deroga alla normativa di contabilità pubblica, con procedure competitive tra primarie società nazionali ed estere, </a:t>
            </a:r>
            <a:r>
              <a:rPr lang="it-IT" sz="1500" b="1" u="sng" dirty="0"/>
              <a:t>convenzioni con le quali l'impresa prescelta si impegna ad accettare, sino a concorrenza della quantità massima complessiva stabilita dalla convenzione e dai prezzi e condizioni ivi previsti, ordinativi di fornitura di beni e servizi deliberati dalle amministrazioni dello Stato anche con il ricorso alla locazione finanziaria.</a:t>
            </a:r>
            <a:r>
              <a:rPr lang="it-IT" sz="1500" dirty="0"/>
              <a:t> I contratti conclusi con l'accettazione di tali ordinativi non sono sottoposti al parere di congruità economica. Ove previsto nel bando di gara, le convenzioni possono essere stipulate con una o più imprese alle stesse condizioni contrattuali proposte dal miglior offerente. Ove previsto nel bando di gara, le convenzioni possono essere stipulate per specifiche categorie di amministrazioni ovvero per specifici ambiti territoriali». </a:t>
            </a:r>
          </a:p>
        </p:txBody>
      </p:sp>
    </p:spTree>
    <p:extLst>
      <p:ext uri="{BB962C8B-B14F-4D97-AF65-F5344CB8AC3E}">
        <p14:creationId xmlns:p14="http://schemas.microsoft.com/office/powerpoint/2010/main" val="235774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a:t>
            </a:fld>
            <a:endParaRPr lang="it-IT" dirty="0"/>
          </a:p>
        </p:txBody>
      </p:sp>
      <p:sp>
        <p:nvSpPr>
          <p:cNvPr id="10" name="CasellaDiTesto 9"/>
          <p:cNvSpPr txBox="1"/>
          <p:nvPr/>
        </p:nvSpPr>
        <p:spPr>
          <a:xfrm>
            <a:off x="2495600" y="1052736"/>
            <a:ext cx="7200800" cy="4893647"/>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p>
          <a:p>
            <a:pPr algn="ctr"/>
            <a:endParaRPr lang="it-IT" sz="2300" b="1" u="sng" dirty="0">
              <a:solidFill>
                <a:schemeClr val="tx1">
                  <a:lumMod val="95000"/>
                  <a:lumOff val="5000"/>
                </a:schemeClr>
              </a:solidFill>
            </a:endParaRPr>
          </a:p>
          <a:p>
            <a:pPr algn="ctr"/>
            <a:r>
              <a:rPr lang="it-IT" sz="2300" b="1" u="sng" dirty="0">
                <a:solidFill>
                  <a:schemeClr val="tx1">
                    <a:lumMod val="95000"/>
                    <a:lumOff val="5000"/>
                  </a:schemeClr>
                </a:solidFill>
              </a:rPr>
              <a:t>QUALI SONO LE SUE FUNZIONI?</a:t>
            </a:r>
          </a:p>
          <a:p>
            <a:pPr algn="ctr"/>
            <a:endParaRPr lang="it-IT" sz="2300" b="1" u="sng" dirty="0">
              <a:solidFill>
                <a:schemeClr val="tx1">
                  <a:lumMod val="95000"/>
                  <a:lumOff val="5000"/>
                </a:schemeClr>
              </a:solidFill>
            </a:endParaRPr>
          </a:p>
          <a:p>
            <a:pPr algn="ctr"/>
            <a:r>
              <a:rPr lang="it-IT" sz="2000" b="1" dirty="0">
                <a:solidFill>
                  <a:schemeClr val="tx1">
                    <a:lumMod val="95000"/>
                    <a:lumOff val="5000"/>
                  </a:schemeClr>
                </a:solidFill>
              </a:rPr>
              <a:t>Oltre ai compiti specificatamente previsti da altre disposizioni del codice, in particolare, il RUP (art. 31 Codice):</a:t>
            </a:r>
          </a:p>
          <a:p>
            <a:pPr algn="ctr"/>
            <a:endParaRPr lang="it-IT" dirty="0">
              <a:solidFill>
                <a:schemeClr val="tx1">
                  <a:lumMod val="95000"/>
                  <a:lumOff val="5000"/>
                </a:schemeClr>
              </a:solidFill>
            </a:endParaRPr>
          </a:p>
          <a:p>
            <a:pPr algn="ctr"/>
            <a:r>
              <a:rPr lang="it-IT" dirty="0">
                <a:solidFill>
                  <a:schemeClr val="tx1">
                    <a:lumMod val="95000"/>
                    <a:lumOff val="5000"/>
                  </a:schemeClr>
                </a:solidFill>
              </a:rPr>
              <a:t>a) </a:t>
            </a:r>
            <a:r>
              <a:rPr lang="it-IT" b="1" u="sng" dirty="0">
                <a:solidFill>
                  <a:schemeClr val="tx1">
                    <a:lumMod val="95000"/>
                    <a:lumOff val="5000"/>
                  </a:schemeClr>
                </a:solidFill>
              </a:rPr>
              <a:t>formula proposte</a:t>
            </a:r>
            <a:r>
              <a:rPr lang="it-IT" dirty="0">
                <a:solidFill>
                  <a:schemeClr val="tx1">
                    <a:lumMod val="95000"/>
                    <a:lumOff val="5000"/>
                  </a:schemeClr>
                </a:solidFill>
              </a:rPr>
              <a:t> e fornisce dati e informazioni al fine della predisposizione del programma triennale dei lavori pubblici e dei relativi aggiornamenti annuali, nonché al fine della predisposizione di ogni altro atto di programmazione di contratti pubblici di servizi e di forniture e della predisposizione dell'avviso di preinformazione; </a:t>
            </a:r>
          </a:p>
          <a:p>
            <a:pPr algn="ctr"/>
            <a:r>
              <a:rPr lang="it-IT" dirty="0">
                <a:solidFill>
                  <a:schemeClr val="tx1">
                    <a:lumMod val="95000"/>
                    <a:lumOff val="5000"/>
                  </a:schemeClr>
                </a:solidFill>
              </a:rPr>
              <a:t>b) </a:t>
            </a:r>
            <a:r>
              <a:rPr lang="it-IT" b="1" u="sng" dirty="0">
                <a:solidFill>
                  <a:schemeClr val="tx1">
                    <a:lumMod val="95000"/>
                    <a:lumOff val="5000"/>
                  </a:schemeClr>
                </a:solidFill>
              </a:rPr>
              <a:t>cura, in ciascuna fase di attuazione degli interventi, il controllo sui livelli di prestazione, di qualità e di prezzo</a:t>
            </a:r>
            <a:r>
              <a:rPr lang="it-IT" dirty="0">
                <a:solidFill>
                  <a:schemeClr val="tx1">
                    <a:lumMod val="95000"/>
                    <a:lumOff val="5000"/>
                  </a:schemeClr>
                </a:solidFill>
              </a:rPr>
              <a:t> determinati in coerenza alla copertura finanziaria e ai tempi di realizzazione dei programmi; </a:t>
            </a:r>
          </a:p>
          <a:p>
            <a:pPr algn="ctr"/>
            <a:endParaRPr lang="it-IT" u="sng" dirty="0"/>
          </a:p>
        </p:txBody>
      </p:sp>
    </p:spTree>
    <p:extLst>
      <p:ext uri="{BB962C8B-B14F-4D97-AF65-F5344CB8AC3E}">
        <p14:creationId xmlns:p14="http://schemas.microsoft.com/office/powerpoint/2010/main" val="4131650532"/>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380</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CCCC0AD7-868A-49F2-8F57-917A644C1A17}"/>
              </a:ext>
            </a:extLst>
          </p:cNvPr>
          <p:cNvSpPr/>
          <p:nvPr/>
        </p:nvSpPr>
        <p:spPr>
          <a:xfrm>
            <a:off x="2015392" y="2291388"/>
            <a:ext cx="8161216" cy="3139321"/>
          </a:xfrm>
          <a:prstGeom prst="rect">
            <a:avLst/>
          </a:prstGeom>
          <a:solidFill>
            <a:schemeClr val="tx2">
              <a:lumMod val="20000"/>
              <a:lumOff val="80000"/>
            </a:schemeClr>
          </a:solidFill>
          <a:ln>
            <a:solidFill>
              <a:schemeClr val="tx1"/>
            </a:solidFill>
          </a:ln>
        </p:spPr>
        <p:txBody>
          <a:bodyPr wrap="square">
            <a:spAutoFit/>
          </a:bodyPr>
          <a:lstStyle/>
          <a:p>
            <a:pPr algn="ctr"/>
            <a:r>
              <a:rPr lang="it-IT" sz="2200" b="1" dirty="0"/>
              <a:t>Cons. Stato, sez. V, 28/03/2018, n. 1937</a:t>
            </a:r>
          </a:p>
          <a:p>
            <a:pPr algn="ctr"/>
            <a:endParaRPr lang="it-IT" sz="2200" b="1" dirty="0"/>
          </a:p>
          <a:p>
            <a:pPr algn="ctr"/>
            <a:r>
              <a:rPr lang="it-IT" sz="2200" dirty="0"/>
              <a:t>Fermo il carattere di principio del dovere di cui al richiamato articolo 26 [</a:t>
            </a:r>
            <a:r>
              <a:rPr lang="it-IT" sz="2200" b="1" u="sng" dirty="0"/>
              <a:t>della legge 23 dicembre 1999, n. 488</a:t>
            </a:r>
            <a:r>
              <a:rPr lang="it-IT" sz="2200" dirty="0"/>
              <a:t>], nondimeno </a:t>
            </a:r>
            <a:r>
              <a:rPr lang="it-IT" sz="2200" u="sng" dirty="0"/>
              <a:t>permane la facoltà per le amministrazioni</a:t>
            </a:r>
            <a:r>
              <a:rPr lang="it-IT" sz="2200" dirty="0"/>
              <a:t> (ivi comprese le amministrazioni statali centrali e periferiche) </a:t>
            </a:r>
            <a:r>
              <a:rPr lang="it-IT" sz="2200" u="sng" dirty="0"/>
              <a:t>di attivare in concreto propri strumenti di negoziazione laddove tale opzione sia orientata a conseguire condizioni economiche più favorevoli rispetto a quelle fissate all'esito delle convenzioni-quadro.</a:t>
            </a:r>
            <a:endParaRPr lang="it-IT" sz="2200" u="sng" dirty="0">
              <a:effectLst/>
            </a:endParaRPr>
          </a:p>
        </p:txBody>
      </p:sp>
      <p:sp>
        <p:nvSpPr>
          <p:cNvPr id="3" name="Freccia a destra 2">
            <a:extLst>
              <a:ext uri="{FF2B5EF4-FFF2-40B4-BE49-F238E27FC236}">
                <a16:creationId xmlns:a16="http://schemas.microsoft.com/office/drawing/2014/main" id="{D45F5C92-566B-46B8-8DE8-BB75B759062B}"/>
              </a:ext>
            </a:extLst>
          </p:cNvPr>
          <p:cNvSpPr/>
          <p:nvPr/>
        </p:nvSpPr>
        <p:spPr>
          <a:xfrm>
            <a:off x="8610600" y="5651957"/>
            <a:ext cx="946759" cy="365125"/>
          </a:xfrm>
          <a:prstGeom prst="rightArrow">
            <a:avLst>
              <a:gd name="adj1" fmla="val 50000"/>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586189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381</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CCCC0AD7-868A-49F2-8F57-917A644C1A17}"/>
              </a:ext>
            </a:extLst>
          </p:cNvPr>
          <p:cNvSpPr/>
          <p:nvPr/>
        </p:nvSpPr>
        <p:spPr>
          <a:xfrm>
            <a:off x="2015392" y="2291388"/>
            <a:ext cx="8161216" cy="3200876"/>
          </a:xfrm>
          <a:prstGeom prst="rect">
            <a:avLst/>
          </a:prstGeom>
          <a:solidFill>
            <a:schemeClr val="tx2">
              <a:lumMod val="20000"/>
              <a:lumOff val="80000"/>
            </a:schemeClr>
          </a:solidFill>
          <a:ln>
            <a:solidFill>
              <a:schemeClr val="tx1"/>
            </a:solidFill>
          </a:ln>
        </p:spPr>
        <p:txBody>
          <a:bodyPr wrap="square">
            <a:spAutoFit/>
          </a:bodyPr>
          <a:lstStyle/>
          <a:p>
            <a:pPr algn="ctr"/>
            <a:r>
              <a:rPr lang="it-IT" sz="2200" b="1" dirty="0"/>
              <a:t>Lo stesso comma 3 dell’art. 26, cit. consente:</a:t>
            </a:r>
          </a:p>
          <a:p>
            <a:pPr algn="ctr"/>
            <a:endParaRPr lang="it-IT" u="sng" dirty="0"/>
          </a:p>
          <a:p>
            <a:pPr algn="ctr"/>
            <a:r>
              <a:rPr lang="it-IT" u="sng" dirty="0"/>
              <a:t>«le amministrazioni pubbliche possono ricorrere alle convenzioni stipulate ai sensi del comma 1, ovvero ne utilizzano i parametri di prezzo-qualità come limiti massimi per l'acquisto di beni e servizi comparabili oggetto delle stesse [...]». </a:t>
            </a:r>
          </a:p>
          <a:p>
            <a:pPr algn="ctr"/>
            <a:endParaRPr lang="it-IT" dirty="0"/>
          </a:p>
          <a:p>
            <a:pPr algn="ctr"/>
            <a:r>
              <a:rPr lang="it-IT" dirty="0"/>
              <a:t>La disposizione per un verso conferma (attraverso il ricorso alla modalità deontica "possono") </a:t>
            </a:r>
            <a:r>
              <a:rPr lang="it-IT" b="1" u="sng" dirty="0"/>
              <a:t>il carattere non pienamente vincolante del ricorso alle convenzioni-quadro e, per altro verso, consente la ricerca da parte delle amministrazioni di opzioni negoziali alternative</a:t>
            </a:r>
            <a:r>
              <a:rPr lang="it-IT" b="1" dirty="0"/>
              <a:t> </a:t>
            </a:r>
            <a:r>
              <a:rPr lang="it-IT" dirty="0"/>
              <a:t>(con il vincolo/limite dell'insuperabilità delle condizioni negoziali proprie delle convenzioni-quadro)…</a:t>
            </a:r>
            <a:endParaRPr lang="it-IT" dirty="0">
              <a:effectLst/>
            </a:endParaRPr>
          </a:p>
        </p:txBody>
      </p:sp>
      <p:sp>
        <p:nvSpPr>
          <p:cNvPr id="12" name="Freccia a destra 11">
            <a:extLst>
              <a:ext uri="{FF2B5EF4-FFF2-40B4-BE49-F238E27FC236}">
                <a16:creationId xmlns:a16="http://schemas.microsoft.com/office/drawing/2014/main" id="{CB6F3509-BE93-4F5F-9EBF-A726FD362023}"/>
              </a:ext>
            </a:extLst>
          </p:cNvPr>
          <p:cNvSpPr/>
          <p:nvPr/>
        </p:nvSpPr>
        <p:spPr>
          <a:xfrm>
            <a:off x="8610600" y="5651957"/>
            <a:ext cx="946759" cy="365125"/>
          </a:xfrm>
          <a:prstGeom prst="rightArrow">
            <a:avLst>
              <a:gd name="adj1" fmla="val 50000"/>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7111047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382</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CCCC0AD7-868A-49F2-8F57-917A644C1A17}"/>
              </a:ext>
            </a:extLst>
          </p:cNvPr>
          <p:cNvSpPr/>
          <p:nvPr/>
        </p:nvSpPr>
        <p:spPr>
          <a:xfrm>
            <a:off x="2015392" y="2291388"/>
            <a:ext cx="8161216" cy="646331"/>
          </a:xfrm>
          <a:prstGeom prst="rect">
            <a:avLst/>
          </a:prstGeom>
          <a:solidFill>
            <a:schemeClr val="tx2">
              <a:lumMod val="20000"/>
              <a:lumOff val="80000"/>
            </a:schemeClr>
          </a:solidFill>
          <a:ln>
            <a:solidFill>
              <a:schemeClr val="tx1"/>
            </a:solidFill>
          </a:ln>
        </p:spPr>
        <p:txBody>
          <a:bodyPr wrap="square">
            <a:spAutoFit/>
          </a:bodyPr>
          <a:lstStyle/>
          <a:p>
            <a:pPr algn="ctr"/>
            <a:r>
              <a:rPr lang="it-IT" b="1" dirty="0"/>
              <a:t>Dal quadro brevemente tratteggiato, letto il combinato delle norme art. 26 l. n. 488/1999 e art. 1 d.l. n. 95/2012:</a:t>
            </a:r>
            <a:endParaRPr lang="it-IT" dirty="0">
              <a:effectLst/>
            </a:endParaRPr>
          </a:p>
        </p:txBody>
      </p:sp>
      <p:sp>
        <p:nvSpPr>
          <p:cNvPr id="8" name="Rettangolo 7">
            <a:extLst>
              <a:ext uri="{FF2B5EF4-FFF2-40B4-BE49-F238E27FC236}">
                <a16:creationId xmlns:a16="http://schemas.microsoft.com/office/drawing/2014/main" id="{35A0D8E9-EEA0-4804-A759-6D368E3E6D48}"/>
              </a:ext>
            </a:extLst>
          </p:cNvPr>
          <p:cNvSpPr/>
          <p:nvPr/>
        </p:nvSpPr>
        <p:spPr>
          <a:xfrm>
            <a:off x="1593612" y="3325342"/>
            <a:ext cx="9004776" cy="2308324"/>
          </a:xfrm>
          <a:prstGeom prst="rect">
            <a:avLst/>
          </a:prstGeom>
          <a:ln>
            <a:solidFill>
              <a:schemeClr val="tx1"/>
            </a:solidFill>
          </a:ln>
        </p:spPr>
        <p:txBody>
          <a:bodyPr wrap="square">
            <a:spAutoFit/>
          </a:bodyPr>
          <a:lstStyle/>
          <a:p>
            <a:pPr marL="285750" indent="-285750">
              <a:buFont typeface="Wingdings" panose="05000000000000000000" pitchFamily="2" charset="2"/>
              <a:buChar char="q"/>
            </a:pPr>
            <a:r>
              <a:rPr lang="it-IT" sz="1600" b="1" u="sng" dirty="0">
                <a:latin typeface="Fira Sans"/>
              </a:rPr>
              <a:t>demanda alla centrale di committenza</a:t>
            </a:r>
            <a:r>
              <a:rPr lang="it-IT" sz="1600" dirty="0">
                <a:latin typeface="Fira Sans"/>
              </a:rPr>
              <a:t> il cruciale compito di rinvenire, in sede di centralizzazione, le migliori possibili condizioni di offerta da porre a disposizione delle amministrazioni;</a:t>
            </a:r>
          </a:p>
          <a:p>
            <a:pPr marL="285750" indent="-285750">
              <a:buFont typeface="Wingdings" panose="05000000000000000000" pitchFamily="2" charset="2"/>
              <a:buChar char="q"/>
            </a:pPr>
            <a:r>
              <a:rPr lang="it-IT" sz="1600" b="1" u="sng" dirty="0">
                <a:latin typeface="Fira Sans"/>
              </a:rPr>
              <a:t>consente (ma in via eccezionale e motivata) alle amministrazioni di procedere in modo autonomo</a:t>
            </a:r>
            <a:r>
              <a:rPr lang="it-IT" sz="1600" dirty="0">
                <a:latin typeface="Fira Sans"/>
              </a:rPr>
              <a:t>, a condizione che possano dimostrare di aver ricercato e conseguito condizioni migliorative rispetto a quelle contenute nelle convenzioni-quadro;</a:t>
            </a:r>
          </a:p>
          <a:p>
            <a:pPr marL="285750" indent="-285750">
              <a:buFont typeface="Wingdings" panose="05000000000000000000" pitchFamily="2" charset="2"/>
              <a:buChar char="q"/>
            </a:pPr>
            <a:r>
              <a:rPr lang="it-IT" sz="1600" b="1" u="sng" dirty="0">
                <a:latin typeface="Fira Sans"/>
              </a:rPr>
              <a:t>responsabilizza le amministrazioni che intendano procedere in modo autonomo</a:t>
            </a:r>
            <a:r>
              <a:rPr lang="it-IT" sz="1600" dirty="0">
                <a:latin typeface="Fira Sans"/>
              </a:rPr>
              <a:t> fissando taluni vincoli </a:t>
            </a:r>
            <a:r>
              <a:rPr lang="it-IT" sz="1600" i="1" dirty="0">
                <a:latin typeface="Fira Sans"/>
              </a:rPr>
              <a:t>ex ante </a:t>
            </a:r>
            <a:r>
              <a:rPr lang="it-IT" sz="1600" dirty="0">
                <a:latin typeface="Fira Sans"/>
              </a:rPr>
              <a:t>(insuperabilità delle condizioni trasfuse nelle convenzioni quadro) e talune serie conseguenze </a:t>
            </a:r>
            <a:r>
              <a:rPr lang="it-IT" sz="1600" i="1" dirty="0">
                <a:latin typeface="Fira Sans"/>
              </a:rPr>
              <a:t>ex post </a:t>
            </a:r>
            <a:r>
              <a:rPr lang="it-IT" sz="1600" dirty="0">
                <a:latin typeface="Fira Sans"/>
              </a:rPr>
              <a:t>(nullità degli atti realizzati in violazione e responsabilità in capo ai funzionari che abbiano agito in violazione di legge e con ingiustificato dispendio di risorse pubbliche).</a:t>
            </a:r>
            <a:endParaRPr lang="it-IT" sz="1600" b="0" i="0" dirty="0">
              <a:effectLst/>
              <a:latin typeface="Fira Sans"/>
            </a:endParaRPr>
          </a:p>
        </p:txBody>
      </p:sp>
    </p:spTree>
    <p:extLst>
      <p:ext uri="{BB962C8B-B14F-4D97-AF65-F5344CB8AC3E}">
        <p14:creationId xmlns:p14="http://schemas.microsoft.com/office/powerpoint/2010/main" val="244349527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383</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CCCC0AD7-868A-49F2-8F57-917A644C1A17}"/>
              </a:ext>
            </a:extLst>
          </p:cNvPr>
          <p:cNvSpPr/>
          <p:nvPr/>
        </p:nvSpPr>
        <p:spPr>
          <a:xfrm>
            <a:off x="2015392" y="2291388"/>
            <a:ext cx="8161216" cy="3308598"/>
          </a:xfrm>
          <a:prstGeom prst="rect">
            <a:avLst/>
          </a:prstGeom>
          <a:solidFill>
            <a:schemeClr val="bg1"/>
          </a:solidFill>
          <a:ln>
            <a:solidFill>
              <a:schemeClr val="tx1"/>
            </a:solidFill>
          </a:ln>
        </p:spPr>
        <p:txBody>
          <a:bodyPr wrap="square">
            <a:spAutoFit/>
          </a:bodyPr>
          <a:lstStyle/>
          <a:p>
            <a:pPr algn="ctr"/>
            <a:r>
              <a:rPr lang="it-IT" b="1" dirty="0">
                <a:highlight>
                  <a:srgbClr val="008080"/>
                </a:highlight>
              </a:rPr>
              <a:t>Si consideri poi il portato dell’art. 39 Codice secondo cui…</a:t>
            </a:r>
          </a:p>
          <a:p>
            <a:pPr algn="ctr"/>
            <a:endParaRPr lang="it-IT" sz="2000" b="1" dirty="0"/>
          </a:p>
          <a:p>
            <a:pPr algn="ctr"/>
            <a:r>
              <a:rPr lang="it-IT" sz="1900" b="1" dirty="0"/>
              <a:t>Attività di committenza ausiliarie</a:t>
            </a:r>
          </a:p>
          <a:p>
            <a:pPr algn="ctr"/>
            <a:r>
              <a:rPr lang="it-IT" sz="1900" dirty="0"/>
              <a:t>1. </a:t>
            </a:r>
            <a:r>
              <a:rPr lang="it-IT" sz="1900" b="1" u="sng" dirty="0"/>
              <a:t>Le attività di committenza ausiliarie di cui all’articolo 3, comma 1, lettera m)</a:t>
            </a:r>
            <a:r>
              <a:rPr lang="it-IT" sz="1900" dirty="0"/>
              <a:t>, possono essere affidate a </a:t>
            </a:r>
            <a:r>
              <a:rPr lang="it-IT" sz="1900" u="sng" dirty="0"/>
              <a:t>centrali di committenza di cui all’articolo 38.</a:t>
            </a:r>
          </a:p>
          <a:p>
            <a:pPr algn="ctr"/>
            <a:endParaRPr lang="it-IT" sz="1900" dirty="0"/>
          </a:p>
          <a:p>
            <a:pPr algn="ctr"/>
            <a:r>
              <a:rPr lang="it-IT" sz="1900" dirty="0"/>
              <a:t>2. </a:t>
            </a:r>
            <a:r>
              <a:rPr lang="it-IT" sz="1900" b="1" u="sng" dirty="0"/>
              <a:t>Al di fuori dei casi di cui al comma 1, le stazioni appaltanti possono ricorrere, per lo svolgimento di attività delle committenze ausiliarie</a:t>
            </a:r>
            <a:r>
              <a:rPr lang="it-IT" sz="1900" dirty="0"/>
              <a:t>, ad esclusione delle attività di cui all’articolo 3, comma 1, lettera m), punto 4, </a:t>
            </a:r>
            <a:r>
              <a:rPr lang="it-IT" sz="1900" b="1" u="sng" dirty="0"/>
              <a:t>a prestatori di servizi individuati mediante svolgimento delle procedure di cui al presente codice</a:t>
            </a:r>
            <a:r>
              <a:rPr lang="it-IT" sz="1900" dirty="0"/>
              <a:t> (sull’argomento si v. deliberazione ANAC 26 ottobre 2016 n. 1091).</a:t>
            </a:r>
            <a:endParaRPr lang="it-IT" sz="1900" b="1" u="sng" dirty="0">
              <a:effectLst/>
            </a:endParaRPr>
          </a:p>
        </p:txBody>
      </p:sp>
    </p:spTree>
    <p:extLst>
      <p:ext uri="{BB962C8B-B14F-4D97-AF65-F5344CB8AC3E}">
        <p14:creationId xmlns:p14="http://schemas.microsoft.com/office/powerpoint/2010/main" val="2071657335"/>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384</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CCCC0AD7-868A-49F2-8F57-917A644C1A17}"/>
              </a:ext>
            </a:extLst>
          </p:cNvPr>
          <p:cNvSpPr/>
          <p:nvPr/>
        </p:nvSpPr>
        <p:spPr>
          <a:xfrm>
            <a:off x="2015392" y="2291388"/>
            <a:ext cx="8161216" cy="3139321"/>
          </a:xfrm>
          <a:prstGeom prst="rect">
            <a:avLst/>
          </a:prstGeom>
          <a:solidFill>
            <a:schemeClr val="bg1"/>
          </a:solidFill>
          <a:ln>
            <a:solidFill>
              <a:schemeClr val="tx1"/>
            </a:solidFill>
          </a:ln>
        </p:spPr>
        <p:txBody>
          <a:bodyPr wrap="square">
            <a:spAutoFit/>
          </a:bodyPr>
          <a:lstStyle/>
          <a:p>
            <a:pPr algn="ctr"/>
            <a:r>
              <a:rPr lang="it-IT" b="1" dirty="0"/>
              <a:t>m) «attività di committenza ausiliarie», le attività che consistono nella prestazione di supporto alle attività di committenza, in particolare nelle forme seguenti:</a:t>
            </a:r>
          </a:p>
          <a:p>
            <a:pPr algn="ctr"/>
            <a:endParaRPr lang="it-IT" dirty="0"/>
          </a:p>
          <a:p>
            <a:pPr marL="742950" lvl="1" indent="-285750" algn="just">
              <a:buFont typeface="Wingdings" panose="05000000000000000000" pitchFamily="2" charset="2"/>
              <a:buChar char="q"/>
            </a:pPr>
            <a:r>
              <a:rPr lang="it-IT" dirty="0"/>
              <a:t>infrastrutture tecniche che consentano alle stazioni appaltanti di aggiudicare appalti pubblici o di concludere accordi quadro per lavori, forniture o servizi;</a:t>
            </a:r>
          </a:p>
          <a:p>
            <a:pPr marL="742950" lvl="1" indent="-285750" algn="just">
              <a:buFont typeface="Wingdings" panose="05000000000000000000" pitchFamily="2" charset="2"/>
              <a:buChar char="q"/>
            </a:pPr>
            <a:r>
              <a:rPr lang="it-IT" dirty="0"/>
              <a:t>consulenza sullo svolgimento o sulla progettazione delle procedure di appalto;</a:t>
            </a:r>
          </a:p>
          <a:p>
            <a:pPr marL="742950" lvl="1" indent="-285750" algn="just">
              <a:buFont typeface="Wingdings" panose="05000000000000000000" pitchFamily="2" charset="2"/>
              <a:buChar char="q"/>
            </a:pPr>
            <a:r>
              <a:rPr lang="it-IT" dirty="0"/>
              <a:t>preparazione delle procedure di appalto in nome e per conto della stazione appaltante interessata;</a:t>
            </a:r>
          </a:p>
          <a:p>
            <a:pPr marL="742950" lvl="1" indent="-285750" algn="just">
              <a:buFont typeface="Wingdings" panose="05000000000000000000" pitchFamily="2" charset="2"/>
              <a:buChar char="q"/>
            </a:pPr>
            <a:r>
              <a:rPr lang="it-IT" dirty="0"/>
              <a:t>gestione delle procedure di appalto in nome e per conto della stazione appaltante interessata;</a:t>
            </a:r>
            <a:endParaRPr lang="it-IT" sz="2000" u="sng" dirty="0">
              <a:effectLst/>
            </a:endParaRPr>
          </a:p>
        </p:txBody>
      </p:sp>
    </p:spTree>
    <p:extLst>
      <p:ext uri="{BB962C8B-B14F-4D97-AF65-F5344CB8AC3E}">
        <p14:creationId xmlns:p14="http://schemas.microsoft.com/office/powerpoint/2010/main" val="335391219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385</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3" name="Rettangolo 2">
            <a:extLst>
              <a:ext uri="{FF2B5EF4-FFF2-40B4-BE49-F238E27FC236}">
                <a16:creationId xmlns:a16="http://schemas.microsoft.com/office/drawing/2014/main" id="{1FEDBFD2-3CFD-4E06-A62E-C40FECB1D911}"/>
              </a:ext>
            </a:extLst>
          </p:cNvPr>
          <p:cNvSpPr/>
          <p:nvPr/>
        </p:nvSpPr>
        <p:spPr>
          <a:xfrm>
            <a:off x="3048000" y="2319550"/>
            <a:ext cx="6096000" cy="1200329"/>
          </a:xfrm>
          <a:prstGeom prst="rect">
            <a:avLst/>
          </a:prstGeom>
          <a:solidFill>
            <a:schemeClr val="bg2">
              <a:lumMod val="75000"/>
            </a:schemeClr>
          </a:solidFill>
        </p:spPr>
        <p:txBody>
          <a:bodyPr>
            <a:spAutoFit/>
          </a:bodyPr>
          <a:lstStyle/>
          <a:p>
            <a:pPr algn="ctr"/>
            <a:r>
              <a:rPr lang="it-IT" b="1" dirty="0">
                <a:solidFill>
                  <a:srgbClr val="C10000"/>
                </a:solidFill>
                <a:latin typeface="Arial" panose="020B0604020202020204" pitchFamily="34" charset="0"/>
              </a:rPr>
              <a:t>QUID IURIS, DUNQUE, PER LE AMMINISTRAZIONI</a:t>
            </a:r>
          </a:p>
          <a:p>
            <a:pPr algn="ctr"/>
            <a:r>
              <a:rPr lang="it-IT" b="1" dirty="0">
                <a:solidFill>
                  <a:srgbClr val="C10000"/>
                </a:solidFill>
                <a:latin typeface="Arial" panose="020B0604020202020204" pitchFamily="34" charset="0"/>
              </a:rPr>
              <a:t>(ad esempio quelle locali) CHE NON SI AVVALGONO DELLE CONVENZIONI STIPULATE DALLE CENTRALI DI COMMITTENZA?</a:t>
            </a:r>
            <a:endParaRPr lang="it-IT" dirty="0"/>
          </a:p>
        </p:txBody>
      </p:sp>
      <p:sp>
        <p:nvSpPr>
          <p:cNvPr id="9" name="Rettangolo 8">
            <a:extLst>
              <a:ext uri="{FF2B5EF4-FFF2-40B4-BE49-F238E27FC236}">
                <a16:creationId xmlns:a16="http://schemas.microsoft.com/office/drawing/2014/main" id="{DEC58993-BCA0-4ABF-9D4F-44C982014DE1}"/>
              </a:ext>
            </a:extLst>
          </p:cNvPr>
          <p:cNvSpPr/>
          <p:nvPr/>
        </p:nvSpPr>
        <p:spPr>
          <a:xfrm>
            <a:off x="1667047" y="3648790"/>
            <a:ext cx="8931058" cy="2031325"/>
          </a:xfrm>
          <a:prstGeom prst="rect">
            <a:avLst/>
          </a:prstGeom>
          <a:solidFill>
            <a:schemeClr val="accent1">
              <a:lumMod val="20000"/>
              <a:lumOff val="80000"/>
            </a:schemeClr>
          </a:solidFill>
          <a:ln>
            <a:solidFill>
              <a:schemeClr val="tx1"/>
            </a:solidFill>
          </a:ln>
        </p:spPr>
        <p:txBody>
          <a:bodyPr wrap="square">
            <a:spAutoFit/>
          </a:bodyPr>
          <a:lstStyle/>
          <a:p>
            <a:pPr algn="ctr"/>
            <a:r>
              <a:rPr lang="it-IT" b="1" dirty="0">
                <a:latin typeface="Calibri,Bold"/>
              </a:rPr>
              <a:t>Cons. Stato, sez. V, 19/06/2019, n. 4190</a:t>
            </a:r>
          </a:p>
          <a:p>
            <a:pPr algn="ctr"/>
            <a:r>
              <a:rPr lang="it-IT" dirty="0">
                <a:latin typeface="Calibri" panose="020F0502020204030204" pitchFamily="34" charset="0"/>
              </a:rPr>
              <a:t>Di norma si rinvengono in sede di centralizzazione le migliori possibili condizioni di offerta da porre a disposizione delle amministrazioni, essendo </a:t>
            </a:r>
            <a:r>
              <a:rPr lang="it-IT" b="1" dirty="0">
                <a:latin typeface="Calibri,Bold"/>
              </a:rPr>
              <a:t>consentito solo in via eccezionale e motivata alle stesse di procedere in modo autonomo</a:t>
            </a:r>
            <a:r>
              <a:rPr lang="it-IT" dirty="0">
                <a:latin typeface="Calibri" panose="020F0502020204030204" pitchFamily="34" charset="0"/>
              </a:rPr>
              <a:t>, a condizione che possano dimostrare di aver ricercato e conseguito condizioni migliorative rispetto a quelle contenute nelle convenzioni-quadro, non essendo consentito alle singole amministrazioni di travalicare le regole legali che sottendono al richiamato rapporto fra regola ed eccezione.</a:t>
            </a:r>
            <a:endParaRPr lang="it-IT" dirty="0"/>
          </a:p>
        </p:txBody>
      </p:sp>
    </p:spTree>
    <p:extLst>
      <p:ext uri="{BB962C8B-B14F-4D97-AF65-F5344CB8AC3E}">
        <p14:creationId xmlns:p14="http://schemas.microsoft.com/office/powerpoint/2010/main" val="243160807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386</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6EB1F174-2466-4BDF-B158-C1D12862679C}"/>
              </a:ext>
            </a:extLst>
          </p:cNvPr>
          <p:cNvSpPr/>
          <p:nvPr/>
        </p:nvSpPr>
        <p:spPr>
          <a:xfrm>
            <a:off x="1630471" y="2314614"/>
            <a:ext cx="8931058" cy="2862322"/>
          </a:xfrm>
          <a:prstGeom prst="rect">
            <a:avLst/>
          </a:prstGeom>
          <a:solidFill>
            <a:schemeClr val="accent4">
              <a:lumMod val="60000"/>
              <a:lumOff val="40000"/>
            </a:schemeClr>
          </a:solidFill>
          <a:ln>
            <a:solidFill>
              <a:schemeClr val="tx1"/>
            </a:solidFill>
          </a:ln>
        </p:spPr>
        <p:txBody>
          <a:bodyPr wrap="square">
            <a:spAutoFit/>
          </a:bodyPr>
          <a:lstStyle/>
          <a:p>
            <a:pPr algn="ctr"/>
            <a:r>
              <a:rPr lang="it-IT" b="1" dirty="0">
                <a:latin typeface="Calibri,Bold"/>
              </a:rPr>
              <a:t>PER GLI ENTI DEL SERVIZIO SANITARIO NAZIONALE</a:t>
            </a:r>
          </a:p>
          <a:p>
            <a:pPr algn="ctr"/>
            <a:endParaRPr lang="it-IT" b="1" dirty="0">
              <a:latin typeface="Calibri,Bold"/>
            </a:endParaRPr>
          </a:p>
          <a:p>
            <a:pPr algn="ctr"/>
            <a:r>
              <a:rPr lang="it-IT" dirty="0"/>
              <a:t>L’art. 1, commi 548-550 della legge 28 dicembre 2015, n. 208 (c.d. legge di stabilità 2016), secondo cui: “548. </a:t>
            </a:r>
            <a:r>
              <a:rPr lang="it-IT" b="1" u="sng" dirty="0"/>
              <a:t>Al fine di garantire la effettiva realizzazione degli</a:t>
            </a:r>
          </a:p>
          <a:p>
            <a:pPr algn="ctr"/>
            <a:r>
              <a:rPr lang="it-IT" b="1" u="sng" dirty="0"/>
              <a:t>interventi di razionalizzazione della spesa mediante aggregazione degli acquisti di beni e servizi, gli enti del Servizio sanitario nazionale sono tenuti ad approvvigionarsi, relativamente alle categorie merceologiche del settore sanitario</a:t>
            </a:r>
            <a:r>
              <a:rPr lang="it-IT" dirty="0"/>
              <a:t>, come individuate dal d.P.C.M. (24 dicembre 2015, oggi integrato dal d.P.C.M. 11 luglio 2018) di cui all’art. 9, comma 3 d.l. 24 aprile 2014, n. 66 (…), </a:t>
            </a:r>
            <a:r>
              <a:rPr lang="it-IT" b="1" u="sng" dirty="0"/>
              <a:t>avvalendosi, in via esclusiva, delle centrali regionali di committenza di riferimento, ovvero della Consip S.p.A.</a:t>
            </a:r>
          </a:p>
        </p:txBody>
      </p:sp>
    </p:spTree>
    <p:extLst>
      <p:ext uri="{BB962C8B-B14F-4D97-AF65-F5344CB8AC3E}">
        <p14:creationId xmlns:p14="http://schemas.microsoft.com/office/powerpoint/2010/main" val="85394061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387</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6EB1F174-2466-4BDF-B158-C1D12862679C}"/>
              </a:ext>
            </a:extLst>
          </p:cNvPr>
          <p:cNvSpPr/>
          <p:nvPr/>
        </p:nvSpPr>
        <p:spPr>
          <a:xfrm>
            <a:off x="1630471" y="2314614"/>
            <a:ext cx="8931058" cy="3062377"/>
          </a:xfrm>
          <a:prstGeom prst="rect">
            <a:avLst/>
          </a:prstGeom>
          <a:solidFill>
            <a:schemeClr val="accent4">
              <a:lumMod val="60000"/>
              <a:lumOff val="40000"/>
            </a:schemeClr>
          </a:solidFill>
          <a:ln>
            <a:solidFill>
              <a:schemeClr val="tx1"/>
            </a:solidFill>
          </a:ln>
        </p:spPr>
        <p:txBody>
          <a:bodyPr wrap="square">
            <a:spAutoFit/>
          </a:bodyPr>
          <a:lstStyle/>
          <a:p>
            <a:pPr algn="ctr"/>
            <a:r>
              <a:rPr lang="it-IT" sz="2400" b="1" dirty="0">
                <a:latin typeface="Calibri,Bold"/>
              </a:rPr>
              <a:t>Le categorie merceologiche sono:</a:t>
            </a:r>
            <a:endParaRPr lang="it-IT" sz="2400" b="1" u="sng" dirty="0">
              <a:latin typeface="Calibri,Bold"/>
            </a:endParaRPr>
          </a:p>
          <a:p>
            <a:pPr algn="ctr"/>
            <a:endParaRPr lang="it-IT" sz="1700" b="1" u="sng" dirty="0">
              <a:latin typeface="Calibri,Bold"/>
            </a:endParaRPr>
          </a:p>
          <a:p>
            <a:pPr algn="ctr"/>
            <a:r>
              <a:rPr lang="it-IT" sz="1900" dirty="0">
                <a:latin typeface="Calibri,Bold"/>
              </a:rPr>
              <a:t>Le categorie merceologiche individuate dal citato </a:t>
            </a:r>
            <a:r>
              <a:rPr lang="it-IT" sz="1900" b="1" u="sng" dirty="0">
                <a:latin typeface="Calibri,Bold"/>
              </a:rPr>
              <a:t>d.P.C.M. 24 dicembre 2015</a:t>
            </a:r>
            <a:r>
              <a:rPr lang="it-IT" sz="1900" dirty="0">
                <a:latin typeface="Calibri,Bold"/>
              </a:rPr>
              <a:t> sono le seguenti: 1) Farmaci; 2) Vaccini; 3) Stent; 4) Ausili per incontinenza (ospedalieri e territoriali); 5) Protesi d’anca; 6) Medicazioni generali; 7) Defibrillatori; 8) Pace-maker; 9) Aghi e siringhe; 10) Servizi integrati per la gestione delle apparecchiature elettromedicali; 11) Servizi di pulizia per gli enti del S.S.N.; 12) Servizi di ristorazione per gli enti del S.S.N.; 13) Servizi di lavanderia per gli enti del S.S.N.; 14) Servizi di smaltimento rifiuti sanitari; 15) Vigilanza armata; 16) Facility management immobili; 17) Pulizia immobili; 18) Guardiania; 19) Manutenzione immobili e impianti.</a:t>
            </a:r>
          </a:p>
        </p:txBody>
      </p:sp>
    </p:spTree>
    <p:extLst>
      <p:ext uri="{BB962C8B-B14F-4D97-AF65-F5344CB8AC3E}">
        <p14:creationId xmlns:p14="http://schemas.microsoft.com/office/powerpoint/2010/main" val="363253844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388</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chemeClr val="accent2">
              <a:lumMod val="40000"/>
              <a:lumOff val="60000"/>
            </a:schemeClr>
          </a:solidFill>
        </p:spPr>
        <p:txBody>
          <a:bodyPr wrap="square" rtlCol="0">
            <a:spAutoFit/>
          </a:bodyPr>
          <a:lstStyle/>
          <a:p>
            <a:pPr algn="ctr"/>
            <a:r>
              <a:rPr lang="it-IT" b="1" dirty="0"/>
              <a:t>CENTRALE DI COMMITTENZA: COME E QUANDO</a:t>
            </a:r>
          </a:p>
        </p:txBody>
      </p:sp>
      <p:sp>
        <p:nvSpPr>
          <p:cNvPr id="11" name="Rettangolo 10">
            <a:extLst>
              <a:ext uri="{FF2B5EF4-FFF2-40B4-BE49-F238E27FC236}">
                <a16:creationId xmlns:a16="http://schemas.microsoft.com/office/drawing/2014/main" id="{6EB1F174-2466-4BDF-B158-C1D12862679C}"/>
              </a:ext>
            </a:extLst>
          </p:cNvPr>
          <p:cNvSpPr/>
          <p:nvPr/>
        </p:nvSpPr>
        <p:spPr>
          <a:xfrm>
            <a:off x="1630471" y="2314614"/>
            <a:ext cx="8931058" cy="2262158"/>
          </a:xfrm>
          <a:prstGeom prst="rect">
            <a:avLst/>
          </a:prstGeom>
          <a:solidFill>
            <a:schemeClr val="accent4">
              <a:lumMod val="60000"/>
              <a:lumOff val="40000"/>
            </a:schemeClr>
          </a:solidFill>
          <a:ln>
            <a:solidFill>
              <a:schemeClr val="tx1"/>
            </a:solidFill>
          </a:ln>
        </p:spPr>
        <p:txBody>
          <a:bodyPr wrap="square">
            <a:spAutoFit/>
          </a:bodyPr>
          <a:lstStyle/>
          <a:p>
            <a:pPr algn="ctr"/>
            <a:r>
              <a:rPr lang="it-IT" sz="2400" b="1" dirty="0">
                <a:latin typeface="Calibri,Bold"/>
              </a:rPr>
              <a:t>Le categorie merceologiche sono:</a:t>
            </a:r>
            <a:endParaRPr lang="it-IT" sz="2400" b="1" u="sng" dirty="0">
              <a:latin typeface="Calibri,Bold"/>
            </a:endParaRPr>
          </a:p>
          <a:p>
            <a:pPr algn="ctr"/>
            <a:endParaRPr lang="it-IT" sz="1700" b="1" u="sng" dirty="0">
              <a:latin typeface="Calibri,Bold"/>
            </a:endParaRPr>
          </a:p>
          <a:p>
            <a:pPr algn="ctr"/>
            <a:r>
              <a:rPr lang="it-IT" sz="1900" b="1" u="sng" dirty="0">
                <a:latin typeface="Calibri,Bold"/>
              </a:rPr>
              <a:t>Con successivo d.P.C.M. 11 luglio 2018</a:t>
            </a:r>
            <a:r>
              <a:rPr lang="it-IT" sz="1900" dirty="0">
                <a:latin typeface="Calibri,Bold"/>
              </a:rPr>
              <a:t> (pubblicato in G.U.R.I. n. 189 del 16 agosto 2018), le categorie merceologiche sopra elencate sono state confermate e integrate con le seguenti nuove categorie: 20) Guanti (chirurgici e non); 21) Suture; 22) Ossigenoterapia; 23) Diabetologia territoriale; 24) Servizio di trasporto scolastico; 25) Manutenzione strade - Servizi e forniture.</a:t>
            </a:r>
          </a:p>
        </p:txBody>
      </p:sp>
    </p:spTree>
    <p:extLst>
      <p:ext uri="{BB962C8B-B14F-4D97-AF65-F5344CB8AC3E}">
        <p14:creationId xmlns:p14="http://schemas.microsoft.com/office/powerpoint/2010/main" val="235097805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389</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rgbClr val="92D050"/>
          </a:solidFill>
        </p:spPr>
        <p:txBody>
          <a:bodyPr wrap="square" rtlCol="0">
            <a:spAutoFit/>
          </a:bodyPr>
          <a:lstStyle/>
          <a:p>
            <a:pPr algn="ctr"/>
            <a:r>
              <a:rPr lang="it-IT" b="1" dirty="0"/>
              <a:t>CENTRALE DI COMMITTENZA: LA RESPONSABILITÀ</a:t>
            </a:r>
          </a:p>
        </p:txBody>
      </p:sp>
      <p:sp>
        <p:nvSpPr>
          <p:cNvPr id="3" name="Rettangolo 2">
            <a:extLst>
              <a:ext uri="{FF2B5EF4-FFF2-40B4-BE49-F238E27FC236}">
                <a16:creationId xmlns:a16="http://schemas.microsoft.com/office/drawing/2014/main" id="{44887DEF-0EE8-4D4F-9ADC-907256302456}"/>
              </a:ext>
            </a:extLst>
          </p:cNvPr>
          <p:cNvSpPr/>
          <p:nvPr/>
        </p:nvSpPr>
        <p:spPr>
          <a:xfrm>
            <a:off x="1830260" y="2476053"/>
            <a:ext cx="8531479" cy="1200329"/>
          </a:xfrm>
          <a:prstGeom prst="rect">
            <a:avLst/>
          </a:prstGeom>
        </p:spPr>
        <p:txBody>
          <a:bodyPr wrap="square">
            <a:spAutoFit/>
          </a:bodyPr>
          <a:lstStyle/>
          <a:p>
            <a:pPr algn="ctr"/>
            <a:r>
              <a:rPr lang="it-IT" sz="2400" b="1" dirty="0">
                <a:solidFill>
                  <a:srgbClr val="000000"/>
                </a:solidFill>
                <a:latin typeface="Calibri" panose="020F0502020204030204" pitchFamily="34" charset="0"/>
              </a:rPr>
              <a:t>Interessante è stabilire il regime delle responsabilità </a:t>
            </a:r>
            <a:r>
              <a:rPr lang="it-IT" sz="2400" dirty="0">
                <a:solidFill>
                  <a:srgbClr val="000000"/>
                </a:solidFill>
                <a:latin typeface="Calibri" panose="020F0502020204030204" pitchFamily="34" charset="0"/>
              </a:rPr>
              <a:t>in caso di eventuali violazioni della normativa in materia di appalti nel caso di amministrazione che ricorra ad una centrale di committenza. </a:t>
            </a:r>
            <a:endParaRPr lang="it-IT" sz="2400" dirty="0"/>
          </a:p>
        </p:txBody>
      </p:sp>
      <p:sp>
        <p:nvSpPr>
          <p:cNvPr id="8" name="Rettangolo 7">
            <a:extLst>
              <a:ext uri="{FF2B5EF4-FFF2-40B4-BE49-F238E27FC236}">
                <a16:creationId xmlns:a16="http://schemas.microsoft.com/office/drawing/2014/main" id="{0F8B7A86-90E7-433B-9523-88EC27CA0E4C}"/>
              </a:ext>
            </a:extLst>
          </p:cNvPr>
          <p:cNvSpPr/>
          <p:nvPr/>
        </p:nvSpPr>
        <p:spPr>
          <a:xfrm>
            <a:off x="2450276" y="3843919"/>
            <a:ext cx="7291446" cy="2031325"/>
          </a:xfrm>
          <a:prstGeom prst="rect">
            <a:avLst/>
          </a:prstGeom>
          <a:solidFill>
            <a:srgbClr val="FFFF00"/>
          </a:solidFill>
          <a:ln>
            <a:solidFill>
              <a:schemeClr val="tx1"/>
            </a:solidFill>
          </a:ln>
          <a:effectLst>
            <a:outerShdw blurRad="50800" dist="38100" dir="10800000" algn="r" rotWithShape="0">
              <a:prstClr val="black">
                <a:alpha val="40000"/>
              </a:prstClr>
            </a:outerShdw>
          </a:effectLst>
        </p:spPr>
        <p:txBody>
          <a:bodyPr wrap="square">
            <a:spAutoFit/>
          </a:bodyPr>
          <a:lstStyle/>
          <a:p>
            <a:pPr algn="ctr"/>
            <a:r>
              <a:rPr lang="it-IT" dirty="0">
                <a:solidFill>
                  <a:srgbClr val="000000"/>
                </a:solidFill>
                <a:latin typeface="Calibri" panose="020F0502020204030204" pitchFamily="34" charset="0"/>
              </a:rPr>
              <a:t>In generale, nel caso in cui la gara sia indetta e gestita </a:t>
            </a:r>
            <a:r>
              <a:rPr lang="it-IT" b="1" u="sng" dirty="0">
                <a:solidFill>
                  <a:srgbClr val="000000"/>
                </a:solidFill>
                <a:latin typeface="Calibri" panose="020F0502020204030204" pitchFamily="34" charset="0"/>
              </a:rPr>
              <a:t>in via esclusiva da una centrale di committenza</a:t>
            </a:r>
            <a:r>
              <a:rPr lang="it-IT" dirty="0">
                <a:solidFill>
                  <a:srgbClr val="000000"/>
                </a:solidFill>
                <a:latin typeface="Calibri" panose="020F0502020204030204" pitchFamily="34" charset="0"/>
              </a:rPr>
              <a:t>, il giudice amministrativo ha ritenuto che </a:t>
            </a:r>
            <a:r>
              <a:rPr lang="it-IT" u="sng" dirty="0">
                <a:solidFill>
                  <a:srgbClr val="000000"/>
                </a:solidFill>
                <a:latin typeface="Calibri" panose="020F0502020204030204" pitchFamily="34" charset="0"/>
              </a:rPr>
              <a:t>essa (la centrale di committenza) sia l'unica e diretta responsabile della procedura mentre le amministrazioni per conto delle quali la centrale agisce sono destinatarie degli effetti, sostanziali e processuali, della gara, appropriandosi, per cosi dire, dei suoi risultati</a:t>
            </a:r>
            <a:r>
              <a:rPr lang="it-IT" dirty="0">
                <a:solidFill>
                  <a:srgbClr val="000000"/>
                </a:solidFill>
                <a:latin typeface="Calibri" panose="020F0502020204030204" pitchFamily="34" charset="0"/>
              </a:rPr>
              <a:t> (si v. Cons. Stato, sez. III, 10 giugno 2016, n. 2497) </a:t>
            </a:r>
            <a:endParaRPr lang="it-IT" dirty="0"/>
          </a:p>
        </p:txBody>
      </p:sp>
    </p:spTree>
    <p:extLst>
      <p:ext uri="{BB962C8B-B14F-4D97-AF65-F5344CB8AC3E}">
        <p14:creationId xmlns:p14="http://schemas.microsoft.com/office/powerpoint/2010/main" val="3294721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a:t>
            </a:fld>
            <a:endParaRPr lang="it-IT" dirty="0"/>
          </a:p>
        </p:txBody>
      </p:sp>
      <p:sp>
        <p:nvSpPr>
          <p:cNvPr id="10" name="CasellaDiTesto 9"/>
          <p:cNvSpPr txBox="1"/>
          <p:nvPr/>
        </p:nvSpPr>
        <p:spPr>
          <a:xfrm>
            <a:off x="2495600" y="1052736"/>
            <a:ext cx="7200800" cy="5201424"/>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p>
          <a:p>
            <a:pPr algn="ctr"/>
            <a:endParaRPr lang="it-IT" sz="2300" b="1" u="sng" dirty="0">
              <a:solidFill>
                <a:schemeClr val="tx1">
                  <a:lumMod val="95000"/>
                  <a:lumOff val="5000"/>
                </a:schemeClr>
              </a:solidFill>
            </a:endParaRPr>
          </a:p>
          <a:p>
            <a:pPr algn="ctr"/>
            <a:r>
              <a:rPr lang="it-IT" sz="2300" b="1" u="sng" dirty="0">
                <a:solidFill>
                  <a:schemeClr val="tx1">
                    <a:lumMod val="95000"/>
                    <a:lumOff val="5000"/>
                  </a:schemeClr>
                </a:solidFill>
              </a:rPr>
              <a:t>QUALI SONO LE SUE FUNZIONI?</a:t>
            </a:r>
          </a:p>
          <a:p>
            <a:pPr algn="ctr"/>
            <a:endParaRPr lang="it-IT" sz="2300" b="1" u="sng" dirty="0">
              <a:solidFill>
                <a:schemeClr val="tx1">
                  <a:lumMod val="95000"/>
                  <a:lumOff val="5000"/>
                </a:schemeClr>
              </a:solidFill>
            </a:endParaRPr>
          </a:p>
          <a:p>
            <a:pPr algn="ctr"/>
            <a:r>
              <a:rPr lang="it-IT" sz="2000" b="1" dirty="0">
                <a:solidFill>
                  <a:schemeClr val="tx1">
                    <a:lumMod val="95000"/>
                    <a:lumOff val="5000"/>
                  </a:schemeClr>
                </a:solidFill>
              </a:rPr>
              <a:t>Oltre ai compiti specificatamente previsti da altre disposizioni del codice, in particolare, il RUP (art. 31 Codice):</a:t>
            </a:r>
          </a:p>
          <a:p>
            <a:pPr algn="ctr"/>
            <a:endParaRPr lang="it-IT" dirty="0">
              <a:solidFill>
                <a:schemeClr val="tx1">
                  <a:lumMod val="95000"/>
                  <a:lumOff val="5000"/>
                </a:schemeClr>
              </a:solidFill>
            </a:endParaRPr>
          </a:p>
          <a:p>
            <a:pPr algn="ctr"/>
            <a:r>
              <a:rPr lang="it-IT" dirty="0">
                <a:solidFill>
                  <a:schemeClr val="tx1">
                    <a:lumMod val="95000"/>
                    <a:lumOff val="5000"/>
                  </a:schemeClr>
                </a:solidFill>
              </a:rPr>
              <a:t>c) </a:t>
            </a:r>
            <a:r>
              <a:rPr lang="it-IT" b="1" u="sng" dirty="0">
                <a:solidFill>
                  <a:schemeClr val="tx1">
                    <a:lumMod val="95000"/>
                    <a:lumOff val="5000"/>
                  </a:schemeClr>
                </a:solidFill>
              </a:rPr>
              <a:t>cura il corretto e razionale svolgimento delle procedure</a:t>
            </a:r>
            <a:r>
              <a:rPr lang="it-IT" dirty="0">
                <a:solidFill>
                  <a:schemeClr val="tx1">
                    <a:lumMod val="95000"/>
                    <a:lumOff val="5000"/>
                  </a:schemeClr>
                </a:solidFill>
              </a:rPr>
              <a:t>; </a:t>
            </a:r>
          </a:p>
          <a:p>
            <a:pPr algn="ctr"/>
            <a:r>
              <a:rPr lang="it-IT" dirty="0">
                <a:solidFill>
                  <a:schemeClr val="tx1">
                    <a:lumMod val="95000"/>
                    <a:lumOff val="5000"/>
                  </a:schemeClr>
                </a:solidFill>
              </a:rPr>
              <a:t>d) </a:t>
            </a:r>
            <a:r>
              <a:rPr lang="it-IT" b="1" u="sng" dirty="0">
                <a:solidFill>
                  <a:schemeClr val="tx1">
                    <a:lumMod val="95000"/>
                    <a:lumOff val="5000"/>
                  </a:schemeClr>
                </a:solidFill>
              </a:rPr>
              <a:t>segnala eventuali disfunzioni</a:t>
            </a:r>
            <a:r>
              <a:rPr lang="it-IT" dirty="0">
                <a:solidFill>
                  <a:schemeClr val="tx1">
                    <a:lumMod val="95000"/>
                    <a:lumOff val="5000"/>
                  </a:schemeClr>
                </a:solidFill>
              </a:rPr>
              <a:t>, impedimenti, ritardi nell'attuazione degli interventi; </a:t>
            </a:r>
          </a:p>
          <a:p>
            <a:pPr algn="ctr"/>
            <a:r>
              <a:rPr lang="it-IT" dirty="0">
                <a:solidFill>
                  <a:schemeClr val="tx1">
                    <a:lumMod val="95000"/>
                    <a:lumOff val="5000"/>
                  </a:schemeClr>
                </a:solidFill>
              </a:rPr>
              <a:t>e) </a:t>
            </a:r>
            <a:r>
              <a:rPr lang="it-IT" b="1" u="sng" dirty="0">
                <a:solidFill>
                  <a:schemeClr val="tx1">
                    <a:lumMod val="95000"/>
                    <a:lumOff val="5000"/>
                  </a:schemeClr>
                </a:solidFill>
              </a:rPr>
              <a:t>accerta la libera disponibilità di aree e immobili necessari</a:t>
            </a:r>
            <a:r>
              <a:rPr lang="it-IT" dirty="0">
                <a:solidFill>
                  <a:schemeClr val="tx1">
                    <a:lumMod val="95000"/>
                    <a:lumOff val="5000"/>
                  </a:schemeClr>
                </a:solidFill>
              </a:rPr>
              <a:t>; </a:t>
            </a:r>
          </a:p>
          <a:p>
            <a:pPr algn="ctr"/>
            <a:r>
              <a:rPr lang="it-IT" dirty="0">
                <a:solidFill>
                  <a:schemeClr val="tx1">
                    <a:lumMod val="95000"/>
                    <a:lumOff val="5000"/>
                  </a:schemeClr>
                </a:solidFill>
              </a:rPr>
              <a:t>f) </a:t>
            </a:r>
            <a:r>
              <a:rPr lang="it-IT" b="1" u="sng" dirty="0">
                <a:solidFill>
                  <a:schemeClr val="tx1">
                    <a:lumMod val="95000"/>
                    <a:lumOff val="5000"/>
                  </a:schemeClr>
                </a:solidFill>
              </a:rPr>
              <a:t>fornisce all'amministrazione aggiudicatrice i dati e le informazioni relativi alle principali fasi di svolgimento dell'attuazione dell'intervento</a:t>
            </a:r>
            <a:r>
              <a:rPr lang="it-IT" dirty="0">
                <a:solidFill>
                  <a:schemeClr val="tx1">
                    <a:lumMod val="95000"/>
                    <a:lumOff val="5000"/>
                  </a:schemeClr>
                </a:solidFill>
              </a:rPr>
              <a:t>, necessari per l'attività di coordinamento, indirizzo e controllo di sua competenza e sorveglia la efficiente gestione economica dell'intervento; </a:t>
            </a:r>
          </a:p>
          <a:p>
            <a:pPr algn="ctr"/>
            <a:endParaRPr lang="it-IT" sz="2000" b="1" dirty="0">
              <a:solidFill>
                <a:schemeClr val="tx1">
                  <a:lumMod val="95000"/>
                  <a:lumOff val="5000"/>
                </a:schemeClr>
              </a:solidFill>
            </a:endParaRPr>
          </a:p>
          <a:p>
            <a:pPr algn="ctr"/>
            <a:endParaRPr lang="it-IT" u="sng" dirty="0"/>
          </a:p>
        </p:txBody>
      </p:sp>
    </p:spTree>
    <p:extLst>
      <p:ext uri="{BB962C8B-B14F-4D97-AF65-F5344CB8AC3E}">
        <p14:creationId xmlns:p14="http://schemas.microsoft.com/office/powerpoint/2010/main" val="321645104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390</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rgbClr val="92D050"/>
          </a:solidFill>
        </p:spPr>
        <p:txBody>
          <a:bodyPr wrap="square" rtlCol="0">
            <a:spAutoFit/>
          </a:bodyPr>
          <a:lstStyle/>
          <a:p>
            <a:pPr algn="ctr"/>
            <a:r>
              <a:rPr lang="it-IT" b="1" dirty="0"/>
              <a:t>CENTRALE DI COMMITTENZA: LA RESPONSABILITÀ</a:t>
            </a:r>
          </a:p>
        </p:txBody>
      </p:sp>
      <p:sp>
        <p:nvSpPr>
          <p:cNvPr id="9" name="Rettangolo 8">
            <a:extLst>
              <a:ext uri="{FF2B5EF4-FFF2-40B4-BE49-F238E27FC236}">
                <a16:creationId xmlns:a16="http://schemas.microsoft.com/office/drawing/2014/main" id="{CD4CEC78-5AC6-4087-B5CD-09E70F4694C2}"/>
              </a:ext>
            </a:extLst>
          </p:cNvPr>
          <p:cNvSpPr/>
          <p:nvPr/>
        </p:nvSpPr>
        <p:spPr>
          <a:xfrm>
            <a:off x="2495599" y="2413338"/>
            <a:ext cx="7200799" cy="1785104"/>
          </a:xfrm>
          <a:prstGeom prst="rect">
            <a:avLst/>
          </a:prstGeom>
        </p:spPr>
        <p:txBody>
          <a:bodyPr wrap="square">
            <a:spAutoFit/>
          </a:bodyPr>
          <a:lstStyle/>
          <a:p>
            <a:pPr algn="ctr"/>
            <a:r>
              <a:rPr lang="it-IT" sz="2200" dirty="0">
                <a:solidFill>
                  <a:srgbClr val="000000"/>
                </a:solidFill>
                <a:latin typeface="Calibri" panose="020F0502020204030204" pitchFamily="34" charset="0"/>
              </a:rPr>
              <a:t>Ora, con la direttiva n. 24 del 2014, si è stabilito all’art. 37, par. 2, che: «</a:t>
            </a:r>
            <a:r>
              <a:rPr lang="it-IT" sz="2200" u="sng" dirty="0">
                <a:solidFill>
                  <a:srgbClr val="000000"/>
                </a:solidFill>
                <a:latin typeface="Calibri" panose="020F0502020204030204" pitchFamily="34" charset="0"/>
              </a:rPr>
              <a:t>Un’amministrazione aggiudicatrice rispetta i suoi obblighi ai sensi della presente direttiva quando acquista forniture o servizi da una centrale di committenza che offre l’attività di centralizzazione delle committenze</a:t>
            </a:r>
            <a:r>
              <a:rPr lang="it-IT" sz="2200" dirty="0">
                <a:solidFill>
                  <a:srgbClr val="000000"/>
                </a:solidFill>
                <a:latin typeface="Calibri" panose="020F0502020204030204" pitchFamily="34" charset="0"/>
              </a:rPr>
              <a:t>…» </a:t>
            </a:r>
            <a:endParaRPr lang="it-IT" sz="2200" dirty="0"/>
          </a:p>
        </p:txBody>
      </p:sp>
      <p:sp>
        <p:nvSpPr>
          <p:cNvPr id="11" name="Rettangolo 10">
            <a:extLst>
              <a:ext uri="{FF2B5EF4-FFF2-40B4-BE49-F238E27FC236}">
                <a16:creationId xmlns:a16="http://schemas.microsoft.com/office/drawing/2014/main" id="{8C1938CF-D6D6-454D-BEB9-0ABDD51029F4}"/>
              </a:ext>
            </a:extLst>
          </p:cNvPr>
          <p:cNvSpPr/>
          <p:nvPr/>
        </p:nvSpPr>
        <p:spPr>
          <a:xfrm>
            <a:off x="1713837" y="4631939"/>
            <a:ext cx="8975534" cy="523220"/>
          </a:xfrm>
          <a:prstGeom prst="rect">
            <a:avLst/>
          </a:prstGeom>
          <a:solidFill>
            <a:srgbClr val="00B050"/>
          </a:solidFill>
        </p:spPr>
        <p:txBody>
          <a:bodyPr wrap="none">
            <a:spAutoFit/>
          </a:bodyPr>
          <a:lstStyle/>
          <a:p>
            <a:r>
              <a:rPr lang="it-IT" sz="2800" b="1" dirty="0">
                <a:solidFill>
                  <a:srgbClr val="000000"/>
                </a:solidFill>
                <a:latin typeface="Calibri" panose="020F0502020204030204" pitchFamily="34" charset="0"/>
              </a:rPr>
              <a:t>Che cosa comporta l’applicazione pratica di tale disciplina? </a:t>
            </a:r>
            <a:endParaRPr lang="it-IT" sz="2800" b="1" dirty="0"/>
          </a:p>
        </p:txBody>
      </p:sp>
    </p:spTree>
    <p:extLst>
      <p:ext uri="{BB962C8B-B14F-4D97-AF65-F5344CB8AC3E}">
        <p14:creationId xmlns:p14="http://schemas.microsoft.com/office/powerpoint/2010/main" val="65114008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391</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rgbClr val="92D050"/>
          </a:solidFill>
        </p:spPr>
        <p:txBody>
          <a:bodyPr wrap="square" rtlCol="0">
            <a:spAutoFit/>
          </a:bodyPr>
          <a:lstStyle/>
          <a:p>
            <a:pPr algn="ctr"/>
            <a:r>
              <a:rPr lang="it-IT" b="1" dirty="0"/>
              <a:t>CENTRALE DI COMMITTENZA: LA RESPONSABILITÀ</a:t>
            </a:r>
          </a:p>
        </p:txBody>
      </p:sp>
      <p:sp>
        <p:nvSpPr>
          <p:cNvPr id="9" name="Rettangolo 8">
            <a:extLst>
              <a:ext uri="{FF2B5EF4-FFF2-40B4-BE49-F238E27FC236}">
                <a16:creationId xmlns:a16="http://schemas.microsoft.com/office/drawing/2014/main" id="{CD4CEC78-5AC6-4087-B5CD-09E70F4694C2}"/>
              </a:ext>
            </a:extLst>
          </p:cNvPr>
          <p:cNvSpPr/>
          <p:nvPr/>
        </p:nvSpPr>
        <p:spPr>
          <a:xfrm>
            <a:off x="2039027" y="2352070"/>
            <a:ext cx="8113946" cy="1015663"/>
          </a:xfrm>
          <a:prstGeom prst="rect">
            <a:avLst/>
          </a:prstGeom>
          <a:ln>
            <a:solidFill>
              <a:schemeClr val="tx1"/>
            </a:solidFill>
          </a:ln>
        </p:spPr>
        <p:txBody>
          <a:bodyPr wrap="square">
            <a:spAutoFit/>
          </a:bodyPr>
          <a:lstStyle/>
          <a:p>
            <a:pPr algn="ctr"/>
            <a:r>
              <a:rPr lang="it-IT" sz="2000" dirty="0">
                <a:solidFill>
                  <a:srgbClr val="000000"/>
                </a:solidFill>
                <a:latin typeface="Calibri" panose="020F0502020204030204" pitchFamily="34" charset="0"/>
              </a:rPr>
              <a:t>In caso di ricorso ad una centrale di committenza che opera </a:t>
            </a:r>
            <a:r>
              <a:rPr lang="it-IT" sz="2000" b="1" u="sng" dirty="0">
                <a:solidFill>
                  <a:srgbClr val="000000"/>
                </a:solidFill>
                <a:latin typeface="Calibri" panose="020F0502020204030204" pitchFamily="34" charset="0"/>
              </a:rPr>
              <a:t>secondo il modello c.d. “grossista”</a:t>
            </a:r>
            <a:r>
              <a:rPr lang="it-IT" sz="2000" dirty="0">
                <a:solidFill>
                  <a:srgbClr val="000000"/>
                </a:solidFill>
                <a:latin typeface="Calibri" panose="020F0502020204030204" pitchFamily="34" charset="0"/>
              </a:rPr>
              <a:t>, l’amministrazione che acquista forniture o servizi </a:t>
            </a:r>
            <a:r>
              <a:rPr lang="it-IT" sz="2000" u="sng" dirty="0">
                <a:solidFill>
                  <a:srgbClr val="000000"/>
                </a:solidFill>
                <a:latin typeface="Calibri" panose="020F0502020204030204" pitchFamily="34" charset="0"/>
              </a:rPr>
              <a:t>è senz’altro considerata rispettosa dei suoi obblighi.</a:t>
            </a:r>
            <a:r>
              <a:rPr lang="it-IT" sz="2000" dirty="0">
                <a:solidFill>
                  <a:srgbClr val="000000"/>
                </a:solidFill>
                <a:latin typeface="Calibri" panose="020F0502020204030204" pitchFamily="34" charset="0"/>
              </a:rPr>
              <a:t> </a:t>
            </a:r>
          </a:p>
        </p:txBody>
      </p:sp>
      <p:sp>
        <p:nvSpPr>
          <p:cNvPr id="3" name="Rettangolo 2">
            <a:extLst>
              <a:ext uri="{FF2B5EF4-FFF2-40B4-BE49-F238E27FC236}">
                <a16:creationId xmlns:a16="http://schemas.microsoft.com/office/drawing/2014/main" id="{D0A5393F-E600-42D2-BAB8-8210D0B627DB}"/>
              </a:ext>
            </a:extLst>
          </p:cNvPr>
          <p:cNvSpPr/>
          <p:nvPr/>
        </p:nvSpPr>
        <p:spPr>
          <a:xfrm>
            <a:off x="2039027" y="3584238"/>
            <a:ext cx="8113946" cy="2031325"/>
          </a:xfrm>
          <a:prstGeom prst="rect">
            <a:avLst/>
          </a:prstGeom>
          <a:solidFill>
            <a:schemeClr val="tx2">
              <a:lumMod val="60000"/>
              <a:lumOff val="40000"/>
            </a:schemeClr>
          </a:solidFill>
        </p:spPr>
        <p:txBody>
          <a:bodyPr wrap="square">
            <a:spAutoFit/>
          </a:bodyPr>
          <a:lstStyle/>
          <a:p>
            <a:pPr algn="ctr"/>
            <a:r>
              <a:rPr lang="it-IT" dirty="0">
                <a:solidFill>
                  <a:srgbClr val="000000"/>
                </a:solidFill>
                <a:latin typeface="Calibri" panose="020F0502020204030204" pitchFamily="34" charset="0"/>
              </a:rPr>
              <a:t>Inoltre, un’amministrazione rispetta i suoi obblighi </a:t>
            </a:r>
            <a:r>
              <a:rPr lang="it-IT" b="1" u="sng" dirty="0">
                <a:solidFill>
                  <a:srgbClr val="000000"/>
                </a:solidFill>
                <a:latin typeface="Calibri" panose="020F0502020204030204" pitchFamily="34" charset="0"/>
              </a:rPr>
              <a:t>quando acquista lavori, forniture o servizi mediante appalti aggiudicati dalla centrale di committenza che offre l’attività di centralizzazione delle committenze secondo il modello c.d. “intermediario” (per la parte di competenza)</a:t>
            </a:r>
            <a:r>
              <a:rPr lang="it-IT" dirty="0">
                <a:solidFill>
                  <a:srgbClr val="000000"/>
                </a:solidFill>
                <a:latin typeface="Calibri" panose="020F0502020204030204" pitchFamily="34" charset="0"/>
              </a:rPr>
              <a:t>, ovvero mediante </a:t>
            </a:r>
            <a:r>
              <a:rPr lang="it-IT" u="sng" dirty="0">
                <a:solidFill>
                  <a:srgbClr val="000000"/>
                </a:solidFill>
                <a:latin typeface="Calibri" panose="020F0502020204030204" pitchFamily="34" charset="0"/>
              </a:rPr>
              <a:t>sistemi dinamici di acquisizione gestiti dalla centrale di committenza</a:t>
            </a:r>
            <a:r>
              <a:rPr lang="it-IT" dirty="0">
                <a:solidFill>
                  <a:srgbClr val="000000"/>
                </a:solidFill>
                <a:latin typeface="Calibri" panose="020F0502020204030204" pitchFamily="34" charset="0"/>
              </a:rPr>
              <a:t> o ancora </a:t>
            </a:r>
            <a:r>
              <a:rPr lang="it-IT" u="sng" dirty="0">
                <a:solidFill>
                  <a:srgbClr val="000000"/>
                </a:solidFill>
                <a:latin typeface="Calibri" panose="020F0502020204030204" pitchFamily="34" charset="0"/>
              </a:rPr>
              <a:t>mediante accordi quadro</a:t>
            </a:r>
            <a:r>
              <a:rPr lang="it-IT" dirty="0">
                <a:solidFill>
                  <a:srgbClr val="000000"/>
                </a:solidFill>
                <a:latin typeface="Calibri" panose="020F0502020204030204" pitchFamily="34" charset="0"/>
              </a:rPr>
              <a:t> conclusi dalla centrale di committenza e destinati (anche) a tale amministrazione (sempre per gli obblighi corrispondenti alla fase eventualmente svolta).</a:t>
            </a:r>
            <a:endParaRPr lang="it-IT" dirty="0"/>
          </a:p>
        </p:txBody>
      </p:sp>
    </p:spTree>
    <p:extLst>
      <p:ext uri="{BB962C8B-B14F-4D97-AF65-F5344CB8AC3E}">
        <p14:creationId xmlns:p14="http://schemas.microsoft.com/office/powerpoint/2010/main" val="111312940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392</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rgbClr val="92D050"/>
          </a:solidFill>
        </p:spPr>
        <p:txBody>
          <a:bodyPr wrap="square" rtlCol="0">
            <a:spAutoFit/>
          </a:bodyPr>
          <a:lstStyle/>
          <a:p>
            <a:pPr algn="ctr"/>
            <a:r>
              <a:rPr lang="it-IT" b="1" dirty="0"/>
              <a:t>CENTRALE DI COMMITTENZA: LA RESPONSABILITÀ</a:t>
            </a:r>
          </a:p>
        </p:txBody>
      </p:sp>
      <p:sp>
        <p:nvSpPr>
          <p:cNvPr id="9" name="Rettangolo 8">
            <a:extLst>
              <a:ext uri="{FF2B5EF4-FFF2-40B4-BE49-F238E27FC236}">
                <a16:creationId xmlns:a16="http://schemas.microsoft.com/office/drawing/2014/main" id="{CD4CEC78-5AC6-4087-B5CD-09E70F4694C2}"/>
              </a:ext>
            </a:extLst>
          </p:cNvPr>
          <p:cNvSpPr/>
          <p:nvPr/>
        </p:nvSpPr>
        <p:spPr>
          <a:xfrm>
            <a:off x="2039027" y="2352070"/>
            <a:ext cx="8113946" cy="1323439"/>
          </a:xfrm>
          <a:prstGeom prst="rect">
            <a:avLst/>
          </a:prstGeom>
          <a:ln>
            <a:solidFill>
              <a:schemeClr val="tx1"/>
            </a:solidFill>
          </a:ln>
        </p:spPr>
        <p:txBody>
          <a:bodyPr wrap="square">
            <a:spAutoFit/>
          </a:bodyPr>
          <a:lstStyle/>
          <a:p>
            <a:pPr algn="ctr"/>
            <a:r>
              <a:rPr lang="it-IT" sz="2000" dirty="0">
                <a:solidFill>
                  <a:srgbClr val="000000"/>
                </a:solidFill>
                <a:latin typeface="Calibri" panose="020F0502020204030204" pitchFamily="34" charset="0"/>
              </a:rPr>
              <a:t>L’amministrazione «finale», per non incorrere in responsabilità per violazione della normativa comunitaria e nazionale, non ha in generale </a:t>
            </a:r>
            <a:r>
              <a:rPr lang="it-IT" sz="2000" b="1" u="sng" dirty="0">
                <a:solidFill>
                  <a:srgbClr val="000000"/>
                </a:solidFill>
                <a:latin typeface="Calibri" panose="020F0502020204030204" pitchFamily="34" charset="0"/>
              </a:rPr>
              <a:t>alcun onere di verificare che la centrale di committenza abbia correttamente adempiuto ai propri obblighi.</a:t>
            </a:r>
            <a:endParaRPr lang="it-IT" sz="2000" b="1" u="sng" dirty="0"/>
          </a:p>
        </p:txBody>
      </p:sp>
      <p:sp>
        <p:nvSpPr>
          <p:cNvPr id="3" name="Rettangolo 2">
            <a:extLst>
              <a:ext uri="{FF2B5EF4-FFF2-40B4-BE49-F238E27FC236}">
                <a16:creationId xmlns:a16="http://schemas.microsoft.com/office/drawing/2014/main" id="{F87593B8-5476-4CE7-A1FB-8D3011562D60}"/>
              </a:ext>
            </a:extLst>
          </p:cNvPr>
          <p:cNvSpPr/>
          <p:nvPr/>
        </p:nvSpPr>
        <p:spPr>
          <a:xfrm>
            <a:off x="1418572" y="3836949"/>
            <a:ext cx="9354855" cy="2062103"/>
          </a:xfrm>
          <a:prstGeom prst="rect">
            <a:avLst/>
          </a:prstGeom>
          <a:solidFill>
            <a:schemeClr val="accent1">
              <a:lumMod val="40000"/>
              <a:lumOff val="60000"/>
            </a:schemeClr>
          </a:solidFill>
          <a:ln>
            <a:solidFill>
              <a:schemeClr val="tx1"/>
            </a:solidFill>
          </a:ln>
        </p:spPr>
        <p:txBody>
          <a:bodyPr wrap="square">
            <a:spAutoFit/>
          </a:bodyPr>
          <a:lstStyle/>
          <a:p>
            <a:r>
              <a:rPr lang="it-IT" sz="1600" dirty="0">
                <a:solidFill>
                  <a:srgbClr val="000000"/>
                </a:solidFill>
                <a:latin typeface="Calibri" panose="020F0502020204030204" pitchFamily="34" charset="0"/>
              </a:rPr>
              <a:t>Tuttavia, la singola amministrazione è e </a:t>
            </a:r>
            <a:r>
              <a:rPr lang="it-IT" sz="1600" b="1" dirty="0">
                <a:solidFill>
                  <a:srgbClr val="000000"/>
                </a:solidFill>
                <a:latin typeface="Calibri" panose="020F0502020204030204" pitchFamily="34" charset="0"/>
              </a:rPr>
              <a:t>rimane responsabile dell’adempimento degli obblighi relativi alle parti da essa svolte</a:t>
            </a:r>
            <a:r>
              <a:rPr lang="it-IT" sz="1600" dirty="0">
                <a:solidFill>
                  <a:srgbClr val="000000"/>
                </a:solidFill>
                <a:latin typeface="Calibri" panose="020F0502020204030204" pitchFamily="34" charset="0"/>
              </a:rPr>
              <a:t>, quali: </a:t>
            </a:r>
          </a:p>
          <a:p>
            <a:pPr marL="285750" indent="-285750">
              <a:buFont typeface="Wingdings" panose="05000000000000000000" pitchFamily="2" charset="2"/>
              <a:buChar char="q"/>
            </a:pPr>
            <a:r>
              <a:rPr lang="it-IT" sz="1600" dirty="0">
                <a:solidFill>
                  <a:srgbClr val="000000"/>
                </a:solidFill>
                <a:latin typeface="Calibri" panose="020F0502020204030204" pitchFamily="34" charset="0"/>
              </a:rPr>
              <a:t>a) l’aggiudicazione di un appalto nel quadro di un sistema dinamico di acquisizione gestito da una centrale di committenza; </a:t>
            </a:r>
          </a:p>
          <a:p>
            <a:pPr marL="285750" indent="-285750">
              <a:buFont typeface="Wingdings" panose="05000000000000000000" pitchFamily="2" charset="2"/>
              <a:buChar char="q"/>
            </a:pPr>
            <a:r>
              <a:rPr lang="it-IT" sz="1600" dirty="0">
                <a:solidFill>
                  <a:srgbClr val="000000"/>
                </a:solidFill>
                <a:latin typeface="Calibri" panose="020F0502020204030204" pitchFamily="34" charset="0"/>
              </a:rPr>
              <a:t>b) lo svolgimento della riapertura del confronto competitivo nell’ambito di un accordo quadro concluso da una centrale di committenza; </a:t>
            </a:r>
          </a:p>
          <a:p>
            <a:pPr marL="285750" indent="-285750">
              <a:buFont typeface="Wingdings" panose="05000000000000000000" pitchFamily="2" charset="2"/>
              <a:buChar char="q"/>
            </a:pPr>
            <a:r>
              <a:rPr lang="it-IT" sz="1600" dirty="0">
                <a:solidFill>
                  <a:srgbClr val="000000"/>
                </a:solidFill>
                <a:latin typeface="Calibri" panose="020F0502020204030204" pitchFamily="34" charset="0"/>
              </a:rPr>
              <a:t>c) la determinazione di quale tra gli operatori economici parte dell’accordo quadro svolgerà un determinato compito nell’ambito di un accordo quadro concluso da una centrale di committenza. </a:t>
            </a:r>
            <a:endParaRPr lang="it-IT" sz="1600" dirty="0"/>
          </a:p>
        </p:txBody>
      </p:sp>
    </p:spTree>
    <p:extLst>
      <p:ext uri="{BB962C8B-B14F-4D97-AF65-F5344CB8AC3E}">
        <p14:creationId xmlns:p14="http://schemas.microsoft.com/office/powerpoint/2010/main" val="392234599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393</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rgbClr val="92D050"/>
          </a:solidFill>
        </p:spPr>
        <p:txBody>
          <a:bodyPr wrap="square" rtlCol="0">
            <a:spAutoFit/>
          </a:bodyPr>
          <a:lstStyle/>
          <a:p>
            <a:pPr algn="ctr"/>
            <a:r>
              <a:rPr lang="it-IT" b="1" dirty="0"/>
              <a:t>CENTRALE DI COMMITTENZA: LA RESPONSABILITÀ</a:t>
            </a:r>
          </a:p>
        </p:txBody>
      </p:sp>
      <p:sp>
        <p:nvSpPr>
          <p:cNvPr id="9" name="Rettangolo 8">
            <a:extLst>
              <a:ext uri="{FF2B5EF4-FFF2-40B4-BE49-F238E27FC236}">
                <a16:creationId xmlns:a16="http://schemas.microsoft.com/office/drawing/2014/main" id="{CD4CEC78-5AC6-4087-B5CD-09E70F4694C2}"/>
              </a:ext>
            </a:extLst>
          </p:cNvPr>
          <p:cNvSpPr/>
          <p:nvPr/>
        </p:nvSpPr>
        <p:spPr>
          <a:xfrm>
            <a:off x="2039027" y="2352070"/>
            <a:ext cx="8113946" cy="400110"/>
          </a:xfrm>
          <a:prstGeom prst="rect">
            <a:avLst/>
          </a:prstGeom>
          <a:solidFill>
            <a:srgbClr val="FFFF00"/>
          </a:solidFill>
          <a:ln>
            <a:solidFill>
              <a:schemeClr val="tx1"/>
            </a:solidFill>
          </a:ln>
        </p:spPr>
        <p:txBody>
          <a:bodyPr wrap="square">
            <a:spAutoFit/>
          </a:bodyPr>
          <a:lstStyle/>
          <a:p>
            <a:pPr algn="ctr"/>
            <a:r>
              <a:rPr lang="it-IT" sz="2000" b="1" dirty="0">
                <a:solidFill>
                  <a:srgbClr val="000000"/>
                </a:solidFill>
                <a:latin typeface="Calibri" panose="020F0502020204030204" pitchFamily="34" charset="0"/>
              </a:rPr>
              <a:t>In materia, inoltre, si riportano le stesse norme del Codice dei contratti</a:t>
            </a:r>
            <a:endParaRPr lang="it-IT" sz="2000" b="1" u="sng" dirty="0"/>
          </a:p>
        </p:txBody>
      </p:sp>
      <p:sp>
        <p:nvSpPr>
          <p:cNvPr id="8" name="Rettangolo 7">
            <a:extLst>
              <a:ext uri="{FF2B5EF4-FFF2-40B4-BE49-F238E27FC236}">
                <a16:creationId xmlns:a16="http://schemas.microsoft.com/office/drawing/2014/main" id="{6183B549-FF75-4193-A6B7-7B04499833A9}"/>
              </a:ext>
            </a:extLst>
          </p:cNvPr>
          <p:cNvSpPr/>
          <p:nvPr/>
        </p:nvSpPr>
        <p:spPr>
          <a:xfrm>
            <a:off x="2039027" y="3042228"/>
            <a:ext cx="8113946" cy="2708434"/>
          </a:xfrm>
          <a:prstGeom prst="rect">
            <a:avLst/>
          </a:prstGeom>
          <a:solidFill>
            <a:schemeClr val="accent4">
              <a:lumMod val="40000"/>
              <a:lumOff val="60000"/>
            </a:schemeClr>
          </a:solidFill>
          <a:ln>
            <a:solidFill>
              <a:schemeClr val="accent1"/>
            </a:solidFill>
          </a:ln>
        </p:spPr>
        <p:txBody>
          <a:bodyPr wrap="square">
            <a:spAutoFit/>
          </a:bodyPr>
          <a:lstStyle/>
          <a:p>
            <a:pPr algn="ctr"/>
            <a:r>
              <a:rPr lang="it-IT" sz="2000" b="1" u="sng" dirty="0"/>
              <a:t>Art. 37, comma 9 Codice</a:t>
            </a:r>
          </a:p>
          <a:p>
            <a:pPr algn="ctr"/>
            <a:endParaRPr lang="it-IT" sz="1000" b="1" u="sng" dirty="0"/>
          </a:p>
          <a:p>
            <a:pPr algn="ctr"/>
            <a:r>
              <a:rPr lang="it-IT" sz="2000" i="1" dirty="0"/>
              <a:t>«9. </a:t>
            </a:r>
            <a:r>
              <a:rPr lang="it-IT" sz="2000" b="1" i="1" dirty="0"/>
              <a:t>La stazione appaltante</a:t>
            </a:r>
            <a:r>
              <a:rPr lang="it-IT" sz="2000" i="1" dirty="0"/>
              <a:t>, nell’ambito delle procedure gestite dalla centrale di committenza di cui fa parte, </a:t>
            </a:r>
            <a:r>
              <a:rPr lang="it-IT" sz="2000" b="1" i="1" dirty="0"/>
              <a:t>è responsabile del rispetto del presente codice per le attività ad essa direttamente imputabili.</a:t>
            </a:r>
            <a:r>
              <a:rPr lang="it-IT" sz="2000" i="1" dirty="0"/>
              <a:t> </a:t>
            </a:r>
            <a:r>
              <a:rPr lang="it-IT" sz="2000" b="1" i="1" u="sng" dirty="0"/>
              <a:t>La centrale di committenza che svolge esclusivamente attività di centralizzazione delle procedure di affidamento</a:t>
            </a:r>
            <a:r>
              <a:rPr lang="it-IT" sz="2000" i="1" dirty="0"/>
              <a:t> per conto di altre amministrazioni aggiudicatrici o enti aggiudicatori </a:t>
            </a:r>
            <a:r>
              <a:rPr lang="it-IT" sz="2000" b="1" i="1" u="sng" dirty="0"/>
              <a:t>è tenuta al rispetto delle disposizioni di cui al presente codice e ne è direttamente responsabile</a:t>
            </a:r>
            <a:r>
              <a:rPr lang="it-IT" sz="2000" i="1" dirty="0"/>
              <a:t>».</a:t>
            </a:r>
            <a:endParaRPr lang="it-IT" sz="2000" dirty="0"/>
          </a:p>
        </p:txBody>
      </p:sp>
    </p:spTree>
    <p:extLst>
      <p:ext uri="{BB962C8B-B14F-4D97-AF65-F5344CB8AC3E}">
        <p14:creationId xmlns:p14="http://schemas.microsoft.com/office/powerpoint/2010/main" val="354146313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394</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rgbClr val="92D050"/>
          </a:solidFill>
        </p:spPr>
        <p:txBody>
          <a:bodyPr wrap="square" rtlCol="0">
            <a:spAutoFit/>
          </a:bodyPr>
          <a:lstStyle/>
          <a:p>
            <a:pPr algn="ctr"/>
            <a:r>
              <a:rPr lang="it-IT" b="1" dirty="0"/>
              <a:t>CENTRALE DI COMMITTENZA: LA RESPONSABILITÀ</a:t>
            </a:r>
          </a:p>
        </p:txBody>
      </p:sp>
      <p:sp>
        <p:nvSpPr>
          <p:cNvPr id="8" name="Rettangolo 7">
            <a:extLst>
              <a:ext uri="{FF2B5EF4-FFF2-40B4-BE49-F238E27FC236}">
                <a16:creationId xmlns:a16="http://schemas.microsoft.com/office/drawing/2014/main" id="{6183B549-FF75-4193-A6B7-7B04499833A9}"/>
              </a:ext>
            </a:extLst>
          </p:cNvPr>
          <p:cNvSpPr/>
          <p:nvPr/>
        </p:nvSpPr>
        <p:spPr>
          <a:xfrm>
            <a:off x="2039027" y="2314614"/>
            <a:ext cx="8113946" cy="3631763"/>
          </a:xfrm>
          <a:prstGeom prst="rect">
            <a:avLst/>
          </a:prstGeom>
          <a:solidFill>
            <a:schemeClr val="accent4">
              <a:lumMod val="40000"/>
              <a:lumOff val="60000"/>
            </a:schemeClr>
          </a:solidFill>
          <a:ln>
            <a:solidFill>
              <a:schemeClr val="accent1"/>
            </a:solidFill>
          </a:ln>
        </p:spPr>
        <p:txBody>
          <a:bodyPr wrap="square">
            <a:spAutoFit/>
          </a:bodyPr>
          <a:lstStyle/>
          <a:p>
            <a:pPr algn="ctr"/>
            <a:r>
              <a:rPr lang="it-IT" sz="2000" b="1" u="sng" dirty="0"/>
              <a:t>Art. 37, comma 10 Codice</a:t>
            </a:r>
          </a:p>
          <a:p>
            <a:pPr algn="ctr"/>
            <a:endParaRPr lang="it-IT" sz="1000" b="1" u="sng" dirty="0"/>
          </a:p>
          <a:p>
            <a:pPr algn="ctr"/>
            <a:r>
              <a:rPr lang="it-IT" sz="2000" i="1" dirty="0"/>
              <a:t>«10. </a:t>
            </a:r>
            <a:r>
              <a:rPr lang="it-IT" sz="2000" b="1" i="1" u="sng" dirty="0"/>
              <a:t>Due o più stazioni appaltanti che decidono di eseguire congiuntamente appalti e concessioni specifici e che sono in possesso, anche cumulativamente, delle necessarie qualificazioni in rapporto al valore dell’appalto o della concessione, sono responsabili in solido dell’adempimento degli obblighi derivanti dal presente codice.</a:t>
            </a:r>
            <a:r>
              <a:rPr lang="it-IT" sz="2000" i="1" dirty="0"/>
              <a:t> Le stazioni appaltanti provvedono altresì ad individuare un unico responsabile del procedimento in comune tra le stesse, per ciascuna procedura, nell’atto con il quale hanno convenuto la forma di aggregazione in centrale di committenza di cui al comma 4 o il ricorso alla centrale di committenza. Si applicano le disposizioni di cui all’articolo 31».</a:t>
            </a:r>
            <a:endParaRPr lang="it-IT" sz="2000" dirty="0"/>
          </a:p>
        </p:txBody>
      </p:sp>
    </p:spTree>
    <p:extLst>
      <p:ext uri="{BB962C8B-B14F-4D97-AF65-F5344CB8AC3E}">
        <p14:creationId xmlns:p14="http://schemas.microsoft.com/office/powerpoint/2010/main" val="170340110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395</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CasellaDiTesto 1">
            <a:extLst>
              <a:ext uri="{FF2B5EF4-FFF2-40B4-BE49-F238E27FC236}">
                <a16:creationId xmlns:a16="http://schemas.microsoft.com/office/drawing/2014/main" id="{EB9F8DD7-6CFE-4986-BBB8-C75F122E08E0}"/>
              </a:ext>
            </a:extLst>
          </p:cNvPr>
          <p:cNvSpPr txBox="1"/>
          <p:nvPr/>
        </p:nvSpPr>
        <p:spPr>
          <a:xfrm>
            <a:off x="2495600" y="1700808"/>
            <a:ext cx="7200800" cy="369332"/>
          </a:xfrm>
          <a:prstGeom prst="rect">
            <a:avLst/>
          </a:prstGeom>
          <a:solidFill>
            <a:srgbClr val="92D050"/>
          </a:solidFill>
        </p:spPr>
        <p:txBody>
          <a:bodyPr wrap="square" rtlCol="0">
            <a:spAutoFit/>
          </a:bodyPr>
          <a:lstStyle/>
          <a:p>
            <a:pPr algn="ctr"/>
            <a:r>
              <a:rPr lang="it-IT" b="1" dirty="0"/>
              <a:t>CENTRALE DI COMMITTENZA: LA RESPONSABILITÀ</a:t>
            </a:r>
          </a:p>
        </p:txBody>
      </p:sp>
      <p:sp>
        <p:nvSpPr>
          <p:cNvPr id="8" name="Rettangolo 7">
            <a:extLst>
              <a:ext uri="{FF2B5EF4-FFF2-40B4-BE49-F238E27FC236}">
                <a16:creationId xmlns:a16="http://schemas.microsoft.com/office/drawing/2014/main" id="{6183B549-FF75-4193-A6B7-7B04499833A9}"/>
              </a:ext>
            </a:extLst>
          </p:cNvPr>
          <p:cNvSpPr/>
          <p:nvPr/>
        </p:nvSpPr>
        <p:spPr>
          <a:xfrm>
            <a:off x="2039027" y="2314614"/>
            <a:ext cx="8113946" cy="2708434"/>
          </a:xfrm>
          <a:prstGeom prst="rect">
            <a:avLst/>
          </a:prstGeom>
          <a:solidFill>
            <a:schemeClr val="accent4">
              <a:lumMod val="40000"/>
              <a:lumOff val="60000"/>
            </a:schemeClr>
          </a:solidFill>
          <a:ln>
            <a:solidFill>
              <a:schemeClr val="accent1"/>
            </a:solidFill>
          </a:ln>
        </p:spPr>
        <p:txBody>
          <a:bodyPr wrap="square">
            <a:spAutoFit/>
          </a:bodyPr>
          <a:lstStyle/>
          <a:p>
            <a:pPr algn="ctr"/>
            <a:r>
              <a:rPr lang="it-IT" sz="2000" b="1" u="sng" dirty="0"/>
              <a:t>Art. 37, comma 11 Codice</a:t>
            </a:r>
          </a:p>
          <a:p>
            <a:pPr algn="ctr"/>
            <a:endParaRPr lang="it-IT" sz="1000" b="1" u="sng" dirty="0"/>
          </a:p>
          <a:p>
            <a:pPr algn="ctr"/>
            <a:r>
              <a:rPr lang="it-IT" sz="2000" i="1" dirty="0"/>
              <a:t>«11. </a:t>
            </a:r>
            <a:r>
              <a:rPr lang="it-IT" sz="2000" i="1" u="sng" dirty="0"/>
              <a:t>Se la procedura di aggiudicazione non è effettuata congiuntamente in tutti i suoi elementi a nome e per conto delle stazioni appaltanti interessate, esse sono congiuntamente responsabili solo per le parti effettuate</a:t>
            </a:r>
          </a:p>
          <a:p>
            <a:pPr algn="ctr"/>
            <a:r>
              <a:rPr lang="it-IT" sz="2000" i="1" u="sng" dirty="0"/>
              <a:t>congiuntamente.</a:t>
            </a:r>
            <a:r>
              <a:rPr lang="it-IT" sz="2000" i="1" dirty="0"/>
              <a:t> </a:t>
            </a:r>
            <a:r>
              <a:rPr lang="it-IT" sz="2000" b="1" i="1" dirty="0"/>
              <a:t>Ciascuna stazione appaltante è responsabile dell’adempimento degli obblighi derivanti dal presente codice unicamente per quanto riguarda le parti da essa svolte a proprio nome e per proprio conto</a:t>
            </a:r>
            <a:r>
              <a:rPr lang="it-IT" sz="2000" i="1" dirty="0"/>
              <a:t>».</a:t>
            </a:r>
            <a:endParaRPr lang="it-IT" sz="2000" dirty="0"/>
          </a:p>
        </p:txBody>
      </p:sp>
    </p:spTree>
    <p:extLst>
      <p:ext uri="{BB962C8B-B14F-4D97-AF65-F5344CB8AC3E}">
        <p14:creationId xmlns:p14="http://schemas.microsoft.com/office/powerpoint/2010/main" val="68686179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396</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9" name="Rettangolo 8">
            <a:extLst>
              <a:ext uri="{FF2B5EF4-FFF2-40B4-BE49-F238E27FC236}">
                <a16:creationId xmlns:a16="http://schemas.microsoft.com/office/drawing/2014/main" id="{7A5DE60C-2EFF-4C12-8BD7-4B9DAFB5C975}"/>
              </a:ext>
            </a:extLst>
          </p:cNvPr>
          <p:cNvSpPr/>
          <p:nvPr/>
        </p:nvSpPr>
        <p:spPr>
          <a:xfrm>
            <a:off x="2039027" y="2906941"/>
            <a:ext cx="8113946" cy="1077218"/>
          </a:xfrm>
          <a:prstGeom prst="rect">
            <a:avLst/>
          </a:prstGeom>
          <a:solidFill>
            <a:schemeClr val="bg2"/>
          </a:solidFill>
          <a:ln>
            <a:solidFill>
              <a:schemeClr val="accent1"/>
            </a:solidFill>
          </a:ln>
        </p:spPr>
        <p:txBody>
          <a:bodyPr wrap="square">
            <a:spAutoFit/>
          </a:bodyPr>
          <a:lstStyle/>
          <a:p>
            <a:pPr algn="ctr"/>
            <a:r>
              <a:rPr lang="it-IT" sz="3200" b="1" u="sng" dirty="0"/>
              <a:t>PASSIAMO ORA A VERIFICARE NEL DETTAGLIO LE CARATTERISTICHE DELLA SUA…</a:t>
            </a:r>
            <a:endParaRPr lang="it-IT" sz="3200" dirty="0"/>
          </a:p>
        </p:txBody>
      </p:sp>
    </p:spTree>
    <p:extLst>
      <p:ext uri="{BB962C8B-B14F-4D97-AF65-F5344CB8AC3E}">
        <p14:creationId xmlns:p14="http://schemas.microsoft.com/office/powerpoint/2010/main" val="322096586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397</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908861" y="1945282"/>
            <a:ext cx="8374277" cy="3293209"/>
          </a:xfrm>
          <a:prstGeom prst="rect">
            <a:avLst/>
          </a:prstGeom>
          <a:solidFill>
            <a:schemeClr val="bg2"/>
          </a:solidFill>
          <a:ln>
            <a:solidFill>
              <a:schemeClr val="accent1"/>
            </a:solidFill>
          </a:ln>
        </p:spPr>
        <p:txBody>
          <a:bodyPr wrap="square">
            <a:spAutoFit/>
          </a:bodyPr>
          <a:lstStyle/>
          <a:p>
            <a:pPr algn="ctr"/>
            <a:r>
              <a:rPr lang="it-IT" sz="2600" dirty="0"/>
              <a:t>L’esperienza nazionale conosce, all’interno dell’ampio </a:t>
            </a:r>
            <a:r>
              <a:rPr lang="it-IT" sz="2600" i="1" dirty="0"/>
              <a:t>genus</a:t>
            </a:r>
            <a:r>
              <a:rPr lang="it-IT" sz="2600" dirty="0"/>
              <a:t> delle centrali di committenza, diverse tipologie di centrali, che operano con finalità solo in parte assimilabili.</a:t>
            </a:r>
          </a:p>
          <a:p>
            <a:pPr algn="ctr"/>
            <a:endParaRPr lang="it-IT" sz="2600" dirty="0"/>
          </a:p>
          <a:p>
            <a:pPr algn="ctr"/>
            <a:r>
              <a:rPr lang="it-IT" sz="2600" dirty="0"/>
              <a:t>Tra queste vanno annoverate le </a:t>
            </a:r>
            <a:r>
              <a:rPr lang="it-IT" sz="2600" b="1" u="sng" dirty="0"/>
              <a:t>c.d. stazioni uniche appaltanti (SUA)</a:t>
            </a:r>
            <a:r>
              <a:rPr lang="it-IT" sz="2600" dirty="0"/>
              <a:t>, istituite ai sensi della </a:t>
            </a:r>
            <a:r>
              <a:rPr lang="it-IT" sz="2600" b="1" u="sng" dirty="0"/>
              <a:t>l. 13 agosto 2010, n. 136</a:t>
            </a:r>
            <a:r>
              <a:rPr lang="it-IT" sz="2600" dirty="0"/>
              <a:t>, recante “</a:t>
            </a:r>
            <a:r>
              <a:rPr lang="it-IT" sz="2600" u="sng" dirty="0">
                <a:highlight>
                  <a:srgbClr val="FFFF00"/>
                </a:highlight>
              </a:rPr>
              <a:t>Piano straordinario contro le mafie, nonché delega al Governo in materia di normativa antimafia</a:t>
            </a:r>
            <a:r>
              <a:rPr lang="it-IT" sz="2600" dirty="0"/>
              <a:t>”.</a:t>
            </a:r>
          </a:p>
        </p:txBody>
      </p:sp>
    </p:spTree>
    <p:extLst>
      <p:ext uri="{BB962C8B-B14F-4D97-AF65-F5344CB8AC3E}">
        <p14:creationId xmlns:p14="http://schemas.microsoft.com/office/powerpoint/2010/main" val="1164999899"/>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398</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908861" y="1945282"/>
            <a:ext cx="8374277" cy="2893100"/>
          </a:xfrm>
          <a:prstGeom prst="rect">
            <a:avLst/>
          </a:prstGeom>
          <a:solidFill>
            <a:schemeClr val="bg2"/>
          </a:solidFill>
          <a:ln>
            <a:solidFill>
              <a:schemeClr val="accent1"/>
            </a:solidFill>
          </a:ln>
        </p:spPr>
        <p:txBody>
          <a:bodyPr wrap="square">
            <a:spAutoFit/>
          </a:bodyPr>
          <a:lstStyle/>
          <a:p>
            <a:pPr algn="ctr"/>
            <a:r>
              <a:rPr lang="it-IT" sz="2600" b="1" u="sng" dirty="0"/>
              <a:t>Alla SUA viene espressamente riconosciuta la natura giuridica di centrale di committenza</a:t>
            </a:r>
            <a:r>
              <a:rPr lang="it-IT" sz="2600" dirty="0"/>
              <a:t>, con il compito di curare, per conto degli enti aderenti, l’aggiudicazione di contratti pubblici per la realizzazione di lavori, la prestazione di servizi e l’acquisizione di forniture, svolgendo tale attività in ambito regionale, provinciale ed interprovinciale, comunale ed intercomunale.</a:t>
            </a:r>
          </a:p>
        </p:txBody>
      </p:sp>
    </p:spTree>
    <p:extLst>
      <p:ext uri="{BB962C8B-B14F-4D97-AF65-F5344CB8AC3E}">
        <p14:creationId xmlns:p14="http://schemas.microsoft.com/office/powerpoint/2010/main" val="419333483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399</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538977" y="1891427"/>
            <a:ext cx="9114043" cy="1692771"/>
          </a:xfrm>
          <a:prstGeom prst="rect">
            <a:avLst/>
          </a:prstGeom>
          <a:solidFill>
            <a:schemeClr val="bg2"/>
          </a:solidFill>
          <a:ln>
            <a:solidFill>
              <a:schemeClr val="accent1"/>
            </a:solidFill>
          </a:ln>
        </p:spPr>
        <p:txBody>
          <a:bodyPr wrap="square">
            <a:spAutoFit/>
          </a:bodyPr>
          <a:lstStyle/>
          <a:p>
            <a:pPr algn="ctr"/>
            <a:r>
              <a:rPr lang="it-IT" sz="2600" b="1" dirty="0"/>
              <a:t>Si tratta quindi di una centrale di committenza che opera essenzialmente secondo il modello “intermediario”</a:t>
            </a:r>
            <a:r>
              <a:rPr lang="it-IT" sz="2600" dirty="0"/>
              <a:t> in ambito regionale ed infraregionale e che riceve dall’ente beneficiario istruzioni e collaborazione nella redazione dei documenti di gara.</a:t>
            </a:r>
          </a:p>
        </p:txBody>
      </p:sp>
      <p:sp>
        <p:nvSpPr>
          <p:cNvPr id="2" name="Rettangolo 1">
            <a:extLst>
              <a:ext uri="{FF2B5EF4-FFF2-40B4-BE49-F238E27FC236}">
                <a16:creationId xmlns:a16="http://schemas.microsoft.com/office/drawing/2014/main" id="{CE4F2686-65D8-4ED4-8AF8-27D2A821DE83}"/>
              </a:ext>
            </a:extLst>
          </p:cNvPr>
          <p:cNvSpPr/>
          <p:nvPr/>
        </p:nvSpPr>
        <p:spPr>
          <a:xfrm>
            <a:off x="2610609" y="3878541"/>
            <a:ext cx="6970777" cy="1938992"/>
          </a:xfrm>
          <a:prstGeom prst="rect">
            <a:avLst/>
          </a:prstGeom>
          <a:solidFill>
            <a:srgbClr val="92D050"/>
          </a:solidFill>
          <a:ln>
            <a:solidFill>
              <a:schemeClr val="accent1">
                <a:lumMod val="50000"/>
              </a:schemeClr>
            </a:solidFill>
          </a:ln>
        </p:spPr>
        <p:txBody>
          <a:bodyPr wrap="square">
            <a:spAutoFit/>
          </a:bodyPr>
          <a:lstStyle/>
          <a:p>
            <a:pPr algn="ctr"/>
            <a:r>
              <a:rPr lang="it-IT" sz="2000" b="1" dirty="0"/>
              <a:t>I rapporti tra la SUA e l’ente aderente sono regolati da apposite </a:t>
            </a:r>
            <a:r>
              <a:rPr lang="it-IT" sz="2000" b="1" u="sng" dirty="0"/>
              <a:t>convenzioni, che disciplinano l’ambito di operatività, le modalità di rimborso dei costi sostenuti dalla SUA e gli oneri relativi alla eventuale fase di contenzioso</a:t>
            </a:r>
            <a:r>
              <a:rPr lang="it-IT" sz="2000" b="1" dirty="0"/>
              <a:t>, nonché l’obbligo per l’ente aderente di comunicare alla SUA le eventuali varianti intervenute nel corso dell’esecuzione del contratto.</a:t>
            </a:r>
          </a:p>
        </p:txBody>
      </p:sp>
    </p:spTree>
    <p:extLst>
      <p:ext uri="{BB962C8B-B14F-4D97-AF65-F5344CB8AC3E}">
        <p14:creationId xmlns:p14="http://schemas.microsoft.com/office/powerpoint/2010/main" val="144605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4</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477875"/>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Vanno ricordate, anzitutto, le disposizioni volte a facilitare l’acquisizione di prodotti necessari per fare fronte all’emergenza sanitaria, discostandosi dalla disciplina ordinaria dei contratti pubblici </a:t>
            </a:r>
            <a:r>
              <a:rPr lang="it-IT" sz="2000" b="1" u="sng" dirty="0"/>
              <a:t>(si v. art. 12 d.l. n. 14/2020; artt. 5 </a:t>
            </a:r>
            <a:r>
              <a:rPr lang="it-IT" sz="2000" b="1" i="1" u="sng" dirty="0"/>
              <a:t>bis</a:t>
            </a:r>
            <a:r>
              <a:rPr lang="it-IT" sz="2000" b="1" u="sng" dirty="0"/>
              <a:t> e 5 </a:t>
            </a:r>
            <a:r>
              <a:rPr lang="it-IT" sz="2000" b="1" i="1" u="sng" dirty="0"/>
              <a:t>ter</a:t>
            </a:r>
            <a:r>
              <a:rPr lang="it-IT" sz="2000" b="1" u="sng" dirty="0"/>
              <a:t> d.l. «Cura Italia»)</a:t>
            </a:r>
            <a:r>
              <a:rPr lang="it-IT" sz="2000" u="sng" dirty="0"/>
              <a:t>.</a:t>
            </a:r>
          </a:p>
          <a:p>
            <a:pPr marL="342900" indent="-342900" algn="ctr" fontAlgn="base">
              <a:buFont typeface="Wingdings" panose="05000000000000000000" pitchFamily="2" charset="2"/>
              <a:buChar char="q"/>
            </a:pPr>
            <a:r>
              <a:rPr lang="it-IT" sz="2000" dirty="0"/>
              <a:t>Nell’ambito delle iniziative per sostenere le esportazioni italiane e l’internazionalizzazione del sistema economico nazionale nel settore agroalimentare e negli altri settori colpiti dall’emergenza Covid-19, il decreto “Cura Italia” prevede alcune semplificazioni per le procedure di aggiudicazione dei contratti pubblici. Sino al 31 dicembre 2020, i contratti possono essere aggiudicati con procedura negoziata senza la previa pubblicazione di un bando di gara (art. 63 Codice) </a:t>
            </a:r>
            <a:r>
              <a:rPr lang="it-IT" sz="2000" b="1" u="sng" dirty="0"/>
              <a:t>(art. 72).</a:t>
            </a:r>
          </a:p>
        </p:txBody>
      </p:sp>
    </p:spTree>
    <p:extLst>
      <p:ext uri="{BB962C8B-B14F-4D97-AF65-F5344CB8AC3E}">
        <p14:creationId xmlns:p14="http://schemas.microsoft.com/office/powerpoint/2010/main" val="3159359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a:t>
            </a:fld>
            <a:endParaRPr lang="it-IT" dirty="0"/>
          </a:p>
        </p:txBody>
      </p:sp>
      <p:sp>
        <p:nvSpPr>
          <p:cNvPr id="10" name="CasellaDiTesto 9"/>
          <p:cNvSpPr txBox="1"/>
          <p:nvPr/>
        </p:nvSpPr>
        <p:spPr>
          <a:xfrm>
            <a:off x="2495600" y="1052737"/>
            <a:ext cx="7200800" cy="5170646"/>
          </a:xfrm>
          <a:prstGeom prst="rect">
            <a:avLst/>
          </a:prstGeom>
          <a:noFill/>
        </p:spPr>
        <p:txBody>
          <a:bodyPr wrap="square" rtlCol="0">
            <a:spAutoFit/>
          </a:bodyPr>
          <a:lstStyle/>
          <a:p>
            <a:pPr algn="ctr"/>
            <a:r>
              <a:rPr lang="it-IT" sz="2300" b="1" u="sng" dirty="0">
                <a:solidFill>
                  <a:schemeClr val="tx1">
                    <a:lumMod val="95000"/>
                    <a:lumOff val="5000"/>
                  </a:schemeClr>
                </a:solidFill>
              </a:rPr>
              <a:t>IL RUP</a:t>
            </a:r>
          </a:p>
          <a:p>
            <a:pPr algn="ctr"/>
            <a:endParaRPr lang="it-IT" sz="2300" b="1" u="sng" dirty="0">
              <a:solidFill>
                <a:schemeClr val="tx1">
                  <a:lumMod val="95000"/>
                  <a:lumOff val="5000"/>
                </a:schemeClr>
              </a:solidFill>
            </a:endParaRPr>
          </a:p>
          <a:p>
            <a:pPr algn="ctr"/>
            <a:r>
              <a:rPr lang="it-IT" sz="2300" b="1" u="sng" dirty="0">
                <a:solidFill>
                  <a:schemeClr val="tx1">
                    <a:lumMod val="95000"/>
                    <a:lumOff val="5000"/>
                  </a:schemeClr>
                </a:solidFill>
              </a:rPr>
              <a:t>QUALI SONO LE SUE FUNZIONI?</a:t>
            </a:r>
          </a:p>
          <a:p>
            <a:pPr algn="ctr"/>
            <a:endParaRPr lang="it-IT" sz="2300" b="1" u="sng" dirty="0">
              <a:solidFill>
                <a:schemeClr val="tx1">
                  <a:lumMod val="95000"/>
                  <a:lumOff val="5000"/>
                </a:schemeClr>
              </a:solidFill>
            </a:endParaRPr>
          </a:p>
          <a:p>
            <a:pPr algn="ctr"/>
            <a:r>
              <a:rPr lang="it-IT" sz="2000" b="1" dirty="0">
                <a:solidFill>
                  <a:schemeClr val="tx1">
                    <a:lumMod val="95000"/>
                    <a:lumOff val="5000"/>
                  </a:schemeClr>
                </a:solidFill>
              </a:rPr>
              <a:t>Oltre ai compiti specificatamente previsti da altre disposizioni del codice, in particolare, il RUP (art. 31 Codice):</a:t>
            </a:r>
          </a:p>
          <a:p>
            <a:pPr algn="ctr"/>
            <a:endParaRPr lang="it-IT" dirty="0">
              <a:solidFill>
                <a:schemeClr val="tx1">
                  <a:lumMod val="95000"/>
                  <a:lumOff val="5000"/>
                </a:schemeClr>
              </a:solidFill>
            </a:endParaRPr>
          </a:p>
          <a:p>
            <a:pPr algn="ctr"/>
            <a:r>
              <a:rPr lang="it-IT" dirty="0">
                <a:solidFill>
                  <a:schemeClr val="tx1">
                    <a:lumMod val="95000"/>
                    <a:lumOff val="5000"/>
                  </a:schemeClr>
                </a:solidFill>
              </a:rPr>
              <a:t>g) </a:t>
            </a:r>
            <a:r>
              <a:rPr lang="it-IT" b="1" u="sng" dirty="0">
                <a:solidFill>
                  <a:schemeClr val="tx1">
                    <a:lumMod val="95000"/>
                    <a:lumOff val="5000"/>
                  </a:schemeClr>
                </a:solidFill>
              </a:rPr>
              <a:t>propone all’amministrazione aggiudicatrice la conclusione di un accordo di programma</a:t>
            </a:r>
            <a:r>
              <a:rPr lang="it-IT" dirty="0">
                <a:solidFill>
                  <a:schemeClr val="tx1">
                    <a:lumMod val="95000"/>
                    <a:lumOff val="5000"/>
                  </a:schemeClr>
                </a:solidFill>
              </a:rPr>
              <a:t>, ai sensi delle norme vigenti, quando si rende necessaria l’azione integrata e coordinata di diverse amministrazioni;</a:t>
            </a:r>
          </a:p>
          <a:p>
            <a:pPr algn="ctr"/>
            <a:r>
              <a:rPr lang="it-IT" dirty="0">
                <a:solidFill>
                  <a:schemeClr val="tx1">
                    <a:lumMod val="95000"/>
                    <a:lumOff val="5000"/>
                  </a:schemeClr>
                </a:solidFill>
              </a:rPr>
              <a:t>h) </a:t>
            </a:r>
            <a:r>
              <a:rPr lang="it-IT" b="1" u="sng" dirty="0">
                <a:solidFill>
                  <a:schemeClr val="tx1">
                    <a:lumMod val="95000"/>
                    <a:lumOff val="5000"/>
                  </a:schemeClr>
                </a:solidFill>
              </a:rPr>
              <a:t>propone l’indizione o, ove competente, indice la conferenza di servizi</a:t>
            </a:r>
            <a:r>
              <a:rPr lang="it-IT" dirty="0">
                <a:solidFill>
                  <a:schemeClr val="tx1">
                    <a:lumMod val="95000"/>
                    <a:lumOff val="5000"/>
                  </a:schemeClr>
                </a:solidFill>
              </a:rPr>
              <a:t> ai sensi della legge 7 agosto 1990, n. 241, quando sia necessario o utile per l’acquisizione di intese, pareri, concessioni, autorizzazioni, permessi, licenze, nulla osta, assensi, comunque denominati; </a:t>
            </a:r>
          </a:p>
          <a:p>
            <a:pPr algn="ctr"/>
            <a:r>
              <a:rPr lang="it-IT" dirty="0">
                <a:solidFill>
                  <a:schemeClr val="tx1">
                    <a:lumMod val="95000"/>
                    <a:lumOff val="5000"/>
                  </a:schemeClr>
                </a:solidFill>
              </a:rPr>
              <a:t>i) </a:t>
            </a:r>
            <a:r>
              <a:rPr lang="it-IT" b="1" u="sng" dirty="0">
                <a:solidFill>
                  <a:schemeClr val="tx1">
                    <a:lumMod val="95000"/>
                    <a:lumOff val="5000"/>
                  </a:schemeClr>
                </a:solidFill>
              </a:rPr>
              <a:t>verifica e vigila sul rispetto delle prescrizioni contrattuali nelle concessioni. </a:t>
            </a:r>
          </a:p>
          <a:p>
            <a:pPr algn="ctr"/>
            <a:endParaRPr lang="it-IT" u="sng" dirty="0"/>
          </a:p>
        </p:txBody>
      </p:sp>
    </p:spTree>
    <p:extLst>
      <p:ext uri="{BB962C8B-B14F-4D97-AF65-F5344CB8AC3E}">
        <p14:creationId xmlns:p14="http://schemas.microsoft.com/office/powerpoint/2010/main" val="318197408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400</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2" name="Freccia a destra 1">
            <a:extLst>
              <a:ext uri="{FF2B5EF4-FFF2-40B4-BE49-F238E27FC236}">
                <a16:creationId xmlns:a16="http://schemas.microsoft.com/office/drawing/2014/main" id="{488FA8E2-82B6-4715-907B-4F92AD450FEE}"/>
              </a:ext>
            </a:extLst>
          </p:cNvPr>
          <p:cNvSpPr/>
          <p:nvPr/>
        </p:nvSpPr>
        <p:spPr>
          <a:xfrm>
            <a:off x="576197" y="3370040"/>
            <a:ext cx="1164921" cy="56680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6183B549-FF75-4193-A6B7-7B04499833A9}"/>
              </a:ext>
            </a:extLst>
          </p:cNvPr>
          <p:cNvSpPr/>
          <p:nvPr/>
        </p:nvSpPr>
        <p:spPr>
          <a:xfrm>
            <a:off x="1908861" y="1945282"/>
            <a:ext cx="8374277" cy="3416320"/>
          </a:xfrm>
          <a:prstGeom prst="rect">
            <a:avLst/>
          </a:prstGeom>
          <a:solidFill>
            <a:schemeClr val="bg2"/>
          </a:solidFill>
          <a:ln>
            <a:solidFill>
              <a:schemeClr val="accent1"/>
            </a:solidFill>
          </a:ln>
        </p:spPr>
        <p:txBody>
          <a:bodyPr wrap="square">
            <a:spAutoFit/>
          </a:bodyPr>
          <a:lstStyle/>
          <a:p>
            <a:pPr algn="ctr"/>
            <a:r>
              <a:rPr lang="it-IT" sz="2400" dirty="0"/>
              <a:t>Secondo una giurisprudenza, </a:t>
            </a:r>
            <a:r>
              <a:rPr lang="it-IT" sz="2400" b="1" dirty="0"/>
              <a:t>l’attività della centrale di committenza</a:t>
            </a:r>
            <a:r>
              <a:rPr lang="it-IT" sz="2400" dirty="0"/>
              <a:t> «…non è sovrapponibile con la </a:t>
            </a:r>
            <a:r>
              <a:rPr lang="it-IT" sz="2400" b="1" u="sng" dirty="0"/>
              <a:t>stazione unica appaltante</a:t>
            </a:r>
            <a:r>
              <a:rPr lang="it-IT" sz="2400" dirty="0"/>
              <a:t> ex legge n. 136/2010, poiché sebbene entrambe le figure organizzative abbiano la natura di centrali di committenza l’una non è perfettamente sovrapponibile all’altra in quanto «</a:t>
            </a:r>
            <a:r>
              <a:rPr lang="it-IT" sz="2400" i="1" u="sng" dirty="0"/>
              <a:t>alla SUA non è consentito rendersi, essa stessa, acquirente di lavori, servizi e forniture destinate ad altre amministrazioni aggiudicatrici, come è consentito alle centrali di committenza</a:t>
            </a:r>
            <a:r>
              <a:rPr lang="it-IT" sz="2400" dirty="0"/>
              <a:t>» (si v. Corte conti Basilicata, del. 01.07.2013 n. 98).</a:t>
            </a:r>
          </a:p>
        </p:txBody>
      </p:sp>
      <p:sp>
        <p:nvSpPr>
          <p:cNvPr id="9" name="Freccia a destra 8">
            <a:extLst>
              <a:ext uri="{FF2B5EF4-FFF2-40B4-BE49-F238E27FC236}">
                <a16:creationId xmlns:a16="http://schemas.microsoft.com/office/drawing/2014/main" id="{B67D199E-068B-4B39-A71E-DE9E40D0E8C2}"/>
              </a:ext>
            </a:extLst>
          </p:cNvPr>
          <p:cNvSpPr/>
          <p:nvPr/>
        </p:nvSpPr>
        <p:spPr>
          <a:xfrm rot="10800000">
            <a:off x="10450882" y="3370039"/>
            <a:ext cx="1164921" cy="56680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37199725"/>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401</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908861" y="1945282"/>
            <a:ext cx="8374277" cy="3847207"/>
          </a:xfrm>
          <a:prstGeom prst="rect">
            <a:avLst/>
          </a:prstGeom>
          <a:solidFill>
            <a:schemeClr val="bg2"/>
          </a:solidFill>
          <a:ln>
            <a:solidFill>
              <a:schemeClr val="accent1"/>
            </a:solidFill>
          </a:ln>
        </p:spPr>
        <p:txBody>
          <a:bodyPr wrap="square">
            <a:spAutoFit/>
          </a:bodyPr>
          <a:lstStyle/>
          <a:p>
            <a:pPr algn="ctr"/>
            <a:r>
              <a:rPr lang="it-IT" sz="2400" dirty="0"/>
              <a:t>Ancora:</a:t>
            </a:r>
          </a:p>
          <a:p>
            <a:pPr algn="ctr"/>
            <a:r>
              <a:rPr lang="it-IT" sz="2000" b="1" dirty="0"/>
              <a:t>SUA e Soggetti Aggregatori </a:t>
            </a:r>
            <a:r>
              <a:rPr lang="it-IT" sz="2000" dirty="0"/>
              <a:t>«…</a:t>
            </a:r>
            <a:r>
              <a:rPr lang="it-IT" sz="2000" i="1" dirty="0"/>
              <a:t>hanno in comune la natura di centrale di committenza, alla quale, tuttavia, il </a:t>
            </a:r>
            <a:r>
              <a:rPr lang="it-IT" sz="2000" b="1" i="1" u="sng" dirty="0"/>
              <a:t>Soggetto Aggregatore unisce un'ulteriore qualità, consistente nell'abilitazione derivante dalla "qualificazione" conseguita ex lege o previa valutazione e iscrizione nell'elenco ANAC.</a:t>
            </a:r>
            <a:r>
              <a:rPr lang="it-IT" sz="2000" i="1" dirty="0"/>
              <a:t> Tale impostazione ha trovato favorevole seguito nella dottrina, che ha evidenziato che anche il nuovo Codice, seppure senza farvi espresso riferimento, consente ai Comuni non capoluogo di ricorrere alle SUA ex art. 13 </a:t>
            </a:r>
            <a:r>
              <a:rPr lang="it-IT" sz="2000" dirty="0"/>
              <a:t>[l. n. 136/2010] </a:t>
            </a:r>
            <a:r>
              <a:rPr lang="it-IT" sz="2000" i="1" dirty="0"/>
              <a:t>(a condizione che siano iscritte nell'AUSA e, in futuro, che conseguano la qualificazione richiesta alle stazioni appaltanti), </a:t>
            </a:r>
            <a:r>
              <a:rPr lang="it-IT" sz="2000" b="1" i="1" u="sng" dirty="0"/>
              <a:t>in quanto costituiscono una "species del genus" della Centrale di Committenza</a:t>
            </a:r>
            <a:r>
              <a:rPr lang="it-IT" sz="2000" dirty="0"/>
              <a:t> (T.A.R. Lazio, Roma, sez. II </a:t>
            </a:r>
            <a:r>
              <a:rPr lang="it-IT" sz="2000" i="1" dirty="0"/>
              <a:t>quater</a:t>
            </a:r>
            <a:r>
              <a:rPr lang="it-IT" sz="2000" dirty="0"/>
              <a:t>, 24 maggio 2018, n. 5781).</a:t>
            </a:r>
          </a:p>
        </p:txBody>
      </p:sp>
      <p:sp>
        <p:nvSpPr>
          <p:cNvPr id="9" name="Freccia a destra 8">
            <a:extLst>
              <a:ext uri="{FF2B5EF4-FFF2-40B4-BE49-F238E27FC236}">
                <a16:creationId xmlns:a16="http://schemas.microsoft.com/office/drawing/2014/main" id="{899BAF65-C700-46E1-8849-EA86103CE419}"/>
              </a:ext>
            </a:extLst>
          </p:cNvPr>
          <p:cNvSpPr/>
          <p:nvPr/>
        </p:nvSpPr>
        <p:spPr>
          <a:xfrm>
            <a:off x="526093" y="3585483"/>
            <a:ext cx="1164921" cy="56680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Freccia a destra 10">
            <a:extLst>
              <a:ext uri="{FF2B5EF4-FFF2-40B4-BE49-F238E27FC236}">
                <a16:creationId xmlns:a16="http://schemas.microsoft.com/office/drawing/2014/main" id="{9DB827A6-C584-41B3-886D-BCEB9FC588B7}"/>
              </a:ext>
            </a:extLst>
          </p:cNvPr>
          <p:cNvSpPr/>
          <p:nvPr/>
        </p:nvSpPr>
        <p:spPr>
          <a:xfrm rot="10800000">
            <a:off x="10500985" y="3585482"/>
            <a:ext cx="1164921" cy="56680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70082917"/>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402</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3847207"/>
          </a:xfrm>
          <a:prstGeom prst="rect">
            <a:avLst/>
          </a:prstGeom>
          <a:solidFill>
            <a:schemeClr val="bg2"/>
          </a:solidFill>
          <a:ln>
            <a:solidFill>
              <a:schemeClr val="accent1"/>
            </a:solidFill>
          </a:ln>
        </p:spPr>
        <p:txBody>
          <a:bodyPr wrap="square">
            <a:spAutoFit/>
          </a:bodyPr>
          <a:lstStyle/>
          <a:p>
            <a:pPr algn="ctr"/>
            <a:r>
              <a:rPr lang="it-IT" sz="2800" b="1" u="sng" dirty="0">
                <a:highlight>
                  <a:srgbClr val="FF0000"/>
                </a:highlight>
              </a:rPr>
              <a:t>Art. 13</a:t>
            </a:r>
          </a:p>
          <a:p>
            <a:pPr algn="ctr"/>
            <a:endParaRPr lang="it-IT" sz="2000" b="1" u="sng" dirty="0"/>
          </a:p>
          <a:p>
            <a:pPr algn="ctr"/>
            <a:r>
              <a:rPr lang="it-IT" sz="2000" dirty="0"/>
              <a:t>1.    </a:t>
            </a:r>
            <a:r>
              <a:rPr lang="it-IT" sz="2000" b="1" u="sng" dirty="0"/>
              <a:t>Con decreto del Presidente del Consiglio dei ministri</a:t>
            </a:r>
            <a:r>
              <a:rPr lang="it-IT" sz="2000" dirty="0"/>
              <a:t>, su proposta dei Ministri dell’interno, dello sviluppo economico, delle infrastrutture e dei trasporti, del lavoro e delle politiche sociali, per i rapporti con le regioni e per la pubblica amministrazione e l’innovazione, da adottare entro sei mesi dalla data di entrata in vigore della presente legge, </a:t>
            </a:r>
            <a:r>
              <a:rPr lang="it-IT" sz="2000" b="1" u="sng" dirty="0"/>
              <a:t>sono definite</a:t>
            </a:r>
            <a:r>
              <a:rPr lang="it-IT" sz="2000" dirty="0"/>
              <a:t>, previa intesa in sede di Conferenza unificata di cui all’articolo 8 del decreto legislativo 28 agosto 1997, n. 281, e successive modificazioni, </a:t>
            </a:r>
            <a:r>
              <a:rPr lang="it-IT" sz="2000" b="1" u="sng" dirty="0"/>
              <a:t>le modalità per promuovere l’istituzione, in ambito regionale, di una o più stazioni uniche appaltanti (SUA), al fine di assicurare la trasparenza, la regolarità e l’economicità della gestione dei contratti pubblici e di prevenire il rischio di infiltrazioni mafiose.</a:t>
            </a:r>
          </a:p>
          <a:p>
            <a:pPr algn="ctr"/>
            <a:endParaRPr lang="it-IT" sz="1600" dirty="0"/>
          </a:p>
        </p:txBody>
      </p:sp>
    </p:spTree>
    <p:extLst>
      <p:ext uri="{BB962C8B-B14F-4D97-AF65-F5344CB8AC3E}">
        <p14:creationId xmlns:p14="http://schemas.microsoft.com/office/powerpoint/2010/main" val="397766174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403</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2985433"/>
          </a:xfrm>
          <a:prstGeom prst="rect">
            <a:avLst/>
          </a:prstGeom>
          <a:solidFill>
            <a:schemeClr val="bg2"/>
          </a:solidFill>
          <a:ln>
            <a:solidFill>
              <a:schemeClr val="accent1"/>
            </a:solidFill>
          </a:ln>
        </p:spPr>
        <p:txBody>
          <a:bodyPr wrap="square">
            <a:spAutoFit/>
          </a:bodyPr>
          <a:lstStyle/>
          <a:p>
            <a:pPr algn="ctr"/>
            <a:r>
              <a:rPr lang="it-IT" sz="2800" b="1" u="sng" dirty="0">
                <a:highlight>
                  <a:srgbClr val="FF0000"/>
                </a:highlight>
              </a:rPr>
              <a:t>Art. 13</a:t>
            </a:r>
          </a:p>
          <a:p>
            <a:pPr algn="ctr"/>
            <a:endParaRPr lang="it-IT" sz="2000" b="1" u="sng" dirty="0"/>
          </a:p>
          <a:p>
            <a:pPr algn="ctr"/>
            <a:r>
              <a:rPr lang="it-IT" sz="2000" dirty="0"/>
              <a:t>2.    Con il decreto di cui al comma 1 sono determinati:</a:t>
            </a:r>
          </a:p>
          <a:p>
            <a:pPr algn="ctr"/>
            <a:r>
              <a:rPr lang="it-IT" sz="2000" dirty="0"/>
              <a:t>a)  </a:t>
            </a:r>
            <a:r>
              <a:rPr lang="it-IT" sz="2000" u="sng" dirty="0"/>
              <a:t>gli enti, gli organismi e le società che possono aderire alla SUA;</a:t>
            </a:r>
          </a:p>
          <a:p>
            <a:pPr algn="ctr"/>
            <a:r>
              <a:rPr lang="it-IT" sz="2000" dirty="0"/>
              <a:t>b)  </a:t>
            </a:r>
            <a:r>
              <a:rPr lang="it-IT" sz="2000" u="sng" dirty="0"/>
              <a:t>le attività e i servizi svolti dalla SUA</a:t>
            </a:r>
            <a:r>
              <a:rPr lang="it-IT" sz="2000" dirty="0"/>
              <a:t>, ai sensi dell’articolo 33 del codice dei contratti pubblici relativi a lavori, servizi e forniture, di cui al d.lgs. 12 aprile 2006, n. 163;</a:t>
            </a:r>
          </a:p>
          <a:p>
            <a:pPr algn="ctr"/>
            <a:r>
              <a:rPr lang="it-IT" sz="2000" dirty="0"/>
              <a:t>c)  </a:t>
            </a:r>
            <a:r>
              <a:rPr lang="it-IT" sz="2000" u="sng" dirty="0"/>
              <a:t>gli elementi essenziali delle convenzioni tra i soggetti che aderiscono alla SUA;</a:t>
            </a:r>
          </a:p>
          <a:p>
            <a:pPr algn="ctr"/>
            <a:r>
              <a:rPr lang="it-IT" sz="2000" dirty="0"/>
              <a:t>d)  </a:t>
            </a:r>
            <a:r>
              <a:rPr lang="it-IT" sz="2000" u="sng" dirty="0"/>
              <a:t>le forme di monitoraggio e di controllo degli appalti, ferme restando le disposizioni vigenti in materia.</a:t>
            </a:r>
          </a:p>
        </p:txBody>
      </p:sp>
    </p:spTree>
    <p:extLst>
      <p:ext uri="{BB962C8B-B14F-4D97-AF65-F5344CB8AC3E}">
        <p14:creationId xmlns:p14="http://schemas.microsoft.com/office/powerpoint/2010/main" val="47002386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404</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3170099"/>
          </a:xfrm>
          <a:prstGeom prst="rect">
            <a:avLst/>
          </a:prstGeom>
          <a:solidFill>
            <a:schemeClr val="bg1"/>
          </a:solidFill>
          <a:ln>
            <a:solidFill>
              <a:schemeClr val="accent1"/>
            </a:solidFill>
          </a:ln>
        </p:spPr>
        <p:txBody>
          <a:bodyPr wrap="square">
            <a:spAutoFit/>
          </a:bodyPr>
          <a:lstStyle/>
          <a:p>
            <a:pPr algn="ctr"/>
            <a:r>
              <a:rPr lang="it-IT" sz="2500" dirty="0"/>
              <a:t>L'individuazione delle attività e dei servizi della SUA, unitamente all'indicazione degli elementi essenziali delle convenzioni tra i soggetti che vi aderiscono, </a:t>
            </a:r>
            <a:r>
              <a:rPr lang="it-IT" sz="2500" u="sng" dirty="0"/>
              <a:t>mira ad agevolarne una maggiore diffusione, in modo da perseguire l'obiettivo di rendere più penetrante l'attività di prevenzione e contrasto ai tentativi di condizionamento della criminalità mafiosa, favorendo al contempo la celerità delle procedure, l'ottimizzazione delle risorse e il rispetto della normativa in materia di sicurezza sul lavoro.</a:t>
            </a:r>
          </a:p>
        </p:txBody>
      </p:sp>
    </p:spTree>
    <p:extLst>
      <p:ext uri="{BB962C8B-B14F-4D97-AF65-F5344CB8AC3E}">
        <p14:creationId xmlns:p14="http://schemas.microsoft.com/office/powerpoint/2010/main" val="105027844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405</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400110"/>
          </a:xfrm>
          <a:prstGeom prst="rect">
            <a:avLst/>
          </a:prstGeom>
          <a:solidFill>
            <a:schemeClr val="accent5">
              <a:lumMod val="60000"/>
              <a:lumOff val="40000"/>
            </a:schemeClr>
          </a:solidFill>
          <a:ln>
            <a:solidFill>
              <a:schemeClr val="accent1">
                <a:lumMod val="50000"/>
              </a:schemeClr>
            </a:solidFill>
          </a:ln>
        </p:spPr>
        <p:txBody>
          <a:bodyPr wrap="square">
            <a:spAutoFit/>
          </a:bodyPr>
          <a:lstStyle/>
          <a:p>
            <a:pPr algn="ctr"/>
            <a:r>
              <a:rPr lang="it-IT" sz="2000" b="1" u="sng" dirty="0"/>
              <a:t>Decreto Presidente del Consiglio dei Ministri 30 giugno 2011</a:t>
            </a:r>
          </a:p>
        </p:txBody>
      </p:sp>
      <p:sp>
        <p:nvSpPr>
          <p:cNvPr id="9" name="Rettangolo 8">
            <a:extLst>
              <a:ext uri="{FF2B5EF4-FFF2-40B4-BE49-F238E27FC236}">
                <a16:creationId xmlns:a16="http://schemas.microsoft.com/office/drawing/2014/main" id="{DB70E360-619E-43A7-8DF9-1892F761C84B}"/>
              </a:ext>
            </a:extLst>
          </p:cNvPr>
          <p:cNvSpPr/>
          <p:nvPr/>
        </p:nvSpPr>
        <p:spPr>
          <a:xfrm>
            <a:off x="1164921" y="2589866"/>
            <a:ext cx="9482202" cy="954107"/>
          </a:xfrm>
          <a:prstGeom prst="rect">
            <a:avLst/>
          </a:prstGeom>
          <a:solidFill>
            <a:schemeClr val="bg2"/>
          </a:solidFill>
          <a:ln>
            <a:solidFill>
              <a:schemeClr val="accent1"/>
            </a:solidFill>
          </a:ln>
        </p:spPr>
        <p:txBody>
          <a:bodyPr wrap="square">
            <a:spAutoFit/>
          </a:bodyPr>
          <a:lstStyle/>
          <a:p>
            <a:pPr algn="ctr"/>
            <a:r>
              <a:rPr lang="it-IT" sz="2800" b="1" u="sng" dirty="0">
                <a:highlight>
                  <a:srgbClr val="FF0000"/>
                </a:highlight>
              </a:rPr>
              <a:t>La disciplina della SUA trova nel D.P.C.M. indicato la disciplina generale di riferimento.</a:t>
            </a:r>
            <a:endParaRPr lang="it-IT" sz="2000" u="sng" dirty="0"/>
          </a:p>
        </p:txBody>
      </p:sp>
      <p:sp>
        <p:nvSpPr>
          <p:cNvPr id="2" name="Rettangolo 1">
            <a:extLst>
              <a:ext uri="{FF2B5EF4-FFF2-40B4-BE49-F238E27FC236}">
                <a16:creationId xmlns:a16="http://schemas.microsoft.com/office/drawing/2014/main" id="{0FB182D3-D039-42E5-ABD3-2DCC6A945C3E}"/>
              </a:ext>
            </a:extLst>
          </p:cNvPr>
          <p:cNvSpPr/>
          <p:nvPr/>
        </p:nvSpPr>
        <p:spPr>
          <a:xfrm>
            <a:off x="2858022" y="4097687"/>
            <a:ext cx="6096000" cy="1631216"/>
          </a:xfrm>
          <a:prstGeom prst="rect">
            <a:avLst/>
          </a:prstGeom>
          <a:ln>
            <a:solidFill>
              <a:schemeClr val="tx1"/>
            </a:solidFill>
          </a:ln>
        </p:spPr>
        <p:txBody>
          <a:bodyPr>
            <a:spAutoFit/>
          </a:bodyPr>
          <a:lstStyle/>
          <a:p>
            <a:pPr algn="ctr"/>
            <a:r>
              <a:rPr lang="it-IT" sz="2000" b="1" dirty="0"/>
              <a:t>Il decreto è finalizzato a promuovere l'istituzione in ambito regionale di una o più </a:t>
            </a:r>
            <a:r>
              <a:rPr lang="it-IT" sz="2000" b="1" u="sng" dirty="0"/>
              <a:t>Stazioni Uniche Appaltanti</a:t>
            </a:r>
            <a:r>
              <a:rPr lang="it-IT" sz="2000" b="1" dirty="0"/>
              <a:t>, con modalità che ne incentivino una maggiore diffusione anche attraverso la sensibilizzazione delle amministrazioni aggiudicatrici.</a:t>
            </a:r>
          </a:p>
        </p:txBody>
      </p:sp>
    </p:spTree>
    <p:extLst>
      <p:ext uri="{BB962C8B-B14F-4D97-AF65-F5344CB8AC3E}">
        <p14:creationId xmlns:p14="http://schemas.microsoft.com/office/powerpoint/2010/main" val="371799118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406</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3170099"/>
          </a:xfrm>
          <a:prstGeom prst="rect">
            <a:avLst/>
          </a:prstGeom>
          <a:solidFill>
            <a:schemeClr val="bg1"/>
          </a:solidFill>
          <a:ln>
            <a:solidFill>
              <a:schemeClr val="accent1"/>
            </a:solidFill>
          </a:ln>
        </p:spPr>
        <p:txBody>
          <a:bodyPr wrap="square">
            <a:spAutoFit/>
          </a:bodyPr>
          <a:lstStyle/>
          <a:p>
            <a:pPr algn="ctr"/>
            <a:r>
              <a:rPr lang="it-IT" sz="2500" dirty="0"/>
              <a:t>Il D.P.C.M. 30 giugno 2011 individua i soggetti che possono aderire a tale organo così come, in linea con quanto previsto dall'art. 13 della L. n. 136/2010, il carattere facoltativo di tale adesione, sul presupposto che, affinché lo stesso possa essere veramente utile e funzionale, </a:t>
            </a:r>
            <a:r>
              <a:rPr lang="it-IT" sz="2500" u="sng" dirty="0"/>
              <a:t>occorre che vi sia una spontanea e convinta adesione da parte dell'Amministrazione interessata, basata sulla consapevolezza dei vantaggi che l'affidamento delle procedure di gara ad una struttura specializzata comporta.</a:t>
            </a:r>
          </a:p>
        </p:txBody>
      </p:sp>
    </p:spTree>
    <p:extLst>
      <p:ext uri="{BB962C8B-B14F-4D97-AF65-F5344CB8AC3E}">
        <p14:creationId xmlns:p14="http://schemas.microsoft.com/office/powerpoint/2010/main" val="260565008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407</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400110"/>
          </a:xfrm>
          <a:prstGeom prst="rect">
            <a:avLst/>
          </a:prstGeom>
          <a:solidFill>
            <a:schemeClr val="bg2"/>
          </a:solidFill>
          <a:ln>
            <a:solidFill>
              <a:schemeClr val="accent1"/>
            </a:solidFill>
          </a:ln>
        </p:spPr>
        <p:txBody>
          <a:bodyPr wrap="square">
            <a:spAutoFit/>
          </a:bodyPr>
          <a:lstStyle/>
          <a:p>
            <a:pPr algn="ctr"/>
            <a:r>
              <a:rPr lang="it-IT" sz="2000" b="1" u="sng" dirty="0">
                <a:highlight>
                  <a:srgbClr val="00FF00"/>
                </a:highlight>
              </a:rPr>
              <a:t>Secondo il D.P.C.M. in questione…</a:t>
            </a:r>
          </a:p>
        </p:txBody>
      </p:sp>
      <p:sp>
        <p:nvSpPr>
          <p:cNvPr id="2" name="Rettangolo 1">
            <a:extLst>
              <a:ext uri="{FF2B5EF4-FFF2-40B4-BE49-F238E27FC236}">
                <a16:creationId xmlns:a16="http://schemas.microsoft.com/office/drawing/2014/main" id="{18E830BC-42D1-4947-B308-3C8C32610921}"/>
              </a:ext>
            </a:extLst>
          </p:cNvPr>
          <p:cNvSpPr/>
          <p:nvPr/>
        </p:nvSpPr>
        <p:spPr>
          <a:xfrm>
            <a:off x="2246376" y="2667366"/>
            <a:ext cx="7625952" cy="2569934"/>
          </a:xfrm>
          <a:prstGeom prst="rect">
            <a:avLst/>
          </a:prstGeom>
          <a:ln>
            <a:solidFill>
              <a:schemeClr val="tx1"/>
            </a:solidFill>
          </a:ln>
        </p:spPr>
        <p:txBody>
          <a:bodyPr wrap="square">
            <a:spAutoFit/>
          </a:bodyPr>
          <a:lstStyle/>
          <a:p>
            <a:pPr algn="ctr"/>
            <a:r>
              <a:rPr lang="it-IT" sz="2300" dirty="0"/>
              <a:t>La SUA può svolgere un ruolo essenziale </a:t>
            </a:r>
            <a:r>
              <a:rPr lang="it-IT" sz="2300" b="1" u="sng" dirty="0"/>
              <a:t>per promuovere ed attuare interventi idonei a creare condizioni di sicurezza, trasparenza e legalità favorevoli al rilancio dell'economia e dell’immagine delle realtà territoriali </a:t>
            </a:r>
            <a:r>
              <a:rPr lang="it-IT" sz="2300" dirty="0"/>
              <a:t>ed al ripristino delle condizioni di libera concorrenza, anche assicurando, con un costante monitoraggio, la trasparenza e la celerità delle procedure di gara e l'ottimizzazione delle risorse e dei prezzi.</a:t>
            </a:r>
          </a:p>
        </p:txBody>
      </p:sp>
    </p:spTree>
    <p:extLst>
      <p:ext uri="{BB962C8B-B14F-4D97-AF65-F5344CB8AC3E}">
        <p14:creationId xmlns:p14="http://schemas.microsoft.com/office/powerpoint/2010/main" val="105948282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408</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2785378"/>
          </a:xfrm>
          <a:prstGeom prst="rect">
            <a:avLst/>
          </a:prstGeom>
          <a:solidFill>
            <a:schemeClr val="bg1"/>
          </a:solidFill>
          <a:ln>
            <a:solidFill>
              <a:schemeClr val="accent1"/>
            </a:solidFill>
          </a:ln>
        </p:spPr>
        <p:txBody>
          <a:bodyPr wrap="square">
            <a:spAutoFit/>
          </a:bodyPr>
          <a:lstStyle/>
          <a:p>
            <a:pPr algn="ctr"/>
            <a:r>
              <a:rPr lang="it-IT" sz="2500" dirty="0"/>
              <a:t>Possono aderire alla SUA </a:t>
            </a:r>
            <a:r>
              <a:rPr lang="it-IT" sz="2500" b="1" u="sng" dirty="0"/>
              <a:t>le Amministrazioni dello Stato, le regioni, gli enti locali, gli enti pubblici territoriali, gli altri enti pubblici non economici, gli organismi di diritto pubblico, le associazioni, unioni, consorzi</a:t>
            </a:r>
            <a:r>
              <a:rPr lang="it-IT" sz="2500" dirty="0"/>
              <a:t>, comunque denominati, da essi costituiti, [</a:t>
            </a:r>
            <a:r>
              <a:rPr lang="it-IT" sz="2500" i="1" dirty="0"/>
              <a:t>gli altri soggetti di cui all'articolo 32 del decreto legislativo 12 aprile 2006, n. 163</a:t>
            </a:r>
            <a:r>
              <a:rPr lang="it-IT" sz="2500" dirty="0"/>
              <a:t>], nonché le imprese pubbliche e i soggetti che operano in virtù di diritti speciali o esclusivi (</a:t>
            </a:r>
            <a:r>
              <a:rPr lang="it-IT" sz="2500" u="sng" dirty="0"/>
              <a:t>si v. le definizioni contenute nell’art. 3 del Codice attuale</a:t>
            </a:r>
            <a:r>
              <a:rPr lang="it-IT" sz="2500" dirty="0"/>
              <a:t>). </a:t>
            </a:r>
          </a:p>
        </p:txBody>
      </p:sp>
      <p:sp>
        <p:nvSpPr>
          <p:cNvPr id="2" name="CasellaDiTesto 1">
            <a:extLst>
              <a:ext uri="{FF2B5EF4-FFF2-40B4-BE49-F238E27FC236}">
                <a16:creationId xmlns:a16="http://schemas.microsoft.com/office/drawing/2014/main" id="{9ECFF570-D49D-4D05-8EE6-367BD5734D3A}"/>
              </a:ext>
            </a:extLst>
          </p:cNvPr>
          <p:cNvSpPr txBox="1"/>
          <p:nvPr/>
        </p:nvSpPr>
        <p:spPr>
          <a:xfrm>
            <a:off x="1077238" y="5047989"/>
            <a:ext cx="1169138" cy="461665"/>
          </a:xfrm>
          <a:prstGeom prst="rect">
            <a:avLst/>
          </a:prstGeom>
          <a:solidFill>
            <a:srgbClr val="FFFF00"/>
          </a:solidFill>
          <a:ln>
            <a:solidFill>
              <a:schemeClr val="tx1"/>
            </a:solidFill>
          </a:ln>
        </p:spPr>
        <p:txBody>
          <a:bodyPr wrap="square" rtlCol="0">
            <a:spAutoFit/>
          </a:bodyPr>
          <a:lstStyle/>
          <a:p>
            <a:pPr algn="ctr"/>
            <a:r>
              <a:rPr lang="it-IT" sz="2400" b="1" dirty="0"/>
              <a:t>Art. 2</a:t>
            </a:r>
          </a:p>
        </p:txBody>
      </p:sp>
    </p:spTree>
    <p:extLst>
      <p:ext uri="{BB962C8B-B14F-4D97-AF65-F5344CB8AC3E}">
        <p14:creationId xmlns:p14="http://schemas.microsoft.com/office/powerpoint/2010/main" val="318785706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409</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1164921" y="1945282"/>
            <a:ext cx="9482202" cy="2092881"/>
          </a:xfrm>
          <a:prstGeom prst="rect">
            <a:avLst/>
          </a:prstGeom>
          <a:solidFill>
            <a:schemeClr val="bg1"/>
          </a:solidFill>
          <a:ln>
            <a:solidFill>
              <a:schemeClr val="accent1"/>
            </a:solidFill>
          </a:ln>
        </p:spPr>
        <p:txBody>
          <a:bodyPr wrap="square">
            <a:spAutoFit/>
          </a:bodyPr>
          <a:lstStyle/>
          <a:p>
            <a:pPr algn="ctr"/>
            <a:r>
              <a:rPr lang="it-IT" sz="2600" dirty="0"/>
              <a:t>La SUA ha natura giuridica di centrale di committenza e cura, </a:t>
            </a:r>
            <a:r>
              <a:rPr lang="it-IT" sz="2600" b="1" u="sng" dirty="0"/>
              <a:t>per conto degli enti aderenti</a:t>
            </a:r>
            <a:r>
              <a:rPr lang="it-IT" sz="2600" dirty="0"/>
              <a:t>, </a:t>
            </a:r>
            <a:r>
              <a:rPr lang="it-IT" sz="2600" u="sng" dirty="0"/>
              <a:t>l'aggiudicazione di contratti pubblici per la realizzazione di lavori, la prestazione di servizi e l'acquisizione di forniture, svolgendo tale attività in ambito regionale, provinciale ed interprovinciale, comunale ed intercomunale.</a:t>
            </a:r>
          </a:p>
        </p:txBody>
      </p:sp>
      <p:sp>
        <p:nvSpPr>
          <p:cNvPr id="2" name="CasellaDiTesto 1">
            <a:extLst>
              <a:ext uri="{FF2B5EF4-FFF2-40B4-BE49-F238E27FC236}">
                <a16:creationId xmlns:a16="http://schemas.microsoft.com/office/drawing/2014/main" id="{9ECFF570-D49D-4D05-8EE6-367BD5734D3A}"/>
              </a:ext>
            </a:extLst>
          </p:cNvPr>
          <p:cNvSpPr txBox="1"/>
          <p:nvPr/>
        </p:nvSpPr>
        <p:spPr>
          <a:xfrm>
            <a:off x="1077238" y="5047989"/>
            <a:ext cx="1169138" cy="461665"/>
          </a:xfrm>
          <a:prstGeom prst="rect">
            <a:avLst/>
          </a:prstGeom>
          <a:solidFill>
            <a:srgbClr val="FFFF00"/>
          </a:solidFill>
          <a:ln>
            <a:solidFill>
              <a:schemeClr val="tx1"/>
            </a:solidFill>
          </a:ln>
        </p:spPr>
        <p:txBody>
          <a:bodyPr wrap="square" rtlCol="0">
            <a:spAutoFit/>
          </a:bodyPr>
          <a:lstStyle/>
          <a:p>
            <a:pPr algn="ctr"/>
            <a:r>
              <a:rPr lang="it-IT" sz="2400" b="1" dirty="0"/>
              <a:t>Art. 2</a:t>
            </a:r>
          </a:p>
        </p:txBody>
      </p:sp>
    </p:spTree>
    <p:extLst>
      <p:ext uri="{BB962C8B-B14F-4D97-AF65-F5344CB8AC3E}">
        <p14:creationId xmlns:p14="http://schemas.microsoft.com/office/powerpoint/2010/main" val="1122946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a:t>
            </a:fld>
            <a:endParaRPr lang="it-IT" dirty="0"/>
          </a:p>
        </p:txBody>
      </p:sp>
      <p:sp>
        <p:nvSpPr>
          <p:cNvPr id="10" name="CasellaDiTesto 9"/>
          <p:cNvSpPr txBox="1"/>
          <p:nvPr/>
        </p:nvSpPr>
        <p:spPr>
          <a:xfrm>
            <a:off x="2495600" y="1052737"/>
            <a:ext cx="7200800" cy="4632037"/>
          </a:xfrm>
          <a:prstGeom prst="rect">
            <a:avLst/>
          </a:prstGeom>
          <a:solidFill>
            <a:schemeClr val="accent1">
              <a:lumMod val="20000"/>
              <a:lumOff val="80000"/>
            </a:schemeClr>
          </a:solidFill>
          <a:ln>
            <a:solidFill>
              <a:schemeClr val="tx2">
                <a:lumMod val="50000"/>
              </a:schemeClr>
            </a:solidFill>
          </a:ln>
        </p:spPr>
        <p:txBody>
          <a:bodyPr wrap="square" rtlCol="0">
            <a:spAutoFit/>
          </a:bodyPr>
          <a:lstStyle/>
          <a:p>
            <a:pPr algn="ctr"/>
            <a:r>
              <a:rPr lang="it-IT" sz="2300" b="1" u="sng" dirty="0">
                <a:solidFill>
                  <a:schemeClr val="tx1">
                    <a:lumMod val="95000"/>
                    <a:lumOff val="5000"/>
                  </a:schemeClr>
                </a:solidFill>
              </a:rPr>
              <a:t>IL RUP</a:t>
            </a:r>
          </a:p>
          <a:p>
            <a:pPr algn="ctr"/>
            <a:endParaRPr lang="it-IT" sz="2300" b="1" u="sng" dirty="0">
              <a:solidFill>
                <a:schemeClr val="tx1">
                  <a:lumMod val="95000"/>
                  <a:lumOff val="5000"/>
                </a:schemeClr>
              </a:solidFill>
            </a:endParaRPr>
          </a:p>
          <a:p>
            <a:pPr algn="ctr"/>
            <a:r>
              <a:rPr lang="it-IT" sz="2300" b="1" u="sng" dirty="0">
                <a:solidFill>
                  <a:schemeClr val="tx1">
                    <a:lumMod val="95000"/>
                    <a:lumOff val="5000"/>
                  </a:schemeClr>
                </a:solidFill>
              </a:rPr>
              <a:t>QUALI SONO LE SUE FUNZIONI?</a:t>
            </a:r>
          </a:p>
          <a:p>
            <a:pPr algn="ctr"/>
            <a:endParaRPr lang="it-IT" sz="2000" b="1" dirty="0">
              <a:solidFill>
                <a:schemeClr val="tx1">
                  <a:lumMod val="95000"/>
                  <a:lumOff val="5000"/>
                </a:schemeClr>
              </a:solidFill>
            </a:endParaRPr>
          </a:p>
          <a:p>
            <a:pPr algn="ctr"/>
            <a:r>
              <a:rPr lang="it-IT" sz="2000" b="1" dirty="0">
                <a:solidFill>
                  <a:schemeClr val="tx1">
                    <a:lumMod val="95000"/>
                    <a:lumOff val="5000"/>
                  </a:schemeClr>
                </a:solidFill>
              </a:rPr>
              <a:t>In generale…</a:t>
            </a:r>
          </a:p>
          <a:p>
            <a:pPr algn="ctr"/>
            <a:endParaRPr lang="it-IT" sz="900" b="1" dirty="0">
              <a:solidFill>
                <a:schemeClr val="tx1">
                  <a:lumMod val="95000"/>
                  <a:lumOff val="5000"/>
                </a:schemeClr>
              </a:solidFill>
            </a:endParaRPr>
          </a:p>
          <a:p>
            <a:pPr algn="ctr"/>
            <a:r>
              <a:rPr lang="it-IT" sz="1700" dirty="0">
                <a:solidFill>
                  <a:schemeClr val="tx1">
                    <a:lumMod val="95000"/>
                    <a:lumOff val="5000"/>
                  </a:schemeClr>
                </a:solidFill>
              </a:rPr>
              <a:t>I compiti fondamentali del RUP sono specificati all’art. 31, comma 4, per le varie fasi del procedimento di affidamento. </a:t>
            </a:r>
          </a:p>
          <a:p>
            <a:pPr algn="ctr"/>
            <a:endParaRPr lang="it-IT" sz="1700" dirty="0">
              <a:solidFill>
                <a:schemeClr val="tx1">
                  <a:lumMod val="95000"/>
                  <a:lumOff val="5000"/>
                </a:schemeClr>
              </a:solidFill>
            </a:endParaRPr>
          </a:p>
          <a:p>
            <a:pPr algn="ctr"/>
            <a:r>
              <a:rPr lang="it-IT" dirty="0">
                <a:solidFill>
                  <a:schemeClr val="tx1">
                    <a:lumMod val="95000"/>
                    <a:lumOff val="5000"/>
                  </a:schemeClr>
                </a:solidFill>
              </a:rPr>
              <a:t>Altri compiti assegnati al RUP sono individuati nel Codice in relazione a specifici adempimenti che caratterizzano le fasi dell’affidamento e dell’esecuzione del contratto. </a:t>
            </a:r>
            <a:r>
              <a:rPr lang="it-IT" u="sng" dirty="0">
                <a:solidFill>
                  <a:schemeClr val="tx1">
                    <a:lumMod val="95000"/>
                    <a:lumOff val="5000"/>
                  </a:schemeClr>
                </a:solidFill>
                <a:effectLst>
                  <a:outerShdw blurRad="38100" dist="38100" dir="2700000" algn="tl">
                    <a:srgbClr val="000000">
                      <a:alpha val="43137"/>
                    </a:srgbClr>
                  </a:outerShdw>
                </a:effectLst>
              </a:rPr>
              <a:t>Inoltre, per espressa previsione dell’art. 31, comma 3, il RUP, ai sensi della legge 7 agosto 1990, n. 241, svolge tutti i compiti relativi alle procedure di programmazione, progettazione, affidamento ed esecuzione previste dal Codice, che non siano specificatamente attribuiti ad altri organi o soggetti.</a:t>
            </a:r>
          </a:p>
        </p:txBody>
      </p:sp>
    </p:spTree>
    <p:extLst>
      <p:ext uri="{BB962C8B-B14F-4D97-AF65-F5344CB8AC3E}">
        <p14:creationId xmlns:p14="http://schemas.microsoft.com/office/powerpoint/2010/main" val="410315918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410</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2592888" y="1945282"/>
            <a:ext cx="8993687" cy="3493264"/>
          </a:xfrm>
          <a:prstGeom prst="rect">
            <a:avLst/>
          </a:prstGeom>
          <a:solidFill>
            <a:schemeClr val="bg1"/>
          </a:solidFill>
          <a:ln>
            <a:solidFill>
              <a:schemeClr val="accent1"/>
            </a:solidFill>
          </a:ln>
        </p:spPr>
        <p:txBody>
          <a:bodyPr wrap="square">
            <a:spAutoFit/>
          </a:bodyPr>
          <a:lstStyle/>
          <a:p>
            <a:pPr algn="ctr"/>
            <a:r>
              <a:rPr lang="it-IT" sz="1700" b="1" u="sng" dirty="0">
                <a:solidFill>
                  <a:srgbClr val="C00000"/>
                </a:solidFill>
              </a:rPr>
              <a:t>La SUA cura la gestione della procedura di gara e, in particolare, svolge le seguenti attività e servizi:</a:t>
            </a:r>
          </a:p>
          <a:p>
            <a:pPr marL="342900" indent="-342900" algn="ctr">
              <a:buAutoNum type="arabicPeriod"/>
            </a:pPr>
            <a:endParaRPr lang="it-IT" sz="1700" b="1" u="sng" dirty="0"/>
          </a:p>
          <a:p>
            <a:pPr marL="285750" indent="-285750" algn="just">
              <a:buFont typeface="Wingdings" panose="05000000000000000000" pitchFamily="2" charset="2"/>
              <a:buChar char="q"/>
            </a:pPr>
            <a:r>
              <a:rPr lang="it-IT" sz="1700" b="1" u="sng" dirty="0"/>
              <a:t>collabora con l'ente aderente alla corretta individuazione dei contenuti dello schema del contratto</a:t>
            </a:r>
            <a:r>
              <a:rPr lang="it-IT" sz="1700" dirty="0"/>
              <a:t>, tenendo conto che lo stesso deve garantire la piena rispondenza del lavoro, del servizio e della fornitura alle effettive esigenze degli enti interessati;</a:t>
            </a:r>
          </a:p>
          <a:p>
            <a:pPr marL="285750" indent="-285750" algn="just">
              <a:buFont typeface="Wingdings" panose="05000000000000000000" pitchFamily="2" charset="2"/>
              <a:buChar char="q"/>
            </a:pPr>
            <a:r>
              <a:rPr lang="it-IT" sz="1700" b="1" u="sng" dirty="0"/>
              <a:t>concorda con l'ente aderente la procedura di gara per la scelta del contraente;</a:t>
            </a:r>
          </a:p>
          <a:p>
            <a:pPr marL="285750" indent="-285750" algn="just">
              <a:buFont typeface="Wingdings" panose="05000000000000000000" pitchFamily="2" charset="2"/>
              <a:buChar char="q"/>
            </a:pPr>
            <a:r>
              <a:rPr lang="it-IT" sz="1700" b="1" dirty="0"/>
              <a:t>collabora nella redazione dei capitolati</a:t>
            </a:r>
            <a:r>
              <a:rPr lang="it-IT" sz="1700" dirty="0"/>
              <a:t>, laddove l'ente aderente non sia una Amministrazione aggiudicatrice statale e non abbia adottato il capitolato generale;</a:t>
            </a:r>
          </a:p>
          <a:p>
            <a:pPr marL="285750" indent="-285750" algn="just">
              <a:buFont typeface="Wingdings" panose="05000000000000000000" pitchFamily="2" charset="2"/>
              <a:buChar char="q"/>
            </a:pPr>
            <a:r>
              <a:rPr lang="it-IT" sz="1700" b="1" u="sng" dirty="0"/>
              <a:t>collabora nella redazione del capitolato speciale;</a:t>
            </a:r>
          </a:p>
          <a:p>
            <a:pPr marL="285750" indent="-285750" algn="just">
              <a:buFont typeface="Wingdings" panose="05000000000000000000" pitchFamily="2" charset="2"/>
              <a:buChar char="q"/>
            </a:pPr>
            <a:r>
              <a:rPr lang="it-IT" sz="1700" b="1" u="sng" dirty="0"/>
              <a:t>definisce, in collaborazione con l'ente aderente, il criterio di aggiudicazione ed eventuali atti aggiuntivi;</a:t>
            </a:r>
          </a:p>
          <a:p>
            <a:pPr marL="285750" indent="-285750" algn="just">
              <a:buFont typeface="Wingdings" panose="05000000000000000000" pitchFamily="2" charset="2"/>
              <a:buChar char="q"/>
            </a:pPr>
            <a:r>
              <a:rPr lang="it-IT" sz="1700" b="1" u="sng" dirty="0"/>
              <a:t>definisce in caso di criterio dell'offerta economicamente più vantaggiosa, i criteri di valutazione delle offerte e le loro specificazioni;</a:t>
            </a:r>
          </a:p>
        </p:txBody>
      </p:sp>
      <p:sp>
        <p:nvSpPr>
          <p:cNvPr id="2" name="CasellaDiTesto 1">
            <a:extLst>
              <a:ext uri="{FF2B5EF4-FFF2-40B4-BE49-F238E27FC236}">
                <a16:creationId xmlns:a16="http://schemas.microsoft.com/office/drawing/2014/main" id="{9ECFF570-D49D-4D05-8EE6-367BD5734D3A}"/>
              </a:ext>
            </a:extLst>
          </p:cNvPr>
          <p:cNvSpPr txBox="1"/>
          <p:nvPr/>
        </p:nvSpPr>
        <p:spPr>
          <a:xfrm>
            <a:off x="1077238" y="5047989"/>
            <a:ext cx="1169138" cy="461665"/>
          </a:xfrm>
          <a:prstGeom prst="rect">
            <a:avLst/>
          </a:prstGeom>
          <a:solidFill>
            <a:srgbClr val="FFFF00"/>
          </a:solidFill>
          <a:ln>
            <a:solidFill>
              <a:schemeClr val="tx1"/>
            </a:solidFill>
          </a:ln>
        </p:spPr>
        <p:txBody>
          <a:bodyPr wrap="square" rtlCol="0">
            <a:spAutoFit/>
          </a:bodyPr>
          <a:lstStyle/>
          <a:p>
            <a:pPr algn="ctr"/>
            <a:r>
              <a:rPr lang="it-IT" sz="2400" b="1" dirty="0"/>
              <a:t>Art. 3</a:t>
            </a:r>
          </a:p>
        </p:txBody>
      </p:sp>
    </p:spTree>
    <p:extLst>
      <p:ext uri="{BB962C8B-B14F-4D97-AF65-F5344CB8AC3E}">
        <p14:creationId xmlns:p14="http://schemas.microsoft.com/office/powerpoint/2010/main" val="3030980130"/>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411</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2592888" y="1945282"/>
            <a:ext cx="8993687" cy="3554819"/>
          </a:xfrm>
          <a:prstGeom prst="rect">
            <a:avLst/>
          </a:prstGeom>
          <a:solidFill>
            <a:schemeClr val="bg1"/>
          </a:solidFill>
          <a:ln>
            <a:solidFill>
              <a:schemeClr val="accent1"/>
            </a:solidFill>
          </a:ln>
        </p:spPr>
        <p:txBody>
          <a:bodyPr wrap="square">
            <a:spAutoFit/>
          </a:bodyPr>
          <a:lstStyle/>
          <a:p>
            <a:pPr algn="ctr"/>
            <a:r>
              <a:rPr lang="it-IT" sz="1700" b="1" u="sng" dirty="0">
                <a:solidFill>
                  <a:srgbClr val="C00000"/>
                </a:solidFill>
              </a:rPr>
              <a:t>La SUA cura la gestione della procedura di gara e, in particolare, svolge le seguenti attività e servizi:</a:t>
            </a:r>
          </a:p>
          <a:p>
            <a:pPr marL="342900" indent="-342900" algn="ctr">
              <a:buAutoNum type="arabicPeriod"/>
            </a:pPr>
            <a:endParaRPr lang="it-IT" sz="1600" b="1" u="sng" dirty="0">
              <a:solidFill>
                <a:srgbClr val="C00000"/>
              </a:solidFill>
            </a:endParaRPr>
          </a:p>
          <a:p>
            <a:pPr marL="285750" indent="-285750" algn="just">
              <a:buFont typeface="Wingdings" panose="05000000000000000000" pitchFamily="2" charset="2"/>
              <a:buChar char="q"/>
            </a:pPr>
            <a:r>
              <a:rPr lang="it-IT" sz="1600" b="1" u="sng" dirty="0"/>
              <a:t>redige gli atti di gara</a:t>
            </a:r>
            <a:r>
              <a:rPr lang="it-IT" sz="1600" dirty="0"/>
              <a:t>, ivi incluso il bando di gara, il disciplinare di gara e la lettera di invito;</a:t>
            </a:r>
          </a:p>
          <a:p>
            <a:pPr marL="285750" indent="-285750" algn="just">
              <a:buFont typeface="Wingdings" panose="05000000000000000000" pitchFamily="2" charset="2"/>
              <a:buChar char="q"/>
            </a:pPr>
            <a:r>
              <a:rPr lang="it-IT" sz="1600" b="1" u="sng" dirty="0"/>
              <a:t>cura gli adempimenti relativi allo svolgimento della procedura di gara in tutte le sue fasi</a:t>
            </a:r>
            <a:r>
              <a:rPr lang="it-IT" sz="1600" dirty="0"/>
              <a:t>, ivi compresi gli obblighi di pubblicità e di comunicazione previsti in materia di affidamento dei contratti pubblici e la verifica del possesso dei requisiti di ordine generale e speciali [capacità economico-finanziaria, tecnico-organizzativa];</a:t>
            </a:r>
          </a:p>
          <a:p>
            <a:pPr marL="285750" indent="-285750" algn="just">
              <a:buFont typeface="Wingdings" panose="05000000000000000000" pitchFamily="2" charset="2"/>
              <a:buChar char="q"/>
            </a:pPr>
            <a:r>
              <a:rPr lang="it-IT" sz="1600" b="1" u="sng" dirty="0"/>
              <a:t>nomina la commissione giudicatrice in caso di aggiudicazione con il criterio dell’OEPV;</a:t>
            </a:r>
          </a:p>
          <a:p>
            <a:pPr marL="285750" indent="-285750" algn="just">
              <a:buFont typeface="Wingdings" panose="05000000000000000000" pitchFamily="2" charset="2"/>
              <a:buChar char="q"/>
            </a:pPr>
            <a:r>
              <a:rPr lang="it-IT" sz="1600" b="1" u="sng" dirty="0"/>
              <a:t>cura gli eventuali contenziosi insorti in relazione alla procedura di affidamento</a:t>
            </a:r>
            <a:r>
              <a:rPr lang="it-IT" sz="1600" dirty="0"/>
              <a:t>, fornendo anche gli elementi tecnico-giuridici per la difesa in giudizio;</a:t>
            </a:r>
          </a:p>
          <a:p>
            <a:pPr marL="285750" indent="-285750" algn="just">
              <a:buFont typeface="Wingdings" panose="05000000000000000000" pitchFamily="2" charset="2"/>
              <a:buChar char="q"/>
            </a:pPr>
            <a:r>
              <a:rPr lang="it-IT" sz="1600" b="1" u="sng" dirty="0"/>
              <a:t>collabora con l'ente aderente ai fini della stipulazione del contratto;</a:t>
            </a:r>
          </a:p>
          <a:p>
            <a:pPr marL="285750" indent="-285750" algn="just">
              <a:buFont typeface="Wingdings" panose="05000000000000000000" pitchFamily="2" charset="2"/>
              <a:buChar char="q"/>
            </a:pPr>
            <a:r>
              <a:rPr lang="it-IT" sz="1600" dirty="0"/>
              <a:t>cura, anche di propria iniziativa, ogni ulteriore attività utile per il perseguimento degli obiettivi di cui all'articolo 1, comma 2;</a:t>
            </a:r>
          </a:p>
          <a:p>
            <a:pPr marL="285750" indent="-285750" algn="just">
              <a:buFont typeface="Wingdings" panose="05000000000000000000" pitchFamily="2" charset="2"/>
              <a:buChar char="q"/>
            </a:pPr>
            <a:r>
              <a:rPr lang="it-IT" sz="1600" b="1" u="sng" dirty="0"/>
              <a:t>trasmette all'ente aderente le informazioni antimafia</a:t>
            </a:r>
            <a:r>
              <a:rPr lang="it-IT" sz="1600" dirty="0"/>
              <a:t>.</a:t>
            </a:r>
          </a:p>
        </p:txBody>
      </p:sp>
      <p:sp>
        <p:nvSpPr>
          <p:cNvPr id="2" name="CasellaDiTesto 1">
            <a:extLst>
              <a:ext uri="{FF2B5EF4-FFF2-40B4-BE49-F238E27FC236}">
                <a16:creationId xmlns:a16="http://schemas.microsoft.com/office/drawing/2014/main" id="{9ECFF570-D49D-4D05-8EE6-367BD5734D3A}"/>
              </a:ext>
            </a:extLst>
          </p:cNvPr>
          <p:cNvSpPr txBox="1"/>
          <p:nvPr/>
        </p:nvSpPr>
        <p:spPr>
          <a:xfrm>
            <a:off x="1077238" y="5047989"/>
            <a:ext cx="1169138" cy="461665"/>
          </a:xfrm>
          <a:prstGeom prst="rect">
            <a:avLst/>
          </a:prstGeom>
          <a:solidFill>
            <a:srgbClr val="FFFF00"/>
          </a:solidFill>
          <a:ln>
            <a:solidFill>
              <a:schemeClr val="tx1"/>
            </a:solidFill>
          </a:ln>
        </p:spPr>
        <p:txBody>
          <a:bodyPr wrap="square" rtlCol="0">
            <a:spAutoFit/>
          </a:bodyPr>
          <a:lstStyle/>
          <a:p>
            <a:pPr algn="ctr"/>
            <a:r>
              <a:rPr lang="it-IT" sz="2400" b="1" dirty="0"/>
              <a:t>Art. 3</a:t>
            </a:r>
          </a:p>
        </p:txBody>
      </p:sp>
    </p:spTree>
    <p:extLst>
      <p:ext uri="{BB962C8B-B14F-4D97-AF65-F5344CB8AC3E}">
        <p14:creationId xmlns:p14="http://schemas.microsoft.com/office/powerpoint/2010/main" val="14462854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412</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2592888" y="1945282"/>
            <a:ext cx="8993687" cy="4047262"/>
          </a:xfrm>
          <a:prstGeom prst="rect">
            <a:avLst/>
          </a:prstGeom>
          <a:solidFill>
            <a:schemeClr val="bg1"/>
          </a:solidFill>
          <a:ln>
            <a:solidFill>
              <a:schemeClr val="accent1"/>
            </a:solidFill>
          </a:ln>
        </p:spPr>
        <p:txBody>
          <a:bodyPr wrap="square">
            <a:spAutoFit/>
          </a:bodyPr>
          <a:lstStyle/>
          <a:p>
            <a:pPr algn="ctr"/>
            <a:r>
              <a:rPr lang="it-IT" sz="1700" b="1" dirty="0">
                <a:highlight>
                  <a:srgbClr val="00FF00"/>
                </a:highlight>
              </a:rPr>
              <a:t>I RAPPORTI TRA LA SUA E GLI ENTI ADERENTI SONO REGOLATI DA CONVENZIONI</a:t>
            </a:r>
            <a:endParaRPr lang="it-IT" sz="1600" b="1" dirty="0">
              <a:highlight>
                <a:srgbClr val="00FF00"/>
              </a:highlight>
            </a:endParaRPr>
          </a:p>
          <a:p>
            <a:pPr algn="ctr"/>
            <a:endParaRPr lang="it-IT" sz="1600" b="1" dirty="0">
              <a:highlight>
                <a:srgbClr val="FFFF00"/>
              </a:highlight>
            </a:endParaRPr>
          </a:p>
          <a:p>
            <a:r>
              <a:rPr lang="it-IT" sz="1600" b="1" dirty="0"/>
              <a:t>La convenzione prevede, in particolare:</a:t>
            </a:r>
          </a:p>
          <a:p>
            <a:pPr marL="285750" indent="-285750" algn="just">
              <a:buFont typeface="Wingdings" panose="05000000000000000000" pitchFamily="2" charset="2"/>
              <a:buChar char="q"/>
            </a:pPr>
            <a:r>
              <a:rPr lang="it-IT" sz="1600" dirty="0"/>
              <a:t>a) l’ambito di operatività della SUA determinato, con riferimento ai contratti pubblici di lavori, di forniture e servizi, sulla base degli importi di gara o di altri criteri in relazione ai quali se ne chiede il coinvolgimento nonché i rapporti e </a:t>
            </a:r>
            <a:r>
              <a:rPr lang="it-IT" sz="1600" b="1" u="sng" dirty="0"/>
              <a:t>le modalità di comunicazioni tra il RUP del procedimento ai sensi dell'articolo 10 del decreto legislativo 12 aprile 2006, n. 163, ed il responsabile del procedimento della SUA ai sensi della legge 7 agosto 1990, n. 241;</a:t>
            </a:r>
          </a:p>
          <a:p>
            <a:pPr marL="285750" indent="-285750" algn="just">
              <a:buFont typeface="Wingdings" panose="05000000000000000000" pitchFamily="2" charset="2"/>
              <a:buChar char="q"/>
            </a:pPr>
            <a:r>
              <a:rPr lang="it-IT" sz="1600" dirty="0"/>
              <a:t>b) le modalità di rimborso dei costi sostenuti dalla SUA;</a:t>
            </a:r>
          </a:p>
          <a:p>
            <a:pPr marL="285750" indent="-285750" algn="just">
              <a:buFont typeface="Wingdings" panose="05000000000000000000" pitchFamily="2" charset="2"/>
              <a:buChar char="q"/>
            </a:pPr>
            <a:r>
              <a:rPr lang="it-IT" sz="1600" dirty="0"/>
              <a:t>c) gli oneri rispettivamente a carico dell'ente aderente e della SUA in ordine ai contenziosi in materia di affidamento;</a:t>
            </a:r>
          </a:p>
          <a:p>
            <a:pPr marL="285750" indent="-285750" algn="just">
              <a:buFont typeface="Wingdings" panose="05000000000000000000" pitchFamily="2" charset="2"/>
              <a:buChar char="q"/>
            </a:pPr>
            <a:r>
              <a:rPr lang="it-IT" sz="1600" dirty="0"/>
              <a:t>d) l’obbligo per l'ente aderente di trasmettere alla SUA l'elenco dei contratti di cui alla lettera a), per i quali si prevede l'affidamento nonché l'obbligo per l'ente aderente di trasmettere, su richiesta della SUA, ogni informazione utile relativa all'esecuzione dei medesimi contratti;</a:t>
            </a:r>
          </a:p>
          <a:p>
            <a:pPr marL="285750" indent="-285750" algn="just">
              <a:buFont typeface="Wingdings" panose="05000000000000000000" pitchFamily="2" charset="2"/>
              <a:buChar char="q"/>
            </a:pPr>
            <a:r>
              <a:rPr lang="it-IT" sz="1600" dirty="0"/>
              <a:t>e) l’obbligo per l'ente aderente di comunicare alla SUA le varianti intervenute nel corso dell'esecuzione del contratto.</a:t>
            </a:r>
          </a:p>
        </p:txBody>
      </p:sp>
      <p:sp>
        <p:nvSpPr>
          <p:cNvPr id="2" name="CasellaDiTesto 1">
            <a:extLst>
              <a:ext uri="{FF2B5EF4-FFF2-40B4-BE49-F238E27FC236}">
                <a16:creationId xmlns:a16="http://schemas.microsoft.com/office/drawing/2014/main" id="{9ECFF570-D49D-4D05-8EE6-367BD5734D3A}"/>
              </a:ext>
            </a:extLst>
          </p:cNvPr>
          <p:cNvSpPr txBox="1"/>
          <p:nvPr/>
        </p:nvSpPr>
        <p:spPr>
          <a:xfrm>
            <a:off x="1077238" y="5047989"/>
            <a:ext cx="1169138" cy="461665"/>
          </a:xfrm>
          <a:prstGeom prst="rect">
            <a:avLst/>
          </a:prstGeom>
          <a:solidFill>
            <a:srgbClr val="FFFF00"/>
          </a:solidFill>
          <a:ln>
            <a:solidFill>
              <a:schemeClr val="tx1"/>
            </a:solidFill>
          </a:ln>
        </p:spPr>
        <p:txBody>
          <a:bodyPr wrap="square" rtlCol="0">
            <a:spAutoFit/>
          </a:bodyPr>
          <a:lstStyle/>
          <a:p>
            <a:pPr algn="ctr"/>
            <a:r>
              <a:rPr lang="it-IT" sz="2400" b="1" dirty="0"/>
              <a:t>Art. 4</a:t>
            </a:r>
          </a:p>
        </p:txBody>
      </p:sp>
    </p:spTree>
    <p:extLst>
      <p:ext uri="{BB962C8B-B14F-4D97-AF65-F5344CB8AC3E}">
        <p14:creationId xmlns:p14="http://schemas.microsoft.com/office/powerpoint/2010/main" val="969148050"/>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413</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2592888" y="1945282"/>
            <a:ext cx="8993687" cy="2492990"/>
          </a:xfrm>
          <a:prstGeom prst="rect">
            <a:avLst/>
          </a:prstGeom>
          <a:solidFill>
            <a:schemeClr val="bg1"/>
          </a:solidFill>
          <a:ln>
            <a:solidFill>
              <a:schemeClr val="accent1"/>
            </a:solidFill>
          </a:ln>
        </p:spPr>
        <p:txBody>
          <a:bodyPr wrap="square">
            <a:spAutoFit/>
          </a:bodyPr>
          <a:lstStyle/>
          <a:p>
            <a:pPr algn="ctr"/>
            <a:r>
              <a:rPr lang="it-IT" sz="2200" b="1" u="sng" dirty="0">
                <a:solidFill>
                  <a:srgbClr val="C00000"/>
                </a:solidFill>
              </a:rPr>
              <a:t>Le Prefetture possono chiedere alla SUA di fornire ogni dato e informazione ritenuta utile ai fini di prevenzione delle infiltrazioni della criminalità organizzata.</a:t>
            </a:r>
            <a:r>
              <a:rPr lang="it-IT" sz="2200" b="1" dirty="0">
                <a:solidFill>
                  <a:srgbClr val="C00000"/>
                </a:solidFill>
              </a:rPr>
              <a:t> </a:t>
            </a:r>
            <a:r>
              <a:rPr lang="it-IT" sz="2700" dirty="0"/>
              <a:t>I dati e le informazioni ottenute possono essere utilizzate dal Prefetto anche ai fini dell’esercizio del potere di accesso e di accertamento nei cantieri delle imprese interessate all'esecuzione dei lavori pubblici.</a:t>
            </a:r>
          </a:p>
        </p:txBody>
      </p:sp>
      <p:sp>
        <p:nvSpPr>
          <p:cNvPr id="2" name="CasellaDiTesto 1">
            <a:extLst>
              <a:ext uri="{FF2B5EF4-FFF2-40B4-BE49-F238E27FC236}">
                <a16:creationId xmlns:a16="http://schemas.microsoft.com/office/drawing/2014/main" id="{9ECFF570-D49D-4D05-8EE6-367BD5734D3A}"/>
              </a:ext>
            </a:extLst>
          </p:cNvPr>
          <p:cNvSpPr txBox="1"/>
          <p:nvPr/>
        </p:nvSpPr>
        <p:spPr>
          <a:xfrm>
            <a:off x="1077238" y="5047989"/>
            <a:ext cx="1169138" cy="461665"/>
          </a:xfrm>
          <a:prstGeom prst="rect">
            <a:avLst/>
          </a:prstGeom>
          <a:solidFill>
            <a:srgbClr val="FFFF00"/>
          </a:solidFill>
          <a:ln>
            <a:solidFill>
              <a:schemeClr val="tx1"/>
            </a:solidFill>
          </a:ln>
        </p:spPr>
        <p:txBody>
          <a:bodyPr wrap="square" rtlCol="0">
            <a:spAutoFit/>
          </a:bodyPr>
          <a:lstStyle/>
          <a:p>
            <a:pPr algn="ctr"/>
            <a:r>
              <a:rPr lang="it-IT" sz="2400" b="1" dirty="0"/>
              <a:t>Art. 5</a:t>
            </a:r>
          </a:p>
        </p:txBody>
      </p:sp>
    </p:spTree>
    <p:extLst>
      <p:ext uri="{BB962C8B-B14F-4D97-AF65-F5344CB8AC3E}">
        <p14:creationId xmlns:p14="http://schemas.microsoft.com/office/powerpoint/2010/main" val="3871770148"/>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414</a:t>
            </a:fld>
            <a:endParaRPr lang="it-IT" dirty="0"/>
          </a:p>
        </p:txBody>
      </p:sp>
      <p:sp>
        <p:nvSpPr>
          <p:cNvPr id="10" name="CasellaDiTesto 9"/>
          <p:cNvSpPr txBox="1"/>
          <p:nvPr/>
        </p:nvSpPr>
        <p:spPr>
          <a:xfrm>
            <a:off x="2495600" y="1052736"/>
            <a:ext cx="7200800" cy="446276"/>
          </a:xfrm>
          <a:prstGeom prst="rect">
            <a:avLst/>
          </a:prstGeom>
          <a:solidFill>
            <a:srgbClr val="00B0F0"/>
          </a:solidFill>
        </p:spPr>
        <p:txBody>
          <a:bodyPr wrap="square" rtlCol="0">
            <a:spAutoFit/>
          </a:bodyPr>
          <a:lstStyle/>
          <a:p>
            <a:pPr algn="ctr"/>
            <a:r>
              <a:rPr lang="it-IT" sz="2300" b="1" dirty="0">
                <a:solidFill>
                  <a:schemeClr val="tx1">
                    <a:lumMod val="95000"/>
                    <a:lumOff val="5000"/>
                  </a:schemeClr>
                </a:solidFill>
              </a:rPr>
              <a:t>LA STAZIONE UNICA APPALTANTE</a:t>
            </a:r>
            <a:endParaRPr lang="it-IT" sz="1600" b="1" dirty="0">
              <a:solidFill>
                <a:schemeClr val="tx1">
                  <a:lumMod val="95000"/>
                  <a:lumOff val="5000"/>
                </a:schemeClr>
              </a:solidFill>
            </a:endParaRPr>
          </a:p>
        </p:txBody>
      </p:sp>
      <p:sp>
        <p:nvSpPr>
          <p:cNvPr id="8" name="Rettangolo 7">
            <a:extLst>
              <a:ext uri="{FF2B5EF4-FFF2-40B4-BE49-F238E27FC236}">
                <a16:creationId xmlns:a16="http://schemas.microsoft.com/office/drawing/2014/main" id="{6183B549-FF75-4193-A6B7-7B04499833A9}"/>
              </a:ext>
            </a:extLst>
          </p:cNvPr>
          <p:cNvSpPr/>
          <p:nvPr/>
        </p:nvSpPr>
        <p:spPr>
          <a:xfrm>
            <a:off x="2592888" y="1945282"/>
            <a:ext cx="8993687" cy="2031325"/>
          </a:xfrm>
          <a:prstGeom prst="rect">
            <a:avLst/>
          </a:prstGeom>
          <a:solidFill>
            <a:schemeClr val="bg1"/>
          </a:solidFill>
          <a:ln>
            <a:solidFill>
              <a:schemeClr val="accent1"/>
            </a:solidFill>
          </a:ln>
        </p:spPr>
        <p:txBody>
          <a:bodyPr wrap="square">
            <a:spAutoFit/>
          </a:bodyPr>
          <a:lstStyle/>
          <a:p>
            <a:pPr algn="ctr"/>
            <a:r>
              <a:rPr lang="it-IT" b="1" dirty="0"/>
              <a:t>La Prefettura, ferme restando le competenze già previste dalla legge ed al fine di favorire lo snellimento, la celerità e la trasparenza delle procedure:</a:t>
            </a:r>
          </a:p>
          <a:p>
            <a:pPr marL="342900" indent="-342900" algn="just">
              <a:buFont typeface="Wingdings" panose="05000000000000000000" pitchFamily="2" charset="2"/>
              <a:buChar char="q"/>
            </a:pPr>
            <a:r>
              <a:rPr lang="it-IT" u="sng" dirty="0"/>
              <a:t>mette a disposizione della SUA, con criteri di priorità, gli elementi informativi oggetto di attestazione ai sensi della normativa antimafia</a:t>
            </a:r>
            <a:r>
              <a:rPr lang="it-IT" dirty="0"/>
              <a:t>;</a:t>
            </a:r>
          </a:p>
          <a:p>
            <a:pPr marL="342900" indent="-342900" algn="just">
              <a:buFont typeface="Wingdings" panose="05000000000000000000" pitchFamily="2" charset="2"/>
              <a:buChar char="q"/>
            </a:pPr>
            <a:r>
              <a:rPr lang="it-IT" b="1" u="sng" dirty="0"/>
              <a:t>monitora le procedure di gara</a:t>
            </a:r>
            <a:r>
              <a:rPr lang="it-IT" dirty="0"/>
              <a:t> allo scopo di prevenire le infiltrazioni della criminalità organizzata e contrastare, in collaborazione [con l’ANAC], eventuali intese tra le imprese concorrenti.</a:t>
            </a:r>
          </a:p>
        </p:txBody>
      </p:sp>
      <p:sp>
        <p:nvSpPr>
          <p:cNvPr id="2" name="CasellaDiTesto 1">
            <a:extLst>
              <a:ext uri="{FF2B5EF4-FFF2-40B4-BE49-F238E27FC236}">
                <a16:creationId xmlns:a16="http://schemas.microsoft.com/office/drawing/2014/main" id="{9ECFF570-D49D-4D05-8EE6-367BD5734D3A}"/>
              </a:ext>
            </a:extLst>
          </p:cNvPr>
          <p:cNvSpPr txBox="1"/>
          <p:nvPr/>
        </p:nvSpPr>
        <p:spPr>
          <a:xfrm>
            <a:off x="1077238" y="5047989"/>
            <a:ext cx="1169138" cy="461665"/>
          </a:xfrm>
          <a:prstGeom prst="rect">
            <a:avLst/>
          </a:prstGeom>
          <a:solidFill>
            <a:srgbClr val="FFFF00"/>
          </a:solidFill>
          <a:ln>
            <a:solidFill>
              <a:schemeClr val="tx1"/>
            </a:solidFill>
          </a:ln>
        </p:spPr>
        <p:txBody>
          <a:bodyPr wrap="square" rtlCol="0">
            <a:spAutoFit/>
          </a:bodyPr>
          <a:lstStyle/>
          <a:p>
            <a:pPr algn="ctr"/>
            <a:r>
              <a:rPr lang="it-IT" sz="2400" b="1" dirty="0"/>
              <a:t>Art. 6</a:t>
            </a:r>
          </a:p>
        </p:txBody>
      </p:sp>
      <p:sp>
        <p:nvSpPr>
          <p:cNvPr id="3" name="Rettangolo 2">
            <a:extLst>
              <a:ext uri="{FF2B5EF4-FFF2-40B4-BE49-F238E27FC236}">
                <a16:creationId xmlns:a16="http://schemas.microsoft.com/office/drawing/2014/main" id="{75716DEC-8F71-463D-8846-1A3D0F557C70}"/>
              </a:ext>
            </a:extLst>
          </p:cNvPr>
          <p:cNvSpPr/>
          <p:nvPr/>
        </p:nvSpPr>
        <p:spPr>
          <a:xfrm>
            <a:off x="2592889" y="4382522"/>
            <a:ext cx="8993686" cy="1400383"/>
          </a:xfrm>
          <a:prstGeom prst="rect">
            <a:avLst/>
          </a:prstGeom>
          <a:solidFill>
            <a:schemeClr val="accent1">
              <a:lumMod val="60000"/>
              <a:lumOff val="40000"/>
            </a:schemeClr>
          </a:solidFill>
          <a:ln>
            <a:solidFill>
              <a:schemeClr val="tx1"/>
            </a:solidFill>
          </a:ln>
        </p:spPr>
        <p:txBody>
          <a:bodyPr wrap="square">
            <a:spAutoFit/>
          </a:bodyPr>
          <a:lstStyle/>
          <a:p>
            <a:pPr algn="ctr"/>
            <a:r>
              <a:rPr lang="it-IT" sz="1700" b="1" dirty="0"/>
              <a:t>L’ente aderente può delegare l’attività di verifica del progetto anche al Provveditorato interregionale per le opere pubbliche competente per territorio laddove in possesso dei requisiti previsti dal comma 5 del citato articolo 112 [</a:t>
            </a:r>
            <a:r>
              <a:rPr lang="it-IT" sz="1700" b="1" u="sng" dirty="0">
                <a:highlight>
                  <a:srgbClr val="FF0000"/>
                </a:highlight>
              </a:rPr>
              <a:t>lavori di importo superiore a 20 milioni di euro</a:t>
            </a:r>
            <a:r>
              <a:rPr lang="it-IT" sz="1700" b="1" dirty="0"/>
              <a:t>], con oneri a carico dell'ente aderente che può altresì avvalersi del supporto del medesimo Provveditorato per l'esame di eventuali proposte di varianti.</a:t>
            </a:r>
          </a:p>
        </p:txBody>
      </p:sp>
    </p:spTree>
    <p:extLst>
      <p:ext uri="{BB962C8B-B14F-4D97-AF65-F5344CB8AC3E}">
        <p14:creationId xmlns:p14="http://schemas.microsoft.com/office/powerpoint/2010/main" val="1339591529"/>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415</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5C19082B-D7B2-4F21-B81C-B2DE9C248678}"/>
              </a:ext>
            </a:extLst>
          </p:cNvPr>
          <p:cNvSpPr/>
          <p:nvPr/>
        </p:nvSpPr>
        <p:spPr>
          <a:xfrm>
            <a:off x="1599156" y="2397948"/>
            <a:ext cx="8993687" cy="2554545"/>
          </a:xfrm>
          <a:prstGeom prst="rect">
            <a:avLst/>
          </a:prstGeom>
          <a:solidFill>
            <a:schemeClr val="bg1"/>
          </a:solidFill>
          <a:ln>
            <a:solidFill>
              <a:schemeClr val="accent1"/>
            </a:solidFill>
          </a:ln>
        </p:spPr>
        <p:txBody>
          <a:bodyPr wrap="square">
            <a:spAutoFit/>
          </a:bodyPr>
          <a:lstStyle/>
          <a:p>
            <a:pPr algn="ctr"/>
            <a:r>
              <a:rPr lang="it-IT" sz="3200" b="1" dirty="0"/>
              <a:t>Nella Regione Calabria, la SUA (SOGGETTO AGGREGATORE RICONOSCIUTO DALL’ANAC) è STATA ISTITUITA CON LEGGE REGIONALE N. 7 DICEMBRE 2007, n. 26 (pubbl. nel B.U. Calabria 1° dicembre 2007, n. 22, suppl. straord. 12 dicembre 2007, n. 3).</a:t>
            </a:r>
          </a:p>
        </p:txBody>
      </p:sp>
    </p:spTree>
    <p:extLst>
      <p:ext uri="{BB962C8B-B14F-4D97-AF65-F5344CB8AC3E}">
        <p14:creationId xmlns:p14="http://schemas.microsoft.com/office/powerpoint/2010/main" val="299208882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416</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9" name="Rettangolo 8">
            <a:extLst>
              <a:ext uri="{FF2B5EF4-FFF2-40B4-BE49-F238E27FC236}">
                <a16:creationId xmlns:a16="http://schemas.microsoft.com/office/drawing/2014/main" id="{45C3ECCA-3543-458B-A6F9-7C87818DE9DE}"/>
              </a:ext>
            </a:extLst>
          </p:cNvPr>
          <p:cNvSpPr/>
          <p:nvPr/>
        </p:nvSpPr>
        <p:spPr>
          <a:xfrm>
            <a:off x="992553" y="2106725"/>
            <a:ext cx="10206894" cy="2862322"/>
          </a:xfrm>
          <a:prstGeom prst="rect">
            <a:avLst/>
          </a:prstGeom>
          <a:ln>
            <a:solidFill>
              <a:schemeClr val="accent1"/>
            </a:solidFill>
          </a:ln>
        </p:spPr>
        <p:txBody>
          <a:bodyPr wrap="square">
            <a:spAutoFit/>
          </a:bodyPr>
          <a:lstStyle/>
          <a:p>
            <a:pPr algn="ctr"/>
            <a:r>
              <a:rPr lang="it-IT" b="1" u="sng" dirty="0"/>
              <a:t>Al fine di assicurare la correttezza, la trasparenza e l’efficienza della gestione dei contratti pubblici </a:t>
            </a:r>
            <a:r>
              <a:rPr lang="it-IT" b="1" u="sng" dirty="0">
                <a:highlight>
                  <a:srgbClr val="FF0000"/>
                </a:highlight>
              </a:rPr>
              <a:t>è istituita</a:t>
            </a:r>
            <a:r>
              <a:rPr lang="it-IT" b="1" u="sng" dirty="0"/>
              <a:t> l'Autorità regionale per i procedimenti e la vigilanza nella materia dei contratti pubblici di lavori, servizi e forniture, che assume la denominazione di Stazione Unica Appaltante (SUA)</a:t>
            </a:r>
            <a:r>
              <a:rPr lang="it-IT" dirty="0"/>
              <a:t>, con il compito di svolgere l'attività di preparazione, indizione e di aggiudicazione delle gare concernenti lavori ed opere pubbliche, acquisizioni di beni e forniture di servizi a </a:t>
            </a:r>
            <a:r>
              <a:rPr lang="it-IT" b="1" u="sng" dirty="0"/>
              <a:t>favore della Regione Calabria e degli Enti, Aziende, Agenzie ed Organismi da essa dipendenti, vigilati o ad essa collegati nonché alle società miste a maggioranza regionale</a:t>
            </a:r>
            <a:r>
              <a:rPr lang="it-IT" dirty="0"/>
              <a:t>, per gli enti del servizio sanitario regionale, cui è fatto obbligo di ricorrere alla SUA nei modi e termini stabiliti dalla presente legge, nonché degli altri Enti pubblici della Calabria che intendono ricorrere alla SUA in regime di convenzione. La SUA esercita altresì le attività di controllo sull'esecuzione delle procedure e attività ricordate. </a:t>
            </a:r>
          </a:p>
        </p:txBody>
      </p:sp>
      <p:sp>
        <p:nvSpPr>
          <p:cNvPr id="2" name="Rettangolo 1">
            <a:extLst>
              <a:ext uri="{FF2B5EF4-FFF2-40B4-BE49-F238E27FC236}">
                <a16:creationId xmlns:a16="http://schemas.microsoft.com/office/drawing/2014/main" id="{194923AB-7848-4215-9697-52A01F8150E0}"/>
              </a:ext>
            </a:extLst>
          </p:cNvPr>
          <p:cNvSpPr/>
          <p:nvPr/>
        </p:nvSpPr>
        <p:spPr>
          <a:xfrm>
            <a:off x="3048000" y="5130484"/>
            <a:ext cx="6096000" cy="646331"/>
          </a:xfrm>
          <a:prstGeom prst="rect">
            <a:avLst/>
          </a:prstGeom>
          <a:solidFill>
            <a:srgbClr val="92D050"/>
          </a:solidFill>
          <a:ln>
            <a:solidFill>
              <a:schemeClr val="accent1"/>
            </a:solidFill>
          </a:ln>
        </p:spPr>
        <p:txBody>
          <a:bodyPr>
            <a:spAutoFit/>
          </a:bodyPr>
          <a:lstStyle/>
          <a:p>
            <a:pPr algn="ctr"/>
            <a:r>
              <a:rPr lang="it-IT" b="1" dirty="0"/>
              <a:t>La SUA è costituita con decreto dal Presidente della Regione ed ha sede in Catanzaro (art. 1, comma 3 L.R.)…</a:t>
            </a:r>
          </a:p>
        </p:txBody>
      </p:sp>
      <p:sp>
        <p:nvSpPr>
          <p:cNvPr id="3" name="Freccia a destra 2">
            <a:extLst>
              <a:ext uri="{FF2B5EF4-FFF2-40B4-BE49-F238E27FC236}">
                <a16:creationId xmlns:a16="http://schemas.microsoft.com/office/drawing/2014/main" id="{DF6AD8D3-F323-4BEA-A50D-84B3D292463F}"/>
              </a:ext>
            </a:extLst>
          </p:cNvPr>
          <p:cNvSpPr/>
          <p:nvPr/>
        </p:nvSpPr>
        <p:spPr>
          <a:xfrm>
            <a:off x="1670178" y="5271086"/>
            <a:ext cx="115239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594249377"/>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417</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9" name="Rettangolo 8">
            <a:extLst>
              <a:ext uri="{FF2B5EF4-FFF2-40B4-BE49-F238E27FC236}">
                <a16:creationId xmlns:a16="http://schemas.microsoft.com/office/drawing/2014/main" id="{45C3ECCA-3543-458B-A6F9-7C87818DE9DE}"/>
              </a:ext>
            </a:extLst>
          </p:cNvPr>
          <p:cNvSpPr/>
          <p:nvPr/>
        </p:nvSpPr>
        <p:spPr>
          <a:xfrm>
            <a:off x="992553" y="2060848"/>
            <a:ext cx="10206894" cy="830997"/>
          </a:xfrm>
          <a:prstGeom prst="rect">
            <a:avLst/>
          </a:prstGeom>
          <a:ln>
            <a:solidFill>
              <a:schemeClr val="accent1"/>
            </a:solidFill>
          </a:ln>
        </p:spPr>
        <p:txBody>
          <a:bodyPr wrap="square">
            <a:spAutoFit/>
          </a:bodyPr>
          <a:lstStyle/>
          <a:p>
            <a:pPr algn="ctr"/>
            <a:r>
              <a:rPr lang="it-IT" sz="1700" dirty="0"/>
              <a:t> </a:t>
            </a:r>
            <a:r>
              <a:rPr lang="it-IT" sz="2400" dirty="0"/>
              <a:t>La SUA opera </a:t>
            </a:r>
            <a:r>
              <a:rPr lang="it-IT" sz="2400" u="sng" dirty="0"/>
              <a:t>con piena indipendenza funzionale, di giudizio e di valutazione, nonché in regime di autonomia organizzativa e contabile.</a:t>
            </a:r>
          </a:p>
        </p:txBody>
      </p:sp>
      <p:sp>
        <p:nvSpPr>
          <p:cNvPr id="2" name="Rettangolo 1">
            <a:extLst>
              <a:ext uri="{FF2B5EF4-FFF2-40B4-BE49-F238E27FC236}">
                <a16:creationId xmlns:a16="http://schemas.microsoft.com/office/drawing/2014/main" id="{A5110A95-0EAF-4114-AA73-C86B3A83DC26}"/>
              </a:ext>
            </a:extLst>
          </p:cNvPr>
          <p:cNvSpPr/>
          <p:nvPr/>
        </p:nvSpPr>
        <p:spPr>
          <a:xfrm>
            <a:off x="1991544" y="3273374"/>
            <a:ext cx="8215028" cy="2246769"/>
          </a:xfrm>
          <a:prstGeom prst="rect">
            <a:avLst/>
          </a:prstGeom>
        </p:spPr>
        <p:txBody>
          <a:bodyPr wrap="square">
            <a:spAutoFit/>
          </a:bodyPr>
          <a:lstStyle/>
          <a:p>
            <a:pPr algn="ctr"/>
            <a:r>
              <a:rPr lang="it-IT" sz="2000" dirty="0"/>
              <a:t>Organi della SUA sono </a:t>
            </a:r>
            <a:r>
              <a:rPr lang="it-IT" sz="2000" b="1" u="sng" dirty="0"/>
              <a:t>il Direttore Generale ed il Comitato di sorveglianza.</a:t>
            </a:r>
            <a:r>
              <a:rPr lang="it-IT" sz="2000" dirty="0"/>
              <a:t> </a:t>
            </a:r>
          </a:p>
          <a:p>
            <a:pPr algn="ctr"/>
            <a:r>
              <a:rPr lang="it-IT" sz="2000" b="1" u="sng" dirty="0"/>
              <a:t>Il Dirigente Generale è assistito da un’apposita segreteria</a:t>
            </a:r>
            <a:r>
              <a:rPr lang="it-IT" sz="2000" dirty="0"/>
              <a:t>, composta da un funzionario di categoria D e da non più di due unità di personale, tutti appartenenti alla Pubblica Amministrazione. </a:t>
            </a:r>
            <a:r>
              <a:rPr lang="it-IT" sz="2000" u="sng" dirty="0"/>
              <a:t>La SUA dispone inoltre di una struttura organizzativa, articolata in cinque Sezioni di livello dirigenziale equiparato a quello di settore della Giunta regionale, una amministrativa, tre tecniche ed una relativa all'osservatorio dei contratti pubblici. </a:t>
            </a:r>
          </a:p>
        </p:txBody>
      </p:sp>
    </p:spTree>
    <p:extLst>
      <p:ext uri="{BB962C8B-B14F-4D97-AF65-F5344CB8AC3E}">
        <p14:creationId xmlns:p14="http://schemas.microsoft.com/office/powerpoint/2010/main" val="3261859069"/>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418</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3" name="Rettangolo 2">
            <a:extLst>
              <a:ext uri="{FF2B5EF4-FFF2-40B4-BE49-F238E27FC236}">
                <a16:creationId xmlns:a16="http://schemas.microsoft.com/office/drawing/2014/main" id="{BC6AA525-9D64-41A7-86D7-FB26B987BEC2}"/>
              </a:ext>
            </a:extLst>
          </p:cNvPr>
          <p:cNvSpPr/>
          <p:nvPr/>
        </p:nvSpPr>
        <p:spPr>
          <a:xfrm>
            <a:off x="2495600" y="2217629"/>
            <a:ext cx="7200800" cy="2893100"/>
          </a:xfrm>
          <a:prstGeom prst="rect">
            <a:avLst/>
          </a:prstGeom>
          <a:ln>
            <a:solidFill>
              <a:schemeClr val="accent1"/>
            </a:solidFill>
          </a:ln>
        </p:spPr>
        <p:txBody>
          <a:bodyPr wrap="square">
            <a:spAutoFit/>
          </a:bodyPr>
          <a:lstStyle/>
          <a:p>
            <a:pPr algn="ctr"/>
            <a:r>
              <a:rPr lang="it-IT" sz="2600" dirty="0"/>
              <a:t>Il richiamo al concetto di autorità regionale “</a:t>
            </a:r>
            <a:r>
              <a:rPr lang="it-IT" sz="2600" u="sng" dirty="0"/>
              <a:t>con piena indipendenza funzionale, di giudizio e di valutazione</a:t>
            </a:r>
            <a:r>
              <a:rPr lang="it-IT" sz="2600" dirty="0"/>
              <a:t>” potrebbe sottendere alla creazione di un soggetto con piena indipendenza. </a:t>
            </a:r>
            <a:r>
              <a:rPr lang="it-IT" sz="2600" b="1" dirty="0"/>
              <a:t>Tuttavia, la conformazione dello strumento non sembrerebbe arginare l’attrazione della SUA nell’orbita dell’organizzazione amministrativa regionale.</a:t>
            </a:r>
          </a:p>
        </p:txBody>
      </p:sp>
    </p:spTree>
    <p:extLst>
      <p:ext uri="{BB962C8B-B14F-4D97-AF65-F5344CB8AC3E}">
        <p14:creationId xmlns:p14="http://schemas.microsoft.com/office/powerpoint/2010/main" val="2999127159"/>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419</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2495600" y="2217629"/>
            <a:ext cx="7200800" cy="3231654"/>
          </a:xfrm>
          <a:prstGeom prst="rect">
            <a:avLst/>
          </a:prstGeom>
          <a:ln>
            <a:solidFill>
              <a:schemeClr val="accent1"/>
            </a:solidFill>
          </a:ln>
        </p:spPr>
        <p:txBody>
          <a:bodyPr wrap="square">
            <a:spAutoFit/>
          </a:bodyPr>
          <a:lstStyle/>
          <a:p>
            <a:pPr algn="ctr"/>
            <a:r>
              <a:rPr lang="it-IT" sz="2000" b="1" u="sng" dirty="0"/>
              <a:t>Infatti, ai sensi dell’art. 2 della L.R. n. 26</a:t>
            </a:r>
            <a:r>
              <a:rPr lang="it-IT" sz="2000" dirty="0"/>
              <a:t>, il regolamento di organizzazione delle Sezioni e della relativa dotazione organica (predisposto dal Direttore generale della SUA) - </a:t>
            </a:r>
            <a:r>
              <a:rPr lang="it-IT" sz="2000" b="1" dirty="0"/>
              <a:t>previo parere della competente Commissione consiliare -</a:t>
            </a:r>
            <a:r>
              <a:rPr lang="it-IT" sz="2000" dirty="0"/>
              <a:t> </a:t>
            </a:r>
            <a:r>
              <a:rPr lang="it-IT" sz="2000" b="1" u="sng" dirty="0"/>
              <a:t>è sottoposto all’approvazione della Giunta regionale.</a:t>
            </a:r>
            <a:r>
              <a:rPr lang="it-IT" sz="2000" dirty="0"/>
              <a:t> </a:t>
            </a:r>
          </a:p>
          <a:p>
            <a:pPr algn="ctr"/>
            <a:r>
              <a:rPr lang="it-IT" sz="2000" dirty="0"/>
              <a:t>Entro sessanta giorni, sempre il Direttore generale della SUA, deve definire e rendere operative le procedure e la documentazione formale per la attivazione del sistema qualità. </a:t>
            </a:r>
            <a:r>
              <a:rPr lang="it-IT" sz="2000" b="1" u="sng" dirty="0"/>
              <a:t>Entro la stessa data definisce le linee fondamentali del sistema di attestazione, sottoponendolo all'approvazione della Giunta regionale</a:t>
            </a:r>
            <a:r>
              <a:rPr lang="it-IT" sz="2400" b="1" u="sng" dirty="0"/>
              <a:t>.</a:t>
            </a:r>
          </a:p>
        </p:txBody>
      </p:sp>
      <p:sp>
        <p:nvSpPr>
          <p:cNvPr id="2" name="Freccia a destra 1">
            <a:extLst>
              <a:ext uri="{FF2B5EF4-FFF2-40B4-BE49-F238E27FC236}">
                <a16:creationId xmlns:a16="http://schemas.microsoft.com/office/drawing/2014/main" id="{7AF246F1-F8B2-451B-913C-67D8A6FAB06F}"/>
              </a:ext>
            </a:extLst>
          </p:cNvPr>
          <p:cNvSpPr/>
          <p:nvPr/>
        </p:nvSpPr>
        <p:spPr>
          <a:xfrm>
            <a:off x="10018776" y="3219189"/>
            <a:ext cx="1455065" cy="801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45124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a:t>
            </a:fld>
            <a:endParaRPr lang="it-IT" dirty="0"/>
          </a:p>
        </p:txBody>
      </p:sp>
      <p:sp>
        <p:nvSpPr>
          <p:cNvPr id="10" name="CasellaDiTesto 9"/>
          <p:cNvSpPr txBox="1"/>
          <p:nvPr/>
        </p:nvSpPr>
        <p:spPr>
          <a:xfrm>
            <a:off x="3823359" y="1949030"/>
            <a:ext cx="7200800" cy="2308324"/>
          </a:xfrm>
          <a:prstGeom prst="rect">
            <a:avLst/>
          </a:prstGeom>
          <a:solidFill>
            <a:schemeClr val="bg2">
              <a:lumMod val="90000"/>
            </a:schemeClr>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it-IT" sz="4800" b="1" u="sng" dirty="0">
                <a:solidFill>
                  <a:schemeClr val="tx1">
                    <a:lumMod val="95000"/>
                    <a:lumOff val="5000"/>
                  </a:schemeClr>
                </a:solidFill>
              </a:rPr>
              <a:t>NEL DETTAGLIO, SECONDO LE INDICAZIONI DELLE LINEE GUIDA N. 3… </a:t>
            </a:r>
            <a:endParaRPr lang="it-IT" sz="4800" dirty="0">
              <a:solidFill>
                <a:schemeClr val="tx1">
                  <a:lumMod val="95000"/>
                  <a:lumOff val="5000"/>
                </a:schemeClr>
              </a:solidFill>
            </a:endParaRPr>
          </a:p>
        </p:txBody>
      </p:sp>
      <p:sp>
        <p:nvSpPr>
          <p:cNvPr id="8" name="Freccia destra con strisce 7">
            <a:extLst>
              <a:ext uri="{FF2B5EF4-FFF2-40B4-BE49-F238E27FC236}">
                <a16:creationId xmlns:a16="http://schemas.microsoft.com/office/drawing/2014/main" id="{E7AC8C4A-1159-4B6A-A07C-5142A43D584C}"/>
              </a:ext>
            </a:extLst>
          </p:cNvPr>
          <p:cNvSpPr/>
          <p:nvPr/>
        </p:nvSpPr>
        <p:spPr>
          <a:xfrm>
            <a:off x="707626" y="2690442"/>
            <a:ext cx="2567835" cy="825499"/>
          </a:xfrm>
          <a:prstGeom prst="stripedRightArrow">
            <a:avLst/>
          </a:prstGeom>
          <a:solidFill>
            <a:schemeClr val="accent6">
              <a:lumMod val="75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91973361"/>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420</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2495600" y="2019029"/>
            <a:ext cx="7200800" cy="1754326"/>
          </a:xfrm>
          <a:prstGeom prst="rect">
            <a:avLst/>
          </a:prstGeom>
          <a:ln>
            <a:solidFill>
              <a:schemeClr val="accent1"/>
            </a:solidFill>
          </a:ln>
        </p:spPr>
        <p:txBody>
          <a:bodyPr wrap="square">
            <a:spAutoFit/>
          </a:bodyPr>
          <a:lstStyle/>
          <a:p>
            <a:pPr algn="ctr"/>
            <a:r>
              <a:rPr lang="it-IT" sz="2700" b="1" dirty="0"/>
              <a:t>Il regolamento di organizzazione della SUA Calabria è stato approvato con osservazioni dalla prima Commissione Consiliare nella seduta del 18 marzo 2009 (reg. n. 4 del 15/4/2009).</a:t>
            </a:r>
          </a:p>
        </p:txBody>
      </p:sp>
      <p:sp>
        <p:nvSpPr>
          <p:cNvPr id="12" name="Rettangolo 11">
            <a:extLst>
              <a:ext uri="{FF2B5EF4-FFF2-40B4-BE49-F238E27FC236}">
                <a16:creationId xmlns:a16="http://schemas.microsoft.com/office/drawing/2014/main" id="{EAC181C8-66D2-4F8A-90D2-3D9C01A0A947}"/>
              </a:ext>
            </a:extLst>
          </p:cNvPr>
          <p:cNvSpPr/>
          <p:nvPr/>
        </p:nvSpPr>
        <p:spPr>
          <a:xfrm>
            <a:off x="1655476" y="4031763"/>
            <a:ext cx="8881048" cy="1923604"/>
          </a:xfrm>
          <a:prstGeom prst="rect">
            <a:avLst/>
          </a:prstGeom>
          <a:solidFill>
            <a:srgbClr val="00B050"/>
          </a:solidFill>
          <a:ln>
            <a:solidFill>
              <a:schemeClr val="tx2"/>
            </a:solidFill>
          </a:ln>
        </p:spPr>
        <p:txBody>
          <a:bodyPr wrap="square">
            <a:spAutoFit/>
          </a:bodyPr>
          <a:lstStyle/>
          <a:p>
            <a:pPr algn="ctr"/>
            <a:r>
              <a:rPr lang="it-IT" sz="1700" b="1" dirty="0"/>
              <a:t>«1. Il presente regolamento disciplina le finalità, i compiti, l’organizzazione ed il funzionamento dell'Autorità regionale per i procedimenti e la vigilanza sui contratti pubblici di lavori, servizi e forniture denominata Stazione Unica Appaltante, istituita dalla Regione Calabria con la legge regionale n. 26 del 7 dicembre 2007 e successive modifiche e integrazioni.</a:t>
            </a:r>
          </a:p>
          <a:p>
            <a:pPr algn="ctr"/>
            <a:r>
              <a:rPr lang="it-IT" sz="1700" b="1" dirty="0"/>
              <a:t>2. Modifiche o integrazioni del presente regolamento possono essere proposte in qualsiasi momento dal Direttore generale della SUA ed approvate nei modi e nei tempi definiti dal comma 1, dell’art.2 della legge regionale» (art. 1, regolamento). </a:t>
            </a:r>
          </a:p>
        </p:txBody>
      </p:sp>
    </p:spTree>
    <p:extLst>
      <p:ext uri="{BB962C8B-B14F-4D97-AF65-F5344CB8AC3E}">
        <p14:creationId xmlns:p14="http://schemas.microsoft.com/office/powerpoint/2010/main" val="6663535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421</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2495600" y="2217629"/>
            <a:ext cx="7200800" cy="2677656"/>
          </a:xfrm>
          <a:prstGeom prst="rect">
            <a:avLst/>
          </a:prstGeom>
          <a:ln>
            <a:solidFill>
              <a:schemeClr val="accent1"/>
            </a:solidFill>
          </a:ln>
        </p:spPr>
        <p:txBody>
          <a:bodyPr wrap="square">
            <a:spAutoFit/>
          </a:bodyPr>
          <a:lstStyle/>
          <a:p>
            <a:pPr algn="ctr"/>
            <a:r>
              <a:rPr lang="it-IT" sz="2400" dirty="0"/>
              <a:t>Si accredita, così, l’idea di una macro-struttura regionale, piuttosto che un’autorità indipendente, dal cui modello si discosta quantomeno per i compiti – gestione e controllo dei contratti pubblici – strumentali, ausiliari agli obiettivi di politica regionale e, proprio per tale ragione, con una non marcata neutralità rispetto agli organi di governo.</a:t>
            </a:r>
          </a:p>
        </p:txBody>
      </p:sp>
    </p:spTree>
    <p:extLst>
      <p:ext uri="{BB962C8B-B14F-4D97-AF65-F5344CB8AC3E}">
        <p14:creationId xmlns:p14="http://schemas.microsoft.com/office/powerpoint/2010/main" val="3632550395"/>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422</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1938992"/>
          </a:xfrm>
          <a:prstGeom prst="rect">
            <a:avLst/>
          </a:prstGeom>
          <a:ln>
            <a:solidFill>
              <a:schemeClr val="accent1"/>
            </a:solidFill>
          </a:ln>
        </p:spPr>
        <p:txBody>
          <a:bodyPr wrap="square">
            <a:spAutoFit/>
          </a:bodyPr>
          <a:lstStyle/>
          <a:p>
            <a:pPr algn="ctr"/>
            <a:r>
              <a:rPr lang="it-IT" sz="2400" dirty="0"/>
              <a:t>Circa l’estensione dell’attività della SUA, una preponderante parte delle funzioni di rilievo contrattuale, dalla fase preparatoria passando per l’affidamento - e di competenza della “</a:t>
            </a:r>
            <a:r>
              <a:rPr lang="it-IT" sz="2400" i="1" dirty="0"/>
              <a:t>Regione ed Enti, Aziende, Agenzie ed Organismi da essa dipendenti,</a:t>
            </a:r>
            <a:r>
              <a:rPr lang="it-IT" sz="2400" dirty="0"/>
              <a:t> </a:t>
            </a:r>
            <a:r>
              <a:rPr lang="it-IT" sz="2400" i="1" dirty="0"/>
              <a:t>vigilati, collegati</a:t>
            </a:r>
            <a:r>
              <a:rPr lang="it-IT" sz="2400" dirty="0"/>
              <a:t>” - è compresa nei compiti della SUA (art. 1, comma 1).</a:t>
            </a:r>
          </a:p>
        </p:txBody>
      </p:sp>
      <p:sp>
        <p:nvSpPr>
          <p:cNvPr id="2" name="Rettangolo 1">
            <a:extLst>
              <a:ext uri="{FF2B5EF4-FFF2-40B4-BE49-F238E27FC236}">
                <a16:creationId xmlns:a16="http://schemas.microsoft.com/office/drawing/2014/main" id="{0A75DEA0-5972-462C-B69F-A60CFC8C9F7E}"/>
              </a:ext>
            </a:extLst>
          </p:cNvPr>
          <p:cNvSpPr/>
          <p:nvPr/>
        </p:nvSpPr>
        <p:spPr>
          <a:xfrm>
            <a:off x="2389319" y="4304128"/>
            <a:ext cx="7413362" cy="1631216"/>
          </a:xfrm>
          <a:prstGeom prst="rect">
            <a:avLst/>
          </a:prstGeom>
          <a:solidFill>
            <a:srgbClr val="92D050"/>
          </a:solidFill>
          <a:ln>
            <a:solidFill>
              <a:schemeClr val="tx2"/>
            </a:solidFill>
          </a:ln>
        </p:spPr>
        <p:txBody>
          <a:bodyPr wrap="square">
            <a:spAutoFit/>
          </a:bodyPr>
          <a:lstStyle/>
          <a:p>
            <a:pPr algn="ctr"/>
            <a:r>
              <a:rPr lang="it-IT" sz="2000" dirty="0"/>
              <a:t>«1. I soggetti di cui all'articolo 1, comma 1, </a:t>
            </a:r>
            <a:r>
              <a:rPr lang="it-IT" sz="2000" b="1" u="sng" dirty="0"/>
              <a:t>si avvalgono obbligatoriamente della SUA</a:t>
            </a:r>
            <a:r>
              <a:rPr lang="it-IT" sz="2000" dirty="0"/>
              <a:t> per la predisposizione degli</a:t>
            </a:r>
          </a:p>
          <a:p>
            <a:pPr algn="ctr"/>
            <a:r>
              <a:rPr lang="it-IT" sz="2000" dirty="0"/>
              <a:t>atti iniziali di tutte le procedure di aggiudicazione di contratti di lavori pubblici, di prestazioni di servizio, di acquisto di beni e forniture, fino all'aggiudicazione definitiva» (art. 4, comma 1).</a:t>
            </a:r>
          </a:p>
        </p:txBody>
      </p:sp>
    </p:spTree>
    <p:extLst>
      <p:ext uri="{BB962C8B-B14F-4D97-AF65-F5344CB8AC3E}">
        <p14:creationId xmlns:p14="http://schemas.microsoft.com/office/powerpoint/2010/main" val="195285508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423</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3600986"/>
          </a:xfrm>
          <a:prstGeom prst="rect">
            <a:avLst/>
          </a:prstGeom>
          <a:ln>
            <a:solidFill>
              <a:schemeClr val="accent1"/>
            </a:solidFill>
          </a:ln>
        </p:spPr>
        <p:txBody>
          <a:bodyPr wrap="square">
            <a:spAutoFit/>
          </a:bodyPr>
          <a:lstStyle/>
          <a:p>
            <a:pPr algn="ctr"/>
            <a:r>
              <a:rPr lang="it-IT" sz="2400" b="1" dirty="0"/>
              <a:t>TUTTAVIA, SI NOTI…</a:t>
            </a:r>
          </a:p>
          <a:p>
            <a:pPr algn="ctr"/>
            <a:endParaRPr lang="it-IT" sz="1000" b="1" dirty="0"/>
          </a:p>
          <a:p>
            <a:pPr algn="ctr"/>
            <a:r>
              <a:rPr lang="it-IT" sz="2400" b="1" dirty="0"/>
              <a:t>L’art. 15 della legge dispone:</a:t>
            </a:r>
          </a:p>
          <a:p>
            <a:pPr algn="ctr"/>
            <a:endParaRPr lang="it-IT" sz="1000" dirty="0"/>
          </a:p>
          <a:p>
            <a:pPr algn="ctr"/>
            <a:r>
              <a:rPr lang="it-IT" sz="2000" dirty="0"/>
              <a:t>«</a:t>
            </a:r>
            <a:r>
              <a:rPr lang="it-IT" sz="2000" i="1" dirty="0"/>
              <a:t>3. Per quanto concerne lavori, acquisizioni di beni e forniture di servizi strettamente riguardanti </a:t>
            </a:r>
            <a:r>
              <a:rPr lang="it-IT" sz="2000" i="1" u="sng" dirty="0"/>
              <a:t>il Consiglio regionale, l'Ufficio di Presidenza può affidare singole fattispecie alla SUA.</a:t>
            </a:r>
          </a:p>
          <a:p>
            <a:pPr algn="ctr"/>
            <a:r>
              <a:rPr lang="it-IT" sz="2000" i="1" dirty="0"/>
              <a:t>4. Il Consiglio regionale, entro 60 giorni dall'entrata in vigore della presente legge, provvede all'inserimento nel regolamento interno di amministrazione e contabilità di procedure e limiti che si armonizzino con le disposizioni</a:t>
            </a:r>
          </a:p>
          <a:p>
            <a:pPr algn="ctr"/>
            <a:r>
              <a:rPr lang="it-IT" sz="2000" i="1" dirty="0"/>
              <a:t>della presente legge, tutelando l'autonomia contabile e funzionale del Consiglio regionale</a:t>
            </a:r>
            <a:r>
              <a:rPr lang="it-IT" sz="2000" dirty="0"/>
              <a:t>».</a:t>
            </a:r>
          </a:p>
        </p:txBody>
      </p:sp>
    </p:spTree>
    <p:extLst>
      <p:ext uri="{BB962C8B-B14F-4D97-AF65-F5344CB8AC3E}">
        <p14:creationId xmlns:p14="http://schemas.microsoft.com/office/powerpoint/2010/main" val="302837745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424</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Obbiettivi e compiti</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348896" y="2775263"/>
            <a:ext cx="9494207" cy="3000821"/>
          </a:xfrm>
          <a:prstGeom prst="rect">
            <a:avLst/>
          </a:prstGeom>
          <a:noFill/>
          <a:ln>
            <a:solidFill>
              <a:srgbClr val="00B050"/>
            </a:solidFill>
          </a:ln>
        </p:spPr>
        <p:txBody>
          <a:bodyPr wrap="square" rtlCol="0">
            <a:spAutoFit/>
          </a:bodyPr>
          <a:lstStyle/>
          <a:p>
            <a:pPr algn="ctr"/>
            <a:r>
              <a:rPr lang="it-IT" sz="1900" b="1" dirty="0"/>
              <a:t>La SUA svolge le proprie attività al fine di garantire o promuovere il perseguimento dei seguenti obbiettivi:</a:t>
            </a:r>
          </a:p>
          <a:p>
            <a:pPr marL="342900" indent="-342900">
              <a:buFont typeface="Wingdings" panose="05000000000000000000" pitchFamily="2" charset="2"/>
              <a:buChar char="q"/>
            </a:pPr>
            <a:r>
              <a:rPr lang="it-IT" sz="1900" b="1" u="sng" dirty="0"/>
              <a:t>la trasparenza del ciclo dei contratti pubblici</a:t>
            </a:r>
            <a:r>
              <a:rPr lang="it-IT" sz="1900" dirty="0"/>
              <a:t> anche al fine di un efficace contrasto della penetrazione mafiosa e di qualsiasi forma di corruzione;</a:t>
            </a:r>
          </a:p>
          <a:p>
            <a:pPr marL="342900" indent="-342900">
              <a:buFont typeface="Wingdings" panose="05000000000000000000" pitchFamily="2" charset="2"/>
              <a:buChar char="q"/>
            </a:pPr>
            <a:r>
              <a:rPr lang="it-IT" sz="1900" b="1" u="sng" dirty="0"/>
              <a:t>la qualificazione delle stazioni appaltanti e degli operatori economici operanti nel territorio regionale;</a:t>
            </a:r>
          </a:p>
          <a:p>
            <a:pPr marL="342900" indent="-342900">
              <a:buFont typeface="Wingdings" panose="05000000000000000000" pitchFamily="2" charset="2"/>
              <a:buChar char="q"/>
            </a:pPr>
            <a:r>
              <a:rPr lang="it-IT" sz="1900" b="1" u="sng" dirty="0"/>
              <a:t>Il contrasto del lavoro nero e dell’evasione contributiva;</a:t>
            </a:r>
          </a:p>
          <a:p>
            <a:pPr marL="342900" indent="-342900">
              <a:buFont typeface="Wingdings" panose="05000000000000000000" pitchFamily="2" charset="2"/>
              <a:buChar char="q"/>
            </a:pPr>
            <a:r>
              <a:rPr lang="it-IT" sz="1900" b="1" u="sng" dirty="0"/>
              <a:t>la verifica dell’osservanza delle normative riguardanti la tutela della salute e sicurezza dei lavoratori nella fase di esecuzione dei contratti pubblici</a:t>
            </a:r>
            <a:r>
              <a:rPr lang="it-IT" sz="1900" dirty="0"/>
              <a:t> (art. 4, comma 1 regolamento).</a:t>
            </a:r>
            <a:endParaRPr lang="it-IT" sz="1900" b="1" u="sng" dirty="0"/>
          </a:p>
          <a:p>
            <a:endParaRPr lang="it-IT" dirty="0"/>
          </a:p>
        </p:txBody>
      </p:sp>
    </p:spTree>
    <p:extLst>
      <p:ext uri="{BB962C8B-B14F-4D97-AF65-F5344CB8AC3E}">
        <p14:creationId xmlns:p14="http://schemas.microsoft.com/office/powerpoint/2010/main" val="83666109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425</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Obbiettivi e compiti</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348896" y="2775263"/>
            <a:ext cx="9494207" cy="3139321"/>
          </a:xfrm>
          <a:prstGeom prst="rect">
            <a:avLst/>
          </a:prstGeom>
          <a:noFill/>
          <a:ln>
            <a:solidFill>
              <a:srgbClr val="00B050"/>
            </a:solidFill>
          </a:ln>
        </p:spPr>
        <p:txBody>
          <a:bodyPr wrap="square" rtlCol="0">
            <a:spAutoFit/>
          </a:bodyPr>
          <a:lstStyle/>
          <a:p>
            <a:pPr algn="ctr"/>
            <a:r>
              <a:rPr lang="it-IT" sz="1900" b="1" dirty="0"/>
              <a:t>La SUA ha (tra l’altro) il compito di:</a:t>
            </a:r>
          </a:p>
          <a:p>
            <a:pPr algn="ctr"/>
            <a:endParaRPr lang="it-IT" sz="1900" b="1" dirty="0"/>
          </a:p>
          <a:p>
            <a:pPr marL="285750" indent="-285750" algn="just">
              <a:buFont typeface="Wingdings" panose="05000000000000000000" pitchFamily="2" charset="2"/>
              <a:buChar char="q"/>
            </a:pPr>
            <a:r>
              <a:rPr lang="it-IT" sz="1600" b="1" u="sng" dirty="0"/>
              <a:t>collaborare con le amministrazioni aggiudicatrici</a:t>
            </a:r>
            <a:r>
              <a:rPr lang="it-IT" sz="1600" dirty="0"/>
              <a:t>, al fine della corretta individuazione del contratto, per garantire la rispondenza dell’opera, del servizio e della fornitura alle effettive esigenze degli enti destinatari, nonché la loro corretta e tempestiva esecuzione;</a:t>
            </a:r>
          </a:p>
          <a:p>
            <a:pPr marL="285750" indent="-285750" algn="just">
              <a:buFont typeface="Wingdings" panose="05000000000000000000" pitchFamily="2" charset="2"/>
              <a:buChar char="q"/>
            </a:pPr>
            <a:r>
              <a:rPr lang="it-IT" sz="1600" b="1" u="sng" dirty="0"/>
              <a:t>individuare nel dettaglio le forme di attività, suddivise per tipologie di prestazioni</a:t>
            </a:r>
            <a:r>
              <a:rPr lang="it-IT" sz="1600" dirty="0"/>
              <a:t> (appalto di costruzione, di installazione, di manutenzione, di servizi semplici ed integrati, di fornitura e comunque di cessione di beni e servizi materiali ed immateriali), soggette a specifiche e dettagliate forme regolamentari e di controllo;</a:t>
            </a:r>
          </a:p>
          <a:p>
            <a:pPr marL="285750" indent="-285750" algn="just">
              <a:buFont typeface="Wingdings" panose="05000000000000000000" pitchFamily="2" charset="2"/>
              <a:buChar char="q"/>
            </a:pPr>
            <a:r>
              <a:rPr lang="it-IT" sz="1600" b="1" u="sng" dirty="0"/>
              <a:t>concordare con il RUP la tipologia di gara per la scelta del contraente privato;</a:t>
            </a:r>
          </a:p>
          <a:p>
            <a:pPr marL="285750" indent="-285750" algn="just">
              <a:buFont typeface="Wingdings" panose="05000000000000000000" pitchFamily="2" charset="2"/>
              <a:buChar char="q"/>
            </a:pPr>
            <a:r>
              <a:rPr lang="it-IT" sz="1600" b="1" u="sng" dirty="0"/>
              <a:t>collaborare alla redazione del capitolato generale e degli eventuali capitolati speciali necessari;</a:t>
            </a:r>
          </a:p>
          <a:p>
            <a:pPr marL="285750" indent="-285750" algn="just">
              <a:buFont typeface="Wingdings" panose="05000000000000000000" pitchFamily="2" charset="2"/>
              <a:buChar char="q"/>
            </a:pPr>
            <a:r>
              <a:rPr lang="it-IT" sz="1600" b="1" u="sng" dirty="0"/>
              <a:t>nominare le commissioni od i responsabili di gara;</a:t>
            </a:r>
          </a:p>
          <a:p>
            <a:pPr marL="285750" indent="-285750" algn="just">
              <a:buFont typeface="Wingdings" panose="05000000000000000000" pitchFamily="2" charset="2"/>
              <a:buChar char="q"/>
            </a:pPr>
            <a:r>
              <a:rPr lang="it-IT" sz="1600" b="1" u="sng" dirty="0"/>
              <a:t>predisporre le formule e/o i modelli di presentazione delle offerte;</a:t>
            </a:r>
          </a:p>
        </p:txBody>
      </p:sp>
    </p:spTree>
    <p:extLst>
      <p:ext uri="{BB962C8B-B14F-4D97-AF65-F5344CB8AC3E}">
        <p14:creationId xmlns:p14="http://schemas.microsoft.com/office/powerpoint/2010/main" val="2644096978"/>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426</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Obbiettivi e compiti</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348896" y="2775263"/>
            <a:ext cx="9494207" cy="2893100"/>
          </a:xfrm>
          <a:prstGeom prst="rect">
            <a:avLst/>
          </a:prstGeom>
          <a:noFill/>
          <a:ln>
            <a:solidFill>
              <a:srgbClr val="00B050"/>
            </a:solidFill>
          </a:ln>
        </p:spPr>
        <p:txBody>
          <a:bodyPr wrap="square" rtlCol="0">
            <a:spAutoFit/>
          </a:bodyPr>
          <a:lstStyle/>
          <a:p>
            <a:pPr algn="ctr"/>
            <a:r>
              <a:rPr lang="it-IT" sz="1900" b="1" dirty="0"/>
              <a:t>La SUA ha (tra l’altro) il compito di:</a:t>
            </a:r>
          </a:p>
          <a:p>
            <a:pPr algn="ctr"/>
            <a:endParaRPr lang="it-IT" sz="1900" b="1" dirty="0"/>
          </a:p>
          <a:p>
            <a:pPr marL="285750" indent="-285750" algn="just">
              <a:buFont typeface="Wingdings" panose="05000000000000000000" pitchFamily="2" charset="2"/>
              <a:buChar char="q"/>
            </a:pPr>
            <a:r>
              <a:rPr lang="it-IT" sz="1600" b="1" u="sng" dirty="0"/>
              <a:t>redigere gli schemi di bando</a:t>
            </a:r>
            <a:r>
              <a:rPr lang="it-IT" sz="1600" dirty="0"/>
              <a:t> (disciplinari, avviso pubblico, lettera di invito ecc.), curandone la pubblicazione e l’invio ai soggetti interessati nel rispetto della disciplina in tema di procedimenti ad evidenza pubblica;</a:t>
            </a:r>
          </a:p>
          <a:p>
            <a:pPr marL="285750" indent="-285750" algn="just">
              <a:buFont typeface="Wingdings" panose="05000000000000000000" pitchFamily="2" charset="2"/>
              <a:buChar char="q"/>
            </a:pPr>
            <a:r>
              <a:rPr lang="it-IT" sz="1600" b="1" u="sng" dirty="0"/>
              <a:t>definire i criteri di aggiudicazione</a:t>
            </a:r>
            <a:r>
              <a:rPr lang="it-IT" sz="1600" dirty="0"/>
              <a:t> (valutazione offerte e attribuzione punteggi) ed indicare le tipologie di appalto che saranno sottoposte al ricorso del sistema dell’offerta economicamente più vantaggiosa;</a:t>
            </a:r>
          </a:p>
          <a:p>
            <a:pPr marL="285750" indent="-285750" algn="just">
              <a:buFont typeface="Wingdings" panose="05000000000000000000" pitchFamily="2" charset="2"/>
              <a:buChar char="q"/>
            </a:pPr>
            <a:r>
              <a:rPr lang="it-IT" sz="1600" b="1" u="sng" dirty="0"/>
              <a:t>fissare i modelli di tracciabilità bancaria e contabile delle attività finanziarie connesse all’esecuzione del contratto e dei subcontratti;</a:t>
            </a:r>
          </a:p>
          <a:p>
            <a:pPr marL="285750" indent="-285750" algn="just">
              <a:buFont typeface="Wingdings" panose="05000000000000000000" pitchFamily="2" charset="2"/>
              <a:buChar char="q"/>
            </a:pPr>
            <a:r>
              <a:rPr lang="it-IT" sz="1600" b="1" u="sng" dirty="0"/>
              <a:t>curare ogni adempimento relativo alla valutazione delle offerte presentate ed all’attribuzione dei punteggi;</a:t>
            </a:r>
          </a:p>
          <a:p>
            <a:pPr marL="285750" indent="-285750" algn="just">
              <a:buFont typeface="Wingdings" panose="05000000000000000000" pitchFamily="2" charset="2"/>
              <a:buChar char="q"/>
            </a:pPr>
            <a:r>
              <a:rPr lang="it-IT" sz="1600" b="1" u="sng" dirty="0"/>
              <a:t>redigere le graduatorie di merito sia provvisorie che definitive;</a:t>
            </a:r>
          </a:p>
          <a:p>
            <a:pPr marL="285750" indent="-285750" algn="just">
              <a:buFont typeface="Wingdings" panose="05000000000000000000" pitchFamily="2" charset="2"/>
              <a:buChar char="q"/>
            </a:pPr>
            <a:r>
              <a:rPr lang="it-IT" sz="1600" b="1" u="sng" dirty="0"/>
              <a:t>monitorare gli stati di avanzamento e la corretta esecuzione dei contratti. </a:t>
            </a:r>
          </a:p>
        </p:txBody>
      </p:sp>
    </p:spTree>
    <p:extLst>
      <p:ext uri="{BB962C8B-B14F-4D97-AF65-F5344CB8AC3E}">
        <p14:creationId xmlns:p14="http://schemas.microsoft.com/office/powerpoint/2010/main" val="1796091840"/>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427</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830888" y="2743200"/>
            <a:ext cx="8530224" cy="3000821"/>
          </a:xfrm>
          <a:prstGeom prst="rect">
            <a:avLst/>
          </a:prstGeom>
          <a:noFill/>
          <a:ln>
            <a:solidFill>
              <a:srgbClr val="00B050"/>
            </a:solidFill>
          </a:ln>
        </p:spPr>
        <p:txBody>
          <a:bodyPr wrap="square" rtlCol="0">
            <a:spAutoFit/>
          </a:bodyPr>
          <a:lstStyle/>
          <a:p>
            <a:r>
              <a:rPr lang="it-IT" sz="1900" b="1" dirty="0"/>
              <a:t>Si è detto che sono tenuti ad avvalersi della SUA (art. 3 regolamento):</a:t>
            </a:r>
          </a:p>
          <a:p>
            <a:pPr marL="342900" indent="-342900" algn="just">
              <a:buFont typeface="Wingdings" panose="05000000000000000000" pitchFamily="2" charset="2"/>
              <a:buChar char="q"/>
            </a:pPr>
            <a:endParaRPr lang="it-IT" sz="1900" dirty="0"/>
          </a:p>
          <a:p>
            <a:pPr marL="342900" indent="-342900" algn="just">
              <a:buFont typeface="Wingdings" panose="05000000000000000000" pitchFamily="2" charset="2"/>
              <a:buChar char="q"/>
            </a:pPr>
            <a:r>
              <a:rPr lang="it-IT" sz="1900" dirty="0"/>
              <a:t>La SUA garantisce l’attività di preparazione, indizione e di aggiudicazione dei contratti pubblici di lavori, servizi e forniture </a:t>
            </a:r>
            <a:r>
              <a:rPr lang="it-IT" sz="1900" b="1" dirty="0"/>
              <a:t>della Regione e degli Enti, Aziende, Agenzie ed Organismi da essa dipendenti, vigilati o ad essa collegati e degli enti del servizio sanitario regionale</a:t>
            </a:r>
            <a:r>
              <a:rPr lang="it-IT" sz="1900" dirty="0"/>
              <a:t>, nelle forme previste dalla legge e dal presente regolamento.</a:t>
            </a:r>
          </a:p>
          <a:p>
            <a:pPr marL="342900" indent="-342900" algn="just">
              <a:buFont typeface="Wingdings" panose="05000000000000000000" pitchFamily="2" charset="2"/>
              <a:buChar char="q"/>
            </a:pPr>
            <a:r>
              <a:rPr lang="it-IT" sz="1900" dirty="0"/>
              <a:t>L’Autorità regionale svolge le stesse attività per tutte le altre stazioni appaltanti della Regione che intendono ricorrere alla SUA </a:t>
            </a:r>
            <a:r>
              <a:rPr lang="it-IT" sz="1900" b="1" u="sng" dirty="0"/>
              <a:t>in regime di convenzione.</a:t>
            </a:r>
          </a:p>
          <a:p>
            <a:endParaRPr lang="it-IT" dirty="0"/>
          </a:p>
        </p:txBody>
      </p:sp>
    </p:spTree>
    <p:extLst>
      <p:ext uri="{BB962C8B-B14F-4D97-AF65-F5344CB8AC3E}">
        <p14:creationId xmlns:p14="http://schemas.microsoft.com/office/powerpoint/2010/main" val="2622748213"/>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428</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2" name="Rettangolo 1">
            <a:extLst>
              <a:ext uri="{FF2B5EF4-FFF2-40B4-BE49-F238E27FC236}">
                <a16:creationId xmlns:a16="http://schemas.microsoft.com/office/drawing/2014/main" id="{CE80DA6A-3388-4398-B041-3D2552FB9B21}"/>
              </a:ext>
            </a:extLst>
          </p:cNvPr>
          <p:cNvSpPr/>
          <p:nvPr/>
        </p:nvSpPr>
        <p:spPr>
          <a:xfrm>
            <a:off x="1830888" y="2942367"/>
            <a:ext cx="8530224" cy="2308324"/>
          </a:xfrm>
          <a:prstGeom prst="rect">
            <a:avLst/>
          </a:prstGeom>
          <a:solidFill>
            <a:schemeClr val="bg2"/>
          </a:solidFill>
          <a:ln>
            <a:solidFill>
              <a:schemeClr val="tx1"/>
            </a:solidFill>
          </a:ln>
        </p:spPr>
        <p:txBody>
          <a:bodyPr wrap="square">
            <a:spAutoFit/>
          </a:bodyPr>
          <a:lstStyle/>
          <a:p>
            <a:pPr algn="ctr"/>
            <a:r>
              <a:rPr lang="it-IT" sz="2400" dirty="0"/>
              <a:t>La delegazione </a:t>
            </a:r>
            <a:r>
              <a:rPr lang="it-IT" sz="2400" i="1" dirty="0"/>
              <a:t>ex lege</a:t>
            </a:r>
            <a:r>
              <a:rPr lang="it-IT" sz="2400" dirty="0"/>
              <a:t> è poi affiancata da un regime di «avvalimento» facoltativo per tutte le stazioni appaltanti non espressamente incluse dal legislatore regionale fra quelle assoggettate all'obbligo, per le quali valgono, una volta esercitata l'opzione, le stesse regole procedurali (T.A.R. Calabria, Reggio Calabria, sez. I, 02/07/2010, n. 682).</a:t>
            </a:r>
          </a:p>
        </p:txBody>
      </p:sp>
    </p:spTree>
    <p:extLst>
      <p:ext uri="{BB962C8B-B14F-4D97-AF65-F5344CB8AC3E}">
        <p14:creationId xmlns:p14="http://schemas.microsoft.com/office/powerpoint/2010/main" val="2355734012"/>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429</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675356" y="2728080"/>
            <a:ext cx="8841287" cy="3293209"/>
          </a:xfrm>
          <a:prstGeom prst="rect">
            <a:avLst/>
          </a:prstGeom>
          <a:noFill/>
          <a:ln>
            <a:solidFill>
              <a:srgbClr val="00B050"/>
            </a:solidFill>
          </a:ln>
        </p:spPr>
        <p:txBody>
          <a:bodyPr wrap="square" rtlCol="0">
            <a:spAutoFit/>
          </a:bodyPr>
          <a:lstStyle/>
          <a:p>
            <a:pPr algn="just"/>
            <a:r>
              <a:rPr lang="it-IT" sz="1600" b="1" dirty="0"/>
              <a:t>Per le procedure di affidamento di contratti pubblici aventi un importo uguale o superiore a € 150.000, cui si provveda anche parzialmente con finanziamenti o contributi a carico del bilancio della Regione Calabria </a:t>
            </a:r>
            <a:r>
              <a:rPr lang="it-IT" sz="1600" dirty="0"/>
              <a:t>o di Enti, Società interamente partecipate, Agenzie, Aziende ed Organismi da essa dipendenti, vigilati o ad essa collegati, </a:t>
            </a:r>
            <a:r>
              <a:rPr lang="it-IT" sz="1600" b="1" u="sng" dirty="0"/>
              <a:t>gli Enti pubblici della Calabria diversi da quelli rientranti nel perimetro della Regione, a pena di decadenza dal contributo o dal finanziamento regionale, </a:t>
            </a:r>
            <a:r>
              <a:rPr lang="it-IT" sz="1600" b="1" u="sng" dirty="0">
                <a:solidFill>
                  <a:srgbClr val="C00000"/>
                </a:solidFill>
              </a:rPr>
              <a:t>devono avvalersi della SUA, alternativamente:</a:t>
            </a:r>
          </a:p>
          <a:p>
            <a:pPr marL="285750" indent="-285750" algn="just">
              <a:buFont typeface="Wingdings" panose="05000000000000000000" pitchFamily="2" charset="2"/>
              <a:buChar char="q"/>
            </a:pPr>
            <a:endParaRPr lang="it-IT" sz="1600" dirty="0"/>
          </a:p>
          <a:p>
            <a:pPr marL="285750" indent="-285750" algn="just">
              <a:buFont typeface="Wingdings" panose="05000000000000000000" pitchFamily="2" charset="2"/>
              <a:buChar char="q"/>
            </a:pPr>
            <a:r>
              <a:rPr lang="it-IT" sz="1600" dirty="0"/>
              <a:t>a) sottoponendo a preventivo parere di regolarità formale gli atti relativi alle procedure di indizione delle gare o di affidamento;</a:t>
            </a:r>
          </a:p>
          <a:p>
            <a:pPr marL="285750" indent="-285750" algn="just">
              <a:buFont typeface="Wingdings" panose="05000000000000000000" pitchFamily="2" charset="2"/>
              <a:buChar char="q"/>
            </a:pPr>
            <a:r>
              <a:rPr lang="it-IT" sz="1600" dirty="0"/>
              <a:t>b) per la diretta stesura degli atti di impulso procedimentale (bandi, capitolati, ecc.), da parte della SUA, oltre che per il controllo sulla regolarità dell’esecuzione delle opere, prestazioni, servizi e forniture affidate e dei risultati finali, </a:t>
            </a:r>
            <a:r>
              <a:rPr lang="it-IT" sz="1600" b="1" u="sng" dirty="0"/>
              <a:t>a pena di revoca del finanziamento o del contributo</a:t>
            </a:r>
            <a:r>
              <a:rPr lang="it-IT" sz="1600" dirty="0"/>
              <a:t> </a:t>
            </a:r>
            <a:r>
              <a:rPr lang="it-IT" sz="1600" b="1" u="sng" dirty="0"/>
              <a:t>(art. 4, comma 4 regolamento).</a:t>
            </a:r>
          </a:p>
        </p:txBody>
      </p:sp>
    </p:spTree>
    <p:extLst>
      <p:ext uri="{BB962C8B-B14F-4D97-AF65-F5344CB8AC3E}">
        <p14:creationId xmlns:p14="http://schemas.microsoft.com/office/powerpoint/2010/main" val="3686122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090819" y="3394362"/>
            <a:ext cx="10010361" cy="2631490"/>
          </a:xfrm>
          <a:prstGeom prst="rect">
            <a:avLst/>
          </a:prstGeom>
          <a:noFill/>
        </p:spPr>
        <p:txBody>
          <a:bodyPr wrap="square" rtlCol="0">
            <a:spAutoFit/>
          </a:bodyPr>
          <a:lstStyle/>
          <a:p>
            <a:pPr marL="285750" indent="-285750" algn="ctr">
              <a:buFont typeface="Wingdings" panose="05000000000000000000" pitchFamily="2" charset="2"/>
              <a:buChar char="q"/>
            </a:pPr>
            <a:r>
              <a:rPr lang="it-IT" sz="1500" dirty="0"/>
              <a:t>a) </a:t>
            </a:r>
            <a:r>
              <a:rPr lang="it-IT" sz="1500" b="1" u="sng" dirty="0"/>
              <a:t>promuove, sovrintende e coordina indagini e studi preliminari</a:t>
            </a:r>
            <a:r>
              <a:rPr lang="it-IT" sz="1500" dirty="0"/>
              <a:t> idonei a consentire la definizione degli aspetti di cui all’art. 23, comma 1 Codice;</a:t>
            </a:r>
          </a:p>
          <a:p>
            <a:pPr marL="285750" indent="-285750" algn="ctr">
              <a:buFont typeface="Wingdings" panose="05000000000000000000" pitchFamily="2" charset="2"/>
              <a:buChar char="q"/>
            </a:pPr>
            <a:r>
              <a:rPr lang="it-IT" sz="1500" dirty="0"/>
              <a:t>b) </a:t>
            </a:r>
            <a:r>
              <a:rPr lang="it-IT" sz="1500" b="1" u="sng" dirty="0"/>
              <a:t>promuove l’avvio delle procedure di variante urbanistica</a:t>
            </a:r>
            <a:r>
              <a:rPr lang="it-IT" sz="1500" dirty="0"/>
              <a:t>;</a:t>
            </a:r>
          </a:p>
          <a:p>
            <a:pPr marL="285750" indent="-285750" algn="ctr">
              <a:buFont typeface="Wingdings" panose="05000000000000000000" pitchFamily="2" charset="2"/>
              <a:buChar char="q"/>
            </a:pPr>
            <a:r>
              <a:rPr lang="it-IT" sz="1500" dirty="0"/>
              <a:t>c) </a:t>
            </a:r>
            <a:r>
              <a:rPr lang="it-IT" sz="1500" b="1" u="sng" dirty="0"/>
              <a:t>svolge le attività necessarie all’espletamento della conferenza dei servizi</a:t>
            </a:r>
            <a:r>
              <a:rPr lang="it-IT" sz="1500" dirty="0"/>
              <a:t>, curando gli adempimenti di pubblicità delle relative deliberazioni e assicurando l’allegazione del verbale della conferenza tenutasi sul progetto di fattibilità tecnica ed economica posto a base delle procedure di appalto di progettazione ed esecuzione e di affidamento della concessione di lavori pubblici;</a:t>
            </a:r>
          </a:p>
          <a:p>
            <a:pPr marL="285750" indent="-285750" algn="ctr">
              <a:buFont typeface="Wingdings" panose="05000000000000000000" pitchFamily="2" charset="2"/>
              <a:buChar char="q"/>
            </a:pPr>
            <a:r>
              <a:rPr lang="it-IT" sz="1500" dirty="0"/>
              <a:t>d) </a:t>
            </a:r>
            <a:r>
              <a:rPr lang="it-IT" sz="1500" b="1" u="sng" dirty="0"/>
              <a:t>individua i lavori di particolare rilevanza sotto il profilo architettonico, ambientale, paesaggistico, agronomo e forestale, storico artistico, conservativo o tecnologico accertando e certificando, sulla base degli atti forniti dal dirigente dell’amministrazione aggiudicatrice preposto alla struttura competente, l’eventuale presenza, negli interventi, delle seguenti caratteristiche</a:t>
            </a:r>
            <a:r>
              <a:rPr lang="it-IT" sz="1500" b="1" dirty="0"/>
              <a:t> </a:t>
            </a:r>
            <a:r>
              <a:rPr lang="it-IT" sz="1500" dirty="0"/>
              <a:t>(IL DETTAGLIO SEGUE NELLA PROSSIMA SLIDE)…</a:t>
            </a:r>
          </a:p>
        </p:txBody>
      </p:sp>
    </p:spTree>
    <p:extLst>
      <p:ext uri="{BB962C8B-B14F-4D97-AF65-F5344CB8AC3E}">
        <p14:creationId xmlns:p14="http://schemas.microsoft.com/office/powerpoint/2010/main" val="559120762"/>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430</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675356" y="2728080"/>
            <a:ext cx="8841287" cy="2862322"/>
          </a:xfrm>
          <a:prstGeom prst="rect">
            <a:avLst/>
          </a:prstGeom>
          <a:noFill/>
          <a:ln>
            <a:solidFill>
              <a:srgbClr val="00B050"/>
            </a:solidFill>
          </a:ln>
        </p:spPr>
        <p:txBody>
          <a:bodyPr wrap="square" rtlCol="0">
            <a:spAutoFit/>
          </a:bodyPr>
          <a:lstStyle/>
          <a:p>
            <a:pPr algn="just"/>
            <a:r>
              <a:rPr lang="it-IT" sz="2000" b="1" u="sng" dirty="0"/>
              <a:t>Sull’obbligo di ricorrere alla SUA, secondo la sentenza già citata:</a:t>
            </a:r>
          </a:p>
          <a:p>
            <a:pPr algn="just"/>
            <a:endParaRPr lang="it-IT" sz="2000" dirty="0"/>
          </a:p>
          <a:p>
            <a:pPr algn="just"/>
            <a:r>
              <a:rPr lang="it-IT" sz="2000" i="1" dirty="0"/>
              <a:t>Nella Regione Calabria, ai sensi della L.R. 7 dicembre 2007 n. 26, Calabria, incombe sulle stazioni appaltanti da detta legge indicate l'obbligo di ricorrere alla Stazione Unica Appaltante (SUA) per la concreta gestione della procedura di gara pubblica, in tal modo introducendo una netta scissione tra soggetto titolare dell'opera o fruitore della prestazione, e soggetto titolare e responsabile di tutta la restante procedura finalizzata alla concreta individuazione del soggetto contraente, e ciò in forza di un meccanismo che la stessa legge definisce di delegazione.</a:t>
            </a:r>
            <a:endParaRPr lang="it-IT" sz="2000" i="1" u="sng" dirty="0"/>
          </a:p>
        </p:txBody>
      </p:sp>
    </p:spTree>
    <p:extLst>
      <p:ext uri="{BB962C8B-B14F-4D97-AF65-F5344CB8AC3E}">
        <p14:creationId xmlns:p14="http://schemas.microsoft.com/office/powerpoint/2010/main" val="345939664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431</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675356" y="2728080"/>
            <a:ext cx="8841287" cy="2800767"/>
          </a:xfrm>
          <a:prstGeom prst="rect">
            <a:avLst/>
          </a:prstGeom>
          <a:noFill/>
          <a:ln>
            <a:solidFill>
              <a:srgbClr val="00B050"/>
            </a:solidFill>
          </a:ln>
        </p:spPr>
        <p:txBody>
          <a:bodyPr wrap="square" rtlCol="0">
            <a:spAutoFit/>
          </a:bodyPr>
          <a:lstStyle/>
          <a:p>
            <a:pPr algn="just"/>
            <a:r>
              <a:rPr lang="it-IT" sz="1600" b="1" u="sng" dirty="0">
                <a:solidFill>
                  <a:srgbClr val="C00000"/>
                </a:solidFill>
              </a:rPr>
              <a:t>Sui poteri di vigilanza della SUA si prevede, in particolare, per le ipotesi di contratti di cui alla slide precedente:</a:t>
            </a:r>
          </a:p>
          <a:p>
            <a:pPr algn="just"/>
            <a:endParaRPr lang="it-IT" sz="1600" dirty="0"/>
          </a:p>
          <a:p>
            <a:pPr algn="just"/>
            <a:r>
              <a:rPr lang="it-IT" sz="1600" b="1" u="sng" dirty="0"/>
              <a:t>Nelle ipotesi di cui all'art. 4, comma 4</a:t>
            </a:r>
            <a:r>
              <a:rPr lang="it-IT" sz="1600" dirty="0"/>
              <a:t> (e quindi in caso di contratti cui si provvede, anche parzialmente, con risorse a carico del bilancio della Regione o di Enti, Società interamente partecipate ecc.), «</a:t>
            </a:r>
            <a:r>
              <a:rPr lang="it-IT" sz="1600" b="1" u="sng" dirty="0"/>
              <a:t>sotto la soglia ivi indicata al fine di consentire alla SUA di svolgere con efficacia le sue funzioni di vigilanza</a:t>
            </a:r>
            <a:r>
              <a:rPr lang="it-IT" sz="1600" dirty="0"/>
              <a:t>, le amministrazioni committenti operanti nella Regione Calabria sono tenute di trasmettere copia dei bandi e delle lettere di invito alla SUA, la quale ha il potere di formulare richieste di chiarimenti e di trasmissione di documenti </a:t>
            </a:r>
            <a:r>
              <a:rPr lang="it-IT" sz="1600" b="1" u="sng" dirty="0"/>
              <a:t>a cui gli enti destinatari hanno l'obbligo di rispondere nei successivi dieci giorni</a:t>
            </a:r>
            <a:r>
              <a:rPr lang="it-IT" sz="1600" dirty="0"/>
              <a:t> […]» (art. 2, comma 6 L.R. n. 26/2007).</a:t>
            </a:r>
          </a:p>
          <a:p>
            <a:pPr algn="just"/>
            <a:endParaRPr lang="it-IT" sz="1600" dirty="0"/>
          </a:p>
        </p:txBody>
      </p:sp>
    </p:spTree>
    <p:extLst>
      <p:ext uri="{BB962C8B-B14F-4D97-AF65-F5344CB8AC3E}">
        <p14:creationId xmlns:p14="http://schemas.microsoft.com/office/powerpoint/2010/main" val="411065454"/>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432</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675356" y="2728080"/>
            <a:ext cx="8841287" cy="584775"/>
          </a:xfrm>
          <a:prstGeom prst="rect">
            <a:avLst/>
          </a:prstGeom>
          <a:solidFill>
            <a:srgbClr val="00B050"/>
          </a:solidFill>
          <a:ln>
            <a:solidFill>
              <a:srgbClr val="00B050"/>
            </a:solidFill>
          </a:ln>
        </p:spPr>
        <p:txBody>
          <a:bodyPr wrap="square" rtlCol="0">
            <a:spAutoFit/>
          </a:bodyPr>
          <a:lstStyle/>
          <a:p>
            <a:pPr algn="ctr"/>
            <a:r>
              <a:rPr lang="it-IT" sz="1600" b="1" u="sng" dirty="0"/>
              <a:t>ESISTONO DELLE DEROGHE AL RICORSO OBBLIGATORIO ALLA SUA (COME PREVISTO ALL’ART. 4, COMMA 2 DELLA LEGGE REGIONALE).</a:t>
            </a:r>
            <a:endParaRPr lang="it-IT" sz="1600" dirty="0"/>
          </a:p>
        </p:txBody>
      </p:sp>
      <p:sp>
        <p:nvSpPr>
          <p:cNvPr id="2" name="Rettangolo 1">
            <a:extLst>
              <a:ext uri="{FF2B5EF4-FFF2-40B4-BE49-F238E27FC236}">
                <a16:creationId xmlns:a16="http://schemas.microsoft.com/office/drawing/2014/main" id="{DD14F349-439A-4876-87EE-728A062BE43C}"/>
              </a:ext>
            </a:extLst>
          </p:cNvPr>
          <p:cNvSpPr/>
          <p:nvPr/>
        </p:nvSpPr>
        <p:spPr>
          <a:xfrm>
            <a:off x="2544870" y="3559078"/>
            <a:ext cx="7102257" cy="2139047"/>
          </a:xfrm>
          <a:prstGeom prst="rect">
            <a:avLst/>
          </a:prstGeom>
          <a:solidFill>
            <a:schemeClr val="accent3"/>
          </a:solidFill>
          <a:ln>
            <a:solidFill>
              <a:schemeClr val="tx1"/>
            </a:solidFill>
          </a:ln>
        </p:spPr>
        <p:txBody>
          <a:bodyPr wrap="square">
            <a:spAutoFit/>
          </a:bodyPr>
          <a:lstStyle/>
          <a:p>
            <a:pPr algn="ctr"/>
            <a:r>
              <a:rPr lang="it-IT" sz="1900" b="1" u="sng" dirty="0">
                <a:solidFill>
                  <a:srgbClr val="C00000"/>
                </a:solidFill>
              </a:rPr>
              <a:t>Secondo, l’art. 17 regolamento</a:t>
            </a:r>
            <a:r>
              <a:rPr lang="it-IT" sz="1900" b="1" dirty="0"/>
              <a:t>, i soggetti obbligati sono esonerati nel caso che il valore lordo del contratto, iva ed oneri per la sicurezza inclusi, sia inferiore ai seguenti importi:</a:t>
            </a:r>
          </a:p>
          <a:p>
            <a:pPr marL="285750" indent="-285750" algn="ctr">
              <a:buFont typeface="Wingdings" panose="05000000000000000000" pitchFamily="2" charset="2"/>
              <a:buChar char="q"/>
            </a:pPr>
            <a:r>
              <a:rPr lang="it-IT" sz="1900" b="1" dirty="0"/>
              <a:t>euro150.000 per contratti di lavori; </a:t>
            </a:r>
          </a:p>
          <a:p>
            <a:pPr marL="285750" indent="-285750" algn="ctr">
              <a:buFont typeface="Wingdings" panose="05000000000000000000" pitchFamily="2" charset="2"/>
              <a:buChar char="q"/>
            </a:pPr>
            <a:r>
              <a:rPr lang="it-IT" sz="1900" b="1" dirty="0"/>
              <a:t>euro 20.000 per contratti di servizi o di forniture;</a:t>
            </a:r>
          </a:p>
          <a:p>
            <a:pPr marL="285750" indent="-285750" algn="ctr">
              <a:buFont typeface="Wingdings" panose="05000000000000000000" pitchFamily="2" charset="2"/>
              <a:buChar char="q"/>
            </a:pPr>
            <a:r>
              <a:rPr lang="it-IT" sz="1900" b="1" dirty="0"/>
              <a:t>euro 20.000 per contratti misti di servizi e forniture;</a:t>
            </a:r>
          </a:p>
          <a:p>
            <a:pPr marL="285750" indent="-285750" algn="ctr">
              <a:buFont typeface="Wingdings" panose="05000000000000000000" pitchFamily="2" charset="2"/>
              <a:buChar char="q"/>
            </a:pPr>
            <a:r>
              <a:rPr lang="it-IT" sz="1900" b="1" dirty="0"/>
              <a:t>euro 75.000 per contratti misti di lavori e servizi e/o forniture.</a:t>
            </a:r>
          </a:p>
        </p:txBody>
      </p:sp>
    </p:spTree>
    <p:extLst>
      <p:ext uri="{BB962C8B-B14F-4D97-AF65-F5344CB8AC3E}">
        <p14:creationId xmlns:p14="http://schemas.microsoft.com/office/powerpoint/2010/main" val="183950898"/>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433</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675356" y="2728080"/>
            <a:ext cx="8841287" cy="584775"/>
          </a:xfrm>
          <a:prstGeom prst="rect">
            <a:avLst/>
          </a:prstGeom>
          <a:solidFill>
            <a:srgbClr val="00B050"/>
          </a:solidFill>
          <a:ln>
            <a:solidFill>
              <a:srgbClr val="00B050"/>
            </a:solidFill>
          </a:ln>
        </p:spPr>
        <p:txBody>
          <a:bodyPr wrap="square" rtlCol="0">
            <a:spAutoFit/>
          </a:bodyPr>
          <a:lstStyle/>
          <a:p>
            <a:pPr algn="ctr"/>
            <a:r>
              <a:rPr lang="it-IT" sz="1600" b="1" u="sng" dirty="0"/>
              <a:t>ESISTONO DELLE DEROGHE AL RICORSO OBBLIGATORIO ALLA SUA (COME PREVISTO ALL’ART. 4, COMMA 2 DELLA LEGGE REGIONALE).</a:t>
            </a:r>
            <a:endParaRPr lang="it-IT" sz="1600" dirty="0"/>
          </a:p>
        </p:txBody>
      </p:sp>
      <p:sp>
        <p:nvSpPr>
          <p:cNvPr id="2" name="Rettangolo 1">
            <a:extLst>
              <a:ext uri="{FF2B5EF4-FFF2-40B4-BE49-F238E27FC236}">
                <a16:creationId xmlns:a16="http://schemas.microsoft.com/office/drawing/2014/main" id="{DD14F349-439A-4876-87EE-728A062BE43C}"/>
              </a:ext>
            </a:extLst>
          </p:cNvPr>
          <p:cNvSpPr/>
          <p:nvPr/>
        </p:nvSpPr>
        <p:spPr>
          <a:xfrm>
            <a:off x="1956189" y="3565082"/>
            <a:ext cx="8352774" cy="2431435"/>
          </a:xfrm>
          <a:prstGeom prst="rect">
            <a:avLst/>
          </a:prstGeom>
          <a:solidFill>
            <a:schemeClr val="accent1">
              <a:lumMod val="40000"/>
              <a:lumOff val="60000"/>
            </a:schemeClr>
          </a:solidFill>
          <a:ln>
            <a:solidFill>
              <a:schemeClr val="tx1"/>
            </a:solidFill>
          </a:ln>
        </p:spPr>
        <p:txBody>
          <a:bodyPr wrap="square">
            <a:spAutoFit/>
          </a:bodyPr>
          <a:lstStyle/>
          <a:p>
            <a:pPr algn="ctr"/>
            <a:r>
              <a:rPr lang="it-IT" sz="1900" b="1" dirty="0"/>
              <a:t>I soggetti obbligati sono esonerati nei casi in cui i contratti siano affidati:</a:t>
            </a:r>
          </a:p>
          <a:p>
            <a:pPr algn="ctr"/>
            <a:r>
              <a:rPr lang="it-IT" sz="1900" b="1" dirty="0"/>
              <a:t>- in applicazione di un accordo quadro stipulato dalla SUA in qualità di centrale di committenza o da altra centrale di committenza previo parere formalmente richiesto al Comitato di sorveglianza della SUA e rilasciato entro dieci giorni dalla richiesta;</a:t>
            </a:r>
          </a:p>
          <a:p>
            <a:pPr algn="ctr"/>
            <a:r>
              <a:rPr lang="it-IT" sz="1900" b="1" dirty="0"/>
              <a:t>- in applicazione di una specifica convenzione stipulata con la SUA che autorizza alla deroga per il caso di contratti aventi ad oggetto una prestazione o una fornitura di assoluta specialità valutata e descritta nella stessa convenzione.</a:t>
            </a:r>
          </a:p>
        </p:txBody>
      </p:sp>
    </p:spTree>
    <p:extLst>
      <p:ext uri="{BB962C8B-B14F-4D97-AF65-F5344CB8AC3E}">
        <p14:creationId xmlns:p14="http://schemas.microsoft.com/office/powerpoint/2010/main" val="2979833410"/>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434</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Sull’estensione dell’ambito di operatività della SUA </a:t>
            </a:r>
            <a:endParaRPr lang="it-IT" sz="2000" dirty="0"/>
          </a:p>
        </p:txBody>
      </p:sp>
      <p:sp>
        <p:nvSpPr>
          <p:cNvPr id="3" name="CasellaDiTesto 2">
            <a:extLst>
              <a:ext uri="{FF2B5EF4-FFF2-40B4-BE49-F238E27FC236}">
                <a16:creationId xmlns:a16="http://schemas.microsoft.com/office/drawing/2014/main" id="{07D3A436-409E-4DF2-B6C5-C5197B3B8161}"/>
              </a:ext>
            </a:extLst>
          </p:cNvPr>
          <p:cNvSpPr txBox="1"/>
          <p:nvPr/>
        </p:nvSpPr>
        <p:spPr>
          <a:xfrm>
            <a:off x="1675356" y="2728080"/>
            <a:ext cx="8841287" cy="584775"/>
          </a:xfrm>
          <a:prstGeom prst="rect">
            <a:avLst/>
          </a:prstGeom>
          <a:solidFill>
            <a:srgbClr val="00B050"/>
          </a:solidFill>
          <a:ln>
            <a:solidFill>
              <a:srgbClr val="00B050"/>
            </a:solidFill>
          </a:ln>
        </p:spPr>
        <p:txBody>
          <a:bodyPr wrap="square" rtlCol="0">
            <a:spAutoFit/>
          </a:bodyPr>
          <a:lstStyle/>
          <a:p>
            <a:pPr algn="ctr"/>
            <a:r>
              <a:rPr lang="it-IT" sz="1600" b="1" u="sng" dirty="0"/>
              <a:t>ESISTONO DELLE DEROGHE AL RICORSO OBBLIGATORIO ALLA SUA (COME PREVISTO ALL’ART. 4, COMMA 2 DELLA LEGGE REGIONALE).</a:t>
            </a:r>
            <a:endParaRPr lang="it-IT" sz="1600" dirty="0"/>
          </a:p>
        </p:txBody>
      </p:sp>
      <p:sp>
        <p:nvSpPr>
          <p:cNvPr id="2" name="Rettangolo 1">
            <a:extLst>
              <a:ext uri="{FF2B5EF4-FFF2-40B4-BE49-F238E27FC236}">
                <a16:creationId xmlns:a16="http://schemas.microsoft.com/office/drawing/2014/main" id="{DD14F349-439A-4876-87EE-728A062BE43C}"/>
              </a:ext>
            </a:extLst>
          </p:cNvPr>
          <p:cNvSpPr/>
          <p:nvPr/>
        </p:nvSpPr>
        <p:spPr>
          <a:xfrm>
            <a:off x="1956189" y="3565082"/>
            <a:ext cx="8352774" cy="2308324"/>
          </a:xfrm>
          <a:prstGeom prst="rect">
            <a:avLst/>
          </a:prstGeom>
          <a:solidFill>
            <a:srgbClr val="00B0F0"/>
          </a:solidFill>
          <a:ln>
            <a:solidFill>
              <a:schemeClr val="tx1"/>
            </a:solidFill>
          </a:ln>
        </p:spPr>
        <p:txBody>
          <a:bodyPr wrap="square">
            <a:spAutoFit/>
          </a:bodyPr>
          <a:lstStyle/>
          <a:p>
            <a:pPr algn="ctr"/>
            <a:r>
              <a:rPr lang="it-IT" b="1" dirty="0"/>
              <a:t>- I soggetti obbligati sono esonerati nei casi in cui la gestione del ciclo dei contratti pubblici di loro competenza sia fondata su di un sistema di gestione per la qualità conforme alle norme della serie UNI EN ISO 9000 certificato da un organismo a tal fine accreditato dal SINCERT o da analogo sistema di accreditamento dell’U.E. riconosciuto.</a:t>
            </a:r>
          </a:p>
          <a:p>
            <a:pPr algn="ctr"/>
            <a:r>
              <a:rPr lang="it-IT" b="1" dirty="0"/>
              <a:t>- I soggetti obbligati sono esonerati nei casi in cui la gestione delle procedure di affidamento dei contratti pubblici di loro competenza abbiano conseguito una attestazione di conformità alla norma UNI 10943 con le modalità previste dall’art. 19 del regolamento.</a:t>
            </a:r>
          </a:p>
        </p:txBody>
      </p:sp>
    </p:spTree>
    <p:extLst>
      <p:ext uri="{BB962C8B-B14F-4D97-AF65-F5344CB8AC3E}">
        <p14:creationId xmlns:p14="http://schemas.microsoft.com/office/powerpoint/2010/main" val="280968443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435</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grpSp>
        <p:nvGrpSpPr>
          <p:cNvPr id="9" name="Group 9">
            <a:extLst>
              <a:ext uri="{FF2B5EF4-FFF2-40B4-BE49-F238E27FC236}">
                <a16:creationId xmlns:a16="http://schemas.microsoft.com/office/drawing/2014/main" id="{97597C5E-6BC8-488D-9CF3-ED4FA5FADD6C}"/>
              </a:ext>
            </a:extLst>
          </p:cNvPr>
          <p:cNvGrpSpPr>
            <a:grpSpLocks/>
          </p:cNvGrpSpPr>
          <p:nvPr/>
        </p:nvGrpSpPr>
        <p:grpSpPr bwMode="auto">
          <a:xfrm>
            <a:off x="3044035" y="2070079"/>
            <a:ext cx="5686606" cy="3232234"/>
            <a:chOff x="1652" y="194"/>
            <a:chExt cx="8432" cy="2451"/>
          </a:xfrm>
        </p:grpSpPr>
        <p:sp>
          <p:nvSpPr>
            <p:cNvPr id="11" name="Freeform 31">
              <a:extLst>
                <a:ext uri="{FF2B5EF4-FFF2-40B4-BE49-F238E27FC236}">
                  <a16:creationId xmlns:a16="http://schemas.microsoft.com/office/drawing/2014/main" id="{C01C0958-2636-4D93-A88A-3D8BF700C2C0}"/>
                </a:ext>
              </a:extLst>
            </p:cNvPr>
            <p:cNvSpPr>
              <a:spLocks/>
            </p:cNvSpPr>
            <p:nvPr/>
          </p:nvSpPr>
          <p:spPr bwMode="auto">
            <a:xfrm>
              <a:off x="4467" y="400"/>
              <a:ext cx="2678" cy="592"/>
            </a:xfrm>
            <a:custGeom>
              <a:avLst/>
              <a:gdLst>
                <a:gd name="T0" fmla="+- 0 7145 4468"/>
                <a:gd name="T1" fmla="*/ T0 w 2678"/>
                <a:gd name="T2" fmla="+- 0 967 401"/>
                <a:gd name="T3" fmla="*/ 967 h 592"/>
                <a:gd name="T4" fmla="+- 0 4495 4468"/>
                <a:gd name="T5" fmla="*/ T4 w 2678"/>
                <a:gd name="T6" fmla="+- 0 967 401"/>
                <a:gd name="T7" fmla="*/ 967 h 592"/>
                <a:gd name="T8" fmla="+- 0 4495 4468"/>
                <a:gd name="T9" fmla="*/ T8 w 2678"/>
                <a:gd name="T10" fmla="+- 0 401 401"/>
                <a:gd name="T11" fmla="*/ 401 h 592"/>
                <a:gd name="T12" fmla="+- 0 4468 4468"/>
                <a:gd name="T13" fmla="*/ T12 w 2678"/>
                <a:gd name="T14" fmla="+- 0 401 401"/>
                <a:gd name="T15" fmla="*/ 401 h 592"/>
                <a:gd name="T16" fmla="+- 0 4468 4468"/>
                <a:gd name="T17" fmla="*/ T16 w 2678"/>
                <a:gd name="T18" fmla="+- 0 967 401"/>
                <a:gd name="T19" fmla="*/ 967 h 592"/>
                <a:gd name="T20" fmla="+- 0 4468 4468"/>
                <a:gd name="T21" fmla="*/ T20 w 2678"/>
                <a:gd name="T22" fmla="+- 0 993 401"/>
                <a:gd name="T23" fmla="*/ 993 h 592"/>
                <a:gd name="T24" fmla="+- 0 7145 4468"/>
                <a:gd name="T25" fmla="*/ T24 w 2678"/>
                <a:gd name="T26" fmla="+- 0 993 401"/>
                <a:gd name="T27" fmla="*/ 993 h 592"/>
                <a:gd name="T28" fmla="+- 0 7145 4468"/>
                <a:gd name="T29" fmla="*/ T28 w 2678"/>
                <a:gd name="T30" fmla="+- 0 967 401"/>
                <a:gd name="T31" fmla="*/ 967 h 59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678" h="592">
                  <a:moveTo>
                    <a:pt x="2677" y="566"/>
                  </a:moveTo>
                  <a:lnTo>
                    <a:pt x="27" y="566"/>
                  </a:lnTo>
                  <a:lnTo>
                    <a:pt x="27" y="0"/>
                  </a:lnTo>
                  <a:lnTo>
                    <a:pt x="0" y="0"/>
                  </a:lnTo>
                  <a:lnTo>
                    <a:pt x="0" y="566"/>
                  </a:lnTo>
                  <a:lnTo>
                    <a:pt x="0" y="592"/>
                  </a:lnTo>
                  <a:lnTo>
                    <a:pt x="2677" y="592"/>
                  </a:lnTo>
                  <a:lnTo>
                    <a:pt x="2677" y="566"/>
                  </a:lnTo>
                  <a:close/>
                </a:path>
              </a:pathLst>
            </a:custGeom>
            <a:solidFill>
              <a:srgbClr val="3636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b="1" dirty="0"/>
            </a:p>
          </p:txBody>
        </p:sp>
        <p:cxnSp>
          <p:nvCxnSpPr>
            <p:cNvPr id="12" name="Line 30">
              <a:extLst>
                <a:ext uri="{FF2B5EF4-FFF2-40B4-BE49-F238E27FC236}">
                  <a16:creationId xmlns:a16="http://schemas.microsoft.com/office/drawing/2014/main" id="{61A77F69-38F6-4EA7-8E3A-1AD888F47747}"/>
                </a:ext>
              </a:extLst>
            </p:cNvPr>
            <p:cNvCxnSpPr>
              <a:cxnSpLocks noChangeShapeType="1"/>
            </p:cNvCxnSpPr>
            <p:nvPr/>
          </p:nvCxnSpPr>
          <p:spPr bwMode="auto">
            <a:xfrm>
              <a:off x="5844" y="194"/>
              <a:ext cx="0" cy="166"/>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cxnSp>
          <p:nvCxnSpPr>
            <p:cNvPr id="13" name="Line 29">
              <a:extLst>
                <a:ext uri="{FF2B5EF4-FFF2-40B4-BE49-F238E27FC236}">
                  <a16:creationId xmlns:a16="http://schemas.microsoft.com/office/drawing/2014/main" id="{F02D8FE9-D090-4729-896B-266DD8264817}"/>
                </a:ext>
              </a:extLst>
            </p:cNvPr>
            <p:cNvCxnSpPr>
              <a:cxnSpLocks noChangeShapeType="1"/>
            </p:cNvCxnSpPr>
            <p:nvPr/>
          </p:nvCxnSpPr>
          <p:spPr bwMode="auto">
            <a:xfrm>
              <a:off x="5844" y="194"/>
              <a:ext cx="1432" cy="0"/>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sp>
          <p:nvSpPr>
            <p:cNvPr id="14" name="Freeform 28">
              <a:extLst>
                <a:ext uri="{FF2B5EF4-FFF2-40B4-BE49-F238E27FC236}">
                  <a16:creationId xmlns:a16="http://schemas.microsoft.com/office/drawing/2014/main" id="{A2BB84F2-FB76-4A44-ADC6-C27C024B2D45}"/>
                </a:ext>
              </a:extLst>
            </p:cNvPr>
            <p:cNvSpPr>
              <a:spLocks/>
            </p:cNvSpPr>
            <p:nvPr/>
          </p:nvSpPr>
          <p:spPr bwMode="auto">
            <a:xfrm>
              <a:off x="7406" y="400"/>
              <a:ext cx="2678" cy="592"/>
            </a:xfrm>
            <a:custGeom>
              <a:avLst/>
              <a:gdLst>
                <a:gd name="T0" fmla="+- 0 10084 7406"/>
                <a:gd name="T1" fmla="*/ T0 w 2678"/>
                <a:gd name="T2" fmla="+- 0 401 401"/>
                <a:gd name="T3" fmla="*/ 401 h 592"/>
                <a:gd name="T4" fmla="+- 0 10056 7406"/>
                <a:gd name="T5" fmla="*/ T4 w 2678"/>
                <a:gd name="T6" fmla="+- 0 401 401"/>
                <a:gd name="T7" fmla="*/ 401 h 592"/>
                <a:gd name="T8" fmla="+- 0 10056 7406"/>
                <a:gd name="T9" fmla="*/ T8 w 2678"/>
                <a:gd name="T10" fmla="+- 0 967 401"/>
                <a:gd name="T11" fmla="*/ 967 h 592"/>
                <a:gd name="T12" fmla="+- 0 7406 7406"/>
                <a:gd name="T13" fmla="*/ T12 w 2678"/>
                <a:gd name="T14" fmla="+- 0 967 401"/>
                <a:gd name="T15" fmla="*/ 967 h 592"/>
                <a:gd name="T16" fmla="+- 0 7406 7406"/>
                <a:gd name="T17" fmla="*/ T16 w 2678"/>
                <a:gd name="T18" fmla="+- 0 993 401"/>
                <a:gd name="T19" fmla="*/ 993 h 592"/>
                <a:gd name="T20" fmla="+- 0 10084 7406"/>
                <a:gd name="T21" fmla="*/ T20 w 2678"/>
                <a:gd name="T22" fmla="+- 0 993 401"/>
                <a:gd name="T23" fmla="*/ 993 h 592"/>
                <a:gd name="T24" fmla="+- 0 10084 7406"/>
                <a:gd name="T25" fmla="*/ T24 w 2678"/>
                <a:gd name="T26" fmla="+- 0 967 401"/>
                <a:gd name="T27" fmla="*/ 967 h 592"/>
                <a:gd name="T28" fmla="+- 0 10084 7406"/>
                <a:gd name="T29" fmla="*/ T28 w 2678"/>
                <a:gd name="T30" fmla="+- 0 401 401"/>
                <a:gd name="T31" fmla="*/ 401 h 59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678" h="592">
                  <a:moveTo>
                    <a:pt x="2678" y="0"/>
                  </a:moveTo>
                  <a:lnTo>
                    <a:pt x="2650" y="0"/>
                  </a:lnTo>
                  <a:lnTo>
                    <a:pt x="2650" y="566"/>
                  </a:lnTo>
                  <a:lnTo>
                    <a:pt x="0" y="566"/>
                  </a:lnTo>
                  <a:lnTo>
                    <a:pt x="0" y="592"/>
                  </a:lnTo>
                  <a:lnTo>
                    <a:pt x="2678" y="592"/>
                  </a:lnTo>
                  <a:lnTo>
                    <a:pt x="2678" y="566"/>
                  </a:lnTo>
                  <a:lnTo>
                    <a:pt x="2678" y="0"/>
                  </a:lnTo>
                  <a:close/>
                </a:path>
              </a:pathLst>
            </a:custGeom>
            <a:solidFill>
              <a:srgbClr val="3636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b="1" dirty="0"/>
            </a:p>
          </p:txBody>
        </p:sp>
        <p:cxnSp>
          <p:nvCxnSpPr>
            <p:cNvPr id="15" name="Line 27">
              <a:extLst>
                <a:ext uri="{FF2B5EF4-FFF2-40B4-BE49-F238E27FC236}">
                  <a16:creationId xmlns:a16="http://schemas.microsoft.com/office/drawing/2014/main" id="{7EC85FD4-8079-44E5-9888-56CFA31A1CBE}"/>
                </a:ext>
              </a:extLst>
            </p:cNvPr>
            <p:cNvCxnSpPr>
              <a:cxnSpLocks noChangeShapeType="1"/>
            </p:cNvCxnSpPr>
            <p:nvPr/>
          </p:nvCxnSpPr>
          <p:spPr bwMode="auto">
            <a:xfrm>
              <a:off x="8700" y="194"/>
              <a:ext cx="0" cy="166"/>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cxnSp>
          <p:nvCxnSpPr>
            <p:cNvPr id="16" name="Line 26">
              <a:extLst>
                <a:ext uri="{FF2B5EF4-FFF2-40B4-BE49-F238E27FC236}">
                  <a16:creationId xmlns:a16="http://schemas.microsoft.com/office/drawing/2014/main" id="{1B88C6C9-75D7-4F73-8802-EC8274AFB2C1}"/>
                </a:ext>
              </a:extLst>
            </p:cNvPr>
            <p:cNvCxnSpPr>
              <a:cxnSpLocks noChangeShapeType="1"/>
            </p:cNvCxnSpPr>
            <p:nvPr/>
          </p:nvCxnSpPr>
          <p:spPr bwMode="auto">
            <a:xfrm>
              <a:off x="7276" y="194"/>
              <a:ext cx="1424" cy="0"/>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sp>
          <p:nvSpPr>
            <p:cNvPr id="17" name="AutoShape 25">
              <a:extLst>
                <a:ext uri="{FF2B5EF4-FFF2-40B4-BE49-F238E27FC236}">
                  <a16:creationId xmlns:a16="http://schemas.microsoft.com/office/drawing/2014/main" id="{D8C8DB17-60E1-43A4-A9B3-AC82587F23DF}"/>
                </a:ext>
              </a:extLst>
            </p:cNvPr>
            <p:cNvSpPr>
              <a:spLocks/>
            </p:cNvSpPr>
            <p:nvPr/>
          </p:nvSpPr>
          <p:spPr bwMode="auto">
            <a:xfrm>
              <a:off x="5844" y="951"/>
              <a:ext cx="2" cy="490"/>
            </a:xfrm>
            <a:custGeom>
              <a:avLst/>
              <a:gdLst>
                <a:gd name="T0" fmla="+- 0 1441 951"/>
                <a:gd name="T1" fmla="*/ 1441 h 490"/>
                <a:gd name="T2" fmla="+- 0 951 951"/>
                <a:gd name="T3" fmla="*/ 951 h 490"/>
                <a:gd name="T4" fmla="+- 0 951 951"/>
                <a:gd name="T5" fmla="*/ 951 h 490"/>
                <a:gd name="T6" fmla="+- 0 1441 951"/>
                <a:gd name="T7" fmla="*/ 1441 h 490"/>
              </a:gdLst>
              <a:ahLst/>
              <a:cxnLst>
                <a:cxn ang="0">
                  <a:pos x="0" y="T1"/>
                </a:cxn>
                <a:cxn ang="0">
                  <a:pos x="0" y="T3"/>
                </a:cxn>
                <a:cxn ang="0">
                  <a:pos x="0" y="T5"/>
                </a:cxn>
                <a:cxn ang="0">
                  <a:pos x="0" y="T7"/>
                </a:cxn>
              </a:cxnLst>
              <a:rect l="0" t="0" r="r" b="b"/>
              <a:pathLst>
                <a:path h="490">
                  <a:moveTo>
                    <a:pt x="0" y="490"/>
                  </a:moveTo>
                  <a:lnTo>
                    <a:pt x="0" y="0"/>
                  </a:lnTo>
                  <a:moveTo>
                    <a:pt x="0" y="0"/>
                  </a:moveTo>
                  <a:lnTo>
                    <a:pt x="0" y="490"/>
                  </a:lnTo>
                </a:path>
              </a:pathLst>
            </a:custGeom>
            <a:noFill/>
            <a:ln w="8739">
              <a:solidFill>
                <a:srgbClr val="36363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b="1" dirty="0"/>
            </a:p>
          </p:txBody>
        </p:sp>
        <p:cxnSp>
          <p:nvCxnSpPr>
            <p:cNvPr id="18" name="Line 24">
              <a:extLst>
                <a:ext uri="{FF2B5EF4-FFF2-40B4-BE49-F238E27FC236}">
                  <a16:creationId xmlns:a16="http://schemas.microsoft.com/office/drawing/2014/main" id="{6C2D8D62-D992-4178-8041-6A9C4B4CEE8C}"/>
                </a:ext>
              </a:extLst>
            </p:cNvPr>
            <p:cNvCxnSpPr>
              <a:cxnSpLocks noChangeShapeType="1"/>
            </p:cNvCxnSpPr>
            <p:nvPr/>
          </p:nvCxnSpPr>
          <p:spPr bwMode="auto">
            <a:xfrm>
              <a:off x="5686" y="1441"/>
              <a:ext cx="158" cy="0"/>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cxnSp>
          <p:nvCxnSpPr>
            <p:cNvPr id="19" name="Line 23">
              <a:extLst>
                <a:ext uri="{FF2B5EF4-FFF2-40B4-BE49-F238E27FC236}">
                  <a16:creationId xmlns:a16="http://schemas.microsoft.com/office/drawing/2014/main" id="{5780405B-8FDC-4656-8234-854102A2AD50}"/>
                </a:ext>
              </a:extLst>
            </p:cNvPr>
            <p:cNvCxnSpPr>
              <a:cxnSpLocks noChangeShapeType="1"/>
            </p:cNvCxnSpPr>
            <p:nvPr/>
          </p:nvCxnSpPr>
          <p:spPr bwMode="auto">
            <a:xfrm>
              <a:off x="5844" y="1441"/>
              <a:ext cx="158" cy="0"/>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cxnSp>
          <p:nvCxnSpPr>
            <p:cNvPr id="20" name="Line 22">
              <a:extLst>
                <a:ext uri="{FF2B5EF4-FFF2-40B4-BE49-F238E27FC236}">
                  <a16:creationId xmlns:a16="http://schemas.microsoft.com/office/drawing/2014/main" id="{2AF838C0-3FC0-433B-B30D-E7399AD33A34}"/>
                </a:ext>
              </a:extLst>
            </p:cNvPr>
            <p:cNvCxnSpPr>
              <a:cxnSpLocks noChangeShapeType="1"/>
            </p:cNvCxnSpPr>
            <p:nvPr/>
          </p:nvCxnSpPr>
          <p:spPr bwMode="auto">
            <a:xfrm>
              <a:off x="5844" y="1441"/>
              <a:ext cx="0" cy="448"/>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cxnSp>
          <p:nvCxnSpPr>
            <p:cNvPr id="21" name="Line 21">
              <a:extLst>
                <a:ext uri="{FF2B5EF4-FFF2-40B4-BE49-F238E27FC236}">
                  <a16:creationId xmlns:a16="http://schemas.microsoft.com/office/drawing/2014/main" id="{AA049FF5-24A1-4AA7-991E-42C5DA01BB65}"/>
                </a:ext>
              </a:extLst>
            </p:cNvPr>
            <p:cNvCxnSpPr>
              <a:cxnSpLocks noChangeShapeType="1"/>
            </p:cNvCxnSpPr>
            <p:nvPr/>
          </p:nvCxnSpPr>
          <p:spPr bwMode="auto">
            <a:xfrm>
              <a:off x="5844" y="1889"/>
              <a:ext cx="0" cy="164"/>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cxnSp>
          <p:nvCxnSpPr>
            <p:cNvPr id="22" name="Line 20">
              <a:extLst>
                <a:ext uri="{FF2B5EF4-FFF2-40B4-BE49-F238E27FC236}">
                  <a16:creationId xmlns:a16="http://schemas.microsoft.com/office/drawing/2014/main" id="{BAA3966D-5F51-4582-91EC-8C1B24C856B4}"/>
                </a:ext>
              </a:extLst>
            </p:cNvPr>
            <p:cNvCxnSpPr>
              <a:cxnSpLocks noChangeShapeType="1"/>
            </p:cNvCxnSpPr>
            <p:nvPr/>
          </p:nvCxnSpPr>
          <p:spPr bwMode="auto">
            <a:xfrm>
              <a:off x="8700" y="1889"/>
              <a:ext cx="0" cy="164"/>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cxnSp>
          <p:nvCxnSpPr>
            <p:cNvPr id="23" name="Line 19">
              <a:extLst>
                <a:ext uri="{FF2B5EF4-FFF2-40B4-BE49-F238E27FC236}">
                  <a16:creationId xmlns:a16="http://schemas.microsoft.com/office/drawing/2014/main" id="{743F7DA7-D0A1-4375-81EE-273DC2BC5DE1}"/>
                </a:ext>
              </a:extLst>
            </p:cNvPr>
            <p:cNvCxnSpPr>
              <a:cxnSpLocks noChangeShapeType="1"/>
            </p:cNvCxnSpPr>
            <p:nvPr/>
          </p:nvCxnSpPr>
          <p:spPr bwMode="auto">
            <a:xfrm>
              <a:off x="2987" y="1889"/>
              <a:ext cx="0" cy="164"/>
            </a:xfrm>
            <a:prstGeom prst="line">
              <a:avLst/>
            </a:prstGeom>
            <a:noFill/>
            <a:ln w="8739">
              <a:solidFill>
                <a:srgbClr val="363639"/>
              </a:solidFill>
              <a:prstDash val="solid"/>
              <a:round/>
              <a:headEnd/>
              <a:tailEnd/>
            </a:ln>
            <a:extLst>
              <a:ext uri="{909E8E84-426E-40DD-AFC4-6F175D3DCCD1}">
                <a14:hiddenFill xmlns:a14="http://schemas.microsoft.com/office/drawing/2010/main">
                  <a:noFill/>
                </a14:hiddenFill>
              </a:ext>
            </a:extLst>
          </p:spPr>
        </p:cxnSp>
        <p:sp>
          <p:nvSpPr>
            <p:cNvPr id="24" name="AutoShape 18">
              <a:extLst>
                <a:ext uri="{FF2B5EF4-FFF2-40B4-BE49-F238E27FC236}">
                  <a16:creationId xmlns:a16="http://schemas.microsoft.com/office/drawing/2014/main" id="{3F8A352B-83F5-45CF-818F-C83AA96DC6BF}"/>
                </a:ext>
              </a:extLst>
            </p:cNvPr>
            <p:cNvSpPr>
              <a:spLocks/>
            </p:cNvSpPr>
            <p:nvPr/>
          </p:nvSpPr>
          <p:spPr bwMode="auto">
            <a:xfrm>
              <a:off x="2986" y="1888"/>
              <a:ext cx="5714" cy="2"/>
            </a:xfrm>
            <a:custGeom>
              <a:avLst/>
              <a:gdLst>
                <a:gd name="T0" fmla="+- 0 2987 2987"/>
                <a:gd name="T1" fmla="*/ T0 w 5714"/>
                <a:gd name="T2" fmla="+- 0 5844 2987"/>
                <a:gd name="T3" fmla="*/ T2 w 5714"/>
                <a:gd name="T4" fmla="+- 0 5844 2987"/>
                <a:gd name="T5" fmla="*/ T4 w 5714"/>
                <a:gd name="T6" fmla="+- 0 8700 2987"/>
                <a:gd name="T7" fmla="*/ T6 w 5714"/>
              </a:gdLst>
              <a:ahLst/>
              <a:cxnLst>
                <a:cxn ang="0">
                  <a:pos x="T1" y="0"/>
                </a:cxn>
                <a:cxn ang="0">
                  <a:pos x="T3" y="0"/>
                </a:cxn>
                <a:cxn ang="0">
                  <a:pos x="T5" y="0"/>
                </a:cxn>
                <a:cxn ang="0">
                  <a:pos x="T7" y="0"/>
                </a:cxn>
              </a:cxnLst>
              <a:rect l="0" t="0" r="r" b="b"/>
              <a:pathLst>
                <a:path w="5714">
                  <a:moveTo>
                    <a:pt x="0" y="0"/>
                  </a:moveTo>
                  <a:lnTo>
                    <a:pt x="2857" y="0"/>
                  </a:lnTo>
                  <a:moveTo>
                    <a:pt x="2857" y="0"/>
                  </a:moveTo>
                  <a:lnTo>
                    <a:pt x="5713" y="0"/>
                  </a:lnTo>
                </a:path>
              </a:pathLst>
            </a:custGeom>
            <a:noFill/>
            <a:ln w="8739">
              <a:solidFill>
                <a:srgbClr val="36363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b="1" dirty="0"/>
            </a:p>
          </p:txBody>
        </p:sp>
        <p:sp>
          <p:nvSpPr>
            <p:cNvPr id="25" name="AutoShape 17">
              <a:extLst>
                <a:ext uri="{FF2B5EF4-FFF2-40B4-BE49-F238E27FC236}">
                  <a16:creationId xmlns:a16="http://schemas.microsoft.com/office/drawing/2014/main" id="{5A022744-C4DC-4312-AA08-AE26D4082013}"/>
                </a:ext>
              </a:extLst>
            </p:cNvPr>
            <p:cNvSpPr>
              <a:spLocks/>
            </p:cNvSpPr>
            <p:nvPr/>
          </p:nvSpPr>
          <p:spPr bwMode="auto">
            <a:xfrm>
              <a:off x="4508" y="359"/>
              <a:ext cx="5534" cy="592"/>
            </a:xfrm>
            <a:custGeom>
              <a:avLst/>
              <a:gdLst>
                <a:gd name="T0" fmla="+- 0 4508 4508"/>
                <a:gd name="T1" fmla="*/ T0 w 5534"/>
                <a:gd name="T2" fmla="+- 0 360 360"/>
                <a:gd name="T3" fmla="*/ 360 h 592"/>
                <a:gd name="T4" fmla="+- 0 7186 4508"/>
                <a:gd name="T5" fmla="*/ T4 w 5534"/>
                <a:gd name="T6" fmla="+- 0 360 360"/>
                <a:gd name="T7" fmla="*/ 360 h 592"/>
                <a:gd name="T8" fmla="+- 0 7186 4508"/>
                <a:gd name="T9" fmla="*/ T8 w 5534"/>
                <a:gd name="T10" fmla="+- 0 360 360"/>
                <a:gd name="T11" fmla="*/ 360 h 592"/>
                <a:gd name="T12" fmla="+- 0 7186 4508"/>
                <a:gd name="T13" fmla="*/ T12 w 5534"/>
                <a:gd name="T14" fmla="+- 0 951 360"/>
                <a:gd name="T15" fmla="*/ 951 h 592"/>
                <a:gd name="T16" fmla="+- 0 7186 4508"/>
                <a:gd name="T17" fmla="*/ T16 w 5534"/>
                <a:gd name="T18" fmla="+- 0 951 360"/>
                <a:gd name="T19" fmla="*/ 951 h 592"/>
                <a:gd name="T20" fmla="+- 0 4508 4508"/>
                <a:gd name="T21" fmla="*/ T20 w 5534"/>
                <a:gd name="T22" fmla="+- 0 951 360"/>
                <a:gd name="T23" fmla="*/ 951 h 592"/>
                <a:gd name="T24" fmla="+- 0 4508 4508"/>
                <a:gd name="T25" fmla="*/ T24 w 5534"/>
                <a:gd name="T26" fmla="+- 0 951 360"/>
                <a:gd name="T27" fmla="*/ 951 h 592"/>
                <a:gd name="T28" fmla="+- 0 4508 4508"/>
                <a:gd name="T29" fmla="*/ T28 w 5534"/>
                <a:gd name="T30" fmla="+- 0 360 360"/>
                <a:gd name="T31" fmla="*/ 360 h 592"/>
                <a:gd name="T32" fmla="+- 0 7364 4508"/>
                <a:gd name="T33" fmla="*/ T32 w 5534"/>
                <a:gd name="T34" fmla="+- 0 360 360"/>
                <a:gd name="T35" fmla="*/ 360 h 592"/>
                <a:gd name="T36" fmla="+- 0 10042 4508"/>
                <a:gd name="T37" fmla="*/ T36 w 5534"/>
                <a:gd name="T38" fmla="+- 0 360 360"/>
                <a:gd name="T39" fmla="*/ 360 h 592"/>
                <a:gd name="T40" fmla="+- 0 10042 4508"/>
                <a:gd name="T41" fmla="*/ T40 w 5534"/>
                <a:gd name="T42" fmla="+- 0 360 360"/>
                <a:gd name="T43" fmla="*/ 360 h 592"/>
                <a:gd name="T44" fmla="+- 0 10042 4508"/>
                <a:gd name="T45" fmla="*/ T44 w 5534"/>
                <a:gd name="T46" fmla="+- 0 951 360"/>
                <a:gd name="T47" fmla="*/ 951 h 592"/>
                <a:gd name="T48" fmla="+- 0 10042 4508"/>
                <a:gd name="T49" fmla="*/ T48 w 5534"/>
                <a:gd name="T50" fmla="+- 0 951 360"/>
                <a:gd name="T51" fmla="*/ 951 h 592"/>
                <a:gd name="T52" fmla="+- 0 7364 4508"/>
                <a:gd name="T53" fmla="*/ T52 w 5534"/>
                <a:gd name="T54" fmla="+- 0 951 360"/>
                <a:gd name="T55" fmla="*/ 951 h 592"/>
                <a:gd name="T56" fmla="+- 0 7364 4508"/>
                <a:gd name="T57" fmla="*/ T56 w 5534"/>
                <a:gd name="T58" fmla="+- 0 951 360"/>
                <a:gd name="T59" fmla="*/ 951 h 592"/>
                <a:gd name="T60" fmla="+- 0 7364 4508"/>
                <a:gd name="T61" fmla="*/ T60 w 5534"/>
                <a:gd name="T62" fmla="+- 0 360 360"/>
                <a:gd name="T63" fmla="*/ 360 h 5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534" h="592">
                  <a:moveTo>
                    <a:pt x="0" y="0"/>
                  </a:moveTo>
                  <a:lnTo>
                    <a:pt x="2678" y="0"/>
                  </a:lnTo>
                  <a:moveTo>
                    <a:pt x="2678" y="0"/>
                  </a:moveTo>
                  <a:lnTo>
                    <a:pt x="2678" y="591"/>
                  </a:lnTo>
                  <a:moveTo>
                    <a:pt x="2678" y="591"/>
                  </a:moveTo>
                  <a:lnTo>
                    <a:pt x="0" y="591"/>
                  </a:lnTo>
                  <a:moveTo>
                    <a:pt x="0" y="591"/>
                  </a:moveTo>
                  <a:lnTo>
                    <a:pt x="0" y="0"/>
                  </a:lnTo>
                  <a:moveTo>
                    <a:pt x="2856" y="0"/>
                  </a:moveTo>
                  <a:lnTo>
                    <a:pt x="5534" y="0"/>
                  </a:lnTo>
                  <a:moveTo>
                    <a:pt x="5534" y="0"/>
                  </a:moveTo>
                  <a:lnTo>
                    <a:pt x="5534" y="591"/>
                  </a:lnTo>
                  <a:moveTo>
                    <a:pt x="5534" y="591"/>
                  </a:moveTo>
                  <a:lnTo>
                    <a:pt x="2856" y="591"/>
                  </a:lnTo>
                  <a:moveTo>
                    <a:pt x="2856" y="591"/>
                  </a:moveTo>
                  <a:lnTo>
                    <a:pt x="2856" y="0"/>
                  </a:lnTo>
                </a:path>
              </a:pathLst>
            </a:custGeom>
            <a:noFill/>
            <a:ln w="17477">
              <a:solidFill>
                <a:srgbClr val="8F817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b="1" dirty="0"/>
            </a:p>
          </p:txBody>
        </p:sp>
        <p:sp>
          <p:nvSpPr>
            <p:cNvPr id="26" name="Text Box 16">
              <a:extLst>
                <a:ext uri="{FF2B5EF4-FFF2-40B4-BE49-F238E27FC236}">
                  <a16:creationId xmlns:a16="http://schemas.microsoft.com/office/drawing/2014/main" id="{9297DB53-F63E-4283-BC7D-4D1566EFF360}"/>
                </a:ext>
              </a:extLst>
            </p:cNvPr>
            <p:cNvSpPr txBox="1">
              <a:spLocks noChangeArrowheads="1"/>
            </p:cNvSpPr>
            <p:nvPr/>
          </p:nvSpPr>
          <p:spPr bwMode="auto">
            <a:xfrm>
              <a:off x="7364" y="2052"/>
              <a:ext cx="2685" cy="593"/>
            </a:xfrm>
            <a:prstGeom prst="rect">
              <a:avLst/>
            </a:prstGeom>
            <a:noFill/>
            <a:ln w="17477">
              <a:solidFill>
                <a:srgbClr val="8F817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63500" marR="69215" algn="ctr">
                <a:spcBef>
                  <a:spcPts val="245"/>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SEZIONE OSSERVATORIO</a:t>
              </a:r>
              <a:endParaRPr lang="it-IT" sz="1200" b="1" dirty="0">
                <a:effectLst/>
                <a:latin typeface="Times New Roman" panose="02020603050405020304" pitchFamily="18" charset="0"/>
                <a:ea typeface="Times New Roman" panose="02020603050405020304" pitchFamily="18" charset="0"/>
              </a:endParaRPr>
            </a:p>
            <a:p>
              <a:pPr marL="58420" marR="69215" algn="ctr">
                <a:spcBef>
                  <a:spcPts val="40"/>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Dirigente di settore</a:t>
              </a:r>
              <a:endParaRPr lang="it-IT" sz="1200" b="1" dirty="0">
                <a:effectLst/>
                <a:latin typeface="Times New Roman" panose="02020603050405020304" pitchFamily="18" charset="0"/>
                <a:ea typeface="Times New Roman" panose="02020603050405020304" pitchFamily="18" charset="0"/>
              </a:endParaRPr>
            </a:p>
          </p:txBody>
        </p:sp>
        <p:sp>
          <p:nvSpPr>
            <p:cNvPr id="27" name="Text Box 15">
              <a:extLst>
                <a:ext uri="{FF2B5EF4-FFF2-40B4-BE49-F238E27FC236}">
                  <a16:creationId xmlns:a16="http://schemas.microsoft.com/office/drawing/2014/main" id="{6A4B7DE0-78FA-4DBF-A495-16F2DD1273C8}"/>
                </a:ext>
              </a:extLst>
            </p:cNvPr>
            <p:cNvSpPr txBox="1">
              <a:spLocks noChangeArrowheads="1"/>
            </p:cNvSpPr>
            <p:nvPr/>
          </p:nvSpPr>
          <p:spPr bwMode="auto">
            <a:xfrm>
              <a:off x="4501" y="2052"/>
              <a:ext cx="2684" cy="593"/>
            </a:xfrm>
            <a:prstGeom prst="rect">
              <a:avLst/>
            </a:prstGeom>
            <a:noFill/>
            <a:ln w="17477">
              <a:solidFill>
                <a:srgbClr val="8F817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287655">
                <a:spcBef>
                  <a:spcPts val="245"/>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SEZIONE TECNICA</a:t>
              </a:r>
              <a:endParaRPr lang="it-IT" sz="1200" b="1" dirty="0">
                <a:latin typeface="Times New Roman" panose="02020603050405020304" pitchFamily="18" charset="0"/>
                <a:ea typeface="Times New Roman" panose="02020603050405020304" pitchFamily="18" charset="0"/>
              </a:endParaRPr>
            </a:p>
            <a:p>
              <a:pPr marL="287655">
                <a:spcBef>
                  <a:spcPts val="245"/>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Dirigente di settore</a:t>
              </a:r>
              <a:endParaRPr lang="it-IT" sz="1200" b="1" dirty="0">
                <a:effectLst/>
                <a:latin typeface="Times New Roman" panose="02020603050405020304" pitchFamily="18" charset="0"/>
                <a:ea typeface="Times New Roman" panose="02020603050405020304" pitchFamily="18" charset="0"/>
              </a:endParaRPr>
            </a:p>
          </p:txBody>
        </p:sp>
        <p:sp>
          <p:nvSpPr>
            <p:cNvPr id="28" name="Text Box 14">
              <a:extLst>
                <a:ext uri="{FF2B5EF4-FFF2-40B4-BE49-F238E27FC236}">
                  <a16:creationId xmlns:a16="http://schemas.microsoft.com/office/drawing/2014/main" id="{6D88C412-2A04-4F98-BACB-D8F020C0141E}"/>
                </a:ext>
              </a:extLst>
            </p:cNvPr>
            <p:cNvSpPr txBox="1">
              <a:spLocks noChangeArrowheads="1"/>
            </p:cNvSpPr>
            <p:nvPr/>
          </p:nvSpPr>
          <p:spPr bwMode="auto">
            <a:xfrm>
              <a:off x="1652" y="2052"/>
              <a:ext cx="2678" cy="593"/>
            </a:xfrm>
            <a:prstGeom prst="rect">
              <a:avLst/>
            </a:prstGeom>
            <a:noFill/>
            <a:ln w="17477">
              <a:solidFill>
                <a:srgbClr val="8F817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33020" marR="34925" algn="ctr">
                <a:spcBef>
                  <a:spcPts val="245"/>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SEZIONE AMMINISTRATIVA</a:t>
              </a:r>
              <a:endParaRPr lang="it-IT" sz="1200" b="1" dirty="0">
                <a:effectLst/>
                <a:latin typeface="Times New Roman" panose="02020603050405020304" pitchFamily="18" charset="0"/>
                <a:ea typeface="Times New Roman" panose="02020603050405020304" pitchFamily="18" charset="0"/>
              </a:endParaRPr>
            </a:p>
            <a:p>
              <a:pPr marL="27940" marR="34925" algn="ctr">
                <a:spcBef>
                  <a:spcPts val="40"/>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Dirigente di settore</a:t>
              </a:r>
              <a:endParaRPr lang="it-IT" sz="1200" b="1" dirty="0">
                <a:effectLst/>
                <a:latin typeface="Times New Roman" panose="02020603050405020304" pitchFamily="18" charset="0"/>
                <a:ea typeface="Times New Roman" panose="02020603050405020304" pitchFamily="18" charset="0"/>
              </a:endParaRPr>
            </a:p>
          </p:txBody>
        </p:sp>
        <p:sp>
          <p:nvSpPr>
            <p:cNvPr id="29" name="Text Box 13">
              <a:extLst>
                <a:ext uri="{FF2B5EF4-FFF2-40B4-BE49-F238E27FC236}">
                  <a16:creationId xmlns:a16="http://schemas.microsoft.com/office/drawing/2014/main" id="{7948ABCD-60DF-4E41-B303-25F5DD95AFA0}"/>
                </a:ext>
              </a:extLst>
            </p:cNvPr>
            <p:cNvSpPr txBox="1">
              <a:spLocks noChangeArrowheads="1"/>
            </p:cNvSpPr>
            <p:nvPr/>
          </p:nvSpPr>
          <p:spPr bwMode="auto">
            <a:xfrm>
              <a:off x="6002" y="1151"/>
              <a:ext cx="3893" cy="579"/>
            </a:xfrm>
            <a:prstGeom prst="rect">
              <a:avLst/>
            </a:prstGeom>
            <a:noFill/>
            <a:ln w="8739">
              <a:solidFill>
                <a:srgbClr val="8F817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620395" marR="482600" indent="-148590" algn="ctr">
                <a:lnSpc>
                  <a:spcPct val="103000"/>
                </a:lnSpc>
                <a:spcBef>
                  <a:spcPts val="245"/>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Responsabile del SgQ (sistema di gestione della qualità)</a:t>
              </a:r>
              <a:endParaRPr lang="it-IT" sz="1200" b="1" dirty="0">
                <a:effectLst/>
                <a:latin typeface="Times New Roman" panose="02020603050405020304" pitchFamily="18" charset="0"/>
                <a:ea typeface="Times New Roman" panose="02020603050405020304" pitchFamily="18" charset="0"/>
              </a:endParaRPr>
            </a:p>
          </p:txBody>
        </p:sp>
        <p:sp>
          <p:nvSpPr>
            <p:cNvPr id="30" name="Text Box 12">
              <a:extLst>
                <a:ext uri="{FF2B5EF4-FFF2-40B4-BE49-F238E27FC236}">
                  <a16:creationId xmlns:a16="http://schemas.microsoft.com/office/drawing/2014/main" id="{A02D39B2-E052-4D15-A92F-D8E339CC96A9}"/>
                </a:ext>
              </a:extLst>
            </p:cNvPr>
            <p:cNvSpPr txBox="1">
              <a:spLocks noChangeArrowheads="1"/>
            </p:cNvSpPr>
            <p:nvPr/>
          </p:nvSpPr>
          <p:spPr bwMode="auto">
            <a:xfrm>
              <a:off x="2840" y="1151"/>
              <a:ext cx="2846" cy="579"/>
            </a:xfrm>
            <a:prstGeom prst="rect">
              <a:avLst/>
            </a:prstGeom>
            <a:solidFill>
              <a:srgbClr val="FFFFFF"/>
            </a:solidFill>
            <a:ln w="8739">
              <a:solidFill>
                <a:srgbClr val="8F817D"/>
              </a:solidFill>
              <a:prstDash val="solid"/>
              <a:miter lim="800000"/>
              <a:headEnd/>
              <a:tailEnd/>
            </a:ln>
          </p:spPr>
          <p:txBody>
            <a:bodyPr rot="0" vert="horz" wrap="square" lIns="0" tIns="0" rIns="0" bIns="0" anchor="t" anchorCtr="0" upright="1">
              <a:noAutofit/>
            </a:bodyPr>
            <a:lstStyle/>
            <a:p>
              <a:pPr marL="543560" marR="524510" indent="30480" algn="ctr">
                <a:lnSpc>
                  <a:spcPct val="103000"/>
                </a:lnSpc>
                <a:spcBef>
                  <a:spcPts val="245"/>
                </a:spcBef>
                <a:spcAft>
                  <a:spcPts val="0"/>
                </a:spcAft>
              </a:pPr>
              <a:r>
                <a:rPr lang="it-IT" sz="120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Segreteria di direzione</a:t>
              </a:r>
              <a:endParaRPr lang="it-IT" sz="1200" b="1" dirty="0">
                <a:effectLst/>
                <a:latin typeface="Times New Roman" panose="02020603050405020304" pitchFamily="18" charset="0"/>
                <a:ea typeface="Times New Roman" panose="02020603050405020304" pitchFamily="18" charset="0"/>
              </a:endParaRPr>
            </a:p>
          </p:txBody>
        </p:sp>
        <p:sp>
          <p:nvSpPr>
            <p:cNvPr id="31" name="Text Box 11">
              <a:extLst>
                <a:ext uri="{FF2B5EF4-FFF2-40B4-BE49-F238E27FC236}">
                  <a16:creationId xmlns:a16="http://schemas.microsoft.com/office/drawing/2014/main" id="{63D5DD40-64B1-4E86-8F3F-58632BCA3F9A}"/>
                </a:ext>
              </a:extLst>
            </p:cNvPr>
            <p:cNvSpPr txBox="1">
              <a:spLocks noChangeArrowheads="1"/>
            </p:cNvSpPr>
            <p:nvPr/>
          </p:nvSpPr>
          <p:spPr bwMode="auto">
            <a:xfrm>
              <a:off x="7378" y="373"/>
              <a:ext cx="2643"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79400" marR="280670" algn="ctr">
                <a:spcBef>
                  <a:spcPts val="245"/>
                </a:spcBef>
                <a:spcAft>
                  <a:spcPts val="0"/>
                </a:spcAft>
              </a:pPr>
              <a:r>
                <a:rPr lang="it-IT" sz="95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COMITATO</a:t>
              </a:r>
              <a:endParaRPr lang="it-IT" sz="1100" b="1" dirty="0">
                <a:effectLst/>
                <a:latin typeface="Times New Roman" panose="02020603050405020304" pitchFamily="18" charset="0"/>
                <a:ea typeface="Times New Roman" panose="02020603050405020304" pitchFamily="18" charset="0"/>
              </a:endParaRPr>
            </a:p>
            <a:p>
              <a:pPr marL="279400" marR="280670" algn="ctr">
                <a:spcBef>
                  <a:spcPts val="40"/>
                </a:spcBef>
                <a:spcAft>
                  <a:spcPts val="0"/>
                </a:spcAft>
              </a:pPr>
              <a:r>
                <a:rPr lang="it-IT" sz="95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DI SORVEGLIANZA</a:t>
              </a:r>
              <a:endParaRPr lang="it-IT" sz="1100" b="1" dirty="0">
                <a:effectLst/>
                <a:latin typeface="Times New Roman" panose="02020603050405020304" pitchFamily="18" charset="0"/>
                <a:ea typeface="Times New Roman" panose="02020603050405020304" pitchFamily="18" charset="0"/>
              </a:endParaRPr>
            </a:p>
          </p:txBody>
        </p:sp>
        <p:sp>
          <p:nvSpPr>
            <p:cNvPr id="32" name="Text Box 10">
              <a:extLst>
                <a:ext uri="{FF2B5EF4-FFF2-40B4-BE49-F238E27FC236}">
                  <a16:creationId xmlns:a16="http://schemas.microsoft.com/office/drawing/2014/main" id="{E19ECCE2-7EE1-456D-AAEC-B84DC619B246}"/>
                </a:ext>
              </a:extLst>
            </p:cNvPr>
            <p:cNvSpPr txBox="1">
              <a:spLocks noChangeArrowheads="1"/>
            </p:cNvSpPr>
            <p:nvPr/>
          </p:nvSpPr>
          <p:spPr bwMode="auto">
            <a:xfrm>
              <a:off x="4528" y="373"/>
              <a:ext cx="2643"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02285" indent="-22225">
                <a:lnSpc>
                  <a:spcPct val="103000"/>
                </a:lnSpc>
                <a:spcBef>
                  <a:spcPts val="245"/>
                </a:spcBef>
                <a:spcAft>
                  <a:spcPts val="0"/>
                </a:spcAft>
              </a:pPr>
              <a:r>
                <a:rPr lang="it-IT" sz="950" b="1" dirty="0">
                  <a:solidFill>
                    <a:srgbClr val="363639"/>
                  </a:solidFill>
                  <a:effectLst/>
                  <a:latin typeface="Arial" panose="020B0604020202020204" pitchFamily="34" charset="0"/>
                  <a:ea typeface="Times New Roman" panose="02020603050405020304" pitchFamily="18" charset="0"/>
                  <a:cs typeface="Times New Roman" panose="02020603050405020304" pitchFamily="18" charset="0"/>
                </a:rPr>
                <a:t>DIRETTORE GENERALE</a:t>
              </a:r>
              <a:endParaRPr lang="it-IT" sz="1100" b="1" dirty="0">
                <a:effectLst/>
                <a:latin typeface="Times New Roman" panose="02020603050405020304" pitchFamily="18" charset="0"/>
                <a:ea typeface="Times New Roman" panose="02020603050405020304" pitchFamily="18" charset="0"/>
              </a:endParaRPr>
            </a:p>
          </p:txBody>
        </p:sp>
      </p:grpSp>
      <p:sp>
        <p:nvSpPr>
          <p:cNvPr id="2" name="Text Box 8">
            <a:extLst>
              <a:ext uri="{FF2B5EF4-FFF2-40B4-BE49-F238E27FC236}">
                <a16:creationId xmlns:a16="http://schemas.microsoft.com/office/drawing/2014/main" id="{16593F16-31AC-4338-B5BA-08ECDCD20DD1}"/>
              </a:ext>
            </a:extLst>
          </p:cNvPr>
          <p:cNvSpPr txBox="1">
            <a:spLocks noChangeArrowheads="1"/>
          </p:cNvSpPr>
          <p:nvPr/>
        </p:nvSpPr>
        <p:spPr bwMode="auto">
          <a:xfrm>
            <a:off x="3073693" y="5463832"/>
            <a:ext cx="1543076" cy="376238"/>
          </a:xfrm>
          <a:prstGeom prst="rect">
            <a:avLst/>
          </a:prstGeom>
          <a:noFill/>
          <a:ln w="17477">
            <a:solidFill>
              <a:srgbClr val="8F81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271463"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a:ln>
                  <a:noFill/>
                </a:ln>
                <a:solidFill>
                  <a:srgbClr val="363639"/>
                </a:solidFill>
                <a:effectLst/>
                <a:latin typeface="Arial" panose="020B0604020202020204" pitchFamily="34" charset="0"/>
                <a:ea typeface="Times New Roman" panose="02020603050405020304" pitchFamily="18" charset="0"/>
                <a:cs typeface="Arial" panose="020B0604020202020204" pitchFamily="34" charset="0"/>
              </a:rPr>
              <a:t>Uffici Linee di attività</a:t>
            </a:r>
            <a:endParaRPr kumimoji="0" lang="it-IT" altLang="it-IT" sz="1800" b="1" i="0" u="none" strike="noStrike" cap="none" normalizeH="0" baseline="0" dirty="0">
              <a:ln>
                <a:noFill/>
              </a:ln>
              <a:solidFill>
                <a:schemeClr val="tx1"/>
              </a:solidFill>
              <a:effectLst/>
              <a:latin typeface="Arial" panose="020B0604020202020204" pitchFamily="34" charset="0"/>
            </a:endParaRPr>
          </a:p>
        </p:txBody>
      </p:sp>
      <p:sp>
        <p:nvSpPr>
          <p:cNvPr id="33" name="Text Box 7">
            <a:extLst>
              <a:ext uri="{FF2B5EF4-FFF2-40B4-BE49-F238E27FC236}">
                <a16:creationId xmlns:a16="http://schemas.microsoft.com/office/drawing/2014/main" id="{D185196F-D2F3-4074-9422-7DF339629727}"/>
              </a:ext>
            </a:extLst>
          </p:cNvPr>
          <p:cNvSpPr txBox="1">
            <a:spLocks noChangeArrowheads="1"/>
          </p:cNvSpPr>
          <p:nvPr/>
        </p:nvSpPr>
        <p:spPr bwMode="auto">
          <a:xfrm>
            <a:off x="5095273" y="5451498"/>
            <a:ext cx="1543076" cy="376238"/>
          </a:xfrm>
          <a:prstGeom prst="rect">
            <a:avLst/>
          </a:prstGeom>
          <a:noFill/>
          <a:ln w="17477">
            <a:solidFill>
              <a:srgbClr val="8F81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271463"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a:ln>
                  <a:noFill/>
                </a:ln>
                <a:solidFill>
                  <a:srgbClr val="363639"/>
                </a:solidFill>
                <a:effectLst/>
                <a:latin typeface="Arial" panose="020B0604020202020204" pitchFamily="34" charset="0"/>
                <a:ea typeface="Times New Roman" panose="02020603050405020304" pitchFamily="18" charset="0"/>
                <a:cs typeface="Arial" panose="020B0604020202020204" pitchFamily="34" charset="0"/>
              </a:rPr>
              <a:t>Uffici Linee di attività</a:t>
            </a:r>
            <a:endParaRPr kumimoji="0" lang="it-IT" altLang="it-IT" b="1" i="0" u="none" strike="noStrike" cap="none" normalizeH="0" baseline="0" dirty="0">
              <a:ln>
                <a:noFill/>
              </a:ln>
              <a:solidFill>
                <a:schemeClr val="tx1"/>
              </a:solidFill>
              <a:effectLst/>
              <a:latin typeface="Arial" panose="020B0604020202020204" pitchFamily="34" charset="0"/>
            </a:endParaRPr>
          </a:p>
        </p:txBody>
      </p:sp>
      <p:sp>
        <p:nvSpPr>
          <p:cNvPr id="34" name="Text Box 6">
            <a:extLst>
              <a:ext uri="{FF2B5EF4-FFF2-40B4-BE49-F238E27FC236}">
                <a16:creationId xmlns:a16="http://schemas.microsoft.com/office/drawing/2014/main" id="{D2BF8DC8-67F2-43B9-90BA-9AB8FDB8940A}"/>
              </a:ext>
            </a:extLst>
          </p:cNvPr>
          <p:cNvSpPr txBox="1">
            <a:spLocks noChangeArrowheads="1"/>
          </p:cNvSpPr>
          <p:nvPr/>
        </p:nvSpPr>
        <p:spPr bwMode="auto">
          <a:xfrm>
            <a:off x="7059978" y="5451498"/>
            <a:ext cx="1543076" cy="376238"/>
          </a:xfrm>
          <a:prstGeom prst="rect">
            <a:avLst/>
          </a:prstGeom>
          <a:noFill/>
          <a:ln w="17477">
            <a:solidFill>
              <a:srgbClr val="8F81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a:ln>
                  <a:noFill/>
                </a:ln>
                <a:solidFill>
                  <a:srgbClr val="363639"/>
                </a:solidFill>
                <a:effectLst/>
                <a:latin typeface="Arial" panose="020B0604020202020204" pitchFamily="34" charset="0"/>
                <a:ea typeface="Times New Roman" panose="02020603050405020304" pitchFamily="18" charset="0"/>
                <a:cs typeface="Arial" panose="020B0604020202020204" pitchFamily="34" charset="0"/>
              </a:rPr>
              <a:t>Uffici Linee di attività</a:t>
            </a:r>
            <a:endParaRPr kumimoji="0" lang="it-IT" altLang="it-IT" sz="1800" b="1" i="0" u="none" strike="noStrike" cap="none" normalizeH="0" baseline="0" dirty="0">
              <a:ln>
                <a:noFill/>
              </a:ln>
              <a:solidFill>
                <a:schemeClr val="tx1"/>
              </a:solidFill>
              <a:effectLst/>
              <a:latin typeface="Arial" panose="020B0604020202020204" pitchFamily="34" charset="0"/>
            </a:endParaRPr>
          </a:p>
        </p:txBody>
      </p:sp>
      <p:sp>
        <p:nvSpPr>
          <p:cNvPr id="35" name="Rectangle 5">
            <a:extLst>
              <a:ext uri="{FF2B5EF4-FFF2-40B4-BE49-F238E27FC236}">
                <a16:creationId xmlns:a16="http://schemas.microsoft.com/office/drawing/2014/main" id="{40978131-5136-44EC-BBE9-4F01CE46F2A4}"/>
              </a:ext>
            </a:extLst>
          </p:cNvPr>
          <p:cNvSpPr>
            <a:spLocks noChangeArrowheads="1"/>
          </p:cNvSpPr>
          <p:nvPr/>
        </p:nvSpPr>
        <p:spPr bwMode="auto">
          <a:xfrm>
            <a:off x="3017202" y="6054590"/>
            <a:ext cx="6157595" cy="6350"/>
          </a:xfrm>
          <a:prstGeom prst="rect">
            <a:avLst/>
          </a:prstGeom>
          <a:solidFill>
            <a:srgbClr val="36363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it-IT" dirty="0"/>
          </a:p>
        </p:txBody>
      </p:sp>
      <p:sp>
        <p:nvSpPr>
          <p:cNvPr id="37" name="Rectangle 39">
            <a:extLst>
              <a:ext uri="{FF2B5EF4-FFF2-40B4-BE49-F238E27FC236}">
                <a16:creationId xmlns:a16="http://schemas.microsoft.com/office/drawing/2014/main" id="{0E0C25CE-69DB-46E6-9831-87FF153B9926}"/>
              </a:ext>
            </a:extLst>
          </p:cNvPr>
          <p:cNvSpPr>
            <a:spLocks noChangeArrowheads="1"/>
          </p:cNvSpPr>
          <p:nvPr/>
        </p:nvSpPr>
        <p:spPr bwMode="auto">
          <a:xfrm>
            <a:off x="2128490" y="17881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it-IT" altLang="it-I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253410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436</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967335"/>
            <a:ext cx="8530224" cy="646331"/>
          </a:xfrm>
          <a:prstGeom prst="rect">
            <a:avLst/>
          </a:prstGeom>
          <a:solidFill>
            <a:srgbClr val="00B0F0"/>
          </a:solidFill>
          <a:ln>
            <a:solidFill>
              <a:schemeClr val="bg2">
                <a:lumMod val="75000"/>
              </a:schemeClr>
            </a:solidFill>
          </a:ln>
        </p:spPr>
        <p:txBody>
          <a:bodyPr wrap="square">
            <a:spAutoFit/>
          </a:bodyPr>
          <a:lstStyle/>
          <a:p>
            <a:pPr algn="ctr"/>
            <a:r>
              <a:rPr lang="it-IT" b="1" dirty="0"/>
              <a:t>Organi della SUA sono il Direttore generale ed il Comitato di sorveglianza con ruoli e compiti definiti dalla legge regionale e precisati nel regolamento.</a:t>
            </a:r>
          </a:p>
        </p:txBody>
      </p:sp>
      <p:sp>
        <p:nvSpPr>
          <p:cNvPr id="11" name="Rettangolo 10">
            <a:extLst>
              <a:ext uri="{FF2B5EF4-FFF2-40B4-BE49-F238E27FC236}">
                <a16:creationId xmlns:a16="http://schemas.microsoft.com/office/drawing/2014/main" id="{C9FB96EC-2E12-4996-BF1B-9FFD6E2C09DC}"/>
              </a:ext>
            </a:extLst>
          </p:cNvPr>
          <p:cNvSpPr/>
          <p:nvPr/>
        </p:nvSpPr>
        <p:spPr>
          <a:xfrm>
            <a:off x="1830888" y="3823007"/>
            <a:ext cx="8530224" cy="923330"/>
          </a:xfrm>
          <a:prstGeom prst="rect">
            <a:avLst/>
          </a:prstGeom>
          <a:solidFill>
            <a:schemeClr val="bg2">
              <a:lumMod val="75000"/>
            </a:schemeClr>
          </a:solidFill>
          <a:ln>
            <a:solidFill>
              <a:schemeClr val="bg2">
                <a:lumMod val="75000"/>
              </a:schemeClr>
            </a:solidFill>
          </a:ln>
        </p:spPr>
        <p:txBody>
          <a:bodyPr wrap="square">
            <a:spAutoFit/>
          </a:bodyPr>
          <a:lstStyle/>
          <a:p>
            <a:pPr algn="ctr"/>
            <a:r>
              <a:rPr lang="it-IT" b="1" dirty="0"/>
              <a:t>Il Direttore generale, opera in termini di rapporto esclusivo con la Regione, adotta gli atti aventi efficacia esterna ed è responsabile dell’intera attività della SUA e dell’attuazione delle procedure ad essa affidate.</a:t>
            </a:r>
          </a:p>
        </p:txBody>
      </p:sp>
      <p:sp>
        <p:nvSpPr>
          <p:cNvPr id="12" name="Rettangolo 11">
            <a:extLst>
              <a:ext uri="{FF2B5EF4-FFF2-40B4-BE49-F238E27FC236}">
                <a16:creationId xmlns:a16="http://schemas.microsoft.com/office/drawing/2014/main" id="{27EB2359-EA17-4DE3-87BC-6C16992A996B}"/>
              </a:ext>
            </a:extLst>
          </p:cNvPr>
          <p:cNvSpPr/>
          <p:nvPr/>
        </p:nvSpPr>
        <p:spPr>
          <a:xfrm>
            <a:off x="1830888" y="4922148"/>
            <a:ext cx="8530224" cy="923330"/>
          </a:xfrm>
          <a:prstGeom prst="rect">
            <a:avLst/>
          </a:prstGeom>
          <a:solidFill>
            <a:srgbClr val="FFFF00"/>
          </a:solidFill>
          <a:ln>
            <a:solidFill>
              <a:schemeClr val="bg2">
                <a:lumMod val="75000"/>
              </a:schemeClr>
            </a:solidFill>
          </a:ln>
        </p:spPr>
        <p:txBody>
          <a:bodyPr wrap="square">
            <a:spAutoFit/>
          </a:bodyPr>
          <a:lstStyle/>
          <a:p>
            <a:pPr algn="ctr"/>
            <a:r>
              <a:rPr lang="it-IT" b="1" dirty="0"/>
              <a:t>Il Comitato di sorveglianza assegna gli obiettivi al Direttore generale ed ai dirigenti e ne verifica il conseguimento. È altresì preposto alla verifica sull’andamento generale della SUA ed effettua le relazioni periodiche. </a:t>
            </a:r>
          </a:p>
        </p:txBody>
      </p:sp>
    </p:spTree>
    <p:extLst>
      <p:ext uri="{BB962C8B-B14F-4D97-AF65-F5344CB8AC3E}">
        <p14:creationId xmlns:p14="http://schemas.microsoft.com/office/powerpoint/2010/main" val="336725971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437</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967335"/>
            <a:ext cx="8530224" cy="1569660"/>
          </a:xfrm>
          <a:prstGeom prst="rect">
            <a:avLst/>
          </a:prstGeom>
          <a:solidFill>
            <a:srgbClr val="92D050"/>
          </a:solidFill>
          <a:ln>
            <a:solidFill>
              <a:schemeClr val="bg2">
                <a:lumMod val="75000"/>
              </a:schemeClr>
            </a:solidFill>
          </a:ln>
        </p:spPr>
        <p:txBody>
          <a:bodyPr wrap="square">
            <a:spAutoFit/>
          </a:bodyPr>
          <a:lstStyle/>
          <a:p>
            <a:pPr algn="ctr"/>
            <a:r>
              <a:rPr lang="it-IT" sz="2400" b="1" dirty="0"/>
              <a:t>La SUA dispone inoltre di una struttura organizzativa, articolata in tre sezioni di livello dirigenziale equiparato a quello di settore della Giunta regionale, una amministrativa-contabile, una tecnica ed una relativa all’osservatorio regionale dei contratti pubblici.</a:t>
            </a:r>
          </a:p>
        </p:txBody>
      </p:sp>
    </p:spTree>
    <p:extLst>
      <p:ext uri="{BB962C8B-B14F-4D97-AF65-F5344CB8AC3E}">
        <p14:creationId xmlns:p14="http://schemas.microsoft.com/office/powerpoint/2010/main" val="4046938843"/>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438</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IL DIRETTORE GENERALE </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812941"/>
            <a:ext cx="8530224" cy="2862322"/>
          </a:xfrm>
          <a:prstGeom prst="rect">
            <a:avLst/>
          </a:prstGeom>
          <a:solidFill>
            <a:srgbClr val="92D050"/>
          </a:solidFill>
          <a:ln>
            <a:solidFill>
              <a:schemeClr val="bg2">
                <a:lumMod val="75000"/>
              </a:schemeClr>
            </a:solidFill>
          </a:ln>
        </p:spPr>
        <p:txBody>
          <a:bodyPr wrap="square">
            <a:spAutoFit/>
          </a:bodyPr>
          <a:lstStyle/>
          <a:p>
            <a:pPr algn="ctr"/>
            <a:r>
              <a:rPr lang="it-IT" b="1" u="sng" dirty="0"/>
              <a:t>Il Dirigente generale:</a:t>
            </a:r>
          </a:p>
          <a:p>
            <a:pPr algn="ctr"/>
            <a:r>
              <a:rPr lang="it-IT" dirty="0"/>
              <a:t>a) </a:t>
            </a:r>
            <a:r>
              <a:rPr lang="it-IT" b="1" u="sng" dirty="0"/>
              <a:t>adotta il regolamento di organizzazione della SUA</a:t>
            </a:r>
            <a:r>
              <a:rPr lang="it-IT" dirty="0"/>
              <a:t> e, previo parere della competente Commissione consiliare, lo sottopone all’approvazione della Giunta regionale;</a:t>
            </a:r>
          </a:p>
          <a:p>
            <a:pPr algn="ctr"/>
            <a:r>
              <a:rPr lang="it-IT" dirty="0"/>
              <a:t>b) </a:t>
            </a:r>
            <a:r>
              <a:rPr lang="it-IT" b="1" u="sng" dirty="0"/>
              <a:t>definisce e rende operative le procedure e la documentazione formale per la attivazione del sistema di gestione per la qualità della SUA.</a:t>
            </a:r>
            <a:r>
              <a:rPr lang="it-IT" dirty="0"/>
              <a:t> A tal fine, in conformità con la norma di riferimento, nomina un responsabile del SgQ [SISTEMA DI GESTIONE DELLA QUALITÀ], collocato in staff con la stessa direzione generale;</a:t>
            </a:r>
          </a:p>
          <a:p>
            <a:pPr algn="ctr"/>
            <a:r>
              <a:rPr lang="it-IT" dirty="0"/>
              <a:t>c) </a:t>
            </a:r>
            <a:r>
              <a:rPr lang="it-IT" b="1" u="sng" dirty="0"/>
              <a:t>definisce le linee fondamentali del sistema di attestazione</a:t>
            </a:r>
            <a:r>
              <a:rPr lang="it-IT" dirty="0"/>
              <a:t> [della qualità] secondo quanto previsto ai commi 1 e 11 dell'art. 2 della legge regionale, sottoponendolo all’approvazione della Giunta regionale;</a:t>
            </a:r>
          </a:p>
        </p:txBody>
      </p:sp>
    </p:spTree>
    <p:extLst>
      <p:ext uri="{BB962C8B-B14F-4D97-AF65-F5344CB8AC3E}">
        <p14:creationId xmlns:p14="http://schemas.microsoft.com/office/powerpoint/2010/main" val="2504310918"/>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439</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IL DIRETTORE GENERALE </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967335"/>
            <a:ext cx="8530224" cy="2554545"/>
          </a:xfrm>
          <a:prstGeom prst="rect">
            <a:avLst/>
          </a:prstGeom>
          <a:solidFill>
            <a:srgbClr val="92D050"/>
          </a:solidFill>
          <a:ln>
            <a:solidFill>
              <a:schemeClr val="bg2">
                <a:lumMod val="75000"/>
              </a:schemeClr>
            </a:solidFill>
          </a:ln>
        </p:spPr>
        <p:txBody>
          <a:bodyPr wrap="square">
            <a:spAutoFit/>
          </a:bodyPr>
          <a:lstStyle/>
          <a:p>
            <a:pPr algn="ctr"/>
            <a:r>
              <a:rPr lang="it-IT" sz="2000" b="1" dirty="0"/>
              <a:t>Il Dirigente generale:</a:t>
            </a:r>
          </a:p>
          <a:p>
            <a:pPr algn="ctr"/>
            <a:r>
              <a:rPr lang="it-IT" sz="2000" dirty="0"/>
              <a:t>d) </a:t>
            </a:r>
            <a:r>
              <a:rPr lang="it-IT" sz="2000" b="1" u="sng" dirty="0"/>
              <a:t>opera, in virtù della autonomia organizzativa e finanziaria della SUA, quale funzionario delegato</a:t>
            </a:r>
            <a:r>
              <a:rPr lang="it-IT" sz="2000" dirty="0"/>
              <a:t>, ai sensi e per gli effetti dell’articolo 50 della Legge regionale 4 febbraio 2002, n. 8 (budget operativo); </a:t>
            </a:r>
          </a:p>
          <a:p>
            <a:pPr algn="ctr"/>
            <a:r>
              <a:rPr lang="it-IT" sz="2000" dirty="0"/>
              <a:t>e) </a:t>
            </a:r>
            <a:r>
              <a:rPr lang="it-IT" sz="2000" b="1" u="sng" dirty="0"/>
              <a:t>ha la responsabilità e garantisce la corretta e piena attuazione del regolamento</a:t>
            </a:r>
            <a:r>
              <a:rPr lang="it-IT" sz="2000" b="1" dirty="0"/>
              <a:t> </a:t>
            </a:r>
            <a:r>
              <a:rPr lang="it-IT" sz="2000" dirty="0"/>
              <a:t>e garantisce la definizione degli indirizzi, il coordinamento e la loro efficace attuazione da parte dei dirigenti responsabili delle Sezioni con le quali la SUA è articolata.</a:t>
            </a:r>
          </a:p>
        </p:txBody>
      </p:sp>
    </p:spTree>
    <p:extLst>
      <p:ext uri="{BB962C8B-B14F-4D97-AF65-F5344CB8AC3E}">
        <p14:creationId xmlns:p14="http://schemas.microsoft.com/office/powerpoint/2010/main" val="2641158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803748" y="3596350"/>
            <a:ext cx="8215028" cy="2292935"/>
          </a:xfrm>
          <a:prstGeom prst="rect">
            <a:avLst/>
          </a:prstGeom>
          <a:noFill/>
        </p:spPr>
        <p:txBody>
          <a:bodyPr wrap="square" rtlCol="0">
            <a:spAutoFit/>
          </a:bodyPr>
          <a:lstStyle/>
          <a:p>
            <a:pPr marL="285750" indent="-285750" algn="just">
              <a:buFont typeface="Wingdings" panose="05000000000000000000" pitchFamily="2" charset="2"/>
              <a:buChar char="ü"/>
            </a:pPr>
            <a:r>
              <a:rPr lang="it-IT" sz="1300" b="1" dirty="0"/>
              <a:t>1. utilizzo di materiali e componenti innovativi;</a:t>
            </a:r>
          </a:p>
          <a:p>
            <a:pPr marL="285750" indent="-285750" algn="just">
              <a:buFont typeface="Wingdings" panose="05000000000000000000" pitchFamily="2" charset="2"/>
              <a:buChar char="ü"/>
            </a:pPr>
            <a:r>
              <a:rPr lang="it-IT" sz="1300" b="1" dirty="0"/>
              <a:t>2. processi produttivi innovativi o di alta precisione dimensionale e qualitativa;</a:t>
            </a:r>
          </a:p>
          <a:p>
            <a:pPr marL="285750" indent="-285750" algn="just">
              <a:buFont typeface="Wingdings" panose="05000000000000000000" pitchFamily="2" charset="2"/>
              <a:buChar char="ü"/>
            </a:pPr>
            <a:r>
              <a:rPr lang="it-IT" sz="1300" b="1" dirty="0"/>
              <a:t>3. esecuzione in luoghi che presentano difficoltà logistica o particolari problematiche geotecniche, idrauliche, geologiche e ambientali;</a:t>
            </a:r>
          </a:p>
          <a:p>
            <a:pPr marL="285750" indent="-285750" algn="just">
              <a:buFont typeface="Wingdings" panose="05000000000000000000" pitchFamily="2" charset="2"/>
              <a:buChar char="ü"/>
            </a:pPr>
            <a:r>
              <a:rPr lang="it-IT" sz="1300" b="1" dirty="0"/>
              <a:t>4. complessità di funzionamento d’uso o necessità di elevate prestazioni per quanto riguarda la loro funzionalità;</a:t>
            </a:r>
          </a:p>
          <a:p>
            <a:pPr marL="285750" indent="-285750" algn="just">
              <a:buFont typeface="Wingdings" panose="05000000000000000000" pitchFamily="2" charset="2"/>
              <a:buChar char="ü"/>
            </a:pPr>
            <a:r>
              <a:rPr lang="it-IT" sz="1300" b="1" dirty="0"/>
              <a:t>5. esecuzione in ambienti aggressivi che, come tali, siano capaci di provocare malattie o alterazioni morbose a uomini e animali o di distruggere e danneggiare piante e coltivazioni;</a:t>
            </a:r>
          </a:p>
          <a:p>
            <a:pPr marL="285750" indent="-285750" algn="just">
              <a:buFont typeface="Wingdings" panose="05000000000000000000" pitchFamily="2" charset="2"/>
              <a:buChar char="ü"/>
            </a:pPr>
            <a:r>
              <a:rPr lang="it-IT" sz="1300" b="1" dirty="0"/>
              <a:t>6. necessità di prevedere dotazioni impiantistiche non usuali;</a:t>
            </a:r>
          </a:p>
          <a:p>
            <a:pPr marL="285750" indent="-285750" algn="just">
              <a:buFont typeface="Wingdings" panose="05000000000000000000" pitchFamily="2" charset="2"/>
              <a:buChar char="ü"/>
            </a:pPr>
            <a:r>
              <a:rPr lang="it-IT" sz="1300" b="1" dirty="0"/>
              <a:t>7. complessità in relazione a particolari esigenze connesse a vincoli architettonici, storico-artistici o conservativi;</a:t>
            </a:r>
          </a:p>
          <a:p>
            <a:pPr marL="285750" indent="-285750" algn="just">
              <a:buFont typeface="Wingdings" panose="05000000000000000000" pitchFamily="2" charset="2"/>
              <a:buChar char="ü"/>
            </a:pPr>
            <a:r>
              <a:rPr lang="it-IT" sz="1300" b="1" dirty="0"/>
              <a:t>8. necessità di un progetto elaborato in forma completa e dettagliata in tutte le sue parti, architettonica, strutturale e impiantistica;</a:t>
            </a:r>
          </a:p>
        </p:txBody>
      </p:sp>
    </p:spTree>
    <p:extLst>
      <p:ext uri="{BB962C8B-B14F-4D97-AF65-F5344CB8AC3E}">
        <p14:creationId xmlns:p14="http://schemas.microsoft.com/office/powerpoint/2010/main" val="2642051496"/>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440</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IL DIRETTORE GENERALE </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804768"/>
            <a:ext cx="8530224" cy="1477328"/>
          </a:xfrm>
          <a:prstGeom prst="rect">
            <a:avLst/>
          </a:prstGeom>
          <a:solidFill>
            <a:srgbClr val="92D050"/>
          </a:solidFill>
          <a:ln>
            <a:solidFill>
              <a:schemeClr val="bg2">
                <a:lumMod val="75000"/>
              </a:schemeClr>
            </a:solidFill>
          </a:ln>
        </p:spPr>
        <p:txBody>
          <a:bodyPr wrap="square">
            <a:spAutoFit/>
          </a:bodyPr>
          <a:lstStyle/>
          <a:p>
            <a:pPr algn="ctr"/>
            <a:r>
              <a:rPr lang="it-IT" b="1" dirty="0"/>
              <a:t>L’art. 24 del REGOLAMENTO, poi, assegna al Direttore generale, quale garante della puntuale applicazione delle fonti della SUA, un potere definito come di attuazione progressiva dei compiti assegnati, sia con riferimento all'ambito oggettivo dei contratti per i quali è previsto l'obbligo del ricorso alla SUA, sia con riferimento all'ambito dei soggetti obbligati.</a:t>
            </a:r>
          </a:p>
        </p:txBody>
      </p:sp>
      <p:sp>
        <p:nvSpPr>
          <p:cNvPr id="2" name="Rettangolo 1">
            <a:extLst>
              <a:ext uri="{FF2B5EF4-FFF2-40B4-BE49-F238E27FC236}">
                <a16:creationId xmlns:a16="http://schemas.microsoft.com/office/drawing/2014/main" id="{683DB0A0-380A-42AD-AEAC-804CEA36C87A}"/>
              </a:ext>
            </a:extLst>
          </p:cNvPr>
          <p:cNvSpPr/>
          <p:nvPr/>
        </p:nvSpPr>
        <p:spPr>
          <a:xfrm>
            <a:off x="1830888" y="4480273"/>
            <a:ext cx="8530224" cy="1477328"/>
          </a:xfrm>
          <a:prstGeom prst="rect">
            <a:avLst/>
          </a:prstGeom>
          <a:ln>
            <a:solidFill>
              <a:schemeClr val="tx1"/>
            </a:solidFill>
          </a:ln>
        </p:spPr>
        <p:txBody>
          <a:bodyPr wrap="square">
            <a:spAutoFit/>
          </a:bodyPr>
          <a:lstStyle/>
          <a:p>
            <a:pPr algn="ctr"/>
            <a:r>
              <a:rPr lang="it-IT" dirty="0"/>
              <a:t>Trattasi di un potere, quello attribuito al Direttore generale, </a:t>
            </a:r>
            <a:r>
              <a:rPr lang="it-IT" u="sng" dirty="0"/>
              <a:t>che ha come oggetto diretto e concreto gli aspetti strutturali ed organizzativi dell’organismo pubblico e, quale oggetto mediato, la stessa efficacia delle norme che prevedono l'obbligo di "avvalimento" in capo alle stazioni appaltanti e la conseguente competenza esclusiva della SUA per le fasi della procedura concorsuale successive alla deliberazione a contrarre. </a:t>
            </a:r>
          </a:p>
        </p:txBody>
      </p:sp>
    </p:spTree>
    <p:extLst>
      <p:ext uri="{BB962C8B-B14F-4D97-AF65-F5344CB8AC3E}">
        <p14:creationId xmlns:p14="http://schemas.microsoft.com/office/powerpoint/2010/main" val="2021560927"/>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441</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IL COMITATO DI SORVEGLIANZA</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772211"/>
            <a:ext cx="8530224" cy="1477328"/>
          </a:xfrm>
          <a:prstGeom prst="rect">
            <a:avLst/>
          </a:prstGeom>
          <a:solidFill>
            <a:schemeClr val="accent2">
              <a:lumMod val="40000"/>
              <a:lumOff val="60000"/>
            </a:schemeClr>
          </a:solidFill>
          <a:ln>
            <a:solidFill>
              <a:schemeClr val="bg2">
                <a:lumMod val="75000"/>
              </a:schemeClr>
            </a:solidFill>
          </a:ln>
        </p:spPr>
        <p:txBody>
          <a:bodyPr wrap="square">
            <a:spAutoFit/>
          </a:bodyPr>
          <a:lstStyle/>
          <a:p>
            <a:pPr algn="ctr"/>
            <a:r>
              <a:rPr lang="it-IT" b="1" dirty="0"/>
              <a:t>IL COMITATO DI SORVEGLIANZA</a:t>
            </a:r>
          </a:p>
          <a:p>
            <a:pPr algn="ctr"/>
            <a:r>
              <a:rPr lang="it-IT" dirty="0"/>
              <a:t>Il Comitato di sorveglianza - come già detto - </a:t>
            </a:r>
            <a:r>
              <a:rPr lang="it-IT" b="1" u="sng" dirty="0"/>
              <a:t>assegna gli obiettivi al Direttore Generale ed ai dirigenti e ne verifica il conseguimento.</a:t>
            </a:r>
            <a:r>
              <a:rPr lang="it-IT" dirty="0"/>
              <a:t> È altresì preposto alla verifica sull’andamento generale della SUA ed effettua le relazioni</a:t>
            </a:r>
          </a:p>
          <a:p>
            <a:pPr algn="ctr"/>
            <a:r>
              <a:rPr lang="it-IT" dirty="0"/>
              <a:t>periodiche…(art. 3, comma 4 legge n. 26/2007).</a:t>
            </a:r>
          </a:p>
        </p:txBody>
      </p:sp>
      <p:sp>
        <p:nvSpPr>
          <p:cNvPr id="2" name="Rettangolo 1">
            <a:extLst>
              <a:ext uri="{FF2B5EF4-FFF2-40B4-BE49-F238E27FC236}">
                <a16:creationId xmlns:a16="http://schemas.microsoft.com/office/drawing/2014/main" id="{41A463F8-1730-436D-820C-2A2FE5DA9406}"/>
              </a:ext>
            </a:extLst>
          </p:cNvPr>
          <p:cNvSpPr/>
          <p:nvPr/>
        </p:nvSpPr>
        <p:spPr>
          <a:xfrm>
            <a:off x="1334544" y="4512311"/>
            <a:ext cx="9522912" cy="1477328"/>
          </a:xfrm>
          <a:prstGeom prst="rect">
            <a:avLst/>
          </a:prstGeom>
          <a:solidFill>
            <a:schemeClr val="accent1">
              <a:lumMod val="40000"/>
              <a:lumOff val="60000"/>
            </a:schemeClr>
          </a:solidFill>
        </p:spPr>
        <p:txBody>
          <a:bodyPr wrap="square">
            <a:spAutoFit/>
          </a:bodyPr>
          <a:lstStyle/>
          <a:p>
            <a:pPr algn="ctr"/>
            <a:r>
              <a:rPr lang="it-IT" b="1" u="sng" dirty="0"/>
              <a:t>Il Comitato di sorveglianza è nominato dal Presidente della Giunta regionale</a:t>
            </a:r>
            <a:r>
              <a:rPr lang="it-IT" dirty="0"/>
              <a:t>, previa delibera della stessa, ed è composto da cinque membri, due dei quali appartenenti alla Magistratura contabile ed amministrativa, i cui nominativi vanno richiesti ai competenti organi di autogoverno, e gli altri scelti tra i soggetti individuati [con valutazione comparativa]. Il Comitato, che elegge al suo interno il Presidente, disciplina la propria attività mediante adozione di un regolamento interno.</a:t>
            </a:r>
          </a:p>
        </p:txBody>
      </p:sp>
    </p:spTree>
    <p:extLst>
      <p:ext uri="{BB962C8B-B14F-4D97-AF65-F5344CB8AC3E}">
        <p14:creationId xmlns:p14="http://schemas.microsoft.com/office/powerpoint/2010/main" val="23105290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442</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SEZIONE AMMINISTRATIVA</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772211"/>
            <a:ext cx="8530224" cy="1200329"/>
          </a:xfrm>
          <a:prstGeom prst="rect">
            <a:avLst/>
          </a:prstGeom>
          <a:solidFill>
            <a:schemeClr val="accent2">
              <a:lumMod val="40000"/>
              <a:lumOff val="60000"/>
            </a:schemeClr>
          </a:solidFill>
          <a:ln>
            <a:solidFill>
              <a:schemeClr val="bg2">
                <a:lumMod val="75000"/>
              </a:schemeClr>
            </a:solidFill>
          </a:ln>
        </p:spPr>
        <p:txBody>
          <a:bodyPr wrap="square">
            <a:spAutoFit/>
          </a:bodyPr>
          <a:lstStyle/>
          <a:p>
            <a:pPr algn="ctr"/>
            <a:r>
              <a:rPr lang="it-IT" b="1" dirty="0"/>
              <a:t>La sezione amministrativa della SUA svolge tutte le attività necessarie a garantire l’autonomia organizzativa e finanziaria della Autorità regionale nonché i rapporti economici con i soggetti che affidano alla SUA lo svolgimento delle procedure di affidamento dei contratti (art. 7 regolamento).</a:t>
            </a:r>
            <a:endParaRPr lang="it-IT" dirty="0"/>
          </a:p>
        </p:txBody>
      </p:sp>
      <p:sp>
        <p:nvSpPr>
          <p:cNvPr id="3" name="Rettangolo 2">
            <a:extLst>
              <a:ext uri="{FF2B5EF4-FFF2-40B4-BE49-F238E27FC236}">
                <a16:creationId xmlns:a16="http://schemas.microsoft.com/office/drawing/2014/main" id="{55B73F52-2BEA-4802-9458-7EEBDB08A3E6}"/>
              </a:ext>
            </a:extLst>
          </p:cNvPr>
          <p:cNvSpPr/>
          <p:nvPr/>
        </p:nvSpPr>
        <p:spPr>
          <a:xfrm>
            <a:off x="1830888" y="4199832"/>
            <a:ext cx="8530223" cy="1631216"/>
          </a:xfrm>
          <a:prstGeom prst="rect">
            <a:avLst/>
          </a:prstGeom>
          <a:ln>
            <a:solidFill>
              <a:schemeClr val="bg2">
                <a:lumMod val="75000"/>
              </a:schemeClr>
            </a:solidFill>
          </a:ln>
        </p:spPr>
        <p:txBody>
          <a:bodyPr wrap="square">
            <a:spAutoFit/>
          </a:bodyPr>
          <a:lstStyle/>
          <a:p>
            <a:pPr algn="ctr"/>
            <a:r>
              <a:rPr lang="it-IT" sz="2000" dirty="0"/>
              <a:t>L’articolazione degli uffici e/o linee di attività della Sezione Amministrativa della SUA dovrà garantire lo svolgimento a regime delle seguenti funzioni:</a:t>
            </a:r>
          </a:p>
          <a:p>
            <a:pPr algn="ctr"/>
            <a:endParaRPr lang="it-IT" sz="2000" dirty="0"/>
          </a:p>
          <a:p>
            <a:pPr marL="342900" indent="-342900">
              <a:buFont typeface="Wingdings" panose="05000000000000000000" pitchFamily="2" charset="2"/>
              <a:buChar char="q"/>
            </a:pPr>
            <a:r>
              <a:rPr lang="it-IT" sz="2000" dirty="0"/>
              <a:t>contabilità, amministrazione e personale della SUA;</a:t>
            </a:r>
          </a:p>
          <a:p>
            <a:pPr marL="342900" indent="-342900">
              <a:buFont typeface="Wingdings" panose="05000000000000000000" pitchFamily="2" charset="2"/>
              <a:buChar char="q"/>
            </a:pPr>
            <a:r>
              <a:rPr lang="it-IT" sz="2000" dirty="0"/>
              <a:t>relazioni economiche con i soggetti obbligati o ricorrenti alla SUA</a:t>
            </a:r>
            <a:r>
              <a:rPr lang="it-IT" dirty="0"/>
              <a:t>.</a:t>
            </a:r>
          </a:p>
        </p:txBody>
      </p:sp>
    </p:spTree>
    <p:extLst>
      <p:ext uri="{BB962C8B-B14F-4D97-AF65-F5344CB8AC3E}">
        <p14:creationId xmlns:p14="http://schemas.microsoft.com/office/powerpoint/2010/main" val="541236840"/>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443</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SEZIONE TECNICA</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772211"/>
            <a:ext cx="8530224" cy="923330"/>
          </a:xfrm>
          <a:prstGeom prst="rect">
            <a:avLst/>
          </a:prstGeom>
          <a:solidFill>
            <a:schemeClr val="accent2">
              <a:lumMod val="40000"/>
              <a:lumOff val="60000"/>
            </a:schemeClr>
          </a:solidFill>
          <a:ln>
            <a:solidFill>
              <a:schemeClr val="bg2">
                <a:lumMod val="75000"/>
              </a:schemeClr>
            </a:solidFill>
          </a:ln>
        </p:spPr>
        <p:txBody>
          <a:bodyPr wrap="square">
            <a:spAutoFit/>
          </a:bodyPr>
          <a:lstStyle/>
          <a:p>
            <a:pPr algn="ctr"/>
            <a:r>
              <a:rPr lang="it-IT" b="1" dirty="0"/>
              <a:t>La sezione Tecnica della SUA svolge tutte le attività necessarie a garantire la verifica dei bandi di gara e della relativa documentazione tecnica predisposta dalle S.A. nonché l’espletamento delle procedure di affidamento dei contratti pubblici (art. 8).</a:t>
            </a:r>
          </a:p>
        </p:txBody>
      </p:sp>
      <p:sp>
        <p:nvSpPr>
          <p:cNvPr id="3" name="Rettangolo 2">
            <a:extLst>
              <a:ext uri="{FF2B5EF4-FFF2-40B4-BE49-F238E27FC236}">
                <a16:creationId xmlns:a16="http://schemas.microsoft.com/office/drawing/2014/main" id="{55B73F52-2BEA-4802-9458-7EEBDB08A3E6}"/>
              </a:ext>
            </a:extLst>
          </p:cNvPr>
          <p:cNvSpPr/>
          <p:nvPr/>
        </p:nvSpPr>
        <p:spPr>
          <a:xfrm>
            <a:off x="1830888" y="3960924"/>
            <a:ext cx="8530224" cy="1754326"/>
          </a:xfrm>
          <a:prstGeom prst="rect">
            <a:avLst/>
          </a:prstGeom>
          <a:solidFill>
            <a:schemeClr val="tx2">
              <a:lumMod val="40000"/>
              <a:lumOff val="60000"/>
            </a:schemeClr>
          </a:solidFill>
          <a:ln>
            <a:solidFill>
              <a:schemeClr val="bg2">
                <a:lumMod val="75000"/>
              </a:schemeClr>
            </a:solidFill>
          </a:ln>
        </p:spPr>
        <p:txBody>
          <a:bodyPr wrap="square">
            <a:spAutoFit/>
          </a:bodyPr>
          <a:lstStyle/>
          <a:p>
            <a:pPr algn="ctr"/>
            <a:r>
              <a:rPr lang="it-IT" dirty="0"/>
              <a:t>L’articolazione degli uffici e/o linee di attività della Sezione Tecnica della SUA dovrà garantire lo svolgimento a regime delle seguenti funzioni:</a:t>
            </a:r>
          </a:p>
          <a:p>
            <a:pPr marL="285750" indent="-285750">
              <a:buFont typeface="Wingdings" panose="05000000000000000000" pitchFamily="2" charset="2"/>
              <a:buChar char="q"/>
            </a:pPr>
            <a:r>
              <a:rPr lang="it-IT" dirty="0"/>
              <a:t>controllo bandi e verifica documentazione tecnica, bandi tipo e schede tipo;</a:t>
            </a:r>
          </a:p>
          <a:p>
            <a:pPr marL="285750" indent="-285750">
              <a:buFont typeface="Wingdings" panose="05000000000000000000" pitchFamily="2" charset="2"/>
              <a:buChar char="q"/>
            </a:pPr>
            <a:r>
              <a:rPr lang="it-IT" dirty="0"/>
              <a:t>gestione procedure di affidamento dei contratti di lavori;</a:t>
            </a:r>
          </a:p>
          <a:p>
            <a:pPr marL="285750" indent="-285750">
              <a:buFont typeface="Wingdings" panose="05000000000000000000" pitchFamily="2" charset="2"/>
              <a:buChar char="q"/>
            </a:pPr>
            <a:r>
              <a:rPr lang="it-IT" dirty="0"/>
              <a:t>gestione procedure di affidamento dei contratti di servizi e forniture;</a:t>
            </a:r>
          </a:p>
          <a:p>
            <a:pPr marL="285750" indent="-285750">
              <a:buFont typeface="Wingdings" panose="05000000000000000000" pitchFamily="2" charset="2"/>
              <a:buChar char="q"/>
            </a:pPr>
            <a:r>
              <a:rPr lang="it-IT" dirty="0"/>
              <a:t>centrale di committenza e procedure complesse.</a:t>
            </a:r>
          </a:p>
        </p:txBody>
      </p:sp>
    </p:spTree>
    <p:extLst>
      <p:ext uri="{BB962C8B-B14F-4D97-AF65-F5344CB8AC3E}">
        <p14:creationId xmlns:p14="http://schemas.microsoft.com/office/powerpoint/2010/main" val="218759362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444</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SEZIONE OSSERVATORIO</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772211"/>
            <a:ext cx="8530224" cy="923330"/>
          </a:xfrm>
          <a:prstGeom prst="rect">
            <a:avLst/>
          </a:prstGeom>
          <a:solidFill>
            <a:schemeClr val="accent2">
              <a:lumMod val="40000"/>
              <a:lumOff val="60000"/>
            </a:schemeClr>
          </a:solidFill>
          <a:ln>
            <a:solidFill>
              <a:schemeClr val="bg2">
                <a:lumMod val="75000"/>
              </a:schemeClr>
            </a:solidFill>
          </a:ln>
        </p:spPr>
        <p:txBody>
          <a:bodyPr wrap="square">
            <a:spAutoFit/>
          </a:bodyPr>
          <a:lstStyle/>
          <a:p>
            <a:pPr algn="ctr"/>
            <a:r>
              <a:rPr lang="it-IT" b="1" dirty="0"/>
              <a:t>La sezione Osservatorio della SUA svolge tutte le attività necessarie a garantire l’espletamento di tutti i compiti definiti dalla legge regionale e precisati ai commi da 6 a 9 dell’art. 4 regolamento.</a:t>
            </a:r>
          </a:p>
        </p:txBody>
      </p:sp>
      <p:sp>
        <p:nvSpPr>
          <p:cNvPr id="3" name="Rettangolo 2">
            <a:extLst>
              <a:ext uri="{FF2B5EF4-FFF2-40B4-BE49-F238E27FC236}">
                <a16:creationId xmlns:a16="http://schemas.microsoft.com/office/drawing/2014/main" id="{55B73F52-2BEA-4802-9458-7EEBDB08A3E6}"/>
              </a:ext>
            </a:extLst>
          </p:cNvPr>
          <p:cNvSpPr/>
          <p:nvPr/>
        </p:nvSpPr>
        <p:spPr>
          <a:xfrm>
            <a:off x="1830887" y="3960924"/>
            <a:ext cx="8565715" cy="2062103"/>
          </a:xfrm>
          <a:prstGeom prst="rect">
            <a:avLst/>
          </a:prstGeom>
          <a:solidFill>
            <a:schemeClr val="accent5">
              <a:lumMod val="60000"/>
              <a:lumOff val="40000"/>
            </a:schemeClr>
          </a:solidFill>
          <a:ln>
            <a:solidFill>
              <a:schemeClr val="bg2">
                <a:lumMod val="75000"/>
              </a:schemeClr>
            </a:solidFill>
          </a:ln>
        </p:spPr>
        <p:txBody>
          <a:bodyPr wrap="square">
            <a:spAutoFit/>
          </a:bodyPr>
          <a:lstStyle/>
          <a:p>
            <a:pPr algn="ctr"/>
            <a:r>
              <a:rPr lang="it-IT" sz="1600" b="1" dirty="0"/>
              <a:t>L’articolazione degli uffici e/o linee di attività della Sezione Osservatorio della SUA dovrà garantire lo svolgimento a regime delle seguenti funzioni:</a:t>
            </a:r>
          </a:p>
          <a:p>
            <a:pPr marL="285750" indent="-285750" algn="just">
              <a:buFont typeface="Wingdings" panose="05000000000000000000" pitchFamily="2" charset="2"/>
              <a:buChar char="q"/>
            </a:pPr>
            <a:r>
              <a:rPr lang="it-IT" sz="1600" dirty="0"/>
              <a:t>raccolta ed elaborazione dati ciclo dei contratti pubblici e validazione dati per l’Autorità (sezione regionale dell’osservatorio nazionale sui contratti pubblici);</a:t>
            </a:r>
          </a:p>
          <a:p>
            <a:pPr marL="285750" indent="-285750" algn="just">
              <a:buFont typeface="Wingdings" panose="05000000000000000000" pitchFamily="2" charset="2"/>
              <a:buChar char="q"/>
            </a:pPr>
            <a:r>
              <a:rPr lang="it-IT" sz="1600" dirty="0"/>
              <a:t>banche dati e attività specificate dalla legge regionale (prezzi, opere, reti, incarichi professionali, finanziamenti della regione, sicurezza, subappaltatori);</a:t>
            </a:r>
          </a:p>
          <a:p>
            <a:pPr marL="285750" indent="-285750" algn="just">
              <a:buFont typeface="Wingdings" panose="05000000000000000000" pitchFamily="2" charset="2"/>
              <a:buChar char="q"/>
            </a:pPr>
            <a:r>
              <a:rPr lang="it-IT" sz="1600" dirty="0"/>
              <a:t>linee guida per il sistema di certificazione della qualità, sistema di attestazione delle procedure di affidamento, promozione, diffusione e aggiornamento delle buone pratiche;</a:t>
            </a:r>
          </a:p>
        </p:txBody>
      </p:sp>
    </p:spTree>
    <p:extLst>
      <p:ext uri="{BB962C8B-B14F-4D97-AF65-F5344CB8AC3E}">
        <p14:creationId xmlns:p14="http://schemas.microsoft.com/office/powerpoint/2010/main" val="1955462553"/>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445</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Il personale (artt. 22-23 regolamento)</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772211"/>
            <a:ext cx="8530224" cy="3046988"/>
          </a:xfrm>
          <a:prstGeom prst="rect">
            <a:avLst/>
          </a:prstGeom>
          <a:solidFill>
            <a:srgbClr val="92D050"/>
          </a:solidFill>
          <a:ln>
            <a:solidFill>
              <a:schemeClr val="bg2">
                <a:lumMod val="75000"/>
              </a:schemeClr>
            </a:solidFill>
          </a:ln>
        </p:spPr>
        <p:txBody>
          <a:bodyPr wrap="square">
            <a:spAutoFit/>
          </a:bodyPr>
          <a:lstStyle/>
          <a:p>
            <a:pPr marL="285750" indent="-285750" algn="ctr">
              <a:buFont typeface="Wingdings" panose="05000000000000000000" pitchFamily="2" charset="2"/>
              <a:buChar char="q"/>
            </a:pPr>
            <a:r>
              <a:rPr lang="it-IT" sz="1600" b="1" dirty="0"/>
              <a:t>al personale della SUA è applicato il Contratto Collettivo di lavoro del personale delle Regioni e delle Autonomie Locali.</a:t>
            </a:r>
          </a:p>
          <a:p>
            <a:pPr marL="285750" indent="-285750" algn="ctr">
              <a:buFont typeface="Wingdings" panose="05000000000000000000" pitchFamily="2" charset="2"/>
              <a:buChar char="q"/>
            </a:pPr>
            <a:r>
              <a:rPr lang="it-IT" sz="1600" b="1" dirty="0"/>
              <a:t>il personale si comporta con impegno e responsabilità </a:t>
            </a:r>
            <a:r>
              <a:rPr lang="it-IT" sz="1600" dirty="0"/>
              <a:t>in modo da favorire l’instaurazione di rapporti di fiducia e collaborazione anche in relazione all’attività esterna esercitata dalla SUA.	</a:t>
            </a:r>
          </a:p>
          <a:p>
            <a:pPr marL="285750" indent="-285750" algn="ctr">
              <a:buFont typeface="Wingdings" panose="05000000000000000000" pitchFamily="2" charset="2"/>
              <a:buChar char="q"/>
            </a:pPr>
            <a:r>
              <a:rPr lang="it-IT" sz="1600" dirty="0"/>
              <a:t>tutti i dipendenti, i collaboratori diretti ed indiretti, nel seguito denominati “dipendente”, della SUA sono tenuti nell’esercizio del ruolo o compito loro affidato conformare il loro comportamento alle norme definite nel presente articolo.</a:t>
            </a:r>
          </a:p>
          <a:p>
            <a:pPr marL="285750" indent="-285750" algn="ctr">
              <a:buFont typeface="Wingdings" panose="05000000000000000000" pitchFamily="2" charset="2"/>
              <a:buChar char="q"/>
            </a:pPr>
            <a:r>
              <a:rPr lang="it-IT" sz="1600" b="1" u="sng" dirty="0"/>
              <a:t>il dipendente deve assicurare la parità di trattamento tra gli operatori economici “candidati” e “offerenti” astenendosi da qualunque informazione o trattamento preferenziale che possa avvantaggiare uno o più operatori economici</a:t>
            </a:r>
            <a:r>
              <a:rPr lang="it-IT" sz="1600" dirty="0"/>
              <a:t>, come deve evitare qualunque ritardo, omissione di informazione o trattamento negativo che possa danneggiare uno o più operatori economici comunque interessati alla stipulazione di contratti di lavori, servizi e forniture.</a:t>
            </a:r>
          </a:p>
        </p:txBody>
      </p:sp>
    </p:spTree>
    <p:extLst>
      <p:ext uri="{BB962C8B-B14F-4D97-AF65-F5344CB8AC3E}">
        <p14:creationId xmlns:p14="http://schemas.microsoft.com/office/powerpoint/2010/main" val="3937249264"/>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446</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Sulla struttura della SUA – Il personale (artt. 22-23 regolamento)</a:t>
            </a:r>
            <a:endParaRPr lang="it-IT" sz="2000" dirty="0"/>
          </a:p>
        </p:txBody>
      </p:sp>
      <p:sp>
        <p:nvSpPr>
          <p:cNvPr id="9" name="Rettangolo 8">
            <a:extLst>
              <a:ext uri="{FF2B5EF4-FFF2-40B4-BE49-F238E27FC236}">
                <a16:creationId xmlns:a16="http://schemas.microsoft.com/office/drawing/2014/main" id="{8B9D33AA-66A0-43A7-8C40-D8AD367A2B78}"/>
              </a:ext>
            </a:extLst>
          </p:cNvPr>
          <p:cNvSpPr/>
          <p:nvPr/>
        </p:nvSpPr>
        <p:spPr>
          <a:xfrm>
            <a:off x="1830888" y="2772211"/>
            <a:ext cx="8530224" cy="2970044"/>
          </a:xfrm>
          <a:prstGeom prst="rect">
            <a:avLst/>
          </a:prstGeom>
          <a:solidFill>
            <a:srgbClr val="92D050"/>
          </a:solidFill>
          <a:ln>
            <a:solidFill>
              <a:schemeClr val="bg2">
                <a:lumMod val="75000"/>
              </a:schemeClr>
            </a:solidFill>
          </a:ln>
        </p:spPr>
        <p:txBody>
          <a:bodyPr wrap="square">
            <a:spAutoFit/>
          </a:bodyPr>
          <a:lstStyle/>
          <a:p>
            <a:pPr marL="285750" indent="-285750" algn="ctr">
              <a:buFont typeface="Wingdings" panose="05000000000000000000" pitchFamily="2" charset="2"/>
              <a:buChar char="q"/>
            </a:pPr>
            <a:r>
              <a:rPr lang="it-IT" sz="1700" b="1" dirty="0"/>
              <a:t>il dipendente, nel corso delle gare e delle trattative per la stipulazione dei contratti deve mantenere riservate tutte le informazioni di cui disponga per ragioni di ufficio che non debbano essere rese pubbliche per disposizioni di legge.</a:t>
            </a:r>
          </a:p>
          <a:p>
            <a:pPr marL="285750" indent="-285750" algn="ctr">
              <a:buFont typeface="Wingdings" panose="05000000000000000000" pitchFamily="2" charset="2"/>
              <a:buChar char="q"/>
            </a:pPr>
            <a:r>
              <a:rPr lang="it-IT" sz="1700" b="1" dirty="0"/>
              <a:t>il dipendente deve evitare qualunque situazione che lo ponga in una posizione di conflitto di interessi nella gestione di gare e di trattative contrattuali.</a:t>
            </a:r>
          </a:p>
          <a:p>
            <a:pPr marL="285750" indent="-285750" algn="ctr">
              <a:buFont typeface="Wingdings" panose="05000000000000000000" pitchFamily="2" charset="2"/>
              <a:buChar char="q"/>
            </a:pPr>
            <a:r>
              <a:rPr lang="it-IT" sz="1700" b="1" dirty="0"/>
              <a:t>il dipendente non chiede, per sé o per altri, né accetta regali o altre utilità</a:t>
            </a:r>
            <a:r>
              <a:rPr lang="it-IT" sz="1700" dirty="0"/>
              <a:t>, salvo quelli simbolici e d’uso corrente di modico valore, da imprenditori, prestatori di servizi e fornitori della Regione.</a:t>
            </a:r>
          </a:p>
          <a:p>
            <a:pPr marL="285750" indent="-285750" algn="ctr">
              <a:buFont typeface="Wingdings" panose="05000000000000000000" pitchFamily="2" charset="2"/>
              <a:buChar char="q"/>
            </a:pPr>
            <a:r>
              <a:rPr lang="it-IT" sz="1700" u="sng" dirty="0"/>
              <a:t>il dipendente deve astenersi da qualsiasi prestazione professionale, tecnica o amministrativa al di fuori dei suoi compiti d’ufficio anche occasionale, a favore e per conto di operatori economici interessati a gare o a trattative per la stipulazione di contratti con la Regione. </a:t>
            </a:r>
          </a:p>
        </p:txBody>
      </p:sp>
    </p:spTree>
    <p:extLst>
      <p:ext uri="{BB962C8B-B14F-4D97-AF65-F5344CB8AC3E}">
        <p14:creationId xmlns:p14="http://schemas.microsoft.com/office/powerpoint/2010/main" val="15400694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447</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Le altre funzioni della SUA</a:t>
            </a:r>
            <a:endParaRPr lang="it-IT" sz="2000" dirty="0"/>
          </a:p>
        </p:txBody>
      </p:sp>
      <p:graphicFrame>
        <p:nvGraphicFramePr>
          <p:cNvPr id="14" name="Diagramma 13">
            <a:extLst>
              <a:ext uri="{FF2B5EF4-FFF2-40B4-BE49-F238E27FC236}">
                <a16:creationId xmlns:a16="http://schemas.microsoft.com/office/drawing/2014/main" id="{1C89CA3D-1C35-4B68-B5A7-A16683C3C149}"/>
              </a:ext>
            </a:extLst>
          </p:cNvPr>
          <p:cNvGraphicFramePr/>
          <p:nvPr>
            <p:extLst>
              <p:ext uri="{D42A27DB-BD31-4B8C-83A1-F6EECF244321}">
                <p14:modId xmlns:p14="http://schemas.microsoft.com/office/powerpoint/2010/main" val="537211808"/>
              </p:ext>
            </p:extLst>
          </p:nvPr>
        </p:nvGraphicFramePr>
        <p:xfrm>
          <a:off x="538525" y="3069844"/>
          <a:ext cx="2906038" cy="206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ma 12">
            <a:extLst>
              <a:ext uri="{FF2B5EF4-FFF2-40B4-BE49-F238E27FC236}">
                <a16:creationId xmlns:a16="http://schemas.microsoft.com/office/drawing/2014/main" id="{6F4A21C3-B15E-4BAA-BFDF-1F228C842E69}"/>
              </a:ext>
            </a:extLst>
          </p:cNvPr>
          <p:cNvGraphicFramePr/>
          <p:nvPr>
            <p:extLst>
              <p:ext uri="{D42A27DB-BD31-4B8C-83A1-F6EECF244321}">
                <p14:modId xmlns:p14="http://schemas.microsoft.com/office/powerpoint/2010/main" val="839258249"/>
              </p:ext>
            </p:extLst>
          </p:nvPr>
        </p:nvGraphicFramePr>
        <p:xfrm>
          <a:off x="4226491" y="3051402"/>
          <a:ext cx="2906038" cy="2593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ma 2">
            <a:extLst>
              <a:ext uri="{FF2B5EF4-FFF2-40B4-BE49-F238E27FC236}">
                <a16:creationId xmlns:a16="http://schemas.microsoft.com/office/drawing/2014/main" id="{041C6099-3B1C-4F93-B435-DA290307C9D3}"/>
              </a:ext>
            </a:extLst>
          </p:cNvPr>
          <p:cNvGraphicFramePr/>
          <p:nvPr>
            <p:extLst>
              <p:ext uri="{D42A27DB-BD31-4B8C-83A1-F6EECF244321}">
                <p14:modId xmlns:p14="http://schemas.microsoft.com/office/powerpoint/2010/main" val="3246263522"/>
              </p:ext>
            </p:extLst>
          </p:nvPr>
        </p:nvGraphicFramePr>
        <p:xfrm>
          <a:off x="7914458" y="2815381"/>
          <a:ext cx="3344280" cy="32174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93156707"/>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448</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8" name="Rettangolo 7">
            <a:extLst>
              <a:ext uri="{FF2B5EF4-FFF2-40B4-BE49-F238E27FC236}">
                <a16:creationId xmlns:a16="http://schemas.microsoft.com/office/drawing/2014/main" id="{9CAA0EDF-2312-4D7E-8B82-36512FEE9771}"/>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Le altre funzioni della SUA (art. 12 l. n. 26/2007)</a:t>
            </a:r>
            <a:endParaRPr lang="it-IT" sz="2000" dirty="0"/>
          </a:p>
        </p:txBody>
      </p:sp>
      <p:graphicFrame>
        <p:nvGraphicFramePr>
          <p:cNvPr id="13" name="Diagramma 12">
            <a:extLst>
              <a:ext uri="{FF2B5EF4-FFF2-40B4-BE49-F238E27FC236}">
                <a16:creationId xmlns:a16="http://schemas.microsoft.com/office/drawing/2014/main" id="{6F4A21C3-B15E-4BAA-BFDF-1F228C842E69}"/>
              </a:ext>
            </a:extLst>
          </p:cNvPr>
          <p:cNvGraphicFramePr/>
          <p:nvPr>
            <p:extLst>
              <p:ext uri="{D42A27DB-BD31-4B8C-83A1-F6EECF244321}">
                <p14:modId xmlns:p14="http://schemas.microsoft.com/office/powerpoint/2010/main" val="285790261"/>
              </p:ext>
            </p:extLst>
          </p:nvPr>
        </p:nvGraphicFramePr>
        <p:xfrm>
          <a:off x="1064096" y="2693096"/>
          <a:ext cx="4140895" cy="3328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uppo 14">
            <a:extLst>
              <a:ext uri="{FF2B5EF4-FFF2-40B4-BE49-F238E27FC236}">
                <a16:creationId xmlns:a16="http://schemas.microsoft.com/office/drawing/2014/main" id="{4FACF957-63BA-477E-AF01-583A9AA50862}"/>
              </a:ext>
            </a:extLst>
          </p:cNvPr>
          <p:cNvGrpSpPr/>
          <p:nvPr/>
        </p:nvGrpSpPr>
        <p:grpSpPr>
          <a:xfrm>
            <a:off x="6540152" y="2765682"/>
            <a:ext cx="4140895" cy="3102840"/>
            <a:chOff x="0" y="-122987"/>
            <a:chExt cx="4140895" cy="3102840"/>
          </a:xfrm>
          <a:solidFill>
            <a:schemeClr val="bg2">
              <a:lumMod val="75000"/>
            </a:schemeClr>
          </a:solidFill>
          <a:scene3d>
            <a:camera prst="orthographicFront"/>
            <a:lightRig rig="flat" dir="t"/>
          </a:scene3d>
        </p:grpSpPr>
        <p:sp>
          <p:nvSpPr>
            <p:cNvPr id="16" name="Rettangolo con angoli arrotondati 15">
              <a:extLst>
                <a:ext uri="{FF2B5EF4-FFF2-40B4-BE49-F238E27FC236}">
                  <a16:creationId xmlns:a16="http://schemas.microsoft.com/office/drawing/2014/main" id="{C6A50F0C-3D69-4AE3-AADC-8D2314DF9377}"/>
                </a:ext>
              </a:extLst>
            </p:cNvPr>
            <p:cNvSpPr/>
            <p:nvPr/>
          </p:nvSpPr>
          <p:spPr>
            <a:xfrm>
              <a:off x="0" y="-122987"/>
              <a:ext cx="4140895" cy="3102840"/>
            </a:xfrm>
            <a:prstGeom prst="roundRect">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CasellaDiTesto 16">
              <a:extLst>
                <a:ext uri="{FF2B5EF4-FFF2-40B4-BE49-F238E27FC236}">
                  <a16:creationId xmlns:a16="http://schemas.microsoft.com/office/drawing/2014/main" id="{778D970A-DA2A-48C7-A3C3-7FF1445261F2}"/>
                </a:ext>
              </a:extLst>
            </p:cNvPr>
            <p:cNvSpPr txBox="1"/>
            <p:nvPr/>
          </p:nvSpPr>
          <p:spPr>
            <a:xfrm>
              <a:off x="261481" y="181487"/>
              <a:ext cx="3670126" cy="259160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600" b="1" dirty="0">
                  <a:solidFill>
                    <a:schemeClr val="tx1"/>
                  </a:solidFill>
                </a:rPr>
                <a:t>a) obbligo di applicare o far applicare all'operatore economico, integralmente nei confronti di tutti i lavoratori dipendenti impiegati nella esecuzione degli appalti le condizioni economiche e normative previste dai contratti collettivi nazionali e territoriali di lavoro della categoria vigenti. Per gli appalti di lavori, anche durante l'esecuzione, la verifica degli obblighi relativi alla iscrizione dei lavoratori alle Casse Edili ed alla regolarità </a:t>
              </a:r>
              <a:r>
                <a:rPr lang="it-IT" sz="1700" b="1" dirty="0">
                  <a:solidFill>
                    <a:schemeClr val="tx1"/>
                  </a:solidFill>
                </a:rPr>
                <a:t>contributiva;</a:t>
              </a:r>
              <a:endParaRPr lang="it-IT" sz="1700" b="1" kern="1200" dirty="0">
                <a:solidFill>
                  <a:schemeClr val="tx1"/>
                </a:solidFill>
              </a:endParaRPr>
            </a:p>
          </p:txBody>
        </p:sp>
      </p:grpSp>
      <p:sp>
        <p:nvSpPr>
          <p:cNvPr id="11" name="Freccia a destra 10">
            <a:extLst>
              <a:ext uri="{FF2B5EF4-FFF2-40B4-BE49-F238E27FC236}">
                <a16:creationId xmlns:a16="http://schemas.microsoft.com/office/drawing/2014/main" id="{2934F9BE-48A0-4411-933B-1BD397F9EB00}"/>
              </a:ext>
            </a:extLst>
          </p:cNvPr>
          <p:cNvSpPr/>
          <p:nvPr/>
        </p:nvSpPr>
        <p:spPr>
          <a:xfrm>
            <a:off x="5322557" y="3887367"/>
            <a:ext cx="1114817" cy="77661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49382364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449</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graphicFrame>
        <p:nvGraphicFramePr>
          <p:cNvPr id="13" name="Diagramma 12">
            <a:extLst>
              <a:ext uri="{FF2B5EF4-FFF2-40B4-BE49-F238E27FC236}">
                <a16:creationId xmlns:a16="http://schemas.microsoft.com/office/drawing/2014/main" id="{6F4A21C3-B15E-4BAA-BFDF-1F228C842E69}"/>
              </a:ext>
            </a:extLst>
          </p:cNvPr>
          <p:cNvGraphicFramePr/>
          <p:nvPr>
            <p:extLst>
              <p:ext uri="{D42A27DB-BD31-4B8C-83A1-F6EECF244321}">
                <p14:modId xmlns:p14="http://schemas.microsoft.com/office/powerpoint/2010/main" val="1012398654"/>
              </p:ext>
            </p:extLst>
          </p:nvPr>
        </p:nvGraphicFramePr>
        <p:xfrm>
          <a:off x="4025552" y="2715303"/>
          <a:ext cx="4140895" cy="3328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reccia a destra 13">
            <a:extLst>
              <a:ext uri="{FF2B5EF4-FFF2-40B4-BE49-F238E27FC236}">
                <a16:creationId xmlns:a16="http://schemas.microsoft.com/office/drawing/2014/main" id="{D216FC20-8756-45C2-882B-BF0AE2328C56}"/>
              </a:ext>
            </a:extLst>
          </p:cNvPr>
          <p:cNvSpPr/>
          <p:nvPr/>
        </p:nvSpPr>
        <p:spPr>
          <a:xfrm>
            <a:off x="2688509" y="3913501"/>
            <a:ext cx="1114817" cy="77661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Rettangolo 18">
            <a:extLst>
              <a:ext uri="{FF2B5EF4-FFF2-40B4-BE49-F238E27FC236}">
                <a16:creationId xmlns:a16="http://schemas.microsoft.com/office/drawing/2014/main" id="{1AED8418-A3EB-4000-AFFB-1E249044B53E}"/>
              </a:ext>
            </a:extLst>
          </p:cNvPr>
          <p:cNvSpPr/>
          <p:nvPr/>
        </p:nvSpPr>
        <p:spPr>
          <a:xfrm>
            <a:off x="1830888" y="2120662"/>
            <a:ext cx="8530224" cy="461665"/>
          </a:xfrm>
          <a:prstGeom prst="rect">
            <a:avLst/>
          </a:prstGeom>
          <a:ln>
            <a:solidFill>
              <a:schemeClr val="accent1"/>
            </a:solidFill>
          </a:ln>
        </p:spPr>
        <p:txBody>
          <a:bodyPr wrap="square">
            <a:spAutoFit/>
          </a:bodyPr>
          <a:lstStyle/>
          <a:p>
            <a:pPr algn="ctr"/>
            <a:r>
              <a:rPr lang="it-IT" sz="2400" b="1" dirty="0"/>
              <a:t>Le altre funzioni della SUA (art. 12 l. n. 26/2007)</a:t>
            </a:r>
            <a:endParaRPr lang="it-IT" sz="2000" dirty="0"/>
          </a:p>
        </p:txBody>
      </p:sp>
    </p:spTree>
    <p:extLst>
      <p:ext uri="{BB962C8B-B14F-4D97-AF65-F5344CB8AC3E}">
        <p14:creationId xmlns:p14="http://schemas.microsoft.com/office/powerpoint/2010/main" val="1555516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894522" y="3282076"/>
            <a:ext cx="10402956" cy="2769989"/>
          </a:xfrm>
          <a:prstGeom prst="rect">
            <a:avLst/>
          </a:prstGeom>
          <a:noFill/>
        </p:spPr>
        <p:txBody>
          <a:bodyPr wrap="square" rtlCol="0">
            <a:spAutoFit/>
          </a:bodyPr>
          <a:lstStyle/>
          <a:p>
            <a:pPr marL="285750" indent="-285750" algn="ctr">
              <a:buFont typeface="Wingdings" panose="05000000000000000000" pitchFamily="2" charset="2"/>
              <a:buChar char="q"/>
            </a:pPr>
            <a:endParaRPr lang="it-IT" sz="1200" dirty="0"/>
          </a:p>
          <a:p>
            <a:pPr marL="285750" indent="-285750" algn="ctr">
              <a:buFont typeface="Wingdings" panose="05000000000000000000" pitchFamily="2" charset="2"/>
              <a:buChar char="q"/>
            </a:pPr>
            <a:r>
              <a:rPr lang="it-IT" sz="1500" dirty="0"/>
              <a:t>e) </a:t>
            </a:r>
            <a:r>
              <a:rPr lang="it-IT" sz="1500" b="1" u="sng" dirty="0"/>
              <a:t>per la progettazione dei lavori di cui al punto precedente (punto d) fornisce indirizzi, formalizzandoli in apposito documento, in ordine agli obiettivi generali da perseguire, alle strategie per raggiungerli, alle esigenze e ai bisogni da soddisfare</a:t>
            </a:r>
            <a:r>
              <a:rPr lang="it-IT" sz="1500" dirty="0"/>
              <a:t>, fissando i limiti finanziari da rispettare e indicando i possibili sistemi di realizzazione da impiegare, anche al fine della predisposizione del documento di fattibilità delle alternative progettuali;</a:t>
            </a:r>
          </a:p>
          <a:p>
            <a:pPr marL="285750" indent="-285750" algn="ctr">
              <a:buFont typeface="Wingdings" panose="05000000000000000000" pitchFamily="2" charset="2"/>
              <a:buChar char="q"/>
            </a:pPr>
            <a:r>
              <a:rPr lang="it-IT" sz="1500" dirty="0"/>
              <a:t>f) </a:t>
            </a:r>
            <a:r>
              <a:rPr lang="it-IT" sz="1500" b="1" u="sng" dirty="0"/>
              <a:t>per la progettazione dei lavori di cui all’art. 23, comma 2, del Codice (e cioè lavori di particolare rilevanza sotto il profilo architettonico, ambientale, paesaggistico ecc.) verifica la possibilità di ricorrere alle professionalità interne in possesso di idonea competenza oppure propone l’utilizzo della procedura del concorso di progettazione o del concorso di idee</a:t>
            </a:r>
            <a:r>
              <a:rPr lang="it-IT" sz="1500" dirty="0"/>
              <a:t>;</a:t>
            </a:r>
          </a:p>
          <a:p>
            <a:pPr marL="285750" indent="-285750" algn="ctr">
              <a:buFont typeface="Wingdings" panose="05000000000000000000" pitchFamily="2" charset="2"/>
              <a:buChar char="q"/>
            </a:pPr>
            <a:r>
              <a:rPr lang="it-IT" sz="1500" dirty="0"/>
              <a:t>g) </a:t>
            </a:r>
            <a:r>
              <a:rPr lang="it-IT" sz="1500" b="1" u="sng" dirty="0"/>
              <a:t>in relazione alle caratteristiche e alla dimensione dell’intervento, promuove e definisce, sulla base delle indicazioni del dirigente preposto alla struttura competente, le modalità di verifica dei vari livelli progettuali</a:t>
            </a:r>
            <a:r>
              <a:rPr lang="it-IT" sz="1500" dirty="0"/>
              <a:t>, le procedure di eventuale affidamento a soggetti esterni delle attività di progettazione e la stima dei corrispettivi, da inserire nel quadro economico;</a:t>
            </a:r>
          </a:p>
          <a:p>
            <a:pPr marL="285750" indent="-285750" algn="ctr">
              <a:buFont typeface="Wingdings" panose="05000000000000000000" pitchFamily="2" charset="2"/>
              <a:buChar char="q"/>
            </a:pPr>
            <a:endParaRPr lang="it-IT" sz="1200" dirty="0"/>
          </a:p>
        </p:txBody>
      </p:sp>
    </p:spTree>
    <p:extLst>
      <p:ext uri="{BB962C8B-B14F-4D97-AF65-F5344CB8AC3E}">
        <p14:creationId xmlns:p14="http://schemas.microsoft.com/office/powerpoint/2010/main" val="447650045"/>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450</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2" name="CasellaDiTesto 1">
            <a:extLst>
              <a:ext uri="{FF2B5EF4-FFF2-40B4-BE49-F238E27FC236}">
                <a16:creationId xmlns:a16="http://schemas.microsoft.com/office/drawing/2014/main" id="{86B42FDD-5D88-4826-945E-8F3316AEDFE2}"/>
              </a:ext>
            </a:extLst>
          </p:cNvPr>
          <p:cNvSpPr txBox="1"/>
          <p:nvPr/>
        </p:nvSpPr>
        <p:spPr>
          <a:xfrm>
            <a:off x="2495600" y="1966586"/>
            <a:ext cx="7200800" cy="1200329"/>
          </a:xfrm>
          <a:prstGeom prst="rect">
            <a:avLst/>
          </a:prstGeom>
          <a:solidFill>
            <a:srgbClr val="FF0000"/>
          </a:solidFill>
          <a:ln>
            <a:solidFill>
              <a:schemeClr val="tx1"/>
            </a:solidFill>
          </a:ln>
        </p:spPr>
        <p:txBody>
          <a:bodyPr wrap="square" rtlCol="0">
            <a:spAutoFit/>
          </a:bodyPr>
          <a:lstStyle/>
          <a:p>
            <a:pPr algn="ctr"/>
            <a:r>
              <a:rPr lang="it-IT" sz="2400" b="1" dirty="0"/>
              <a:t>VEDIAMO ORA I PROFILI PROCEDURALI RELATIVI ALLE FUNZIONI SVOLTE DALLA SUA per l’acquisizione di contratti di lavori, servizi e forniture.</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3585686"/>
            <a:ext cx="8530224" cy="1938992"/>
          </a:xfrm>
          <a:prstGeom prst="rect">
            <a:avLst/>
          </a:prstGeom>
          <a:solidFill>
            <a:schemeClr val="bg1"/>
          </a:solidFill>
          <a:ln>
            <a:solidFill>
              <a:schemeClr val="bg2">
                <a:lumMod val="75000"/>
              </a:schemeClr>
            </a:solidFill>
          </a:ln>
        </p:spPr>
        <p:txBody>
          <a:bodyPr wrap="square">
            <a:spAutoFit/>
          </a:bodyPr>
          <a:lstStyle/>
          <a:p>
            <a:pPr algn="ctr"/>
            <a:r>
              <a:rPr lang="it-IT" sz="2400" dirty="0"/>
              <a:t>Innanzitutto, come precisa il regolamento, i soggetti che ricorrono alla stazione unica appaltante: «…</a:t>
            </a:r>
            <a:r>
              <a:rPr lang="it-IT" sz="2400" i="1" u="sng" dirty="0"/>
              <a:t>si avvalgono della SUA per la predisposizione degli atti iniziali di tutte le procedure di aggiudicazione di contratti pubblici di lavori, di servizi, di acquisto e forniture, fino all’aggiudicazione definitiva</a:t>
            </a:r>
            <a:r>
              <a:rPr lang="it-IT" sz="2400" dirty="0"/>
              <a:t>» (art. 12).</a:t>
            </a:r>
          </a:p>
        </p:txBody>
      </p:sp>
    </p:spTree>
    <p:extLst>
      <p:ext uri="{BB962C8B-B14F-4D97-AF65-F5344CB8AC3E}">
        <p14:creationId xmlns:p14="http://schemas.microsoft.com/office/powerpoint/2010/main" val="416844280"/>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451</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1384995"/>
          </a:xfrm>
          <a:prstGeom prst="rect">
            <a:avLst/>
          </a:prstGeom>
          <a:solidFill>
            <a:schemeClr val="bg1"/>
          </a:solidFill>
          <a:ln>
            <a:solidFill>
              <a:schemeClr val="bg2">
                <a:lumMod val="75000"/>
              </a:schemeClr>
            </a:solidFill>
          </a:ln>
        </p:spPr>
        <p:txBody>
          <a:bodyPr wrap="square">
            <a:spAutoFit/>
          </a:bodyPr>
          <a:lstStyle/>
          <a:p>
            <a:pPr algn="ctr"/>
            <a:r>
              <a:rPr lang="it-IT" sz="2800" dirty="0"/>
              <a:t>Dunque, rimane fuori il tema dell’assunzione diretta di obbligazioni da parte della SUA (da qui essenzialmente il suo ruolo di «intermediario»).</a:t>
            </a:r>
          </a:p>
        </p:txBody>
      </p:sp>
      <p:sp>
        <p:nvSpPr>
          <p:cNvPr id="3" name="Rettangolo 2">
            <a:extLst>
              <a:ext uri="{FF2B5EF4-FFF2-40B4-BE49-F238E27FC236}">
                <a16:creationId xmlns:a16="http://schemas.microsoft.com/office/drawing/2014/main" id="{288E1366-A24F-412F-9BCF-203833D70397}"/>
              </a:ext>
            </a:extLst>
          </p:cNvPr>
          <p:cNvSpPr/>
          <p:nvPr/>
        </p:nvSpPr>
        <p:spPr>
          <a:xfrm>
            <a:off x="2683836" y="3715166"/>
            <a:ext cx="6824328" cy="2246769"/>
          </a:xfrm>
          <a:prstGeom prst="rect">
            <a:avLst/>
          </a:prstGeom>
          <a:solidFill>
            <a:schemeClr val="tx2">
              <a:lumMod val="60000"/>
              <a:lumOff val="40000"/>
            </a:schemeClr>
          </a:solidFill>
          <a:ln>
            <a:solidFill>
              <a:schemeClr val="tx1"/>
            </a:solidFill>
          </a:ln>
        </p:spPr>
        <p:txBody>
          <a:bodyPr wrap="square">
            <a:spAutoFit/>
          </a:bodyPr>
          <a:lstStyle/>
          <a:p>
            <a:pPr algn="ctr"/>
            <a:r>
              <a:rPr lang="it-IT" sz="2000" dirty="0"/>
              <a:t>Ad esempio, non è fonte di obbligazione per la SUA nei</a:t>
            </a:r>
          </a:p>
          <a:p>
            <a:pPr algn="ctr"/>
            <a:r>
              <a:rPr lang="it-IT" sz="2000" dirty="0"/>
              <a:t>confronti del fornitore – dopo l’aggiudicazione -</a:t>
            </a:r>
          </a:p>
          <a:p>
            <a:pPr algn="ctr"/>
            <a:r>
              <a:rPr lang="it-IT" sz="2000" dirty="0"/>
              <a:t>la sottoscrizione della Convenzione con le condizioni generali delle forniture, </a:t>
            </a:r>
            <a:r>
              <a:rPr lang="it-IT" sz="2000" b="1" u="sng" dirty="0"/>
              <a:t>che verranno concluse dalle singole amministrazioni con l’emissione dei relativi ordinativi di fornitura i quali, nei limiti ivi previsti, saranno per ciascuna delle stesse fonte di obbligazione.</a:t>
            </a:r>
          </a:p>
        </p:txBody>
      </p:sp>
    </p:spTree>
    <p:extLst>
      <p:ext uri="{BB962C8B-B14F-4D97-AF65-F5344CB8AC3E}">
        <p14:creationId xmlns:p14="http://schemas.microsoft.com/office/powerpoint/2010/main" val="423960554"/>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452</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1200329"/>
          </a:xfrm>
          <a:prstGeom prst="rect">
            <a:avLst/>
          </a:prstGeom>
          <a:solidFill>
            <a:schemeClr val="bg1"/>
          </a:solidFill>
          <a:ln>
            <a:solidFill>
              <a:schemeClr val="tx1"/>
            </a:solidFill>
          </a:ln>
        </p:spPr>
        <p:txBody>
          <a:bodyPr wrap="square">
            <a:spAutoFit/>
          </a:bodyPr>
          <a:lstStyle/>
          <a:p>
            <a:pPr algn="ctr"/>
            <a:r>
              <a:rPr lang="it-IT" sz="2400" dirty="0"/>
              <a:t>Quando i soggetti devono avvalersi dell’opera della SUA, </a:t>
            </a:r>
            <a:r>
              <a:rPr lang="it-IT" sz="2400" b="1" u="sng" dirty="0"/>
              <a:t>spetta in ogni caso agli stessi stabilire l’oggetto del contratto e gli elementi essenziali del suo contenuto.</a:t>
            </a:r>
          </a:p>
        </p:txBody>
      </p:sp>
      <p:sp>
        <p:nvSpPr>
          <p:cNvPr id="2" name="Rettangolo 1">
            <a:extLst>
              <a:ext uri="{FF2B5EF4-FFF2-40B4-BE49-F238E27FC236}">
                <a16:creationId xmlns:a16="http://schemas.microsoft.com/office/drawing/2014/main" id="{2EF7BBBB-26BD-4115-B80B-0B29D2377DD8}"/>
              </a:ext>
            </a:extLst>
          </p:cNvPr>
          <p:cNvSpPr/>
          <p:nvPr/>
        </p:nvSpPr>
        <p:spPr>
          <a:xfrm>
            <a:off x="1830888" y="3571975"/>
            <a:ext cx="8530224" cy="1569660"/>
          </a:xfrm>
          <a:prstGeom prst="rect">
            <a:avLst/>
          </a:prstGeom>
          <a:ln>
            <a:solidFill>
              <a:schemeClr val="tx1"/>
            </a:solidFill>
          </a:ln>
        </p:spPr>
        <p:txBody>
          <a:bodyPr wrap="square">
            <a:spAutoFit/>
          </a:bodyPr>
          <a:lstStyle/>
          <a:p>
            <a:pPr algn="ctr"/>
            <a:r>
              <a:rPr lang="it-IT" sz="2400" dirty="0"/>
              <a:t>La delibera di contrattare, l’oggetto del contratto e gli elementi essenziali del suo contenuto, unitamente agli atti progettuali e ad ogni opportuna comunicazione informativa, devono essere trasmessi alla SUA.</a:t>
            </a:r>
          </a:p>
        </p:txBody>
      </p:sp>
    </p:spTree>
    <p:extLst>
      <p:ext uri="{BB962C8B-B14F-4D97-AF65-F5344CB8AC3E}">
        <p14:creationId xmlns:p14="http://schemas.microsoft.com/office/powerpoint/2010/main" val="268726820"/>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453</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120662"/>
            <a:ext cx="8530224" cy="3416320"/>
          </a:xfrm>
          <a:prstGeom prst="rect">
            <a:avLst/>
          </a:prstGeom>
          <a:solidFill>
            <a:schemeClr val="bg1"/>
          </a:solidFill>
          <a:ln>
            <a:solidFill>
              <a:schemeClr val="bg2">
                <a:lumMod val="75000"/>
              </a:schemeClr>
            </a:solidFill>
          </a:ln>
        </p:spPr>
        <p:txBody>
          <a:bodyPr wrap="square">
            <a:spAutoFit/>
          </a:bodyPr>
          <a:lstStyle/>
          <a:p>
            <a:pPr algn="ctr"/>
            <a:r>
              <a:rPr lang="it-IT" sz="2400" dirty="0"/>
              <a:t>Lo spartiacque procedimentale è esattamente delineato dalla legge e dal regolamento: L’amministrazione titolare del «bisogno» delibera di contrattare individuando natura e caratteristiche della prestazione da dedurre in contratto, </a:t>
            </a:r>
            <a:r>
              <a:rPr lang="it-IT" sz="2400" u="sng" dirty="0"/>
              <a:t>la SUA, sulla base delle indicazione della prima, predispone il bando di gara e tutti gli atti preparatori in modo da garantire la conclusione del procedimento a mezzo dell'aggiudicazione. Successivamente, l’amministrazione provvede alla stipula del contratto con il contraente così individuato.</a:t>
            </a:r>
          </a:p>
        </p:txBody>
      </p:sp>
    </p:spTree>
    <p:extLst>
      <p:ext uri="{BB962C8B-B14F-4D97-AF65-F5344CB8AC3E}">
        <p14:creationId xmlns:p14="http://schemas.microsoft.com/office/powerpoint/2010/main" val="3315965094"/>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454</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graphicFrame>
        <p:nvGraphicFramePr>
          <p:cNvPr id="3" name="Diagramma 2">
            <a:extLst>
              <a:ext uri="{FF2B5EF4-FFF2-40B4-BE49-F238E27FC236}">
                <a16:creationId xmlns:a16="http://schemas.microsoft.com/office/drawing/2014/main" id="{CFA904D7-2B18-48C9-BE0E-9CAFCF753EE7}"/>
              </a:ext>
            </a:extLst>
          </p:cNvPr>
          <p:cNvGraphicFramePr/>
          <p:nvPr>
            <p:extLst>
              <p:ext uri="{D42A27DB-BD31-4B8C-83A1-F6EECF244321}">
                <p14:modId xmlns:p14="http://schemas.microsoft.com/office/powerpoint/2010/main" val="3449260519"/>
              </p:ext>
            </p:extLst>
          </p:nvPr>
        </p:nvGraphicFramePr>
        <p:xfrm>
          <a:off x="1830888" y="2436566"/>
          <a:ext cx="8530224"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899469"/>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455</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graphicFrame>
        <p:nvGraphicFramePr>
          <p:cNvPr id="3" name="Diagramma 2">
            <a:extLst>
              <a:ext uri="{FF2B5EF4-FFF2-40B4-BE49-F238E27FC236}">
                <a16:creationId xmlns:a16="http://schemas.microsoft.com/office/drawing/2014/main" id="{CFA904D7-2B18-48C9-BE0E-9CAFCF753EE7}"/>
              </a:ext>
            </a:extLst>
          </p:cNvPr>
          <p:cNvGraphicFramePr/>
          <p:nvPr>
            <p:extLst>
              <p:ext uri="{D42A27DB-BD31-4B8C-83A1-F6EECF244321}">
                <p14:modId xmlns:p14="http://schemas.microsoft.com/office/powerpoint/2010/main" val="1587952210"/>
              </p:ext>
            </p:extLst>
          </p:nvPr>
        </p:nvGraphicFramePr>
        <p:xfrm>
          <a:off x="1329847" y="1935501"/>
          <a:ext cx="5571994" cy="3941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po 7">
            <a:extLst>
              <a:ext uri="{FF2B5EF4-FFF2-40B4-BE49-F238E27FC236}">
                <a16:creationId xmlns:a16="http://schemas.microsoft.com/office/drawing/2014/main" id="{E26D6179-7D9E-43A6-A6C6-B32C0807D70C}"/>
              </a:ext>
            </a:extLst>
          </p:cNvPr>
          <p:cNvGrpSpPr/>
          <p:nvPr/>
        </p:nvGrpSpPr>
        <p:grpSpPr>
          <a:xfrm>
            <a:off x="7581380" y="3026029"/>
            <a:ext cx="3491630" cy="1725889"/>
            <a:chOff x="0" y="335765"/>
            <a:chExt cx="5571993" cy="3270150"/>
          </a:xfrm>
        </p:grpSpPr>
        <p:sp>
          <p:nvSpPr>
            <p:cNvPr id="9" name="Rettangolo con angoli arrotondati 8">
              <a:extLst>
                <a:ext uri="{FF2B5EF4-FFF2-40B4-BE49-F238E27FC236}">
                  <a16:creationId xmlns:a16="http://schemas.microsoft.com/office/drawing/2014/main" id="{CECC3DA3-E873-45E3-9290-F477862A7674}"/>
                </a:ext>
              </a:extLst>
            </p:cNvPr>
            <p:cNvSpPr/>
            <p:nvPr/>
          </p:nvSpPr>
          <p:spPr>
            <a:xfrm>
              <a:off x="0" y="335765"/>
              <a:ext cx="5571993" cy="3270150"/>
            </a:xfrm>
            <a:prstGeom prst="round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asellaDiTesto 10">
              <a:extLst>
                <a:ext uri="{FF2B5EF4-FFF2-40B4-BE49-F238E27FC236}">
                  <a16:creationId xmlns:a16="http://schemas.microsoft.com/office/drawing/2014/main" id="{6372FB12-1DBA-49F0-A0C1-D8911EACE7A8}"/>
                </a:ext>
              </a:extLst>
            </p:cNvPr>
            <p:cNvSpPr txBox="1"/>
            <p:nvPr/>
          </p:nvSpPr>
          <p:spPr>
            <a:xfrm>
              <a:off x="159636" y="495401"/>
              <a:ext cx="5252721" cy="2950878"/>
            </a:xfrm>
            <a:prstGeom prst="rect">
              <a:avLst/>
            </a:prstGeom>
            <a:solidFill>
              <a:schemeClr val="accent1"/>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dirty="0">
                  <a:solidFill>
                    <a:schemeClr val="tx1"/>
                  </a:solidFill>
                </a:rPr>
                <a:t>Gli enti non obbligati, che intendono avvalersi dell’opera della SUA, provvedono in analogia.</a:t>
              </a:r>
              <a:endParaRPr lang="it-IT" sz="2000" b="1" u="none" kern="1200" dirty="0">
                <a:solidFill>
                  <a:schemeClr val="tx1"/>
                </a:solidFill>
              </a:endParaRPr>
            </a:p>
          </p:txBody>
        </p:sp>
      </p:grpSp>
    </p:spTree>
    <p:extLst>
      <p:ext uri="{BB962C8B-B14F-4D97-AF65-F5344CB8AC3E}">
        <p14:creationId xmlns:p14="http://schemas.microsoft.com/office/powerpoint/2010/main" val="590197964"/>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456</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1938992"/>
          </a:xfrm>
          <a:prstGeom prst="rect">
            <a:avLst/>
          </a:prstGeom>
          <a:solidFill>
            <a:schemeClr val="bg1"/>
          </a:solidFill>
          <a:ln>
            <a:solidFill>
              <a:schemeClr val="tx1"/>
            </a:solidFill>
          </a:ln>
        </p:spPr>
        <p:txBody>
          <a:bodyPr wrap="square">
            <a:spAutoFit/>
          </a:bodyPr>
          <a:lstStyle/>
          <a:p>
            <a:pPr algn="ctr"/>
            <a:r>
              <a:rPr lang="it-IT" sz="2000" dirty="0"/>
              <a:t>L’atto con il quale l’ente committente richiede alla SUA di procedere agli adempimenti di sua competenza deve contenere </a:t>
            </a:r>
            <a:r>
              <a:rPr lang="it-IT" sz="2000" b="1" u="sng" dirty="0"/>
              <a:t>l’indicazione del programma da cui risulta l’opera, il servizio o la fornitura da affidare, della relativa copertura finanziaria e dei tempi entro i quali l’opera, il servizio o la fornitura devono essere eseguiti</a:t>
            </a:r>
            <a:r>
              <a:rPr lang="it-IT" sz="2000" dirty="0"/>
              <a:t>, anche in relazione all’esigenza di rispettare le scadenze connesse alla fruizione di eventuali finanziamenti.</a:t>
            </a:r>
          </a:p>
        </p:txBody>
      </p:sp>
      <p:sp>
        <p:nvSpPr>
          <p:cNvPr id="2" name="Rettangolo 1">
            <a:extLst>
              <a:ext uri="{FF2B5EF4-FFF2-40B4-BE49-F238E27FC236}">
                <a16:creationId xmlns:a16="http://schemas.microsoft.com/office/drawing/2014/main" id="{2EF7BBBB-26BD-4115-B80B-0B29D2377DD8}"/>
              </a:ext>
            </a:extLst>
          </p:cNvPr>
          <p:cNvSpPr/>
          <p:nvPr/>
        </p:nvSpPr>
        <p:spPr>
          <a:xfrm>
            <a:off x="1830888" y="4212299"/>
            <a:ext cx="8530224" cy="1754326"/>
          </a:xfrm>
          <a:prstGeom prst="rect">
            <a:avLst/>
          </a:prstGeom>
          <a:ln>
            <a:solidFill>
              <a:schemeClr val="tx1"/>
            </a:solidFill>
          </a:ln>
        </p:spPr>
        <p:txBody>
          <a:bodyPr wrap="square">
            <a:spAutoFit/>
          </a:bodyPr>
          <a:lstStyle/>
          <a:p>
            <a:pPr algn="ctr"/>
            <a:r>
              <a:rPr lang="it-IT" u="sng" dirty="0"/>
              <a:t>Le amministrazioni aggiudicatrici comunicano</a:t>
            </a:r>
            <a:r>
              <a:rPr lang="it-IT" dirty="0"/>
              <a:t>, alla luce delle esigenze risultanti dagli atti di programmazione e delle pregresse esperienze maturate in contratti analoghi, alla SUA, </a:t>
            </a:r>
            <a:r>
              <a:rPr lang="it-IT" b="1" u="sng" dirty="0"/>
              <a:t>entro trenta giorni dall’approvazione del rispettivo bilancio, i contratti di opere, di servizi e di fornitura aventi i requisiti previsti dal regolamento (e dalla legge sulla SUA), di cui prevedono l’affidamento nel corso dell’anno, indicando anche il periodo in cui l’affidamento dovrà essere effettuato.</a:t>
            </a:r>
          </a:p>
        </p:txBody>
      </p:sp>
    </p:spTree>
    <p:extLst>
      <p:ext uri="{BB962C8B-B14F-4D97-AF65-F5344CB8AC3E}">
        <p14:creationId xmlns:p14="http://schemas.microsoft.com/office/powerpoint/2010/main" val="82347439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457</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1631216"/>
          </a:xfrm>
          <a:prstGeom prst="rect">
            <a:avLst/>
          </a:prstGeom>
          <a:solidFill>
            <a:schemeClr val="bg1"/>
          </a:solidFill>
          <a:ln>
            <a:solidFill>
              <a:schemeClr val="tx1"/>
            </a:solidFill>
          </a:ln>
        </p:spPr>
        <p:txBody>
          <a:bodyPr wrap="square">
            <a:spAutoFit/>
          </a:bodyPr>
          <a:lstStyle/>
          <a:p>
            <a:pPr algn="ctr"/>
            <a:r>
              <a:rPr lang="it-IT" sz="2000" dirty="0"/>
              <a:t>La SUA, ricevute le comunicazioni ed espletate le verifiche, provvede a valutare le opere, i servizi e le forniture da eseguire nel corso dell’anno </a:t>
            </a:r>
            <a:r>
              <a:rPr lang="it-IT" sz="2000" u="sng" dirty="0"/>
              <a:t>secondo criteri di omogeneità del rispettivo oggetto, di contestualità del relativo affidamento e di efficienza esecutiva, da accertare anche in base ai luoghi in cui dovrà avvenire l’esecuzione del contratto ed alle amministrazioni beneficiarie.</a:t>
            </a:r>
          </a:p>
        </p:txBody>
      </p:sp>
      <p:sp>
        <p:nvSpPr>
          <p:cNvPr id="3" name="Rettangolo 2">
            <a:extLst>
              <a:ext uri="{FF2B5EF4-FFF2-40B4-BE49-F238E27FC236}">
                <a16:creationId xmlns:a16="http://schemas.microsoft.com/office/drawing/2014/main" id="{4C577ABC-E6A0-4CDC-8484-B2219423575D}"/>
              </a:ext>
            </a:extLst>
          </p:cNvPr>
          <p:cNvSpPr/>
          <p:nvPr/>
        </p:nvSpPr>
        <p:spPr>
          <a:xfrm>
            <a:off x="1830888" y="4095771"/>
            <a:ext cx="8530224" cy="1323439"/>
          </a:xfrm>
          <a:prstGeom prst="rect">
            <a:avLst/>
          </a:prstGeom>
          <a:ln>
            <a:solidFill>
              <a:schemeClr val="tx1"/>
            </a:solidFill>
          </a:ln>
        </p:spPr>
        <p:txBody>
          <a:bodyPr wrap="square">
            <a:spAutoFit/>
          </a:bodyPr>
          <a:lstStyle/>
          <a:p>
            <a:pPr algn="ctr"/>
            <a:r>
              <a:rPr lang="it-IT" sz="2000" dirty="0"/>
              <a:t>La SUA può </a:t>
            </a:r>
            <a:r>
              <a:rPr lang="it-IT" sz="2000" b="1" u="sng" dirty="0">
                <a:highlight>
                  <a:srgbClr val="00FF00"/>
                </a:highlight>
              </a:rPr>
              <a:t>quindi procedere all’indizione di un’unica gara, avente ad oggetto l’affidamento di più lotti</a:t>
            </a:r>
            <a:r>
              <a:rPr lang="it-IT" sz="2000" dirty="0"/>
              <a:t>, </a:t>
            </a:r>
            <a:r>
              <a:rPr lang="it-IT" sz="2000" b="1" u="sng" dirty="0">
                <a:highlight>
                  <a:srgbClr val="FF0000"/>
                </a:highlight>
              </a:rPr>
              <a:t>ovvero</a:t>
            </a:r>
            <a:r>
              <a:rPr lang="it-IT" sz="2000" dirty="0"/>
              <a:t>, nell’ipotesi in cui sussistano le condizioni per accorpare più opere, servizi o forniture nell’ambito di un unico contratto, essa </a:t>
            </a:r>
            <a:r>
              <a:rPr lang="it-IT" sz="2000" b="1" u="sng" dirty="0">
                <a:highlight>
                  <a:srgbClr val="FF00FF"/>
                </a:highlight>
              </a:rPr>
              <a:t>procede all’affidamento unitario dello stesso.</a:t>
            </a:r>
          </a:p>
        </p:txBody>
      </p:sp>
    </p:spTree>
    <p:extLst>
      <p:ext uri="{BB962C8B-B14F-4D97-AF65-F5344CB8AC3E}">
        <p14:creationId xmlns:p14="http://schemas.microsoft.com/office/powerpoint/2010/main" val="1778844381"/>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458</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1569660"/>
          </a:xfrm>
          <a:prstGeom prst="rect">
            <a:avLst/>
          </a:prstGeom>
          <a:solidFill>
            <a:schemeClr val="bg1"/>
          </a:solidFill>
          <a:ln>
            <a:solidFill>
              <a:schemeClr val="tx1"/>
            </a:solidFill>
          </a:ln>
        </p:spPr>
        <p:txBody>
          <a:bodyPr wrap="square">
            <a:spAutoFit/>
          </a:bodyPr>
          <a:lstStyle/>
          <a:p>
            <a:pPr algn="ctr"/>
            <a:r>
              <a:rPr lang="it-IT" sz="2400" dirty="0"/>
              <a:t>La SUA predispone il bando di gara e tutti gli atti preparatori in modo da garantire la conclusione del procedimento di aggiudicazione entro tempi conformi alle esigenze rappresentate dalle amministrazioni aggiudicatrici. </a:t>
            </a:r>
            <a:endParaRPr lang="it-IT" sz="2400" u="sng" dirty="0"/>
          </a:p>
        </p:txBody>
      </p:sp>
      <p:sp>
        <p:nvSpPr>
          <p:cNvPr id="3" name="Rettangolo 2">
            <a:extLst>
              <a:ext uri="{FF2B5EF4-FFF2-40B4-BE49-F238E27FC236}">
                <a16:creationId xmlns:a16="http://schemas.microsoft.com/office/drawing/2014/main" id="{4C577ABC-E6A0-4CDC-8484-B2219423575D}"/>
              </a:ext>
            </a:extLst>
          </p:cNvPr>
          <p:cNvSpPr/>
          <p:nvPr/>
        </p:nvSpPr>
        <p:spPr>
          <a:xfrm>
            <a:off x="1830888" y="3980432"/>
            <a:ext cx="8530224" cy="1200329"/>
          </a:xfrm>
          <a:prstGeom prst="rect">
            <a:avLst/>
          </a:prstGeom>
          <a:ln>
            <a:solidFill>
              <a:schemeClr val="tx1"/>
            </a:solidFill>
          </a:ln>
        </p:spPr>
        <p:txBody>
          <a:bodyPr wrap="square">
            <a:spAutoFit/>
          </a:bodyPr>
          <a:lstStyle/>
          <a:p>
            <a:pPr algn="ctr"/>
            <a:r>
              <a:rPr lang="it-IT" sz="2400" dirty="0"/>
              <a:t>Ove l’appalto riguardi un </a:t>
            </a:r>
            <a:r>
              <a:rPr lang="it-IT" sz="2400" b="1" dirty="0"/>
              <a:t>Ente che abbia inteso ricorrere alla SUA in regime di convenzione, questo può chiedere che un proprio funzionario faccia parte della commissione di gara.</a:t>
            </a:r>
            <a:endParaRPr lang="it-IT" sz="2400" b="1" u="sng" dirty="0"/>
          </a:p>
        </p:txBody>
      </p:sp>
    </p:spTree>
    <p:extLst>
      <p:ext uri="{BB962C8B-B14F-4D97-AF65-F5344CB8AC3E}">
        <p14:creationId xmlns:p14="http://schemas.microsoft.com/office/powerpoint/2010/main" val="1803394991"/>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459</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2246769"/>
          </a:xfrm>
          <a:prstGeom prst="rect">
            <a:avLst/>
          </a:prstGeom>
          <a:solidFill>
            <a:schemeClr val="bg1"/>
          </a:solidFill>
          <a:ln>
            <a:solidFill>
              <a:schemeClr val="tx1"/>
            </a:solidFill>
          </a:ln>
        </p:spPr>
        <p:txBody>
          <a:bodyPr wrap="square">
            <a:spAutoFit/>
          </a:bodyPr>
          <a:lstStyle/>
          <a:p>
            <a:pPr algn="ctr"/>
            <a:r>
              <a:rPr lang="it-IT" sz="2800" dirty="0"/>
              <a:t>Quando la competenza a procedere è devoluta alla SUA, il capitolato speciale compreso fra gli atti progettuali deve rinviare, </a:t>
            </a:r>
            <a:r>
              <a:rPr lang="it-IT" sz="2800" b="1" u="sng" dirty="0"/>
              <a:t>per quanto concerne il criterio di aggiudicazione e gli elementi di valutazione, alle previsioni del bando di gara.</a:t>
            </a:r>
          </a:p>
        </p:txBody>
      </p:sp>
    </p:spTree>
    <p:extLst>
      <p:ext uri="{BB962C8B-B14F-4D97-AF65-F5344CB8AC3E}">
        <p14:creationId xmlns:p14="http://schemas.microsoft.com/office/powerpoint/2010/main" val="3236893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033669" y="3392640"/>
            <a:ext cx="10124661" cy="2631490"/>
          </a:xfrm>
          <a:prstGeom prst="rect">
            <a:avLst/>
          </a:prstGeom>
          <a:noFill/>
        </p:spPr>
        <p:txBody>
          <a:bodyPr wrap="square" rtlCol="0">
            <a:spAutoFit/>
          </a:bodyPr>
          <a:lstStyle/>
          <a:p>
            <a:pPr marL="285750" indent="-285750" algn="ctr">
              <a:buFont typeface="Wingdings" panose="05000000000000000000" pitchFamily="2" charset="2"/>
              <a:buChar char="q"/>
            </a:pPr>
            <a:r>
              <a:rPr lang="it-IT" sz="1500" dirty="0"/>
              <a:t>h) </a:t>
            </a:r>
            <a:r>
              <a:rPr lang="it-IT" sz="1500" b="1" u="sng" dirty="0"/>
              <a:t>coordina le attività necessarie alla redazione del progetto di fattibilità tecnica ed economica</a:t>
            </a:r>
            <a:r>
              <a:rPr lang="it-IT" sz="1500" dirty="0"/>
              <a:t>, verificando che siano indicati gli indirizzi che devono essere seguiti nei successivi livelli di progettazione e i diversi gradi di approfondimento delle verifiche, delle rilevazioni e degli elaborati richiesti;</a:t>
            </a:r>
          </a:p>
          <a:p>
            <a:pPr marL="285750" indent="-285750" algn="ctr">
              <a:buFont typeface="Wingdings" panose="05000000000000000000" pitchFamily="2" charset="2"/>
              <a:buChar char="q"/>
            </a:pPr>
            <a:r>
              <a:rPr lang="it-IT" sz="1500" dirty="0"/>
              <a:t>i) </a:t>
            </a:r>
            <a:r>
              <a:rPr lang="it-IT" sz="1500" b="1" u="sng" dirty="0"/>
              <a:t>coordina le attività necessarie alla redazione del progetto definitivo ed esecutivo</a:t>
            </a:r>
            <a:r>
              <a:rPr lang="it-IT" sz="1500" dirty="0"/>
              <a:t>, verificando che siano rispettate le indicazioni contenute nel progetto di fattibilità tecnica ed economica;</a:t>
            </a:r>
          </a:p>
          <a:p>
            <a:pPr marL="285750" indent="-285750" algn="ctr">
              <a:buFont typeface="Wingdings" panose="05000000000000000000" pitchFamily="2" charset="2"/>
              <a:buChar char="q"/>
            </a:pPr>
            <a:r>
              <a:rPr lang="it-IT" sz="1500" dirty="0"/>
              <a:t>j) </a:t>
            </a:r>
            <a:r>
              <a:rPr lang="it-IT" sz="1500" b="1" u="sng" dirty="0"/>
              <a:t>effettua, prima dell’approvazione del progetto in ciascuno dei suoi livelli, le necessarie verifiche circa la rispondenza dei contenuti del documento alla normativa vigente</a:t>
            </a:r>
            <a:r>
              <a:rPr lang="it-IT" sz="1500" dirty="0"/>
              <a:t>, il rispetto dei limiti finanziari, la stima dei costi e delle fonti di finanziamento, la rispondenza dei prezzi indicati ai prezziari aggiornati e in vigore, e l’esistenza dei presupposti di ordine tecnico e amministrativo necessari per conseguire la piena disponibilità degli immobili;</a:t>
            </a:r>
          </a:p>
          <a:p>
            <a:pPr marL="285750" indent="-285750" algn="ctr">
              <a:buFont typeface="Wingdings" panose="05000000000000000000" pitchFamily="2" charset="2"/>
              <a:buChar char="q"/>
            </a:pPr>
            <a:r>
              <a:rPr lang="it-IT" sz="1500" dirty="0"/>
              <a:t>k) </a:t>
            </a:r>
            <a:r>
              <a:rPr lang="it-IT" sz="1500" b="1" u="sng" dirty="0">
                <a:highlight>
                  <a:srgbClr val="00FF00"/>
                </a:highlight>
              </a:rPr>
              <a:t>svolge l’attività di verifica dei progetti per lavori di importo inferiore a un milione di euro</a:t>
            </a:r>
            <a:r>
              <a:rPr lang="it-IT" sz="1500" dirty="0"/>
              <a:t>, anche avvalendosi della struttura di cui all’articolo 31, comma 9 del Codice;</a:t>
            </a:r>
          </a:p>
        </p:txBody>
      </p:sp>
    </p:spTree>
    <p:extLst>
      <p:ext uri="{BB962C8B-B14F-4D97-AF65-F5344CB8AC3E}">
        <p14:creationId xmlns:p14="http://schemas.microsoft.com/office/powerpoint/2010/main" val="2418002204"/>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460</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461665"/>
          </a:xfrm>
          <a:prstGeom prst="rect">
            <a:avLst/>
          </a:prstGeom>
          <a:solidFill>
            <a:schemeClr val="bg1"/>
          </a:solidFill>
          <a:ln>
            <a:solidFill>
              <a:schemeClr val="tx1"/>
            </a:solidFill>
          </a:ln>
        </p:spPr>
        <p:txBody>
          <a:bodyPr wrap="square">
            <a:spAutoFit/>
          </a:bodyPr>
          <a:lstStyle/>
          <a:p>
            <a:pPr algn="ctr"/>
            <a:r>
              <a:rPr lang="it-IT" sz="2400" dirty="0"/>
              <a:t>Si ricordi che ai sensi dell’art. 7 della L.R. n. 26/2007…</a:t>
            </a:r>
            <a:endParaRPr lang="it-IT" sz="2400" u="sng" dirty="0"/>
          </a:p>
        </p:txBody>
      </p:sp>
      <p:sp>
        <p:nvSpPr>
          <p:cNvPr id="2" name="Rettangolo 1">
            <a:extLst>
              <a:ext uri="{FF2B5EF4-FFF2-40B4-BE49-F238E27FC236}">
                <a16:creationId xmlns:a16="http://schemas.microsoft.com/office/drawing/2014/main" id="{16E82B3E-BEC8-482D-A4FC-50BFCC90A11B}"/>
              </a:ext>
            </a:extLst>
          </p:cNvPr>
          <p:cNvSpPr/>
          <p:nvPr/>
        </p:nvSpPr>
        <p:spPr>
          <a:xfrm>
            <a:off x="425926" y="3056167"/>
            <a:ext cx="3640899" cy="1754326"/>
          </a:xfrm>
          <a:prstGeom prst="rect">
            <a:avLst/>
          </a:prstGeom>
          <a:solidFill>
            <a:schemeClr val="accent1">
              <a:lumMod val="60000"/>
              <a:lumOff val="40000"/>
            </a:schemeClr>
          </a:solidFill>
        </p:spPr>
        <p:txBody>
          <a:bodyPr wrap="square">
            <a:spAutoFit/>
          </a:bodyPr>
          <a:lstStyle/>
          <a:p>
            <a:pPr algn="ctr"/>
            <a:r>
              <a:rPr lang="it-IT" b="1" dirty="0"/>
              <a:t>I bandi concernenti le procedure di aggiudicazione di contratti di competenza della SUA</a:t>
            </a:r>
            <a:r>
              <a:rPr lang="it-IT" dirty="0"/>
              <a:t> </a:t>
            </a:r>
            <a:r>
              <a:rPr lang="it-IT" b="1" dirty="0"/>
              <a:t>devono essere redatti in conformità a schemi di bandi-tipo predisposti dalla Stazione Unica Appaltante.</a:t>
            </a:r>
          </a:p>
        </p:txBody>
      </p:sp>
      <p:sp>
        <p:nvSpPr>
          <p:cNvPr id="8" name="Rettangolo 7">
            <a:extLst>
              <a:ext uri="{FF2B5EF4-FFF2-40B4-BE49-F238E27FC236}">
                <a16:creationId xmlns:a16="http://schemas.microsoft.com/office/drawing/2014/main" id="{5E560BA9-48C7-4F57-8F5A-3C998B2E7C2A}"/>
              </a:ext>
            </a:extLst>
          </p:cNvPr>
          <p:cNvSpPr/>
          <p:nvPr/>
        </p:nvSpPr>
        <p:spPr>
          <a:xfrm>
            <a:off x="4265053" y="3051473"/>
            <a:ext cx="4309728" cy="2308324"/>
          </a:xfrm>
          <a:prstGeom prst="rect">
            <a:avLst/>
          </a:prstGeom>
          <a:solidFill>
            <a:schemeClr val="accent2">
              <a:lumMod val="40000"/>
              <a:lumOff val="60000"/>
            </a:schemeClr>
          </a:solidFill>
        </p:spPr>
        <p:txBody>
          <a:bodyPr wrap="square">
            <a:spAutoFit/>
          </a:bodyPr>
          <a:lstStyle/>
          <a:p>
            <a:pPr algn="ctr"/>
            <a:r>
              <a:rPr lang="it-IT" u="sng" dirty="0"/>
              <a:t>Gli schemi di bandi-tipo devono essere improntati a principi di semplicità, chiarezza e trasparenza</a:t>
            </a:r>
            <a:r>
              <a:rPr lang="it-IT" dirty="0"/>
              <a:t>. </a:t>
            </a:r>
            <a:r>
              <a:rPr lang="it-IT" u="sng" dirty="0"/>
              <a:t>È vietato l'inserimento nei bandi di gara di qualsiasi clausola che impedisca la conoscenza del capitolato e degli elaborati, la richiesta di certificazioni o di presa visione del progetto da parte dei partecipanti.</a:t>
            </a:r>
          </a:p>
        </p:txBody>
      </p:sp>
      <p:sp>
        <p:nvSpPr>
          <p:cNvPr id="9" name="Rettangolo 8">
            <a:extLst>
              <a:ext uri="{FF2B5EF4-FFF2-40B4-BE49-F238E27FC236}">
                <a16:creationId xmlns:a16="http://schemas.microsoft.com/office/drawing/2014/main" id="{06C5ED25-363A-4221-9641-EEEA46B087D5}"/>
              </a:ext>
            </a:extLst>
          </p:cNvPr>
          <p:cNvSpPr/>
          <p:nvPr/>
        </p:nvSpPr>
        <p:spPr>
          <a:xfrm>
            <a:off x="8773010" y="3053220"/>
            <a:ext cx="2993064" cy="1815882"/>
          </a:xfrm>
          <a:prstGeom prst="rect">
            <a:avLst/>
          </a:prstGeom>
          <a:solidFill>
            <a:srgbClr val="7030A0"/>
          </a:solidFill>
        </p:spPr>
        <p:txBody>
          <a:bodyPr wrap="square">
            <a:spAutoFit/>
          </a:bodyPr>
          <a:lstStyle/>
          <a:p>
            <a:pPr algn="ctr"/>
            <a:r>
              <a:rPr lang="it-IT" sz="1600" b="1" u="sng" dirty="0"/>
              <a:t>Nei bandi di gara gli enti diversi da quelli regionali devono indicare gli uffici e i singoli funzionari responsabili delle attività istruttorie, propositive, preparatorie ed esecutive in materia contrattuale.</a:t>
            </a:r>
          </a:p>
        </p:txBody>
      </p:sp>
    </p:spTree>
    <p:extLst>
      <p:ext uri="{BB962C8B-B14F-4D97-AF65-F5344CB8AC3E}">
        <p14:creationId xmlns:p14="http://schemas.microsoft.com/office/powerpoint/2010/main" val="1211416817"/>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461</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2085697"/>
            <a:ext cx="8530224" cy="1938992"/>
          </a:xfrm>
          <a:prstGeom prst="rect">
            <a:avLst/>
          </a:prstGeom>
          <a:solidFill>
            <a:schemeClr val="bg1"/>
          </a:solidFill>
          <a:ln>
            <a:solidFill>
              <a:schemeClr val="tx1"/>
            </a:solidFill>
          </a:ln>
        </p:spPr>
        <p:txBody>
          <a:bodyPr wrap="square">
            <a:spAutoFit/>
          </a:bodyPr>
          <a:lstStyle/>
          <a:p>
            <a:pPr algn="ctr"/>
            <a:r>
              <a:rPr lang="it-IT" sz="2400" dirty="0"/>
              <a:t>Espletato il procedimento di gara, la SUA trasmette il verbale di aggiudicazione provvisoria all’amministrazione committente, la quale può formulare, entro dieci giorni dalla ricezione, eventuali osservazioni. La SUA, nel procedere all’aggiudicazione definitiva, tiene conto delle osservazioni pervenute.</a:t>
            </a:r>
            <a:endParaRPr lang="it-IT" sz="2400" u="sng" dirty="0"/>
          </a:p>
        </p:txBody>
      </p:sp>
      <p:sp>
        <p:nvSpPr>
          <p:cNvPr id="3" name="Rettangolo 2">
            <a:extLst>
              <a:ext uri="{FF2B5EF4-FFF2-40B4-BE49-F238E27FC236}">
                <a16:creationId xmlns:a16="http://schemas.microsoft.com/office/drawing/2014/main" id="{4C577ABC-E6A0-4CDC-8484-B2219423575D}"/>
              </a:ext>
            </a:extLst>
          </p:cNvPr>
          <p:cNvSpPr/>
          <p:nvPr/>
        </p:nvSpPr>
        <p:spPr>
          <a:xfrm>
            <a:off x="1830888" y="4349764"/>
            <a:ext cx="8530224" cy="830997"/>
          </a:xfrm>
          <a:prstGeom prst="rect">
            <a:avLst/>
          </a:prstGeom>
          <a:solidFill>
            <a:srgbClr val="FF0000"/>
          </a:solidFill>
          <a:ln>
            <a:solidFill>
              <a:schemeClr val="tx1"/>
            </a:solidFill>
          </a:ln>
        </p:spPr>
        <p:txBody>
          <a:bodyPr wrap="square">
            <a:spAutoFit/>
          </a:bodyPr>
          <a:lstStyle/>
          <a:p>
            <a:pPr algn="ctr"/>
            <a:r>
              <a:rPr lang="it-IT" sz="2400" b="1" dirty="0"/>
              <a:t>L’atto di aggiudicazione definitiva costituisce adempimento di attività di delegazione.</a:t>
            </a:r>
            <a:endParaRPr lang="it-IT" sz="2400" b="1" u="sng" dirty="0"/>
          </a:p>
        </p:txBody>
      </p:sp>
    </p:spTree>
    <p:extLst>
      <p:ext uri="{BB962C8B-B14F-4D97-AF65-F5344CB8AC3E}">
        <p14:creationId xmlns:p14="http://schemas.microsoft.com/office/powerpoint/2010/main" val="65899608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462</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11" name="Rettangolo 10">
            <a:extLst>
              <a:ext uri="{FF2B5EF4-FFF2-40B4-BE49-F238E27FC236}">
                <a16:creationId xmlns:a16="http://schemas.microsoft.com/office/drawing/2014/main" id="{E1BBB919-8552-4B47-B750-06239A275F9D}"/>
              </a:ext>
            </a:extLst>
          </p:cNvPr>
          <p:cNvSpPr/>
          <p:nvPr/>
        </p:nvSpPr>
        <p:spPr>
          <a:xfrm>
            <a:off x="1830888" y="3023339"/>
            <a:ext cx="8530224" cy="1938992"/>
          </a:xfrm>
          <a:prstGeom prst="rect">
            <a:avLst/>
          </a:prstGeom>
          <a:solidFill>
            <a:schemeClr val="bg1"/>
          </a:solidFill>
          <a:ln>
            <a:solidFill>
              <a:schemeClr val="tx1"/>
            </a:solidFill>
          </a:ln>
        </p:spPr>
        <p:txBody>
          <a:bodyPr wrap="square">
            <a:spAutoFit/>
          </a:bodyPr>
          <a:lstStyle/>
          <a:p>
            <a:pPr algn="ctr"/>
            <a:r>
              <a:rPr lang="it-IT" sz="2400" dirty="0"/>
              <a:t>Per ogni singolo contratto per il quale la procedura di aggiudicazione è affidata alla SUA, il </a:t>
            </a:r>
            <a:r>
              <a:rPr lang="it-IT" sz="2400" b="1" dirty="0"/>
              <a:t>Direttore generale sentito il dirigente della Sezione Tecnica nomina un Responsabile della procedura che svolge le funzione del RUP definite nel Codice per la fase del ciclo del contratto affidata alla SUA.</a:t>
            </a:r>
            <a:endParaRPr lang="it-IT" sz="2400" b="1" u="sng" dirty="0"/>
          </a:p>
        </p:txBody>
      </p:sp>
      <p:sp>
        <p:nvSpPr>
          <p:cNvPr id="9" name="Rettangolo 8">
            <a:extLst>
              <a:ext uri="{FF2B5EF4-FFF2-40B4-BE49-F238E27FC236}">
                <a16:creationId xmlns:a16="http://schemas.microsoft.com/office/drawing/2014/main" id="{4A73165A-C726-4AE3-AF18-A4D7885826A4}"/>
              </a:ext>
            </a:extLst>
          </p:cNvPr>
          <p:cNvSpPr/>
          <p:nvPr/>
        </p:nvSpPr>
        <p:spPr>
          <a:xfrm>
            <a:off x="1830888" y="2131241"/>
            <a:ext cx="8530224" cy="461665"/>
          </a:xfrm>
          <a:prstGeom prst="rect">
            <a:avLst/>
          </a:prstGeom>
          <a:solidFill>
            <a:schemeClr val="accent1">
              <a:lumMod val="60000"/>
              <a:lumOff val="40000"/>
            </a:schemeClr>
          </a:solidFill>
          <a:ln>
            <a:solidFill>
              <a:schemeClr val="tx1"/>
            </a:solidFill>
          </a:ln>
        </p:spPr>
        <p:txBody>
          <a:bodyPr wrap="square">
            <a:spAutoFit/>
          </a:bodyPr>
          <a:lstStyle/>
          <a:p>
            <a:pPr algn="ctr"/>
            <a:r>
              <a:rPr lang="it-IT" sz="2400" b="1" dirty="0"/>
              <a:t>SUL RUP…</a:t>
            </a:r>
            <a:endParaRPr lang="it-IT" sz="2400" b="1" u="sng" dirty="0"/>
          </a:p>
        </p:txBody>
      </p:sp>
    </p:spTree>
    <p:extLst>
      <p:ext uri="{BB962C8B-B14F-4D97-AF65-F5344CB8AC3E}">
        <p14:creationId xmlns:p14="http://schemas.microsoft.com/office/powerpoint/2010/main" val="2126357834"/>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463</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9" name="Rettangolo 8">
            <a:extLst>
              <a:ext uri="{FF2B5EF4-FFF2-40B4-BE49-F238E27FC236}">
                <a16:creationId xmlns:a16="http://schemas.microsoft.com/office/drawing/2014/main" id="{4A73165A-C726-4AE3-AF18-A4D7885826A4}"/>
              </a:ext>
            </a:extLst>
          </p:cNvPr>
          <p:cNvSpPr/>
          <p:nvPr/>
        </p:nvSpPr>
        <p:spPr>
          <a:xfrm>
            <a:off x="1830888" y="2131241"/>
            <a:ext cx="8530224" cy="2431435"/>
          </a:xfrm>
          <a:prstGeom prst="rect">
            <a:avLst/>
          </a:prstGeom>
          <a:solidFill>
            <a:schemeClr val="accent1">
              <a:lumMod val="60000"/>
              <a:lumOff val="40000"/>
            </a:schemeClr>
          </a:solidFill>
          <a:ln>
            <a:solidFill>
              <a:schemeClr val="tx1"/>
            </a:solidFill>
          </a:ln>
        </p:spPr>
        <p:txBody>
          <a:bodyPr wrap="square">
            <a:spAutoFit/>
          </a:bodyPr>
          <a:lstStyle/>
          <a:p>
            <a:pPr algn="ctr"/>
            <a:r>
              <a:rPr lang="it-IT" sz="1900" b="1" u="sng" dirty="0"/>
              <a:t>Per le procedure di affidamento di contratti pubblici aventi un importo uguale o superiore a € 150.000</a:t>
            </a:r>
            <a:r>
              <a:rPr lang="it-IT" sz="1900" dirty="0"/>
              <a:t>, cui si provveda anche parzialmente con finanziamenti o contributi a carico del bilancio della Regione Calabria o di Enti, Società interamente partecipate, Agenzie, Aziende ed Organismi da essa dipendenti,</a:t>
            </a:r>
          </a:p>
          <a:p>
            <a:pPr algn="ctr"/>
            <a:r>
              <a:rPr lang="it-IT" sz="1900" dirty="0"/>
              <a:t>vigilati o ad essa collegati, </a:t>
            </a:r>
            <a:r>
              <a:rPr lang="it-IT" sz="1900" b="1" u="sng" dirty="0"/>
              <a:t>gli Enti pubblici CHE BENEFICIANO DEL CONTRIBUTO</a:t>
            </a:r>
            <a:r>
              <a:rPr lang="it-IT" sz="1900" b="1" dirty="0"/>
              <a:t> </a:t>
            </a:r>
            <a:r>
              <a:rPr lang="it-IT" sz="1900" dirty="0"/>
              <a:t>(DIVERSI DALLA Regione Calabria e degli Enti, Aziende, Agenzie ed Organismi da essa dipendenti, vigilati o ad essa collegati nonché alle società miste a maggioranza regionale, per gli enti del servizio sanitario regionale)…</a:t>
            </a:r>
          </a:p>
        </p:txBody>
      </p:sp>
      <p:sp>
        <p:nvSpPr>
          <p:cNvPr id="2" name="Rettangolo 1">
            <a:extLst>
              <a:ext uri="{FF2B5EF4-FFF2-40B4-BE49-F238E27FC236}">
                <a16:creationId xmlns:a16="http://schemas.microsoft.com/office/drawing/2014/main" id="{C3B558F9-CB74-4E6E-B726-EBAB42495063}"/>
              </a:ext>
            </a:extLst>
          </p:cNvPr>
          <p:cNvSpPr/>
          <p:nvPr/>
        </p:nvSpPr>
        <p:spPr>
          <a:xfrm>
            <a:off x="1830888" y="4820960"/>
            <a:ext cx="8530224" cy="1015663"/>
          </a:xfrm>
          <a:prstGeom prst="rect">
            <a:avLst/>
          </a:prstGeom>
          <a:ln>
            <a:solidFill>
              <a:schemeClr val="tx1"/>
            </a:solidFill>
          </a:ln>
        </p:spPr>
        <p:txBody>
          <a:bodyPr wrap="square">
            <a:spAutoFit/>
          </a:bodyPr>
          <a:lstStyle/>
          <a:p>
            <a:pPr algn="ctr"/>
            <a:r>
              <a:rPr lang="it-IT" sz="2000" b="1" dirty="0">
                <a:solidFill>
                  <a:srgbClr val="C00000"/>
                </a:solidFill>
              </a:rPr>
              <a:t>Sono soggetti al controllo/vigilanza della Sezione Osservatorio della SUA,  incaricata del monitoraggio delle procedure di affidamento dei contratti pubblici delle amministrazioni aggiudicatici (art. 18 regolamento).</a:t>
            </a:r>
          </a:p>
        </p:txBody>
      </p:sp>
    </p:spTree>
    <p:extLst>
      <p:ext uri="{BB962C8B-B14F-4D97-AF65-F5344CB8AC3E}">
        <p14:creationId xmlns:p14="http://schemas.microsoft.com/office/powerpoint/2010/main" val="246128344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464</a:t>
            </a:fld>
            <a:endParaRPr lang="it-IT" dirty="0"/>
          </a:p>
        </p:txBody>
      </p:sp>
      <p:sp>
        <p:nvSpPr>
          <p:cNvPr id="10" name="CasellaDiTesto 9"/>
          <p:cNvSpPr txBox="1"/>
          <p:nvPr/>
        </p:nvSpPr>
        <p:spPr>
          <a:xfrm>
            <a:off x="2495600" y="1052736"/>
            <a:ext cx="7200800" cy="707886"/>
          </a:xfrm>
          <a:prstGeom prst="rect">
            <a:avLst/>
          </a:prstGeom>
          <a:solidFill>
            <a:srgbClr val="FFC000"/>
          </a:solidFill>
        </p:spPr>
        <p:txBody>
          <a:bodyPr wrap="square" rtlCol="0">
            <a:spAutoFit/>
          </a:bodyPr>
          <a:lstStyle/>
          <a:p>
            <a:pPr algn="ctr"/>
            <a:r>
              <a:rPr lang="it-IT" sz="2000" b="1" dirty="0">
                <a:solidFill>
                  <a:schemeClr val="tx1">
                    <a:lumMod val="95000"/>
                    <a:lumOff val="5000"/>
                  </a:schemeClr>
                </a:solidFill>
              </a:rPr>
              <a:t>LA STAZIONE UNICA APPALTANTE – L’ESPERIENZA DELLA REGIONE CALABRIA</a:t>
            </a:r>
          </a:p>
        </p:txBody>
      </p:sp>
      <p:sp>
        <p:nvSpPr>
          <p:cNvPr id="9" name="Rettangolo 8">
            <a:extLst>
              <a:ext uri="{FF2B5EF4-FFF2-40B4-BE49-F238E27FC236}">
                <a16:creationId xmlns:a16="http://schemas.microsoft.com/office/drawing/2014/main" id="{4A73165A-C726-4AE3-AF18-A4D7885826A4}"/>
              </a:ext>
            </a:extLst>
          </p:cNvPr>
          <p:cNvSpPr/>
          <p:nvPr/>
        </p:nvSpPr>
        <p:spPr>
          <a:xfrm>
            <a:off x="1830888" y="2131241"/>
            <a:ext cx="8530224" cy="1938992"/>
          </a:xfrm>
          <a:prstGeom prst="rect">
            <a:avLst/>
          </a:prstGeom>
          <a:solidFill>
            <a:schemeClr val="tx2">
              <a:lumMod val="20000"/>
              <a:lumOff val="80000"/>
            </a:schemeClr>
          </a:solidFill>
          <a:ln>
            <a:solidFill>
              <a:schemeClr val="tx1"/>
            </a:solidFill>
          </a:ln>
        </p:spPr>
        <p:txBody>
          <a:bodyPr wrap="square">
            <a:spAutoFit/>
          </a:bodyPr>
          <a:lstStyle/>
          <a:p>
            <a:pPr algn="ctr"/>
            <a:r>
              <a:rPr lang="it-IT" sz="2400" dirty="0"/>
              <a:t>Il Comitato di sorveglianza valuta la violazione segnalata, dispone eventuali ulteriori accertamenti e propone alla Giunta regionale, con motivata relazione, la revoca del finanziamento regionale o altro idoneo provvedimento necessario o utile a rimuovere la violazione accertata.</a:t>
            </a:r>
          </a:p>
        </p:txBody>
      </p:sp>
      <p:sp>
        <p:nvSpPr>
          <p:cNvPr id="2" name="Rettangolo 1">
            <a:extLst>
              <a:ext uri="{FF2B5EF4-FFF2-40B4-BE49-F238E27FC236}">
                <a16:creationId xmlns:a16="http://schemas.microsoft.com/office/drawing/2014/main" id="{C3B558F9-CB74-4E6E-B726-EBAB42495063}"/>
              </a:ext>
            </a:extLst>
          </p:cNvPr>
          <p:cNvSpPr/>
          <p:nvPr/>
        </p:nvSpPr>
        <p:spPr>
          <a:xfrm>
            <a:off x="1830888" y="4324402"/>
            <a:ext cx="8530224" cy="830997"/>
          </a:xfrm>
          <a:prstGeom prst="rect">
            <a:avLst/>
          </a:prstGeom>
          <a:ln>
            <a:solidFill>
              <a:schemeClr val="tx1"/>
            </a:solidFill>
          </a:ln>
        </p:spPr>
        <p:txBody>
          <a:bodyPr wrap="square">
            <a:spAutoFit/>
          </a:bodyPr>
          <a:lstStyle/>
          <a:p>
            <a:pPr algn="ctr"/>
            <a:r>
              <a:rPr lang="it-IT" sz="2400" b="1" dirty="0">
                <a:solidFill>
                  <a:srgbClr val="C00000"/>
                </a:solidFill>
              </a:rPr>
              <a:t>L’eventuale revoca del finanziamento regionale è decisa dalla competente autorità.</a:t>
            </a:r>
          </a:p>
        </p:txBody>
      </p:sp>
    </p:spTree>
    <p:extLst>
      <p:ext uri="{BB962C8B-B14F-4D97-AF65-F5344CB8AC3E}">
        <p14:creationId xmlns:p14="http://schemas.microsoft.com/office/powerpoint/2010/main" val="1536753179"/>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0908"/>
            <a:ext cx="7772400" cy="1656184"/>
          </a:xfrm>
        </p:spPr>
        <p:txBody>
          <a:bodyPr>
            <a:normAutofit fontScale="90000"/>
          </a:bodyPr>
          <a:lstStyle/>
          <a:p>
            <a:pPr algn="ct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br>
              <a:rPr lang="it-IT" sz="4400" dirty="0">
                <a:latin typeface="Calibri" pitchFamily="34" charset="0"/>
              </a:rPr>
            </a:br>
            <a:r>
              <a:rPr lang="it-IT" sz="4400" dirty="0">
                <a:latin typeface="Calibri" pitchFamily="34" charset="0"/>
              </a:rPr>
              <a:t>I PRINCIPI SULLA REDAZIONE DEGLI ATTI DI GARA</a:t>
            </a:r>
            <a:br>
              <a:rPr lang="it-IT" sz="2700" dirty="0">
                <a:latin typeface="Calibri" pitchFamily="34" charset="0"/>
              </a:rPr>
            </a:br>
            <a:endParaRPr lang="it-IT" sz="2700" dirty="0">
              <a:latin typeface="Calibri" pitchFamily="34" charset="0"/>
            </a:endParaRPr>
          </a:p>
        </p:txBody>
      </p:sp>
      <p:sp>
        <p:nvSpPr>
          <p:cNvPr id="4" name="Segnaposto data 3"/>
          <p:cNvSpPr>
            <a:spLocks noGrp="1"/>
          </p:cNvSpPr>
          <p:nvPr>
            <p:ph type="dt" sz="half" idx="10"/>
          </p:nvPr>
        </p:nvSpPr>
        <p:spPr>
          <a:xfrm>
            <a:off x="1919536" y="6093297"/>
            <a:ext cx="2286000" cy="365125"/>
          </a:xfrm>
        </p:spPr>
        <p:txBody>
          <a:bodyPr/>
          <a:lstStyle/>
          <a:p>
            <a:fld id="{01B4A6FE-AD8C-41E0-95AC-73AFE8EDC6C0}" type="datetime1">
              <a:rPr lang="it-IT">
                <a:latin typeface="Calibri" pitchFamily="34" charset="0"/>
              </a:rPr>
              <a:t>06/07/2020</a:t>
            </a:fld>
            <a:endParaRPr lang="it-IT" dirty="0">
              <a:latin typeface="Calibri" pitchFamily="34" charset="0"/>
            </a:endParaRPr>
          </a:p>
        </p:txBody>
      </p:sp>
      <p:sp>
        <p:nvSpPr>
          <p:cNvPr id="5" name="Segnaposto numero diapositiva 4"/>
          <p:cNvSpPr>
            <a:spLocks noGrp="1"/>
          </p:cNvSpPr>
          <p:nvPr>
            <p:ph type="sldNum" sz="quarter" idx="12"/>
          </p:nvPr>
        </p:nvSpPr>
        <p:spPr/>
        <p:txBody>
          <a:bodyPr/>
          <a:lstStyle/>
          <a:p>
            <a:fld id="{ED2A5BCF-08AD-4814-8341-34CC1736FD3A}" type="slidenum">
              <a:rPr lang="it-IT" smtClean="0"/>
              <a:pPr/>
              <a:t>465</a:t>
            </a:fld>
            <a:endParaRPr lang="it-IT" dirty="0"/>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p:txBody>
          <a:bodyPr/>
          <a:lstStyle/>
          <a:p>
            <a:r>
              <a:rPr lang="it-IT" dirty="0"/>
              <a:t>IL CODICE DEI CONTRATTI PUBBLICI</a:t>
            </a:r>
          </a:p>
        </p:txBody>
      </p:sp>
    </p:spTree>
    <p:extLst>
      <p:ext uri="{BB962C8B-B14F-4D97-AF65-F5344CB8AC3E}">
        <p14:creationId xmlns:p14="http://schemas.microsoft.com/office/powerpoint/2010/main" val="2271439727"/>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08543"/>
          </a:xfrm>
          <a:prstGeom prst="rect">
            <a:avLst/>
          </a:prstGeom>
          <a:noFill/>
        </p:spPr>
        <p:txBody>
          <a:bodyPr wrap="square" rtlCol="0">
            <a:spAutoFit/>
          </a:bodyPr>
          <a:lstStyle/>
          <a:p>
            <a:pPr marL="457200" indent="-457200" algn="ctr">
              <a:buAutoNum type="alphaLcParenR"/>
            </a:pPr>
            <a:endParaRPr lang="it-IT" sz="2800" dirty="0"/>
          </a:p>
          <a:p>
            <a:pPr algn="ctr"/>
            <a:r>
              <a:rPr lang="it-IT" sz="2800" dirty="0"/>
              <a:t>Il bando di gara costituisce, generalmente, il primo atto a rilevanza esterna delle procedure di affidamento dei contratti pubblici (c.d. procedure ad evidenza pubblica), quale momento attuativo della determina a contrarre (atto di rilevanza interna).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940275543"/>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600986"/>
          </a:xfrm>
          <a:prstGeom prst="rect">
            <a:avLst/>
          </a:prstGeom>
          <a:noFill/>
        </p:spPr>
        <p:txBody>
          <a:bodyPr wrap="square" rtlCol="0">
            <a:spAutoFit/>
          </a:bodyPr>
          <a:lstStyle/>
          <a:p>
            <a:pPr algn="ctr"/>
            <a:endParaRPr lang="it-IT" sz="2800" dirty="0"/>
          </a:p>
          <a:p>
            <a:pPr algn="ctr"/>
            <a:r>
              <a:rPr lang="it-IT" sz="2000" b="1" dirty="0"/>
              <a:t>In sostanza…</a:t>
            </a:r>
          </a:p>
          <a:p>
            <a:pPr algn="ctr"/>
            <a:endParaRPr lang="it-IT" sz="2000" dirty="0"/>
          </a:p>
          <a:p>
            <a:pPr algn="ctr"/>
            <a:r>
              <a:rPr lang="it-IT" sz="2000" dirty="0"/>
              <a:t>…le amministrazioni: </a:t>
            </a:r>
            <a:r>
              <a:rPr lang="it-IT" sz="2000" u="sng" dirty="0"/>
              <a:t>a) esplicitano, con la determina a contrarre di cui all’art. 32, comma 2 Codice</a:t>
            </a:r>
            <a:r>
              <a:rPr lang="it-IT" sz="2000" dirty="0"/>
              <a:t> le ragioni di pubblico interesse che le hanno indotte ad avviare una procedura ad evidenza pubblica per l’affidamento di un determinato contratto, del quale individuano altresì gli elementi essenziali nonché le modalità di scelta del contraente e </a:t>
            </a:r>
            <a:r>
              <a:rPr lang="it-IT" sz="2000" u="sng" dirty="0"/>
              <a:t>b) rendono nota, con il bando di gara di cui all’art. 71 Codice</a:t>
            </a:r>
            <a:r>
              <a:rPr lang="it-IT" sz="2000" dirty="0"/>
              <a:t>, l’esistenza della procedura selettiva, dando alla stessa avvio e fissandone contestualmente le regole.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456641043"/>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293209"/>
          </a:xfrm>
          <a:prstGeom prst="rect">
            <a:avLst/>
          </a:prstGeom>
          <a:noFill/>
        </p:spPr>
        <p:txBody>
          <a:bodyPr wrap="square" rtlCol="0">
            <a:spAutoFit/>
          </a:bodyPr>
          <a:lstStyle/>
          <a:p>
            <a:pPr marL="457200" indent="-457200" algn="ctr">
              <a:buAutoNum type="alphaLcParenR"/>
            </a:pPr>
            <a:endParaRPr lang="it-IT" sz="2800" dirty="0"/>
          </a:p>
          <a:p>
            <a:pPr algn="ctr"/>
            <a:r>
              <a:rPr lang="it-IT" sz="2000" dirty="0"/>
              <a:t>Funzione del bando è quella di pubblicizzare l'oggetto dell'appalto che l'Amministrazione intende conferire, le procedure prescelte ed ogni altra informazione utile per orientare tutti i potenziali concorrenti. </a:t>
            </a:r>
            <a:r>
              <a:rPr lang="it-IT" sz="2000" u="sng" dirty="0"/>
              <a:t>Per questa sua unica funzione, il bando non è né una proposta di contratto, né tanto meno un’offerta al pubblico, nel significato che tali istituti rivestono nel codice civile. È, per contro, un semplice invito a formulare offerte, nelle procedure aperte, ovvero a far presente il proprio interesse al contratto, nelle procedure ristrette.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734179750"/>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algn="ctr"/>
            <a:endParaRPr lang="it-IT" sz="2000" dirty="0"/>
          </a:p>
          <a:p>
            <a:pPr algn="ctr"/>
            <a:endParaRPr lang="it-IT" sz="2000" dirty="0"/>
          </a:p>
          <a:p>
            <a:pPr algn="ctr"/>
            <a:r>
              <a:rPr lang="it-IT" sz="2000" b="1" u="sng" dirty="0"/>
              <a:t>Bando e avviso di gara non debbono essere confusi tra loro:</a:t>
            </a:r>
            <a:r>
              <a:rPr lang="it-IT" sz="2000" b="1" dirty="0"/>
              <a:t> </a:t>
            </a:r>
            <a:r>
              <a:rPr lang="it-IT" sz="2000" dirty="0"/>
              <a:t>in via generale, il bando di gara contiene tutte le norme per la partecipazione e l'ammissione alla gara e per la presentazione dell'offerta; </a:t>
            </a:r>
            <a:r>
              <a:rPr lang="it-IT" sz="2000" b="1" dirty="0">
                <a:highlight>
                  <a:srgbClr val="00FF00"/>
                </a:highlight>
              </a:rPr>
              <a:t>l'avviso di gara è invece un sintetico riassunto delle principali condizioni stabilite dal bando.</a:t>
            </a:r>
            <a:r>
              <a:rPr lang="it-IT" sz="2000" dirty="0"/>
              <a:t> </a:t>
            </a:r>
            <a:r>
              <a:rPr lang="it-IT" sz="2000" b="1" u="sng" dirty="0"/>
              <a:t>In altri termini, per ogni procedura di gara deve essere redatto sia il relativo bando, contenente le norme principali della gara, sia l'avviso, più sintetico, destinato alla pubblicazione sui giornali.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986276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394923" y="3589853"/>
            <a:ext cx="9475305" cy="2308324"/>
          </a:xfrm>
          <a:prstGeom prst="rect">
            <a:avLst/>
          </a:prstGeom>
          <a:noFill/>
        </p:spPr>
        <p:txBody>
          <a:bodyPr wrap="square" rtlCol="0">
            <a:spAutoFit/>
          </a:bodyPr>
          <a:lstStyle/>
          <a:p>
            <a:pPr marL="285750" indent="-285750" algn="ctr">
              <a:buFont typeface="Wingdings" panose="05000000000000000000" pitchFamily="2" charset="2"/>
              <a:buChar char="q"/>
            </a:pPr>
            <a:r>
              <a:rPr lang="it-IT" sz="1600" dirty="0"/>
              <a:t>l) </a:t>
            </a:r>
            <a:r>
              <a:rPr lang="it-IT" sz="1600" b="1" u="sng" dirty="0"/>
              <a:t>sottoscrive la validazione, facendo preciso riferimento al rapporto conclusivo, redatto dal soggetto preposto alla verifica</a:t>
            </a:r>
            <a:r>
              <a:rPr lang="it-IT" sz="1600" dirty="0"/>
              <a:t>, e alle eventuali controdeduzioni del progettista. In caso di dissenso sugli esiti della verifica, il RUP è tenuto a motivare specificatamente;</a:t>
            </a:r>
          </a:p>
          <a:p>
            <a:pPr marL="285750" indent="-285750" algn="ctr">
              <a:buFont typeface="Wingdings" panose="05000000000000000000" pitchFamily="2" charset="2"/>
              <a:buChar char="q"/>
            </a:pPr>
            <a:r>
              <a:rPr lang="it-IT" sz="1600" dirty="0"/>
              <a:t>m) </a:t>
            </a:r>
            <a:r>
              <a:rPr lang="it-IT" sz="1600" b="1" u="sng" dirty="0"/>
              <a:t>al ricorrere dei presupposti previsti dall’art. 51 del Codice per la suddivisione dell’appalto in lotti, accerta e attesta:</a:t>
            </a:r>
          </a:p>
          <a:p>
            <a:pPr marL="1200150" lvl="2" indent="-285750">
              <a:buFont typeface="Wingdings" panose="05000000000000000000" pitchFamily="2" charset="2"/>
              <a:buChar char="ü"/>
            </a:pPr>
            <a:r>
              <a:rPr lang="it-IT" sz="1600" i="1" dirty="0"/>
              <a:t>1. l’avvenuta redazione, ai fini dell’inserimento nell’elenco annuale, del progetto preliminare di fattibilità tecnico economica dell’intero lavoro e la sua articolazione per lotti;</a:t>
            </a:r>
          </a:p>
          <a:p>
            <a:pPr marL="1200150" lvl="2" indent="-285750">
              <a:buFont typeface="Wingdings" panose="05000000000000000000" pitchFamily="2" charset="2"/>
              <a:buChar char="ü"/>
            </a:pPr>
            <a:r>
              <a:rPr lang="it-IT" sz="1600" i="1" dirty="0"/>
              <a:t>2. la quantificazione, nell’ambito del programma e dei relativi aggiornamenti, dei mezzi finanziari necessari per appaltare l’intero lavoro;</a:t>
            </a:r>
          </a:p>
        </p:txBody>
      </p:sp>
    </p:spTree>
    <p:extLst>
      <p:ext uri="{BB962C8B-B14F-4D97-AF65-F5344CB8AC3E}">
        <p14:creationId xmlns:p14="http://schemas.microsoft.com/office/powerpoint/2010/main" val="1196904828"/>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477875"/>
          </a:xfrm>
          <a:prstGeom prst="rect">
            <a:avLst/>
          </a:prstGeom>
          <a:noFill/>
        </p:spPr>
        <p:txBody>
          <a:bodyPr wrap="square" rtlCol="0">
            <a:spAutoFit/>
          </a:bodyPr>
          <a:lstStyle/>
          <a:p>
            <a:pPr algn="ctr"/>
            <a:endParaRPr lang="it-IT" sz="2000" b="1" u="sng" dirty="0"/>
          </a:p>
          <a:p>
            <a:pPr algn="ctr"/>
            <a:r>
              <a:rPr lang="it-IT" sz="2000" b="1" u="sng" dirty="0"/>
              <a:t>Differenza con i CAPITOLATI:</a:t>
            </a:r>
          </a:p>
          <a:p>
            <a:pPr algn="ctr"/>
            <a:endParaRPr lang="it-IT" sz="2000" dirty="0"/>
          </a:p>
          <a:p>
            <a:pPr algn="ctr"/>
            <a:r>
              <a:rPr lang="it-IT" sz="2000" b="1" u="sng" dirty="0"/>
              <a:t>Il bando costituisce la «lex specialis» della gara</a:t>
            </a:r>
            <a:r>
              <a:rPr lang="it-IT" sz="2000" dirty="0"/>
              <a:t>, che disciplina il procedimento di contrattazione e presuppone che si sia già concluso il ciclo degli adempimenti volti alla determinazione del contenuto del futuro rapporto contrattuale.</a:t>
            </a:r>
          </a:p>
          <a:p>
            <a:pPr algn="ctr"/>
            <a:r>
              <a:rPr lang="it-IT" sz="2000" dirty="0"/>
              <a:t>I capitolati, che l’amministrazione adotta e richiama nel bando o nell’invito a partecipare alla gara, contengono invece la disciplina di dettaglio e tecnica della generalità dei contratti o di specifici contratti che l’amministrazione intende stipulare.</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915233277"/>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539430"/>
          </a:xfrm>
          <a:prstGeom prst="rect">
            <a:avLst/>
          </a:prstGeom>
          <a:noFill/>
        </p:spPr>
        <p:txBody>
          <a:bodyPr wrap="square" rtlCol="0">
            <a:spAutoFit/>
          </a:bodyPr>
          <a:lstStyle/>
          <a:p>
            <a:pPr algn="ctr"/>
            <a:endParaRPr lang="it-IT" sz="2000" b="1" u="sng" dirty="0"/>
          </a:p>
          <a:p>
            <a:pPr algn="ctr"/>
            <a:r>
              <a:rPr lang="it-IT" sz="2000" b="1" u="sng" dirty="0"/>
              <a:t>L’interpretazione dei CAPITOLATI:</a:t>
            </a:r>
          </a:p>
          <a:p>
            <a:pPr algn="ctr"/>
            <a:endParaRPr lang="it-IT" sz="2000" dirty="0"/>
          </a:p>
          <a:p>
            <a:pPr algn="ctr"/>
            <a:endParaRPr lang="it-IT" sz="2800" dirty="0"/>
          </a:p>
          <a:p>
            <a:pPr algn="ctr"/>
            <a:r>
              <a:rPr lang="it-IT" sz="1700" dirty="0"/>
              <a:t>Il capitolato deve essere interpretato avendo ovviamente presente il bando di gara o la lettera di invito, costituenti questi ultimi il vero e proprio bando o avviso di gara, con il quale la stazione appaltante individua l’oggetto del contratto e tenuto altresì conto che, per giurisprudenza pacifica, in caso di contrasto fra il bando e gli altri atti costituenti la lex specialis di gara (disciplinare e capitolato), prevale comunque il bando, visto che gli altri documenti sono chiamati ad integrare il primo e non a modificarlo (da ultimo, si v. TAR Lombardia, Milano, sez. IV, 20/3/2018, n. 758).</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
        <p:nvSpPr>
          <p:cNvPr id="8" name="Freccia in giù 7">
            <a:extLst>
              <a:ext uri="{FF2B5EF4-FFF2-40B4-BE49-F238E27FC236}">
                <a16:creationId xmlns:a16="http://schemas.microsoft.com/office/drawing/2014/main" id="{2C419326-3DBB-43A0-9FA5-A6CCA9E0C967}"/>
              </a:ext>
            </a:extLst>
          </p:cNvPr>
          <p:cNvSpPr/>
          <p:nvPr/>
        </p:nvSpPr>
        <p:spPr>
          <a:xfrm>
            <a:off x="5915980" y="2635694"/>
            <a:ext cx="360040" cy="537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05415437"/>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185487"/>
          </a:xfrm>
          <a:prstGeom prst="rect">
            <a:avLst/>
          </a:prstGeom>
          <a:noFill/>
        </p:spPr>
        <p:txBody>
          <a:bodyPr wrap="square" rtlCol="0">
            <a:spAutoFit/>
          </a:bodyPr>
          <a:lstStyle/>
          <a:p>
            <a:pPr algn="ctr"/>
            <a:endParaRPr lang="it-IT" sz="2000" b="1" u="sng" dirty="0"/>
          </a:p>
          <a:p>
            <a:pPr algn="ctr"/>
            <a:endParaRPr lang="it-IT" sz="2000" b="1" u="sng" dirty="0"/>
          </a:p>
          <a:p>
            <a:pPr algn="ctr"/>
            <a:r>
              <a:rPr lang="it-IT" sz="2300" dirty="0"/>
              <a:t>Nell’attuale sistema del Codice dei contratti, </a:t>
            </a:r>
            <a:r>
              <a:rPr lang="it-IT" sz="2300" u="sng" dirty="0"/>
              <a:t>l’art. 71</a:t>
            </a:r>
            <a:r>
              <a:rPr lang="it-IT" sz="2300" dirty="0"/>
              <a:t>, per agevolare l’attività delle stazioni appaltanti omogenizzandone le condotte, prevede l’adozione di bandi-tipo da parte dell’ANAC, cui si dovranno conformare i bandi di gara delle singole stazioni appaltanti. </a:t>
            </a:r>
            <a:r>
              <a:rPr lang="it-IT" sz="2300" u="sng" dirty="0"/>
              <a:t>Le stazioni appaltanti, nella delibera a contrarre, motivano espressamente in ordine alle deroghe al bando-tipo.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792863800"/>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227551" y="2055461"/>
            <a:ext cx="9736898" cy="3539430"/>
          </a:xfrm>
          <a:prstGeom prst="rect">
            <a:avLst/>
          </a:prstGeom>
          <a:solidFill>
            <a:schemeClr val="accent6">
              <a:lumMod val="20000"/>
              <a:lumOff val="80000"/>
            </a:schemeClr>
          </a:solidFill>
        </p:spPr>
        <p:txBody>
          <a:bodyPr wrap="square" rtlCol="0">
            <a:spAutoFit/>
          </a:bodyPr>
          <a:lstStyle/>
          <a:p>
            <a:pPr algn="ctr"/>
            <a:r>
              <a:rPr lang="it-IT" sz="1400" b="1" u="sng" dirty="0"/>
              <a:t>2018</a:t>
            </a:r>
            <a:r>
              <a:rPr lang="it-IT" sz="1400" dirty="0"/>
              <a:t> </a:t>
            </a:r>
          </a:p>
          <a:p>
            <a:pPr algn="ctr"/>
            <a:r>
              <a:rPr lang="it-IT" sz="1400" dirty="0"/>
              <a:t>● Bando Tipo n. 2 del 10 gennaio 2018 - </a:t>
            </a:r>
            <a:r>
              <a:rPr lang="it-IT" sz="1400" i="1" dirty="0"/>
              <a:t>Schema di disciplinare di gara Procedura aperta per l'affidamento di contratti pubblici di servizi di pulizia di importo pari o superiore alla soglia comunitaria con il criterio dell'offerta economicamente più vantaggiosa sulla base del miglior rapporto qualità/prezzo (Bando tipo, Allegati, Nota illustrativa, Relazione AIR).</a:t>
            </a:r>
          </a:p>
          <a:p>
            <a:pPr algn="ctr"/>
            <a:r>
              <a:rPr lang="it-IT" sz="1400" dirty="0"/>
              <a:t>● Bando Tipo n. 3 del 31 luglio 2018 - </a:t>
            </a:r>
            <a:r>
              <a:rPr lang="it-IT" sz="1400" i="1" dirty="0"/>
              <a:t>Disciplinare di gara per l’affidamento con procedura aperta di servizi di architettura e ingegneria di importo pari o superiore a € 100.000 con il criterio dell’offerta economicamente più vantaggiosa sulla base del miglior rapporto qualità/prezzo. </a:t>
            </a:r>
          </a:p>
          <a:p>
            <a:pPr algn="ctr"/>
            <a:r>
              <a:rPr lang="it-IT" sz="1400" b="1" u="sng" dirty="0"/>
              <a:t>2017 </a:t>
            </a:r>
          </a:p>
          <a:p>
            <a:pPr algn="ctr"/>
            <a:r>
              <a:rPr lang="it-IT" sz="1400" dirty="0"/>
              <a:t>●  Bando Tipo n. 1 del 22 novembre 2017 - </a:t>
            </a:r>
            <a:r>
              <a:rPr lang="it-IT" sz="1400" i="1" dirty="0"/>
              <a:t>Schema di disciplinare di gara per l'affidamento di servizi e forniture nei settori ordinari, di importo pari o superiore alla soglia comunitaria, aggiudicati all'offerta economicamente più vantaggiosa secondo il miglior rapporto qualità/prezzo (Bando tipo, Relazione illustrativa, Relazione AIR). </a:t>
            </a:r>
          </a:p>
          <a:p>
            <a:pPr algn="ctr"/>
            <a:r>
              <a:rPr lang="it-IT" sz="1400" dirty="0"/>
              <a:t> </a:t>
            </a:r>
          </a:p>
          <a:p>
            <a:pPr algn="ctr"/>
            <a:r>
              <a:rPr lang="it-IT" sz="1400" b="1" u="sng" dirty="0"/>
              <a:t>2014</a:t>
            </a:r>
            <a:r>
              <a:rPr lang="it-IT" sz="1400" dirty="0"/>
              <a:t> </a:t>
            </a:r>
          </a:p>
          <a:p>
            <a:pPr algn="ctr"/>
            <a:r>
              <a:rPr lang="it-IT" sz="1400" dirty="0"/>
              <a:t>● Bando Tipo n. 1 del 26 settembre 2014 - </a:t>
            </a:r>
            <a:r>
              <a:rPr lang="it-IT" sz="1400" i="1" dirty="0"/>
              <a:t>Affidamento dei servizi di pulizia e igiene ambientale degli immobili nei settori ordinari. </a:t>
            </a:r>
          </a:p>
          <a:p>
            <a:pPr algn="ctr"/>
            <a:r>
              <a:rPr lang="it-IT" sz="1400" dirty="0"/>
              <a:t>● Bando Tipo n. 2 del 2 settembre 2014 - </a:t>
            </a:r>
            <a:r>
              <a:rPr lang="it-IT" sz="1400" i="1" dirty="0"/>
              <a:t>Affidamento di lavori pubblici nei settori ordinari: procedura aperta per appalto di sola esecuzione lavori, contratti di importo superiore a euro 150.000 euro, offerta al prezzo più basso.</a:t>
            </a:r>
          </a:p>
        </p:txBody>
      </p:sp>
      <p:sp>
        <p:nvSpPr>
          <p:cNvPr id="10" name="CasellaDiTesto 9">
            <a:extLst>
              <a:ext uri="{FF2B5EF4-FFF2-40B4-BE49-F238E27FC236}">
                <a16:creationId xmlns:a16="http://schemas.microsoft.com/office/drawing/2014/main" id="{35479800-6BCA-489B-AF5D-ECA8424B8929}"/>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235412472"/>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078039"/>
          </a:xfrm>
          <a:prstGeom prst="rect">
            <a:avLst/>
          </a:prstGeom>
          <a:noFill/>
        </p:spPr>
        <p:txBody>
          <a:bodyPr wrap="square" rtlCol="0">
            <a:spAutoFit/>
          </a:bodyPr>
          <a:lstStyle/>
          <a:p>
            <a:pPr algn="ctr"/>
            <a:endParaRPr lang="it-IT" sz="2000" b="1" u="sng" dirty="0"/>
          </a:p>
          <a:p>
            <a:pPr algn="ctr"/>
            <a:r>
              <a:rPr lang="it-IT" sz="2000" b="1" u="sng" dirty="0"/>
              <a:t>Deliberazione ANAC 22/11/2017, n. 1206</a:t>
            </a:r>
          </a:p>
          <a:p>
            <a:pPr algn="ctr"/>
            <a:endParaRPr lang="it-IT" sz="900" dirty="0"/>
          </a:p>
          <a:p>
            <a:pPr algn="ctr"/>
            <a:r>
              <a:rPr lang="it-IT" sz="2300" dirty="0"/>
              <a:t>Il bando di gara si compone di elementi tecnico-giuridici che devono essere interpretati...</a:t>
            </a:r>
            <a:endParaRPr lang="it-IT" sz="1400" dirty="0"/>
          </a:p>
          <a:p>
            <a:pPr algn="ctr"/>
            <a:endParaRPr lang="it-IT" sz="1400" dirty="0"/>
          </a:p>
          <a:p>
            <a:pPr algn="ctr"/>
            <a:r>
              <a:rPr lang="it-IT" sz="1500" dirty="0"/>
              <a:t>«…</a:t>
            </a:r>
            <a:r>
              <a:rPr lang="it-IT" sz="1500" i="1" dirty="0"/>
              <a:t>nell’interpretazione delle clausole del bando per l’aggiudicazione di un contratto con la Pubblica amministrazione, deve darsi prevalenza alle espressioni letterali in esse contenute, escludendo ogni procedimento ermeneutico in funzione integrativa diretto ad evidenziare pretesi significati e ad ingenerare incertezze nell’applicazione; </a:t>
            </a:r>
          </a:p>
          <a:p>
            <a:pPr algn="ctr"/>
            <a:r>
              <a:rPr lang="it-IT" sz="1500" i="1" dirty="0"/>
              <a:t> Inoltre, con specifico riferimento alle gare pubbliche, è stato affermato che </a:t>
            </a:r>
            <a:r>
              <a:rPr lang="it-IT" sz="1500" b="1" i="1" u="sng" dirty="0"/>
              <a:t>nel caso in cui il dato testuale presenti evidenti ambiguità, deve essere prescelto dall’interprete il significato più favorevole all’ammissione del candidato, essendo conforme al pubblico interesse (e sempreché non si oppongano a ciò interessi pubblici diversi e di maggior rilievo) che alla procedura selettiva  partecipi il più elevato numero di candidati</a:t>
            </a:r>
            <a:r>
              <a:rPr lang="it-IT" sz="1500" u="sng" dirty="0"/>
              <a:t>»</a:t>
            </a:r>
            <a:r>
              <a:rPr lang="it-IT" sz="1500" dirty="0"/>
              <a:t> (Cons. St. sez. V, 22 settembre 2015, n. 4430; Cons. St., sez. V, 27 maggio  2014, n. 2709). </a:t>
            </a:r>
            <a:endParaRPr lang="it-IT" sz="15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404330480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154984"/>
          </a:xfrm>
          <a:prstGeom prst="rect">
            <a:avLst/>
          </a:prstGeom>
          <a:noFill/>
        </p:spPr>
        <p:txBody>
          <a:bodyPr wrap="square" rtlCol="0">
            <a:spAutoFit/>
          </a:bodyPr>
          <a:lstStyle/>
          <a:p>
            <a:pPr algn="ctr"/>
            <a:endParaRPr lang="it-IT" sz="2000" b="1" u="sng" dirty="0"/>
          </a:p>
          <a:p>
            <a:pPr algn="ctr"/>
            <a:r>
              <a:rPr lang="it-IT" sz="2000" b="1" u="sng" dirty="0"/>
              <a:t>Secondo una recente sentenza del Consiglio di Stato:</a:t>
            </a:r>
          </a:p>
          <a:p>
            <a:pPr algn="ctr"/>
            <a:endParaRPr lang="it-IT" sz="2000" b="1" u="sng" dirty="0"/>
          </a:p>
          <a:p>
            <a:pPr algn="ctr"/>
            <a:r>
              <a:rPr lang="it-IT" dirty="0"/>
              <a:t>Le regole del bando devono essere interpretate, alla stregua dei generali criteri ermeneutici previsti in materia negoziale e applicabili, nei limiti della compatibilità, anche ai provvedimenti amministrativi, in modo tale da dare a queste regole, ove possibile, un significato conforme a legge anziché un senso con questa contrastante (art. 1367 c.c. – sulla conservazione del contratto), essendo tale canone interpretativo espressione del più generale principio di conservazione degli atti giuridici anche in relazione ai bandi e alle procedure concorsuali.</a:t>
            </a:r>
          </a:p>
          <a:p>
            <a:pPr algn="ctr"/>
            <a:endParaRPr lang="it-IT" dirty="0"/>
          </a:p>
          <a:p>
            <a:pPr algn="ctr"/>
            <a:r>
              <a:rPr lang="it-IT" sz="2400" b="1" dirty="0">
                <a:highlight>
                  <a:srgbClr val="FF0000"/>
                </a:highlight>
              </a:rPr>
              <a:t>Consiglio di Stato, sez. III, 28 maggio 2020 n. 3374</a:t>
            </a:r>
          </a:p>
          <a:p>
            <a:pPr algn="ctr"/>
            <a:endParaRPr lang="it-IT"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360038591"/>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739485"/>
          </a:xfrm>
          <a:prstGeom prst="rect">
            <a:avLst/>
          </a:prstGeom>
          <a:noFill/>
        </p:spPr>
        <p:txBody>
          <a:bodyPr wrap="square" rtlCol="0">
            <a:spAutoFit/>
          </a:bodyPr>
          <a:lstStyle/>
          <a:p>
            <a:pPr algn="ctr"/>
            <a:endParaRPr lang="it-IT" sz="1500" b="1" u="sng" dirty="0"/>
          </a:p>
          <a:p>
            <a:pPr algn="ctr"/>
            <a:r>
              <a:rPr lang="it-IT" sz="2000" b="1" u="sng" dirty="0"/>
              <a:t>TAR Lazio, Roma, sez. II </a:t>
            </a:r>
            <a:r>
              <a:rPr lang="it-IT" sz="2000" b="1" i="1" u="sng" dirty="0"/>
              <a:t>bis</a:t>
            </a:r>
            <a:r>
              <a:rPr lang="it-IT" sz="2000" b="1" u="sng" dirty="0"/>
              <a:t>, 26-09-2017, n. 9921</a:t>
            </a:r>
          </a:p>
          <a:p>
            <a:pPr algn="ctr"/>
            <a:endParaRPr lang="it-IT" sz="1500" dirty="0"/>
          </a:p>
          <a:p>
            <a:pPr algn="ctr"/>
            <a:r>
              <a:rPr lang="it-IT" sz="1600" dirty="0"/>
              <a:t>«</a:t>
            </a:r>
            <a:r>
              <a:rPr lang="it-IT" sz="1700" i="1" dirty="0"/>
              <a:t>La sopravvenienza di una norma nel corso della procedura concorsuale </a:t>
            </a:r>
            <a:r>
              <a:rPr lang="it-IT" sz="1700" b="1" i="1" u="sng" dirty="0"/>
              <a:t>non consente l'eterointegrazione del bando di gara.</a:t>
            </a:r>
            <a:r>
              <a:rPr lang="it-IT" sz="1700" i="1" dirty="0"/>
              <a:t> Il principio dell'eterointegrazione negoziale, sancito dall'art. 1339 c.c. , non può trovare applicazione, neppure in via analogica, con riferimento al bando di gara in considerazione della differente natura di tale atto rispetto all'accordo negoziale. </a:t>
            </a:r>
            <a:r>
              <a:rPr lang="it-IT" sz="1700" b="1" i="1" u="sng" dirty="0"/>
              <a:t>In ipotesi di difformità del bando rispetto allo ius superveniens, la stazione appaltante può agire in autotutela, eliminando gli atti amministrativi contrastanti con la norma sopravvenuta.</a:t>
            </a:r>
            <a:r>
              <a:rPr lang="it-IT" sz="1700" i="1" dirty="0"/>
              <a:t> Mediante i "chiarimenti" gli organi della procedura di aggiudicazione possono soltanto fornire interpretazioni delle regole di gara, mentre è preclusa ogni innovazione della lex specialis di gara veicolata mediante tale strumento</a:t>
            </a:r>
            <a:r>
              <a:rPr lang="it-IT" sz="1600"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192005521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954929"/>
          </a:xfrm>
          <a:prstGeom prst="rect">
            <a:avLst/>
          </a:prstGeom>
          <a:noFill/>
        </p:spPr>
        <p:txBody>
          <a:bodyPr wrap="square" rtlCol="0">
            <a:spAutoFit/>
          </a:bodyPr>
          <a:lstStyle/>
          <a:p>
            <a:pPr algn="ctr"/>
            <a:endParaRPr lang="it-IT" sz="1500" b="1" u="sng" dirty="0"/>
          </a:p>
          <a:p>
            <a:pPr algn="ctr"/>
            <a:r>
              <a:rPr lang="it-IT" sz="2800" b="1" u="sng" dirty="0"/>
              <a:t>ATTENZIONE…</a:t>
            </a:r>
          </a:p>
          <a:p>
            <a:pPr algn="ctr"/>
            <a:endParaRPr lang="it-IT" sz="1000" b="1" u="sng" dirty="0"/>
          </a:p>
          <a:p>
            <a:pPr algn="ctr"/>
            <a:r>
              <a:rPr lang="it-IT" b="1" u="sng" dirty="0"/>
              <a:t>Art. 83 Codice, comma 8:</a:t>
            </a:r>
            <a:r>
              <a:rPr lang="it-IT" i="1" dirty="0"/>
              <a:t> «8. </a:t>
            </a:r>
            <a:r>
              <a:rPr lang="it-IT" i="1" u="sng" dirty="0"/>
              <a:t>Le stazioni appaltanti indicano le condizioni di partecipazione richieste, che possono essere espresse come livelli minimi di capacità, congiuntamente agli idonei mezzi di prova, nel bando di gara o nell'invito a confermare interesse ed effettuano la verifica formale e sostanziale delle capacità realizzative, delle competenze tecniche e professionali, ivi comprese le risorse umane, organiche all'impresa, nonché delle attività effettivamente eseguite. </a:t>
            </a:r>
            <a:r>
              <a:rPr lang="it-IT" i="1" dirty="0"/>
              <a:t>Per i soggetti di cui all’articolo 45, comma 2, lettere d), e), f) e g), nel bando sono indicate le eventuali misure in cui gli stessi requisiti devono essere posseduti dai singoli concorrenti partecipanti. La mandataria in ogni caso deve possedere i requisiti ed eseguire le prestazioni in misura maggioritaria. </a:t>
            </a:r>
            <a:r>
              <a:rPr lang="it-IT" b="1" i="1" u="sng" dirty="0"/>
              <a:t>I bandi e le lettere di invito non possono contenere ulteriori prescrizioni a pena di esclusione rispetto a quelle previste dal presente codice e da altre disposizioni di legge vigenti. Dette prescrizioni sono comunque nulle</a:t>
            </a:r>
            <a:r>
              <a:rPr lang="it-IT" i="1"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372856306"/>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277820"/>
          </a:xfrm>
          <a:prstGeom prst="rect">
            <a:avLst/>
          </a:prstGeom>
          <a:noFill/>
        </p:spPr>
        <p:txBody>
          <a:bodyPr wrap="square" rtlCol="0">
            <a:spAutoFit/>
          </a:bodyPr>
          <a:lstStyle/>
          <a:p>
            <a:pPr algn="ctr"/>
            <a:endParaRPr lang="it-IT" sz="1500" b="1" u="sng" dirty="0"/>
          </a:p>
          <a:p>
            <a:pPr algn="ctr"/>
            <a:endParaRPr lang="it-IT" sz="2400" dirty="0"/>
          </a:p>
          <a:p>
            <a:pPr algn="ctr"/>
            <a:r>
              <a:rPr lang="it-IT" sz="2400" dirty="0"/>
              <a:t>Secondo il costante orientamento della giurisprudenza, inoltre, </a:t>
            </a:r>
            <a:r>
              <a:rPr lang="it-IT" sz="2400" u="sng" dirty="0"/>
              <a:t>le clausole di esclusione poste dalla legge o dal bando sono di stretta interpretazione, dovendosi dare prevalenza alle espressioni letterali in esse contenute, restando preclusa ogni forma di estensione analogica diretta ad evidenziare pretesi significati impliciti</a:t>
            </a:r>
            <a:r>
              <a:rPr lang="it-IT" sz="2400" dirty="0"/>
              <a:t>, </a:t>
            </a:r>
            <a:r>
              <a:rPr lang="it-IT" sz="2400" b="1" dirty="0"/>
              <a:t>che rischierebbe di vulnerare l’affidamento dei partecipanti, la par condicio e l'esigenza della più ampia partecipazione.</a:t>
            </a:r>
            <a:endParaRPr lang="it-IT" sz="2400" b="1" i="1"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449687294"/>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2954655"/>
          </a:xfrm>
          <a:prstGeom prst="rect">
            <a:avLst/>
          </a:prstGeom>
          <a:noFill/>
        </p:spPr>
        <p:txBody>
          <a:bodyPr wrap="square" rtlCol="0">
            <a:spAutoFit/>
          </a:bodyPr>
          <a:lstStyle/>
          <a:p>
            <a:pPr algn="ctr"/>
            <a:endParaRPr lang="it-IT" i="1" dirty="0"/>
          </a:p>
          <a:p>
            <a:pPr algn="ctr"/>
            <a:r>
              <a:rPr lang="it-IT" sz="2400" dirty="0"/>
              <a:t>Riguardo la fissazione dei requisiti tecnici nei bandi, </a:t>
            </a:r>
            <a:r>
              <a:rPr lang="it-IT" sz="2400" u="sng" dirty="0"/>
              <a:t>pur rientrando nella discrezionalità della stazione appaltante, è irrazionale e illogico il bando che impone requisiti di partecipazione incongrui rispetto alle finalità del singolo procedimento di gara o non necessari</a:t>
            </a:r>
            <a:r>
              <a:rPr lang="it-IT" sz="2400" dirty="0"/>
              <a:t>, in quanto non corrispondono ad alcun reale elemento di specificazione delle potenzialità tecnico economiche dell'impresa o, in ogni caso, sono fonte di incertezze e imprevedibili effetti distorsivi della gara.</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428176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474437" y="3396877"/>
            <a:ext cx="9316278" cy="2400657"/>
          </a:xfrm>
          <a:prstGeom prst="rect">
            <a:avLst/>
          </a:prstGeom>
          <a:noFill/>
        </p:spPr>
        <p:txBody>
          <a:bodyPr wrap="square" rtlCol="0">
            <a:spAutoFit/>
          </a:bodyPr>
          <a:lstStyle/>
          <a:p>
            <a:pPr marL="285750" indent="-285750" algn="ctr">
              <a:buFont typeface="Wingdings" panose="05000000000000000000" pitchFamily="2" charset="2"/>
              <a:buChar char="q"/>
            </a:pPr>
            <a:r>
              <a:rPr lang="it-IT" sz="1500" dirty="0"/>
              <a:t>n) </a:t>
            </a:r>
            <a:r>
              <a:rPr lang="it-IT" sz="1500" b="1" u="sng" dirty="0"/>
              <a:t>propone all’amministrazione aggiudicatrice i sistemi di affidamento dei lavori, la tipologia di contratto da stipulare, il criterio di aggiudicazione da adottare</a:t>
            </a:r>
            <a:r>
              <a:rPr lang="it-IT" sz="1500" dirty="0"/>
              <a:t>; nel caso di procedura competitiva con negoziazione e di procedura negoziata senza previa pubblicazione di un bando, promuove il confronto competitivo e garantisce la pubblicità dei relativi atti, anche di quelli successivi all’aggiudicazione;</a:t>
            </a:r>
          </a:p>
          <a:p>
            <a:pPr marL="285750" indent="-285750" algn="ctr">
              <a:buFont typeface="Wingdings" panose="05000000000000000000" pitchFamily="2" charset="2"/>
              <a:buChar char="q"/>
            </a:pPr>
            <a:r>
              <a:rPr lang="it-IT" sz="1500" dirty="0"/>
              <a:t>o) </a:t>
            </a:r>
            <a:r>
              <a:rPr lang="it-IT" sz="1500" b="1" u="sng" dirty="0"/>
              <a:t>convoca e presiede, nelle procedure ristrette e nei casi di partenariato per l’innovazione e di dialogo competitivo, ove ne ravvisi la necessità, un incontro preliminare per l’illustrazione del progetto e per consentire osservazioni allo stesso</a:t>
            </a:r>
            <a:r>
              <a:rPr lang="it-IT" sz="1500" dirty="0"/>
              <a:t>;</a:t>
            </a:r>
          </a:p>
          <a:p>
            <a:pPr marL="285750" indent="-285750" algn="ctr">
              <a:buFont typeface="Wingdings" panose="05000000000000000000" pitchFamily="2" charset="2"/>
              <a:buChar char="q"/>
            </a:pPr>
            <a:r>
              <a:rPr lang="it-IT" sz="1500" dirty="0"/>
              <a:t>p) </a:t>
            </a:r>
            <a:r>
              <a:rPr lang="it-IT" sz="1500" b="1" u="sng" dirty="0"/>
              <a:t>richiede all’amministrazione aggiudicatrice la nomina della commissione nel caso di affidamento con il criterio dell’offerta economicamente più vantaggiosa, indicando se ricorrono i presupposti per la nomina di componenti interni o per la richiesta all’A.N.AC. di una lista di candidati, ai sensi dell’art. 77, comma 3 Codice</a:t>
            </a:r>
            <a:r>
              <a:rPr lang="it-IT" sz="1500" dirty="0"/>
              <a:t>;</a:t>
            </a:r>
            <a:endParaRPr lang="it-IT" sz="1500" u="sng" dirty="0"/>
          </a:p>
        </p:txBody>
      </p:sp>
    </p:spTree>
    <p:extLst>
      <p:ext uri="{BB962C8B-B14F-4D97-AF65-F5344CB8AC3E}">
        <p14:creationId xmlns:p14="http://schemas.microsoft.com/office/powerpoint/2010/main" val="3544302838"/>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508653"/>
          </a:xfrm>
          <a:prstGeom prst="rect">
            <a:avLst/>
          </a:prstGeom>
          <a:noFill/>
        </p:spPr>
        <p:txBody>
          <a:bodyPr wrap="square" rtlCol="0">
            <a:spAutoFit/>
          </a:bodyPr>
          <a:lstStyle/>
          <a:p>
            <a:pPr algn="ctr"/>
            <a:endParaRPr lang="it-IT" i="1" dirty="0"/>
          </a:p>
          <a:p>
            <a:pPr algn="ctr"/>
            <a:r>
              <a:rPr lang="it-IT" sz="2000" dirty="0"/>
              <a:t>Costituisce, inoltre, </a:t>
            </a:r>
            <a:r>
              <a:rPr lang="it-IT" sz="2000" i="1" dirty="0"/>
              <a:t>ius receptum </a:t>
            </a:r>
            <a:r>
              <a:rPr lang="it-IT" sz="2000" dirty="0"/>
              <a:t>(si v. Cons. St., sez. V, 6 aprile 2009, n. 2138; Cons. St., sez. IV, 12 giugno 2007, n. 3103; Cons. St., sez. VI, 10 gennaio 2007, n. 37) l'affermazione secondo cui i bandi di gare d’appalto (anche per gli affidamenti dei servizi pubblici) </a:t>
            </a:r>
            <a:r>
              <a:rPr lang="it-IT" sz="2000" b="1" u="sng" dirty="0"/>
              <a:t>possono prevedere requisiti di partecipazione più rigorosi di quelli fissati normativamente purché non discriminanti ed abnormi rispetto alle regole proprie del settore</a:t>
            </a:r>
            <a:r>
              <a:rPr lang="it-IT" sz="2000" dirty="0"/>
              <a:t>; sotto tale angolazione non può dubitarsi che l'amministrazione aggiudicatrice abbia il potere discrezionale di fissare requisiti di partecipazione ad una gara anche superiori a quelli previsti dalla legge, </a:t>
            </a:r>
            <a:r>
              <a:rPr lang="it-IT" sz="2000" b="1" u="sng" dirty="0"/>
              <a:t>e che possa pertanto pretendere l'attestazione di requisiti di capacità diversi ed ulteriori rispetto a quelli richiesti per la iscrizione in albi o elenchi</a:t>
            </a:r>
            <a:r>
              <a:rPr lang="it-IT" sz="2400" b="1" u="sng"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454707257"/>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816429"/>
          </a:xfrm>
          <a:prstGeom prst="rect">
            <a:avLst/>
          </a:prstGeom>
          <a:noFill/>
        </p:spPr>
        <p:txBody>
          <a:bodyPr wrap="square" rtlCol="0">
            <a:spAutoFit/>
          </a:bodyPr>
          <a:lstStyle/>
          <a:p>
            <a:pPr algn="ctr"/>
            <a:endParaRPr lang="it-IT" b="1" u="sng" dirty="0"/>
          </a:p>
          <a:p>
            <a:pPr algn="ctr"/>
            <a:r>
              <a:rPr lang="it-IT" sz="2800" b="1" dirty="0"/>
              <a:t>Consiglio di Stato, sez. V, 5 maggio 2020 n. 2851</a:t>
            </a:r>
          </a:p>
          <a:p>
            <a:pPr algn="ctr"/>
            <a:endParaRPr lang="it-IT" sz="1600" dirty="0"/>
          </a:p>
          <a:p>
            <a:pPr algn="ctr"/>
            <a:r>
              <a:rPr lang="it-IT" sz="2000" dirty="0"/>
              <a:t>Il principio di tassatività delle cause di esclusione </a:t>
            </a:r>
            <a:r>
              <a:rPr lang="it-IT" sz="2000" b="1" u="sng" dirty="0"/>
              <a:t>esige che le offerte tecniche debbano essere escluse solo quando siano a tal punto carenti degli elementi essenziali da ingenerare una situazione di incertezza assoluta sul contenuto dell’offerta, ovvero in presenza di specifiche clausole della legge di gara che tipizzino una siffatta situazione di incertezza assoluta.</a:t>
            </a:r>
            <a:r>
              <a:rPr lang="it-IT" sz="2000" dirty="0"/>
              <a:t> Tale incompletezza è sindacabile in sede giurisdizionale quando il relativo giudizio prescinda dall’esame di profili tecnico-discrezionali intrinseci al contenuto progettuale e riguardi invece difetti palesi che rendano la scelta tecnica abnorme o gravemente inadeguata, ovvero riguardi elementi specifici componenti l’offerta, autonomamente valutabili.</a:t>
            </a:r>
            <a:endParaRPr lang="it-IT" sz="2000" i="1"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639426154"/>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954929"/>
          </a:xfrm>
          <a:prstGeom prst="rect">
            <a:avLst/>
          </a:prstGeom>
          <a:noFill/>
        </p:spPr>
        <p:txBody>
          <a:bodyPr wrap="square" rtlCol="0">
            <a:spAutoFit/>
          </a:bodyPr>
          <a:lstStyle/>
          <a:p>
            <a:pPr algn="ctr"/>
            <a:endParaRPr lang="it-IT" sz="2000" b="1" u="sng" dirty="0"/>
          </a:p>
          <a:p>
            <a:pPr algn="ctr"/>
            <a:r>
              <a:rPr lang="it-IT" sz="3200" b="1" u="sng" dirty="0"/>
              <a:t>Il contenuto essenziale del bando di gara</a:t>
            </a:r>
          </a:p>
          <a:p>
            <a:pPr algn="ctr"/>
            <a:endParaRPr lang="it-IT" sz="2000" b="1" u="sng" dirty="0"/>
          </a:p>
          <a:p>
            <a:pPr algn="ctr"/>
            <a:r>
              <a:rPr lang="it-IT" sz="2000" dirty="0"/>
              <a:t>Con riferimento al contenuto del bando di gara, la norma di riferimento è attualmente </a:t>
            </a:r>
            <a:r>
              <a:rPr lang="it-IT" sz="2000" b="1" u="sng" dirty="0"/>
              <a:t>l’allegato XIV, Parte I</a:t>
            </a:r>
            <a:r>
              <a:rPr lang="it-IT" sz="2000" dirty="0"/>
              <a:t> (informazioni che devono figurare negli avvisi e nei bandi dei settori ordinari), lettera c) Codice.</a:t>
            </a:r>
          </a:p>
          <a:p>
            <a:pPr algn="ctr"/>
            <a:endParaRPr lang="it-IT" sz="2000" dirty="0"/>
          </a:p>
          <a:p>
            <a:pPr algn="ctr"/>
            <a:r>
              <a:rPr lang="it-IT" sz="3200" b="1" u="sng" dirty="0"/>
              <a:t>Di seguito si riporta il contenuto di tali informazioni essenziali…</a:t>
            </a:r>
          </a:p>
          <a:p>
            <a:pPr algn="ctr"/>
            <a:endParaRPr lang="it-IT" sz="15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3147052715"/>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416594"/>
          </a:xfrm>
          <a:prstGeom prst="rect">
            <a:avLst/>
          </a:prstGeom>
          <a:noFill/>
          <a:ln>
            <a:solidFill>
              <a:schemeClr val="tx1"/>
            </a:solidFill>
          </a:ln>
        </p:spPr>
        <p:txBody>
          <a:bodyPr wrap="square" rtlCol="0">
            <a:spAutoFit/>
          </a:bodyPr>
          <a:lstStyle/>
          <a:p>
            <a:pPr algn="ctr"/>
            <a:endParaRPr lang="it-IT" sz="800" b="1" dirty="0"/>
          </a:p>
          <a:p>
            <a:pPr algn="ctr"/>
            <a:r>
              <a:rPr lang="it-IT" sz="1400" b="1" dirty="0"/>
              <a:t>Allegato XIV Informazioni che devono figurare negli avvisi </a:t>
            </a:r>
          </a:p>
          <a:p>
            <a:pPr algn="ctr"/>
            <a:r>
              <a:rPr lang="it-IT" sz="1400" b="1" dirty="0"/>
              <a:t>e nei bandi nei settori ordinari e speciali </a:t>
            </a:r>
          </a:p>
          <a:p>
            <a:pPr algn="ctr"/>
            <a:endParaRPr lang="it-IT" sz="1400" b="1" dirty="0"/>
          </a:p>
          <a:p>
            <a:pPr algn="ctr"/>
            <a:r>
              <a:rPr lang="it-IT" sz="1400" b="1" u="sng" dirty="0">
                <a:solidFill>
                  <a:srgbClr val="FF0000"/>
                </a:solidFill>
              </a:rPr>
              <a:t>PARTE I - INFORMAZIONI CHE DEVONO FIGURARE NEGLI AVVISI  E NEI BANDI NEI SETTORI ORDINARI (lett. C)</a:t>
            </a:r>
          </a:p>
          <a:p>
            <a:pPr algn="ctr"/>
            <a:endParaRPr lang="it-IT" sz="800" b="1" dirty="0">
              <a:ln>
                <a:solidFill>
                  <a:schemeClr val="tx1"/>
                </a:solidFill>
              </a:ln>
              <a:highlight>
                <a:srgbClr val="00FF00"/>
              </a:highlight>
            </a:endParaRPr>
          </a:p>
          <a:p>
            <a:pPr algn="just"/>
            <a:r>
              <a:rPr lang="it-IT" sz="1300" dirty="0"/>
              <a:t>1. Nome, numero di identificazione, ove previsto, indirizzo comprensivo di codice NUTS </a:t>
            </a:r>
            <a:r>
              <a:rPr lang="it-IT" sz="1300" b="1" u="sng" dirty="0"/>
              <a:t>(nomenclatura che ha fini statistici)</a:t>
            </a:r>
            <a:r>
              <a:rPr lang="it-IT" sz="1300" dirty="0"/>
              <a:t>, telefono, fax, posta elettronica e indirizzo Internet dell’amministrazione aggiudicatrice e, se diverso, del servizio al quale rivolgersi per informazioni complementari. </a:t>
            </a:r>
          </a:p>
          <a:p>
            <a:pPr algn="just"/>
            <a:r>
              <a:rPr lang="it-IT" sz="1300" dirty="0"/>
              <a:t>2. Posta elettronica o indirizzo Internet al quale i documenti di gara saranno disponibili per l’accesso gratuito, illimitato e diretto. Se l’accesso gratuito, illimitato e diretto non è disponibile per i motivi illustrati all’articolo 74, commi 2 e 3, un’indicazione relativa alle modalità di accesso ai documenti di gara. </a:t>
            </a:r>
          </a:p>
          <a:p>
            <a:pPr algn="just"/>
            <a:r>
              <a:rPr lang="it-IT" sz="1300" dirty="0"/>
              <a:t>3. Tipo di amministrazione aggiudicatrice e principale attività esercitata. </a:t>
            </a:r>
          </a:p>
          <a:p>
            <a:pPr algn="just"/>
            <a:r>
              <a:rPr lang="it-IT" sz="1300" dirty="0"/>
              <a:t>4. Se del caso, l’indicazione che l’amministrazione aggiudicatrice è una centrale di committenza o che è coinvolta una qualsiasi altra forma di appalto congiunto. </a:t>
            </a:r>
          </a:p>
          <a:p>
            <a:pPr algn="just"/>
            <a:r>
              <a:rPr lang="it-IT" sz="1300" dirty="0"/>
              <a:t>5. Codici CPV </a:t>
            </a:r>
            <a:r>
              <a:rPr lang="it-IT" sz="1300" b="1" u="sng" dirty="0"/>
              <a:t>(e cioè un sistema di classificazione delle categorie merceologiche)</a:t>
            </a:r>
            <a:r>
              <a:rPr lang="it-IT" sz="1300" dirty="0"/>
              <a:t>. Se l’appalto è suddiviso in lotti, tali informazioni sono fornite per ogni lotto. </a:t>
            </a:r>
          </a:p>
          <a:p>
            <a:pPr algn="just"/>
            <a:r>
              <a:rPr lang="it-IT" sz="1300" dirty="0"/>
              <a:t>6. Il codice NUTS del luogo principale per l’esecuzione dei lavori nel caso di appalti di lavori o il codice NUTS del luogo principale di consegna o di prestazione per gli appalti di forniture e di servizi. Se l’appalto è suddiviso in lotti, tali informazioni sono fornite per ogni lotto…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015488887"/>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28805" y="1834655"/>
            <a:ext cx="10534389" cy="4154984"/>
          </a:xfrm>
          <a:prstGeom prst="rect">
            <a:avLst/>
          </a:prstGeom>
          <a:noFill/>
          <a:ln>
            <a:solidFill>
              <a:schemeClr val="tx1"/>
            </a:solidFill>
          </a:ln>
        </p:spPr>
        <p:txBody>
          <a:bodyPr wrap="square" rtlCol="0">
            <a:spAutoFit/>
          </a:bodyPr>
          <a:lstStyle/>
          <a:p>
            <a:pPr algn="just"/>
            <a:endParaRPr lang="it-IT" sz="1200" dirty="0"/>
          </a:p>
          <a:p>
            <a:pPr algn="just"/>
            <a:r>
              <a:rPr lang="it-IT" sz="1400" dirty="0"/>
              <a:t>…7. Descrizione dell’appalto: natura ed entità dei lavori, natura e quantità o valore delle forniture; natura ed entità dei servizi. Se l’appalto è suddiviso in lotti, tali informazioni sono fornite per ogni lotto. Eventualmente, una descrizione di qualsiasi opzione. </a:t>
            </a:r>
          </a:p>
          <a:p>
            <a:pPr algn="just"/>
            <a:r>
              <a:rPr lang="it-IT" sz="1400" dirty="0"/>
              <a:t>8. Ordine di grandezza totale stimato dell’appalto o degli appalti; se l’appalto è suddiviso in lotti, tali informazioni sono fornite per ogni lotto. </a:t>
            </a:r>
          </a:p>
          <a:p>
            <a:pPr algn="just"/>
            <a:r>
              <a:rPr lang="it-IT" sz="1400" dirty="0"/>
              <a:t>9. Ammissione o divieto di varianti. </a:t>
            </a:r>
          </a:p>
          <a:p>
            <a:pPr algn="just"/>
            <a:r>
              <a:rPr lang="it-IT" sz="1400" dirty="0"/>
              <a:t>10. Tempi di consegna o di fornitura di beni, lavori o servizi e, per quanto possibile, la durata del contratto. </a:t>
            </a:r>
          </a:p>
          <a:p>
            <a:pPr algn="just"/>
            <a:r>
              <a:rPr lang="it-IT" sz="1400" dirty="0"/>
              <a:t>a) Nel caso di accordi quadro, indicare la durata prevista dell’accordo quadro, precisando, se del caso, i motivi che giustificano una durata dell’accordo quadro superiore a quattro anni; per quanto possibile, indicazione del valore o dell’ordine di grandezza e della frequenza degli appalti da aggiudicare, numero e, ove necessario, numero massimo previsto di operatori economici che parteciperanno. </a:t>
            </a:r>
          </a:p>
          <a:p>
            <a:pPr algn="just"/>
            <a:r>
              <a:rPr lang="it-IT" sz="1400" dirty="0"/>
              <a:t>b) Nel caso di un sistema dinamico di acquisizione l’indicazione della durata prevista di tale sistema; per quanto possibile, l’indicazione di valore o dell’ordine di grandezza e della frequenza degli appalti da aggiudicare. </a:t>
            </a:r>
          </a:p>
          <a:p>
            <a:pPr algn="just"/>
            <a:r>
              <a:rPr lang="it-IT" sz="1400" dirty="0"/>
              <a:t>11. Condizioni di partecipazione, compreso quanto segue: </a:t>
            </a:r>
          </a:p>
          <a:p>
            <a:pPr algn="just"/>
            <a:r>
              <a:rPr lang="it-IT" sz="1400" dirty="0"/>
              <a:t>a) l’indicazione, eventuale, se si tratta di un appalto pubblico riservato a laboratori protetti o la cui esecuzione è riservata all’ambito di programmi di lavoro protetti; </a:t>
            </a:r>
          </a:p>
          <a:p>
            <a:pPr algn="just"/>
            <a:r>
              <a:rPr lang="it-IT" sz="1400" dirty="0"/>
              <a:t>b) indicare, in caso se, in forza di disposizioni legislative, regolamentari o amministrative, la prestazione del servizio sia riservata a una particolare professione; riferimenti alle disposizioni legislative, regolamentari o amministrative in questione; </a:t>
            </a:r>
          </a:p>
          <a:p>
            <a:pPr algn="just"/>
            <a:r>
              <a:rPr lang="it-IT" sz="1400" dirty="0"/>
              <a:t>c) un elenco e una breve descrizione dei criteri riguardanti la situazione personale degli operatori economici che possono comportarne l’esclusione e dei criteri di selezione; livello o livelli minimi specifici di capacità eventualmente richiesti. Indicazione delle informazioni richieste (autocertificazioni, documentazione)...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725683278"/>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683754" y="1847711"/>
            <a:ext cx="10897643" cy="3508653"/>
          </a:xfrm>
          <a:prstGeom prst="rect">
            <a:avLst/>
          </a:prstGeom>
          <a:noFill/>
          <a:ln>
            <a:solidFill>
              <a:schemeClr val="tx1"/>
            </a:solidFill>
          </a:ln>
        </p:spPr>
        <p:txBody>
          <a:bodyPr wrap="square" rtlCol="0">
            <a:spAutoFit/>
          </a:bodyPr>
          <a:lstStyle/>
          <a:p>
            <a:pPr algn="just"/>
            <a:endParaRPr lang="it-IT" sz="1200" dirty="0"/>
          </a:p>
          <a:p>
            <a:pPr algn="just"/>
            <a:r>
              <a:rPr lang="it-IT" sz="1400" dirty="0"/>
              <a:t>…12. Tipo di procedura di aggiudicazione; eventualmente, motivazione del ricorso alla procedura accelerata (in caso di procedure aperte e ristrette e di procedure competitive con negoziazione). </a:t>
            </a:r>
          </a:p>
          <a:p>
            <a:pPr algn="just"/>
            <a:r>
              <a:rPr lang="it-IT" sz="1400" dirty="0"/>
              <a:t>13. Eventualmente, indicare se: </a:t>
            </a:r>
          </a:p>
          <a:p>
            <a:pPr algn="just"/>
            <a:r>
              <a:rPr lang="it-IT" sz="1400" dirty="0"/>
              <a:t>a) si tratta di un accordo quadro; </a:t>
            </a:r>
          </a:p>
          <a:p>
            <a:pPr algn="just"/>
            <a:r>
              <a:rPr lang="it-IT" sz="1400" dirty="0"/>
              <a:t>b) si tratta di un sistema dinamico di acquisizione; </a:t>
            </a:r>
          </a:p>
          <a:p>
            <a:pPr algn="just"/>
            <a:r>
              <a:rPr lang="it-IT" sz="1400" dirty="0"/>
              <a:t>c) si tratta di un’asta elettronica (in caso di procedure aperte o ristrette o di procedure competitive con negoziazione). </a:t>
            </a:r>
          </a:p>
          <a:p>
            <a:pPr algn="just"/>
            <a:r>
              <a:rPr lang="it-IT" sz="1400" u="sng" dirty="0"/>
              <a:t>14. Se l’appalto deve essere suddiviso in lotti, indicazione della possibilità per gli operatori economici di presentare offerte per uno, per più e/o per l’insieme dei lotti. Indicazione di ogni possibile limitazione del numero di lotti che può essere aggiudicato ad uno stesso offerente. Se l’appalto non è suddiviso in lotti, indicazione dei motivi, a meno che tale informazione non sia fornita nella relazione unica. </a:t>
            </a:r>
          </a:p>
          <a:p>
            <a:pPr algn="just"/>
            <a:r>
              <a:rPr lang="it-IT" sz="1400" dirty="0"/>
              <a:t>15. In caso di procedura ristretta, procedura competitiva con negoziazione, dialogo competitivo o partenariato per l’innovazione, quando ci si avvale della facoltà di ridurre il numero di candidati che saranno invitati a presentare offerte, a partecipare al dialogo o a negoziare: numero minimo e, eventualmente, numero massimo previsto di candidati e criteri oggettivi da applicare per la scelta dei candidati in questione. </a:t>
            </a:r>
          </a:p>
          <a:p>
            <a:pPr algn="just"/>
            <a:r>
              <a:rPr lang="it-IT" sz="1400" dirty="0"/>
              <a:t>16. In caso di procedura competitiva con negoziazione, dialogo competitivo o partenariato per l’innovazione, indicare, eventualmente, il ricorso a una procedura che si svolge in più fasi successive, al fine di ridurre gradualmente il numero di soluzioni da discutere o di offerte da negoziare. </a:t>
            </a:r>
          </a:p>
          <a:p>
            <a:pPr algn="just"/>
            <a:r>
              <a:rPr lang="it-IT" sz="1400" dirty="0"/>
              <a:t>17. Eventualmente, le condizioni particolari cui è sottoposta l’esecuzione dell’appalto…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58109147"/>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056488" y="1830164"/>
            <a:ext cx="10079024" cy="4324261"/>
          </a:xfrm>
          <a:prstGeom prst="rect">
            <a:avLst/>
          </a:prstGeom>
          <a:noFill/>
          <a:ln>
            <a:solidFill>
              <a:schemeClr val="tx1"/>
            </a:solidFill>
          </a:ln>
        </p:spPr>
        <p:txBody>
          <a:bodyPr wrap="square" rtlCol="0">
            <a:spAutoFit/>
          </a:bodyPr>
          <a:lstStyle/>
          <a:p>
            <a:pPr algn="just"/>
            <a:r>
              <a:rPr lang="it-IT" sz="1100" dirty="0"/>
              <a:t>…18. Criteri di aggiudicazione dell’appalto o degli appalti. Salvo nel caso in cui l’offerta economicamente più vantaggiosa è individuata sulla base del solo prezzo, i criteri che determinano l’offerta economicamente più vantaggiosa e la loro ponderazione vanno indicati qualora non figurino nel capitolato d’oneri ovvero, nel caso del dialogo competitivo, nel documento descrittivo. </a:t>
            </a:r>
          </a:p>
          <a:p>
            <a:pPr algn="just"/>
            <a:r>
              <a:rPr lang="it-IT" sz="1100" dirty="0"/>
              <a:t>19. Termine ultimo per la ricezione delle offerte (procedure aperte) o delle domande di partecipazione (procedure ristrette e procedura competitiva con negoziazione, sistemi dinamici di acquisizione, dialogo competitivo, partenariati per l’innovazione). </a:t>
            </a:r>
          </a:p>
          <a:p>
            <a:pPr algn="just"/>
            <a:r>
              <a:rPr lang="it-IT" sz="1100" dirty="0"/>
              <a:t>20. Indirizzo al quale le offerte o le domande di partecipazione sono trasmesse. </a:t>
            </a:r>
          </a:p>
          <a:p>
            <a:pPr algn="just"/>
            <a:r>
              <a:rPr lang="it-IT" sz="1100" dirty="0"/>
              <a:t>21. In caso di procedure aperte: </a:t>
            </a:r>
          </a:p>
          <a:p>
            <a:pPr algn="just"/>
            <a:r>
              <a:rPr lang="it-IT" sz="1100" dirty="0"/>
              <a:t>a) periodo di tempo durante il quale l’offerente è vincolato alla propria offerta; </a:t>
            </a:r>
          </a:p>
          <a:p>
            <a:pPr algn="just"/>
            <a:r>
              <a:rPr lang="it-IT" sz="1100" dirty="0"/>
              <a:t>b) data, ora e luogo di apertura delle offerte; </a:t>
            </a:r>
          </a:p>
          <a:p>
            <a:pPr algn="just"/>
            <a:r>
              <a:rPr lang="it-IT" sz="1100" dirty="0"/>
              <a:t>c) persone autorizzate ad assistere alle operazioni di apertura. </a:t>
            </a:r>
          </a:p>
          <a:p>
            <a:pPr algn="just"/>
            <a:r>
              <a:rPr lang="it-IT" sz="1100" dirty="0"/>
              <a:t>22. Lingua/e utilizzabile/i nelle offerte o nelle domande di partecipazione. </a:t>
            </a:r>
          </a:p>
          <a:p>
            <a:pPr algn="just"/>
            <a:r>
              <a:rPr lang="it-IT" sz="1100" dirty="0"/>
              <a:t>23. Eventualmente, indicare se: </a:t>
            </a:r>
          </a:p>
          <a:p>
            <a:pPr algn="just"/>
            <a:r>
              <a:rPr lang="it-IT" sz="1100" dirty="0"/>
              <a:t>a) la presentazione per via elettronica delle offerte o delle domande di partecipazione è accettata; </a:t>
            </a:r>
          </a:p>
          <a:p>
            <a:pPr algn="just"/>
            <a:r>
              <a:rPr lang="it-IT" sz="1100" dirty="0"/>
              <a:t>b) si farà ricorso all’ordinazione elettronica; </a:t>
            </a:r>
          </a:p>
          <a:p>
            <a:pPr algn="just"/>
            <a:r>
              <a:rPr lang="it-IT" sz="1100" dirty="0"/>
              <a:t>c) sarà accettata la fatturazione elettronica; </a:t>
            </a:r>
          </a:p>
          <a:p>
            <a:pPr algn="just"/>
            <a:r>
              <a:rPr lang="it-IT" sz="1100" dirty="0"/>
              <a:t>d) sarà utilizzato il pagamento elettronico. </a:t>
            </a:r>
          </a:p>
          <a:p>
            <a:pPr algn="just"/>
            <a:r>
              <a:rPr lang="it-IT" sz="1100" dirty="0"/>
              <a:t>24. Informazioni che indicano se l’appalto è connesso a un progetto e/o programma finanziato dai fondi dell’Unione europea. </a:t>
            </a:r>
          </a:p>
          <a:p>
            <a:pPr algn="just"/>
            <a:r>
              <a:rPr lang="it-IT" sz="1100" dirty="0"/>
              <a:t>25. Denominazione e indirizzo dell’organo responsabile delle procedure di ricorso e, se del caso, di mediazione. Precisazioni dei termini per la proposizione del ricorso o, se del caso, nome, indirizzo, numero di telefono e di fax, nonché indirizzo di posta elettronica del servizio presso il quale si possono richiedere tali informazioni. </a:t>
            </a:r>
          </a:p>
          <a:p>
            <a:pPr algn="just"/>
            <a:r>
              <a:rPr lang="it-IT" sz="1100" dirty="0"/>
              <a:t>26. Data (e) e riferimento (i) di precedenti pubblicazioni nella Gazzetta Ufficiale dell’Unione europea e nella Gazzetta ufficiale della Repubblica italiana relative all’appalto/agli appalti di cui al presente avviso. </a:t>
            </a:r>
          </a:p>
          <a:p>
            <a:pPr algn="just"/>
            <a:r>
              <a:rPr lang="it-IT" sz="1100" dirty="0"/>
              <a:t>27. Nel caso di appalti rinnovabili, calendario previsto per la pubblicazione dei prossimi bandi e avvisi. </a:t>
            </a:r>
          </a:p>
          <a:p>
            <a:pPr algn="just"/>
            <a:r>
              <a:rPr lang="it-IT" sz="1100" dirty="0"/>
              <a:t>28. Data d’invio dell’avviso. </a:t>
            </a:r>
          </a:p>
          <a:p>
            <a:pPr algn="just"/>
            <a:r>
              <a:rPr lang="it-IT" sz="1100" dirty="0"/>
              <a:t>29. Indicare se l’appalto rientra o meno nell’ambito di applicazione dell’AAP. </a:t>
            </a:r>
          </a:p>
          <a:p>
            <a:pPr algn="just"/>
            <a:r>
              <a:rPr lang="it-IT" sz="1100" dirty="0"/>
              <a:t>30. Altre eventuali informazioni.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43390710"/>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487</a:t>
            </a:fld>
            <a:endParaRPr lang="it-IT" dirty="0"/>
          </a:p>
        </p:txBody>
      </p:sp>
      <p:sp>
        <p:nvSpPr>
          <p:cNvPr id="8" name="CasellaDiTesto 7">
            <a:extLst>
              <a:ext uri="{FF2B5EF4-FFF2-40B4-BE49-F238E27FC236}">
                <a16:creationId xmlns:a16="http://schemas.microsoft.com/office/drawing/2014/main" id="{B5E906A2-9F29-4633-9418-C0C49ACA02B9}"/>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
        <p:nvSpPr>
          <p:cNvPr id="9" name="CasellaDiTesto 8">
            <a:extLst>
              <a:ext uri="{FF2B5EF4-FFF2-40B4-BE49-F238E27FC236}">
                <a16:creationId xmlns:a16="http://schemas.microsoft.com/office/drawing/2014/main" id="{F2D63F2D-F9B1-4473-B166-C6A824422677}"/>
              </a:ext>
            </a:extLst>
          </p:cNvPr>
          <p:cNvSpPr txBox="1"/>
          <p:nvPr/>
        </p:nvSpPr>
        <p:spPr>
          <a:xfrm>
            <a:off x="1056488" y="1830164"/>
            <a:ext cx="10079024" cy="3662541"/>
          </a:xfrm>
          <a:prstGeom prst="rect">
            <a:avLst/>
          </a:prstGeom>
          <a:noFill/>
          <a:ln>
            <a:solidFill>
              <a:schemeClr val="tx1"/>
            </a:solidFill>
          </a:ln>
        </p:spPr>
        <p:txBody>
          <a:bodyPr wrap="square" rtlCol="0">
            <a:spAutoFit/>
          </a:bodyPr>
          <a:lstStyle/>
          <a:p>
            <a:pPr algn="ctr"/>
            <a:r>
              <a:rPr lang="it-IT" sz="2400" b="1" dirty="0"/>
              <a:t>LE CLAUSOLE SOCIALI (ART. 50 CODICE)</a:t>
            </a:r>
          </a:p>
          <a:p>
            <a:pPr algn="ctr"/>
            <a:endParaRPr lang="it-IT" sz="2400" b="1" dirty="0"/>
          </a:p>
          <a:p>
            <a:pPr algn="ctr"/>
            <a:r>
              <a:rPr lang="it-IT" sz="2000" i="1" dirty="0"/>
              <a:t>1. Per gli affidamenti dei contratti di concessione e di appalto di lavori e servizi diversi da quelli aventi natura intellettuale, </a:t>
            </a:r>
            <a:r>
              <a:rPr lang="it-IT" sz="2000" b="1" i="1" u="sng" dirty="0"/>
              <a:t>con particolare riguardo a quelli relativi a contratti ad alta intensità di manodopera</a:t>
            </a:r>
            <a:r>
              <a:rPr lang="it-IT" sz="2000" i="1" dirty="0"/>
              <a:t>, i bandi di gara, gli avvisi e gli inviti </a:t>
            </a:r>
            <a:r>
              <a:rPr lang="it-IT" sz="2000" b="1" i="1" u="sng" dirty="0"/>
              <a:t>inseriscono</a:t>
            </a:r>
            <a:r>
              <a:rPr lang="it-IT" sz="2000" i="1" dirty="0"/>
              <a:t>, nel rispetto dei principi dell'Unione europea, specifiche clausole sociali volte a promuovere la stabilità occupazionale del personale impiegato, prevedendo l’applicazione da parte dell’aggiudicatario, </a:t>
            </a:r>
            <a:r>
              <a:rPr lang="it-IT" sz="2000" b="1" i="1" u="sng" dirty="0"/>
              <a:t>dei contratti collettivi di settore di cui all’articolo 51 del decreto legislativo 15 giugno 2015, n. 81. I servizi ad alta intensità di manodopera sono quelli nei quali il costo della manodopera è pari almeno al 50 per cento dell’importo totale del contratto. </a:t>
            </a:r>
          </a:p>
          <a:p>
            <a:pPr algn="ctr"/>
            <a:endParaRPr lang="it-IT" sz="2400" b="1" dirty="0"/>
          </a:p>
        </p:txBody>
      </p:sp>
    </p:spTree>
    <p:extLst>
      <p:ext uri="{BB962C8B-B14F-4D97-AF65-F5344CB8AC3E}">
        <p14:creationId xmlns:p14="http://schemas.microsoft.com/office/powerpoint/2010/main" val="420305532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2554545"/>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Gli inviti ai candidati</a:t>
            </a:r>
          </a:p>
          <a:p>
            <a:pPr algn="ctr"/>
            <a:endParaRPr lang="it-IT" sz="2000" b="1" u="sng" dirty="0"/>
          </a:p>
          <a:p>
            <a:pPr algn="ctr"/>
            <a:r>
              <a:rPr lang="it-IT" sz="2000" dirty="0"/>
              <a:t>Alcuni dei sistemi di affidamento dei contratti pubblici sono caratterizzati dalla presenza di un c.d. subprocedimento di prequalifica. Quest'ultimo è volto alla scelta degli imprenditori che l'amministrazione aggiudicatrice, tra quelli mostratisi interessati, intende invitare alla (successiva) vera e propria gara.</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976254662"/>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Gli inviti ai candidati</a:t>
            </a:r>
          </a:p>
          <a:p>
            <a:pPr algn="ctr"/>
            <a:endParaRPr lang="it-IT" sz="2000" b="1" u="sng" dirty="0"/>
          </a:p>
          <a:p>
            <a:pPr algn="ctr"/>
            <a:r>
              <a:rPr lang="it-IT" sz="2000" dirty="0"/>
              <a:t>L’art. 75 Codice prevede che nelle </a:t>
            </a:r>
            <a:r>
              <a:rPr lang="it-IT" sz="2000" u="sng" dirty="0"/>
              <a:t>procedure ristrette nel dialogo competitivo, nei partenariati per l’innovazione, nelle procedure competitive con negoziazione</a:t>
            </a:r>
            <a:r>
              <a:rPr lang="it-IT" sz="2000" dirty="0"/>
              <a:t>, le stazioni appaltanti invitino simultaneamente e per iscritto di norma con procedure telematiche </a:t>
            </a:r>
            <a:r>
              <a:rPr lang="it-IT" sz="2000" b="1" u="sng" dirty="0"/>
              <a:t>i candidati selezionati a presentare le rispettive offerte o a negoziare o, nel caso di dialogo competitivo, a partecipare al dialogo.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127465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1877278" y="3430566"/>
            <a:ext cx="8437443" cy="2308324"/>
          </a:xfrm>
          <a:prstGeom prst="rect">
            <a:avLst/>
          </a:prstGeom>
          <a:noFill/>
        </p:spPr>
        <p:txBody>
          <a:bodyPr wrap="square" rtlCol="0">
            <a:spAutoFit/>
          </a:bodyPr>
          <a:lstStyle/>
          <a:p>
            <a:pPr marL="285750" indent="-285750" algn="ctr">
              <a:buFont typeface="Wingdings" panose="05000000000000000000" pitchFamily="2" charset="2"/>
              <a:buChar char="q"/>
            </a:pPr>
            <a:r>
              <a:rPr lang="it-IT" dirty="0"/>
              <a:t>q) </a:t>
            </a:r>
            <a:r>
              <a:rPr lang="it-IT" b="1" u="sng" dirty="0"/>
              <a:t>promuove l’istituzione dell’ufficio di direzione dei lavori</a:t>
            </a:r>
            <a:r>
              <a:rPr lang="it-IT" b="1" dirty="0"/>
              <a:t> </a:t>
            </a:r>
            <a:r>
              <a:rPr lang="it-IT" dirty="0"/>
              <a:t>e accerta sulla base degli atti forniti dal dirigente dell’amministrazione aggiudicatrice preposto alla struttura competente, la sussistenza delle condizioni che giustificano l’affidamento dell’incarico a soggetti esterni all’amministrazione aggiudicatrice;</a:t>
            </a:r>
          </a:p>
          <a:p>
            <a:pPr marL="285750" indent="-285750" algn="ctr">
              <a:buFont typeface="Wingdings" panose="05000000000000000000" pitchFamily="2" charset="2"/>
              <a:buChar char="q"/>
            </a:pPr>
            <a:r>
              <a:rPr lang="it-IT" dirty="0"/>
              <a:t>r) </a:t>
            </a:r>
            <a:r>
              <a:rPr lang="it-IT" u="sng" dirty="0"/>
              <a:t>accerta e certifica, sulla base degli atti forniti dal dirigente dell’amministrazione aggiudicatrice preposto alla struttura competente, le situazioni di carenza di organico in presenza delle quali le funzioni di collaudatore sono affidate a soggetti esterni alla stazione appaltante</a:t>
            </a:r>
            <a:r>
              <a:rPr lang="it-IT" dirty="0"/>
              <a:t>;</a:t>
            </a:r>
          </a:p>
        </p:txBody>
      </p:sp>
    </p:spTree>
    <p:extLst>
      <p:ext uri="{BB962C8B-B14F-4D97-AF65-F5344CB8AC3E}">
        <p14:creationId xmlns:p14="http://schemas.microsoft.com/office/powerpoint/2010/main" val="3802763026"/>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Gli inviti ai candidati</a:t>
            </a:r>
          </a:p>
          <a:p>
            <a:pPr algn="ctr"/>
            <a:endParaRPr lang="it-IT" sz="2000" b="1" u="sng" dirty="0"/>
          </a:p>
          <a:p>
            <a:pPr algn="ctr"/>
            <a:r>
              <a:rPr lang="it-IT" sz="2000" dirty="0"/>
              <a:t>Con tale lettera, quindi, la stazione appaltante invita le imprese (selezionate tra quelle interessate che hanno presentato domanda, rispondendo al bando pubblicato) </a:t>
            </a:r>
            <a:r>
              <a:rPr lang="it-IT" sz="2000" b="1" u="sng" dirty="0"/>
              <a:t>a presentare la loro migliore offerta, nel caso di procedura ristretta; a partecipare al dialogo, nel caso di dialogo competitivo; a negoziare</a:t>
            </a:r>
            <a:r>
              <a:rPr lang="it-IT" sz="2000" dirty="0"/>
              <a:t> (a presentare un'offerta iniziale che costituisce la base per la successiva negoziazione), nel caso di procedura competitiva con negoziazione.</a:t>
            </a:r>
            <a:endParaRPr lang="it-IT" sz="20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2802782829"/>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200876"/>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Gli inviti ai candidati</a:t>
            </a:r>
          </a:p>
          <a:p>
            <a:pPr algn="ctr"/>
            <a:endParaRPr lang="it-IT" dirty="0"/>
          </a:p>
          <a:p>
            <a:pPr algn="ctr"/>
            <a:r>
              <a:rPr lang="it-IT" dirty="0"/>
              <a:t>«</a:t>
            </a:r>
            <a:r>
              <a:rPr lang="it-IT" i="1" dirty="0"/>
              <a:t>1. Nelle procedure ristrette, nel dialogo competitivo, nei partenariati per l'innovazione, nelle procedure competitive con negoziazione, le stazioni appaltanti invitano simultaneamente e per iscritto, di norma con procedure telematiche, </a:t>
            </a:r>
            <a:r>
              <a:rPr lang="it-IT" b="1" i="1" u="sng" dirty="0"/>
              <a:t>i candidati selezionati</a:t>
            </a:r>
            <a:r>
              <a:rPr lang="it-IT" b="1" i="1" dirty="0"/>
              <a:t> </a:t>
            </a:r>
            <a:r>
              <a:rPr lang="it-IT" i="1" dirty="0"/>
              <a:t>a presentare le rispettive offerte o a negoziare o, nel caso di dialogo competitivo, a partecipare al dialogo. Con le stesse modalità le stazioni appaltanti invitano, nel caso di indizione di gara tramite un avviso di preinformazione, gli operatori economici che già hanno espresso interesse, a confermare nuovamente interesse</a:t>
            </a:r>
            <a:r>
              <a:rPr lang="it-IT" dirty="0"/>
              <a:t>».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947159012"/>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062651"/>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AI SENSI DELL’ART. 59, COMMA 5 CODICE:</a:t>
            </a:r>
          </a:p>
          <a:p>
            <a:pPr algn="ctr"/>
            <a:endParaRPr lang="it-IT" sz="2000" b="1" u="sng" dirty="0"/>
          </a:p>
          <a:p>
            <a:pPr algn="ctr"/>
            <a:r>
              <a:rPr lang="it-IT" dirty="0"/>
              <a:t>«</a:t>
            </a:r>
            <a:r>
              <a:rPr lang="it-IT" i="1" dirty="0"/>
              <a:t>5. La gara è indetta mediante un bando di gara redatto a norma dell'</a:t>
            </a:r>
            <a:r>
              <a:rPr lang="it-IT" i="1" dirty="0">
                <a:hlinkClick r:id="rId2"/>
              </a:rPr>
              <a:t>articolo 71</a:t>
            </a:r>
            <a:r>
              <a:rPr lang="it-IT" i="1" dirty="0"/>
              <a:t>. </a:t>
            </a:r>
            <a:r>
              <a:rPr lang="it-IT" b="1" i="1" u="sng" dirty="0"/>
              <a:t>Nel caso in cui l'appalto sia aggiudicato </a:t>
            </a:r>
            <a:r>
              <a:rPr lang="it-IT" b="1" i="1" u="sng" dirty="0">
                <a:highlight>
                  <a:srgbClr val="00FF00"/>
                </a:highlight>
              </a:rPr>
              <a:t>mediante procedura ristretta o procedura competitiva con negoziazione</a:t>
            </a:r>
            <a:r>
              <a:rPr lang="it-IT" b="1" i="1" u="sng" dirty="0"/>
              <a:t>, le amministrazioni aggiudicatrici di cui all'</a:t>
            </a:r>
            <a:r>
              <a:rPr lang="it-IT" i="1" dirty="0">
                <a:hlinkClick r:id="rId3"/>
              </a:rPr>
              <a:t>articolo 3, comma 1, lettera c)</a:t>
            </a:r>
            <a:r>
              <a:rPr lang="it-IT" i="1" dirty="0"/>
              <a:t>, possono, in deroga al primo periodo del presente comma, utilizzare un avviso di preinformazione secondo quanto previsto dai </a:t>
            </a:r>
            <a:r>
              <a:rPr lang="it-IT" i="1" dirty="0">
                <a:hlinkClick r:id="rId4"/>
              </a:rPr>
              <a:t>commi 2 e 3 dell’articolo 70</a:t>
            </a:r>
            <a:r>
              <a:rPr lang="it-IT" i="1" dirty="0"/>
              <a:t>. </a:t>
            </a:r>
            <a:r>
              <a:rPr lang="it-IT" b="1" i="1" u="sng" dirty="0"/>
              <a:t>Se la gara è indetta mediante un avviso di preinformazione, gli operatori economici che hanno manifestato interesse in seguito alla pubblicazione dell'avviso stesso, sono successivamente invitati a confermarlo per iscritto</a:t>
            </a:r>
            <a:r>
              <a:rPr lang="it-IT" i="1" dirty="0"/>
              <a:t>, mediante un invito a confermare interesse, secondo quanto previsto dall'</a:t>
            </a:r>
            <a:r>
              <a:rPr lang="it-IT" i="1" dirty="0">
                <a:hlinkClick r:id="rId5"/>
              </a:rPr>
              <a:t>articolo 75</a:t>
            </a:r>
            <a:r>
              <a:rPr lang="it-IT"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689760968"/>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046988"/>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AI SENSI DELL’ART. 59, COMMA 5 CODICE:</a:t>
            </a:r>
          </a:p>
          <a:p>
            <a:pPr algn="ctr"/>
            <a:endParaRPr lang="it-IT" sz="2000" b="1" u="sng" dirty="0"/>
          </a:p>
          <a:p>
            <a:pPr algn="ctr"/>
            <a:r>
              <a:rPr lang="it-IT" sz="2000" b="1" u="sng" dirty="0"/>
              <a:t>LE AMMINISTRAZIONI AGGIUDICATRICI CUI SI RIFERISCE LA NORMA SONO:</a:t>
            </a:r>
          </a:p>
          <a:p>
            <a:pPr algn="ctr"/>
            <a:endParaRPr lang="it-IT" sz="2000" b="1" u="sng" dirty="0"/>
          </a:p>
          <a:p>
            <a:pPr algn="ctr"/>
            <a:r>
              <a:rPr lang="it-IT" dirty="0"/>
              <a:t>c</a:t>
            </a:r>
            <a:r>
              <a:rPr lang="it-IT" sz="2400" dirty="0"/>
              <a:t>) «amministrazioni aggiudicatrici sub-centrali»: tutte le amministrazioni aggiudicatrici che non sono autorità governative centrali;</a:t>
            </a:r>
            <a:endParaRPr lang="it-IT" sz="24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4262063927"/>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064190" y="1945282"/>
            <a:ext cx="10063619" cy="4185761"/>
          </a:xfrm>
          <a:prstGeom prst="rect">
            <a:avLst/>
          </a:prstGeom>
          <a:noFill/>
          <a:ln>
            <a:solidFill>
              <a:schemeClr val="tx1"/>
            </a:solidFill>
          </a:ln>
        </p:spPr>
        <p:txBody>
          <a:bodyPr wrap="square" rtlCol="0">
            <a:spAutoFit/>
          </a:bodyPr>
          <a:lstStyle/>
          <a:p>
            <a:r>
              <a:rPr lang="it-IT" sz="1400" b="1" dirty="0"/>
              <a:t>Allegato III Codice - Autorità governative centrali</a:t>
            </a:r>
            <a:endParaRPr lang="it-IT" sz="1400" dirty="0"/>
          </a:p>
          <a:p>
            <a:r>
              <a:rPr lang="it-IT" sz="1400" dirty="0"/>
              <a:t>Organismi committenti:</a:t>
            </a:r>
          </a:p>
          <a:p>
            <a:r>
              <a:rPr lang="it-IT" sz="1400" dirty="0"/>
              <a:t>Presidenza del Consiglio dei Ministri</a:t>
            </a:r>
            <a:br>
              <a:rPr lang="it-IT" sz="1400" dirty="0"/>
            </a:br>
            <a:r>
              <a:rPr lang="it-IT" sz="1400" dirty="0"/>
              <a:t>Ministero degli Affari Esteri</a:t>
            </a:r>
            <a:br>
              <a:rPr lang="it-IT" sz="1400" dirty="0"/>
            </a:br>
            <a:r>
              <a:rPr lang="it-IT" sz="1400" dirty="0"/>
              <a:t>Ministero dell’Interno (incluse le Prefetture-Uffici Territoriali del Governo e le Direzioni regionali e interregionali dei Vigili del Fuoco)</a:t>
            </a:r>
            <a:br>
              <a:rPr lang="it-IT" sz="1400" dirty="0"/>
            </a:br>
            <a:r>
              <a:rPr lang="it-IT" sz="1400" dirty="0"/>
              <a:t>Ministero della Giustizia e Uffici giudiziari (esclusi i giudici di pace)</a:t>
            </a:r>
            <a:br>
              <a:rPr lang="it-IT" sz="1400" dirty="0"/>
            </a:br>
            <a:r>
              <a:rPr lang="it-IT" sz="1400" dirty="0"/>
              <a:t>Ministero della Difesa</a:t>
            </a:r>
            <a:br>
              <a:rPr lang="it-IT" sz="1400" dirty="0"/>
            </a:br>
            <a:r>
              <a:rPr lang="it-IT" sz="1400" dirty="0"/>
              <a:t>Ministero dell’Economia e delle Finanze</a:t>
            </a:r>
            <a:br>
              <a:rPr lang="it-IT" sz="1400" dirty="0"/>
            </a:br>
            <a:r>
              <a:rPr lang="it-IT" sz="1400" dirty="0"/>
              <a:t>Ministero dello Sviluppo Economico</a:t>
            </a:r>
            <a:br>
              <a:rPr lang="it-IT" sz="1400" dirty="0"/>
            </a:br>
            <a:r>
              <a:rPr lang="it-IT" sz="1400" dirty="0"/>
              <a:t>Ministero delle Politiche Agricole, Alimentari e Forestali</a:t>
            </a:r>
            <a:br>
              <a:rPr lang="it-IT" sz="1400" dirty="0"/>
            </a:br>
            <a:r>
              <a:rPr lang="it-IT" sz="1400" dirty="0"/>
              <a:t>Ministero dell’Ambiente e della Tutela del Territorio e del Mare</a:t>
            </a:r>
            <a:br>
              <a:rPr lang="it-IT" sz="1400" dirty="0"/>
            </a:br>
            <a:r>
              <a:rPr lang="it-IT" sz="1400" dirty="0"/>
              <a:t>Ministero delle Infrastrutture e dei Trasporti</a:t>
            </a:r>
            <a:br>
              <a:rPr lang="it-IT" sz="1400" dirty="0"/>
            </a:br>
            <a:r>
              <a:rPr lang="it-IT" sz="1400" dirty="0"/>
              <a:t>Ministero del Lavoro e delle Politiche Sociali (incluse le sue articolazioni periferiche)</a:t>
            </a:r>
            <a:br>
              <a:rPr lang="it-IT" sz="1400" dirty="0"/>
            </a:br>
            <a:r>
              <a:rPr lang="it-IT" sz="1400" dirty="0"/>
              <a:t>Ministero della Salute</a:t>
            </a:r>
            <a:br>
              <a:rPr lang="it-IT" sz="1400" dirty="0"/>
            </a:br>
            <a:r>
              <a:rPr lang="it-IT" sz="1400" dirty="0"/>
              <a:t>Ministero dell’Istruzione, dell’Università e della Ricerca</a:t>
            </a:r>
            <a:br>
              <a:rPr lang="it-IT" sz="1400" dirty="0"/>
            </a:br>
            <a:r>
              <a:rPr lang="it-IT" sz="1400" dirty="0"/>
              <a:t>Ministero dei Beni e delle Attività culturali e del Turismo (comprensivo delle sue articolazioni periferiche)</a:t>
            </a:r>
            <a:br>
              <a:rPr lang="it-IT" sz="1400" dirty="0"/>
            </a:br>
            <a:r>
              <a:rPr lang="it-IT" sz="1400" dirty="0"/>
              <a:t>Altri enti pubblici nazionali:</a:t>
            </a:r>
          </a:p>
          <a:p>
            <a:r>
              <a:rPr lang="it-IT" sz="1400" dirty="0"/>
              <a:t>CONSIP S.p.A. </a:t>
            </a:r>
            <a:r>
              <a:rPr lang="it-IT" sz="1400" i="1" dirty="0"/>
              <a:t>Solo quando Consip agisce come centrale di committenza per le amministrazioni centrali</a:t>
            </a:r>
            <a:br>
              <a:rPr lang="it-IT" sz="1400" i="1" dirty="0"/>
            </a:br>
            <a:r>
              <a:rPr lang="it-IT" sz="1400" dirty="0"/>
              <a:t>Agenzia nazionale dei beni sequestrati e confiscati alla criminalità organizzata</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684858931"/>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45246" y="1940918"/>
            <a:ext cx="10501508" cy="3077766"/>
          </a:xfrm>
          <a:prstGeom prst="rect">
            <a:avLst/>
          </a:prstGeom>
          <a:noFill/>
          <a:ln>
            <a:solidFill>
              <a:schemeClr val="tx1"/>
            </a:solidFill>
          </a:ln>
        </p:spPr>
        <p:txBody>
          <a:bodyPr wrap="square" rtlCol="0">
            <a:spAutoFit/>
          </a:bodyPr>
          <a:lstStyle/>
          <a:p>
            <a:pPr algn="ctr"/>
            <a:r>
              <a:rPr lang="it-IT" b="1" dirty="0"/>
              <a:t>AVVISO DI PREINFORMAZIONE (ART. 70 Codice)</a:t>
            </a:r>
          </a:p>
          <a:p>
            <a:pPr algn="ctr"/>
            <a:endParaRPr lang="it-IT" b="1" dirty="0"/>
          </a:p>
          <a:p>
            <a:pPr algn="ctr"/>
            <a:r>
              <a:rPr lang="it-IT" dirty="0"/>
              <a:t>1. Le stazioni appaltanti rendono nota entro il 31 dicembre di ogni anno, l'intenzione di bandire per l'anno successivo appalti, pubblicando un avviso di preinformazione. L'avviso, recante le informazioni di cui all'allegato XIV, parte I, lettera B, sezione B.1, è pubblicato dalla stazione appaltante sul proprio profilo di committente. Per gli appalti di importo pari o superiore alla soglia di cui all'articolo 35, l'avviso di preinformazione è pubblicato dall'Ufficio delle pubblicazioni dell'Unione europea o dalla stazione appaltante sul proprio profilo di committente. In quest'ultimo caso le stazioni appaltanti inviano al suddetto Ufficio un avviso della pubblicazione sul proprio profilo di committente, come indicato nel citato allegato. L'avviso contiene le informazioni di cui all'allegato XIV, parte I, lettera A.</a:t>
            </a:r>
          </a:p>
          <a:p>
            <a:pPr algn="ctr"/>
            <a:endParaRPr lang="it-IT" sz="14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674198980"/>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45246" y="1897084"/>
            <a:ext cx="10501508" cy="3970318"/>
          </a:xfrm>
          <a:prstGeom prst="rect">
            <a:avLst/>
          </a:prstGeom>
          <a:noFill/>
          <a:ln>
            <a:solidFill>
              <a:schemeClr val="tx1"/>
            </a:solidFill>
          </a:ln>
        </p:spPr>
        <p:txBody>
          <a:bodyPr wrap="square" rtlCol="0">
            <a:spAutoFit/>
          </a:bodyPr>
          <a:lstStyle/>
          <a:p>
            <a:pPr algn="ctr"/>
            <a:r>
              <a:rPr lang="it-IT" b="1" dirty="0"/>
              <a:t>AVVISO DI PREINFORMAZIONE (ART. 70 Codice)</a:t>
            </a:r>
          </a:p>
          <a:p>
            <a:pPr algn="ctr"/>
            <a:endParaRPr lang="it-IT" dirty="0"/>
          </a:p>
          <a:p>
            <a:pPr algn="ctr"/>
            <a:r>
              <a:rPr lang="it-IT" dirty="0"/>
              <a:t>2. </a:t>
            </a:r>
            <a:r>
              <a:rPr lang="it-IT" b="1" u="sng" dirty="0"/>
              <a:t>Per le procedure ristrette e le procedure competitive con negoziazione, le amministrazioni aggiudicatrici sub-centrali di cui all'articolo 3, comma 1, lettera c), possono utilizzare un avviso di preinformazione come indizione di gara a norma dell'articolo 59, comma 5, purché l'avviso soddisfi tutte le seguenti condizioni:</a:t>
            </a:r>
          </a:p>
          <a:p>
            <a:pPr algn="ctr"/>
            <a:r>
              <a:rPr lang="it-IT" dirty="0"/>
              <a:t>a) si riferisce specificatamente alle forniture, ai lavori o ai servizi che saranno oggetto dell'appalto da aggiudicare;</a:t>
            </a:r>
          </a:p>
          <a:p>
            <a:pPr algn="ctr"/>
            <a:r>
              <a:rPr lang="it-IT" dirty="0"/>
              <a:t>b) indica che l'appalto sarà aggiudicato mediante una procedura ristretta o una procedura competitiva con negoziazione senza ulteriore pubblicazione di un avviso di indizione di gara e invita gli operatori economici interessati a manifestare il proprio interesse;</a:t>
            </a:r>
          </a:p>
          <a:p>
            <a:pPr algn="ctr"/>
            <a:r>
              <a:rPr lang="it-IT" dirty="0"/>
              <a:t>c) contiene, oltre alle informazioni di cui all'allegato XIV, parte I, lettera B, sezione B.1, le informazioni di cui al medesimo allegato, sezione B.2;</a:t>
            </a:r>
          </a:p>
          <a:p>
            <a:pPr algn="ctr"/>
            <a:r>
              <a:rPr lang="it-IT" dirty="0"/>
              <a:t>d) è stato inviato alla pubblicazione non meno di trentacinque giorni e non oltre dodici mesi prima della data di invio dell'invito a confermare interesse di cui all'articolo 75, comma 1.</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1231787307"/>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45246" y="1897084"/>
            <a:ext cx="10501508" cy="2031325"/>
          </a:xfrm>
          <a:prstGeom prst="rect">
            <a:avLst/>
          </a:prstGeom>
          <a:noFill/>
          <a:ln>
            <a:solidFill>
              <a:schemeClr val="tx1"/>
            </a:solidFill>
          </a:ln>
        </p:spPr>
        <p:txBody>
          <a:bodyPr wrap="square" rtlCol="0">
            <a:spAutoFit/>
          </a:bodyPr>
          <a:lstStyle/>
          <a:p>
            <a:pPr algn="ctr"/>
            <a:r>
              <a:rPr lang="it-IT" b="1" dirty="0"/>
              <a:t>AVVISO DI PREINFORMAZIONE (ART. 70 Codice)</a:t>
            </a:r>
          </a:p>
          <a:p>
            <a:pPr algn="ctr"/>
            <a:endParaRPr lang="it-IT" dirty="0"/>
          </a:p>
          <a:p>
            <a:pPr algn="ctr"/>
            <a:r>
              <a:rPr lang="it-IT" dirty="0"/>
              <a:t>3. L'avviso di cui al comma 2 può essere pubblicato sul profilo di committente quale pubblicazione supplementare a livello nazionale a norma dell'articolo 73. Il periodo coperto dall'avviso di preinformazione può durare al massimo dodici mesi dalla data di trasmissione dell'avviso per la pubblicazione. Tuttavia, nel caso di appalti pubblici per servizi sociali e altri servizi specifici, l'avviso di preinformazione di cui all'articolo 142, comma 1, lettera b), può coprire un periodo più lungo di dodici mesi e non superiore a ventiquattro mesi.</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2705065305"/>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278094"/>
          </a:xfrm>
          <a:prstGeom prst="rect">
            <a:avLst/>
          </a:prstGeom>
          <a:solidFill>
            <a:srgbClr val="FFC000"/>
          </a:solidFill>
        </p:spPr>
        <p:txBody>
          <a:bodyPr wrap="square" rtlCol="0">
            <a:spAutoFit/>
          </a:bodyPr>
          <a:lstStyle/>
          <a:p>
            <a:pPr algn="ctr"/>
            <a:endParaRPr lang="it-IT" sz="1000" b="1" u="sng" dirty="0"/>
          </a:p>
          <a:p>
            <a:pPr algn="ctr"/>
            <a:r>
              <a:rPr lang="it-IT" sz="1200" b="1" dirty="0"/>
              <a:t>Allegato XV Contenuto degli inviti a presentare offerte, a partecipare al dialogo competitivo o a confermare interesse, previsti per i settori ordinari e per i settori speciali </a:t>
            </a:r>
          </a:p>
          <a:p>
            <a:pPr algn="ctr"/>
            <a:endParaRPr lang="it-IT" sz="1200" dirty="0"/>
          </a:p>
          <a:p>
            <a:pPr algn="ctr"/>
            <a:r>
              <a:rPr lang="it-IT" sz="1200" b="1" dirty="0"/>
              <a:t>PARTE I - Contenuto degli inviti a presentare offerte, a partecipare al dialogo competitivo o a confermare interesse, previsti per i settori ordinari di cui all’articolo 75 </a:t>
            </a:r>
          </a:p>
          <a:p>
            <a:endParaRPr lang="it-IT" sz="1200" b="1" dirty="0"/>
          </a:p>
          <a:p>
            <a:r>
              <a:rPr lang="it-IT" sz="1200" dirty="0"/>
              <a:t>1. L'invito a presentare un'offerta o a partecipare al dialogo di cui all'articolo 75 deve contenere almeno: </a:t>
            </a:r>
          </a:p>
          <a:p>
            <a:r>
              <a:rPr lang="it-IT" sz="1200" dirty="0"/>
              <a:t>a) un riferimento all'avviso di indizione di gara pubblicato; </a:t>
            </a:r>
          </a:p>
          <a:p>
            <a:r>
              <a:rPr lang="it-IT" sz="1200" dirty="0"/>
              <a:t>b) il termine per la ricezione delle offerte, l'indirizzo al quale esse devono essere trasmesse e la lingua o le lingue in cui devono essere redatte; </a:t>
            </a:r>
          </a:p>
          <a:p>
            <a:r>
              <a:rPr lang="it-IT" sz="1200" dirty="0"/>
              <a:t>c) in caso di dialogo competitivo, la data stabilita e l'indirizzo per l'inizio della fase della consultazione, nonché la lingua o le lingue utilizzate; </a:t>
            </a:r>
          </a:p>
          <a:p>
            <a:r>
              <a:rPr lang="it-IT" sz="1200" dirty="0"/>
              <a:t>d) l'indicazione dei documenti eventualmente da allegare a sostegno delle dichiarazioni verificabili fornite dal candidato conformemente agli articoli 86 e, eventualmente, all'articolo 87 oppure ad integrazione delle informazioni previste da tali articoli e secondo le stesse modalità stabilite negli articoli 86 e 87 </a:t>
            </a:r>
          </a:p>
          <a:p>
            <a:r>
              <a:rPr lang="it-IT" sz="1200" dirty="0"/>
              <a:t>e) la ponderazione relativa dei criteri di aggiudicazione dell'appalto, oppure, all'occorrenza, l'ordine decrescente di importanza di tali criteri, se essi non figurano nel bando di gara, nell'invito a confermare interesse, nelle specifiche tecniche o nel documento descrittivo. </a:t>
            </a:r>
          </a:p>
          <a:p>
            <a:r>
              <a:rPr lang="it-IT" sz="1200" dirty="0"/>
              <a:t>Tuttavia, per gli appalti aggiudicati mediante un dialogo competitivo o un partenariato per l'innovazione, le precisazioni di cui alla lettera b) non figurano nell'invito a partecipare al dialogo, o a negoziare bensì nell'invito a presentare un'offerta.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265993402"/>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495600" y="1939334"/>
            <a:ext cx="7200800" cy="3416320"/>
          </a:xfrm>
          <a:prstGeom prst="rect">
            <a:avLst/>
          </a:prstGeom>
          <a:solidFill>
            <a:srgbClr val="FFC000"/>
          </a:solidFill>
        </p:spPr>
        <p:txBody>
          <a:bodyPr wrap="square" rtlCol="0">
            <a:spAutoFit/>
          </a:bodyPr>
          <a:lstStyle/>
          <a:p>
            <a:pPr algn="ctr"/>
            <a:endParaRPr lang="it-IT" sz="1400" b="1" u="sng" dirty="0"/>
          </a:p>
          <a:p>
            <a:pPr algn="ctr"/>
            <a:r>
              <a:rPr lang="it-IT" sz="1400" b="1" dirty="0"/>
              <a:t>Allegato XV Contenuto degli inviti a presentare offerte, a partecipare al dialogo competitivo o a confermare interesse, previsti per i settori ordinari e per i settori speciali </a:t>
            </a:r>
          </a:p>
          <a:p>
            <a:pPr algn="ctr"/>
            <a:endParaRPr lang="it-IT" sz="1400" b="1" dirty="0"/>
          </a:p>
          <a:p>
            <a:pPr algn="ctr"/>
            <a:r>
              <a:rPr lang="it-IT" sz="1400" b="1" dirty="0"/>
              <a:t>PARTE I - Contenuto degli inviti a presentare offerte, a partecipare al dialogo competitivo o a confermare interesse, previsti per i settori ordinari di cui all’articolo 75 </a:t>
            </a:r>
          </a:p>
          <a:p>
            <a:pPr algn="ctr"/>
            <a:endParaRPr lang="it-IT" sz="1200" dirty="0"/>
          </a:p>
          <a:p>
            <a:pPr algn="just"/>
            <a:r>
              <a:rPr lang="it-IT" sz="1200" dirty="0"/>
              <a:t>2. Quando viene indetta una gara per mezzo di un avviso di preinformazione, le amministrazioni aggiudicatrici invitano poi tutti i candidati a confermare il loro interesse in base alle informazioni particolareggiate relative all'appalto in questione prima di iniziare la selezione degli offerenti o dei partecipanti a una trattativa. </a:t>
            </a:r>
          </a:p>
          <a:p>
            <a:pPr algn="just"/>
            <a:r>
              <a:rPr lang="it-IT" sz="1200" dirty="0"/>
              <a:t>Tale invito comprende almeno le seguenti informazioni: </a:t>
            </a:r>
          </a:p>
          <a:p>
            <a:pPr algn="just"/>
            <a:r>
              <a:rPr lang="it-IT" sz="1200" dirty="0"/>
              <a:t>a) natura e quantità, comprese tutte le opzioni riguardanti appalti complementari e, se possibile, il termine previsto per esercitarle; in caso di appalti rinnovabili, natura e quantità e, se possibile, termine previsto per la pubblicazione dei successivi bandi di gara per i lavori, le forniture o i servizi oggetto dell'appalto; </a:t>
            </a:r>
          </a:p>
          <a:p>
            <a:pPr algn="just"/>
            <a:r>
              <a:rPr lang="it-IT" sz="1200" dirty="0"/>
              <a:t>b) tipo di procedura: procedura ristretta o procedura competitiva con negoziazione; </a:t>
            </a:r>
          </a:p>
          <a:p>
            <a:pPr algn="just"/>
            <a:r>
              <a:rPr lang="it-IT" sz="1200" dirty="0"/>
              <a:t>c) eventualmente, la data in cui deve iniziare o terminare la consegna delle forniture o l'esecuzione dei lavori o dei servizi…;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135512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5</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2246769"/>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Un altro intervento importante del decreto “Cura Italia” è stato quello di introdurre in via temporanea alcune misure speciali per velocizzare gli acquisti ICT delle pubbliche amministrazioni allo scopo di agevolare la diffusione del lavoro agile, favorire la diffusione di servizi in rete, inclusi i servizi di telemedicina, e l’accesso agli stessi da parte di cittadini e imprese, nell’ambito delle misure di contrasto degli effetti dell’imprevedibile emergenza epidemiologica </a:t>
            </a:r>
            <a:r>
              <a:rPr lang="it-IT" sz="2000" b="1" u="sng" dirty="0"/>
              <a:t>(art. 75).</a:t>
            </a:r>
          </a:p>
        </p:txBody>
      </p:sp>
    </p:spTree>
    <p:extLst>
      <p:ext uri="{BB962C8B-B14F-4D97-AF65-F5344CB8AC3E}">
        <p14:creationId xmlns:p14="http://schemas.microsoft.com/office/powerpoint/2010/main" val="1395016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a:t>
            </a:fld>
            <a:endParaRPr lang="it-IT" dirty="0"/>
          </a:p>
        </p:txBody>
      </p:sp>
      <p:sp>
        <p:nvSpPr>
          <p:cNvPr id="10" name="CasellaDiTesto 9"/>
          <p:cNvSpPr txBox="1"/>
          <p:nvPr/>
        </p:nvSpPr>
        <p:spPr>
          <a:xfrm>
            <a:off x="2495600" y="1052736"/>
            <a:ext cx="7200800" cy="1369606"/>
          </a:xfrm>
          <a:prstGeom prst="rect">
            <a:avLst/>
          </a:prstGeom>
          <a:solidFill>
            <a:schemeClr val="tx2">
              <a:lumMod val="50000"/>
              <a:lumOff val="50000"/>
            </a:schemeClr>
          </a:solidFill>
        </p:spPr>
        <p:txBody>
          <a:bodyPr wrap="square" rtlCol="0">
            <a:spAutoFit/>
          </a:bodyPr>
          <a:lstStyle/>
          <a:p>
            <a:pPr algn="ctr"/>
            <a:r>
              <a:rPr lang="it-IT" sz="2300" b="1" u="sng" dirty="0">
                <a:solidFill>
                  <a:schemeClr val="tx1">
                    <a:lumMod val="95000"/>
                    <a:lumOff val="5000"/>
                  </a:schemeClr>
                </a:solidFill>
              </a:rPr>
              <a:t>IL RUP</a:t>
            </a:r>
            <a:endParaRPr lang="it-IT" sz="2000" b="1" u="sng" dirty="0">
              <a:solidFill>
                <a:schemeClr val="tx1">
                  <a:lumMod val="95000"/>
                  <a:lumOff val="5000"/>
                </a:schemeClr>
              </a:solidFill>
            </a:endParaRPr>
          </a:p>
          <a:p>
            <a:pPr algn="ctr"/>
            <a:r>
              <a:rPr lang="it-IT" sz="2000" dirty="0">
                <a:solidFill>
                  <a:schemeClr val="tx1">
                    <a:lumMod val="95000"/>
                    <a:lumOff val="5000"/>
                  </a:schemeClr>
                </a:solidFill>
              </a:rPr>
              <a:t> </a:t>
            </a:r>
          </a:p>
          <a:p>
            <a:pPr algn="ctr"/>
            <a:r>
              <a:rPr lang="it-IT" sz="2000" b="1" dirty="0">
                <a:solidFill>
                  <a:schemeClr val="tx1">
                    <a:lumMod val="95000"/>
                    <a:lumOff val="5000"/>
                  </a:schemeClr>
                </a:solidFill>
              </a:rPr>
              <a:t>I COMPITI DEL RUP NELLA FASE DI PROGRAMMAZIONE, PROGETTAZIONE E AFFIDAMENTO</a:t>
            </a:r>
          </a:p>
        </p:txBody>
      </p:sp>
      <p:sp>
        <p:nvSpPr>
          <p:cNvPr id="3" name="CasellaDiTesto 2">
            <a:extLst>
              <a:ext uri="{FF2B5EF4-FFF2-40B4-BE49-F238E27FC236}">
                <a16:creationId xmlns:a16="http://schemas.microsoft.com/office/drawing/2014/main" id="{31B9BAA7-BC94-4331-B120-B81A11423AE1}"/>
              </a:ext>
            </a:extLst>
          </p:cNvPr>
          <p:cNvSpPr txBox="1"/>
          <p:nvPr/>
        </p:nvSpPr>
        <p:spPr>
          <a:xfrm>
            <a:off x="2495600" y="2809612"/>
            <a:ext cx="7200800" cy="338554"/>
          </a:xfrm>
          <a:prstGeom prst="rect">
            <a:avLst/>
          </a:prstGeom>
          <a:noFill/>
        </p:spPr>
        <p:txBody>
          <a:bodyPr wrap="square" rtlCol="0">
            <a:spAutoFit/>
          </a:bodyPr>
          <a:lstStyle/>
          <a:p>
            <a:pPr algn="ctr"/>
            <a:endParaRPr lang="it-IT" sz="1600" b="1" i="1" dirty="0"/>
          </a:p>
        </p:txBody>
      </p:sp>
      <p:sp>
        <p:nvSpPr>
          <p:cNvPr id="8" name="CasellaDiTesto 7">
            <a:extLst>
              <a:ext uri="{FF2B5EF4-FFF2-40B4-BE49-F238E27FC236}">
                <a16:creationId xmlns:a16="http://schemas.microsoft.com/office/drawing/2014/main" id="{D203C1B7-735F-4EA9-8CC0-892AD286484D}"/>
              </a:ext>
            </a:extLst>
          </p:cNvPr>
          <p:cNvSpPr txBox="1"/>
          <p:nvPr/>
        </p:nvSpPr>
        <p:spPr>
          <a:xfrm>
            <a:off x="2495600" y="2809613"/>
            <a:ext cx="7200800" cy="461665"/>
          </a:xfrm>
          <a:prstGeom prst="rect">
            <a:avLst/>
          </a:prstGeom>
          <a:solidFill>
            <a:srgbClr val="FF0000"/>
          </a:solidFill>
        </p:spPr>
        <p:txBody>
          <a:bodyPr wrap="square" rtlCol="0">
            <a:spAutoFit/>
          </a:bodyPr>
          <a:lstStyle/>
          <a:p>
            <a:pPr algn="ctr"/>
            <a:r>
              <a:rPr lang="it-IT" sz="2400" b="1" dirty="0"/>
              <a:t>IL RUP SVOLGE LE SEGUENTI FUNZIONI</a:t>
            </a:r>
            <a:endParaRPr lang="it-IT" sz="2200" u="sng" dirty="0">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07C2DE55-035E-42D2-B37B-172DC78E54F5}"/>
              </a:ext>
            </a:extLst>
          </p:cNvPr>
          <p:cNvSpPr txBox="1"/>
          <p:nvPr/>
        </p:nvSpPr>
        <p:spPr>
          <a:xfrm rot="10800000" flipV="1">
            <a:off x="2209800" y="3417711"/>
            <a:ext cx="7772400" cy="2308324"/>
          </a:xfrm>
          <a:prstGeom prst="rect">
            <a:avLst/>
          </a:prstGeom>
          <a:noFill/>
        </p:spPr>
        <p:txBody>
          <a:bodyPr wrap="square" rtlCol="0">
            <a:spAutoFit/>
          </a:bodyPr>
          <a:lstStyle/>
          <a:p>
            <a:pPr marL="285750" indent="-285750" algn="ctr">
              <a:buFont typeface="Wingdings" panose="05000000000000000000" pitchFamily="2" charset="2"/>
              <a:buChar char="q"/>
            </a:pPr>
            <a:r>
              <a:rPr lang="it-IT" dirty="0"/>
              <a:t>s) </a:t>
            </a:r>
            <a:r>
              <a:rPr lang="it-IT" b="1" u="sng" dirty="0"/>
              <a:t>acquisisce e perfeziona il CIG</a:t>
            </a:r>
            <a:r>
              <a:rPr lang="it-IT" dirty="0"/>
              <a:t> secondo le indicazioni fornite dall’Autorità;</a:t>
            </a:r>
          </a:p>
          <a:p>
            <a:pPr marL="285750" indent="-285750" algn="ctr">
              <a:buFont typeface="Wingdings" panose="05000000000000000000" pitchFamily="2" charset="2"/>
              <a:buChar char="q"/>
            </a:pPr>
            <a:r>
              <a:rPr lang="it-IT" dirty="0"/>
              <a:t>t) </a:t>
            </a:r>
            <a:r>
              <a:rPr lang="it-IT" b="1" u="sng" dirty="0"/>
              <a:t>raccoglie, verifica e trasmette all’Osservatorio dell’ANAC gli elementi relativi agli interventi di sua competenza</a:t>
            </a:r>
            <a:r>
              <a:rPr lang="it-IT" dirty="0"/>
              <a:t> anche in relazione a quanto prescritto dall’articolo 213, comma 3 Codice;</a:t>
            </a:r>
          </a:p>
          <a:p>
            <a:pPr marL="285750" indent="-285750" algn="ctr">
              <a:buFont typeface="Wingdings" panose="05000000000000000000" pitchFamily="2" charset="2"/>
              <a:buChar char="q"/>
            </a:pPr>
            <a:r>
              <a:rPr lang="it-IT" dirty="0"/>
              <a:t>u) </a:t>
            </a:r>
            <a:r>
              <a:rPr lang="it-IT" b="1" u="sng" dirty="0"/>
              <a:t>raccoglie i dati e le informazioni relativi agli interventi di sua competenza e collabora con il responsabile della prevenzione della corruzione</a:t>
            </a:r>
            <a:r>
              <a:rPr lang="it-IT" dirty="0"/>
              <a:t> in relazione all’adempimento degli obblighi prescritti dall’articolo 1, comma 32 della legge n. 190/2012 s.m.i.</a:t>
            </a:r>
          </a:p>
        </p:txBody>
      </p:sp>
    </p:spTree>
    <p:extLst>
      <p:ext uri="{BB962C8B-B14F-4D97-AF65-F5344CB8AC3E}">
        <p14:creationId xmlns:p14="http://schemas.microsoft.com/office/powerpoint/2010/main" val="1995074837"/>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495600" y="1939334"/>
            <a:ext cx="7200800" cy="3416320"/>
          </a:xfrm>
          <a:prstGeom prst="rect">
            <a:avLst/>
          </a:prstGeom>
          <a:solidFill>
            <a:srgbClr val="FFC000"/>
          </a:solidFill>
        </p:spPr>
        <p:txBody>
          <a:bodyPr wrap="square" rtlCol="0">
            <a:spAutoFit/>
          </a:bodyPr>
          <a:lstStyle/>
          <a:p>
            <a:pPr algn="ctr"/>
            <a:endParaRPr lang="it-IT" sz="1400" b="1" u="sng" dirty="0"/>
          </a:p>
          <a:p>
            <a:pPr algn="ctr"/>
            <a:r>
              <a:rPr lang="it-IT" sz="1400" b="1" dirty="0"/>
              <a:t>Allegato XV Contenuto degli inviti a presentare offerte, a partecipare al dialogo competitivo o a confermare interesse, previsti per i settori ordinari e per i settori speciali </a:t>
            </a:r>
          </a:p>
          <a:p>
            <a:pPr algn="ctr"/>
            <a:endParaRPr lang="it-IT" sz="1400" b="1" dirty="0"/>
          </a:p>
          <a:p>
            <a:pPr algn="ctr"/>
            <a:r>
              <a:rPr lang="it-IT" sz="1400" b="1" dirty="0"/>
              <a:t>PARTE I - Contenuto degli inviti a presentare offerte, a partecipare al dialogo competitivo o a confermare interesse, previsti per i settori ordinari di cui all’articolo 75 </a:t>
            </a:r>
          </a:p>
          <a:p>
            <a:endParaRPr lang="it-IT" sz="1200" dirty="0"/>
          </a:p>
          <a:p>
            <a:r>
              <a:rPr lang="it-IT" sz="1200" dirty="0"/>
              <a:t>…d) ove non si possa offrire un accesso elettronico, indirizzo e termine ultimo per il deposito delle domande di documenti di gara nonché la lingua o le lingue in cui esse devono essere redatte; </a:t>
            </a:r>
          </a:p>
          <a:p>
            <a:r>
              <a:rPr lang="it-IT" sz="1200" dirty="0"/>
              <a:t>e) indirizzo dell'amministrazione aggiudicatrice che aggiudica l'appalto; </a:t>
            </a:r>
          </a:p>
          <a:p>
            <a:r>
              <a:rPr lang="it-IT" sz="1200" dirty="0"/>
              <a:t>f) condizioni di carattere economico e tecnico, garanzie finanziarie e informazioni richieste agli operatori economici; </a:t>
            </a:r>
          </a:p>
          <a:p>
            <a:r>
              <a:rPr lang="it-IT" sz="1200" dirty="0"/>
              <a:t>g) forma dell'appalto oggetto della gara: acquisto, locazione finanziaria, locazione o acquisto a riscatto o più d'una fra queste forme; e </a:t>
            </a:r>
          </a:p>
          <a:p>
            <a:r>
              <a:rPr lang="it-IT" sz="1200" dirty="0"/>
              <a:t>h) i criteri di aggiudicazione dell'appalto e la loro ponderazione o, se del caso, l'ordine d'importanza degli stessi, ove queste informazioni non compaiano nell'avviso di preinformazione o nelle specifiche tecniche o nell'invito a presentare offerte o a partecipare a una negoziazione.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543577668"/>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2677656"/>
          </a:xfrm>
          <a:prstGeom prst="rect">
            <a:avLst/>
          </a:prstGeom>
          <a:noFill/>
        </p:spPr>
        <p:txBody>
          <a:bodyPr wrap="square" rtlCol="0">
            <a:spAutoFit/>
          </a:bodyPr>
          <a:lstStyle/>
          <a:p>
            <a:pPr algn="ctr"/>
            <a:endParaRPr lang="it-IT" sz="2800" dirty="0"/>
          </a:p>
          <a:p>
            <a:pPr algn="ctr"/>
            <a:r>
              <a:rPr lang="it-IT" sz="2800" dirty="0"/>
              <a:t>A norma dell'art. 71 d.lgs. n. 50/2016, </a:t>
            </a:r>
            <a:r>
              <a:rPr lang="it-IT" sz="2800" u="sng" dirty="0">
                <a:highlight>
                  <a:srgbClr val="00FF00"/>
                </a:highlight>
              </a:rPr>
              <a:t>fatto salvo quanto previsto dagli articoli 59, comma 5,</a:t>
            </a:r>
            <a:r>
              <a:rPr lang="it-IT" sz="2800" u="sng" dirty="0"/>
              <a:t> secondo periodo, e 63 Codice</a:t>
            </a:r>
            <a:r>
              <a:rPr lang="it-IT" sz="2800" dirty="0"/>
              <a:t>, tutte le procedure di scelta del contraente sono indette mediante </a:t>
            </a:r>
            <a:r>
              <a:rPr lang="it-IT" sz="2800" b="1" u="sng" dirty="0">
                <a:highlight>
                  <a:srgbClr val="FFFF00"/>
                </a:highlight>
              </a:rPr>
              <a:t>bandi di gara</a:t>
            </a:r>
            <a:r>
              <a:rPr lang="it-IT" sz="2800" u="sng" dirty="0">
                <a:highlight>
                  <a:srgbClr val="FFFF00"/>
                </a:highlight>
              </a:rPr>
              <a:t>.</a:t>
            </a:r>
            <a:r>
              <a:rPr lang="it-IT" sz="2800" u="sng" dirty="0"/>
              <a:t> </a:t>
            </a:r>
          </a:p>
        </p:txBody>
      </p:sp>
      <p:sp>
        <p:nvSpPr>
          <p:cNvPr id="9" name="CasellaDiTesto 8">
            <a:extLst>
              <a:ext uri="{FF2B5EF4-FFF2-40B4-BE49-F238E27FC236}">
                <a16:creationId xmlns:a16="http://schemas.microsoft.com/office/drawing/2014/main" id="{4817674B-9E68-458A-848B-80F2BAB67B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384453703"/>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416320"/>
          </a:xfrm>
          <a:prstGeom prst="rect">
            <a:avLst/>
          </a:prstGeom>
          <a:noFill/>
        </p:spPr>
        <p:txBody>
          <a:bodyPr wrap="square" rtlCol="0">
            <a:spAutoFit/>
          </a:bodyPr>
          <a:lstStyle/>
          <a:p>
            <a:pPr algn="ctr"/>
            <a:endParaRPr lang="it-IT" sz="2400" dirty="0"/>
          </a:p>
          <a:p>
            <a:pPr algn="ctr"/>
            <a:r>
              <a:rPr lang="it-IT" sz="2400" dirty="0"/>
              <a:t>I bandi sono predisposti sulla base dei modelli (bandi tipo) approvati dall'ANAC e contengono le informazioni di cui all'allegato XIV, Parte I, lettera C, </a:t>
            </a:r>
            <a:r>
              <a:rPr lang="it-IT" sz="2400" b="1" u="sng" dirty="0"/>
              <a:t>e sono pubblicati conformemente all'articolo 72 Codice.</a:t>
            </a:r>
            <a:r>
              <a:rPr lang="it-IT" sz="2400" dirty="0"/>
              <a:t> </a:t>
            </a:r>
          </a:p>
          <a:p>
            <a:pPr algn="ctr"/>
            <a:r>
              <a:rPr lang="it-IT" sz="2400" dirty="0"/>
              <a:t>Contengono altresì i criteri ambientali minimi di cui all'articolo 34 Codice. Le stazioni appaltanti nella delibera a contrarre motivano espressamente in ordine alle deroghe al bando-tipo. </a:t>
            </a:r>
          </a:p>
        </p:txBody>
      </p:sp>
      <p:sp>
        <p:nvSpPr>
          <p:cNvPr id="9" name="CasellaDiTesto 8">
            <a:extLst>
              <a:ext uri="{FF2B5EF4-FFF2-40B4-BE49-F238E27FC236}">
                <a16:creationId xmlns:a16="http://schemas.microsoft.com/office/drawing/2014/main" id="{022A56EF-FAA4-4CD4-8862-7C014CA6452F}"/>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64192835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pPr algn="ctr"/>
            <a:endParaRPr lang="it-IT" sz="2000" dirty="0"/>
          </a:p>
          <a:p>
            <a:pPr algn="ctr"/>
            <a:endParaRPr lang="it-IT" sz="1600" dirty="0"/>
          </a:p>
          <a:p>
            <a:pPr algn="ctr"/>
            <a:r>
              <a:rPr lang="it-IT" sz="2400" dirty="0"/>
              <a:t>Si segnala che </a:t>
            </a:r>
            <a:r>
              <a:rPr lang="it-IT" sz="2400" b="1" u="sng" dirty="0"/>
              <a:t>con il D.M. 2 dicembre 2016</a:t>
            </a:r>
            <a:r>
              <a:rPr lang="it-IT" sz="2400" dirty="0"/>
              <a:t>, in attuazione dell'art. 73, comma 4 Codice, sono stati definiti gli indirizzi generali di pubblicazione al fine di garantire la certezza della data di pubblicazione e adeguati livelli di trasparenza e di conoscibilità, anche con l'utilizzo della stampa quotidiana maggiormente diffusa nell'area interessata. </a:t>
            </a:r>
          </a:p>
        </p:txBody>
      </p:sp>
      <p:sp>
        <p:nvSpPr>
          <p:cNvPr id="9" name="CasellaDiTesto 8">
            <a:extLst>
              <a:ext uri="{FF2B5EF4-FFF2-40B4-BE49-F238E27FC236}">
                <a16:creationId xmlns:a16="http://schemas.microsoft.com/office/drawing/2014/main" id="{713B7FBA-B620-4AD3-A661-50FDC9F991B1}"/>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9361941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15281"/>
            <a:ext cx="7200800" cy="3508653"/>
          </a:xfrm>
          <a:prstGeom prst="rect">
            <a:avLst/>
          </a:prstGeom>
          <a:solidFill>
            <a:srgbClr val="92D050"/>
          </a:solidFill>
        </p:spPr>
        <p:txBody>
          <a:bodyPr wrap="square" rtlCol="0">
            <a:spAutoFit/>
          </a:bodyPr>
          <a:lstStyle/>
          <a:p>
            <a:pPr algn="ctr"/>
            <a:r>
              <a:rPr lang="it-IT" b="1" u="sng" dirty="0"/>
              <a:t>I compiti del Responsabile Unico del Procedimento </a:t>
            </a:r>
            <a:endParaRPr lang="it-IT" sz="1600" dirty="0"/>
          </a:p>
          <a:p>
            <a:pPr algn="just"/>
            <a:endParaRPr lang="it-IT" sz="1700" b="1" dirty="0"/>
          </a:p>
          <a:p>
            <a:pPr marL="285750" indent="-285750">
              <a:buFont typeface="Arial" panose="020B0604020202020204" pitchFamily="34" charset="0"/>
              <a:buChar char="•"/>
            </a:pPr>
            <a:r>
              <a:rPr lang="it-IT" sz="1700" dirty="0"/>
              <a:t>compilare il form corrispondente alla procedura che si intente attivare, con le informazioni indicate nell'Allegato XII; </a:t>
            </a:r>
          </a:p>
          <a:p>
            <a:pPr marL="285750" indent="-285750">
              <a:buFont typeface="Arial" panose="020B0604020202020204" pitchFamily="34" charset="0"/>
              <a:buChar char="•"/>
            </a:pPr>
            <a:r>
              <a:rPr lang="it-IT" sz="1700" dirty="0"/>
              <a:t>trasmettere il bando all'Ufficio delle pubblicazioni dell'UE; </a:t>
            </a:r>
          </a:p>
          <a:p>
            <a:pPr marL="285750" indent="-285750">
              <a:buFont typeface="Arial" panose="020B0604020202020204" pitchFamily="34" charset="0"/>
              <a:buChar char="•"/>
            </a:pPr>
            <a:r>
              <a:rPr lang="it-IT" sz="1700" dirty="0"/>
              <a:t>inviare il bando per la pubblicazione sulla Gazzetta Ufficiale della Repubblica Italiana che provvederà alla pubblicazione entro il sesto giorno feriale successivo a quello di ricevimento della documentazione da parte dell'ufficio; </a:t>
            </a:r>
          </a:p>
          <a:p>
            <a:pPr marL="285750" indent="-285750">
              <a:buFont typeface="Arial" panose="020B0604020202020204" pitchFamily="34" charset="0"/>
              <a:buChar char="•"/>
            </a:pPr>
            <a:r>
              <a:rPr lang="it-IT" sz="1700" dirty="0"/>
              <a:t>pubblicare il bando sul profilo committente della stazione appaltante. Tale pubblicazione non può precedere la trasmissione del bando all'Ufficio delle pubblicazioni dell'UE; </a:t>
            </a:r>
          </a:p>
          <a:p>
            <a:pPr marL="285750" indent="-285750">
              <a:buFont typeface="Arial" panose="020B0604020202020204" pitchFamily="34" charset="0"/>
              <a:buChar char="•"/>
            </a:pPr>
            <a:r>
              <a:rPr lang="it-IT" sz="1700" dirty="0"/>
              <a:t>pubblicare il bando sulla piattaforma digitale dei bandi di gara presso l'ANAC. </a:t>
            </a:r>
          </a:p>
        </p:txBody>
      </p:sp>
      <p:sp>
        <p:nvSpPr>
          <p:cNvPr id="9" name="CasellaDiTesto 8">
            <a:extLst>
              <a:ext uri="{FF2B5EF4-FFF2-40B4-BE49-F238E27FC236}">
                <a16:creationId xmlns:a16="http://schemas.microsoft.com/office/drawing/2014/main" id="{A9FE8C1C-CEA5-474B-88B2-43AFF3371CA0}"/>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73925956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pPr algn="ctr"/>
            <a:endParaRPr lang="it-IT" sz="3200" dirty="0"/>
          </a:p>
          <a:p>
            <a:pPr algn="ctr"/>
            <a:endParaRPr lang="it-IT" sz="1600" dirty="0"/>
          </a:p>
          <a:p>
            <a:pPr algn="ctr"/>
            <a:r>
              <a:rPr lang="it-IT" sz="4800" dirty="0">
                <a:solidFill>
                  <a:srgbClr val="FF0000"/>
                </a:solidFill>
                <a:highlight>
                  <a:srgbClr val="FFFF00"/>
                </a:highlight>
              </a:rPr>
              <a:t>ATTENZIONE…</a:t>
            </a:r>
          </a:p>
          <a:p>
            <a:pPr algn="ctr"/>
            <a:endParaRPr lang="it-IT" sz="2000" dirty="0">
              <a:solidFill>
                <a:srgbClr val="FF0000"/>
              </a:solidFill>
            </a:endParaRPr>
          </a:p>
          <a:p>
            <a:pPr algn="ctr"/>
            <a:r>
              <a:rPr lang="it-IT" sz="3200" dirty="0"/>
              <a:t>Per gli appalti sotto soglia, non occorre la pubblicazione in ambito europeo (art. 36, comma 9 Codice). </a:t>
            </a:r>
          </a:p>
        </p:txBody>
      </p:sp>
      <p:sp>
        <p:nvSpPr>
          <p:cNvPr id="9" name="CasellaDiTesto 8">
            <a:extLst>
              <a:ext uri="{FF2B5EF4-FFF2-40B4-BE49-F238E27FC236}">
                <a16:creationId xmlns:a16="http://schemas.microsoft.com/office/drawing/2014/main" id="{C13D13A7-D66E-4CA5-A8D9-F4B54C41CA77}"/>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422319023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631763"/>
          </a:xfrm>
          <a:prstGeom prst="rect">
            <a:avLst/>
          </a:prstGeom>
          <a:noFill/>
        </p:spPr>
        <p:txBody>
          <a:bodyPr wrap="square" rtlCol="0">
            <a:spAutoFit/>
          </a:bodyPr>
          <a:lstStyle/>
          <a:p>
            <a:pPr algn="ctr"/>
            <a:endParaRPr lang="it-IT" sz="1600" dirty="0"/>
          </a:p>
          <a:p>
            <a:pPr algn="ctr"/>
            <a:r>
              <a:rPr lang="it-IT" dirty="0"/>
              <a:t>Gli effetti giuridici che l'ordinamento connette alla pubblicità in ambito nazionale decorrono dalla data di pubblicazione sulla piattaforma digitale dei bandi di gara presso l'ANAC. </a:t>
            </a:r>
          </a:p>
          <a:p>
            <a:pPr algn="ctr"/>
            <a:endParaRPr lang="it-IT" sz="1600" dirty="0"/>
          </a:p>
          <a:p>
            <a:pPr algn="ctr"/>
            <a:r>
              <a:rPr lang="it-IT" b="1" dirty="0"/>
              <a:t>Con il D.M. 2 dicembre 2016 è stato precisato che la pubblicazione sulla piattaforma ANAC è effettuata entro il </a:t>
            </a:r>
            <a:r>
              <a:rPr lang="it-IT" b="1" u="sng" dirty="0"/>
              <a:t>6° giorno feriale successivo a quello del ricevimento della documentazione da parte della stessa Autorità</a:t>
            </a:r>
            <a:r>
              <a:rPr lang="it-IT" b="1" dirty="0"/>
              <a:t> e riporta la data di pubblicazione dalla quale decorrono i termini per la presentazione delle offerte. </a:t>
            </a:r>
            <a:r>
              <a:rPr lang="it-IT" b="1" u="sng" dirty="0"/>
              <a:t>Gli avvisi e i bandi sono inoltre pubblicati, non oltre 2 giorni lavorativi successivi alla pubblicazione sulla piattaforma ANAC, sul "profilo di committente" con l'indicazione della data e degli estremi di pubblicazione sulla stessa piattaforma. </a:t>
            </a:r>
          </a:p>
        </p:txBody>
      </p:sp>
      <p:sp>
        <p:nvSpPr>
          <p:cNvPr id="9" name="CasellaDiTesto 8">
            <a:extLst>
              <a:ext uri="{FF2B5EF4-FFF2-40B4-BE49-F238E27FC236}">
                <a16:creationId xmlns:a16="http://schemas.microsoft.com/office/drawing/2014/main" id="{A63DE301-53FF-409E-83B5-A5FBD4EC3A57}"/>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805002109"/>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477875"/>
          </a:xfrm>
          <a:prstGeom prst="rect">
            <a:avLst/>
          </a:prstGeom>
          <a:noFill/>
        </p:spPr>
        <p:txBody>
          <a:bodyPr wrap="square" rtlCol="0">
            <a:spAutoFit/>
          </a:bodyPr>
          <a:lstStyle/>
          <a:p>
            <a:pPr algn="ctr"/>
            <a:endParaRPr lang="it-IT" dirty="0"/>
          </a:p>
          <a:p>
            <a:pPr algn="ctr"/>
            <a:r>
              <a:rPr lang="it-IT" sz="2400" u="sng" dirty="0"/>
              <a:t>Gli avvisi e i bandi rimangono pubblicati sulla piattaforma ANAC e sul profilo del committente almeno fino alla loro scadenza. </a:t>
            </a:r>
          </a:p>
          <a:p>
            <a:pPr algn="ctr"/>
            <a:endParaRPr lang="it-IT" sz="2000" u="sng" dirty="0"/>
          </a:p>
          <a:p>
            <a:pPr algn="ctr"/>
            <a:r>
              <a:rPr lang="it-IT" sz="2200" dirty="0"/>
              <a:t>Ai sensi dell’art. 29 Codice, gli stessi sono altresì pubblicati sulla piattaforma informatica del Ministero delle infrastrutture e dei trasporti, anche tramite i sistemi informatizzati regionali e le piattaforme regionali di e-procurement interconnesse tramite cooperazione applicativa. </a:t>
            </a:r>
          </a:p>
        </p:txBody>
      </p:sp>
      <p:sp>
        <p:nvSpPr>
          <p:cNvPr id="9" name="CasellaDiTesto 8">
            <a:extLst>
              <a:ext uri="{FF2B5EF4-FFF2-40B4-BE49-F238E27FC236}">
                <a16:creationId xmlns:a16="http://schemas.microsoft.com/office/drawing/2014/main" id="{D481A88F-D20A-4D9E-A69D-94B726D58D14}"/>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254580749"/>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385542"/>
          </a:xfrm>
          <a:prstGeom prst="rect">
            <a:avLst/>
          </a:prstGeom>
          <a:noFill/>
        </p:spPr>
        <p:txBody>
          <a:bodyPr wrap="square" rtlCol="0">
            <a:spAutoFit/>
          </a:bodyPr>
          <a:lstStyle/>
          <a:p>
            <a:pPr algn="ctr"/>
            <a:endParaRPr lang="it-IT" dirty="0"/>
          </a:p>
          <a:p>
            <a:pPr algn="ctr"/>
            <a:endParaRPr lang="it-IT" sz="1600" dirty="0"/>
          </a:p>
          <a:p>
            <a:pPr algn="ctr"/>
            <a:r>
              <a:rPr lang="it-IT" sz="2000" dirty="0"/>
              <a:t>A decorrere dal 1° gennaio 2017, anche nelle realtà territoriali locali, la pubblicazione degli avvisi e dei bandi, nonché degli avvisi relativi agli appalti aggiudicati, </a:t>
            </a:r>
            <a:r>
              <a:rPr lang="it-IT" sz="2000" dirty="0">
                <a:highlight>
                  <a:srgbClr val="008000"/>
                </a:highlight>
              </a:rPr>
              <a:t>è altresì effettuata per estratto dopo 12 giorni dalla trasmissione alla Gazzetta Ufficiale delle Comunità europee, ovvero dopo 5 giorni da detta trasmissione in caso di riduzione dei termini di cui agli artt. da 60 a 63 Codice, </a:t>
            </a:r>
            <a:r>
              <a:rPr lang="it-IT" sz="2000" dirty="0">
                <a:highlight>
                  <a:srgbClr val="FFFF00"/>
                </a:highlight>
              </a:rPr>
              <a:t>e, per gli appalti di lavori di importo superiore a euro 500.000 e inferiore alla soglia di cui all'art. 35, comma 1, lettera a) Codice, entro 5 giorni dalla pubblicazione avente valore legale:… </a:t>
            </a:r>
          </a:p>
        </p:txBody>
      </p:sp>
      <p:sp>
        <p:nvSpPr>
          <p:cNvPr id="9" name="CasellaDiTesto 8">
            <a:extLst>
              <a:ext uri="{FF2B5EF4-FFF2-40B4-BE49-F238E27FC236}">
                <a16:creationId xmlns:a16="http://schemas.microsoft.com/office/drawing/2014/main" id="{884DCB89-FF83-4307-861F-169A189320F4}"/>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516289404"/>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616375"/>
          </a:xfrm>
          <a:prstGeom prst="rect">
            <a:avLst/>
          </a:prstGeom>
          <a:noFill/>
        </p:spPr>
        <p:txBody>
          <a:bodyPr wrap="square" rtlCol="0">
            <a:spAutoFit/>
          </a:bodyPr>
          <a:lstStyle/>
          <a:p>
            <a:pPr marL="457200" indent="-457200" algn="ctr">
              <a:buAutoNum type="alphaLcParenR"/>
            </a:pPr>
            <a:endParaRPr lang="it-IT" sz="2000" dirty="0"/>
          </a:p>
          <a:p>
            <a:pPr marL="457200" indent="-457200" algn="ctr">
              <a:buAutoNum type="alphaLcParenR"/>
            </a:pPr>
            <a:r>
              <a:rPr lang="it-IT" sz="1900" dirty="0"/>
              <a:t>per gli avvisi ed i bandi relativi ad appalti pubblici di lavori o di concessioni di importo compreso tra euro 500.000 e l'importo di cui alla soglia di cui all'art. 35, comma 1, lettera a) Codice, per estratto </a:t>
            </a:r>
            <a:r>
              <a:rPr lang="it-IT" sz="1900" u="sng" dirty="0"/>
              <a:t>su almeno uno dei principali quotidiani a diffusione nazionale e su almeno uno a maggiore diffusione locale nel luogo ove si eseguono i contratti</a:t>
            </a:r>
            <a:r>
              <a:rPr lang="it-IT" sz="1900" dirty="0"/>
              <a:t>; </a:t>
            </a:r>
          </a:p>
          <a:p>
            <a:pPr algn="ctr"/>
            <a:endParaRPr lang="it-IT" sz="1900" dirty="0"/>
          </a:p>
          <a:p>
            <a:pPr algn="ctr"/>
            <a:r>
              <a:rPr lang="it-IT" sz="1900" dirty="0"/>
              <a:t>b)  per gli avvisi ed i bandi di appalti di lavori, servizi e forniture di importo superiore alle soglie di cui all'art. 35 Codice per estratto </a:t>
            </a:r>
            <a:r>
              <a:rPr lang="it-IT" sz="1900" u="sng" dirty="0"/>
              <a:t>su almeno due dei principali quotidiani a diffusione nazionale e su almeno due a maggiore diffusione locale nel luogo ove si eseguono i contratti</a:t>
            </a:r>
            <a:r>
              <a:rPr lang="it-IT" sz="1900" dirty="0"/>
              <a:t>. </a:t>
            </a:r>
          </a:p>
        </p:txBody>
      </p:sp>
      <p:sp>
        <p:nvSpPr>
          <p:cNvPr id="9" name="CasellaDiTesto 8">
            <a:extLst>
              <a:ext uri="{FF2B5EF4-FFF2-40B4-BE49-F238E27FC236}">
                <a16:creationId xmlns:a16="http://schemas.microsoft.com/office/drawing/2014/main" id="{9D444E2D-E923-4ED7-A7D3-C8A6C1B2948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056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6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48E1BF89-94E3-4B50-9D69-6E85FC3CF313}"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 </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a:t>
            </a:fld>
            <a:endParaRPr lang="it-IT" dirty="0"/>
          </a:p>
        </p:txBody>
      </p:sp>
      <p:pic>
        <p:nvPicPr>
          <p:cNvPr id="1028" name="Picture 4" descr="http://www.pa.leggiditalia.it/immagini/docPEL/63/963/9261963_Fasi_procedure_affidamento.png">
            <a:extLst>
              <a:ext uri="{FF2B5EF4-FFF2-40B4-BE49-F238E27FC236}">
                <a16:creationId xmlns:a16="http://schemas.microsoft.com/office/drawing/2014/main" id="{AE067570-17B9-4079-9AE6-0A75AF70C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930" y="242070"/>
            <a:ext cx="6944139" cy="57792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2862"/>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algn="ctr"/>
            <a:endParaRPr lang="it-IT" sz="2000" dirty="0"/>
          </a:p>
          <a:p>
            <a:pPr algn="ctr"/>
            <a:endParaRPr lang="it-IT" sz="2000" dirty="0"/>
          </a:p>
          <a:p>
            <a:pPr algn="ctr"/>
            <a:r>
              <a:rPr lang="it-IT" sz="2000" dirty="0"/>
              <a:t>La pubblicazione dei bandi sulla Gazzetta Ufficiale dell'Unione Europea deve avvenire </a:t>
            </a:r>
            <a:r>
              <a:rPr lang="it-IT" sz="2000" b="1" u="sng" dirty="0"/>
              <a:t>entro 5 giorni </a:t>
            </a:r>
            <a:r>
              <a:rPr lang="it-IT" sz="2000" dirty="0"/>
              <a:t>dalla loro trasmissione, salve le disposizioni sulla loro pubblicazione da parte dell'Ufficio delle pubblicazioni dell'Unione Europea. </a:t>
            </a:r>
          </a:p>
          <a:p>
            <a:pPr marL="457200" indent="-457200" algn="ctr">
              <a:buAutoNum type="alphaLcParenR"/>
            </a:pPr>
            <a:endParaRPr lang="it-IT" sz="2000" dirty="0"/>
          </a:p>
          <a:p>
            <a:pPr algn="ctr"/>
            <a:r>
              <a:rPr lang="it-IT" sz="2000" dirty="0"/>
              <a:t>La pubblicazione dei bandi sulla Gazzetta Ufficiale della Repubblica Italiana deve avvenire </a:t>
            </a:r>
            <a:r>
              <a:rPr lang="it-IT" sz="2000" b="1" u="sng" dirty="0"/>
              <a:t>entro il 6° giorno feriale successivo a quello di ricevimento della documentazione.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026442430"/>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algn="ctr"/>
            <a:endParaRPr lang="it-IT" sz="2000" dirty="0"/>
          </a:p>
          <a:p>
            <a:pPr algn="ctr"/>
            <a:endParaRPr lang="it-IT" sz="2000" dirty="0"/>
          </a:p>
        </p:txBody>
      </p:sp>
      <p:graphicFrame>
        <p:nvGraphicFramePr>
          <p:cNvPr id="13" name="Tabella 12">
            <a:extLst>
              <a:ext uri="{FF2B5EF4-FFF2-40B4-BE49-F238E27FC236}">
                <a16:creationId xmlns:a16="http://schemas.microsoft.com/office/drawing/2014/main" id="{AC2B34CF-FED6-4763-B9A0-D23A7F0CB180}"/>
              </a:ext>
            </a:extLst>
          </p:cNvPr>
          <p:cNvGraphicFramePr>
            <a:graphicFrameLocks noGrp="1"/>
          </p:cNvGraphicFramePr>
          <p:nvPr/>
        </p:nvGraphicFramePr>
        <p:xfrm>
          <a:off x="2462499" y="556390"/>
          <a:ext cx="7340154" cy="5553868"/>
        </p:xfrm>
        <a:graphic>
          <a:graphicData uri="http://schemas.openxmlformats.org/drawingml/2006/table">
            <a:tbl>
              <a:tblPr firstRow="1" firstCol="1" lastRow="1" lastCol="1" bandRow="1" bandCol="1">
                <a:tableStyleId>{5C22544A-7EE6-4342-B048-85BDC9FD1C3A}</a:tableStyleId>
              </a:tblPr>
              <a:tblGrid>
                <a:gridCol w="1593410">
                  <a:extLst>
                    <a:ext uri="{9D8B030D-6E8A-4147-A177-3AD203B41FA5}">
                      <a16:colId xmlns:a16="http://schemas.microsoft.com/office/drawing/2014/main" val="1781506025"/>
                    </a:ext>
                  </a:extLst>
                </a:gridCol>
                <a:gridCol w="1593410">
                  <a:extLst>
                    <a:ext uri="{9D8B030D-6E8A-4147-A177-3AD203B41FA5}">
                      <a16:colId xmlns:a16="http://schemas.microsoft.com/office/drawing/2014/main" val="3060069636"/>
                    </a:ext>
                  </a:extLst>
                </a:gridCol>
                <a:gridCol w="1226303">
                  <a:extLst>
                    <a:ext uri="{9D8B030D-6E8A-4147-A177-3AD203B41FA5}">
                      <a16:colId xmlns:a16="http://schemas.microsoft.com/office/drawing/2014/main" val="2658759896"/>
                    </a:ext>
                  </a:extLst>
                </a:gridCol>
                <a:gridCol w="975677">
                  <a:extLst>
                    <a:ext uri="{9D8B030D-6E8A-4147-A177-3AD203B41FA5}">
                      <a16:colId xmlns:a16="http://schemas.microsoft.com/office/drawing/2014/main" val="3961811772"/>
                    </a:ext>
                  </a:extLst>
                </a:gridCol>
                <a:gridCol w="975677">
                  <a:extLst>
                    <a:ext uri="{9D8B030D-6E8A-4147-A177-3AD203B41FA5}">
                      <a16:colId xmlns:a16="http://schemas.microsoft.com/office/drawing/2014/main" val="4028500350"/>
                    </a:ext>
                  </a:extLst>
                </a:gridCol>
                <a:gridCol w="975677">
                  <a:extLst>
                    <a:ext uri="{9D8B030D-6E8A-4147-A177-3AD203B41FA5}">
                      <a16:colId xmlns:a16="http://schemas.microsoft.com/office/drawing/2014/main" val="3550712146"/>
                    </a:ext>
                  </a:extLst>
                </a:gridCol>
              </a:tblGrid>
              <a:tr h="272859">
                <a:tc gridSpan="6">
                  <a:txBody>
                    <a:bodyPr/>
                    <a:lstStyle/>
                    <a:p>
                      <a:pPr marL="2554605" marR="2543810" algn="ctr">
                        <a:lnSpc>
                          <a:spcPts val="1120"/>
                        </a:lnSpc>
                        <a:spcAft>
                          <a:spcPts val="0"/>
                        </a:spcAft>
                      </a:pPr>
                      <a:endParaRPr lang="it-IT" sz="1100" dirty="0">
                        <a:solidFill>
                          <a:schemeClr val="tx1"/>
                        </a:solidFill>
                        <a:effectLst/>
                      </a:endParaRPr>
                    </a:p>
                    <a:p>
                      <a:pPr marL="2554605" marR="2543810" algn="ctr">
                        <a:lnSpc>
                          <a:spcPts val="1120"/>
                        </a:lnSpc>
                        <a:spcAft>
                          <a:spcPts val="0"/>
                        </a:spcAft>
                      </a:pPr>
                      <a:r>
                        <a:rPr lang="it-IT" sz="1100" dirty="0">
                          <a:solidFill>
                            <a:schemeClr val="tx1"/>
                          </a:solidFill>
                          <a:effectLst/>
                        </a:rPr>
                        <a:t>Riepilogo pubblicità: LAVORI</a:t>
                      </a: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3277078"/>
                  </a:ext>
                </a:extLst>
              </a:tr>
              <a:tr h="272859">
                <a:tc gridSpan="6">
                  <a:txBody>
                    <a:bodyPr/>
                    <a:lstStyle/>
                    <a:p>
                      <a:pPr marL="1597660">
                        <a:lnSpc>
                          <a:spcPts val="1120"/>
                        </a:lnSpc>
                        <a:spcAft>
                          <a:spcPts val="0"/>
                        </a:spcAft>
                      </a:pPr>
                      <a:endParaRPr lang="it-IT" sz="1100" dirty="0">
                        <a:solidFill>
                          <a:schemeClr val="tx1"/>
                        </a:solidFill>
                        <a:effectLst/>
                      </a:endParaRPr>
                    </a:p>
                    <a:p>
                      <a:pPr marL="1597660">
                        <a:lnSpc>
                          <a:spcPts val="1120"/>
                        </a:lnSpc>
                        <a:spcAft>
                          <a:spcPts val="0"/>
                        </a:spcAft>
                      </a:pPr>
                      <a:r>
                        <a:rPr lang="it-IT" sz="1100" dirty="0">
                          <a:solidFill>
                            <a:schemeClr val="tx1"/>
                          </a:solidFill>
                          <a:effectLst/>
                        </a:rPr>
                        <a:t>Decreto ministeriale infrastrutture e trasporti 2 dicembre 2016</a:t>
                      </a:r>
                    </a:p>
                  </a:txBody>
                  <a:tcPr marL="0" marR="0" marT="0" marB="0">
                    <a:solidFill>
                      <a:srgbClr val="92D05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268490861"/>
                  </a:ext>
                </a:extLst>
              </a:tr>
              <a:tr h="242981">
                <a:tc rowSpan="2" gridSpan="2">
                  <a:txBody>
                    <a:bodyPr/>
                    <a:lstStyle/>
                    <a:p>
                      <a:pPr marL="1270" marR="33020">
                        <a:lnSpc>
                          <a:spcPts val="1200"/>
                        </a:lnSpc>
                        <a:spcBef>
                          <a:spcPts val="25"/>
                        </a:spcBef>
                        <a:spcAft>
                          <a:spcPts val="0"/>
                        </a:spcAft>
                      </a:pPr>
                      <a:r>
                        <a:rPr lang="it-IT" sz="1000" dirty="0">
                          <a:solidFill>
                            <a:schemeClr val="tx1"/>
                          </a:solidFill>
                          <a:effectLst/>
                        </a:rPr>
                        <a:t>TUTTI GLI ATTI per qualunque importo (articolo 29, commi 1 e 2) (</a:t>
                      </a:r>
                      <a:r>
                        <a:rPr lang="it-IT" sz="1000" baseline="30000" dirty="0">
                          <a:solidFill>
                            <a:schemeClr val="tx1"/>
                          </a:solidFill>
                          <a:effectLst/>
                        </a:rPr>
                        <a:t>1</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hMerge="1">
                  <a:txBody>
                    <a:bodyPr/>
                    <a:lstStyle/>
                    <a:p>
                      <a:endParaRPr lang="it-IT"/>
                    </a:p>
                  </a:txBody>
                  <a:tcPr/>
                </a:tc>
                <a:tc gridSpan="4">
                  <a:txBody>
                    <a:bodyPr/>
                    <a:lstStyle/>
                    <a:p>
                      <a:pPr marL="1458595" marR="1446530" algn="ctr">
                        <a:lnSpc>
                          <a:spcPts val="1075"/>
                        </a:lnSpc>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002062810"/>
                  </a:ext>
                </a:extLst>
              </a:tr>
              <a:tr h="135997">
                <a:tc gridSpan="2" vMerge="1">
                  <a:txBody>
                    <a:bodyPr/>
                    <a:lstStyle/>
                    <a:p>
                      <a:endParaRPr lang="it-IT"/>
                    </a:p>
                  </a:txBody>
                  <a:tcPr/>
                </a:tc>
                <a:tc hMerge="1" vMerge="1">
                  <a:txBody>
                    <a:bodyPr/>
                    <a:lstStyle/>
                    <a:p>
                      <a:endParaRPr lang="it-IT"/>
                    </a:p>
                  </a:txBody>
                  <a:tcPr/>
                </a:tc>
                <a:tc gridSpan="4">
                  <a:txBody>
                    <a:bodyPr/>
                    <a:lstStyle/>
                    <a:p>
                      <a:pPr marL="939800">
                        <a:lnSpc>
                          <a:spcPts val="1080"/>
                        </a:lnSpc>
                        <a:spcAft>
                          <a:spcPts val="0"/>
                        </a:spcAft>
                      </a:pPr>
                      <a:r>
                        <a:rPr lang="it-IT" sz="1000" dirty="0">
                          <a:solidFill>
                            <a:schemeClr val="tx1"/>
                          </a:solidFill>
                          <a:effectLst/>
                        </a:rPr>
                        <a:t>Piattaforma ANAC + 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88920726"/>
                  </a:ext>
                </a:extLst>
              </a:tr>
              <a:tr h="135997">
                <a:tc rowSpan="3" gridSpan="2">
                  <a:txBody>
                    <a:bodyPr/>
                    <a:lstStyle/>
                    <a:p>
                      <a:pPr algn="l">
                        <a:spcAft>
                          <a:spcPts val="0"/>
                        </a:spcAft>
                      </a:pPr>
                      <a:r>
                        <a:rPr lang="it-IT" sz="1000" dirty="0">
                          <a:solidFill>
                            <a:schemeClr val="tx1"/>
                          </a:solidFill>
                          <a:effectLst/>
                        </a:rPr>
                        <a:t> </a:t>
                      </a:r>
                    </a:p>
                    <a:p>
                      <a:pPr algn="l">
                        <a:spcBef>
                          <a:spcPts val="755"/>
                        </a:spcBef>
                        <a:spcAft>
                          <a:spcPts val="0"/>
                        </a:spcAft>
                      </a:pPr>
                      <a:r>
                        <a:rPr lang="it-IT" sz="1000" dirty="0">
                          <a:solidFill>
                            <a:schemeClr val="tx1"/>
                          </a:solidFill>
                          <a:effectLst/>
                        </a:rPr>
                        <a:t>Ambiti: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3" hMerge="1">
                  <a:txBody>
                    <a:bodyPr/>
                    <a:lstStyle/>
                    <a:p>
                      <a:endParaRPr lang="it-IT"/>
                    </a:p>
                  </a:txBody>
                  <a:tcPr/>
                </a:tc>
                <a:tc rowSpan="3">
                  <a:txBody>
                    <a:bodyPr/>
                    <a:lstStyle/>
                    <a:p>
                      <a:pPr algn="ctr">
                        <a:spcBef>
                          <a:spcPts val="5"/>
                        </a:spcBef>
                        <a:spcAft>
                          <a:spcPts val="0"/>
                        </a:spcAft>
                      </a:pPr>
                      <a:r>
                        <a:rPr lang="it-IT" sz="1000" dirty="0">
                          <a:solidFill>
                            <a:schemeClr val="tx1"/>
                          </a:solidFill>
                          <a:effectLst/>
                        </a:rPr>
                        <a:t> </a:t>
                      </a:r>
                      <a:r>
                        <a:rPr lang="it-IT" sz="1000" b="1" dirty="0">
                          <a:solidFill>
                            <a:schemeClr val="tx1"/>
                          </a:solidFill>
                          <a:effectLst/>
                        </a:rPr>
                        <a:t>Procedure</a:t>
                      </a:r>
                      <a:r>
                        <a:rPr lang="it-IT" sz="1000" b="1" spc="-90" dirty="0">
                          <a:solidFill>
                            <a:schemeClr val="tx1"/>
                          </a:solidFill>
                          <a:effectLst/>
                        </a:rPr>
                        <a:t> </a:t>
                      </a:r>
                    </a:p>
                    <a:p>
                      <a:pPr marL="149225" indent="-135890" algn="ctr">
                        <a:lnSpc>
                          <a:spcPct val="103000"/>
                        </a:lnSpc>
                        <a:spcAft>
                          <a:spcPts val="0"/>
                        </a:spcAft>
                      </a:pPr>
                      <a:r>
                        <a:rPr lang="it-IT" sz="1000" b="1" spc="-90" dirty="0">
                          <a:solidFill>
                            <a:schemeClr val="tx1"/>
                          </a:solidFill>
                          <a:effectLst/>
                        </a:rPr>
                        <a:t>nel sottosoglia </a:t>
                      </a:r>
                      <a:r>
                        <a:rPr lang="it-IT" sz="1000" b="1" dirty="0">
                          <a:solidFill>
                            <a:schemeClr val="tx1"/>
                          </a:solidFill>
                          <a:effectLst/>
                        </a:rPr>
                        <a:t>(</a:t>
                      </a:r>
                      <a:r>
                        <a:rPr lang="it-IT" sz="1000" b="1" baseline="30000" dirty="0">
                          <a:solidFill>
                            <a:schemeClr val="tx1"/>
                          </a:solidFill>
                          <a:effectLst/>
                        </a:rPr>
                        <a:t>2</a:t>
                      </a:r>
                      <a:r>
                        <a:rPr lang="it-IT" sz="1000" b="1" dirty="0">
                          <a:solidFill>
                            <a:schemeClr val="tx1"/>
                          </a:solidFill>
                          <a:effectLst/>
                        </a:rPr>
                        <a:t>)</a:t>
                      </a:r>
                      <a:endParaRPr lang="it-IT" sz="1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FF0000"/>
                    </a:solidFill>
                  </a:tcPr>
                </a:tc>
                <a:tc gridSpan="3">
                  <a:txBody>
                    <a:bodyPr/>
                    <a:lstStyle/>
                    <a:p>
                      <a:pPr marL="551815">
                        <a:lnSpc>
                          <a:spcPts val="1080"/>
                        </a:lnSpc>
                        <a:spcAft>
                          <a:spcPts val="0"/>
                        </a:spcAft>
                      </a:pPr>
                      <a:r>
                        <a:rPr lang="it-IT" sz="1000" dirty="0">
                          <a:solidFill>
                            <a:schemeClr val="tx1"/>
                          </a:solidFill>
                          <a:effectLst/>
                        </a:rPr>
                        <a:t>Procedure ordinarie con bando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65715333"/>
                  </a:ext>
                </a:extLst>
              </a:tr>
              <a:tr h="292728">
                <a:tc gridSpan="2" vMerge="1">
                  <a:txBody>
                    <a:bodyPr/>
                    <a:lstStyle/>
                    <a:p>
                      <a:endParaRPr lang="it-IT"/>
                    </a:p>
                  </a:txBody>
                  <a:tcPr/>
                </a:tc>
                <a:tc hMerge="1" vMerge="1">
                  <a:txBody>
                    <a:bodyPr/>
                    <a:lstStyle/>
                    <a:p>
                      <a:endParaRPr lang="it-IT"/>
                    </a:p>
                  </a:txBody>
                  <a:tcPr/>
                </a:tc>
                <a:tc vMerge="1">
                  <a:txBody>
                    <a:bodyPr/>
                    <a:lstStyle/>
                    <a:p>
                      <a:endParaRPr lang="it-IT"/>
                    </a:p>
                  </a:txBody>
                  <a:tcPr/>
                </a:tc>
                <a:tc gridSpan="2">
                  <a:txBody>
                    <a:bodyPr/>
                    <a:lstStyle/>
                    <a:p>
                      <a:pPr marL="108585">
                        <a:lnSpc>
                          <a:spcPts val="1080"/>
                        </a:lnSpc>
                        <a:spcAft>
                          <a:spcPts val="0"/>
                        </a:spcAft>
                      </a:pPr>
                      <a:r>
                        <a:rPr lang="it-IT" sz="1000" dirty="0">
                          <a:solidFill>
                            <a:schemeClr val="tx1"/>
                          </a:solidFill>
                          <a:effectLst/>
                        </a:rPr>
                        <a:t>Ambito Nazionale &lt; soglia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hMerge="1">
                  <a:txBody>
                    <a:bodyPr/>
                    <a:lstStyle/>
                    <a:p>
                      <a:endParaRPr lang="it-IT"/>
                    </a:p>
                  </a:txBody>
                  <a:tcPr/>
                </a:tc>
                <a:tc rowSpan="2">
                  <a:txBody>
                    <a:bodyPr/>
                    <a:lstStyle/>
                    <a:p>
                      <a:pPr marL="275590">
                        <a:lnSpc>
                          <a:spcPts val="1080"/>
                        </a:lnSpc>
                        <a:spcAft>
                          <a:spcPts val="0"/>
                        </a:spcAft>
                      </a:pPr>
                      <a:r>
                        <a:rPr lang="it-IT" sz="1000" dirty="0">
                          <a:solidFill>
                            <a:schemeClr val="tx1"/>
                          </a:solidFill>
                          <a:effectLst/>
                        </a:rPr>
                        <a:t>Ambito</a:t>
                      </a:r>
                    </a:p>
                    <a:p>
                      <a:pPr marL="27305" marR="13335" algn="ctr">
                        <a:lnSpc>
                          <a:spcPct val="103000"/>
                        </a:lnSpc>
                        <a:spcBef>
                          <a:spcPts val="50"/>
                        </a:spcBef>
                        <a:spcAft>
                          <a:spcPts val="0"/>
                        </a:spcAft>
                      </a:pPr>
                      <a:r>
                        <a:rPr lang="it-IT" sz="1000" dirty="0">
                          <a:solidFill>
                            <a:schemeClr val="tx1"/>
                          </a:solidFill>
                          <a:effectLst/>
                        </a:rPr>
                        <a:t>Comunitario =&gt; soglia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937025129"/>
                  </a:ext>
                </a:extLst>
              </a:tr>
              <a:tr h="370349">
                <a:tc gridSpan="2" vMerge="1">
                  <a:txBody>
                    <a:bodyPr/>
                    <a:lstStyle/>
                    <a:p>
                      <a:endParaRPr lang="it-IT"/>
                    </a:p>
                  </a:txBody>
                  <a:tcPr/>
                </a:tc>
                <a:tc hMerge="1" vMerge="1">
                  <a:txBody>
                    <a:bodyPr/>
                    <a:lstStyle/>
                    <a:p>
                      <a:endParaRPr lang="it-IT"/>
                    </a:p>
                  </a:txBody>
                  <a:tcPr/>
                </a:tc>
                <a:tc vMerge="1">
                  <a:txBody>
                    <a:bodyPr/>
                    <a:lstStyle/>
                    <a:p>
                      <a:endParaRPr lang="it-IT"/>
                    </a:p>
                  </a:txBody>
                  <a:tcPr/>
                </a:tc>
                <a:tc>
                  <a:txBody>
                    <a:bodyPr/>
                    <a:lstStyle/>
                    <a:p>
                      <a:pPr marL="25400" marR="13335" algn="ctr">
                        <a:lnSpc>
                          <a:spcPts val="1080"/>
                        </a:lnSpc>
                        <a:spcAft>
                          <a:spcPts val="0"/>
                        </a:spcAft>
                      </a:pPr>
                      <a:r>
                        <a:rPr lang="it-IT" sz="1000" dirty="0">
                          <a:solidFill>
                            <a:schemeClr val="tx1"/>
                          </a:solidFill>
                          <a:effectLst/>
                        </a:rPr>
                        <a:t>&lt; 500.000</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5400" marR="13335" algn="ctr">
                        <a:lnSpc>
                          <a:spcPts val="1080"/>
                        </a:lnSpc>
                        <a:spcAft>
                          <a:spcPts val="0"/>
                        </a:spcAft>
                      </a:pPr>
                      <a:r>
                        <a:rPr lang="it-IT" sz="1000" dirty="0">
                          <a:solidFill>
                            <a:schemeClr val="tx1"/>
                          </a:solidFill>
                          <a:effectLst/>
                        </a:rPr>
                        <a:t>=&gt;500.000</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vMerge="1">
                  <a:txBody>
                    <a:bodyPr/>
                    <a:lstStyle/>
                    <a:p>
                      <a:endParaRPr lang="it-IT"/>
                    </a:p>
                  </a:txBody>
                  <a:tcPr/>
                </a:tc>
                <a:extLst>
                  <a:ext uri="{0D108BD9-81ED-4DB2-BD59-A6C34878D82A}">
                    <a16:rowId xmlns:a16="http://schemas.microsoft.com/office/drawing/2014/main" val="1403422613"/>
                  </a:ext>
                </a:extLst>
              </a:tr>
              <a:tr h="156726">
                <a:tc rowSpan="2">
                  <a:txBody>
                    <a:bodyPr/>
                    <a:lstStyle/>
                    <a:p>
                      <a:pPr marL="1270" marR="485140" algn="l">
                        <a:lnSpc>
                          <a:spcPct val="103000"/>
                        </a:lnSpc>
                        <a:spcBef>
                          <a:spcPts val="205"/>
                        </a:spcBef>
                        <a:spcAft>
                          <a:spcPts val="0"/>
                        </a:spcAft>
                      </a:pPr>
                      <a:r>
                        <a:rPr lang="it-IT" sz="1000" dirty="0">
                          <a:solidFill>
                            <a:schemeClr val="tx1"/>
                          </a:solidFill>
                          <a:effectLst/>
                        </a:rPr>
                        <a:t>Avviso di (</a:t>
                      </a:r>
                      <a:r>
                        <a:rPr lang="it-IT" sz="1000" baseline="30000" dirty="0">
                          <a:solidFill>
                            <a:schemeClr val="tx1"/>
                          </a:solidFill>
                          <a:effectLst/>
                        </a:rPr>
                        <a:t>3</a:t>
                      </a:r>
                      <a:r>
                        <a:rPr lang="it-IT" sz="1000" dirty="0">
                          <a:solidFill>
                            <a:schemeClr val="tx1"/>
                          </a:solidFill>
                          <a:effectLst/>
                        </a:rPr>
                        <a:t>) preinformazione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4</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87767107"/>
                  </a:ext>
                </a:extLst>
              </a:tr>
              <a:tr h="159231">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di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95103132"/>
                  </a:ext>
                </a:extLst>
              </a:tr>
              <a:tr h="156726">
                <a:tc rowSpan="3">
                  <a:txBody>
                    <a:bodyPr/>
                    <a:lstStyle/>
                    <a:p>
                      <a:pPr marL="1270" marR="186055" algn="l">
                        <a:lnSpc>
                          <a:spcPct val="103000"/>
                        </a:lnSpc>
                        <a:spcBef>
                          <a:spcPts val="865"/>
                        </a:spcBef>
                        <a:spcAft>
                          <a:spcPts val="0"/>
                        </a:spcAft>
                      </a:pPr>
                      <a:r>
                        <a:rPr lang="it-IT" sz="1000" dirty="0">
                          <a:solidFill>
                            <a:schemeClr val="tx1"/>
                          </a:solidFill>
                          <a:effectLst/>
                        </a:rPr>
                        <a:t>Avviso per indagine di mercato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69521440"/>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90164112"/>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615334949"/>
                  </a:ext>
                </a:extLst>
              </a:tr>
              <a:tr h="156726">
                <a:tc rowSpan="3">
                  <a:txBody>
                    <a:bodyPr/>
                    <a:lstStyle/>
                    <a:p>
                      <a:pPr algn="l">
                        <a:spcBef>
                          <a:spcPts val="25"/>
                        </a:spcBef>
                        <a:spcAft>
                          <a:spcPts val="0"/>
                        </a:spcAft>
                      </a:pPr>
                      <a:r>
                        <a:rPr lang="it-IT" sz="1000" dirty="0">
                          <a:solidFill>
                            <a:schemeClr val="tx1"/>
                          </a:solidFill>
                          <a:effectLst/>
                        </a:rPr>
                        <a:t> </a:t>
                      </a:r>
                    </a:p>
                    <a:p>
                      <a:pPr marL="1270" algn="l">
                        <a:spcBef>
                          <a:spcPts val="5"/>
                        </a:spcBef>
                        <a:spcAft>
                          <a:spcPts val="0"/>
                        </a:spcAft>
                      </a:pPr>
                      <a:r>
                        <a:rPr lang="it-IT" sz="1000" dirty="0">
                          <a:solidFill>
                            <a:schemeClr val="tx1"/>
                          </a:solidFill>
                          <a:effectLst/>
                        </a:rPr>
                        <a:t>Lettere d'invito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52308322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817738363"/>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61909840"/>
                  </a:ext>
                </a:extLst>
              </a:tr>
              <a:tr h="156726">
                <a:tc rowSpan="8">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50"/>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Bando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568098727"/>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27866206"/>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097219974"/>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126027590"/>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97960871"/>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Albo del Comune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130" marR="13335"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7</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59153251"/>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nazionali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90"/>
                        </a:spcBef>
                        <a:spcAft>
                          <a:spcPts val="0"/>
                        </a:spcAft>
                      </a:pPr>
                      <a:r>
                        <a:rPr lang="it-IT" sz="1000" dirty="0">
                          <a:solidFill>
                            <a:schemeClr val="tx1"/>
                          </a:solidFill>
                          <a:effectLst/>
                        </a:rPr>
                        <a:t>SI (uno)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30"/>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260312178"/>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locali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(uno)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25"/>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23120195"/>
                  </a:ext>
                </a:extLst>
              </a:tr>
              <a:tr h="199549">
                <a:tc>
                  <a:txBody>
                    <a:bodyPr/>
                    <a:lstStyle/>
                    <a:p>
                      <a:pPr marL="1270" algn="l">
                        <a:spcBef>
                          <a:spcPts val="745"/>
                        </a:spcBef>
                        <a:spcAft>
                          <a:spcPts val="0"/>
                        </a:spcAft>
                      </a:pPr>
                      <a:r>
                        <a:rPr lang="it-IT" sz="1000" dirty="0">
                          <a:solidFill>
                            <a:schemeClr val="tx1"/>
                          </a:solidFill>
                          <a:effectLst/>
                        </a:rPr>
                        <a:t>Esclusioni e ammissioni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710"/>
                        </a:spcBef>
                        <a:spcAft>
                          <a:spcPts val="0"/>
                        </a:spcAft>
                      </a:pPr>
                      <a:r>
                        <a:rPr lang="it-IT" sz="1000" dirty="0">
                          <a:solidFill>
                            <a:schemeClr val="tx1"/>
                          </a:solidFill>
                          <a:effectLst/>
                        </a:rPr>
                        <a:t>Profilo committente (</a:t>
                      </a:r>
                      <a:r>
                        <a:rPr lang="it-IT" sz="1000" baseline="30000" dirty="0">
                          <a:solidFill>
                            <a:schemeClr val="tx1"/>
                          </a:solidFill>
                          <a:effectLst/>
                        </a:rPr>
                        <a:t>8</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55405505"/>
                  </a:ext>
                </a:extLst>
              </a:tr>
              <a:tr h="156726">
                <a:tc rowSpan="7">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45"/>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Avviso esito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5"/>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9</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905243112"/>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9</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828911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90115975"/>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47928624"/>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Sito Web del MIT</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879377261"/>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nazionali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5"/>
                        </a:spcBef>
                        <a:spcAft>
                          <a:spcPts val="0"/>
                        </a:spcAft>
                      </a:pPr>
                      <a:r>
                        <a:rPr lang="it-IT" sz="1000" b="0" dirty="0">
                          <a:solidFill>
                            <a:schemeClr val="tx1"/>
                          </a:solidFill>
                          <a:effectLst/>
                        </a:rPr>
                        <a:t>SI (uno)</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25"/>
                        </a:lnSpc>
                        <a:spcBef>
                          <a:spcPts val="95"/>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81744316"/>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locali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b="0" dirty="0">
                          <a:solidFill>
                            <a:schemeClr val="tx1"/>
                          </a:solidFill>
                          <a:effectLst/>
                        </a:rPr>
                        <a:t>SI (uno)</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552925964"/>
                  </a:ext>
                </a:extLst>
              </a:tr>
            </a:tbl>
          </a:graphicData>
        </a:graphic>
      </p:graphicFrame>
    </p:spTree>
    <p:extLst>
      <p:ext uri="{BB962C8B-B14F-4D97-AF65-F5344CB8AC3E}">
        <p14:creationId xmlns:p14="http://schemas.microsoft.com/office/powerpoint/2010/main" val="195406658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2923877"/>
          </a:xfrm>
          <a:prstGeom prst="rect">
            <a:avLst/>
          </a:prstGeom>
          <a:noFill/>
        </p:spPr>
        <p:txBody>
          <a:bodyPr wrap="square" rtlCol="0">
            <a:spAutoFit/>
          </a:bodyPr>
          <a:lstStyle/>
          <a:p>
            <a:endParaRPr lang="it-IT" sz="1200" dirty="0"/>
          </a:p>
          <a:p>
            <a:pPr algn="ctr"/>
            <a:r>
              <a:rPr lang="it-IT" sz="1600" b="1" u="sng" dirty="0"/>
              <a:t>Riepilogo pubblicità: LAVORI (note contenute nello schema precedente)</a:t>
            </a:r>
          </a:p>
          <a:p>
            <a:pPr algn="just"/>
            <a:endParaRPr lang="it-IT" sz="1200" dirty="0"/>
          </a:p>
          <a:p>
            <a:pPr marL="285750" indent="-285750" algn="just">
              <a:buFont typeface="Wingdings" panose="05000000000000000000" pitchFamily="2" charset="2"/>
              <a:buChar char="Ø"/>
            </a:pPr>
            <a:r>
              <a:rPr lang="it-IT" sz="1200" dirty="0"/>
              <a:t>1) compresi i programmi, le esclusioni e le ammissioni, la nomina della Commissione e i curriculum.</a:t>
            </a:r>
          </a:p>
          <a:p>
            <a:pPr marL="285750" indent="-285750" algn="just">
              <a:buFont typeface="Wingdings" panose="05000000000000000000" pitchFamily="2" charset="2"/>
              <a:buChar char="Ø"/>
            </a:pPr>
            <a:r>
              <a:rPr lang="it-IT" sz="1200" dirty="0"/>
              <a:t>2) procedure ex art. 36, comma 2, lettere b) e c).</a:t>
            </a:r>
          </a:p>
          <a:p>
            <a:pPr marL="285750" indent="-285750" algn="just">
              <a:buFont typeface="Wingdings" panose="05000000000000000000" pitchFamily="2" charset="2"/>
              <a:buChar char="Ø"/>
            </a:pPr>
            <a:r>
              <a:rPr lang="it-IT" sz="1200" dirty="0"/>
              <a:t>3) la pubblicazione dell'avviso di preinformazione è obbligatoria solo se si vogliono ridurre i termini.</a:t>
            </a:r>
          </a:p>
          <a:p>
            <a:pPr marL="285750" indent="-285750" algn="just">
              <a:buFont typeface="Wingdings" panose="05000000000000000000" pitchFamily="2" charset="2"/>
              <a:buChar char="Ø"/>
            </a:pPr>
            <a:r>
              <a:rPr lang="it-IT" sz="1200" dirty="0"/>
              <a:t>4) opzione tra invio alla GUUE e pubblicazione sul profilo di committente (se questo è stato reso noto sulla GUUE).</a:t>
            </a:r>
          </a:p>
          <a:p>
            <a:pPr marL="285750" indent="-285750" algn="just">
              <a:buFont typeface="Wingdings" panose="05000000000000000000" pitchFamily="2" charset="2"/>
              <a:buChar char="Ø"/>
            </a:pPr>
            <a:r>
              <a:rPr lang="it-IT" sz="1200" dirty="0"/>
              <a:t>5) dopo la scadenza prevista per la presentazione delle offerte (art. 29, comma 2 e art. 53).</a:t>
            </a:r>
          </a:p>
          <a:p>
            <a:pPr marL="285750" indent="-285750" algn="just">
              <a:buFont typeface="Wingdings" panose="05000000000000000000" pitchFamily="2" charset="2"/>
              <a:buChar char="Ø"/>
            </a:pPr>
            <a:r>
              <a:rPr lang="it-IT" sz="1200" dirty="0"/>
              <a:t>6) fino alla data di funzionamento della piattaforma ANAC stabilita con atto ANAC</a:t>
            </a:r>
          </a:p>
          <a:p>
            <a:pPr marL="285750" indent="-285750" algn="just">
              <a:buFont typeface="Wingdings" panose="05000000000000000000" pitchFamily="2" charset="2"/>
              <a:buChar char="Ø"/>
            </a:pPr>
            <a:r>
              <a:rPr lang="it-IT" sz="1200" dirty="0"/>
              <a:t>ex art. 2, commi 5 e 6 D.M. 02/12/2016.</a:t>
            </a:r>
          </a:p>
          <a:p>
            <a:pPr marL="285750" indent="-285750" algn="just">
              <a:buFont typeface="Wingdings" panose="05000000000000000000" pitchFamily="2" charset="2"/>
              <a:buChar char="Ø"/>
            </a:pPr>
            <a:r>
              <a:rPr lang="it-IT" sz="1200" dirty="0"/>
              <a:t>7) solo lavori (albo del Comune dove si eseguono): articolo 36, comma 9, ultimo periodo.</a:t>
            </a:r>
          </a:p>
          <a:p>
            <a:pPr marL="285750" indent="-285750" algn="just">
              <a:buFont typeface="Wingdings" panose="05000000000000000000" pitchFamily="2" charset="2"/>
              <a:buChar char="Ø"/>
            </a:pPr>
            <a:r>
              <a:rPr lang="it-IT" sz="1200" dirty="0"/>
              <a:t>8) entro 2 giorni per esclusioni e ammissioni in fase di esame della documentazione amministrativa e dei requisiti.</a:t>
            </a:r>
          </a:p>
          <a:p>
            <a:pPr marL="285750" indent="-285750" algn="just">
              <a:buFont typeface="Wingdings" panose="05000000000000000000" pitchFamily="2" charset="2"/>
              <a:buChar char="Ø"/>
            </a:pPr>
            <a:r>
              <a:rPr lang="it-IT" sz="1200" dirty="0"/>
              <a:t>9) entro 30 giorni dall’aggiudicazione.</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425318666"/>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algn="ctr"/>
            <a:endParaRPr lang="it-IT" sz="2000" dirty="0"/>
          </a:p>
          <a:p>
            <a:pPr algn="ctr"/>
            <a:endParaRPr lang="it-IT" sz="2000" dirty="0"/>
          </a:p>
        </p:txBody>
      </p:sp>
      <p:graphicFrame>
        <p:nvGraphicFramePr>
          <p:cNvPr id="13" name="Tabella 12">
            <a:extLst>
              <a:ext uri="{FF2B5EF4-FFF2-40B4-BE49-F238E27FC236}">
                <a16:creationId xmlns:a16="http://schemas.microsoft.com/office/drawing/2014/main" id="{AC2B34CF-FED6-4763-B9A0-D23A7F0CB180}"/>
              </a:ext>
            </a:extLst>
          </p:cNvPr>
          <p:cNvGraphicFramePr>
            <a:graphicFrameLocks noGrp="1"/>
          </p:cNvGraphicFramePr>
          <p:nvPr/>
        </p:nvGraphicFramePr>
        <p:xfrm>
          <a:off x="2497339" y="559698"/>
          <a:ext cx="7448287" cy="5359129"/>
        </p:xfrm>
        <a:graphic>
          <a:graphicData uri="http://schemas.openxmlformats.org/drawingml/2006/table">
            <a:tbl>
              <a:tblPr firstRow="1" firstCol="1" lastRow="1" lastCol="1" bandRow="1" bandCol="1">
                <a:tableStyleId>{5C22544A-7EE6-4342-B048-85BDC9FD1C3A}</a:tableStyleId>
              </a:tblPr>
              <a:tblGrid>
                <a:gridCol w="1757825">
                  <a:extLst>
                    <a:ext uri="{9D8B030D-6E8A-4147-A177-3AD203B41FA5}">
                      <a16:colId xmlns:a16="http://schemas.microsoft.com/office/drawing/2014/main" val="1781506025"/>
                    </a:ext>
                  </a:extLst>
                </a:gridCol>
                <a:gridCol w="1757825">
                  <a:extLst>
                    <a:ext uri="{9D8B030D-6E8A-4147-A177-3AD203B41FA5}">
                      <a16:colId xmlns:a16="http://schemas.microsoft.com/office/drawing/2014/main" val="3060069636"/>
                    </a:ext>
                  </a:extLst>
                </a:gridCol>
                <a:gridCol w="1352839">
                  <a:extLst>
                    <a:ext uri="{9D8B030D-6E8A-4147-A177-3AD203B41FA5}">
                      <a16:colId xmlns:a16="http://schemas.microsoft.com/office/drawing/2014/main" val="2658759896"/>
                    </a:ext>
                  </a:extLst>
                </a:gridCol>
                <a:gridCol w="1178794">
                  <a:extLst>
                    <a:ext uri="{9D8B030D-6E8A-4147-A177-3AD203B41FA5}">
                      <a16:colId xmlns:a16="http://schemas.microsoft.com/office/drawing/2014/main" val="4028500350"/>
                    </a:ext>
                  </a:extLst>
                </a:gridCol>
                <a:gridCol w="1401004">
                  <a:extLst>
                    <a:ext uri="{9D8B030D-6E8A-4147-A177-3AD203B41FA5}">
                      <a16:colId xmlns:a16="http://schemas.microsoft.com/office/drawing/2014/main" val="3550712146"/>
                    </a:ext>
                  </a:extLst>
                </a:gridCol>
              </a:tblGrid>
              <a:tr h="272675">
                <a:tc gridSpan="5">
                  <a:txBody>
                    <a:bodyPr/>
                    <a:lstStyle/>
                    <a:p>
                      <a:pPr marL="2554605" marR="2543810" algn="ctr">
                        <a:lnSpc>
                          <a:spcPts val="1120"/>
                        </a:lnSpc>
                        <a:spcAft>
                          <a:spcPts val="0"/>
                        </a:spcAft>
                      </a:pPr>
                      <a:r>
                        <a:rPr lang="it-IT" sz="1100" dirty="0">
                          <a:solidFill>
                            <a:schemeClr val="tx1"/>
                          </a:solidFill>
                          <a:effectLst/>
                        </a:rPr>
                        <a:t>Riepilogo pubblicità: SERVIZI E FORNITURE</a:t>
                      </a: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pPr marL="2554605" marR="2543810" algn="ctr">
                        <a:lnSpc>
                          <a:spcPts val="1120"/>
                        </a:lnSpc>
                        <a:spcAft>
                          <a:spcPts val="0"/>
                        </a:spcAft>
                      </a:pP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endParaRPr lang="it-IT"/>
                    </a:p>
                  </a:txBody>
                  <a:tcPr/>
                </a:tc>
                <a:tc hMerge="1">
                  <a:txBody>
                    <a:bodyPr/>
                    <a:lstStyle/>
                    <a:p>
                      <a:pPr marL="2554605" marR="2543810" algn="ctr">
                        <a:lnSpc>
                          <a:spcPts val="1120"/>
                        </a:lnSpc>
                        <a:spcAft>
                          <a:spcPts val="0"/>
                        </a:spcAft>
                      </a:pP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endParaRPr lang="it-IT"/>
                    </a:p>
                  </a:txBody>
                  <a:tcPr/>
                </a:tc>
                <a:extLst>
                  <a:ext uri="{0D108BD9-81ED-4DB2-BD59-A6C34878D82A}">
                    <a16:rowId xmlns:a16="http://schemas.microsoft.com/office/drawing/2014/main" val="293277078"/>
                  </a:ext>
                </a:extLst>
              </a:tr>
              <a:tr h="272859">
                <a:tc gridSpan="5">
                  <a:txBody>
                    <a:bodyPr/>
                    <a:lstStyle/>
                    <a:p>
                      <a:pPr marL="1597660" algn="l">
                        <a:lnSpc>
                          <a:spcPts val="1120"/>
                        </a:lnSpc>
                        <a:spcAft>
                          <a:spcPts val="0"/>
                        </a:spcAft>
                      </a:pPr>
                      <a:r>
                        <a:rPr lang="it-IT" sz="1100" dirty="0">
                          <a:solidFill>
                            <a:schemeClr val="tx1"/>
                          </a:solidFill>
                          <a:effectLst/>
                        </a:rPr>
                        <a:t>Decreto ministeriale infrastrutture e trasporti 2 dicembre 2016</a:t>
                      </a:r>
                    </a:p>
                  </a:txBody>
                  <a:tcPr marL="0" marR="0" marT="0" marB="0">
                    <a:solidFill>
                      <a:srgbClr val="92D050"/>
                    </a:solidFill>
                  </a:tcPr>
                </a:tc>
                <a:tc hMerge="1">
                  <a:txBody>
                    <a:bodyPr/>
                    <a:lstStyle/>
                    <a:p>
                      <a:pPr marL="1597660">
                        <a:lnSpc>
                          <a:spcPts val="1120"/>
                        </a:lnSpc>
                        <a:spcAft>
                          <a:spcPts val="0"/>
                        </a:spcAft>
                      </a:pPr>
                      <a:endParaRPr lang="it-IT" sz="1100" dirty="0">
                        <a:solidFill>
                          <a:schemeClr val="tx1"/>
                        </a:solidFill>
                        <a:effectLst/>
                      </a:endParaRPr>
                    </a:p>
                  </a:txBody>
                  <a:tcPr marL="0" marR="0" marT="0" marB="0">
                    <a:solidFill>
                      <a:srgbClr val="92D050"/>
                    </a:solidFill>
                  </a:tcPr>
                </a:tc>
                <a:tc hMerge="1">
                  <a:txBody>
                    <a:bodyPr/>
                    <a:lstStyle/>
                    <a:p>
                      <a:endParaRPr lang="it-IT"/>
                    </a:p>
                  </a:txBody>
                  <a:tcPr/>
                </a:tc>
                <a:tc hMerge="1">
                  <a:txBody>
                    <a:bodyPr/>
                    <a:lstStyle/>
                    <a:p>
                      <a:pPr marL="1597660">
                        <a:lnSpc>
                          <a:spcPts val="1120"/>
                        </a:lnSpc>
                        <a:spcAft>
                          <a:spcPts val="0"/>
                        </a:spcAft>
                      </a:pPr>
                      <a:endParaRPr lang="it-IT" sz="1100" dirty="0">
                        <a:solidFill>
                          <a:schemeClr val="tx1"/>
                        </a:solidFill>
                        <a:effectLst/>
                      </a:endParaRPr>
                    </a:p>
                  </a:txBody>
                  <a:tcPr marL="0" marR="0" marT="0" marB="0">
                    <a:solidFill>
                      <a:srgbClr val="92D050"/>
                    </a:solidFill>
                  </a:tcPr>
                </a:tc>
                <a:tc hMerge="1">
                  <a:txBody>
                    <a:bodyPr/>
                    <a:lstStyle/>
                    <a:p>
                      <a:endParaRPr lang="it-IT"/>
                    </a:p>
                  </a:txBody>
                  <a:tcPr/>
                </a:tc>
                <a:extLst>
                  <a:ext uri="{0D108BD9-81ED-4DB2-BD59-A6C34878D82A}">
                    <a16:rowId xmlns:a16="http://schemas.microsoft.com/office/drawing/2014/main" val="4268490861"/>
                  </a:ext>
                </a:extLst>
              </a:tr>
              <a:tr h="242981">
                <a:tc rowSpan="2" gridSpan="2">
                  <a:txBody>
                    <a:bodyPr/>
                    <a:lstStyle/>
                    <a:p>
                      <a:pPr marL="1270" marR="33020">
                        <a:lnSpc>
                          <a:spcPts val="1200"/>
                        </a:lnSpc>
                        <a:spcBef>
                          <a:spcPts val="25"/>
                        </a:spcBef>
                        <a:spcAft>
                          <a:spcPts val="0"/>
                        </a:spcAft>
                      </a:pPr>
                      <a:r>
                        <a:rPr lang="it-IT" sz="1000" dirty="0">
                          <a:solidFill>
                            <a:schemeClr val="tx1"/>
                          </a:solidFill>
                          <a:effectLst/>
                        </a:rPr>
                        <a:t>TUTTI GLI ATTI per qualunque importo (articolo 29, commi 1 e 2) (</a:t>
                      </a:r>
                      <a:r>
                        <a:rPr lang="it-IT" sz="1000" baseline="30000" dirty="0">
                          <a:solidFill>
                            <a:schemeClr val="tx1"/>
                          </a:solidFill>
                          <a:effectLst/>
                        </a:rPr>
                        <a:t>1</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hMerge="1">
                  <a:txBody>
                    <a:bodyPr/>
                    <a:lstStyle/>
                    <a:p>
                      <a:pPr marL="1270" marR="33020">
                        <a:lnSpc>
                          <a:spcPts val="1200"/>
                        </a:lnSpc>
                        <a:spcBef>
                          <a:spcPts val="25"/>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3">
                  <a:txBody>
                    <a:bodyPr/>
                    <a:lstStyle/>
                    <a:p>
                      <a:pPr marL="1458595" marR="1446530" algn="ctr">
                        <a:lnSpc>
                          <a:spcPts val="1075"/>
                        </a:lnSpc>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pPr marL="1458595" marR="1446530" algn="ctr">
                        <a:lnSpc>
                          <a:spcPts val="1075"/>
                        </a:lnSpc>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2002062810"/>
                  </a:ext>
                </a:extLst>
              </a:tr>
              <a:tr h="135997">
                <a:tc gridSpan="2" vMerge="1">
                  <a:txBody>
                    <a:bodyPr/>
                    <a:lstStyle/>
                    <a:p>
                      <a:endParaRPr lang="it-IT"/>
                    </a:p>
                  </a:txBody>
                  <a:tcPr/>
                </a:tc>
                <a:tc hMerge="1" vMerge="1">
                  <a:txBody>
                    <a:bodyPr/>
                    <a:lstStyle/>
                    <a:p>
                      <a:endParaRPr lang="it-IT"/>
                    </a:p>
                  </a:txBody>
                  <a:tcPr/>
                </a:tc>
                <a:tc gridSpan="3">
                  <a:txBody>
                    <a:bodyPr/>
                    <a:lstStyle/>
                    <a:p>
                      <a:pPr marL="939800" algn="l">
                        <a:lnSpc>
                          <a:spcPts val="1080"/>
                        </a:lnSpc>
                        <a:spcAft>
                          <a:spcPts val="0"/>
                        </a:spcAft>
                      </a:pPr>
                      <a:r>
                        <a:rPr lang="it-IT" sz="1000" dirty="0">
                          <a:solidFill>
                            <a:schemeClr val="tx1"/>
                          </a:solidFill>
                          <a:effectLst/>
                        </a:rPr>
                        <a:t>Piattaforma ANAC + 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pPr marL="939800">
                        <a:lnSpc>
                          <a:spcPts val="1080"/>
                        </a:lnSpc>
                        <a:spcAft>
                          <a:spcPts val="0"/>
                        </a:spcAft>
                      </a:pPr>
                      <a:endParaRPr lang="it-IT" sz="1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2588920726"/>
                  </a:ext>
                </a:extLst>
              </a:tr>
              <a:tr h="135997">
                <a:tc rowSpan="2" gridSpan="2">
                  <a:txBody>
                    <a:bodyPr/>
                    <a:lstStyle/>
                    <a:p>
                      <a:pPr algn="ctr">
                        <a:spcAft>
                          <a:spcPts val="0"/>
                        </a:spcAft>
                      </a:pPr>
                      <a:r>
                        <a:rPr lang="it-IT" sz="1000" dirty="0">
                          <a:solidFill>
                            <a:schemeClr val="tx1"/>
                          </a:solidFill>
                          <a:effectLst/>
                        </a:rPr>
                        <a:t> </a:t>
                      </a:r>
                    </a:p>
                    <a:p>
                      <a:pPr algn="ctr">
                        <a:spcBef>
                          <a:spcPts val="755"/>
                        </a:spcBef>
                        <a:spcAft>
                          <a:spcPts val="0"/>
                        </a:spcAft>
                      </a:pPr>
                      <a:r>
                        <a:rPr lang="it-IT" sz="1000" dirty="0">
                          <a:solidFill>
                            <a:schemeClr val="tx1"/>
                          </a:solidFill>
                          <a:effectLst/>
                        </a:rPr>
                        <a:t>Ambiti: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hMerge="1">
                  <a:txBody>
                    <a:bodyPr/>
                    <a:lstStyle/>
                    <a:p>
                      <a:pPr algn="l">
                        <a:spcBef>
                          <a:spcPts val="755"/>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a:txBody>
                    <a:bodyPr/>
                    <a:lstStyle/>
                    <a:p>
                      <a:pPr algn="ctr">
                        <a:spcBef>
                          <a:spcPts val="5"/>
                        </a:spcBef>
                        <a:spcAft>
                          <a:spcPts val="0"/>
                        </a:spcAft>
                      </a:pPr>
                      <a:r>
                        <a:rPr lang="it-IT" sz="1000" dirty="0">
                          <a:solidFill>
                            <a:schemeClr val="tx1"/>
                          </a:solidFill>
                          <a:effectLst/>
                          <a:latin typeface="+mn-lt"/>
                        </a:rPr>
                        <a:t> </a:t>
                      </a:r>
                      <a:r>
                        <a:rPr lang="it-IT" sz="1000" b="1" dirty="0">
                          <a:solidFill>
                            <a:schemeClr val="tx1"/>
                          </a:solidFill>
                          <a:effectLst/>
                          <a:latin typeface="+mn-lt"/>
                        </a:rPr>
                        <a:t>Procedure</a:t>
                      </a:r>
                      <a:r>
                        <a:rPr lang="it-IT" sz="1000" b="1" spc="-90" dirty="0">
                          <a:solidFill>
                            <a:schemeClr val="tx1"/>
                          </a:solidFill>
                          <a:effectLst/>
                          <a:latin typeface="+mn-lt"/>
                        </a:rPr>
                        <a:t> </a:t>
                      </a:r>
                    </a:p>
                    <a:p>
                      <a:pPr algn="ctr">
                        <a:spcBef>
                          <a:spcPts val="5"/>
                        </a:spcBef>
                        <a:spcAft>
                          <a:spcPts val="0"/>
                        </a:spcAft>
                      </a:pPr>
                      <a:r>
                        <a:rPr lang="it-IT" sz="1000" b="1" spc="-90" dirty="0">
                          <a:solidFill>
                            <a:schemeClr val="tx1"/>
                          </a:solidFill>
                          <a:effectLst/>
                          <a:latin typeface="+mn-lt"/>
                        </a:rPr>
                        <a:t>nel sottosoglia </a:t>
                      </a:r>
                      <a:r>
                        <a:rPr lang="it-IT" sz="1000" b="1" dirty="0">
                          <a:solidFill>
                            <a:schemeClr val="tx1"/>
                          </a:solidFill>
                          <a:effectLst/>
                          <a:latin typeface="+mn-lt"/>
                        </a:rPr>
                        <a:t>(</a:t>
                      </a:r>
                      <a:r>
                        <a:rPr lang="it-IT" sz="1000" b="1" baseline="30000" dirty="0">
                          <a:solidFill>
                            <a:schemeClr val="tx1"/>
                          </a:solidFill>
                          <a:effectLst/>
                          <a:latin typeface="+mn-lt"/>
                        </a:rPr>
                        <a:t>2</a:t>
                      </a:r>
                      <a:r>
                        <a:rPr lang="it-IT" sz="1000" b="1" dirty="0">
                          <a:solidFill>
                            <a:schemeClr val="tx1"/>
                          </a:solidFill>
                          <a:effectLst/>
                          <a:latin typeface="+mn-lt"/>
                        </a:rPr>
                        <a:t>)</a:t>
                      </a:r>
                      <a:endParaRPr lang="it-IT" sz="1000" b="1" dirty="0">
                        <a:solidFill>
                          <a:schemeClr val="tx1"/>
                        </a:solidFill>
                        <a:effectLst/>
                        <a:latin typeface="+mn-lt"/>
                        <a:ea typeface="Arial" panose="020B0604020202020204" pitchFamily="34" charset="0"/>
                        <a:cs typeface="Times New Roman" panose="02020603050405020304" pitchFamily="18" charset="0"/>
                      </a:endParaRPr>
                    </a:p>
                  </a:txBody>
                  <a:tcPr marL="0" marR="0" marT="0" marB="0">
                    <a:solidFill>
                      <a:srgbClr val="FF0000"/>
                    </a:solidFill>
                  </a:tcPr>
                </a:tc>
                <a:tc gridSpan="2">
                  <a:txBody>
                    <a:bodyPr/>
                    <a:lstStyle/>
                    <a:p>
                      <a:pPr marL="551815" algn="ctr">
                        <a:lnSpc>
                          <a:spcPts val="1080"/>
                        </a:lnSpc>
                        <a:spcAft>
                          <a:spcPts val="0"/>
                        </a:spcAft>
                      </a:pPr>
                      <a:r>
                        <a:rPr lang="it-IT" sz="1000" dirty="0">
                          <a:solidFill>
                            <a:schemeClr val="tx1"/>
                          </a:solidFill>
                          <a:effectLst/>
                          <a:latin typeface="+mn-lt"/>
                          <a:ea typeface="Arial" panose="020B0604020202020204" pitchFamily="34" charset="0"/>
                          <a:cs typeface="Times New Roman" panose="02020603050405020304" pitchFamily="18" charset="0"/>
                        </a:rPr>
                        <a:t>Procedure ordinarie con bando</a:t>
                      </a:r>
                    </a:p>
                  </a:txBody>
                  <a:tcPr marL="0" marR="0" marT="0" marB="0">
                    <a:solidFill>
                      <a:srgbClr val="FF0000"/>
                    </a:solidFill>
                  </a:tcPr>
                </a:tc>
                <a:tc hMerge="1">
                  <a:txBody>
                    <a:bodyPr/>
                    <a:lstStyle/>
                    <a:p>
                      <a:endParaRPr lang="it-IT"/>
                    </a:p>
                  </a:txBody>
                  <a:tcPr/>
                </a:tc>
                <a:extLst>
                  <a:ext uri="{0D108BD9-81ED-4DB2-BD59-A6C34878D82A}">
                    <a16:rowId xmlns:a16="http://schemas.microsoft.com/office/drawing/2014/main" val="2565715333"/>
                  </a:ext>
                </a:extLst>
              </a:tr>
              <a:tr h="292728">
                <a:tc gridSpan="2" vMerge="1">
                  <a:txBody>
                    <a:bodyPr/>
                    <a:lstStyle/>
                    <a:p>
                      <a:endParaRPr lang="it-IT"/>
                    </a:p>
                  </a:txBody>
                  <a:tcPr/>
                </a:tc>
                <a:tc hMerge="1" vMerge="1">
                  <a:txBody>
                    <a:bodyPr/>
                    <a:lstStyle/>
                    <a:p>
                      <a:endParaRPr lang="it-IT"/>
                    </a:p>
                  </a:txBody>
                  <a:tcPr/>
                </a:tc>
                <a:tc vMerge="1">
                  <a:txBody>
                    <a:bodyPr/>
                    <a:lstStyle/>
                    <a:p>
                      <a:endParaRPr lang="it-IT"/>
                    </a:p>
                  </a:txBody>
                  <a:tcPr/>
                </a:tc>
                <a:tc>
                  <a:txBody>
                    <a:bodyPr/>
                    <a:lstStyle/>
                    <a:p>
                      <a:pPr marL="108585" algn="ctr">
                        <a:lnSpc>
                          <a:spcPts val="1080"/>
                        </a:lnSpc>
                        <a:spcAft>
                          <a:spcPts val="0"/>
                        </a:spcAft>
                      </a:pPr>
                      <a:r>
                        <a:rPr lang="it-IT" sz="1000" b="1" dirty="0">
                          <a:solidFill>
                            <a:schemeClr val="tx1"/>
                          </a:solidFill>
                          <a:effectLst/>
                          <a:latin typeface="+mn-lt"/>
                          <a:ea typeface="Arial" panose="020B0604020202020204" pitchFamily="34" charset="0"/>
                          <a:cs typeface="Times New Roman" panose="02020603050405020304" pitchFamily="18" charset="0"/>
                        </a:rPr>
                        <a:t>Ambito Nazionale &lt; soglia UE</a:t>
                      </a:r>
                    </a:p>
                  </a:txBody>
                  <a:tcPr marL="0" marR="0" marT="0" marB="0">
                    <a:solidFill>
                      <a:schemeClr val="accent2">
                        <a:lumMod val="20000"/>
                        <a:lumOff val="80000"/>
                      </a:schemeClr>
                    </a:solidFill>
                  </a:tcPr>
                </a:tc>
                <a:tc>
                  <a:txBody>
                    <a:bodyPr/>
                    <a:lstStyle/>
                    <a:p>
                      <a:pPr marL="275590" algn="ctr">
                        <a:lnSpc>
                          <a:spcPts val="1080"/>
                        </a:lnSpc>
                        <a:spcAft>
                          <a:spcPts val="0"/>
                        </a:spcAft>
                      </a:pPr>
                      <a:r>
                        <a:rPr lang="it-IT" sz="1000" b="1" dirty="0">
                          <a:solidFill>
                            <a:schemeClr val="tx1"/>
                          </a:solidFill>
                          <a:effectLst/>
                          <a:latin typeface="+mn-lt"/>
                          <a:ea typeface="Arial" panose="020B0604020202020204" pitchFamily="34" charset="0"/>
                          <a:cs typeface="Times New Roman" panose="02020603050405020304" pitchFamily="18" charset="0"/>
                        </a:rPr>
                        <a:t>Ambito Comunitario </a:t>
                      </a:r>
                    </a:p>
                    <a:p>
                      <a:pPr marL="275590" algn="ctr">
                        <a:lnSpc>
                          <a:spcPts val="1080"/>
                        </a:lnSpc>
                        <a:spcAft>
                          <a:spcPts val="0"/>
                        </a:spcAft>
                      </a:pPr>
                      <a:r>
                        <a:rPr lang="it-IT" sz="1000" b="1" dirty="0">
                          <a:solidFill>
                            <a:schemeClr val="tx1"/>
                          </a:solidFill>
                          <a:effectLst/>
                          <a:latin typeface="+mn-lt"/>
                          <a:ea typeface="Arial" panose="020B0604020202020204" pitchFamily="34" charset="0"/>
                          <a:cs typeface="Times New Roman" panose="02020603050405020304" pitchFamily="18" charset="0"/>
                        </a:rPr>
                        <a:t>=&gt; soglia UE</a:t>
                      </a:r>
                    </a:p>
                    <a:p>
                      <a:pPr marL="275590" algn="ctr">
                        <a:lnSpc>
                          <a:spcPts val="1080"/>
                        </a:lnSpc>
                        <a:spcAft>
                          <a:spcPts val="0"/>
                        </a:spcAft>
                      </a:pPr>
                      <a:endParaRPr lang="it-IT" sz="1000" b="1" dirty="0">
                        <a:solidFill>
                          <a:schemeClr val="tx1"/>
                        </a:solidFill>
                        <a:effectLst/>
                        <a:latin typeface="+mn-lt"/>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937025129"/>
                  </a:ext>
                </a:extLst>
              </a:tr>
              <a:tr h="156726">
                <a:tc rowSpan="2">
                  <a:txBody>
                    <a:bodyPr/>
                    <a:lstStyle/>
                    <a:p>
                      <a:pPr marL="1270" marR="485140" algn="l">
                        <a:lnSpc>
                          <a:spcPct val="103000"/>
                        </a:lnSpc>
                        <a:spcBef>
                          <a:spcPts val="205"/>
                        </a:spcBef>
                        <a:spcAft>
                          <a:spcPts val="0"/>
                        </a:spcAft>
                      </a:pPr>
                      <a:r>
                        <a:rPr lang="it-IT" sz="1000" dirty="0">
                          <a:solidFill>
                            <a:schemeClr val="tx1"/>
                          </a:solidFill>
                          <a:effectLst/>
                        </a:rPr>
                        <a:t>Avviso di (</a:t>
                      </a:r>
                      <a:r>
                        <a:rPr lang="it-IT" sz="1000" baseline="30000" dirty="0">
                          <a:solidFill>
                            <a:schemeClr val="tx1"/>
                          </a:solidFill>
                          <a:effectLst/>
                        </a:rPr>
                        <a:t>3</a:t>
                      </a:r>
                      <a:r>
                        <a:rPr lang="it-IT" sz="1000" dirty="0">
                          <a:solidFill>
                            <a:schemeClr val="tx1"/>
                          </a:solidFill>
                          <a:effectLst/>
                        </a:rPr>
                        <a:t>) preinformazione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4</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87767107"/>
                  </a:ext>
                </a:extLst>
              </a:tr>
              <a:tr h="159231">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di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95103132"/>
                  </a:ext>
                </a:extLst>
              </a:tr>
              <a:tr h="156726">
                <a:tc rowSpan="3">
                  <a:txBody>
                    <a:bodyPr/>
                    <a:lstStyle/>
                    <a:p>
                      <a:pPr marL="1270" marR="186055" algn="l">
                        <a:lnSpc>
                          <a:spcPct val="103000"/>
                        </a:lnSpc>
                        <a:spcBef>
                          <a:spcPts val="865"/>
                        </a:spcBef>
                        <a:spcAft>
                          <a:spcPts val="0"/>
                        </a:spcAft>
                      </a:pPr>
                      <a:r>
                        <a:rPr lang="it-IT" sz="1000" dirty="0">
                          <a:solidFill>
                            <a:schemeClr val="tx1"/>
                          </a:solidFill>
                          <a:effectLst/>
                        </a:rPr>
                        <a:t>Avviso per indagine di mercato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69521440"/>
                  </a:ext>
                </a:extLst>
              </a:tr>
              <a:tr h="69290">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90164112"/>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615334949"/>
                  </a:ext>
                </a:extLst>
              </a:tr>
              <a:tr h="156726">
                <a:tc rowSpan="3">
                  <a:txBody>
                    <a:bodyPr/>
                    <a:lstStyle/>
                    <a:p>
                      <a:pPr algn="l">
                        <a:spcBef>
                          <a:spcPts val="25"/>
                        </a:spcBef>
                        <a:spcAft>
                          <a:spcPts val="0"/>
                        </a:spcAft>
                      </a:pPr>
                      <a:r>
                        <a:rPr lang="it-IT" sz="1000" dirty="0">
                          <a:solidFill>
                            <a:schemeClr val="tx1"/>
                          </a:solidFill>
                          <a:effectLst/>
                        </a:rPr>
                        <a:t> </a:t>
                      </a:r>
                    </a:p>
                    <a:p>
                      <a:pPr marL="1270" algn="l">
                        <a:spcBef>
                          <a:spcPts val="5"/>
                        </a:spcBef>
                        <a:spcAft>
                          <a:spcPts val="0"/>
                        </a:spcAft>
                      </a:pPr>
                      <a:r>
                        <a:rPr lang="it-IT" sz="1000" dirty="0">
                          <a:solidFill>
                            <a:schemeClr val="tx1"/>
                          </a:solidFill>
                          <a:effectLst/>
                        </a:rPr>
                        <a:t>Lettere d'invito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52308322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817738363"/>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61909840"/>
                  </a:ext>
                </a:extLst>
              </a:tr>
              <a:tr h="156726">
                <a:tc rowSpan="8">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50"/>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Bando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568098727"/>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27866206"/>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097219974"/>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126027590"/>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97960871"/>
                  </a:ext>
                </a:extLst>
              </a:tr>
              <a:tr h="157427">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Albo del Comune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59153251"/>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nazionali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90"/>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30"/>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260312178"/>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locali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25"/>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23120195"/>
                  </a:ext>
                </a:extLst>
              </a:tr>
              <a:tr h="224503">
                <a:tc>
                  <a:txBody>
                    <a:bodyPr/>
                    <a:lstStyle/>
                    <a:p>
                      <a:pPr marL="1270" algn="l">
                        <a:spcBef>
                          <a:spcPts val="745"/>
                        </a:spcBef>
                        <a:spcAft>
                          <a:spcPts val="0"/>
                        </a:spcAft>
                      </a:pPr>
                      <a:r>
                        <a:rPr lang="it-IT" sz="1000" dirty="0">
                          <a:solidFill>
                            <a:schemeClr val="tx1"/>
                          </a:solidFill>
                          <a:effectLst/>
                        </a:rPr>
                        <a:t>Esclusioni e ammissioni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710"/>
                        </a:spcBef>
                        <a:spcAft>
                          <a:spcPts val="0"/>
                        </a:spcAft>
                      </a:pPr>
                      <a:r>
                        <a:rPr lang="it-IT" sz="1000" dirty="0">
                          <a:solidFill>
                            <a:schemeClr val="tx1"/>
                          </a:solidFill>
                          <a:effectLst/>
                        </a:rPr>
                        <a:t>Profilo committente (</a:t>
                      </a:r>
                      <a:r>
                        <a:rPr lang="it-IT" sz="1000" baseline="30000" dirty="0">
                          <a:solidFill>
                            <a:schemeClr val="tx1"/>
                          </a:solidFill>
                          <a:effectLst/>
                        </a:rPr>
                        <a:t>7</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55405505"/>
                  </a:ext>
                </a:extLst>
              </a:tr>
              <a:tr h="156726">
                <a:tc rowSpan="7">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45"/>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Avviso esito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5"/>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8</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905243112"/>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8</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828911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90115975"/>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47928624"/>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879377261"/>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nazionali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5"/>
                        </a:spcBef>
                        <a:spcAft>
                          <a:spcPts val="0"/>
                        </a:spcAft>
                      </a:pP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solidFill>
                      <a:schemeClr val="accent2">
                        <a:lumMod val="20000"/>
                        <a:lumOff val="80000"/>
                      </a:schemeClr>
                    </a:solidFill>
                  </a:tcPr>
                </a:tc>
                <a:tc>
                  <a:txBody>
                    <a:bodyPr/>
                    <a:lstStyle/>
                    <a:p>
                      <a:pPr marL="22860" marR="13335" algn="ctr">
                        <a:lnSpc>
                          <a:spcPts val="1025"/>
                        </a:lnSpc>
                        <a:spcBef>
                          <a:spcPts val="95"/>
                        </a:spcBef>
                        <a:spcAft>
                          <a:spcPts val="0"/>
                        </a:spcAft>
                      </a:pP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solidFill>
                      <a:schemeClr val="accent2">
                        <a:lumMod val="20000"/>
                        <a:lumOff val="80000"/>
                      </a:schemeClr>
                    </a:solidFill>
                  </a:tcPr>
                </a:tc>
                <a:extLst>
                  <a:ext uri="{0D108BD9-81ED-4DB2-BD59-A6C34878D82A}">
                    <a16:rowId xmlns:a16="http://schemas.microsoft.com/office/drawing/2014/main" val="1281744316"/>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locali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solidFill>
                      <a:schemeClr val="accent2">
                        <a:lumMod val="20000"/>
                        <a:lumOff val="80000"/>
                      </a:schemeClr>
                    </a:solidFill>
                  </a:tcPr>
                </a:tc>
                <a:extLst>
                  <a:ext uri="{0D108BD9-81ED-4DB2-BD59-A6C34878D82A}">
                    <a16:rowId xmlns:a16="http://schemas.microsoft.com/office/drawing/2014/main" val="2552925964"/>
                  </a:ext>
                </a:extLst>
              </a:tr>
            </a:tbl>
          </a:graphicData>
        </a:graphic>
      </p:graphicFrame>
    </p:spTree>
    <p:extLst>
      <p:ext uri="{BB962C8B-B14F-4D97-AF65-F5344CB8AC3E}">
        <p14:creationId xmlns:p14="http://schemas.microsoft.com/office/powerpoint/2010/main" val="3317673992"/>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39321"/>
          </a:xfrm>
          <a:prstGeom prst="rect">
            <a:avLst/>
          </a:prstGeom>
          <a:noFill/>
        </p:spPr>
        <p:txBody>
          <a:bodyPr wrap="square" rtlCol="0">
            <a:spAutoFit/>
          </a:bodyPr>
          <a:lstStyle/>
          <a:p>
            <a:endParaRPr lang="it-IT" sz="1400" dirty="0"/>
          </a:p>
          <a:p>
            <a:pPr algn="ctr"/>
            <a:r>
              <a:rPr lang="it-IT" sz="1400" b="1" u="sng" dirty="0"/>
              <a:t>Riepilogo pubblicità: SERVIZI E FORNITURE (note contenute nello schema precedente)</a:t>
            </a:r>
          </a:p>
          <a:p>
            <a:pPr algn="ctr"/>
            <a:endParaRPr lang="it-IT" sz="1400" dirty="0"/>
          </a:p>
          <a:p>
            <a:pPr marL="285750" indent="-285750" algn="just">
              <a:buFont typeface="Wingdings" panose="05000000000000000000" pitchFamily="2" charset="2"/>
              <a:buChar char="Ø"/>
            </a:pPr>
            <a:r>
              <a:rPr lang="it-IT" sz="1200" dirty="0"/>
              <a:t>1) compresi i programmi, le esclusioni e le ammissioni, la nomina della Commissione e i curriculum.</a:t>
            </a:r>
          </a:p>
          <a:p>
            <a:pPr marL="285750" indent="-285750" algn="just">
              <a:buFont typeface="Wingdings" panose="05000000000000000000" pitchFamily="2" charset="2"/>
              <a:buChar char="Ø"/>
            </a:pPr>
            <a:r>
              <a:rPr lang="it-IT" sz="1200" dirty="0"/>
              <a:t>2) procedure ex articolo 36, comma 2, lettere b) e c).</a:t>
            </a:r>
          </a:p>
          <a:p>
            <a:pPr marL="285750" indent="-285750" algn="just">
              <a:buFont typeface="Wingdings" panose="05000000000000000000" pitchFamily="2" charset="2"/>
              <a:buChar char="Ø"/>
            </a:pPr>
            <a:r>
              <a:rPr lang="it-IT" sz="1200" dirty="0"/>
              <a:t>3) la pubblicazione dell'avviso di preinformazione è obbligatoria solo se si vogliono ridurre i termini.</a:t>
            </a:r>
          </a:p>
          <a:p>
            <a:pPr marL="285750" indent="-285750" algn="just">
              <a:buFont typeface="Wingdings" panose="05000000000000000000" pitchFamily="2" charset="2"/>
              <a:buChar char="Ø"/>
            </a:pPr>
            <a:r>
              <a:rPr lang="it-IT" sz="1200" dirty="0"/>
              <a:t>4) opzione tra invio alla GUUE e pubblicazione sul profilo di committente (se questo è stato reso noto sulla GUUE).</a:t>
            </a:r>
          </a:p>
          <a:p>
            <a:pPr marL="285750" indent="-285750" algn="just">
              <a:buFont typeface="Wingdings" panose="05000000000000000000" pitchFamily="2" charset="2"/>
              <a:buChar char="Ø"/>
            </a:pPr>
            <a:r>
              <a:rPr lang="it-IT" sz="1200" dirty="0"/>
              <a:t>5) dopo la scadenza prevista per la presentazione delle offerte (art. 29, comma 2 e art. 53).</a:t>
            </a:r>
          </a:p>
          <a:p>
            <a:pPr marL="285750" indent="-285750" algn="just">
              <a:buFont typeface="Wingdings" panose="05000000000000000000" pitchFamily="2" charset="2"/>
              <a:buChar char="Ø"/>
            </a:pPr>
            <a:r>
              <a:rPr lang="it-IT" sz="1200" dirty="0"/>
              <a:t>6) fino alla data di funzionamento della piattaforma ANAC stabilita con atto ANAC</a:t>
            </a:r>
          </a:p>
          <a:p>
            <a:pPr marL="285750" indent="-285750" algn="just">
              <a:buFont typeface="Wingdings" panose="05000000000000000000" pitchFamily="2" charset="2"/>
              <a:buChar char="Ø"/>
            </a:pPr>
            <a:r>
              <a:rPr lang="it-IT" sz="1200" dirty="0"/>
              <a:t>ex art. 2, commi 5 e 6 D.M. 2 dicembre 2016.</a:t>
            </a:r>
          </a:p>
          <a:p>
            <a:pPr marL="285750" indent="-285750" algn="just">
              <a:buFont typeface="Wingdings" panose="05000000000000000000" pitchFamily="2" charset="2"/>
              <a:buChar char="Ø"/>
            </a:pPr>
            <a:r>
              <a:rPr lang="it-IT" sz="1200" dirty="0"/>
              <a:t>7) entro 2 giorni per esclusioni e ammissioni in fase di esame della documentazione amministrativa e dei requisiti.</a:t>
            </a:r>
          </a:p>
          <a:p>
            <a:pPr marL="285750" indent="-285750" algn="just">
              <a:buFont typeface="Wingdings" panose="05000000000000000000" pitchFamily="2" charset="2"/>
              <a:buChar char="Ø"/>
            </a:pPr>
            <a:r>
              <a:rPr lang="it-IT" sz="1200" dirty="0"/>
              <a:t>8) entro 30 giorni dall'aggiudicazione.</a:t>
            </a:r>
          </a:p>
          <a:p>
            <a:pPr marL="285750" indent="-285750" algn="just">
              <a:buFont typeface="Wingdings" panose="05000000000000000000" pitchFamily="2" charset="2"/>
              <a:buChar char="Ø"/>
            </a:pPr>
            <a:r>
              <a:rPr lang="it-IT" sz="1200" dirty="0"/>
              <a:t>9) pare esserci una contraddizione tra l’art. 98, che richiama l’art. 72 ma non l’art. 73 (l’unico che prevede la pubblicazione post-aggiudicazione) e l’art. 4 D.M. 2 dicembre 2016.</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518730040"/>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1908215"/>
          </a:xfrm>
          <a:prstGeom prst="rect">
            <a:avLst/>
          </a:prstGeom>
          <a:noFill/>
        </p:spPr>
        <p:txBody>
          <a:bodyPr wrap="square" rtlCol="0">
            <a:spAutoFit/>
          </a:bodyPr>
          <a:lstStyle/>
          <a:p>
            <a:endParaRPr lang="it-IT" sz="1400" dirty="0"/>
          </a:p>
          <a:p>
            <a:pPr algn="ctr"/>
            <a:endParaRPr lang="it-IT" sz="4800" b="1" u="sng" dirty="0">
              <a:highlight>
                <a:srgbClr val="008080"/>
              </a:highlight>
            </a:endParaRPr>
          </a:p>
          <a:p>
            <a:pPr algn="ctr"/>
            <a:endParaRPr lang="it-IT" sz="2000" b="1" u="sng" dirty="0">
              <a:highlight>
                <a:srgbClr val="008080"/>
              </a:highlight>
            </a:endParaRPr>
          </a:p>
          <a:p>
            <a:pPr algn="ctr"/>
            <a:r>
              <a:rPr lang="it-IT" sz="3600" b="1" u="sng" dirty="0">
                <a:solidFill>
                  <a:srgbClr val="0070C0"/>
                </a:solidFill>
              </a:rPr>
              <a:t>RICAPITOLIAMO…</a:t>
            </a:r>
            <a:endParaRPr lang="it-IT" sz="3600" dirty="0">
              <a:solidFill>
                <a:srgbClr val="0070C0"/>
              </a:solidFill>
            </a:endParaRP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836190521"/>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555093"/>
          </a:xfrm>
          <a:prstGeom prst="rect">
            <a:avLst/>
          </a:prstGeom>
          <a:noFill/>
        </p:spPr>
        <p:txBody>
          <a:bodyPr wrap="square" rtlCol="0">
            <a:spAutoFit/>
          </a:bodyPr>
          <a:lstStyle/>
          <a:p>
            <a:endParaRPr lang="it-IT" sz="1400" dirty="0"/>
          </a:p>
          <a:p>
            <a:pPr algn="ctr"/>
            <a:r>
              <a:rPr lang="it-IT" sz="3200" b="1" u="sng" dirty="0">
                <a:highlight>
                  <a:srgbClr val="00FFFF"/>
                </a:highlight>
              </a:rPr>
              <a:t>1° FASE</a:t>
            </a:r>
          </a:p>
          <a:p>
            <a:pPr algn="ctr"/>
            <a:endParaRPr lang="it-IT" sz="1600" b="1" u="sng" dirty="0"/>
          </a:p>
          <a:p>
            <a:pPr algn="ctr"/>
            <a:r>
              <a:rPr lang="it-IT" sz="2000" dirty="0"/>
              <a:t>Ai sensi dell’art. 72 Codice, gli avvisi ed i bandi di cui agli artt. 70 (avvisi di preinformazione),71 (bandi di gara) e 98 (avvisi relativi agli appalti aggiudicati) sono redatti e trasmessi all’Ufficio delle pubblicazioni dell’Unione europea per via elettronica e pubblicati conformemente all’Allegato V (del Codice).</a:t>
            </a:r>
          </a:p>
          <a:p>
            <a:pPr algn="ctr"/>
            <a:endParaRPr lang="it-IT" sz="2000" dirty="0"/>
          </a:p>
          <a:p>
            <a:pPr algn="ctr"/>
            <a:r>
              <a:rPr lang="it-IT" sz="2000" dirty="0"/>
              <a:t>GLI AVVISI ED I BANDI DI CUI SOPRA SONO PUBBLICATI ENTRO 5 GIORNI (NELLA GAZZETTA UFFICIALE DELL’UNIONE EUROPEA) DALLA LORO TRASMISSIONE… </a:t>
            </a:r>
          </a:p>
          <a:p>
            <a:pPr algn="ctr"/>
            <a:endParaRPr lang="it-IT" sz="16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609442976"/>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924425"/>
          </a:xfrm>
          <a:prstGeom prst="rect">
            <a:avLst/>
          </a:prstGeom>
          <a:noFill/>
        </p:spPr>
        <p:txBody>
          <a:bodyPr wrap="square" rtlCol="0">
            <a:spAutoFit/>
          </a:bodyPr>
          <a:lstStyle/>
          <a:p>
            <a:endParaRPr lang="it-IT" sz="1400" dirty="0"/>
          </a:p>
          <a:p>
            <a:pPr algn="ctr"/>
            <a:r>
              <a:rPr lang="it-IT" sz="3200" b="1" u="sng" dirty="0">
                <a:highlight>
                  <a:srgbClr val="00FFFF"/>
                </a:highlight>
              </a:rPr>
              <a:t>2° FASE</a:t>
            </a:r>
          </a:p>
          <a:p>
            <a:pPr algn="ctr"/>
            <a:endParaRPr lang="it-IT" sz="2400" b="1" u="sng" dirty="0"/>
          </a:p>
          <a:p>
            <a:pPr algn="ctr"/>
            <a:r>
              <a:rPr lang="it-IT" sz="1400" dirty="0"/>
              <a:t>Ai sensi dell’art. 73 Codice, gli avvisi ed i bandi di cui agli artt. 70 (avvisi di preinformazione),71 (bandi di gara) e 98 (avvisi relativi agli appalti aggiudicati) sono, altresì, pubblicati sulla Gazzetta Ufficiale della Repubblica italiana, serie speciale relativa ai contratti (la pubblicazione in questione si effettuerà fino a quando non entrerà in funzione la piattaforma ANAC). La pubblicazione - esclusivamente in Gazzetta Ufficiale senza la pubblicazione in ambito comunitario - vale per gli appalti superiori a 500.000 euro e fino alla soglia comunitaria e per i contratti di servizi e forniture del sottosoglia (art. 36, comma 9 Codice).</a:t>
            </a:r>
          </a:p>
          <a:p>
            <a:pPr algn="ctr"/>
            <a:endParaRPr lang="it-IT" sz="800" dirty="0"/>
          </a:p>
          <a:p>
            <a:pPr algn="ctr"/>
            <a:r>
              <a:rPr lang="it-IT" sz="1400" dirty="0"/>
              <a:t>Gli atti di cui sopra sono altresì pubblicati sul profilo committente della stazione appaltante e sulla piattaforma digitale dei bandi di gara presso l’ANAC (art. 73, comma 4; art. 2 D.M. 2 dicembre 2016). Ai sensi dell’art. 29 Codice, gli stessi sono altresì pubblicati sulla piattaforma informatica del Ministero delle infrastrutture e dei trasporti, anche tramite i sistemi informatizzati regionali e le piattaforme regionali di e-procurement interconnesse tramite cooperazione applicativa (art. 2, comma 4 D.M. 2 dicembre 2016).</a:t>
            </a:r>
          </a:p>
          <a:p>
            <a:pPr algn="ctr"/>
            <a:endParaRPr lang="it-IT" sz="16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99394486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5124480"/>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dirty="0"/>
          </a:p>
          <a:p>
            <a:pPr algn="ctr"/>
            <a:r>
              <a:rPr lang="it-IT" sz="1500" dirty="0"/>
              <a:t>Gli effetti giuridici che l’ordinamento connette alla pubblicità in ambito nazionale decorrono dalla data di pubblicazione sulla piattaforma digitale dei bandi di gara presso l’ANAC (art. 73, comma 5 Codice – naturalmente la disposizione entrerà materialmente in vigore quando sarà operativa la piattaforma ANAC; attualmente gli effetti giuridici, in disparte la pubblicazione in Gazzetta Ufficiale o sulla piattaforma ANAC, </a:t>
            </a:r>
            <a:r>
              <a:rPr lang="it-IT" sz="1500" b="1" u="sng" dirty="0"/>
              <a:t>sono connessi alla pubblicazione sul profilo committente (art. 29, comma 1 ultimo periodo e, per gli appalti di lavori di importo inferiore a 500.000 euro, all’albo pretorio del comune ove si eseguono i lavori: art. 36, comma 9 Codice</a:t>
            </a:r>
            <a:r>
              <a:rPr lang="it-IT" sz="1500" dirty="0"/>
              <a:t>).</a:t>
            </a:r>
          </a:p>
          <a:p>
            <a:pPr algn="ctr"/>
            <a:endParaRPr lang="it-IT" sz="1500" dirty="0"/>
          </a:p>
          <a:p>
            <a:pPr algn="ctr"/>
            <a:r>
              <a:rPr lang="it-IT" sz="1500" dirty="0"/>
              <a:t>Gli avvisi ed i bandi di gara relativi a lavori di importo inferiore a 500.000 euro non sono pubblicati nella Gazzetta Ufficiale della Repubblica italiana ma (fino all’entrata in vigore della piattaforma ANAC) nell'albo pretorio del comune dove si eseguono i lavori </a:t>
            </a:r>
          </a:p>
          <a:p>
            <a:pPr algn="ctr"/>
            <a:r>
              <a:rPr lang="it-IT" sz="1500" dirty="0"/>
              <a:t>(art. 36, comma 9 Codice).</a:t>
            </a:r>
          </a:p>
          <a:p>
            <a:pPr algn="ctr"/>
            <a:endParaRPr lang="it-IT" sz="2000" dirty="0"/>
          </a:p>
          <a:p>
            <a:pPr algn="ctr"/>
            <a:endParaRPr lang="it-IT" sz="16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533798530"/>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5001369"/>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dirty="0"/>
          </a:p>
          <a:p>
            <a:pPr algn="ctr"/>
            <a:r>
              <a:rPr lang="it-IT" sz="1600" dirty="0"/>
              <a:t>A decorrere dal 1° gennaio 2017, per garantire adeguati livelli di trasparenza e di conoscibilità delle procedure di gara e di favorire la concorrenza attraverso la più ampia partecipazione delle imprese interessate, anche nelle realtà territoriali locali, la pubblicazione degli avvisi e dei bandi, nonché degli avvisi relativi agli appalti aggiudicati, è altresì effettuata per estratto dopo 12 giorni dalla trasmissione alla Gazzetta Ufficiale delle Comunità europee (art. 3, comma 1, lett. a D.M. 2 dicembre 2016) (ovviamente per gli appalti del sopra-soglia)…</a:t>
            </a:r>
          </a:p>
          <a:p>
            <a:pPr algn="ctr"/>
            <a:endParaRPr lang="it-IT" sz="1600" b="1" i="1" dirty="0"/>
          </a:p>
          <a:p>
            <a:pPr algn="ctr"/>
            <a:r>
              <a:rPr lang="it-IT" sz="1600" b="1" i="1" dirty="0"/>
              <a:t>«…per gli avvisi ed i bandi relativi ad appalti pubblici di lavori, servizi e forniture di importo superiore alle soglie di cui all'art. 35, commi 1 e 2, del codice, per estratto su almeno due dei principali quotidiani a diffusione nazionale e su almeno due a maggiore diffusione locale nel luogo ove si eseguono i contratti» </a:t>
            </a:r>
            <a:r>
              <a:rPr lang="it-IT" sz="1600" dirty="0"/>
              <a:t>(art. 3, comma 1, lett. b D.M. 2 dicembre 2016).</a:t>
            </a:r>
          </a:p>
          <a:p>
            <a:pPr algn="ctr"/>
            <a:endParaRPr lang="it-IT" sz="15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736112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a:t>
            </a:fld>
            <a:endParaRPr lang="it-IT" dirty="0"/>
          </a:p>
        </p:txBody>
      </p:sp>
      <p:sp>
        <p:nvSpPr>
          <p:cNvPr id="10" name="CasellaDiTesto 9"/>
          <p:cNvSpPr txBox="1"/>
          <p:nvPr/>
        </p:nvSpPr>
        <p:spPr>
          <a:xfrm>
            <a:off x="2532176" y="1067604"/>
            <a:ext cx="7200800" cy="4001095"/>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dirty="0"/>
          </a:p>
          <a:p>
            <a:pPr algn="ctr"/>
            <a:r>
              <a:rPr lang="it-IT" dirty="0"/>
              <a:t>La razionalizzazione delle procedure di spesa impone l'applicazione di criteri di qualità, efficienza e di professionalizzazione delle stazioni appaltanti. Tali criteri possono essere, in concreto, attuati prevedendo la riorganizzazione delle funzioni delle stazioni appaltanti, con particolare riferimento alla fase di programmazione. </a:t>
            </a:r>
          </a:p>
          <a:p>
            <a:pPr algn="ctr"/>
            <a:r>
              <a:rPr lang="it-IT" dirty="0"/>
              <a:t>In linea con tale impostazione, l’art. 21 (Programma delle acquisizioni delle stazioni appaltanti) del Codice dispone che le Amministrazioni aggiudicatrici debbano: </a:t>
            </a:r>
          </a:p>
          <a:p>
            <a:pPr algn="ctr"/>
            <a:endParaRPr lang="it-IT" dirty="0"/>
          </a:p>
          <a:p>
            <a:pPr algn="ctr"/>
            <a:r>
              <a:rPr lang="it-IT" b="1" dirty="0"/>
              <a:t>‒ adottare il programma biennale degli acquisti di beni e servizi;  </a:t>
            </a:r>
          </a:p>
          <a:p>
            <a:pPr algn="ctr"/>
            <a:r>
              <a:rPr lang="it-IT" b="1" dirty="0"/>
              <a:t>‒ adottare il programma triennale dei lavori pubblici, nonché i relativi aggiornamenti annuali. </a:t>
            </a:r>
          </a:p>
        </p:txBody>
      </p:sp>
      <p:sp>
        <p:nvSpPr>
          <p:cNvPr id="2" name="Freccia a destra 1">
            <a:extLst>
              <a:ext uri="{FF2B5EF4-FFF2-40B4-BE49-F238E27FC236}">
                <a16:creationId xmlns:a16="http://schemas.microsoft.com/office/drawing/2014/main" id="{BBAD0F59-313C-4674-9DDC-FBCC67D57503}"/>
              </a:ext>
            </a:extLst>
          </p:cNvPr>
          <p:cNvSpPr/>
          <p:nvPr/>
        </p:nvSpPr>
        <p:spPr>
          <a:xfrm>
            <a:off x="814192" y="2793304"/>
            <a:ext cx="1432184" cy="462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007610742"/>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647152"/>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sz="1700" dirty="0"/>
          </a:p>
          <a:p>
            <a:pPr algn="ctr"/>
            <a:r>
              <a:rPr lang="it-IT" sz="1700" dirty="0"/>
              <a:t>…per gli avvisi ed i bandi relativi ad appalti pubblici di lavori o di concessioni di importo compreso tra euro 500.000 e l'importo di cui alla soglia di cui all'art. 35, comma 1, lettera a) Codice, </a:t>
            </a:r>
            <a:r>
              <a:rPr lang="it-IT" sz="1700" u="sng" dirty="0"/>
              <a:t>non è necessaria la pubblicazione a livello comunitario, però, oltre alle altre norme in materia di pubblicazione (profilo committente, Gazzetta Ufficiale ecc.) è necessario pubblicare gli atti per estratto su almeno uno dei principali quotidiani a diffusione nazionale e su almeno uno a maggiore diffusione locale nel luogo ove si eseguono i contratti</a:t>
            </a:r>
            <a:r>
              <a:rPr lang="it-IT" sz="1700" dirty="0"/>
              <a:t> (art. 3, comma 1, lett. a D.M. 6 dicembre 2016). </a:t>
            </a:r>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523383808"/>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sz="1700" dirty="0"/>
          </a:p>
          <a:p>
            <a:pPr algn="ctr"/>
            <a:endParaRPr lang="it-IT" sz="1700" dirty="0"/>
          </a:p>
          <a:p>
            <a:pPr algn="ctr"/>
            <a:r>
              <a:rPr lang="it-IT" sz="2000" dirty="0"/>
              <a:t>Ai sensi dell’art. 74 Codice, le stazioni appaltanti devono offrire anche un accesso gratuito, illimitato e diretto, per via elettronica, ai documenti di gara a decorrere dalla data di pubblicazione di un avviso conformemente agli artt. 70 e 72 Codice o dalla data di invio di un invito a confermare interesse.</a:t>
            </a:r>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948988166"/>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170372"/>
          </a:xfrm>
          <a:prstGeom prst="rect">
            <a:avLst/>
          </a:prstGeom>
          <a:noFill/>
          <a:ln>
            <a:solidFill>
              <a:schemeClr val="accent1"/>
            </a:solidFill>
          </a:ln>
        </p:spPr>
        <p:txBody>
          <a:bodyPr wrap="square" rtlCol="0">
            <a:spAutoFit/>
          </a:bodyPr>
          <a:lstStyle/>
          <a:p>
            <a:endParaRPr lang="it-IT" sz="1400" dirty="0"/>
          </a:p>
          <a:p>
            <a:pPr algn="ctr"/>
            <a:r>
              <a:rPr lang="it-IT" sz="3200" b="1" u="sng" dirty="0">
                <a:highlight>
                  <a:srgbClr val="00FFFF"/>
                </a:highlight>
              </a:rPr>
              <a:t>INOLTRE…</a:t>
            </a:r>
          </a:p>
          <a:p>
            <a:pPr algn="ctr"/>
            <a:endParaRPr lang="it-IT" sz="1700" dirty="0"/>
          </a:p>
          <a:p>
            <a:pPr algn="ctr"/>
            <a:r>
              <a:rPr lang="it-IT" sz="2000" dirty="0"/>
              <a:t>SE NON </a:t>
            </a:r>
            <a:r>
              <a:rPr lang="it-IT" sz="2000" dirty="0">
                <a:latin typeface="Calibri" panose="020F0502020204030204" pitchFamily="34" charset="0"/>
                <a:cs typeface="Calibri" panose="020F0502020204030204" pitchFamily="34" charset="0"/>
              </a:rPr>
              <a:t>È POSSIBILE OFFRIRE ACCESSO GRATUITO, ILLIMITATO E DIRETTO PER VIA ELETTRONICA A CAUSA DI PROFILI TECNICI (SI V. ART. 52, COMMA 1 TERZO PERIODO CODICE) E NEL CASO IN CUI LE P.A. APPLICANO L’ART. 52, COMMA 2 [e cioè non siano utilizzati mezzi di comunicazione elettronica] CODICE…</a:t>
            </a:r>
          </a:p>
          <a:p>
            <a:pPr algn="ctr"/>
            <a:endParaRPr lang="it-IT" sz="1700" dirty="0">
              <a:latin typeface="Calibri" panose="020F0502020204030204" pitchFamily="34" charset="0"/>
              <a:cs typeface="Calibri" panose="020F0502020204030204" pitchFamily="34" charset="0"/>
            </a:endParaRPr>
          </a:p>
          <a:p>
            <a:pPr algn="ctr"/>
            <a:r>
              <a:rPr lang="it-IT" sz="1700" dirty="0">
                <a:latin typeface="Calibri" panose="020F0502020204030204" pitchFamily="34" charset="0"/>
                <a:cs typeface="Calibri" panose="020F0502020204030204" pitchFamily="34" charset="0"/>
              </a:rPr>
              <a:t>Rispettivamente, possono indicare nell’avviso o nell’invito a confermare interesse che i medesimi documenti saranno trasmessi per PEC o strumenti analoghi; indicano (nel caso di cui all’art. 52, comma 2 Codice) nell’avviso o nell’invito a confermare interesse quali misure richiedono al fine di proteggere la natura riservata delle informazioni. </a:t>
            </a: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312260820"/>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23987"/>
          </a:xfrm>
          <a:prstGeom prst="rect">
            <a:avLst/>
          </a:prstGeom>
          <a:noFill/>
        </p:spPr>
        <p:txBody>
          <a:bodyPr wrap="square" rtlCol="0">
            <a:spAutoFit/>
          </a:bodyPr>
          <a:lstStyle/>
          <a:p>
            <a:endParaRPr lang="it-IT" sz="1400" dirty="0"/>
          </a:p>
          <a:p>
            <a:pPr algn="ctr"/>
            <a:r>
              <a:rPr lang="it-IT" sz="3200" b="1" u="sng" dirty="0">
                <a:highlight>
                  <a:srgbClr val="00FFFF"/>
                </a:highlight>
              </a:rPr>
              <a:t>GLI AVVISI RELATIVI AGLI APPALTI AGGIUDICATI</a:t>
            </a:r>
            <a:endParaRPr lang="it-IT" sz="2000" dirty="0"/>
          </a:p>
          <a:p>
            <a:pPr algn="ctr"/>
            <a:r>
              <a:rPr lang="it-IT" sz="1600" dirty="0"/>
              <a:t> </a:t>
            </a:r>
          </a:p>
          <a:p>
            <a:pPr algn="ctr"/>
            <a:endParaRPr lang="it-IT" sz="1600" b="1" u="sng" dirty="0"/>
          </a:p>
          <a:p>
            <a:pPr algn="ctr"/>
            <a:endParaRPr lang="it-IT" sz="1600" b="1" u="sng" dirty="0"/>
          </a:p>
          <a:p>
            <a:pPr algn="ctr"/>
            <a:endParaRPr lang="it-IT" sz="1600" b="1" u="sng" dirty="0"/>
          </a:p>
          <a:p>
            <a:pPr algn="ctr"/>
            <a:endParaRPr lang="it-IT" sz="1600" b="1" u="sng" dirty="0"/>
          </a:p>
          <a:p>
            <a:pPr algn="ctr"/>
            <a:endParaRPr lang="it-IT" sz="1600" b="1" u="sng" dirty="0"/>
          </a:p>
          <a:p>
            <a:pPr algn="ctr"/>
            <a:r>
              <a:rPr lang="it-IT" sz="3600" b="1" dirty="0"/>
              <a:t>ART. 98 CODICE…</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
        <p:nvSpPr>
          <p:cNvPr id="8" name="Freccia in giù 7">
            <a:extLst>
              <a:ext uri="{FF2B5EF4-FFF2-40B4-BE49-F238E27FC236}">
                <a16:creationId xmlns:a16="http://schemas.microsoft.com/office/drawing/2014/main" id="{BC0445D6-A726-4157-B33D-D74CCF0B4600}"/>
              </a:ext>
            </a:extLst>
          </p:cNvPr>
          <p:cNvSpPr/>
          <p:nvPr/>
        </p:nvSpPr>
        <p:spPr>
          <a:xfrm>
            <a:off x="5771964" y="3287614"/>
            <a:ext cx="64807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225544325"/>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endParaRPr lang="it-IT" sz="1400" dirty="0"/>
          </a:p>
          <a:p>
            <a:pPr algn="ctr"/>
            <a:endParaRPr lang="it-IT" sz="2200" dirty="0"/>
          </a:p>
          <a:p>
            <a:pPr algn="ctr"/>
            <a:r>
              <a:rPr lang="it-IT" sz="2200" dirty="0"/>
              <a:t>L’art. 98 Codice stabilisce, in particolare, che </a:t>
            </a:r>
            <a:r>
              <a:rPr lang="it-IT" sz="2200" b="1" u="sng" dirty="0"/>
              <a:t>le stazioni appaltanti che hanno aggiudicato un contratto pubblico o concluso un accordo quadro</a:t>
            </a:r>
            <a:r>
              <a:rPr lang="it-IT" sz="2200" dirty="0"/>
              <a:t> inviano - all’Ufficio delle pubblicazioni dell’Unione europea - </a:t>
            </a:r>
            <a:r>
              <a:rPr lang="it-IT" sz="2200" b="1" u="sng" dirty="0"/>
              <a:t>un avviso relativo ai risultati della procedura di aggiudicazione</a:t>
            </a:r>
            <a:r>
              <a:rPr lang="it-IT" sz="2200" dirty="0"/>
              <a:t>, secondo le modalità previste dal Codice, </a:t>
            </a:r>
            <a:r>
              <a:rPr lang="it-IT" sz="2200" u="sng" dirty="0"/>
              <a:t>entro 30 giorni dalla conclusione del contratto o dalla conclusione dell’accordo quadro.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807573540"/>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2662267"/>
          </a:xfrm>
          <a:prstGeom prst="rect">
            <a:avLst/>
          </a:prstGeom>
          <a:noFill/>
        </p:spPr>
        <p:txBody>
          <a:bodyPr wrap="square" rtlCol="0">
            <a:spAutoFit/>
          </a:bodyPr>
          <a:lstStyle/>
          <a:p>
            <a:endParaRPr lang="it-IT" sz="1400" dirty="0"/>
          </a:p>
          <a:p>
            <a:endParaRPr lang="it-IT" sz="1400" dirty="0"/>
          </a:p>
          <a:p>
            <a:pPr algn="ctr"/>
            <a:endParaRPr lang="it-IT" sz="2400" dirty="0"/>
          </a:p>
          <a:p>
            <a:pPr algn="ctr"/>
            <a:r>
              <a:rPr lang="it-IT" sz="2300" b="1" u="sng" dirty="0"/>
              <a:t>Le modalità di pubblicazione</a:t>
            </a:r>
            <a:r>
              <a:rPr lang="it-IT" sz="2300" b="1" dirty="0"/>
              <a:t> </a:t>
            </a:r>
            <a:r>
              <a:rPr lang="it-IT" sz="2300" dirty="0"/>
              <a:t>riguardano</a:t>
            </a:r>
            <a:r>
              <a:rPr lang="it-IT" sz="2300" b="1" u="sng" dirty="0"/>
              <a:t> quelle stabilite all’art. 72 Codice</a:t>
            </a:r>
            <a:r>
              <a:rPr lang="it-IT" sz="2300" dirty="0"/>
              <a:t> (in pratica, il sistema ripete la tipologia di pubblicazioni - con i relativi casi e le corrispondenti esclusioni - che disciplinano innanzitutto le pubblicazioni di bandi e avvisi di cui agli artt. 70, 71 Codice).</a:t>
            </a:r>
            <a:endParaRPr lang="it-IT" sz="2300"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78219873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031873"/>
          </a:xfrm>
          <a:prstGeom prst="rect">
            <a:avLst/>
          </a:prstGeom>
          <a:solidFill>
            <a:schemeClr val="accent2">
              <a:lumMod val="40000"/>
              <a:lumOff val="60000"/>
            </a:schemeClr>
          </a:solidFill>
        </p:spPr>
        <p:txBody>
          <a:bodyPr wrap="square" rtlCol="0">
            <a:spAutoFit/>
          </a:bodyPr>
          <a:lstStyle/>
          <a:p>
            <a:pPr algn="ctr"/>
            <a:endParaRPr lang="it-IT" sz="1400" dirty="0"/>
          </a:p>
          <a:p>
            <a:pPr algn="ctr"/>
            <a:r>
              <a:rPr lang="it-IT" sz="1200" b="1" dirty="0"/>
              <a:t>Allegato XIV Informazioni che devono figurare negli avvisi e nei bandi nei settori ordinari e speciali </a:t>
            </a:r>
          </a:p>
          <a:p>
            <a:pPr algn="ctr"/>
            <a:endParaRPr lang="it-IT" sz="1200" b="1" dirty="0"/>
          </a:p>
          <a:p>
            <a:pPr algn="ctr"/>
            <a:r>
              <a:rPr lang="it-IT" sz="1200" b="1" dirty="0"/>
              <a:t>PARTE I - INFORMAZIONI CHE DEVONO FIGURARE NEGLI AVVISI E NEI BANDI NEI SETTORI ORDINARI</a:t>
            </a:r>
          </a:p>
          <a:p>
            <a:pPr algn="ctr"/>
            <a:r>
              <a:rPr lang="it-IT" sz="1200" b="1" u="sng" dirty="0">
                <a:highlight>
                  <a:srgbClr val="FFFF00"/>
                </a:highlight>
              </a:rPr>
              <a:t>D - INFORMAZIONI CHE DEVONO FIGURARE NEGLI AVVISI RELATIVI AGLI APPALTI AGGIUDICATI (art. 98) </a:t>
            </a:r>
          </a:p>
          <a:p>
            <a:pPr algn="just"/>
            <a:endParaRPr lang="it-IT" sz="1200" dirty="0"/>
          </a:p>
          <a:p>
            <a:pPr algn="just"/>
            <a:r>
              <a:rPr lang="it-IT" sz="1300" dirty="0"/>
              <a:t>1. Nome, numero di identificazione, ove previsto, indirizzo comprensivo di codice NUTS, telefono, fax, posta elettronica e indirizzo Internet dell’amministrazione aggiudicatrice e, se diverso, del servizio al quale rivolgersi per informazioni complementari. </a:t>
            </a:r>
          </a:p>
          <a:p>
            <a:pPr algn="just"/>
            <a:r>
              <a:rPr lang="it-IT" sz="1300" dirty="0"/>
              <a:t>2. Tipo di amministrazione aggiudicatrice e principale attività esercitata. </a:t>
            </a:r>
          </a:p>
          <a:p>
            <a:pPr algn="just"/>
            <a:r>
              <a:rPr lang="it-IT" sz="1300" dirty="0"/>
              <a:t>3. Se del caso, l’indicazione che l’amministrazione aggiudicatrice è una centrale di committenza o che si tratta di una qualsiasi altra forma di appalto congiunto. </a:t>
            </a:r>
          </a:p>
          <a:p>
            <a:pPr algn="just"/>
            <a:r>
              <a:rPr lang="it-IT" sz="1300" dirty="0"/>
              <a:t>4. Codici CPV. </a:t>
            </a:r>
          </a:p>
          <a:p>
            <a:pPr algn="just"/>
            <a:r>
              <a:rPr lang="it-IT" sz="1300" dirty="0"/>
              <a:t>5. Il codice NUTS del luogo principale per l’esecuzione dei lavori nel caso di appalti di lavori o il codice NUTS del luogo principale di consegna o di prestazione per gli appalti di forniture e di servizi. </a:t>
            </a:r>
          </a:p>
          <a:p>
            <a:pPr algn="just"/>
            <a:r>
              <a:rPr lang="it-IT" sz="1300" dirty="0"/>
              <a:t>6. Descrizione dell’appalto: natura ed entità dei lavori, natura e quantità o valore delle forniture; natura ed entità dei servizi. Se l’appalto è suddiviso in lotti, tali informazioni sono fornite per ogni lotto. Eventualmente, una descrizione di qualsiasi opzione…</a:t>
            </a:r>
          </a:p>
          <a:p>
            <a:pPr algn="just"/>
            <a:endParaRPr lang="it-IT" sz="1200" dirty="0"/>
          </a:p>
          <a:p>
            <a:endParaRPr lang="it-IT" sz="14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407114850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293209"/>
          </a:xfrm>
          <a:prstGeom prst="rect">
            <a:avLst/>
          </a:prstGeom>
          <a:solidFill>
            <a:schemeClr val="accent2">
              <a:lumMod val="40000"/>
              <a:lumOff val="60000"/>
            </a:schemeClr>
          </a:solidFill>
        </p:spPr>
        <p:txBody>
          <a:bodyPr wrap="square" rtlCol="0">
            <a:spAutoFit/>
          </a:bodyPr>
          <a:lstStyle/>
          <a:p>
            <a:pPr algn="just"/>
            <a:endParaRPr lang="it-IT" sz="1300" dirty="0"/>
          </a:p>
          <a:p>
            <a:pPr algn="just"/>
            <a:r>
              <a:rPr lang="it-IT" sz="1300" dirty="0"/>
              <a:t>…7. Tipo di procedura di aggiudicazione; nel caso di procedura negoziata senza previa pubblicazione, motivazione del ricorso a tale procedura. </a:t>
            </a:r>
          </a:p>
          <a:p>
            <a:pPr algn="just"/>
            <a:r>
              <a:rPr lang="it-IT" sz="1300" dirty="0"/>
              <a:t>8. Eventualmente, indicare se: </a:t>
            </a:r>
          </a:p>
          <a:p>
            <a:pPr algn="just"/>
            <a:r>
              <a:rPr lang="it-IT" sz="1300" dirty="0"/>
              <a:t>a) si tratta di un accordo quadro; </a:t>
            </a:r>
          </a:p>
          <a:p>
            <a:pPr algn="just"/>
            <a:r>
              <a:rPr lang="it-IT" sz="1300" dirty="0"/>
              <a:t>b) si tratta di un sistema dinamico di acquisizione. </a:t>
            </a:r>
          </a:p>
          <a:p>
            <a:pPr algn="just"/>
            <a:r>
              <a:rPr lang="it-IT" sz="1300" dirty="0"/>
              <a:t>9. I criteri di cui all’articolo 95 che sono stati utilizzati per l’aggiudicazione dell’appalto o degli appalti. Se del caso, l’indicazione se è stato fatto ricorso a un’asta elettronica (in caso di procedure aperte o ristrette o di procedure competitive con negoziazione). </a:t>
            </a:r>
          </a:p>
          <a:p>
            <a:pPr algn="just"/>
            <a:r>
              <a:rPr lang="it-IT" sz="1300" dirty="0"/>
              <a:t>10. Data di conclusione dei contratti o degli accordi quadro a seguito della decisione di aggiudicazione o conclusione. </a:t>
            </a:r>
          </a:p>
          <a:p>
            <a:pPr algn="just"/>
            <a:r>
              <a:rPr lang="it-IT" sz="1300" dirty="0"/>
              <a:t>11. Numero di offerte ricevute con riferimento a ciascun appalto, compresi: </a:t>
            </a:r>
          </a:p>
          <a:p>
            <a:pPr algn="just"/>
            <a:r>
              <a:rPr lang="it-IT" sz="1300" dirty="0"/>
              <a:t>a) numero di offerte ricevute da operatori economici costituiti da piccole e medie imprese; </a:t>
            </a:r>
          </a:p>
          <a:p>
            <a:pPr algn="just"/>
            <a:r>
              <a:rPr lang="it-IT" sz="1300" dirty="0"/>
              <a:t>b) numero di offerte ricevute da un altro Stato membro o da un paese terzo; </a:t>
            </a:r>
          </a:p>
          <a:p>
            <a:pPr algn="just"/>
            <a:r>
              <a:rPr lang="it-IT" sz="1300" dirty="0"/>
              <a:t>c) numero di offerte ricevute per via elettronica. </a:t>
            </a:r>
          </a:p>
          <a:p>
            <a:pPr algn="just"/>
            <a:endParaRPr lang="it-IT" sz="13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471842186"/>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093428"/>
          </a:xfrm>
          <a:prstGeom prst="rect">
            <a:avLst/>
          </a:prstGeom>
          <a:solidFill>
            <a:schemeClr val="accent2">
              <a:lumMod val="40000"/>
              <a:lumOff val="60000"/>
            </a:schemeClr>
          </a:solidFill>
        </p:spPr>
        <p:txBody>
          <a:bodyPr wrap="square" rtlCol="0">
            <a:spAutoFit/>
          </a:bodyPr>
          <a:lstStyle/>
          <a:p>
            <a:endParaRPr lang="it-IT" sz="1300" dirty="0"/>
          </a:p>
          <a:p>
            <a:r>
              <a:rPr lang="it-IT" sz="1300" dirty="0"/>
              <a:t>12. Per ciascuna aggiudicazione: nome, indirizzo comprensivo di codice NUTS, telefono, fax, posta elettronica e indirizzo Internet dell’aggiudicatario o degli aggiudicatari, comprese: </a:t>
            </a:r>
          </a:p>
          <a:p>
            <a:r>
              <a:rPr lang="it-IT" sz="1300" dirty="0"/>
              <a:t>a) informazioni che specificano se l’aggiudicatario è una piccola e media impresa; </a:t>
            </a:r>
          </a:p>
          <a:p>
            <a:r>
              <a:rPr lang="it-IT" sz="1300" dirty="0"/>
              <a:t>b) informazioni che specificano se l’appalto è stato aggiudicato a un gruppo di operatori economici (joint-venture, consorzio o altro). </a:t>
            </a:r>
          </a:p>
          <a:p>
            <a:r>
              <a:rPr lang="it-IT" sz="1300" dirty="0"/>
              <a:t>13. Valore dell’offerta (o delle offerte) vincente o dell’offerta massima e dell’offerta minima prese in considerazione ai fini dell’aggiudicazione o delle aggiudicazioni dell’appalto. </a:t>
            </a:r>
          </a:p>
          <a:p>
            <a:r>
              <a:rPr lang="it-IT" sz="1300" dirty="0"/>
              <a:t>14. Se del caso, per ogni aggiudicazione, valore e parte dell’appalto che può essere subappaltato a terzi. </a:t>
            </a:r>
          </a:p>
          <a:p>
            <a:r>
              <a:rPr lang="it-IT" sz="1300" dirty="0"/>
              <a:t>15. Informazioni che indicano se l’appalto è connesso a un progetto e/o programma finanziato dai fondi dell’Unione europea. </a:t>
            </a:r>
          </a:p>
          <a:p>
            <a:r>
              <a:rPr lang="it-IT" sz="1300" dirty="0"/>
              <a:t>16. Denominazione e indirizzo dell’organo responsabile delle procedure di ricorso e, se del caso, di mediazione. Precisazioni dei termini per la proposizione del ricorso o, se del caso, nome, indirizzo, numero di telefono e di fax, nonché indirizzo di posta elettronica del servizio presso il quale si possono richiedere tali informazioni. </a:t>
            </a:r>
          </a:p>
          <a:p>
            <a:r>
              <a:rPr lang="it-IT" sz="1300" dirty="0"/>
              <a:t>17. Data (e) e riferimento (i) di precedenti pubblicazioni nella Gazzetta ufficiale dell’Unione europea o nella Gazzetta ufficiale della Repubblica italiana relative al contratto/ai contratti di cui al presente avviso. </a:t>
            </a:r>
          </a:p>
          <a:p>
            <a:r>
              <a:rPr lang="it-IT" sz="1300" dirty="0"/>
              <a:t>18. Data d’invio dell’avviso. </a:t>
            </a:r>
          </a:p>
          <a:p>
            <a:r>
              <a:rPr lang="it-IT" sz="1300" dirty="0"/>
              <a:t>19. Altre eventuali informazioni.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504897306"/>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9"/>
            <a:ext cx="7200800" cy="4216539"/>
          </a:xfrm>
          <a:prstGeom prst="rect">
            <a:avLst/>
          </a:prstGeom>
          <a:noFill/>
        </p:spPr>
        <p:txBody>
          <a:bodyPr wrap="square" rtlCol="0">
            <a:spAutoFit/>
          </a:bodyPr>
          <a:lstStyle/>
          <a:p>
            <a:pPr algn="ctr"/>
            <a:r>
              <a:rPr lang="it-IT" sz="2500" u="sng" dirty="0"/>
              <a:t>L’art. 76 Codice (informazione dei candidati e degli offerenti) stabilisce:</a:t>
            </a:r>
          </a:p>
          <a:p>
            <a:pPr algn="ctr"/>
            <a:endParaRPr lang="it-IT" sz="2500" u="sng" dirty="0"/>
          </a:p>
          <a:p>
            <a:pPr algn="ctr"/>
            <a:r>
              <a:rPr lang="it-IT" dirty="0"/>
              <a:t>«</a:t>
            </a:r>
            <a:r>
              <a:rPr lang="it-IT" i="1" dirty="0"/>
              <a:t>1. Le stazioni appaltanti, nel rispetto delle specifiche modalità di pubblicazione stabilite dal presente codice, informano tempestivamente ciascun candidato e ciascun offerente delle decisioni adottate riguardo alla conclusione di un accordo quadro, all'aggiudicazione di un appalto o all'ammissione ad un sistema dinamico di acquisizione, ivi compresi i motivi dell'eventuale decisione di non concludere un accordo quadro o di non aggiudicare un appalto per il quale è stata indetta una gara o di riavviare la procedura o di non attuare un sistema dinamico di acquisizione</a:t>
            </a:r>
            <a:r>
              <a:rPr lang="it-IT" dirty="0"/>
              <a:t>». </a:t>
            </a:r>
          </a:p>
          <a:p>
            <a:pPr algn="ctr"/>
            <a:endParaRPr lang="it-IT" sz="2500" u="sng" dirty="0"/>
          </a:p>
          <a:p>
            <a:pPr algn="ctr"/>
            <a:endParaRPr lang="it-IT" sz="2400" u="sng" dirty="0"/>
          </a:p>
        </p:txBody>
      </p:sp>
      <p:sp>
        <p:nvSpPr>
          <p:cNvPr id="9" name="CasellaDiTesto 8">
            <a:extLst>
              <a:ext uri="{FF2B5EF4-FFF2-40B4-BE49-F238E27FC236}">
                <a16:creationId xmlns:a16="http://schemas.microsoft.com/office/drawing/2014/main" id="{09421E76-D8E0-49A4-9236-EB05C20D58AF}"/>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933506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a:t>
            </a:fld>
            <a:endParaRPr lang="it-IT" dirty="0"/>
          </a:p>
        </p:txBody>
      </p:sp>
      <p:sp>
        <p:nvSpPr>
          <p:cNvPr id="10" name="CasellaDiTesto 9"/>
          <p:cNvSpPr txBox="1"/>
          <p:nvPr/>
        </p:nvSpPr>
        <p:spPr>
          <a:xfrm>
            <a:off x="2532176" y="1067604"/>
            <a:ext cx="7200800" cy="4555093"/>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dirty="0"/>
          </a:p>
          <a:p>
            <a:pPr algn="ctr"/>
            <a:r>
              <a:rPr lang="it-IT" dirty="0"/>
              <a:t>Significative novità concernono, nel contesto dell'art. 21 sopra citato, il programma triennale dei lavori pubblici in quanto, a differenza della disciplina previgente, </a:t>
            </a:r>
            <a:r>
              <a:rPr lang="it-IT" b="1" u="sng" dirty="0"/>
              <a:t>viene previsto l'obbligo di inserimento nella programmazione triennale delle «opere pubbliche incompiute» ai fini del loro completamento ovvero per l'individuazione di soluzioni alternative.</a:t>
            </a:r>
          </a:p>
          <a:p>
            <a:pPr algn="ctr"/>
            <a:endParaRPr lang="it-IT" dirty="0"/>
          </a:p>
          <a:p>
            <a:pPr algn="ctr"/>
            <a:endParaRPr lang="it-IT" dirty="0"/>
          </a:p>
          <a:p>
            <a:pPr algn="ctr"/>
            <a:r>
              <a:rPr lang="it-IT" dirty="0"/>
              <a:t>Nei programmi triennali, e nei relativi aggiornamenti annuali, vanno inseriti i lavori il cui valore stimato sia </a:t>
            </a:r>
            <a:r>
              <a:rPr lang="it-IT" b="1" u="sng" dirty="0"/>
              <a:t>pari o superiore a 100.000 euro:</a:t>
            </a:r>
            <a:r>
              <a:rPr lang="it-IT" dirty="0"/>
              <a:t> per questi casi deve essere indicato il programma da attuare durante la prima annualità con l'indicazione delle risorse finanziarie stanziate sullo stato di previsione o sul bilancio dell'Amministrazione, ovvero disponibili in ragione di contributi o risorse di provenienza statale, regionale (in questo caso si fa riferimento alle Regioni a statuto ordinario) o comunque pubblica.</a:t>
            </a:r>
          </a:p>
        </p:txBody>
      </p:sp>
    </p:spTree>
    <p:extLst>
      <p:ext uri="{BB962C8B-B14F-4D97-AF65-F5344CB8AC3E}">
        <p14:creationId xmlns:p14="http://schemas.microsoft.com/office/powerpoint/2010/main" val="1461475784"/>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802182" y="2533546"/>
            <a:ext cx="8587636" cy="3384376"/>
          </a:xfrm>
          <a:solidFill>
            <a:schemeClr val="accent4">
              <a:lumMod val="60000"/>
              <a:lumOff val="40000"/>
            </a:schemeClr>
          </a:solidFill>
        </p:spPr>
        <p:txBody>
          <a:bodyPr>
            <a:normAutofit fontScale="92500" lnSpcReduction="10000"/>
          </a:bodyPr>
          <a:lstStyle/>
          <a:p>
            <a:pPr algn="l"/>
            <a:endParaRPr lang="it-IT" sz="1700" b="1" u="sng" dirty="0"/>
          </a:p>
          <a:p>
            <a:r>
              <a:rPr lang="it-IT" sz="1700" b="1" dirty="0"/>
              <a:t>2. Su richiesta scritta dell'offerente e del candidato interessato, </a:t>
            </a:r>
          </a:p>
          <a:p>
            <a:r>
              <a:rPr lang="it-IT" sz="1700" b="1" dirty="0"/>
              <a:t>l'amministrazione aggiudicatrice comunica immediatamente e comunque entro quindici giorni dalla ricezione della richiesta:  </a:t>
            </a:r>
          </a:p>
          <a:p>
            <a:pPr marL="322326" indent="-285750" algn="l">
              <a:buFont typeface="Wingdings" panose="05000000000000000000" pitchFamily="2" charset="2"/>
              <a:buChar char="q"/>
            </a:pPr>
            <a:r>
              <a:rPr lang="it-IT" sz="1600" dirty="0"/>
              <a:t>a) ad ogni offerente escluso, i motivi del rigetto della sua offerta, inclusi, per i casi di cui all'articolo 68, commi 7 e 8, i motivi della decisione di non equivalenza o della decisione secondo cui i lavori, le forniture o i servizi non sono conformi alle prestazioni o ai requisiti funzionali; </a:t>
            </a:r>
          </a:p>
          <a:p>
            <a:pPr marL="322326" indent="-285750" algn="l">
              <a:buFont typeface="Wingdings" panose="05000000000000000000" pitchFamily="2" charset="2"/>
              <a:buChar char="q"/>
            </a:pPr>
            <a:r>
              <a:rPr lang="it-IT" sz="1600" dirty="0"/>
              <a:t>a-bis) ad ogni candidato escluso, i motivi del rigetto della sua domanda di partecipazione;</a:t>
            </a:r>
          </a:p>
          <a:p>
            <a:pPr marL="322326" indent="-285750" algn="l">
              <a:buFont typeface="Wingdings" panose="05000000000000000000" pitchFamily="2" charset="2"/>
              <a:buChar char="q"/>
            </a:pPr>
            <a:r>
              <a:rPr lang="it-IT" sz="1600" dirty="0"/>
              <a:t>b) ad ogni offerente che abbia presentato un'offerta ammessa in gara e valutata, le caratteristiche e i vantaggi dell'offerta selezionata e il nome dell'offerente cui è stato aggiudicato l'appalto o delle parti dell'accordo quadro; </a:t>
            </a:r>
          </a:p>
          <a:p>
            <a:pPr marL="322326" indent="-285750" algn="l">
              <a:buFont typeface="Wingdings" panose="05000000000000000000" pitchFamily="2" charset="2"/>
              <a:buChar char="q"/>
            </a:pPr>
            <a:r>
              <a:rPr lang="it-IT" sz="1600" dirty="0"/>
              <a:t>c) ad ogni offerente che abbia presentato un'offerta ammessa in gara e valutata, lo svolgimento e l'andamento delle negoziazioni e del dialogo con gli offerenti.</a:t>
            </a:r>
          </a:p>
          <a:p>
            <a:pPr algn="ctr"/>
            <a:endParaRPr lang="it-IT" sz="1600" b="1" dirty="0"/>
          </a:p>
          <a:p>
            <a:pPr lvl="1" algn="just"/>
            <a:endParaRPr lang="it-IT" sz="1400" dirty="0"/>
          </a:p>
          <a:p>
            <a:pPr marL="742950" lvl="1" indent="-285750" algn="just">
              <a:buFont typeface="Wingdings" panose="05000000000000000000" pitchFamily="2" charset="2"/>
              <a:buChar char="q"/>
            </a:pPr>
            <a:endParaRPr lang="it-IT" sz="1400"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369332"/>
          </a:xfrm>
          <a:prstGeom prst="rect">
            <a:avLst/>
          </a:prstGeom>
          <a:noFill/>
        </p:spPr>
        <p:txBody>
          <a:bodyPr wrap="square" rtlCol="0">
            <a:spAutoFit/>
          </a:bodyPr>
          <a:lstStyle/>
          <a:p>
            <a:pPr algn="ctr"/>
            <a:r>
              <a:rPr lang="it-IT" u="sng" dirty="0"/>
              <a:t>L’art. 76 Codice (informazione dei candidati e degli offerenti) stabilisce:</a:t>
            </a:r>
          </a:p>
        </p:txBody>
      </p:sp>
      <p:sp>
        <p:nvSpPr>
          <p:cNvPr id="9" name="CasellaDiTesto 8">
            <a:extLst>
              <a:ext uri="{FF2B5EF4-FFF2-40B4-BE49-F238E27FC236}">
                <a16:creationId xmlns:a16="http://schemas.microsoft.com/office/drawing/2014/main" id="{D3E141A8-7DFB-4BB1-A4AA-D2A02637046C}"/>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825986050"/>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09800" y="2636913"/>
            <a:ext cx="7772400" cy="3395428"/>
          </a:xfrm>
          <a:solidFill>
            <a:schemeClr val="accent1">
              <a:lumMod val="40000"/>
              <a:lumOff val="60000"/>
            </a:schemeClr>
          </a:solidFill>
        </p:spPr>
        <p:txBody>
          <a:bodyPr>
            <a:normAutofit fontScale="25000" lnSpcReduction="20000"/>
          </a:bodyPr>
          <a:lstStyle/>
          <a:p>
            <a:pPr algn="ctr"/>
            <a:r>
              <a:rPr lang="it-IT" sz="5600" b="1" dirty="0"/>
              <a:t>5. Le stazioni appaltanti comunicano d'ufficio immediatamente </a:t>
            </a:r>
          </a:p>
          <a:p>
            <a:pPr algn="ctr"/>
            <a:r>
              <a:rPr lang="it-IT" sz="5600" b="1" dirty="0"/>
              <a:t>e comunque entro un termine </a:t>
            </a:r>
            <a:r>
              <a:rPr lang="it-IT" sz="5600" b="1" u="sng" dirty="0"/>
              <a:t>non superiore a cinque giorni: </a:t>
            </a:r>
            <a:endParaRPr lang="it-IT" sz="5600" dirty="0"/>
          </a:p>
          <a:p>
            <a:pPr marL="379476" indent="-342900" algn="just">
              <a:lnSpc>
                <a:spcPct val="120000"/>
              </a:lnSpc>
              <a:buFont typeface="Wingdings" panose="05000000000000000000" pitchFamily="2" charset="2"/>
              <a:buChar char="q"/>
            </a:pPr>
            <a:r>
              <a:rPr lang="it-IT" sz="5600" dirty="0"/>
              <a:t>a) l'aggiudicazione, all'aggiudicatario, al concorrente che segue nella graduatoria, a tutti i candidati [a tutti gli offerenti] che hanno presentato un'offerta ammessa in gara, a coloro la cui candidatura o offerta siano state escluse se hanno proposto impugnazione avverso l'esclusione o sono in termini per presentare impugnazione, nonché a coloro che hanno impugnato il bando o la lettera di invito, se tali impugnazioni non siano state respinte con pronuncia giurisdizionale definitiva; </a:t>
            </a:r>
          </a:p>
          <a:p>
            <a:pPr marL="379476" indent="-342900" algn="just">
              <a:lnSpc>
                <a:spcPct val="120000"/>
              </a:lnSpc>
              <a:buFont typeface="Wingdings" panose="05000000000000000000" pitchFamily="2" charset="2"/>
              <a:buChar char="q"/>
            </a:pPr>
            <a:r>
              <a:rPr lang="it-IT" sz="5600" dirty="0"/>
              <a:t>b) l'esclusione ai candidati e agli offerenti esclusi;</a:t>
            </a:r>
          </a:p>
          <a:p>
            <a:pPr marL="379476" indent="-342900" algn="just">
              <a:lnSpc>
                <a:spcPct val="120000"/>
              </a:lnSpc>
              <a:buFont typeface="Wingdings" panose="05000000000000000000" pitchFamily="2" charset="2"/>
              <a:buChar char="q"/>
            </a:pPr>
            <a:r>
              <a:rPr lang="it-IT" sz="5600" dirty="0"/>
              <a:t>c) la decisione di non aggiudicare un appalto ovvero di non concludere un accordo quadro, a tutti i candidati; </a:t>
            </a:r>
          </a:p>
          <a:p>
            <a:pPr marL="379476" indent="-342900" algn="just">
              <a:lnSpc>
                <a:spcPct val="120000"/>
              </a:lnSpc>
              <a:buFont typeface="Wingdings" panose="05000000000000000000" pitchFamily="2" charset="2"/>
              <a:buChar char="q"/>
            </a:pPr>
            <a:r>
              <a:rPr lang="it-IT" sz="5600" dirty="0"/>
              <a:t>d) la data di avvenuta stipulazione del contratto con l'aggiudicatario, ai soggetti di cui alla lettera a) del presente comma. </a:t>
            </a:r>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738664"/>
          </a:xfrm>
          <a:prstGeom prst="rect">
            <a:avLst/>
          </a:prstGeom>
          <a:noFill/>
        </p:spPr>
        <p:txBody>
          <a:bodyPr wrap="square" rtlCol="0">
            <a:spAutoFit/>
          </a:bodyPr>
          <a:lstStyle/>
          <a:p>
            <a:pPr algn="ctr"/>
            <a:r>
              <a:rPr lang="it-IT" u="sng" dirty="0"/>
              <a:t>L’art. 76 Codice (informazione dei candidati e degli offerenti) stabilisce:</a:t>
            </a:r>
          </a:p>
          <a:p>
            <a:pPr algn="ctr"/>
            <a:endParaRPr lang="it-IT" sz="2400" u="sng" dirty="0"/>
          </a:p>
        </p:txBody>
      </p:sp>
      <p:sp>
        <p:nvSpPr>
          <p:cNvPr id="9" name="CasellaDiTesto 8">
            <a:extLst>
              <a:ext uri="{FF2B5EF4-FFF2-40B4-BE49-F238E27FC236}">
                <a16:creationId xmlns:a16="http://schemas.microsoft.com/office/drawing/2014/main" id="{35B0BE98-F043-409B-B88A-3814EFF5BF21}"/>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250638984"/>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693319"/>
          </a:xfrm>
          <a:prstGeom prst="rect">
            <a:avLst/>
          </a:prstGeom>
          <a:noFill/>
        </p:spPr>
        <p:txBody>
          <a:bodyPr wrap="square" rtlCol="0">
            <a:spAutoFit/>
          </a:bodyPr>
          <a:lstStyle/>
          <a:p>
            <a:pPr marL="457200" indent="-457200" algn="ctr">
              <a:buAutoNum type="alphaLcParenR"/>
            </a:pPr>
            <a:endParaRPr lang="it-IT" sz="2000" b="1" u="sng" dirty="0"/>
          </a:p>
          <a:p>
            <a:pPr marL="457200" indent="-457200" algn="ctr">
              <a:buAutoNum type="alphaLcParenR"/>
            </a:pPr>
            <a:endParaRPr lang="it-IT" sz="2400" b="1" u="sng" dirty="0"/>
          </a:p>
          <a:p>
            <a:pPr algn="ctr"/>
            <a:r>
              <a:rPr lang="it-IT" sz="2400" b="1" u="sng" dirty="0"/>
              <a:t>L’art. 79 Codice regola i termini di ricezione delle domande di partecipazione e delle offerte</a:t>
            </a:r>
            <a:r>
              <a:rPr lang="it-IT" sz="2800" b="1" u="sng" dirty="0"/>
              <a:t>.</a:t>
            </a:r>
          </a:p>
          <a:p>
            <a:pPr algn="ctr"/>
            <a:endParaRPr lang="it-IT" sz="1400" b="1" u="sng" dirty="0"/>
          </a:p>
          <a:p>
            <a:pPr algn="ctr"/>
            <a:r>
              <a:rPr lang="it-IT" sz="2800" dirty="0"/>
              <a:t>La norma, in realtà, </a:t>
            </a:r>
            <a:r>
              <a:rPr lang="it-IT" sz="2800" u="sng" dirty="0"/>
              <a:t>detta le regole generali della disciplina, che è poi dettagliata nelle pertinenti disposizioni del Codice</a:t>
            </a:r>
            <a:r>
              <a:rPr lang="it-IT" sz="2800" dirty="0"/>
              <a:t> (artt. 60, 61, 62 ecc.).</a:t>
            </a:r>
          </a:p>
          <a:p>
            <a:pPr algn="ct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761617340"/>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539430"/>
          </a:xfrm>
          <a:prstGeom prst="rect">
            <a:avLst/>
          </a:prstGeom>
          <a:noFill/>
        </p:spPr>
        <p:txBody>
          <a:bodyPr wrap="square" rtlCol="0">
            <a:spAutoFit/>
          </a:bodyPr>
          <a:lstStyle/>
          <a:p>
            <a:pPr marL="457200" indent="-457200" algn="ctr">
              <a:buAutoNum type="alphaLcParenR"/>
            </a:pPr>
            <a:endParaRPr lang="it-IT" sz="2000" b="1" u="sng" dirty="0"/>
          </a:p>
          <a:p>
            <a:pPr marL="457200" indent="-457200" algn="ctr">
              <a:buAutoNum type="alphaLcParenR"/>
            </a:pPr>
            <a:endParaRPr lang="it-IT" sz="2400" b="1" u="sng" dirty="0"/>
          </a:p>
          <a:p>
            <a:pPr algn="ctr"/>
            <a:r>
              <a:rPr lang="it-IT" sz="2000" dirty="0"/>
              <a:t>La norma innanzitutto stabilisce il principio per cui fatti salvi i termini minimi stabiliti per la procedura aperta, ristretta, procedura competitiva con negoziazione e procedura negoziata senza previa pubblicazione di bando, </a:t>
            </a:r>
            <a:r>
              <a:rPr lang="it-IT" sz="2000" b="1" u="sng" dirty="0"/>
              <a:t>le amministrazioni aggiudicatrici, nel fissare i termini per la ricezione delle domande di partecipazione e delle offerte tengono conto, in particolare, della complessità dell’appalto e del tempo necessario per preparare le offerte.</a:t>
            </a:r>
            <a:r>
              <a:rPr lang="it-IT" sz="2000" u="sng" dirty="0"/>
              <a:t> </a:t>
            </a:r>
          </a:p>
          <a:p>
            <a:pPr algn="ct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599788692"/>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4893647"/>
          </a:xfrm>
          <a:prstGeom prst="rect">
            <a:avLst/>
          </a:prstGeom>
          <a:noFill/>
        </p:spPr>
        <p:txBody>
          <a:bodyPr wrap="square" rtlCol="0">
            <a:spAutoFit/>
          </a:bodyPr>
          <a:lstStyle/>
          <a:p>
            <a:pPr algn="ctr"/>
            <a:r>
              <a:rPr lang="it-IT" u="sng" dirty="0"/>
              <a:t>L’art. 79 Codice (fissazione di termini):</a:t>
            </a:r>
          </a:p>
          <a:p>
            <a:pPr algn="ctr"/>
            <a:endParaRPr lang="it-IT" u="sng" dirty="0"/>
          </a:p>
          <a:p>
            <a:pPr marL="342900" indent="-342900" algn="ctr">
              <a:buAutoNum type="arabicPeriod"/>
            </a:pPr>
            <a:r>
              <a:rPr lang="it-IT" dirty="0"/>
              <a:t>Nel fissare i termini per la ricezione delle domande di partecipazione e delle offerte, le amministrazioni aggiudicatrici tengono conto in particolare </a:t>
            </a:r>
            <a:r>
              <a:rPr lang="it-IT" b="1" u="sng" dirty="0"/>
              <a:t>della complessità dell'appalto e del tempo necessario per preparare le offerte</a:t>
            </a:r>
            <a:r>
              <a:rPr lang="it-IT" dirty="0"/>
              <a:t>, fatti salvi i termini minimi stabiliti negli  articoli 60, 61, 62, 64 e 65.</a:t>
            </a:r>
          </a:p>
          <a:p>
            <a:pPr algn="ctr"/>
            <a:endParaRPr lang="it-IT" dirty="0"/>
          </a:p>
          <a:p>
            <a:pPr algn="ctr"/>
            <a:r>
              <a:rPr lang="it-IT" dirty="0"/>
              <a:t>2. </a:t>
            </a:r>
            <a:r>
              <a:rPr lang="it-IT" b="1" u="sng" dirty="0"/>
              <a:t>Quando le offerte possono essere formulate soltanto a seguito di una visita dei luoghi o dopo consultazione sul posto dei documenti di gara e relativi allegati, i termini per la ricezione delle offerte, comunque superiori ai termini minimi stabiliti negli  articoli 60, 61, 62, 64 e 65, sono stabiliti in modo che gli operatori economici interessati possano prendere conoscenza di tutte le informazioni necessarie per presentare le offerte. </a:t>
            </a:r>
          </a:p>
          <a:p>
            <a:pPr algn="ctr"/>
            <a:endParaRPr lang="it-IT" u="sng" dirty="0"/>
          </a:p>
          <a:p>
            <a:pPr algn="ctr"/>
            <a:endParaRPr lang="it-IT" u="sng" dirty="0"/>
          </a:p>
          <a:p>
            <a:pPr algn="ctr"/>
            <a:endParaRPr lang="it-IT" sz="2400" u="sng" dirty="0"/>
          </a:p>
        </p:txBody>
      </p:sp>
      <p:sp>
        <p:nvSpPr>
          <p:cNvPr id="8" name="CasellaDiTesto 7">
            <a:extLst>
              <a:ext uri="{FF2B5EF4-FFF2-40B4-BE49-F238E27FC236}">
                <a16:creationId xmlns:a16="http://schemas.microsoft.com/office/drawing/2014/main" id="{F0155C3E-D7F8-4522-B0A0-3BD6B778F781}"/>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1231216196"/>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1754326"/>
          </a:xfrm>
          <a:prstGeom prst="rect">
            <a:avLst/>
          </a:prstGeom>
          <a:noFill/>
        </p:spPr>
        <p:txBody>
          <a:bodyPr wrap="square" rtlCol="0">
            <a:spAutoFit/>
          </a:bodyPr>
          <a:lstStyle/>
          <a:p>
            <a:pPr algn="ctr"/>
            <a:r>
              <a:rPr lang="it-IT" u="sng" dirty="0"/>
              <a:t>L’art. 79 Codice (fissazione di termini):</a:t>
            </a:r>
          </a:p>
          <a:p>
            <a:pPr algn="ctr"/>
            <a:endParaRPr lang="it-IT" u="sng" dirty="0"/>
          </a:p>
          <a:p>
            <a:pPr algn="ctr"/>
            <a:r>
              <a:rPr lang="it-IT" dirty="0"/>
              <a:t>«</a:t>
            </a:r>
            <a:r>
              <a:rPr lang="it-IT" i="1" dirty="0"/>
              <a:t>3. Le stazioni appaltanti prorogano i termini per la ricezione delle offerte in modo che gli operatori economici interessati possano prendere conoscenza di tutte le informazioni necessarie alla preparazione delle offerte nei casi seguenti:»  </a:t>
            </a:r>
            <a:endParaRPr lang="it-IT" i="1" u="sng" dirty="0"/>
          </a:p>
        </p:txBody>
      </p:sp>
      <p:sp>
        <p:nvSpPr>
          <p:cNvPr id="3" name="CasellaDiTesto 2">
            <a:extLst>
              <a:ext uri="{FF2B5EF4-FFF2-40B4-BE49-F238E27FC236}">
                <a16:creationId xmlns:a16="http://schemas.microsoft.com/office/drawing/2014/main" id="{CC9E7B2F-1054-4190-B4A3-018060ADD69D}"/>
              </a:ext>
            </a:extLst>
          </p:cNvPr>
          <p:cNvSpPr txBox="1"/>
          <p:nvPr/>
        </p:nvSpPr>
        <p:spPr>
          <a:xfrm>
            <a:off x="2532176" y="3987948"/>
            <a:ext cx="7200800" cy="1569660"/>
          </a:xfrm>
          <a:prstGeom prst="rect">
            <a:avLst/>
          </a:prstGeom>
          <a:solidFill>
            <a:schemeClr val="accent2"/>
          </a:solidFill>
        </p:spPr>
        <p:txBody>
          <a:bodyPr wrap="square" rtlCol="0">
            <a:spAutoFit/>
          </a:bodyPr>
          <a:lstStyle/>
          <a:p>
            <a:pPr algn="just"/>
            <a:r>
              <a:rPr lang="it-IT" sz="1600" dirty="0"/>
              <a:t>a) se, per qualunque motivo, le informazioni supplementari significative ai fini della preparazione di offerte adeguate, seppur richieste in tempo utile dall'operatore economico, non sono fornite al più tardi sei giorni prima del termine stabilito per la ricezione delle offerte. In caso di procedura accelerata ai sensi degli  articoli 60, comma 3, e 61, comma 6, il termine è di quattro giorni; </a:t>
            </a:r>
          </a:p>
          <a:p>
            <a:pPr algn="just"/>
            <a:r>
              <a:rPr lang="it-IT" sz="1600" dirty="0"/>
              <a:t>b) se sono effettuate modifiche significative ai documenti di gara.</a:t>
            </a:r>
          </a:p>
        </p:txBody>
      </p:sp>
      <p:sp>
        <p:nvSpPr>
          <p:cNvPr id="9" name="CasellaDiTesto 8">
            <a:extLst>
              <a:ext uri="{FF2B5EF4-FFF2-40B4-BE49-F238E27FC236}">
                <a16:creationId xmlns:a16="http://schemas.microsoft.com/office/drawing/2014/main" id="{406AC339-78D2-483C-9F79-3029522FD941}"/>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070833857"/>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539430"/>
          </a:xfrm>
          <a:prstGeom prst="rect">
            <a:avLst/>
          </a:prstGeom>
          <a:noFill/>
        </p:spPr>
        <p:txBody>
          <a:bodyPr wrap="square" rtlCol="0">
            <a:spAutoFit/>
          </a:bodyPr>
          <a:lstStyle/>
          <a:p>
            <a:pPr marL="457200" indent="-457200" algn="ctr">
              <a:buAutoNum type="alphaLcParenR"/>
            </a:pPr>
            <a:endParaRPr lang="it-IT" sz="2000" b="1" u="sng" dirty="0"/>
          </a:p>
          <a:p>
            <a:pPr marL="457200" indent="-457200" algn="ctr">
              <a:buAutoNum type="alphaLcParenR"/>
            </a:pPr>
            <a:endParaRPr lang="it-IT" sz="2400" b="1" u="sng" dirty="0"/>
          </a:p>
          <a:p>
            <a:pPr algn="ctr"/>
            <a:r>
              <a:rPr lang="it-IT" sz="2000" dirty="0"/>
              <a:t>La disposizione in questione prevede pure la possibilità </a:t>
            </a:r>
            <a:r>
              <a:rPr lang="it-IT" sz="2000" u="sng" dirty="0"/>
              <a:t>di prorogare i termini per la ricezione delle offerte nel caso in cui siano richieste informazioni supplementari e queste non siano fornite, al più tardi, 6 giorni prima del termine stabilito per la ricezione delle offerte, oppure se sono state apportate modifiche significative ai documenti di gara.</a:t>
            </a:r>
            <a:r>
              <a:rPr lang="it-IT" sz="2000" dirty="0"/>
              <a:t> La durata della proroga (comma 4) è proporzionale all’importanza delle informazioni o delle modifiche.</a:t>
            </a:r>
            <a:endParaRPr lang="it-IT" sz="2000" u="sng" dirty="0"/>
          </a:p>
          <a:p>
            <a:pPr algn="ct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608937000"/>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marL="457200" indent="-457200" algn="ctr">
              <a:buAutoNum type="alphaLcParenR"/>
            </a:pPr>
            <a:endParaRPr lang="it-IT" sz="2000" b="1" u="sng" dirty="0"/>
          </a:p>
          <a:p>
            <a:pPr algn="ctr"/>
            <a:r>
              <a:rPr lang="it-IT" sz="3200" b="1" u="sng" dirty="0"/>
              <a:t>L’ART. 79, comma 5 </a:t>
            </a:r>
            <a:r>
              <a:rPr lang="it-IT" sz="3200" b="1" i="1" u="sng" dirty="0"/>
              <a:t>bis </a:t>
            </a:r>
            <a:r>
              <a:rPr lang="it-IT" sz="3200" b="1" u="sng" dirty="0"/>
              <a:t>Codice…</a:t>
            </a:r>
          </a:p>
          <a:p>
            <a:pPr algn="ctr"/>
            <a:endParaRPr lang="it-IT" sz="3200" b="1" u="sng" dirty="0"/>
          </a:p>
          <a:p>
            <a:pPr algn="ctr"/>
            <a:r>
              <a:rPr lang="it-IT" sz="2400" b="1" dirty="0"/>
              <a:t>Il comma disciplina i casi di malfunzionamento (o mancato funzionamento) degli strumenti informatici (comprese le piattaforme telematiche di negoziazione) utilizzati per la presentazione delle domande.</a:t>
            </a:r>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452518087"/>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724096"/>
          </a:xfrm>
          <a:prstGeom prst="rect">
            <a:avLst/>
          </a:prstGeom>
          <a:noFill/>
        </p:spPr>
        <p:txBody>
          <a:bodyPr wrap="square" rtlCol="0">
            <a:spAutoFit/>
          </a:bodyPr>
          <a:lstStyle/>
          <a:p>
            <a:pPr marL="457200" indent="-457200" algn="ctr">
              <a:buAutoNum type="alphaLcParenR"/>
            </a:pPr>
            <a:endParaRPr lang="it-IT" sz="2000" b="1" u="sng" dirty="0"/>
          </a:p>
          <a:p>
            <a:pPr algn="ctr"/>
            <a:r>
              <a:rPr lang="it-IT" sz="3200" b="1" u="sng" dirty="0"/>
              <a:t>L’ART. 79, comma 5 </a:t>
            </a:r>
            <a:r>
              <a:rPr lang="it-IT" sz="3200" b="1" i="1" u="sng" dirty="0"/>
              <a:t>bis </a:t>
            </a:r>
            <a:r>
              <a:rPr lang="it-IT" sz="3200" b="1" u="sng" dirty="0"/>
              <a:t>Codice…</a:t>
            </a:r>
          </a:p>
          <a:p>
            <a:pPr algn="ctr"/>
            <a:endParaRPr lang="it-IT" sz="3200" b="1" u="sng" dirty="0"/>
          </a:p>
          <a:p>
            <a:pPr algn="ctr"/>
            <a:r>
              <a:rPr lang="it-IT" sz="2200" dirty="0"/>
              <a:t>Con il fine di garantire la piena applicazione dei principi generali di cui all’art. 30 Codice, la novella stabilisce che la stazione appaltante possa prevedere la sospensione del termine per la presentazione delle domande, ai fini del ripristino delle normali funzionalità, e la proroga del termine, commisurata alla gravità del malfunzionamento. </a:t>
            </a:r>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1364005271"/>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marL="457200" indent="-457200" algn="ctr">
              <a:buAutoNum type="alphaLcParenR"/>
            </a:pP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graphicFrame>
        <p:nvGraphicFramePr>
          <p:cNvPr id="10" name="Tabella 9">
            <a:extLst>
              <a:ext uri="{FF2B5EF4-FFF2-40B4-BE49-F238E27FC236}">
                <a16:creationId xmlns:a16="http://schemas.microsoft.com/office/drawing/2014/main" id="{F84A8D1F-B363-4573-A22D-3BF1646C2D91}"/>
              </a:ext>
            </a:extLst>
          </p:cNvPr>
          <p:cNvGraphicFramePr>
            <a:graphicFrameLocks noGrp="1"/>
          </p:cNvGraphicFramePr>
          <p:nvPr>
            <p:extLst>
              <p:ext uri="{D42A27DB-BD31-4B8C-83A1-F6EECF244321}">
                <p14:modId xmlns:p14="http://schemas.microsoft.com/office/powerpoint/2010/main" val="1875424970"/>
              </p:ext>
            </p:extLst>
          </p:nvPr>
        </p:nvGraphicFramePr>
        <p:xfrm>
          <a:off x="2712196" y="1917616"/>
          <a:ext cx="6840760" cy="4023360"/>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val="564738364"/>
                    </a:ext>
                  </a:extLst>
                </a:gridCol>
                <a:gridCol w="3420380">
                  <a:extLst>
                    <a:ext uri="{9D8B030D-6E8A-4147-A177-3AD203B41FA5}">
                      <a16:colId xmlns:a16="http://schemas.microsoft.com/office/drawing/2014/main" val="1549388697"/>
                    </a:ext>
                  </a:extLst>
                </a:gridCol>
              </a:tblGrid>
              <a:tr h="177755">
                <a:tc>
                  <a:txBody>
                    <a:bodyPr/>
                    <a:lstStyle/>
                    <a:p>
                      <a:pPr algn="ctr"/>
                      <a:r>
                        <a:rPr lang="it-IT" sz="1400" dirty="0"/>
                        <a:t>PROCEDURA APERTA (ART. 60)</a:t>
                      </a:r>
                    </a:p>
                  </a:txBody>
                  <a:tcPr/>
                </a:tc>
                <a:tc>
                  <a:txBody>
                    <a:bodyPr/>
                    <a:lstStyle/>
                    <a:p>
                      <a:pPr algn="ctr"/>
                      <a:r>
                        <a:rPr lang="it-IT" sz="1400" dirty="0"/>
                        <a:t>PROCEDURA RISTRETTA (ART. 61)</a:t>
                      </a:r>
                    </a:p>
                  </a:txBody>
                  <a:tcPr/>
                </a:tc>
                <a:extLst>
                  <a:ext uri="{0D108BD9-81ED-4DB2-BD59-A6C34878D82A}">
                    <a16:rowId xmlns:a16="http://schemas.microsoft.com/office/drawing/2014/main" val="3907894738"/>
                  </a:ext>
                </a:extLst>
              </a:tr>
              <a:tr h="370840">
                <a:tc>
                  <a:txBody>
                    <a:bodyPr/>
                    <a:lstStyle/>
                    <a:p>
                      <a:pPr algn="ctr"/>
                      <a:r>
                        <a:rPr lang="it-IT" sz="1100" dirty="0"/>
                        <a:t>Il termine minimo per la ricezione delle offerte è di 35 giorni dalla data di trasmissione del bando di gara (il termine può essere ridotto di ulteriori 5 giorni in caso di presentazione delle offerte per via elettronica: comma 2 </a:t>
                      </a:r>
                      <a:r>
                        <a:rPr lang="it-IT" sz="1100" i="1" dirty="0"/>
                        <a:t>bis</a:t>
                      </a:r>
                      <a:r>
                        <a:rPr lang="it-IT" sz="1100" dirty="0"/>
                        <a:t>).</a:t>
                      </a:r>
                    </a:p>
                  </a:txBody>
                  <a:tcPr/>
                </a:tc>
                <a:tc>
                  <a:txBody>
                    <a:bodyPr/>
                    <a:lstStyle/>
                    <a:p>
                      <a:pPr algn="ctr"/>
                      <a:r>
                        <a:rPr lang="it-IT" sz="1100" dirty="0"/>
                        <a:t>Il termine minimo per la ricezione delle domande di partecipazione è di 30 giorni dalla data di trasmissione del bando di gara o, </a:t>
                      </a:r>
                      <a:r>
                        <a:rPr lang="it-IT" sz="1100" b="1" u="sng" dirty="0"/>
                        <a:t>se è utilizzato un avviso di preinformazione come mezzo di indizione di una gara</a:t>
                      </a:r>
                      <a:r>
                        <a:rPr lang="it-IT" sz="1100" dirty="0"/>
                        <a:t>, dalla data d'invio dell'invito a confermare interesse. </a:t>
                      </a:r>
                    </a:p>
                  </a:txBody>
                  <a:tcPr/>
                </a:tc>
                <a:extLst>
                  <a:ext uri="{0D108BD9-81ED-4DB2-BD59-A6C34878D82A}">
                    <a16:rowId xmlns:a16="http://schemas.microsoft.com/office/drawing/2014/main" val="12167618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Nel caso in cui le amministrazioni abbiano pubblicato un avviso di preinformazione </a:t>
                      </a:r>
                      <a:r>
                        <a:rPr lang="it-IT" sz="1100" b="1" u="sng" dirty="0"/>
                        <a:t>non</a:t>
                      </a:r>
                      <a:r>
                        <a:rPr lang="it-IT" sz="1100" dirty="0"/>
                        <a:t> usato quale mezzo per indire la gara il termine minimo per la ricezione delle offerte può essere ridotto a 15 giorni.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Il termine minimo per la ricezione delle offerte (dopo la scelta degli operatori economici da invitare) è di 30 giorni dall’invio dell’invito a presentare offerte (10 giorni in caso di concertazione del termine con i candidati selezionati).</a:t>
                      </a:r>
                    </a:p>
                  </a:txBody>
                  <a:tcPr/>
                </a:tc>
                <a:extLst>
                  <a:ext uri="{0D108BD9-81ED-4DB2-BD59-A6C34878D82A}">
                    <a16:rowId xmlns:a16="http://schemas.microsoft.com/office/drawing/2014/main" val="41337911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Il termine per la ricezione delle offerte può essere ridotto a 30 giorni dalla data di trasmissione del bando di gara nel caso di presentazione di offerte per via elettronica.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Nel caso in cui le amministrazioni abbiano pubblicato un avviso di preinformazione </a:t>
                      </a:r>
                      <a:r>
                        <a:rPr lang="it-IT" sz="1100" u="sng" dirty="0"/>
                        <a:t>non</a:t>
                      </a:r>
                      <a:r>
                        <a:rPr lang="it-IT" sz="1100" dirty="0"/>
                        <a:t> usato quale mezzo per indire la gara il termine minimo per la ricezione delle offerte può essere ridotto a 10 giorni.</a:t>
                      </a:r>
                    </a:p>
                  </a:txBody>
                  <a:tcPr/>
                </a:tc>
                <a:extLst>
                  <a:ext uri="{0D108BD9-81ED-4DB2-BD59-A6C34878D82A}">
                    <a16:rowId xmlns:a16="http://schemas.microsoft.com/office/drawing/2014/main" val="1639183020"/>
                  </a:ext>
                </a:extLst>
              </a:tr>
              <a:tr h="370840">
                <a:tc>
                  <a:txBody>
                    <a:bodyPr/>
                    <a:lstStyle/>
                    <a:p>
                      <a:pPr algn="ctr"/>
                      <a:r>
                        <a:rPr lang="it-IT" sz="1100" dirty="0"/>
                        <a:t>Le amministrazioni aggiudicatrici possono fissare in caso di urgenza un termine non inferiore 15 giorni per la ricezione delle offerte dalla data di trasmissione del bando di gara per motivate ragioni di urgenza. </a:t>
                      </a:r>
                    </a:p>
                  </a:txBody>
                  <a:tcPr/>
                </a:tc>
                <a:tc>
                  <a:txBody>
                    <a:bodyPr/>
                    <a:lstStyle/>
                    <a:p>
                      <a:pPr algn="ctr"/>
                      <a:r>
                        <a:rPr lang="it-IT" sz="1100" dirty="0"/>
                        <a:t>In caso di urgenza la P.A. può fissare: a) termine non inferiore 15 giorni dalla data di trasmissione del bando di gara per la ricezione delle domande di partecipazione; b) un termine di ricezione delle offerte non inferiore a 10 giorni a decorrere dalla data di invio dell’invito a presentare offerte.</a:t>
                      </a:r>
                    </a:p>
                  </a:txBody>
                  <a:tcPr/>
                </a:tc>
                <a:extLst>
                  <a:ext uri="{0D108BD9-81ED-4DB2-BD59-A6C34878D82A}">
                    <a16:rowId xmlns:a16="http://schemas.microsoft.com/office/drawing/2014/main" val="585793983"/>
                  </a:ext>
                </a:extLst>
              </a:tr>
            </a:tbl>
          </a:graphicData>
        </a:graphic>
      </p:graphicFrame>
    </p:spTree>
    <p:extLst>
      <p:ext uri="{BB962C8B-B14F-4D97-AF65-F5344CB8AC3E}">
        <p14:creationId xmlns:p14="http://schemas.microsoft.com/office/powerpoint/2010/main" val="2840140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54</a:t>
            </a:fld>
            <a:endParaRPr lang="it-IT" dirty="0"/>
          </a:p>
        </p:txBody>
      </p:sp>
      <p:sp>
        <p:nvSpPr>
          <p:cNvPr id="10" name="CasellaDiTesto 9"/>
          <p:cNvSpPr txBox="1"/>
          <p:nvPr/>
        </p:nvSpPr>
        <p:spPr>
          <a:xfrm>
            <a:off x="2532176" y="1067604"/>
            <a:ext cx="7200800" cy="3970318"/>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dirty="0"/>
          </a:p>
          <a:p>
            <a:pPr algn="ctr"/>
            <a:r>
              <a:rPr lang="it-IT" dirty="0"/>
              <a:t>Procedendo con lo svolgimento dell’analisi, in relazione dell'entità dell'importo economico coinvolto, </a:t>
            </a:r>
            <a:r>
              <a:rPr lang="it-IT" b="1" u="sng" dirty="0">
                <a:effectLst>
                  <a:outerShdw blurRad="38100" dist="38100" dir="2700000" algn="tl">
                    <a:srgbClr val="000000">
                      <a:alpha val="43137"/>
                    </a:srgbClr>
                  </a:outerShdw>
                </a:effectLst>
              </a:rPr>
              <a:t>il Codice precisa che per i lavori pari o superiori a 1.000.000 euro è necessaria:</a:t>
            </a:r>
          </a:p>
          <a:p>
            <a:pPr algn="ctr"/>
            <a:endParaRPr lang="it-IT" b="1" u="sng" dirty="0">
              <a:effectLst>
                <a:outerShdw blurRad="38100" dist="38100" dir="2700000" algn="tl">
                  <a:srgbClr val="000000">
                    <a:alpha val="43137"/>
                  </a:srgbClr>
                </a:outerShdw>
              </a:effectLst>
            </a:endParaRPr>
          </a:p>
          <a:p>
            <a:pPr marL="285750" indent="-285750" algn="ctr">
              <a:buFontTx/>
              <a:buChar char="-"/>
            </a:pPr>
            <a:r>
              <a:rPr lang="it-IT" b="1" u="sng" dirty="0"/>
              <a:t>preventiva approvazione del progetto di fattibilità tecnica ed economica per procedere all’inserimento del progetto nell’elenco annuale delle attività. </a:t>
            </a:r>
          </a:p>
          <a:p>
            <a:pPr algn="ctr"/>
            <a:endParaRPr lang="it-IT" dirty="0"/>
          </a:p>
          <a:p>
            <a:pPr algn="ctr"/>
            <a:r>
              <a:rPr lang="it-IT" dirty="0"/>
              <a:t>Il Codice, nell'ultima parte del comma 3 dell'art. 21, prevedere che le Amministrazioni approvino </a:t>
            </a:r>
            <a:r>
              <a:rPr lang="it-IT" b="1" u="sng" dirty="0"/>
              <a:t>il documento delle alternative progettuali</a:t>
            </a:r>
            <a:r>
              <a:rPr lang="it-IT" dirty="0"/>
              <a:t>, di cui all'art. 23, comma 5, prima dell’adozione del programma triennale così da inserirlo in essa. </a:t>
            </a:r>
          </a:p>
        </p:txBody>
      </p:sp>
    </p:spTree>
    <p:extLst>
      <p:ext uri="{BB962C8B-B14F-4D97-AF65-F5344CB8AC3E}">
        <p14:creationId xmlns:p14="http://schemas.microsoft.com/office/powerpoint/2010/main" val="349498179"/>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540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marL="457200" indent="-457200" algn="ctr">
              <a:buAutoNum type="alphaLcParenR"/>
            </a:pP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graphicFrame>
        <p:nvGraphicFramePr>
          <p:cNvPr id="10" name="Tabella 9">
            <a:extLst>
              <a:ext uri="{FF2B5EF4-FFF2-40B4-BE49-F238E27FC236}">
                <a16:creationId xmlns:a16="http://schemas.microsoft.com/office/drawing/2014/main" id="{F84A8D1F-B363-4573-A22D-3BF1646C2D91}"/>
              </a:ext>
            </a:extLst>
          </p:cNvPr>
          <p:cNvGraphicFramePr>
            <a:graphicFrameLocks noGrp="1"/>
          </p:cNvGraphicFramePr>
          <p:nvPr/>
        </p:nvGraphicFramePr>
        <p:xfrm>
          <a:off x="2712196" y="1917616"/>
          <a:ext cx="6840760" cy="4137660"/>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val="564738364"/>
                    </a:ext>
                  </a:extLst>
                </a:gridCol>
                <a:gridCol w="3420380">
                  <a:extLst>
                    <a:ext uri="{9D8B030D-6E8A-4147-A177-3AD203B41FA5}">
                      <a16:colId xmlns:a16="http://schemas.microsoft.com/office/drawing/2014/main" val="1549388697"/>
                    </a:ext>
                  </a:extLst>
                </a:gridCol>
              </a:tblGrid>
              <a:tr h="177755">
                <a:tc>
                  <a:txBody>
                    <a:bodyPr/>
                    <a:lstStyle/>
                    <a:p>
                      <a:pPr algn="ctr"/>
                      <a:r>
                        <a:rPr lang="it-IT" sz="1050" dirty="0"/>
                        <a:t>PROCEDURA COMPETITIVA CON NEGOZIAZIONE (ART. 62)</a:t>
                      </a:r>
                    </a:p>
                  </a:txBody>
                  <a:tcPr/>
                </a:tc>
                <a:tc>
                  <a:txBody>
                    <a:bodyPr/>
                    <a:lstStyle/>
                    <a:p>
                      <a:pPr algn="ctr"/>
                      <a:r>
                        <a:rPr lang="it-IT" sz="1050" dirty="0"/>
                        <a:t>DIALOGO COMPETITIVO (ART. 64)</a:t>
                      </a:r>
                    </a:p>
                  </a:txBody>
                  <a:tcPr/>
                </a:tc>
                <a:extLst>
                  <a:ext uri="{0D108BD9-81ED-4DB2-BD59-A6C34878D82A}">
                    <a16:rowId xmlns:a16="http://schemas.microsoft.com/office/drawing/2014/main" val="3907894738"/>
                  </a:ext>
                </a:extLst>
              </a:tr>
              <a:tr h="370840">
                <a:tc>
                  <a:txBody>
                    <a:bodyPr/>
                    <a:lstStyle/>
                    <a:p>
                      <a:pPr algn="ctr"/>
                      <a:r>
                        <a:rPr lang="it-IT" sz="1100" dirty="0"/>
                        <a:t>Il termine minimo per la ricezione delle domande di partecipazione è di 30 giorni dalla data di trasmissione del bando di gara o, </a:t>
                      </a:r>
                      <a:r>
                        <a:rPr lang="it-IT" sz="1100" b="1" u="sng" dirty="0"/>
                        <a:t>se è utilizzato un avviso di preinformazione come mezzo di indizione di una gara</a:t>
                      </a:r>
                      <a:r>
                        <a:rPr lang="it-IT" sz="1100" dirty="0"/>
                        <a:t>, dalla data d'invio dell'invito a confermare interesse. </a:t>
                      </a:r>
                    </a:p>
                  </a:txBody>
                  <a:tcPr/>
                </a:tc>
                <a:tc>
                  <a:txBody>
                    <a:bodyPr/>
                    <a:lstStyle/>
                    <a:p>
                      <a:pPr algn="ctr"/>
                      <a:r>
                        <a:rPr lang="it-IT" sz="1100" dirty="0"/>
                        <a:t>Il termine minimo per la ricezione delle domande di partecipazione è di 30 giorni dalla data di trasmissione del bando di gara o, nei settori speciali, se come mezzo di indizione di gara è usato un avviso sull’esistenza di un sistema di qualificazione, dell’invito a confermare interesse.</a:t>
                      </a:r>
                    </a:p>
                  </a:txBody>
                  <a:tcPr/>
                </a:tc>
                <a:extLst>
                  <a:ext uri="{0D108BD9-81ED-4DB2-BD59-A6C34878D82A}">
                    <a16:rowId xmlns:a16="http://schemas.microsoft.com/office/drawing/2014/main" val="12167618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Nel caso in cui le amministrazioni abbiano pubblicato un avviso di preinformazione </a:t>
                      </a:r>
                      <a:r>
                        <a:rPr lang="it-IT" sz="1100" b="1" i="0" u="sng" dirty="0"/>
                        <a:t>non</a:t>
                      </a:r>
                      <a:r>
                        <a:rPr lang="it-IT" sz="1100" dirty="0"/>
                        <a:t> usato quale mezzo per indire la gara il termine minimo per la ricezione delle offerte può essere ridotto a 10 giorni.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Soltanto gli operatori economici invitati partecipano al dialogo (non sono previsti termini per la presentazione delle offerte).</a:t>
                      </a:r>
                    </a:p>
                  </a:txBody>
                  <a:tcPr/>
                </a:tc>
                <a:extLst>
                  <a:ext uri="{0D108BD9-81ED-4DB2-BD59-A6C34878D82A}">
                    <a16:rowId xmlns:a16="http://schemas.microsoft.com/office/drawing/2014/main" val="41337911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Il termine minimo per la ricezione delle offerte (dopo la scelta degli operatori economici da invitare) è di 30 giorni dall’invio dell’invito a presentare offerte (10 giorni in caso di concertazione del termine con i candidati selezionati).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100" dirty="0"/>
                    </a:p>
                  </a:txBody>
                  <a:tcPr/>
                </a:tc>
                <a:extLst>
                  <a:ext uri="{0D108BD9-81ED-4DB2-BD59-A6C34878D82A}">
                    <a16:rowId xmlns:a16="http://schemas.microsoft.com/office/drawing/2014/main" val="16391830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In caso di urgenza la P.A. può fissare: a) termine non inferiore 15 giorni dalla data di trasmissione del bando di gara per la ricezione delle domande di partecipazione; b) un termine di ricezione delle offerte non inferiore a 10 giorni a decorrere dalla data di invio dell’invito a presentare offerte.</a:t>
                      </a:r>
                    </a:p>
                  </a:txBody>
                  <a:tcPr/>
                </a:tc>
                <a:tc>
                  <a:txBody>
                    <a:bodyPr/>
                    <a:lstStyle/>
                    <a:p>
                      <a:pPr algn="ctr"/>
                      <a:endParaRPr lang="it-IT" sz="1100" dirty="0"/>
                    </a:p>
                  </a:txBody>
                  <a:tcPr/>
                </a:tc>
                <a:extLst>
                  <a:ext uri="{0D108BD9-81ED-4DB2-BD59-A6C34878D82A}">
                    <a16:rowId xmlns:a16="http://schemas.microsoft.com/office/drawing/2014/main" val="585793983"/>
                  </a:ext>
                </a:extLst>
              </a:tr>
            </a:tbl>
          </a:graphicData>
        </a:graphic>
      </p:graphicFrame>
    </p:spTree>
    <p:extLst>
      <p:ext uri="{BB962C8B-B14F-4D97-AF65-F5344CB8AC3E}">
        <p14:creationId xmlns:p14="http://schemas.microsoft.com/office/powerpoint/2010/main" val="1261326813"/>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541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marL="457200" indent="-457200" algn="ctr">
              <a:buAutoNum type="alphaLcParenR"/>
            </a:pP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graphicFrame>
        <p:nvGraphicFramePr>
          <p:cNvPr id="10" name="Tabella 9">
            <a:extLst>
              <a:ext uri="{FF2B5EF4-FFF2-40B4-BE49-F238E27FC236}">
                <a16:creationId xmlns:a16="http://schemas.microsoft.com/office/drawing/2014/main" id="{F84A8D1F-B363-4573-A22D-3BF1646C2D91}"/>
              </a:ext>
            </a:extLst>
          </p:cNvPr>
          <p:cNvGraphicFramePr>
            <a:graphicFrameLocks noGrp="1"/>
          </p:cNvGraphicFramePr>
          <p:nvPr/>
        </p:nvGraphicFramePr>
        <p:xfrm>
          <a:off x="4160785" y="2389628"/>
          <a:ext cx="3870430" cy="1828800"/>
        </p:xfrm>
        <a:graphic>
          <a:graphicData uri="http://schemas.openxmlformats.org/drawingml/2006/table">
            <a:tbl>
              <a:tblPr firstRow="1" bandRow="1">
                <a:tableStyleId>{5C22544A-7EE6-4342-B048-85BDC9FD1C3A}</a:tableStyleId>
              </a:tblPr>
              <a:tblGrid>
                <a:gridCol w="3870430">
                  <a:extLst>
                    <a:ext uri="{9D8B030D-6E8A-4147-A177-3AD203B41FA5}">
                      <a16:colId xmlns:a16="http://schemas.microsoft.com/office/drawing/2014/main" val="564738364"/>
                    </a:ext>
                  </a:extLst>
                </a:gridCol>
              </a:tblGrid>
              <a:tr h="247983">
                <a:tc>
                  <a:txBody>
                    <a:bodyPr/>
                    <a:lstStyle/>
                    <a:p>
                      <a:pPr algn="ctr"/>
                      <a:r>
                        <a:rPr lang="it-IT" sz="1800" dirty="0"/>
                        <a:t>PARTENARIATO PER L’INNOVAZIONE (ART. 65)</a:t>
                      </a:r>
                    </a:p>
                  </a:txBody>
                  <a:tcPr/>
                </a:tc>
                <a:extLst>
                  <a:ext uri="{0D108BD9-81ED-4DB2-BD59-A6C34878D82A}">
                    <a16:rowId xmlns:a16="http://schemas.microsoft.com/office/drawing/2014/main" val="3907894738"/>
                  </a:ext>
                </a:extLst>
              </a:tr>
              <a:tr h="370840">
                <a:tc>
                  <a:txBody>
                    <a:bodyPr/>
                    <a:lstStyle/>
                    <a:p>
                      <a:pPr algn="ctr"/>
                      <a:r>
                        <a:rPr lang="it-IT" sz="1800" dirty="0"/>
                        <a:t>Il termine minimo per la ricezione delle domande di partecipazione è di 30 giorni dalla data di trasmissione del bando di gara. </a:t>
                      </a:r>
                    </a:p>
                  </a:txBody>
                  <a:tcPr/>
                </a:tc>
                <a:extLst>
                  <a:ext uri="{0D108BD9-81ED-4DB2-BD59-A6C34878D82A}">
                    <a16:rowId xmlns:a16="http://schemas.microsoft.com/office/drawing/2014/main" val="1216761842"/>
                  </a:ext>
                </a:extLst>
              </a:tr>
            </a:tbl>
          </a:graphicData>
        </a:graphic>
      </p:graphicFrame>
    </p:spTree>
    <p:extLst>
      <p:ext uri="{BB962C8B-B14F-4D97-AF65-F5344CB8AC3E}">
        <p14:creationId xmlns:p14="http://schemas.microsoft.com/office/powerpoint/2010/main" val="3380997134"/>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1524000" y="1204879"/>
            <a:ext cx="9144000" cy="1847834"/>
          </a:xfrm>
        </p:spPr>
        <p:txBody>
          <a:bodyPr anchor="ctr">
            <a:normAutofit fontScale="90000"/>
          </a:bodyPr>
          <a:lstStyle/>
          <a:p>
            <a:br>
              <a:rPr lang="it-IT" sz="4800" b="1" dirty="0">
                <a:latin typeface="Calibri" pitchFamily="34" charset="0"/>
              </a:rPr>
            </a:br>
            <a:br>
              <a:rPr lang="it-IT" sz="4800" b="1" dirty="0">
                <a:latin typeface="Calibri" pitchFamily="34" charset="0"/>
              </a:rPr>
            </a:br>
            <a:r>
              <a:rPr lang="it-IT" sz="4800" b="1" dirty="0">
                <a:latin typeface="Calibri" pitchFamily="34" charset="0"/>
              </a:rPr>
              <a:t>GRAZIE</a:t>
            </a:r>
            <a:br>
              <a:rPr lang="it-IT" sz="4800" b="1"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542</a:t>
            </a:fld>
            <a:endParaRPr lang="it-IT" dirty="0">
              <a:solidFill>
                <a:schemeClr val="tx1">
                  <a:lumMod val="50000"/>
                  <a:lumOff val="50000"/>
                </a:schemeClr>
              </a:solidFill>
            </a:endParaRPr>
          </a:p>
        </p:txBody>
      </p:sp>
      <p:sp>
        <p:nvSpPr>
          <p:cNvPr id="12" name="Rettangolo 11">
            <a:extLst>
              <a:ext uri="{FF2B5EF4-FFF2-40B4-BE49-F238E27FC236}">
                <a16:creationId xmlns:a16="http://schemas.microsoft.com/office/drawing/2014/main" id="{F7D8AEE3-1D51-4D7B-9F65-F73D1C68F1BC}"/>
              </a:ext>
            </a:extLst>
          </p:cNvPr>
          <p:cNvSpPr/>
          <p:nvPr/>
        </p:nvSpPr>
        <p:spPr>
          <a:xfrm>
            <a:off x="3051620" y="3189238"/>
            <a:ext cx="6096000" cy="1292662"/>
          </a:xfrm>
          <a:prstGeom prst="rect">
            <a:avLst/>
          </a:prstGeom>
        </p:spPr>
        <p:txBody>
          <a:bodyPr>
            <a:spAutoFit/>
          </a:bodyPr>
          <a:lstStyle/>
          <a:p>
            <a:pPr algn="ctr"/>
            <a:r>
              <a:rPr lang="it-IT" dirty="0"/>
              <a:t> </a:t>
            </a:r>
            <a:r>
              <a:rPr lang="it-IT" sz="1600" b="1" dirty="0"/>
              <a:t>AVV. SANDRO MENTO</a:t>
            </a:r>
          </a:p>
          <a:p>
            <a:pPr algn="ctr"/>
            <a:r>
              <a:rPr lang="it-IT" sz="1500" dirty="0"/>
              <a:t>Viale Liegi, 16 - 00198 Roma</a:t>
            </a:r>
          </a:p>
          <a:p>
            <a:pPr algn="ctr"/>
            <a:r>
              <a:rPr lang="it-IT" sz="1500" dirty="0"/>
              <a:t>Tel./Fax 06.9850269</a:t>
            </a:r>
          </a:p>
          <a:p>
            <a:pPr algn="ctr"/>
            <a:r>
              <a:rPr lang="it-IT" sz="1500" dirty="0"/>
              <a:t>email: </a:t>
            </a:r>
            <a:r>
              <a:rPr lang="it-IT" sz="1500" dirty="0">
                <a:hlinkClick r:id="rId3"/>
              </a:rPr>
              <a:t>info@studiolegalemento.onmicrosoft.com</a:t>
            </a:r>
            <a:endParaRPr lang="it-IT" sz="1500" dirty="0"/>
          </a:p>
          <a:p>
            <a:pPr algn="ctr"/>
            <a:r>
              <a:rPr lang="it-IT" sz="1500" dirty="0"/>
              <a:t>pec: </a:t>
            </a:r>
            <a:r>
              <a:rPr lang="it-IT" sz="1500" dirty="0">
                <a:hlinkClick r:id="rId4"/>
              </a:rPr>
              <a:t>sandro.mento@oav.legalmail.it</a:t>
            </a:r>
            <a:r>
              <a:rPr lang="it-IT" sz="1500" dirty="0"/>
              <a:t> </a:t>
            </a:r>
          </a:p>
        </p:txBody>
      </p:sp>
    </p:spTree>
    <p:extLst>
      <p:ext uri="{BB962C8B-B14F-4D97-AF65-F5344CB8AC3E}">
        <p14:creationId xmlns:p14="http://schemas.microsoft.com/office/powerpoint/2010/main" val="1101624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55</a:t>
            </a:fld>
            <a:endParaRPr lang="it-IT" dirty="0"/>
          </a:p>
        </p:txBody>
      </p:sp>
      <p:sp>
        <p:nvSpPr>
          <p:cNvPr id="10" name="CasellaDiTesto 9"/>
          <p:cNvSpPr txBox="1"/>
          <p:nvPr/>
        </p:nvSpPr>
        <p:spPr>
          <a:xfrm>
            <a:off x="2532176" y="1072458"/>
            <a:ext cx="7200800" cy="5139869"/>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r>
              <a:rPr lang="it-IT" b="1" dirty="0"/>
              <a:t>Nella disciplina del d.lgs. n. 163 del 2006, il programma dell'attività contrattuale di servizi e di forniture era previsto come facoltativo. </a:t>
            </a:r>
          </a:p>
          <a:p>
            <a:pPr algn="ctr"/>
            <a:endParaRPr lang="it-IT" dirty="0"/>
          </a:p>
          <a:p>
            <a:pPr algn="ctr"/>
            <a:r>
              <a:rPr lang="it-IT" dirty="0"/>
              <a:t>Molte amministrazioni aggiudicatrici, tenuto conto della mancanza di un obbligo di programmazione degli interventi di servizio di forniture, omettevano tale fase di gestione delle procedure di affidamento dei contratti pubblici. </a:t>
            </a:r>
          </a:p>
          <a:p>
            <a:pPr algn="ctr"/>
            <a:endParaRPr lang="it-IT" dirty="0"/>
          </a:p>
          <a:p>
            <a:pPr algn="ctr"/>
            <a:r>
              <a:rPr lang="it-IT" dirty="0"/>
              <a:t>Le nuove disposizioni (art. 21, comma 6 Codice) colmano le criticità in precedenza evidenziate stabilendo l'obbligatorietà dell'adozione del programma biennale di </a:t>
            </a:r>
            <a:r>
              <a:rPr lang="it-IT" b="1" u="sng" dirty="0"/>
              <a:t>acquisto di beni e servizi di importo pari o superiore a 40.000 euro</a:t>
            </a:r>
            <a:r>
              <a:rPr lang="it-IT" dirty="0"/>
              <a:t> (sono pure indicate dalla norme le procedure da adottare qualora l'Amministrazione decidesse di includere nel programma biennale acquisizioni di forniture e servizi d'importo superiore a 1 milione di euro). </a:t>
            </a:r>
          </a:p>
          <a:p>
            <a:pPr algn="ctr"/>
            <a:endParaRPr lang="it-IT" dirty="0"/>
          </a:p>
        </p:txBody>
      </p:sp>
    </p:spTree>
    <p:extLst>
      <p:ext uri="{BB962C8B-B14F-4D97-AF65-F5344CB8AC3E}">
        <p14:creationId xmlns:p14="http://schemas.microsoft.com/office/powerpoint/2010/main" val="1843881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56</a:t>
            </a:fld>
            <a:endParaRPr lang="it-IT" dirty="0"/>
          </a:p>
        </p:txBody>
      </p:sp>
      <p:sp>
        <p:nvSpPr>
          <p:cNvPr id="10" name="CasellaDiTesto 9"/>
          <p:cNvSpPr txBox="1"/>
          <p:nvPr/>
        </p:nvSpPr>
        <p:spPr>
          <a:xfrm>
            <a:off x="2532176" y="1072457"/>
            <a:ext cx="7200800" cy="4862870"/>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r>
              <a:rPr lang="it-IT" dirty="0"/>
              <a:t>In attuazione del principio di trasparenza, e in aderenza all'obiettivo di elevare la trasparenza delle procedure di affidamento di contratti pubblici, </a:t>
            </a:r>
            <a:r>
              <a:rPr lang="it-IT" b="1" u="sng" dirty="0"/>
              <a:t>il comma 7 dell'art. 21 Codice</a:t>
            </a:r>
            <a:r>
              <a:rPr lang="it-IT" b="1" dirty="0"/>
              <a:t> </a:t>
            </a:r>
            <a:r>
              <a:rPr lang="it-IT" dirty="0"/>
              <a:t>statuisce l’obbligo di pubblicare il programma biennale degli acquisti di beni e servizi e il programma triennale dei lavori pubblici, nonché i relativi aggiornamenti annuali:</a:t>
            </a:r>
          </a:p>
          <a:p>
            <a:pPr algn="ctr"/>
            <a:endParaRPr lang="it-IT" u="sng" dirty="0"/>
          </a:p>
          <a:p>
            <a:pPr algn="ctr"/>
            <a:r>
              <a:rPr lang="it-IT" b="1" dirty="0"/>
              <a:t>‒ sul profilo del committente;</a:t>
            </a:r>
          </a:p>
          <a:p>
            <a:pPr algn="ctr"/>
            <a:r>
              <a:rPr lang="it-IT" b="1" dirty="0"/>
              <a:t>‒ sul sito informatico del Ministero delle Infrastrutture e dei Trasporti; </a:t>
            </a:r>
          </a:p>
          <a:p>
            <a:pPr algn="ctr"/>
            <a:r>
              <a:rPr lang="it-IT" b="1" dirty="0"/>
              <a:t>‒ sul sito informatico dell'Osservatorio di cui all'art. 213 del Codice. </a:t>
            </a:r>
          </a:p>
          <a:p>
            <a:pPr algn="ctr"/>
            <a:endParaRPr lang="it-IT" b="1" dirty="0"/>
          </a:p>
          <a:p>
            <a:pPr algn="ctr"/>
            <a:r>
              <a:rPr lang="it-IT" dirty="0"/>
              <a:t> La pubblicazione può essere effettuata anche tramite i sistemi informatizzati delle Regioni e delle Province autonome di cui all'art. 29, comma 4 e la procedura operativa richiede la registrazione e l’accreditamento al sito ministeriale. </a:t>
            </a:r>
          </a:p>
          <a:p>
            <a:pPr algn="ctr"/>
            <a:endParaRPr lang="it-IT" dirty="0"/>
          </a:p>
        </p:txBody>
      </p:sp>
    </p:spTree>
    <p:extLst>
      <p:ext uri="{BB962C8B-B14F-4D97-AF65-F5344CB8AC3E}">
        <p14:creationId xmlns:p14="http://schemas.microsoft.com/office/powerpoint/2010/main" val="3984548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57</a:t>
            </a:fld>
            <a:endParaRPr lang="it-IT" dirty="0"/>
          </a:p>
        </p:txBody>
      </p:sp>
      <p:sp>
        <p:nvSpPr>
          <p:cNvPr id="10" name="CasellaDiTesto 9"/>
          <p:cNvSpPr txBox="1"/>
          <p:nvPr/>
        </p:nvSpPr>
        <p:spPr>
          <a:xfrm>
            <a:off x="2532176" y="1072458"/>
            <a:ext cx="7200800" cy="707886"/>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p:txBody>
      </p:sp>
      <p:sp>
        <p:nvSpPr>
          <p:cNvPr id="2" name="Rettangolo 1">
            <a:extLst>
              <a:ext uri="{FF2B5EF4-FFF2-40B4-BE49-F238E27FC236}">
                <a16:creationId xmlns:a16="http://schemas.microsoft.com/office/drawing/2014/main" id="{1D903A16-E7A5-4E29-9716-2F5E7D43FC3A}"/>
              </a:ext>
            </a:extLst>
          </p:cNvPr>
          <p:cNvSpPr/>
          <p:nvPr/>
        </p:nvSpPr>
        <p:spPr>
          <a:xfrm>
            <a:off x="1560576" y="2001731"/>
            <a:ext cx="9143999" cy="3046988"/>
          </a:xfrm>
          <a:prstGeom prst="rect">
            <a:avLst/>
          </a:prstGeom>
          <a:ln>
            <a:solidFill>
              <a:schemeClr val="tx1"/>
            </a:solidFill>
          </a:ln>
        </p:spPr>
        <p:txBody>
          <a:bodyPr wrap="square">
            <a:spAutoFit/>
          </a:bodyPr>
          <a:lstStyle/>
          <a:p>
            <a:pPr algn="ctr"/>
            <a:r>
              <a:rPr lang="it-IT" sz="2400" dirty="0"/>
              <a:t>L'articolo in questione (art. 21, comma 4) dispone, inoltre, che nell'ambito del programma triennale, le Amministrazioni aggiudicatrici e gli enti aggiudicatori debbano individuare anche i "lavori complessi", per tali intendendosi i lavori </a:t>
            </a:r>
            <a:r>
              <a:rPr lang="it-IT" sz="2400" b="1" dirty="0"/>
              <a:t>che superano la soglia di 15 milioni di euro e sono caratterizzati da particolare complessità in relazione alla tipologia delle opere, all'utilizzo di materiali e componenti innovativi, alla esecuzione in luoghi che presentano difficoltà logistiche o particolari problematiche geotecniche, idrauliche, geologiche e ambientali. </a:t>
            </a:r>
          </a:p>
        </p:txBody>
      </p:sp>
    </p:spTree>
    <p:extLst>
      <p:ext uri="{BB962C8B-B14F-4D97-AF65-F5344CB8AC3E}">
        <p14:creationId xmlns:p14="http://schemas.microsoft.com/office/powerpoint/2010/main" val="989042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58</a:t>
            </a:fld>
            <a:endParaRPr lang="it-IT" dirty="0"/>
          </a:p>
        </p:txBody>
      </p:sp>
      <p:sp>
        <p:nvSpPr>
          <p:cNvPr id="10" name="CasellaDiTesto 9"/>
          <p:cNvSpPr txBox="1"/>
          <p:nvPr/>
        </p:nvSpPr>
        <p:spPr>
          <a:xfrm>
            <a:off x="2532176" y="1072458"/>
            <a:ext cx="7200800" cy="4293483"/>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endParaRPr lang="it-IT" sz="2000" dirty="0"/>
          </a:p>
          <a:p>
            <a:pPr algn="ctr"/>
            <a:r>
              <a:rPr lang="it-IT" sz="2500" dirty="0"/>
              <a:t>Procedendo con lo svolgimento dell'analisi, in relazione dell'entità dell'importo economico coinvolto, </a:t>
            </a:r>
            <a:r>
              <a:rPr lang="it-IT" sz="2500" u="sng" dirty="0"/>
              <a:t>il Codice precisa che per i lavori pari o superiori a 1.000.000 euro è necessaria la preventiva approvazione del progetto di fattibilità tecnica ed economica per procedere all'inserimento del progetto nell'elenco annuale delle attività.</a:t>
            </a:r>
          </a:p>
          <a:p>
            <a:pPr algn="ctr"/>
            <a:endParaRPr lang="it-IT" sz="2000" u="sng" dirty="0"/>
          </a:p>
          <a:p>
            <a:pPr algn="ctr"/>
            <a:endParaRPr lang="it-IT" u="sng" dirty="0"/>
          </a:p>
        </p:txBody>
      </p:sp>
    </p:spTree>
    <p:extLst>
      <p:ext uri="{BB962C8B-B14F-4D97-AF65-F5344CB8AC3E}">
        <p14:creationId xmlns:p14="http://schemas.microsoft.com/office/powerpoint/2010/main" val="1215320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59</a:t>
            </a:fld>
            <a:endParaRPr lang="it-IT" dirty="0"/>
          </a:p>
        </p:txBody>
      </p:sp>
      <p:sp>
        <p:nvSpPr>
          <p:cNvPr id="10" name="CasellaDiTesto 9"/>
          <p:cNvSpPr txBox="1"/>
          <p:nvPr/>
        </p:nvSpPr>
        <p:spPr>
          <a:xfrm>
            <a:off x="2532176" y="1072458"/>
            <a:ext cx="7200800" cy="4678204"/>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highlight>
                <a:srgbClr val="FFFF00"/>
              </a:highlight>
            </a:endParaRPr>
          </a:p>
          <a:p>
            <a:pPr algn="ctr"/>
            <a:endParaRPr lang="it-IT" sz="2000" dirty="0"/>
          </a:p>
          <a:p>
            <a:pPr algn="ctr"/>
            <a:r>
              <a:rPr lang="it-IT" sz="2000" dirty="0"/>
              <a:t>Il Codice, nell'ultima parte del comma 3 dell'art. 21, adotta una procedura precauzionale al fine di garantire il rispetto dei criteri di efficacia ed efficienza da parte delle amministrazioni nell'adozione di progetti riguardanti lavori di ingente </a:t>
            </a:r>
            <a:r>
              <a:rPr lang="it-IT" sz="2000" u="sng" dirty="0"/>
              <a:t>valore economico (pari o superiori ad un milione di euro).</a:t>
            </a:r>
          </a:p>
          <a:p>
            <a:pPr algn="ctr"/>
            <a:endParaRPr lang="it-IT" sz="2000" u="sng" dirty="0"/>
          </a:p>
          <a:p>
            <a:pPr algn="ctr"/>
            <a:r>
              <a:rPr lang="it-IT" sz="2000" u="sng" dirty="0"/>
              <a:t>Il comma 3, peraltro, è stato integrato dal d.lgs. 19 aprile 2017, n. 56, nel senso di prevedere che le Amministrazioni approvino il documento delle alternative progettuali </a:t>
            </a:r>
            <a:r>
              <a:rPr lang="it-IT" sz="2000" b="1" u="sng" dirty="0"/>
              <a:t>[oltre al progetto di fattibilità tecnica ed economica]</a:t>
            </a:r>
            <a:r>
              <a:rPr lang="it-IT" sz="2000" u="sng" dirty="0"/>
              <a:t>, di cui all'art. 23, comma 5, prima dell'adozione del programma triennale così da inserirlo in essa. </a:t>
            </a:r>
          </a:p>
          <a:p>
            <a:pPr algn="ctr"/>
            <a:endParaRPr lang="it-IT" u="sng" dirty="0"/>
          </a:p>
        </p:txBody>
      </p:sp>
    </p:spTree>
    <p:extLst>
      <p:ext uri="{BB962C8B-B14F-4D97-AF65-F5344CB8AC3E}">
        <p14:creationId xmlns:p14="http://schemas.microsoft.com/office/powerpoint/2010/main" val="396058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6</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2862322"/>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In ipotesi di contenzioso, le disposizioni richiedono al Giudice di valutare </a:t>
            </a:r>
            <a:r>
              <a:rPr lang="it-IT" sz="2000" b="1" u="sng" dirty="0"/>
              <a:t>nei singoli casi se il ritardo o il mancato adempimento della prestazione sia imputabile al debitore o, invece, alla necessità per quest’ultimo di rispettare le misure di contenimento del contagio.</a:t>
            </a:r>
            <a:r>
              <a:rPr lang="it-IT" sz="2000" dirty="0"/>
              <a:t> Il fine è di limitare il rischio di contestazioni che, a fronte di ritardi e inadempimenti causati dal rispetto delle misure di contenimento, facciano ricadere la responsabilità sul debitore che comunque ha l’onere di provare il nesso di causalità, di dimostrare che l’impossibilità di effettuare la prestazione sia dovuta al rispetto delle norme di contenimento dell’emergenza Covid-19 </a:t>
            </a:r>
            <a:r>
              <a:rPr lang="it-IT" sz="2000" b="1" u="sng" dirty="0"/>
              <a:t>(art. 91).</a:t>
            </a:r>
          </a:p>
        </p:txBody>
      </p:sp>
    </p:spTree>
    <p:extLst>
      <p:ext uri="{BB962C8B-B14F-4D97-AF65-F5344CB8AC3E}">
        <p14:creationId xmlns:p14="http://schemas.microsoft.com/office/powerpoint/2010/main" val="2271823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60</a:t>
            </a:fld>
            <a:endParaRPr lang="it-IT" dirty="0"/>
          </a:p>
        </p:txBody>
      </p:sp>
      <p:sp>
        <p:nvSpPr>
          <p:cNvPr id="10" name="CasellaDiTesto 9"/>
          <p:cNvSpPr txBox="1"/>
          <p:nvPr/>
        </p:nvSpPr>
        <p:spPr>
          <a:xfrm>
            <a:off x="2532176" y="1072458"/>
            <a:ext cx="7200800" cy="1015663"/>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endParaRPr lang="it-IT" sz="2000" dirty="0"/>
          </a:p>
        </p:txBody>
      </p:sp>
      <p:sp>
        <p:nvSpPr>
          <p:cNvPr id="2" name="Rettangolo 1">
            <a:extLst>
              <a:ext uri="{FF2B5EF4-FFF2-40B4-BE49-F238E27FC236}">
                <a16:creationId xmlns:a16="http://schemas.microsoft.com/office/drawing/2014/main" id="{E922357E-50E5-4305-87F3-5E0FB22AD8D5}"/>
              </a:ext>
            </a:extLst>
          </p:cNvPr>
          <p:cNvSpPr/>
          <p:nvPr/>
        </p:nvSpPr>
        <p:spPr>
          <a:xfrm>
            <a:off x="2495600" y="1792206"/>
            <a:ext cx="7200800" cy="3785652"/>
          </a:xfrm>
          <a:prstGeom prst="rect">
            <a:avLst/>
          </a:prstGeom>
          <a:solidFill>
            <a:schemeClr val="accent2">
              <a:lumMod val="40000"/>
              <a:lumOff val="60000"/>
            </a:schemeClr>
          </a:solidFill>
        </p:spPr>
        <p:txBody>
          <a:bodyPr wrap="square">
            <a:spAutoFit/>
          </a:bodyPr>
          <a:lstStyle/>
          <a:p>
            <a:pPr algn="ctr"/>
            <a:r>
              <a:rPr lang="it-IT" sz="2400" dirty="0"/>
              <a:t>La disciplina prevista dal Codice, sempre nel rispetto dell'efficacia e dell'efficienza, prevede inoltre una disposizione dedicata alla gestione </a:t>
            </a:r>
            <a:r>
              <a:rPr lang="it-IT" sz="2400" b="1" u="sng" dirty="0"/>
              <a:t>delle opere incompiute</a:t>
            </a:r>
            <a:r>
              <a:rPr lang="it-IT" sz="2400" b="1" dirty="0"/>
              <a:t> </a:t>
            </a:r>
            <a:r>
              <a:rPr lang="it-IT" sz="2400" dirty="0"/>
              <a:t>che, ai sensi dell'art. 21, comma 2, </a:t>
            </a:r>
            <a:r>
              <a:rPr lang="it-IT" sz="2400" u="sng" dirty="0"/>
              <a:t>devono essere inserite nella programmazione triennale ai fini del loro compimento o di soluzioni alternative che possano portare la cessazione dello stato di incompiutezza, come il riutilizzo, il ridimensionamento, la cessione a titolo di corrispettivo per la realizzazione di altra opera pubblica o la demolizione. </a:t>
            </a:r>
          </a:p>
        </p:txBody>
      </p:sp>
    </p:spTree>
    <p:extLst>
      <p:ext uri="{BB962C8B-B14F-4D97-AF65-F5344CB8AC3E}">
        <p14:creationId xmlns:p14="http://schemas.microsoft.com/office/powerpoint/2010/main" val="4122470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61</a:t>
            </a:fld>
            <a:endParaRPr lang="it-IT" dirty="0"/>
          </a:p>
        </p:txBody>
      </p:sp>
      <p:sp>
        <p:nvSpPr>
          <p:cNvPr id="10" name="CasellaDiTesto 9"/>
          <p:cNvSpPr txBox="1"/>
          <p:nvPr/>
        </p:nvSpPr>
        <p:spPr>
          <a:xfrm>
            <a:off x="2532176" y="1072458"/>
            <a:ext cx="7200800" cy="1631216"/>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r>
              <a:rPr lang="it-IT" sz="2000" b="1" u="sng" dirty="0"/>
              <a:t>L'introduzione dell'obbligo di programmazione biennale di forniture e servizi</a:t>
            </a:r>
          </a:p>
          <a:p>
            <a:pPr algn="ctr"/>
            <a:endParaRPr lang="it-IT" sz="2000" b="1" u="sng" dirty="0"/>
          </a:p>
        </p:txBody>
      </p:sp>
      <p:sp>
        <p:nvSpPr>
          <p:cNvPr id="2" name="Rettangolo 1">
            <a:extLst>
              <a:ext uri="{FF2B5EF4-FFF2-40B4-BE49-F238E27FC236}">
                <a16:creationId xmlns:a16="http://schemas.microsoft.com/office/drawing/2014/main" id="{3CB7F97A-AB94-484C-B2DB-C7A5C36755DE}"/>
              </a:ext>
            </a:extLst>
          </p:cNvPr>
          <p:cNvSpPr/>
          <p:nvPr/>
        </p:nvSpPr>
        <p:spPr>
          <a:xfrm>
            <a:off x="1755913" y="2724875"/>
            <a:ext cx="8680173" cy="2246769"/>
          </a:xfrm>
          <a:prstGeom prst="rect">
            <a:avLst/>
          </a:prstGeom>
          <a:solidFill>
            <a:schemeClr val="accent5"/>
          </a:solidFill>
        </p:spPr>
        <p:txBody>
          <a:bodyPr wrap="square">
            <a:spAutoFit/>
          </a:bodyPr>
          <a:lstStyle/>
          <a:p>
            <a:pPr algn="ctr"/>
            <a:r>
              <a:rPr lang="it-IT" sz="2000" b="1" dirty="0"/>
              <a:t>La disciplina relativa ai contratti biennali di forniture e servizi, con relativi aggiornamenti annuali, è stabilita dal Codice all'art. 21, comma 6, attraverso la previsione di una disposizione comprensiva della descrizione dei beni oggetto dell'acquisto, individuati in beni e servizi di importo pari o superiore a 40.000 euro, e delle procedure da adottare qualora l'Amministrazione decidesse di includere nel programma biennale acquisizioni di forniture e servizi d'importo superiore a 1 milione di euro.</a:t>
            </a:r>
          </a:p>
        </p:txBody>
      </p:sp>
    </p:spTree>
    <p:extLst>
      <p:ext uri="{BB962C8B-B14F-4D97-AF65-F5344CB8AC3E}">
        <p14:creationId xmlns:p14="http://schemas.microsoft.com/office/powerpoint/2010/main" val="3260703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524000" y="3627003"/>
            <a:ext cx="9144000" cy="2448292"/>
          </a:xfrm>
        </p:spPr>
        <p:txBody>
          <a:bodyPr>
            <a:normAutofit fontScale="92500" lnSpcReduction="20000"/>
          </a:bodyPr>
          <a:lstStyle/>
          <a:p>
            <a:r>
              <a:rPr lang="it-IT" b="1" dirty="0"/>
              <a:t>● "programma biennale degli acquisti di beni e servizi" (lett. ggggg-quinquies) ossia il documento con cui la P.A. individua gli approvvigionamenti necessari a soddisfare gli interessi collettivi dalla medesima ritenuti meritevoli; </a:t>
            </a:r>
          </a:p>
          <a:p>
            <a:r>
              <a:rPr lang="it-IT" b="1" dirty="0"/>
              <a:t>● "programma triennale dei lavori pubblici" (lett. ggggg-sexies) che, invece, ha cadenza triennale e riguarda le opere pubbliche da realizzare; </a:t>
            </a:r>
          </a:p>
          <a:p>
            <a:r>
              <a:rPr lang="it-IT" b="1" dirty="0"/>
              <a:t>● "elenco annuale dei lavori" (lett. ggggg-septies) che ripartisce le opere in ciascuno degli anni ricompresi nel programma triennale;</a:t>
            </a:r>
          </a:p>
          <a:p>
            <a:endParaRPr lang="it-IT" b="1"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62</a:t>
            </a:fld>
            <a:endParaRPr lang="it-IT" dirty="0"/>
          </a:p>
        </p:txBody>
      </p:sp>
      <p:sp>
        <p:nvSpPr>
          <p:cNvPr id="10" name="CasellaDiTesto 9"/>
          <p:cNvSpPr txBox="1"/>
          <p:nvPr/>
        </p:nvSpPr>
        <p:spPr>
          <a:xfrm>
            <a:off x="2532176" y="1072458"/>
            <a:ext cx="7200800" cy="2246769"/>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r>
              <a:rPr lang="it-IT" sz="2000" b="1" u="sng" dirty="0"/>
              <a:t>IL CORRETTIVO APPALTI</a:t>
            </a:r>
          </a:p>
          <a:p>
            <a:pPr algn="ctr"/>
            <a:endParaRPr lang="it-IT" sz="2000" b="1" u="sng" dirty="0"/>
          </a:p>
          <a:p>
            <a:pPr algn="ctr"/>
            <a:r>
              <a:rPr lang="it-IT" sz="2000" dirty="0"/>
              <a:t>Il d.lgs. 19 aprile 2017, n. 56, il "correttivo appalti", ha apportato modifiche rilevanti in ordine alla programmazione degli appalti, in primo luogo introducendo all'art. 3 Codice nuove definizioni di:</a:t>
            </a:r>
          </a:p>
        </p:txBody>
      </p:sp>
    </p:spTree>
    <p:extLst>
      <p:ext uri="{BB962C8B-B14F-4D97-AF65-F5344CB8AC3E}">
        <p14:creationId xmlns:p14="http://schemas.microsoft.com/office/powerpoint/2010/main" val="1811215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524000" y="2491409"/>
            <a:ext cx="9144000" cy="3074504"/>
          </a:xfrm>
        </p:spPr>
        <p:txBody>
          <a:bodyPr>
            <a:normAutofit fontScale="92500" lnSpcReduction="10000"/>
          </a:bodyPr>
          <a:lstStyle/>
          <a:p>
            <a:r>
              <a:rPr lang="it-IT" dirty="0"/>
              <a:t>● "</a:t>
            </a:r>
            <a:r>
              <a:rPr lang="it-IT" b="1" u="sng" dirty="0"/>
              <a:t>elenco annuale delle acquisizioni di forniture e servizi</a:t>
            </a:r>
            <a:r>
              <a:rPr lang="it-IT" dirty="0"/>
              <a:t>" (lett. ggggg-</a:t>
            </a:r>
            <a:r>
              <a:rPr lang="it-IT" i="1" dirty="0"/>
              <a:t>octies</a:t>
            </a:r>
            <a:r>
              <a:rPr lang="it-IT" dirty="0"/>
              <a:t>) che opera la ripartizione degli approvvigionamenti per ciascuno degli anni individuati nel programma biennale; </a:t>
            </a:r>
          </a:p>
          <a:p>
            <a:r>
              <a:rPr lang="it-IT" dirty="0"/>
              <a:t>● "</a:t>
            </a:r>
            <a:r>
              <a:rPr lang="it-IT" b="1" u="sng" dirty="0"/>
              <a:t>quadro esigenziale</a:t>
            </a:r>
            <a:r>
              <a:rPr lang="it-IT" dirty="0"/>
              <a:t>" (lett. ggggg-</a:t>
            </a:r>
            <a:r>
              <a:rPr lang="it-IT" i="1" dirty="0"/>
              <a:t>nonies</a:t>
            </a:r>
            <a:r>
              <a:rPr lang="it-IT" dirty="0"/>
              <a:t>) che esplicita in una fase antecedente alla programmazione lo scopo dell'intervento e gli interessi pubblici che intende soddisfare in base ai fabbisogni della collettività e alla categoria di utenti specifici cui è destinato </a:t>
            </a:r>
          </a:p>
          <a:p>
            <a:r>
              <a:rPr lang="it-IT" dirty="0"/>
              <a:t>● "</a:t>
            </a:r>
            <a:r>
              <a:rPr lang="it-IT" b="1" u="sng" dirty="0"/>
              <a:t>capitolato prestazionale</a:t>
            </a:r>
            <a:r>
              <a:rPr lang="it-IT" dirty="0"/>
              <a:t>" (lett. ggggg-</a:t>
            </a:r>
            <a:r>
              <a:rPr lang="it-IT" i="1" dirty="0"/>
              <a:t>decies</a:t>
            </a:r>
            <a:r>
              <a:rPr lang="it-IT" dirty="0"/>
              <a:t>) ossia il documento che indica dettagliatamente le caratteristiche tecniche e qualitative del singolo intervento. </a:t>
            </a:r>
          </a:p>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63</a:t>
            </a:fld>
            <a:endParaRPr lang="it-IT" dirty="0"/>
          </a:p>
        </p:txBody>
      </p:sp>
      <p:sp>
        <p:nvSpPr>
          <p:cNvPr id="10" name="CasellaDiTesto 9"/>
          <p:cNvSpPr txBox="1"/>
          <p:nvPr/>
        </p:nvSpPr>
        <p:spPr>
          <a:xfrm>
            <a:off x="2532176" y="1072458"/>
            <a:ext cx="7200800" cy="1323439"/>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r>
              <a:rPr lang="it-IT" sz="2000" b="1" u="sng" dirty="0"/>
              <a:t>IL CORRETTIVO APPALTI</a:t>
            </a:r>
          </a:p>
          <a:p>
            <a:pPr algn="ctr"/>
            <a:endParaRPr lang="it-IT" sz="2000" b="1" u="sng" dirty="0"/>
          </a:p>
        </p:txBody>
      </p:sp>
    </p:spTree>
    <p:extLst>
      <p:ext uri="{BB962C8B-B14F-4D97-AF65-F5344CB8AC3E}">
        <p14:creationId xmlns:p14="http://schemas.microsoft.com/office/powerpoint/2010/main" val="3629148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524000" y="3326297"/>
            <a:ext cx="9144000" cy="2785580"/>
          </a:xfrm>
        </p:spPr>
        <p:txBody>
          <a:bodyPr>
            <a:normAutofit fontScale="85000" lnSpcReduction="20000"/>
          </a:bodyPr>
          <a:lstStyle/>
          <a:p>
            <a:r>
              <a:rPr lang="it-IT" dirty="0"/>
              <a:t> - chiarendo che la programmazione di che trattasi non si applica ai soggetti aggregatori ed alle centrali di committenza (art. 21, comma 8 </a:t>
            </a:r>
            <a:r>
              <a:rPr lang="it-IT" i="1" dirty="0"/>
              <a:t>bis</a:t>
            </a:r>
            <a:r>
              <a:rPr lang="it-IT" dirty="0"/>
              <a:t>); </a:t>
            </a:r>
          </a:p>
          <a:p>
            <a:r>
              <a:rPr lang="it-IT" dirty="0"/>
              <a:t>- prevedendo per gli Enti locali che essi debbano approvare i programmi biennali degli approvvigionamenti e triennali dei lavori secondo le norme che ne regolano la programmazione economico-finanziaria e, quindi, ancorando i documenti ai bilanci di previsione; </a:t>
            </a:r>
          </a:p>
          <a:p>
            <a:r>
              <a:rPr lang="it-IT" dirty="0"/>
              <a:t>- onerando tutte le Amministrazioni ad inserire nel programma triennale dei lavori pubblici il "documento di fattibilità delle alternative progettuali", introdotto dall'art. 4 del correttivo, in cui devono essere individuate le possibili soluzioni alternative illustrate sotto il profilo tecnico ed ambientale (lett. ggggg-quater inserita nell'art. 3 del Codice). </a:t>
            </a:r>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64</a:t>
            </a:fld>
            <a:endParaRPr lang="it-IT" dirty="0"/>
          </a:p>
        </p:txBody>
      </p:sp>
      <p:sp>
        <p:nvSpPr>
          <p:cNvPr id="10" name="CasellaDiTesto 9"/>
          <p:cNvSpPr txBox="1"/>
          <p:nvPr/>
        </p:nvSpPr>
        <p:spPr>
          <a:xfrm>
            <a:off x="2532176" y="1072458"/>
            <a:ext cx="7200800" cy="2123658"/>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a:p>
            <a:pPr algn="ctr"/>
            <a:r>
              <a:rPr lang="it-IT" sz="2000" b="1" u="sng" dirty="0"/>
              <a:t>IL CORRETTIVO APPALTI</a:t>
            </a:r>
          </a:p>
          <a:p>
            <a:pPr algn="ctr"/>
            <a:endParaRPr lang="it-IT" u="sng" dirty="0"/>
          </a:p>
          <a:p>
            <a:pPr algn="ctr"/>
            <a:r>
              <a:rPr lang="it-IT" b="1" u="sng" dirty="0"/>
              <a:t>Inoltre il correttivo ha novellato l'art. 21 Codice, cambiandone la rubrica in "Programma degli acquisti e programmazione dei lavori pubblici" e, al di là di piccole modifiche di dettaglio:</a:t>
            </a:r>
          </a:p>
        </p:txBody>
      </p:sp>
    </p:spTree>
    <p:extLst>
      <p:ext uri="{BB962C8B-B14F-4D97-AF65-F5344CB8AC3E}">
        <p14:creationId xmlns:p14="http://schemas.microsoft.com/office/powerpoint/2010/main" val="3519780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65</a:t>
            </a:fld>
            <a:endParaRPr lang="it-IT" dirty="0"/>
          </a:p>
        </p:txBody>
      </p:sp>
      <p:sp>
        <p:nvSpPr>
          <p:cNvPr id="10" name="CasellaDiTesto 9"/>
          <p:cNvSpPr txBox="1"/>
          <p:nvPr/>
        </p:nvSpPr>
        <p:spPr>
          <a:xfrm>
            <a:off x="2532176" y="1072458"/>
            <a:ext cx="7200800" cy="707886"/>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p:txBody>
      </p:sp>
      <p:sp>
        <p:nvSpPr>
          <p:cNvPr id="8" name="Sottotitolo 7">
            <a:extLst>
              <a:ext uri="{FF2B5EF4-FFF2-40B4-BE49-F238E27FC236}">
                <a16:creationId xmlns:a16="http://schemas.microsoft.com/office/drawing/2014/main" id="{B5CB422D-F304-4A2A-BEF6-04EFDC72A6E3}"/>
              </a:ext>
            </a:extLst>
          </p:cNvPr>
          <p:cNvSpPr>
            <a:spLocks noGrp="1"/>
          </p:cNvSpPr>
          <p:nvPr>
            <p:ph type="subTitle" idx="1"/>
          </p:nvPr>
        </p:nvSpPr>
        <p:spPr>
          <a:xfrm>
            <a:off x="1524000" y="1945282"/>
            <a:ext cx="9144000" cy="3673640"/>
          </a:xfrm>
        </p:spPr>
        <p:txBody>
          <a:bodyPr>
            <a:normAutofit fontScale="85000" lnSpcReduction="10000"/>
          </a:bodyPr>
          <a:lstStyle/>
          <a:p>
            <a:r>
              <a:rPr lang="it-IT" b="1" u="sng" dirty="0"/>
              <a:t>Dispone il comma 8 dell’art. 21</a:t>
            </a:r>
            <a:r>
              <a:rPr lang="it-IT" b="1" dirty="0"/>
              <a:t> </a:t>
            </a:r>
            <a:r>
              <a:rPr lang="it-IT" dirty="0"/>
              <a:t>che con decreto del Ministro delle infrastrutture e dei trasporti,</a:t>
            </a:r>
            <a:r>
              <a:rPr lang="it-IT" b="1" dirty="0"/>
              <a:t> </a:t>
            </a:r>
            <a:r>
              <a:rPr lang="it-IT" dirty="0"/>
              <a:t>di concerto con il Ministro dell’economia e delle finanze, da adottare entro novanta giorni dalla data di entrata in vigore del presente decreto, previo parere del CIPE, d’intesa con la Conferenza unificata sono definiti:</a:t>
            </a:r>
          </a:p>
          <a:p>
            <a:r>
              <a:rPr lang="it-IT" b="1" dirty="0"/>
              <a:t>a) le modalità di aggiornamento dei programmi e dei relativi elenchi annuali;</a:t>
            </a:r>
          </a:p>
          <a:p>
            <a:r>
              <a:rPr lang="it-IT" b="1" dirty="0"/>
              <a:t>b) i criteri per la definizione degli ordini di priorità, per l’eventuale suddivisione in lotti funzionali, nonché per il riconoscimento delle condizioni che consentano di modificare la programmazione e di realizzare un intervento o procedere a un acquisto non previsto nell’elenco annuale;</a:t>
            </a:r>
          </a:p>
          <a:p>
            <a:r>
              <a:rPr lang="it-IT" b="1" dirty="0"/>
              <a:t>c) i criteri e le modalità per favorire il completa-mento delle opere incompiute;</a:t>
            </a:r>
          </a:p>
          <a:p>
            <a:r>
              <a:rPr lang="it-IT" b="1" dirty="0"/>
              <a:t>d) i criteri per l’inclusione dei lavori nel programma e il livello di progettazione minimo richiesto per tipo-logia e classe di importo;</a:t>
            </a:r>
          </a:p>
        </p:txBody>
      </p:sp>
    </p:spTree>
    <p:extLst>
      <p:ext uri="{BB962C8B-B14F-4D97-AF65-F5344CB8AC3E}">
        <p14:creationId xmlns:p14="http://schemas.microsoft.com/office/powerpoint/2010/main" val="4293795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66</a:t>
            </a:fld>
            <a:endParaRPr lang="it-IT" dirty="0"/>
          </a:p>
        </p:txBody>
      </p:sp>
      <p:sp>
        <p:nvSpPr>
          <p:cNvPr id="10" name="CasellaDiTesto 9"/>
          <p:cNvSpPr txBox="1"/>
          <p:nvPr/>
        </p:nvSpPr>
        <p:spPr>
          <a:xfrm>
            <a:off x="2532176" y="1072458"/>
            <a:ext cx="7200800" cy="707886"/>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p:txBody>
      </p:sp>
      <p:sp>
        <p:nvSpPr>
          <p:cNvPr id="8" name="Sottotitolo 7">
            <a:extLst>
              <a:ext uri="{FF2B5EF4-FFF2-40B4-BE49-F238E27FC236}">
                <a16:creationId xmlns:a16="http://schemas.microsoft.com/office/drawing/2014/main" id="{B5CB422D-F304-4A2A-BEF6-04EFDC72A6E3}"/>
              </a:ext>
            </a:extLst>
          </p:cNvPr>
          <p:cNvSpPr>
            <a:spLocks noGrp="1"/>
          </p:cNvSpPr>
          <p:nvPr>
            <p:ph type="subTitle" idx="1"/>
          </p:nvPr>
        </p:nvSpPr>
        <p:spPr>
          <a:xfrm>
            <a:off x="1524000" y="1945282"/>
            <a:ext cx="9144000" cy="3673640"/>
          </a:xfrm>
        </p:spPr>
        <p:txBody>
          <a:bodyPr>
            <a:normAutofit/>
          </a:bodyPr>
          <a:lstStyle/>
          <a:p>
            <a:endParaRPr lang="it-IT" i="1" dirty="0"/>
          </a:p>
          <a:p>
            <a:r>
              <a:rPr lang="it-IT" i="1" dirty="0"/>
              <a:t>e</a:t>
            </a:r>
            <a:r>
              <a:rPr lang="it-IT" dirty="0"/>
              <a:t>) gli schemi tipo e le informazioni minime che essi devono contenere, </a:t>
            </a:r>
            <a:r>
              <a:rPr lang="it-IT" b="1" dirty="0"/>
              <a:t>individuate </a:t>
            </a:r>
            <a:r>
              <a:rPr lang="it-IT" dirty="0"/>
              <a:t>anche in coerenza con gli </a:t>
            </a:r>
            <a:r>
              <a:rPr lang="it-IT" i="1" dirty="0"/>
              <a:t>standard </a:t>
            </a:r>
            <a:r>
              <a:rPr lang="it-IT" dirty="0"/>
              <a:t>degli obblighi informativi e di pubblicità relativi ai contratti;</a:t>
            </a:r>
          </a:p>
          <a:p>
            <a:r>
              <a:rPr lang="it-IT" i="1" dirty="0"/>
              <a:t>f</a:t>
            </a:r>
            <a:r>
              <a:rPr lang="it-IT" dirty="0"/>
              <a:t>) le modalità di raccordo con la pianificazione dell’attività dei soggetti aggregatori e delle centrali di committenza ai quali le stazioni appaltanti delegano la procedura di affidamento.</a:t>
            </a:r>
            <a:endParaRPr lang="it-IT" b="1" dirty="0"/>
          </a:p>
        </p:txBody>
      </p:sp>
    </p:spTree>
    <p:extLst>
      <p:ext uri="{BB962C8B-B14F-4D97-AF65-F5344CB8AC3E}">
        <p14:creationId xmlns:p14="http://schemas.microsoft.com/office/powerpoint/2010/main" val="134834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524000" y="2061890"/>
            <a:ext cx="9144000" cy="3444431"/>
          </a:xfrm>
        </p:spPr>
        <p:txBody>
          <a:bodyPr>
            <a:noAutofit/>
          </a:bodyPr>
          <a:lstStyle/>
          <a:p>
            <a:r>
              <a:rPr lang="it-IT" sz="2200" dirty="0"/>
              <a:t>In attuazione di quanto previsto da comma, si v. il </a:t>
            </a:r>
            <a:r>
              <a:rPr lang="it-IT" sz="2200" b="1" u="sng" dirty="0"/>
              <a:t>D.M. 16 gennaio 2018 n. 14</a:t>
            </a:r>
            <a:r>
              <a:rPr lang="it-IT" sz="2200" u="sng" dirty="0"/>
              <a:t>, “</a:t>
            </a:r>
            <a:r>
              <a:rPr lang="it-IT" sz="2200" b="1" u="sng" dirty="0"/>
              <a:t>Regolamento recante procedure e schemi-tipo per la redazione e la pubblicazione del programma triennale dei lavori pubblici, del pro-gramma biennale per l’acquisizione di forniture e servizi e dei relativi elenchi annuali e aggiornamenti annuali</a:t>
            </a:r>
            <a:r>
              <a:rPr lang="it-IT" sz="2200" u="sng" dirty="0"/>
              <a:t>”</a:t>
            </a:r>
            <a:r>
              <a:rPr lang="it-IT" sz="2200" dirty="0"/>
              <a:t>, pubblicato in G.U. n. 57 del 9 marzo 2018, in vigore dal 24 marzo 2018. </a:t>
            </a:r>
          </a:p>
          <a:p>
            <a:r>
              <a:rPr lang="it-IT" sz="2200" dirty="0"/>
              <a:t>Tale D.M., a norma del suo art. 9, si applica per la formazione o l’aggiornamento dei programmi triennali dei lavori pubblici o dei programmi biennali degli acquisti di forniture e servizi effettuati </a:t>
            </a:r>
            <a:r>
              <a:rPr lang="it-IT" sz="2200" b="1" u="sng" dirty="0">
                <a:effectLst>
                  <a:outerShdw blurRad="38100" dist="38100" dir="2700000" algn="tl">
                    <a:srgbClr val="000000">
                      <a:alpha val="43137"/>
                    </a:srgbClr>
                  </a:outerShdw>
                </a:effectLst>
              </a:rPr>
              <a:t>a decorrere dal periodo di programmazione 2019-2021 per i lavori e per il periodo di programmazione 2019-2020 per servizi e forniture. </a:t>
            </a: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67</a:t>
            </a:fld>
            <a:endParaRPr lang="it-IT" dirty="0"/>
          </a:p>
        </p:txBody>
      </p:sp>
      <p:sp>
        <p:nvSpPr>
          <p:cNvPr id="10" name="CasellaDiTesto 9"/>
          <p:cNvSpPr txBox="1"/>
          <p:nvPr/>
        </p:nvSpPr>
        <p:spPr>
          <a:xfrm>
            <a:off x="2532176" y="1072458"/>
            <a:ext cx="7200800" cy="707886"/>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p:txBody>
      </p:sp>
    </p:spTree>
    <p:extLst>
      <p:ext uri="{BB962C8B-B14F-4D97-AF65-F5344CB8AC3E}">
        <p14:creationId xmlns:p14="http://schemas.microsoft.com/office/powerpoint/2010/main" val="1912560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524000" y="1714982"/>
            <a:ext cx="9144000" cy="3714925"/>
          </a:xfrm>
        </p:spPr>
        <p:txBody>
          <a:bodyPr>
            <a:noAutofit/>
          </a:bodyPr>
          <a:lstStyle/>
          <a:p>
            <a:r>
              <a:rPr lang="it-IT" b="1" u="sng" dirty="0"/>
              <a:t>D.M. n. 14/2018</a:t>
            </a:r>
          </a:p>
          <a:p>
            <a:r>
              <a:rPr lang="it-IT" sz="1800" b="1" dirty="0"/>
              <a:t> </a:t>
            </a:r>
            <a:r>
              <a:rPr lang="it-IT" sz="1800" b="1" u="sng" dirty="0"/>
              <a:t>Art. 6</a:t>
            </a:r>
          </a:p>
          <a:p>
            <a:r>
              <a:rPr lang="it-IT" sz="1800" dirty="0"/>
              <a:t>1. […] </a:t>
            </a:r>
            <a:r>
              <a:rPr lang="it-IT" sz="1800" b="1" dirty="0"/>
              <a:t>Le amministrazioni, ai fini della predisposizione del programma biennale degli acquisti di forniture e servizi e dei relativi elenchi annuali e aggiornamenti annuali</a:t>
            </a:r>
            <a:r>
              <a:rPr lang="it-IT" sz="1800" dirty="0"/>
              <a:t>, consultano, </a:t>
            </a:r>
            <a:r>
              <a:rPr lang="it-IT" sz="1800" u="sng" dirty="0"/>
              <a:t>ove disponibili, le pianificazioni delle attività dei soggetti aggregatori e delle centrali di committenza, anche ai fini del rispetto degli obblighi di utilizzo di strumenti di acquisto e di negoziazione previsti dalle vigenti disposizioni in materia di contenimento della spesa</a:t>
            </a:r>
            <a:r>
              <a:rPr lang="it-IT" sz="1800" dirty="0"/>
              <a:t>».</a:t>
            </a:r>
          </a:p>
          <a:p>
            <a:r>
              <a:rPr lang="it-IT" sz="1800" b="1" u="sng" dirty="0"/>
              <a:t>Art. 8</a:t>
            </a:r>
          </a:p>
          <a:p>
            <a:r>
              <a:rPr lang="it-IT" sz="1800" dirty="0"/>
              <a:t>1. «</a:t>
            </a:r>
            <a:r>
              <a:rPr lang="it-IT" sz="1800" u="sng" dirty="0"/>
              <a:t>Negli elenchi annuali</a:t>
            </a:r>
            <a:r>
              <a:rPr lang="it-IT" sz="1800" dirty="0"/>
              <a:t> […] </a:t>
            </a:r>
            <a:r>
              <a:rPr lang="it-IT" sz="1800" b="1" u="sng" dirty="0"/>
              <a:t>le amministrazioni indicano per ciascun acquisto l’obbligo, qualora sussistente, ovvero l’intenzione di ricorrere ad una centrale di committenza o ad un soggetto aggregatore per l’espletamento della procedura di affidamento</a:t>
            </a:r>
            <a:r>
              <a:rPr lang="it-IT" sz="1800" dirty="0"/>
              <a:t>; a tal fine le amministrazioni </a:t>
            </a:r>
            <a:r>
              <a:rPr lang="it-IT" sz="1800" b="1" u="sng" dirty="0"/>
              <a:t>consultano</a:t>
            </a:r>
            <a:r>
              <a:rPr lang="it-IT" sz="1800" dirty="0"/>
              <a:t>, ai sensi di quanto previsto dall’articolo 6, comma 1, ultimo periodo, </a:t>
            </a:r>
            <a:r>
              <a:rPr lang="it-IT" sz="1800" b="1" u="sng" dirty="0"/>
              <a:t>la pianificazione dei soggetti aggregatori e delle centrali di committenza</a:t>
            </a:r>
            <a:r>
              <a:rPr lang="it-IT" sz="1800" dirty="0"/>
              <a:t> e ne acquisiscono il preventivo assenso o ne verificano la capienza per il soddisfacimento del proprio bisogno».</a:t>
            </a:r>
            <a:endParaRPr lang="it-IT" sz="1800" b="1" u="sng" dirty="0">
              <a:effectLst>
                <a:outerShdw blurRad="38100" dist="38100" dir="2700000" algn="tl">
                  <a:srgbClr val="000000">
                    <a:alpha val="43137"/>
                  </a:srgbClr>
                </a:outerShdw>
              </a:effectLst>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68</a:t>
            </a:fld>
            <a:endParaRPr lang="it-IT" dirty="0"/>
          </a:p>
        </p:txBody>
      </p:sp>
      <p:sp>
        <p:nvSpPr>
          <p:cNvPr id="10" name="CasellaDiTesto 9"/>
          <p:cNvSpPr txBox="1"/>
          <p:nvPr/>
        </p:nvSpPr>
        <p:spPr>
          <a:xfrm>
            <a:off x="2532176" y="1072458"/>
            <a:ext cx="7200800" cy="707886"/>
          </a:xfrm>
          <a:prstGeom prst="rect">
            <a:avLst/>
          </a:prstGeom>
          <a:noFill/>
        </p:spPr>
        <p:txBody>
          <a:bodyPr wrap="square" rtlCol="0">
            <a:spAutoFit/>
          </a:bodyPr>
          <a:lstStyle/>
          <a:p>
            <a:pPr algn="ctr"/>
            <a:r>
              <a:rPr lang="it-IT" sz="2000" b="1" dirty="0">
                <a:highlight>
                  <a:srgbClr val="FFFF00"/>
                </a:highlight>
              </a:rPr>
              <a:t>LA PROGRAMMAZIONE ED IL PROCEDIMENTO DI SPESA PUBBLICA</a:t>
            </a:r>
          </a:p>
          <a:p>
            <a:pPr algn="ctr"/>
            <a:endParaRPr lang="it-IT" sz="2000" b="1" dirty="0"/>
          </a:p>
        </p:txBody>
      </p:sp>
    </p:spTree>
    <p:extLst>
      <p:ext uri="{BB962C8B-B14F-4D97-AF65-F5344CB8AC3E}">
        <p14:creationId xmlns:p14="http://schemas.microsoft.com/office/powerpoint/2010/main" val="17053349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69</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310106" y="1912646"/>
            <a:ext cx="9571787" cy="3608552"/>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b="1" dirty="0">
                <a:solidFill>
                  <a:srgbClr val="1F487C"/>
                </a:solidFill>
                <a:ea typeface="Times New Roman" panose="02020603050405020304" pitchFamily="18" charset="0"/>
              </a:rPr>
              <a:t>Attività del RUP nelle fasi di programmazione, progettazione e affidamento di contratti pubblici</a:t>
            </a:r>
          </a:p>
          <a:p>
            <a:pPr marL="283845" algn="ctr">
              <a:lnSpc>
                <a:spcPct val="103000"/>
              </a:lnSpc>
              <a:spcBef>
                <a:spcPts val="305"/>
              </a:spcBef>
              <a:spcAft>
                <a:spcPts val="0"/>
              </a:spcAft>
            </a:pPr>
            <a:endParaRPr lang="it-IT" b="1" dirty="0">
              <a:ea typeface="Times New Roman" panose="02020603050405020304" pitchFamily="18" charset="0"/>
            </a:endParaRPr>
          </a:p>
          <a:p>
            <a:pPr marL="568800" marR="403225" lvl="0" indent="-284400" algn="just">
              <a:lnSpc>
                <a:spcPct val="103000"/>
              </a:lnSpc>
              <a:spcAft>
                <a:spcPts val="0"/>
              </a:spcAft>
              <a:buFont typeface="Arial" panose="020B0604020202020204" pitchFamily="34" charset="0"/>
              <a:buChar char="•"/>
              <a:tabLst>
                <a:tab pos="570865" algn="l"/>
              </a:tabLst>
            </a:pPr>
            <a:r>
              <a:rPr lang="it-IT" dirty="0">
                <a:ea typeface="Times New Roman" panose="02020603050405020304" pitchFamily="18" charset="0"/>
              </a:rPr>
              <a:t>I compiti fondamentali del RUP sono specificati all’art. 31, comma 4 Codice per le varie fasi del procedimento di</a:t>
            </a:r>
            <a:r>
              <a:rPr lang="it-IT" spc="-15" dirty="0">
                <a:ea typeface="Times New Roman" panose="02020603050405020304" pitchFamily="18" charset="0"/>
              </a:rPr>
              <a:t> </a:t>
            </a:r>
            <a:r>
              <a:rPr lang="it-IT" dirty="0">
                <a:ea typeface="Times New Roman" panose="02020603050405020304" pitchFamily="18" charset="0"/>
              </a:rPr>
              <a:t>affidamento.</a:t>
            </a:r>
          </a:p>
          <a:p>
            <a:pPr marL="568800" marR="403225" lvl="0" indent="-284400" algn="just">
              <a:lnSpc>
                <a:spcPct val="103000"/>
              </a:lnSpc>
              <a:spcAft>
                <a:spcPts val="0"/>
              </a:spcAft>
              <a:buFont typeface="Arial" panose="020B0604020202020204" pitchFamily="34" charset="0"/>
              <a:buChar char="•"/>
              <a:tabLst>
                <a:tab pos="570865" algn="l"/>
              </a:tabLst>
            </a:pPr>
            <a:r>
              <a:rPr lang="it-IT" dirty="0">
                <a:ea typeface="Times New Roman" panose="02020603050405020304" pitchFamily="18" charset="0"/>
              </a:rPr>
              <a:t>Altri compiti assegnati al RUP sono individuati nel Codice in relazione a </a:t>
            </a:r>
            <a:r>
              <a:rPr lang="it-IT" dirty="0">
                <a:solidFill>
                  <a:srgbClr val="1F487C"/>
                </a:solidFill>
                <a:ea typeface="Times New Roman" panose="02020603050405020304" pitchFamily="18" charset="0"/>
              </a:rPr>
              <a:t>specifici adempimenti </a:t>
            </a:r>
            <a:r>
              <a:rPr lang="it-IT" dirty="0">
                <a:ea typeface="Times New Roman" panose="02020603050405020304" pitchFamily="18" charset="0"/>
              </a:rPr>
              <a:t>relativi alle fasi dell’affidamento e dell’esecuzione del contratto. Inoltre, per espressa previsione dell’art. 31, comma 3, il </a:t>
            </a:r>
            <a:r>
              <a:rPr lang="it-IT" spc="-60" dirty="0">
                <a:ea typeface="Times New Roman" panose="02020603050405020304" pitchFamily="18" charset="0"/>
              </a:rPr>
              <a:t>RUP, </a:t>
            </a:r>
            <a:r>
              <a:rPr lang="it-IT" dirty="0">
                <a:ea typeface="Times New Roman" panose="02020603050405020304" pitchFamily="18" charset="0"/>
              </a:rPr>
              <a:t>ai sensi della legge n. 241/1990, svolge tutti i compiti relativi alle procedure di </a:t>
            </a:r>
            <a:r>
              <a:rPr lang="it-IT" dirty="0">
                <a:solidFill>
                  <a:srgbClr val="1F487C"/>
                </a:solidFill>
                <a:ea typeface="Times New Roman" panose="02020603050405020304" pitchFamily="18" charset="0"/>
              </a:rPr>
              <a:t>programmazione, progettazione</a:t>
            </a:r>
            <a:r>
              <a:rPr lang="it-IT" dirty="0">
                <a:ea typeface="Times New Roman" panose="02020603050405020304" pitchFamily="18" charset="0"/>
              </a:rPr>
              <a:t>, affidamento ed esecuzione previste dal Codice, che non siano specificatamente attribuiti ad altri organi o soggetti.</a:t>
            </a:r>
          </a:p>
          <a:p>
            <a:pPr marL="568800" marR="400050" lvl="0" indent="-284400" algn="just">
              <a:lnSpc>
                <a:spcPct val="103000"/>
              </a:lnSpc>
              <a:spcAft>
                <a:spcPts val="0"/>
              </a:spcAft>
              <a:buFont typeface="Arial" panose="020B0604020202020204" pitchFamily="34" charset="0"/>
              <a:buChar char="•"/>
              <a:tabLst>
                <a:tab pos="570865" algn="l"/>
              </a:tabLst>
            </a:pPr>
            <a:r>
              <a:rPr lang="it-IT" dirty="0">
                <a:ea typeface="Times New Roman" panose="02020603050405020304" pitchFamily="18" charset="0"/>
              </a:rPr>
              <a:t>Compiti aggiuntivi – oltre quelli indicati all’art. 31 Codice - sono stati individuati dall’ANAC con le predette Linee Guida n.</a:t>
            </a:r>
            <a:r>
              <a:rPr lang="it-IT" spc="-5" dirty="0">
                <a:ea typeface="Times New Roman" panose="02020603050405020304" pitchFamily="18" charset="0"/>
              </a:rPr>
              <a:t> </a:t>
            </a:r>
            <a:r>
              <a:rPr lang="it-IT" dirty="0">
                <a:ea typeface="Times New Roman" panose="02020603050405020304" pitchFamily="18" charset="0"/>
              </a:rPr>
              <a:t>3.</a:t>
            </a:r>
            <a:endParaRPr lang="it-IT" dirty="0">
              <a:effectLst/>
              <a:ea typeface="Times New Roman" panose="02020603050405020304" pitchFamily="18" charset="0"/>
            </a:endParaRPr>
          </a:p>
        </p:txBody>
      </p:sp>
    </p:spTree>
    <p:extLst>
      <p:ext uri="{BB962C8B-B14F-4D97-AF65-F5344CB8AC3E}">
        <p14:creationId xmlns:p14="http://schemas.microsoft.com/office/powerpoint/2010/main" val="392563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7</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170099"/>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In tema di pagamenti, </a:t>
            </a:r>
            <a:r>
              <a:rPr lang="it-IT" sz="2000" u="sng" dirty="0"/>
              <a:t>il decreto precisa che l’anticipazione del 20 % del valore del contratto d’appalto da parte della stazione appaltante a favore dell’appaltatore è consentita anche nel caso di consegna in via d’urgenza di lavori, servizi o forniture</a:t>
            </a:r>
            <a:r>
              <a:rPr lang="it-IT" sz="2000" dirty="0"/>
              <a:t> </a:t>
            </a:r>
            <a:r>
              <a:rPr lang="it-IT" sz="2000" b="1" u="sng" dirty="0"/>
              <a:t>(art. 91, il quale ha modificato l’art. 35, comma 18 Codice).</a:t>
            </a:r>
          </a:p>
          <a:p>
            <a:pPr marL="342900" indent="-342900" algn="ctr" fontAlgn="base">
              <a:buFont typeface="Wingdings" panose="05000000000000000000" pitchFamily="2" charset="2"/>
              <a:buChar char="q"/>
            </a:pPr>
            <a:r>
              <a:rPr lang="it-IT" sz="2000" dirty="0"/>
              <a:t>La sospensione dei termini nei procedimenti amministrativi (e gli effetti degli atti amministrativi in scadenza previsti dal decreto) ha un diretto impatto sul settore dei contratti pubblici [</a:t>
            </a:r>
            <a:r>
              <a:rPr lang="it-IT" sz="2000" u="sng" dirty="0"/>
              <a:t>periodo di sospensione tra il 23.02.2020 e il 15.05.2020</a:t>
            </a:r>
            <a:r>
              <a:rPr lang="it-IT" sz="2000" dirty="0"/>
              <a:t>]. Il periodo di sospensione si applica a tutti i termini stabiliti nei documenti relativi alle singole gare </a:t>
            </a:r>
            <a:r>
              <a:rPr lang="it-IT" sz="2000" b="1" u="sng" dirty="0"/>
              <a:t>(art. 103, comma 1).</a:t>
            </a:r>
          </a:p>
        </p:txBody>
      </p:sp>
    </p:spTree>
    <p:extLst>
      <p:ext uri="{BB962C8B-B14F-4D97-AF65-F5344CB8AC3E}">
        <p14:creationId xmlns:p14="http://schemas.microsoft.com/office/powerpoint/2010/main" val="2260662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70</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401013" y="1812361"/>
            <a:ext cx="9399509" cy="3456203"/>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sz="1900" b="1" dirty="0">
                <a:solidFill>
                  <a:srgbClr val="1F487C"/>
                </a:solidFill>
                <a:ea typeface="Times New Roman" panose="02020603050405020304" pitchFamily="18" charset="0"/>
              </a:rPr>
              <a:t>I principali compiti del RUP nella fase pre-programmazione (Linee Guida n. 3)</a:t>
            </a:r>
          </a:p>
          <a:p>
            <a:pPr marL="283845" algn="ctr">
              <a:lnSpc>
                <a:spcPct val="103000"/>
              </a:lnSpc>
              <a:spcBef>
                <a:spcPts val="305"/>
              </a:spcBef>
              <a:spcAft>
                <a:spcPts val="0"/>
              </a:spcAft>
            </a:pPr>
            <a:endParaRPr lang="it-IT" sz="1900" b="1" dirty="0">
              <a:solidFill>
                <a:srgbClr val="1F487C"/>
              </a:solidFill>
              <a:ea typeface="Times New Roman" panose="02020603050405020304" pitchFamily="18" charset="0"/>
            </a:endParaRPr>
          </a:p>
          <a:p>
            <a:pPr marL="569595" indent="-285750" algn="just">
              <a:lnSpc>
                <a:spcPct val="103000"/>
              </a:lnSpc>
              <a:spcBef>
                <a:spcPts val="305"/>
              </a:spcBef>
              <a:spcAft>
                <a:spcPts val="0"/>
              </a:spcAft>
              <a:buFont typeface="Arial" panose="020B0604020202020204" pitchFamily="34" charset="0"/>
              <a:buChar char="•"/>
            </a:pPr>
            <a:r>
              <a:rPr lang="it-IT" sz="1700" dirty="0">
                <a:ea typeface="Times New Roman" panose="02020603050405020304" pitchFamily="18" charset="0"/>
              </a:rPr>
              <a:t>Nella fase antecedente alla programmazione, il RUP, qualora già nominato, </a:t>
            </a:r>
            <a:r>
              <a:rPr lang="it-IT" sz="1700" b="1" u="sng" dirty="0">
                <a:ea typeface="Times New Roman" panose="02020603050405020304" pitchFamily="18" charset="0"/>
              </a:rPr>
              <a:t>formula proposte e fornisce dati e informazioni utili alla predisposizione del quadro esigenziale.</a:t>
            </a:r>
          </a:p>
          <a:p>
            <a:pPr marL="569595" indent="-285750" algn="just">
              <a:lnSpc>
                <a:spcPct val="103000"/>
              </a:lnSpc>
              <a:spcAft>
                <a:spcPts val="0"/>
              </a:spcAft>
              <a:buFont typeface="Arial" panose="020B0604020202020204" pitchFamily="34" charset="0"/>
              <a:buChar char="•"/>
            </a:pPr>
            <a:r>
              <a:rPr lang="it-IT" sz="1700" b="1" u="sng" dirty="0">
                <a:ea typeface="Times New Roman" panose="02020603050405020304" pitchFamily="18" charset="0"/>
              </a:rPr>
              <a:t>Il quadro esigenziale</a:t>
            </a:r>
            <a:r>
              <a:rPr lang="it-IT" sz="1700" b="1" dirty="0">
                <a:ea typeface="Times New Roman" panose="02020603050405020304" pitchFamily="18" charset="0"/>
              </a:rPr>
              <a:t> </a:t>
            </a:r>
            <a:r>
              <a:rPr lang="it-IT" sz="1700" dirty="0">
                <a:ea typeface="Times New Roman" panose="02020603050405020304" pitchFamily="18" charset="0"/>
              </a:rPr>
              <a:t>(definito all’art. 3, comma 1, lett. ggggg-nonies), come si è detto, </a:t>
            </a:r>
            <a:r>
              <a:rPr lang="it-IT" sz="1700" u="sng" dirty="0">
                <a:ea typeface="Times New Roman" panose="02020603050405020304" pitchFamily="18" charset="0"/>
              </a:rPr>
              <a:t>è il documento che viene redatto ed approvato dall'amministrazione in fase antecedente alla programmazione dell’intervento e che individua, sulla base dei dati disponibili, in relazione alla tipologia dell'opera o dell'intervento da realizzare gli obiettivi generali da perseguire attraverso la realizzazione dell'intervento, i fabbisogni della collettività posti a base dell'intervento</a:t>
            </a:r>
            <a:r>
              <a:rPr lang="it-IT" sz="1700" dirty="0">
                <a:ea typeface="Times New Roman" panose="02020603050405020304" pitchFamily="18" charset="0"/>
              </a:rPr>
              <a:t>, le specifiche esigenze qualitative e quantitative che devono essere soddisfatte attraverso la realizzazione dell'intervento, anche in relazione alla specifica tipologia di utenza alla quale gli interventi stessi sono destinati.</a:t>
            </a:r>
          </a:p>
        </p:txBody>
      </p:sp>
    </p:spTree>
    <p:extLst>
      <p:ext uri="{BB962C8B-B14F-4D97-AF65-F5344CB8AC3E}">
        <p14:creationId xmlns:p14="http://schemas.microsoft.com/office/powerpoint/2010/main" val="3800327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71</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401014" y="1812361"/>
            <a:ext cx="9383896" cy="3802579"/>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sz="1900" b="1" dirty="0">
                <a:solidFill>
                  <a:srgbClr val="1F487C"/>
                </a:solidFill>
                <a:ea typeface="Times New Roman" panose="02020603050405020304" pitchFamily="18" charset="0"/>
              </a:rPr>
              <a:t>I principali compiti del RUP nella fase di programmazione (Linee Guida n. 3)</a:t>
            </a:r>
          </a:p>
          <a:p>
            <a:pPr marL="283845" algn="just">
              <a:lnSpc>
                <a:spcPct val="103000"/>
              </a:lnSpc>
              <a:spcBef>
                <a:spcPts val="305"/>
              </a:spcBef>
              <a:spcAft>
                <a:spcPts val="0"/>
              </a:spcAft>
            </a:pPr>
            <a:endParaRPr lang="it-IT" sz="1900" b="1" dirty="0">
              <a:solidFill>
                <a:srgbClr val="1F487C"/>
              </a:solidFill>
              <a:ea typeface="Times New Roman" panose="02020603050405020304" pitchFamily="18" charset="0"/>
            </a:endParaRPr>
          </a:p>
          <a:p>
            <a:pPr marL="626745" indent="-342900" algn="just">
              <a:lnSpc>
                <a:spcPct val="103000"/>
              </a:lnSpc>
              <a:spcBef>
                <a:spcPts val="305"/>
              </a:spcBef>
              <a:spcAft>
                <a:spcPts val="0"/>
              </a:spcAft>
              <a:buFont typeface="Arial" panose="020B0604020202020204" pitchFamily="34" charset="0"/>
              <a:buChar char="•"/>
            </a:pPr>
            <a:r>
              <a:rPr lang="it-IT" sz="1700" b="1" u="sng" dirty="0">
                <a:ea typeface="Times New Roman" panose="02020603050405020304" pitchFamily="18" charset="0"/>
              </a:rPr>
              <a:t>Nella fase di programmazione, il RUP, qualora già nominato, formula proposte e fornisce dati e informazioni utili</a:t>
            </a:r>
            <a:r>
              <a:rPr lang="it-IT" sz="1700" dirty="0">
                <a:ea typeface="Times New Roman" panose="02020603050405020304" pitchFamily="18" charset="0"/>
              </a:rPr>
              <a:t>, oltre che al fine della predisposizione del programma triennale dei lavori pubblici e dei relativi aggiornamenti annuali, anche per la preparazione di ogni altro atto di programmazione di contratti pubblici e dell’avviso di preinformazione, nelle fasi di affidamento, elaborazione e approvazione del progetto di fattibilità tecnica ed economica, definitivo ed esecutivo, nelle procedure di scelta del contraente, in occasione del controllo periodico del rispetto dei tempi programmati e del livello di prestazione, qualità e prezzo, nelle fasi di esecuzione e collaudo dei lavori.</a:t>
            </a:r>
          </a:p>
          <a:p>
            <a:pPr marL="626745" indent="-342900" algn="just">
              <a:lnSpc>
                <a:spcPct val="103000"/>
              </a:lnSpc>
              <a:spcBef>
                <a:spcPts val="305"/>
              </a:spcBef>
              <a:spcAft>
                <a:spcPts val="0"/>
              </a:spcAft>
              <a:buFont typeface="Arial" panose="020B0604020202020204" pitchFamily="34" charset="0"/>
              <a:buChar char="•"/>
            </a:pPr>
            <a:r>
              <a:rPr lang="it-IT" sz="1700" u="sng" dirty="0">
                <a:ea typeface="Times New Roman" panose="02020603050405020304" pitchFamily="18" charset="0"/>
              </a:rPr>
              <a:t>Il RUP promuove, sovrintende e coordina le indagini e gli studi preliminari idonei a consentire la definizione degli aspetti di cui all’art. 23, comma 1 Codice</a:t>
            </a:r>
            <a:r>
              <a:rPr lang="it-IT" sz="1700" dirty="0">
                <a:ea typeface="Times New Roman" panose="02020603050405020304" pitchFamily="18" charset="0"/>
              </a:rPr>
              <a:t>;</a:t>
            </a:r>
          </a:p>
          <a:p>
            <a:pPr marL="626745" indent="-342900" algn="just">
              <a:lnSpc>
                <a:spcPct val="103000"/>
              </a:lnSpc>
              <a:spcBef>
                <a:spcPts val="305"/>
              </a:spcBef>
              <a:spcAft>
                <a:spcPts val="0"/>
              </a:spcAft>
              <a:buFont typeface="Arial" panose="020B0604020202020204" pitchFamily="34" charset="0"/>
              <a:buChar char="•"/>
            </a:pPr>
            <a:r>
              <a:rPr lang="it-IT" sz="1700" b="1" u="sng" dirty="0">
                <a:ea typeface="Times New Roman" panose="02020603050405020304" pitchFamily="18" charset="0"/>
              </a:rPr>
              <a:t>Il RUP promuove l’avvio delle procedure di variante urbanistica</a:t>
            </a:r>
            <a:r>
              <a:rPr lang="it-IT" sz="1700" dirty="0">
                <a:ea typeface="Times New Roman" panose="02020603050405020304" pitchFamily="18" charset="0"/>
              </a:rPr>
              <a:t>;</a:t>
            </a:r>
          </a:p>
        </p:txBody>
      </p:sp>
    </p:spTree>
    <p:extLst>
      <p:ext uri="{BB962C8B-B14F-4D97-AF65-F5344CB8AC3E}">
        <p14:creationId xmlns:p14="http://schemas.microsoft.com/office/powerpoint/2010/main" val="20468467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72</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401013" y="1812361"/>
            <a:ext cx="9399509" cy="4034181"/>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dirty="0">
                <a:ea typeface="Times New Roman" panose="02020603050405020304" pitchFamily="18" charset="0"/>
              </a:rPr>
              <a:t>c</a:t>
            </a:r>
            <a:r>
              <a:rPr lang="it-IT" sz="1600" dirty="0">
                <a:ea typeface="Times New Roman" panose="02020603050405020304" pitchFamily="18" charset="0"/>
              </a:rPr>
              <a:t>) </a:t>
            </a:r>
            <a:r>
              <a:rPr lang="it-IT" sz="1600" u="sng" dirty="0">
                <a:ea typeface="Times New Roman" panose="02020603050405020304" pitchFamily="18" charset="0"/>
              </a:rPr>
              <a:t>svolge le attività necessarie all’espletamento della conferenza dei servizi</a:t>
            </a:r>
            <a:r>
              <a:rPr lang="it-IT" sz="1600" dirty="0">
                <a:ea typeface="Times New Roman" panose="02020603050405020304" pitchFamily="18" charset="0"/>
              </a:rPr>
              <a:t>, curando gli adempimenti di pubblicità delle relative deliberazioni e assicurando l’allegazione del verbale della conferenza tenutasi sul progetto di fattibilità tecnica ed economica posto a base delle procedure di appalto di progettazione ed esecuzione e di affidamento della concessione di lavori pubblici;</a:t>
            </a:r>
          </a:p>
          <a:p>
            <a:pPr marL="283845" algn="ctr">
              <a:lnSpc>
                <a:spcPct val="103000"/>
              </a:lnSpc>
              <a:spcBef>
                <a:spcPts val="305"/>
              </a:spcBef>
              <a:spcAft>
                <a:spcPts val="0"/>
              </a:spcAft>
            </a:pPr>
            <a:r>
              <a:rPr lang="it-IT" sz="1600" dirty="0">
                <a:ea typeface="Times New Roman" panose="02020603050405020304" pitchFamily="18" charset="0"/>
              </a:rPr>
              <a:t>d) </a:t>
            </a:r>
            <a:r>
              <a:rPr lang="it-IT" sz="1600" u="sng" dirty="0">
                <a:ea typeface="Times New Roman" panose="02020603050405020304" pitchFamily="18" charset="0"/>
              </a:rPr>
              <a:t>individua i lavori di particolare rilevanza sotto il profilo architettonico, ambientale, paesaggistico, agronomo e forestale, storico artistico, conservativo o tecnologico</a:t>
            </a:r>
            <a:r>
              <a:rPr lang="it-IT" sz="1600" dirty="0">
                <a:ea typeface="Times New Roman" panose="02020603050405020304" pitchFamily="18" charset="0"/>
              </a:rPr>
              <a:t> accertando e certificando, sulla base degli atti forniti dal dirigente dell’amministrazione aggiudicatrice preposto alla struttura competente l’eventuale presenza di caratteristiche specifiche connesse a tali aspetti;</a:t>
            </a:r>
          </a:p>
          <a:p>
            <a:pPr marL="283845" algn="ctr">
              <a:lnSpc>
                <a:spcPct val="103000"/>
              </a:lnSpc>
              <a:spcBef>
                <a:spcPts val="305"/>
              </a:spcBef>
              <a:spcAft>
                <a:spcPts val="0"/>
              </a:spcAft>
            </a:pPr>
            <a:r>
              <a:rPr lang="it-IT" sz="1600" dirty="0">
                <a:ea typeface="Times New Roman" panose="02020603050405020304" pitchFamily="18" charset="0"/>
              </a:rPr>
              <a:t>e) </a:t>
            </a:r>
            <a:r>
              <a:rPr lang="it-IT" sz="1600" u="sng" dirty="0">
                <a:ea typeface="Times New Roman" panose="02020603050405020304" pitchFamily="18" charset="0"/>
              </a:rPr>
              <a:t>per la progettazione dei lavori di cui al punto precedente fornisce indirizzi, formalizzandoli in apposito documento, in ordine agli obiettivi generali da perseguire, alle strategie  per raggiungerli, alle esigenze e ai bisogni da soddisfare, fissando i limiti finanziari da rispettare e indicando i possibili sistemi di realizzazione da impiegare</a:t>
            </a:r>
            <a:r>
              <a:rPr lang="it-IT" sz="1600" dirty="0">
                <a:ea typeface="Times New Roman" panose="02020603050405020304" pitchFamily="18" charset="0"/>
              </a:rPr>
              <a:t>;</a:t>
            </a:r>
          </a:p>
          <a:p>
            <a:pPr marL="283845" algn="ctr">
              <a:lnSpc>
                <a:spcPct val="103000"/>
              </a:lnSpc>
              <a:spcBef>
                <a:spcPts val="305"/>
              </a:spcBef>
              <a:spcAft>
                <a:spcPts val="0"/>
              </a:spcAft>
            </a:pPr>
            <a:r>
              <a:rPr lang="it-IT" sz="1600" dirty="0">
                <a:ea typeface="Times New Roman" panose="02020603050405020304" pitchFamily="18" charset="0"/>
              </a:rPr>
              <a:t>f) </a:t>
            </a:r>
            <a:r>
              <a:rPr lang="it-IT" sz="1600" u="sng" dirty="0">
                <a:ea typeface="Times New Roman" panose="02020603050405020304" pitchFamily="18" charset="0"/>
              </a:rPr>
              <a:t>per la progettazione dei i lavori di particolare rilevanza (ex art. 23, comma 2 Codice) verifica la possibilità di ricorrere alle professionalità interne in possesso di idonea competenza oppure propone l’utilizzo della procedura del concorso di progettazione o del concorso di idee</a:t>
            </a:r>
            <a:r>
              <a:rPr lang="it-IT" sz="1600" dirty="0">
                <a:ea typeface="Times New Roman" panose="02020603050405020304" pitchFamily="18" charset="0"/>
              </a:rPr>
              <a:t>;</a:t>
            </a:r>
          </a:p>
        </p:txBody>
      </p:sp>
    </p:spTree>
    <p:extLst>
      <p:ext uri="{BB962C8B-B14F-4D97-AF65-F5344CB8AC3E}">
        <p14:creationId xmlns:p14="http://schemas.microsoft.com/office/powerpoint/2010/main" val="3403318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73</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401013" y="1812361"/>
            <a:ext cx="9399509" cy="3931333"/>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sz="2000" dirty="0">
                <a:ea typeface="Times New Roman" panose="02020603050405020304" pitchFamily="18" charset="0"/>
              </a:rPr>
              <a:t>g) </a:t>
            </a:r>
            <a:r>
              <a:rPr lang="it-IT" sz="2000" u="sng" dirty="0">
                <a:ea typeface="Times New Roman" panose="02020603050405020304" pitchFamily="18" charset="0"/>
              </a:rPr>
              <a:t>in relazione alle caratteristiche e alla dimensione dell’intervento, promuove e definisce, sulla base delle indicazioni del dirigente preposto alla struttura competente, le modalità di verifica  dei vari livelli progettuali</a:t>
            </a:r>
            <a:r>
              <a:rPr lang="it-IT" sz="2000" dirty="0">
                <a:ea typeface="Times New Roman" panose="02020603050405020304" pitchFamily="18" charset="0"/>
              </a:rPr>
              <a:t>, le procedure di eventuale affidamento a soggetti esterni delle attività di progettazione e la stima dei corrispettivi, da inserire nel quadro economico;</a:t>
            </a:r>
          </a:p>
          <a:p>
            <a:pPr marL="283845" algn="ctr">
              <a:lnSpc>
                <a:spcPct val="103000"/>
              </a:lnSpc>
              <a:spcBef>
                <a:spcPts val="305"/>
              </a:spcBef>
              <a:spcAft>
                <a:spcPts val="0"/>
              </a:spcAft>
            </a:pPr>
            <a:r>
              <a:rPr lang="it-IT" sz="2000" dirty="0">
                <a:ea typeface="Times New Roman" panose="02020603050405020304" pitchFamily="18" charset="0"/>
              </a:rPr>
              <a:t>h) </a:t>
            </a:r>
            <a:r>
              <a:rPr lang="it-IT" sz="2000" u="sng" dirty="0">
                <a:ea typeface="Times New Roman" panose="02020603050405020304" pitchFamily="18" charset="0"/>
              </a:rPr>
              <a:t>coordina le attività necessarie alla redazione del progetto di fattibilità tecnica ed economica</a:t>
            </a:r>
            <a:r>
              <a:rPr lang="it-IT" sz="2000" dirty="0">
                <a:ea typeface="Times New Roman" panose="02020603050405020304" pitchFamily="18" charset="0"/>
              </a:rPr>
              <a:t>, verificando che siano indicati gli indirizzi che devono essere seguiti nei successivi livelli di progettazione e i diversi gradi di approfondimento delle verifiche, delle rilevazioni e degli elaborati richiesti;</a:t>
            </a:r>
          </a:p>
          <a:p>
            <a:pPr marL="283845" algn="ctr">
              <a:lnSpc>
                <a:spcPct val="103000"/>
              </a:lnSpc>
              <a:spcBef>
                <a:spcPts val="305"/>
              </a:spcBef>
              <a:spcAft>
                <a:spcPts val="0"/>
              </a:spcAft>
            </a:pPr>
            <a:r>
              <a:rPr lang="it-IT" sz="2000" dirty="0">
                <a:ea typeface="Times New Roman" panose="02020603050405020304" pitchFamily="18" charset="0"/>
              </a:rPr>
              <a:t>i) </a:t>
            </a:r>
            <a:r>
              <a:rPr lang="it-IT" sz="2000" u="sng" dirty="0">
                <a:ea typeface="Times New Roman" panose="02020603050405020304" pitchFamily="18" charset="0"/>
              </a:rPr>
              <a:t>coordina le attività necessarie alla redazione del progetto definitivo ed esecutivo</a:t>
            </a:r>
            <a:r>
              <a:rPr lang="it-IT" sz="2000" dirty="0">
                <a:ea typeface="Times New Roman" panose="02020603050405020304" pitchFamily="18" charset="0"/>
              </a:rPr>
              <a:t>, verificando che siano rispettate le indicazioni contenute </a:t>
            </a:r>
            <a:r>
              <a:rPr lang="it-IT" dirty="0">
                <a:ea typeface="Times New Roman" panose="02020603050405020304" pitchFamily="18" charset="0"/>
              </a:rPr>
              <a:t>nel progetto di fattibilità tecnica ed economica;</a:t>
            </a:r>
          </a:p>
        </p:txBody>
      </p:sp>
    </p:spTree>
    <p:extLst>
      <p:ext uri="{BB962C8B-B14F-4D97-AF65-F5344CB8AC3E}">
        <p14:creationId xmlns:p14="http://schemas.microsoft.com/office/powerpoint/2010/main" val="1789295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74</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401013" y="1812361"/>
            <a:ext cx="9399509" cy="2972352"/>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sz="2000" dirty="0">
                <a:ea typeface="Times New Roman" panose="02020603050405020304" pitchFamily="18" charset="0"/>
              </a:rPr>
              <a:t>j) </a:t>
            </a:r>
            <a:r>
              <a:rPr lang="it-IT" sz="2000" u="sng" dirty="0">
                <a:ea typeface="Times New Roman" panose="02020603050405020304" pitchFamily="18" charset="0"/>
              </a:rPr>
              <a:t>effettua, prima dell’approvazione del progetto in ciascuno dei suoi livelli, le necessarie verifiche circa la rispondenza dei contenuti del documento alla normativa vigente</a:t>
            </a:r>
            <a:r>
              <a:rPr lang="it-IT" sz="2000" dirty="0">
                <a:ea typeface="Times New Roman" panose="02020603050405020304" pitchFamily="18" charset="0"/>
              </a:rPr>
              <a:t>, il rispetto dei limiti finanziari, la stima dei costi e delle fonti di finanziamento, la rispondenza dei prezzi indicati ai prezziari aggiornati e in vigore, e l’esistenza dei presupposti di ordine tecnico e amministrativo necessari per conseguire la piena disponibilità degli immobili;</a:t>
            </a:r>
          </a:p>
          <a:p>
            <a:pPr marL="283845" algn="ctr">
              <a:lnSpc>
                <a:spcPct val="103000"/>
              </a:lnSpc>
              <a:spcBef>
                <a:spcPts val="305"/>
              </a:spcBef>
              <a:spcAft>
                <a:spcPts val="0"/>
              </a:spcAft>
            </a:pPr>
            <a:r>
              <a:rPr lang="it-IT" sz="2000" dirty="0">
                <a:ea typeface="Times New Roman" panose="02020603050405020304" pitchFamily="18" charset="0"/>
              </a:rPr>
              <a:t>k) </a:t>
            </a:r>
            <a:r>
              <a:rPr lang="it-IT" sz="2000" b="1" u="sng" dirty="0">
                <a:ea typeface="Times New Roman" panose="02020603050405020304" pitchFamily="18" charset="0"/>
              </a:rPr>
              <a:t>svolge l’attività di verifica dei progetti per lavori di importo inferiore a un milione di euro, anche avvalendosi della struttura di cui all’articolo 31</a:t>
            </a:r>
            <a:r>
              <a:rPr lang="it-IT" sz="2000" dirty="0">
                <a:ea typeface="Times New Roman" panose="02020603050405020304" pitchFamily="18" charset="0"/>
              </a:rPr>
              <a:t>, comma 9 Codice (struttura stabile di supporto);</a:t>
            </a:r>
          </a:p>
        </p:txBody>
      </p:sp>
    </p:spTree>
    <p:extLst>
      <p:ext uri="{BB962C8B-B14F-4D97-AF65-F5344CB8AC3E}">
        <p14:creationId xmlns:p14="http://schemas.microsoft.com/office/powerpoint/2010/main" val="1520134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75</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401013" y="1812361"/>
            <a:ext cx="9399509" cy="2779928"/>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sz="2400" dirty="0">
                <a:ea typeface="Times New Roman" panose="02020603050405020304" pitchFamily="18" charset="0"/>
              </a:rPr>
              <a:t>n) </a:t>
            </a:r>
            <a:r>
              <a:rPr lang="it-IT" sz="2400" b="1" dirty="0">
                <a:ea typeface="Times New Roman" panose="02020603050405020304" pitchFamily="18" charset="0"/>
              </a:rPr>
              <a:t>propone all’amministrazione aggiudicatrice i sistemi di affidamento dei lavori, la tipologia di contratto da stipulare, il criterio di aggiudicazione da adottare;</a:t>
            </a:r>
          </a:p>
          <a:p>
            <a:pPr marL="283845" algn="ctr">
              <a:lnSpc>
                <a:spcPct val="103000"/>
              </a:lnSpc>
              <a:spcBef>
                <a:spcPts val="305"/>
              </a:spcBef>
              <a:spcAft>
                <a:spcPts val="0"/>
              </a:spcAft>
            </a:pPr>
            <a:r>
              <a:rPr lang="it-IT" sz="2400" dirty="0">
                <a:ea typeface="Times New Roman" panose="02020603050405020304" pitchFamily="18" charset="0"/>
              </a:rPr>
              <a:t>o) </a:t>
            </a:r>
            <a:r>
              <a:rPr lang="it-IT" sz="2400" u="sng" dirty="0">
                <a:ea typeface="Times New Roman" panose="02020603050405020304" pitchFamily="18" charset="0"/>
              </a:rPr>
              <a:t>convoca e presiede, nelle procedure ristrette e nei casi di partenariato per l’innovazione e di dialogo competitivo, ove ne ravvisi la necessità, un incontro preliminare per l’illustrazione del progetto e per consentire osservazioni allo stesso;</a:t>
            </a:r>
          </a:p>
        </p:txBody>
      </p:sp>
    </p:spTree>
    <p:extLst>
      <p:ext uri="{BB962C8B-B14F-4D97-AF65-F5344CB8AC3E}">
        <p14:creationId xmlns:p14="http://schemas.microsoft.com/office/powerpoint/2010/main" val="3508941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76</a:t>
            </a:fld>
            <a:endParaRPr lang="it-IT" dirty="0"/>
          </a:p>
        </p:txBody>
      </p:sp>
      <p:sp>
        <p:nvSpPr>
          <p:cNvPr id="10" name="CasellaDiTesto 9"/>
          <p:cNvSpPr txBox="1"/>
          <p:nvPr/>
        </p:nvSpPr>
        <p:spPr>
          <a:xfrm>
            <a:off x="2532176" y="1072458"/>
            <a:ext cx="7200800" cy="830997"/>
          </a:xfrm>
          <a:prstGeom prst="rect">
            <a:avLst/>
          </a:prstGeom>
          <a:noFill/>
        </p:spPr>
        <p:txBody>
          <a:bodyPr wrap="square" rtlCol="0">
            <a:spAutoFit/>
          </a:bodyPr>
          <a:lstStyle/>
          <a:p>
            <a:pPr algn="ctr"/>
            <a:r>
              <a:rPr lang="it-IT" sz="2800" b="1" dirty="0">
                <a:highlight>
                  <a:srgbClr val="FF0000"/>
                </a:highlight>
              </a:rPr>
              <a:t>IL RUP NELL’ATTIVITÀ DI PROGRAMMAZIONE</a:t>
            </a:r>
          </a:p>
          <a:p>
            <a:pPr algn="ctr"/>
            <a:endParaRPr lang="it-IT" sz="2000" b="1" dirty="0"/>
          </a:p>
        </p:txBody>
      </p:sp>
      <p:sp>
        <p:nvSpPr>
          <p:cNvPr id="9" name="Rettangolo 8">
            <a:extLst>
              <a:ext uri="{FF2B5EF4-FFF2-40B4-BE49-F238E27FC236}">
                <a16:creationId xmlns:a16="http://schemas.microsoft.com/office/drawing/2014/main" id="{C689A146-85F1-4390-B010-7DB309445255}"/>
              </a:ext>
            </a:extLst>
          </p:cNvPr>
          <p:cNvSpPr/>
          <p:nvPr/>
        </p:nvSpPr>
        <p:spPr>
          <a:xfrm>
            <a:off x="1401013" y="1812361"/>
            <a:ext cx="9399509" cy="1980607"/>
          </a:xfrm>
          <a:prstGeom prst="rect">
            <a:avLst/>
          </a:prstGeom>
          <a:ln>
            <a:solidFill>
              <a:schemeClr val="tx1"/>
            </a:solidFill>
          </a:ln>
        </p:spPr>
        <p:txBody>
          <a:bodyPr wrap="square">
            <a:spAutoFit/>
          </a:bodyPr>
          <a:lstStyle/>
          <a:p>
            <a:pPr marL="283845" algn="ctr">
              <a:lnSpc>
                <a:spcPct val="103000"/>
              </a:lnSpc>
              <a:spcBef>
                <a:spcPts val="305"/>
              </a:spcBef>
              <a:spcAft>
                <a:spcPts val="0"/>
              </a:spcAft>
            </a:pPr>
            <a:r>
              <a:rPr lang="it-IT" sz="2400" dirty="0">
                <a:ea typeface="Times New Roman" panose="02020603050405020304" pitchFamily="18" charset="0"/>
              </a:rPr>
              <a:t>p) </a:t>
            </a:r>
            <a:r>
              <a:rPr lang="it-IT" sz="2400" b="1" dirty="0">
                <a:ea typeface="Times New Roman" panose="02020603050405020304" pitchFamily="18" charset="0"/>
              </a:rPr>
              <a:t>richiede all’amministrazione aggiudicatrice la nomina della commissione nel caso di affidamento con il criterio dell’offerta economicamente più vantaggiosa</a:t>
            </a:r>
            <a:r>
              <a:rPr lang="it-IT" sz="2400" dirty="0">
                <a:ea typeface="Times New Roman" panose="02020603050405020304" pitchFamily="18" charset="0"/>
              </a:rPr>
              <a:t>, indicando se ricorrono i presupposti per la nomina di componenti interni o per la richiesta all’A.N.AC. di una lista di candidati, ai sensi dell’art. 77, comma 3 Codice.</a:t>
            </a:r>
            <a:endParaRPr lang="it-IT" sz="2400" u="sng" dirty="0">
              <a:ea typeface="Times New Roman" panose="02020603050405020304" pitchFamily="18" charset="0"/>
            </a:endParaRPr>
          </a:p>
        </p:txBody>
      </p:sp>
      <p:sp>
        <p:nvSpPr>
          <p:cNvPr id="3" name="Freccia destra con strisce 2">
            <a:extLst>
              <a:ext uri="{FF2B5EF4-FFF2-40B4-BE49-F238E27FC236}">
                <a16:creationId xmlns:a16="http://schemas.microsoft.com/office/drawing/2014/main" id="{6E3B6935-EB09-475C-9835-EBB31CD7ED83}"/>
              </a:ext>
            </a:extLst>
          </p:cNvPr>
          <p:cNvSpPr/>
          <p:nvPr/>
        </p:nvSpPr>
        <p:spPr>
          <a:xfrm rot="16200000">
            <a:off x="5279287" y="4570930"/>
            <a:ext cx="1633428" cy="795795"/>
          </a:xfrm>
          <a:prstGeom prst="strip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2925027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77</a:t>
            </a:fld>
            <a:endParaRPr lang="it-IT" dirty="0"/>
          </a:p>
        </p:txBody>
      </p:sp>
      <p:sp>
        <p:nvSpPr>
          <p:cNvPr id="10" name="CasellaDiTesto 9"/>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3046988"/>
          </a:xfrm>
          <a:prstGeom prst="rect">
            <a:avLst/>
          </a:prstGeom>
          <a:solidFill>
            <a:schemeClr val="bg2"/>
          </a:solidFill>
          <a:ln>
            <a:solidFill>
              <a:schemeClr val="tx1"/>
            </a:solidFill>
          </a:ln>
        </p:spPr>
        <p:txBody>
          <a:bodyPr wrap="square" rtlCol="0">
            <a:spAutoFit/>
          </a:bodyPr>
          <a:lstStyle/>
          <a:p>
            <a:pPr algn="ctr"/>
            <a:r>
              <a:rPr lang="it-IT" sz="2400" dirty="0"/>
              <a:t>Con gli artt. 32 (fasi delle procedure di affidamento) e 33 Codice (controlli sugli atti delle procedure di affidamento), il Codice dei contratti disciplina gli aspetti centrali della procedura amministrativa di affidamento ed i correlati controlli. </a:t>
            </a:r>
          </a:p>
          <a:p>
            <a:pPr algn="ctr"/>
            <a:endParaRPr lang="it-IT" sz="2400" dirty="0"/>
          </a:p>
          <a:p>
            <a:pPr algn="ctr"/>
            <a:r>
              <a:rPr lang="it-IT" sz="2400" dirty="0"/>
              <a:t>Procedura che, peraltro, il RUP ed i suoi collaboratori devono rispettare in ogni ipotesi di affidamento. </a:t>
            </a:r>
            <a:endParaRPr lang="it-IT" sz="2400" b="1" u="sng" dirty="0"/>
          </a:p>
        </p:txBody>
      </p:sp>
    </p:spTree>
    <p:extLst>
      <p:ext uri="{BB962C8B-B14F-4D97-AF65-F5344CB8AC3E}">
        <p14:creationId xmlns:p14="http://schemas.microsoft.com/office/powerpoint/2010/main" val="3309332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945282"/>
            <a:ext cx="7200800" cy="1938992"/>
          </a:xfrm>
          <a:prstGeom prst="rect">
            <a:avLst/>
          </a:prstGeom>
          <a:noFill/>
        </p:spPr>
        <p:txBody>
          <a:bodyPr wrap="square" rtlCol="0">
            <a:spAutoFit/>
          </a:bodyPr>
          <a:lstStyle/>
          <a:p>
            <a:pPr algn="ctr"/>
            <a:r>
              <a:rPr lang="it-IT" sz="2400" dirty="0"/>
              <a:t>Prima dell’avvio della procedura di aggiudicazione dei contratti pubblici, le S.A., in conformità ai loro ordinamenti, individuano gli elementi essenziali del contratto ed i criteri di selezione degli operatori economici e delle relative offerte…</a:t>
            </a:r>
          </a:p>
        </p:txBody>
      </p:sp>
      <p:sp>
        <p:nvSpPr>
          <p:cNvPr id="9" name="Rettangolo 8">
            <a:extLst>
              <a:ext uri="{FF2B5EF4-FFF2-40B4-BE49-F238E27FC236}">
                <a16:creationId xmlns:a16="http://schemas.microsoft.com/office/drawing/2014/main" id="{9106FAA4-392F-4B1A-9A1E-E4289DDC1B72}"/>
              </a:ext>
            </a:extLst>
          </p:cNvPr>
          <p:cNvSpPr/>
          <p:nvPr/>
        </p:nvSpPr>
        <p:spPr>
          <a:xfrm>
            <a:off x="2657904" y="4145599"/>
            <a:ext cx="6949344" cy="1631216"/>
          </a:xfrm>
          <a:prstGeom prst="rect">
            <a:avLst/>
          </a:prstGeom>
          <a:solidFill>
            <a:schemeClr val="accent1">
              <a:lumMod val="60000"/>
              <a:lumOff val="40000"/>
            </a:schemeClr>
          </a:solidFill>
        </p:spPr>
        <p:txBody>
          <a:bodyPr wrap="square">
            <a:spAutoFit/>
          </a:bodyPr>
          <a:lstStyle/>
          <a:p>
            <a:pPr algn="ctr"/>
            <a:r>
              <a:rPr lang="it-IT" sz="2000" b="1" dirty="0">
                <a:latin typeface="+mj-lt"/>
              </a:rPr>
              <a:t>Prima dell’avvio delle procedure di affidamento dei contratti pubblici, le stazioni appaltanti, in conformità ai propri ordinamenti, decretano o determinano di contrarre, individuando gli elementi essenziali del contratto e i criteri di selezione degli operatori economici e delle offerte (art. 32, comma 2 Codice).</a:t>
            </a:r>
          </a:p>
        </p:txBody>
      </p:sp>
      <p:sp>
        <p:nvSpPr>
          <p:cNvPr id="11" name="CasellaDiTesto 10">
            <a:extLst>
              <a:ext uri="{FF2B5EF4-FFF2-40B4-BE49-F238E27FC236}">
                <a16:creationId xmlns:a16="http://schemas.microsoft.com/office/drawing/2014/main" id="{B555BE03-E150-45FC-9A0F-8E5E00539B94}"/>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991751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3539430"/>
          </a:xfrm>
          <a:prstGeom prst="rect">
            <a:avLst/>
          </a:prstGeom>
          <a:noFill/>
        </p:spPr>
        <p:txBody>
          <a:bodyPr wrap="square" rtlCol="0">
            <a:spAutoFit/>
          </a:bodyPr>
          <a:lstStyle/>
          <a:p>
            <a:pPr algn="ctr"/>
            <a:r>
              <a:rPr lang="it-IT" sz="2000" dirty="0"/>
              <a:t>L’art. 32 Codice si limita ad esigere che la determinazione/decreto contenga: «</a:t>
            </a:r>
            <a:r>
              <a:rPr lang="it-IT" sz="2000" u="sng" dirty="0"/>
              <a:t>gli elementi essenziali del contratto e i criteri di selezione degli operatori economici e delle offerte</a:t>
            </a:r>
            <a:r>
              <a:rPr lang="it-IT" sz="2000" dirty="0"/>
              <a:t>».</a:t>
            </a:r>
          </a:p>
          <a:p>
            <a:pPr algn="ctr"/>
            <a:endParaRPr lang="it-IT" sz="2000" dirty="0"/>
          </a:p>
          <a:p>
            <a:pPr algn="ctr"/>
            <a:r>
              <a:rPr lang="it-IT" sz="2000" dirty="0"/>
              <a:t>L’art. 192 T.U. Enti locali, invece, richiede pure i seguenti elementi: «</a:t>
            </a:r>
            <a:r>
              <a:rPr lang="it-IT" sz="2000" u="sng" dirty="0"/>
              <a:t>a) il fine che con il contratto si intende perseguire; b) l'oggetto del contratto, la sua forma e le clausole ritenute essenziali; c) le modalità di scelta del contraente ammesse dalle disposizioni vigenti in materia di contratti delle pubbliche amministrazioni e le ragioni che ne sono alla base</a:t>
            </a:r>
            <a:r>
              <a:rPr lang="it-IT" sz="2000" dirty="0"/>
              <a:t>». </a:t>
            </a:r>
          </a:p>
          <a:p>
            <a:pPr algn="ctr"/>
            <a:r>
              <a:rPr lang="it-IT" sz="2400" dirty="0"/>
              <a:t> </a:t>
            </a:r>
          </a:p>
        </p:txBody>
      </p:sp>
      <p:sp>
        <p:nvSpPr>
          <p:cNvPr id="9" name="CasellaDiTesto 8">
            <a:extLst>
              <a:ext uri="{FF2B5EF4-FFF2-40B4-BE49-F238E27FC236}">
                <a16:creationId xmlns:a16="http://schemas.microsoft.com/office/drawing/2014/main" id="{7AD8815F-4675-419F-A19B-E7F6569822B5}"/>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94113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8</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2308324"/>
          </a:xfrm>
          <a:prstGeom prst="rect">
            <a:avLst/>
          </a:prstGeom>
          <a:solidFill>
            <a:schemeClr val="accent1">
              <a:lumMod val="40000"/>
              <a:lumOff val="60000"/>
            </a:schemeClr>
          </a:solidFill>
          <a:ln>
            <a:solidFill>
              <a:srgbClr val="0070C0"/>
            </a:solidFill>
          </a:ln>
        </p:spPr>
        <p:txBody>
          <a:bodyPr wrap="square" rtlCol="0">
            <a:spAutoFit/>
          </a:bodyPr>
          <a:lstStyle/>
          <a:p>
            <a:pPr algn="ctr" fontAlgn="base"/>
            <a:r>
              <a:rPr lang="it-IT" sz="2400" b="1" dirty="0"/>
              <a:t>Una volta concluso il periodo di sospensione, i termini cominciano nuovamente a decorrere, non si tratta quindi di un azzeramento degli stessi. Resta sempre ammessa la possibilità per il soggetto di rinunciare alla sospensione e osservare il termine originario. In tal caso la sospensione rimane valida per lo svolgimento delle attività conseguenti.</a:t>
            </a:r>
          </a:p>
        </p:txBody>
      </p:sp>
    </p:spTree>
    <p:extLst>
      <p:ext uri="{BB962C8B-B14F-4D97-AF65-F5344CB8AC3E}">
        <p14:creationId xmlns:p14="http://schemas.microsoft.com/office/powerpoint/2010/main" val="911351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80</a:t>
            </a:fld>
            <a:endParaRPr lang="it-IT" dirty="0"/>
          </a:p>
        </p:txBody>
      </p:sp>
      <p:sp>
        <p:nvSpPr>
          <p:cNvPr id="11" name="CasellaDiTesto 10">
            <a:extLst>
              <a:ext uri="{FF2B5EF4-FFF2-40B4-BE49-F238E27FC236}">
                <a16:creationId xmlns:a16="http://schemas.microsoft.com/office/drawing/2014/main" id="{B555BE03-E150-45FC-9A0F-8E5E00539B94}"/>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graphicFrame>
        <p:nvGraphicFramePr>
          <p:cNvPr id="17" name="Diagramma 16">
            <a:extLst>
              <a:ext uri="{FF2B5EF4-FFF2-40B4-BE49-F238E27FC236}">
                <a16:creationId xmlns:a16="http://schemas.microsoft.com/office/drawing/2014/main" id="{80242EFF-191E-452B-BEA4-E748702FF2B2}"/>
              </a:ext>
            </a:extLst>
          </p:cNvPr>
          <p:cNvGraphicFramePr/>
          <p:nvPr>
            <p:extLst>
              <p:ext uri="{D42A27DB-BD31-4B8C-83A1-F6EECF244321}">
                <p14:modId xmlns:p14="http://schemas.microsoft.com/office/powerpoint/2010/main" val="4183302091"/>
              </p:ext>
            </p:extLst>
          </p:nvPr>
        </p:nvGraphicFramePr>
        <p:xfrm>
          <a:off x="1391611" y="2021599"/>
          <a:ext cx="9117363" cy="399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98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273479" y="1945282"/>
            <a:ext cx="9645041" cy="3416320"/>
          </a:xfrm>
          <a:prstGeom prst="rect">
            <a:avLst/>
          </a:prstGeom>
          <a:noFill/>
          <a:ln>
            <a:solidFill>
              <a:schemeClr val="accent1"/>
            </a:solidFill>
          </a:ln>
        </p:spPr>
        <p:txBody>
          <a:bodyPr wrap="square" rtlCol="0">
            <a:spAutoFit/>
          </a:bodyPr>
          <a:lstStyle/>
          <a:p>
            <a:pPr algn="ctr"/>
            <a:r>
              <a:rPr lang="it-IT" sz="2400" dirty="0"/>
              <a:t>LA DETERMINA A CONTRARRE o atto equivalente (art. 7, comma 2 bozza regolamento) contiene:</a:t>
            </a:r>
          </a:p>
          <a:p>
            <a:pPr marL="342900" indent="-342900" algn="ctr">
              <a:buFont typeface="Wingdings" panose="05000000000000000000" pitchFamily="2" charset="2"/>
              <a:buChar char="Ø"/>
            </a:pPr>
            <a:r>
              <a:rPr lang="it-IT" sz="2400" dirty="0"/>
              <a:t>le caratteristiche delle opere, dei beni o dei servizi che formano oggetto del contratto da stipulare; l’importo massimo stimato dell’affidamento e la relativa copertura contabile; </a:t>
            </a:r>
          </a:p>
          <a:p>
            <a:pPr marL="342900" indent="-342900" algn="ctr">
              <a:buFont typeface="Wingdings" panose="05000000000000000000" pitchFamily="2" charset="2"/>
              <a:buChar char="Ø"/>
            </a:pPr>
            <a:r>
              <a:rPr lang="it-IT" sz="2400" dirty="0"/>
              <a:t>la procedura che si intende seguire con una sintetica esposizione delle ragioni della scelta;</a:t>
            </a:r>
          </a:p>
          <a:p>
            <a:pPr marL="342900" indent="-342900" algn="ctr">
              <a:buFont typeface="Wingdings" panose="05000000000000000000" pitchFamily="2" charset="2"/>
              <a:buChar char="Ø"/>
            </a:pPr>
            <a:r>
              <a:rPr lang="it-IT" sz="2400" dirty="0"/>
              <a:t>il criterio di aggiudicazione prescelto, </a:t>
            </a:r>
            <a:r>
              <a:rPr lang="it-IT" sz="2400" b="1" u="sng" dirty="0"/>
              <a:t>l’eventuale decisione di nominare la commissione giudicatrice nonché le principali condizioni contrattuali. </a:t>
            </a:r>
          </a:p>
        </p:txBody>
      </p:sp>
      <p:sp>
        <p:nvSpPr>
          <p:cNvPr id="11" name="CasellaDiTesto 10">
            <a:extLst>
              <a:ext uri="{FF2B5EF4-FFF2-40B4-BE49-F238E27FC236}">
                <a16:creationId xmlns:a16="http://schemas.microsoft.com/office/drawing/2014/main" id="{B555BE03-E150-45FC-9A0F-8E5E00539B94}"/>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553466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252331" y="1652894"/>
            <a:ext cx="9687338" cy="584775"/>
          </a:xfrm>
          <a:prstGeom prst="rect">
            <a:avLst/>
          </a:prstGeom>
          <a:noFill/>
        </p:spPr>
        <p:txBody>
          <a:bodyPr wrap="square" rtlCol="0">
            <a:spAutoFit/>
          </a:bodyPr>
          <a:lstStyle/>
          <a:p>
            <a:pPr algn="ctr"/>
            <a:r>
              <a:rPr lang="it-IT" sz="1600" b="1" dirty="0"/>
              <a:t>È utile riportare il confronto tra la determinazione a contrarre disciplinata nel T.U. enti locali (d.lgs. n. 267/2000) e quella contenuta nel Codice appalti…</a:t>
            </a:r>
          </a:p>
        </p:txBody>
      </p:sp>
      <p:graphicFrame>
        <p:nvGraphicFramePr>
          <p:cNvPr id="8" name="Tabella 7">
            <a:extLst>
              <a:ext uri="{FF2B5EF4-FFF2-40B4-BE49-F238E27FC236}">
                <a16:creationId xmlns:a16="http://schemas.microsoft.com/office/drawing/2014/main" id="{6D370A0B-2B16-4249-94B2-B65B3F852883}"/>
              </a:ext>
            </a:extLst>
          </p:cNvPr>
          <p:cNvGraphicFramePr>
            <a:graphicFrameLocks noGrp="1"/>
          </p:cNvGraphicFramePr>
          <p:nvPr>
            <p:extLst>
              <p:ext uri="{D42A27DB-BD31-4B8C-83A1-F6EECF244321}">
                <p14:modId xmlns:p14="http://schemas.microsoft.com/office/powerpoint/2010/main" val="2587202302"/>
              </p:ext>
            </p:extLst>
          </p:nvPr>
        </p:nvGraphicFramePr>
        <p:xfrm>
          <a:off x="2209800" y="2498861"/>
          <a:ext cx="7772400" cy="35966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418018288"/>
                    </a:ext>
                  </a:extLst>
                </a:gridCol>
                <a:gridCol w="3886200">
                  <a:extLst>
                    <a:ext uri="{9D8B030D-6E8A-4147-A177-3AD203B41FA5}">
                      <a16:colId xmlns:a16="http://schemas.microsoft.com/office/drawing/2014/main" val="2393785918"/>
                    </a:ext>
                  </a:extLst>
                </a:gridCol>
              </a:tblGrid>
              <a:tr h="483667">
                <a:tc>
                  <a:txBody>
                    <a:bodyPr/>
                    <a:lstStyle/>
                    <a:p>
                      <a:pPr algn="ctr"/>
                      <a:r>
                        <a:rPr lang="it-IT" sz="1400" dirty="0"/>
                        <a:t>Art. 192 d.lgs. n. 267/2000 – determinazione a contrarre e relative procedure</a:t>
                      </a:r>
                    </a:p>
                  </a:txBody>
                  <a:tcPr/>
                </a:tc>
                <a:tc>
                  <a:txBody>
                    <a:bodyPr/>
                    <a:lstStyle/>
                    <a:p>
                      <a:pPr algn="ctr"/>
                      <a:r>
                        <a:rPr lang="it-IT" sz="1400" dirty="0"/>
                        <a:t>Art. 32, comma 2 d.lgs. n. 50/2016 – fasi delle procedure di affidamento</a:t>
                      </a:r>
                    </a:p>
                  </a:txBody>
                  <a:tcPr/>
                </a:tc>
                <a:extLst>
                  <a:ext uri="{0D108BD9-81ED-4DB2-BD59-A6C34878D82A}">
                    <a16:rowId xmlns:a16="http://schemas.microsoft.com/office/drawing/2014/main" val="105796718"/>
                  </a:ext>
                </a:extLst>
              </a:tr>
              <a:tr h="2716493">
                <a:tc>
                  <a:txBody>
                    <a:bodyPr/>
                    <a:lstStyle/>
                    <a:p>
                      <a:pPr algn="ctr"/>
                      <a:r>
                        <a:rPr lang="it-IT" sz="1400" b="0" dirty="0">
                          <a:latin typeface="+mj-lt"/>
                        </a:rPr>
                        <a:t>1. La stipulazione dei contratti deve essere preceduta da apposita determinazione del responsabile del procedimento di spesa indicante:</a:t>
                      </a:r>
                    </a:p>
                    <a:p>
                      <a:pPr algn="ctr"/>
                      <a:r>
                        <a:rPr lang="it-IT" sz="1400" b="0" dirty="0">
                          <a:latin typeface="+mj-lt"/>
                        </a:rPr>
                        <a:t>a) il fine che con il contratto si intende perseguire; </a:t>
                      </a:r>
                    </a:p>
                    <a:p>
                      <a:pPr algn="ctr"/>
                      <a:r>
                        <a:rPr lang="it-IT" sz="1400" b="0" dirty="0">
                          <a:latin typeface="+mj-lt"/>
                        </a:rPr>
                        <a:t>b) l'oggetto del contratto, la sua forma e le clausole ritenute essenziali; </a:t>
                      </a:r>
                    </a:p>
                    <a:p>
                      <a:pPr algn="ctr"/>
                      <a:r>
                        <a:rPr lang="it-IT" sz="1400" b="0" dirty="0">
                          <a:latin typeface="+mj-lt"/>
                        </a:rPr>
                        <a:t>c) le modalità di scelta del contraente ammesse dalle disposizioni vigenti in materia di contratti delle pubbliche amministrazioni e le ragioni che ne sono alla base. </a:t>
                      </a:r>
                    </a:p>
                    <a:p>
                      <a:pPr algn="ctr"/>
                      <a:r>
                        <a:rPr lang="it-IT" sz="1400" b="0" dirty="0">
                          <a:latin typeface="+mj-lt"/>
                        </a:rPr>
                        <a:t>2. Si applicano, in ogni caso, le procedure previste dalla normativa della Unione europea recepita o comunque vigente nell'ordinamento giuridico italiano.</a:t>
                      </a:r>
                    </a:p>
                  </a:txBody>
                  <a:tcPr/>
                </a:tc>
                <a:tc>
                  <a:txBody>
                    <a:bodyPr/>
                    <a:lstStyle/>
                    <a:p>
                      <a:pPr algn="ctr"/>
                      <a:r>
                        <a:rPr lang="it-IT" sz="1400" dirty="0">
                          <a:latin typeface="+mj-lt"/>
                        </a:rPr>
                        <a:t>2. Prima dell’avvio delle procedure di affidamento dei contratti pubblici, le stazioni appaltanti, in conformità ai propri ordinamenti, decretano o determinano di contrarre, individuando gli elementi essenziali del contratto e i criteri di selezione degli operatori economici e delle offerte.</a:t>
                      </a:r>
                    </a:p>
                  </a:txBody>
                  <a:tcPr/>
                </a:tc>
                <a:extLst>
                  <a:ext uri="{0D108BD9-81ED-4DB2-BD59-A6C34878D82A}">
                    <a16:rowId xmlns:a16="http://schemas.microsoft.com/office/drawing/2014/main" val="3855816110"/>
                  </a:ext>
                </a:extLst>
              </a:tr>
            </a:tbl>
          </a:graphicData>
        </a:graphic>
      </p:graphicFrame>
      <p:sp>
        <p:nvSpPr>
          <p:cNvPr id="11" name="CasellaDiTesto 10">
            <a:extLst>
              <a:ext uri="{FF2B5EF4-FFF2-40B4-BE49-F238E27FC236}">
                <a16:creationId xmlns:a16="http://schemas.microsoft.com/office/drawing/2014/main" id="{C3497A73-4827-4AAB-854F-E7B9E4AB8091}"/>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355001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1077218"/>
          </a:xfrm>
          <a:prstGeom prst="rect">
            <a:avLst/>
          </a:prstGeom>
          <a:noFill/>
        </p:spPr>
        <p:txBody>
          <a:bodyPr wrap="square" rtlCol="0">
            <a:spAutoFit/>
          </a:bodyPr>
          <a:lstStyle/>
          <a:p>
            <a:pPr algn="ctr"/>
            <a:r>
              <a:rPr lang="it-IT" sz="2000" dirty="0"/>
              <a:t>Nel Codice dei contratti, inoltre, in seguito al correttivo è stata introdotta in conclusione del comma 2 dell’art. 32 la fattispecie della </a:t>
            </a:r>
            <a:r>
              <a:rPr lang="it-IT" sz="2000" b="1" u="sng" dirty="0"/>
              <a:t>determinazione a contrarre semplificata</a:t>
            </a:r>
            <a:r>
              <a:rPr lang="it-IT" sz="2000" dirty="0"/>
              <a:t>.</a:t>
            </a:r>
            <a:r>
              <a:rPr lang="it-IT" sz="2400" dirty="0"/>
              <a:t> </a:t>
            </a:r>
          </a:p>
        </p:txBody>
      </p:sp>
      <p:sp>
        <p:nvSpPr>
          <p:cNvPr id="9" name="Rettangolo 8">
            <a:extLst>
              <a:ext uri="{FF2B5EF4-FFF2-40B4-BE49-F238E27FC236}">
                <a16:creationId xmlns:a16="http://schemas.microsoft.com/office/drawing/2014/main" id="{E85392EE-9EBE-4DBF-90FC-A15552AFA873}"/>
              </a:ext>
            </a:extLst>
          </p:cNvPr>
          <p:cNvSpPr/>
          <p:nvPr/>
        </p:nvSpPr>
        <p:spPr>
          <a:xfrm>
            <a:off x="1737894" y="3600163"/>
            <a:ext cx="8716212" cy="1938992"/>
          </a:xfrm>
          <a:prstGeom prst="rect">
            <a:avLst/>
          </a:prstGeom>
          <a:solidFill>
            <a:srgbClr val="FFFF00"/>
          </a:solidFill>
        </p:spPr>
        <p:txBody>
          <a:bodyPr wrap="square">
            <a:spAutoFit/>
          </a:bodyPr>
          <a:lstStyle/>
          <a:p>
            <a:pPr algn="ctr"/>
            <a:r>
              <a:rPr lang="it-IT" sz="2000" b="1" dirty="0">
                <a:latin typeface="+mj-lt"/>
              </a:rPr>
              <a:t>Nella procedura di cui all’articolo 36, comma 2, lettere a) e b), la stazione appaltante può procedere ad affidamento diretto tramite determina a contrarre, o atto equivalente, che contenga, in modo semplificato, l’oggetto dell’affidamento, l’importo, il fornitore, le ragioni della scelta del fornitore, il possesso da parte sua dei requisiti di carattere generale, non-ché il possesso dei requisiti tecnico-professionali, ove richiesti.</a:t>
            </a:r>
          </a:p>
        </p:txBody>
      </p:sp>
      <p:sp>
        <p:nvSpPr>
          <p:cNvPr id="11" name="CasellaDiTesto 10">
            <a:extLst>
              <a:ext uri="{FF2B5EF4-FFF2-40B4-BE49-F238E27FC236}">
                <a16:creationId xmlns:a16="http://schemas.microsoft.com/office/drawing/2014/main" id="{3A024AFA-453A-4B03-8FBE-953B38638D57}"/>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7735913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17983" y="2060848"/>
            <a:ext cx="9409043" cy="3046988"/>
          </a:xfrm>
          <a:prstGeom prst="rect">
            <a:avLst/>
          </a:prstGeom>
          <a:noFill/>
        </p:spPr>
        <p:txBody>
          <a:bodyPr wrap="square" rtlCol="0">
            <a:spAutoFit/>
          </a:bodyPr>
          <a:lstStyle/>
          <a:p>
            <a:pPr algn="ctr"/>
            <a:r>
              <a:rPr lang="it-IT" sz="2400" i="1" dirty="0"/>
              <a:t>2. Fermo restando quanto previsto dagli articoli 37 e 38 </a:t>
            </a:r>
            <a:r>
              <a:rPr lang="it-IT" sz="2400" b="1" i="1" u="sng" dirty="0"/>
              <a:t>e salva la possibilità di ricorrere alle procedure ordinarie</a:t>
            </a:r>
            <a:r>
              <a:rPr lang="it-IT" sz="2400" i="1" dirty="0"/>
              <a:t>, le stazioni appaltanti procedono all'affidamento di lavori, servizi e forniture di importo inferiore alle soglie di cui all'articolo 35, secondo le seguenti modalità:</a:t>
            </a:r>
          </a:p>
          <a:p>
            <a:pPr algn="ctr"/>
            <a:r>
              <a:rPr lang="it-IT" sz="2400" i="1" dirty="0"/>
              <a:t> </a:t>
            </a:r>
          </a:p>
          <a:p>
            <a:pPr algn="ctr"/>
            <a:r>
              <a:rPr lang="it-IT" sz="2400" b="1" i="1" u="sng" dirty="0">
                <a:solidFill>
                  <a:srgbClr val="00B050"/>
                </a:solidFill>
              </a:rPr>
              <a:t>a) per affidamenti di importo inferiore a 40.000 euro, mediante affidamento diretto anche senza previa consultazione di due o più operatori economici o per i lavori in amministrazione diretta…</a:t>
            </a:r>
          </a:p>
        </p:txBody>
      </p:sp>
      <p:sp>
        <p:nvSpPr>
          <p:cNvPr id="11" name="CasellaDiTesto 10">
            <a:extLst>
              <a:ext uri="{FF2B5EF4-FFF2-40B4-BE49-F238E27FC236}">
                <a16:creationId xmlns:a16="http://schemas.microsoft.com/office/drawing/2014/main" id="{3A024AFA-453A-4B03-8FBE-953B38638D57}"/>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27739774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428980"/>
            <a:ext cx="7772400" cy="1356564"/>
          </a:xfrm>
          <a:solidFill>
            <a:srgbClr val="00B0F0"/>
          </a:solidFill>
        </p:spPr>
        <p:txBody>
          <a:bodyPr>
            <a:normAutofit lnSpcReduction="10000"/>
          </a:bodyPr>
          <a:lstStyle/>
          <a:p>
            <a:r>
              <a:rPr lang="it-IT" sz="2000" dirty="0"/>
              <a:t>I lavori possono essere eseguiti anche in amministrazione diretta, fatto salvo l’acquisto e il noleggio di mezzi, per i quali si applica comunque la procedura di cui al periodo precedente. L’avviso sui risultati della procedura di affidamento contiene l’indicazione anche dei soggetti invitati;</a:t>
            </a:r>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17983" y="2060848"/>
            <a:ext cx="9409043" cy="2123658"/>
          </a:xfrm>
          <a:prstGeom prst="rect">
            <a:avLst/>
          </a:prstGeom>
          <a:noFill/>
        </p:spPr>
        <p:txBody>
          <a:bodyPr wrap="square" rtlCol="0">
            <a:spAutoFit/>
          </a:bodyPr>
          <a:lstStyle/>
          <a:p>
            <a:pPr algn="ctr"/>
            <a:r>
              <a:rPr lang="it-IT" sz="2200" b="1" u="sng" dirty="0">
                <a:effectLst>
                  <a:outerShdw blurRad="38100" dist="38100" dir="2700000" algn="tl">
                    <a:srgbClr val="000000">
                      <a:alpha val="43137"/>
                    </a:srgbClr>
                  </a:outerShdw>
                </a:effectLst>
              </a:rPr>
              <a:t>…b) per affidamenti di importo pari o superiore a 40.000 euro e inferiore a 150.000 euro per i lavori, o alle soglie di cui all’articolo 35 per le forniture e i servizi</a:t>
            </a:r>
            <a:r>
              <a:rPr lang="it-IT" sz="2200" dirty="0"/>
              <a:t>, mediante </a:t>
            </a:r>
            <a:r>
              <a:rPr lang="it-IT" sz="2200" b="1" u="sng" dirty="0"/>
              <a:t>affidamento diretto</a:t>
            </a:r>
            <a:r>
              <a:rPr lang="it-IT" sz="2200" dirty="0"/>
              <a:t> previa valutazione di </a:t>
            </a:r>
            <a:r>
              <a:rPr lang="it-IT" sz="2200" b="1" u="sng" dirty="0"/>
              <a:t>tre preventivi</a:t>
            </a:r>
            <a:r>
              <a:rPr lang="it-IT" sz="2200" dirty="0"/>
              <a:t>, ove esistenti, </a:t>
            </a:r>
            <a:r>
              <a:rPr lang="it-IT" sz="2200" b="1" u="sng" dirty="0">
                <a:solidFill>
                  <a:srgbClr val="C00000"/>
                </a:solidFill>
              </a:rPr>
              <a:t>per i lavori, e, per i servizi e le forniture, di almeno cinque operatori economici individuati sulla base di indagini di mercato o tramite elenchi di operatori economici, nel rispetto di un criterio di rotazione degli inviti.</a:t>
            </a:r>
            <a:r>
              <a:rPr lang="it-IT" sz="2200" dirty="0"/>
              <a:t> </a:t>
            </a:r>
          </a:p>
        </p:txBody>
      </p:sp>
      <p:sp>
        <p:nvSpPr>
          <p:cNvPr id="11" name="CasellaDiTesto 10">
            <a:extLst>
              <a:ext uri="{FF2B5EF4-FFF2-40B4-BE49-F238E27FC236}">
                <a16:creationId xmlns:a16="http://schemas.microsoft.com/office/drawing/2014/main" id="{3A024AFA-453A-4B03-8FBE-953B38638D57}"/>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7063033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86</a:t>
            </a:fld>
            <a:endParaRPr lang="it-IT" dirty="0"/>
          </a:p>
        </p:txBody>
      </p:sp>
      <p:sp>
        <p:nvSpPr>
          <p:cNvPr id="11" name="CasellaDiTesto 10">
            <a:extLst>
              <a:ext uri="{FF2B5EF4-FFF2-40B4-BE49-F238E27FC236}">
                <a16:creationId xmlns:a16="http://schemas.microsoft.com/office/drawing/2014/main" id="{3A024AFA-453A-4B03-8FBE-953B38638D57}"/>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201B5658-B76D-4AF6-9103-963780C4B1BA}"/>
              </a:ext>
            </a:extLst>
          </p:cNvPr>
          <p:cNvSpPr/>
          <p:nvPr/>
        </p:nvSpPr>
        <p:spPr>
          <a:xfrm>
            <a:off x="1775250" y="1875889"/>
            <a:ext cx="8097078" cy="646331"/>
          </a:xfrm>
          <a:prstGeom prst="rect">
            <a:avLst/>
          </a:prstGeom>
        </p:spPr>
        <p:txBody>
          <a:bodyPr wrap="square">
            <a:spAutoFit/>
          </a:bodyPr>
          <a:lstStyle/>
          <a:p>
            <a:pPr algn="ctr"/>
            <a:r>
              <a:rPr lang="it-IT" b="1" dirty="0"/>
              <a:t>Dopo la legge n. 55/2019 (di conversione del d.l. n. 32/2019) l’art. 36, comma 2, lett. b) d.lgs. n. 50/2016 ha previsto distinte modalità di affidamento.</a:t>
            </a:r>
          </a:p>
        </p:txBody>
      </p:sp>
      <p:graphicFrame>
        <p:nvGraphicFramePr>
          <p:cNvPr id="13" name="Diagramma 12">
            <a:extLst>
              <a:ext uri="{FF2B5EF4-FFF2-40B4-BE49-F238E27FC236}">
                <a16:creationId xmlns:a16="http://schemas.microsoft.com/office/drawing/2014/main" id="{17576926-58D2-4242-A362-05A2B208329A}"/>
              </a:ext>
            </a:extLst>
          </p:cNvPr>
          <p:cNvGraphicFramePr/>
          <p:nvPr>
            <p:extLst>
              <p:ext uri="{D42A27DB-BD31-4B8C-83A1-F6EECF244321}">
                <p14:modId xmlns:p14="http://schemas.microsoft.com/office/powerpoint/2010/main" val="4102252992"/>
              </p:ext>
            </p:extLst>
          </p:nvPr>
        </p:nvGraphicFramePr>
        <p:xfrm>
          <a:off x="3048000" y="2451082"/>
          <a:ext cx="6096000"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38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87</a:t>
            </a:fld>
            <a:endParaRPr lang="it-IT" dirty="0"/>
          </a:p>
        </p:txBody>
      </p:sp>
      <p:sp>
        <p:nvSpPr>
          <p:cNvPr id="11" name="CasellaDiTesto 10">
            <a:extLst>
              <a:ext uri="{FF2B5EF4-FFF2-40B4-BE49-F238E27FC236}">
                <a16:creationId xmlns:a16="http://schemas.microsoft.com/office/drawing/2014/main" id="{3A024AFA-453A-4B03-8FBE-953B38638D57}"/>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graphicFrame>
        <p:nvGraphicFramePr>
          <p:cNvPr id="8" name="Diagramma 7">
            <a:extLst>
              <a:ext uri="{FF2B5EF4-FFF2-40B4-BE49-F238E27FC236}">
                <a16:creationId xmlns:a16="http://schemas.microsoft.com/office/drawing/2014/main" id="{C64699B1-BC2D-4571-8DE0-E2466A0BE178}"/>
              </a:ext>
            </a:extLst>
          </p:cNvPr>
          <p:cNvGraphicFramePr/>
          <p:nvPr>
            <p:extLst>
              <p:ext uri="{D42A27DB-BD31-4B8C-83A1-F6EECF244321}">
                <p14:modId xmlns:p14="http://schemas.microsoft.com/office/powerpoint/2010/main" val="3903439747"/>
              </p:ext>
            </p:extLst>
          </p:nvPr>
        </p:nvGraphicFramePr>
        <p:xfrm>
          <a:off x="2610612" y="2212855"/>
          <a:ext cx="6970776" cy="29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6562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88</a:t>
            </a:fld>
            <a:endParaRPr lang="it-IT" dirty="0"/>
          </a:p>
        </p:txBody>
      </p:sp>
      <p:sp>
        <p:nvSpPr>
          <p:cNvPr id="11" name="CasellaDiTesto 10">
            <a:extLst>
              <a:ext uri="{FF2B5EF4-FFF2-40B4-BE49-F238E27FC236}">
                <a16:creationId xmlns:a16="http://schemas.microsoft.com/office/drawing/2014/main" id="{3A024AFA-453A-4B03-8FBE-953B38638D57}"/>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graphicFrame>
        <p:nvGraphicFramePr>
          <p:cNvPr id="8" name="Diagramma 7">
            <a:extLst>
              <a:ext uri="{FF2B5EF4-FFF2-40B4-BE49-F238E27FC236}">
                <a16:creationId xmlns:a16="http://schemas.microsoft.com/office/drawing/2014/main" id="{C64699B1-BC2D-4571-8DE0-E2466A0BE178}"/>
              </a:ext>
            </a:extLst>
          </p:cNvPr>
          <p:cNvGraphicFramePr/>
          <p:nvPr>
            <p:extLst>
              <p:ext uri="{D42A27DB-BD31-4B8C-83A1-F6EECF244321}">
                <p14:modId xmlns:p14="http://schemas.microsoft.com/office/powerpoint/2010/main" val="432188854"/>
              </p:ext>
            </p:extLst>
          </p:nvPr>
        </p:nvGraphicFramePr>
        <p:xfrm>
          <a:off x="2552902" y="1760616"/>
          <a:ext cx="7086195" cy="2963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a:extLst>
              <a:ext uri="{FF2B5EF4-FFF2-40B4-BE49-F238E27FC236}">
                <a16:creationId xmlns:a16="http://schemas.microsoft.com/office/drawing/2014/main" id="{A43371C3-84A3-4E27-A68C-299BC2EF20B8}"/>
              </a:ext>
            </a:extLst>
          </p:cNvPr>
          <p:cNvSpPr/>
          <p:nvPr/>
        </p:nvSpPr>
        <p:spPr>
          <a:xfrm>
            <a:off x="2971935" y="5492595"/>
            <a:ext cx="6693179" cy="523220"/>
          </a:xfrm>
          <a:prstGeom prst="rect">
            <a:avLst/>
          </a:prstGeom>
        </p:spPr>
        <p:txBody>
          <a:bodyPr wrap="none">
            <a:spAutoFit/>
          </a:bodyPr>
          <a:lstStyle/>
          <a:p>
            <a:r>
              <a:rPr lang="it-IT" sz="2800" b="1" dirty="0"/>
              <a:t>TAR Puglia, Lecce, sez. III, 13/3/2020, n. 326</a:t>
            </a:r>
            <a:endParaRPr lang="it-IT" sz="2800" dirty="0"/>
          </a:p>
        </p:txBody>
      </p:sp>
      <p:sp>
        <p:nvSpPr>
          <p:cNvPr id="3" name="Freccia in giù 2">
            <a:extLst>
              <a:ext uri="{FF2B5EF4-FFF2-40B4-BE49-F238E27FC236}">
                <a16:creationId xmlns:a16="http://schemas.microsoft.com/office/drawing/2014/main" id="{B7C57D9E-0270-422A-9D00-E7E69740DAE3}"/>
              </a:ext>
            </a:extLst>
          </p:cNvPr>
          <p:cNvSpPr/>
          <p:nvPr/>
        </p:nvSpPr>
        <p:spPr>
          <a:xfrm>
            <a:off x="5934840" y="4895004"/>
            <a:ext cx="395472" cy="52322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20571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89</a:t>
            </a:fld>
            <a:endParaRPr lang="it-IT" dirty="0"/>
          </a:p>
        </p:txBody>
      </p:sp>
      <p:sp>
        <p:nvSpPr>
          <p:cNvPr id="11" name="CasellaDiTesto 10">
            <a:extLst>
              <a:ext uri="{FF2B5EF4-FFF2-40B4-BE49-F238E27FC236}">
                <a16:creationId xmlns:a16="http://schemas.microsoft.com/office/drawing/2014/main" id="{3A024AFA-453A-4B03-8FBE-953B38638D57}"/>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10" name="Rettangolo 9">
            <a:extLst>
              <a:ext uri="{FF2B5EF4-FFF2-40B4-BE49-F238E27FC236}">
                <a16:creationId xmlns:a16="http://schemas.microsoft.com/office/drawing/2014/main" id="{EDAADDDD-03C0-46C8-85CA-301EA1DA3673}"/>
              </a:ext>
            </a:extLst>
          </p:cNvPr>
          <p:cNvSpPr/>
          <p:nvPr/>
        </p:nvSpPr>
        <p:spPr>
          <a:xfrm>
            <a:off x="1991544" y="1997839"/>
            <a:ext cx="8027232" cy="3785652"/>
          </a:xfrm>
          <a:prstGeom prst="rect">
            <a:avLst/>
          </a:prstGeom>
        </p:spPr>
        <p:txBody>
          <a:bodyPr wrap="square">
            <a:spAutoFit/>
          </a:bodyPr>
          <a:lstStyle/>
          <a:p>
            <a:pPr algn="ctr"/>
            <a:r>
              <a:rPr lang="it-IT" sz="2400" dirty="0"/>
              <a:t>Riguardo l’applicazione della procedura semplificata, si ricorda che si tratta di una semplice facoltà (che dovrebbe anche essere concordata con il responsabile del servizio finanziario) e, molto probabilmente (soprattutto ora), andrebbe chiaramente delimitato il perimetro concreto di applicabilità. </a:t>
            </a:r>
          </a:p>
          <a:p>
            <a:pPr algn="ctr"/>
            <a:endParaRPr lang="it-IT" sz="2400" dirty="0"/>
          </a:p>
          <a:p>
            <a:pPr algn="ctr"/>
            <a:r>
              <a:rPr lang="it-IT" sz="2400" dirty="0"/>
              <a:t>Ulteriore riflessione è che la determinazione descritta dal legislatore non è affatto una determina a contrarre, </a:t>
            </a:r>
            <a:r>
              <a:rPr lang="it-IT" sz="2400" b="1" u="sng" dirty="0"/>
              <a:t>ma piuttosto una determinazione di affidamento, visto che deve già contenere il nominativo dell’affidatario.</a:t>
            </a:r>
          </a:p>
        </p:txBody>
      </p:sp>
    </p:spTree>
    <p:extLst>
      <p:ext uri="{BB962C8B-B14F-4D97-AF65-F5344CB8AC3E}">
        <p14:creationId xmlns:p14="http://schemas.microsoft.com/office/powerpoint/2010/main" val="90972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01B4A6FE-AD8C-41E0-95AC-73AFE8EDC6C0}" type="datetime1">
              <a:rPr lang="it-IT">
                <a:solidFill>
                  <a:schemeClr val="tx1">
                    <a:lumMod val="50000"/>
                    <a:lumOff val="50000"/>
                  </a:schemeClr>
                </a:solidFill>
                <a:latin typeface="Calibri" pitchFamily="34" charset="0"/>
              </a:rPr>
              <a:pPr>
                <a:spcAft>
                  <a:spcPts val="600"/>
                </a:spcAft>
              </a:pPr>
              <a:t>06/07/2020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9</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046988"/>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400" dirty="0"/>
              <a:t>Infine, è stata disposta la proroga la validità di tutti i certificati, gli attestati, i permessi, le concessioni, le autorizzazioni e gli atti abilitativi comunque denominati, compresi i termini di inizio e di ultimazione dei lavori nel permesso di costruire di cui all’articolo 15 del T.U. edilizia, che sono in scadenza tra il 31 gennaio 2020 e il 31 luglio 2020. </a:t>
            </a:r>
            <a:r>
              <a:rPr lang="it-IT" sz="2400" u="sng" dirty="0"/>
              <a:t>Questi provvedimenti restano validi per i novanta giorni successivi alla dichiarazione di cessazione dello stato di emergenza</a:t>
            </a:r>
            <a:r>
              <a:rPr lang="it-IT" sz="2400" dirty="0"/>
              <a:t> </a:t>
            </a:r>
            <a:r>
              <a:rPr lang="it-IT" sz="2400" b="1" u="sng" dirty="0"/>
              <a:t>(art. 103, comma 2).</a:t>
            </a:r>
          </a:p>
        </p:txBody>
      </p:sp>
    </p:spTree>
    <p:extLst>
      <p:ext uri="{BB962C8B-B14F-4D97-AF65-F5344CB8AC3E}">
        <p14:creationId xmlns:p14="http://schemas.microsoft.com/office/powerpoint/2010/main" val="3718271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3908762"/>
          </a:xfrm>
          <a:prstGeom prst="rect">
            <a:avLst/>
          </a:prstGeom>
          <a:noFill/>
        </p:spPr>
        <p:txBody>
          <a:bodyPr wrap="square" rtlCol="0">
            <a:spAutoFit/>
          </a:bodyPr>
          <a:lstStyle/>
          <a:p>
            <a:pPr algn="ctr"/>
            <a:r>
              <a:rPr lang="it-IT" sz="2000" dirty="0"/>
              <a:t>Nel merito, la determinazione a contrarre costituisce </a:t>
            </a:r>
            <a:r>
              <a:rPr lang="it-IT" sz="2000" b="1" u="sng" dirty="0">
                <a:solidFill>
                  <a:srgbClr val="00B0F0"/>
                </a:solidFill>
              </a:rPr>
              <a:t>atto di gestione propedeutico all’avvio di ogni procedimento di acquisizione di commesse, di competenza dell’organo burocratico dotato di poteri dirigenziali che consentono di impegnare l’ente verso l’esterno.</a:t>
            </a:r>
          </a:p>
          <a:p>
            <a:pPr algn="ctr"/>
            <a:endParaRPr lang="it-IT" sz="2000" dirty="0"/>
          </a:p>
          <a:p>
            <a:pPr algn="ctr"/>
            <a:r>
              <a:rPr lang="it-IT" sz="2000" dirty="0"/>
              <a:t>Si tratta quindi di un provvedimento la cui adozione è imposta dalla norma e </a:t>
            </a:r>
            <a:r>
              <a:rPr lang="it-IT" sz="2000" b="1" u="sng" dirty="0"/>
              <a:t>deve precedere ogni procedimento di affidamento, comprese le procedure derogatorie e fattispecie semplificate che hanno preso il posto delle acquisizioni in economia.</a:t>
            </a:r>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122C246F-DF08-43AC-80EA-83150ADA9640}"/>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8117651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9"/>
            <a:ext cx="7200800" cy="4216539"/>
          </a:xfrm>
          <a:prstGeom prst="rect">
            <a:avLst/>
          </a:prstGeom>
          <a:noFill/>
        </p:spPr>
        <p:txBody>
          <a:bodyPr wrap="square" rtlCol="0">
            <a:spAutoFit/>
          </a:bodyPr>
          <a:lstStyle/>
          <a:p>
            <a:pPr algn="ctr"/>
            <a:r>
              <a:rPr lang="it-IT" sz="2000" dirty="0"/>
              <a:t>La necessità della determinazione a contrarre si impone anche nelle procedure telematiche del sottosoglia comunitario od in relazione alla possibilità di aderire al mercato delle convenzioni.</a:t>
            </a:r>
          </a:p>
          <a:p>
            <a:pPr algn="ctr"/>
            <a:endParaRPr lang="it-IT" sz="2000" b="1" u="sng" dirty="0"/>
          </a:p>
          <a:p>
            <a:pPr algn="ctr"/>
            <a:r>
              <a:rPr lang="it-IT" sz="2000" b="1" u="sng" dirty="0"/>
              <a:t>L’intensità ed il rilievo della determinazione in parola risultano ben evidenti soprattutto negli enti locali – soggetti al d.lgs. n. 267/2000 – in cui l’atto in parola viene associato alla prenotazione sulla risorsa necessaria assegnata al responsabile del procedimento di spesa che viene finalizzata alla copertura economica dell’acquisizione.</a:t>
            </a:r>
          </a:p>
          <a:p>
            <a:pPr algn="ctr"/>
            <a:endParaRPr lang="it-IT" sz="2000" b="1" u="sng" dirty="0"/>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89C39964-3C35-4F50-A13F-C2D076924A7E}"/>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13638317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557130" y="1985209"/>
            <a:ext cx="9077739" cy="4585871"/>
          </a:xfrm>
          <a:prstGeom prst="rect">
            <a:avLst/>
          </a:prstGeom>
          <a:noFill/>
        </p:spPr>
        <p:txBody>
          <a:bodyPr wrap="square" rtlCol="0">
            <a:spAutoFit/>
          </a:bodyPr>
          <a:lstStyle/>
          <a:p>
            <a:pPr algn="ctr"/>
            <a:r>
              <a:rPr lang="it-IT" sz="2000" b="1" dirty="0"/>
              <a:t>Alcune precisazioni circa il contenuto della determinazione a contrarre arrivano dall’ANAC nell’ambito dell’analisi delle procedure del sottosoglia (Linee Guida n. 4).</a:t>
            </a:r>
            <a:endParaRPr lang="it-IT" sz="2000" b="1" u="sng" dirty="0"/>
          </a:p>
          <a:p>
            <a:pPr algn="ctr"/>
            <a:endParaRPr lang="it-IT" sz="2000" dirty="0"/>
          </a:p>
          <a:p>
            <a:pPr algn="ctr"/>
            <a:r>
              <a:rPr lang="it-IT" sz="2000" b="1" dirty="0"/>
              <a:t>La determina a contrarre ovvero l’atto a essa</a:t>
            </a:r>
          </a:p>
          <a:p>
            <a:pPr algn="ctr"/>
            <a:r>
              <a:rPr lang="it-IT" sz="2000" b="1" dirty="0"/>
              <a:t>equivalente contiene, almeno:</a:t>
            </a:r>
            <a:endParaRPr lang="it-IT" sz="2000" b="1" u="sng" dirty="0"/>
          </a:p>
          <a:p>
            <a:endParaRPr lang="it-IT" sz="1600" b="1" u="sng" dirty="0"/>
          </a:p>
          <a:p>
            <a:pPr marL="285750" indent="-285750">
              <a:buFont typeface="Wingdings" panose="05000000000000000000" pitchFamily="2" charset="2"/>
              <a:buChar char="q"/>
            </a:pPr>
            <a:r>
              <a:rPr lang="it-IT" dirty="0"/>
              <a:t>l’indicazione dell’interesse pubblico che si intende soddisfare;</a:t>
            </a:r>
          </a:p>
          <a:p>
            <a:pPr marL="285750" indent="-285750">
              <a:buFont typeface="Wingdings" panose="05000000000000000000" pitchFamily="2" charset="2"/>
              <a:buChar char="q"/>
            </a:pPr>
            <a:r>
              <a:rPr lang="it-IT" dirty="0"/>
              <a:t>caratteristiche delle opere, dei beni, dei servizi che si intendono acquistare;</a:t>
            </a:r>
          </a:p>
          <a:p>
            <a:pPr marL="285750" indent="-285750">
              <a:buFont typeface="Wingdings" panose="05000000000000000000" pitchFamily="2" charset="2"/>
              <a:buChar char="q"/>
            </a:pPr>
            <a:r>
              <a:rPr lang="it-IT" dirty="0"/>
              <a:t>l’importo massimo stimato dell’affidamento e la relativa copertura contabile;</a:t>
            </a:r>
          </a:p>
          <a:p>
            <a:pPr marL="285750" indent="-285750">
              <a:buFont typeface="Wingdings" panose="05000000000000000000" pitchFamily="2" charset="2"/>
              <a:buChar char="q"/>
            </a:pPr>
            <a:r>
              <a:rPr lang="it-IT" dirty="0"/>
              <a:t>la procedura che si intende seguire con una sintetica indicazione delle ragioni; </a:t>
            </a:r>
          </a:p>
          <a:p>
            <a:pPr marL="285750" indent="-285750">
              <a:buFont typeface="Wingdings" panose="05000000000000000000" pitchFamily="2" charset="2"/>
              <a:buChar char="q"/>
            </a:pPr>
            <a:r>
              <a:rPr lang="it-IT" dirty="0"/>
              <a:t>i criteri per la selezione degli operatori economici e delle offerte nonché le principali condizioni contrattuali.</a:t>
            </a:r>
          </a:p>
          <a:p>
            <a:pPr algn="ctr"/>
            <a:endParaRPr lang="it-IT" sz="2000" b="1" u="sng" dirty="0"/>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313A11EA-77CC-44F7-B3AD-422CC69F6B1A}"/>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229898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93</a:t>
            </a:fld>
            <a:endParaRPr lang="it-IT" dirty="0"/>
          </a:p>
        </p:txBody>
      </p:sp>
      <p:sp>
        <p:nvSpPr>
          <p:cNvPr id="9" name="CasellaDiTesto 8">
            <a:extLst>
              <a:ext uri="{FF2B5EF4-FFF2-40B4-BE49-F238E27FC236}">
                <a16:creationId xmlns:a16="http://schemas.microsoft.com/office/drawing/2014/main" id="{313A11EA-77CC-44F7-B3AD-422CC69F6B1A}"/>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
        <p:nvSpPr>
          <p:cNvPr id="8" name="Rettangolo 7">
            <a:extLst>
              <a:ext uri="{FF2B5EF4-FFF2-40B4-BE49-F238E27FC236}">
                <a16:creationId xmlns:a16="http://schemas.microsoft.com/office/drawing/2014/main" id="{895B0DA6-1D2E-4835-988E-17EE2A91D574}"/>
              </a:ext>
            </a:extLst>
          </p:cNvPr>
          <p:cNvSpPr/>
          <p:nvPr/>
        </p:nvSpPr>
        <p:spPr>
          <a:xfrm>
            <a:off x="1789240" y="2232152"/>
            <a:ext cx="8613519" cy="3170099"/>
          </a:xfrm>
          <a:prstGeom prst="rect">
            <a:avLst/>
          </a:prstGeom>
          <a:ln>
            <a:solidFill>
              <a:schemeClr val="tx1"/>
            </a:solidFill>
          </a:ln>
        </p:spPr>
        <p:txBody>
          <a:bodyPr wrap="square">
            <a:spAutoFit/>
          </a:bodyPr>
          <a:lstStyle/>
          <a:p>
            <a:pPr algn="ctr"/>
            <a:endParaRPr lang="it-IT" sz="2000" b="1" dirty="0">
              <a:solidFill>
                <a:srgbClr val="000000"/>
              </a:solidFill>
            </a:endParaRPr>
          </a:p>
          <a:p>
            <a:pPr algn="ctr"/>
            <a:r>
              <a:rPr lang="it-IT" sz="2000" b="1" dirty="0">
                <a:solidFill>
                  <a:srgbClr val="000000"/>
                </a:solidFill>
              </a:rPr>
              <a:t>L’affidamento e l’esecuzione di lavori, servizi e forniture secondo le procedure semplificate di cui all’articolo 36 del Codice dei contratti pubblici, ivi compreso l’affidamento diretto, avvengono nel rispetto dei principi di economicità, efficacia, tempestività, correttezza, libera concorrenza, non discriminazione, trasparenza, proporzionalità, pubblicità, rotazione degli inviti e degli affidamenti, di tutela dell’effettiva possibilità di partecipazione delle micro, piccole e medie imprese, nonché dei criteri di sostenibilità energetica e ambientale e del principio di prevenzione e risoluzione dei conflitti di interessi.</a:t>
            </a:r>
            <a:r>
              <a:rPr lang="it-IT" sz="2000" dirty="0">
                <a:solidFill>
                  <a:srgbClr val="000000"/>
                </a:solidFill>
              </a:rPr>
              <a:t>	</a:t>
            </a:r>
          </a:p>
        </p:txBody>
      </p:sp>
    </p:spTree>
    <p:extLst>
      <p:ext uri="{BB962C8B-B14F-4D97-AF65-F5344CB8AC3E}">
        <p14:creationId xmlns:p14="http://schemas.microsoft.com/office/powerpoint/2010/main" val="18684271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graphicFrame>
        <p:nvGraphicFramePr>
          <p:cNvPr id="8" name="Diagramma 7">
            <a:extLst>
              <a:ext uri="{FF2B5EF4-FFF2-40B4-BE49-F238E27FC236}">
                <a16:creationId xmlns:a16="http://schemas.microsoft.com/office/drawing/2014/main" id="{FE55660E-EA15-480A-A8F1-04F0794ADBBE}"/>
              </a:ext>
            </a:extLst>
          </p:cNvPr>
          <p:cNvGraphicFramePr/>
          <p:nvPr>
            <p:extLst>
              <p:ext uri="{D42A27DB-BD31-4B8C-83A1-F6EECF244321}">
                <p14:modId xmlns:p14="http://schemas.microsoft.com/office/powerpoint/2010/main" val="702845750"/>
              </p:ext>
            </p:extLst>
          </p:nvPr>
        </p:nvGraphicFramePr>
        <p:xfrm>
          <a:off x="2246376" y="4632568"/>
          <a:ext cx="7772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584140" y="2014597"/>
            <a:ext cx="9023720" cy="2308324"/>
          </a:xfrm>
          <a:prstGeom prst="rect">
            <a:avLst/>
          </a:prstGeom>
          <a:noFill/>
        </p:spPr>
        <p:txBody>
          <a:bodyPr wrap="square" rtlCol="0">
            <a:spAutoFit/>
          </a:bodyPr>
          <a:lstStyle/>
          <a:p>
            <a:pPr algn="ctr"/>
            <a:r>
              <a:rPr lang="it-IT" sz="2400" dirty="0"/>
              <a:t>Nel caso dell’affidamento diretto, invece – che il Codice come si è detto consente nell’ambito dei 40.000 euro (art. 36, comma 2, lett. a e b) – </a:t>
            </a:r>
            <a:r>
              <a:rPr lang="it-IT" sz="2400" u="sng" dirty="0"/>
              <a:t>è sufficiente che il RUP predisponga per il dirigente/responsabile del servizio, per ragioni di semplificazione e celerità, un unico atto che funge nel contempo da determina di impegno di spesa e contestuale affidamento diretto.</a:t>
            </a:r>
          </a:p>
        </p:txBody>
      </p:sp>
      <p:sp>
        <p:nvSpPr>
          <p:cNvPr id="9" name="CasellaDiTesto 8">
            <a:extLst>
              <a:ext uri="{FF2B5EF4-FFF2-40B4-BE49-F238E27FC236}">
                <a16:creationId xmlns:a16="http://schemas.microsoft.com/office/drawing/2014/main" id="{D2564CED-4B67-4BB1-AB58-5DFB1A1A88CD}"/>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9516580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209800" y="1956892"/>
            <a:ext cx="7772400" cy="4154984"/>
          </a:xfrm>
          <a:prstGeom prst="rect">
            <a:avLst/>
          </a:prstGeom>
          <a:noFill/>
        </p:spPr>
        <p:txBody>
          <a:bodyPr wrap="square" rtlCol="0">
            <a:spAutoFit/>
          </a:bodyPr>
          <a:lstStyle/>
          <a:p>
            <a:pPr algn="ctr"/>
            <a:r>
              <a:rPr lang="it-IT" sz="2400" dirty="0"/>
              <a:t>La necessità della previa adozione della determina a contrarre sembra porsi in modo diverso nel caso in cui – </a:t>
            </a:r>
            <a:r>
              <a:rPr lang="it-IT" sz="2400" b="1" dirty="0">
                <a:highlight>
                  <a:srgbClr val="FFFF00"/>
                </a:highlight>
              </a:rPr>
              <a:t>per affidamenti di importo pari o superiore a 40.000 euro e inferiore a 150.000 euro per i lavori, o alle soglie di cui all’articolo 35 per le forniture e i servizi</a:t>
            </a:r>
            <a:r>
              <a:rPr lang="it-IT" sz="2400" dirty="0"/>
              <a:t> – il </a:t>
            </a:r>
            <a:r>
              <a:rPr lang="it-IT" sz="2400" u="sng" dirty="0"/>
              <a:t>RUP debba se del caso attivare le indagine di mercato finalizzate a compulsare gli operatori per operare la scelta su cui basare l’affidamento diretto…</a:t>
            </a:r>
          </a:p>
          <a:p>
            <a:pPr algn="ctr"/>
            <a:endParaRPr lang="it-IT" sz="2400" u="sng" dirty="0"/>
          </a:p>
          <a:p>
            <a:pPr algn="ctr"/>
            <a:endParaRPr lang="it-IT" sz="2400" dirty="0"/>
          </a:p>
          <a:p>
            <a:pPr algn="ctr"/>
            <a:r>
              <a:rPr lang="it-IT" sz="2400" dirty="0"/>
              <a:t> </a:t>
            </a:r>
          </a:p>
        </p:txBody>
      </p:sp>
      <p:sp>
        <p:nvSpPr>
          <p:cNvPr id="9" name="CasellaDiTesto 8">
            <a:extLst>
              <a:ext uri="{FF2B5EF4-FFF2-40B4-BE49-F238E27FC236}">
                <a16:creationId xmlns:a16="http://schemas.microsoft.com/office/drawing/2014/main" id="{DCE3AF3C-B852-4B9C-A4F1-29729BFFA835}"/>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165976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3046988"/>
          </a:xfrm>
          <a:prstGeom prst="rect">
            <a:avLst/>
          </a:prstGeom>
          <a:noFill/>
          <a:ln>
            <a:solidFill>
              <a:schemeClr val="tx1"/>
            </a:solidFill>
          </a:ln>
        </p:spPr>
        <p:txBody>
          <a:bodyPr wrap="square" rtlCol="0">
            <a:spAutoFit/>
          </a:bodyPr>
          <a:lstStyle/>
          <a:p>
            <a:pPr algn="ctr"/>
            <a:r>
              <a:rPr lang="it-IT" sz="2400" dirty="0"/>
              <a:t>In tal caso, la determina a contrare dovrebbe seguire l’indagine di mercato, anzi questa appare propedeutica alla sua stessa adozione.</a:t>
            </a:r>
          </a:p>
          <a:p>
            <a:pPr algn="ctr"/>
            <a:endParaRPr lang="it-IT" sz="2400" u="sng" dirty="0"/>
          </a:p>
          <a:p>
            <a:pPr algn="ctr"/>
            <a:r>
              <a:rPr lang="it-IT" sz="2400" u="sng" dirty="0"/>
              <a:t>L’indagine di mercato, in questo caso, dovrebbe essere svolta tramite un avviso pubblico contenente pure i criteri che il RUP utilizzerà per scegliere gli operatori da invitare alla competizione. </a:t>
            </a:r>
          </a:p>
        </p:txBody>
      </p:sp>
      <p:sp>
        <p:nvSpPr>
          <p:cNvPr id="9" name="CasellaDiTesto 8">
            <a:extLst>
              <a:ext uri="{FF2B5EF4-FFF2-40B4-BE49-F238E27FC236}">
                <a16:creationId xmlns:a16="http://schemas.microsoft.com/office/drawing/2014/main" id="{63F50F26-39B2-4E06-9131-7D0EF3B88522}"/>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6253251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197801" y="1852328"/>
            <a:ext cx="9796397" cy="3693319"/>
          </a:xfrm>
          <a:prstGeom prst="rect">
            <a:avLst/>
          </a:prstGeom>
          <a:noFill/>
          <a:ln>
            <a:solidFill>
              <a:schemeClr val="tx1"/>
            </a:solidFill>
          </a:ln>
        </p:spPr>
        <p:txBody>
          <a:bodyPr wrap="square" rtlCol="0">
            <a:spAutoFit/>
          </a:bodyPr>
          <a:lstStyle/>
          <a:p>
            <a:pPr algn="ctr"/>
            <a:r>
              <a:rPr lang="it-IT" b="1" u="sng" dirty="0"/>
              <a:t>Art. 66</a:t>
            </a:r>
          </a:p>
          <a:p>
            <a:pPr algn="ctr"/>
            <a:r>
              <a:rPr lang="it-IT" b="1" u="sng" dirty="0"/>
              <a:t>Consultazioni preliminari di mercato (si v. Linee Guida 14)</a:t>
            </a:r>
          </a:p>
          <a:p>
            <a:pPr algn="ctr"/>
            <a:endParaRPr lang="it-IT" b="1" u="sng" dirty="0"/>
          </a:p>
          <a:p>
            <a:pPr algn="ctr"/>
            <a:r>
              <a:rPr lang="it-IT" b="1" u="sng" dirty="0"/>
              <a:t>1. Prima dell’avvio di una procedura di appalto</a:t>
            </a:r>
            <a:r>
              <a:rPr lang="it-IT" dirty="0"/>
              <a:t>, le amministrazioni aggiudicatrici possono svolgere </a:t>
            </a:r>
            <a:r>
              <a:rPr lang="it-IT" b="1" u="sng" dirty="0"/>
              <a:t>consultazioni di mercato per la preparazione dell’appalto e per lo svolgimento della relativa procedura e per informare gli operatori economici degli appalti da esse programmati e dei requisiti relativi a questi ultimi.</a:t>
            </a:r>
          </a:p>
          <a:p>
            <a:pPr algn="ctr"/>
            <a:r>
              <a:rPr lang="it-IT" dirty="0"/>
              <a:t>2. Per le finalità di cui al comma 1, le amministrazioni aggiudicatrici possono acquisire consulenze, relazioni o altra documentazione tecnica da parte di esperti, di partecipanti al mercato nel rispetto delle disposizioni stabilite nel presente codice, o da parte di autorità indipendenti. Tale documentazione può essere utilizzata nella pianificazione e nello svolgimento della procedura di appalto, a condizione che non abbia l’effetto di falsare la concorrenza e non comporti una violazione dei principi di non discriminazione e di trasparenza.</a:t>
            </a:r>
            <a:endParaRPr lang="it-IT" u="sng" dirty="0"/>
          </a:p>
        </p:txBody>
      </p:sp>
      <p:sp>
        <p:nvSpPr>
          <p:cNvPr id="9" name="CasellaDiTesto 8">
            <a:extLst>
              <a:ext uri="{FF2B5EF4-FFF2-40B4-BE49-F238E27FC236}">
                <a16:creationId xmlns:a16="http://schemas.microsoft.com/office/drawing/2014/main" id="{63F50F26-39B2-4E06-9131-7D0EF3B88522}"/>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4131483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98</a:t>
            </a:fld>
            <a:endParaRPr lang="it-IT" dirty="0"/>
          </a:p>
        </p:txBody>
      </p:sp>
      <p:graphicFrame>
        <p:nvGraphicFramePr>
          <p:cNvPr id="8" name="Diagramma 7">
            <a:extLst>
              <a:ext uri="{FF2B5EF4-FFF2-40B4-BE49-F238E27FC236}">
                <a16:creationId xmlns:a16="http://schemas.microsoft.com/office/drawing/2014/main" id="{B3107904-6E84-43A7-B8D0-82ACBD06EE81}"/>
              </a:ext>
            </a:extLst>
          </p:cNvPr>
          <p:cNvGraphicFramePr/>
          <p:nvPr>
            <p:extLst>
              <p:ext uri="{D42A27DB-BD31-4B8C-83A1-F6EECF244321}">
                <p14:modId xmlns:p14="http://schemas.microsoft.com/office/powerpoint/2010/main" val="837390343"/>
              </p:ext>
            </p:extLst>
          </p:nvPr>
        </p:nvGraphicFramePr>
        <p:xfrm>
          <a:off x="2495600" y="2080569"/>
          <a:ext cx="7200800" cy="317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0971BC17-91CB-415F-8B4E-1BCCE3FE4D6F}"/>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02594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06/07/2020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9"/>
            <a:ext cx="7200800" cy="3170099"/>
          </a:xfrm>
          <a:prstGeom prst="rect">
            <a:avLst/>
          </a:prstGeom>
          <a:noFill/>
        </p:spPr>
        <p:txBody>
          <a:bodyPr wrap="square" rtlCol="0">
            <a:spAutoFit/>
          </a:bodyPr>
          <a:lstStyle/>
          <a:p>
            <a:pPr algn="ctr"/>
            <a:r>
              <a:rPr lang="it-IT" sz="2500" dirty="0"/>
              <a:t>Oltre agli elementi essenziali per identificare l’atto (oggetto della determinazione, CIG, CUP, i riferimenti normativi ecc.) la determinazione deve essere motivata (art. 3 l. n. 241/1990).</a:t>
            </a:r>
          </a:p>
          <a:p>
            <a:pPr algn="ctr"/>
            <a:endParaRPr lang="it-IT" sz="2500" u="sng" dirty="0"/>
          </a:p>
          <a:p>
            <a:pPr algn="ctr"/>
            <a:r>
              <a:rPr lang="it-IT" sz="2500" u="sng" dirty="0"/>
              <a:t>In particolare, sono delicati gli aspetti motivazionali in relazione agli obblighi e vincoli procedura imposti dalla legislazione sulla </a:t>
            </a:r>
            <a:r>
              <a:rPr lang="it-IT" sz="2500" i="1" u="sng" dirty="0"/>
              <a:t>spending review</a:t>
            </a:r>
            <a:r>
              <a:rPr lang="it-IT" sz="2500" u="sng" dirty="0"/>
              <a:t>. </a:t>
            </a:r>
            <a:r>
              <a:rPr lang="it-IT" sz="2400" dirty="0"/>
              <a:t> </a:t>
            </a:r>
          </a:p>
        </p:txBody>
      </p:sp>
      <p:sp>
        <p:nvSpPr>
          <p:cNvPr id="9" name="CasellaDiTesto 8">
            <a:extLst>
              <a:ext uri="{FF2B5EF4-FFF2-40B4-BE49-F238E27FC236}">
                <a16:creationId xmlns:a16="http://schemas.microsoft.com/office/drawing/2014/main" id="{460B8FB5-0B14-4366-8C07-22E165B1965D}"/>
              </a:ext>
            </a:extLst>
          </p:cNvPr>
          <p:cNvSpPr txBox="1"/>
          <p:nvPr/>
        </p:nvSpPr>
        <p:spPr>
          <a:xfrm>
            <a:off x="2532176" y="1072457"/>
            <a:ext cx="7200800" cy="400110"/>
          </a:xfrm>
          <a:prstGeom prst="rect">
            <a:avLst/>
          </a:prstGeom>
          <a:solidFill>
            <a:schemeClr val="accent5">
              <a:lumMod val="40000"/>
              <a:lumOff val="60000"/>
            </a:schemeClr>
          </a:solidFill>
        </p:spPr>
        <p:txBody>
          <a:bodyPr wrap="square" rtlCol="0">
            <a:spAutoFit/>
          </a:bodyPr>
          <a:lstStyle/>
          <a:p>
            <a:pPr algn="ctr"/>
            <a:r>
              <a:rPr lang="it-IT" sz="2000" b="1" dirty="0"/>
              <a:t>IL PROCEDIMENTO AMMINISTRATIVO CONTRATTUALE E IL RUP</a:t>
            </a:r>
          </a:p>
        </p:txBody>
      </p:sp>
    </p:spTree>
    <p:extLst>
      <p:ext uri="{BB962C8B-B14F-4D97-AF65-F5344CB8AC3E}">
        <p14:creationId xmlns:p14="http://schemas.microsoft.com/office/powerpoint/2010/main" val="35866407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7649</TotalTime>
  <Words>71417</Words>
  <Application>Microsoft Office PowerPoint</Application>
  <PresentationFormat>Widescreen</PresentationFormat>
  <Paragraphs>6489</Paragraphs>
  <Slides>542</Slides>
  <Notes>15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542</vt:i4>
      </vt:variant>
    </vt:vector>
  </HeadingPairs>
  <TitlesOfParts>
    <vt:vector size="552" baseType="lpstr">
      <vt:lpstr>Arial</vt:lpstr>
      <vt:lpstr>Calibri</vt:lpstr>
      <vt:lpstr>Calibri Light</vt:lpstr>
      <vt:lpstr>Calibri,Bold</vt:lpstr>
      <vt:lpstr>Fira Sans</vt:lpstr>
      <vt:lpstr>inherit</vt:lpstr>
      <vt:lpstr>nobile</vt:lpstr>
      <vt:lpstr>Times New Roman</vt:lpstr>
      <vt:lpstr>Wingdings</vt:lpstr>
      <vt:lpstr>Tema di Office</vt:lpstr>
      <vt:lpstr>IL CODICE DEI CONTRATTI PUBBLICI     </vt:lpstr>
      <vt:lpstr>     Sintesi dei più recenti interventi normativi in materia di appalti pubblici </vt:lpstr>
      <vt:lpstr>     Sintesi dei più recenti interventi normativi in materia di appalti pubblici </vt:lpstr>
      <vt:lpstr>     IL DECRETO CURA ITALIA </vt:lpstr>
      <vt:lpstr>     IL DECRETO CURA ITALIA </vt:lpstr>
      <vt:lpstr>     IL DECRETO CURA ITALIA </vt:lpstr>
      <vt:lpstr>     IL DECRETO CURA ITALIA </vt:lpstr>
      <vt:lpstr>     IL DECRETO CURA ITALIA </vt:lpstr>
      <vt:lpstr>     IL DECRETO CURA ITALIA </vt:lpstr>
      <vt:lpstr>     IL DECRETO RILANCIO </vt:lpstr>
      <vt:lpstr>     IL RUP NEL CODICE DEI CONTRATTI  </vt:lpstr>
      <vt:lpstr>     </vt:lpstr>
      <vt:lpstr>     </vt:lpstr>
      <vt:lpstr>     </vt:lpstr>
      <vt:lpstr>     </vt:lpstr>
      <vt:lpstr>     </vt:lpstr>
      <vt:lpstr>     </vt:lpstr>
      <vt:lpstr>     </vt:lpstr>
      <vt:lpstr>     </vt:lpstr>
      <vt:lpstr>     </vt:lpstr>
      <vt:lpstr>     </vt:lpstr>
      <vt:lpstr>     </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ANCORA SU RUP ED ESECUZIONE DEL CONTRATTO</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LA DISCIPLINA DEL RUP NELLA BOZZA DI REGOLAMENTO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LA DISCIPLINA DEGLI INCENTIVI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LA STAZIONE UNICA APPALTANTE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I PRINCIPI SULLA REDAZIONE DEGLI ATTI DI GARA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GRAZIE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CODICE DEI CONTRATTI PUBBLICI     FORMEZ PA</dc:title>
  <dc:creator>Sandro Mento</dc:creator>
  <cp:lastModifiedBy>Sandro Mento</cp:lastModifiedBy>
  <cp:revision>451</cp:revision>
  <dcterms:created xsi:type="dcterms:W3CDTF">2020-04-01T19:31:32Z</dcterms:created>
  <dcterms:modified xsi:type="dcterms:W3CDTF">2020-07-06T17:37:02Z</dcterms:modified>
</cp:coreProperties>
</file>