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57" r:id="rId5"/>
    <p:sldId id="261" r:id="rId6"/>
    <p:sldId id="258" r:id="rId7"/>
    <p:sldId id="259" r:id="rId8"/>
    <p:sldId id="260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14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96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213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178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411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8986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01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99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53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8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80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90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4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13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58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13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C0B7E10-B435-47C3-9DA3-EEEF2A6527D9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BF0DA52-E972-4F14-975D-D806A8C8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765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f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0204" y="2501372"/>
            <a:ext cx="111237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ATTIVITA’ DEL PARLAMENTO EUROPEO PER I GIOVANI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2688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907" y="4055071"/>
            <a:ext cx="7645140" cy="1507067"/>
          </a:xfrm>
        </p:spPr>
        <p:txBody>
          <a:bodyPr>
            <a:normAutofit fontScale="90000"/>
          </a:bodyPr>
          <a:lstStyle/>
          <a:p>
            <a:r>
              <a:rPr lang="it-IT" sz="1200" dirty="0"/>
              <a:t>4.</a:t>
            </a:r>
            <a:r>
              <a:rPr lang="it-IT" sz="1800" dirty="0"/>
              <a:t>	accoglie con favore la conferenza </a:t>
            </a:r>
            <a:r>
              <a:rPr lang="it-IT" sz="1800" dirty="0" err="1"/>
              <a:t>interistituzionale</a:t>
            </a:r>
            <a:r>
              <a:rPr lang="it-IT" sz="1800" dirty="0"/>
              <a:t> conclusiva sull'Anno intitolata "</a:t>
            </a:r>
            <a:r>
              <a:rPr lang="it-IT" sz="2200" b="1" dirty="0" err="1"/>
              <a:t>Claim</a:t>
            </a:r>
            <a:r>
              <a:rPr lang="it-IT" sz="2200" b="1" dirty="0"/>
              <a:t> the future</a:t>
            </a:r>
            <a:r>
              <a:rPr lang="it-IT" sz="1800" dirty="0"/>
              <a:t>" (Rivendica il tuo futuro), che si terrà il 6 dicembre 2022</a:t>
            </a:r>
            <a:br>
              <a:rPr lang="it-IT" sz="1800" dirty="0"/>
            </a:b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/>
              <a:t>8.	</a:t>
            </a:r>
            <a:r>
              <a:rPr lang="it-IT" sz="1800" dirty="0" smtClean="0"/>
              <a:t>sostiene </a:t>
            </a:r>
            <a:r>
              <a:rPr lang="it-IT" sz="1800" dirty="0"/>
              <a:t>le proposte avanzate dalla plenaria della Conferenza sul futuro dell'Europa il 9 maggio 2022, in particolare quelle che hanno chiesto, direttamente o indirettamente, di promuovere politiche incentrate sui </a:t>
            </a:r>
            <a:r>
              <a:rPr lang="it-IT" sz="1800" dirty="0" smtClean="0"/>
              <a:t>giovani </a:t>
            </a:r>
            <a:r>
              <a:rPr lang="it-IT" sz="1800" dirty="0"/>
              <a:t>Garantire l'impegno e il coinvolgimento significativo dei giovani nell'elaborazione delle politiche e nel processo decisionale</a:t>
            </a:r>
            <a:r>
              <a:rPr lang="it-IT" sz="1800" dirty="0" smtClean="0"/>
              <a:t>;</a:t>
            </a:r>
            <a:r>
              <a:rPr lang="it-IT" sz="1800" dirty="0"/>
              <a:t/>
            </a:r>
            <a:br>
              <a:rPr lang="it-IT" sz="1800" dirty="0"/>
            </a:br>
            <a:endParaRPr lang="en-GB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934" y="225314"/>
            <a:ext cx="5784173" cy="25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5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55" y="6941127"/>
            <a:ext cx="6408910" cy="458123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0471468" cy="4767349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/>
              <a:t>Rafforzare le misure a favore del benessere dei </a:t>
            </a:r>
            <a:r>
              <a:rPr lang="it-IT" b="1" dirty="0" smtClean="0"/>
              <a:t>giovani:  Salute mentale </a:t>
            </a:r>
          </a:p>
          <a:p>
            <a:r>
              <a:rPr lang="it-IT" b="1" dirty="0" smtClean="0"/>
              <a:t> </a:t>
            </a:r>
            <a:r>
              <a:rPr lang="it-IT" b="1" dirty="0"/>
              <a:t>adeguare diligentemente il livello di sostegno finanziario fornito ai giovani per le esperienze di </a:t>
            </a:r>
            <a:r>
              <a:rPr lang="it-IT" b="1" dirty="0">
                <a:solidFill>
                  <a:srgbClr val="FF0000"/>
                </a:solidFill>
              </a:rPr>
              <a:t>mobilità,</a:t>
            </a:r>
            <a:r>
              <a:rPr lang="it-IT" b="1" dirty="0"/>
              <a:t> al fine di garantire la dimensione socialmente inclusiva dei programmi </a:t>
            </a:r>
            <a:r>
              <a:rPr lang="it-IT" b="1" dirty="0" smtClean="0"/>
              <a:t>dell'UE</a:t>
            </a:r>
          </a:p>
          <a:p>
            <a:r>
              <a:rPr lang="it-IT" b="1" i="1" dirty="0"/>
              <a:t>Combattere la precarietà tra i giovani e offrire un buon inizio per la vita lavorativa</a:t>
            </a:r>
            <a:endParaRPr lang="en-GB" dirty="0"/>
          </a:p>
          <a:p>
            <a:r>
              <a:rPr lang="it-IT" b="1" dirty="0"/>
              <a:t>un quadro giuridico comune per garantire un'equa retribuzione per i tirocini e gli apprendistati</a:t>
            </a:r>
            <a:r>
              <a:rPr lang="it-IT" dirty="0"/>
              <a:t>; insiste sulla necessità di garantire condizioni di lavoro dignitose e una retribuzione equa per tutti i tirocinanti, al fine di evitare pratiche di sfruttamento;</a:t>
            </a:r>
            <a:endParaRPr lang="en-GB" dirty="0"/>
          </a:p>
          <a:p>
            <a:r>
              <a:rPr lang="it-IT" b="1" i="1" dirty="0"/>
              <a:t>Investire nella prossima generazione attraverso l'istruzione</a:t>
            </a:r>
            <a:endParaRPr lang="en-GB" dirty="0"/>
          </a:p>
          <a:p>
            <a:r>
              <a:rPr lang="it-IT" dirty="0"/>
              <a:t>invita pertanto gli Stati membri ad 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aumentare in modo significativo la spesa pubblica per l'istruzione, compresa l'istruzione digitale, l'istruzione e la formazione professionale, il miglioramento delle competenze e la riqualificazione</a:t>
            </a:r>
            <a:r>
              <a:rPr lang="it-IT" dirty="0"/>
              <a:t>; invita la Commissione a promuovere indicatori comuni al fine di valutare l'impatto degli investimenti, tra cui </a:t>
            </a:r>
            <a:r>
              <a:rPr lang="it-IT" dirty="0" err="1"/>
              <a:t>NextGenerationEU</a:t>
            </a:r>
            <a:r>
              <a:rPr lang="it-IT" dirty="0"/>
              <a:t>, e delle riforme nel portare avanti politiche dedicate ai giovani e all'istruzione;</a:t>
            </a:r>
            <a:endParaRPr lang="en-GB" dirty="0"/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595" y="5040500"/>
            <a:ext cx="3848793" cy="17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67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321733"/>
            <a:ext cx="2540000" cy="317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4825" y="3112012"/>
            <a:ext cx="46601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YOUTH HUB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71" y="321733"/>
            <a:ext cx="6288578" cy="2675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4142906"/>
            <a:ext cx="5623560" cy="2393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0138" y="4031980"/>
            <a:ext cx="4355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Youth </a:t>
            </a:r>
            <a:r>
              <a:rPr lang="it-IT" dirty="0" err="1"/>
              <a:t>Hub</a:t>
            </a:r>
            <a:r>
              <a:rPr lang="it-IT" dirty="0"/>
              <a:t> è il luogo ideale per avviare la tua avventura europea</a:t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Puoi scoprire, imparare </a:t>
            </a:r>
            <a:r>
              <a:rPr lang="it-IT" dirty="0"/>
              <a:t>e </a:t>
            </a:r>
            <a:r>
              <a:rPr lang="it-IT" dirty="0" smtClean="0"/>
              <a:t>viaggiare </a:t>
            </a:r>
            <a:r>
              <a:rPr lang="it-IT" dirty="0"/>
              <a:t>con l'offerta per i giovani del Parlamento europeo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297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275" y="0"/>
            <a:ext cx="6475525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799" y="2751667"/>
            <a:ext cx="81195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EYE: L’EVENTO EUROPEO PER I GIOVANI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69335"/>
            <a:ext cx="3979333" cy="2646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3666" y="4295559"/>
            <a:ext cx="5621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L’EYE </a:t>
            </a:r>
            <a:r>
              <a:rPr lang="it-IT" sz="1400" dirty="0" smtClean="0"/>
              <a:t>riunisce </a:t>
            </a:r>
            <a:r>
              <a:rPr lang="it-IT" sz="1400" dirty="0"/>
              <a:t>al Parlamento </a:t>
            </a:r>
            <a:r>
              <a:rPr lang="it-IT" sz="1400" dirty="0" smtClean="0"/>
              <a:t>europeo a</a:t>
            </a:r>
            <a:r>
              <a:rPr lang="it-IT" sz="1400" dirty="0"/>
              <a:t> </a:t>
            </a:r>
            <a:r>
              <a:rPr lang="it-IT" sz="1400" b="1" dirty="0"/>
              <a:t>Strasburgo</a:t>
            </a:r>
            <a:r>
              <a:rPr lang="it-IT" sz="1400" dirty="0"/>
              <a:t> e </a:t>
            </a:r>
            <a:r>
              <a:rPr lang="it-IT" sz="1400" b="1" dirty="0"/>
              <a:t>online</a:t>
            </a:r>
            <a:r>
              <a:rPr lang="it-IT" sz="1400" dirty="0"/>
              <a:t> migliaia di giovani provenienti da tutta l’Unione europea e dal mondo, affinché possano </a:t>
            </a:r>
            <a:r>
              <a:rPr lang="it-IT" sz="1400" b="1" dirty="0"/>
              <a:t>condividere</a:t>
            </a:r>
            <a:r>
              <a:rPr lang="it-IT" sz="1400" dirty="0"/>
              <a:t> e </a:t>
            </a:r>
            <a:r>
              <a:rPr lang="it-IT" sz="1400" b="1" dirty="0"/>
              <a:t>sviluppare</a:t>
            </a:r>
            <a:r>
              <a:rPr lang="it-IT" sz="1400" dirty="0"/>
              <a:t> le loro idee sul </a:t>
            </a:r>
            <a:r>
              <a:rPr lang="it-IT" sz="1400" dirty="0" smtClean="0"/>
              <a:t>futuro dell’Europa</a:t>
            </a:r>
            <a:r>
              <a:rPr lang="it-IT" sz="1400" dirty="0"/>
              <a:t>.</a:t>
            </a:r>
          </a:p>
          <a:p>
            <a:pPr algn="ctr"/>
            <a:r>
              <a:rPr lang="it-IT" sz="1400" dirty="0"/>
              <a:t>È un’opportunità unica per i giovani </a:t>
            </a:r>
            <a:r>
              <a:rPr lang="it-IT" sz="1400" b="1" dirty="0"/>
              <a:t>tra i 16 e i 30 anni</a:t>
            </a:r>
            <a:r>
              <a:rPr lang="it-IT" sz="1400" dirty="0"/>
              <a:t> per</a:t>
            </a:r>
            <a:r>
              <a:rPr lang="it-IT" sz="1400" b="1" dirty="0"/>
              <a:t> interagire</a:t>
            </a:r>
            <a:r>
              <a:rPr lang="it-IT" sz="1400" dirty="0"/>
              <a:t>, </a:t>
            </a:r>
            <a:r>
              <a:rPr lang="it-IT" sz="1400" b="1" dirty="0"/>
              <a:t>ispirarsi</a:t>
            </a:r>
            <a:r>
              <a:rPr lang="it-IT" sz="1400" dirty="0"/>
              <a:t> a vicenda e </a:t>
            </a:r>
            <a:r>
              <a:rPr lang="it-IT" sz="1400" b="1" dirty="0"/>
              <a:t>scambiare</a:t>
            </a:r>
            <a:r>
              <a:rPr lang="it-IT" sz="1400" dirty="0"/>
              <a:t> opinioni con esperti, attivisti, </a:t>
            </a:r>
            <a:r>
              <a:rPr lang="it-IT" sz="1400" i="1" dirty="0" err="1"/>
              <a:t>influencer</a:t>
            </a:r>
            <a:r>
              <a:rPr lang="it-IT" sz="1400" dirty="0"/>
              <a:t> e responsabili politici nel cuore della </a:t>
            </a:r>
            <a:r>
              <a:rPr lang="it-IT" sz="1400" b="1" dirty="0"/>
              <a:t>democrazia </a:t>
            </a:r>
            <a:r>
              <a:rPr lang="it-IT" sz="1400" b="1" dirty="0" smtClean="0"/>
              <a:t>europea</a:t>
            </a:r>
            <a:endParaRPr lang="it-IT" sz="1400" dirty="0"/>
          </a:p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68" y="169335"/>
            <a:ext cx="4704732" cy="2646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136908"/>
            <a:ext cx="4385733" cy="24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700" y="3158067"/>
            <a:ext cx="1641264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8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230" y="2975690"/>
            <a:ext cx="42883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INSIEME-PER.EU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230" y="4168370"/>
            <a:ext cx="541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In tutta Europa i membri della </a:t>
            </a:r>
            <a:r>
              <a:rPr lang="it-IT" sz="1400" dirty="0" smtClean="0"/>
              <a:t>comunità insieme-per.eu fanno </a:t>
            </a:r>
            <a:r>
              <a:rPr lang="it-IT" sz="1400" dirty="0"/>
              <a:t>sentire la propria voce organizzando e partecipando a eventi e attività. Alcuni si sono espressi sul futuro dell'Europa, mentre altri hanno acquisito nuove competenze. Grazie alle loro esperienze hanno lasciato il segno e, a loro volta, queste esperienze hanno segnato la loro vita.</a:t>
            </a:r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0" y="212893"/>
            <a:ext cx="4699048" cy="2647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430" y="646772"/>
            <a:ext cx="6249234" cy="51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4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7" y="4185030"/>
            <a:ext cx="3738067" cy="24628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2507" y="3308465"/>
            <a:ext cx="1164221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EUROPA EXPERIENCE – DAVID SASSOLI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7" y="156772"/>
            <a:ext cx="1905464" cy="3196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311" y="156772"/>
            <a:ext cx="2398883" cy="3196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534" y="153659"/>
            <a:ext cx="1728037" cy="3199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012" y="153659"/>
            <a:ext cx="2108602" cy="3154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5811" y="138145"/>
            <a:ext cx="1484902" cy="3215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306" y="4028521"/>
            <a:ext cx="2081893" cy="2775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8204" y="4077906"/>
            <a:ext cx="1878236" cy="2726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5167" y="3974628"/>
            <a:ext cx="1619804" cy="288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94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729" y="473825"/>
            <a:ext cx="9626109" cy="58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7074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127</TotalTime>
  <Words>449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Century Gothic</vt:lpstr>
      <vt:lpstr>Wingdings 3</vt:lpstr>
      <vt:lpstr>Slice</vt:lpstr>
      <vt:lpstr>PowerPoint Presentation</vt:lpstr>
      <vt:lpstr>4. accoglie con favore la conferenza interistituzionale conclusiva sull'Anno intitolata "Claim the future" (Rivendica il tuo futuro), che si terrà il 6 dicembre 2022  8. sostiene le proposte avanzate dalla plenaria della Conferenza sul futuro dell'Europa il 9 maggio 2022, in particolare quelle che hanno chiesto, direttamente o indirettamente, di promuovere politiche incentrate sui giovani Garantire l'impegno e il coinvolgimento significativo dei giovani nell'elaborazione delle politiche e nel processo decisionale;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Parliament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LECHIARA Francesca</dc:creator>
  <cp:lastModifiedBy>FIORE Valeria</cp:lastModifiedBy>
  <cp:revision>13</cp:revision>
  <dcterms:created xsi:type="dcterms:W3CDTF">2022-11-24T14:13:07Z</dcterms:created>
  <dcterms:modified xsi:type="dcterms:W3CDTF">2022-12-02T08:22:19Z</dcterms:modified>
</cp:coreProperties>
</file>