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notesMasterIdLst>
    <p:notesMasterId r:id="rId25"/>
  </p:notesMasterIdLst>
  <p:handoutMasterIdLst>
    <p:handoutMasterId r:id="rId26"/>
  </p:handoutMasterIdLst>
  <p:sldIdLst>
    <p:sldId id="257" r:id="rId3"/>
    <p:sldId id="260" r:id="rId4"/>
    <p:sldId id="265" r:id="rId5"/>
    <p:sldId id="266" r:id="rId6"/>
    <p:sldId id="279" r:id="rId7"/>
    <p:sldId id="264" r:id="rId8"/>
    <p:sldId id="271" r:id="rId9"/>
    <p:sldId id="274" r:id="rId10"/>
    <p:sldId id="272" r:id="rId11"/>
    <p:sldId id="273" r:id="rId12"/>
    <p:sldId id="267" r:id="rId13"/>
    <p:sldId id="268" r:id="rId14"/>
    <p:sldId id="269" r:id="rId15"/>
    <p:sldId id="270" r:id="rId16"/>
    <p:sldId id="275" r:id="rId17"/>
    <p:sldId id="277" r:id="rId18"/>
    <p:sldId id="276" r:id="rId19"/>
    <p:sldId id="278" r:id="rId20"/>
    <p:sldId id="280" r:id="rId21"/>
    <p:sldId id="281" r:id="rId22"/>
    <p:sldId id="282" r:id="rId23"/>
    <p:sldId id="283"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72" autoAdjust="0"/>
    <p:restoredTop sz="94660" autoAdjust="0"/>
  </p:normalViewPr>
  <p:slideViewPr>
    <p:cSldViewPr snapToGrid="0" showGuides="1">
      <p:cViewPr varScale="1">
        <p:scale>
          <a:sx n="131" d="100"/>
          <a:sy n="131" d="100"/>
        </p:scale>
        <p:origin x="672" y="1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122" d="100"/>
          <a:sy n="122" d="100"/>
        </p:scale>
        <p:origin x="493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2DFAD57C-D9B8-4979-9ADA-006FB399E7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6484C553-64E3-4E55-85B4-23512AFFE3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B9D5F73-86D7-4232-B97C-0EE7513CF1B4}" type="datetimeFigureOut">
              <a:rPr lang="it-IT" smtClean="0"/>
              <a:t>19/04/22</a:t>
            </a:fld>
            <a:endParaRPr lang="it-IT"/>
          </a:p>
        </p:txBody>
      </p:sp>
      <p:sp>
        <p:nvSpPr>
          <p:cNvPr id="4" name="Segnaposto piè di pagina 3">
            <a:extLst>
              <a:ext uri="{FF2B5EF4-FFF2-40B4-BE49-F238E27FC236}">
                <a16:creationId xmlns:a16="http://schemas.microsoft.com/office/drawing/2014/main" id="{9A2C07F0-1650-45EA-8100-CBCD1E50EA8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E8F0C226-9F5A-4985-9375-C1E37329340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AD7DBB2-EE3F-4C1F-A578-6E6484FB2DBE}" type="slidenum">
              <a:rPr lang="it-IT" smtClean="0"/>
              <a:t>‹#›</a:t>
            </a:fld>
            <a:endParaRPr lang="it-IT"/>
          </a:p>
        </p:txBody>
      </p:sp>
    </p:spTree>
    <p:extLst>
      <p:ext uri="{BB962C8B-B14F-4D97-AF65-F5344CB8AC3E}">
        <p14:creationId xmlns:p14="http://schemas.microsoft.com/office/powerpoint/2010/main" val="2959808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9B94C5-1223-48E3-A8E0-A02A8112A855}" type="datetimeFigureOut">
              <a:rPr lang="it-IT" smtClean="0"/>
              <a:t>19/04/22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FEBFB9-DC24-4780-86FE-643066349522}" type="slidenum">
              <a:rPr lang="it-IT" smtClean="0"/>
              <a:t>‹#›</a:t>
            </a:fld>
            <a:endParaRPr lang="it-IT"/>
          </a:p>
        </p:txBody>
      </p:sp>
    </p:spTree>
    <p:extLst>
      <p:ext uri="{BB962C8B-B14F-4D97-AF65-F5344CB8AC3E}">
        <p14:creationId xmlns:p14="http://schemas.microsoft.com/office/powerpoint/2010/main" val="397595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ro Diapositiva">
    <p:spTree>
      <p:nvGrpSpPr>
        <p:cNvPr id="1" name=""/>
        <p:cNvGrpSpPr/>
        <p:nvPr/>
      </p:nvGrpSpPr>
      <p:grpSpPr>
        <a:xfrm>
          <a:off x="0" y="0"/>
          <a:ext cx="0" cy="0"/>
          <a:chOff x="0" y="0"/>
          <a:chExt cx="0" cy="0"/>
        </a:xfrm>
      </p:grpSpPr>
      <p:sp>
        <p:nvSpPr>
          <p:cNvPr id="24" name="Titolo 23">
            <a:extLst>
              <a:ext uri="{FF2B5EF4-FFF2-40B4-BE49-F238E27FC236}">
                <a16:creationId xmlns:a16="http://schemas.microsoft.com/office/drawing/2014/main" id="{9402D2F9-0A76-4C7B-B505-DEC377270CC5}"/>
              </a:ext>
            </a:extLst>
          </p:cNvPr>
          <p:cNvSpPr>
            <a:spLocks noGrp="1"/>
          </p:cNvSpPr>
          <p:nvPr>
            <p:ph type="title"/>
          </p:nvPr>
        </p:nvSpPr>
        <p:spPr/>
        <p:txBody>
          <a:bodyPr/>
          <a:lstStyle/>
          <a:p>
            <a:r>
              <a:rPr lang="it-IT"/>
              <a:t>Fare clic per modificare lo stile del titolo dello schema</a:t>
            </a:r>
          </a:p>
        </p:txBody>
      </p:sp>
    </p:spTree>
    <p:extLst>
      <p:ext uri="{BB962C8B-B14F-4D97-AF65-F5344CB8AC3E}">
        <p14:creationId xmlns:p14="http://schemas.microsoft.com/office/powerpoint/2010/main" val="25258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F0E3B0-0C58-4115-8C5B-166F73041401}"/>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C129DFF-0891-47C0-AF21-601CD68125B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56FA54C-FDAD-4A40-AAAE-D4FBEEB61C09}"/>
              </a:ext>
            </a:extLst>
          </p:cNvPr>
          <p:cNvSpPr>
            <a:spLocks noGrp="1"/>
          </p:cNvSpPr>
          <p:nvPr>
            <p:ph sz="half" idx="2"/>
          </p:nvPr>
        </p:nvSpPr>
        <p:spPr>
          <a:xfrm>
            <a:off x="839788" y="2505075"/>
            <a:ext cx="5157787"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B761411-3B56-4F27-A016-10E5011AF3F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3D03E8A-7C12-4E4B-8FF1-A70ED098B74A}"/>
              </a:ext>
            </a:extLst>
          </p:cNvPr>
          <p:cNvSpPr>
            <a:spLocks noGrp="1"/>
          </p:cNvSpPr>
          <p:nvPr>
            <p:ph sz="quarter" idx="4"/>
          </p:nvPr>
        </p:nvSpPr>
        <p:spPr>
          <a:xfrm>
            <a:off x="6172200" y="2505075"/>
            <a:ext cx="5183188"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026A919-1522-43BD-8AB5-B008005DA125}"/>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8" name="Segnaposto piè di pagina 7">
            <a:extLst>
              <a:ext uri="{FF2B5EF4-FFF2-40B4-BE49-F238E27FC236}">
                <a16:creationId xmlns:a16="http://schemas.microsoft.com/office/drawing/2014/main" id="{67330A3D-75FD-41EA-9643-0F2CA8A7A3C1}"/>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83DFA2EF-5113-46BF-B39D-3384A99A35B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246369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4799DA-C7AE-4D8F-9F8D-2EB4D5AB8020}"/>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D45BC9D-8741-4C48-A9C6-4CDC7AC8C252}"/>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4" name="Segnaposto piè di pagina 3">
            <a:extLst>
              <a:ext uri="{FF2B5EF4-FFF2-40B4-BE49-F238E27FC236}">
                <a16:creationId xmlns:a16="http://schemas.microsoft.com/office/drawing/2014/main" id="{79CE22E5-2BC5-4219-BAD3-E044D88B8FD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AD7DB88-36FE-4340-95A7-1E8B67F79ADC}"/>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3691976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4716D9B-5B3D-4960-AEB6-F454020C2739}"/>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3" name="Segnaposto piè di pagina 2">
            <a:extLst>
              <a:ext uri="{FF2B5EF4-FFF2-40B4-BE49-F238E27FC236}">
                <a16:creationId xmlns:a16="http://schemas.microsoft.com/office/drawing/2014/main" id="{38BDF868-D402-440C-A138-6399DFA02C82}"/>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3A0C4ADC-D48E-44EE-82BD-114E250F596B}"/>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3183417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805BB7-F8D6-41FB-AED9-F5038A7A8E4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BC40C53-6925-46BC-A664-E335881F5BB4}"/>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40FD2B0-0839-4095-A871-DD31F466732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124B7F1-F6E6-4368-9B25-1207071F7366}"/>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6" name="Segnaposto piè di pagina 5">
            <a:extLst>
              <a:ext uri="{FF2B5EF4-FFF2-40B4-BE49-F238E27FC236}">
                <a16:creationId xmlns:a16="http://schemas.microsoft.com/office/drawing/2014/main" id="{020254C2-BD42-4758-9F24-E40A1AFCA1A1}"/>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EB2C3DD2-AD06-4930-8A9A-00A592C68B4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1758867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E11363-3A72-4BD7-9704-990BFA02F78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B4FDF35-93D5-4E4A-824E-8DC932FA3B3C}"/>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B43E82D-9B14-45EE-A8E8-1925666E88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DD09665-D59C-4820-B126-FD74E05CCABC}"/>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6" name="Segnaposto piè di pagina 5">
            <a:extLst>
              <a:ext uri="{FF2B5EF4-FFF2-40B4-BE49-F238E27FC236}">
                <a16:creationId xmlns:a16="http://schemas.microsoft.com/office/drawing/2014/main" id="{CDDA8A9E-35A5-43AC-9037-FE002BB52D8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FB610A94-3E93-4B38-ABF0-BD690A8DB8A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3824814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E99990-1D91-4901-97D0-2235CF406BFF}"/>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4CB83A7-162D-4174-8B88-FD2CEB099C55}"/>
              </a:ext>
            </a:extLst>
          </p:cNvPr>
          <p:cNvSpPr>
            <a:spLocks noGrp="1"/>
          </p:cNvSpPr>
          <p:nvPr>
            <p:ph type="body" orient="vert" idx="1"/>
          </p:nvPr>
        </p:nvSpPr>
        <p:spPr>
          <a:xfrm>
            <a:off x="838200" y="1825625"/>
            <a:ext cx="10515600" cy="4351338"/>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334155D-116C-4FDB-A395-EAFB26745020}"/>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5" name="Segnaposto piè di pagina 4">
            <a:extLst>
              <a:ext uri="{FF2B5EF4-FFF2-40B4-BE49-F238E27FC236}">
                <a16:creationId xmlns:a16="http://schemas.microsoft.com/office/drawing/2014/main" id="{15BB91BA-A223-496F-B10A-27BC74FE7FA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CBE342FC-3FB1-4D6D-909E-39A8B52A3F6B}"/>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1963425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C97C6B4-7F5E-42E7-ACCE-372A5D83E86D}"/>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110B2FE-391B-4064-9719-185DAFB30E90}"/>
              </a:ext>
            </a:extLst>
          </p:cNvPr>
          <p:cNvSpPr>
            <a:spLocks noGrp="1"/>
          </p:cNvSpPr>
          <p:nvPr>
            <p:ph type="body" orient="vert" idx="1"/>
          </p:nvPr>
        </p:nvSpPr>
        <p:spPr>
          <a:xfrm>
            <a:off x="838200" y="365125"/>
            <a:ext cx="7734300" cy="5811838"/>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6208926-054C-4B92-961B-7879DBADC920}"/>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5" name="Segnaposto piè di pagina 4">
            <a:extLst>
              <a:ext uri="{FF2B5EF4-FFF2-40B4-BE49-F238E27FC236}">
                <a16:creationId xmlns:a16="http://schemas.microsoft.com/office/drawing/2014/main" id="{0C5E0705-856D-4104-9C92-1E33A00F1EED}"/>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1C210456-0841-4EAC-941E-3F603D80D78C}"/>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297520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Mastro Diapositiva testo centrale">
    <p:spTree>
      <p:nvGrpSpPr>
        <p:cNvPr id="1" name=""/>
        <p:cNvGrpSpPr/>
        <p:nvPr/>
      </p:nvGrpSpPr>
      <p:grpSpPr>
        <a:xfrm>
          <a:off x="0" y="0"/>
          <a:ext cx="0" cy="0"/>
          <a:chOff x="0" y="0"/>
          <a:chExt cx="0" cy="0"/>
        </a:xfrm>
      </p:grpSpPr>
      <p:sp>
        <p:nvSpPr>
          <p:cNvPr id="7" name="Sottotitolo 2">
            <a:extLst>
              <a:ext uri="{FF2B5EF4-FFF2-40B4-BE49-F238E27FC236}">
                <a16:creationId xmlns:a16="http://schemas.microsoft.com/office/drawing/2014/main" id="{34057FB2-ADC6-4958-8C13-F141BD85ADE6}"/>
              </a:ext>
            </a:extLst>
          </p:cNvPr>
          <p:cNvSpPr>
            <a:spLocks noGrp="1"/>
          </p:cNvSpPr>
          <p:nvPr>
            <p:ph type="subTitle" idx="4294967295"/>
          </p:nvPr>
        </p:nvSpPr>
        <p:spPr>
          <a:xfrm>
            <a:off x="1522975" y="1484374"/>
            <a:ext cx="9144000" cy="479137"/>
          </a:xfrm>
          <a:prstGeom prst="rect">
            <a:avLst/>
          </a:prstGeom>
        </p:spPr>
        <p:txBody>
          <a:bodyPr anchor="ctr"/>
          <a:lstStyle/>
          <a:p>
            <a:pPr marL="0" indent="0" algn="ctr">
              <a:buNone/>
            </a:pPr>
            <a:r>
              <a:rPr lang="it-IT" dirty="0">
                <a:solidFill>
                  <a:srgbClr val="0070C0"/>
                </a:solidFill>
                <a:latin typeface="Playfair Display Medium" pitchFamily="2" charset="0"/>
              </a:rPr>
              <a:t>Sottotitolo diapositiva</a:t>
            </a:r>
          </a:p>
        </p:txBody>
      </p:sp>
      <p:sp>
        <p:nvSpPr>
          <p:cNvPr id="8" name="Sottotitolo 2">
            <a:extLst>
              <a:ext uri="{FF2B5EF4-FFF2-40B4-BE49-F238E27FC236}">
                <a16:creationId xmlns:a16="http://schemas.microsoft.com/office/drawing/2014/main" id="{5F7B652D-27EC-4402-8D6D-D5D4D87E1204}"/>
              </a:ext>
            </a:extLst>
          </p:cNvPr>
          <p:cNvSpPr txBox="1">
            <a:spLocks/>
          </p:cNvSpPr>
          <p:nvPr userDrawn="1"/>
        </p:nvSpPr>
        <p:spPr>
          <a:xfrm>
            <a:off x="1523999" y="3055465"/>
            <a:ext cx="9195707" cy="708271"/>
          </a:xfrm>
          <a:prstGeom prst="rect">
            <a:avLst/>
          </a:prstGeom>
        </p:spPr>
        <p:txBody>
          <a:bodyPr vert="horz" lIns="91440" tIns="45720" rIns="91440" bIns="45720" rtlCol="0" anchor="ctr">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70000"/>
              </a:lnSpc>
            </a:pPr>
            <a:r>
              <a:rPr lang="it-IT" sz="1800" dirty="0">
                <a:solidFill>
                  <a:schemeClr val="bg2">
                    <a:lumMod val="50000"/>
                  </a:schemeClr>
                </a:solidFill>
                <a:latin typeface="Playfair Display Medium" pitchFamily="2" charset="0"/>
              </a:rPr>
              <a:t>Inserire qui il testo cercando di non scendere al di sotto dei 12 punti per consentire la massima leggibilità</a:t>
            </a:r>
          </a:p>
        </p:txBody>
      </p:sp>
      <p:sp>
        <p:nvSpPr>
          <p:cNvPr id="2" name="Titolo 1">
            <a:extLst>
              <a:ext uri="{FF2B5EF4-FFF2-40B4-BE49-F238E27FC236}">
                <a16:creationId xmlns:a16="http://schemas.microsoft.com/office/drawing/2014/main" id="{5BEBB45C-8200-4CEF-B99F-8D23C4E58C71}"/>
              </a:ext>
            </a:extLst>
          </p:cNvPr>
          <p:cNvSpPr>
            <a:spLocks noGrp="1"/>
          </p:cNvSpPr>
          <p:nvPr>
            <p:ph type="title"/>
          </p:nvPr>
        </p:nvSpPr>
        <p:spPr>
          <a:xfrm>
            <a:off x="838200" y="0"/>
            <a:ext cx="10515600" cy="1281794"/>
          </a:xfrm>
        </p:spPr>
        <p:txBody>
          <a:bodyPr/>
          <a:lstStyle/>
          <a:p>
            <a:r>
              <a:rPr lang="it-IT"/>
              <a:t>Fare clic per modificare lo stile del titolo dello schema</a:t>
            </a:r>
          </a:p>
        </p:txBody>
      </p:sp>
    </p:spTree>
    <p:extLst>
      <p:ext uri="{BB962C8B-B14F-4D97-AF65-F5344CB8AC3E}">
        <p14:creationId xmlns:p14="http://schemas.microsoft.com/office/powerpoint/2010/main" val="3459192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Mastro Diapositiva testo centrale">
    <p:spTree>
      <p:nvGrpSpPr>
        <p:cNvPr id="1" name=""/>
        <p:cNvGrpSpPr/>
        <p:nvPr/>
      </p:nvGrpSpPr>
      <p:grpSpPr>
        <a:xfrm>
          <a:off x="0" y="0"/>
          <a:ext cx="0" cy="0"/>
          <a:chOff x="0" y="0"/>
          <a:chExt cx="0" cy="0"/>
        </a:xfrm>
      </p:grpSpPr>
      <p:sp>
        <p:nvSpPr>
          <p:cNvPr id="7" name="Sottotitolo 2">
            <a:extLst>
              <a:ext uri="{FF2B5EF4-FFF2-40B4-BE49-F238E27FC236}">
                <a16:creationId xmlns:a16="http://schemas.microsoft.com/office/drawing/2014/main" id="{34057FB2-ADC6-4958-8C13-F141BD85ADE6}"/>
              </a:ext>
            </a:extLst>
          </p:cNvPr>
          <p:cNvSpPr>
            <a:spLocks noGrp="1"/>
          </p:cNvSpPr>
          <p:nvPr>
            <p:ph type="subTitle" idx="4294967295"/>
          </p:nvPr>
        </p:nvSpPr>
        <p:spPr>
          <a:xfrm>
            <a:off x="1522975" y="1484374"/>
            <a:ext cx="9144000" cy="479137"/>
          </a:xfrm>
          <a:prstGeom prst="rect">
            <a:avLst/>
          </a:prstGeom>
        </p:spPr>
        <p:txBody>
          <a:bodyPr anchor="ctr"/>
          <a:lstStyle/>
          <a:p>
            <a:pPr marL="0" indent="0" algn="ctr">
              <a:buNone/>
            </a:pPr>
            <a:r>
              <a:rPr lang="it-IT" dirty="0">
                <a:solidFill>
                  <a:srgbClr val="0070C0"/>
                </a:solidFill>
                <a:latin typeface="Playfair Display Medium" pitchFamily="2" charset="0"/>
              </a:rPr>
              <a:t>Sottotitolo diapositiva</a:t>
            </a:r>
          </a:p>
        </p:txBody>
      </p:sp>
      <p:grpSp>
        <p:nvGrpSpPr>
          <p:cNvPr id="9" name="Gruppo 8">
            <a:extLst>
              <a:ext uri="{FF2B5EF4-FFF2-40B4-BE49-F238E27FC236}">
                <a16:creationId xmlns:a16="http://schemas.microsoft.com/office/drawing/2014/main" id="{0C458D6D-E237-4332-913C-0B4B24F83599}"/>
              </a:ext>
            </a:extLst>
          </p:cNvPr>
          <p:cNvGrpSpPr/>
          <p:nvPr userDrawn="1"/>
        </p:nvGrpSpPr>
        <p:grpSpPr>
          <a:xfrm>
            <a:off x="334734" y="2522084"/>
            <a:ext cx="3661684" cy="3068366"/>
            <a:chOff x="326570" y="2162856"/>
            <a:chExt cx="3661684" cy="3068366"/>
          </a:xfrm>
        </p:grpSpPr>
        <p:pic>
          <p:nvPicPr>
            <p:cNvPr id="10" name="Immagine 9">
              <a:extLst>
                <a:ext uri="{FF2B5EF4-FFF2-40B4-BE49-F238E27FC236}">
                  <a16:creationId xmlns:a16="http://schemas.microsoft.com/office/drawing/2014/main" id="{CFAA53E7-609B-45E2-A75A-D1B5F4EB0435}"/>
                </a:ext>
              </a:extLst>
            </p:cNvPr>
            <p:cNvPicPr>
              <a:picLocks noChangeAspect="1"/>
            </p:cNvPicPr>
            <p:nvPr/>
          </p:nvPicPr>
          <p:blipFill>
            <a:blip r:embed="rId2"/>
            <a:stretch>
              <a:fillRect/>
            </a:stretch>
          </p:blipFill>
          <p:spPr>
            <a:xfrm>
              <a:off x="326571" y="2162856"/>
              <a:ext cx="3661683" cy="564016"/>
            </a:xfrm>
            <a:prstGeom prst="rect">
              <a:avLst/>
            </a:prstGeom>
          </p:spPr>
        </p:pic>
        <p:sp>
          <p:nvSpPr>
            <p:cNvPr id="11" name="Sottotitolo 2">
              <a:extLst>
                <a:ext uri="{FF2B5EF4-FFF2-40B4-BE49-F238E27FC236}">
                  <a16:creationId xmlns:a16="http://schemas.microsoft.com/office/drawing/2014/main" id="{73500528-01B3-41A0-A64F-DC78BB9796D5}"/>
                </a:ext>
              </a:extLst>
            </p:cNvPr>
            <p:cNvSpPr txBox="1">
              <a:spLocks/>
            </p:cNvSpPr>
            <p:nvPr/>
          </p:nvSpPr>
          <p:spPr>
            <a:xfrm>
              <a:off x="326570" y="2702316"/>
              <a:ext cx="3661683" cy="2528906"/>
            </a:xfrm>
            <a:prstGeom prst="rect">
              <a:avLst/>
            </a:prstGeom>
            <a:ln>
              <a:solidFill>
                <a:srgbClr val="0070C0"/>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70000"/>
                </a:lnSpc>
              </a:pPr>
              <a:r>
                <a:rPr lang="it-IT" sz="1800" dirty="0">
                  <a:solidFill>
                    <a:schemeClr val="bg2">
                      <a:lumMod val="50000"/>
                    </a:schemeClr>
                  </a:solidFill>
                  <a:latin typeface="Playfair Display Medium" pitchFamily="2" charset="0"/>
                </a:rPr>
                <a:t>Casella di testo semplice con titolo in evidenza.</a:t>
              </a:r>
            </a:p>
          </p:txBody>
        </p:sp>
        <p:sp>
          <p:nvSpPr>
            <p:cNvPr id="12" name="Sottotitolo 2">
              <a:extLst>
                <a:ext uri="{FF2B5EF4-FFF2-40B4-BE49-F238E27FC236}">
                  <a16:creationId xmlns:a16="http://schemas.microsoft.com/office/drawing/2014/main" id="{43CAF5E5-AE62-42F2-87DB-428A49D72209}"/>
                </a:ext>
              </a:extLst>
            </p:cNvPr>
            <p:cNvSpPr txBox="1">
              <a:spLocks/>
            </p:cNvSpPr>
            <p:nvPr/>
          </p:nvSpPr>
          <p:spPr>
            <a:xfrm>
              <a:off x="522169" y="2223179"/>
              <a:ext cx="3272182" cy="479137"/>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dirty="0">
                  <a:solidFill>
                    <a:schemeClr val="bg1"/>
                  </a:solidFill>
                  <a:latin typeface="Playfair Display Medium" pitchFamily="2" charset="0"/>
                </a:rPr>
                <a:t>Titolo casella di testo</a:t>
              </a:r>
            </a:p>
          </p:txBody>
        </p:sp>
      </p:grpSp>
      <p:sp>
        <p:nvSpPr>
          <p:cNvPr id="3" name="Segnaposto immagine 2">
            <a:extLst>
              <a:ext uri="{FF2B5EF4-FFF2-40B4-BE49-F238E27FC236}">
                <a16:creationId xmlns:a16="http://schemas.microsoft.com/office/drawing/2014/main" id="{5CAE99D9-5497-4229-807C-0D36EB24535E}"/>
              </a:ext>
            </a:extLst>
          </p:cNvPr>
          <p:cNvSpPr>
            <a:spLocks noGrp="1"/>
          </p:cNvSpPr>
          <p:nvPr>
            <p:ph type="pic" sz="quarter" idx="10"/>
          </p:nvPr>
        </p:nvSpPr>
        <p:spPr>
          <a:xfrm>
            <a:off x="6094413" y="2522538"/>
            <a:ext cx="6180137" cy="3082925"/>
          </a:xfrm>
          <a:prstGeom prst="rect">
            <a:avLst/>
          </a:prstGeom>
        </p:spPr>
        <p:txBody>
          <a:bodyPr/>
          <a:lstStyle/>
          <a:p>
            <a:endParaRPr lang="it-IT"/>
          </a:p>
        </p:txBody>
      </p:sp>
      <p:sp>
        <p:nvSpPr>
          <p:cNvPr id="4" name="Titolo 3">
            <a:extLst>
              <a:ext uri="{FF2B5EF4-FFF2-40B4-BE49-F238E27FC236}">
                <a16:creationId xmlns:a16="http://schemas.microsoft.com/office/drawing/2014/main" id="{2E33E024-B7BB-400F-B1CD-64AF23397908}"/>
              </a:ext>
            </a:extLst>
          </p:cNvPr>
          <p:cNvSpPr>
            <a:spLocks noGrp="1"/>
          </p:cNvSpPr>
          <p:nvPr>
            <p:ph type="title"/>
          </p:nvPr>
        </p:nvSpPr>
        <p:spPr/>
        <p:txBody>
          <a:bodyPr/>
          <a:lstStyle/>
          <a:p>
            <a:r>
              <a:rPr lang="it-IT"/>
              <a:t>Fare clic per modificare lo stile del titolo dello schema</a:t>
            </a:r>
          </a:p>
        </p:txBody>
      </p:sp>
    </p:spTree>
    <p:extLst>
      <p:ext uri="{BB962C8B-B14F-4D97-AF65-F5344CB8AC3E}">
        <p14:creationId xmlns:p14="http://schemas.microsoft.com/office/powerpoint/2010/main" val="3311919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Mastro Diapositiva punto elenco">
    <p:spTree>
      <p:nvGrpSpPr>
        <p:cNvPr id="1" name=""/>
        <p:cNvGrpSpPr/>
        <p:nvPr/>
      </p:nvGrpSpPr>
      <p:grpSpPr>
        <a:xfrm>
          <a:off x="0" y="0"/>
          <a:ext cx="0" cy="0"/>
          <a:chOff x="0" y="0"/>
          <a:chExt cx="0" cy="0"/>
        </a:xfrm>
      </p:grpSpPr>
      <p:sp>
        <p:nvSpPr>
          <p:cNvPr id="7" name="Sottotitolo 2">
            <a:extLst>
              <a:ext uri="{FF2B5EF4-FFF2-40B4-BE49-F238E27FC236}">
                <a16:creationId xmlns:a16="http://schemas.microsoft.com/office/drawing/2014/main" id="{34057FB2-ADC6-4958-8C13-F141BD85ADE6}"/>
              </a:ext>
            </a:extLst>
          </p:cNvPr>
          <p:cNvSpPr>
            <a:spLocks noGrp="1"/>
          </p:cNvSpPr>
          <p:nvPr>
            <p:ph type="subTitle" idx="4294967295"/>
          </p:nvPr>
        </p:nvSpPr>
        <p:spPr>
          <a:xfrm>
            <a:off x="1522975" y="1484374"/>
            <a:ext cx="9144000" cy="479137"/>
          </a:xfrm>
          <a:prstGeom prst="rect">
            <a:avLst/>
          </a:prstGeom>
        </p:spPr>
        <p:txBody>
          <a:bodyPr anchor="ctr"/>
          <a:lstStyle/>
          <a:p>
            <a:pPr marL="0" indent="0" algn="ctr">
              <a:buNone/>
            </a:pPr>
            <a:r>
              <a:rPr lang="it-IT" dirty="0">
                <a:solidFill>
                  <a:srgbClr val="0070C0"/>
                </a:solidFill>
                <a:latin typeface="Playfair Display Medium" pitchFamily="2" charset="0"/>
              </a:rPr>
              <a:t>Sottotitolo diapositiva</a:t>
            </a:r>
          </a:p>
        </p:txBody>
      </p:sp>
      <p:grpSp>
        <p:nvGrpSpPr>
          <p:cNvPr id="9" name="Gruppo 8">
            <a:extLst>
              <a:ext uri="{FF2B5EF4-FFF2-40B4-BE49-F238E27FC236}">
                <a16:creationId xmlns:a16="http://schemas.microsoft.com/office/drawing/2014/main" id="{0C458D6D-E237-4332-913C-0B4B24F83599}"/>
              </a:ext>
            </a:extLst>
          </p:cNvPr>
          <p:cNvGrpSpPr/>
          <p:nvPr userDrawn="1"/>
        </p:nvGrpSpPr>
        <p:grpSpPr>
          <a:xfrm>
            <a:off x="334734" y="2522084"/>
            <a:ext cx="3661684" cy="3068366"/>
            <a:chOff x="326570" y="2162856"/>
            <a:chExt cx="3661684" cy="3068366"/>
          </a:xfrm>
        </p:grpSpPr>
        <p:pic>
          <p:nvPicPr>
            <p:cNvPr id="10" name="Immagine 9">
              <a:extLst>
                <a:ext uri="{FF2B5EF4-FFF2-40B4-BE49-F238E27FC236}">
                  <a16:creationId xmlns:a16="http://schemas.microsoft.com/office/drawing/2014/main" id="{CFAA53E7-609B-45E2-A75A-D1B5F4EB0435}"/>
                </a:ext>
              </a:extLst>
            </p:cNvPr>
            <p:cNvPicPr>
              <a:picLocks noChangeAspect="1"/>
            </p:cNvPicPr>
            <p:nvPr/>
          </p:nvPicPr>
          <p:blipFill>
            <a:blip r:embed="rId2"/>
            <a:stretch>
              <a:fillRect/>
            </a:stretch>
          </p:blipFill>
          <p:spPr>
            <a:xfrm>
              <a:off x="326571" y="2162856"/>
              <a:ext cx="3661683" cy="564016"/>
            </a:xfrm>
            <a:prstGeom prst="rect">
              <a:avLst/>
            </a:prstGeom>
          </p:spPr>
        </p:pic>
        <p:sp>
          <p:nvSpPr>
            <p:cNvPr id="11" name="Sottotitolo 2">
              <a:extLst>
                <a:ext uri="{FF2B5EF4-FFF2-40B4-BE49-F238E27FC236}">
                  <a16:creationId xmlns:a16="http://schemas.microsoft.com/office/drawing/2014/main" id="{73500528-01B3-41A0-A64F-DC78BB9796D5}"/>
                </a:ext>
              </a:extLst>
            </p:cNvPr>
            <p:cNvSpPr txBox="1">
              <a:spLocks/>
            </p:cNvSpPr>
            <p:nvPr/>
          </p:nvSpPr>
          <p:spPr>
            <a:xfrm>
              <a:off x="326570" y="2702316"/>
              <a:ext cx="3661683" cy="2528906"/>
            </a:xfrm>
            <a:prstGeom prst="rect">
              <a:avLst/>
            </a:prstGeom>
            <a:ln>
              <a:solidFill>
                <a:srgbClr val="0070C0"/>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600"/>
                </a:spcAft>
              </a:pPr>
              <a:r>
                <a:rPr lang="it-IT" sz="1800" dirty="0">
                  <a:solidFill>
                    <a:schemeClr val="bg2">
                      <a:lumMod val="50000"/>
                    </a:schemeClr>
                  </a:solidFill>
                  <a:latin typeface="Playfair Display Medium" pitchFamily="2" charset="0"/>
                </a:rPr>
                <a:t>Casella di testo punto elenco</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uno</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due</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tre</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quattro</a:t>
              </a:r>
            </a:p>
          </p:txBody>
        </p:sp>
        <p:sp>
          <p:nvSpPr>
            <p:cNvPr id="12" name="Sottotitolo 2">
              <a:extLst>
                <a:ext uri="{FF2B5EF4-FFF2-40B4-BE49-F238E27FC236}">
                  <a16:creationId xmlns:a16="http://schemas.microsoft.com/office/drawing/2014/main" id="{43CAF5E5-AE62-42F2-87DB-428A49D72209}"/>
                </a:ext>
              </a:extLst>
            </p:cNvPr>
            <p:cNvSpPr txBox="1">
              <a:spLocks/>
            </p:cNvSpPr>
            <p:nvPr/>
          </p:nvSpPr>
          <p:spPr>
            <a:xfrm>
              <a:off x="522169" y="2223179"/>
              <a:ext cx="3272182" cy="479137"/>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dirty="0">
                  <a:solidFill>
                    <a:schemeClr val="bg1"/>
                  </a:solidFill>
                  <a:latin typeface="Playfair Display Medium" pitchFamily="2" charset="0"/>
                </a:rPr>
                <a:t>Titolo casella di testo</a:t>
              </a:r>
            </a:p>
          </p:txBody>
        </p:sp>
      </p:grpSp>
      <p:sp>
        <p:nvSpPr>
          <p:cNvPr id="3" name="Segnaposto immagine 2">
            <a:extLst>
              <a:ext uri="{FF2B5EF4-FFF2-40B4-BE49-F238E27FC236}">
                <a16:creationId xmlns:a16="http://schemas.microsoft.com/office/drawing/2014/main" id="{5CAE99D9-5497-4229-807C-0D36EB24535E}"/>
              </a:ext>
            </a:extLst>
          </p:cNvPr>
          <p:cNvSpPr>
            <a:spLocks noGrp="1"/>
          </p:cNvSpPr>
          <p:nvPr>
            <p:ph type="pic" sz="quarter" idx="10"/>
          </p:nvPr>
        </p:nvSpPr>
        <p:spPr>
          <a:xfrm>
            <a:off x="6094413" y="2522538"/>
            <a:ext cx="6180137" cy="3082925"/>
          </a:xfrm>
          <a:prstGeom prst="rect">
            <a:avLst/>
          </a:prstGeom>
        </p:spPr>
        <p:txBody>
          <a:bodyPr/>
          <a:lstStyle/>
          <a:p>
            <a:endParaRPr lang="it-IT"/>
          </a:p>
        </p:txBody>
      </p:sp>
    </p:spTree>
    <p:extLst>
      <p:ext uri="{BB962C8B-B14F-4D97-AF65-F5344CB8AC3E}">
        <p14:creationId xmlns:p14="http://schemas.microsoft.com/office/powerpoint/2010/main" val="2703773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05374F-5DEE-454C-9753-D02D1F5E562A}"/>
              </a:ext>
            </a:extLst>
          </p:cNvPr>
          <p:cNvSpPr>
            <a:spLocks noGrp="1"/>
          </p:cNvSpPr>
          <p:nvPr>
            <p:ph type="title" hasCustomPrompt="1"/>
          </p:nvPr>
        </p:nvSpPr>
        <p:spPr>
          <a:xfrm>
            <a:off x="903515" y="0"/>
            <a:ext cx="10515600" cy="1275153"/>
          </a:xfrm>
          <a:prstGeom prst="rect">
            <a:avLst/>
          </a:prstGeom>
        </p:spPr>
        <p:txBody>
          <a:bodyPr/>
          <a:lstStyle>
            <a:lvl1pPr algn="ctr">
              <a:defRPr/>
            </a:lvl1pPr>
          </a:lstStyle>
          <a:p>
            <a:r>
              <a:rPr lang="it-IT" dirty="0"/>
              <a:t>Fare clic inserire il titolo</a:t>
            </a:r>
          </a:p>
        </p:txBody>
      </p:sp>
    </p:spTree>
    <p:extLst>
      <p:ext uri="{BB962C8B-B14F-4D97-AF65-F5344CB8AC3E}">
        <p14:creationId xmlns:p14="http://schemas.microsoft.com/office/powerpoint/2010/main" val="307762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23CB12-6CD3-447D-8067-C4636FC1053B}"/>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20D99AB-C1FE-40CB-92A9-3FD6DA82937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B7C4428-4946-4877-8A31-D5005FC11074}"/>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5" name="Segnaposto piè di pagina 4">
            <a:extLst>
              <a:ext uri="{FF2B5EF4-FFF2-40B4-BE49-F238E27FC236}">
                <a16:creationId xmlns:a16="http://schemas.microsoft.com/office/drawing/2014/main" id="{01514C1E-E661-42A4-B3D5-2F021FC506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5EED18C3-97EA-48C7-A42F-5722D4D52288}"/>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3509805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7F4C69-0EB1-47B2-96A0-2B27DA9B041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9903CA5-2603-4C00-BCFD-DFEEC1BF0A5E}"/>
              </a:ext>
            </a:extLst>
          </p:cNvPr>
          <p:cNvSpPr>
            <a:spLocks noGrp="1"/>
          </p:cNvSpPr>
          <p:nvPr>
            <p:ph idx="1"/>
          </p:nvPr>
        </p:nvSpPr>
        <p:spPr>
          <a:xfrm>
            <a:off x="838200" y="1825625"/>
            <a:ext cx="10515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5A4DF66-0268-468F-92EC-0ED04AF62C38}"/>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5" name="Segnaposto piè di pagina 4">
            <a:extLst>
              <a:ext uri="{FF2B5EF4-FFF2-40B4-BE49-F238E27FC236}">
                <a16:creationId xmlns:a16="http://schemas.microsoft.com/office/drawing/2014/main" id="{B9E8F248-32E1-48E2-B985-A8525E1C37E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36C43F46-588A-41B9-84E7-C8674387D5BE}"/>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2269703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F365E-AADF-4C8B-B9AD-C1F4C29B118E}"/>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E20D4A3-1630-46EB-A7A3-14CF3FABBED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7171F15-4F1E-454D-843D-14EFFFEB6D51}"/>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5" name="Segnaposto piè di pagina 4">
            <a:extLst>
              <a:ext uri="{FF2B5EF4-FFF2-40B4-BE49-F238E27FC236}">
                <a16:creationId xmlns:a16="http://schemas.microsoft.com/office/drawing/2014/main" id="{1317A6CD-2CC5-441D-8B71-178F70482AE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3E2B88-44FF-4223-9EFE-377B91223C0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2955947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65063D-79DE-43F4-8D9B-25EA8A84657B}"/>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F374702-1DA8-4122-9A96-F2AFD979DC0B}"/>
              </a:ext>
            </a:extLst>
          </p:cNvPr>
          <p:cNvSpPr>
            <a:spLocks noGrp="1"/>
          </p:cNvSpPr>
          <p:nvPr>
            <p:ph sz="half" idx="1"/>
          </p:nvPr>
        </p:nvSpPr>
        <p:spPr>
          <a:xfrm>
            <a:off x="838200"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A1BFDD6-A607-4E0B-8733-5FBC7671E8FD}"/>
              </a:ext>
            </a:extLst>
          </p:cNvPr>
          <p:cNvSpPr>
            <a:spLocks noGrp="1"/>
          </p:cNvSpPr>
          <p:nvPr>
            <p:ph sz="half" idx="2"/>
          </p:nvPr>
        </p:nvSpPr>
        <p:spPr>
          <a:xfrm>
            <a:off x="6172200"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41DD9AC-A782-4D4E-9C15-A246B9B003A2}"/>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19/04/22</a:t>
            </a:fld>
            <a:endParaRPr lang="it-IT"/>
          </a:p>
        </p:txBody>
      </p:sp>
      <p:sp>
        <p:nvSpPr>
          <p:cNvPr id="6" name="Segnaposto piè di pagina 5">
            <a:extLst>
              <a:ext uri="{FF2B5EF4-FFF2-40B4-BE49-F238E27FC236}">
                <a16:creationId xmlns:a16="http://schemas.microsoft.com/office/drawing/2014/main" id="{37F4FF31-7235-467B-8F82-3D2AC6E214C5}"/>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E47700C6-4E22-41A8-9E82-DBE94B4EBBDD}"/>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a:t>
            </a:fld>
            <a:endParaRPr lang="it-IT"/>
          </a:p>
        </p:txBody>
      </p:sp>
    </p:spTree>
    <p:extLst>
      <p:ext uri="{BB962C8B-B14F-4D97-AF65-F5344CB8AC3E}">
        <p14:creationId xmlns:p14="http://schemas.microsoft.com/office/powerpoint/2010/main" val="1013204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2.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3.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id="{6EED30E7-D521-4406-AABD-1581F689E488}"/>
              </a:ext>
            </a:extLst>
          </p:cNvPr>
          <p:cNvPicPr>
            <a:picLocks noChangeAspect="1"/>
          </p:cNvPicPr>
          <p:nvPr userDrawn="1"/>
        </p:nvPicPr>
        <p:blipFill>
          <a:blip r:embed="rId7"/>
          <a:stretch>
            <a:fillRect/>
          </a:stretch>
        </p:blipFill>
        <p:spPr>
          <a:xfrm>
            <a:off x="0" y="6037488"/>
            <a:ext cx="12192000" cy="820511"/>
          </a:xfrm>
          <a:prstGeom prst="rect">
            <a:avLst/>
          </a:prstGeom>
        </p:spPr>
      </p:pic>
      <p:pic>
        <p:nvPicPr>
          <p:cNvPr id="8" name="Elemento grafico 7">
            <a:extLst>
              <a:ext uri="{FF2B5EF4-FFF2-40B4-BE49-F238E27FC236}">
                <a16:creationId xmlns:a16="http://schemas.microsoft.com/office/drawing/2014/main" id="{FCCD297D-7F9E-401D-A126-C031BAFEC6AA}"/>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6646780" y="6190573"/>
            <a:ext cx="5339071" cy="589869"/>
          </a:xfrm>
          <a:prstGeom prst="rect">
            <a:avLst/>
          </a:prstGeom>
        </p:spPr>
      </p:pic>
      <p:pic>
        <p:nvPicPr>
          <p:cNvPr id="10" name="Immagine 9">
            <a:extLst>
              <a:ext uri="{FF2B5EF4-FFF2-40B4-BE49-F238E27FC236}">
                <a16:creationId xmlns:a16="http://schemas.microsoft.com/office/drawing/2014/main" id="{C1329D02-6D0B-48A7-B3B6-E715E28BF5E5}"/>
              </a:ext>
            </a:extLst>
          </p:cNvPr>
          <p:cNvPicPr>
            <a:picLocks noChangeAspect="1"/>
          </p:cNvPicPr>
          <p:nvPr userDrawn="1"/>
        </p:nvPicPr>
        <p:blipFill>
          <a:blip r:embed="rId10"/>
          <a:stretch>
            <a:fillRect/>
          </a:stretch>
        </p:blipFill>
        <p:spPr>
          <a:xfrm>
            <a:off x="0" y="11216"/>
            <a:ext cx="12189951" cy="1263937"/>
          </a:xfrm>
          <a:prstGeom prst="rect">
            <a:avLst/>
          </a:prstGeom>
        </p:spPr>
      </p:pic>
      <p:sp>
        <p:nvSpPr>
          <p:cNvPr id="11" name="Titolo 1">
            <a:extLst>
              <a:ext uri="{FF2B5EF4-FFF2-40B4-BE49-F238E27FC236}">
                <a16:creationId xmlns:a16="http://schemas.microsoft.com/office/drawing/2014/main" id="{2F9466D8-B5C8-485C-8A1B-F3538190FCB6}"/>
              </a:ext>
            </a:extLst>
          </p:cNvPr>
          <p:cNvSpPr txBox="1">
            <a:spLocks/>
          </p:cNvSpPr>
          <p:nvPr userDrawn="1"/>
        </p:nvSpPr>
        <p:spPr>
          <a:xfrm>
            <a:off x="1524000" y="220437"/>
            <a:ext cx="9144000" cy="77968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it-IT" sz="4800" dirty="0">
              <a:solidFill>
                <a:schemeClr val="bg1"/>
              </a:solidFill>
              <a:latin typeface="Playfair Display Medium" pitchFamily="2" charset="0"/>
            </a:endParaRPr>
          </a:p>
        </p:txBody>
      </p:sp>
      <p:sp>
        <p:nvSpPr>
          <p:cNvPr id="14" name="Segnaposto titolo 13">
            <a:extLst>
              <a:ext uri="{FF2B5EF4-FFF2-40B4-BE49-F238E27FC236}">
                <a16:creationId xmlns:a16="http://schemas.microsoft.com/office/drawing/2014/main" id="{DD726B15-A2E5-4C17-9575-CA657FF339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Tree>
    <p:extLst>
      <p:ext uri="{BB962C8B-B14F-4D97-AF65-F5344CB8AC3E}">
        <p14:creationId xmlns:p14="http://schemas.microsoft.com/office/powerpoint/2010/main" val="577815933"/>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2" r:id="rId3"/>
    <p:sldLayoutId id="2147483676" r:id="rId4"/>
    <p:sldLayoutId id="214748366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Elemento grafico 7">
            <a:extLst>
              <a:ext uri="{FF2B5EF4-FFF2-40B4-BE49-F238E27FC236}">
                <a16:creationId xmlns:a16="http://schemas.microsoft.com/office/drawing/2014/main" id="{1D9B41FB-141C-4E31-B118-8056F4974A7C}"/>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6646780" y="6190573"/>
            <a:ext cx="5339071" cy="589869"/>
          </a:xfrm>
          <a:prstGeom prst="rect">
            <a:avLst/>
          </a:prstGeom>
        </p:spPr>
      </p:pic>
      <p:sp>
        <p:nvSpPr>
          <p:cNvPr id="10" name="Titolo 1">
            <a:extLst>
              <a:ext uri="{FF2B5EF4-FFF2-40B4-BE49-F238E27FC236}">
                <a16:creationId xmlns:a16="http://schemas.microsoft.com/office/drawing/2014/main" id="{0E22E14A-6F18-4A9F-8F71-2BD9F173FF44}"/>
              </a:ext>
            </a:extLst>
          </p:cNvPr>
          <p:cNvSpPr txBox="1">
            <a:spLocks/>
          </p:cNvSpPr>
          <p:nvPr userDrawn="1"/>
        </p:nvSpPr>
        <p:spPr>
          <a:xfrm>
            <a:off x="1524000" y="220437"/>
            <a:ext cx="9144000" cy="77968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it-IT" sz="4800" dirty="0">
              <a:solidFill>
                <a:schemeClr val="bg1"/>
              </a:solidFill>
              <a:latin typeface="Playfair Display Medium" pitchFamily="2" charset="0"/>
            </a:endParaRPr>
          </a:p>
        </p:txBody>
      </p:sp>
    </p:spTree>
    <p:extLst>
      <p:ext uri="{BB962C8B-B14F-4D97-AF65-F5344CB8AC3E}">
        <p14:creationId xmlns:p14="http://schemas.microsoft.com/office/powerpoint/2010/main" val="909986140"/>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jp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jp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magine 12">
            <a:extLst>
              <a:ext uri="{FF2B5EF4-FFF2-40B4-BE49-F238E27FC236}">
                <a16:creationId xmlns:a16="http://schemas.microsoft.com/office/drawing/2014/main" id="{3BA91403-75D1-4C0C-8519-D342FF1C911D}"/>
              </a:ext>
            </a:extLst>
          </p:cNvPr>
          <p:cNvPicPr>
            <a:picLocks noChangeAspect="1"/>
          </p:cNvPicPr>
          <p:nvPr/>
        </p:nvPicPr>
        <p:blipFill>
          <a:blip r:embed="rId2"/>
          <a:stretch>
            <a:fillRect/>
          </a:stretch>
        </p:blipFill>
        <p:spPr>
          <a:xfrm>
            <a:off x="0" y="1989120"/>
            <a:ext cx="12189951" cy="3594119"/>
          </a:xfrm>
          <a:prstGeom prst="rect">
            <a:avLst/>
          </a:prstGeom>
        </p:spPr>
      </p:pic>
      <p:pic>
        <p:nvPicPr>
          <p:cNvPr id="9" name="Segnaposto contenuto 8">
            <a:extLst>
              <a:ext uri="{FF2B5EF4-FFF2-40B4-BE49-F238E27FC236}">
                <a16:creationId xmlns:a16="http://schemas.microsoft.com/office/drawing/2014/main" id="{48EEB091-D07E-4ADA-BD83-EA02A0B9A1CD}"/>
              </a:ext>
            </a:extLst>
          </p:cNvPr>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309563"/>
            <a:ext cx="820738" cy="1046162"/>
          </a:xfrm>
          <a:prstGeom prst="rect">
            <a:avLst/>
          </a:prstGeom>
        </p:spPr>
      </p:pic>
      <p:pic>
        <p:nvPicPr>
          <p:cNvPr id="1026" name="Picture 2" descr="Il Formez è fondamentale per il Sud. Ma il suo futuro è avvolto nel mistero  - Secolo d'Italia">
            <a:extLst>
              <a:ext uri="{FF2B5EF4-FFF2-40B4-BE49-F238E27FC236}">
                <a16:creationId xmlns:a16="http://schemas.microsoft.com/office/drawing/2014/main" id="{9D9D3F48-167C-4A10-8C78-C70AE78209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4575" y="401411"/>
            <a:ext cx="2730137" cy="1137557"/>
          </a:xfrm>
          <a:prstGeom prst="rect">
            <a:avLst/>
          </a:prstGeom>
          <a:noFill/>
          <a:extLst>
            <a:ext uri="{909E8E84-426E-40DD-AFC4-6F175D3DCCD1}">
              <a14:hiddenFill xmlns:a14="http://schemas.microsoft.com/office/drawing/2010/main">
                <a:solidFill>
                  <a:srgbClr val="FFFFFF"/>
                </a:solidFill>
              </a14:hiddenFill>
            </a:ext>
          </a:extLst>
        </p:spPr>
      </p:pic>
      <p:pic>
        <p:nvPicPr>
          <p:cNvPr id="11" name="Immagine 10">
            <a:extLst>
              <a:ext uri="{FF2B5EF4-FFF2-40B4-BE49-F238E27FC236}">
                <a16:creationId xmlns:a16="http://schemas.microsoft.com/office/drawing/2014/main" id="{A2734FAF-DA31-46AA-8D42-94E3714EB4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43272" y="556304"/>
            <a:ext cx="2707658" cy="698710"/>
          </a:xfrm>
          <a:prstGeom prst="rect">
            <a:avLst/>
          </a:prstGeom>
        </p:spPr>
      </p:pic>
      <p:sp>
        <p:nvSpPr>
          <p:cNvPr id="14" name="Titolo 1">
            <a:extLst>
              <a:ext uri="{FF2B5EF4-FFF2-40B4-BE49-F238E27FC236}">
                <a16:creationId xmlns:a16="http://schemas.microsoft.com/office/drawing/2014/main" id="{1337131D-FE53-49AE-A8FA-C6537D66F82C}"/>
              </a:ext>
            </a:extLst>
          </p:cNvPr>
          <p:cNvSpPr txBox="1">
            <a:spLocks/>
          </p:cNvSpPr>
          <p:nvPr/>
        </p:nvSpPr>
        <p:spPr>
          <a:xfrm>
            <a:off x="351064" y="2895640"/>
            <a:ext cx="11487150" cy="231627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solidFill>
                  <a:schemeClr val="bg1"/>
                </a:solidFill>
                <a:latin typeface="Playfair Display Medium" pitchFamily="2" charset="0"/>
              </a:rPr>
              <a:t>Progetto ASSISTE Abruzzo</a:t>
            </a:r>
          </a:p>
          <a:p>
            <a:pPr algn="ctr"/>
            <a:r>
              <a:rPr lang="it-IT" sz="2400" dirty="0">
                <a:solidFill>
                  <a:schemeClr val="bg1"/>
                </a:solidFill>
                <a:latin typeface="Playfair Display Medium" pitchFamily="2" charset="0"/>
              </a:rPr>
              <a:t>Assistenza Tecnica alla Regione Abruzzo sul Fondo di Sviluppo e Coesione</a:t>
            </a:r>
          </a:p>
          <a:p>
            <a:pPr algn="ctr"/>
            <a:r>
              <a:rPr lang="it-IT" sz="2400" dirty="0">
                <a:solidFill>
                  <a:schemeClr val="bg1"/>
                </a:solidFill>
                <a:latin typeface="Playfair Display Medium" pitchFamily="2" charset="0"/>
              </a:rPr>
              <a:t>Percorso di affiancamento e aggiornamento </a:t>
            </a:r>
          </a:p>
          <a:p>
            <a:pPr algn="ctr"/>
            <a:endParaRPr lang="it-IT" sz="2400" dirty="0">
              <a:solidFill>
                <a:schemeClr val="bg1"/>
              </a:solidFill>
              <a:latin typeface="Playfair Display Medium" pitchFamily="2" charset="0"/>
            </a:endParaRPr>
          </a:p>
          <a:p>
            <a:pPr algn="ctr"/>
            <a:r>
              <a:rPr lang="it-IT" sz="3200" b="1" dirty="0">
                <a:solidFill>
                  <a:srgbClr val="FFFF00"/>
                </a:solidFill>
              </a:rPr>
              <a:t>Il Sistema Di Monitoraggio – </a:t>
            </a:r>
          </a:p>
          <a:p>
            <a:pPr algn="ctr"/>
            <a:r>
              <a:rPr lang="it-IT" sz="3200" b="1" dirty="0">
                <a:solidFill>
                  <a:srgbClr val="FFFF00"/>
                </a:solidFill>
              </a:rPr>
              <a:t>rilevanza del Monitoraggio nel processo tra verifica dell’efficacia della programmazione e la corretta certificazione della spesa.</a:t>
            </a:r>
          </a:p>
          <a:p>
            <a:pPr algn="ctr"/>
            <a:endParaRPr lang="it-IT" sz="3200" b="1" dirty="0">
              <a:solidFill>
                <a:srgbClr val="FFFF00"/>
              </a:solidFill>
            </a:endParaRPr>
          </a:p>
          <a:p>
            <a:pPr algn="r"/>
            <a:r>
              <a:rPr lang="it-IT" sz="2400" b="1" dirty="0">
                <a:solidFill>
                  <a:schemeClr val="bg1"/>
                </a:solidFill>
              </a:rPr>
              <a:t>relatore: arch. Angelo </a:t>
            </a:r>
            <a:r>
              <a:rPr lang="it-IT" sz="2400" b="1" dirty="0" err="1">
                <a:solidFill>
                  <a:schemeClr val="bg1"/>
                </a:solidFill>
              </a:rPr>
              <a:t>Miniello</a:t>
            </a:r>
            <a:endParaRPr lang="it-IT" sz="2400" dirty="0">
              <a:solidFill>
                <a:schemeClr val="bg1"/>
              </a:solidFill>
            </a:endParaRPr>
          </a:p>
          <a:p>
            <a:pPr algn="ctr"/>
            <a:endParaRPr lang="it-IT" dirty="0">
              <a:solidFill>
                <a:schemeClr val="bg1"/>
              </a:solidFill>
              <a:latin typeface="Playfair Display Medium" pitchFamily="2" charset="0"/>
            </a:endParaRPr>
          </a:p>
        </p:txBody>
      </p:sp>
      <p:pic>
        <p:nvPicPr>
          <p:cNvPr id="16" name="Elemento grafico 15">
            <a:extLst>
              <a:ext uri="{FF2B5EF4-FFF2-40B4-BE49-F238E27FC236}">
                <a16:creationId xmlns:a16="http://schemas.microsoft.com/office/drawing/2014/main" id="{7983403B-3775-4CD9-B3EF-80C18693DC7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 y="5583239"/>
            <a:ext cx="12189951" cy="1274761"/>
          </a:xfrm>
          <a:prstGeom prst="rect">
            <a:avLst/>
          </a:prstGeom>
        </p:spPr>
      </p:pic>
      <p:sp>
        <p:nvSpPr>
          <p:cNvPr id="19" name="CasellaDiTesto 18">
            <a:extLst>
              <a:ext uri="{FF2B5EF4-FFF2-40B4-BE49-F238E27FC236}">
                <a16:creationId xmlns:a16="http://schemas.microsoft.com/office/drawing/2014/main" id="{EF6F6EA0-A624-48BF-B6AA-69C1A1DA4796}"/>
              </a:ext>
            </a:extLst>
          </p:cNvPr>
          <p:cNvSpPr txBox="1"/>
          <p:nvPr/>
        </p:nvSpPr>
        <p:spPr>
          <a:xfrm>
            <a:off x="730704" y="5910943"/>
            <a:ext cx="11107510" cy="369332"/>
          </a:xfrm>
          <a:prstGeom prst="rect">
            <a:avLst/>
          </a:prstGeom>
          <a:noFill/>
        </p:spPr>
        <p:txBody>
          <a:bodyPr wrap="square" rtlCol="0">
            <a:spAutoFit/>
          </a:bodyPr>
          <a:lstStyle/>
          <a:p>
            <a:pPr algn="ctr"/>
            <a:r>
              <a:rPr lang="it-IT" dirty="0">
                <a:latin typeface="Playfair Display ExtraBold" pitchFamily="2" charset="0"/>
              </a:rPr>
              <a:t>3 giornata</a:t>
            </a:r>
            <a:r>
              <a:rPr lang="it-IT" dirty="0">
                <a:latin typeface="Playfair Display Medium" pitchFamily="2" charset="0"/>
              </a:rPr>
              <a:t>      ■      </a:t>
            </a:r>
            <a:r>
              <a:rPr lang="it-IT" dirty="0">
                <a:latin typeface="Playfair Display" pitchFamily="2" charset="0"/>
              </a:rPr>
              <a:t>mercoledì</a:t>
            </a:r>
            <a:r>
              <a:rPr lang="it-IT" dirty="0">
                <a:latin typeface="Playfair Display Medium" pitchFamily="2" charset="0"/>
              </a:rPr>
              <a:t> </a:t>
            </a:r>
            <a:r>
              <a:rPr lang="it-IT" dirty="0">
                <a:latin typeface="Playfair Display ExtraBold" pitchFamily="2" charset="0"/>
              </a:rPr>
              <a:t>20/04/2022</a:t>
            </a:r>
            <a:r>
              <a:rPr lang="it-IT" dirty="0">
                <a:latin typeface="Playfair Display Medium" pitchFamily="2" charset="0"/>
              </a:rPr>
              <a:t>      ■      </a:t>
            </a:r>
            <a:r>
              <a:rPr lang="it-IT" dirty="0">
                <a:latin typeface="Playfair Display" pitchFamily="2" charset="0"/>
              </a:rPr>
              <a:t>ore</a:t>
            </a:r>
            <a:r>
              <a:rPr lang="it-IT" dirty="0">
                <a:latin typeface="Playfair Display Medium" pitchFamily="2" charset="0"/>
              </a:rPr>
              <a:t> </a:t>
            </a:r>
            <a:r>
              <a:rPr lang="it-IT" dirty="0">
                <a:latin typeface="Playfair Display ExtraBold" pitchFamily="2" charset="0"/>
              </a:rPr>
              <a:t>9,30/11,30</a:t>
            </a:r>
          </a:p>
        </p:txBody>
      </p:sp>
    </p:spTree>
    <p:extLst>
      <p:ext uri="{BB962C8B-B14F-4D97-AF65-F5344CB8AC3E}">
        <p14:creationId xmlns:p14="http://schemas.microsoft.com/office/powerpoint/2010/main" val="1684349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062651"/>
          </a:xfrm>
          <a:prstGeom prst="rect">
            <a:avLst/>
          </a:prstGeom>
          <a:noFill/>
        </p:spPr>
        <p:txBody>
          <a:bodyPr wrap="square" rtlCol="0">
            <a:spAutoFit/>
          </a:bodyPr>
          <a:lstStyle/>
          <a:p>
            <a:pPr algn="just"/>
            <a:r>
              <a:rPr lang="it-IT" sz="2400" b="1" dirty="0">
                <a:solidFill>
                  <a:schemeClr val="bg2">
                    <a:lumMod val="10000"/>
                  </a:schemeClr>
                </a:solidFill>
              </a:rPr>
              <a:t>RUOLI E FUNZIONI DEGLI ATTORI :</a:t>
            </a:r>
          </a:p>
          <a:p>
            <a:pPr algn="just"/>
            <a:endParaRPr lang="it-IT" b="1" dirty="0">
              <a:solidFill>
                <a:schemeClr val="bg2">
                  <a:lumMod val="10000"/>
                </a:schemeClr>
              </a:solidFill>
            </a:endParaRPr>
          </a:p>
          <a:p>
            <a:pPr algn="just"/>
            <a:r>
              <a:rPr lang="it-IT" b="1" dirty="0">
                <a:solidFill>
                  <a:schemeClr val="bg2">
                    <a:lumMod val="10000"/>
                  </a:schemeClr>
                </a:solidFill>
              </a:rPr>
              <a:t>Manager dello strumento </a:t>
            </a:r>
          </a:p>
          <a:p>
            <a:pPr algn="just"/>
            <a:endParaRPr lang="it-IT" b="1" dirty="0">
              <a:solidFill>
                <a:schemeClr val="bg2">
                  <a:lumMod val="10000"/>
                </a:schemeClr>
              </a:solidFill>
            </a:endParaRPr>
          </a:p>
          <a:p>
            <a:pPr algn="just"/>
            <a:r>
              <a:rPr lang="it-IT" dirty="0">
                <a:solidFill>
                  <a:schemeClr val="bg2">
                    <a:lumMod val="10000"/>
                  </a:schemeClr>
                </a:solidFill>
              </a:rPr>
              <a:t>s</a:t>
            </a:r>
            <a:r>
              <a:rPr lang="it-IT" i="1" dirty="0">
                <a:solidFill>
                  <a:schemeClr val="bg2">
                    <a:lumMod val="10000"/>
                  </a:schemeClr>
                </a:solidFill>
              </a:rPr>
              <a:t>igla dell’utenza informatica</a:t>
            </a:r>
            <a:r>
              <a:rPr lang="it-IT" dirty="0">
                <a:solidFill>
                  <a:schemeClr val="bg2">
                    <a:lumMod val="10000"/>
                  </a:schemeClr>
                </a:solidFill>
              </a:rPr>
              <a:t>: MS</a:t>
            </a:r>
          </a:p>
          <a:p>
            <a:pPr algn="just"/>
            <a:endParaRPr lang="it-IT" dirty="0">
              <a:solidFill>
                <a:schemeClr val="bg2">
                  <a:lumMod val="10000"/>
                </a:schemeClr>
              </a:solidFill>
            </a:endParaRPr>
          </a:p>
          <a:p>
            <a:pPr algn="just"/>
            <a:r>
              <a:rPr lang="it-IT" i="1" dirty="0">
                <a:solidFill>
                  <a:schemeClr val="bg2">
                    <a:lumMod val="10000"/>
                  </a:schemeClr>
                </a:solidFill>
              </a:rPr>
              <a:t>Attività che svolge in SGP</a:t>
            </a:r>
            <a:r>
              <a:rPr lang="it-IT" dirty="0">
                <a:solidFill>
                  <a:schemeClr val="bg2">
                    <a:lumMod val="10000"/>
                  </a:schemeClr>
                </a:solidFill>
              </a:rPr>
              <a:t>: Visualizza tutti i progetti del programma. Effettua il 1° inserimento dello Strumento e/o del progetto ed effettua la chiusura del progetto. Può richiedere la correzione di un dato di monitoraggio; Provvede, inoltre, a verificare i dati provenienti dal RS, e quindi procedere alla </a:t>
            </a:r>
            <a:r>
              <a:rPr lang="it-IT" b="1" dirty="0">
                <a:solidFill>
                  <a:schemeClr val="bg2">
                    <a:lumMod val="10000"/>
                  </a:schemeClr>
                </a:solidFill>
              </a:rPr>
              <a:t>“fase di validazione”,</a:t>
            </a:r>
            <a:r>
              <a:rPr lang="it-IT" dirty="0">
                <a:solidFill>
                  <a:schemeClr val="bg2">
                    <a:lumMod val="10000"/>
                  </a:schemeClr>
                </a:solidFill>
              </a:rPr>
              <a:t> inviandoli all’IGRUE; Esegue controllo e invio all’IGRUE per la validazione dei dati; Esegue controllo ed invio dei dati al DPS-Mise per la loro verifica; Pone i progetti nello stato «verificato».</a:t>
            </a:r>
          </a:p>
          <a:p>
            <a:pPr algn="just"/>
            <a:endParaRPr lang="it-IT" dirty="0">
              <a:solidFill>
                <a:schemeClr val="bg2">
                  <a:lumMod val="10000"/>
                </a:schemeClr>
              </a:solidFill>
            </a:endParaRPr>
          </a:p>
          <a:p>
            <a:pPr algn="just"/>
            <a:r>
              <a:rPr lang="it-IT" i="1" dirty="0">
                <a:solidFill>
                  <a:schemeClr val="bg2">
                    <a:lumMod val="10000"/>
                  </a:schemeClr>
                </a:solidFill>
              </a:rPr>
              <a:t>Ruolo all’interno del Programma</a:t>
            </a:r>
            <a:r>
              <a:rPr lang="it-IT" dirty="0">
                <a:solidFill>
                  <a:schemeClr val="bg2">
                    <a:lumMod val="10000"/>
                  </a:schemeClr>
                </a:solidFill>
              </a:rPr>
              <a:t>: Responsabile del PSC (Responsabile dell'intesa 2000-2006, ODP 2007-2013 e RUAP della 2014-2020)</a:t>
            </a:r>
          </a:p>
        </p:txBody>
      </p:sp>
    </p:spTree>
    <p:extLst>
      <p:ext uri="{BB962C8B-B14F-4D97-AF65-F5344CB8AC3E}">
        <p14:creationId xmlns:p14="http://schemas.microsoft.com/office/powerpoint/2010/main" val="833049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2. Scambio di dati – Validazione dei dati - Consolidamento</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89837"/>
            <a:ext cx="10621264" cy="4616648"/>
          </a:xfrm>
          <a:prstGeom prst="rect">
            <a:avLst/>
          </a:prstGeom>
          <a:noFill/>
        </p:spPr>
        <p:txBody>
          <a:bodyPr wrap="square" rtlCol="0">
            <a:spAutoFit/>
          </a:bodyPr>
          <a:lstStyle/>
          <a:p>
            <a:pPr algn="just"/>
            <a:r>
              <a:rPr lang="it-IT" sz="2400" b="1" dirty="0">
                <a:solidFill>
                  <a:schemeClr val="bg2">
                    <a:lumMod val="10000"/>
                  </a:schemeClr>
                </a:solidFill>
              </a:rPr>
              <a:t>LE FASI DEL MONITORAGGIO:</a:t>
            </a:r>
          </a:p>
          <a:p>
            <a:pPr algn="just"/>
            <a:endParaRPr lang="it-IT" b="1" dirty="0">
              <a:solidFill>
                <a:schemeClr val="bg2">
                  <a:lumMod val="10000"/>
                </a:schemeClr>
              </a:solidFill>
            </a:endParaRPr>
          </a:p>
          <a:p>
            <a:pPr algn="just"/>
            <a:r>
              <a:rPr lang="it-IT" b="1" dirty="0">
                <a:solidFill>
                  <a:schemeClr val="bg2">
                    <a:lumMod val="10000"/>
                  </a:schemeClr>
                </a:solidFill>
              </a:rPr>
              <a:t>1. Raccolta dei dati</a:t>
            </a:r>
          </a:p>
          <a:p>
            <a:pPr marL="342900" indent="-342900" algn="just">
              <a:buAutoNum type="arabicPeriod"/>
            </a:pPr>
            <a:endParaRPr lang="it-IT" b="1" dirty="0">
              <a:solidFill>
                <a:schemeClr val="bg2">
                  <a:lumMod val="10000"/>
                </a:schemeClr>
              </a:solidFill>
            </a:endParaRPr>
          </a:p>
          <a:p>
            <a:pPr algn="just"/>
            <a:r>
              <a:rPr lang="it-IT" b="1" dirty="0">
                <a:solidFill>
                  <a:schemeClr val="bg2">
                    <a:lumMod val="10000"/>
                  </a:schemeClr>
                </a:solidFill>
              </a:rPr>
              <a:t>2. Invio dei dati</a:t>
            </a:r>
          </a:p>
          <a:p>
            <a:pPr algn="just"/>
            <a:r>
              <a:rPr lang="it-IT" dirty="0">
                <a:solidFill>
                  <a:schemeClr val="bg2">
                    <a:lumMod val="10000"/>
                  </a:schemeClr>
                </a:solidFill>
              </a:rPr>
              <a:t>I dati di attuazione sono inviati alla BDU tramite SGP. La frequenza dell’invio è a discrezione dell’Amministrazione, il sistema si configura, infatti, come un </a:t>
            </a:r>
            <a:r>
              <a:rPr lang="it-IT" b="1" dirty="0">
                <a:solidFill>
                  <a:schemeClr val="bg2">
                    <a:lumMod val="10000"/>
                  </a:schemeClr>
                </a:solidFill>
              </a:rPr>
              <a:t>sistema aperto</a:t>
            </a:r>
            <a:r>
              <a:rPr lang="it-IT" dirty="0">
                <a:solidFill>
                  <a:schemeClr val="bg2">
                    <a:lumMod val="10000"/>
                  </a:schemeClr>
                </a:solidFill>
              </a:rPr>
              <a:t>, a </a:t>
            </a:r>
            <a:r>
              <a:rPr lang="it-IT" b="1" dirty="0">
                <a:solidFill>
                  <a:schemeClr val="bg2">
                    <a:lumMod val="10000"/>
                  </a:schemeClr>
                </a:solidFill>
              </a:rPr>
              <a:t>ciclo continuo</a:t>
            </a:r>
            <a:r>
              <a:rPr lang="it-IT" dirty="0">
                <a:solidFill>
                  <a:schemeClr val="bg2">
                    <a:lumMod val="10000"/>
                  </a:schemeClr>
                </a:solidFill>
              </a:rPr>
              <a:t>. Il periodo di riferimento per la </a:t>
            </a:r>
            <a:r>
              <a:rPr lang="it-IT" b="1" dirty="0">
                <a:solidFill>
                  <a:schemeClr val="bg2">
                    <a:lumMod val="10000"/>
                  </a:schemeClr>
                </a:solidFill>
              </a:rPr>
              <a:t>validazione </a:t>
            </a:r>
            <a:r>
              <a:rPr lang="it-IT" dirty="0">
                <a:solidFill>
                  <a:schemeClr val="bg2">
                    <a:lumMod val="10000"/>
                  </a:schemeClr>
                </a:solidFill>
              </a:rPr>
              <a:t>dei dati è </a:t>
            </a:r>
            <a:r>
              <a:rPr lang="it-IT" b="1" dirty="0">
                <a:solidFill>
                  <a:schemeClr val="bg2">
                    <a:lumMod val="10000"/>
                  </a:schemeClr>
                </a:solidFill>
              </a:rPr>
              <a:t>bimestrale</a:t>
            </a:r>
            <a:r>
              <a:rPr lang="it-IT" dirty="0">
                <a:solidFill>
                  <a:schemeClr val="bg2">
                    <a:lumMod val="10000"/>
                  </a:schemeClr>
                </a:solidFill>
              </a:rPr>
              <a:t>. </a:t>
            </a:r>
          </a:p>
          <a:p>
            <a:pPr algn="just"/>
            <a:r>
              <a:rPr lang="it-IT" dirty="0">
                <a:solidFill>
                  <a:schemeClr val="bg2">
                    <a:lumMod val="10000"/>
                  </a:schemeClr>
                </a:solidFill>
              </a:rPr>
              <a:t> </a:t>
            </a:r>
          </a:p>
          <a:p>
            <a:pPr algn="just"/>
            <a:r>
              <a:rPr lang="it-IT" b="1" dirty="0">
                <a:solidFill>
                  <a:schemeClr val="bg2">
                    <a:lumMod val="10000"/>
                  </a:schemeClr>
                </a:solidFill>
              </a:rPr>
              <a:t>3. </a:t>
            </a:r>
            <a:r>
              <a:rPr lang="it-IT" b="1" dirty="0" err="1">
                <a:solidFill>
                  <a:schemeClr val="bg2">
                    <a:lumMod val="10000"/>
                  </a:schemeClr>
                </a:solidFill>
              </a:rPr>
              <a:t>Prevalidazione</a:t>
            </a:r>
            <a:endParaRPr lang="it-IT" b="1" dirty="0">
              <a:solidFill>
                <a:schemeClr val="bg2">
                  <a:lumMod val="10000"/>
                </a:schemeClr>
              </a:solidFill>
            </a:endParaRPr>
          </a:p>
          <a:p>
            <a:pPr algn="just"/>
            <a:r>
              <a:rPr lang="it-IT" dirty="0">
                <a:solidFill>
                  <a:schemeClr val="bg2">
                    <a:lumMod val="10000"/>
                  </a:schemeClr>
                </a:solidFill>
              </a:rPr>
              <a:t>Per agevolare le Amministrazioni responsabili dei programmi sono presenti in BDU funzionalità di </a:t>
            </a:r>
            <a:r>
              <a:rPr lang="it-IT" dirty="0" err="1">
                <a:solidFill>
                  <a:schemeClr val="bg2">
                    <a:lumMod val="10000"/>
                  </a:schemeClr>
                </a:solidFill>
              </a:rPr>
              <a:t>prevalidazione</a:t>
            </a:r>
            <a:r>
              <a:rPr lang="it-IT" dirty="0">
                <a:solidFill>
                  <a:schemeClr val="bg2">
                    <a:lumMod val="10000"/>
                  </a:schemeClr>
                </a:solidFill>
              </a:rPr>
              <a:t> tramite le quali è possibile, prima di effettuare la validazione effettiva, simulare il processo di validazione (il numero di simulazioni è a discrezione dell’Amministrazione). </a:t>
            </a:r>
          </a:p>
          <a:p>
            <a:pPr algn="just"/>
            <a:r>
              <a:rPr lang="it-IT" dirty="0">
                <a:solidFill>
                  <a:schemeClr val="bg2">
                    <a:lumMod val="10000"/>
                  </a:schemeClr>
                </a:solidFill>
              </a:rPr>
              <a:t>Nella procedura di </a:t>
            </a:r>
            <a:r>
              <a:rPr lang="it-IT" dirty="0" err="1">
                <a:solidFill>
                  <a:schemeClr val="bg2">
                    <a:lumMod val="10000"/>
                  </a:schemeClr>
                </a:solidFill>
              </a:rPr>
              <a:t>prevalidazione</a:t>
            </a:r>
            <a:r>
              <a:rPr lang="it-IT" dirty="0">
                <a:solidFill>
                  <a:schemeClr val="bg2">
                    <a:lumMod val="10000"/>
                  </a:schemeClr>
                </a:solidFill>
              </a:rPr>
              <a:t> i dati del programma sono sottoposti a specifici controlli per cui è possibile visualizzare nel dettaglio gli esiti. Ciò consente, soprattutto nel caso in cui i dati dei programmi siano trasmessi da più sistemi locali, di poter verificare la situazione complessiva del programma.</a:t>
            </a:r>
          </a:p>
        </p:txBody>
      </p:sp>
    </p:spTree>
    <p:extLst>
      <p:ext uri="{BB962C8B-B14F-4D97-AF65-F5344CB8AC3E}">
        <p14:creationId xmlns:p14="http://schemas.microsoft.com/office/powerpoint/2010/main" val="974885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2. Scambio di dati – Validazione dei dati - Consolidamento</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893647"/>
          </a:xfrm>
          <a:prstGeom prst="rect">
            <a:avLst/>
          </a:prstGeom>
          <a:noFill/>
        </p:spPr>
        <p:txBody>
          <a:bodyPr wrap="square" rtlCol="0">
            <a:spAutoFit/>
          </a:bodyPr>
          <a:lstStyle/>
          <a:p>
            <a:pPr algn="just"/>
            <a:r>
              <a:rPr lang="it-IT" sz="2400" b="1" dirty="0">
                <a:solidFill>
                  <a:schemeClr val="bg2">
                    <a:lumMod val="10000"/>
                  </a:schemeClr>
                </a:solidFill>
              </a:rPr>
              <a:t>LE FASI DEL MONITORAGGIO:</a:t>
            </a:r>
          </a:p>
          <a:p>
            <a:pPr algn="just"/>
            <a:endParaRPr lang="it-IT" b="1" dirty="0">
              <a:solidFill>
                <a:schemeClr val="bg2">
                  <a:lumMod val="10000"/>
                </a:schemeClr>
              </a:solidFill>
            </a:endParaRPr>
          </a:p>
          <a:p>
            <a:pPr algn="just"/>
            <a:r>
              <a:rPr lang="it-IT" b="1" dirty="0">
                <a:solidFill>
                  <a:schemeClr val="bg2">
                    <a:lumMod val="10000"/>
                  </a:schemeClr>
                </a:solidFill>
              </a:rPr>
              <a:t>4. Validazione</a:t>
            </a:r>
          </a:p>
          <a:p>
            <a:pPr algn="just"/>
            <a:r>
              <a:rPr lang="it-IT" dirty="0">
                <a:solidFill>
                  <a:schemeClr val="bg2">
                    <a:lumMod val="10000"/>
                  </a:schemeClr>
                </a:solidFill>
              </a:rPr>
              <a:t>Con la Validazione, l’ Organismo responsabile della programmazione e dell’attuazione convalida i dati relativi al programma e ne sancisce l’ufficialità. La validazione</a:t>
            </a:r>
            <a:r>
              <a:rPr lang="it-IT" b="1" dirty="0">
                <a:solidFill>
                  <a:schemeClr val="bg2">
                    <a:lumMod val="10000"/>
                  </a:schemeClr>
                </a:solidFill>
              </a:rPr>
              <a:t> </a:t>
            </a:r>
            <a:r>
              <a:rPr lang="it-IT" dirty="0">
                <a:solidFill>
                  <a:schemeClr val="bg2">
                    <a:lumMod val="10000"/>
                  </a:schemeClr>
                </a:solidFill>
              </a:rPr>
              <a:t>dei dati è bimestrale ed</a:t>
            </a:r>
            <a:r>
              <a:rPr lang="it-IT" b="1" dirty="0">
                <a:solidFill>
                  <a:schemeClr val="bg2">
                    <a:lumMod val="10000"/>
                  </a:schemeClr>
                </a:solidFill>
              </a:rPr>
              <a:t> </a:t>
            </a:r>
            <a:r>
              <a:rPr lang="it-IT" dirty="0">
                <a:solidFill>
                  <a:schemeClr val="bg2">
                    <a:lumMod val="10000"/>
                  </a:schemeClr>
                </a:solidFill>
              </a:rPr>
              <a:t>è richiesta entro il ventitreesimo giorno dalla chiusura del bimestre di riferimento </a:t>
            </a:r>
            <a:r>
              <a:rPr lang="it-IT" i="1" dirty="0">
                <a:solidFill>
                  <a:schemeClr val="bg2">
                    <a:lumMod val="10000"/>
                  </a:schemeClr>
                </a:solidFill>
              </a:rPr>
              <a:t>(esempio: monitoraggio al 30/04 – validazione entro il 23/05).</a:t>
            </a:r>
            <a:r>
              <a:rPr lang="it-IT" dirty="0">
                <a:solidFill>
                  <a:schemeClr val="bg2">
                    <a:lumMod val="10000"/>
                  </a:schemeClr>
                </a:solidFill>
              </a:rPr>
              <a:t> </a:t>
            </a:r>
          </a:p>
          <a:p>
            <a:pPr algn="just"/>
            <a:endParaRPr lang="it-IT" dirty="0">
              <a:solidFill>
                <a:schemeClr val="bg2">
                  <a:lumMod val="10000"/>
                </a:schemeClr>
              </a:solidFill>
            </a:endParaRPr>
          </a:p>
          <a:p>
            <a:pPr algn="just"/>
            <a:r>
              <a:rPr lang="it-IT" b="1" dirty="0">
                <a:solidFill>
                  <a:schemeClr val="bg2">
                    <a:lumMod val="10000"/>
                  </a:schemeClr>
                </a:solidFill>
              </a:rPr>
              <a:t>5. Consolidamento e verifica</a:t>
            </a:r>
          </a:p>
          <a:p>
            <a:pPr algn="just"/>
            <a:r>
              <a:rPr lang="it-IT" dirty="0">
                <a:solidFill>
                  <a:schemeClr val="bg2">
                    <a:lumMod val="10000"/>
                  </a:schemeClr>
                </a:solidFill>
              </a:rPr>
              <a:t>A partire dal termine per la conclusione delle attività di validazione, il MISE-DPS effettua il consolidamento dei programmi in BDU. </a:t>
            </a:r>
          </a:p>
          <a:p>
            <a:pPr algn="just"/>
            <a:r>
              <a:rPr lang="it-IT" dirty="0">
                <a:solidFill>
                  <a:schemeClr val="bg2">
                    <a:lumMod val="10000"/>
                  </a:schemeClr>
                </a:solidFill>
              </a:rPr>
              <a:t>L’attività consiste in una mera “copia” dei dati già validati dall’Organismo responsabile della programmazione e dell’attuazione nell’ambiente consolidato della BDU. Di fatto, l’effetto del consolidamento in BDU è l’impossibilità di aggiornare ulteriormente i dati di avanzamento riferiti alla data scadenza, che vengono, pertanto, “cristallizzati” per quel periodo di riferimento. </a:t>
            </a:r>
          </a:p>
          <a:p>
            <a:pPr algn="just"/>
            <a:r>
              <a:rPr lang="it-IT" dirty="0">
                <a:solidFill>
                  <a:schemeClr val="bg2">
                    <a:lumMod val="10000"/>
                  </a:schemeClr>
                </a:solidFill>
              </a:rPr>
              <a:t>Il consolidamento deve avvenire, pertanto, nei trenta giorni successivi alla chiusura del periodo bimestrale di riferimento. </a:t>
            </a:r>
          </a:p>
          <a:p>
            <a:pPr algn="just"/>
            <a:endParaRPr lang="it-IT" dirty="0">
              <a:solidFill>
                <a:schemeClr val="bg2">
                  <a:lumMod val="10000"/>
                </a:schemeClr>
              </a:solidFill>
            </a:endParaRPr>
          </a:p>
        </p:txBody>
      </p:sp>
    </p:spTree>
    <p:extLst>
      <p:ext uri="{BB962C8B-B14F-4D97-AF65-F5344CB8AC3E}">
        <p14:creationId xmlns:p14="http://schemas.microsoft.com/office/powerpoint/2010/main" val="1908873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339650"/>
          </a:xfrm>
          <a:prstGeom prst="rect">
            <a:avLst/>
          </a:prstGeom>
          <a:noFill/>
        </p:spPr>
        <p:txBody>
          <a:bodyPr wrap="square" rtlCol="0">
            <a:spAutoFit/>
          </a:bodyPr>
          <a:lstStyle/>
          <a:p>
            <a:pPr algn="just"/>
            <a:r>
              <a:rPr lang="it-IT" sz="2400" b="1" dirty="0">
                <a:solidFill>
                  <a:schemeClr val="bg2">
                    <a:lumMod val="10000"/>
                  </a:schemeClr>
                </a:solidFill>
              </a:rPr>
              <a:t>LE FASI DEL MONITORAGGIO E GLI STATI DEL SISTEMA:</a:t>
            </a:r>
          </a:p>
          <a:p>
            <a:pPr algn="just"/>
            <a:endParaRPr lang="it-IT" b="1" dirty="0">
              <a:solidFill>
                <a:schemeClr val="bg2">
                  <a:lumMod val="10000"/>
                </a:schemeClr>
              </a:solidFill>
            </a:endParaRPr>
          </a:p>
          <a:p>
            <a:pPr algn="just"/>
            <a:r>
              <a:rPr lang="it-IT" b="1" dirty="0">
                <a:solidFill>
                  <a:schemeClr val="bg2">
                    <a:lumMod val="10000"/>
                  </a:schemeClr>
                </a:solidFill>
              </a:rPr>
              <a:t>A ciascuna fase del monitoraggio corrisponde uno «stato» nel sistema SGP.</a:t>
            </a:r>
          </a:p>
          <a:p>
            <a:pPr algn="just"/>
            <a:endParaRPr lang="it-IT" b="1" dirty="0">
              <a:solidFill>
                <a:schemeClr val="bg2">
                  <a:lumMod val="10000"/>
                </a:schemeClr>
              </a:solidFill>
            </a:endParaRPr>
          </a:p>
          <a:p>
            <a:pPr algn="just"/>
            <a:r>
              <a:rPr lang="it-IT" b="1" dirty="0">
                <a:solidFill>
                  <a:schemeClr val="bg2">
                    <a:lumMod val="10000"/>
                  </a:schemeClr>
                </a:solidFill>
              </a:rPr>
              <a:t>Gli stati sono i seguenti:</a:t>
            </a:r>
          </a:p>
          <a:p>
            <a:pPr algn="just"/>
            <a:endParaRPr lang="it-IT" b="1" dirty="0">
              <a:solidFill>
                <a:schemeClr val="bg2">
                  <a:lumMod val="10000"/>
                </a:schemeClr>
              </a:solidFill>
            </a:endParaRPr>
          </a:p>
          <a:p>
            <a:pPr algn="just"/>
            <a:r>
              <a:rPr lang="it-IT" b="1" dirty="0">
                <a:solidFill>
                  <a:schemeClr val="bg2">
                    <a:lumMod val="10000"/>
                  </a:schemeClr>
                </a:solidFill>
              </a:rPr>
              <a:t>1. INSERIMENTO</a:t>
            </a:r>
          </a:p>
          <a:p>
            <a:pPr algn="just"/>
            <a:r>
              <a:rPr lang="it-IT" dirty="0">
                <a:solidFill>
                  <a:schemeClr val="bg2">
                    <a:lumMod val="10000"/>
                  </a:schemeClr>
                </a:solidFill>
              </a:rPr>
              <a:t>La fase in cui il Responsabile dell’intervento (RI) inserisce/aggiorna il dato di monitoraggio. Durante la fase di inserimento lo stato che il progetto assume in SGP è “in inserimento”, a chiusura di codesta fase il progetto verrà posto in SGP in stato “in verifica locale”;</a:t>
            </a:r>
          </a:p>
          <a:p>
            <a:pPr algn="just"/>
            <a:endParaRPr lang="it-IT" dirty="0">
              <a:solidFill>
                <a:schemeClr val="bg2">
                  <a:lumMod val="10000"/>
                </a:schemeClr>
              </a:solidFill>
            </a:endParaRPr>
          </a:p>
          <a:p>
            <a:pPr algn="just"/>
            <a:r>
              <a:rPr lang="it-IT" b="1" dirty="0">
                <a:solidFill>
                  <a:schemeClr val="bg2">
                    <a:lumMod val="10000"/>
                  </a:schemeClr>
                </a:solidFill>
              </a:rPr>
              <a:t>2. VERIFICA LOCALE</a:t>
            </a:r>
          </a:p>
          <a:p>
            <a:pPr algn="just"/>
            <a:r>
              <a:rPr lang="it-IT" dirty="0">
                <a:solidFill>
                  <a:schemeClr val="bg2">
                    <a:lumMod val="10000"/>
                  </a:schemeClr>
                </a:solidFill>
              </a:rPr>
              <a:t>La fase in cui l’Amministrazione regionale, nella funzione del Responsabile di Strumento (RS), raccoglie e controlla i dati inseriti dai Responsabili del procedimento. Durante questa fase il progetto assume in SGP lo stato “verifica locale”. Al termine della fase il progetto è posto in SGP in stato “verifica centrale”; </a:t>
            </a:r>
          </a:p>
        </p:txBody>
      </p:sp>
    </p:spTree>
    <p:extLst>
      <p:ext uri="{BB962C8B-B14F-4D97-AF65-F5344CB8AC3E}">
        <p14:creationId xmlns:p14="http://schemas.microsoft.com/office/powerpoint/2010/main" val="3474736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2. Scambio di dati – Validazione dei dati - Consolidamento</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3231654"/>
          </a:xfrm>
          <a:prstGeom prst="rect">
            <a:avLst/>
          </a:prstGeom>
          <a:noFill/>
        </p:spPr>
        <p:txBody>
          <a:bodyPr wrap="square" rtlCol="0">
            <a:spAutoFit/>
          </a:bodyPr>
          <a:lstStyle/>
          <a:p>
            <a:pPr algn="just"/>
            <a:r>
              <a:rPr lang="it-IT" sz="2400" b="1" dirty="0">
                <a:solidFill>
                  <a:schemeClr val="bg2">
                    <a:lumMod val="10000"/>
                  </a:schemeClr>
                </a:solidFill>
              </a:rPr>
              <a:t>LE FASI DEL MONITORAGGIO E GLI STATI DEL SISTEMA:</a:t>
            </a:r>
          </a:p>
          <a:p>
            <a:pPr algn="just"/>
            <a:endParaRPr lang="it-IT" b="1" dirty="0">
              <a:solidFill>
                <a:schemeClr val="bg2">
                  <a:lumMod val="10000"/>
                </a:schemeClr>
              </a:solidFill>
            </a:endParaRPr>
          </a:p>
          <a:p>
            <a:pPr algn="just"/>
            <a:r>
              <a:rPr lang="it-IT" b="1" dirty="0">
                <a:solidFill>
                  <a:schemeClr val="bg2">
                    <a:lumMod val="10000"/>
                  </a:schemeClr>
                </a:solidFill>
              </a:rPr>
              <a:t>3. VALIDAZIONE</a:t>
            </a:r>
          </a:p>
          <a:p>
            <a:pPr algn="just"/>
            <a:r>
              <a:rPr lang="it-IT" dirty="0">
                <a:solidFill>
                  <a:schemeClr val="bg2">
                    <a:lumMod val="10000"/>
                  </a:schemeClr>
                </a:solidFill>
              </a:rPr>
              <a:t>La validazione è effettuata dal Manager di Strumento (MS) relativamente al Programma Attuativo di propria competenza, o ai singoli Strumenti Attuativi (APQ rafforzati, SAD, CIS) posti in Verifica centrale dagli RS competenti per Strumento. Al termine di questa attività, gli Strumenti acquisiscono lo stato di “Validato” o “Verificato”. Solo i progetti che non presentano errori bloccanti o incoerenze nei dati potranno essere validati. </a:t>
            </a:r>
          </a:p>
          <a:p>
            <a:pPr algn="just"/>
            <a:endParaRPr lang="it-IT" b="1" dirty="0">
              <a:solidFill>
                <a:schemeClr val="bg2">
                  <a:lumMod val="10000"/>
                </a:schemeClr>
              </a:solidFill>
            </a:endParaRPr>
          </a:p>
          <a:p>
            <a:pPr algn="just"/>
            <a:r>
              <a:rPr lang="it-IT" b="1" dirty="0">
                <a:solidFill>
                  <a:schemeClr val="bg2">
                    <a:lumMod val="10000"/>
                  </a:schemeClr>
                </a:solidFill>
              </a:rPr>
              <a:t>4. CONSOLIDAMENTO</a:t>
            </a:r>
          </a:p>
          <a:p>
            <a:pPr algn="just"/>
            <a:r>
              <a:rPr lang="it-IT" dirty="0">
                <a:solidFill>
                  <a:schemeClr val="bg2">
                    <a:lumMod val="10000"/>
                  </a:schemeClr>
                </a:solidFill>
              </a:rPr>
              <a:t>La fase di consolidamento è la fase in cui il MISE-DPS prende in carico i dati di monitoraggio trasmessi dall’Amministrazione regionale (dal MS) e si conclude con il passaggio di stato degli Strumenti in “Consolidato”.</a:t>
            </a:r>
          </a:p>
        </p:txBody>
      </p:sp>
    </p:spTree>
    <p:extLst>
      <p:ext uri="{BB962C8B-B14F-4D97-AF65-F5344CB8AC3E}">
        <p14:creationId xmlns:p14="http://schemas.microsoft.com/office/powerpoint/2010/main" val="422507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2. Scambio di dati – Validazione dei dati - Consolidamento</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61665"/>
          </a:xfrm>
          <a:prstGeom prst="rect">
            <a:avLst/>
          </a:prstGeom>
          <a:noFill/>
        </p:spPr>
        <p:txBody>
          <a:bodyPr wrap="square" rtlCol="0">
            <a:spAutoFit/>
          </a:bodyPr>
          <a:lstStyle/>
          <a:p>
            <a:pPr algn="just"/>
            <a:r>
              <a:rPr lang="it-IT" sz="2400" b="1" dirty="0">
                <a:solidFill>
                  <a:schemeClr val="bg2">
                    <a:lumMod val="10000"/>
                  </a:schemeClr>
                </a:solidFill>
              </a:rPr>
              <a:t>LE TEMPISTICHE DELLE FASI DEL MONITORAGGIO:</a:t>
            </a:r>
          </a:p>
        </p:txBody>
      </p:sp>
      <p:pic>
        <p:nvPicPr>
          <p:cNvPr id="6" name="Picture 5">
            <a:extLst>
              <a:ext uri="{FF2B5EF4-FFF2-40B4-BE49-F238E27FC236}">
                <a16:creationId xmlns:a16="http://schemas.microsoft.com/office/drawing/2014/main" id="{F93C931F-7968-024D-AED4-55D1654EA3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908" y="1896322"/>
            <a:ext cx="8358913" cy="3187558"/>
          </a:xfrm>
          <a:prstGeom prst="rect">
            <a:avLst/>
          </a:prstGeom>
        </p:spPr>
      </p:pic>
      <p:sp>
        <p:nvSpPr>
          <p:cNvPr id="7" name="TextBox 6">
            <a:extLst>
              <a:ext uri="{FF2B5EF4-FFF2-40B4-BE49-F238E27FC236}">
                <a16:creationId xmlns:a16="http://schemas.microsoft.com/office/drawing/2014/main" id="{731BD270-B09A-FD46-92DA-F7E2B7E1AB9B}"/>
              </a:ext>
            </a:extLst>
          </p:cNvPr>
          <p:cNvSpPr txBox="1"/>
          <p:nvPr/>
        </p:nvSpPr>
        <p:spPr>
          <a:xfrm>
            <a:off x="729908" y="5118969"/>
            <a:ext cx="10621264" cy="923330"/>
          </a:xfrm>
          <a:prstGeom prst="rect">
            <a:avLst/>
          </a:prstGeom>
          <a:noFill/>
        </p:spPr>
        <p:txBody>
          <a:bodyPr wrap="square" rtlCol="0">
            <a:spAutoFit/>
          </a:bodyPr>
          <a:lstStyle/>
          <a:p>
            <a:pPr algn="just"/>
            <a:r>
              <a:rPr lang="it-IT" dirty="0">
                <a:solidFill>
                  <a:schemeClr val="bg2">
                    <a:lumMod val="10000"/>
                  </a:schemeClr>
                </a:solidFill>
              </a:rPr>
              <a:t>L’intervallo tra la “Data versione di monitoraggio” e la “Scadenza termine validazione RS” è il periodo di tempo necessario ad effettuare i controlli di qualità e di coerenza del dato, nonché a rilevare la presenza o meno di errori/</a:t>
            </a:r>
            <a:r>
              <a:rPr lang="it-IT" dirty="0" err="1">
                <a:solidFill>
                  <a:schemeClr val="bg2">
                    <a:lumMod val="10000"/>
                  </a:schemeClr>
                </a:solidFill>
              </a:rPr>
              <a:t>warning</a:t>
            </a:r>
            <a:r>
              <a:rPr lang="it-IT" dirty="0">
                <a:solidFill>
                  <a:schemeClr val="bg2">
                    <a:lumMod val="10000"/>
                  </a:schemeClr>
                </a:solidFill>
              </a:rPr>
              <a:t> ed a porre in essere le eventuali azioni correttive.</a:t>
            </a:r>
            <a:endParaRPr lang="it-IT" sz="2400" dirty="0">
              <a:solidFill>
                <a:schemeClr val="bg2">
                  <a:lumMod val="10000"/>
                </a:schemeClr>
              </a:solidFill>
            </a:endParaRPr>
          </a:p>
        </p:txBody>
      </p:sp>
    </p:spTree>
    <p:extLst>
      <p:ext uri="{BB962C8B-B14F-4D97-AF65-F5344CB8AC3E}">
        <p14:creationId xmlns:p14="http://schemas.microsoft.com/office/powerpoint/2010/main" val="1087241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2. Scambio di dati – Validazione dei dati - Consolidamento</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61665"/>
          </a:xfrm>
          <a:prstGeom prst="rect">
            <a:avLst/>
          </a:prstGeom>
          <a:noFill/>
        </p:spPr>
        <p:txBody>
          <a:bodyPr wrap="square" rtlCol="0">
            <a:spAutoFit/>
          </a:bodyPr>
          <a:lstStyle/>
          <a:p>
            <a:pPr algn="just"/>
            <a:r>
              <a:rPr lang="it-IT" sz="2400" b="1" dirty="0">
                <a:solidFill>
                  <a:schemeClr val="bg2">
                    <a:lumMod val="10000"/>
                  </a:schemeClr>
                </a:solidFill>
              </a:rPr>
              <a:t>LE TEMPISTICHE DELLE FASI DEL MONITORAGGIO:</a:t>
            </a:r>
          </a:p>
        </p:txBody>
      </p:sp>
      <p:pic>
        <p:nvPicPr>
          <p:cNvPr id="13" name="Picture 12">
            <a:extLst>
              <a:ext uri="{FF2B5EF4-FFF2-40B4-BE49-F238E27FC236}">
                <a16:creationId xmlns:a16="http://schemas.microsoft.com/office/drawing/2014/main" id="{BB6C64EF-2BBB-CB49-9234-D9E68DD6A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908" y="1935736"/>
            <a:ext cx="8195441" cy="3878133"/>
          </a:xfrm>
          <a:prstGeom prst="rect">
            <a:avLst/>
          </a:prstGeom>
        </p:spPr>
      </p:pic>
    </p:spTree>
    <p:extLst>
      <p:ext uri="{BB962C8B-B14F-4D97-AF65-F5344CB8AC3E}">
        <p14:creationId xmlns:p14="http://schemas.microsoft.com/office/powerpoint/2010/main" val="3497405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pPr lvl="0" algn="just">
              <a:lnSpc>
                <a:spcPct val="115000"/>
              </a:lnSpc>
              <a:spcBef>
                <a:spcPts val="1200"/>
              </a:spcBef>
              <a:spcAft>
                <a:spcPts val="1200"/>
              </a:spcAft>
            </a:pPr>
            <a:r>
              <a:rPr lang="it-IT" sz="2000" b="1" dirty="0">
                <a:solidFill>
                  <a:schemeClr val="bg1"/>
                </a:solidFill>
                <a:latin typeface="Arial" panose="020B0604020202020204" pitchFamily="34" charset="0"/>
                <a:ea typeface="Times New Roman" panose="02020603050405020304" pitchFamily="18" charset="0"/>
              </a:rPr>
              <a:t>3. I </a:t>
            </a:r>
            <a:r>
              <a:rPr lang="it-IT" sz="2000" b="1" i="1" dirty="0" err="1">
                <a:solidFill>
                  <a:schemeClr val="bg1"/>
                </a:solidFill>
                <a:latin typeface="Arial" panose="020B0604020202020204" pitchFamily="34" charset="0"/>
              </a:rPr>
              <a:t>warning</a:t>
            </a:r>
            <a:r>
              <a:rPr lang="it-IT" sz="2000" b="1" dirty="0">
                <a:solidFill>
                  <a:schemeClr val="bg1"/>
                </a:solidFill>
                <a:latin typeface="Arial" panose="020B0604020202020204" pitchFamily="34" charset="0"/>
                <a:ea typeface="Times New Roman" panose="02020603050405020304" pitchFamily="18" charset="0"/>
              </a:rPr>
              <a:t> e gli errori più comuni: esperienze 2007-2013;</a:t>
            </a: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3785652"/>
          </a:xfrm>
          <a:prstGeom prst="rect">
            <a:avLst/>
          </a:prstGeom>
          <a:noFill/>
        </p:spPr>
        <p:txBody>
          <a:bodyPr wrap="square" rtlCol="0">
            <a:spAutoFit/>
          </a:bodyPr>
          <a:lstStyle/>
          <a:p>
            <a:pPr algn="just"/>
            <a:r>
              <a:rPr lang="it-IT" sz="2400" b="1" dirty="0">
                <a:solidFill>
                  <a:schemeClr val="bg2">
                    <a:lumMod val="10000"/>
                  </a:schemeClr>
                </a:solidFill>
              </a:rPr>
              <a:t>LA FUNZIONE DI CONTROLLO DEI DATI INSERITI</a:t>
            </a:r>
          </a:p>
          <a:p>
            <a:pPr algn="just"/>
            <a:endParaRPr lang="it-IT" dirty="0">
              <a:solidFill>
                <a:schemeClr val="bg2">
                  <a:lumMod val="10000"/>
                </a:schemeClr>
              </a:solidFill>
            </a:endParaRPr>
          </a:p>
          <a:p>
            <a:pPr algn="just"/>
            <a:r>
              <a:rPr lang="it-IT" dirty="0">
                <a:solidFill>
                  <a:schemeClr val="bg2">
                    <a:lumMod val="10000"/>
                  </a:schemeClr>
                </a:solidFill>
              </a:rPr>
              <a:t>Una volta che sono stati inseriti e aggiornati i dati a sistema, è necessario verificare la presenza o meno di Errori e/o </a:t>
            </a:r>
            <a:r>
              <a:rPr lang="it-IT" dirty="0" err="1">
                <a:solidFill>
                  <a:schemeClr val="bg2">
                    <a:lumMod val="10000"/>
                  </a:schemeClr>
                </a:solidFill>
              </a:rPr>
              <a:t>Warning</a:t>
            </a:r>
            <a:r>
              <a:rPr lang="it-IT" dirty="0">
                <a:solidFill>
                  <a:schemeClr val="bg2">
                    <a:lumMod val="10000"/>
                  </a:schemeClr>
                </a:solidFill>
              </a:rPr>
              <a:t>. </a:t>
            </a:r>
          </a:p>
          <a:p>
            <a:pPr algn="just"/>
            <a:r>
              <a:rPr lang="it-IT" dirty="0">
                <a:solidFill>
                  <a:schemeClr val="bg2">
                    <a:lumMod val="10000"/>
                  </a:schemeClr>
                </a:solidFill>
              </a:rPr>
              <a:t>Per effettuare tale operazione bisogna accedere al </a:t>
            </a:r>
            <a:r>
              <a:rPr lang="it-IT" dirty="0" err="1">
                <a:solidFill>
                  <a:schemeClr val="bg2">
                    <a:lumMod val="10000"/>
                  </a:schemeClr>
                </a:solidFill>
              </a:rPr>
              <a:t>tab</a:t>
            </a:r>
            <a:r>
              <a:rPr lang="it-IT" dirty="0">
                <a:solidFill>
                  <a:schemeClr val="bg2">
                    <a:lumMod val="10000"/>
                  </a:schemeClr>
                </a:solidFill>
              </a:rPr>
              <a:t> «Controlli» presente in «Anagrafica» dei progetti e premere in sequenza i pulsanti: </a:t>
            </a:r>
          </a:p>
          <a:p>
            <a:pPr marL="285750" indent="-285750">
              <a:buFontTx/>
              <a:buChar char="-"/>
            </a:pPr>
            <a:r>
              <a:rPr lang="it-IT" i="1" dirty="0">
                <a:solidFill>
                  <a:schemeClr val="bg2">
                    <a:lumMod val="10000"/>
                  </a:schemeClr>
                </a:solidFill>
              </a:rPr>
              <a:t>Attiva Procedura </a:t>
            </a:r>
          </a:p>
          <a:p>
            <a:pPr marL="285750" indent="-285750">
              <a:buFontTx/>
              <a:buChar char="-"/>
            </a:pPr>
            <a:r>
              <a:rPr lang="it-IT" i="1" dirty="0">
                <a:solidFill>
                  <a:schemeClr val="bg2">
                    <a:lumMod val="10000"/>
                  </a:schemeClr>
                </a:solidFill>
              </a:rPr>
              <a:t>Controlla Esito </a:t>
            </a:r>
          </a:p>
          <a:p>
            <a:pPr algn="just"/>
            <a:endParaRPr lang="it-IT" i="1" dirty="0">
              <a:solidFill>
                <a:schemeClr val="bg2">
                  <a:lumMod val="10000"/>
                </a:schemeClr>
              </a:solidFill>
            </a:endParaRPr>
          </a:p>
          <a:p>
            <a:pPr algn="just"/>
            <a:r>
              <a:rPr lang="it-IT" dirty="0">
                <a:solidFill>
                  <a:schemeClr val="bg2">
                    <a:lumMod val="10000"/>
                  </a:schemeClr>
                </a:solidFill>
              </a:rPr>
              <a:t>Al termine della procedura il sistema può visualizzare Errori e/o </a:t>
            </a:r>
            <a:r>
              <a:rPr lang="it-IT" dirty="0" err="1">
                <a:solidFill>
                  <a:schemeClr val="bg2">
                    <a:lumMod val="10000"/>
                  </a:schemeClr>
                </a:solidFill>
              </a:rPr>
              <a:t>Warning</a:t>
            </a:r>
            <a:r>
              <a:rPr lang="it-IT" dirty="0">
                <a:solidFill>
                  <a:schemeClr val="bg2">
                    <a:lumMod val="10000"/>
                  </a:schemeClr>
                </a:solidFill>
              </a:rPr>
              <a:t> che segnalano incongruenze/anomalie presenti nel monitoraggio; queste vanno rimosse per poi ripetere la procedura di cui sopra;</a:t>
            </a:r>
          </a:p>
          <a:p>
            <a:pPr algn="just"/>
            <a:r>
              <a:rPr lang="it-IT" dirty="0">
                <a:solidFill>
                  <a:schemeClr val="bg2">
                    <a:lumMod val="10000"/>
                  </a:schemeClr>
                </a:solidFill>
              </a:rPr>
              <a:t>La differenza tra un </a:t>
            </a:r>
            <a:r>
              <a:rPr lang="it-IT" dirty="0" err="1">
                <a:solidFill>
                  <a:schemeClr val="bg2">
                    <a:lumMod val="10000"/>
                  </a:schemeClr>
                </a:solidFill>
              </a:rPr>
              <a:t>warning</a:t>
            </a:r>
            <a:r>
              <a:rPr lang="it-IT" dirty="0">
                <a:solidFill>
                  <a:schemeClr val="bg2">
                    <a:lumMod val="10000"/>
                  </a:schemeClr>
                </a:solidFill>
              </a:rPr>
              <a:t> ed un errore sta nel fatto che la presenza di un errore è bloccante e non permette il passaggio di stato.</a:t>
            </a:r>
          </a:p>
        </p:txBody>
      </p:sp>
    </p:spTree>
    <p:extLst>
      <p:ext uri="{BB962C8B-B14F-4D97-AF65-F5344CB8AC3E}">
        <p14:creationId xmlns:p14="http://schemas.microsoft.com/office/powerpoint/2010/main" val="2644793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pPr lvl="0" algn="just">
              <a:lnSpc>
                <a:spcPct val="115000"/>
              </a:lnSpc>
              <a:spcBef>
                <a:spcPts val="1200"/>
              </a:spcBef>
              <a:spcAft>
                <a:spcPts val="1200"/>
              </a:spcAft>
            </a:pPr>
            <a:r>
              <a:rPr lang="it-IT" sz="2000" b="1" dirty="0">
                <a:solidFill>
                  <a:schemeClr val="bg1"/>
                </a:solidFill>
                <a:latin typeface="Arial" panose="020B0604020202020204" pitchFamily="34" charset="0"/>
                <a:ea typeface="Times New Roman" panose="02020603050405020304" pitchFamily="18" charset="0"/>
              </a:rPr>
              <a:t>3. I </a:t>
            </a:r>
            <a:r>
              <a:rPr lang="it-IT" sz="2000" b="1" dirty="0" err="1">
                <a:solidFill>
                  <a:schemeClr val="bg1"/>
                </a:solidFill>
                <a:latin typeface="Arial" panose="020B0604020202020204" pitchFamily="34" charset="0"/>
              </a:rPr>
              <a:t>warning</a:t>
            </a:r>
            <a:r>
              <a:rPr lang="it-IT" sz="2000" b="1" dirty="0">
                <a:solidFill>
                  <a:schemeClr val="bg1"/>
                </a:solidFill>
                <a:latin typeface="Arial" panose="020B0604020202020204" pitchFamily="34" charset="0"/>
                <a:ea typeface="Times New Roman" panose="02020603050405020304" pitchFamily="18" charset="0"/>
              </a:rPr>
              <a:t> e gli errori più comuni: esperienze 2007-2013;</a:t>
            </a: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154984"/>
          </a:xfrm>
          <a:prstGeom prst="rect">
            <a:avLst/>
          </a:prstGeom>
          <a:noFill/>
        </p:spPr>
        <p:txBody>
          <a:bodyPr wrap="square" rtlCol="0">
            <a:spAutoFit/>
          </a:bodyPr>
          <a:lstStyle/>
          <a:p>
            <a:pPr algn="just"/>
            <a:r>
              <a:rPr lang="it-IT" sz="2400" b="1" dirty="0" err="1">
                <a:solidFill>
                  <a:schemeClr val="bg2">
                    <a:lumMod val="10000"/>
                  </a:schemeClr>
                </a:solidFill>
              </a:rPr>
              <a:t>Warning</a:t>
            </a:r>
            <a:r>
              <a:rPr lang="it-IT" sz="2400" b="1" dirty="0">
                <a:solidFill>
                  <a:schemeClr val="bg2">
                    <a:lumMod val="10000"/>
                  </a:schemeClr>
                </a:solidFill>
              </a:rPr>
              <a:t> ed Errori più comuni – alcuni esempi</a:t>
            </a:r>
          </a:p>
          <a:p>
            <a:pPr algn="just"/>
            <a:endParaRPr lang="it-IT" sz="2400" b="1" dirty="0">
              <a:solidFill>
                <a:schemeClr val="bg2">
                  <a:lumMod val="10000"/>
                </a:schemeClr>
              </a:solidFill>
            </a:endParaRPr>
          </a:p>
          <a:p>
            <a:pPr algn="just"/>
            <a:r>
              <a:rPr lang="it-IT" dirty="0">
                <a:solidFill>
                  <a:schemeClr val="bg2">
                    <a:lumMod val="10000"/>
                  </a:schemeClr>
                </a:solidFill>
              </a:rPr>
              <a:t>2. 9 - </a:t>
            </a:r>
            <a:r>
              <a:rPr lang="it-IT" i="1" dirty="0">
                <a:solidFill>
                  <a:schemeClr val="bg2">
                    <a:lumMod val="10000"/>
                  </a:schemeClr>
                </a:solidFill>
              </a:rPr>
              <a:t>Il totale dei pagamenti per il periodo di riferimento è superiore al totale degli impegni (WARNING)</a:t>
            </a:r>
          </a:p>
          <a:p>
            <a:pPr algn="just"/>
            <a:endParaRPr lang="it-IT" i="1" dirty="0">
              <a:solidFill>
                <a:schemeClr val="bg2">
                  <a:lumMod val="10000"/>
                </a:schemeClr>
              </a:solidFill>
            </a:endParaRPr>
          </a:p>
          <a:p>
            <a:pPr algn="just"/>
            <a:r>
              <a:rPr lang="it-IT" dirty="0">
                <a:solidFill>
                  <a:schemeClr val="bg2">
                    <a:lumMod val="10000"/>
                  </a:schemeClr>
                </a:solidFill>
              </a:rPr>
              <a:t>D.5 - </a:t>
            </a:r>
            <a:r>
              <a:rPr lang="it-IT" i="1" dirty="0">
                <a:solidFill>
                  <a:schemeClr val="bg2">
                    <a:lumMod val="10000"/>
                  </a:schemeClr>
                </a:solidFill>
              </a:rPr>
              <a:t>Importo Costo da realizzare in anni precedenti a quello del periodo di monitoraggio diverso da zero (ERRORE)</a:t>
            </a:r>
          </a:p>
          <a:p>
            <a:pPr algn="just"/>
            <a:endParaRPr lang="it-IT" i="1" dirty="0">
              <a:solidFill>
                <a:schemeClr val="bg2">
                  <a:lumMod val="10000"/>
                </a:schemeClr>
              </a:solidFill>
            </a:endParaRPr>
          </a:p>
          <a:p>
            <a:pPr algn="just"/>
            <a:r>
              <a:rPr lang="it-IT" dirty="0">
                <a:solidFill>
                  <a:schemeClr val="bg2">
                    <a:lumMod val="10000"/>
                  </a:schemeClr>
                </a:solidFill>
              </a:rPr>
              <a:t>D.7 - </a:t>
            </a:r>
            <a:r>
              <a:rPr lang="it-IT" i="1" dirty="0">
                <a:solidFill>
                  <a:schemeClr val="bg2">
                    <a:lumMod val="10000"/>
                  </a:schemeClr>
                </a:solidFill>
              </a:rPr>
              <a:t>Importo Costo Totale (Costo Realizzato + Costo da Realizzare) più Economie diverso da finanziamento totale (ERRORE)</a:t>
            </a:r>
          </a:p>
          <a:p>
            <a:pPr algn="just"/>
            <a:endParaRPr lang="it-IT" i="1" dirty="0">
              <a:solidFill>
                <a:schemeClr val="bg2">
                  <a:lumMod val="10000"/>
                </a:schemeClr>
              </a:solidFill>
            </a:endParaRPr>
          </a:p>
          <a:p>
            <a:pPr algn="just"/>
            <a:r>
              <a:rPr lang="it-IT" dirty="0">
                <a:solidFill>
                  <a:schemeClr val="bg2">
                    <a:lumMod val="10000"/>
                  </a:schemeClr>
                </a:solidFill>
              </a:rPr>
              <a:t>D.9 </a:t>
            </a:r>
            <a:r>
              <a:rPr lang="it-IT" i="1" dirty="0">
                <a:solidFill>
                  <a:schemeClr val="bg2">
                    <a:lumMod val="10000"/>
                  </a:schemeClr>
                </a:solidFill>
              </a:rPr>
              <a:t>– Per la fase corrente la somma dei costi da realizzare deve essere uguale a zero (WARNING)</a:t>
            </a:r>
          </a:p>
          <a:p>
            <a:pPr algn="just"/>
            <a:endParaRPr lang="it-IT" i="1" dirty="0">
              <a:solidFill>
                <a:schemeClr val="bg2">
                  <a:lumMod val="10000"/>
                </a:schemeClr>
              </a:solidFill>
            </a:endParaRPr>
          </a:p>
          <a:p>
            <a:pPr algn="just"/>
            <a:r>
              <a:rPr lang="it-IT" i="1" dirty="0">
                <a:solidFill>
                  <a:schemeClr val="bg2">
                    <a:lumMod val="10000"/>
                  </a:schemeClr>
                </a:solidFill>
              </a:rPr>
              <a:t>2.17  - Per il progetto risultano presenti pagamenti e non risulta valorizzata alcuna data fine effettiva sugli </a:t>
            </a:r>
            <a:r>
              <a:rPr lang="it-IT" i="1" dirty="0" err="1">
                <a:solidFill>
                  <a:schemeClr val="bg2">
                    <a:lumMod val="10000"/>
                  </a:schemeClr>
                </a:solidFill>
              </a:rPr>
              <a:t>step</a:t>
            </a:r>
            <a:r>
              <a:rPr lang="it-IT" i="1" dirty="0">
                <a:solidFill>
                  <a:schemeClr val="bg2">
                    <a:lumMod val="10000"/>
                  </a:schemeClr>
                </a:solidFill>
              </a:rPr>
              <a:t> del relativo iter procedurale (WARNING)</a:t>
            </a:r>
            <a:endParaRPr lang="it-IT" dirty="0">
              <a:solidFill>
                <a:schemeClr val="bg2">
                  <a:lumMod val="10000"/>
                </a:schemeClr>
              </a:solidFill>
            </a:endParaRPr>
          </a:p>
        </p:txBody>
      </p:sp>
    </p:spTree>
    <p:extLst>
      <p:ext uri="{BB962C8B-B14F-4D97-AF65-F5344CB8AC3E}">
        <p14:creationId xmlns:p14="http://schemas.microsoft.com/office/powerpoint/2010/main" val="685891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pPr lvl="0" algn="just">
              <a:lnSpc>
                <a:spcPct val="115000"/>
              </a:lnSpc>
              <a:spcBef>
                <a:spcPts val="1200"/>
              </a:spcBef>
              <a:spcAft>
                <a:spcPts val="1200"/>
              </a:spcAft>
            </a:pPr>
            <a:r>
              <a:rPr lang="it-IT" sz="2000" b="1" dirty="0">
                <a:solidFill>
                  <a:schemeClr val="bg1"/>
                </a:solidFill>
                <a:latin typeface="Arial" panose="020B0604020202020204" pitchFamily="34" charset="0"/>
                <a:ea typeface="Times New Roman" panose="02020603050405020304" pitchFamily="18" charset="0"/>
              </a:rPr>
              <a:t>3. I </a:t>
            </a:r>
            <a:r>
              <a:rPr lang="it-IT" sz="2000" b="1" dirty="0" err="1">
                <a:solidFill>
                  <a:schemeClr val="bg1"/>
                </a:solidFill>
                <a:latin typeface="Arial" panose="020B0604020202020204" pitchFamily="34" charset="0"/>
              </a:rPr>
              <a:t>warning</a:t>
            </a:r>
            <a:r>
              <a:rPr lang="it-IT" sz="2000" b="1" dirty="0">
                <a:solidFill>
                  <a:schemeClr val="bg1"/>
                </a:solidFill>
                <a:latin typeface="Arial" panose="020B0604020202020204" pitchFamily="34" charset="0"/>
                <a:ea typeface="Times New Roman" panose="02020603050405020304" pitchFamily="18" charset="0"/>
              </a:rPr>
              <a:t> e gli errori più comuni: esperienze 2007-2013;</a:t>
            </a: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3877985"/>
          </a:xfrm>
          <a:prstGeom prst="rect">
            <a:avLst/>
          </a:prstGeom>
          <a:noFill/>
        </p:spPr>
        <p:txBody>
          <a:bodyPr wrap="square" rtlCol="0">
            <a:spAutoFit/>
          </a:bodyPr>
          <a:lstStyle/>
          <a:p>
            <a:pPr algn="just"/>
            <a:r>
              <a:rPr lang="it-IT" sz="2400" b="1" dirty="0" err="1">
                <a:solidFill>
                  <a:schemeClr val="bg2">
                    <a:lumMod val="10000"/>
                  </a:schemeClr>
                </a:solidFill>
              </a:rPr>
              <a:t>Warning</a:t>
            </a:r>
            <a:r>
              <a:rPr lang="it-IT" sz="2400" b="1" dirty="0">
                <a:solidFill>
                  <a:schemeClr val="bg2">
                    <a:lumMod val="10000"/>
                  </a:schemeClr>
                </a:solidFill>
              </a:rPr>
              <a:t> ed Errori più comuni – alcuni esempi</a:t>
            </a:r>
          </a:p>
          <a:p>
            <a:pPr algn="just"/>
            <a:endParaRPr lang="it-IT" sz="2400" b="1" dirty="0">
              <a:solidFill>
                <a:schemeClr val="bg2">
                  <a:lumMod val="10000"/>
                </a:schemeClr>
              </a:solidFill>
            </a:endParaRPr>
          </a:p>
          <a:p>
            <a:pPr algn="just"/>
            <a:r>
              <a:rPr lang="it-IT" dirty="0">
                <a:solidFill>
                  <a:schemeClr val="bg2">
                    <a:lumMod val="10000"/>
                  </a:schemeClr>
                </a:solidFill>
              </a:rPr>
              <a:t>D.10 - </a:t>
            </a:r>
            <a:r>
              <a:rPr lang="it-IT" i="1" dirty="0">
                <a:solidFill>
                  <a:schemeClr val="bg2">
                    <a:lumMod val="10000"/>
                  </a:schemeClr>
                </a:solidFill>
              </a:rPr>
              <a:t>Per  la  fase  corrente  la  somma  dei  pagamenti  non  può  essere  diversa  dalla somma degli impegni e dei costi realizzati  (WARNING)</a:t>
            </a:r>
          </a:p>
          <a:p>
            <a:pPr algn="just"/>
            <a:endParaRPr lang="it-IT" i="1" dirty="0">
              <a:solidFill>
                <a:schemeClr val="bg2">
                  <a:lumMod val="10000"/>
                </a:schemeClr>
              </a:solidFill>
            </a:endParaRPr>
          </a:p>
          <a:p>
            <a:pPr algn="just"/>
            <a:r>
              <a:rPr lang="it-IT" dirty="0">
                <a:solidFill>
                  <a:schemeClr val="bg2">
                    <a:lumMod val="10000"/>
                  </a:schemeClr>
                </a:solidFill>
              </a:rPr>
              <a:t>D.3 - Date  inizio  fase  e  fine  fase  "previste"  anteriori  al  periodo  di  monitoraggio  in corso, in assenza di valorizzazione delle date "effettive"  </a:t>
            </a:r>
            <a:r>
              <a:rPr lang="it-IT" i="1" dirty="0">
                <a:solidFill>
                  <a:schemeClr val="bg2">
                    <a:lumMod val="10000"/>
                  </a:schemeClr>
                </a:solidFill>
              </a:rPr>
              <a:t>(WARNING)</a:t>
            </a:r>
          </a:p>
          <a:p>
            <a:pPr algn="just"/>
            <a:endParaRPr lang="it-IT" i="1" dirty="0">
              <a:solidFill>
                <a:schemeClr val="bg2">
                  <a:lumMod val="10000"/>
                </a:schemeClr>
              </a:solidFill>
            </a:endParaRPr>
          </a:p>
          <a:p>
            <a:pPr algn="just"/>
            <a:r>
              <a:rPr lang="it-IT" dirty="0">
                <a:solidFill>
                  <a:schemeClr val="bg2">
                    <a:lumMod val="10000"/>
                  </a:schemeClr>
                </a:solidFill>
              </a:rPr>
              <a:t>D.4 - </a:t>
            </a:r>
            <a:r>
              <a:rPr lang="it-IT" i="1" dirty="0">
                <a:solidFill>
                  <a:schemeClr val="bg2">
                    <a:lumMod val="10000"/>
                  </a:schemeClr>
                </a:solidFill>
              </a:rPr>
              <a:t>Per la fase corrente devono essere valorizzate tutte le date "effettive"  (ERRORE)</a:t>
            </a:r>
          </a:p>
          <a:p>
            <a:pPr algn="just"/>
            <a:endParaRPr lang="it-IT" i="1" dirty="0">
              <a:solidFill>
                <a:schemeClr val="bg2">
                  <a:lumMod val="10000"/>
                </a:schemeClr>
              </a:solidFill>
            </a:endParaRPr>
          </a:p>
          <a:p>
            <a:pPr algn="just"/>
            <a:r>
              <a:rPr lang="it-IT" dirty="0">
                <a:solidFill>
                  <a:schemeClr val="bg2">
                    <a:lumMod val="10000"/>
                  </a:schemeClr>
                </a:solidFill>
              </a:rPr>
              <a:t>2.19 - </a:t>
            </a:r>
            <a:r>
              <a:rPr lang="it-IT" i="1" dirty="0">
                <a:solidFill>
                  <a:schemeClr val="bg2">
                    <a:lumMod val="10000"/>
                  </a:schemeClr>
                </a:solidFill>
              </a:rPr>
              <a:t>Assenza del valore a conclusione dell'indicatore di realizzazione fisica in presenza di  data  fine  effettiva  per  la  fase  di  esecuzione  o  incongruenza  tra  il  valore raggiunto e quello concluso. (ERRORE)</a:t>
            </a:r>
          </a:p>
          <a:p>
            <a:pPr algn="just"/>
            <a:endParaRPr lang="it-IT" i="1" dirty="0">
              <a:solidFill>
                <a:schemeClr val="bg2">
                  <a:lumMod val="10000"/>
                </a:schemeClr>
              </a:solidFill>
            </a:endParaRPr>
          </a:p>
        </p:txBody>
      </p:sp>
    </p:spTree>
    <p:extLst>
      <p:ext uri="{BB962C8B-B14F-4D97-AF65-F5344CB8AC3E}">
        <p14:creationId xmlns:p14="http://schemas.microsoft.com/office/powerpoint/2010/main" val="1340556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lstStyle/>
          <a:p>
            <a:r>
              <a:rPr lang="it-IT" dirty="0"/>
              <a:t>INDICE DEL CORSO</a:t>
            </a: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lvl="0" indent="-742950" algn="just">
              <a:lnSpc>
                <a:spcPct val="115000"/>
              </a:lnSpc>
              <a:spcBef>
                <a:spcPts val="1200"/>
              </a:spcBef>
              <a:spcAft>
                <a:spcPts val="1200"/>
              </a:spcAft>
              <a:buFont typeface="+mj-lt"/>
              <a:buAutoNum type="arabicPeriod"/>
            </a:pPr>
            <a:r>
              <a:rPr lang="it-IT" sz="5100" b="1" dirty="0">
                <a:solidFill>
                  <a:schemeClr val="bg2">
                    <a:lumMod val="10000"/>
                  </a:schemeClr>
                </a:solidFill>
                <a:latin typeface="Arial" panose="020B0604020202020204" pitchFamily="34" charset="0"/>
                <a:ea typeface="Times New Roman" panose="02020603050405020304" pitchFamily="18" charset="0"/>
              </a:rPr>
              <a:t>Il contesto di riferimento: Organizzazione, attori, ruoli e funzioni;</a:t>
            </a:r>
          </a:p>
          <a:p>
            <a:pPr marL="742950" lvl="0" indent="-742950" algn="just">
              <a:lnSpc>
                <a:spcPct val="115000"/>
              </a:lnSpc>
              <a:spcBef>
                <a:spcPts val="1200"/>
              </a:spcBef>
              <a:spcAft>
                <a:spcPts val="1200"/>
              </a:spcAft>
              <a:buFont typeface="+mj-lt"/>
              <a:buAutoNum type="arabicPeriod"/>
            </a:pPr>
            <a:r>
              <a:rPr lang="it-IT" sz="5100" b="1" dirty="0">
                <a:solidFill>
                  <a:schemeClr val="bg2">
                    <a:lumMod val="10000"/>
                  </a:schemeClr>
                </a:solidFill>
                <a:latin typeface="Arial" panose="020B0604020202020204" pitchFamily="34" charset="0"/>
                <a:ea typeface="Times New Roman" panose="02020603050405020304" pitchFamily="18" charset="0"/>
              </a:rPr>
              <a:t>I pilastri del Sistema Nazionale di Monitoraggio:</a:t>
            </a:r>
          </a:p>
          <a:p>
            <a:pPr marL="1143000" lvl="2" indent="-228600" algn="just">
              <a:lnSpc>
                <a:spcPct val="115000"/>
              </a:lnSpc>
              <a:spcBef>
                <a:spcPts val="1200"/>
              </a:spcBef>
              <a:spcAft>
                <a:spcPts val="0"/>
              </a:spcAft>
              <a:buFont typeface="Wingdings" pitchFamily="2" charset="2"/>
              <a:buChar char=""/>
            </a:pPr>
            <a:r>
              <a:rPr lang="it-IT" sz="3400" dirty="0">
                <a:solidFill>
                  <a:schemeClr val="bg2">
                    <a:lumMod val="10000"/>
                  </a:schemeClr>
                </a:solidFill>
                <a:latin typeface="Arial" panose="020B0604020202020204" pitchFamily="34" charset="0"/>
                <a:ea typeface="Times New Roman" panose="02020603050405020304" pitchFamily="18" charset="0"/>
              </a:rPr>
              <a:t>Scambio di dati tra i sistemi informativi locali (SGP) e il Sistema centrale (BDU);</a:t>
            </a:r>
            <a:endParaRPr lang="it-IT" sz="4200" dirty="0">
              <a:solidFill>
                <a:schemeClr val="bg2">
                  <a:lumMod val="10000"/>
                </a:schemeClr>
              </a:solidFill>
              <a:latin typeface="Arial" panose="020B0604020202020204" pitchFamily="34" charset="0"/>
              <a:ea typeface="Arial" panose="020B0604020202020204" pitchFamily="34" charset="0"/>
            </a:endParaRPr>
          </a:p>
          <a:p>
            <a:pPr marL="1143000" lvl="2" indent="-228600" algn="just">
              <a:lnSpc>
                <a:spcPct val="115000"/>
              </a:lnSpc>
              <a:spcAft>
                <a:spcPts val="0"/>
              </a:spcAft>
              <a:buFont typeface="Wingdings" pitchFamily="2" charset="2"/>
              <a:buChar char=""/>
            </a:pPr>
            <a:r>
              <a:rPr lang="it-IT" sz="3400" dirty="0">
                <a:solidFill>
                  <a:schemeClr val="bg2">
                    <a:lumMod val="10000"/>
                  </a:schemeClr>
                </a:solidFill>
                <a:latin typeface="Arial" panose="020B0604020202020204" pitchFamily="34" charset="0"/>
                <a:ea typeface="Times New Roman" panose="02020603050405020304" pitchFamily="18" charset="0"/>
              </a:rPr>
              <a:t>La validazione alle scadenze bimestrali;</a:t>
            </a:r>
            <a:endParaRPr lang="it-IT" sz="4200" dirty="0">
              <a:solidFill>
                <a:schemeClr val="bg2">
                  <a:lumMod val="10000"/>
                </a:schemeClr>
              </a:solidFill>
              <a:latin typeface="Arial" panose="020B0604020202020204" pitchFamily="34" charset="0"/>
              <a:ea typeface="Arial" panose="020B0604020202020204" pitchFamily="34" charset="0"/>
            </a:endParaRPr>
          </a:p>
          <a:p>
            <a:pPr marL="1143000" lvl="2" indent="-228600" algn="just">
              <a:lnSpc>
                <a:spcPct val="115000"/>
              </a:lnSpc>
              <a:spcAft>
                <a:spcPts val="0"/>
              </a:spcAft>
              <a:buFont typeface="Wingdings" pitchFamily="2" charset="2"/>
              <a:buChar char=""/>
            </a:pPr>
            <a:r>
              <a:rPr lang="it-IT" sz="3400" dirty="0">
                <a:solidFill>
                  <a:schemeClr val="bg2">
                    <a:lumMod val="10000"/>
                  </a:schemeClr>
                </a:solidFill>
                <a:latin typeface="Arial" panose="020B0604020202020204" pitchFamily="34" charset="0"/>
                <a:ea typeface="Times New Roman" panose="02020603050405020304" pitchFamily="18" charset="0"/>
              </a:rPr>
              <a:t>Consolidamento periodico dei dati;</a:t>
            </a:r>
            <a:endParaRPr lang="it-IT" sz="5900" dirty="0">
              <a:solidFill>
                <a:schemeClr val="bg2">
                  <a:lumMod val="10000"/>
                </a:schemeClr>
              </a:solidFill>
              <a:latin typeface="Arial" panose="020B0604020202020204" pitchFamily="34" charset="0"/>
              <a:ea typeface="Times New Roman" panose="02020603050405020304" pitchFamily="18" charset="0"/>
            </a:endParaRPr>
          </a:p>
          <a:p>
            <a:pPr marL="742950" lvl="0" indent="-742950" algn="just">
              <a:lnSpc>
                <a:spcPct val="115000"/>
              </a:lnSpc>
              <a:spcBef>
                <a:spcPts val="1200"/>
              </a:spcBef>
              <a:spcAft>
                <a:spcPts val="1200"/>
              </a:spcAft>
              <a:buFont typeface="+mj-lt"/>
              <a:buAutoNum type="arabicPeriod"/>
            </a:pPr>
            <a:r>
              <a:rPr lang="it-IT" sz="5100" b="1" dirty="0">
                <a:solidFill>
                  <a:schemeClr val="bg2">
                    <a:lumMod val="10000"/>
                  </a:schemeClr>
                </a:solidFill>
                <a:latin typeface="Arial" panose="020B0604020202020204" pitchFamily="34" charset="0"/>
                <a:ea typeface="Times New Roman" panose="02020603050405020304" pitchFamily="18" charset="0"/>
              </a:rPr>
              <a:t>I </a:t>
            </a:r>
            <a:r>
              <a:rPr lang="it-IT" sz="5100" b="1" dirty="0" err="1">
                <a:solidFill>
                  <a:schemeClr val="bg2">
                    <a:lumMod val="10000"/>
                  </a:schemeClr>
                </a:solidFill>
                <a:latin typeface="Arial" panose="020B0604020202020204" pitchFamily="34" charset="0"/>
                <a:cs typeface="+mj-cs"/>
              </a:rPr>
              <a:t>warning</a:t>
            </a:r>
            <a:r>
              <a:rPr lang="it-IT" sz="5100" b="1" dirty="0">
                <a:solidFill>
                  <a:schemeClr val="bg2">
                    <a:lumMod val="10000"/>
                  </a:schemeClr>
                </a:solidFill>
                <a:latin typeface="Arial" panose="020B0604020202020204" pitchFamily="34" charset="0"/>
                <a:ea typeface="Times New Roman" panose="02020603050405020304" pitchFamily="18" charset="0"/>
              </a:rPr>
              <a:t> e gli errori più comuni: esperienze 2007-2013;</a:t>
            </a:r>
          </a:p>
          <a:p>
            <a:pPr marL="742950" lvl="0" indent="-742950" algn="just">
              <a:lnSpc>
                <a:spcPct val="115000"/>
              </a:lnSpc>
              <a:spcBef>
                <a:spcPts val="1200"/>
              </a:spcBef>
              <a:spcAft>
                <a:spcPts val="1200"/>
              </a:spcAft>
              <a:buFont typeface="+mj-lt"/>
              <a:buAutoNum type="arabicPeriod"/>
            </a:pPr>
            <a:r>
              <a:rPr lang="it-IT" sz="5100" b="1" dirty="0">
                <a:solidFill>
                  <a:schemeClr val="bg2">
                    <a:lumMod val="10000"/>
                  </a:schemeClr>
                </a:solidFill>
                <a:latin typeface="Arial" panose="020B0604020202020204" pitchFamily="34" charset="0"/>
                <a:ea typeface="Times New Roman" panose="02020603050405020304" pitchFamily="18" charset="0"/>
              </a:rPr>
              <a:t>Un caso pratico</a:t>
            </a:r>
            <a:endParaRPr lang="it-IT" sz="5900" dirty="0">
              <a:solidFill>
                <a:schemeClr val="bg2">
                  <a:lumMod val="10000"/>
                </a:schemeClr>
              </a:solidFill>
              <a:latin typeface="Arial" panose="020B0604020202020204" pitchFamily="34" charset="0"/>
              <a:ea typeface="Arial" panose="020B0604020202020204" pitchFamily="34" charset="0"/>
            </a:endParaRPr>
          </a:p>
          <a:p>
            <a:pPr lvl="0"/>
            <a:endParaRPr lang="it-IT" dirty="0">
              <a:solidFill>
                <a:schemeClr val="bg2">
                  <a:lumMod val="10000"/>
                </a:schemeClr>
              </a:solidFill>
            </a:endParaRPr>
          </a:p>
        </p:txBody>
      </p:sp>
    </p:spTree>
    <p:extLst>
      <p:ext uri="{BB962C8B-B14F-4D97-AF65-F5344CB8AC3E}">
        <p14:creationId xmlns:p14="http://schemas.microsoft.com/office/powerpoint/2010/main" val="3983444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pPr lvl="0" algn="just">
              <a:lnSpc>
                <a:spcPct val="115000"/>
              </a:lnSpc>
              <a:spcBef>
                <a:spcPts val="1200"/>
              </a:spcBef>
              <a:spcAft>
                <a:spcPts val="1200"/>
              </a:spcAft>
            </a:pPr>
            <a:r>
              <a:rPr lang="it-IT" sz="2000" b="1" dirty="0">
                <a:solidFill>
                  <a:schemeClr val="bg1"/>
                </a:solidFill>
                <a:latin typeface="Arial" panose="020B0604020202020204" pitchFamily="34" charset="0"/>
                <a:ea typeface="Times New Roman" panose="02020603050405020304" pitchFamily="18" charset="0"/>
              </a:rPr>
              <a:t>3. I </a:t>
            </a:r>
            <a:r>
              <a:rPr lang="it-IT" sz="2000" b="1" dirty="0" err="1">
                <a:solidFill>
                  <a:schemeClr val="bg1"/>
                </a:solidFill>
                <a:latin typeface="Arial" panose="020B0604020202020204" pitchFamily="34" charset="0"/>
              </a:rPr>
              <a:t>warning</a:t>
            </a:r>
            <a:r>
              <a:rPr lang="it-IT" sz="2000" b="1" dirty="0">
                <a:solidFill>
                  <a:schemeClr val="bg1"/>
                </a:solidFill>
                <a:latin typeface="Arial" panose="020B0604020202020204" pitchFamily="34" charset="0"/>
                <a:ea typeface="Times New Roman" panose="02020603050405020304" pitchFamily="18" charset="0"/>
              </a:rPr>
              <a:t> e gli errori più comuni: esperienze 2007-2013;</a:t>
            </a: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154984"/>
          </a:xfrm>
          <a:prstGeom prst="rect">
            <a:avLst/>
          </a:prstGeom>
          <a:noFill/>
        </p:spPr>
        <p:txBody>
          <a:bodyPr wrap="square" rtlCol="0">
            <a:spAutoFit/>
          </a:bodyPr>
          <a:lstStyle/>
          <a:p>
            <a:pPr algn="just"/>
            <a:r>
              <a:rPr lang="it-IT" sz="2400" b="1" dirty="0" err="1">
                <a:solidFill>
                  <a:schemeClr val="bg2">
                    <a:lumMod val="10000"/>
                  </a:schemeClr>
                </a:solidFill>
              </a:rPr>
              <a:t>Warning</a:t>
            </a:r>
            <a:r>
              <a:rPr lang="it-IT" sz="2400" b="1" dirty="0">
                <a:solidFill>
                  <a:schemeClr val="bg2">
                    <a:lumMod val="10000"/>
                  </a:schemeClr>
                </a:solidFill>
              </a:rPr>
              <a:t> ed Errori più comuni – alcuni esempi</a:t>
            </a:r>
          </a:p>
          <a:p>
            <a:pPr algn="just"/>
            <a:endParaRPr lang="it-IT" sz="2400" b="1" dirty="0">
              <a:solidFill>
                <a:schemeClr val="bg2">
                  <a:lumMod val="10000"/>
                </a:schemeClr>
              </a:solidFill>
            </a:endParaRPr>
          </a:p>
          <a:p>
            <a:pPr algn="just"/>
            <a:r>
              <a:rPr lang="it-IT" dirty="0">
                <a:solidFill>
                  <a:schemeClr val="bg2">
                    <a:lumMod val="10000"/>
                  </a:schemeClr>
                </a:solidFill>
              </a:rPr>
              <a:t>SGP1 - </a:t>
            </a:r>
            <a:r>
              <a:rPr lang="it-IT" i="1" dirty="0">
                <a:solidFill>
                  <a:schemeClr val="bg2">
                    <a:lumMod val="10000"/>
                  </a:schemeClr>
                </a:solidFill>
              </a:rPr>
              <a:t>Mancanza   dell'indicazione  del  "Soggetto  destinatario  del   finanziamento   del progetto" prevista per la tipologia di operazione "Erogazione di finanziamenti e servizi a singoli destinatari" (ERRORE)</a:t>
            </a:r>
          </a:p>
          <a:p>
            <a:pPr algn="just"/>
            <a:endParaRPr lang="it-IT" i="1" dirty="0">
              <a:solidFill>
                <a:schemeClr val="bg2">
                  <a:lumMod val="10000"/>
                </a:schemeClr>
              </a:solidFill>
            </a:endParaRPr>
          </a:p>
          <a:p>
            <a:pPr algn="just"/>
            <a:r>
              <a:rPr lang="it-IT" dirty="0">
                <a:solidFill>
                  <a:schemeClr val="bg2">
                    <a:lumMod val="10000"/>
                  </a:schemeClr>
                </a:solidFill>
              </a:rPr>
              <a:t>A26 - </a:t>
            </a:r>
            <a:r>
              <a:rPr lang="it-IT" i="1" dirty="0">
                <a:solidFill>
                  <a:schemeClr val="bg2">
                    <a:lumMod val="10000"/>
                  </a:schemeClr>
                </a:solidFill>
              </a:rPr>
              <a:t>L'inserimento del Soggetto "Attuatore" è obbligatorio. (ERRORE)</a:t>
            </a:r>
          </a:p>
          <a:p>
            <a:pPr algn="just"/>
            <a:endParaRPr lang="it-IT" i="1" dirty="0">
              <a:solidFill>
                <a:schemeClr val="bg2">
                  <a:lumMod val="10000"/>
                </a:schemeClr>
              </a:solidFill>
            </a:endParaRPr>
          </a:p>
          <a:p>
            <a:pPr algn="just"/>
            <a:r>
              <a:rPr lang="it-IT" dirty="0">
                <a:solidFill>
                  <a:schemeClr val="bg2">
                    <a:lumMod val="10000"/>
                  </a:schemeClr>
                </a:solidFill>
              </a:rPr>
              <a:t>A7 - E' obbligatorio l'inserimento della localizzazione dell'intervento </a:t>
            </a:r>
            <a:r>
              <a:rPr lang="it-IT" i="1" dirty="0">
                <a:solidFill>
                  <a:schemeClr val="bg2">
                    <a:lumMod val="10000"/>
                  </a:schemeClr>
                </a:solidFill>
              </a:rPr>
              <a:t>(ERRORE)</a:t>
            </a:r>
          </a:p>
          <a:p>
            <a:pPr algn="just"/>
            <a:endParaRPr lang="it-IT" dirty="0">
              <a:solidFill>
                <a:schemeClr val="bg2">
                  <a:lumMod val="10000"/>
                </a:schemeClr>
              </a:solidFill>
            </a:endParaRPr>
          </a:p>
          <a:p>
            <a:pPr algn="just"/>
            <a:r>
              <a:rPr lang="it-IT" dirty="0">
                <a:solidFill>
                  <a:schemeClr val="bg2">
                    <a:lumMod val="10000"/>
                  </a:schemeClr>
                </a:solidFill>
              </a:rPr>
              <a:t>OBB_0 - </a:t>
            </a:r>
            <a:r>
              <a:rPr lang="it-IT" i="1" dirty="0">
                <a:solidFill>
                  <a:schemeClr val="bg2">
                    <a:lumMod val="10000"/>
                  </a:schemeClr>
                </a:solidFill>
              </a:rPr>
              <a:t>Mancano i valori fisici di realizzazione - Indicatori Occupazionali (ERRORE)</a:t>
            </a:r>
          </a:p>
          <a:p>
            <a:pPr algn="just"/>
            <a:endParaRPr lang="it-IT" dirty="0">
              <a:solidFill>
                <a:schemeClr val="bg2">
                  <a:lumMod val="10000"/>
                </a:schemeClr>
              </a:solidFill>
            </a:endParaRPr>
          </a:p>
          <a:p>
            <a:pPr algn="just"/>
            <a:r>
              <a:rPr lang="it-IT" dirty="0">
                <a:solidFill>
                  <a:schemeClr val="bg2">
                    <a:lumMod val="10000"/>
                  </a:schemeClr>
                </a:solidFill>
              </a:rPr>
              <a:t>OBB_7 - </a:t>
            </a:r>
            <a:r>
              <a:rPr lang="it-IT" i="1" dirty="0">
                <a:solidFill>
                  <a:schemeClr val="bg2">
                    <a:lumMod val="10000"/>
                  </a:schemeClr>
                </a:solidFill>
              </a:rPr>
              <a:t>Sez. A7 - Localizzazione geografica del progetto - Non sono stati valorizzati tutti i campi obbligatori previsti dal TU (ERRORE)</a:t>
            </a:r>
          </a:p>
          <a:p>
            <a:pPr algn="just"/>
            <a:endParaRPr lang="it-IT" i="1" dirty="0">
              <a:solidFill>
                <a:schemeClr val="bg2">
                  <a:lumMod val="10000"/>
                </a:schemeClr>
              </a:solidFill>
            </a:endParaRPr>
          </a:p>
        </p:txBody>
      </p:sp>
    </p:spTree>
    <p:extLst>
      <p:ext uri="{BB962C8B-B14F-4D97-AF65-F5344CB8AC3E}">
        <p14:creationId xmlns:p14="http://schemas.microsoft.com/office/powerpoint/2010/main" val="4031397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pPr algn="just">
              <a:lnSpc>
                <a:spcPct val="115000"/>
              </a:lnSpc>
              <a:spcBef>
                <a:spcPts val="1200"/>
              </a:spcBef>
              <a:spcAft>
                <a:spcPts val="1200"/>
              </a:spcAft>
            </a:pPr>
            <a:r>
              <a:rPr lang="it-IT" sz="2000" b="1" dirty="0">
                <a:solidFill>
                  <a:schemeClr val="bg1"/>
                </a:solidFill>
                <a:latin typeface="Arial" panose="020B0604020202020204" pitchFamily="34" charset="0"/>
                <a:ea typeface="Times New Roman" panose="02020603050405020304" pitchFamily="18" charset="0"/>
              </a:rPr>
              <a:t>4. Un caso pratico</a:t>
            </a: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738664"/>
          </a:xfrm>
          <a:prstGeom prst="rect">
            <a:avLst/>
          </a:prstGeom>
          <a:noFill/>
        </p:spPr>
        <p:txBody>
          <a:bodyPr wrap="square" rtlCol="0">
            <a:spAutoFit/>
          </a:bodyPr>
          <a:lstStyle/>
          <a:p>
            <a:pPr algn="just"/>
            <a:r>
              <a:rPr lang="it-IT" sz="2400" b="1" dirty="0">
                <a:solidFill>
                  <a:schemeClr val="bg2">
                    <a:lumMod val="10000"/>
                  </a:schemeClr>
                </a:solidFill>
              </a:rPr>
              <a:t>Andiamo su SGP…</a:t>
            </a:r>
            <a:endParaRPr lang="it-IT" i="1" dirty="0">
              <a:solidFill>
                <a:schemeClr val="bg2">
                  <a:lumMod val="10000"/>
                </a:schemeClr>
              </a:solidFill>
            </a:endParaRPr>
          </a:p>
          <a:p>
            <a:pPr algn="just"/>
            <a:endParaRPr lang="it-IT" i="1" dirty="0">
              <a:solidFill>
                <a:schemeClr val="bg2">
                  <a:lumMod val="10000"/>
                </a:schemeClr>
              </a:solidFill>
            </a:endParaRPr>
          </a:p>
        </p:txBody>
      </p:sp>
      <p:pic>
        <p:nvPicPr>
          <p:cNvPr id="3" name="Picture 2">
            <a:extLst>
              <a:ext uri="{FF2B5EF4-FFF2-40B4-BE49-F238E27FC236}">
                <a16:creationId xmlns:a16="http://schemas.microsoft.com/office/drawing/2014/main" id="{A9CBFE60-D021-9146-BF76-A445C6DD9805}"/>
              </a:ext>
            </a:extLst>
          </p:cNvPr>
          <p:cNvPicPr>
            <a:picLocks noChangeAspect="1"/>
          </p:cNvPicPr>
          <p:nvPr/>
        </p:nvPicPr>
        <p:blipFill>
          <a:blip r:embed="rId2"/>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EE0DAA5A-628C-F640-86EA-3B729E46A0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609" y="1939269"/>
            <a:ext cx="9844391" cy="4014666"/>
          </a:xfrm>
          <a:prstGeom prst="rect">
            <a:avLst/>
          </a:prstGeom>
        </p:spPr>
      </p:pic>
    </p:spTree>
    <p:extLst>
      <p:ext uri="{BB962C8B-B14F-4D97-AF65-F5344CB8AC3E}">
        <p14:creationId xmlns:p14="http://schemas.microsoft.com/office/powerpoint/2010/main" val="1272910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magine 12">
            <a:extLst>
              <a:ext uri="{FF2B5EF4-FFF2-40B4-BE49-F238E27FC236}">
                <a16:creationId xmlns:a16="http://schemas.microsoft.com/office/drawing/2014/main" id="{3BA91403-75D1-4C0C-8519-D342FF1C911D}"/>
              </a:ext>
            </a:extLst>
          </p:cNvPr>
          <p:cNvPicPr>
            <a:picLocks noChangeAspect="1"/>
          </p:cNvPicPr>
          <p:nvPr/>
        </p:nvPicPr>
        <p:blipFill>
          <a:blip r:embed="rId2"/>
          <a:stretch>
            <a:fillRect/>
          </a:stretch>
        </p:blipFill>
        <p:spPr>
          <a:xfrm>
            <a:off x="0" y="1989120"/>
            <a:ext cx="12189951" cy="3594119"/>
          </a:xfrm>
          <a:prstGeom prst="rect">
            <a:avLst/>
          </a:prstGeom>
        </p:spPr>
      </p:pic>
      <p:pic>
        <p:nvPicPr>
          <p:cNvPr id="9" name="Segnaposto contenuto 8">
            <a:extLst>
              <a:ext uri="{FF2B5EF4-FFF2-40B4-BE49-F238E27FC236}">
                <a16:creationId xmlns:a16="http://schemas.microsoft.com/office/drawing/2014/main" id="{48EEB091-D07E-4ADA-BD83-EA02A0B9A1CD}"/>
              </a:ext>
            </a:extLst>
          </p:cNvPr>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309563"/>
            <a:ext cx="820738" cy="1046162"/>
          </a:xfrm>
          <a:prstGeom prst="rect">
            <a:avLst/>
          </a:prstGeom>
        </p:spPr>
      </p:pic>
      <p:pic>
        <p:nvPicPr>
          <p:cNvPr id="1026" name="Picture 2" descr="Il Formez è fondamentale per il Sud. Ma il suo futuro è avvolto nel mistero  - Secolo d'Italia">
            <a:extLst>
              <a:ext uri="{FF2B5EF4-FFF2-40B4-BE49-F238E27FC236}">
                <a16:creationId xmlns:a16="http://schemas.microsoft.com/office/drawing/2014/main" id="{9D9D3F48-167C-4A10-8C78-C70AE78209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4575" y="401411"/>
            <a:ext cx="2730137" cy="1137557"/>
          </a:xfrm>
          <a:prstGeom prst="rect">
            <a:avLst/>
          </a:prstGeom>
          <a:noFill/>
          <a:extLst>
            <a:ext uri="{909E8E84-426E-40DD-AFC4-6F175D3DCCD1}">
              <a14:hiddenFill xmlns:a14="http://schemas.microsoft.com/office/drawing/2010/main">
                <a:solidFill>
                  <a:srgbClr val="FFFFFF"/>
                </a:solidFill>
              </a14:hiddenFill>
            </a:ext>
          </a:extLst>
        </p:spPr>
      </p:pic>
      <p:pic>
        <p:nvPicPr>
          <p:cNvPr id="11" name="Immagine 10">
            <a:extLst>
              <a:ext uri="{FF2B5EF4-FFF2-40B4-BE49-F238E27FC236}">
                <a16:creationId xmlns:a16="http://schemas.microsoft.com/office/drawing/2014/main" id="{A2734FAF-DA31-46AA-8D42-94E3714EB4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43272" y="556304"/>
            <a:ext cx="2707658" cy="698710"/>
          </a:xfrm>
          <a:prstGeom prst="rect">
            <a:avLst/>
          </a:prstGeom>
        </p:spPr>
      </p:pic>
      <p:sp>
        <p:nvSpPr>
          <p:cNvPr id="14" name="Titolo 1">
            <a:extLst>
              <a:ext uri="{FF2B5EF4-FFF2-40B4-BE49-F238E27FC236}">
                <a16:creationId xmlns:a16="http://schemas.microsoft.com/office/drawing/2014/main" id="{1337131D-FE53-49AE-A8FA-C6537D66F82C}"/>
              </a:ext>
            </a:extLst>
          </p:cNvPr>
          <p:cNvSpPr txBox="1">
            <a:spLocks/>
          </p:cNvSpPr>
          <p:nvPr/>
        </p:nvSpPr>
        <p:spPr>
          <a:xfrm>
            <a:off x="351064" y="2895640"/>
            <a:ext cx="11487150" cy="231627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solidFill>
                  <a:schemeClr val="bg1"/>
                </a:solidFill>
                <a:latin typeface="Playfair Display Medium" pitchFamily="2" charset="0"/>
              </a:rPr>
              <a:t>Progetto ASSISTE Abruzzo</a:t>
            </a:r>
          </a:p>
          <a:p>
            <a:pPr algn="ctr"/>
            <a:r>
              <a:rPr lang="it-IT" sz="2400" dirty="0">
                <a:solidFill>
                  <a:schemeClr val="bg1"/>
                </a:solidFill>
                <a:latin typeface="Playfair Display Medium" pitchFamily="2" charset="0"/>
              </a:rPr>
              <a:t>Assistenza Tecnica alla Regione Abruzzo sul Fondo di Sviluppo e Coesione</a:t>
            </a:r>
          </a:p>
          <a:p>
            <a:pPr algn="ctr"/>
            <a:r>
              <a:rPr lang="it-IT" sz="2400" dirty="0">
                <a:solidFill>
                  <a:schemeClr val="bg1"/>
                </a:solidFill>
                <a:latin typeface="Playfair Display Medium" pitchFamily="2" charset="0"/>
              </a:rPr>
              <a:t>Percorso di affiancamento e aggiornamento </a:t>
            </a:r>
          </a:p>
          <a:p>
            <a:pPr algn="ctr"/>
            <a:endParaRPr lang="it-IT" sz="2400" dirty="0">
              <a:solidFill>
                <a:schemeClr val="bg1"/>
              </a:solidFill>
              <a:latin typeface="Playfair Display Medium" pitchFamily="2" charset="0"/>
            </a:endParaRPr>
          </a:p>
          <a:p>
            <a:pPr algn="ctr"/>
            <a:r>
              <a:rPr lang="it-IT" sz="5400" b="1" dirty="0">
                <a:solidFill>
                  <a:srgbClr val="FFFF00"/>
                </a:solidFill>
              </a:rPr>
              <a:t>GRAZIE PER L’ATTENZIONE!</a:t>
            </a:r>
          </a:p>
          <a:p>
            <a:pPr algn="ctr"/>
            <a:endParaRPr lang="it-IT" sz="3200" b="1" dirty="0">
              <a:solidFill>
                <a:srgbClr val="FFFF00"/>
              </a:solidFill>
            </a:endParaRPr>
          </a:p>
          <a:p>
            <a:pPr algn="r"/>
            <a:r>
              <a:rPr lang="it-IT" sz="2400" b="1" dirty="0">
                <a:solidFill>
                  <a:schemeClr val="bg1"/>
                </a:solidFill>
              </a:rPr>
              <a:t>relatore: arch. Angelo </a:t>
            </a:r>
            <a:r>
              <a:rPr lang="it-IT" sz="2400" b="1" dirty="0" err="1">
                <a:solidFill>
                  <a:schemeClr val="bg1"/>
                </a:solidFill>
              </a:rPr>
              <a:t>Miniello</a:t>
            </a:r>
            <a:endParaRPr lang="it-IT" sz="2400" dirty="0">
              <a:solidFill>
                <a:schemeClr val="bg1"/>
              </a:solidFill>
            </a:endParaRPr>
          </a:p>
          <a:p>
            <a:pPr algn="ctr"/>
            <a:endParaRPr lang="it-IT" dirty="0">
              <a:solidFill>
                <a:schemeClr val="bg1"/>
              </a:solidFill>
              <a:latin typeface="Playfair Display Medium" pitchFamily="2" charset="0"/>
            </a:endParaRPr>
          </a:p>
        </p:txBody>
      </p:sp>
      <p:pic>
        <p:nvPicPr>
          <p:cNvPr id="16" name="Elemento grafico 15">
            <a:extLst>
              <a:ext uri="{FF2B5EF4-FFF2-40B4-BE49-F238E27FC236}">
                <a16:creationId xmlns:a16="http://schemas.microsoft.com/office/drawing/2014/main" id="{7983403B-3775-4CD9-B3EF-80C18693DC7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 y="5583239"/>
            <a:ext cx="12189951" cy="1274761"/>
          </a:xfrm>
          <a:prstGeom prst="rect">
            <a:avLst/>
          </a:prstGeom>
        </p:spPr>
      </p:pic>
      <p:sp>
        <p:nvSpPr>
          <p:cNvPr id="19" name="CasellaDiTesto 18">
            <a:extLst>
              <a:ext uri="{FF2B5EF4-FFF2-40B4-BE49-F238E27FC236}">
                <a16:creationId xmlns:a16="http://schemas.microsoft.com/office/drawing/2014/main" id="{EF6F6EA0-A624-48BF-B6AA-69C1A1DA4796}"/>
              </a:ext>
            </a:extLst>
          </p:cNvPr>
          <p:cNvSpPr txBox="1"/>
          <p:nvPr/>
        </p:nvSpPr>
        <p:spPr>
          <a:xfrm>
            <a:off x="730704" y="5910943"/>
            <a:ext cx="11107510" cy="369332"/>
          </a:xfrm>
          <a:prstGeom prst="rect">
            <a:avLst/>
          </a:prstGeom>
          <a:noFill/>
        </p:spPr>
        <p:txBody>
          <a:bodyPr wrap="square" rtlCol="0">
            <a:spAutoFit/>
          </a:bodyPr>
          <a:lstStyle/>
          <a:p>
            <a:pPr algn="ctr"/>
            <a:r>
              <a:rPr lang="it-IT" dirty="0">
                <a:latin typeface="Playfair Display ExtraBold" pitchFamily="2" charset="0"/>
              </a:rPr>
              <a:t>3 giornata</a:t>
            </a:r>
            <a:r>
              <a:rPr lang="it-IT" dirty="0">
                <a:latin typeface="Playfair Display Medium" pitchFamily="2" charset="0"/>
              </a:rPr>
              <a:t>      ■      </a:t>
            </a:r>
            <a:r>
              <a:rPr lang="it-IT" dirty="0">
                <a:latin typeface="Playfair Display" pitchFamily="2" charset="0"/>
              </a:rPr>
              <a:t>mercoledì</a:t>
            </a:r>
            <a:r>
              <a:rPr lang="it-IT" dirty="0">
                <a:latin typeface="Playfair Display Medium" pitchFamily="2" charset="0"/>
              </a:rPr>
              <a:t> </a:t>
            </a:r>
            <a:r>
              <a:rPr lang="it-IT" dirty="0">
                <a:latin typeface="Playfair Display ExtraBold" pitchFamily="2" charset="0"/>
              </a:rPr>
              <a:t>20/04/2022</a:t>
            </a:r>
            <a:r>
              <a:rPr lang="it-IT" dirty="0">
                <a:latin typeface="Playfair Display Medium" pitchFamily="2" charset="0"/>
              </a:rPr>
              <a:t>      ■      </a:t>
            </a:r>
            <a:r>
              <a:rPr lang="it-IT" dirty="0">
                <a:latin typeface="Playfair Display" pitchFamily="2" charset="0"/>
              </a:rPr>
              <a:t>ore</a:t>
            </a:r>
            <a:r>
              <a:rPr lang="it-IT" dirty="0">
                <a:latin typeface="Playfair Display Medium" pitchFamily="2" charset="0"/>
              </a:rPr>
              <a:t> </a:t>
            </a:r>
            <a:r>
              <a:rPr lang="it-IT" dirty="0">
                <a:latin typeface="Playfair Display ExtraBold" pitchFamily="2" charset="0"/>
              </a:rPr>
              <a:t>9,30/11,30</a:t>
            </a:r>
          </a:p>
        </p:txBody>
      </p:sp>
    </p:spTree>
    <p:extLst>
      <p:ext uri="{BB962C8B-B14F-4D97-AF65-F5344CB8AC3E}">
        <p14:creationId xmlns:p14="http://schemas.microsoft.com/office/powerpoint/2010/main" val="1088350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545018"/>
            <a:ext cx="10865630" cy="1754326"/>
          </a:xfrm>
          <a:prstGeom prst="rect">
            <a:avLst/>
          </a:prstGeom>
          <a:noFill/>
        </p:spPr>
        <p:txBody>
          <a:bodyPr wrap="square" rtlCol="0">
            <a:spAutoFit/>
          </a:bodyPr>
          <a:lstStyle/>
          <a:p>
            <a:r>
              <a:rPr lang="it-IT" b="1" dirty="0">
                <a:solidFill>
                  <a:schemeClr val="bg2">
                    <a:lumMod val="10000"/>
                  </a:schemeClr>
                </a:solidFill>
              </a:rPr>
              <a:t>L’importanza e la centralità del monitoraggio:</a:t>
            </a:r>
          </a:p>
          <a:p>
            <a:endParaRPr lang="it-IT" dirty="0">
              <a:solidFill>
                <a:schemeClr val="bg2">
                  <a:lumMod val="10000"/>
                </a:schemeClr>
              </a:solidFill>
            </a:endParaRPr>
          </a:p>
          <a:p>
            <a:pPr algn="just"/>
            <a:r>
              <a:rPr lang="it-IT" dirty="0">
                <a:solidFill>
                  <a:schemeClr val="bg2">
                    <a:lumMod val="10000"/>
                  </a:schemeClr>
                </a:solidFill>
              </a:rPr>
              <a:t>Il monitoraggio ha assunto un ruolo determinante sotto i diversi profili di programmazione, gestione, controllo ed attivazione del circuito finanziario del Fondo Sviluppo e Coesione, già a partire dal ciclo di programmazione 2000/2006</a:t>
            </a:r>
          </a:p>
          <a:p>
            <a:endParaRPr lang="it-IT" dirty="0">
              <a:solidFill>
                <a:schemeClr val="bg2">
                  <a:lumMod val="10000"/>
                </a:schemeClr>
              </a:solidFill>
            </a:endParaRPr>
          </a:p>
        </p:txBody>
      </p:sp>
      <p:pic>
        <p:nvPicPr>
          <p:cNvPr id="7" name="Picture 6">
            <a:extLst>
              <a:ext uri="{FF2B5EF4-FFF2-40B4-BE49-F238E27FC236}">
                <a16:creationId xmlns:a16="http://schemas.microsoft.com/office/drawing/2014/main" id="{F6F2343D-5A1D-1142-AF9B-DB8F6287ED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0564" y="3019584"/>
            <a:ext cx="5170871" cy="2838290"/>
          </a:xfrm>
          <a:prstGeom prst="rect">
            <a:avLst/>
          </a:prstGeom>
        </p:spPr>
      </p:pic>
    </p:spTree>
    <p:extLst>
      <p:ext uri="{BB962C8B-B14F-4D97-AF65-F5344CB8AC3E}">
        <p14:creationId xmlns:p14="http://schemas.microsoft.com/office/powerpoint/2010/main" val="539581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529252"/>
            <a:ext cx="10865630" cy="3693319"/>
          </a:xfrm>
          <a:prstGeom prst="rect">
            <a:avLst/>
          </a:prstGeom>
          <a:noFill/>
        </p:spPr>
        <p:txBody>
          <a:bodyPr wrap="square" rtlCol="0">
            <a:spAutoFit/>
          </a:bodyPr>
          <a:lstStyle/>
          <a:p>
            <a:pPr algn="just"/>
            <a:r>
              <a:rPr lang="it-IT" b="1" dirty="0">
                <a:solidFill>
                  <a:schemeClr val="bg2">
                    <a:lumMod val="10000"/>
                  </a:schemeClr>
                </a:solidFill>
              </a:rPr>
              <a:t>L’importanza e la centralità del monitoraggio:</a:t>
            </a:r>
          </a:p>
          <a:p>
            <a:pPr algn="just"/>
            <a:endParaRPr lang="it-IT" dirty="0">
              <a:solidFill>
                <a:schemeClr val="bg2">
                  <a:lumMod val="10000"/>
                </a:schemeClr>
              </a:solidFill>
            </a:endParaRPr>
          </a:p>
          <a:p>
            <a:pPr algn="just"/>
            <a:r>
              <a:rPr lang="it-IT" dirty="0">
                <a:solidFill>
                  <a:schemeClr val="bg2">
                    <a:lumMod val="10000"/>
                  </a:schemeClr>
                </a:solidFill>
              </a:rPr>
              <a:t>Il monitoraggio incide sulla </a:t>
            </a:r>
            <a:r>
              <a:rPr lang="it-IT" b="1" dirty="0" err="1">
                <a:solidFill>
                  <a:schemeClr val="bg2">
                    <a:lumMod val="10000"/>
                  </a:schemeClr>
                </a:solidFill>
              </a:rPr>
              <a:t>Governance</a:t>
            </a:r>
            <a:r>
              <a:rPr lang="it-IT" dirty="0">
                <a:solidFill>
                  <a:schemeClr val="bg2">
                    <a:lumMod val="10000"/>
                  </a:schemeClr>
                </a:solidFill>
              </a:rPr>
              <a:t>, supportando l’Organismo responsabile della programmazione e dell’attuazione nel processo decisionale e l’Organismo di Certificazione nell’espletamento dei compiti istituzionali connessi al trasferimento delle risorse.</a:t>
            </a:r>
          </a:p>
          <a:p>
            <a:pPr algn="just"/>
            <a:endParaRPr lang="it-IT" dirty="0">
              <a:solidFill>
                <a:schemeClr val="bg2">
                  <a:lumMod val="10000"/>
                </a:schemeClr>
              </a:solidFill>
            </a:endParaRPr>
          </a:p>
          <a:p>
            <a:pPr algn="just"/>
            <a:r>
              <a:rPr lang="it-IT" dirty="0">
                <a:solidFill>
                  <a:schemeClr val="bg2">
                    <a:lumMod val="10000"/>
                  </a:schemeClr>
                </a:solidFill>
              </a:rPr>
              <a:t>Il monitoraggio si configura come parte integrante del </a:t>
            </a:r>
            <a:r>
              <a:rPr lang="it-IT" b="1" dirty="0">
                <a:solidFill>
                  <a:schemeClr val="bg2">
                    <a:lumMod val="10000"/>
                  </a:schemeClr>
                </a:solidFill>
              </a:rPr>
              <a:t>Sistema di Gestione e Controllo </a:t>
            </a:r>
            <a:r>
              <a:rPr lang="it-IT" dirty="0">
                <a:solidFill>
                  <a:schemeClr val="bg2">
                    <a:lumMod val="10000"/>
                  </a:schemeClr>
                </a:solidFill>
              </a:rPr>
              <a:t>(SI.GE.CO), fornendo le informazioni e le indicazioni utili alle attività di gestione, valutazione e controllo. </a:t>
            </a:r>
          </a:p>
          <a:p>
            <a:pPr algn="just"/>
            <a:endParaRPr lang="it-IT" dirty="0">
              <a:solidFill>
                <a:schemeClr val="bg2">
                  <a:lumMod val="10000"/>
                </a:schemeClr>
              </a:solidFill>
            </a:endParaRPr>
          </a:p>
          <a:p>
            <a:pPr algn="just"/>
            <a:r>
              <a:rPr lang="it-IT" dirty="0">
                <a:solidFill>
                  <a:schemeClr val="bg2">
                    <a:lumMod val="10000"/>
                  </a:schemeClr>
                </a:solidFill>
              </a:rPr>
              <a:t>Nell’ambito dell’</a:t>
            </a:r>
            <a:r>
              <a:rPr lang="it-IT" b="1" dirty="0">
                <a:solidFill>
                  <a:schemeClr val="bg2">
                    <a:lumMod val="10000"/>
                  </a:schemeClr>
                </a:solidFill>
              </a:rPr>
              <a:t>attuazione</a:t>
            </a:r>
            <a:r>
              <a:rPr lang="it-IT" dirty="0">
                <a:solidFill>
                  <a:schemeClr val="bg2">
                    <a:lumMod val="10000"/>
                  </a:schemeClr>
                </a:solidFill>
              </a:rPr>
              <a:t>, garantisce la tracciatura e il controllo delle Intese Istituzionali di Programma e dei Programmi, degli Accordi di Programma Quadro e gli Strumenti di Attuazione Diretta, fino ad arrivare ai singoli interventi/progetti. </a:t>
            </a:r>
          </a:p>
          <a:p>
            <a:pPr algn="just"/>
            <a:endParaRPr lang="it-IT" dirty="0">
              <a:solidFill>
                <a:schemeClr val="bg2">
                  <a:lumMod val="10000"/>
                </a:schemeClr>
              </a:solidFill>
            </a:endParaRPr>
          </a:p>
        </p:txBody>
      </p:sp>
    </p:spTree>
    <p:extLst>
      <p:ext uri="{BB962C8B-B14F-4D97-AF65-F5344CB8AC3E}">
        <p14:creationId xmlns:p14="http://schemas.microsoft.com/office/powerpoint/2010/main" val="2946636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529252"/>
            <a:ext cx="10865630" cy="3416320"/>
          </a:xfrm>
          <a:prstGeom prst="rect">
            <a:avLst/>
          </a:prstGeom>
          <a:noFill/>
        </p:spPr>
        <p:txBody>
          <a:bodyPr wrap="square" rtlCol="0">
            <a:spAutoFit/>
          </a:bodyPr>
          <a:lstStyle/>
          <a:p>
            <a:pPr lvl="0"/>
            <a:r>
              <a:rPr lang="it-IT" b="1" dirty="0">
                <a:solidFill>
                  <a:schemeClr val="bg2">
                    <a:lumMod val="10000"/>
                  </a:schemeClr>
                </a:solidFill>
              </a:rPr>
              <a:t>Le “tipologie” di monitoraggio</a:t>
            </a:r>
          </a:p>
          <a:p>
            <a:pPr lvl="0"/>
            <a:endParaRPr lang="it-IT" dirty="0">
              <a:solidFill>
                <a:schemeClr val="bg2">
                  <a:lumMod val="10000"/>
                </a:schemeClr>
              </a:solidFill>
            </a:endParaRPr>
          </a:p>
          <a:p>
            <a:r>
              <a:rPr lang="it-IT" dirty="0">
                <a:solidFill>
                  <a:schemeClr val="bg2">
                    <a:lumMod val="10000"/>
                  </a:schemeClr>
                </a:solidFill>
              </a:rPr>
              <a:t>Esistono tre tipi di monitoraggio: finanziario, procedurale e fisico. </a:t>
            </a:r>
          </a:p>
          <a:p>
            <a:endParaRPr lang="it-IT" dirty="0">
              <a:solidFill>
                <a:schemeClr val="bg2">
                  <a:lumMod val="10000"/>
                </a:schemeClr>
              </a:solidFill>
            </a:endParaRPr>
          </a:p>
          <a:p>
            <a:pPr lvl="0"/>
            <a:r>
              <a:rPr lang="it-IT" b="1" dirty="0">
                <a:solidFill>
                  <a:schemeClr val="bg2">
                    <a:lumMod val="10000"/>
                  </a:schemeClr>
                </a:solidFill>
              </a:rPr>
              <a:t>Monitoraggio finanziario</a:t>
            </a:r>
            <a:r>
              <a:rPr lang="it-IT" dirty="0">
                <a:solidFill>
                  <a:schemeClr val="bg2">
                    <a:lumMod val="10000"/>
                  </a:schemeClr>
                </a:solidFill>
              </a:rPr>
              <a:t>: permette di verifica l’attuazione del programma da un punto di vista finanziario (elemento di verifica degli impegni e di coerenza nell’attestazione della spesa);</a:t>
            </a:r>
          </a:p>
          <a:p>
            <a:pPr lvl="0"/>
            <a:endParaRPr lang="it-IT" dirty="0">
              <a:solidFill>
                <a:schemeClr val="bg2">
                  <a:lumMod val="10000"/>
                </a:schemeClr>
              </a:solidFill>
            </a:endParaRPr>
          </a:p>
          <a:p>
            <a:pPr lvl="0"/>
            <a:r>
              <a:rPr lang="it-IT" b="1" dirty="0">
                <a:solidFill>
                  <a:schemeClr val="bg2">
                    <a:lumMod val="10000"/>
                  </a:schemeClr>
                </a:solidFill>
              </a:rPr>
              <a:t>Monitoraggio procedurale</a:t>
            </a:r>
            <a:r>
              <a:rPr lang="it-IT" dirty="0">
                <a:solidFill>
                  <a:schemeClr val="bg2">
                    <a:lumMod val="10000"/>
                  </a:schemeClr>
                </a:solidFill>
              </a:rPr>
              <a:t>: permette di verificare le principali criticità procedurali nell’ambito dell’attuazione dei programmi;</a:t>
            </a:r>
          </a:p>
          <a:p>
            <a:pPr lvl="0"/>
            <a:endParaRPr lang="it-IT" dirty="0">
              <a:solidFill>
                <a:schemeClr val="bg2">
                  <a:lumMod val="10000"/>
                </a:schemeClr>
              </a:solidFill>
            </a:endParaRPr>
          </a:p>
          <a:p>
            <a:pPr lvl="0"/>
            <a:r>
              <a:rPr lang="it-IT" b="1" dirty="0">
                <a:solidFill>
                  <a:schemeClr val="bg2">
                    <a:lumMod val="10000"/>
                  </a:schemeClr>
                </a:solidFill>
              </a:rPr>
              <a:t>Monitoraggio fisico</a:t>
            </a:r>
            <a:r>
              <a:rPr lang="it-IT" dirty="0">
                <a:solidFill>
                  <a:schemeClr val="bg2">
                    <a:lumMod val="10000"/>
                  </a:schemeClr>
                </a:solidFill>
              </a:rPr>
              <a:t>: permette la verifica della convergenza verso gli obiettivi dei programmi.</a:t>
            </a:r>
          </a:p>
          <a:p>
            <a:pPr algn="just"/>
            <a:endParaRPr lang="it-IT" dirty="0">
              <a:solidFill>
                <a:schemeClr val="bg2">
                  <a:lumMod val="10000"/>
                </a:schemeClr>
              </a:solidFill>
            </a:endParaRPr>
          </a:p>
        </p:txBody>
      </p:sp>
    </p:spTree>
    <p:extLst>
      <p:ext uri="{BB962C8B-B14F-4D97-AF65-F5344CB8AC3E}">
        <p14:creationId xmlns:p14="http://schemas.microsoft.com/office/powerpoint/2010/main" val="206228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510275" y="1876096"/>
            <a:ext cx="4637165" cy="2862322"/>
          </a:xfrm>
          <a:prstGeom prst="rect">
            <a:avLst/>
          </a:prstGeom>
          <a:noFill/>
        </p:spPr>
        <p:txBody>
          <a:bodyPr wrap="square" rtlCol="0">
            <a:spAutoFit/>
          </a:bodyPr>
          <a:lstStyle/>
          <a:p>
            <a:pPr algn="just"/>
            <a:r>
              <a:rPr lang="it-IT" b="1" dirty="0">
                <a:solidFill>
                  <a:schemeClr val="bg2">
                    <a:lumMod val="10000"/>
                  </a:schemeClr>
                </a:solidFill>
              </a:rPr>
              <a:t>Sintesi processo di monitoraggio:</a:t>
            </a:r>
          </a:p>
          <a:p>
            <a:endParaRPr lang="it-IT" b="1" dirty="0">
              <a:solidFill>
                <a:schemeClr val="bg2">
                  <a:lumMod val="10000"/>
                </a:schemeClr>
              </a:solidFill>
            </a:endParaRPr>
          </a:p>
          <a:p>
            <a:r>
              <a:rPr lang="it-IT" dirty="0">
                <a:solidFill>
                  <a:schemeClr val="bg2">
                    <a:lumMod val="10000"/>
                  </a:schemeClr>
                </a:solidFill>
              </a:rPr>
              <a:t>1. Alimentazione del sistema di monitoraggio da parte delle amministrazioni titolari dei finanziamenti</a:t>
            </a:r>
          </a:p>
          <a:p>
            <a:endParaRPr lang="it-IT" dirty="0">
              <a:solidFill>
                <a:schemeClr val="bg2">
                  <a:lumMod val="10000"/>
                </a:schemeClr>
              </a:solidFill>
            </a:endParaRPr>
          </a:p>
          <a:p>
            <a:r>
              <a:rPr lang="it-IT" dirty="0">
                <a:solidFill>
                  <a:schemeClr val="bg2">
                    <a:lumMod val="10000"/>
                  </a:schemeClr>
                </a:solidFill>
              </a:rPr>
              <a:t>2. Verifica e Validazione dei dati</a:t>
            </a:r>
          </a:p>
          <a:p>
            <a:endParaRPr lang="it-IT" dirty="0">
              <a:solidFill>
                <a:schemeClr val="bg2">
                  <a:lumMod val="10000"/>
                </a:schemeClr>
              </a:solidFill>
            </a:endParaRPr>
          </a:p>
          <a:p>
            <a:r>
              <a:rPr lang="it-IT" dirty="0">
                <a:solidFill>
                  <a:schemeClr val="bg2">
                    <a:lumMod val="10000"/>
                  </a:schemeClr>
                </a:solidFill>
              </a:rPr>
              <a:t>3. Trasmissione dei dati alla Banca Dati Unitaria</a:t>
            </a:r>
          </a:p>
          <a:p>
            <a:pPr algn="just"/>
            <a:endParaRPr lang="it-IT" dirty="0">
              <a:solidFill>
                <a:schemeClr val="bg2">
                  <a:lumMod val="10000"/>
                </a:schemeClr>
              </a:solidFill>
            </a:endParaRPr>
          </a:p>
        </p:txBody>
      </p:sp>
      <p:pic>
        <p:nvPicPr>
          <p:cNvPr id="11" name="Picture 10">
            <a:extLst>
              <a:ext uri="{FF2B5EF4-FFF2-40B4-BE49-F238E27FC236}">
                <a16:creationId xmlns:a16="http://schemas.microsoft.com/office/drawing/2014/main" id="{4AA1872D-639D-454B-B359-9464971A63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85820" y="1669548"/>
            <a:ext cx="6395905" cy="3623725"/>
          </a:xfrm>
          <a:prstGeom prst="rect">
            <a:avLst/>
          </a:prstGeom>
        </p:spPr>
      </p:pic>
    </p:spTree>
    <p:extLst>
      <p:ext uri="{BB962C8B-B14F-4D97-AF65-F5344CB8AC3E}">
        <p14:creationId xmlns:p14="http://schemas.microsoft.com/office/powerpoint/2010/main" val="3046643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339650"/>
          </a:xfrm>
          <a:prstGeom prst="rect">
            <a:avLst/>
          </a:prstGeom>
          <a:noFill/>
        </p:spPr>
        <p:txBody>
          <a:bodyPr wrap="square" rtlCol="0">
            <a:spAutoFit/>
          </a:bodyPr>
          <a:lstStyle/>
          <a:p>
            <a:pPr algn="just"/>
            <a:r>
              <a:rPr lang="it-IT" sz="2400" b="1" dirty="0">
                <a:solidFill>
                  <a:schemeClr val="bg2">
                    <a:lumMod val="10000"/>
                  </a:schemeClr>
                </a:solidFill>
              </a:rPr>
              <a:t>ATTORI, RUOLI E FUNZIONI:</a:t>
            </a:r>
          </a:p>
          <a:p>
            <a:pPr algn="just"/>
            <a:endParaRPr lang="it-IT" b="1" dirty="0">
              <a:solidFill>
                <a:schemeClr val="bg2">
                  <a:lumMod val="10000"/>
                </a:schemeClr>
              </a:solidFill>
            </a:endParaRPr>
          </a:p>
          <a:p>
            <a:pPr algn="just"/>
            <a:r>
              <a:rPr lang="it-IT" b="1" dirty="0">
                <a:solidFill>
                  <a:schemeClr val="bg2">
                    <a:lumMod val="10000"/>
                  </a:schemeClr>
                </a:solidFill>
              </a:rPr>
              <a:t>Gli ATTORI di riferimento nel sistema di Monitoraggio SGP sono i seguenti:</a:t>
            </a:r>
          </a:p>
          <a:p>
            <a:pPr algn="just"/>
            <a:endParaRPr lang="it-IT" b="1" dirty="0">
              <a:solidFill>
                <a:schemeClr val="bg2">
                  <a:lumMod val="10000"/>
                </a:schemeClr>
              </a:solidFill>
            </a:endParaRPr>
          </a:p>
          <a:p>
            <a:pPr algn="just"/>
            <a:r>
              <a:rPr lang="it-IT" b="1" dirty="0">
                <a:solidFill>
                  <a:schemeClr val="bg2">
                    <a:lumMod val="10000"/>
                  </a:schemeClr>
                </a:solidFill>
              </a:rPr>
              <a:t>Responsabile dell’inserimento </a:t>
            </a:r>
          </a:p>
          <a:p>
            <a:pPr algn="just"/>
            <a:r>
              <a:rPr lang="it-IT" dirty="0">
                <a:solidFill>
                  <a:schemeClr val="bg2">
                    <a:lumMod val="10000"/>
                  </a:schemeClr>
                </a:solidFill>
              </a:rPr>
              <a:t>s</a:t>
            </a:r>
            <a:r>
              <a:rPr lang="it-IT" i="1" dirty="0">
                <a:solidFill>
                  <a:schemeClr val="bg2">
                    <a:lumMod val="10000"/>
                  </a:schemeClr>
                </a:solidFill>
              </a:rPr>
              <a:t>igla dell’utenza informatica</a:t>
            </a:r>
            <a:r>
              <a:rPr lang="it-IT" dirty="0">
                <a:solidFill>
                  <a:schemeClr val="bg2">
                    <a:lumMod val="10000"/>
                  </a:schemeClr>
                </a:solidFill>
              </a:rPr>
              <a:t>: RI</a:t>
            </a:r>
          </a:p>
          <a:p>
            <a:pPr algn="just"/>
            <a:endParaRPr lang="it-IT" dirty="0">
              <a:solidFill>
                <a:schemeClr val="bg2">
                  <a:lumMod val="10000"/>
                </a:schemeClr>
              </a:solidFill>
            </a:endParaRPr>
          </a:p>
          <a:p>
            <a:pPr algn="just"/>
            <a:r>
              <a:rPr lang="it-IT" b="1" dirty="0">
                <a:solidFill>
                  <a:schemeClr val="bg2">
                    <a:lumMod val="10000"/>
                  </a:schemeClr>
                </a:solidFill>
              </a:rPr>
              <a:t>Responsabile dello strumento attuativo APQ rafforzato/SAD </a:t>
            </a:r>
          </a:p>
          <a:p>
            <a:pPr algn="just"/>
            <a:r>
              <a:rPr lang="it-IT" dirty="0">
                <a:solidFill>
                  <a:schemeClr val="bg2">
                    <a:lumMod val="10000"/>
                  </a:schemeClr>
                </a:solidFill>
              </a:rPr>
              <a:t>s</a:t>
            </a:r>
            <a:r>
              <a:rPr lang="it-IT" i="1" dirty="0">
                <a:solidFill>
                  <a:schemeClr val="bg2">
                    <a:lumMod val="10000"/>
                  </a:schemeClr>
                </a:solidFill>
              </a:rPr>
              <a:t>igla dell’utenza informatica</a:t>
            </a:r>
            <a:r>
              <a:rPr lang="it-IT" dirty="0">
                <a:solidFill>
                  <a:schemeClr val="bg2">
                    <a:lumMod val="10000"/>
                  </a:schemeClr>
                </a:solidFill>
              </a:rPr>
              <a:t>: RS</a:t>
            </a:r>
          </a:p>
          <a:p>
            <a:pPr algn="just"/>
            <a:endParaRPr lang="it-IT" dirty="0">
              <a:solidFill>
                <a:schemeClr val="bg2">
                  <a:lumMod val="10000"/>
                </a:schemeClr>
              </a:solidFill>
            </a:endParaRPr>
          </a:p>
          <a:p>
            <a:pPr algn="just"/>
            <a:r>
              <a:rPr lang="it-IT" b="1" dirty="0">
                <a:solidFill>
                  <a:schemeClr val="bg2">
                    <a:lumMod val="10000"/>
                  </a:schemeClr>
                </a:solidFill>
              </a:rPr>
              <a:t>Manager dello strumento </a:t>
            </a:r>
          </a:p>
          <a:p>
            <a:pPr algn="just"/>
            <a:r>
              <a:rPr lang="it-IT" dirty="0">
                <a:solidFill>
                  <a:schemeClr val="bg2">
                    <a:lumMod val="10000"/>
                  </a:schemeClr>
                </a:solidFill>
              </a:rPr>
              <a:t>s</a:t>
            </a:r>
            <a:r>
              <a:rPr lang="it-IT" i="1" dirty="0">
                <a:solidFill>
                  <a:schemeClr val="bg2">
                    <a:lumMod val="10000"/>
                  </a:schemeClr>
                </a:solidFill>
              </a:rPr>
              <a:t>igla dell’utenza informatica</a:t>
            </a:r>
            <a:r>
              <a:rPr lang="it-IT" dirty="0">
                <a:solidFill>
                  <a:schemeClr val="bg2">
                    <a:lumMod val="10000"/>
                  </a:schemeClr>
                </a:solidFill>
              </a:rPr>
              <a:t>: MS</a:t>
            </a:r>
          </a:p>
          <a:p>
            <a:pPr algn="just"/>
            <a:endParaRPr lang="it-IT" dirty="0">
              <a:solidFill>
                <a:schemeClr val="bg2">
                  <a:lumMod val="10000"/>
                </a:schemeClr>
              </a:solidFill>
            </a:endParaRPr>
          </a:p>
          <a:p>
            <a:pPr algn="just"/>
            <a:r>
              <a:rPr lang="it-IT" i="1" dirty="0">
                <a:solidFill>
                  <a:schemeClr val="bg2">
                    <a:lumMod val="10000"/>
                  </a:schemeClr>
                </a:solidFill>
              </a:rPr>
              <a:t>A ciascun attore corrispondono compiti e responsabilità in ordine alle diverse fasi di inserimento, verifica e validazione dei dati raccolti</a:t>
            </a:r>
          </a:p>
        </p:txBody>
      </p:sp>
    </p:spTree>
    <p:extLst>
      <p:ext uri="{BB962C8B-B14F-4D97-AF65-F5344CB8AC3E}">
        <p14:creationId xmlns:p14="http://schemas.microsoft.com/office/powerpoint/2010/main" val="3987873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339650"/>
          </a:xfrm>
          <a:prstGeom prst="rect">
            <a:avLst/>
          </a:prstGeom>
          <a:noFill/>
        </p:spPr>
        <p:txBody>
          <a:bodyPr wrap="square" rtlCol="0">
            <a:spAutoFit/>
          </a:bodyPr>
          <a:lstStyle/>
          <a:p>
            <a:pPr algn="just"/>
            <a:r>
              <a:rPr lang="it-IT" sz="2400" b="1" dirty="0">
                <a:solidFill>
                  <a:schemeClr val="bg2">
                    <a:lumMod val="10000"/>
                  </a:schemeClr>
                </a:solidFill>
              </a:rPr>
              <a:t>RUOLI E FUNZIONI DEGLI ATTORI:</a:t>
            </a:r>
          </a:p>
          <a:p>
            <a:pPr algn="just"/>
            <a:endParaRPr lang="it-IT" b="1" dirty="0">
              <a:solidFill>
                <a:schemeClr val="bg2">
                  <a:lumMod val="10000"/>
                </a:schemeClr>
              </a:solidFill>
            </a:endParaRPr>
          </a:p>
          <a:p>
            <a:pPr algn="just"/>
            <a:r>
              <a:rPr lang="it-IT" b="1" dirty="0">
                <a:solidFill>
                  <a:schemeClr val="bg2">
                    <a:lumMod val="10000"/>
                  </a:schemeClr>
                </a:solidFill>
              </a:rPr>
              <a:t>Responsabile dell’inserimento </a:t>
            </a:r>
          </a:p>
          <a:p>
            <a:pPr algn="just"/>
            <a:endParaRPr lang="it-IT" b="1" dirty="0">
              <a:solidFill>
                <a:schemeClr val="bg2">
                  <a:lumMod val="10000"/>
                </a:schemeClr>
              </a:solidFill>
            </a:endParaRPr>
          </a:p>
          <a:p>
            <a:pPr algn="just"/>
            <a:r>
              <a:rPr lang="it-IT" dirty="0">
                <a:solidFill>
                  <a:schemeClr val="bg2">
                    <a:lumMod val="10000"/>
                  </a:schemeClr>
                </a:solidFill>
              </a:rPr>
              <a:t>s</a:t>
            </a:r>
            <a:r>
              <a:rPr lang="it-IT" i="1" dirty="0">
                <a:solidFill>
                  <a:schemeClr val="bg2">
                    <a:lumMod val="10000"/>
                  </a:schemeClr>
                </a:solidFill>
              </a:rPr>
              <a:t>igla dell’utenza informatica</a:t>
            </a:r>
            <a:r>
              <a:rPr lang="it-IT" dirty="0">
                <a:solidFill>
                  <a:schemeClr val="bg2">
                    <a:lumMod val="10000"/>
                  </a:schemeClr>
                </a:solidFill>
              </a:rPr>
              <a:t>: RI</a:t>
            </a:r>
          </a:p>
          <a:p>
            <a:pPr algn="just"/>
            <a:endParaRPr lang="it-IT" dirty="0">
              <a:solidFill>
                <a:schemeClr val="bg2">
                  <a:lumMod val="10000"/>
                </a:schemeClr>
              </a:solidFill>
            </a:endParaRPr>
          </a:p>
          <a:p>
            <a:pPr algn="just"/>
            <a:r>
              <a:rPr lang="it-IT" i="1" dirty="0">
                <a:solidFill>
                  <a:schemeClr val="bg2">
                    <a:lumMod val="10000"/>
                  </a:schemeClr>
                </a:solidFill>
              </a:rPr>
              <a:t>Attività che svolge in SGP</a:t>
            </a:r>
            <a:r>
              <a:rPr lang="it-IT" dirty="0">
                <a:solidFill>
                  <a:schemeClr val="bg2">
                    <a:lumMod val="10000"/>
                  </a:schemeClr>
                </a:solidFill>
              </a:rPr>
              <a:t>: inserisce/aggiorna/modifica i dati del singolo progetto alle scadenze bimestrali previste ed effettua il loro passaggio da </a:t>
            </a:r>
            <a:r>
              <a:rPr lang="it-IT" b="1" dirty="0">
                <a:solidFill>
                  <a:schemeClr val="bg2">
                    <a:lumMod val="10000"/>
                  </a:schemeClr>
                </a:solidFill>
              </a:rPr>
              <a:t>«inserimento»</a:t>
            </a:r>
            <a:r>
              <a:rPr lang="it-IT" dirty="0">
                <a:solidFill>
                  <a:schemeClr val="bg2">
                    <a:lumMod val="10000"/>
                  </a:schemeClr>
                </a:solidFill>
              </a:rPr>
              <a:t> a </a:t>
            </a:r>
            <a:r>
              <a:rPr lang="it-IT" b="1" dirty="0">
                <a:solidFill>
                  <a:schemeClr val="bg2">
                    <a:lumMod val="10000"/>
                  </a:schemeClr>
                </a:solidFill>
              </a:rPr>
              <a:t>«verifica locale»</a:t>
            </a:r>
            <a:r>
              <a:rPr lang="it-IT" dirty="0">
                <a:solidFill>
                  <a:schemeClr val="bg2">
                    <a:lumMod val="10000"/>
                  </a:schemeClr>
                </a:solidFill>
              </a:rPr>
              <a:t>. Eventualmente, deve effettuare, su richiesta dell’RS, le modifiche necessarie, conseguenti ai controlli effettuati ai livelli superiori, intervenendo sui progetti posti allo scopo nella fase di “Correzione” e, una volta effettuate le stesse, porre </a:t>
            </a:r>
            <a:r>
              <a:rPr lang="it-IT" dirty="0" err="1">
                <a:solidFill>
                  <a:schemeClr val="bg2">
                    <a:lumMod val="10000"/>
                  </a:schemeClr>
                </a:solidFill>
              </a:rPr>
              <a:t>iu</a:t>
            </a:r>
            <a:r>
              <a:rPr lang="it-IT" dirty="0">
                <a:solidFill>
                  <a:schemeClr val="bg2">
                    <a:lumMod val="10000"/>
                  </a:schemeClr>
                </a:solidFill>
              </a:rPr>
              <a:t> progetti in «verifica locale»;</a:t>
            </a:r>
          </a:p>
          <a:p>
            <a:pPr algn="just"/>
            <a:endParaRPr lang="it-IT" dirty="0">
              <a:solidFill>
                <a:schemeClr val="bg2">
                  <a:lumMod val="10000"/>
                </a:schemeClr>
              </a:solidFill>
            </a:endParaRPr>
          </a:p>
          <a:p>
            <a:pPr algn="just"/>
            <a:r>
              <a:rPr lang="it-IT" i="1" dirty="0">
                <a:solidFill>
                  <a:schemeClr val="bg2">
                    <a:lumMod val="10000"/>
                  </a:schemeClr>
                </a:solidFill>
              </a:rPr>
              <a:t>Ruolo all’interno del Programma</a:t>
            </a:r>
            <a:r>
              <a:rPr lang="it-IT" dirty="0">
                <a:solidFill>
                  <a:schemeClr val="bg2">
                    <a:lumMod val="10000"/>
                  </a:schemeClr>
                </a:solidFill>
              </a:rPr>
              <a:t>: Responsabile del Procedimento (dell’ente attuatore, nel caso di progetti a regia o interno all’amministrazione regionale, nel caso di progetti a titolarità)</a:t>
            </a:r>
          </a:p>
          <a:p>
            <a:pPr algn="just"/>
            <a:endParaRPr lang="it-IT" dirty="0">
              <a:solidFill>
                <a:schemeClr val="bg2">
                  <a:lumMod val="10000"/>
                </a:schemeClr>
              </a:solidFill>
            </a:endParaRPr>
          </a:p>
        </p:txBody>
      </p:sp>
    </p:spTree>
    <p:extLst>
      <p:ext uri="{BB962C8B-B14F-4D97-AF65-F5344CB8AC3E}">
        <p14:creationId xmlns:p14="http://schemas.microsoft.com/office/powerpoint/2010/main" val="2020391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CF98D17-C969-4F4F-9948-415E35653E6E}"/>
              </a:ext>
            </a:extLst>
          </p:cNvPr>
          <p:cNvSpPr>
            <a:spLocks noGrp="1"/>
          </p:cNvSpPr>
          <p:nvPr>
            <p:ph type="ctrTitle"/>
          </p:nvPr>
        </p:nvSpPr>
        <p:spPr>
          <a:xfrm>
            <a:off x="1524000" y="220437"/>
            <a:ext cx="9144000" cy="779688"/>
          </a:xfrm>
          <a:prstGeom prst="rect">
            <a:avLst/>
          </a:prstGeom>
        </p:spPr>
        <p:txBody>
          <a:bodyPr>
            <a:noAutofit/>
          </a:bodyPr>
          <a:lstStyle/>
          <a:p>
            <a:r>
              <a:rPr lang="it-IT" sz="2000" b="1" dirty="0">
                <a:solidFill>
                  <a:schemeClr val="bg1"/>
                </a:solidFill>
                <a:latin typeface="Arial" panose="020B0604020202020204" pitchFamily="34" charset="0"/>
                <a:ea typeface="Times New Roman" panose="02020603050405020304" pitchFamily="18" charset="0"/>
              </a:rPr>
              <a:t>1. Il contesto di riferimento: Organizzazione, attori, ruoli e funzioni</a:t>
            </a:r>
            <a:endParaRPr lang="it-IT" sz="2000" dirty="0">
              <a:solidFill>
                <a:schemeClr val="bg1"/>
              </a:solidFill>
            </a:endParaRPr>
          </a:p>
        </p:txBody>
      </p:sp>
      <p:sp>
        <p:nvSpPr>
          <p:cNvPr id="5" name="CasellaDiTesto 4">
            <a:extLst>
              <a:ext uri="{FF2B5EF4-FFF2-40B4-BE49-F238E27FC236}">
                <a16:creationId xmlns:a16="http://schemas.microsoft.com/office/drawing/2014/main"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a:solidFill>
                  <a:schemeClr val="bg1"/>
                </a:solidFill>
                <a:latin typeface="Playfair Display Medium" pitchFamily="2" charset="0"/>
              </a:rPr>
              <a:t>Relatore</a:t>
            </a:r>
          </a:p>
          <a:p>
            <a:r>
              <a:rPr lang="it-IT" sz="1100" dirty="0">
                <a:solidFill>
                  <a:schemeClr val="bg1"/>
                </a:solidFill>
                <a:latin typeface="Playfair Display Medium" pitchFamily="2" charset="0"/>
              </a:rPr>
              <a:t>arch. Angelo </a:t>
            </a:r>
            <a:r>
              <a:rPr lang="it-IT" sz="1100" dirty="0" err="1">
                <a:solidFill>
                  <a:schemeClr val="bg1"/>
                </a:solidFill>
                <a:latin typeface="Playfair Display Medium" pitchFamily="2" charset="0"/>
              </a:rPr>
              <a:t>Miniello</a:t>
            </a:r>
            <a:endParaRPr lang="it-IT" sz="1100" dirty="0">
              <a:solidFill>
                <a:schemeClr val="bg1"/>
              </a:solidFill>
              <a:latin typeface="Playfair Display Medium" pitchFamily="2" charset="0"/>
            </a:endParaRPr>
          </a:p>
        </p:txBody>
      </p:sp>
      <p:sp>
        <p:nvSpPr>
          <p:cNvPr id="6" name="Titolo 3">
            <a:extLst>
              <a:ext uri="{FF2B5EF4-FFF2-40B4-BE49-F238E27FC236}">
                <a16:creationId xmlns:a16="http://schemas.microsoft.com/office/drawing/2014/main" id="{18304FBF-1587-214E-BC5C-08F7959D687B}"/>
              </a:ext>
            </a:extLst>
          </p:cNvPr>
          <p:cNvSpPr txBox="1">
            <a:spLocks/>
          </p:cNvSpPr>
          <p:nvPr/>
        </p:nvSpPr>
        <p:spPr>
          <a:xfrm>
            <a:off x="1524000" y="1705023"/>
            <a:ext cx="9144000" cy="35527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it-IT" dirty="0">
              <a:solidFill>
                <a:schemeClr val="bg2">
                  <a:lumMod val="10000"/>
                </a:schemeClr>
              </a:solidFill>
            </a:endParaRPr>
          </a:p>
        </p:txBody>
      </p:sp>
      <p:sp>
        <p:nvSpPr>
          <p:cNvPr id="2" name="TextBox 1">
            <a:extLst>
              <a:ext uri="{FF2B5EF4-FFF2-40B4-BE49-F238E27FC236}">
                <a16:creationId xmlns:a16="http://schemas.microsoft.com/office/drawing/2014/main" id="{A6AE8E9D-ADFB-C648-8634-9CE002FA1F31}"/>
              </a:ext>
            </a:extLst>
          </p:cNvPr>
          <p:cNvSpPr txBox="1"/>
          <p:nvPr/>
        </p:nvSpPr>
        <p:spPr>
          <a:xfrm>
            <a:off x="729908" y="1474071"/>
            <a:ext cx="10621264" cy="4616648"/>
          </a:xfrm>
          <a:prstGeom prst="rect">
            <a:avLst/>
          </a:prstGeom>
          <a:noFill/>
        </p:spPr>
        <p:txBody>
          <a:bodyPr wrap="square" rtlCol="0">
            <a:spAutoFit/>
          </a:bodyPr>
          <a:lstStyle/>
          <a:p>
            <a:pPr algn="just"/>
            <a:r>
              <a:rPr lang="it-IT" sz="2400" b="1" dirty="0">
                <a:solidFill>
                  <a:schemeClr val="bg2">
                    <a:lumMod val="10000"/>
                  </a:schemeClr>
                </a:solidFill>
              </a:rPr>
              <a:t>RUOLI E FUNZIONI DEGLI ATTORI :</a:t>
            </a:r>
          </a:p>
          <a:p>
            <a:pPr algn="just"/>
            <a:endParaRPr lang="it-IT" b="1" dirty="0">
              <a:solidFill>
                <a:schemeClr val="bg2">
                  <a:lumMod val="10000"/>
                </a:schemeClr>
              </a:solidFill>
            </a:endParaRPr>
          </a:p>
          <a:p>
            <a:pPr algn="just"/>
            <a:r>
              <a:rPr lang="it-IT" b="1" dirty="0">
                <a:solidFill>
                  <a:schemeClr val="bg2">
                    <a:lumMod val="10000"/>
                  </a:schemeClr>
                </a:solidFill>
              </a:rPr>
              <a:t>Responsabile dello strumento attuativo APQ rafforzato/SAD </a:t>
            </a:r>
          </a:p>
          <a:p>
            <a:pPr algn="just"/>
            <a:endParaRPr lang="it-IT" b="1" dirty="0">
              <a:solidFill>
                <a:schemeClr val="bg2">
                  <a:lumMod val="10000"/>
                </a:schemeClr>
              </a:solidFill>
            </a:endParaRPr>
          </a:p>
          <a:p>
            <a:pPr algn="just"/>
            <a:r>
              <a:rPr lang="it-IT" dirty="0">
                <a:solidFill>
                  <a:schemeClr val="bg2">
                    <a:lumMod val="10000"/>
                  </a:schemeClr>
                </a:solidFill>
              </a:rPr>
              <a:t>s</a:t>
            </a:r>
            <a:r>
              <a:rPr lang="it-IT" i="1" dirty="0">
                <a:solidFill>
                  <a:schemeClr val="bg2">
                    <a:lumMod val="10000"/>
                  </a:schemeClr>
                </a:solidFill>
              </a:rPr>
              <a:t>igla dell’utenza informatica</a:t>
            </a:r>
            <a:r>
              <a:rPr lang="it-IT" dirty="0">
                <a:solidFill>
                  <a:schemeClr val="bg2">
                    <a:lumMod val="10000"/>
                  </a:schemeClr>
                </a:solidFill>
              </a:rPr>
              <a:t>: RS</a:t>
            </a:r>
          </a:p>
          <a:p>
            <a:pPr algn="just"/>
            <a:endParaRPr lang="it-IT" dirty="0">
              <a:solidFill>
                <a:schemeClr val="bg2">
                  <a:lumMod val="10000"/>
                </a:schemeClr>
              </a:solidFill>
            </a:endParaRPr>
          </a:p>
          <a:p>
            <a:pPr algn="just"/>
            <a:r>
              <a:rPr lang="it-IT" i="1" dirty="0">
                <a:solidFill>
                  <a:schemeClr val="bg2">
                    <a:lumMod val="10000"/>
                  </a:schemeClr>
                </a:solidFill>
              </a:rPr>
              <a:t>Attività che svolge in SGP</a:t>
            </a:r>
            <a:r>
              <a:rPr lang="it-IT" dirty="0">
                <a:solidFill>
                  <a:schemeClr val="bg2">
                    <a:lumMod val="10000"/>
                  </a:schemeClr>
                </a:solidFill>
              </a:rPr>
              <a:t>: Inserisce la prima versione del Progetto; provvede alla </a:t>
            </a:r>
            <a:r>
              <a:rPr lang="it-IT" dirty="0" err="1">
                <a:solidFill>
                  <a:schemeClr val="bg2">
                    <a:lumMod val="10000"/>
                  </a:schemeClr>
                </a:solidFill>
              </a:rPr>
              <a:t>profilazione</a:t>
            </a:r>
            <a:r>
              <a:rPr lang="it-IT" dirty="0">
                <a:solidFill>
                  <a:schemeClr val="bg2">
                    <a:lumMod val="10000"/>
                  </a:schemeClr>
                </a:solidFill>
              </a:rPr>
              <a:t> dei Soggetti Attuatori su SGP tramite la creazione di utenze di tipo RI; Assegna a questi ultimi gli interventi competenza; Visualizza e verifica i progetti inviati dal Responsabile Intervento mediante il loro passaggio da «Verifica locale» a «Verifica centrale». Durante questa attività di verifica se non si riscontrano errori o anomalie il progetto viene posto in stato di </a:t>
            </a:r>
            <a:r>
              <a:rPr lang="it-IT" b="1" i="1" dirty="0">
                <a:solidFill>
                  <a:schemeClr val="bg2">
                    <a:lumMod val="10000"/>
                  </a:schemeClr>
                </a:solidFill>
              </a:rPr>
              <a:t>“verifica centrale”</a:t>
            </a:r>
            <a:r>
              <a:rPr lang="it-IT" dirty="0">
                <a:solidFill>
                  <a:schemeClr val="bg2">
                    <a:lumMod val="10000"/>
                  </a:schemeClr>
                </a:solidFill>
              </a:rPr>
              <a:t> ed inviato al MS; in caso contrario, il RS pone il progetto nello stato </a:t>
            </a:r>
            <a:r>
              <a:rPr lang="it-IT" b="1" i="1" dirty="0">
                <a:solidFill>
                  <a:schemeClr val="bg2">
                    <a:lumMod val="10000"/>
                  </a:schemeClr>
                </a:solidFill>
              </a:rPr>
              <a:t>“in correzione”</a:t>
            </a:r>
            <a:r>
              <a:rPr lang="it-IT" dirty="0">
                <a:solidFill>
                  <a:schemeClr val="bg2">
                    <a:lumMod val="10000"/>
                  </a:schemeClr>
                </a:solidFill>
              </a:rPr>
              <a:t> (o in caso estremo può anche sospendere il progetto) e lo rinvia al RI per effettuare le opportune correzioni; Non può effettuare inserimenti o modifiche; </a:t>
            </a:r>
          </a:p>
          <a:p>
            <a:pPr algn="just"/>
            <a:endParaRPr lang="it-IT" dirty="0">
              <a:solidFill>
                <a:schemeClr val="bg2">
                  <a:lumMod val="10000"/>
                </a:schemeClr>
              </a:solidFill>
            </a:endParaRPr>
          </a:p>
          <a:p>
            <a:pPr algn="just"/>
            <a:r>
              <a:rPr lang="it-IT" i="1" dirty="0">
                <a:solidFill>
                  <a:schemeClr val="bg2">
                    <a:lumMod val="10000"/>
                  </a:schemeClr>
                </a:solidFill>
              </a:rPr>
              <a:t>Ruolo all’interno del Programma</a:t>
            </a:r>
            <a:r>
              <a:rPr lang="it-IT" dirty="0">
                <a:solidFill>
                  <a:schemeClr val="bg2">
                    <a:lumMod val="10000"/>
                  </a:schemeClr>
                </a:solidFill>
              </a:rPr>
              <a:t>: Responsabile della linea di azione/Responsabile Unico dell’Attuazione/Responsabile dell’</a:t>
            </a:r>
            <a:r>
              <a:rPr lang="it-IT" dirty="0" err="1">
                <a:solidFill>
                  <a:schemeClr val="bg2">
                    <a:lumMod val="10000"/>
                  </a:schemeClr>
                </a:solidFill>
              </a:rPr>
              <a:t>ApQ</a:t>
            </a:r>
            <a:endParaRPr lang="it-IT" dirty="0">
              <a:solidFill>
                <a:schemeClr val="bg2">
                  <a:lumMod val="10000"/>
                </a:schemeClr>
              </a:solidFill>
            </a:endParaRPr>
          </a:p>
        </p:txBody>
      </p:sp>
    </p:spTree>
    <p:extLst>
      <p:ext uri="{BB962C8B-B14F-4D97-AF65-F5344CB8AC3E}">
        <p14:creationId xmlns:p14="http://schemas.microsoft.com/office/powerpoint/2010/main" val="804595268"/>
      </p:ext>
    </p:extLst>
  </p:cSld>
  <p:clrMapOvr>
    <a:masterClrMapping/>
  </p:clrMapOvr>
</p:sld>
</file>

<file path=ppt/theme/theme1.xml><?xml version="1.0" encoding="utf-8"?>
<a:theme xmlns:a="http://schemas.openxmlformats.org/drawingml/2006/main" name="Tema di Office">
  <a:themeElements>
    <a:clrScheme name="Personalizzato 10">
      <a:dk1>
        <a:srgbClr val="FFFFFF"/>
      </a:dk1>
      <a:lt1>
        <a:srgbClr val="FFFFFF"/>
      </a:lt1>
      <a:dk2>
        <a:srgbClr val="44546A"/>
      </a:dk2>
      <a:lt2>
        <a:srgbClr val="E7E6E6"/>
      </a:lt2>
      <a:accent1>
        <a:srgbClr val="FFFFFF"/>
      </a:accent1>
      <a:accent2>
        <a:srgbClr val="FFFFFF"/>
      </a:accent2>
      <a:accent3>
        <a:srgbClr val="FFFFFF"/>
      </a:accent3>
      <a:accent4>
        <a:srgbClr val="FFFFFF"/>
      </a:accent4>
      <a:accent5>
        <a:srgbClr val="FFFFFF"/>
      </a:accent5>
      <a:accent6>
        <a:srgbClr val="FFFFFF"/>
      </a:accent6>
      <a:hlink>
        <a:srgbClr val="0563C1"/>
      </a:hlink>
      <a:folHlink>
        <a:srgbClr val="954F72"/>
      </a:folHlink>
    </a:clrScheme>
    <a:fontScheme name="Personalizzato 2">
      <a:majorFont>
        <a:latin typeface="Playfair Display SemiBold"/>
        <a:ea typeface=""/>
        <a:cs typeface=""/>
      </a:majorFont>
      <a:minorFont>
        <a:latin typeface="Playfair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chema copertin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TotalTime>
  <Words>2417</Words>
  <Application>Microsoft Macintosh PowerPoint</Application>
  <PresentationFormat>Widescreen</PresentationFormat>
  <Paragraphs>232</Paragraphs>
  <Slides>22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22</vt:i4>
      </vt:variant>
    </vt:vector>
  </HeadingPairs>
  <TitlesOfParts>
    <vt:vector size="32" baseType="lpstr">
      <vt:lpstr>Arial</vt:lpstr>
      <vt:lpstr>Calibri</vt:lpstr>
      <vt:lpstr>Calibri Light</vt:lpstr>
      <vt:lpstr>Playfair Display</vt:lpstr>
      <vt:lpstr>Playfair Display ExtraBold</vt:lpstr>
      <vt:lpstr>Playfair Display Medium</vt:lpstr>
      <vt:lpstr>Playfair Display SemiBold</vt:lpstr>
      <vt:lpstr>Wingdings</vt:lpstr>
      <vt:lpstr>Tema di Office</vt:lpstr>
      <vt:lpstr>Schema copertina</vt:lpstr>
      <vt:lpstr>PowerPoint Presentation</vt:lpstr>
      <vt:lpstr>INDICE DEL CORSO</vt:lpstr>
      <vt:lpstr>1. Il contesto di riferimento: Organizzazione, attori, ruoli e funzioni</vt:lpstr>
      <vt:lpstr>1. Il contesto di riferimento: Organizzazione, attori, ruoli e funzioni</vt:lpstr>
      <vt:lpstr>1. Il contesto di riferimento: Organizzazione, attori, ruoli e funzioni</vt:lpstr>
      <vt:lpstr>1. Il contesto di riferimento: Organizzazione, attori, ruoli e funzioni</vt:lpstr>
      <vt:lpstr>1. Il contesto di riferimento: Organizzazione, attori, ruoli e funzioni</vt:lpstr>
      <vt:lpstr>1. Il contesto di riferimento: Organizzazione, attori, ruoli e funzioni</vt:lpstr>
      <vt:lpstr>1. Il contesto di riferimento: Organizzazione, attori, ruoli e funzioni</vt:lpstr>
      <vt:lpstr>1. Il contesto di riferimento: Organizzazione, attori, ruoli e funzioni</vt:lpstr>
      <vt:lpstr>2. Scambio di dati – Validazione dei dati - Consolidamento</vt:lpstr>
      <vt:lpstr>2. Scambio di dati – Validazione dei dati - Consolidamento</vt:lpstr>
      <vt:lpstr>1. Il contesto di riferimento: Organizzazione, attori, ruoli e funzioni</vt:lpstr>
      <vt:lpstr>2. Scambio di dati – Validazione dei dati - Consolidamento</vt:lpstr>
      <vt:lpstr>2. Scambio di dati – Validazione dei dati - Consolidamento</vt:lpstr>
      <vt:lpstr>2. Scambio di dati – Validazione dei dati - Consolidamento</vt:lpstr>
      <vt:lpstr>3. I warning e gli errori più comuni: esperienze 2007-2013;</vt:lpstr>
      <vt:lpstr>3. I warning e gli errori più comuni: esperienze 2007-2013;</vt:lpstr>
      <vt:lpstr>3. I warning e gli errori più comuni: esperienze 2007-2013;</vt:lpstr>
      <vt:lpstr>3. I warning e gli errori più comuni: esperienze 2007-2013;</vt:lpstr>
      <vt:lpstr>4. Un caso pratico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Di Meo</dc:creator>
  <cp:lastModifiedBy>Microsoft Office User</cp:lastModifiedBy>
  <cp:revision>46</cp:revision>
  <dcterms:created xsi:type="dcterms:W3CDTF">2022-03-25T08:59:58Z</dcterms:created>
  <dcterms:modified xsi:type="dcterms:W3CDTF">2022-04-19T13:52:20Z</dcterms:modified>
</cp:coreProperties>
</file>