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74"/>
  </p:notesMasterIdLst>
  <p:sldIdLst>
    <p:sldId id="1506" r:id="rId2"/>
    <p:sldId id="1818" r:id="rId3"/>
    <p:sldId id="1733" r:id="rId4"/>
    <p:sldId id="1827" r:id="rId5"/>
    <p:sldId id="1604" r:id="rId6"/>
    <p:sldId id="1617" r:id="rId7"/>
    <p:sldId id="1826" r:id="rId8"/>
    <p:sldId id="1626" r:id="rId9"/>
    <p:sldId id="1628" r:id="rId10"/>
    <p:sldId id="1619" r:id="rId11"/>
    <p:sldId id="1620" r:id="rId12"/>
    <p:sldId id="1624" r:id="rId13"/>
    <p:sldId id="1623" r:id="rId14"/>
    <p:sldId id="1625" r:id="rId15"/>
    <p:sldId id="1594" r:id="rId16"/>
    <p:sldId id="1636" r:id="rId17"/>
    <p:sldId id="1835" r:id="rId18"/>
    <p:sldId id="1607" r:id="rId19"/>
    <p:sldId id="1608" r:id="rId20"/>
    <p:sldId id="1609" r:id="rId21"/>
    <p:sldId id="1610" r:id="rId22"/>
    <p:sldId id="1836" r:id="rId23"/>
    <p:sldId id="1828" r:id="rId24"/>
    <p:sldId id="1831" r:id="rId25"/>
    <p:sldId id="1833" r:id="rId26"/>
    <p:sldId id="1832" r:id="rId27"/>
    <p:sldId id="1819" r:id="rId28"/>
    <p:sldId id="266" r:id="rId29"/>
    <p:sldId id="1861" r:id="rId30"/>
    <p:sldId id="1860" r:id="rId31"/>
    <p:sldId id="1862" r:id="rId32"/>
    <p:sldId id="1822" r:id="rId33"/>
    <p:sldId id="1843" r:id="rId34"/>
    <p:sldId id="1844" r:id="rId35"/>
    <p:sldId id="1845" r:id="rId36"/>
    <p:sldId id="1846" r:id="rId37"/>
    <p:sldId id="1852" r:id="rId38"/>
    <p:sldId id="1847" r:id="rId39"/>
    <p:sldId id="1784" r:id="rId40"/>
    <p:sldId id="1848" r:id="rId41"/>
    <p:sldId id="1853" r:id="rId42"/>
    <p:sldId id="1849" r:id="rId43"/>
    <p:sldId id="1859" r:id="rId44"/>
    <p:sldId id="1850" r:id="rId45"/>
    <p:sldId id="1851" r:id="rId46"/>
    <p:sldId id="1855" r:id="rId47"/>
    <p:sldId id="1854" r:id="rId48"/>
    <p:sldId id="1856" r:id="rId49"/>
    <p:sldId id="1857" r:id="rId50"/>
    <p:sldId id="1883" r:id="rId51"/>
    <p:sldId id="1884" r:id="rId52"/>
    <p:sldId id="1858" r:id="rId53"/>
    <p:sldId id="1863" r:id="rId54"/>
    <p:sldId id="1867" r:id="rId55"/>
    <p:sldId id="1868" r:id="rId56"/>
    <p:sldId id="1869" r:id="rId57"/>
    <p:sldId id="1870" r:id="rId58"/>
    <p:sldId id="1864" r:id="rId59"/>
    <p:sldId id="1872" r:id="rId60"/>
    <p:sldId id="1873" r:id="rId61"/>
    <p:sldId id="1876" r:id="rId62"/>
    <p:sldId id="1875" r:id="rId63"/>
    <p:sldId id="1865" r:id="rId64"/>
    <p:sldId id="1874" r:id="rId65"/>
    <p:sldId id="1877" r:id="rId66"/>
    <p:sldId id="1878" r:id="rId67"/>
    <p:sldId id="1866" r:id="rId68"/>
    <p:sldId id="1879" r:id="rId69"/>
    <p:sldId id="1880" r:id="rId70"/>
    <p:sldId id="1881" r:id="rId71"/>
    <p:sldId id="1882" r:id="rId72"/>
    <p:sldId id="1505" r:id="rId73"/>
  </p:sldIdLst>
  <p:sldSz cx="9144000" cy="6858000" type="screen4x3"/>
  <p:notesSz cx="6858000"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EAEAEA"/>
    <a:srgbClr val="0066FF"/>
    <a:srgbClr val="FF3300"/>
    <a:srgbClr val="3333CC"/>
    <a:srgbClr val="333399"/>
    <a:srgbClr val="FFFF66"/>
    <a:srgbClr val="FFCC66"/>
    <a:srgbClr val="CC0000"/>
    <a:srgbClr val="D6D9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Stile chi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Stile chiaro 3 - Colore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09" autoAdjust="0"/>
    <p:restoredTop sz="99824" autoAdjust="0"/>
  </p:normalViewPr>
  <p:slideViewPr>
    <p:cSldViewPr>
      <p:cViewPr varScale="1">
        <p:scale>
          <a:sx n="63" d="100"/>
          <a:sy n="63" d="100"/>
        </p:scale>
        <p:origin x="1168"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it-IT"/>
          </a:p>
        </p:txBody>
      </p:sp>
      <p:sp>
        <p:nvSpPr>
          <p:cNvPr id="9219" name="Rectangle 3"/>
          <p:cNvSpPr>
            <a:spLocks noGrp="1" noChangeArrowheads="1"/>
          </p:cNvSpPr>
          <p:nvPr>
            <p:ph type="dt" idx="1"/>
          </p:nvPr>
        </p:nvSpPr>
        <p:spPr bwMode="auto">
          <a:xfrm>
            <a:off x="3884613"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it-IT"/>
          </a:p>
        </p:txBody>
      </p:sp>
      <p:sp>
        <p:nvSpPr>
          <p:cNvPr id="77828" name="Rectangle 4"/>
          <p:cNvSpPr>
            <a:spLocks noGrp="1" noRot="1" noChangeAspect="1" noChangeArrowheads="1" noTextEdit="1"/>
          </p:cNvSpPr>
          <p:nvPr>
            <p:ph type="sldImg" idx="2"/>
          </p:nvPr>
        </p:nvSpPr>
        <p:spPr bwMode="auto">
          <a:xfrm>
            <a:off x="947738" y="744538"/>
            <a:ext cx="4962525" cy="3722687"/>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714875"/>
            <a:ext cx="5486400"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p:cNvSpPr>
            <a:spLocks noGrp="1" noChangeArrowheads="1"/>
          </p:cNvSpPr>
          <p:nvPr>
            <p:ph type="ftr" sz="quarter" idx="4"/>
          </p:nvPr>
        </p:nvSpPr>
        <p:spPr bwMode="auto">
          <a:xfrm>
            <a:off x="0"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it-IT"/>
          </a:p>
        </p:txBody>
      </p:sp>
      <p:sp>
        <p:nvSpPr>
          <p:cNvPr id="9223" name="Rectangle 7"/>
          <p:cNvSpPr>
            <a:spLocks noGrp="1" noChangeArrowheads="1"/>
          </p:cNvSpPr>
          <p:nvPr>
            <p:ph type="sldNum" sz="quarter" idx="5"/>
          </p:nvPr>
        </p:nvSpPr>
        <p:spPr bwMode="auto">
          <a:xfrm>
            <a:off x="3884613" y="9428163"/>
            <a:ext cx="29718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134DDAFD-6C8E-435C-94C7-A1BC3E5B0090}" type="slidenum">
              <a:rPr lang="it-IT"/>
              <a:pPr>
                <a:defRPr/>
              </a:pPr>
              <a:t>‹N›</a:t>
            </a:fld>
            <a:endParaRPr lang="it-IT"/>
          </a:p>
        </p:txBody>
      </p:sp>
    </p:spTree>
    <p:extLst>
      <p:ext uri="{BB962C8B-B14F-4D97-AF65-F5344CB8AC3E}">
        <p14:creationId xmlns:p14="http://schemas.microsoft.com/office/powerpoint/2010/main" val="12791856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9442" name="Rectangle 11"/>
          <p:cNvSpPr>
            <a:spLocks noGrp="1" noChangeArrowheads="1"/>
          </p:cNvSpPr>
          <p:nvPr>
            <p:ph type="sldNum" sz="quarter"/>
          </p:nvPr>
        </p:nvSpPr>
        <p:spPr>
          <a:noFill/>
        </p:spPr>
        <p:txBody>
          <a:bodyPr/>
          <a:lstStyle/>
          <a:p>
            <a:fld id="{9991BBF1-0899-47B5-A0A3-F0DC06538B24}" type="slidenum">
              <a:rPr lang="it-IT" smtClean="0">
                <a:cs typeface="Arial" pitchFamily="34" charset="0"/>
              </a:rPr>
              <a:pPr/>
              <a:t>1</a:t>
            </a:fld>
            <a:endParaRPr lang="it-IT">
              <a:cs typeface="Arial" pitchFamily="34" charset="0"/>
            </a:endParaRPr>
          </a:p>
        </p:txBody>
      </p:sp>
      <p:sp>
        <p:nvSpPr>
          <p:cNvPr id="189443" name="Text Box 1"/>
          <p:cNvSpPr txBox="1">
            <a:spLocks noChangeArrowheads="1"/>
          </p:cNvSpPr>
          <p:nvPr/>
        </p:nvSpPr>
        <p:spPr bwMode="auto">
          <a:xfrm>
            <a:off x="3806143" y="9360537"/>
            <a:ext cx="2907426" cy="488321"/>
          </a:xfrm>
          <a:prstGeom prst="rect">
            <a:avLst/>
          </a:prstGeom>
          <a:noFill/>
          <a:ln w="9525">
            <a:noFill/>
            <a:round/>
            <a:headEnd/>
            <a:tailEnd/>
          </a:ln>
        </p:spPr>
        <p:txBody>
          <a:bodyPr lIns="89676" tIns="46632" rIns="89676" bIns="46632" anchor="b"/>
          <a:lstStyle/>
          <a:p>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fld id="{206420CC-B58B-40E4-ACA4-4BD767055B24}" type="slidenum">
              <a:rPr lang="it-IT">
                <a:solidFill>
                  <a:srgbClr val="000000"/>
                </a:solidFill>
                <a:latin typeface="Calibri" pitchFamily="34" charset="0"/>
                <a:cs typeface="Arial" pitchFamily="34" charset="0"/>
              </a:rPr>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t>1</a:t>
            </a:fld>
            <a:endParaRPr lang="it-IT" dirty="0">
              <a:solidFill>
                <a:srgbClr val="000000"/>
              </a:solidFill>
              <a:latin typeface="Calibri" pitchFamily="34" charset="0"/>
              <a:cs typeface="Arial" pitchFamily="34" charset="0"/>
            </a:endParaRPr>
          </a:p>
        </p:txBody>
      </p:sp>
      <p:sp>
        <p:nvSpPr>
          <p:cNvPr id="189444" name="Text Box 2"/>
          <p:cNvSpPr txBox="1">
            <a:spLocks noChangeArrowheads="1"/>
          </p:cNvSpPr>
          <p:nvPr/>
        </p:nvSpPr>
        <p:spPr bwMode="auto">
          <a:xfrm>
            <a:off x="1119454" y="738824"/>
            <a:ext cx="4480969" cy="3695700"/>
          </a:xfrm>
          <a:prstGeom prst="rect">
            <a:avLst/>
          </a:prstGeom>
          <a:solidFill>
            <a:srgbClr val="FFFFFF"/>
          </a:solidFill>
          <a:ln w="9360">
            <a:solidFill>
              <a:srgbClr val="000000"/>
            </a:solidFill>
            <a:miter lim="800000"/>
            <a:headEnd/>
            <a:tailEnd/>
          </a:ln>
        </p:spPr>
        <p:txBody>
          <a:bodyPr wrap="none" lIns="91111" tIns="45555" rIns="91111" bIns="45555" anchor="ctr"/>
          <a:lstStyle/>
          <a:p>
            <a:endParaRPr lang="it-IT"/>
          </a:p>
        </p:txBody>
      </p:sp>
      <p:sp>
        <p:nvSpPr>
          <p:cNvPr id="189445" name="Rectangle 3"/>
          <p:cNvSpPr>
            <a:spLocks noGrp="1" noChangeArrowheads="1"/>
          </p:cNvSpPr>
          <p:nvPr>
            <p:ph type="body"/>
          </p:nvPr>
        </p:nvSpPr>
        <p:spPr>
          <a:xfrm>
            <a:off x="671672" y="4681855"/>
            <a:ext cx="5373378" cy="4531236"/>
          </a:xfrm>
          <a:noFill/>
          <a:ln/>
        </p:spPr>
        <p:txBody>
          <a:bodyPr wrap="none" anchor="ctr"/>
          <a:lstStyle/>
          <a:p>
            <a:endParaRPr lang="it-IT"/>
          </a:p>
        </p:txBody>
      </p:sp>
      <p:sp>
        <p:nvSpPr>
          <p:cNvPr id="189446" name="Text Box 4"/>
          <p:cNvSpPr txBox="1">
            <a:spLocks noChangeArrowheads="1"/>
          </p:cNvSpPr>
          <p:nvPr/>
        </p:nvSpPr>
        <p:spPr bwMode="auto">
          <a:xfrm>
            <a:off x="3806143" y="9360538"/>
            <a:ext cx="2912157" cy="493078"/>
          </a:xfrm>
          <a:prstGeom prst="rect">
            <a:avLst/>
          </a:prstGeom>
          <a:noFill/>
          <a:ln w="9525">
            <a:noFill/>
            <a:round/>
            <a:headEnd/>
            <a:tailEnd/>
          </a:ln>
        </p:spPr>
        <p:txBody>
          <a:bodyPr lIns="89676" tIns="46632" rIns="89676" bIns="46632" anchor="b"/>
          <a:lstStyle/>
          <a:p>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fld id="{3A76991C-71AF-45F0-AE32-306A6ABEDAF3}" type="slidenum">
              <a:rPr lang="en-US">
                <a:solidFill>
                  <a:srgbClr val="000000"/>
                </a:solidFill>
                <a:latin typeface="Calibri" pitchFamily="34" charset="0"/>
              </a:rPr>
              <a:pPr algn="r">
                <a:tabLst>
                  <a:tab pos="0" algn="l"/>
                  <a:tab pos="446063" algn="l"/>
                  <a:tab pos="893709" algn="l"/>
                  <a:tab pos="1341354" algn="l"/>
                  <a:tab pos="1788999" algn="l"/>
                  <a:tab pos="2236644" algn="l"/>
                  <a:tab pos="2684290" algn="l"/>
                  <a:tab pos="3131934" algn="l"/>
                  <a:tab pos="3579580" algn="l"/>
                  <a:tab pos="4027225" algn="l"/>
                  <a:tab pos="4474870" algn="l"/>
                  <a:tab pos="4922515" algn="l"/>
                  <a:tab pos="5370161" algn="l"/>
                  <a:tab pos="5817805" algn="l"/>
                  <a:tab pos="6265451" algn="l"/>
                  <a:tab pos="6713096" algn="l"/>
                  <a:tab pos="7160741" algn="l"/>
                  <a:tab pos="7608386" algn="l"/>
                  <a:tab pos="8056032" algn="l"/>
                  <a:tab pos="8503676" algn="l"/>
                  <a:tab pos="8951322" algn="l"/>
                </a:tabLst>
              </a:pPr>
              <a:t>1</a:t>
            </a:fld>
            <a:endParaRPr lang="en-US" dirty="0">
              <a:solidFill>
                <a:srgbClr val="000000"/>
              </a:solidFill>
              <a:latin typeface="Calibri" pitchFamily="34" charset="0"/>
            </a:endParaRPr>
          </a:p>
        </p:txBody>
      </p:sp>
    </p:spTree>
    <p:extLst>
      <p:ext uri="{BB962C8B-B14F-4D97-AF65-F5344CB8AC3E}">
        <p14:creationId xmlns:p14="http://schemas.microsoft.com/office/powerpoint/2010/main" val="1721584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6"/>
          <p:cNvSpPr>
            <a:spLocks noGrp="1" noChangeArrowheads="1"/>
          </p:cNvSpPr>
          <p:nvPr>
            <p:ph type="sldNum" sz="quarter"/>
          </p:nvPr>
        </p:nvSpPr>
        <p:spPr>
          <a:noFill/>
        </p:spPr>
        <p:txBody>
          <a:bodyPr/>
          <a:lstStyle/>
          <a:p>
            <a:fld id="{3417A2FC-4E19-4E90-84E6-38F621DE267A}" type="slidenum">
              <a:rPr lang="it-IT" smtClean="0">
                <a:ea typeface="MS Gothic" pitchFamily="49" charset="-128"/>
              </a:rPr>
              <a:pPr/>
              <a:t>28</a:t>
            </a:fld>
            <a:endParaRPr lang="it-IT">
              <a:ea typeface="MS Gothic" pitchFamily="49" charset="-128"/>
            </a:endParaRPr>
          </a:p>
        </p:txBody>
      </p:sp>
      <p:sp>
        <p:nvSpPr>
          <p:cNvPr id="100355" name="Rectangle 2"/>
          <p:cNvSpPr>
            <a:spLocks noGrp="1" noRot="1" noChangeAspect="1" noChangeArrowheads="1" noTextEdit="1"/>
          </p:cNvSpPr>
          <p:nvPr>
            <p:ph type="sldImg"/>
          </p:nvPr>
        </p:nvSpPr>
        <p:spPr>
          <a:xfrm>
            <a:off x="3044825" y="476250"/>
            <a:ext cx="3178175" cy="2382838"/>
          </a:xfrm>
        </p:spPr>
      </p:sp>
      <p:sp>
        <p:nvSpPr>
          <p:cNvPr id="100356" name="Rectangle 3"/>
          <p:cNvSpPr>
            <a:spLocks noGrp="1" noChangeArrowheads="1"/>
          </p:cNvSpPr>
          <p:nvPr>
            <p:ph type="body" idx="1"/>
          </p:nvPr>
        </p:nvSpPr>
        <p:spPr>
          <a:xfrm>
            <a:off x="1236082" y="3018580"/>
            <a:ext cx="6795230" cy="2858236"/>
          </a:xfrm>
          <a:noFill/>
          <a:ln/>
        </p:spPr>
        <p:txBody>
          <a:bodyPr wrap="none" anchor="ctr"/>
          <a:lstStyle/>
          <a:p>
            <a:endParaRPr lang="it-IT"/>
          </a:p>
        </p:txBody>
      </p:sp>
      <p:sp>
        <p:nvSpPr>
          <p:cNvPr id="100357" name="Text Box 4"/>
          <p:cNvSpPr txBox="1">
            <a:spLocks noChangeArrowheads="1"/>
          </p:cNvSpPr>
          <p:nvPr/>
        </p:nvSpPr>
        <p:spPr bwMode="auto">
          <a:xfrm>
            <a:off x="5251738" y="6037159"/>
            <a:ext cx="4017265" cy="316275"/>
          </a:xfrm>
          <a:prstGeom prst="rect">
            <a:avLst/>
          </a:prstGeom>
          <a:noFill/>
          <a:ln w="9525">
            <a:noFill/>
            <a:round/>
            <a:headEnd/>
            <a:tailEnd/>
          </a:ln>
        </p:spPr>
        <p:txBody>
          <a:bodyPr lIns="95040" tIns="49320" rIns="95040" bIns="49320" anchor="b"/>
          <a:lstStyle/>
          <a:p>
            <a:pPr algn="r">
              <a:lnSpc>
                <a:spcPct val="100000"/>
              </a:lnSpc>
              <a:buClrTx/>
              <a:buFontTx/>
              <a:buNone/>
              <a:tabLst>
                <a:tab pos="723900" algn="l"/>
                <a:tab pos="1447800" algn="l"/>
                <a:tab pos="2171700" algn="l"/>
                <a:tab pos="2895600" algn="l"/>
                <a:tab pos="3619500" algn="l"/>
              </a:tabLst>
            </a:pPr>
            <a:fld id="{73F60F6E-CB4D-4E95-8C82-23634BF2D7DF}" type="slidenum">
              <a:rPr lang="en-US" sz="1300">
                <a:solidFill>
                  <a:srgbClr val="000000"/>
                </a:solidFill>
                <a:latin typeface="Times New Roman" pitchFamily="18" charset="0"/>
              </a:rPr>
              <a:pPr algn="r">
                <a:lnSpc>
                  <a:spcPct val="100000"/>
                </a:lnSpc>
                <a:buClrTx/>
                <a:buFontTx/>
                <a:buNone/>
                <a:tabLst>
                  <a:tab pos="723900" algn="l"/>
                  <a:tab pos="1447800" algn="l"/>
                  <a:tab pos="2171700" algn="l"/>
                  <a:tab pos="2895600" algn="l"/>
                  <a:tab pos="3619500" algn="l"/>
                </a:tabLst>
              </a:pPr>
              <a:t>28</a:t>
            </a:fld>
            <a:endParaRPr lang="en-US" sz="1300">
              <a:solidFill>
                <a:srgbClr val="000000"/>
              </a:solidFill>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6"/>
          <p:cNvSpPr>
            <a:spLocks noGrp="1" noChangeArrowheads="1"/>
          </p:cNvSpPr>
          <p:nvPr>
            <p:ph type="sldNum" sz="quarter"/>
          </p:nvPr>
        </p:nvSpPr>
        <p:spPr>
          <a:noFill/>
        </p:spPr>
        <p:txBody>
          <a:bodyPr/>
          <a:lstStyle/>
          <a:p>
            <a:fld id="{3417A2FC-4E19-4E90-84E6-38F621DE267A}" type="slidenum">
              <a:rPr lang="it-IT" smtClean="0">
                <a:ea typeface="MS Gothic" pitchFamily="49" charset="-128"/>
              </a:rPr>
              <a:pPr/>
              <a:t>30</a:t>
            </a:fld>
            <a:endParaRPr lang="it-IT">
              <a:ea typeface="MS Gothic" pitchFamily="49" charset="-128"/>
            </a:endParaRPr>
          </a:p>
        </p:txBody>
      </p:sp>
      <p:sp>
        <p:nvSpPr>
          <p:cNvPr id="100355" name="Rectangle 2"/>
          <p:cNvSpPr>
            <a:spLocks noGrp="1" noRot="1" noChangeAspect="1" noChangeArrowheads="1" noTextEdit="1"/>
          </p:cNvSpPr>
          <p:nvPr>
            <p:ph type="sldImg"/>
          </p:nvPr>
        </p:nvSpPr>
        <p:spPr>
          <a:xfrm>
            <a:off x="3044825" y="476250"/>
            <a:ext cx="3178175" cy="2382838"/>
          </a:xfrm>
        </p:spPr>
      </p:sp>
      <p:sp>
        <p:nvSpPr>
          <p:cNvPr id="100356" name="Rectangle 3"/>
          <p:cNvSpPr>
            <a:spLocks noGrp="1" noChangeArrowheads="1"/>
          </p:cNvSpPr>
          <p:nvPr>
            <p:ph type="body" idx="1"/>
          </p:nvPr>
        </p:nvSpPr>
        <p:spPr>
          <a:xfrm>
            <a:off x="1236082" y="3018580"/>
            <a:ext cx="6795230" cy="2858236"/>
          </a:xfrm>
          <a:noFill/>
          <a:ln/>
        </p:spPr>
        <p:txBody>
          <a:bodyPr wrap="none" anchor="ctr"/>
          <a:lstStyle/>
          <a:p>
            <a:endParaRPr lang="it-IT"/>
          </a:p>
        </p:txBody>
      </p:sp>
      <p:sp>
        <p:nvSpPr>
          <p:cNvPr id="100357" name="Text Box 4"/>
          <p:cNvSpPr txBox="1">
            <a:spLocks noChangeArrowheads="1"/>
          </p:cNvSpPr>
          <p:nvPr/>
        </p:nvSpPr>
        <p:spPr bwMode="auto">
          <a:xfrm>
            <a:off x="5251738" y="6037159"/>
            <a:ext cx="4017265" cy="316275"/>
          </a:xfrm>
          <a:prstGeom prst="rect">
            <a:avLst/>
          </a:prstGeom>
          <a:noFill/>
          <a:ln w="9525">
            <a:noFill/>
            <a:round/>
            <a:headEnd/>
            <a:tailEnd/>
          </a:ln>
        </p:spPr>
        <p:txBody>
          <a:bodyPr lIns="95040" tIns="49320" rIns="95040" bIns="49320" anchor="b"/>
          <a:lstStyle/>
          <a:p>
            <a:pPr algn="r">
              <a:lnSpc>
                <a:spcPct val="100000"/>
              </a:lnSpc>
              <a:buClrTx/>
              <a:buFontTx/>
              <a:buNone/>
              <a:tabLst>
                <a:tab pos="723900" algn="l"/>
                <a:tab pos="1447800" algn="l"/>
                <a:tab pos="2171700" algn="l"/>
                <a:tab pos="2895600" algn="l"/>
                <a:tab pos="3619500" algn="l"/>
              </a:tabLst>
            </a:pPr>
            <a:fld id="{73F60F6E-CB4D-4E95-8C82-23634BF2D7DF}" type="slidenum">
              <a:rPr lang="en-US" sz="1300">
                <a:solidFill>
                  <a:srgbClr val="000000"/>
                </a:solidFill>
                <a:latin typeface="Times New Roman" pitchFamily="18" charset="0"/>
              </a:rPr>
              <a:pPr algn="r">
                <a:lnSpc>
                  <a:spcPct val="100000"/>
                </a:lnSpc>
                <a:buClrTx/>
                <a:buFontTx/>
                <a:buNone/>
                <a:tabLst>
                  <a:tab pos="723900" algn="l"/>
                  <a:tab pos="1447800" algn="l"/>
                  <a:tab pos="2171700" algn="l"/>
                  <a:tab pos="2895600" algn="l"/>
                  <a:tab pos="3619500" algn="l"/>
                </a:tabLst>
              </a:pPr>
              <a:t>30</a:t>
            </a:fld>
            <a:endParaRPr lang="en-US" sz="1300">
              <a:solidFill>
                <a:srgbClr val="000000"/>
              </a:solidFill>
              <a:latin typeface="Times New Roman" pitchFamily="18" charset="0"/>
            </a:endParaRPr>
          </a:p>
        </p:txBody>
      </p:sp>
    </p:spTree>
    <p:extLst>
      <p:ext uri="{BB962C8B-B14F-4D97-AF65-F5344CB8AC3E}">
        <p14:creationId xmlns:p14="http://schemas.microsoft.com/office/powerpoint/2010/main" val="3730992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6"/>
          <p:cNvSpPr>
            <a:spLocks noGrp="1" noChangeArrowheads="1"/>
          </p:cNvSpPr>
          <p:nvPr>
            <p:ph type="sldNum" sz="quarter"/>
          </p:nvPr>
        </p:nvSpPr>
        <p:spPr>
          <a:noFill/>
        </p:spPr>
        <p:txBody>
          <a:bodyPr/>
          <a:lstStyle/>
          <a:p>
            <a:fld id="{3417A2FC-4E19-4E90-84E6-38F621DE267A}" type="slidenum">
              <a:rPr lang="it-IT" smtClean="0">
                <a:ea typeface="MS Gothic" pitchFamily="49" charset="-128"/>
              </a:rPr>
              <a:pPr/>
              <a:t>31</a:t>
            </a:fld>
            <a:endParaRPr lang="it-IT">
              <a:ea typeface="MS Gothic" pitchFamily="49" charset="-128"/>
            </a:endParaRPr>
          </a:p>
        </p:txBody>
      </p:sp>
      <p:sp>
        <p:nvSpPr>
          <p:cNvPr id="100355" name="Rectangle 2"/>
          <p:cNvSpPr>
            <a:spLocks noGrp="1" noRot="1" noChangeAspect="1" noChangeArrowheads="1" noTextEdit="1"/>
          </p:cNvSpPr>
          <p:nvPr>
            <p:ph type="sldImg"/>
          </p:nvPr>
        </p:nvSpPr>
        <p:spPr>
          <a:xfrm>
            <a:off x="3044825" y="476250"/>
            <a:ext cx="3178175" cy="2382838"/>
          </a:xfrm>
        </p:spPr>
      </p:sp>
      <p:sp>
        <p:nvSpPr>
          <p:cNvPr id="100356" name="Rectangle 3"/>
          <p:cNvSpPr>
            <a:spLocks noGrp="1" noChangeArrowheads="1"/>
          </p:cNvSpPr>
          <p:nvPr>
            <p:ph type="body" idx="1"/>
          </p:nvPr>
        </p:nvSpPr>
        <p:spPr>
          <a:xfrm>
            <a:off x="1236082" y="3018580"/>
            <a:ext cx="6795230" cy="2858236"/>
          </a:xfrm>
          <a:noFill/>
          <a:ln/>
        </p:spPr>
        <p:txBody>
          <a:bodyPr wrap="none" anchor="ctr"/>
          <a:lstStyle/>
          <a:p>
            <a:endParaRPr lang="it-IT"/>
          </a:p>
        </p:txBody>
      </p:sp>
      <p:sp>
        <p:nvSpPr>
          <p:cNvPr id="100357" name="Text Box 4"/>
          <p:cNvSpPr txBox="1">
            <a:spLocks noChangeArrowheads="1"/>
          </p:cNvSpPr>
          <p:nvPr/>
        </p:nvSpPr>
        <p:spPr bwMode="auto">
          <a:xfrm>
            <a:off x="5251738" y="6037159"/>
            <a:ext cx="4017265" cy="316275"/>
          </a:xfrm>
          <a:prstGeom prst="rect">
            <a:avLst/>
          </a:prstGeom>
          <a:noFill/>
          <a:ln w="9525">
            <a:noFill/>
            <a:round/>
            <a:headEnd/>
            <a:tailEnd/>
          </a:ln>
        </p:spPr>
        <p:txBody>
          <a:bodyPr lIns="95040" tIns="49320" rIns="95040" bIns="49320" anchor="b"/>
          <a:lstStyle/>
          <a:p>
            <a:pPr algn="r">
              <a:lnSpc>
                <a:spcPct val="100000"/>
              </a:lnSpc>
              <a:buClrTx/>
              <a:buFontTx/>
              <a:buNone/>
              <a:tabLst>
                <a:tab pos="723900" algn="l"/>
                <a:tab pos="1447800" algn="l"/>
                <a:tab pos="2171700" algn="l"/>
                <a:tab pos="2895600" algn="l"/>
                <a:tab pos="3619500" algn="l"/>
              </a:tabLst>
            </a:pPr>
            <a:fld id="{73F60F6E-CB4D-4E95-8C82-23634BF2D7DF}" type="slidenum">
              <a:rPr lang="en-US" sz="1300">
                <a:solidFill>
                  <a:srgbClr val="000000"/>
                </a:solidFill>
                <a:latin typeface="Times New Roman" pitchFamily="18" charset="0"/>
              </a:rPr>
              <a:pPr algn="r">
                <a:lnSpc>
                  <a:spcPct val="100000"/>
                </a:lnSpc>
                <a:buClrTx/>
                <a:buFontTx/>
                <a:buNone/>
                <a:tabLst>
                  <a:tab pos="723900" algn="l"/>
                  <a:tab pos="1447800" algn="l"/>
                  <a:tab pos="2171700" algn="l"/>
                  <a:tab pos="2895600" algn="l"/>
                  <a:tab pos="3619500" algn="l"/>
                </a:tabLst>
              </a:pPr>
              <a:t>31</a:t>
            </a:fld>
            <a:endParaRPr lang="en-US" sz="1300">
              <a:solidFill>
                <a:srgbClr val="000000"/>
              </a:solidFill>
              <a:latin typeface="Times New Roman" pitchFamily="18" charset="0"/>
            </a:endParaRPr>
          </a:p>
        </p:txBody>
      </p:sp>
    </p:spTree>
    <p:extLst>
      <p:ext uri="{BB962C8B-B14F-4D97-AF65-F5344CB8AC3E}">
        <p14:creationId xmlns:p14="http://schemas.microsoft.com/office/powerpoint/2010/main" val="2310399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Segnaposto immagine diapositiva 1"/>
          <p:cNvSpPr>
            <a:spLocks noGrp="1" noRot="1" noChangeAspect="1" noTextEdit="1"/>
          </p:cNvSpPr>
          <p:nvPr>
            <p:ph type="sldImg"/>
          </p:nvPr>
        </p:nvSpPr>
        <p:spPr>
          <a:ln/>
        </p:spPr>
      </p:sp>
      <p:sp>
        <p:nvSpPr>
          <p:cNvPr id="302083" name="Segnaposto note 2"/>
          <p:cNvSpPr>
            <a:spLocks noGrp="1"/>
          </p:cNvSpPr>
          <p:nvPr>
            <p:ph type="body" idx="1"/>
          </p:nvPr>
        </p:nvSpPr>
        <p:spPr>
          <a:noFill/>
          <a:ln/>
        </p:spPr>
        <p:txBody>
          <a:bodyPr/>
          <a:lstStyle/>
          <a:p>
            <a:endParaRPr lang="it-IT"/>
          </a:p>
        </p:txBody>
      </p:sp>
      <p:sp>
        <p:nvSpPr>
          <p:cNvPr id="302084" name="Segnaposto numero diapositiva 3"/>
          <p:cNvSpPr>
            <a:spLocks noGrp="1"/>
          </p:cNvSpPr>
          <p:nvPr>
            <p:ph type="sldNum" sz="quarter"/>
          </p:nvPr>
        </p:nvSpPr>
        <p:spPr>
          <a:noFill/>
        </p:spPr>
        <p:txBody>
          <a:bodyPr/>
          <a:lstStyle/>
          <a:p>
            <a:fld id="{AEC9DBB0-3757-412F-B01B-D6905669C7C8}" type="slidenum">
              <a:rPr lang="en-US" smtClean="0">
                <a:cs typeface="Arial" pitchFamily="34" charset="0"/>
              </a:rPr>
              <a:pPr/>
              <a:t>72</a:t>
            </a:fld>
            <a:endParaRPr lang="en-US">
              <a:cs typeface="Arial" pitchFamily="34" charset="0"/>
            </a:endParaRPr>
          </a:p>
        </p:txBody>
      </p:sp>
    </p:spTree>
    <p:extLst>
      <p:ext uri="{BB962C8B-B14F-4D97-AF65-F5344CB8AC3E}">
        <p14:creationId xmlns:p14="http://schemas.microsoft.com/office/powerpoint/2010/main" val="3055145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9401B92-E4BA-471C-8D80-8B576006C1B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68EA9934-59B3-4F29-8DF2-FFB79123904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3D8E85-FD41-47EF-8B42-6BC27E58E944}"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3108C5-7934-426C-BB12-5076A9AA07D9}"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706090"/>
          </a:xfrm>
        </p:spPr>
        <p:txBody>
          <a:bodyPr/>
          <a:lstStyle>
            <a:lvl1pPr>
              <a:defRPr sz="3200" b="1">
                <a:solidFill>
                  <a:srgbClr val="FF0000"/>
                </a:solidFill>
                <a:latin typeface="Calibri" panose="020F0502020204030204" pitchFamily="34" charset="0"/>
                <a:cs typeface="Calibri" panose="020F0502020204030204" pitchFamily="34" charset="0"/>
              </a:defRPr>
            </a:lvl1pPr>
          </a:lstStyle>
          <a:p>
            <a:r>
              <a:rPr lang="it-IT" dirty="0"/>
              <a:t>Fare clic per modificare lo stile del titolo</a:t>
            </a:r>
          </a:p>
        </p:txBody>
      </p:sp>
      <p:sp>
        <p:nvSpPr>
          <p:cNvPr id="3" name="Segnaposto contenuto 2"/>
          <p:cNvSpPr>
            <a:spLocks noGrp="1"/>
          </p:cNvSpPr>
          <p:nvPr>
            <p:ph idx="1"/>
          </p:nvPr>
        </p:nvSpPr>
        <p:spPr>
          <a:xfrm>
            <a:off x="457200" y="1124744"/>
            <a:ext cx="8229600" cy="5001419"/>
          </a:xfrm>
        </p:spPr>
        <p:txBody>
          <a:bodyPr/>
          <a:lstStyle>
            <a:lvl1pPr algn="just">
              <a:defRPr sz="2400">
                <a:latin typeface="Calibri" panose="020F0502020204030204" pitchFamily="34" charset="0"/>
                <a:cs typeface="Calibri" panose="020F0502020204030204" pitchFamily="34" charset="0"/>
              </a:defRPr>
            </a:lvl1pPr>
            <a:lvl2pPr algn="just">
              <a:defRPr sz="2000">
                <a:latin typeface="Calibri" panose="020F0502020204030204" pitchFamily="34" charset="0"/>
                <a:cs typeface="Calibri" panose="020F0502020204030204" pitchFamily="34" charset="0"/>
              </a:defRPr>
            </a:lvl2pPr>
            <a:lvl3pPr algn="just">
              <a:defRPr sz="1800">
                <a:latin typeface="Calibri" panose="020F0502020204030204" pitchFamily="34" charset="0"/>
                <a:cs typeface="Calibri" panose="020F0502020204030204" pitchFamily="34" charset="0"/>
              </a:defRPr>
            </a:lvl3pPr>
            <a:lvl4pPr algn="just">
              <a:defRPr>
                <a:latin typeface="Calibri" panose="020F0502020204030204" pitchFamily="34" charset="0"/>
                <a:cs typeface="Calibri" panose="020F0502020204030204" pitchFamily="34" charset="0"/>
              </a:defRPr>
            </a:lvl4pPr>
            <a:lvl5pPr algn="just">
              <a:defRPr>
                <a:latin typeface="Calibri" panose="020F0502020204030204" pitchFamily="34" charset="0"/>
                <a:cs typeface="Calibri" panose="020F0502020204030204"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310BEF9C-E8AA-4320-831E-DA3F969F0A12}"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5"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B99E5C10-DF0C-4D43-A82D-91715331A7B6}"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10C3D6B-B2BE-40F6-93FA-540A2EF443B7}"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8"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604A3937-76AD-4565-BC01-6D579F63566B}"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4"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6C26F44F-9379-481D-B60E-D1932F666C27}"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3"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7E44A29D-A808-4134-AE18-98D4CFE76AB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CA478A38-0CC8-4023-9053-C551D0A4950F}"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p:txBody>
          <a:bodyPr/>
          <a:lstStyle>
            <a:lvl1pPr>
              <a:defRPr>
                <a:latin typeface="Arial" pitchFamily="34" charset="0"/>
              </a:defRPr>
            </a:lvl1pPr>
          </a:lstStyle>
          <a:p>
            <a:pPr>
              <a:defRPr/>
            </a:pPr>
            <a:endParaRPr lang="it-IT"/>
          </a:p>
        </p:txBody>
      </p:sp>
      <p:sp>
        <p:nvSpPr>
          <p:cNvPr id="6" name="Rectangle 5"/>
          <p:cNvSpPr>
            <a:spLocks noGrp="1" noChangeArrowheads="1"/>
          </p:cNvSpPr>
          <p:nvPr>
            <p:ph type="ftr" sz="quarter" idx="11"/>
          </p:nvPr>
        </p:nvSpPr>
        <p:spPr/>
        <p:txBody>
          <a:bodyPr/>
          <a:lstStyle>
            <a:lvl1pPr>
              <a:defRPr>
                <a:latin typeface="Arial" pitchFamily="34" charset="0"/>
              </a:defRPr>
            </a:lvl1pPr>
          </a:lstStyle>
          <a:p>
            <a:pPr>
              <a:defRPr/>
            </a:pPr>
            <a:endParaRPr lang="it-IT"/>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39EF356F-6C0C-4A11-AA11-C4E7FCA7F3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latin typeface="Arial" charset="0"/>
                <a:cs typeface="+mn-cs"/>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charset="0"/>
                <a:cs typeface="+mn-cs"/>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charset="0"/>
                <a:cs typeface="+mn-cs"/>
              </a:defRPr>
            </a:lvl1pPr>
          </a:lstStyle>
          <a:p>
            <a:pPr>
              <a:defRPr/>
            </a:pPr>
            <a:fld id="{88BCA828-E31F-4DAB-BF76-C915851720B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 id="2147484416"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467544" y="2205162"/>
            <a:ext cx="8280920" cy="2303958"/>
          </a:xfrm>
          <a:prstGeom prst="rect">
            <a:avLst/>
          </a:prstGeom>
          <a:noFill/>
          <a:ln w="9525">
            <a:noFill/>
            <a:round/>
            <a:headEnd/>
            <a:tailEnd/>
          </a:ln>
        </p:spPr>
        <p:txBody>
          <a:bodyPr lIns="90000" tIns="46800" rIns="90000" bIns="46800" anchor="ctr"/>
          <a:lstStyle/>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dirty="0">
              <a:solidFill>
                <a:srgbClr val="000000"/>
              </a:solidFill>
              <a:latin typeface="Calibri" pitchFamily="34" charset="0"/>
            </a:endParaRP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rPr>
              <a:t>LA PROGRAMMAZIONE DEI</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rPr>
              <a:t>FONDI STRUTTURALI 2014-2020</a:t>
            </a:r>
          </a:p>
          <a:p>
            <a:pPr algn="ct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sz="2800" b="1" dirty="0"/>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chemeClr val="accent2"/>
                </a:solidFill>
              </a:rPr>
              <a:t>Regolamentazione in materia di strumenti finanziari</a:t>
            </a:r>
            <a:endParaRPr lang="it-IT" sz="2800" b="1" dirty="0">
              <a:latin typeface="Calibri" pitchFamily="34" charset="0"/>
              <a:cs typeface="Calibri" pitchFamily="34" charset="0"/>
            </a:endParaRP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cs typeface="Calibri" pitchFamily="34" charset="0"/>
              </a:rPr>
              <a:t> Lorenzo Improta</a:t>
            </a:r>
          </a:p>
          <a:p>
            <a:pPr algn="ctr">
              <a:spcAft>
                <a:spcPts val="120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dirty="0">
                <a:solidFill>
                  <a:srgbClr val="000000"/>
                </a:solidFill>
                <a:latin typeface="Calibri" pitchFamily="34" charset="0"/>
                <a:cs typeface="Calibri" pitchFamily="34" charset="0"/>
              </a:rPr>
              <a:t>Michele Nicolaj </a:t>
            </a:r>
          </a:p>
        </p:txBody>
      </p:sp>
      <p:sp>
        <p:nvSpPr>
          <p:cNvPr id="15363" name="Text Box 2"/>
          <p:cNvSpPr txBox="1">
            <a:spLocks noChangeArrowheads="1"/>
          </p:cNvSpPr>
          <p:nvPr/>
        </p:nvSpPr>
        <p:spPr bwMode="auto">
          <a:xfrm>
            <a:off x="900113" y="5661247"/>
            <a:ext cx="7335837" cy="791941"/>
          </a:xfrm>
          <a:prstGeom prst="rect">
            <a:avLst/>
          </a:prstGeom>
          <a:noFill/>
          <a:ln w="9525">
            <a:noFill/>
            <a:round/>
            <a:headEnd/>
            <a:tailEnd/>
          </a:ln>
        </p:spPr>
        <p:txBody>
          <a:bodyPr lIns="90000" tIns="46800" rIns="90000" bIns="46800"/>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sz="2800" b="1" i="1" dirty="0">
                <a:solidFill>
                  <a:srgbClr val="3333CC"/>
                </a:solidFill>
                <a:latin typeface="Calibri" pitchFamily="34" charset="0"/>
              </a:rPr>
              <a:t>11 dicembre 2020</a:t>
            </a:r>
          </a:p>
        </p:txBody>
      </p:sp>
      <p:sp>
        <p:nvSpPr>
          <p:cNvPr id="15364" name="Text Box 3"/>
          <p:cNvSpPr txBox="1">
            <a:spLocks noChangeArrowheads="1"/>
          </p:cNvSpPr>
          <p:nvPr/>
        </p:nvSpPr>
        <p:spPr bwMode="auto">
          <a:xfrm>
            <a:off x="6553200" y="6248400"/>
            <a:ext cx="1903413" cy="455613"/>
          </a:xfrm>
          <a:prstGeom prst="rect">
            <a:avLst/>
          </a:prstGeom>
          <a:noFill/>
          <a:ln w="9525">
            <a:noFill/>
            <a:round/>
            <a:headEnd/>
            <a:tailEnd/>
          </a:ln>
        </p:spPr>
        <p:txBody>
          <a:bodyPr lIns="90000" tIns="46800" rIns="90000" bIns="46800" anchor="ctr"/>
          <a:lstStyle/>
          <a:p>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fld id="{2030D3EF-0F0D-4AF5-B079-447ACF97BBC9}" type="slidenum">
              <a:rPr lang="it-IT" sz="1200">
                <a:solidFill>
                  <a:srgbClr val="898989"/>
                </a:solidFill>
                <a:latin typeface="Calibri" pitchFamily="34" charset="0"/>
              </a:rPr>
              <a: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t>1</a:t>
            </a:fld>
            <a:endParaRPr lang="it-IT" sz="1200">
              <a:solidFill>
                <a:srgbClr val="898989"/>
              </a:solidFill>
              <a:latin typeface="Calibri" pitchFamily="34" charset="0"/>
            </a:endParaRPr>
          </a:p>
        </p:txBody>
      </p:sp>
      <p:grpSp>
        <p:nvGrpSpPr>
          <p:cNvPr id="7" name="Group 1">
            <a:extLst>
              <a:ext uri="{FF2B5EF4-FFF2-40B4-BE49-F238E27FC236}">
                <a16:creationId xmlns:a16="http://schemas.microsoft.com/office/drawing/2014/main" id="{114866DA-82FB-45FC-8E22-2F30255DC621}"/>
              </a:ext>
            </a:extLst>
          </p:cNvPr>
          <p:cNvGrpSpPr>
            <a:grpSpLocks/>
          </p:cNvGrpSpPr>
          <p:nvPr/>
        </p:nvGrpSpPr>
        <p:grpSpPr bwMode="auto">
          <a:xfrm>
            <a:off x="216024" y="0"/>
            <a:ext cx="4283968" cy="1988840"/>
            <a:chOff x="0" y="0"/>
            <a:chExt cx="5424" cy="2050"/>
          </a:xfrm>
        </p:grpSpPr>
        <p:pic>
          <p:nvPicPr>
            <p:cNvPr id="8" name="Picture 4">
              <a:extLst>
                <a:ext uri="{FF2B5EF4-FFF2-40B4-BE49-F238E27FC236}">
                  <a16:creationId xmlns:a16="http://schemas.microsoft.com/office/drawing/2014/main" id="{1DEFFD56-AEE0-4E17-99FB-85EAFC803E86}"/>
                </a:ext>
              </a:extLst>
            </p:cNvPr>
            <p:cNvPicPr>
              <a:picLocks noChangeAspect="1" noChangeArrowheads="1"/>
            </p:cNvPicPr>
            <p:nvPr/>
          </p:nvPicPr>
          <p:blipFill>
            <a:blip r:embed="rId3" cstate="print"/>
            <a:srcRect/>
            <a:stretch>
              <a:fillRect/>
            </a:stretch>
          </p:blipFill>
          <p:spPr bwMode="auto">
            <a:xfrm>
              <a:off x="0" y="0"/>
              <a:ext cx="5424" cy="2050"/>
            </a:xfrm>
            <a:prstGeom prst="rect">
              <a:avLst/>
            </a:prstGeom>
            <a:noFill/>
          </p:spPr>
        </p:pic>
        <p:pic>
          <p:nvPicPr>
            <p:cNvPr id="9" name="Picture 3">
              <a:extLst>
                <a:ext uri="{FF2B5EF4-FFF2-40B4-BE49-F238E27FC236}">
                  <a16:creationId xmlns:a16="http://schemas.microsoft.com/office/drawing/2014/main" id="{EB1BE206-4FB3-41DF-A08E-C12D9A934F42}"/>
                </a:ext>
              </a:extLst>
            </p:cNvPr>
            <p:cNvPicPr>
              <a:picLocks noChangeAspect="1" noChangeArrowheads="1"/>
            </p:cNvPicPr>
            <p:nvPr/>
          </p:nvPicPr>
          <p:blipFill>
            <a:blip r:embed="rId4" cstate="print"/>
            <a:srcRect/>
            <a:stretch>
              <a:fillRect/>
            </a:stretch>
          </p:blipFill>
          <p:spPr bwMode="auto">
            <a:xfrm>
              <a:off x="2369" y="0"/>
              <a:ext cx="684" cy="770"/>
            </a:xfrm>
            <a:prstGeom prst="rect">
              <a:avLst/>
            </a:prstGeom>
            <a:noFill/>
          </p:spPr>
        </p:pic>
        <p:sp>
          <p:nvSpPr>
            <p:cNvPr id="10" name="Text Box 2">
              <a:extLst>
                <a:ext uri="{FF2B5EF4-FFF2-40B4-BE49-F238E27FC236}">
                  <a16:creationId xmlns:a16="http://schemas.microsoft.com/office/drawing/2014/main" id="{89F046B6-456F-45BC-B060-7F11F8D19B4E}"/>
                </a:ext>
              </a:extLst>
            </p:cNvPr>
            <p:cNvSpPr txBox="1">
              <a:spLocks noChangeArrowheads="1"/>
            </p:cNvSpPr>
            <p:nvPr/>
          </p:nvSpPr>
          <p:spPr bwMode="auto">
            <a:xfrm>
              <a:off x="0" y="850"/>
              <a:ext cx="5229" cy="1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0" i="1" u="none" strike="noStrike" cap="none" normalizeH="0" baseline="0" dirty="0">
                  <a:ln>
                    <a:noFill/>
                  </a:ln>
                  <a:solidFill>
                    <a:srgbClr val="006600"/>
                  </a:solidFill>
                  <a:effectLst/>
                  <a:latin typeface="Arial" pitchFamily="34" charset="0"/>
                  <a:ea typeface="Calibri" pitchFamily="34" charset="0"/>
                  <a:cs typeface="Arial" pitchFamily="34" charset="0"/>
                </a:rPr>
                <a:t>Regione Calabria</a:t>
              </a:r>
              <a:endParaRPr kumimoji="0" lang="it-IT" sz="600" b="0" i="0" u="none" strike="noStrike" cap="none" normalizeH="0" baseline="0" dirty="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100" b="0" i="1" u="none" strike="noStrike" cap="none" normalizeH="0" baseline="0" dirty="0">
                  <a:ln>
                    <a:noFill/>
                  </a:ln>
                  <a:solidFill>
                    <a:srgbClr val="006600"/>
                  </a:solidFill>
                  <a:effectLst/>
                  <a:latin typeface="Arial" pitchFamily="34" charset="0"/>
                  <a:ea typeface="Calibri" pitchFamily="34" charset="0"/>
                  <a:cs typeface="Arial" pitchFamily="34" charset="0"/>
                </a:rPr>
                <a:t>Dipartimento Organizzazione e Risorse Umane Settore Gestione Giuridica del Personale Formazione e Sviluppo Risorse Umane</a:t>
              </a:r>
              <a:endParaRPr kumimoji="0" lang="it-IT" sz="1800" b="0" i="0" u="none" strike="noStrike" cap="none" normalizeH="0" baseline="0" dirty="0">
                <a:ln>
                  <a:noFill/>
                </a:ln>
                <a:solidFill>
                  <a:schemeClr val="tx1"/>
                </a:solidFill>
                <a:effectLst/>
                <a:latin typeface="Arial" pitchFamily="34" charset="0"/>
                <a:cs typeface="Arial" pitchFamily="34" charset="0"/>
              </a:endParaRPr>
            </a:p>
          </p:txBody>
        </p:sp>
      </p:grpSp>
      <p:grpSp>
        <p:nvGrpSpPr>
          <p:cNvPr id="11" name="Group 7">
            <a:extLst>
              <a:ext uri="{FF2B5EF4-FFF2-40B4-BE49-F238E27FC236}">
                <a16:creationId xmlns:a16="http://schemas.microsoft.com/office/drawing/2014/main" id="{EA4EAF19-73F0-4A6A-9CC8-C65519CFA95D}"/>
              </a:ext>
            </a:extLst>
          </p:cNvPr>
          <p:cNvGrpSpPr>
            <a:grpSpLocks/>
          </p:cNvGrpSpPr>
          <p:nvPr/>
        </p:nvGrpSpPr>
        <p:grpSpPr bwMode="auto">
          <a:xfrm>
            <a:off x="5652120" y="276572"/>
            <a:ext cx="2994025" cy="992188"/>
            <a:chOff x="0" y="0"/>
            <a:chExt cx="4716" cy="1563"/>
          </a:xfrm>
        </p:grpSpPr>
        <p:pic>
          <p:nvPicPr>
            <p:cNvPr id="12" name="Picture 9">
              <a:extLst>
                <a:ext uri="{FF2B5EF4-FFF2-40B4-BE49-F238E27FC236}">
                  <a16:creationId xmlns:a16="http://schemas.microsoft.com/office/drawing/2014/main" id="{4806D04E-560B-4431-9FB4-0CCFA44B01F3}"/>
                </a:ext>
              </a:extLst>
            </p:cNvPr>
            <p:cNvPicPr>
              <a:picLocks noChangeAspect="1" noChangeArrowheads="1"/>
            </p:cNvPicPr>
            <p:nvPr/>
          </p:nvPicPr>
          <p:blipFill>
            <a:blip r:embed="rId5" cstate="print"/>
            <a:srcRect/>
            <a:stretch>
              <a:fillRect/>
            </a:stretch>
          </p:blipFill>
          <p:spPr bwMode="auto">
            <a:xfrm>
              <a:off x="0" y="0"/>
              <a:ext cx="4716" cy="1562"/>
            </a:xfrm>
            <a:prstGeom prst="rect">
              <a:avLst/>
            </a:prstGeom>
            <a:noFill/>
          </p:spPr>
        </p:pic>
        <p:pic>
          <p:nvPicPr>
            <p:cNvPr id="13" name="Picture 8">
              <a:extLst>
                <a:ext uri="{FF2B5EF4-FFF2-40B4-BE49-F238E27FC236}">
                  <a16:creationId xmlns:a16="http://schemas.microsoft.com/office/drawing/2014/main" id="{11F384B1-15E8-41B9-8243-3EFBC205D903}"/>
                </a:ext>
              </a:extLst>
            </p:cNvPr>
            <p:cNvPicPr>
              <a:picLocks noChangeAspect="1" noChangeArrowheads="1"/>
            </p:cNvPicPr>
            <p:nvPr/>
          </p:nvPicPr>
          <p:blipFill>
            <a:blip r:embed="rId6" cstate="print"/>
            <a:srcRect/>
            <a:stretch>
              <a:fillRect/>
            </a:stretch>
          </p:blipFill>
          <p:spPr bwMode="auto">
            <a:xfrm>
              <a:off x="415" y="233"/>
              <a:ext cx="3883" cy="970"/>
            </a:xfrm>
            <a:prstGeom prst="rect">
              <a:avLst/>
            </a:prstGeom>
            <a:noFill/>
          </p:spPr>
        </p:pic>
      </p:grpSp>
    </p:spTree>
    <p:extLst>
      <p:ext uri="{BB962C8B-B14F-4D97-AF65-F5344CB8AC3E}">
        <p14:creationId xmlns:p14="http://schemas.microsoft.com/office/powerpoint/2010/main" val="346383637"/>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2020/460 del 30 marzo 2020 </a:t>
            </a:r>
            <a:br>
              <a:rPr lang="it-IT" sz="2400" dirty="0"/>
            </a:br>
            <a:r>
              <a:rPr lang="it-IT" sz="2400" dirty="0"/>
              <a:t>MODIFICHE AL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1268760"/>
            <a:ext cx="8363272" cy="4857403"/>
          </a:xfrm>
        </p:spPr>
        <p:txBody>
          <a:bodyPr>
            <a:normAutofit fontScale="92500"/>
          </a:bodyPr>
          <a:lstStyle/>
          <a:p>
            <a:pPr marL="0" indent="0" algn="ctr">
              <a:buNone/>
            </a:pPr>
            <a:r>
              <a:rPr lang="it-IT" sz="2600" b="1" dirty="0">
                <a:solidFill>
                  <a:srgbClr val="0033CC"/>
                </a:solidFill>
              </a:rPr>
              <a:t>ULTERIORI MODIFICHE INTRODOTTE</a:t>
            </a:r>
          </a:p>
          <a:p>
            <a:r>
              <a:rPr lang="it-IT" sz="2600" b="1" u="sng" dirty="0">
                <a:solidFill>
                  <a:srgbClr val="0033CC"/>
                </a:solidFill>
              </a:rPr>
              <a:t>Modifica del piano finanziario </a:t>
            </a:r>
          </a:p>
          <a:p>
            <a:pPr marL="355600" indent="0">
              <a:buNone/>
            </a:pPr>
            <a:r>
              <a:rPr lang="it-IT" sz="2600" dirty="0"/>
              <a:t>Sono consentiti spostamenti di risorse fino all'8 % della dotazione di un asse ed entro il limite del 4 % del bilancio del programma a un'altra priorità dello stesso Fondo a favore dello stesso programma. Tali trasferimenti non incidono sugli anni precedenti e </a:t>
            </a:r>
            <a:r>
              <a:rPr lang="it-IT" sz="2600" b="1" dirty="0">
                <a:solidFill>
                  <a:schemeClr val="tx2"/>
                </a:solidFill>
              </a:rPr>
              <a:t>non richiedono una decisione di modifica del programma da parte della Commissione</a:t>
            </a:r>
            <a:r>
              <a:rPr lang="it-IT" sz="2600" dirty="0"/>
              <a:t>. </a:t>
            </a:r>
          </a:p>
          <a:p>
            <a:r>
              <a:rPr lang="it-IT" sz="2600" b="1" u="sng" dirty="0">
                <a:solidFill>
                  <a:srgbClr val="0033CC"/>
                </a:solidFill>
              </a:rPr>
              <a:t>Ammissibilità della spesa</a:t>
            </a:r>
          </a:p>
          <a:p>
            <a:pPr marL="400050" lvl="1" indent="0">
              <a:buNone/>
            </a:pPr>
            <a:r>
              <a:rPr lang="it-IT" sz="2600" dirty="0"/>
              <a:t>Le spese per le operazioni volte a promuovere le capacità di risposta alle crisi nel contesto dell'epidemia di COVID-19 sono </a:t>
            </a:r>
            <a:r>
              <a:rPr lang="it-IT" sz="2600" b="1" dirty="0">
                <a:solidFill>
                  <a:schemeClr val="tx2"/>
                </a:solidFill>
              </a:rPr>
              <a:t>ammissibili a decorrere dal 1° febbraio 2020.</a:t>
            </a: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10</a:t>
            </a:fld>
            <a:endParaRPr lang="it-IT" dirty="0"/>
          </a:p>
        </p:txBody>
      </p:sp>
    </p:spTree>
    <p:extLst>
      <p:ext uri="{BB962C8B-B14F-4D97-AF65-F5344CB8AC3E}">
        <p14:creationId xmlns:p14="http://schemas.microsoft.com/office/powerpoint/2010/main" val="2435150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2020/460 del 30 marzo 2020 </a:t>
            </a:r>
            <a:br>
              <a:rPr lang="it-IT" sz="2400" dirty="0"/>
            </a:br>
            <a:r>
              <a:rPr lang="it-IT" sz="2400" dirty="0"/>
              <a:t>MODIFICHE AL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1268760"/>
            <a:ext cx="8363272" cy="4857403"/>
          </a:xfrm>
        </p:spPr>
        <p:txBody>
          <a:bodyPr>
            <a:normAutofit/>
          </a:bodyPr>
          <a:lstStyle/>
          <a:p>
            <a:r>
              <a:rPr lang="it-IT" sz="2600" b="1" u="sng" dirty="0">
                <a:solidFill>
                  <a:srgbClr val="0033CC"/>
                </a:solidFill>
              </a:rPr>
              <a:t>Sospensione delle procedure di recupero della CE</a:t>
            </a:r>
          </a:p>
          <a:p>
            <a:pPr marL="355600" indent="0">
              <a:buNone/>
            </a:pPr>
            <a:r>
              <a:rPr lang="it-IT" sz="2600" dirty="0"/>
              <a:t>La Commissione non emette un ordine di recupero degli importi recuperabili dallo Stato membro per i conti presentati nel 2020. </a:t>
            </a:r>
            <a:r>
              <a:rPr lang="it-IT" sz="2600" b="1" dirty="0">
                <a:solidFill>
                  <a:schemeClr val="tx2"/>
                </a:solidFill>
              </a:rPr>
              <a:t>Gli importi non recuperati sono utilizzati per accelerare gli investimenti </a:t>
            </a:r>
            <a:r>
              <a:rPr lang="it-IT" sz="2600" dirty="0"/>
              <a:t>relativi all'epidemia di COVID-19 e ammissibili ai sensi del presente regolamento e delle norme specifiche di ciascun Fondo. </a:t>
            </a:r>
          </a:p>
          <a:p>
            <a:pPr marL="355600" indent="0">
              <a:buNone/>
            </a:pPr>
            <a:r>
              <a:rPr lang="it-IT" sz="2600" b="1" dirty="0">
                <a:solidFill>
                  <a:schemeClr val="tx2"/>
                </a:solidFill>
              </a:rPr>
              <a:t>Gli importi non recuperati sono liquidati o recuperati alla chiusura</a:t>
            </a:r>
            <a:r>
              <a:rPr lang="it-IT" sz="2600" dirty="0"/>
              <a:t>.</a:t>
            </a:r>
            <a:endParaRPr lang="it-IT" sz="2600" b="1" dirty="0">
              <a:solidFill>
                <a:schemeClr val="tx2"/>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11</a:t>
            </a:fld>
            <a:endParaRPr lang="it-IT" dirty="0"/>
          </a:p>
        </p:txBody>
      </p:sp>
    </p:spTree>
    <p:extLst>
      <p:ext uri="{BB962C8B-B14F-4D97-AF65-F5344CB8AC3E}">
        <p14:creationId xmlns:p14="http://schemas.microsoft.com/office/powerpoint/2010/main" val="1396248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2020/558 del 23 aprile 2020 </a:t>
            </a:r>
            <a:br>
              <a:rPr lang="it-IT" sz="2400" dirty="0"/>
            </a:br>
            <a:r>
              <a:rPr lang="it-IT" sz="2400" dirty="0"/>
              <a:t>ARTICOLO 25 BIS DEL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947861"/>
            <a:ext cx="8363272" cy="4857403"/>
          </a:xfrm>
        </p:spPr>
        <p:txBody>
          <a:bodyPr>
            <a:noAutofit/>
          </a:bodyPr>
          <a:lstStyle/>
          <a:p>
            <a:r>
              <a:rPr lang="it-IT" sz="2500" b="1" u="sng" dirty="0">
                <a:solidFill>
                  <a:srgbClr val="0033CC"/>
                </a:solidFill>
              </a:rPr>
              <a:t>Cofinanziamento del 100%</a:t>
            </a:r>
          </a:p>
          <a:p>
            <a:pPr marL="355600" indent="0">
              <a:buNone/>
            </a:pPr>
            <a:r>
              <a:rPr lang="it-IT" sz="2500" dirty="0"/>
              <a:t>Può essere applicato un tasso di cofinanziamento del 100 % </a:t>
            </a:r>
            <a:r>
              <a:rPr lang="it-IT" sz="2500" b="1" dirty="0">
                <a:solidFill>
                  <a:schemeClr val="tx2"/>
                </a:solidFill>
              </a:rPr>
              <a:t>alle spese dichiarate nelle domande di pagamento nel periodo contabile che decorre dal 1° luglio 2020 fino al 30 giugno 2021</a:t>
            </a:r>
            <a:r>
              <a:rPr lang="it-IT" sz="2500" dirty="0"/>
              <a:t> per uno o più assi prioritari di un programma.</a:t>
            </a:r>
          </a:p>
          <a:p>
            <a:pPr marL="355600" indent="0">
              <a:buNone/>
            </a:pPr>
            <a:r>
              <a:rPr lang="it-IT" sz="2500" dirty="0"/>
              <a:t>Tale possibilità costituisce deroga alle percentuali relative al tasso massimo di cofinanziamento UE del Programma stabilito dall’articolo 120, primo e quarto comma (per le Regioni meno sviluppate (80% di quota UE).</a:t>
            </a:r>
          </a:p>
          <a:p>
            <a:pPr marL="355600" indent="0">
              <a:buNone/>
            </a:pPr>
            <a:r>
              <a:rPr lang="it-IT" sz="2500" dirty="0"/>
              <a:t>Prima di trasmettere la prima domanda di pagamento per il periodo contabile che inizia il 1° luglio 2021, gli Stati membri comunicano il tasso di cofinanziamento applicabile nel periodo contabile concluso il 30 giugno 2020, per le priorità interessate dall'aumento temporaneo al 100%.</a:t>
            </a:r>
            <a:endParaRPr lang="it-IT" sz="2500" b="1" dirty="0">
              <a:solidFill>
                <a:schemeClr val="tx2"/>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12</a:t>
            </a:fld>
            <a:endParaRPr lang="it-IT" dirty="0"/>
          </a:p>
        </p:txBody>
      </p:sp>
    </p:spTree>
    <p:extLst>
      <p:ext uri="{BB962C8B-B14F-4D97-AF65-F5344CB8AC3E}">
        <p14:creationId xmlns:p14="http://schemas.microsoft.com/office/powerpoint/2010/main" val="1154246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2020/558 del 23 aprile 2020 </a:t>
            </a:r>
            <a:br>
              <a:rPr lang="it-IT" sz="2400" dirty="0"/>
            </a:br>
            <a:r>
              <a:rPr lang="it-IT" sz="2400" dirty="0"/>
              <a:t>ARTICOLO 25 BIS DEL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947861"/>
            <a:ext cx="8363272" cy="4857403"/>
          </a:xfrm>
        </p:spPr>
        <p:txBody>
          <a:bodyPr>
            <a:noAutofit/>
          </a:bodyPr>
          <a:lstStyle/>
          <a:p>
            <a:r>
              <a:rPr lang="it-IT" sz="2600" b="1" u="sng" dirty="0">
                <a:solidFill>
                  <a:srgbClr val="0033CC"/>
                </a:solidFill>
              </a:rPr>
              <a:t>Trasferimento tra Fondi</a:t>
            </a:r>
          </a:p>
          <a:p>
            <a:pPr marL="355600" indent="0">
              <a:buNone/>
            </a:pPr>
            <a:r>
              <a:rPr lang="it-IT" sz="2500" b="1" dirty="0">
                <a:solidFill>
                  <a:schemeClr val="tx2"/>
                </a:solidFill>
              </a:rPr>
              <a:t>Le risorse disponibili per la programmazione dell'anno 2020 </a:t>
            </a:r>
            <a:r>
              <a:rPr lang="it-IT" sz="2600" dirty="0"/>
              <a:t>per l'obiettivo Investimenti in favore della crescita e dell'occupazione </a:t>
            </a:r>
            <a:r>
              <a:rPr lang="it-IT" sz="2500" b="1" dirty="0">
                <a:solidFill>
                  <a:schemeClr val="tx2"/>
                </a:solidFill>
              </a:rPr>
              <a:t>possono essere trasferite tra FESR e FSE</a:t>
            </a:r>
            <a:r>
              <a:rPr lang="it-IT" sz="2600" dirty="0"/>
              <a:t>, indipendentemente dagli importi precedentemente fissati. </a:t>
            </a:r>
          </a:p>
          <a:p>
            <a:r>
              <a:rPr lang="it-IT" sz="2600" b="1" u="sng" dirty="0">
                <a:solidFill>
                  <a:srgbClr val="0033CC"/>
                </a:solidFill>
              </a:rPr>
              <a:t>Trasferimento tra categorie di regioni</a:t>
            </a:r>
          </a:p>
          <a:p>
            <a:pPr marL="355600" indent="0">
              <a:buNone/>
            </a:pPr>
            <a:r>
              <a:rPr lang="it-IT" sz="2500" b="1" dirty="0">
                <a:solidFill>
                  <a:schemeClr val="tx2"/>
                </a:solidFill>
              </a:rPr>
              <a:t>Le risorse disponibili per la programmazione dell'anno 2020 </a:t>
            </a:r>
            <a:r>
              <a:rPr lang="it-IT" sz="2600" dirty="0"/>
              <a:t>per l'obiettivo Investimenti in favore della crescita e dell'occupazione </a:t>
            </a:r>
            <a:r>
              <a:rPr lang="it-IT" sz="2500" b="1" dirty="0">
                <a:solidFill>
                  <a:schemeClr val="tx2"/>
                </a:solidFill>
              </a:rPr>
              <a:t>possono essere trasferite tra categorie di regioni, </a:t>
            </a:r>
            <a:r>
              <a:rPr lang="it-IT" sz="2600" dirty="0"/>
              <a:t>indipendentemente dagli importi precedentemente fissati. </a:t>
            </a:r>
          </a:p>
          <a:p>
            <a:pPr marL="0" indent="0">
              <a:buNone/>
            </a:pPr>
            <a:r>
              <a:rPr lang="it-IT" sz="2600" dirty="0"/>
              <a:t>Le richieste di trasferimento sono debitamente motivate.</a:t>
            </a:r>
          </a:p>
          <a:p>
            <a:pPr marL="355600" indent="0">
              <a:buNone/>
            </a:pPr>
            <a:endParaRPr lang="it-IT" sz="2600" b="1" dirty="0">
              <a:solidFill>
                <a:schemeClr val="tx2"/>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13</a:t>
            </a:fld>
            <a:endParaRPr lang="it-IT" dirty="0"/>
          </a:p>
        </p:txBody>
      </p:sp>
    </p:spTree>
    <p:extLst>
      <p:ext uri="{BB962C8B-B14F-4D97-AF65-F5344CB8AC3E}">
        <p14:creationId xmlns:p14="http://schemas.microsoft.com/office/powerpoint/2010/main" val="2019499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2020/558 del 23 aprile 2020 </a:t>
            </a:r>
            <a:br>
              <a:rPr lang="it-IT" sz="2400" dirty="0"/>
            </a:br>
            <a:r>
              <a:rPr lang="it-IT" sz="2400" dirty="0"/>
              <a:t>ARTICOLO 25 BIS DEL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947861"/>
            <a:ext cx="8363272" cy="4857403"/>
          </a:xfrm>
        </p:spPr>
        <p:txBody>
          <a:bodyPr>
            <a:noAutofit/>
          </a:bodyPr>
          <a:lstStyle/>
          <a:p>
            <a:r>
              <a:rPr lang="it-IT" sz="2600" b="1" u="sng" dirty="0">
                <a:solidFill>
                  <a:srgbClr val="0033CC"/>
                </a:solidFill>
              </a:rPr>
              <a:t>Deroga agli obblighi di concentrazione tematica</a:t>
            </a:r>
          </a:p>
          <a:p>
            <a:r>
              <a:rPr lang="it-IT" sz="2600" b="1" u="sng" dirty="0">
                <a:solidFill>
                  <a:srgbClr val="0033CC"/>
                </a:solidFill>
              </a:rPr>
              <a:t>Non modificabilità dell’accordo di partenariato</a:t>
            </a:r>
          </a:p>
          <a:p>
            <a:pPr marL="355600" indent="0">
              <a:buNone/>
            </a:pPr>
            <a:r>
              <a:rPr lang="it-IT" sz="2600" dirty="0"/>
              <a:t>A decorrere dal 24 aprile 2020 è omessa la verifica della coerenza dei programmi e della relativa attuazione con l'accordo di partenariato.</a:t>
            </a:r>
          </a:p>
          <a:p>
            <a:r>
              <a:rPr lang="it-IT" sz="2600" b="1" u="sng" dirty="0">
                <a:solidFill>
                  <a:srgbClr val="0033CC"/>
                </a:solidFill>
              </a:rPr>
              <a:t>Possibilità di certificare spese relative ad operazioni completate</a:t>
            </a:r>
            <a:r>
              <a:rPr lang="it-IT" sz="2600" b="1" dirty="0">
                <a:solidFill>
                  <a:srgbClr val="0033CC"/>
                </a:solidFill>
              </a:rPr>
              <a:t> </a:t>
            </a:r>
            <a:r>
              <a:rPr lang="it-IT" sz="2600" dirty="0"/>
              <a:t>se finalizzate a promuovere la capacità di risposta alla crisi nel contesto dell'epidemia di COVID-19 (deroga all’applicazione dell'articolo 65.6). </a:t>
            </a:r>
          </a:p>
          <a:p>
            <a:r>
              <a:rPr lang="it-IT" sz="2600" b="1" u="sng" dirty="0">
                <a:solidFill>
                  <a:srgbClr val="0033CC"/>
                </a:solidFill>
              </a:rPr>
              <a:t>Slittamento al 30 settembre 2020 del termine </a:t>
            </a:r>
            <a:r>
              <a:rPr lang="it-IT" b="1" u="sng" dirty="0">
                <a:solidFill>
                  <a:srgbClr val="0033CC"/>
                </a:solidFill>
              </a:rPr>
              <a:t>per la presentazione della RAA</a:t>
            </a:r>
          </a:p>
          <a:p>
            <a:r>
              <a:rPr lang="it-IT" sz="2600" b="1" u="sng" dirty="0">
                <a:solidFill>
                  <a:srgbClr val="0033CC"/>
                </a:solidFill>
              </a:rPr>
              <a:t>Semplificazione del campionamento per le </a:t>
            </a:r>
            <a:r>
              <a:rPr lang="it-IT" sz="2600" b="1" u="sng" dirty="0" err="1">
                <a:solidFill>
                  <a:srgbClr val="0033CC"/>
                </a:solidFill>
              </a:rPr>
              <a:t>AdA</a:t>
            </a:r>
            <a:endParaRPr lang="it-IT" sz="2600" b="1" u="sng" dirty="0">
              <a:solidFill>
                <a:srgbClr val="0033CC"/>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14</a:t>
            </a:fld>
            <a:endParaRPr lang="it-IT" dirty="0"/>
          </a:p>
        </p:txBody>
      </p:sp>
    </p:spTree>
    <p:extLst>
      <p:ext uri="{BB962C8B-B14F-4D97-AF65-F5344CB8AC3E}">
        <p14:creationId xmlns:p14="http://schemas.microsoft.com/office/powerpoint/2010/main" val="3376783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3145219C-FB3A-4667-9AA2-B16B7169A3D0}"/>
              </a:ext>
            </a:extLst>
          </p:cNvPr>
          <p:cNvSpPr>
            <a:spLocks noGrp="1"/>
          </p:cNvSpPr>
          <p:nvPr>
            <p:ph type="title"/>
          </p:nvPr>
        </p:nvSpPr>
        <p:spPr/>
        <p:txBody>
          <a:bodyPr/>
          <a:lstStyle/>
          <a:p>
            <a:r>
              <a:rPr lang="it-IT" sz="2800" dirty="0">
                <a:solidFill>
                  <a:srgbClr val="FF0000"/>
                </a:solidFill>
              </a:rPr>
              <a:t>AIUTI DI STATO: MISURE APPROVATE DALLA COMMISSIONE EUROPEA NELL'EMERGENZA DEL CORONAVIRUS</a:t>
            </a:r>
          </a:p>
        </p:txBody>
      </p:sp>
      <p:sp>
        <p:nvSpPr>
          <p:cNvPr id="2" name="Segnaposto numero diapositiva 1">
            <a:extLst>
              <a:ext uri="{FF2B5EF4-FFF2-40B4-BE49-F238E27FC236}">
                <a16:creationId xmlns:a16="http://schemas.microsoft.com/office/drawing/2014/main" id="{3EB39D99-A4B5-4E2E-8A1C-059CA36F094C}"/>
              </a:ext>
            </a:extLst>
          </p:cNvPr>
          <p:cNvSpPr>
            <a:spLocks noGrp="1"/>
          </p:cNvSpPr>
          <p:nvPr>
            <p:ph type="sldNum" sz="quarter" idx="12"/>
          </p:nvPr>
        </p:nvSpPr>
        <p:spPr/>
        <p:txBody>
          <a:bodyPr/>
          <a:lstStyle/>
          <a:p>
            <a:pPr>
              <a:defRPr/>
            </a:pPr>
            <a:fld id="{76234B89-3B5F-4194-881A-CF17683487D5}" type="slidenum">
              <a:rPr lang="it-IT" smtClean="0"/>
              <a:pPr>
                <a:defRPr/>
              </a:pPr>
              <a:t>15</a:t>
            </a:fld>
            <a:endParaRPr lang="it-IT"/>
          </a:p>
        </p:txBody>
      </p:sp>
    </p:spTree>
    <p:extLst>
      <p:ext uri="{BB962C8B-B14F-4D97-AF65-F5344CB8AC3E}">
        <p14:creationId xmlns:p14="http://schemas.microsoft.com/office/powerpoint/2010/main" val="415708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5790A8AB-2E58-4E44-80ED-88842EF919BE}"/>
              </a:ext>
            </a:extLst>
          </p:cNvPr>
          <p:cNvSpPr>
            <a:spLocks noGrp="1"/>
          </p:cNvSpPr>
          <p:nvPr>
            <p:ph type="title"/>
          </p:nvPr>
        </p:nvSpPr>
        <p:spPr/>
        <p:txBody>
          <a:bodyPr/>
          <a:lstStyle/>
          <a:p>
            <a:r>
              <a:rPr lang="it-IT" dirty="0"/>
              <a:t>MISURE TEMPORANEE DI AIUTO</a:t>
            </a:r>
          </a:p>
        </p:txBody>
      </p:sp>
      <p:sp>
        <p:nvSpPr>
          <p:cNvPr id="6" name="Segnaposto contenuto 5">
            <a:extLst>
              <a:ext uri="{FF2B5EF4-FFF2-40B4-BE49-F238E27FC236}">
                <a16:creationId xmlns:a16="http://schemas.microsoft.com/office/drawing/2014/main" id="{7609DE11-1EE8-49F4-A887-964F41640474}"/>
              </a:ext>
            </a:extLst>
          </p:cNvPr>
          <p:cNvSpPr>
            <a:spLocks noGrp="1"/>
          </p:cNvSpPr>
          <p:nvPr>
            <p:ph idx="1"/>
          </p:nvPr>
        </p:nvSpPr>
        <p:spPr/>
        <p:txBody>
          <a:bodyPr>
            <a:normAutofit/>
          </a:bodyPr>
          <a:lstStyle/>
          <a:p>
            <a:r>
              <a:rPr lang="it-IT" dirty="0"/>
              <a:t>Per rispondere alla crisi economica e sanitaria legata alla diffusione del COVID-19, la Commissione europea ha deciso di concedere agli Stati membri la </a:t>
            </a:r>
            <a:r>
              <a:rPr lang="it-IT" b="1" dirty="0">
                <a:solidFill>
                  <a:srgbClr val="0033CC"/>
                </a:solidFill>
              </a:rPr>
              <a:t>piena flessibilità nell'applicazione della disciplina sugli aiuti di Stato</a:t>
            </a:r>
            <a:r>
              <a:rPr lang="it-IT" dirty="0"/>
              <a:t>.</a:t>
            </a:r>
          </a:p>
          <a:p>
            <a:r>
              <a:rPr lang="it-IT" dirty="0"/>
              <a:t>Con il quadro temporaneo per le misure di aiuto di Stato a sostegno dell'economia nell'attuale emergenza del COVID-19, </a:t>
            </a:r>
            <a:r>
              <a:rPr lang="it-IT" b="1" dirty="0">
                <a:solidFill>
                  <a:srgbClr val="0033CC"/>
                </a:solidFill>
              </a:rPr>
              <a:t>la CE ha autorizzato, </a:t>
            </a:r>
            <a:r>
              <a:rPr lang="it-IT" b="1" strike="sngStrike" dirty="0">
                <a:solidFill>
                  <a:srgbClr val="0033CC"/>
                </a:solidFill>
              </a:rPr>
              <a:t>sino al 31 dicembre 2020 </a:t>
            </a:r>
            <a:r>
              <a:rPr lang="it-IT" b="1" dirty="0">
                <a:solidFill>
                  <a:srgbClr val="0033CC"/>
                </a:solidFill>
              </a:rPr>
              <a:t>al 30 giugno 2021, alcune tipologie di aiuti di Stato ampliando il ventaglio di misure consentite</a:t>
            </a:r>
            <a:r>
              <a:rPr lang="it-IT" dirty="0"/>
              <a:t>.</a:t>
            </a:r>
          </a:p>
        </p:txBody>
      </p:sp>
      <p:sp>
        <p:nvSpPr>
          <p:cNvPr id="4" name="Segnaposto numero diapositiva 3">
            <a:extLst>
              <a:ext uri="{FF2B5EF4-FFF2-40B4-BE49-F238E27FC236}">
                <a16:creationId xmlns:a16="http://schemas.microsoft.com/office/drawing/2014/main" id="{B252E729-833E-4C85-9EAE-8E0D266395CE}"/>
              </a:ext>
            </a:extLst>
          </p:cNvPr>
          <p:cNvSpPr>
            <a:spLocks noGrp="1"/>
          </p:cNvSpPr>
          <p:nvPr>
            <p:ph type="sldNum" sz="quarter" idx="12"/>
          </p:nvPr>
        </p:nvSpPr>
        <p:spPr/>
        <p:txBody>
          <a:bodyPr/>
          <a:lstStyle/>
          <a:p>
            <a:fld id="{7D6EA32B-47EB-4AF4-8EF1-343B9BF741F7}" type="slidenum">
              <a:rPr lang="it-IT" smtClean="0"/>
              <a:pPr/>
              <a:t>16</a:t>
            </a:fld>
            <a:endParaRPr lang="it-IT"/>
          </a:p>
        </p:txBody>
      </p:sp>
    </p:spTree>
    <p:extLst>
      <p:ext uri="{BB962C8B-B14F-4D97-AF65-F5344CB8AC3E}">
        <p14:creationId xmlns:p14="http://schemas.microsoft.com/office/powerpoint/2010/main" val="3061198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5790A8AB-2E58-4E44-80ED-88842EF919BE}"/>
              </a:ext>
            </a:extLst>
          </p:cNvPr>
          <p:cNvSpPr>
            <a:spLocks noGrp="1"/>
          </p:cNvSpPr>
          <p:nvPr>
            <p:ph type="title"/>
          </p:nvPr>
        </p:nvSpPr>
        <p:spPr>
          <a:xfrm>
            <a:off x="457200" y="116632"/>
            <a:ext cx="8229600" cy="360040"/>
          </a:xfrm>
        </p:spPr>
        <p:txBody>
          <a:bodyPr/>
          <a:lstStyle/>
          <a:p>
            <a:r>
              <a:rPr lang="it-IT" dirty="0"/>
              <a:t>MISURE TEMPORANEE DI AIUTO</a:t>
            </a:r>
          </a:p>
        </p:txBody>
      </p:sp>
      <p:sp>
        <p:nvSpPr>
          <p:cNvPr id="6" name="Segnaposto contenuto 5">
            <a:extLst>
              <a:ext uri="{FF2B5EF4-FFF2-40B4-BE49-F238E27FC236}">
                <a16:creationId xmlns:a16="http://schemas.microsoft.com/office/drawing/2014/main" id="{7609DE11-1EE8-49F4-A887-964F41640474}"/>
              </a:ext>
            </a:extLst>
          </p:cNvPr>
          <p:cNvSpPr>
            <a:spLocks noGrp="1"/>
          </p:cNvSpPr>
          <p:nvPr>
            <p:ph idx="1"/>
          </p:nvPr>
        </p:nvSpPr>
        <p:spPr>
          <a:xfrm>
            <a:off x="457200" y="620688"/>
            <a:ext cx="8229600" cy="5904656"/>
          </a:xfrm>
        </p:spPr>
        <p:txBody>
          <a:bodyPr>
            <a:normAutofit/>
          </a:bodyPr>
          <a:lstStyle/>
          <a:p>
            <a:pPr marL="57150" indent="0">
              <a:buNone/>
            </a:pPr>
            <a:r>
              <a:rPr lang="it-IT" sz="1800" dirty="0"/>
              <a:t>Quadro Temporaneo per gli aiuti di stato Strumento a sostegno delle imprese nell’emergenza COVID-19 che considera compatibili aiuti straordinari inquanto in grado di produrre vantaggi di interesse comune, mantenendo al contempo l'integrità del mercato interno dell’UE e garantendo condizioni di parità</a:t>
            </a:r>
          </a:p>
          <a:p>
            <a:pPr marL="400050"/>
            <a:r>
              <a:rPr lang="it-IT" sz="1800" dirty="0"/>
              <a:t>Comunicazione della Commissione relativa al "Quadro temporaneo per le misure di aiuto di Stato a sostegno dell’economia nell’attuale emergenza del COVID-19" </a:t>
            </a:r>
            <a:r>
              <a:rPr lang="it-IT" sz="1800" b="1" dirty="0">
                <a:solidFill>
                  <a:srgbClr val="0033CC"/>
                </a:solidFill>
              </a:rPr>
              <a:t>(2020/C 91 I/01) 20/03/2020</a:t>
            </a:r>
          </a:p>
          <a:p>
            <a:pPr marL="400050"/>
            <a:r>
              <a:rPr lang="it-IT" sz="1800" dirty="0"/>
              <a:t>Comunicazione della Commissione relativa alla modifica del "Quadro temporaneo per le misure di aiuto di Stato a sostegno dell'economia nell'attuale emergenza del COVID-19" (</a:t>
            </a:r>
            <a:r>
              <a:rPr lang="it-IT" sz="1800" b="1" dirty="0">
                <a:solidFill>
                  <a:srgbClr val="0033CC"/>
                </a:solidFill>
              </a:rPr>
              <a:t>2020/C 112 I/01) - Primo Emendamento 04/04/2020</a:t>
            </a:r>
          </a:p>
          <a:p>
            <a:pPr marL="400050"/>
            <a:r>
              <a:rPr lang="it-IT" sz="1800" dirty="0"/>
              <a:t>Comunicazione della Commissione relativa alla modifica del "Quadro temporaneo per le misure di aiuto di Stato a sostegno dell’economia nell’attuale emergenza della Covid-19</a:t>
            </a:r>
            <a:r>
              <a:rPr lang="it-IT" sz="1800" b="1" dirty="0">
                <a:solidFill>
                  <a:srgbClr val="0033CC"/>
                </a:solidFill>
              </a:rPr>
              <a:t>" (2020/C 164/03) - Secondo Emendamento 13/05/2020</a:t>
            </a:r>
          </a:p>
          <a:p>
            <a:pPr marL="400050"/>
            <a:r>
              <a:rPr lang="it-IT" sz="1800" dirty="0"/>
              <a:t>Comunicazione della Commissione relativa alla modifica del "Quadro temporaneo per le misure di aiuto di Stato a sostegno dell’economia nell’attuale emergenza della Covid-19" </a:t>
            </a:r>
            <a:r>
              <a:rPr lang="it-IT" sz="1800" b="1" dirty="0">
                <a:solidFill>
                  <a:srgbClr val="0033CC"/>
                </a:solidFill>
              </a:rPr>
              <a:t>(2020/C 218/03) - Terzo Emendamento 02/07/2020</a:t>
            </a:r>
          </a:p>
          <a:p>
            <a:pPr marL="400050"/>
            <a:r>
              <a:rPr lang="it-IT" sz="1800" dirty="0"/>
              <a:t>Comunicazione della Commissione relativa alla modifica del "Quadro temporaneo per le misure di aiuto di Stato a sostegno dell’economia nell’attuale emergenza della Covid-19" </a:t>
            </a:r>
            <a:r>
              <a:rPr lang="it-IT" sz="1800" b="1" dirty="0">
                <a:solidFill>
                  <a:srgbClr val="0033CC"/>
                </a:solidFill>
              </a:rPr>
              <a:t>(2020/C 340 I/01) - Quarto Emendamento 13/10/2020</a:t>
            </a:r>
          </a:p>
        </p:txBody>
      </p:sp>
      <p:sp>
        <p:nvSpPr>
          <p:cNvPr id="4" name="Segnaposto numero diapositiva 3">
            <a:extLst>
              <a:ext uri="{FF2B5EF4-FFF2-40B4-BE49-F238E27FC236}">
                <a16:creationId xmlns:a16="http://schemas.microsoft.com/office/drawing/2014/main" id="{B252E729-833E-4C85-9EAE-8E0D266395CE}"/>
              </a:ext>
            </a:extLst>
          </p:cNvPr>
          <p:cNvSpPr>
            <a:spLocks noGrp="1"/>
          </p:cNvSpPr>
          <p:nvPr>
            <p:ph type="sldNum" sz="quarter" idx="12"/>
          </p:nvPr>
        </p:nvSpPr>
        <p:spPr/>
        <p:txBody>
          <a:bodyPr/>
          <a:lstStyle/>
          <a:p>
            <a:fld id="{7D6EA32B-47EB-4AF4-8EF1-343B9BF741F7}" type="slidenum">
              <a:rPr lang="it-IT" smtClean="0"/>
              <a:pPr/>
              <a:t>17</a:t>
            </a:fld>
            <a:endParaRPr lang="it-IT"/>
          </a:p>
        </p:txBody>
      </p:sp>
    </p:spTree>
    <p:extLst>
      <p:ext uri="{BB962C8B-B14F-4D97-AF65-F5344CB8AC3E}">
        <p14:creationId xmlns:p14="http://schemas.microsoft.com/office/powerpoint/2010/main" val="3043613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4210BC-134B-4798-84D9-D6ED084A7BE7}"/>
              </a:ext>
            </a:extLst>
          </p:cNvPr>
          <p:cNvSpPr>
            <a:spLocks noGrp="1"/>
          </p:cNvSpPr>
          <p:nvPr>
            <p:ph type="title"/>
          </p:nvPr>
        </p:nvSpPr>
        <p:spPr/>
        <p:txBody>
          <a:bodyPr/>
          <a:lstStyle/>
          <a:p>
            <a:r>
              <a:rPr lang="it-IT" dirty="0"/>
              <a:t>Base normativa per gli aiuti temporanei</a:t>
            </a:r>
          </a:p>
        </p:txBody>
      </p:sp>
      <p:sp>
        <p:nvSpPr>
          <p:cNvPr id="3" name="Segnaposto contenuto 2">
            <a:extLst>
              <a:ext uri="{FF2B5EF4-FFF2-40B4-BE49-F238E27FC236}">
                <a16:creationId xmlns:a16="http://schemas.microsoft.com/office/drawing/2014/main" id="{93330276-0ED3-47A1-89A0-A68063D7C143}"/>
              </a:ext>
            </a:extLst>
          </p:cNvPr>
          <p:cNvSpPr>
            <a:spLocks noGrp="1"/>
          </p:cNvSpPr>
          <p:nvPr>
            <p:ph idx="1"/>
          </p:nvPr>
        </p:nvSpPr>
        <p:spPr/>
        <p:txBody>
          <a:bodyPr>
            <a:normAutofit/>
          </a:bodyPr>
          <a:lstStyle/>
          <a:p>
            <a:r>
              <a:rPr lang="it-IT" dirty="0"/>
              <a:t>Ai sensi dell'articolo 107, paragrafo 3, lettera b), del TFUE, la Commissione può dichiarare compatibili con il mercato interno gli aiuti destinati "</a:t>
            </a:r>
            <a:r>
              <a:rPr lang="it-IT" b="1" dirty="0">
                <a:solidFill>
                  <a:srgbClr val="0033CC"/>
                </a:solidFill>
              </a:rPr>
              <a:t>a porre rimedio a un grave turbamento dell'economia di uno Stato membro</a:t>
            </a:r>
            <a:r>
              <a:rPr lang="it-IT" dirty="0"/>
              <a:t>". </a:t>
            </a:r>
          </a:p>
          <a:p>
            <a:r>
              <a:rPr lang="it-IT" dirty="0"/>
              <a:t>La Commissione considererà tali </a:t>
            </a:r>
            <a:r>
              <a:rPr lang="it-IT" b="1" dirty="0">
                <a:solidFill>
                  <a:srgbClr val="0033CC"/>
                </a:solidFill>
              </a:rPr>
              <a:t>aiuti di Stato compatibili con il mercato interno</a:t>
            </a:r>
            <a:r>
              <a:rPr lang="it-IT" dirty="0"/>
              <a:t> ai sensi dell'articolo 107, paragrafo 3, lettera b), del TFUE, purché siano soddisfatte una serie di condizioni</a:t>
            </a:r>
          </a:p>
          <a:p>
            <a:endParaRPr lang="it-IT" dirty="0"/>
          </a:p>
          <a:p>
            <a:endParaRPr lang="it-IT" dirty="0"/>
          </a:p>
        </p:txBody>
      </p:sp>
      <p:sp>
        <p:nvSpPr>
          <p:cNvPr id="4" name="Segnaposto numero diapositiva 3">
            <a:extLst>
              <a:ext uri="{FF2B5EF4-FFF2-40B4-BE49-F238E27FC236}">
                <a16:creationId xmlns:a16="http://schemas.microsoft.com/office/drawing/2014/main" id="{D90AB04F-07AB-46CB-AF3F-444DECC7D8C8}"/>
              </a:ext>
            </a:extLst>
          </p:cNvPr>
          <p:cNvSpPr>
            <a:spLocks noGrp="1"/>
          </p:cNvSpPr>
          <p:nvPr>
            <p:ph type="sldNum" sz="quarter" idx="12"/>
          </p:nvPr>
        </p:nvSpPr>
        <p:spPr/>
        <p:txBody>
          <a:bodyPr/>
          <a:lstStyle/>
          <a:p>
            <a:fld id="{7D6EA32B-47EB-4AF4-8EF1-343B9BF741F7}" type="slidenum">
              <a:rPr lang="it-IT" smtClean="0"/>
              <a:pPr/>
              <a:t>18</a:t>
            </a:fld>
            <a:endParaRPr lang="it-IT"/>
          </a:p>
        </p:txBody>
      </p:sp>
    </p:spTree>
    <p:extLst>
      <p:ext uri="{BB962C8B-B14F-4D97-AF65-F5344CB8AC3E}">
        <p14:creationId xmlns:p14="http://schemas.microsoft.com/office/powerpoint/2010/main" val="2777232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ACB950-9EC2-452B-B206-3FF7565A182A}"/>
              </a:ext>
            </a:extLst>
          </p:cNvPr>
          <p:cNvSpPr>
            <a:spLocks noGrp="1"/>
          </p:cNvSpPr>
          <p:nvPr>
            <p:ph type="title"/>
          </p:nvPr>
        </p:nvSpPr>
        <p:spPr/>
        <p:txBody>
          <a:bodyPr/>
          <a:lstStyle/>
          <a:p>
            <a:r>
              <a:rPr lang="it-IT" dirty="0"/>
              <a:t>Condizioni per gli aiuti temporanei</a:t>
            </a:r>
          </a:p>
        </p:txBody>
      </p:sp>
      <p:sp>
        <p:nvSpPr>
          <p:cNvPr id="3" name="Segnaposto contenuto 2">
            <a:extLst>
              <a:ext uri="{FF2B5EF4-FFF2-40B4-BE49-F238E27FC236}">
                <a16:creationId xmlns:a16="http://schemas.microsoft.com/office/drawing/2014/main" id="{2CA769A4-8DD5-4134-8B5C-29EC9B3C8C60}"/>
              </a:ext>
            </a:extLst>
          </p:cNvPr>
          <p:cNvSpPr>
            <a:spLocks noGrp="1"/>
          </p:cNvSpPr>
          <p:nvPr>
            <p:ph idx="1"/>
          </p:nvPr>
        </p:nvSpPr>
        <p:spPr>
          <a:xfrm>
            <a:off x="323528" y="980728"/>
            <a:ext cx="8496944" cy="5472608"/>
          </a:xfrm>
        </p:spPr>
        <p:txBody>
          <a:bodyPr>
            <a:normAutofit fontScale="92500" lnSpcReduction="20000"/>
          </a:bodyPr>
          <a:lstStyle/>
          <a:p>
            <a:pPr marL="0" indent="0">
              <a:buNone/>
            </a:pPr>
            <a:r>
              <a:rPr lang="it-IT" b="1" dirty="0">
                <a:solidFill>
                  <a:srgbClr val="0033CC"/>
                </a:solidFill>
              </a:rPr>
              <a:t>3.1. Aiuti sotto forma di sovvenzioni dirette, anticipi rimborsabili o agevolazioni fiscali</a:t>
            </a:r>
          </a:p>
          <a:p>
            <a:pPr marL="514350" indent="-514350">
              <a:buFont typeface="+mj-lt"/>
              <a:buAutoNum type="alphaLcParenR"/>
            </a:pPr>
            <a:r>
              <a:rPr lang="it-IT" b="1" dirty="0">
                <a:solidFill>
                  <a:srgbClr val="0033CC"/>
                </a:solidFill>
              </a:rPr>
              <a:t>l'aiuto non supera 800.000€ per impresa</a:t>
            </a:r>
            <a:r>
              <a:rPr lang="it-IT" b="1" dirty="0">
                <a:solidFill>
                  <a:schemeClr val="tx2"/>
                </a:solidFill>
              </a:rPr>
              <a:t> </a:t>
            </a:r>
            <a:r>
              <a:rPr lang="it-IT" dirty="0"/>
              <a:t>sotto forma di sovvenzioni </a:t>
            </a:r>
            <a:r>
              <a:rPr lang="it-IT" dirty="0" err="1"/>
              <a:t>sovvenzioni</a:t>
            </a:r>
            <a:r>
              <a:rPr lang="it-IT" dirty="0"/>
              <a:t> dirette, agevolazioni fiscali e di pagamento o in altre forme, quali anticipi rimborsabili, garanzie, prestiti e partecipazioni;</a:t>
            </a:r>
          </a:p>
          <a:p>
            <a:pPr marL="514350" indent="-514350">
              <a:buFont typeface="+mj-lt"/>
              <a:buAutoNum type="alphaLcParenR"/>
            </a:pPr>
            <a:r>
              <a:rPr lang="it-IT" dirty="0"/>
              <a:t>l'aiuto è concesso sulla base di un regime con budget previsionale; </a:t>
            </a:r>
          </a:p>
          <a:p>
            <a:pPr marL="514350" indent="-514350">
              <a:buFont typeface="+mj-lt"/>
              <a:buAutoNum type="alphaLcParenR"/>
            </a:pPr>
            <a:r>
              <a:rPr lang="it-IT" dirty="0"/>
              <a:t>l'aiuto può essere concesso a </a:t>
            </a:r>
            <a:r>
              <a:rPr lang="it-IT" b="1" dirty="0">
                <a:solidFill>
                  <a:schemeClr val="tx2"/>
                </a:solidFill>
              </a:rPr>
              <a:t>imprese che non erano in difficoltà </a:t>
            </a:r>
            <a:r>
              <a:rPr lang="it-IT" dirty="0"/>
              <a:t>(ai sensi del regolamento generale di esenzione per categoria15) al 31 dicembre 2019; </a:t>
            </a:r>
          </a:p>
          <a:p>
            <a:pPr marL="514350" indent="-514350">
              <a:buFont typeface="+mj-lt"/>
              <a:buAutoNum type="alphaLcParenR"/>
            </a:pPr>
            <a:r>
              <a:rPr lang="it-IT" dirty="0"/>
              <a:t>l'aiuto è concesso </a:t>
            </a:r>
            <a:r>
              <a:rPr lang="it-IT" b="1" dirty="0">
                <a:solidFill>
                  <a:schemeClr val="tx2"/>
                </a:solidFill>
              </a:rPr>
              <a:t>entro e non oltre il </a:t>
            </a:r>
            <a:r>
              <a:rPr lang="it-IT" strike="sngStrike" dirty="0">
                <a:solidFill>
                  <a:schemeClr val="tx2"/>
                </a:solidFill>
              </a:rPr>
              <a:t>31 dicembre 2020</a:t>
            </a:r>
            <a:r>
              <a:rPr lang="it-IT" b="1" dirty="0">
                <a:solidFill>
                  <a:schemeClr val="tx2"/>
                </a:solidFill>
              </a:rPr>
              <a:t>, 30 giugno 2021</a:t>
            </a:r>
            <a:r>
              <a:rPr lang="it-IT" dirty="0"/>
              <a:t>; </a:t>
            </a:r>
          </a:p>
          <a:p>
            <a:pPr marL="514350" indent="-514350">
              <a:buFont typeface="+mj-lt"/>
              <a:buAutoNum type="alphaLcParenR"/>
            </a:pPr>
            <a:r>
              <a:rPr lang="it-IT" dirty="0"/>
              <a:t>gli aiuti concessi a imprese operanti nella trasformazione e commercializzazione di prodotti agricoli sono subordinati al fatto di non venire parzialmente o interamente trasferiti a produttori primari e non sono fissati in base al prezzo o al quantitativo dei prodotti acquistati da produttori primari o immessi sul mercato dalle imprese interessate. </a:t>
            </a:r>
          </a:p>
        </p:txBody>
      </p:sp>
      <p:sp>
        <p:nvSpPr>
          <p:cNvPr id="4" name="Segnaposto numero diapositiva 3">
            <a:extLst>
              <a:ext uri="{FF2B5EF4-FFF2-40B4-BE49-F238E27FC236}">
                <a16:creationId xmlns:a16="http://schemas.microsoft.com/office/drawing/2014/main" id="{049E1F21-8001-46B8-BE77-EFBD964341C2}"/>
              </a:ext>
            </a:extLst>
          </p:cNvPr>
          <p:cNvSpPr>
            <a:spLocks noGrp="1"/>
          </p:cNvSpPr>
          <p:nvPr>
            <p:ph type="sldNum" sz="quarter" idx="12"/>
          </p:nvPr>
        </p:nvSpPr>
        <p:spPr/>
        <p:txBody>
          <a:bodyPr/>
          <a:lstStyle/>
          <a:p>
            <a:fld id="{7D6EA32B-47EB-4AF4-8EF1-343B9BF741F7}" type="slidenum">
              <a:rPr lang="it-IT" smtClean="0"/>
              <a:pPr/>
              <a:t>19</a:t>
            </a:fld>
            <a:endParaRPr lang="it-IT"/>
          </a:p>
        </p:txBody>
      </p:sp>
    </p:spTree>
    <p:extLst>
      <p:ext uri="{BB962C8B-B14F-4D97-AF65-F5344CB8AC3E}">
        <p14:creationId xmlns:p14="http://schemas.microsoft.com/office/powerpoint/2010/main" val="345124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Programma</a:t>
            </a:r>
          </a:p>
        </p:txBody>
      </p:sp>
      <p:sp>
        <p:nvSpPr>
          <p:cNvPr id="3" name="Segnaposto contenuto 2"/>
          <p:cNvSpPr>
            <a:spLocks noGrp="1"/>
          </p:cNvSpPr>
          <p:nvPr>
            <p:ph idx="1"/>
          </p:nvPr>
        </p:nvSpPr>
        <p:spPr>
          <a:xfrm>
            <a:off x="457200" y="692696"/>
            <a:ext cx="8363272" cy="5001419"/>
          </a:xfrm>
        </p:spPr>
        <p:txBody>
          <a:bodyPr/>
          <a:lstStyle/>
          <a:p>
            <a:pPr algn="ctr">
              <a:buNone/>
            </a:pPr>
            <a:r>
              <a:rPr lang="it-IT" b="1" dirty="0"/>
              <a:t>11 dicembre 2020</a:t>
            </a:r>
          </a:p>
          <a:p>
            <a:r>
              <a:rPr lang="it-IT" dirty="0"/>
              <a:t>­Le modifiche introdotte per far fronte all’emergenza sanitaria</a:t>
            </a:r>
          </a:p>
          <a:p>
            <a:pPr lvl="1"/>
            <a:r>
              <a:rPr lang="it-IT" sz="2400" dirty="0"/>
              <a:t>Le modifiche introdotte ai Regolamenti europei</a:t>
            </a:r>
          </a:p>
          <a:p>
            <a:pPr lvl="1"/>
            <a:r>
              <a:rPr lang="it-IT" sz="2400" dirty="0"/>
              <a:t>Il quadro temporaneo degli aiuti</a:t>
            </a:r>
          </a:p>
          <a:p>
            <a:pPr lvl="1"/>
            <a:r>
              <a:rPr lang="it-IT" sz="2400" dirty="0"/>
              <a:t>La proroga del regime degli aiuti</a:t>
            </a:r>
          </a:p>
          <a:p>
            <a:endParaRPr lang="it-IT" dirty="0"/>
          </a:p>
          <a:p>
            <a:r>
              <a:rPr lang="it-IT" dirty="0"/>
              <a:t>­Gli strumenti finanziari 2021-2027:</a:t>
            </a:r>
          </a:p>
          <a:p>
            <a:pPr lvl="1"/>
            <a:r>
              <a:rPr lang="it-IT" sz="2400" dirty="0"/>
              <a:t>Le principali novità</a:t>
            </a:r>
          </a:p>
          <a:p>
            <a:pPr lvl="1"/>
            <a:r>
              <a:rPr lang="it-IT" sz="2400" dirty="0"/>
              <a:t>Aspetti generali</a:t>
            </a:r>
          </a:p>
          <a:p>
            <a:pPr lvl="1"/>
            <a:r>
              <a:rPr lang="it-IT" sz="2400" dirty="0"/>
              <a:t>Ammissibilità</a:t>
            </a:r>
          </a:p>
          <a:p>
            <a:pPr lvl="1"/>
            <a:r>
              <a:rPr lang="it-IT" sz="2400" dirty="0"/>
              <a:t>Controlli</a:t>
            </a:r>
          </a:p>
          <a:p>
            <a:pPr lvl="1"/>
            <a:r>
              <a:rPr lang="it-IT" sz="2400" dirty="0"/>
              <a:t>Certificazione</a:t>
            </a:r>
          </a:p>
          <a:p>
            <a:pPr lvl="1"/>
            <a:r>
              <a:rPr lang="it-IT" sz="2400" dirty="0"/>
              <a:t>Rettifiche finanziarie </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a:t>
            </a:fld>
            <a:endParaRPr lang="it-IT"/>
          </a:p>
        </p:txBody>
      </p:sp>
    </p:spTree>
    <p:extLst>
      <p:ext uri="{BB962C8B-B14F-4D97-AF65-F5344CB8AC3E}">
        <p14:creationId xmlns:p14="http://schemas.microsoft.com/office/powerpoint/2010/main" val="4262844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ACB950-9EC2-452B-B206-3FF7565A182A}"/>
              </a:ext>
            </a:extLst>
          </p:cNvPr>
          <p:cNvSpPr>
            <a:spLocks noGrp="1"/>
          </p:cNvSpPr>
          <p:nvPr>
            <p:ph type="title"/>
          </p:nvPr>
        </p:nvSpPr>
        <p:spPr/>
        <p:txBody>
          <a:bodyPr/>
          <a:lstStyle/>
          <a:p>
            <a:r>
              <a:rPr lang="it-IT" dirty="0"/>
              <a:t>Condizioni per gli aiuti temporanei</a:t>
            </a:r>
          </a:p>
        </p:txBody>
      </p:sp>
      <p:sp>
        <p:nvSpPr>
          <p:cNvPr id="3" name="Segnaposto contenuto 2">
            <a:extLst>
              <a:ext uri="{FF2B5EF4-FFF2-40B4-BE49-F238E27FC236}">
                <a16:creationId xmlns:a16="http://schemas.microsoft.com/office/drawing/2014/main" id="{2CA769A4-8DD5-4134-8B5C-29EC9B3C8C60}"/>
              </a:ext>
            </a:extLst>
          </p:cNvPr>
          <p:cNvSpPr>
            <a:spLocks noGrp="1"/>
          </p:cNvSpPr>
          <p:nvPr>
            <p:ph idx="1"/>
          </p:nvPr>
        </p:nvSpPr>
        <p:spPr>
          <a:xfrm>
            <a:off x="457200" y="980728"/>
            <a:ext cx="8229600" cy="5328592"/>
          </a:xfrm>
        </p:spPr>
        <p:txBody>
          <a:bodyPr>
            <a:normAutofit/>
          </a:bodyPr>
          <a:lstStyle/>
          <a:p>
            <a:r>
              <a:rPr lang="it-IT" dirty="0"/>
              <a:t>nel settore della </a:t>
            </a:r>
            <a:r>
              <a:rPr lang="it-IT" b="1" dirty="0">
                <a:solidFill>
                  <a:srgbClr val="0033CC"/>
                </a:solidFill>
              </a:rPr>
              <a:t>pesca e dell'acquacoltura </a:t>
            </a:r>
            <a:r>
              <a:rPr lang="it-IT" dirty="0"/>
              <a:t>l'aiuto non supera 120.000€ per impresa </a:t>
            </a:r>
          </a:p>
          <a:p>
            <a:r>
              <a:rPr lang="it-IT" dirty="0"/>
              <a:t>per impresa operante nel settore della </a:t>
            </a:r>
            <a:r>
              <a:rPr lang="it-IT" b="1" dirty="0">
                <a:solidFill>
                  <a:srgbClr val="0033CC"/>
                </a:solidFill>
              </a:rPr>
              <a:t>produzione primaria di prodotti</a:t>
            </a:r>
            <a:r>
              <a:rPr lang="it-IT" b="1" dirty="0">
                <a:solidFill>
                  <a:schemeClr val="tx2"/>
                </a:solidFill>
              </a:rPr>
              <a:t> </a:t>
            </a:r>
            <a:r>
              <a:rPr lang="it-IT" dirty="0"/>
              <a:t>agricoli 100.000€</a:t>
            </a:r>
          </a:p>
          <a:p>
            <a:pPr marL="0" indent="0">
              <a:buNone/>
            </a:pPr>
            <a:endParaRPr lang="it-IT" b="1" dirty="0">
              <a:solidFill>
                <a:schemeClr val="tx2"/>
              </a:solidFill>
            </a:endParaRPr>
          </a:p>
          <a:p>
            <a:pPr marL="0" indent="0">
              <a:buNone/>
            </a:pPr>
            <a:r>
              <a:rPr lang="it-IT" b="1" dirty="0">
                <a:solidFill>
                  <a:srgbClr val="0033CC"/>
                </a:solidFill>
              </a:rPr>
              <a:t>Altre tipologie di aiuto</a:t>
            </a:r>
            <a:r>
              <a:rPr lang="it-IT" b="1" dirty="0">
                <a:solidFill>
                  <a:schemeClr val="tx2"/>
                </a:solidFill>
              </a:rPr>
              <a:t>:</a:t>
            </a:r>
          </a:p>
          <a:p>
            <a:r>
              <a:rPr lang="it-IT" dirty="0"/>
              <a:t>Aiuti sotto forma di </a:t>
            </a:r>
            <a:r>
              <a:rPr lang="it-IT" b="1" dirty="0">
                <a:solidFill>
                  <a:srgbClr val="0033CC"/>
                </a:solidFill>
              </a:rPr>
              <a:t>garanzie sui prestiti</a:t>
            </a:r>
          </a:p>
          <a:p>
            <a:r>
              <a:rPr lang="it-IT" dirty="0"/>
              <a:t>Aiuti sotto forma di </a:t>
            </a:r>
            <a:r>
              <a:rPr lang="it-IT" b="1" dirty="0">
                <a:solidFill>
                  <a:srgbClr val="0033CC"/>
                </a:solidFill>
              </a:rPr>
              <a:t>tassi d'interesse agevolati </a:t>
            </a:r>
            <a:r>
              <a:rPr lang="it-IT" dirty="0"/>
              <a:t>per i prestiti</a:t>
            </a:r>
          </a:p>
          <a:p>
            <a:r>
              <a:rPr lang="it-IT" dirty="0"/>
              <a:t>Aiuti sotto forma di </a:t>
            </a:r>
            <a:r>
              <a:rPr lang="it-IT" b="1" dirty="0">
                <a:solidFill>
                  <a:srgbClr val="0033CC"/>
                </a:solidFill>
              </a:rPr>
              <a:t>garanzie e prestiti veicolati tramiti enti creditizi</a:t>
            </a:r>
            <a:r>
              <a:rPr lang="it-IT" b="1" dirty="0">
                <a:solidFill>
                  <a:schemeClr val="tx2"/>
                </a:solidFill>
              </a:rPr>
              <a:t> </a:t>
            </a:r>
            <a:r>
              <a:rPr lang="it-IT" dirty="0"/>
              <a:t>o altri enti finanziari</a:t>
            </a:r>
          </a:p>
          <a:p>
            <a:r>
              <a:rPr lang="it-IT" b="1" dirty="0">
                <a:solidFill>
                  <a:srgbClr val="0033CC"/>
                </a:solidFill>
              </a:rPr>
              <a:t>Assicurazione del credito all'esportazione </a:t>
            </a:r>
            <a:r>
              <a:rPr lang="it-IT" dirty="0"/>
              <a:t>a breve termine</a:t>
            </a:r>
          </a:p>
          <a:p>
            <a:endParaRPr lang="it-IT" dirty="0"/>
          </a:p>
          <a:p>
            <a:endParaRPr lang="it-IT" dirty="0"/>
          </a:p>
        </p:txBody>
      </p:sp>
      <p:sp>
        <p:nvSpPr>
          <p:cNvPr id="4" name="Segnaposto numero diapositiva 3">
            <a:extLst>
              <a:ext uri="{FF2B5EF4-FFF2-40B4-BE49-F238E27FC236}">
                <a16:creationId xmlns:a16="http://schemas.microsoft.com/office/drawing/2014/main" id="{049E1F21-8001-46B8-BE77-EFBD964341C2}"/>
              </a:ext>
            </a:extLst>
          </p:cNvPr>
          <p:cNvSpPr>
            <a:spLocks noGrp="1"/>
          </p:cNvSpPr>
          <p:nvPr>
            <p:ph type="sldNum" sz="quarter" idx="12"/>
          </p:nvPr>
        </p:nvSpPr>
        <p:spPr/>
        <p:txBody>
          <a:bodyPr/>
          <a:lstStyle/>
          <a:p>
            <a:fld id="{7D6EA32B-47EB-4AF4-8EF1-343B9BF741F7}" type="slidenum">
              <a:rPr lang="it-IT" smtClean="0"/>
              <a:pPr/>
              <a:t>20</a:t>
            </a:fld>
            <a:endParaRPr lang="it-IT"/>
          </a:p>
        </p:txBody>
      </p:sp>
    </p:spTree>
    <p:extLst>
      <p:ext uri="{BB962C8B-B14F-4D97-AF65-F5344CB8AC3E}">
        <p14:creationId xmlns:p14="http://schemas.microsoft.com/office/powerpoint/2010/main" val="28416702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29D49-1E8B-47BC-B8C7-03510965EB4F}"/>
              </a:ext>
            </a:extLst>
          </p:cNvPr>
          <p:cNvSpPr>
            <a:spLocks noGrp="1"/>
          </p:cNvSpPr>
          <p:nvPr>
            <p:ph type="title"/>
          </p:nvPr>
        </p:nvSpPr>
        <p:spPr/>
        <p:txBody>
          <a:bodyPr/>
          <a:lstStyle/>
          <a:p>
            <a:r>
              <a:rPr lang="it-IT" dirty="0"/>
              <a:t>Comunicazione Commissione dell’8/05/2020</a:t>
            </a:r>
          </a:p>
        </p:txBody>
      </p:sp>
      <p:sp>
        <p:nvSpPr>
          <p:cNvPr id="3" name="Segnaposto contenuto 2">
            <a:extLst>
              <a:ext uri="{FF2B5EF4-FFF2-40B4-BE49-F238E27FC236}">
                <a16:creationId xmlns:a16="http://schemas.microsoft.com/office/drawing/2014/main" id="{817A29BE-5B12-4256-9051-68B46C309A67}"/>
              </a:ext>
            </a:extLst>
          </p:cNvPr>
          <p:cNvSpPr>
            <a:spLocks noGrp="1"/>
          </p:cNvSpPr>
          <p:nvPr>
            <p:ph idx="1"/>
          </p:nvPr>
        </p:nvSpPr>
        <p:spPr/>
        <p:txBody>
          <a:bodyPr>
            <a:normAutofit/>
          </a:bodyPr>
          <a:lstStyle/>
          <a:p>
            <a:pPr marL="0" indent="0">
              <a:buNone/>
            </a:pPr>
            <a:r>
              <a:rPr lang="it-IT" b="1" dirty="0">
                <a:solidFill>
                  <a:srgbClr val="0033CC"/>
                </a:solidFill>
              </a:rPr>
              <a:t>Sono stati aggiunti le seguenti tipologie di aiuto:</a:t>
            </a:r>
          </a:p>
          <a:p>
            <a:r>
              <a:rPr lang="it-IT" dirty="0"/>
              <a:t>aiuti per la ricerca e lo sviluppo in materia di Covid-19; </a:t>
            </a:r>
          </a:p>
          <a:p>
            <a:r>
              <a:rPr lang="it-IT" dirty="0"/>
              <a:t>aiuti agli investimenti per le infrastrutture di prova e </a:t>
            </a:r>
            <a:r>
              <a:rPr lang="it-IT" dirty="0" err="1"/>
              <a:t>upscaling</a:t>
            </a:r>
            <a:r>
              <a:rPr lang="it-IT" dirty="0"/>
              <a:t>; </a:t>
            </a:r>
          </a:p>
          <a:p>
            <a:r>
              <a:rPr lang="it-IT" dirty="0"/>
              <a:t>aiuto agli investimenti per la produzione di prodotti connessi al COVID-19; </a:t>
            </a:r>
          </a:p>
          <a:p>
            <a:r>
              <a:rPr lang="it-IT" dirty="0"/>
              <a:t>aiuti sotto forma di differimento delle imposte e/o dei contributi previdenziali; </a:t>
            </a:r>
          </a:p>
          <a:p>
            <a:r>
              <a:rPr lang="it-IT" dirty="0"/>
              <a:t>aiuti sotto forma di sovvenzioni per il pagamento dei salari dei dipendenti per evitare i licenziamenti durante la pandemia di COVID-19.</a:t>
            </a:r>
          </a:p>
        </p:txBody>
      </p:sp>
      <p:sp>
        <p:nvSpPr>
          <p:cNvPr id="4" name="Segnaposto numero diapositiva 3">
            <a:extLst>
              <a:ext uri="{FF2B5EF4-FFF2-40B4-BE49-F238E27FC236}">
                <a16:creationId xmlns:a16="http://schemas.microsoft.com/office/drawing/2014/main" id="{4A8F3589-9C96-409B-BB77-C5F3130110C7}"/>
              </a:ext>
            </a:extLst>
          </p:cNvPr>
          <p:cNvSpPr>
            <a:spLocks noGrp="1"/>
          </p:cNvSpPr>
          <p:nvPr>
            <p:ph type="sldNum" sz="quarter" idx="12"/>
          </p:nvPr>
        </p:nvSpPr>
        <p:spPr/>
        <p:txBody>
          <a:bodyPr/>
          <a:lstStyle/>
          <a:p>
            <a:fld id="{7D6EA32B-47EB-4AF4-8EF1-343B9BF741F7}" type="slidenum">
              <a:rPr lang="it-IT" smtClean="0"/>
              <a:pPr/>
              <a:t>21</a:t>
            </a:fld>
            <a:endParaRPr lang="it-IT"/>
          </a:p>
        </p:txBody>
      </p:sp>
    </p:spTree>
    <p:extLst>
      <p:ext uri="{BB962C8B-B14F-4D97-AF65-F5344CB8AC3E}">
        <p14:creationId xmlns:p14="http://schemas.microsoft.com/office/powerpoint/2010/main" val="20655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Proroga della normativa in materia di aiuti di stato</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22</a:t>
            </a:fld>
            <a:endParaRPr lang="it-IT" dirty="0"/>
          </a:p>
        </p:txBody>
      </p:sp>
    </p:spTree>
    <p:extLst>
      <p:ext uri="{BB962C8B-B14F-4D97-AF65-F5344CB8AC3E}">
        <p14:creationId xmlns:p14="http://schemas.microsoft.com/office/powerpoint/2010/main" val="2733923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9593B6-FE64-496E-BA4C-1983FD05719D}"/>
              </a:ext>
            </a:extLst>
          </p:cNvPr>
          <p:cNvSpPr>
            <a:spLocks noGrp="1"/>
          </p:cNvSpPr>
          <p:nvPr>
            <p:ph type="title"/>
          </p:nvPr>
        </p:nvSpPr>
        <p:spPr>
          <a:xfrm>
            <a:off x="179512" y="116632"/>
            <a:ext cx="8784976" cy="706090"/>
          </a:xfrm>
        </p:spPr>
        <p:txBody>
          <a:bodyPr/>
          <a:lstStyle/>
          <a:p>
            <a:r>
              <a:rPr lang="it-IT" dirty="0"/>
              <a:t>Proroga della normativa in materia di aiuti di stato</a:t>
            </a:r>
          </a:p>
        </p:txBody>
      </p:sp>
      <p:sp>
        <p:nvSpPr>
          <p:cNvPr id="3" name="Segnaposto contenuto 2">
            <a:extLst>
              <a:ext uri="{FF2B5EF4-FFF2-40B4-BE49-F238E27FC236}">
                <a16:creationId xmlns:a16="http://schemas.microsoft.com/office/drawing/2014/main" id="{E93806B5-B2A3-4E3B-A28D-AC13CD7C5D32}"/>
              </a:ext>
            </a:extLst>
          </p:cNvPr>
          <p:cNvSpPr>
            <a:spLocks noGrp="1"/>
          </p:cNvSpPr>
          <p:nvPr>
            <p:ph idx="1"/>
          </p:nvPr>
        </p:nvSpPr>
        <p:spPr>
          <a:xfrm>
            <a:off x="431823" y="908720"/>
            <a:ext cx="8229600" cy="5001419"/>
          </a:xfrm>
        </p:spPr>
        <p:txBody>
          <a:bodyPr/>
          <a:lstStyle/>
          <a:p>
            <a:r>
              <a:rPr lang="it-IT" dirty="0"/>
              <a:t>Il </a:t>
            </a:r>
            <a:r>
              <a:rPr lang="it-IT" b="1" dirty="0">
                <a:solidFill>
                  <a:srgbClr val="0033CC"/>
                </a:solidFill>
              </a:rPr>
              <a:t>regolamento (UE) 2020/972 </a:t>
            </a:r>
            <a:r>
              <a:rPr lang="it-IT" dirty="0"/>
              <a:t>del 2 luglio 2020 modifica il regolamento (UE) n. 1407/2013 e il regolamento (UE) n. 651/2014 per quanto riguarda la sua </a:t>
            </a:r>
            <a:r>
              <a:rPr lang="it-IT" b="1" dirty="0">
                <a:solidFill>
                  <a:srgbClr val="0033CC"/>
                </a:solidFill>
              </a:rPr>
              <a:t>proroga </a:t>
            </a:r>
            <a:r>
              <a:rPr lang="it-IT" dirty="0"/>
              <a:t>e gli adeguamenti pertinenti.</a:t>
            </a:r>
          </a:p>
          <a:p>
            <a:pPr lvl="1"/>
            <a:r>
              <a:rPr lang="it-IT" sz="2400" b="1" dirty="0">
                <a:solidFill>
                  <a:srgbClr val="0033CC"/>
                </a:solidFill>
              </a:rPr>
              <a:t>Regolamento (UE) n. 1407/2013</a:t>
            </a:r>
            <a:r>
              <a:rPr lang="it-IT" sz="2400" dirty="0"/>
              <a:t>, relativo all’applicazione degli articoli 107 e 108 del trattato sul funzionamento dell’Unione europea agli aiuti «de </a:t>
            </a:r>
            <a:r>
              <a:rPr lang="it-IT" sz="2400" dirty="0" err="1"/>
              <a:t>minimis</a:t>
            </a:r>
            <a:r>
              <a:rPr lang="it-IT" sz="2400" dirty="0"/>
              <a:t>» </a:t>
            </a:r>
          </a:p>
          <a:p>
            <a:pPr lvl="1"/>
            <a:r>
              <a:rPr lang="it-IT" sz="2400" b="1" dirty="0">
                <a:solidFill>
                  <a:srgbClr val="0033CC"/>
                </a:solidFill>
              </a:rPr>
              <a:t>Regolamento (UE) n. 651/2014</a:t>
            </a:r>
            <a:r>
              <a:rPr lang="it-IT" sz="2400" dirty="0"/>
              <a:t>, che dichiara alcune categorie di aiuti compatibili con il mercato interno in applicazione degli articoli 107 e 108 del trattato</a:t>
            </a:r>
          </a:p>
          <a:p>
            <a:pPr marL="0" indent="0">
              <a:buNone/>
            </a:pPr>
            <a:r>
              <a:rPr lang="it-IT" b="1" dirty="0">
                <a:solidFill>
                  <a:srgbClr val="0033CC"/>
                </a:solidFill>
              </a:rPr>
              <a:t>          prorogati di tre anni sino al 31 dicembre 2023</a:t>
            </a:r>
            <a:r>
              <a:rPr lang="it-IT" dirty="0"/>
              <a:t>.</a:t>
            </a:r>
          </a:p>
        </p:txBody>
      </p:sp>
      <p:sp>
        <p:nvSpPr>
          <p:cNvPr id="4" name="Segnaposto numero diapositiva 3">
            <a:extLst>
              <a:ext uri="{FF2B5EF4-FFF2-40B4-BE49-F238E27FC236}">
                <a16:creationId xmlns:a16="http://schemas.microsoft.com/office/drawing/2014/main" id="{341A777A-4819-4E34-BA3B-903504540159}"/>
              </a:ext>
            </a:extLst>
          </p:cNvPr>
          <p:cNvSpPr>
            <a:spLocks noGrp="1"/>
          </p:cNvSpPr>
          <p:nvPr>
            <p:ph type="sldNum" sz="quarter" idx="12"/>
          </p:nvPr>
        </p:nvSpPr>
        <p:spPr/>
        <p:txBody>
          <a:bodyPr/>
          <a:lstStyle/>
          <a:p>
            <a:pPr>
              <a:defRPr/>
            </a:pPr>
            <a:fld id="{310BEF9C-E8AA-4320-831E-DA3F969F0A12}" type="slidenum">
              <a:rPr lang="it-IT" smtClean="0"/>
              <a:pPr>
                <a:defRPr/>
              </a:pPr>
              <a:t>23</a:t>
            </a:fld>
            <a:endParaRPr lang="it-IT"/>
          </a:p>
        </p:txBody>
      </p:sp>
      <p:sp>
        <p:nvSpPr>
          <p:cNvPr id="5" name="Freccia a destra 4">
            <a:extLst>
              <a:ext uri="{FF2B5EF4-FFF2-40B4-BE49-F238E27FC236}">
                <a16:creationId xmlns:a16="http://schemas.microsoft.com/office/drawing/2014/main" id="{7A8B1D77-D090-4F7E-87DE-EDA7F7F60215}"/>
              </a:ext>
            </a:extLst>
          </p:cNvPr>
          <p:cNvSpPr/>
          <p:nvPr/>
        </p:nvSpPr>
        <p:spPr>
          <a:xfrm>
            <a:off x="251520" y="4869160"/>
            <a:ext cx="864096" cy="432048"/>
          </a:xfrm>
          <a:prstGeom prs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613742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9593B6-FE64-496E-BA4C-1983FD05719D}"/>
              </a:ext>
            </a:extLst>
          </p:cNvPr>
          <p:cNvSpPr>
            <a:spLocks noGrp="1"/>
          </p:cNvSpPr>
          <p:nvPr>
            <p:ph type="title"/>
          </p:nvPr>
        </p:nvSpPr>
        <p:spPr>
          <a:xfrm>
            <a:off x="179512" y="116632"/>
            <a:ext cx="8784976" cy="706090"/>
          </a:xfrm>
        </p:spPr>
        <p:txBody>
          <a:bodyPr/>
          <a:lstStyle/>
          <a:p>
            <a:r>
              <a:rPr lang="it-IT" dirty="0"/>
              <a:t>Proroga della normativa in materia di aiuti di stato</a:t>
            </a:r>
          </a:p>
        </p:txBody>
      </p:sp>
      <p:sp>
        <p:nvSpPr>
          <p:cNvPr id="3" name="Segnaposto contenuto 2">
            <a:extLst>
              <a:ext uri="{FF2B5EF4-FFF2-40B4-BE49-F238E27FC236}">
                <a16:creationId xmlns:a16="http://schemas.microsoft.com/office/drawing/2014/main" id="{E93806B5-B2A3-4E3B-A28D-AC13CD7C5D32}"/>
              </a:ext>
            </a:extLst>
          </p:cNvPr>
          <p:cNvSpPr>
            <a:spLocks noGrp="1"/>
          </p:cNvSpPr>
          <p:nvPr>
            <p:ph idx="1"/>
          </p:nvPr>
        </p:nvSpPr>
        <p:spPr>
          <a:xfrm>
            <a:off x="539552" y="822722"/>
            <a:ext cx="8229600" cy="5001419"/>
          </a:xfrm>
        </p:spPr>
        <p:txBody>
          <a:bodyPr/>
          <a:lstStyle/>
          <a:p>
            <a:pPr marL="0" indent="0">
              <a:buNone/>
            </a:pPr>
            <a:r>
              <a:rPr lang="it-IT" sz="2000" dirty="0"/>
              <a:t>Con  Comunicazione pubblicata su GUUE del 8 luglio 2020 è stato previsto:</a:t>
            </a:r>
          </a:p>
          <a:p>
            <a:r>
              <a:rPr lang="it-IT" sz="2000" dirty="0"/>
              <a:t>la </a:t>
            </a:r>
            <a:r>
              <a:rPr lang="it-IT" sz="2000" b="1" dirty="0">
                <a:solidFill>
                  <a:srgbClr val="0033CC"/>
                </a:solidFill>
              </a:rPr>
              <a:t>proroga al 31 dicembre 2023 </a:t>
            </a:r>
            <a:r>
              <a:rPr lang="it-IT" sz="2000" dirty="0"/>
              <a:t>degli Orientamenti sugli aiuti di Stato per il salvataggio e la ristrutturazione di imprese non finanziarie in difficoltà,</a:t>
            </a:r>
          </a:p>
          <a:p>
            <a:r>
              <a:rPr lang="it-IT" sz="2000" dirty="0"/>
              <a:t>estesa al </a:t>
            </a:r>
            <a:r>
              <a:rPr lang="it-IT" sz="2000" b="1" dirty="0">
                <a:solidFill>
                  <a:srgbClr val="0033CC"/>
                </a:solidFill>
              </a:rPr>
              <a:t>31 dicembre 2021 </a:t>
            </a:r>
            <a:r>
              <a:rPr lang="it-IT" sz="2000" dirty="0"/>
              <a:t>la validità di: </a:t>
            </a:r>
          </a:p>
          <a:p>
            <a:pPr marL="914400" lvl="1" indent="-457200">
              <a:buFont typeface="+mj-lt"/>
              <a:buAutoNum type="alphaLcParenR"/>
            </a:pPr>
            <a:r>
              <a:rPr lang="it-IT" b="1" dirty="0">
                <a:solidFill>
                  <a:srgbClr val="0033CC"/>
                </a:solidFill>
              </a:rPr>
              <a:t>Orientamenti in materia di aiuti di Stato a finalità regionale </a:t>
            </a:r>
            <a:r>
              <a:rPr lang="it-IT" dirty="0"/>
              <a:t>2014-2020; </a:t>
            </a:r>
          </a:p>
          <a:p>
            <a:pPr marL="914400" lvl="1" indent="-457200">
              <a:buFont typeface="+mj-lt"/>
              <a:buAutoNum type="alphaLcParenR"/>
            </a:pPr>
            <a:r>
              <a:rPr lang="it-IT" dirty="0"/>
              <a:t>Orientamenti sugli aiuti di Stato destinati a promuovere gli investimenti per il </a:t>
            </a:r>
            <a:r>
              <a:rPr lang="it-IT" b="1" dirty="0">
                <a:solidFill>
                  <a:srgbClr val="0033CC"/>
                </a:solidFill>
              </a:rPr>
              <a:t>finanziamento del rischio</a:t>
            </a:r>
            <a:r>
              <a:rPr lang="it-IT" dirty="0"/>
              <a:t>; </a:t>
            </a:r>
          </a:p>
          <a:p>
            <a:pPr marL="914400" lvl="1" indent="-457200">
              <a:buFont typeface="+mj-lt"/>
              <a:buAutoNum type="alphaLcParenR"/>
            </a:pPr>
            <a:r>
              <a:rPr lang="it-IT" dirty="0"/>
              <a:t>disciplina in materia di aiuti di Stato a favore dell’</a:t>
            </a:r>
            <a:r>
              <a:rPr lang="it-IT" b="1" dirty="0">
                <a:solidFill>
                  <a:srgbClr val="0033CC"/>
                </a:solidFill>
              </a:rPr>
              <a:t>ambiente </a:t>
            </a:r>
            <a:r>
              <a:rPr lang="it-IT" dirty="0"/>
              <a:t>e dell’</a:t>
            </a:r>
            <a:r>
              <a:rPr lang="it-IT" b="1" dirty="0">
                <a:solidFill>
                  <a:srgbClr val="0033CC"/>
                </a:solidFill>
              </a:rPr>
              <a:t>energia</a:t>
            </a:r>
            <a:r>
              <a:rPr lang="it-IT" dirty="0"/>
              <a:t> 2014-2020;</a:t>
            </a:r>
          </a:p>
          <a:p>
            <a:pPr marL="914400" lvl="1" indent="-457200">
              <a:buFont typeface="+mj-lt"/>
              <a:buAutoNum type="alphaLcParenR"/>
            </a:pPr>
            <a:r>
              <a:rPr lang="it-IT" dirty="0"/>
              <a:t>Comunicazione della Commissione sui criteri per l’analisi della compatibilità con il mercato interno degli aiuti di Stato destinati a promuovere la realizzazione di importanti </a:t>
            </a:r>
            <a:r>
              <a:rPr lang="it-IT" b="1" dirty="0">
                <a:solidFill>
                  <a:srgbClr val="0033CC"/>
                </a:solidFill>
              </a:rPr>
              <a:t>progetti di comune interesse europeo</a:t>
            </a:r>
            <a:r>
              <a:rPr lang="it-IT" dirty="0"/>
              <a:t>; </a:t>
            </a:r>
          </a:p>
          <a:p>
            <a:pPr marL="914400" lvl="1" indent="-457200">
              <a:buFont typeface="+mj-lt"/>
              <a:buAutoNum type="alphaLcParenR"/>
            </a:pPr>
            <a:r>
              <a:rPr lang="it-IT" dirty="0"/>
              <a:t>Comunicazione della Commissione sull’applicazione degli articoli 107 e 108 del trattato sul funzionamento dell’Unione europea all’assicurazione del </a:t>
            </a:r>
            <a:r>
              <a:rPr lang="it-IT" b="1" dirty="0">
                <a:solidFill>
                  <a:srgbClr val="0033CC"/>
                </a:solidFill>
              </a:rPr>
              <a:t>credito all’esportazione a breve termine</a:t>
            </a:r>
          </a:p>
        </p:txBody>
      </p:sp>
      <p:sp>
        <p:nvSpPr>
          <p:cNvPr id="4" name="Segnaposto numero diapositiva 3">
            <a:extLst>
              <a:ext uri="{FF2B5EF4-FFF2-40B4-BE49-F238E27FC236}">
                <a16:creationId xmlns:a16="http://schemas.microsoft.com/office/drawing/2014/main" id="{341A777A-4819-4E34-BA3B-903504540159}"/>
              </a:ext>
            </a:extLst>
          </p:cNvPr>
          <p:cNvSpPr>
            <a:spLocks noGrp="1"/>
          </p:cNvSpPr>
          <p:nvPr>
            <p:ph type="sldNum" sz="quarter" idx="12"/>
          </p:nvPr>
        </p:nvSpPr>
        <p:spPr/>
        <p:txBody>
          <a:bodyPr/>
          <a:lstStyle/>
          <a:p>
            <a:pPr>
              <a:defRPr/>
            </a:pPr>
            <a:fld id="{310BEF9C-E8AA-4320-831E-DA3F969F0A12}" type="slidenum">
              <a:rPr lang="it-IT" smtClean="0"/>
              <a:pPr>
                <a:defRPr/>
              </a:pPr>
              <a:t>24</a:t>
            </a:fld>
            <a:endParaRPr lang="it-IT"/>
          </a:p>
        </p:txBody>
      </p:sp>
    </p:spTree>
    <p:extLst>
      <p:ext uri="{BB962C8B-B14F-4D97-AF65-F5344CB8AC3E}">
        <p14:creationId xmlns:p14="http://schemas.microsoft.com/office/powerpoint/2010/main" val="512593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CA738D-5901-4F87-970F-108836C68FE8}"/>
              </a:ext>
            </a:extLst>
          </p:cNvPr>
          <p:cNvSpPr>
            <a:spLocks noGrp="1"/>
          </p:cNvSpPr>
          <p:nvPr>
            <p:ph type="title"/>
          </p:nvPr>
        </p:nvSpPr>
        <p:spPr>
          <a:xfrm>
            <a:off x="457200" y="548680"/>
            <a:ext cx="8229600" cy="706090"/>
          </a:xfrm>
        </p:spPr>
        <p:txBody>
          <a:bodyPr/>
          <a:lstStyle/>
          <a:p>
            <a:r>
              <a:rPr lang="it-IT" dirty="0"/>
              <a:t>Adeguamenti normativi al fine di mitigare l’impatto negativo della crisi economica conseguente all’epidemia da covid-19</a:t>
            </a:r>
            <a:br>
              <a:rPr lang="it-IT" dirty="0"/>
            </a:br>
            <a:endParaRPr lang="it-IT" dirty="0"/>
          </a:p>
        </p:txBody>
      </p:sp>
      <p:sp>
        <p:nvSpPr>
          <p:cNvPr id="3" name="Segnaposto contenuto 2">
            <a:extLst>
              <a:ext uri="{FF2B5EF4-FFF2-40B4-BE49-F238E27FC236}">
                <a16:creationId xmlns:a16="http://schemas.microsoft.com/office/drawing/2014/main" id="{7333FF49-9F80-416F-BD82-401D2B1E700C}"/>
              </a:ext>
            </a:extLst>
          </p:cNvPr>
          <p:cNvSpPr>
            <a:spLocks noGrp="1"/>
          </p:cNvSpPr>
          <p:nvPr>
            <p:ph idx="1"/>
          </p:nvPr>
        </p:nvSpPr>
        <p:spPr>
          <a:xfrm>
            <a:off x="457200" y="1484784"/>
            <a:ext cx="8229600" cy="5112568"/>
          </a:xfrm>
        </p:spPr>
        <p:txBody>
          <a:bodyPr/>
          <a:lstStyle/>
          <a:p>
            <a:pPr marL="0" indent="0">
              <a:buNone/>
            </a:pPr>
            <a:r>
              <a:rPr lang="it-IT" dirty="0"/>
              <a:t>è stata </a:t>
            </a:r>
            <a:r>
              <a:rPr lang="it-IT" b="1" dirty="0">
                <a:solidFill>
                  <a:srgbClr val="0033CC"/>
                </a:solidFill>
              </a:rPr>
              <a:t>estesa l’applicabilità del GBER:</a:t>
            </a:r>
            <a:r>
              <a:rPr lang="it-IT" dirty="0"/>
              <a:t> </a:t>
            </a:r>
          </a:p>
          <a:p>
            <a:r>
              <a:rPr lang="it-IT" dirty="0"/>
              <a:t>degli </a:t>
            </a:r>
            <a:r>
              <a:rPr lang="it-IT" b="1" dirty="0">
                <a:solidFill>
                  <a:srgbClr val="0033CC"/>
                </a:solidFill>
              </a:rPr>
              <a:t>orientamenti in materia di aiuti di Stato a finalità regionale </a:t>
            </a:r>
            <a:r>
              <a:rPr lang="it-IT" dirty="0"/>
              <a:t>2014-2020, </a:t>
            </a:r>
          </a:p>
          <a:p>
            <a:r>
              <a:rPr lang="it-IT" dirty="0"/>
              <a:t>della disciplina in materia di aiuti di Stato a favore </a:t>
            </a:r>
            <a:r>
              <a:rPr lang="it-IT" b="1" dirty="0">
                <a:solidFill>
                  <a:srgbClr val="0033CC"/>
                </a:solidFill>
              </a:rPr>
              <a:t>dell’ambiente e dell’energia </a:t>
            </a:r>
            <a:r>
              <a:rPr lang="it-IT" dirty="0"/>
              <a:t>2014-2020, </a:t>
            </a:r>
          </a:p>
          <a:p>
            <a:r>
              <a:rPr lang="it-IT" dirty="0"/>
              <a:t>della comunicazione sui criteri per l’analisi della compatibilità con il mercato interno degli aiuti di Stato destinati a promuovere la realizzazione di </a:t>
            </a:r>
            <a:r>
              <a:rPr lang="it-IT" b="1" dirty="0">
                <a:solidFill>
                  <a:srgbClr val="0033CC"/>
                </a:solidFill>
              </a:rPr>
              <a:t>importanti progetti di comune interesse europeo</a:t>
            </a:r>
          </a:p>
          <a:p>
            <a:r>
              <a:rPr lang="it-IT" dirty="0">
                <a:solidFill>
                  <a:srgbClr val="0033CC"/>
                </a:solidFill>
              </a:rPr>
              <a:t>della disciplina degli aiuti di Stato a favore di ricerca, sviluppo e innovazione anche </a:t>
            </a:r>
            <a:r>
              <a:rPr lang="it-IT" b="1" dirty="0">
                <a:solidFill>
                  <a:srgbClr val="0033CC"/>
                </a:solidFill>
              </a:rPr>
              <a:t>“alle imprese che al 31 dicembre 2019 non erano in difficoltà ma lo sono diventate nel periodo dal 1° gennaio 2020 al 30 giugno 2021</a:t>
            </a:r>
            <a:r>
              <a:rPr lang="it-IT" dirty="0"/>
              <a:t>”;</a:t>
            </a:r>
          </a:p>
        </p:txBody>
      </p:sp>
      <p:sp>
        <p:nvSpPr>
          <p:cNvPr id="4" name="Segnaposto numero diapositiva 3">
            <a:extLst>
              <a:ext uri="{FF2B5EF4-FFF2-40B4-BE49-F238E27FC236}">
                <a16:creationId xmlns:a16="http://schemas.microsoft.com/office/drawing/2014/main" id="{B4E92664-4D30-4BA3-B290-7A2EE33E0FF1}"/>
              </a:ext>
            </a:extLst>
          </p:cNvPr>
          <p:cNvSpPr>
            <a:spLocks noGrp="1"/>
          </p:cNvSpPr>
          <p:nvPr>
            <p:ph type="sldNum" sz="quarter" idx="12"/>
          </p:nvPr>
        </p:nvSpPr>
        <p:spPr/>
        <p:txBody>
          <a:bodyPr/>
          <a:lstStyle/>
          <a:p>
            <a:pPr>
              <a:defRPr/>
            </a:pPr>
            <a:fld id="{310BEF9C-E8AA-4320-831E-DA3F969F0A12}" type="slidenum">
              <a:rPr lang="it-IT" smtClean="0"/>
              <a:pPr>
                <a:defRPr/>
              </a:pPr>
              <a:t>25</a:t>
            </a:fld>
            <a:endParaRPr lang="it-IT"/>
          </a:p>
        </p:txBody>
      </p:sp>
    </p:spTree>
    <p:extLst>
      <p:ext uri="{BB962C8B-B14F-4D97-AF65-F5344CB8AC3E}">
        <p14:creationId xmlns:p14="http://schemas.microsoft.com/office/powerpoint/2010/main" val="1347560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CA738D-5901-4F87-970F-108836C68FE8}"/>
              </a:ext>
            </a:extLst>
          </p:cNvPr>
          <p:cNvSpPr>
            <a:spLocks noGrp="1"/>
          </p:cNvSpPr>
          <p:nvPr>
            <p:ph type="title"/>
          </p:nvPr>
        </p:nvSpPr>
        <p:spPr>
          <a:xfrm>
            <a:off x="457200" y="548680"/>
            <a:ext cx="8229600" cy="706090"/>
          </a:xfrm>
        </p:spPr>
        <p:txBody>
          <a:bodyPr/>
          <a:lstStyle/>
          <a:p>
            <a:r>
              <a:rPr lang="it-IT" dirty="0"/>
              <a:t>Adeguamenti normativi al fine di mitigare l’impatto negativo della crisi economica conseguente all’epidemia da covid-19</a:t>
            </a:r>
            <a:br>
              <a:rPr lang="it-IT" dirty="0"/>
            </a:br>
            <a:endParaRPr lang="it-IT" dirty="0"/>
          </a:p>
        </p:txBody>
      </p:sp>
      <p:sp>
        <p:nvSpPr>
          <p:cNvPr id="3" name="Segnaposto contenuto 2">
            <a:extLst>
              <a:ext uri="{FF2B5EF4-FFF2-40B4-BE49-F238E27FC236}">
                <a16:creationId xmlns:a16="http://schemas.microsoft.com/office/drawing/2014/main" id="{7333FF49-9F80-416F-BD82-401D2B1E700C}"/>
              </a:ext>
            </a:extLst>
          </p:cNvPr>
          <p:cNvSpPr>
            <a:spLocks noGrp="1"/>
          </p:cNvSpPr>
          <p:nvPr>
            <p:ph idx="1"/>
          </p:nvPr>
        </p:nvSpPr>
        <p:spPr>
          <a:xfrm>
            <a:off x="539552" y="2268675"/>
            <a:ext cx="8229600" cy="2520280"/>
          </a:xfrm>
        </p:spPr>
        <p:txBody>
          <a:bodyPr/>
          <a:lstStyle/>
          <a:p>
            <a:r>
              <a:rPr lang="it-IT" dirty="0"/>
              <a:t>non si deve ritenere che le </a:t>
            </a:r>
            <a:r>
              <a:rPr lang="it-IT" b="1" dirty="0">
                <a:solidFill>
                  <a:srgbClr val="0033CC"/>
                </a:solidFill>
              </a:rPr>
              <a:t>imprese che devono licenziare temporaneamente o definitivamente personale a causa della pandemia di Covid-19 </a:t>
            </a:r>
            <a:r>
              <a:rPr lang="it-IT" dirty="0"/>
              <a:t>abbiano violato gli impegni in materia di delocalizzazione assunti prima del 31 dicembre 2019 al momento in cui hanno ricevuto aiuti a finalità regionale rientranti nel campo di applicazione del GBER</a:t>
            </a:r>
          </a:p>
        </p:txBody>
      </p:sp>
      <p:sp>
        <p:nvSpPr>
          <p:cNvPr id="4" name="Segnaposto numero diapositiva 3">
            <a:extLst>
              <a:ext uri="{FF2B5EF4-FFF2-40B4-BE49-F238E27FC236}">
                <a16:creationId xmlns:a16="http://schemas.microsoft.com/office/drawing/2014/main" id="{B4E92664-4D30-4BA3-B290-7A2EE33E0FF1}"/>
              </a:ext>
            </a:extLst>
          </p:cNvPr>
          <p:cNvSpPr>
            <a:spLocks noGrp="1"/>
          </p:cNvSpPr>
          <p:nvPr>
            <p:ph type="sldNum" sz="quarter" idx="12"/>
          </p:nvPr>
        </p:nvSpPr>
        <p:spPr/>
        <p:txBody>
          <a:bodyPr/>
          <a:lstStyle/>
          <a:p>
            <a:pPr>
              <a:defRPr/>
            </a:pPr>
            <a:fld id="{310BEF9C-E8AA-4320-831E-DA3F969F0A12}" type="slidenum">
              <a:rPr lang="it-IT" smtClean="0"/>
              <a:pPr>
                <a:defRPr/>
              </a:pPr>
              <a:t>26</a:t>
            </a:fld>
            <a:endParaRPr lang="it-IT"/>
          </a:p>
        </p:txBody>
      </p:sp>
    </p:spTree>
    <p:extLst>
      <p:ext uri="{BB962C8B-B14F-4D97-AF65-F5344CB8AC3E}">
        <p14:creationId xmlns:p14="http://schemas.microsoft.com/office/powerpoint/2010/main" val="21307994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Gli strumenti finanziari 2021-2027: </a:t>
            </a:r>
            <a:br>
              <a:rPr lang="it-IT" sz="2800" dirty="0">
                <a:solidFill>
                  <a:srgbClr val="FF0000"/>
                </a:solidFill>
              </a:rPr>
            </a:br>
            <a:r>
              <a:rPr lang="it-IT" sz="2800" dirty="0">
                <a:solidFill>
                  <a:srgbClr val="FF0000"/>
                </a:solidFill>
              </a:rPr>
              <a:t>le principali novità </a:t>
            </a:r>
            <a:br>
              <a:rPr lang="it-IT" sz="2800" dirty="0">
                <a:solidFill>
                  <a:srgbClr val="FF0000"/>
                </a:solidFill>
              </a:rPr>
            </a:br>
            <a:endParaRPr lang="it-IT" sz="2800" dirty="0">
              <a:solidFill>
                <a:srgbClr val="FF0000"/>
              </a:solidFill>
            </a:endParaRP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27</a:t>
            </a:fld>
            <a:endParaRPr lang="it-IT" dirty="0"/>
          </a:p>
        </p:txBody>
      </p:sp>
    </p:spTree>
    <p:extLst>
      <p:ext uri="{BB962C8B-B14F-4D97-AF65-F5344CB8AC3E}">
        <p14:creationId xmlns:p14="http://schemas.microsoft.com/office/powerpoint/2010/main" val="4066741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9552" y="108120"/>
            <a:ext cx="7772400" cy="992187"/>
          </a:xfrm>
          <a:prstGeom prst="rect">
            <a:avLst/>
          </a:prstGeom>
          <a:noFill/>
          <a:ln w="9525">
            <a:noFill/>
            <a:round/>
            <a:headEnd/>
            <a:tailEnd/>
          </a:ln>
        </p:spPr>
        <p:txBody>
          <a:bodyPr anchor="ctr"/>
          <a:lstStyle/>
          <a:p>
            <a:pPr algn="ctr" hangingPunct="1">
              <a:lnSpc>
                <a:spcPct val="90000"/>
              </a:lnSpc>
              <a:buClrTx/>
              <a:buFontTx/>
              <a:buNone/>
              <a:tabLst>
                <a:tab pos="723900" algn="l"/>
                <a:tab pos="1447800" algn="l"/>
                <a:tab pos="2171700" algn="l"/>
                <a:tab pos="2895600" algn="l"/>
                <a:tab pos="3619500" algn="l"/>
                <a:tab pos="4343400" algn="l"/>
                <a:tab pos="5067300" algn="l"/>
                <a:tab pos="5791200" algn="l"/>
                <a:tab pos="6515100" algn="l"/>
                <a:tab pos="7239000" algn="l"/>
              </a:tabLst>
            </a:pPr>
            <a:r>
              <a:rPr lang="it-IT" sz="3200" b="1" dirty="0">
                <a:solidFill>
                  <a:srgbClr val="FF0000"/>
                </a:solidFill>
                <a:ea typeface="굴림" pitchFamily="34" charset="-127"/>
              </a:rPr>
              <a:t>Documentazione di riferimento</a:t>
            </a:r>
          </a:p>
        </p:txBody>
      </p:sp>
      <p:sp>
        <p:nvSpPr>
          <p:cNvPr id="7171" name="Text Box 3"/>
          <p:cNvSpPr txBox="1">
            <a:spLocks noChangeArrowheads="1"/>
          </p:cNvSpPr>
          <p:nvPr/>
        </p:nvSpPr>
        <p:spPr bwMode="auto">
          <a:xfrm>
            <a:off x="250825" y="1071563"/>
            <a:ext cx="8713788" cy="5238750"/>
          </a:xfrm>
          <a:prstGeom prst="rect">
            <a:avLst/>
          </a:prstGeom>
          <a:noFill/>
          <a:ln w="9525">
            <a:noFill/>
            <a:round/>
            <a:headEnd/>
            <a:tailEnd/>
          </a:ln>
        </p:spPr>
        <p:txBody>
          <a:bodyPr/>
          <a:lstStyle/>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COM(2018) 375 </a:t>
            </a:r>
            <a:r>
              <a:rPr lang="it-IT" sz="2400" dirty="0" err="1">
                <a:solidFill>
                  <a:srgbClr val="000000"/>
                </a:solidFill>
                <a:latin typeface="Calibri" pitchFamily="34" charset="0"/>
                <a:ea typeface="굴림" pitchFamily="34" charset="-127"/>
              </a:rPr>
              <a:t>final</a:t>
            </a:r>
            <a:r>
              <a:rPr lang="it-IT" sz="2400" dirty="0">
                <a:solidFill>
                  <a:srgbClr val="000000"/>
                </a:solidFill>
                <a:latin typeface="Calibri" pitchFamily="34" charset="0"/>
                <a:ea typeface="굴림" pitchFamily="34" charset="-127"/>
              </a:rPr>
              <a:t> del 29.05.2018. Proposta di regolamento del Parlamento europeo e del Consiglio recante le disposizioni comuni applicabili al FESR, al FSE+, al FC, al FEAMP e le regole finanziarie applicabili a tali fondi e al FAMI, al Fondo per la Sicurezza interna (ISF)e allo Strumento per la gestione delle frontiere e i visti (BMVI)</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COM(2020) 450 </a:t>
            </a:r>
            <a:r>
              <a:rPr lang="it-IT" sz="2400" dirty="0" err="1">
                <a:solidFill>
                  <a:srgbClr val="000000"/>
                </a:solidFill>
                <a:latin typeface="Calibri" pitchFamily="34" charset="0"/>
                <a:ea typeface="굴림" pitchFamily="34" charset="-127"/>
              </a:rPr>
              <a:t>final</a:t>
            </a:r>
            <a:r>
              <a:rPr lang="it-IT" sz="2400" dirty="0">
                <a:solidFill>
                  <a:srgbClr val="000000"/>
                </a:solidFill>
                <a:latin typeface="Calibri" pitchFamily="34" charset="0"/>
                <a:ea typeface="굴림" pitchFamily="34" charset="-127"/>
              </a:rPr>
              <a:t> del 28.05.2020 che modifica la proposta COM(2018) 375 </a:t>
            </a:r>
            <a:r>
              <a:rPr lang="it-IT" sz="2400" dirty="0" err="1">
                <a:solidFill>
                  <a:srgbClr val="000000"/>
                </a:solidFill>
                <a:latin typeface="Calibri" pitchFamily="34" charset="0"/>
                <a:ea typeface="굴림" pitchFamily="34" charset="-127"/>
              </a:rPr>
              <a:t>final</a:t>
            </a:r>
            <a:endParaRPr lang="it-IT" sz="2400" dirty="0">
              <a:solidFill>
                <a:srgbClr val="000000"/>
              </a:solidFill>
              <a:latin typeface="Calibri" pitchFamily="34" charset="0"/>
              <a:ea typeface="굴림" pitchFamily="34" charset="-127"/>
            </a:endParaRP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Esiti del negoziato in corso – testo di compromesso del 4 dicembre 2020</a:t>
            </a:r>
          </a:p>
        </p:txBody>
      </p:sp>
      <p:sp>
        <p:nvSpPr>
          <p:cNvPr id="7172" name="Rectangle 4"/>
          <p:cNvSpPr>
            <a:spLocks noChangeArrowheads="1"/>
          </p:cNvSpPr>
          <p:nvPr/>
        </p:nvSpPr>
        <p:spPr bwMode="auto">
          <a:xfrm>
            <a:off x="6553200" y="6356350"/>
            <a:ext cx="2133600" cy="365125"/>
          </a:xfrm>
          <a:prstGeom prst="rect">
            <a:avLst/>
          </a:prstGeom>
          <a:noFill/>
          <a:ln w="9360">
            <a:noFill/>
            <a:round/>
            <a:headEnd/>
            <a:tailEnd/>
          </a:ln>
        </p:spPr>
        <p:txBody>
          <a:bodyPr lIns="90000" tIns="46800" rIns="90000" bIns="46800" anchor="ctr"/>
          <a:lstStyle/>
          <a:p>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0ED52178-54EC-4973-B43B-CB9ABE4DDC1D}" type="slidenum">
              <a:rPr lang="it-IT" sz="1200">
                <a:solidFill>
                  <a:srgbClr val="898989"/>
                </a:solidFill>
                <a:latin typeface="Calibri" pitchFamily="34" charset="0"/>
              </a:rPr>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28</a:t>
            </a:fld>
            <a:endParaRPr lang="it-IT" sz="1200">
              <a:solidFill>
                <a:srgbClr val="898989"/>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Le potenzialità degli strumenti finanziari</a:t>
            </a:r>
          </a:p>
        </p:txBody>
      </p:sp>
      <p:sp>
        <p:nvSpPr>
          <p:cNvPr id="106499" name="Segnaposto contenuto 2"/>
          <p:cNvSpPr>
            <a:spLocks noGrp="1"/>
          </p:cNvSpPr>
          <p:nvPr>
            <p:ph idx="1"/>
          </p:nvPr>
        </p:nvSpPr>
        <p:spPr>
          <a:xfrm>
            <a:off x="457200" y="836612"/>
            <a:ext cx="8229600" cy="5328691"/>
          </a:xfrm>
        </p:spPr>
        <p:txBody>
          <a:bodyPr>
            <a:normAutofit/>
          </a:bodyPr>
          <a:lstStyle/>
          <a:p>
            <a:pPr marL="0" indent="0">
              <a:buNone/>
            </a:pPr>
            <a:r>
              <a:rPr lang="it-IT" dirty="0">
                <a:latin typeface="Calibri" pitchFamily="34" charset="0"/>
                <a:cs typeface="Calibri" pitchFamily="34" charset="0"/>
              </a:rPr>
              <a:t>La CE, nell’elaborazione della proposta di regolamento 2021-2027 ha rilevato che:</a:t>
            </a:r>
          </a:p>
          <a:p>
            <a:pPr>
              <a:buFont typeface="Arial" panose="020B0604020202020204" pitchFamily="34" charset="0"/>
              <a:buChar char="•"/>
            </a:pPr>
            <a:r>
              <a:rPr lang="it-IT" dirty="0">
                <a:latin typeface="Calibri" pitchFamily="34" charset="0"/>
                <a:cs typeface="Calibri" pitchFamily="34" charset="0"/>
              </a:rPr>
              <a:t>gli SF hanno le potenzialità per essere più efficienti nel finanziare gli investimenti </a:t>
            </a:r>
            <a:r>
              <a:rPr lang="it-IT" b="1" dirty="0">
                <a:solidFill>
                  <a:srgbClr val="0033CC"/>
                </a:solidFill>
                <a:latin typeface="Calibri" pitchFamily="34" charset="0"/>
                <a:cs typeface="Calibri" pitchFamily="34" charset="0"/>
              </a:rPr>
              <a:t>in alcuni settori di intervento</a:t>
            </a:r>
            <a:r>
              <a:rPr lang="it-IT" dirty="0">
                <a:latin typeface="Calibri" pitchFamily="34" charset="0"/>
                <a:cs typeface="Calibri" pitchFamily="34" charset="0"/>
              </a:rPr>
              <a:t>, ma che l'attuazione soffre di </a:t>
            </a:r>
            <a:r>
              <a:rPr lang="it-IT" b="1" dirty="0">
                <a:solidFill>
                  <a:srgbClr val="0033CC"/>
                </a:solidFill>
                <a:latin typeface="Calibri" pitchFamily="34" charset="0"/>
                <a:cs typeface="Calibri" pitchFamily="34" charset="0"/>
              </a:rPr>
              <a:t>ritardi ed è problematico diffonderne l'utilizzo</a:t>
            </a:r>
            <a:r>
              <a:rPr lang="it-IT" dirty="0">
                <a:latin typeface="Calibri" pitchFamily="34" charset="0"/>
                <a:cs typeface="Calibri" pitchFamily="34" charset="0"/>
              </a:rPr>
              <a:t>;</a:t>
            </a:r>
          </a:p>
          <a:p>
            <a:pPr>
              <a:buFont typeface="Arial" panose="020B0604020202020204" pitchFamily="34" charset="0"/>
              <a:buChar char="•"/>
            </a:pPr>
            <a:r>
              <a:rPr lang="it-IT" dirty="0">
                <a:latin typeface="Calibri" pitchFamily="34" charset="0"/>
                <a:cs typeface="Calibri" pitchFamily="34" charset="0"/>
              </a:rPr>
              <a:t>l'</a:t>
            </a:r>
            <a:r>
              <a:rPr lang="it-IT" b="1" dirty="0">
                <a:solidFill>
                  <a:srgbClr val="0033CC"/>
                </a:solidFill>
                <a:latin typeface="Calibri" pitchFamily="34" charset="0"/>
                <a:cs typeface="Calibri" pitchFamily="34" charset="0"/>
              </a:rPr>
              <a:t>eterogeneità delle regole </a:t>
            </a:r>
            <a:r>
              <a:rPr lang="it-IT" dirty="0">
                <a:latin typeface="Calibri" pitchFamily="34" charset="0"/>
                <a:cs typeface="Calibri" pitchFamily="34" charset="0"/>
              </a:rPr>
              <a:t>rendeva difficile sfruttare le complementarità tra i fondi; </a:t>
            </a:r>
          </a:p>
          <a:p>
            <a:pPr>
              <a:buFont typeface="Arial" panose="020B0604020202020204" pitchFamily="34" charset="0"/>
              <a:buChar char="•"/>
            </a:pPr>
            <a:r>
              <a:rPr lang="it-IT" dirty="0"/>
              <a:t>occorreva, quindi,</a:t>
            </a:r>
            <a:r>
              <a:rPr lang="it-IT" dirty="0">
                <a:latin typeface="Calibri" pitchFamily="34" charset="0"/>
                <a:cs typeface="Calibri" pitchFamily="34" charset="0"/>
              </a:rPr>
              <a:t> </a:t>
            </a:r>
            <a:r>
              <a:rPr lang="it-IT" b="1" dirty="0">
                <a:solidFill>
                  <a:srgbClr val="0033CC"/>
                </a:solidFill>
                <a:latin typeface="Calibri" pitchFamily="34" charset="0"/>
                <a:cs typeface="Calibri" pitchFamily="34" charset="0"/>
              </a:rPr>
              <a:t>snellire e allineare le regole sugli SF</a:t>
            </a:r>
            <a:r>
              <a:rPr lang="it-IT" dirty="0">
                <a:latin typeface="Calibri" pitchFamily="34" charset="0"/>
                <a:cs typeface="Calibri" pitchFamily="34" charset="0"/>
              </a:rPr>
              <a:t>.</a:t>
            </a:r>
          </a:p>
          <a:p>
            <a:pPr marL="0" indent="0">
              <a:buNone/>
            </a:pPr>
            <a:r>
              <a:rPr lang="it-IT" dirty="0">
                <a:latin typeface="Calibri" pitchFamily="34" charset="0"/>
                <a:cs typeface="Calibri" pitchFamily="34" charset="0"/>
              </a:rPr>
              <a:t>Tale aspetto trova risposta nella proposta di regolamento 2021-2027 che semplifica l'attuazione degli SF, </a:t>
            </a:r>
            <a:r>
              <a:rPr lang="it-IT" b="1" dirty="0">
                <a:solidFill>
                  <a:srgbClr val="0033CC"/>
                </a:solidFill>
                <a:latin typeface="Calibri" pitchFamily="34" charset="0"/>
                <a:cs typeface="Calibri" pitchFamily="34" charset="0"/>
              </a:rPr>
              <a:t>allineando molte delle disposizioni a quelle per le sovvenzioni</a:t>
            </a:r>
            <a:r>
              <a:rPr lang="it-IT" dirty="0">
                <a:latin typeface="Calibri" pitchFamily="34" charset="0"/>
                <a:cs typeface="Calibri" pitchFamily="34" charset="0"/>
              </a:rPr>
              <a: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29</a:t>
            </a:fld>
            <a:endParaRPr lang="it-IT"/>
          </a:p>
        </p:txBody>
      </p:sp>
    </p:spTree>
    <p:extLst>
      <p:ext uri="{BB962C8B-B14F-4D97-AF65-F5344CB8AC3E}">
        <p14:creationId xmlns:p14="http://schemas.microsoft.com/office/powerpoint/2010/main" val="2219322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­Le modifiche introdotte per far fronte all’emergenza sanitaria</a:t>
            </a:r>
            <a:br>
              <a:rPr lang="it-IT" sz="2800" dirty="0">
                <a:solidFill>
                  <a:srgbClr val="FF0000"/>
                </a:solidFill>
              </a:rPr>
            </a:br>
            <a:endParaRPr lang="it-IT" sz="2800" dirty="0">
              <a:solidFill>
                <a:srgbClr val="FF0000"/>
              </a:solidFill>
            </a:endParaRP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3</a:t>
            </a:fld>
            <a:endParaRPr lang="it-IT" dirty="0"/>
          </a:p>
        </p:txBody>
      </p:sp>
    </p:spTree>
    <p:extLst>
      <p:ext uri="{BB962C8B-B14F-4D97-AF65-F5344CB8AC3E}">
        <p14:creationId xmlns:p14="http://schemas.microsoft.com/office/powerpoint/2010/main" val="26159542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9552" y="108121"/>
            <a:ext cx="7772400" cy="728592"/>
          </a:xfrm>
          <a:prstGeom prst="rect">
            <a:avLst/>
          </a:prstGeom>
          <a:noFill/>
          <a:ln w="9525">
            <a:noFill/>
            <a:round/>
            <a:headEnd/>
            <a:tailEnd/>
          </a:ln>
        </p:spPr>
        <p:txBody>
          <a:bodyPr anchor="ctr"/>
          <a:lstStyle/>
          <a:p>
            <a:pPr algn="ctr" hangingPunct="1">
              <a:lnSpc>
                <a:spcPct val="90000"/>
              </a:lnSpc>
              <a:buClrTx/>
              <a:buFontTx/>
              <a:buNone/>
              <a:tabLst>
                <a:tab pos="723900" algn="l"/>
                <a:tab pos="1447800" algn="l"/>
                <a:tab pos="2171700" algn="l"/>
                <a:tab pos="2895600" algn="l"/>
                <a:tab pos="3619500" algn="l"/>
                <a:tab pos="4343400" algn="l"/>
                <a:tab pos="5067300" algn="l"/>
                <a:tab pos="5791200" algn="l"/>
                <a:tab pos="6515100" algn="l"/>
                <a:tab pos="7239000" algn="l"/>
              </a:tabLst>
            </a:pPr>
            <a:r>
              <a:rPr lang="it-IT" sz="3200" b="1" dirty="0">
                <a:solidFill>
                  <a:srgbClr val="FF0000"/>
                </a:solidFill>
                <a:ea typeface="굴림" pitchFamily="34" charset="-127"/>
              </a:rPr>
              <a:t>Le principali novità</a:t>
            </a:r>
          </a:p>
        </p:txBody>
      </p:sp>
      <p:sp>
        <p:nvSpPr>
          <p:cNvPr id="7171" name="Text Box 3"/>
          <p:cNvSpPr txBox="1">
            <a:spLocks noChangeArrowheads="1"/>
          </p:cNvSpPr>
          <p:nvPr/>
        </p:nvSpPr>
        <p:spPr bwMode="auto">
          <a:xfrm>
            <a:off x="250825" y="836712"/>
            <a:ext cx="8713788" cy="5238750"/>
          </a:xfrm>
          <a:prstGeom prst="rect">
            <a:avLst/>
          </a:prstGeom>
          <a:noFill/>
          <a:ln w="9525">
            <a:noFill/>
            <a:round/>
            <a:headEnd/>
            <a:tailEnd/>
          </a:ln>
        </p:spPr>
        <p:txBody>
          <a:bodyPr/>
          <a:lstStyle/>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Gli strumenti finanziari costituiranno un importante meccanismo di attuazione per gli investimenti del periodo 2021-2027 che generano entrate o risparmi; </a:t>
            </a:r>
            <a:r>
              <a:rPr lang="it-IT" sz="2400" b="1" dirty="0">
                <a:solidFill>
                  <a:srgbClr val="0033CC"/>
                </a:solidFill>
                <a:latin typeface="Calibri" pitchFamily="34" charset="0"/>
                <a:ea typeface="굴림" pitchFamily="34" charset="-127"/>
              </a:rPr>
              <a:t>le disposizioni che ne regolano l'uso sono state snellite e aggiornate per garantire un'attuazione migliore e più facile oltre a un'impostazione più semplice</a:t>
            </a:r>
            <a:r>
              <a:rPr lang="it-IT" sz="2400" dirty="0">
                <a:solidFill>
                  <a:srgbClr val="000000"/>
                </a:solidFill>
                <a:latin typeface="Calibri" pitchFamily="34" charset="0"/>
                <a:ea typeface="굴림" pitchFamily="34" charset="-127"/>
              </a:rPr>
              <a:t>.</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b="1" dirty="0">
                <a:solidFill>
                  <a:srgbClr val="0033CC"/>
                </a:solidFill>
                <a:latin typeface="Calibri" pitchFamily="34" charset="0"/>
                <a:ea typeface="굴림" pitchFamily="34" charset="-127"/>
              </a:rPr>
              <a:t>Non sono previsti atti delegati o </a:t>
            </a:r>
            <a:r>
              <a:rPr lang="it-IT" sz="2400" b="1">
                <a:solidFill>
                  <a:srgbClr val="0033CC"/>
                </a:solidFill>
                <a:latin typeface="Calibri" pitchFamily="34" charset="0"/>
                <a:ea typeface="굴림" pitchFamily="34" charset="-127"/>
              </a:rPr>
              <a:t>di esecuzione.</a:t>
            </a:r>
            <a:endParaRPr lang="it-IT" sz="2400" b="1" dirty="0">
              <a:solidFill>
                <a:srgbClr val="0033CC"/>
              </a:solidFill>
              <a:latin typeface="Calibri" pitchFamily="34" charset="0"/>
              <a:ea typeface="굴림" pitchFamily="34" charset="-127"/>
            </a:endParaRP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Gli strumenti finanziari </a:t>
            </a:r>
            <a:r>
              <a:rPr lang="it-IT" sz="2400" b="1" dirty="0">
                <a:solidFill>
                  <a:srgbClr val="0033CC"/>
                </a:solidFill>
                <a:latin typeface="Calibri" pitchFamily="34" charset="0"/>
                <a:ea typeface="굴림" pitchFamily="34" charset="-127"/>
              </a:rPr>
              <a:t>saranno più integrati nel processo di programmazione e attuazione</a:t>
            </a:r>
            <a:r>
              <a:rPr lang="it-IT" sz="2400" dirty="0">
                <a:solidFill>
                  <a:srgbClr val="000000"/>
                </a:solidFill>
                <a:latin typeface="Calibri" pitchFamily="34" charset="0"/>
                <a:ea typeface="굴림" pitchFamily="34" charset="-127"/>
              </a:rPr>
              <a:t> fin dall'inizio e la valutazione ex ante sarà razionalizzata di conseguenza.</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Le autorità di gestione avranno le stesse opzioni di base flessibili per l'attuazione - gestione sotto la responsabilità dell'autorità di gestione o gestione da parte dell'autorità di gestione - ma le relative condizioni sono state semplificate.</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b="1" dirty="0">
                <a:solidFill>
                  <a:srgbClr val="0033CC"/>
                </a:solidFill>
                <a:latin typeface="Calibri" pitchFamily="34" charset="0"/>
                <a:ea typeface="굴림" pitchFamily="34" charset="-127"/>
              </a:rPr>
              <a:t>Sarà possibile combinare risorse dell'UE seguendo lo stesso insieme di regole</a:t>
            </a:r>
            <a:r>
              <a:rPr lang="it-IT" sz="2400" dirty="0">
                <a:solidFill>
                  <a:srgbClr val="000000"/>
                </a:solidFill>
                <a:latin typeface="Calibri" pitchFamily="34" charset="0"/>
                <a:ea typeface="굴림" pitchFamily="34" charset="-127"/>
              </a:rPr>
              <a:t>; non vi sarà più la moltiplicazione di regole diverse applicate a situazioni analoghe.</a:t>
            </a:r>
          </a:p>
        </p:txBody>
      </p:sp>
      <p:sp>
        <p:nvSpPr>
          <p:cNvPr id="7172" name="Rectangle 4"/>
          <p:cNvSpPr>
            <a:spLocks noChangeArrowheads="1"/>
          </p:cNvSpPr>
          <p:nvPr/>
        </p:nvSpPr>
        <p:spPr bwMode="auto">
          <a:xfrm>
            <a:off x="6553200" y="6356350"/>
            <a:ext cx="2133600" cy="365125"/>
          </a:xfrm>
          <a:prstGeom prst="rect">
            <a:avLst/>
          </a:prstGeom>
          <a:noFill/>
          <a:ln w="9360">
            <a:noFill/>
            <a:round/>
            <a:headEnd/>
            <a:tailEnd/>
          </a:ln>
        </p:spPr>
        <p:txBody>
          <a:bodyPr lIns="90000" tIns="46800" rIns="90000" bIns="46800" anchor="ctr"/>
          <a:lstStyle/>
          <a:p>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0ED52178-54EC-4973-B43B-CB9ABE4DDC1D}" type="slidenum">
              <a:rPr lang="it-IT" sz="1200">
                <a:solidFill>
                  <a:srgbClr val="898989"/>
                </a:solidFill>
                <a:latin typeface="Calibri" pitchFamily="34" charset="0"/>
              </a:rPr>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30</a:t>
            </a:fld>
            <a:endParaRPr lang="it-IT" sz="1200">
              <a:solidFill>
                <a:srgbClr val="898989"/>
              </a:solidFill>
              <a:latin typeface="Calibri" pitchFamily="34" charset="0"/>
            </a:endParaRPr>
          </a:p>
        </p:txBody>
      </p:sp>
    </p:spTree>
    <p:extLst>
      <p:ext uri="{BB962C8B-B14F-4D97-AF65-F5344CB8AC3E}">
        <p14:creationId xmlns:p14="http://schemas.microsoft.com/office/powerpoint/2010/main" val="132653846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9552" y="108121"/>
            <a:ext cx="7772400" cy="584576"/>
          </a:xfrm>
          <a:prstGeom prst="rect">
            <a:avLst/>
          </a:prstGeom>
          <a:noFill/>
          <a:ln w="9525">
            <a:noFill/>
            <a:round/>
            <a:headEnd/>
            <a:tailEnd/>
          </a:ln>
        </p:spPr>
        <p:txBody>
          <a:bodyPr anchor="ctr"/>
          <a:lstStyle/>
          <a:p>
            <a:pPr algn="ctr" hangingPunct="1">
              <a:lnSpc>
                <a:spcPct val="90000"/>
              </a:lnSpc>
              <a:buClrTx/>
              <a:buFontTx/>
              <a:buNone/>
              <a:tabLst>
                <a:tab pos="723900" algn="l"/>
                <a:tab pos="1447800" algn="l"/>
                <a:tab pos="2171700" algn="l"/>
                <a:tab pos="2895600" algn="l"/>
                <a:tab pos="3619500" algn="l"/>
                <a:tab pos="4343400" algn="l"/>
                <a:tab pos="5067300" algn="l"/>
                <a:tab pos="5791200" algn="l"/>
                <a:tab pos="6515100" algn="l"/>
                <a:tab pos="7239000" algn="l"/>
              </a:tabLst>
            </a:pPr>
            <a:r>
              <a:rPr lang="it-IT" sz="3200" b="1" dirty="0">
                <a:solidFill>
                  <a:srgbClr val="FF0000"/>
                </a:solidFill>
                <a:ea typeface="굴림" pitchFamily="34" charset="-127"/>
              </a:rPr>
              <a:t>Le principali novità</a:t>
            </a:r>
          </a:p>
        </p:txBody>
      </p:sp>
      <p:sp>
        <p:nvSpPr>
          <p:cNvPr id="7171" name="Text Box 3"/>
          <p:cNvSpPr txBox="1">
            <a:spLocks noChangeArrowheads="1"/>
          </p:cNvSpPr>
          <p:nvPr/>
        </p:nvSpPr>
        <p:spPr bwMode="auto">
          <a:xfrm>
            <a:off x="250825" y="692696"/>
            <a:ext cx="8713788" cy="5238750"/>
          </a:xfrm>
          <a:prstGeom prst="rect">
            <a:avLst/>
          </a:prstGeom>
          <a:noFill/>
          <a:ln w="9525">
            <a:noFill/>
            <a:round/>
            <a:headEnd/>
            <a:tailEnd/>
          </a:ln>
        </p:spPr>
        <p:txBody>
          <a:bodyPr/>
          <a:lstStyle/>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Viene proposta </a:t>
            </a:r>
            <a:r>
              <a:rPr lang="it-IT" sz="2400" b="1" dirty="0">
                <a:solidFill>
                  <a:srgbClr val="0033CC"/>
                </a:solidFill>
                <a:latin typeface="Calibri" pitchFamily="34" charset="0"/>
                <a:ea typeface="굴림" pitchFamily="34" charset="-127"/>
              </a:rPr>
              <a:t>flessibilità per la combinazione di sovvenzioni e strumenti finanziari.</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Le </a:t>
            </a:r>
            <a:r>
              <a:rPr lang="it-IT" sz="2400" b="1" dirty="0">
                <a:solidFill>
                  <a:srgbClr val="0033CC"/>
                </a:solidFill>
                <a:latin typeface="Calibri" pitchFamily="34" charset="0"/>
                <a:ea typeface="굴림" pitchFamily="34" charset="-127"/>
              </a:rPr>
              <a:t>regole di ammissibilità sono state chiarite e le norme in materia di costi e commissioni di gestione sono state semplificate </a:t>
            </a:r>
            <a:r>
              <a:rPr lang="it-IT" sz="2400" dirty="0">
                <a:solidFill>
                  <a:srgbClr val="000000"/>
                </a:solidFill>
                <a:latin typeface="Calibri" pitchFamily="34" charset="0"/>
                <a:ea typeface="굴림" pitchFamily="34" charset="-127"/>
              </a:rPr>
              <a:t>pur conservando il rapporto con la performance per incoraggiare una gestione efficiente.</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b="1" dirty="0">
                <a:solidFill>
                  <a:srgbClr val="0033CC"/>
                </a:solidFill>
                <a:latin typeface="Calibri" pitchFamily="34" charset="0"/>
                <a:ea typeface="굴림" pitchFamily="34" charset="-127"/>
              </a:rPr>
              <a:t>Le regole sui pagamenti sono state semplificate</a:t>
            </a:r>
            <a:r>
              <a:rPr lang="it-IT" sz="2400" dirty="0">
                <a:solidFill>
                  <a:srgbClr val="000000"/>
                </a:solidFill>
                <a:latin typeface="Calibri" pitchFamily="34" charset="0"/>
                <a:ea typeface="굴림" pitchFamily="34" charset="-127"/>
              </a:rPr>
              <a:t> notevolmente pur conservando l'importantissima correlazione tra i pagamenti agli strumenti finanziari e gli esborsi corrispondenti ai destinatari finali.</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dirty="0">
                <a:solidFill>
                  <a:srgbClr val="000000"/>
                </a:solidFill>
                <a:latin typeface="Calibri" pitchFamily="34" charset="0"/>
                <a:ea typeface="굴림" pitchFamily="34" charset="-127"/>
              </a:rPr>
              <a:t>I rientri di capitale e il riutilizzo dei fondi sono stati semplicemente codificati per rendere più scorrevole il passaggio da un periodo al successivo.</a:t>
            </a:r>
          </a:p>
          <a:p>
            <a:pPr marL="342900" indent="-342900" algn="just">
              <a:lnSpc>
                <a:spcPct val="95000"/>
              </a:lnSpc>
              <a:spcBef>
                <a:spcPts val="600"/>
              </a:spcBef>
              <a:buClrTx/>
              <a:buFont typeface="Arial" panose="020B0604020202020204" pitchFamily="34" charset="0"/>
              <a:buChar char="•"/>
              <a:tabLst>
                <a:tab pos="2171700" algn="l"/>
                <a:tab pos="2895600" algn="l"/>
                <a:tab pos="3619500" algn="l"/>
                <a:tab pos="4343400" algn="l"/>
                <a:tab pos="5067300" algn="l"/>
                <a:tab pos="5791200" algn="l"/>
                <a:tab pos="6515100" algn="l"/>
                <a:tab pos="7239000" algn="l"/>
                <a:tab pos="7962900" algn="l"/>
                <a:tab pos="8686800" algn="l"/>
              </a:tabLst>
            </a:pPr>
            <a:r>
              <a:rPr lang="it-IT" sz="2400" b="1" dirty="0">
                <a:solidFill>
                  <a:srgbClr val="0033CC"/>
                </a:solidFill>
                <a:latin typeface="Calibri" pitchFamily="34" charset="0"/>
                <a:ea typeface="굴림" pitchFamily="34" charset="-127"/>
              </a:rPr>
              <a:t>Non vi saranno relazioni aggiuntive distinte riguardanti gli strumenti finanziari</a:t>
            </a:r>
            <a:r>
              <a:rPr lang="it-IT" sz="2400" dirty="0">
                <a:solidFill>
                  <a:srgbClr val="000000"/>
                </a:solidFill>
                <a:latin typeface="Calibri" pitchFamily="34" charset="0"/>
                <a:ea typeface="굴림" pitchFamily="34" charset="-127"/>
              </a:rPr>
              <a:t>, che sono inseriti nello stesso sistema di tutte le altre forme di finanziamento.</a:t>
            </a:r>
          </a:p>
        </p:txBody>
      </p:sp>
      <p:sp>
        <p:nvSpPr>
          <p:cNvPr id="7172" name="Rectangle 4"/>
          <p:cNvSpPr>
            <a:spLocks noChangeArrowheads="1"/>
          </p:cNvSpPr>
          <p:nvPr/>
        </p:nvSpPr>
        <p:spPr bwMode="auto">
          <a:xfrm>
            <a:off x="6553200" y="6356350"/>
            <a:ext cx="2133600" cy="365125"/>
          </a:xfrm>
          <a:prstGeom prst="rect">
            <a:avLst/>
          </a:prstGeom>
          <a:noFill/>
          <a:ln w="9360">
            <a:noFill/>
            <a:round/>
            <a:headEnd/>
            <a:tailEnd/>
          </a:ln>
        </p:spPr>
        <p:txBody>
          <a:bodyPr lIns="90000" tIns="46800" rIns="90000" bIns="46800" anchor="ctr"/>
          <a:lstStyle/>
          <a:p>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0ED52178-54EC-4973-B43B-CB9ABE4DDC1D}" type="slidenum">
              <a:rPr lang="it-IT" sz="1200">
                <a:solidFill>
                  <a:srgbClr val="898989"/>
                </a:solidFill>
                <a:latin typeface="Calibri" pitchFamily="34" charset="0"/>
              </a:rPr>
              <a:pPr algn="r" hangingPunct="1">
                <a:lnSpc>
                  <a:spcPct val="100000"/>
                </a:lnSpc>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31</a:t>
            </a:fld>
            <a:endParaRPr lang="it-IT" sz="1200">
              <a:solidFill>
                <a:srgbClr val="898989"/>
              </a:solidFill>
              <a:latin typeface="Calibri" pitchFamily="34" charset="0"/>
            </a:endParaRPr>
          </a:p>
        </p:txBody>
      </p:sp>
    </p:spTree>
    <p:extLst>
      <p:ext uri="{BB962C8B-B14F-4D97-AF65-F5344CB8AC3E}">
        <p14:creationId xmlns:p14="http://schemas.microsoft.com/office/powerpoint/2010/main" val="3436503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32</a:t>
            </a:fld>
            <a:endParaRPr lang="it-IT"/>
          </a:p>
        </p:txBody>
      </p:sp>
      <p:graphicFrame>
        <p:nvGraphicFramePr>
          <p:cNvPr id="9" name="Tabella 9">
            <a:extLst>
              <a:ext uri="{FF2B5EF4-FFF2-40B4-BE49-F238E27FC236}">
                <a16:creationId xmlns:a16="http://schemas.microsoft.com/office/drawing/2014/main" id="{80CC70BD-67F0-4F95-A8B9-B2805E86CE5A}"/>
              </a:ext>
            </a:extLst>
          </p:cNvPr>
          <p:cNvGraphicFramePr>
            <a:graphicFrameLocks noGrp="1"/>
          </p:cNvGraphicFramePr>
          <p:nvPr/>
        </p:nvGraphicFramePr>
        <p:xfrm>
          <a:off x="457200" y="980728"/>
          <a:ext cx="8229600" cy="482187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662032576"/>
                    </a:ext>
                  </a:extLst>
                </a:gridCol>
                <a:gridCol w="4114800">
                  <a:extLst>
                    <a:ext uri="{9D8B030D-6E8A-4147-A177-3AD203B41FA5}">
                      <a16:colId xmlns:a16="http://schemas.microsoft.com/office/drawing/2014/main" val="1548318201"/>
                    </a:ext>
                  </a:extLst>
                </a:gridCol>
              </a:tblGrid>
              <a:tr h="591842">
                <a:tc>
                  <a:txBody>
                    <a:bodyPr/>
                    <a:lstStyle/>
                    <a:p>
                      <a:pPr algn="ctr"/>
                      <a:r>
                        <a:rPr lang="it-IT" sz="2400" b="1" dirty="0">
                          <a:solidFill>
                            <a:srgbClr val="3333CC"/>
                          </a:solidFill>
                        </a:rPr>
                        <a:t>2014-2020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it-IT" sz="2400" b="1" dirty="0">
                          <a:solidFill>
                            <a:srgbClr val="3333CC"/>
                          </a:solidFill>
                        </a:rPr>
                        <a:t>2021-2027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7713199"/>
                  </a:ext>
                </a:extLst>
              </a:tr>
              <a:tr h="423003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Operazione</a:t>
                      </a:r>
                      <a:r>
                        <a:rPr lang="it-IT" sz="2400" dirty="0">
                          <a:solidFill>
                            <a:srgbClr val="000000"/>
                          </a:solidFill>
                          <a:latin typeface="Calibri" pitchFamily="34" charset="0"/>
                          <a:ea typeface="굴림" pitchFamily="34" charset="-127"/>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nel contesto degli strumenti finanziari, un'operazione è costituita dai contributi finanziari di un programma agli strumenti finanziari e dal successivo sostegno finanziario fornito da tali strumenti finanziari.</a:t>
                      </a:r>
                    </a:p>
                    <a:p>
                      <a:pPr algn="just"/>
                      <a:endParaRPr lang="it-IT"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Operazione</a:t>
                      </a:r>
                      <a:r>
                        <a:rPr lang="it-IT" sz="2400" dirty="0">
                          <a:solidFill>
                            <a:srgbClr val="000000"/>
                          </a:solidFill>
                          <a:latin typeface="Calibri" pitchFamily="34" charset="0"/>
                          <a:ea typeface="굴림" pitchFamily="34" charset="-127"/>
                        </a:rPr>
                        <a:t>": </a:t>
                      </a:r>
                    </a:p>
                    <a:p>
                      <a:r>
                        <a:rPr lang="it-IT" sz="2400" kern="1200" dirty="0">
                          <a:solidFill>
                            <a:srgbClr val="000000"/>
                          </a:solidFill>
                          <a:latin typeface="Calibri" pitchFamily="34" charset="0"/>
                          <a:ea typeface="굴림" pitchFamily="34" charset="-127"/>
                          <a:cs typeface="+mn-cs"/>
                        </a:rPr>
                        <a:t>nel contesto degli strumenti finanziari, il contributo di un programma a uno strumento finanziario e il successivo sostegno finanziario fornito ai destinatari finali da tale strumento finanziario.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6721364"/>
                  </a:ext>
                </a:extLst>
              </a:tr>
            </a:tbl>
          </a:graphicData>
        </a:graphic>
      </p:graphicFrame>
    </p:spTree>
    <p:extLst>
      <p:ext uri="{BB962C8B-B14F-4D97-AF65-F5344CB8AC3E}">
        <p14:creationId xmlns:p14="http://schemas.microsoft.com/office/powerpoint/2010/main" val="263380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33</a:t>
            </a:fld>
            <a:endParaRPr lang="it-IT"/>
          </a:p>
        </p:txBody>
      </p:sp>
      <p:graphicFrame>
        <p:nvGraphicFramePr>
          <p:cNvPr id="9" name="Tabella 9">
            <a:extLst>
              <a:ext uri="{FF2B5EF4-FFF2-40B4-BE49-F238E27FC236}">
                <a16:creationId xmlns:a16="http://schemas.microsoft.com/office/drawing/2014/main" id="{80CC70BD-67F0-4F95-A8B9-B2805E86CE5A}"/>
              </a:ext>
            </a:extLst>
          </p:cNvPr>
          <p:cNvGraphicFramePr>
            <a:graphicFrameLocks noGrp="1"/>
          </p:cNvGraphicFramePr>
          <p:nvPr/>
        </p:nvGraphicFramePr>
        <p:xfrm>
          <a:off x="457200" y="980728"/>
          <a:ext cx="8229600" cy="482187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662032576"/>
                    </a:ext>
                  </a:extLst>
                </a:gridCol>
                <a:gridCol w="4114800">
                  <a:extLst>
                    <a:ext uri="{9D8B030D-6E8A-4147-A177-3AD203B41FA5}">
                      <a16:colId xmlns:a16="http://schemas.microsoft.com/office/drawing/2014/main" val="1548318201"/>
                    </a:ext>
                  </a:extLst>
                </a:gridCol>
              </a:tblGrid>
              <a:tr h="591842">
                <a:tc>
                  <a:txBody>
                    <a:bodyPr/>
                    <a:lstStyle/>
                    <a:p>
                      <a:pPr algn="ctr"/>
                      <a:r>
                        <a:rPr lang="it-IT" sz="2400" b="1" dirty="0">
                          <a:solidFill>
                            <a:srgbClr val="3333CC"/>
                          </a:solidFill>
                        </a:rPr>
                        <a:t>2014-2020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it-IT" sz="2400" b="1" dirty="0">
                          <a:solidFill>
                            <a:srgbClr val="3333CC"/>
                          </a:solidFill>
                        </a:rPr>
                        <a:t>2021-2027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7713199"/>
                  </a:ext>
                </a:extLst>
              </a:tr>
              <a:tr h="423003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Beneficiario</a:t>
                      </a:r>
                      <a:r>
                        <a:rPr lang="it-IT" sz="2400" dirty="0">
                          <a:solidFill>
                            <a:srgbClr val="000000"/>
                          </a:solidFill>
                          <a:latin typeface="Calibri" pitchFamily="34" charset="0"/>
                          <a:ea typeface="굴림" pitchFamily="34" charset="-127"/>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nell’ambito degli strumenti finanziari, l’organismo che attua lo strumento finanziario ovvero, se del caso, il fondo di fondi.</a:t>
                      </a:r>
                    </a:p>
                    <a:p>
                      <a:pPr algn="just"/>
                      <a:endParaRPr lang="it-IT"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Beneficiario</a:t>
                      </a:r>
                      <a:r>
                        <a:rPr lang="it-IT" sz="2400" dirty="0">
                          <a:solidFill>
                            <a:srgbClr val="000000"/>
                          </a:solidFill>
                          <a:latin typeface="Calibri" pitchFamily="34" charset="0"/>
                          <a:ea typeface="굴림" pitchFamily="34" charset="-127"/>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2400" kern="1200" dirty="0">
                          <a:solidFill>
                            <a:srgbClr val="000000"/>
                          </a:solidFill>
                          <a:latin typeface="Calibri" pitchFamily="34" charset="0"/>
                          <a:ea typeface="굴림" pitchFamily="34" charset="-127"/>
                          <a:cs typeface="+mn-cs"/>
                        </a:rPr>
                        <a:t>nel contesto degli strumenti finanziari, l'organismo che attua il fondo di partecipazione o, in assenza di un fondo di partecipazione, l'organismo che attua il fondo specifico o, se l'autorità di gestione gestisce lo strumento finanziario, l'autorità di gestione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6721364"/>
                  </a:ext>
                </a:extLst>
              </a:tr>
            </a:tbl>
          </a:graphicData>
        </a:graphic>
      </p:graphicFrame>
    </p:spTree>
    <p:extLst>
      <p:ext uri="{BB962C8B-B14F-4D97-AF65-F5344CB8AC3E}">
        <p14:creationId xmlns:p14="http://schemas.microsoft.com/office/powerpoint/2010/main" val="1988924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34</a:t>
            </a:fld>
            <a:endParaRPr lang="it-IT"/>
          </a:p>
        </p:txBody>
      </p:sp>
      <p:graphicFrame>
        <p:nvGraphicFramePr>
          <p:cNvPr id="9" name="Tabella 9">
            <a:extLst>
              <a:ext uri="{FF2B5EF4-FFF2-40B4-BE49-F238E27FC236}">
                <a16:creationId xmlns:a16="http://schemas.microsoft.com/office/drawing/2014/main" id="{80CC70BD-67F0-4F95-A8B9-B2805E86CE5A}"/>
              </a:ext>
            </a:extLst>
          </p:cNvPr>
          <p:cNvGraphicFramePr>
            <a:graphicFrameLocks noGrp="1"/>
          </p:cNvGraphicFramePr>
          <p:nvPr/>
        </p:nvGraphicFramePr>
        <p:xfrm>
          <a:off x="457200" y="980728"/>
          <a:ext cx="8229600" cy="482187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662032576"/>
                    </a:ext>
                  </a:extLst>
                </a:gridCol>
                <a:gridCol w="4114800">
                  <a:extLst>
                    <a:ext uri="{9D8B030D-6E8A-4147-A177-3AD203B41FA5}">
                      <a16:colId xmlns:a16="http://schemas.microsoft.com/office/drawing/2014/main" val="1548318201"/>
                    </a:ext>
                  </a:extLst>
                </a:gridCol>
              </a:tblGrid>
              <a:tr h="591842">
                <a:tc>
                  <a:txBody>
                    <a:bodyPr/>
                    <a:lstStyle/>
                    <a:p>
                      <a:pPr algn="ctr"/>
                      <a:r>
                        <a:rPr lang="it-IT" sz="2400" b="1" dirty="0">
                          <a:solidFill>
                            <a:srgbClr val="3333CC"/>
                          </a:solidFill>
                        </a:rPr>
                        <a:t>2014-2020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it-IT" sz="2400" b="1" dirty="0">
                          <a:solidFill>
                            <a:srgbClr val="3333CC"/>
                          </a:solidFill>
                        </a:rPr>
                        <a:t>2021-2027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7713199"/>
                  </a:ext>
                </a:extLst>
              </a:tr>
              <a:tr h="42300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Destinatario finale</a:t>
                      </a:r>
                      <a:r>
                        <a:rPr lang="it-IT" sz="2400" dirty="0">
                          <a:solidFill>
                            <a:srgbClr val="000000"/>
                          </a:solidFill>
                          <a:latin typeface="Calibri" pitchFamily="34" charset="0"/>
                          <a:ea typeface="굴림" pitchFamily="34" charset="-127"/>
                        </a:rPr>
                        <a:t>": una persona fisica o giuridica che riceve sostegno finanziario da uno strumento finanziario.</a:t>
                      </a:r>
                      <a:endParaRPr lang="it-IT"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dirty="0">
                          <a:solidFill>
                            <a:srgbClr val="000000"/>
                          </a:solidFill>
                          <a:latin typeface="Calibri" pitchFamily="34" charset="0"/>
                          <a:ea typeface="굴림" pitchFamily="34" charset="-127"/>
                        </a:rPr>
                        <a:t>"</a:t>
                      </a:r>
                      <a:r>
                        <a:rPr lang="it-IT" sz="2400" b="1" dirty="0">
                          <a:solidFill>
                            <a:srgbClr val="000000"/>
                          </a:solidFill>
                          <a:latin typeface="Calibri" pitchFamily="34" charset="0"/>
                          <a:ea typeface="굴림" pitchFamily="34" charset="-127"/>
                        </a:rPr>
                        <a:t>Destinatario finale</a:t>
                      </a:r>
                      <a:r>
                        <a:rPr lang="it-IT" sz="2400" dirty="0">
                          <a:solidFill>
                            <a:srgbClr val="000000"/>
                          </a:solidFill>
                          <a:latin typeface="Calibri" pitchFamily="34" charset="0"/>
                          <a:ea typeface="굴림" pitchFamily="34" charset="-127"/>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it-IT" sz="2400" kern="1200" dirty="0">
                          <a:solidFill>
                            <a:srgbClr val="000000"/>
                          </a:solidFill>
                          <a:latin typeface="Calibri" pitchFamily="34" charset="0"/>
                          <a:ea typeface="굴림" pitchFamily="34" charset="-127"/>
                          <a:cs typeface="+mn-cs"/>
                        </a:rPr>
                        <a:t>persona giuridica o fisica che riceve sostegno dai fondi mediante il beneficiario di un fondo per piccoli progetti (per Interreg) o da uno strumento finanziario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6721364"/>
                  </a:ext>
                </a:extLst>
              </a:tr>
            </a:tbl>
          </a:graphicData>
        </a:graphic>
      </p:graphicFrame>
    </p:spTree>
    <p:extLst>
      <p:ext uri="{BB962C8B-B14F-4D97-AF65-F5344CB8AC3E}">
        <p14:creationId xmlns:p14="http://schemas.microsoft.com/office/powerpoint/2010/main" val="317839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 2021-2027</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35</a:t>
            </a:fld>
            <a:endParaRPr lang="it-IT"/>
          </a:p>
        </p:txBody>
      </p:sp>
      <p:sp>
        <p:nvSpPr>
          <p:cNvPr id="7" name="Segnaposto contenuto 2">
            <a:extLst>
              <a:ext uri="{FF2B5EF4-FFF2-40B4-BE49-F238E27FC236}">
                <a16:creationId xmlns:a16="http://schemas.microsoft.com/office/drawing/2014/main" id="{DA78F0FD-32B5-4815-A6A3-287E46C92D89}"/>
              </a:ext>
            </a:extLst>
          </p:cNvPr>
          <p:cNvSpPr txBox="1">
            <a:spLocks/>
          </p:cNvSpPr>
          <p:nvPr/>
        </p:nvSpPr>
        <p:spPr bwMode="auto">
          <a:xfrm>
            <a:off x="457200" y="840778"/>
            <a:ext cx="8229600" cy="5328691"/>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it-IT" kern="0" dirty="0"/>
              <a:t>"</a:t>
            </a:r>
            <a:r>
              <a:rPr lang="it-IT" b="1" kern="0" dirty="0">
                <a:solidFill>
                  <a:srgbClr val="0033CC"/>
                </a:solidFill>
              </a:rPr>
              <a:t>strumento finanziario</a:t>
            </a:r>
            <a:r>
              <a:rPr lang="it-IT" kern="0" dirty="0"/>
              <a:t>": </a:t>
            </a:r>
            <a:r>
              <a:rPr lang="it-IT" i="1" kern="0" dirty="0"/>
              <a:t>una forma di sostegno fornita tramite una struttura attraverso la quale i prodotti finanziari sono forniti ai destinatari finali</a:t>
            </a:r>
            <a:r>
              <a:rPr lang="it-IT" kern="0" dirty="0"/>
              <a:t>;</a:t>
            </a:r>
          </a:p>
          <a:p>
            <a:r>
              <a:rPr lang="it-IT" kern="0" dirty="0"/>
              <a:t>"</a:t>
            </a:r>
            <a:r>
              <a:rPr lang="it-IT" b="1" kern="0" dirty="0">
                <a:solidFill>
                  <a:srgbClr val="0033CC"/>
                </a:solidFill>
              </a:rPr>
              <a:t>prodotto finanziario</a:t>
            </a:r>
            <a:r>
              <a:rPr lang="it-IT" kern="0" dirty="0"/>
              <a:t>": investimenti azionari o quasi azionari, prestiti e garanzie, come definiti all'articolo 2 del regolamento (UE, </a:t>
            </a:r>
            <a:r>
              <a:rPr lang="it-IT" kern="0" dirty="0" err="1"/>
              <a:t>Euratom</a:t>
            </a:r>
            <a:r>
              <a:rPr lang="it-IT" kern="0" dirty="0"/>
              <a:t>) [...] (il "regolamento finanziario");</a:t>
            </a:r>
          </a:p>
          <a:p>
            <a:r>
              <a:rPr lang="it-IT" kern="0" dirty="0"/>
              <a:t>"</a:t>
            </a:r>
            <a:r>
              <a:rPr lang="it-IT" b="1" kern="0" dirty="0">
                <a:solidFill>
                  <a:srgbClr val="0033CC"/>
                </a:solidFill>
              </a:rPr>
              <a:t>contributo del programma</a:t>
            </a:r>
            <a:r>
              <a:rPr lang="it-IT" kern="0" dirty="0"/>
              <a:t>": sostegno fornito dai fondi e dai cofinanziamenti nazionali, pubblici ed eventualmente privati, ad uno strumento finanziario;</a:t>
            </a:r>
          </a:p>
          <a:p>
            <a:r>
              <a:rPr lang="it-IT" kern="0" dirty="0"/>
              <a:t>"</a:t>
            </a:r>
            <a:r>
              <a:rPr lang="it-IT" b="1" kern="0" dirty="0">
                <a:solidFill>
                  <a:srgbClr val="0033CC"/>
                </a:solidFill>
              </a:rPr>
              <a:t>organismo che attua uno strumento finanziario</a:t>
            </a:r>
            <a:r>
              <a:rPr lang="it-IT" kern="0" dirty="0"/>
              <a:t>": organismo di diritto pubblico o privato che adempie i compiti di un fondo di partecipazione o di un fondo specifico;</a:t>
            </a:r>
          </a:p>
        </p:txBody>
      </p:sp>
    </p:spTree>
    <p:extLst>
      <p:ext uri="{BB962C8B-B14F-4D97-AF65-F5344CB8AC3E}">
        <p14:creationId xmlns:p14="http://schemas.microsoft.com/office/powerpoint/2010/main" val="11757912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 2021-2027</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36</a:t>
            </a:fld>
            <a:endParaRPr lang="it-IT"/>
          </a:p>
        </p:txBody>
      </p:sp>
      <p:sp>
        <p:nvSpPr>
          <p:cNvPr id="7" name="Segnaposto contenuto 2">
            <a:extLst>
              <a:ext uri="{FF2B5EF4-FFF2-40B4-BE49-F238E27FC236}">
                <a16:creationId xmlns:a16="http://schemas.microsoft.com/office/drawing/2014/main" id="{DA78F0FD-32B5-4815-A6A3-287E46C92D89}"/>
              </a:ext>
            </a:extLst>
          </p:cNvPr>
          <p:cNvSpPr txBox="1">
            <a:spLocks/>
          </p:cNvSpPr>
          <p:nvPr/>
        </p:nvSpPr>
        <p:spPr bwMode="auto">
          <a:xfrm>
            <a:off x="457200" y="840778"/>
            <a:ext cx="8229600" cy="56125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it-IT" kern="0" dirty="0"/>
              <a:t>"</a:t>
            </a:r>
            <a:r>
              <a:rPr lang="it-IT" b="1" kern="0" dirty="0">
                <a:solidFill>
                  <a:srgbClr val="0033CC"/>
                </a:solidFill>
              </a:rPr>
              <a:t>fondo di partecipazione</a:t>
            </a:r>
            <a:r>
              <a:rPr lang="it-IT" kern="0" dirty="0"/>
              <a:t>": </a:t>
            </a:r>
            <a:r>
              <a:rPr lang="it-IT" i="1" kern="0" dirty="0"/>
              <a:t>un fondo istituito sotto la responsabilità di un'autorità di gestione nell'ambito di uno o più programmi, per attuare uno o più fondi specifici</a:t>
            </a:r>
            <a:r>
              <a:rPr lang="it-IT" kern="0" dirty="0"/>
              <a:t>;</a:t>
            </a:r>
          </a:p>
          <a:p>
            <a:r>
              <a:rPr lang="it-IT" kern="0" dirty="0"/>
              <a:t>"</a:t>
            </a:r>
            <a:r>
              <a:rPr lang="it-IT" b="1" kern="0" dirty="0">
                <a:solidFill>
                  <a:srgbClr val="0033CC"/>
                </a:solidFill>
              </a:rPr>
              <a:t>fondo specifico</a:t>
            </a:r>
            <a:r>
              <a:rPr lang="it-IT" kern="0" dirty="0"/>
              <a:t>": </a:t>
            </a:r>
            <a:r>
              <a:rPr lang="it-IT" i="1" kern="0" dirty="0"/>
              <a:t>un fondo attraverso il quale un'autorità di gestione o un fondo di partecipazione fornisce prodotti finanziari ai destinatari finali</a:t>
            </a:r>
            <a:r>
              <a:rPr lang="it-IT" kern="0" dirty="0"/>
              <a:t>;</a:t>
            </a:r>
          </a:p>
          <a:p>
            <a:r>
              <a:rPr lang="it-IT" kern="0" dirty="0"/>
              <a:t>"</a:t>
            </a:r>
            <a:r>
              <a:rPr lang="it-IT" b="1" kern="0" dirty="0">
                <a:solidFill>
                  <a:srgbClr val="0033CC"/>
                </a:solidFill>
              </a:rPr>
              <a:t>effetto leva</a:t>
            </a:r>
            <a:r>
              <a:rPr lang="it-IT" kern="0" dirty="0"/>
              <a:t>": l'importo del finanziamento rimborsabile fornito ai destinatari finali diviso per l'importo del contributo dei fondi;</a:t>
            </a:r>
          </a:p>
        </p:txBody>
      </p:sp>
    </p:spTree>
    <p:extLst>
      <p:ext uri="{BB962C8B-B14F-4D97-AF65-F5344CB8AC3E}">
        <p14:creationId xmlns:p14="http://schemas.microsoft.com/office/powerpoint/2010/main" val="3164978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 2021-2027</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37</a:t>
            </a:fld>
            <a:endParaRPr lang="it-IT"/>
          </a:p>
        </p:txBody>
      </p:sp>
      <p:sp>
        <p:nvSpPr>
          <p:cNvPr id="7" name="Segnaposto contenuto 2">
            <a:extLst>
              <a:ext uri="{FF2B5EF4-FFF2-40B4-BE49-F238E27FC236}">
                <a16:creationId xmlns:a16="http://schemas.microsoft.com/office/drawing/2014/main" id="{DA78F0FD-32B5-4815-A6A3-287E46C92D89}"/>
              </a:ext>
            </a:extLst>
          </p:cNvPr>
          <p:cNvSpPr txBox="1">
            <a:spLocks/>
          </p:cNvSpPr>
          <p:nvPr/>
        </p:nvSpPr>
        <p:spPr bwMode="auto">
          <a:xfrm>
            <a:off x="457200" y="692696"/>
            <a:ext cx="8229600" cy="5832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10000"/>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it-IT" b="1" kern="0" dirty="0"/>
              <a:t>Proposta CE </a:t>
            </a:r>
          </a:p>
          <a:p>
            <a:r>
              <a:rPr lang="it-IT" kern="0" dirty="0"/>
              <a:t>"</a:t>
            </a:r>
            <a:r>
              <a:rPr lang="it-IT" b="1" kern="0" dirty="0">
                <a:solidFill>
                  <a:srgbClr val="0033CC"/>
                </a:solidFill>
              </a:rPr>
              <a:t>coefficiente di moltiplicazione</a:t>
            </a:r>
            <a:r>
              <a:rPr lang="it-IT" kern="0" dirty="0"/>
              <a:t>": nel contesto degli strumenti di garanzia, coefficiente che esprime il rapporto tra il valore dei nuovi prestiti e investimenti azionari o quasi azionari erogati sottostanti e l'importo del contributo del programma accantonato </a:t>
            </a:r>
            <a:r>
              <a:rPr lang="it-IT" b="1" u="sng" kern="0" dirty="0">
                <a:solidFill>
                  <a:srgbClr val="0033CC"/>
                </a:solidFill>
              </a:rPr>
              <a:t>secondo quanto concordato</a:t>
            </a:r>
            <a:r>
              <a:rPr lang="it-IT" kern="0" dirty="0"/>
              <a:t> nei contratti di garanzia a copertura di perdite previste e impreviste dovute a tali nuovi prestiti o investimenti azionari o quasi azionari;</a:t>
            </a:r>
          </a:p>
          <a:p>
            <a:pPr marL="0" indent="0">
              <a:buNone/>
            </a:pPr>
            <a:r>
              <a:rPr lang="it-IT" b="1" kern="0" dirty="0"/>
              <a:t>Testo di compromesso</a:t>
            </a:r>
          </a:p>
          <a:p>
            <a:r>
              <a:rPr lang="it-IT" kern="0" dirty="0"/>
              <a:t>"</a:t>
            </a:r>
            <a:r>
              <a:rPr lang="it-IT" b="1" kern="0" dirty="0">
                <a:solidFill>
                  <a:srgbClr val="0033CC"/>
                </a:solidFill>
              </a:rPr>
              <a:t>coefficiente di moltiplicazione</a:t>
            </a:r>
            <a:r>
              <a:rPr lang="it-IT" kern="0" dirty="0"/>
              <a:t>": </a:t>
            </a:r>
            <a:r>
              <a:rPr lang="it-IT" i="1" kern="0" dirty="0"/>
              <a:t>nel contesto degli strumenti di garanzia, coefficiente che esprime un rapporto, stabilito sulla base di una prudente valutazione ex ante del rischio per il rispettivo prodotto di garanzia da offrire, tra il valore dei nuovi prestiti e investimenti azionari o quasi azionari erogati sottostanti e l'importo del contributo del programma accantonato </a:t>
            </a:r>
            <a:r>
              <a:rPr lang="it-IT" b="1" i="1" u="sng" kern="0" dirty="0">
                <a:solidFill>
                  <a:srgbClr val="0033CC"/>
                </a:solidFill>
              </a:rPr>
              <a:t>per</a:t>
            </a:r>
            <a:r>
              <a:rPr lang="it-IT" i="1" kern="0" dirty="0"/>
              <a:t> i contratti di garanzia a copertura di perdite previste e impreviste dovute a tali nuovi prestiti o investimenti azionari o quasi azionari</a:t>
            </a:r>
            <a:r>
              <a:rPr lang="it-IT" kern="0" dirty="0"/>
              <a:t>;</a:t>
            </a:r>
          </a:p>
        </p:txBody>
      </p:sp>
    </p:spTree>
    <p:extLst>
      <p:ext uri="{BB962C8B-B14F-4D97-AF65-F5344CB8AC3E}">
        <p14:creationId xmlns:p14="http://schemas.microsoft.com/office/powerpoint/2010/main" val="2857838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lvl="0"/>
            <a:r>
              <a:rPr lang="it-IT" dirty="0"/>
              <a:t>Definizioni 2021-2027</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38</a:t>
            </a:fld>
            <a:endParaRPr lang="it-IT"/>
          </a:p>
        </p:txBody>
      </p:sp>
      <p:sp>
        <p:nvSpPr>
          <p:cNvPr id="7" name="Segnaposto contenuto 2">
            <a:extLst>
              <a:ext uri="{FF2B5EF4-FFF2-40B4-BE49-F238E27FC236}">
                <a16:creationId xmlns:a16="http://schemas.microsoft.com/office/drawing/2014/main" id="{DA78F0FD-32B5-4815-A6A3-287E46C92D89}"/>
              </a:ext>
            </a:extLst>
          </p:cNvPr>
          <p:cNvSpPr txBox="1">
            <a:spLocks/>
          </p:cNvSpPr>
          <p:nvPr/>
        </p:nvSpPr>
        <p:spPr bwMode="auto">
          <a:xfrm>
            <a:off x="457200" y="840778"/>
            <a:ext cx="8229600" cy="56125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just" rtl="0" eaLnBrk="0" fontAlgn="base" hangingPunct="0">
              <a:spcBef>
                <a:spcPct val="20000"/>
              </a:spcBef>
              <a:spcAft>
                <a:spcPct val="0"/>
              </a:spcAft>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2pPr>
            <a:lvl3pPr marL="1143000" indent="-228600" algn="just" rtl="0" eaLnBrk="0" fontAlgn="base" hangingPunct="0">
              <a:spcBef>
                <a:spcPct val="20000"/>
              </a:spcBef>
              <a:spcAft>
                <a:spcPct val="0"/>
              </a:spcAft>
              <a:buChar char="•"/>
              <a:defRPr sz="1800">
                <a:solidFill>
                  <a:schemeClr val="tx1"/>
                </a:solidFill>
                <a:latin typeface="Calibri" panose="020F0502020204030204" pitchFamily="34" charset="0"/>
                <a:cs typeface="Calibri" panose="020F0502020204030204" pitchFamily="34" charset="0"/>
              </a:defRPr>
            </a:lvl3pPr>
            <a:lvl4pPr marL="16002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4pPr>
            <a:lvl5pPr marL="2057400" indent="-228600" algn="just" rtl="0" eaLnBrk="0" fontAlgn="base" hangingPunct="0">
              <a:spcBef>
                <a:spcPct val="20000"/>
              </a:spcBef>
              <a:spcAft>
                <a:spcPct val="0"/>
              </a:spcAft>
              <a:buChar char="»"/>
              <a:defRPr sz="2000">
                <a:solidFill>
                  <a:schemeClr val="tx1"/>
                </a:solidFill>
                <a:latin typeface="Calibri" panose="020F0502020204030204" pitchFamily="34" charset="0"/>
                <a:cs typeface="Calibri" panose="020F050202020403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it-IT" kern="0" dirty="0"/>
              <a:t>"</a:t>
            </a:r>
            <a:r>
              <a:rPr lang="it-IT" b="1" kern="0" dirty="0">
                <a:solidFill>
                  <a:srgbClr val="0033CC"/>
                </a:solidFill>
              </a:rPr>
              <a:t>costi di gestione</a:t>
            </a:r>
            <a:r>
              <a:rPr lang="it-IT" kern="0" dirty="0"/>
              <a:t>": costi diretti o indiretti rimborsati dietro presentazione di prove delle spese sostenute per l'attuazione degli strumenti finanziari;</a:t>
            </a:r>
          </a:p>
          <a:p>
            <a:r>
              <a:rPr lang="it-IT" kern="0" dirty="0"/>
              <a:t>"</a:t>
            </a:r>
            <a:r>
              <a:rPr lang="it-IT" b="1" kern="0" dirty="0">
                <a:solidFill>
                  <a:srgbClr val="0033CC"/>
                </a:solidFill>
              </a:rPr>
              <a:t>commissioni di gestione</a:t>
            </a:r>
            <a:r>
              <a:rPr lang="it-IT" kern="0" dirty="0"/>
              <a:t>": prezzo dei servizi resi, determinato nell'accordo di finanziamento tra l'autorità di gestione e l'organismo che attua un fondo di partecipazione o un fondo specifico, ed eventualmente tra l'organismo che attua un fondo di partecipazione e l'organismo che attua un fondo specifico;</a:t>
            </a:r>
          </a:p>
        </p:txBody>
      </p:sp>
    </p:spTree>
    <p:extLst>
      <p:ext uri="{BB962C8B-B14F-4D97-AF65-F5344CB8AC3E}">
        <p14:creationId xmlns:p14="http://schemas.microsoft.com/office/powerpoint/2010/main" val="3330719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Aspetti generali</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39</a:t>
            </a:fld>
            <a:endParaRPr lang="it-IT" dirty="0"/>
          </a:p>
        </p:txBody>
      </p:sp>
    </p:spTree>
    <p:extLst>
      <p:ext uri="{BB962C8B-B14F-4D97-AF65-F5344CB8AC3E}">
        <p14:creationId xmlns:p14="http://schemas.microsoft.com/office/powerpoint/2010/main" val="99163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848B5F-AA33-460F-B1AB-CBB0BEB01120}"/>
              </a:ext>
            </a:extLst>
          </p:cNvPr>
          <p:cNvSpPr>
            <a:spLocks noGrp="1"/>
          </p:cNvSpPr>
          <p:nvPr>
            <p:ph type="title"/>
          </p:nvPr>
        </p:nvSpPr>
        <p:spPr/>
        <p:txBody>
          <a:bodyPr/>
          <a:lstStyle/>
          <a:p>
            <a:r>
              <a:rPr lang="it-IT" dirty="0"/>
              <a:t>Quadro normativo misure emergenza </a:t>
            </a:r>
            <a:r>
              <a:rPr lang="it-IT" dirty="0" err="1"/>
              <a:t>Covid</a:t>
            </a:r>
            <a:endParaRPr lang="it-IT" dirty="0"/>
          </a:p>
        </p:txBody>
      </p:sp>
      <p:sp>
        <p:nvSpPr>
          <p:cNvPr id="3" name="Segnaposto contenuto 2">
            <a:extLst>
              <a:ext uri="{FF2B5EF4-FFF2-40B4-BE49-F238E27FC236}">
                <a16:creationId xmlns:a16="http://schemas.microsoft.com/office/drawing/2014/main" id="{18C76296-93D5-441B-B290-1EDE4D476BF7}"/>
              </a:ext>
            </a:extLst>
          </p:cNvPr>
          <p:cNvSpPr>
            <a:spLocks noGrp="1"/>
          </p:cNvSpPr>
          <p:nvPr>
            <p:ph idx="1"/>
          </p:nvPr>
        </p:nvSpPr>
        <p:spPr/>
        <p:txBody>
          <a:bodyPr/>
          <a:lstStyle/>
          <a:p>
            <a:r>
              <a:rPr lang="it-IT" b="1" dirty="0">
                <a:solidFill>
                  <a:srgbClr val="0033CC"/>
                </a:solidFill>
              </a:rPr>
              <a:t>Regolamento (UE) 2020/460 </a:t>
            </a:r>
            <a:r>
              <a:rPr lang="it-IT" dirty="0"/>
              <a:t>del Parlamento Europeo e del Consiglio del 30 marzo 2020 che modifica i regolamenti (UE) n. 1301/2013, (UE) n. 1303/2013 e (UE) n. 508/2014 per quanto riguarda misure specifiche volte a mobilitare gli investimenti nei sistemi sanitari degli Stati membri e in altri settori delle loro economie in risposta all'epidemia di COVID-19 (Iniziativa di investimento in risposta al coronavirus)</a:t>
            </a:r>
          </a:p>
          <a:p>
            <a:r>
              <a:rPr lang="it-IT" dirty="0"/>
              <a:t> </a:t>
            </a:r>
            <a:r>
              <a:rPr lang="it-IT" b="1" dirty="0">
                <a:solidFill>
                  <a:srgbClr val="0033CC"/>
                </a:solidFill>
              </a:rPr>
              <a:t>Regolamento (UE) 2020/558 </a:t>
            </a:r>
            <a:r>
              <a:rPr lang="it-IT" dirty="0"/>
              <a:t>del Parlamento Europeo e del Consiglio del 23 aprile 2020 che modifica i regolamenti (UE) n. 1301/2013 e (UE) n. 1303/2013 per quanto riguarda misure specifiche volte a fornire flessibilità eccezionale nell'impiego dei fondi strutturali e di investimento europei in risposta all'epidemia di COVID-19 </a:t>
            </a:r>
          </a:p>
        </p:txBody>
      </p:sp>
      <p:sp>
        <p:nvSpPr>
          <p:cNvPr id="4" name="Segnaposto numero diapositiva 3">
            <a:extLst>
              <a:ext uri="{FF2B5EF4-FFF2-40B4-BE49-F238E27FC236}">
                <a16:creationId xmlns:a16="http://schemas.microsoft.com/office/drawing/2014/main" id="{245C4F0E-77CF-4B72-8A15-14D1EE987E35}"/>
              </a:ext>
            </a:extLst>
          </p:cNvPr>
          <p:cNvSpPr>
            <a:spLocks noGrp="1"/>
          </p:cNvSpPr>
          <p:nvPr>
            <p:ph type="sldNum" sz="quarter" idx="12"/>
          </p:nvPr>
        </p:nvSpPr>
        <p:spPr/>
        <p:txBody>
          <a:bodyPr/>
          <a:lstStyle/>
          <a:p>
            <a:pPr>
              <a:defRPr/>
            </a:pPr>
            <a:fld id="{310BEF9C-E8AA-4320-831E-DA3F969F0A12}" type="slidenum">
              <a:rPr lang="it-IT" smtClean="0"/>
              <a:pPr>
                <a:defRPr/>
              </a:pPr>
              <a:t>4</a:t>
            </a:fld>
            <a:endParaRPr lang="it-IT"/>
          </a:p>
        </p:txBody>
      </p:sp>
    </p:spTree>
    <p:extLst>
      <p:ext uri="{BB962C8B-B14F-4D97-AF65-F5344CB8AC3E}">
        <p14:creationId xmlns:p14="http://schemas.microsoft.com/office/powerpoint/2010/main" val="35378322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Gli strumenti finanziari: aspetti generali</a:t>
            </a:r>
          </a:p>
        </p:txBody>
      </p:sp>
      <p:sp>
        <p:nvSpPr>
          <p:cNvPr id="106499" name="Segnaposto contenuto 2"/>
          <p:cNvSpPr>
            <a:spLocks noGrp="1"/>
          </p:cNvSpPr>
          <p:nvPr>
            <p:ph idx="1"/>
          </p:nvPr>
        </p:nvSpPr>
        <p:spPr>
          <a:xfrm>
            <a:off x="457200" y="836612"/>
            <a:ext cx="8229600" cy="5688732"/>
          </a:xfrm>
        </p:spPr>
        <p:txBody>
          <a:bodyPr>
            <a:normAutofit fontScale="92500"/>
          </a:bodyPr>
          <a:lstStyle/>
          <a:p>
            <a:pPr marL="457200" indent="-457200">
              <a:buFont typeface="+mj-lt"/>
              <a:buAutoNum type="arabicPeriod"/>
            </a:pPr>
            <a:r>
              <a:rPr lang="it-IT" dirty="0">
                <a:latin typeface="Calibri" pitchFamily="34" charset="0"/>
                <a:cs typeface="Calibri" pitchFamily="34" charset="0"/>
              </a:rPr>
              <a:t>Le autorità di gestione possono fornire contributi di programma, </a:t>
            </a:r>
            <a:r>
              <a:rPr lang="it-IT" i="1" dirty="0">
                <a:latin typeface="Calibri" pitchFamily="34" charset="0"/>
                <a:cs typeface="Calibri" pitchFamily="34" charset="0"/>
              </a:rPr>
              <a:t>da </a:t>
            </a:r>
            <a:r>
              <a:rPr lang="it-IT" dirty="0">
                <a:latin typeface="Calibri" pitchFamily="34" charset="0"/>
                <a:cs typeface="Calibri" pitchFamily="34" charset="0"/>
              </a:rPr>
              <a:t>uno o più programmi, a strumenti finanziari </a:t>
            </a:r>
            <a:r>
              <a:rPr lang="it-IT" b="1" i="1" u="sng" dirty="0">
                <a:solidFill>
                  <a:srgbClr val="0033CC"/>
                </a:solidFill>
                <a:latin typeface="Calibri" pitchFamily="34" charset="0"/>
                <a:cs typeface="Calibri" pitchFamily="34" charset="0"/>
              </a:rPr>
              <a:t>esistenti</a:t>
            </a:r>
            <a:r>
              <a:rPr lang="it-IT" i="1" dirty="0">
                <a:latin typeface="Calibri" pitchFamily="34" charset="0"/>
                <a:cs typeface="Calibri" pitchFamily="34" charset="0"/>
              </a:rPr>
              <a:t> </a:t>
            </a:r>
            <a:r>
              <a:rPr lang="it-IT" dirty="0">
                <a:latin typeface="Calibri" pitchFamily="34" charset="0"/>
                <a:cs typeface="Calibri" pitchFamily="34" charset="0"/>
              </a:rPr>
              <a:t>o nuovi istituiti a livello nazionale, regionale, transnazionale o transfrontaliero e </a:t>
            </a:r>
            <a:r>
              <a:rPr lang="it-IT" i="1" dirty="0">
                <a:latin typeface="Calibri" pitchFamily="34" charset="0"/>
                <a:cs typeface="Calibri" pitchFamily="34" charset="0"/>
              </a:rPr>
              <a:t>attuati direttamente </a:t>
            </a:r>
            <a:r>
              <a:rPr lang="it-IT" dirty="0">
                <a:latin typeface="Calibri" pitchFamily="34" charset="0"/>
                <a:cs typeface="Calibri" pitchFamily="34" charset="0"/>
              </a:rPr>
              <a:t>dall'autorità di gestione, o sotto la sua responsabilità, che contribuiscono al conseguimento di obiettivi specifici.</a:t>
            </a:r>
          </a:p>
          <a:p>
            <a:pPr marL="457200" indent="-457200">
              <a:buFont typeface="+mj-lt"/>
              <a:buAutoNum type="arabicPeriod"/>
            </a:pPr>
            <a:r>
              <a:rPr lang="it-IT" dirty="0">
                <a:latin typeface="Calibri" pitchFamily="34" charset="0"/>
                <a:cs typeface="Calibri" pitchFamily="34" charset="0"/>
              </a:rPr>
              <a:t>Gli strumenti finanziari forniscono sostegno ai destinatari finali solo per investimenti </a:t>
            </a:r>
            <a:r>
              <a:rPr lang="it-IT" b="1" i="1" dirty="0">
                <a:solidFill>
                  <a:srgbClr val="0033CC"/>
                </a:solidFill>
                <a:latin typeface="Calibri" pitchFamily="34" charset="0"/>
                <a:cs typeface="Calibri" pitchFamily="34" charset="0"/>
              </a:rPr>
              <a:t>sia in beni materiali e immateriali che in capitale circolante</a:t>
            </a:r>
            <a:r>
              <a:rPr lang="it-IT" dirty="0">
                <a:latin typeface="Calibri" pitchFamily="34" charset="0"/>
                <a:cs typeface="Calibri" pitchFamily="34" charset="0"/>
              </a:rPr>
              <a:t> che si prevede siano finanziariamente sostenibili, </a:t>
            </a:r>
            <a:r>
              <a:rPr lang="it-IT" strike="sngStrike" dirty="0">
                <a:latin typeface="Calibri" pitchFamily="34" charset="0"/>
                <a:cs typeface="Calibri" pitchFamily="34" charset="0"/>
              </a:rPr>
              <a:t>atti a generare entrate o risparmi</a:t>
            </a:r>
            <a:r>
              <a:rPr lang="it-IT" dirty="0">
                <a:latin typeface="Calibri" pitchFamily="34" charset="0"/>
                <a:cs typeface="Calibri" pitchFamily="34" charset="0"/>
              </a:rPr>
              <a:t>, e che non reperiscono finanziamenti sufficienti da fonti di mercato. </a:t>
            </a:r>
            <a:r>
              <a:rPr lang="it-IT" i="1" u="sng" dirty="0">
                <a:latin typeface="Calibri" pitchFamily="34" charset="0"/>
                <a:cs typeface="Calibri" pitchFamily="34" charset="0"/>
              </a:rPr>
              <a:t>Tale sostegno deve essere conforme alle norme applicabili in materia di aiuti di Stato dell'Unione</a:t>
            </a:r>
            <a:r>
              <a:rPr lang="it-IT" i="1" dirty="0"/>
              <a:t>.</a:t>
            </a:r>
            <a:r>
              <a:rPr lang="en-US" i="1" dirty="0"/>
              <a:t> </a:t>
            </a:r>
          </a:p>
          <a:p>
            <a:pPr marL="400050" lvl="1" indent="0">
              <a:buNone/>
            </a:pPr>
            <a:r>
              <a:rPr lang="it-IT" sz="2400" i="1" dirty="0"/>
              <a:t>Questo sostegno è fornito solo per gli elementi degli investimenti che non sono fisicamente completati o completamente attuati alla data della decisione di investimento.</a:t>
            </a:r>
            <a:endParaRPr lang="en-US" sz="2400" i="1"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40</a:t>
            </a:fld>
            <a:endParaRPr lang="it-IT"/>
          </a:p>
        </p:txBody>
      </p:sp>
    </p:spTree>
    <p:extLst>
      <p:ext uri="{BB962C8B-B14F-4D97-AF65-F5344CB8AC3E}">
        <p14:creationId xmlns:p14="http://schemas.microsoft.com/office/powerpoint/2010/main" val="8433214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Gli strumenti finanziari: aspetti generali</a:t>
            </a:r>
          </a:p>
        </p:txBody>
      </p:sp>
      <p:sp>
        <p:nvSpPr>
          <p:cNvPr id="106499" name="Segnaposto contenuto 2"/>
          <p:cNvSpPr>
            <a:spLocks noGrp="1"/>
          </p:cNvSpPr>
          <p:nvPr>
            <p:ph idx="1"/>
          </p:nvPr>
        </p:nvSpPr>
        <p:spPr>
          <a:xfrm>
            <a:off x="457200" y="836612"/>
            <a:ext cx="8229600" cy="5328691"/>
          </a:xfrm>
        </p:spPr>
        <p:txBody>
          <a:bodyPr>
            <a:normAutofit/>
          </a:bodyPr>
          <a:lstStyle/>
          <a:p>
            <a:pPr marL="457200" indent="-457200">
              <a:buFont typeface="+mj-lt"/>
              <a:buAutoNum type="arabicPeriod" startAt="3"/>
            </a:pPr>
            <a:r>
              <a:rPr lang="it-IT" dirty="0">
                <a:latin typeface="Calibri" pitchFamily="34" charset="0"/>
                <a:cs typeface="Calibri" pitchFamily="34" charset="0"/>
              </a:rPr>
              <a:t>Il sostegno dei fondi erogato mediante strumenti finanziari si basa su una </a:t>
            </a:r>
            <a:r>
              <a:rPr lang="it-IT" b="1" dirty="0">
                <a:solidFill>
                  <a:srgbClr val="0033CC"/>
                </a:solidFill>
                <a:latin typeface="Calibri" pitchFamily="34" charset="0"/>
                <a:cs typeface="Calibri" pitchFamily="34" charset="0"/>
              </a:rPr>
              <a:t>valutazione ex ante </a:t>
            </a:r>
            <a:r>
              <a:rPr lang="it-IT" dirty="0">
                <a:latin typeface="Calibri" pitchFamily="34" charset="0"/>
                <a:cs typeface="Calibri" pitchFamily="34" charset="0"/>
              </a:rPr>
              <a:t>redatta sotto la responsabilità dell'autorità di gestione. La valutazione ex ante è completata prima che le autorità di gestione eroghi contributi del programma a uno strumento finanziario.</a:t>
            </a:r>
          </a:p>
          <a:p>
            <a:pPr marL="400050" lvl="1" indent="0">
              <a:buNone/>
            </a:pPr>
            <a:r>
              <a:rPr lang="it-IT" sz="2400" dirty="0">
                <a:latin typeface="Calibri" pitchFamily="34" charset="0"/>
                <a:cs typeface="Calibri" pitchFamily="34" charset="0"/>
              </a:rPr>
              <a:t>La valutazione ex ante comprende almeno gli elementi seguenti:</a:t>
            </a:r>
          </a:p>
          <a:p>
            <a:pPr marL="857250" lvl="1" indent="-457200">
              <a:buFont typeface="+mj-lt"/>
              <a:buAutoNum type="alphaLcParenR"/>
            </a:pPr>
            <a:r>
              <a:rPr lang="it-IT" sz="2400" dirty="0">
                <a:latin typeface="Calibri" pitchFamily="34" charset="0"/>
                <a:cs typeface="Calibri" pitchFamily="34" charset="0"/>
              </a:rPr>
              <a:t>l'importo proposto del contributo del programma a uno strumento finanziario e </a:t>
            </a:r>
            <a:r>
              <a:rPr lang="it-IT" sz="2400" b="1" dirty="0">
                <a:solidFill>
                  <a:srgbClr val="0033CC"/>
                </a:solidFill>
                <a:latin typeface="Calibri" pitchFamily="34" charset="0"/>
                <a:cs typeface="Calibri" pitchFamily="34" charset="0"/>
              </a:rPr>
              <a:t>l'effetto leva previsto</a:t>
            </a:r>
            <a:r>
              <a:rPr lang="it-IT" sz="2400" dirty="0">
                <a:latin typeface="Calibri" pitchFamily="34" charset="0"/>
                <a:cs typeface="Calibri" pitchFamily="34" charset="0"/>
              </a:rPr>
              <a:t>, </a:t>
            </a:r>
            <a:r>
              <a:rPr lang="it-IT" sz="2400" i="1" dirty="0">
                <a:latin typeface="Calibri" pitchFamily="34" charset="0"/>
                <a:cs typeface="Calibri" pitchFamily="34" charset="0"/>
              </a:rPr>
              <a:t>accompagnato da una breve giustificazione</a:t>
            </a:r>
            <a:r>
              <a:rPr lang="it-IT" sz="2400" dirty="0">
                <a:latin typeface="Calibri" pitchFamily="34" charset="0"/>
                <a:cs typeface="Calibri" pitchFamily="34" charset="0"/>
              </a:rPr>
              <a:t>;</a:t>
            </a:r>
          </a:p>
          <a:p>
            <a:pPr marL="857250" lvl="1" indent="-457200">
              <a:buFont typeface="+mj-lt"/>
              <a:buAutoNum type="alphaLcParenR"/>
            </a:pPr>
            <a:r>
              <a:rPr lang="it-IT" sz="2400" dirty="0">
                <a:latin typeface="Calibri" pitchFamily="34" charset="0"/>
                <a:cs typeface="Calibri" pitchFamily="34" charset="0"/>
              </a:rPr>
              <a:t>i prodotti finanziari che si propone di offrire, compresa l'eventuale necessità di </a:t>
            </a:r>
            <a:r>
              <a:rPr lang="it-IT" sz="2400" b="1" dirty="0">
                <a:solidFill>
                  <a:srgbClr val="0033CC"/>
                </a:solidFill>
                <a:latin typeface="Calibri" pitchFamily="34" charset="0"/>
                <a:cs typeface="Calibri" pitchFamily="34" charset="0"/>
              </a:rPr>
              <a:t>trattamento differenziato degli investitori</a:t>
            </a:r>
            <a:r>
              <a:rPr lang="it-IT" sz="2400" dirty="0">
                <a:latin typeface="Calibri" pitchFamily="34" charset="0"/>
                <a:cs typeface="Calibri" pitchFamily="34" charset="0"/>
              </a:rPr>
              <a:t>;</a:t>
            </a:r>
          </a:p>
          <a:p>
            <a:pPr marL="457200" indent="-457200">
              <a:buFont typeface="+mj-lt"/>
              <a:buAutoNum type="arabicPeriod" startAt="3"/>
            </a:pP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41</a:t>
            </a:fld>
            <a:endParaRPr lang="it-IT"/>
          </a:p>
        </p:txBody>
      </p:sp>
    </p:spTree>
    <p:extLst>
      <p:ext uri="{BB962C8B-B14F-4D97-AF65-F5344CB8AC3E}">
        <p14:creationId xmlns:p14="http://schemas.microsoft.com/office/powerpoint/2010/main" val="26013282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La valutazione ex ante</a:t>
            </a:r>
          </a:p>
        </p:txBody>
      </p:sp>
      <p:sp>
        <p:nvSpPr>
          <p:cNvPr id="106499" name="Segnaposto contenuto 2"/>
          <p:cNvSpPr>
            <a:spLocks noGrp="1"/>
          </p:cNvSpPr>
          <p:nvPr>
            <p:ph idx="1"/>
          </p:nvPr>
        </p:nvSpPr>
        <p:spPr>
          <a:xfrm>
            <a:off x="457200" y="836612"/>
            <a:ext cx="8229600" cy="5328691"/>
          </a:xfrm>
        </p:spPr>
        <p:txBody>
          <a:bodyPr>
            <a:normAutofit lnSpcReduction="10000"/>
          </a:bodyPr>
          <a:lstStyle/>
          <a:p>
            <a:pPr marL="457200" indent="-457200">
              <a:buFont typeface="+mj-lt"/>
              <a:buAutoNum type="alphaLcParenR" startAt="3"/>
            </a:pPr>
            <a:r>
              <a:rPr lang="it-IT" dirty="0">
                <a:latin typeface="Calibri" pitchFamily="34" charset="0"/>
                <a:cs typeface="Calibri" pitchFamily="34" charset="0"/>
              </a:rPr>
              <a:t>il </a:t>
            </a:r>
            <a:r>
              <a:rPr lang="it-IT" b="1" dirty="0">
                <a:solidFill>
                  <a:srgbClr val="0033CC"/>
                </a:solidFill>
                <a:latin typeface="Calibri" pitchFamily="34" charset="0"/>
                <a:cs typeface="Calibri" pitchFamily="34" charset="0"/>
              </a:rPr>
              <a:t>gruppo proposto di destinatari finali</a:t>
            </a:r>
            <a:r>
              <a:rPr lang="it-IT" dirty="0">
                <a:latin typeface="Calibri" pitchFamily="34" charset="0"/>
                <a:cs typeface="Calibri" pitchFamily="34" charset="0"/>
              </a:rPr>
              <a:t>;</a:t>
            </a:r>
          </a:p>
          <a:p>
            <a:pPr marL="457200" indent="-457200">
              <a:buFont typeface="+mj-lt"/>
              <a:buAutoNum type="alphaLcParenR" startAt="3"/>
            </a:pPr>
            <a:r>
              <a:rPr lang="it-IT" b="1" dirty="0">
                <a:solidFill>
                  <a:srgbClr val="0033CC"/>
                </a:solidFill>
                <a:latin typeface="Calibri" pitchFamily="34" charset="0"/>
                <a:cs typeface="Calibri" pitchFamily="34" charset="0"/>
              </a:rPr>
              <a:t>il contributo</a:t>
            </a:r>
            <a:r>
              <a:rPr lang="it-IT" dirty="0">
                <a:latin typeface="Calibri" pitchFamily="34" charset="0"/>
                <a:cs typeface="Calibri" pitchFamily="34" charset="0"/>
              </a:rPr>
              <a:t> previsto dello strumento finanziario </a:t>
            </a:r>
            <a:r>
              <a:rPr lang="it-IT" b="1" dirty="0">
                <a:solidFill>
                  <a:srgbClr val="0033CC"/>
                </a:solidFill>
                <a:latin typeface="Calibri" pitchFamily="34" charset="0"/>
                <a:cs typeface="Calibri" pitchFamily="34" charset="0"/>
              </a:rPr>
              <a:t>al conseguimento di obiettivi specifici</a:t>
            </a:r>
            <a:r>
              <a:rPr lang="it-IT" dirty="0">
                <a:latin typeface="Calibri" pitchFamily="34" charset="0"/>
                <a:cs typeface="Calibri" pitchFamily="34" charset="0"/>
              </a:rPr>
              <a:t>.</a:t>
            </a:r>
          </a:p>
          <a:p>
            <a:pPr marL="0" indent="0">
              <a:buNone/>
            </a:pPr>
            <a:r>
              <a:rPr lang="it-IT" dirty="0">
                <a:latin typeface="Calibri" pitchFamily="34" charset="0"/>
                <a:cs typeface="Calibri" pitchFamily="34" charset="0"/>
              </a:rPr>
              <a:t>La valutazione ex ante può essere riveduta o aggiornata e può riguardare una parte o l'intero territorio dello Stato membro e </a:t>
            </a:r>
            <a:r>
              <a:rPr lang="it-IT" b="1" dirty="0">
                <a:solidFill>
                  <a:srgbClr val="0033CC"/>
                </a:solidFill>
                <a:latin typeface="Calibri" pitchFamily="34" charset="0"/>
                <a:cs typeface="Calibri" pitchFamily="34" charset="0"/>
              </a:rPr>
              <a:t>può basarsi su valutazioni ex ante esistenti o aggiornate</a:t>
            </a:r>
            <a:r>
              <a:rPr lang="it-IT" dirty="0">
                <a:latin typeface="Calibri" pitchFamily="34" charset="0"/>
                <a:cs typeface="Calibri" pitchFamily="34" charset="0"/>
              </a:rPr>
              <a:t>.</a:t>
            </a:r>
          </a:p>
          <a:p>
            <a:pPr marL="0" indent="0">
              <a:buNone/>
            </a:pPr>
            <a:endParaRPr lang="it-IT" dirty="0">
              <a:latin typeface="Calibri" pitchFamily="34" charset="0"/>
              <a:cs typeface="Calibri" pitchFamily="34" charset="0"/>
            </a:endParaRPr>
          </a:p>
          <a:p>
            <a:pPr marL="355600" indent="-355600">
              <a:buNone/>
            </a:pPr>
            <a:r>
              <a:rPr lang="it-IT" dirty="0">
                <a:latin typeface="Calibri" pitchFamily="34" charset="0"/>
                <a:cs typeface="Calibri" pitchFamily="34" charset="0"/>
              </a:rPr>
              <a:t>4.	Il sostegno ai destinatari finali può essere combinato con qualsiasi forma di contributo dell'Unione, anche dello stesso fondo, e può riguardare la stessa voce di spesa. In tale caso il sostegno erogato dagli strumenti finanziari dei fondi, che fa parte di un'operazione di strumenti finanziari, non va dichiarato alla Commissione al fine di ricevere sostegno in un'altra forma, da un altro fondo o da un altro strumento dell'Unione.</a:t>
            </a:r>
          </a:p>
          <a:p>
            <a:pPr marL="0" indent="0">
              <a:buNone/>
            </a:pP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42</a:t>
            </a:fld>
            <a:endParaRPr lang="it-IT"/>
          </a:p>
        </p:txBody>
      </p:sp>
    </p:spTree>
    <p:extLst>
      <p:ext uri="{BB962C8B-B14F-4D97-AF65-F5344CB8AC3E}">
        <p14:creationId xmlns:p14="http://schemas.microsoft.com/office/powerpoint/2010/main" val="111968671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Combinazione degli SF con altre forme di sostegno</a:t>
            </a:r>
          </a:p>
        </p:txBody>
      </p:sp>
      <p:sp>
        <p:nvSpPr>
          <p:cNvPr id="106499" name="Segnaposto contenuto 2"/>
          <p:cNvSpPr>
            <a:spLocks noGrp="1"/>
          </p:cNvSpPr>
          <p:nvPr>
            <p:ph idx="1"/>
          </p:nvPr>
        </p:nvSpPr>
        <p:spPr>
          <a:xfrm>
            <a:off x="457200" y="836612"/>
            <a:ext cx="8229600" cy="5328691"/>
          </a:xfrm>
        </p:spPr>
        <p:txBody>
          <a:bodyPr>
            <a:normAutofit/>
          </a:bodyPr>
          <a:lstStyle/>
          <a:p>
            <a:pPr marL="355600" indent="-355600">
              <a:buNone/>
            </a:pPr>
            <a:r>
              <a:rPr lang="it-IT" dirty="0">
                <a:latin typeface="Calibri" pitchFamily="34" charset="0"/>
                <a:cs typeface="Calibri" pitchFamily="34" charset="0"/>
              </a:rPr>
              <a:t>4.	Il sostegno ai destinatari finali </a:t>
            </a:r>
            <a:r>
              <a:rPr lang="it-IT" b="1" dirty="0">
                <a:solidFill>
                  <a:srgbClr val="0033CC"/>
                </a:solidFill>
                <a:latin typeface="Calibri" pitchFamily="34" charset="0"/>
                <a:cs typeface="Calibri" pitchFamily="34" charset="0"/>
              </a:rPr>
              <a:t>può essere combinato con qualsiasi forma di contributo dell'Unione</a:t>
            </a:r>
            <a:r>
              <a:rPr lang="it-IT" dirty="0">
                <a:latin typeface="Calibri" pitchFamily="34" charset="0"/>
                <a:cs typeface="Calibri" pitchFamily="34" charset="0"/>
              </a:rPr>
              <a:t>, anche dello stesso fondo, e può riguardare la stessa voce di spesa. In tale caso il sostegno erogato dagli strumenti finanziari dei fondi, che fa parte di un'operazione di strumenti finanziari, non va dichiarato alla Commissione al fine di ricevere sostegno in un'altra forma, da un altro fondo o da un altro strumento dell'Unione.</a:t>
            </a:r>
          </a:p>
          <a:p>
            <a:pPr marL="0" indent="0">
              <a:buNone/>
            </a:pP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43</a:t>
            </a:fld>
            <a:endParaRPr lang="it-IT"/>
          </a:p>
        </p:txBody>
      </p:sp>
    </p:spTree>
    <p:extLst>
      <p:ext uri="{BB962C8B-B14F-4D97-AF65-F5344CB8AC3E}">
        <p14:creationId xmlns:p14="http://schemas.microsoft.com/office/powerpoint/2010/main" val="42596080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Combinazione degli SF con altre forme di sostegno</a:t>
            </a:r>
          </a:p>
        </p:txBody>
      </p:sp>
      <p:sp>
        <p:nvSpPr>
          <p:cNvPr id="106499" name="Segnaposto contenuto 2"/>
          <p:cNvSpPr>
            <a:spLocks noGrp="1"/>
          </p:cNvSpPr>
          <p:nvPr>
            <p:ph idx="1"/>
          </p:nvPr>
        </p:nvSpPr>
        <p:spPr>
          <a:xfrm>
            <a:off x="457200" y="836612"/>
            <a:ext cx="8229600" cy="5884863"/>
          </a:xfrm>
        </p:spPr>
        <p:txBody>
          <a:bodyPr>
            <a:normAutofit fontScale="92500"/>
          </a:bodyPr>
          <a:lstStyle/>
          <a:p>
            <a:pPr marL="0" indent="0">
              <a:buNone/>
            </a:pPr>
            <a:r>
              <a:rPr lang="it-IT" dirty="0">
                <a:latin typeface="Calibri" pitchFamily="34" charset="0"/>
                <a:cs typeface="Calibri" pitchFamily="34" charset="0"/>
              </a:rPr>
              <a:t>5. Gli strumenti finanziari </a:t>
            </a:r>
            <a:r>
              <a:rPr lang="it-IT" b="1" dirty="0">
                <a:solidFill>
                  <a:srgbClr val="0033CC"/>
                </a:solidFill>
                <a:latin typeface="Calibri" pitchFamily="34" charset="0"/>
                <a:cs typeface="Calibri" pitchFamily="34" charset="0"/>
              </a:rPr>
              <a:t>possono essere combinati con </a:t>
            </a:r>
            <a:r>
              <a:rPr lang="it-IT" dirty="0">
                <a:latin typeface="Calibri" pitchFamily="34" charset="0"/>
                <a:cs typeface="Calibri" pitchFamily="34" charset="0"/>
              </a:rPr>
              <a:t>un sostegno del programma sotto forma di </a:t>
            </a:r>
            <a:r>
              <a:rPr lang="it-IT" b="1" dirty="0">
                <a:solidFill>
                  <a:srgbClr val="0033CC"/>
                </a:solidFill>
                <a:latin typeface="Calibri" pitchFamily="34" charset="0"/>
                <a:cs typeface="Calibri" pitchFamily="34" charset="0"/>
              </a:rPr>
              <a:t>sovvenzioni</a:t>
            </a:r>
            <a:r>
              <a:rPr lang="it-IT" dirty="0">
                <a:latin typeface="Calibri" pitchFamily="34" charset="0"/>
                <a:cs typeface="Calibri" pitchFamily="34" charset="0"/>
              </a:rPr>
              <a:t> come singola operazione di strumenti finanziari, all'interno di un unico accordo di finanziamento, nel quale le due forme distinte di sostegno sono erogate dall'organismo che attua lo strumento finanziario. In tali casi le regole applicabili agli strumenti finanziari si applicano a tale singola operazione di strumenti finanziari. </a:t>
            </a:r>
            <a:r>
              <a:rPr lang="it-IT" i="1" dirty="0">
                <a:latin typeface="Calibri" pitchFamily="34" charset="0"/>
                <a:cs typeface="Calibri" pitchFamily="34" charset="0"/>
              </a:rPr>
              <a:t>Il sostegno del programma sotto forma di </a:t>
            </a:r>
            <a:r>
              <a:rPr lang="it-IT" b="1" i="1" dirty="0">
                <a:solidFill>
                  <a:srgbClr val="0033CC"/>
                </a:solidFill>
                <a:latin typeface="Calibri" pitchFamily="34" charset="0"/>
                <a:cs typeface="Calibri" pitchFamily="34" charset="0"/>
              </a:rPr>
              <a:t>sovvenzioni è direttamente collegato e necessario per lo strumento finanziario</a:t>
            </a:r>
            <a:r>
              <a:rPr lang="it-IT" i="1" dirty="0">
                <a:latin typeface="Calibri" pitchFamily="34" charset="0"/>
                <a:cs typeface="Calibri" pitchFamily="34" charset="0"/>
              </a:rPr>
              <a:t> e non supera il valore degli investimenti sostenuti dal prodotto finanziario.</a:t>
            </a:r>
          </a:p>
          <a:p>
            <a:pPr marL="0" indent="0">
              <a:buNone/>
            </a:pPr>
            <a:r>
              <a:rPr lang="it-IT" dirty="0">
                <a:latin typeface="Calibri" pitchFamily="34" charset="0"/>
                <a:cs typeface="Calibri" pitchFamily="34" charset="0"/>
              </a:rPr>
              <a:t>6. Nel caso di sostegno combinato, si tiene una </a:t>
            </a:r>
            <a:r>
              <a:rPr lang="it-IT" b="1" dirty="0">
                <a:solidFill>
                  <a:srgbClr val="0033CC"/>
                </a:solidFill>
                <a:latin typeface="Calibri" pitchFamily="34" charset="0"/>
                <a:cs typeface="Calibri" pitchFamily="34" charset="0"/>
              </a:rPr>
              <a:t>contabilità separata </a:t>
            </a:r>
            <a:r>
              <a:rPr lang="it-IT" dirty="0">
                <a:latin typeface="Calibri" pitchFamily="34" charset="0"/>
                <a:cs typeface="Calibri" pitchFamily="34" charset="0"/>
              </a:rPr>
              <a:t>per ciascuna fonte di sostegno.</a:t>
            </a:r>
          </a:p>
          <a:p>
            <a:pPr marL="0" indent="0">
              <a:buNone/>
            </a:pPr>
            <a:r>
              <a:rPr lang="it-IT" dirty="0">
                <a:latin typeface="Calibri" pitchFamily="34" charset="0"/>
                <a:cs typeface="Calibri" pitchFamily="34" charset="0"/>
              </a:rPr>
              <a:t>7. La somma di tutte le forme di sostegno combinato non supera l'importo totale della voce di spesa interessata. Le sovvenzioni non sono usate per rimborsare sostegno ricevuto da strumenti finanziari. Gli strumenti finanziari non sono usati per prefinanziare sovvenzioni.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44</a:t>
            </a:fld>
            <a:endParaRPr lang="it-IT"/>
          </a:p>
        </p:txBody>
      </p:sp>
    </p:spTree>
    <p:extLst>
      <p:ext uri="{BB962C8B-B14F-4D97-AF65-F5344CB8AC3E}">
        <p14:creationId xmlns:p14="http://schemas.microsoft.com/office/powerpoint/2010/main" val="16233734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Attuazione degli SF</a:t>
            </a:r>
          </a:p>
        </p:txBody>
      </p:sp>
      <p:sp>
        <p:nvSpPr>
          <p:cNvPr id="106499" name="Segnaposto contenuto 2"/>
          <p:cNvSpPr>
            <a:spLocks noGrp="1"/>
          </p:cNvSpPr>
          <p:nvPr>
            <p:ph idx="1"/>
          </p:nvPr>
        </p:nvSpPr>
        <p:spPr>
          <a:xfrm>
            <a:off x="457200" y="836612"/>
            <a:ext cx="8229600" cy="5328691"/>
          </a:xfrm>
        </p:spPr>
        <p:txBody>
          <a:bodyPr>
            <a:normAutofit fontScale="92500" lnSpcReduction="10000"/>
          </a:bodyPr>
          <a:lstStyle/>
          <a:p>
            <a:pPr marL="457200" indent="-457200">
              <a:buFont typeface="+mj-lt"/>
              <a:buAutoNum type="arabicPeriod"/>
            </a:pPr>
            <a:r>
              <a:rPr lang="it-IT" b="1" dirty="0">
                <a:solidFill>
                  <a:srgbClr val="0033CC"/>
                </a:solidFill>
                <a:latin typeface="Calibri" pitchFamily="34" charset="0"/>
                <a:cs typeface="Calibri" pitchFamily="34" charset="0"/>
              </a:rPr>
              <a:t>Gli strumenti finanziari attuati direttamente dall'autorità di gestione possono fornire solo prestiti o garanzie</a:t>
            </a:r>
            <a:r>
              <a:rPr lang="it-IT" dirty="0">
                <a:latin typeface="Calibri" pitchFamily="34" charset="0"/>
                <a:cs typeface="Calibri" pitchFamily="34" charset="0"/>
              </a:rPr>
              <a:t>. L'autorità di gestione stabilisce i termini e le condizioni dei contributi del programma allo strumento finanziario in un documento strategico che comprenda tutti gli elementi indicati nell'allegato IX.</a:t>
            </a:r>
          </a:p>
          <a:p>
            <a:pPr marL="457200" indent="-457200">
              <a:buFont typeface="+mj-lt"/>
              <a:buAutoNum type="arabicPeriod"/>
            </a:pPr>
            <a:r>
              <a:rPr lang="it-IT" dirty="0">
                <a:latin typeface="Calibri" pitchFamily="34" charset="0"/>
                <a:cs typeface="Calibri" pitchFamily="34" charset="0"/>
              </a:rPr>
              <a:t>Gli strumenti finanziari </a:t>
            </a:r>
            <a:r>
              <a:rPr lang="it-IT" b="1" dirty="0">
                <a:solidFill>
                  <a:srgbClr val="0033CC"/>
                </a:solidFill>
                <a:latin typeface="Calibri" pitchFamily="34" charset="0"/>
                <a:cs typeface="Calibri" pitchFamily="34" charset="0"/>
              </a:rPr>
              <a:t>attuati sotto la responsabilità dell'autorità di gestione </a:t>
            </a:r>
            <a:r>
              <a:rPr lang="it-IT" dirty="0">
                <a:latin typeface="Calibri" pitchFamily="34" charset="0"/>
                <a:cs typeface="Calibri" pitchFamily="34" charset="0"/>
              </a:rPr>
              <a:t>possono essere le seguenti:</a:t>
            </a:r>
          </a:p>
          <a:p>
            <a:pPr marL="444500" indent="0">
              <a:buNone/>
            </a:pPr>
            <a:r>
              <a:rPr lang="it-IT" dirty="0">
                <a:latin typeface="Calibri" pitchFamily="34" charset="0"/>
                <a:cs typeface="Calibri" pitchFamily="34" charset="0"/>
              </a:rPr>
              <a:t>(a) </a:t>
            </a:r>
            <a:r>
              <a:rPr lang="it-IT" u="sng" dirty="0">
                <a:latin typeface="Calibri" pitchFamily="34" charset="0"/>
                <a:cs typeface="Calibri" pitchFamily="34" charset="0"/>
              </a:rPr>
              <a:t>investimento di risorse del programma nel capitale di una persona giuridica</a:t>
            </a:r>
            <a:r>
              <a:rPr lang="it-IT" dirty="0">
                <a:latin typeface="Calibri" pitchFamily="34" charset="0"/>
                <a:cs typeface="Calibri" pitchFamily="34" charset="0"/>
              </a:rPr>
              <a:t>;</a:t>
            </a:r>
          </a:p>
          <a:p>
            <a:pPr marL="444500" indent="0">
              <a:buNone/>
            </a:pPr>
            <a:r>
              <a:rPr lang="it-IT" dirty="0">
                <a:latin typeface="Calibri" pitchFamily="34" charset="0"/>
                <a:cs typeface="Calibri" pitchFamily="34" charset="0"/>
              </a:rPr>
              <a:t>(b) </a:t>
            </a:r>
            <a:r>
              <a:rPr lang="it-IT" u="sng" dirty="0">
                <a:latin typeface="Calibri" pitchFamily="34" charset="0"/>
                <a:cs typeface="Calibri" pitchFamily="34" charset="0"/>
              </a:rPr>
              <a:t>blocchi separati di conti finanziari o fiduciari</a:t>
            </a:r>
            <a:r>
              <a:rPr lang="it-IT" dirty="0">
                <a:latin typeface="Calibri" pitchFamily="34" charset="0"/>
                <a:cs typeface="Calibri" pitchFamily="34" charset="0"/>
              </a:rPr>
              <a:t>.</a:t>
            </a:r>
          </a:p>
          <a:p>
            <a:pPr marL="444500" indent="0">
              <a:buNone/>
            </a:pPr>
            <a:r>
              <a:rPr lang="it-IT" dirty="0">
                <a:latin typeface="Calibri" pitchFamily="34" charset="0"/>
                <a:cs typeface="Calibri" pitchFamily="34" charset="0"/>
              </a:rPr>
              <a:t>L'autorità di gestione seleziona l'organismo che attua uno strumento finanziario.</a:t>
            </a:r>
          </a:p>
          <a:p>
            <a:pPr marL="444500" indent="0">
              <a:buNone/>
            </a:pPr>
            <a:r>
              <a:rPr lang="it-IT" dirty="0">
                <a:latin typeface="Calibri" pitchFamily="34" charset="0"/>
                <a:cs typeface="Calibri" pitchFamily="34" charset="0"/>
              </a:rPr>
              <a:t>Se l'organismo selezionato dall'autorità di gestione attua un fondo di partecipazione, tale organismo può procedere a sua volta alla selezione di altri organismi per attuare fondi specifici.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45</a:t>
            </a:fld>
            <a:endParaRPr lang="it-IT"/>
          </a:p>
        </p:txBody>
      </p:sp>
    </p:spTree>
    <p:extLst>
      <p:ext uri="{BB962C8B-B14F-4D97-AF65-F5344CB8AC3E}">
        <p14:creationId xmlns:p14="http://schemas.microsoft.com/office/powerpoint/2010/main" val="15867307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Attuazione degli SF</a:t>
            </a:r>
          </a:p>
        </p:txBody>
      </p:sp>
      <p:sp>
        <p:nvSpPr>
          <p:cNvPr id="106499" name="Segnaposto contenuto 2"/>
          <p:cNvSpPr>
            <a:spLocks noGrp="1"/>
          </p:cNvSpPr>
          <p:nvPr>
            <p:ph idx="1"/>
          </p:nvPr>
        </p:nvSpPr>
        <p:spPr>
          <a:xfrm>
            <a:off x="457200" y="836612"/>
            <a:ext cx="8229600" cy="5328691"/>
          </a:xfrm>
        </p:spPr>
        <p:txBody>
          <a:bodyPr>
            <a:normAutofit/>
          </a:bodyPr>
          <a:lstStyle/>
          <a:p>
            <a:pPr marL="0" indent="0" algn="just">
              <a:lnSpc>
                <a:spcPct val="95000"/>
              </a:lnSpc>
              <a:spcBef>
                <a:spcPts val="600"/>
              </a:spcBef>
              <a:buClrTx/>
              <a:buNone/>
              <a:tabLst>
                <a:tab pos="8686800" algn="l"/>
              </a:tabLst>
            </a:pPr>
            <a:r>
              <a:rPr lang="it-IT" b="1" dirty="0">
                <a:solidFill>
                  <a:srgbClr val="0033CC"/>
                </a:solidFill>
                <a:latin typeface="Calibri" pitchFamily="34" charset="0"/>
                <a:cs typeface="Calibri" pitchFamily="34" charset="0"/>
              </a:rPr>
              <a:t>L’</a:t>
            </a:r>
            <a:r>
              <a:rPr lang="it-IT" b="1" dirty="0" err="1">
                <a:solidFill>
                  <a:srgbClr val="0033CC"/>
                </a:solidFill>
                <a:latin typeface="Calibri" pitchFamily="34" charset="0"/>
                <a:cs typeface="Calibri" pitchFamily="34" charset="0"/>
              </a:rPr>
              <a:t>AdG</a:t>
            </a:r>
            <a:r>
              <a:rPr lang="it-IT" dirty="0">
                <a:latin typeface="Calibri" pitchFamily="34" charset="0"/>
                <a:cs typeface="Calibri" pitchFamily="34" charset="0"/>
              </a:rPr>
              <a:t>, analogamente a quanto previsto dalla programmazione 2014-4040, </a:t>
            </a:r>
            <a:r>
              <a:rPr lang="it-IT" b="1" dirty="0">
                <a:solidFill>
                  <a:srgbClr val="0033CC"/>
                </a:solidFill>
                <a:latin typeface="Calibri" pitchFamily="34" charset="0"/>
                <a:cs typeface="Calibri" pitchFamily="34" charset="0"/>
              </a:rPr>
              <a:t>può </a:t>
            </a:r>
            <a:r>
              <a:rPr lang="it-IT" sz="2400" b="1" dirty="0">
                <a:solidFill>
                  <a:srgbClr val="0033CC"/>
                </a:solidFill>
                <a:latin typeface="Calibri" pitchFamily="34" charset="0"/>
                <a:ea typeface="굴림" pitchFamily="34" charset="-127"/>
              </a:rPr>
              <a:t>affidare compiti di esecuzione, tramite l’aggiudicazione diretta di un contratto</a:t>
            </a:r>
            <a:r>
              <a:rPr lang="it-IT" sz="2400" dirty="0">
                <a:latin typeface="Calibri" pitchFamily="34" charset="0"/>
                <a:ea typeface="굴림" pitchFamily="34" charset="-127"/>
              </a:rPr>
              <a:t>:</a:t>
            </a:r>
          </a:p>
          <a:p>
            <a:pPr marL="266700" indent="0" algn="just">
              <a:lnSpc>
                <a:spcPct val="95000"/>
              </a:lnSpc>
              <a:spcBef>
                <a:spcPts val="600"/>
              </a:spcBef>
              <a:buClrTx/>
              <a:buNone/>
              <a:tabLst>
                <a:tab pos="8686800" algn="l"/>
              </a:tabLst>
            </a:pPr>
            <a:r>
              <a:rPr lang="it-IT" sz="2400" dirty="0">
                <a:latin typeface="Calibri" pitchFamily="34" charset="0"/>
                <a:ea typeface="굴림" pitchFamily="34" charset="-127"/>
              </a:rPr>
              <a:t>i) alla BEI;</a:t>
            </a:r>
          </a:p>
          <a:p>
            <a:pPr marL="266700" indent="0" algn="just">
              <a:lnSpc>
                <a:spcPct val="95000"/>
              </a:lnSpc>
              <a:spcBef>
                <a:spcPts val="600"/>
              </a:spcBef>
              <a:buClrTx/>
              <a:buNone/>
              <a:tabLst>
                <a:tab pos="8686800" algn="l"/>
              </a:tabLst>
            </a:pPr>
            <a:r>
              <a:rPr lang="it-IT" sz="2400" dirty="0">
                <a:latin typeface="Calibri" pitchFamily="34" charset="0"/>
                <a:ea typeface="굴림" pitchFamily="34" charset="-127"/>
              </a:rPr>
              <a:t>ii) a un’istituzione finanziaria internazionale in cui uno Stato membro detiene una partecipazione;</a:t>
            </a:r>
          </a:p>
          <a:p>
            <a:pPr marL="266700" indent="0" algn="just">
              <a:lnSpc>
                <a:spcPct val="95000"/>
              </a:lnSpc>
              <a:spcBef>
                <a:spcPts val="600"/>
              </a:spcBef>
              <a:buClrTx/>
              <a:buNone/>
              <a:tabLst>
                <a:tab pos="8686800" algn="l"/>
              </a:tabLst>
            </a:pPr>
            <a:r>
              <a:rPr lang="it-IT" sz="2400" dirty="0">
                <a:latin typeface="Calibri" pitchFamily="34" charset="0"/>
                <a:ea typeface="굴림" pitchFamily="34" charset="-127"/>
              </a:rPr>
              <a:t>iii) a una banca o a un istituto di proprietà dello Stato costituiti come entità giuridiche che svolgono attività finanziarie su base professionale e soddisfano alcune specifiche condizioni.</a:t>
            </a:r>
          </a:p>
          <a:p>
            <a:pPr marL="266700" indent="0" algn="just">
              <a:lnSpc>
                <a:spcPct val="95000"/>
              </a:lnSpc>
              <a:spcBef>
                <a:spcPts val="600"/>
              </a:spcBef>
              <a:buClrTx/>
              <a:buNone/>
              <a:tabLst>
                <a:tab pos="8686800" algn="l"/>
              </a:tabLst>
            </a:pPr>
            <a:endParaRPr lang="it-IT" sz="2400" dirty="0">
              <a:latin typeface="Calibri" pitchFamily="34" charset="0"/>
              <a:ea typeface="굴림" pitchFamily="34" charset="-127"/>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46</a:t>
            </a:fld>
            <a:endParaRPr lang="it-IT"/>
          </a:p>
        </p:txBody>
      </p:sp>
    </p:spTree>
    <p:extLst>
      <p:ext uri="{BB962C8B-B14F-4D97-AF65-F5344CB8AC3E}">
        <p14:creationId xmlns:p14="http://schemas.microsoft.com/office/powerpoint/2010/main" val="22007944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Attuazione degli SF</a:t>
            </a:r>
          </a:p>
        </p:txBody>
      </p:sp>
      <p:sp>
        <p:nvSpPr>
          <p:cNvPr id="106499" name="Segnaposto contenuto 2"/>
          <p:cNvSpPr>
            <a:spLocks noGrp="1"/>
          </p:cNvSpPr>
          <p:nvPr>
            <p:ph idx="1"/>
          </p:nvPr>
        </p:nvSpPr>
        <p:spPr>
          <a:xfrm>
            <a:off x="457200" y="836612"/>
            <a:ext cx="8229600" cy="5328691"/>
          </a:xfrm>
        </p:spPr>
        <p:txBody>
          <a:bodyPr>
            <a:normAutofit/>
          </a:bodyPr>
          <a:lstStyle/>
          <a:p>
            <a:pPr marL="0" indent="0">
              <a:buNone/>
            </a:pPr>
            <a:r>
              <a:rPr lang="it-IT" dirty="0">
                <a:latin typeface="Calibri" pitchFamily="34" charset="0"/>
                <a:cs typeface="Calibri" pitchFamily="34" charset="0"/>
              </a:rPr>
              <a:t>3. I termini e le condizioni dei contributi dei programmi a strumenti finanziari attuati in conformità al paragrafo 2 sono stabiliti </a:t>
            </a:r>
            <a:r>
              <a:rPr lang="it-IT" b="1" dirty="0">
                <a:solidFill>
                  <a:srgbClr val="0033CC"/>
                </a:solidFill>
                <a:latin typeface="Calibri" pitchFamily="34" charset="0"/>
                <a:cs typeface="Calibri" pitchFamily="34" charset="0"/>
              </a:rPr>
              <a:t>in accordi di finanziamento </a:t>
            </a:r>
            <a:r>
              <a:rPr lang="it-IT" dirty="0">
                <a:latin typeface="Calibri" pitchFamily="34" charset="0"/>
                <a:cs typeface="Calibri" pitchFamily="34" charset="0"/>
              </a:rPr>
              <a:t>tra:</a:t>
            </a:r>
          </a:p>
          <a:p>
            <a:pPr marL="457200" indent="-457200">
              <a:buAutoNum type="alphaLcParenBoth"/>
            </a:pPr>
            <a:r>
              <a:rPr lang="it-IT" dirty="0">
                <a:latin typeface="Calibri" pitchFamily="34" charset="0"/>
                <a:cs typeface="Calibri" pitchFamily="34" charset="0"/>
              </a:rPr>
              <a:t>i rappresentanti debitamente autorizzati dell'autorità di gestione e l'organismo che attua un fondo di partecipazione, se applicabile;</a:t>
            </a:r>
          </a:p>
          <a:p>
            <a:pPr marL="457200" indent="-457200">
              <a:buAutoNum type="alphaLcParenBoth"/>
            </a:pPr>
            <a:r>
              <a:rPr lang="it-IT" dirty="0">
                <a:latin typeface="Calibri" pitchFamily="34" charset="0"/>
                <a:cs typeface="Calibri" pitchFamily="34" charset="0"/>
              </a:rPr>
              <a:t>i rappresentanti debitamente autorizzati dell'autorità di gestione o, ove applicabile, dell'organismo che attua un fondo di partecipazione e l'organismo che attua un fondo specifico.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47</a:t>
            </a:fld>
            <a:endParaRPr lang="it-IT"/>
          </a:p>
        </p:txBody>
      </p:sp>
    </p:spTree>
    <p:extLst>
      <p:ext uri="{BB962C8B-B14F-4D97-AF65-F5344CB8AC3E}">
        <p14:creationId xmlns:p14="http://schemas.microsoft.com/office/powerpoint/2010/main" val="35199281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Attuazione degli SF</a:t>
            </a:r>
          </a:p>
        </p:txBody>
      </p:sp>
      <p:sp>
        <p:nvSpPr>
          <p:cNvPr id="106499" name="Segnaposto contenuto 2"/>
          <p:cNvSpPr>
            <a:spLocks noGrp="1"/>
          </p:cNvSpPr>
          <p:nvPr>
            <p:ph idx="1"/>
          </p:nvPr>
        </p:nvSpPr>
        <p:spPr>
          <a:xfrm>
            <a:off x="457200" y="836612"/>
            <a:ext cx="8229600" cy="5832748"/>
          </a:xfrm>
        </p:spPr>
        <p:txBody>
          <a:bodyPr>
            <a:noAutofit/>
          </a:bodyPr>
          <a:lstStyle/>
          <a:p>
            <a:pPr marL="457200" indent="-457200">
              <a:buFont typeface="+mj-lt"/>
              <a:buAutoNum type="arabicPeriod" startAt="4"/>
            </a:pPr>
            <a:r>
              <a:rPr lang="it-IT" dirty="0">
                <a:latin typeface="Calibri" pitchFamily="34" charset="0"/>
                <a:cs typeface="Calibri" pitchFamily="34" charset="0"/>
              </a:rPr>
              <a:t>La responsabilità finanziaria dell'autorità di gestione </a:t>
            </a:r>
            <a:r>
              <a:rPr lang="it-IT" b="1" dirty="0">
                <a:solidFill>
                  <a:srgbClr val="0033CC"/>
                </a:solidFill>
                <a:latin typeface="Calibri" pitchFamily="34" charset="0"/>
                <a:cs typeface="Calibri" pitchFamily="34" charset="0"/>
              </a:rPr>
              <a:t>non supera l'importo impegnato dall'autorità di gestione </a:t>
            </a:r>
            <a:r>
              <a:rPr lang="it-IT" dirty="0">
                <a:latin typeface="Calibri" pitchFamily="34" charset="0"/>
                <a:cs typeface="Calibri" pitchFamily="34" charset="0"/>
              </a:rPr>
              <a:t>a favore dello strumento finanziario nell'ambito del pertinente accordo di finanziamento.</a:t>
            </a:r>
          </a:p>
          <a:p>
            <a:pPr marL="457200" indent="-457200">
              <a:buFont typeface="+mj-lt"/>
              <a:buAutoNum type="arabicPeriod" startAt="4"/>
            </a:pPr>
            <a:r>
              <a:rPr lang="it-IT" dirty="0">
                <a:latin typeface="Calibri" pitchFamily="34" charset="0"/>
                <a:cs typeface="Calibri" pitchFamily="34" charset="0"/>
              </a:rPr>
              <a:t>Gli organismi che attuano gli strumenti finanziari interessati, o, nel contesto di garanzie, l'organismo che fornisce i prestiti sottostanti, supportano i destinatari finali, tenendo in debito conto gli obiettivi del programma e la potenziale autosufficienza finanziaria dell'investimento, come spiegata nel piano economico o in un documento equivalente. </a:t>
            </a:r>
            <a:r>
              <a:rPr lang="it-IT" b="1" dirty="0">
                <a:solidFill>
                  <a:srgbClr val="0033CC"/>
                </a:solidFill>
                <a:latin typeface="Calibri" pitchFamily="34" charset="0"/>
                <a:cs typeface="Calibri" pitchFamily="34" charset="0"/>
              </a:rPr>
              <a:t>La selezione dei destinatari finali è trasparente</a:t>
            </a:r>
            <a:r>
              <a:rPr lang="it-IT" dirty="0">
                <a:latin typeface="Calibri" pitchFamily="34" charset="0"/>
                <a:cs typeface="Calibri" pitchFamily="34" charset="0"/>
              </a:rPr>
              <a:t>, </a:t>
            </a:r>
            <a:r>
              <a:rPr lang="it-IT" strike="sngStrike" dirty="0">
                <a:latin typeface="Calibri" pitchFamily="34" charset="0"/>
                <a:cs typeface="Calibri" pitchFamily="34" charset="0"/>
              </a:rPr>
              <a:t>giustificato dalla natura dell'azione</a:t>
            </a:r>
            <a:r>
              <a:rPr lang="it-IT" dirty="0">
                <a:latin typeface="Calibri" pitchFamily="34" charset="0"/>
                <a:cs typeface="Calibri" pitchFamily="34" charset="0"/>
              </a:rPr>
              <a:t> </a:t>
            </a:r>
            <a:r>
              <a:rPr lang="it-IT" b="1" dirty="0">
                <a:solidFill>
                  <a:srgbClr val="0033CC"/>
                </a:solidFill>
                <a:latin typeface="Calibri" pitchFamily="34" charset="0"/>
                <a:cs typeface="Calibri" pitchFamily="34" charset="0"/>
              </a:rPr>
              <a:t>e non dà luogo a conflitti di interessi</a:t>
            </a:r>
            <a:r>
              <a:rPr lang="it-IT" dirty="0">
                <a:latin typeface="Calibri" pitchFamily="34" charset="0"/>
                <a:cs typeface="Calibri" pitchFamily="34" charset="0"/>
              </a:rPr>
              <a: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48</a:t>
            </a:fld>
            <a:endParaRPr lang="it-IT"/>
          </a:p>
        </p:txBody>
      </p:sp>
    </p:spTree>
    <p:extLst>
      <p:ext uri="{BB962C8B-B14F-4D97-AF65-F5344CB8AC3E}">
        <p14:creationId xmlns:p14="http://schemas.microsoft.com/office/powerpoint/2010/main" val="32061518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Attuazione degli SF</a:t>
            </a:r>
          </a:p>
        </p:txBody>
      </p:sp>
      <p:sp>
        <p:nvSpPr>
          <p:cNvPr id="106499" name="Segnaposto contenuto 2"/>
          <p:cNvSpPr>
            <a:spLocks noGrp="1"/>
          </p:cNvSpPr>
          <p:nvPr>
            <p:ph idx="1"/>
          </p:nvPr>
        </p:nvSpPr>
        <p:spPr>
          <a:xfrm>
            <a:off x="457200" y="836612"/>
            <a:ext cx="8229600" cy="5832748"/>
          </a:xfrm>
        </p:spPr>
        <p:txBody>
          <a:bodyPr>
            <a:noAutofit/>
          </a:bodyPr>
          <a:lstStyle/>
          <a:p>
            <a:pPr marL="457200" indent="-457200">
              <a:buFont typeface="+mj-lt"/>
              <a:buAutoNum type="arabicPeriod" startAt="6"/>
            </a:pPr>
            <a:r>
              <a:rPr lang="it-IT" dirty="0">
                <a:latin typeface="Calibri" pitchFamily="34" charset="0"/>
                <a:cs typeface="Calibri" pitchFamily="34" charset="0"/>
              </a:rPr>
              <a:t>Il cofinanziamento nazionale di un programma può essere fornito dall'autorità di gestione o a livello di fondi di partecipazione, o a livello di fondi specifici, o a livello di investimenti a favore dei destinatari finali, in conformità alle norme specifiche di ciascun fondo. Se il cofinanziamento nazionale è fornito a livello di investimenti a favore dei destinatari finali, l'organismo che attua gli strumenti finanziari conserva le prove documentali che dimostrano l'ammissibilità delle spese sottostanti.</a:t>
            </a:r>
          </a:p>
          <a:p>
            <a:pPr marL="457200" indent="-457200">
              <a:buFont typeface="+mj-lt"/>
              <a:buAutoNum type="arabicPeriod" startAt="6"/>
            </a:pPr>
            <a:r>
              <a:rPr lang="it-IT" dirty="0">
                <a:latin typeface="Calibri" pitchFamily="34" charset="0"/>
                <a:cs typeface="Calibri" pitchFamily="34" charset="0"/>
              </a:rPr>
              <a:t>L'autorità di gestione, nell’attuare direttamente lo strumento finanziario a norma del paragrafo 1, o l'organismo che attua lo strumento finanziario a norma del paragrafo 3, tengono contabilità separate o adottano un codice contabile per ciascuna priorità e, </a:t>
            </a:r>
            <a:r>
              <a:rPr lang="it-IT" i="1" dirty="0">
                <a:latin typeface="Calibri" pitchFamily="34" charset="0"/>
                <a:cs typeface="Calibri" pitchFamily="34" charset="0"/>
              </a:rPr>
              <a:t>ove applicabile,</a:t>
            </a:r>
            <a:r>
              <a:rPr lang="it-IT" dirty="0">
                <a:latin typeface="Calibri" pitchFamily="34" charset="0"/>
                <a:cs typeface="Calibri" pitchFamily="34" charset="0"/>
              </a:rPr>
              <a:t> per ciascuna categoria di regioni per ciascun contributo del programma.</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49</a:t>
            </a:fld>
            <a:endParaRPr lang="it-IT" dirty="0"/>
          </a:p>
        </p:txBody>
      </p:sp>
    </p:spTree>
    <p:extLst>
      <p:ext uri="{BB962C8B-B14F-4D97-AF65-F5344CB8AC3E}">
        <p14:creationId xmlns:p14="http://schemas.microsoft.com/office/powerpoint/2010/main" val="989364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2020/460 del 30 marzo 2020 </a:t>
            </a:r>
            <a:br>
              <a:rPr lang="it-IT" sz="2400" dirty="0"/>
            </a:br>
            <a:r>
              <a:rPr lang="it-IT" sz="2400" dirty="0"/>
              <a:t>PREAMBOLO</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23528" y="1268760"/>
            <a:ext cx="8363272" cy="4857403"/>
          </a:xfrm>
        </p:spPr>
        <p:txBody>
          <a:bodyPr>
            <a:normAutofit/>
          </a:bodyPr>
          <a:lstStyle/>
          <a:p>
            <a:pPr marL="514350" indent="-514350">
              <a:buFont typeface="+mj-lt"/>
              <a:buAutoNum type="arabicParenR"/>
            </a:pPr>
            <a:r>
              <a:rPr lang="it-IT" sz="2600" dirty="0"/>
              <a:t>Gli Stati membri sono stati colpiti dalle conseguenze dell'epidemia di COVID-19 come mai prima. L'attuale crisi sanitaria pubblica frena la crescita negli Stati membri e ciò a sua volta aggrava le ingenti carenze di liquidità dovute all'improvviso e importante aumento degli investimenti pubblici necessari nei loro sistemi sanitari e in altri settori delle loro economie. </a:t>
            </a:r>
          </a:p>
          <a:p>
            <a:pPr marL="534988" lvl="1" indent="0">
              <a:buNone/>
            </a:pPr>
            <a:r>
              <a:rPr lang="it-IT" sz="2600" b="1" dirty="0">
                <a:solidFill>
                  <a:srgbClr val="0033CC"/>
                </a:solidFill>
              </a:rPr>
              <a:t>Ciò ha creato una situazione eccezionale che occorre affrontare con misure specifiche.</a:t>
            </a: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5</a:t>
            </a:fld>
            <a:endParaRPr lang="it-IT"/>
          </a:p>
        </p:txBody>
      </p:sp>
    </p:spTree>
    <p:extLst>
      <p:ext uri="{BB962C8B-B14F-4D97-AF65-F5344CB8AC3E}">
        <p14:creationId xmlns:p14="http://schemas.microsoft.com/office/powerpoint/2010/main" val="33340879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Reimpiego delle risorse</a:t>
            </a:r>
          </a:p>
        </p:txBody>
      </p:sp>
      <p:sp>
        <p:nvSpPr>
          <p:cNvPr id="106499" name="Segnaposto contenuto 2"/>
          <p:cNvSpPr>
            <a:spLocks noGrp="1"/>
          </p:cNvSpPr>
          <p:nvPr>
            <p:ph idx="1"/>
          </p:nvPr>
        </p:nvSpPr>
        <p:spPr>
          <a:xfrm>
            <a:off x="457200" y="836612"/>
            <a:ext cx="8229600" cy="5832748"/>
          </a:xfrm>
        </p:spPr>
        <p:txBody>
          <a:bodyPr>
            <a:noAutofit/>
          </a:bodyPr>
          <a:lstStyle/>
          <a:p>
            <a:pPr marL="0" indent="0">
              <a:buNone/>
            </a:pPr>
            <a:r>
              <a:rPr lang="it-IT" b="1" dirty="0">
                <a:solidFill>
                  <a:srgbClr val="0033CC"/>
                </a:solidFill>
                <a:latin typeface="Calibri" pitchFamily="34" charset="0"/>
                <a:cs typeface="Calibri" pitchFamily="34" charset="0"/>
              </a:rPr>
              <a:t>Le risorse restituite, prima della fine del periodo di ammissibilità</a:t>
            </a:r>
            <a:r>
              <a:rPr lang="it-IT" dirty="0">
                <a:latin typeface="Calibri" pitchFamily="34" charset="0"/>
                <a:cs typeface="Calibri" pitchFamily="34" charset="0"/>
              </a:rPr>
              <a:t>, agli strumenti finanziari, provenienti da investimenti a favore di destinatari finali o dallo sblocco delle risorse accantonate secondo quanto concordato nei contratti di garanzia, compresi i rimborsi di capitale e qualsiasi tipo di entrate generate imputabili al sostegno dei fondi, </a:t>
            </a:r>
            <a:r>
              <a:rPr lang="it-IT" b="1" dirty="0">
                <a:solidFill>
                  <a:srgbClr val="0033CC"/>
                </a:solidFill>
                <a:latin typeface="Calibri" pitchFamily="34" charset="0"/>
                <a:cs typeface="Calibri" pitchFamily="34" charset="0"/>
              </a:rPr>
              <a:t>sono reimpiegate negli stessi strumenti finanziari o in altri per ulteriori investimenti a favore di destinatari finali, per lo stesso obiettivo o obiettivi specifici e a copertura di tutti i costi e le commissioni di gestione associati a tali ulteriori investimenti</a:t>
            </a:r>
            <a:r>
              <a:rPr lang="it-IT" dirty="0">
                <a:latin typeface="Calibri" pitchFamily="34" charset="0"/>
                <a:cs typeface="Calibri" pitchFamily="34" charset="0"/>
              </a:rPr>
              <a: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50</a:t>
            </a:fld>
            <a:endParaRPr lang="it-IT" dirty="0"/>
          </a:p>
        </p:txBody>
      </p:sp>
    </p:spTree>
    <p:extLst>
      <p:ext uri="{BB962C8B-B14F-4D97-AF65-F5344CB8AC3E}">
        <p14:creationId xmlns:p14="http://schemas.microsoft.com/office/powerpoint/2010/main" val="1835437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Reimpiego delle risorse</a:t>
            </a:r>
          </a:p>
        </p:txBody>
      </p:sp>
      <p:sp>
        <p:nvSpPr>
          <p:cNvPr id="106499" name="Segnaposto contenuto 2"/>
          <p:cNvSpPr>
            <a:spLocks noGrp="1"/>
          </p:cNvSpPr>
          <p:nvPr>
            <p:ph idx="1"/>
          </p:nvPr>
        </p:nvSpPr>
        <p:spPr>
          <a:xfrm>
            <a:off x="457200" y="836612"/>
            <a:ext cx="8229600" cy="5832748"/>
          </a:xfrm>
        </p:spPr>
        <p:txBody>
          <a:bodyPr>
            <a:noAutofit/>
          </a:bodyPr>
          <a:lstStyle/>
          <a:p>
            <a:pPr marL="0" indent="0">
              <a:buNone/>
            </a:pPr>
            <a:r>
              <a:rPr lang="it-IT" b="1" dirty="0">
                <a:solidFill>
                  <a:srgbClr val="0033CC"/>
                </a:solidFill>
                <a:latin typeface="Calibri" pitchFamily="34" charset="0"/>
                <a:cs typeface="Calibri" pitchFamily="34" charset="0"/>
              </a:rPr>
              <a:t>Gli Stati membri adottano le misure necessarie affinché le risorse restituite agli strumenti finanziari durante un periodo di almeno otto anni dopo la fine del periodo di ammissibilità siano reimpiegate in conformità agli obiettivi strategici</a:t>
            </a:r>
            <a:r>
              <a:rPr lang="it-IT" dirty="0">
                <a:latin typeface="Calibri" pitchFamily="34" charset="0"/>
                <a:cs typeface="Calibri" pitchFamily="34" charset="0"/>
              </a:rPr>
              <a:t> del programma o dei programmi per i quali erano stati costituiti gli strumenti finanziari, nello stesso strumento finanziario o, in seguito al disimpegno di tali risorse dallo strumento finanziario, in altri strumenti finanziari o in altre forme di sostegno.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51</a:t>
            </a:fld>
            <a:endParaRPr lang="it-IT" dirty="0"/>
          </a:p>
        </p:txBody>
      </p:sp>
    </p:spTree>
    <p:extLst>
      <p:ext uri="{BB962C8B-B14F-4D97-AF65-F5344CB8AC3E}">
        <p14:creationId xmlns:p14="http://schemas.microsoft.com/office/powerpoint/2010/main" val="289979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Altre disposizioni</a:t>
            </a:r>
          </a:p>
        </p:txBody>
      </p:sp>
      <p:sp>
        <p:nvSpPr>
          <p:cNvPr id="106499" name="Segnaposto contenuto 2"/>
          <p:cNvSpPr>
            <a:spLocks noGrp="1"/>
          </p:cNvSpPr>
          <p:nvPr>
            <p:ph idx="1"/>
          </p:nvPr>
        </p:nvSpPr>
        <p:spPr>
          <a:xfrm>
            <a:off x="457200" y="836612"/>
            <a:ext cx="8229600" cy="5832748"/>
          </a:xfrm>
        </p:spPr>
        <p:txBody>
          <a:bodyPr>
            <a:noAutofit/>
          </a:bodyPr>
          <a:lstStyle/>
          <a:p>
            <a:r>
              <a:rPr lang="it-IT" dirty="0">
                <a:latin typeface="Calibri" pitchFamily="34" charset="0"/>
                <a:cs typeface="Calibri" pitchFamily="34" charset="0"/>
              </a:rPr>
              <a:t>Interessi e altre plusvalenze generate dal sostegno dei fondi agli strumenti finanziari</a:t>
            </a:r>
          </a:p>
          <a:p>
            <a:r>
              <a:rPr lang="it-IT" dirty="0">
                <a:latin typeface="Calibri" pitchFamily="34" charset="0"/>
                <a:cs typeface="Calibri" pitchFamily="34" charset="0"/>
              </a:rPr>
              <a:t>Trattamento differenziato degli investitori</a:t>
            </a:r>
          </a:p>
          <a:p>
            <a:r>
              <a:rPr lang="it-IT" dirty="0"/>
              <a:t>Possibilità di utilizzo dei Fondi strutturali attuati tramite </a:t>
            </a:r>
            <a:r>
              <a:rPr lang="it-IT" dirty="0" err="1"/>
              <a:t>InvestEU</a:t>
            </a:r>
            <a:endParaRPr lang="it-IT"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52</a:t>
            </a:fld>
            <a:endParaRPr lang="it-IT"/>
          </a:p>
        </p:txBody>
      </p:sp>
    </p:spTree>
    <p:extLst>
      <p:ext uri="{BB962C8B-B14F-4D97-AF65-F5344CB8AC3E}">
        <p14:creationId xmlns:p14="http://schemas.microsoft.com/office/powerpoint/2010/main" val="42721317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Ammissibilità</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53</a:t>
            </a:fld>
            <a:endParaRPr lang="it-IT" dirty="0"/>
          </a:p>
        </p:txBody>
      </p:sp>
    </p:spTree>
    <p:extLst>
      <p:ext uri="{BB962C8B-B14F-4D97-AF65-F5344CB8AC3E}">
        <p14:creationId xmlns:p14="http://schemas.microsoft.com/office/powerpoint/2010/main" val="20180320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Ammissibilità</a:t>
            </a:r>
          </a:p>
        </p:txBody>
      </p:sp>
      <p:sp>
        <p:nvSpPr>
          <p:cNvPr id="106499" name="Segnaposto contenuto 2"/>
          <p:cNvSpPr>
            <a:spLocks noGrp="1"/>
          </p:cNvSpPr>
          <p:nvPr>
            <p:ph idx="1"/>
          </p:nvPr>
        </p:nvSpPr>
        <p:spPr>
          <a:xfrm>
            <a:off x="457200" y="836612"/>
            <a:ext cx="8229600" cy="5832748"/>
          </a:xfrm>
        </p:spPr>
        <p:txBody>
          <a:bodyPr>
            <a:noAutofit/>
          </a:bodyPr>
          <a:lstStyle/>
          <a:p>
            <a:pPr marL="457200" indent="-457200">
              <a:buFont typeface="+mj-lt"/>
              <a:buAutoNum type="arabicPeriod"/>
            </a:pPr>
            <a:r>
              <a:rPr lang="it-IT" dirty="0">
                <a:latin typeface="Calibri" pitchFamily="34" charset="0"/>
                <a:cs typeface="Calibri" pitchFamily="34" charset="0"/>
              </a:rPr>
              <a:t>Le spese ammissibili di uno strumento finanziario sono costituite dall'importo totale del contributo del programma erogato allo strumento finanziario, oppure, nel caso di garanzie, accantonato </a:t>
            </a:r>
            <a:r>
              <a:rPr lang="it-IT" strike="sngStrike" dirty="0">
                <a:latin typeface="Calibri" pitchFamily="34" charset="0"/>
                <a:cs typeface="Calibri" pitchFamily="34" charset="0"/>
              </a:rPr>
              <a:t>secondo quanto concordato nei</a:t>
            </a:r>
            <a:r>
              <a:rPr lang="it-IT" dirty="0">
                <a:latin typeface="Calibri" pitchFamily="34" charset="0"/>
                <a:cs typeface="Calibri" pitchFamily="34" charset="0"/>
              </a:rPr>
              <a:t> </a:t>
            </a:r>
            <a:r>
              <a:rPr lang="it-IT" b="1" dirty="0">
                <a:solidFill>
                  <a:srgbClr val="0033CC"/>
                </a:solidFill>
              </a:rPr>
              <a:t>per</a:t>
            </a:r>
            <a:r>
              <a:rPr lang="it-IT" dirty="0"/>
              <a:t> </a:t>
            </a:r>
            <a:r>
              <a:rPr lang="it-IT" dirty="0">
                <a:latin typeface="Calibri" pitchFamily="34" charset="0"/>
                <a:cs typeface="Calibri" pitchFamily="34" charset="0"/>
              </a:rPr>
              <a:t>contratti di garanzia dallo strumento finanziario, nel periodo di ammissibilità, e tale importo corrisponde:</a:t>
            </a:r>
          </a:p>
          <a:p>
            <a:pPr marL="400050" lvl="1" indent="0">
              <a:buNone/>
            </a:pPr>
            <a:r>
              <a:rPr lang="it-IT" dirty="0">
                <a:latin typeface="Calibri" pitchFamily="34" charset="0"/>
                <a:cs typeface="Calibri" pitchFamily="34" charset="0"/>
              </a:rPr>
              <a:t>(</a:t>
            </a:r>
            <a:r>
              <a:rPr lang="it-IT" sz="2400" dirty="0">
                <a:latin typeface="Calibri" pitchFamily="34" charset="0"/>
                <a:cs typeface="Calibri" pitchFamily="34" charset="0"/>
              </a:rPr>
              <a:t>a) </a:t>
            </a:r>
            <a:r>
              <a:rPr lang="it-IT" sz="2400" b="1" dirty="0">
                <a:solidFill>
                  <a:srgbClr val="0033CC"/>
                </a:solidFill>
                <a:latin typeface="Calibri" pitchFamily="34" charset="0"/>
                <a:cs typeface="Calibri" pitchFamily="34" charset="0"/>
              </a:rPr>
              <a:t>ai pagamenti ai destinatari finali</a:t>
            </a:r>
            <a:r>
              <a:rPr lang="it-IT" sz="2400" dirty="0">
                <a:latin typeface="Calibri" pitchFamily="34" charset="0"/>
                <a:cs typeface="Calibri" pitchFamily="34" charset="0"/>
              </a:rPr>
              <a:t>, nel caso di prestiti e investimenti azionari o quasi azionari;</a:t>
            </a:r>
          </a:p>
          <a:p>
            <a:pPr marL="400050" lvl="1" indent="0">
              <a:buNone/>
            </a:pPr>
            <a:r>
              <a:rPr lang="it-IT" sz="2400" dirty="0">
                <a:latin typeface="Calibri" pitchFamily="34" charset="0"/>
                <a:cs typeface="Calibri" pitchFamily="34" charset="0"/>
              </a:rPr>
              <a:t>(b) </a:t>
            </a:r>
            <a:r>
              <a:rPr lang="it-IT" sz="2400" b="1" dirty="0">
                <a:solidFill>
                  <a:srgbClr val="0033CC"/>
                </a:solidFill>
                <a:latin typeface="Calibri" pitchFamily="34" charset="0"/>
                <a:cs typeface="Calibri" pitchFamily="34" charset="0"/>
              </a:rPr>
              <a:t>alle risorse accantonate </a:t>
            </a:r>
            <a:r>
              <a:rPr lang="it-IT" sz="2400" strike="sngStrike" dirty="0">
                <a:latin typeface="Calibri" pitchFamily="34" charset="0"/>
                <a:cs typeface="Calibri" pitchFamily="34" charset="0"/>
              </a:rPr>
              <a:t>secondo quanto concordato nei </a:t>
            </a:r>
            <a:r>
              <a:rPr lang="it-IT" sz="2400" b="1" dirty="0">
                <a:solidFill>
                  <a:srgbClr val="0033CC"/>
                </a:solidFill>
                <a:latin typeface="Calibri" pitchFamily="34" charset="0"/>
                <a:cs typeface="Calibri" pitchFamily="34" charset="0"/>
              </a:rPr>
              <a:t>per contratti di garanzia</a:t>
            </a:r>
            <a:r>
              <a:rPr lang="it-IT" sz="2400" dirty="0">
                <a:latin typeface="Calibri" pitchFamily="34" charset="0"/>
                <a:cs typeface="Calibri" pitchFamily="34" charset="0"/>
              </a:rPr>
              <a:t>, in essere o già giunti a scadenza, al fine di onorare eventuali attivazioni delle garanzie per perdite, calcolate in base a un coefficiente di moltiplicazione </a:t>
            </a:r>
            <a:r>
              <a:rPr lang="it-IT" sz="2400" strike="sngStrike" dirty="0">
                <a:latin typeface="Calibri" pitchFamily="34" charset="0"/>
                <a:cs typeface="Calibri" pitchFamily="34" charset="0"/>
              </a:rPr>
              <a:t>che copra un multiplo</a:t>
            </a:r>
            <a:r>
              <a:rPr lang="it-IT" sz="2400" dirty="0">
                <a:latin typeface="Calibri" pitchFamily="34" charset="0"/>
                <a:cs typeface="Calibri" pitchFamily="34" charset="0"/>
              </a:rPr>
              <a:t> stabilito per  i rispettivi nuovi prestiti o investimenti azionari o quasi azionari sottostanti erogati a favore dei destinatari finali;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54</a:t>
            </a:fld>
            <a:endParaRPr lang="it-IT"/>
          </a:p>
        </p:txBody>
      </p:sp>
    </p:spTree>
    <p:extLst>
      <p:ext uri="{BB962C8B-B14F-4D97-AF65-F5344CB8AC3E}">
        <p14:creationId xmlns:p14="http://schemas.microsoft.com/office/powerpoint/2010/main" val="7218119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Ammissibilità</a:t>
            </a:r>
          </a:p>
        </p:txBody>
      </p:sp>
      <p:sp>
        <p:nvSpPr>
          <p:cNvPr id="106499" name="Segnaposto contenuto 2"/>
          <p:cNvSpPr>
            <a:spLocks noGrp="1"/>
          </p:cNvSpPr>
          <p:nvPr>
            <p:ph idx="1"/>
          </p:nvPr>
        </p:nvSpPr>
        <p:spPr>
          <a:xfrm>
            <a:off x="457200" y="836612"/>
            <a:ext cx="8229600" cy="5832748"/>
          </a:xfrm>
        </p:spPr>
        <p:txBody>
          <a:bodyPr>
            <a:noAutofit/>
          </a:bodyPr>
          <a:lstStyle/>
          <a:p>
            <a:pPr marL="400050" lvl="1" indent="0">
              <a:buNone/>
            </a:pPr>
            <a:r>
              <a:rPr lang="it-IT" sz="2400" dirty="0">
                <a:latin typeface="Calibri" pitchFamily="34" charset="0"/>
                <a:cs typeface="Calibri" pitchFamily="34" charset="0"/>
              </a:rPr>
              <a:t>(c) </a:t>
            </a:r>
            <a:r>
              <a:rPr lang="it-IT" sz="2400" b="1" dirty="0">
                <a:solidFill>
                  <a:srgbClr val="0033CC"/>
                </a:solidFill>
                <a:latin typeface="Calibri" pitchFamily="34" charset="0"/>
                <a:cs typeface="Calibri" pitchFamily="34" charset="0"/>
              </a:rPr>
              <a:t>ai pagamenti versati ai destinatari finali o a loro beneficio, qualora gli strumenti finanziari siano combinati </a:t>
            </a:r>
            <a:r>
              <a:rPr lang="it-IT" sz="2400" dirty="0">
                <a:latin typeface="Calibri" pitchFamily="34" charset="0"/>
                <a:cs typeface="Calibri" pitchFamily="34" charset="0"/>
              </a:rPr>
              <a:t>con altri contributi dell'Unione come singola operazione di strumenti finanziari;</a:t>
            </a:r>
          </a:p>
          <a:p>
            <a:pPr marL="400050" lvl="1" indent="0">
              <a:buNone/>
            </a:pPr>
            <a:r>
              <a:rPr lang="it-IT" sz="2400" dirty="0">
                <a:latin typeface="Calibri" pitchFamily="34" charset="0"/>
                <a:cs typeface="Calibri" pitchFamily="34" charset="0"/>
              </a:rPr>
              <a:t>(d) </a:t>
            </a:r>
            <a:r>
              <a:rPr lang="it-IT" sz="2400" b="1" dirty="0">
                <a:solidFill>
                  <a:srgbClr val="0033CC"/>
                </a:solidFill>
                <a:latin typeface="Calibri" pitchFamily="34" charset="0"/>
                <a:cs typeface="Calibri" pitchFamily="34" charset="0"/>
              </a:rPr>
              <a:t>ai pagamenti di commissioni di gestione e al rimborso dei costi di gestione</a:t>
            </a:r>
            <a:r>
              <a:rPr lang="it-IT" sz="2400" dirty="0">
                <a:latin typeface="Calibri" pitchFamily="34" charset="0"/>
                <a:cs typeface="Calibri" pitchFamily="34" charset="0"/>
              </a:rPr>
              <a:t> sostenuti dagli organismi che attuano lo strumento finanziario.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55</a:t>
            </a:fld>
            <a:endParaRPr lang="it-IT"/>
          </a:p>
        </p:txBody>
      </p:sp>
    </p:spTree>
    <p:extLst>
      <p:ext uri="{BB962C8B-B14F-4D97-AF65-F5344CB8AC3E}">
        <p14:creationId xmlns:p14="http://schemas.microsoft.com/office/powerpoint/2010/main" val="108047354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Ammissibilità</a:t>
            </a:r>
          </a:p>
        </p:txBody>
      </p:sp>
      <p:sp>
        <p:nvSpPr>
          <p:cNvPr id="106499" name="Segnaposto contenuto 2"/>
          <p:cNvSpPr>
            <a:spLocks noGrp="1"/>
          </p:cNvSpPr>
          <p:nvPr>
            <p:ph idx="1"/>
          </p:nvPr>
        </p:nvSpPr>
        <p:spPr>
          <a:xfrm>
            <a:off x="457200" y="836612"/>
            <a:ext cx="8229600" cy="5832748"/>
          </a:xfrm>
        </p:spPr>
        <p:txBody>
          <a:bodyPr>
            <a:noAutofit/>
          </a:bodyPr>
          <a:lstStyle/>
          <a:p>
            <a:pPr marL="400050" lvl="2" indent="0">
              <a:buNone/>
            </a:pPr>
            <a:r>
              <a:rPr lang="it-IT" sz="2400" i="1" dirty="0">
                <a:latin typeface="Calibri" pitchFamily="34" charset="0"/>
                <a:cs typeface="Calibri" pitchFamily="34" charset="0"/>
              </a:rPr>
              <a:t>Se </a:t>
            </a:r>
            <a:r>
              <a:rPr lang="it-IT" sz="2400" b="1" i="1" dirty="0">
                <a:solidFill>
                  <a:srgbClr val="0033CC"/>
                </a:solidFill>
                <a:latin typeface="Calibri" pitchFamily="34" charset="0"/>
                <a:cs typeface="Calibri" pitchFamily="34" charset="0"/>
              </a:rPr>
              <a:t>uno strumento finanziario è attuato attraverso periodi di programmazione consecutivi</a:t>
            </a:r>
            <a:r>
              <a:rPr lang="it-IT" sz="2400" i="1" dirty="0">
                <a:latin typeface="Calibri" pitchFamily="34" charset="0"/>
                <a:cs typeface="Calibri" pitchFamily="34" charset="0"/>
              </a:rPr>
              <a:t>, il sostegno può essere fornito a, o a vantaggio, dei destinatari finali, compresi i costi e le commissioni di gestione, </a:t>
            </a:r>
            <a:r>
              <a:rPr lang="it-IT" sz="2400" b="1" i="1" dirty="0">
                <a:solidFill>
                  <a:srgbClr val="0033CC"/>
                </a:solidFill>
                <a:latin typeface="Calibri" pitchFamily="34" charset="0"/>
                <a:cs typeface="Calibri" pitchFamily="34" charset="0"/>
              </a:rPr>
              <a:t>sulla base degli accordi stipulati nell'ambito del periodo di programmazione precedente</a:t>
            </a:r>
            <a:r>
              <a:rPr lang="it-IT" sz="2400" i="1" dirty="0">
                <a:latin typeface="Calibri" pitchFamily="34" charset="0"/>
                <a:cs typeface="Calibri" pitchFamily="34" charset="0"/>
              </a:rPr>
              <a:t>, a condizione che tale sostegno sia conforme alle regole di ammissibilità del successivo periodo di programmazione. </a:t>
            </a:r>
          </a:p>
          <a:p>
            <a:pPr marL="400050" lvl="2" indent="0">
              <a:buNone/>
            </a:pPr>
            <a:r>
              <a:rPr lang="it-IT" sz="2400" i="1" dirty="0">
                <a:latin typeface="Calibri" pitchFamily="34" charset="0"/>
                <a:cs typeface="Calibri" pitchFamily="34" charset="0"/>
              </a:rPr>
              <a:t>In tali casi, l'ammissibilità delle spese presentate nelle domande di pagamento è determinata secondo le regole del rispettivo periodo di programmazione.</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56</a:t>
            </a:fld>
            <a:endParaRPr lang="it-IT"/>
          </a:p>
        </p:txBody>
      </p:sp>
    </p:spTree>
    <p:extLst>
      <p:ext uri="{BB962C8B-B14F-4D97-AF65-F5344CB8AC3E}">
        <p14:creationId xmlns:p14="http://schemas.microsoft.com/office/powerpoint/2010/main" val="36033462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Ammissibilità</a:t>
            </a:r>
          </a:p>
        </p:txBody>
      </p:sp>
      <p:sp>
        <p:nvSpPr>
          <p:cNvPr id="106499" name="Segnaposto contenuto 2"/>
          <p:cNvSpPr>
            <a:spLocks noGrp="1"/>
          </p:cNvSpPr>
          <p:nvPr>
            <p:ph idx="1"/>
          </p:nvPr>
        </p:nvSpPr>
        <p:spPr>
          <a:xfrm>
            <a:off x="457200" y="836612"/>
            <a:ext cx="8229600" cy="5832748"/>
          </a:xfrm>
        </p:spPr>
        <p:txBody>
          <a:bodyPr>
            <a:noAutofit/>
          </a:bodyPr>
          <a:lstStyle/>
          <a:p>
            <a:pPr marL="457200" lvl="1" indent="-457200">
              <a:buFont typeface="+mj-lt"/>
              <a:buAutoNum type="arabicPeriod" startAt="2"/>
            </a:pPr>
            <a:r>
              <a:rPr lang="it-IT" sz="2400" b="1" dirty="0">
                <a:solidFill>
                  <a:srgbClr val="0033CC"/>
                </a:solidFill>
                <a:latin typeface="Calibri" pitchFamily="34" charset="0"/>
                <a:cs typeface="Calibri" pitchFamily="34" charset="0"/>
              </a:rPr>
              <a:t>se l'entità che beneficia delle garanzie non ha erogato l'importo pianificato</a:t>
            </a:r>
            <a:r>
              <a:rPr lang="it-IT" sz="2400" dirty="0">
                <a:latin typeface="Calibri" pitchFamily="34" charset="0"/>
                <a:cs typeface="Calibri" pitchFamily="34" charset="0"/>
              </a:rPr>
              <a:t> di nuovi prestiti, investimenti azionari o quasi azionari ai destinatari finali in base al coefficiente di moltiplicazione, </a:t>
            </a:r>
            <a:r>
              <a:rPr lang="it-IT" sz="2400" b="1" dirty="0">
                <a:solidFill>
                  <a:srgbClr val="0033CC"/>
                </a:solidFill>
                <a:latin typeface="Calibri" pitchFamily="34" charset="0"/>
                <a:cs typeface="Calibri" pitchFamily="34" charset="0"/>
              </a:rPr>
              <a:t>la spesa ammissibile è ridotta proporzionalmente</a:t>
            </a:r>
            <a:r>
              <a:rPr lang="it-IT" sz="2400" dirty="0">
                <a:latin typeface="Calibri" pitchFamily="34" charset="0"/>
                <a:cs typeface="Calibri" pitchFamily="34" charset="0"/>
              </a:rPr>
              <a:t>. </a:t>
            </a:r>
            <a:r>
              <a:rPr lang="it-IT" sz="2400" b="1" dirty="0">
                <a:solidFill>
                  <a:srgbClr val="0033CC"/>
                </a:solidFill>
                <a:latin typeface="Calibri" pitchFamily="34" charset="0"/>
                <a:cs typeface="Calibri" pitchFamily="34" charset="0"/>
              </a:rPr>
              <a:t>Il coefficiente di moltiplicazione può essere rivisto</a:t>
            </a:r>
            <a:r>
              <a:rPr lang="it-IT" sz="2400" dirty="0">
                <a:latin typeface="Calibri" pitchFamily="34" charset="0"/>
                <a:cs typeface="Calibri" pitchFamily="34" charset="0"/>
              </a:rPr>
              <a:t> se ciò è giustificato da cambiamenti successivi delle condizioni di mercato. </a:t>
            </a:r>
            <a:r>
              <a:rPr lang="it-IT" sz="2400" b="1" dirty="0">
                <a:solidFill>
                  <a:srgbClr val="0033CC"/>
                </a:solidFill>
                <a:latin typeface="Calibri" pitchFamily="34" charset="0"/>
                <a:cs typeface="Calibri" pitchFamily="34" charset="0"/>
              </a:rPr>
              <a:t>Tale revisione non ha effetto retroattivo</a:t>
            </a:r>
            <a:r>
              <a:rPr lang="it-IT" sz="2400" dirty="0">
                <a:solidFill>
                  <a:srgbClr val="0033CC"/>
                </a:solidFill>
                <a:latin typeface="Calibri" pitchFamily="34" charset="0"/>
                <a:cs typeface="Calibri" pitchFamily="34" charset="0"/>
              </a:rPr>
              <a:t>.</a:t>
            </a:r>
          </a:p>
          <a:p>
            <a:pPr marL="0" lvl="1" indent="0">
              <a:buNone/>
            </a:pPr>
            <a:r>
              <a:rPr lang="it-IT" sz="2400" u="sng" dirty="0">
                <a:latin typeface="Calibri" pitchFamily="34" charset="0"/>
                <a:cs typeface="Calibri" pitchFamily="34" charset="0"/>
              </a:rPr>
              <a:t>Le commissioni di gestione dipendono dalla performance</a:t>
            </a:r>
            <a:r>
              <a:rPr lang="it-IT" sz="2400" dirty="0"/>
              <a:t>, nel rispetto delle soglie fissate dal regolamento.</a:t>
            </a:r>
          </a:p>
          <a:p>
            <a:pPr marL="0" lvl="1" indent="0">
              <a:buNone/>
            </a:pPr>
            <a:r>
              <a:rPr lang="it-IT" sz="2400" dirty="0">
                <a:latin typeface="Calibri" pitchFamily="34" charset="0"/>
                <a:cs typeface="Calibri" pitchFamily="34" charset="0"/>
              </a:rPr>
              <a:t>Se gli organismi che attuano il fondo dei fondi </a:t>
            </a:r>
            <a:r>
              <a:rPr lang="it-IT" sz="2400" dirty="0"/>
              <a:t>e/o specifici fondi sono selezionati tramite </a:t>
            </a:r>
            <a:r>
              <a:rPr lang="it-IT" sz="2400" b="1" dirty="0">
                <a:solidFill>
                  <a:srgbClr val="0033CC"/>
                </a:solidFill>
              </a:rPr>
              <a:t>procedura competitiva</a:t>
            </a:r>
            <a:r>
              <a:rPr lang="it-IT" sz="2400" dirty="0"/>
              <a:t> in conformità al diritto applicabile, </a:t>
            </a:r>
            <a:r>
              <a:rPr lang="it-IT" sz="2400" b="1" dirty="0">
                <a:solidFill>
                  <a:srgbClr val="0033CC"/>
                </a:solidFill>
              </a:rPr>
              <a:t>l’importo dei costi e delle commissioni di gestione sono stabilite nell’accordo di finanziamento e devono riflettere il risultato della procedura competitiva</a:t>
            </a:r>
            <a:r>
              <a:rPr lang="it-IT" sz="2400" dirty="0"/>
              <a:t>.</a:t>
            </a:r>
            <a:endParaRPr lang="it-IT" sz="2400" dirty="0">
              <a:latin typeface="Calibri" pitchFamily="34" charset="0"/>
              <a:cs typeface="Calibri" pitchFamily="34" charset="0"/>
            </a:endParaRP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57</a:t>
            </a:fld>
            <a:endParaRPr lang="it-IT"/>
          </a:p>
        </p:txBody>
      </p:sp>
    </p:spTree>
    <p:extLst>
      <p:ext uri="{BB962C8B-B14F-4D97-AF65-F5344CB8AC3E}">
        <p14:creationId xmlns:p14="http://schemas.microsoft.com/office/powerpoint/2010/main" val="38428221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Controlli</a:t>
            </a:r>
            <a:br>
              <a:rPr lang="it-IT" sz="2800" dirty="0">
                <a:solidFill>
                  <a:srgbClr val="FF0000"/>
                </a:solidFill>
              </a:rPr>
            </a:br>
            <a:endParaRPr lang="it-IT" sz="2800" dirty="0">
              <a:solidFill>
                <a:srgbClr val="FF0000"/>
              </a:solidFill>
            </a:endParaRP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58</a:t>
            </a:fld>
            <a:endParaRPr lang="it-IT" dirty="0"/>
          </a:p>
        </p:txBody>
      </p:sp>
    </p:spTree>
    <p:extLst>
      <p:ext uri="{BB962C8B-B14F-4D97-AF65-F5344CB8AC3E}">
        <p14:creationId xmlns:p14="http://schemas.microsoft.com/office/powerpoint/2010/main" val="15812021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518043"/>
          </a:xfrm>
        </p:spPr>
        <p:txBody>
          <a:bodyPr/>
          <a:lstStyle/>
          <a:p>
            <a:r>
              <a:rPr lang="it-IT" dirty="0"/>
              <a:t>Controlli di I livello</a:t>
            </a:r>
          </a:p>
        </p:txBody>
      </p:sp>
      <p:sp>
        <p:nvSpPr>
          <p:cNvPr id="106499" name="Segnaposto contenuto 2"/>
          <p:cNvSpPr>
            <a:spLocks noGrp="1"/>
          </p:cNvSpPr>
          <p:nvPr>
            <p:ph idx="1"/>
          </p:nvPr>
        </p:nvSpPr>
        <p:spPr>
          <a:xfrm>
            <a:off x="457200" y="620688"/>
            <a:ext cx="8229600" cy="5832748"/>
          </a:xfrm>
        </p:spPr>
        <p:txBody>
          <a:bodyPr>
            <a:noAutofit/>
          </a:bodyPr>
          <a:lstStyle/>
          <a:p>
            <a:pPr marL="457200" lvl="1" indent="-457200">
              <a:buFont typeface="+mj-lt"/>
              <a:buAutoNum type="arabicPeriod"/>
            </a:pPr>
            <a:r>
              <a:rPr lang="it-IT" sz="2400" b="1" dirty="0">
                <a:solidFill>
                  <a:srgbClr val="0033CC"/>
                </a:solidFill>
                <a:latin typeface="Calibri" pitchFamily="34" charset="0"/>
                <a:cs typeface="Calibri" pitchFamily="34" charset="0"/>
              </a:rPr>
              <a:t>L’</a:t>
            </a:r>
            <a:r>
              <a:rPr lang="it-IT" sz="2400" b="1" dirty="0" err="1">
                <a:solidFill>
                  <a:srgbClr val="0033CC"/>
                </a:solidFill>
                <a:latin typeface="Calibri" pitchFamily="34" charset="0"/>
                <a:cs typeface="Calibri" pitchFamily="34" charset="0"/>
              </a:rPr>
              <a:t>AdG</a:t>
            </a:r>
            <a:r>
              <a:rPr lang="it-IT" sz="2400" b="1" dirty="0">
                <a:solidFill>
                  <a:srgbClr val="0033CC"/>
                </a:solidFill>
                <a:latin typeface="Calibri" pitchFamily="34" charset="0"/>
                <a:cs typeface="Calibri" pitchFamily="34" charset="0"/>
              </a:rPr>
              <a:t> effettua verifiche in loco solo a livello degli organismi che attuano lo strumento finanziario e, nel contesto dei fondi di garanzia, al livello degli organismi che attuano i nuovi prestiti sottostanti</a:t>
            </a:r>
            <a:r>
              <a:rPr lang="it-IT" sz="2400" dirty="0">
                <a:latin typeface="Calibri" pitchFamily="34" charset="0"/>
                <a:cs typeface="Calibri" pitchFamily="34" charset="0"/>
              </a:rPr>
              <a:t>. </a:t>
            </a:r>
            <a:r>
              <a:rPr lang="it-IT" sz="2400" i="1" dirty="0">
                <a:latin typeface="Calibri" pitchFamily="34" charset="0"/>
                <a:cs typeface="Calibri" pitchFamily="34" charset="0"/>
              </a:rPr>
              <a:t>L'autorità di gestione può fare </a:t>
            </a:r>
            <a:r>
              <a:rPr lang="it-IT" sz="2400" b="1" i="1" dirty="0">
                <a:solidFill>
                  <a:srgbClr val="0033CC"/>
                </a:solidFill>
                <a:latin typeface="Calibri" pitchFamily="34" charset="0"/>
                <a:cs typeface="Calibri" pitchFamily="34" charset="0"/>
              </a:rPr>
              <a:t>affidamento su verifiche svolte </a:t>
            </a:r>
            <a:r>
              <a:rPr lang="it-IT" sz="2400" i="1" dirty="0">
                <a:latin typeface="Calibri" pitchFamily="34" charset="0"/>
                <a:cs typeface="Calibri" pitchFamily="34" charset="0"/>
              </a:rPr>
              <a:t>da organismi esterni e non effettuare verifiche di gestione in loco, a condizione che disponga di prove sufficienti della competenza di tali organismi.</a:t>
            </a:r>
          </a:p>
          <a:p>
            <a:pPr marL="457200" lvl="1" indent="-457200">
              <a:buFont typeface="+mj-lt"/>
              <a:buAutoNum type="arabicPeriod"/>
            </a:pPr>
            <a:r>
              <a:rPr lang="it-IT" sz="2400" dirty="0">
                <a:latin typeface="Calibri" pitchFamily="34" charset="0"/>
                <a:cs typeface="Calibri" pitchFamily="34" charset="0"/>
              </a:rPr>
              <a:t>L’</a:t>
            </a:r>
            <a:r>
              <a:rPr lang="it-IT" sz="2400" dirty="0" err="1">
                <a:latin typeface="Calibri" pitchFamily="34" charset="0"/>
                <a:cs typeface="Calibri" pitchFamily="34" charset="0"/>
              </a:rPr>
              <a:t>AdG</a:t>
            </a:r>
            <a:r>
              <a:rPr lang="it-IT" sz="2400" dirty="0">
                <a:latin typeface="Calibri" pitchFamily="34" charset="0"/>
                <a:cs typeface="Calibri" pitchFamily="34" charset="0"/>
              </a:rPr>
              <a:t> </a:t>
            </a:r>
            <a:r>
              <a:rPr lang="it-IT" sz="2400" b="1" dirty="0">
                <a:solidFill>
                  <a:srgbClr val="0033CC"/>
                </a:solidFill>
                <a:latin typeface="Calibri" pitchFamily="34" charset="0"/>
                <a:cs typeface="Calibri" pitchFamily="34" charset="0"/>
              </a:rPr>
              <a:t>non esegue verifiche in loco </a:t>
            </a:r>
            <a:r>
              <a:rPr lang="it-IT" sz="2400" dirty="0">
                <a:latin typeface="Calibri" pitchFamily="34" charset="0"/>
                <a:cs typeface="Calibri" pitchFamily="34" charset="0"/>
              </a:rPr>
              <a:t>a livello della Banca europea per gli investimenti ("BEI") o di altre istituzioni finanziarie internazionali in cui uno Stato membro detiene una partecipazione.</a:t>
            </a:r>
          </a:p>
          <a:p>
            <a:pPr marL="400050" lvl="2" indent="0">
              <a:buNone/>
            </a:pPr>
            <a:r>
              <a:rPr lang="it-IT" sz="2400" dirty="0">
                <a:latin typeface="Calibri" pitchFamily="34" charset="0"/>
                <a:cs typeface="Calibri" pitchFamily="34" charset="0"/>
              </a:rPr>
              <a:t>La BEI o le altre istituzioni finanziarie internazionali in cui uno Stato membro detiene una partecipazione forniscono però all'autorità di gestione relazioni di controllo a sostegno delle domande di pagamento.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59</a:t>
            </a:fld>
            <a:endParaRPr lang="it-IT"/>
          </a:p>
        </p:txBody>
      </p:sp>
    </p:spTree>
    <p:extLst>
      <p:ext uri="{BB962C8B-B14F-4D97-AF65-F5344CB8AC3E}">
        <p14:creationId xmlns:p14="http://schemas.microsoft.com/office/powerpoint/2010/main" val="465895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2020/460 del 30 marzo 2020 </a:t>
            </a:r>
            <a:br>
              <a:rPr lang="it-IT" sz="2400" dirty="0"/>
            </a:br>
            <a:r>
              <a:rPr lang="it-IT" sz="2400" dirty="0"/>
              <a:t>PREAMBOLO</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23528" y="1268760"/>
            <a:ext cx="8363272" cy="4857403"/>
          </a:xfrm>
        </p:spPr>
        <p:txBody>
          <a:bodyPr>
            <a:normAutofit/>
          </a:bodyPr>
          <a:lstStyle/>
          <a:p>
            <a:pPr marL="514350" indent="-514350">
              <a:buFont typeface="+mj-lt"/>
              <a:buAutoNum type="arabicParenR" startAt="2"/>
            </a:pPr>
            <a:r>
              <a:rPr lang="it-IT" sz="2600" dirty="0"/>
              <a:t>È fondamentale che </a:t>
            </a:r>
            <a:r>
              <a:rPr lang="it-IT" sz="2600" b="1" dirty="0">
                <a:solidFill>
                  <a:srgbClr val="0033CC"/>
                </a:solidFill>
              </a:rPr>
              <a:t>la mancanza di liquidità e di fondi pubblici negli Stati membri non ostacoli gli investimenti </a:t>
            </a:r>
            <a:r>
              <a:rPr lang="it-IT" sz="2600" dirty="0"/>
              <a:t>nell'ambito dei programmi sostenuti dal Fondo europeo di sviluppo regionale («FESR»), dal Fondo sociale europeo («FSE») e dal Fondo di coesione («FC») (collettivamente «Fondi») e dal Fondo europeo per gli affari marittimi e la pesca («FEAMP»), necessari per combattere l'epidemia di COVID-19.</a:t>
            </a:r>
            <a:endParaRPr lang="it-IT" sz="2600" b="1" dirty="0">
              <a:solidFill>
                <a:schemeClr val="tx2"/>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6</a:t>
            </a:fld>
            <a:endParaRPr lang="it-IT"/>
          </a:p>
        </p:txBody>
      </p:sp>
    </p:spTree>
    <p:extLst>
      <p:ext uri="{BB962C8B-B14F-4D97-AF65-F5344CB8AC3E}">
        <p14:creationId xmlns:p14="http://schemas.microsoft.com/office/powerpoint/2010/main" val="20205891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Controlli di II livello</a:t>
            </a:r>
          </a:p>
        </p:txBody>
      </p:sp>
      <p:sp>
        <p:nvSpPr>
          <p:cNvPr id="106499" name="Segnaposto contenuto 2"/>
          <p:cNvSpPr>
            <a:spLocks noGrp="1"/>
          </p:cNvSpPr>
          <p:nvPr>
            <p:ph idx="1"/>
          </p:nvPr>
        </p:nvSpPr>
        <p:spPr>
          <a:xfrm>
            <a:off x="457200" y="620688"/>
            <a:ext cx="8229600" cy="5832748"/>
          </a:xfrm>
        </p:spPr>
        <p:txBody>
          <a:bodyPr>
            <a:noAutofit/>
          </a:bodyPr>
          <a:lstStyle/>
          <a:p>
            <a:pPr>
              <a:buFont typeface="+mj-lt"/>
              <a:buAutoNum type="arabicPeriod" startAt="3"/>
            </a:pPr>
            <a:r>
              <a:rPr lang="it-IT" b="1" i="0" u="none" strike="noStrike" baseline="0" dirty="0" err="1">
                <a:solidFill>
                  <a:srgbClr val="0033CC"/>
                </a:solidFill>
              </a:rPr>
              <a:t>L’AdA</a:t>
            </a:r>
            <a:r>
              <a:rPr lang="it-IT" b="1" i="0" u="none" strike="noStrike" baseline="0" dirty="0">
                <a:solidFill>
                  <a:srgbClr val="0033CC"/>
                </a:solidFill>
              </a:rPr>
              <a:t> esegue audit dei sistemi e audit delle operazioni a livello degli organismi che attuano lo strumento finanziario e, nel contesto dei fondi di garanzia, a livello degli organismi che attuano i nuovi prestiti sottostanti</a:t>
            </a:r>
            <a:r>
              <a:rPr lang="it-IT" b="0" i="0" u="none" strike="noStrike" baseline="0" dirty="0">
                <a:solidFill>
                  <a:srgbClr val="000000"/>
                </a:solidFill>
              </a:rPr>
              <a:t>. </a:t>
            </a:r>
            <a:r>
              <a:rPr lang="it-IT" b="0" i="1" u="none" strike="noStrike" baseline="0" dirty="0">
                <a:solidFill>
                  <a:srgbClr val="000000"/>
                </a:solidFill>
              </a:rPr>
              <a:t>I risultati di audit dei </a:t>
            </a:r>
            <a:r>
              <a:rPr lang="it-IT" b="1" i="1" u="none" strike="noStrike" baseline="0" dirty="0">
                <a:solidFill>
                  <a:srgbClr val="0033CC"/>
                </a:solidFill>
              </a:rPr>
              <a:t>revisori esterni </a:t>
            </a:r>
            <a:r>
              <a:rPr lang="it-IT" b="0" i="1" u="none" strike="noStrike" baseline="0" dirty="0">
                <a:solidFill>
                  <a:srgbClr val="000000"/>
                </a:solidFill>
              </a:rPr>
              <a:t>degli organismi che attuano lo strumento finanziario possono essere presi in considerazione dall'autorità di audit ai fini della garanzia globale e, su tale base, l'autorità di audit può decidere di limitare il proprio lavoro di audit.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60</a:t>
            </a:fld>
            <a:endParaRPr lang="it-IT"/>
          </a:p>
        </p:txBody>
      </p:sp>
    </p:spTree>
    <p:extLst>
      <p:ext uri="{BB962C8B-B14F-4D97-AF65-F5344CB8AC3E}">
        <p14:creationId xmlns:p14="http://schemas.microsoft.com/office/powerpoint/2010/main" val="34138787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Controlli di II livello</a:t>
            </a:r>
          </a:p>
        </p:txBody>
      </p:sp>
      <p:sp>
        <p:nvSpPr>
          <p:cNvPr id="106499" name="Segnaposto contenuto 2"/>
          <p:cNvSpPr>
            <a:spLocks noGrp="1"/>
          </p:cNvSpPr>
          <p:nvPr>
            <p:ph idx="1"/>
          </p:nvPr>
        </p:nvSpPr>
        <p:spPr>
          <a:xfrm>
            <a:off x="457200" y="620688"/>
            <a:ext cx="8229600" cy="5832748"/>
          </a:xfrm>
        </p:spPr>
        <p:txBody>
          <a:bodyPr>
            <a:noAutofit/>
          </a:bodyPr>
          <a:lstStyle/>
          <a:p>
            <a:pPr marL="0" indent="0">
              <a:buNone/>
            </a:pPr>
            <a:r>
              <a:rPr lang="it-IT" b="0" i="1" u="none" strike="noStrike" baseline="0" dirty="0">
                <a:solidFill>
                  <a:srgbClr val="000000"/>
                </a:solidFill>
              </a:rPr>
              <a:t>3bis. Nel contesto dei </a:t>
            </a:r>
            <a:r>
              <a:rPr lang="it-IT" b="0" i="1" u="sng" strike="noStrike" baseline="0" dirty="0">
                <a:solidFill>
                  <a:srgbClr val="000000"/>
                </a:solidFill>
              </a:rPr>
              <a:t>fondi di garanzia</a:t>
            </a:r>
            <a:r>
              <a:rPr lang="it-IT" b="0" i="1" u="none" strike="noStrike" baseline="0" dirty="0">
                <a:solidFill>
                  <a:srgbClr val="000000"/>
                </a:solidFill>
              </a:rPr>
              <a:t>, gli organismi responsabili dell'audit dei programmi </a:t>
            </a:r>
            <a:r>
              <a:rPr lang="it-IT" b="0" i="1" u="sng" strike="noStrike" baseline="0" dirty="0">
                <a:solidFill>
                  <a:srgbClr val="000000"/>
                </a:solidFill>
              </a:rPr>
              <a:t>possono effettuare audit degli organismi che erogano nuovi prestiti sottostanti solo </a:t>
            </a:r>
            <a:r>
              <a:rPr lang="it-IT" b="0" i="1" u="none" strike="noStrike" baseline="0" dirty="0">
                <a:solidFill>
                  <a:srgbClr val="000000"/>
                </a:solidFill>
              </a:rPr>
              <a:t>quando si verificano una o più delle seguenti situazioni:</a:t>
            </a:r>
          </a:p>
          <a:p>
            <a:pPr marL="457200" indent="-457200">
              <a:buAutoNum type="alphaLcParenR"/>
            </a:pPr>
            <a:r>
              <a:rPr lang="it-IT" b="0" i="1" u="sng" strike="noStrike" baseline="0" dirty="0">
                <a:solidFill>
                  <a:srgbClr val="000000"/>
                </a:solidFill>
              </a:rPr>
              <a:t>i documenti giustificativi</a:t>
            </a:r>
            <a:r>
              <a:rPr lang="it-IT" b="0" i="1" u="none" strike="noStrike" baseline="0" dirty="0">
                <a:solidFill>
                  <a:srgbClr val="000000"/>
                </a:solidFill>
              </a:rPr>
              <a:t>, che dimostrano il sostegno dello strumento finanziario ai destinatari finali, </a:t>
            </a:r>
            <a:r>
              <a:rPr lang="it-IT" b="0" i="1" u="sng" strike="noStrike" baseline="0" dirty="0">
                <a:solidFill>
                  <a:srgbClr val="000000"/>
                </a:solidFill>
              </a:rPr>
              <a:t>non sono disponibili a livello dell'autorità di gestione o a livello degli organismi che attuano lo strumento finanziario</a:t>
            </a:r>
            <a:r>
              <a:rPr lang="it-IT" b="0" i="1" u="none" strike="noStrike" baseline="0" dirty="0">
                <a:solidFill>
                  <a:srgbClr val="000000"/>
                </a:solidFill>
              </a:rPr>
              <a:t>; </a:t>
            </a:r>
          </a:p>
          <a:p>
            <a:pPr marL="457200" indent="-457200">
              <a:buAutoNum type="alphaLcParenR"/>
            </a:pPr>
            <a:r>
              <a:rPr lang="it-IT" b="0" i="1" u="none" strike="noStrike" baseline="0" dirty="0">
                <a:solidFill>
                  <a:srgbClr val="000000"/>
                </a:solidFill>
              </a:rPr>
              <a:t>è dimostrato che </a:t>
            </a:r>
            <a:r>
              <a:rPr lang="it-IT" b="0" i="1" u="sng" strike="noStrike" baseline="0" dirty="0">
                <a:solidFill>
                  <a:srgbClr val="000000"/>
                </a:solidFill>
              </a:rPr>
              <a:t>i documenti disponibili</a:t>
            </a:r>
            <a:r>
              <a:rPr lang="it-IT" b="0" i="1" u="none" strike="noStrike" baseline="0" dirty="0">
                <a:solidFill>
                  <a:srgbClr val="000000"/>
                </a:solidFill>
              </a:rPr>
              <a:t> a livello dell'autorità di gestione o a livello degli organismi che attuano lo strumento finanziario </a:t>
            </a:r>
            <a:r>
              <a:rPr lang="it-IT" b="0" i="1" u="sng" strike="noStrike" baseline="0" dirty="0">
                <a:solidFill>
                  <a:srgbClr val="000000"/>
                </a:solidFill>
              </a:rPr>
              <a:t>non rappresentano una registrazione veritiera e accurata</a:t>
            </a:r>
            <a:r>
              <a:rPr lang="it-IT" b="0" i="1" u="none" strike="noStrike" baseline="0" dirty="0">
                <a:solidFill>
                  <a:srgbClr val="000000"/>
                </a:solidFill>
              </a:rPr>
              <a:t> del sostegno fornito.</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61</a:t>
            </a:fld>
            <a:endParaRPr lang="it-IT"/>
          </a:p>
        </p:txBody>
      </p:sp>
    </p:spTree>
    <p:extLst>
      <p:ext uri="{BB962C8B-B14F-4D97-AF65-F5344CB8AC3E}">
        <p14:creationId xmlns:p14="http://schemas.microsoft.com/office/powerpoint/2010/main" val="2872518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Controlli di II livello</a:t>
            </a:r>
          </a:p>
        </p:txBody>
      </p:sp>
      <p:sp>
        <p:nvSpPr>
          <p:cNvPr id="106499" name="Segnaposto contenuto 2"/>
          <p:cNvSpPr>
            <a:spLocks noGrp="1"/>
          </p:cNvSpPr>
          <p:nvPr>
            <p:ph idx="1"/>
          </p:nvPr>
        </p:nvSpPr>
        <p:spPr>
          <a:xfrm>
            <a:off x="457200" y="620688"/>
            <a:ext cx="8229600" cy="5832748"/>
          </a:xfrm>
        </p:spPr>
        <p:txBody>
          <a:bodyPr>
            <a:noAutofit/>
          </a:bodyPr>
          <a:lstStyle/>
          <a:p>
            <a:pPr marL="457200" indent="-457200">
              <a:buFont typeface="+mj-lt"/>
              <a:buAutoNum type="arabicPeriod" startAt="4"/>
            </a:pPr>
            <a:r>
              <a:rPr lang="it-IT" b="1" dirty="0" err="1">
                <a:solidFill>
                  <a:srgbClr val="0033CC"/>
                </a:solidFill>
              </a:rPr>
              <a:t>L’AdA</a:t>
            </a:r>
            <a:r>
              <a:rPr lang="it-IT" b="1" dirty="0">
                <a:solidFill>
                  <a:srgbClr val="0033CC"/>
                </a:solidFill>
              </a:rPr>
              <a:t> non effettua audit a livello della BEI o delle altre istituzioni finanziarie internazionali</a:t>
            </a:r>
            <a:r>
              <a:rPr lang="it-IT" dirty="0">
                <a:solidFill>
                  <a:srgbClr val="000000"/>
                </a:solidFill>
              </a:rPr>
              <a:t> in cui uno Stato membro detiene una partecipazione per gli strumenti finanziari da queste attuati. </a:t>
            </a:r>
          </a:p>
          <a:p>
            <a:pPr marL="400050" lvl="1" indent="0">
              <a:buNone/>
            </a:pPr>
            <a:r>
              <a:rPr lang="it-IT" sz="2400" b="0" i="0" u="none" strike="noStrike" baseline="0" dirty="0">
                <a:solidFill>
                  <a:srgbClr val="000000"/>
                </a:solidFill>
              </a:rPr>
              <a:t>La BEI o le altre istituzioni finanziarie internazionali in cui uno Stato membro detiene una partecipazione forniscono alla Commissione e </a:t>
            </a:r>
            <a:r>
              <a:rPr lang="it-IT" sz="2400" b="0" i="0" u="none" strike="noStrike" baseline="0" dirty="0" err="1">
                <a:solidFill>
                  <a:srgbClr val="000000"/>
                </a:solidFill>
              </a:rPr>
              <a:t>all’AdA</a:t>
            </a:r>
            <a:r>
              <a:rPr lang="it-IT" sz="2400" b="0" i="0" u="none" strike="noStrike" baseline="0" dirty="0">
                <a:solidFill>
                  <a:srgbClr val="000000"/>
                </a:solidFill>
              </a:rPr>
              <a:t> una relazione annuale di audit redatta dai loro revisori esterni entro la fine di ciascun anno civile. La relazione comprende le tematiche indicate nell'allegato XVII </a:t>
            </a:r>
            <a:r>
              <a:rPr lang="it-IT" sz="2400" b="0" i="1" u="none" strike="noStrike" baseline="0" dirty="0">
                <a:solidFill>
                  <a:srgbClr val="000000"/>
                </a:solidFill>
              </a:rPr>
              <a:t>e costituisce la base per il lavoro </a:t>
            </a:r>
            <a:r>
              <a:rPr lang="it-IT" sz="2400" b="0" i="1" u="none" strike="noStrike" baseline="0" dirty="0" err="1">
                <a:solidFill>
                  <a:srgbClr val="000000"/>
                </a:solidFill>
              </a:rPr>
              <a:t>dell’Ad</a:t>
            </a:r>
            <a:r>
              <a:rPr lang="it-IT" sz="2400" i="1" dirty="0" err="1">
                <a:solidFill>
                  <a:srgbClr val="000000"/>
                </a:solidFill>
              </a:rPr>
              <a:t>A</a:t>
            </a:r>
            <a:r>
              <a:rPr lang="it-IT" sz="2400" i="1" dirty="0">
                <a:solidFill>
                  <a:srgbClr val="000000"/>
                </a:solidFill>
              </a:rPr>
              <a:t>.</a:t>
            </a:r>
            <a:endParaRPr lang="it-IT" sz="2400" b="0" i="1" u="none" strike="noStrike" baseline="0" dirty="0">
              <a:solidFill>
                <a:srgbClr val="000000"/>
              </a:solidFill>
            </a:endParaRPr>
          </a:p>
          <a:p>
            <a:pPr>
              <a:buFont typeface="+mj-lt"/>
              <a:buAutoNum type="arabicPeriod" startAt="4"/>
            </a:pPr>
            <a:r>
              <a:rPr lang="it-IT" b="0" i="0" u="none" strike="noStrike" baseline="0" dirty="0">
                <a:solidFill>
                  <a:srgbClr val="000000"/>
                </a:solidFill>
              </a:rPr>
              <a:t>La BEI o le altre istituzioni finanziarie internazionali forniscono alle autorità di programma tutti i documenti necessari per metterle in grado di ottemperare ai loro obblighi.</a:t>
            </a:r>
            <a:endParaRPr lang="it-IT"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62</a:t>
            </a:fld>
            <a:endParaRPr lang="it-IT"/>
          </a:p>
        </p:txBody>
      </p:sp>
    </p:spTree>
    <p:extLst>
      <p:ext uri="{BB962C8B-B14F-4D97-AF65-F5344CB8AC3E}">
        <p14:creationId xmlns:p14="http://schemas.microsoft.com/office/powerpoint/2010/main" val="25069194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Certificazione</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63</a:t>
            </a:fld>
            <a:endParaRPr lang="it-IT" dirty="0"/>
          </a:p>
        </p:txBody>
      </p:sp>
    </p:spTree>
    <p:extLst>
      <p:ext uri="{BB962C8B-B14F-4D97-AF65-F5344CB8AC3E}">
        <p14:creationId xmlns:p14="http://schemas.microsoft.com/office/powerpoint/2010/main" val="28482676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Certificazione</a:t>
            </a:r>
          </a:p>
        </p:txBody>
      </p:sp>
      <p:sp>
        <p:nvSpPr>
          <p:cNvPr id="106499" name="Segnaposto contenuto 2"/>
          <p:cNvSpPr>
            <a:spLocks noGrp="1"/>
          </p:cNvSpPr>
          <p:nvPr>
            <p:ph idx="1"/>
          </p:nvPr>
        </p:nvSpPr>
        <p:spPr>
          <a:xfrm>
            <a:off x="457200" y="908720"/>
            <a:ext cx="8229600" cy="5544716"/>
          </a:xfrm>
        </p:spPr>
        <p:txBody>
          <a:bodyPr>
            <a:noAutofit/>
          </a:bodyPr>
          <a:lstStyle/>
          <a:p>
            <a:pPr marL="457200" indent="-457200">
              <a:buFont typeface="+mj-lt"/>
              <a:buAutoNum type="arabicPeriod"/>
            </a:pPr>
            <a:r>
              <a:rPr lang="it-IT" b="0" i="0" u="none" strike="noStrike" baseline="0" dirty="0">
                <a:solidFill>
                  <a:srgbClr val="000000"/>
                </a:solidFill>
              </a:rPr>
              <a:t>Se gli strumenti finanziari sono </a:t>
            </a:r>
            <a:r>
              <a:rPr lang="it-IT" b="1" i="0" u="none" strike="noStrike" baseline="0" dirty="0">
                <a:solidFill>
                  <a:srgbClr val="0033CC"/>
                </a:solidFill>
              </a:rPr>
              <a:t>attuati direttamente dall’</a:t>
            </a:r>
            <a:r>
              <a:rPr lang="it-IT" b="1" i="0" u="none" strike="noStrike" baseline="0" dirty="0" err="1">
                <a:solidFill>
                  <a:srgbClr val="0033CC"/>
                </a:solidFill>
              </a:rPr>
              <a:t>AdG</a:t>
            </a:r>
            <a:r>
              <a:rPr lang="it-IT" b="0" i="0" u="none" strike="noStrike" baseline="0" dirty="0">
                <a:solidFill>
                  <a:srgbClr val="000000"/>
                </a:solidFill>
              </a:rPr>
              <a:t>, le domande di pagamento comprendono:</a:t>
            </a:r>
          </a:p>
          <a:p>
            <a:pPr lvl="1"/>
            <a:r>
              <a:rPr lang="it-IT" sz="2400" b="0" i="0" u="none" strike="noStrike" baseline="0" dirty="0">
                <a:solidFill>
                  <a:srgbClr val="000000"/>
                </a:solidFill>
              </a:rPr>
              <a:t> </a:t>
            </a:r>
            <a:r>
              <a:rPr lang="it-IT" sz="2400" b="0" i="0" u="sng" strike="noStrike" baseline="0" dirty="0">
                <a:solidFill>
                  <a:srgbClr val="000000"/>
                </a:solidFill>
              </a:rPr>
              <a:t>gli importi totali versati</a:t>
            </a:r>
            <a:r>
              <a:rPr lang="it-IT" sz="2400" b="0" i="0" u="none" strike="noStrike" baseline="0" dirty="0">
                <a:solidFill>
                  <a:srgbClr val="000000"/>
                </a:solidFill>
              </a:rPr>
              <a:t> o, </a:t>
            </a:r>
          </a:p>
          <a:p>
            <a:pPr lvl="1"/>
            <a:r>
              <a:rPr lang="it-IT" sz="2400" b="0" i="0" u="none" strike="noStrike" baseline="0" dirty="0">
                <a:solidFill>
                  <a:srgbClr val="000000"/>
                </a:solidFill>
              </a:rPr>
              <a:t>nel caso di garanzie, </a:t>
            </a:r>
            <a:r>
              <a:rPr lang="it-IT" sz="2400" b="0" i="0" u="sng" strike="noStrike" baseline="0" dirty="0">
                <a:solidFill>
                  <a:srgbClr val="000000"/>
                </a:solidFill>
              </a:rPr>
              <a:t>gli importi accantonati per contratti di garanzia</a:t>
            </a:r>
            <a:r>
              <a:rPr lang="it-IT" sz="2400" b="0" i="0" u="none" strike="noStrike" baseline="0" dirty="0">
                <a:solidFill>
                  <a:srgbClr val="000000"/>
                </a:solidFill>
              </a:rPr>
              <a:t>, </a:t>
            </a:r>
          </a:p>
          <a:p>
            <a:pPr marL="457200" lvl="1" indent="0">
              <a:buNone/>
            </a:pPr>
            <a:r>
              <a:rPr lang="it-IT" sz="2400" b="0" i="0" u="none" strike="noStrike" baseline="0" dirty="0">
                <a:solidFill>
                  <a:srgbClr val="000000"/>
                </a:solidFill>
              </a:rPr>
              <a:t>dall'autorità di gestione a favore dei destinatari finali.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64</a:t>
            </a:fld>
            <a:endParaRPr lang="it-IT"/>
          </a:p>
        </p:txBody>
      </p:sp>
    </p:spTree>
    <p:extLst>
      <p:ext uri="{BB962C8B-B14F-4D97-AF65-F5344CB8AC3E}">
        <p14:creationId xmlns:p14="http://schemas.microsoft.com/office/powerpoint/2010/main" val="24571222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Certificazione</a:t>
            </a:r>
          </a:p>
        </p:txBody>
      </p:sp>
      <p:sp>
        <p:nvSpPr>
          <p:cNvPr id="106499" name="Segnaposto contenuto 2"/>
          <p:cNvSpPr>
            <a:spLocks noGrp="1"/>
          </p:cNvSpPr>
          <p:nvPr>
            <p:ph idx="1"/>
          </p:nvPr>
        </p:nvSpPr>
        <p:spPr>
          <a:xfrm>
            <a:off x="457200" y="620688"/>
            <a:ext cx="8229600" cy="5832748"/>
          </a:xfrm>
        </p:spPr>
        <p:txBody>
          <a:bodyPr>
            <a:noAutofit/>
          </a:bodyPr>
          <a:lstStyle/>
          <a:p>
            <a:pPr marL="457200" indent="-457200">
              <a:buFont typeface="+mj-lt"/>
              <a:buAutoNum type="arabicPeriod" startAt="2"/>
            </a:pPr>
            <a:r>
              <a:rPr lang="it-IT" dirty="0"/>
              <a:t>Se gli strumenti finanziari sono </a:t>
            </a:r>
            <a:r>
              <a:rPr lang="it-IT" b="1" dirty="0">
                <a:solidFill>
                  <a:srgbClr val="0033CC"/>
                </a:solidFill>
              </a:rPr>
              <a:t>attuati sotto la responsabilità dell’</a:t>
            </a:r>
            <a:r>
              <a:rPr lang="it-IT" b="1" dirty="0" err="1">
                <a:solidFill>
                  <a:srgbClr val="0033CC"/>
                </a:solidFill>
              </a:rPr>
              <a:t>AdG</a:t>
            </a:r>
            <a:r>
              <a:rPr lang="it-IT" dirty="0"/>
              <a:t>, le domande di pagamento che comprendono spese per gli strumenti finanziari sono presentate in conformità alle condizioni seguenti:</a:t>
            </a:r>
          </a:p>
          <a:p>
            <a:pPr marL="857250" lvl="1" indent="-457200">
              <a:buAutoNum type="alphaLcParenBoth"/>
            </a:pPr>
            <a:r>
              <a:rPr lang="it-IT" sz="2400" dirty="0"/>
              <a:t>l'importo incluso nella prima domanda di pagamento deve essere stato pagato agli strumenti finanziari e può rappresentare </a:t>
            </a:r>
            <a:r>
              <a:rPr lang="it-IT" sz="2400" b="1" dirty="0">
                <a:solidFill>
                  <a:srgbClr val="0033CC"/>
                </a:solidFill>
              </a:rPr>
              <a:t>fino al 30 % </a:t>
            </a:r>
            <a:r>
              <a:rPr lang="it-IT" sz="2400" dirty="0"/>
              <a:t>del totale dei contributi del programma impegnati per strumenti finanziari a norma del pertinente accordo di finanziamento, in conformità alla pertinente priorità e categoria di regioni, se applicabile;</a:t>
            </a:r>
          </a:p>
          <a:p>
            <a:pPr marL="857250" lvl="1" indent="-457200">
              <a:buAutoNum type="alphaLcParenBoth"/>
            </a:pPr>
            <a:r>
              <a:rPr lang="it-IT" sz="2400" dirty="0"/>
              <a:t>l'importo incluso nelle domande successive di pagamento presentate durante il periodo di ammissibilità include le spese ammissibili.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65</a:t>
            </a:fld>
            <a:endParaRPr lang="it-IT"/>
          </a:p>
        </p:txBody>
      </p:sp>
    </p:spTree>
    <p:extLst>
      <p:ext uri="{BB962C8B-B14F-4D97-AF65-F5344CB8AC3E}">
        <p14:creationId xmlns:p14="http://schemas.microsoft.com/office/powerpoint/2010/main" val="30011676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Certificazione</a:t>
            </a:r>
          </a:p>
        </p:txBody>
      </p:sp>
      <p:sp>
        <p:nvSpPr>
          <p:cNvPr id="106499" name="Segnaposto contenuto 2"/>
          <p:cNvSpPr>
            <a:spLocks noGrp="1"/>
          </p:cNvSpPr>
          <p:nvPr>
            <p:ph idx="1"/>
          </p:nvPr>
        </p:nvSpPr>
        <p:spPr>
          <a:xfrm>
            <a:off x="457200" y="620688"/>
            <a:ext cx="8229600" cy="5832748"/>
          </a:xfrm>
        </p:spPr>
        <p:txBody>
          <a:bodyPr>
            <a:noAutofit/>
          </a:bodyPr>
          <a:lstStyle/>
          <a:p>
            <a:pPr marL="457200" indent="-457200">
              <a:buFont typeface="+mj-lt"/>
              <a:buAutoNum type="arabicPeriod" startAt="2"/>
            </a:pPr>
            <a:r>
              <a:rPr lang="it-IT" dirty="0"/>
              <a:t>Se gli strumenti finanziari sono </a:t>
            </a:r>
            <a:r>
              <a:rPr lang="it-IT" b="1" dirty="0">
                <a:solidFill>
                  <a:srgbClr val="0033CC"/>
                </a:solidFill>
              </a:rPr>
              <a:t>attuati sotto la responsabilità dell’</a:t>
            </a:r>
            <a:r>
              <a:rPr lang="it-IT" b="1" dirty="0" err="1">
                <a:solidFill>
                  <a:srgbClr val="0033CC"/>
                </a:solidFill>
              </a:rPr>
              <a:t>AdG</a:t>
            </a:r>
            <a:r>
              <a:rPr lang="it-IT" dirty="0"/>
              <a:t>, le domande di pagamento che comprendono spese per gli strumenti finanziari sono presentate in conformità alle condizioni seguenti:</a:t>
            </a:r>
          </a:p>
          <a:p>
            <a:pPr marL="857250" lvl="1" indent="-457200">
              <a:buAutoNum type="alphaLcParenBoth"/>
            </a:pPr>
            <a:r>
              <a:rPr lang="it-IT" sz="2400" dirty="0"/>
              <a:t>l'importo incluso nella prima domanda di pagamento deve essere stato pagato agli strumenti finanziari e può rappresentare </a:t>
            </a:r>
            <a:r>
              <a:rPr lang="it-IT" sz="2400" b="1" dirty="0">
                <a:solidFill>
                  <a:srgbClr val="0033CC"/>
                </a:solidFill>
              </a:rPr>
              <a:t>fino al 30 % </a:t>
            </a:r>
            <a:r>
              <a:rPr lang="it-IT" sz="2400" dirty="0"/>
              <a:t>del totale dei contributi del programma impegnati per strumenti finanziari a norma del pertinente accordo di finanziamento, in conformità alla pertinente priorità e categoria di regioni, se applicabile;</a:t>
            </a:r>
          </a:p>
          <a:p>
            <a:pPr marL="857250" lvl="1" indent="-457200">
              <a:buAutoNum type="alphaLcParenBoth"/>
            </a:pPr>
            <a:r>
              <a:rPr lang="it-IT" sz="2400" dirty="0"/>
              <a:t>l'importo incluso nelle domande successive di pagamento presentate durante il periodo di ammissibilità include le spese ammissibili.</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66</a:t>
            </a:fld>
            <a:endParaRPr lang="it-IT"/>
          </a:p>
        </p:txBody>
      </p:sp>
    </p:spTree>
    <p:extLst>
      <p:ext uri="{BB962C8B-B14F-4D97-AF65-F5344CB8AC3E}">
        <p14:creationId xmlns:p14="http://schemas.microsoft.com/office/powerpoint/2010/main" val="4085200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ACB346E9-F9D6-4A10-88D9-C269C8C6A025}"/>
              </a:ext>
            </a:extLst>
          </p:cNvPr>
          <p:cNvSpPr>
            <a:spLocks noGrp="1"/>
          </p:cNvSpPr>
          <p:nvPr>
            <p:ph type="title"/>
          </p:nvPr>
        </p:nvSpPr>
        <p:spPr/>
        <p:txBody>
          <a:bodyPr/>
          <a:lstStyle/>
          <a:p>
            <a:pPr lvl="0"/>
            <a:r>
              <a:rPr lang="it-IT" sz="2800" dirty="0">
                <a:solidFill>
                  <a:srgbClr val="FF0000"/>
                </a:solidFill>
              </a:rPr>
              <a:t>Rettifiche finanziarie</a:t>
            </a:r>
          </a:p>
        </p:txBody>
      </p:sp>
      <p:sp>
        <p:nvSpPr>
          <p:cNvPr id="4" name="Segnaposto numero diapositiva 3">
            <a:extLst>
              <a:ext uri="{FF2B5EF4-FFF2-40B4-BE49-F238E27FC236}">
                <a16:creationId xmlns:a16="http://schemas.microsoft.com/office/drawing/2014/main" id="{492E088C-4228-4533-BF03-9A2DF6072059}"/>
              </a:ext>
            </a:extLst>
          </p:cNvPr>
          <p:cNvSpPr>
            <a:spLocks noGrp="1"/>
          </p:cNvSpPr>
          <p:nvPr>
            <p:ph type="sldNum" sz="quarter" idx="12"/>
          </p:nvPr>
        </p:nvSpPr>
        <p:spPr/>
        <p:txBody>
          <a:bodyPr/>
          <a:lstStyle/>
          <a:p>
            <a:pPr>
              <a:defRPr/>
            </a:pPr>
            <a:fld id="{310BEF9C-E8AA-4320-831E-DA3F969F0A12}" type="slidenum">
              <a:rPr lang="it-IT" smtClean="0"/>
              <a:pPr>
                <a:defRPr/>
              </a:pPr>
              <a:t>67</a:t>
            </a:fld>
            <a:endParaRPr lang="it-IT" dirty="0"/>
          </a:p>
        </p:txBody>
      </p:sp>
    </p:spTree>
    <p:extLst>
      <p:ext uri="{BB962C8B-B14F-4D97-AF65-F5344CB8AC3E}">
        <p14:creationId xmlns:p14="http://schemas.microsoft.com/office/powerpoint/2010/main" val="109528303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Rettifiche finanziarie</a:t>
            </a:r>
          </a:p>
        </p:txBody>
      </p:sp>
      <p:sp>
        <p:nvSpPr>
          <p:cNvPr id="106499" name="Segnaposto contenuto 2"/>
          <p:cNvSpPr>
            <a:spLocks noGrp="1"/>
          </p:cNvSpPr>
          <p:nvPr>
            <p:ph idx="1"/>
          </p:nvPr>
        </p:nvSpPr>
        <p:spPr>
          <a:xfrm>
            <a:off x="457200" y="620688"/>
            <a:ext cx="8229600" cy="5832748"/>
          </a:xfrm>
        </p:spPr>
        <p:txBody>
          <a:bodyPr>
            <a:noAutofit/>
          </a:bodyPr>
          <a:lstStyle/>
          <a:p>
            <a:pPr marL="0" indent="0">
              <a:buNone/>
            </a:pPr>
            <a:r>
              <a:rPr lang="it-IT" dirty="0"/>
              <a:t>Nelle operazioni che comprendono strumenti finanziari il contributo soppresso, in seguito a </a:t>
            </a:r>
            <a:r>
              <a:rPr lang="it-IT" b="1" dirty="0">
                <a:solidFill>
                  <a:srgbClr val="0033CC"/>
                </a:solidFill>
              </a:rPr>
              <a:t>un'irregolarità isolata</a:t>
            </a:r>
            <a:r>
              <a:rPr lang="it-IT" dirty="0"/>
              <a:t>, può essere reimpiegato nell'ambito della stessa operazione alle condizioni seguenti:</a:t>
            </a:r>
          </a:p>
          <a:p>
            <a:pPr marL="857250" lvl="1" indent="-457200">
              <a:buAutoNum type="alphaLcParenBoth"/>
            </a:pPr>
            <a:r>
              <a:rPr lang="it-IT" sz="2400" dirty="0"/>
              <a:t>se l'irregolarità che ha causato la soppressione del contributo è rilevata a livello del destinatario finale; solo per </a:t>
            </a:r>
            <a:r>
              <a:rPr lang="it-IT" sz="2400" b="1" dirty="0">
                <a:solidFill>
                  <a:srgbClr val="0033CC"/>
                </a:solidFill>
              </a:rPr>
              <a:t>altri destinatari </a:t>
            </a:r>
            <a:r>
              <a:rPr lang="it-IT" sz="2400" dirty="0"/>
              <a:t>finali dello stesso strumento finanziario;</a:t>
            </a:r>
          </a:p>
          <a:p>
            <a:pPr marL="857250" lvl="1" indent="-457200">
              <a:buAutoNum type="alphaLcParenBoth"/>
            </a:pPr>
            <a:r>
              <a:rPr lang="it-IT" sz="2400" dirty="0"/>
              <a:t>se l'irregolarità che ha causato la soppressione del contributo è rilevata a livello dell'</a:t>
            </a:r>
            <a:r>
              <a:rPr lang="it-IT" sz="2400" b="1" dirty="0">
                <a:solidFill>
                  <a:srgbClr val="0033CC"/>
                </a:solidFill>
              </a:rPr>
              <a:t>organismo che attua il fondo specifico</a:t>
            </a:r>
            <a:r>
              <a:rPr lang="it-IT" sz="2400" dirty="0"/>
              <a:t>, qualora uno strumento finanziario sia attuato mediante una struttura con un fondo di partecipazione, unicamente a favore di </a:t>
            </a:r>
            <a:r>
              <a:rPr lang="it-IT" sz="2400" b="1" dirty="0">
                <a:solidFill>
                  <a:srgbClr val="0033CC"/>
                </a:solidFill>
              </a:rPr>
              <a:t>altri organismi che attuano fondi specifici</a:t>
            </a:r>
            <a:r>
              <a:rPr lang="it-IT" sz="2400" dirty="0"/>
              <a: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68</a:t>
            </a:fld>
            <a:endParaRPr lang="it-IT"/>
          </a:p>
        </p:txBody>
      </p:sp>
    </p:spTree>
    <p:extLst>
      <p:ext uri="{BB962C8B-B14F-4D97-AF65-F5344CB8AC3E}">
        <p14:creationId xmlns:p14="http://schemas.microsoft.com/office/powerpoint/2010/main" val="18089470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Rettifiche finanziarie</a:t>
            </a:r>
          </a:p>
        </p:txBody>
      </p:sp>
      <p:sp>
        <p:nvSpPr>
          <p:cNvPr id="106499" name="Segnaposto contenuto 2"/>
          <p:cNvSpPr>
            <a:spLocks noGrp="1"/>
          </p:cNvSpPr>
          <p:nvPr>
            <p:ph idx="1"/>
          </p:nvPr>
        </p:nvSpPr>
        <p:spPr>
          <a:xfrm>
            <a:off x="457200" y="620688"/>
            <a:ext cx="8229600" cy="5832748"/>
          </a:xfrm>
        </p:spPr>
        <p:txBody>
          <a:bodyPr>
            <a:noAutofit/>
          </a:bodyPr>
          <a:lstStyle/>
          <a:p>
            <a:pPr marL="400050" lvl="1" indent="0">
              <a:buNone/>
            </a:pPr>
            <a:r>
              <a:rPr lang="it-IT" sz="2400" dirty="0"/>
              <a:t>Se </a:t>
            </a:r>
            <a:r>
              <a:rPr lang="it-IT" sz="2400" dirty="0">
                <a:solidFill>
                  <a:srgbClr val="0033CC"/>
                </a:solidFill>
              </a:rPr>
              <a:t>l'irregolarità che ha causato la soppressione del contributo è rilevata a livello dell'</a:t>
            </a:r>
            <a:r>
              <a:rPr lang="it-IT" sz="2400" b="1" dirty="0">
                <a:solidFill>
                  <a:srgbClr val="0033CC"/>
                </a:solidFill>
              </a:rPr>
              <a:t>organismo che attua il fondo di partecipazione</a:t>
            </a:r>
            <a:r>
              <a:rPr lang="it-IT" sz="2400" dirty="0"/>
              <a:t>, o al livello </a:t>
            </a:r>
            <a:r>
              <a:rPr lang="it-IT" sz="2400" b="1" dirty="0">
                <a:solidFill>
                  <a:srgbClr val="0033CC"/>
                </a:solidFill>
              </a:rPr>
              <a:t>dell'organismo che attua il fondo specifico</a:t>
            </a:r>
            <a:r>
              <a:rPr lang="it-IT" sz="2400" dirty="0"/>
              <a:t> qualora uno strumento finanziario sia attuato mediante una struttura priva di fondo di partecipazione, </a:t>
            </a:r>
            <a:r>
              <a:rPr lang="it-IT" sz="2400" b="1" dirty="0">
                <a:solidFill>
                  <a:srgbClr val="0033CC"/>
                </a:solidFill>
              </a:rPr>
              <a:t>il contributo soppresso non è reimpiegato nell'ambito della stessa operazione.</a:t>
            </a:r>
          </a:p>
          <a:p>
            <a:pPr marL="400050" lvl="1" indent="0">
              <a:buNone/>
            </a:pPr>
            <a:r>
              <a:rPr lang="it-IT" sz="2400" u="sng" dirty="0"/>
              <a:t>Laddove sia effettuata una rettifica finanziaria per un'irregolarità sistemica, il contributo soppresso non è reimpiegato per nessuna operazione interessata da tale irregolarità sistemica</a:t>
            </a:r>
            <a:r>
              <a:rPr lang="it-IT" dirty="0"/>
              <a:t>.</a:t>
            </a:r>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69</a:t>
            </a:fld>
            <a:endParaRPr lang="it-IT"/>
          </a:p>
        </p:txBody>
      </p:sp>
    </p:spTree>
    <p:extLst>
      <p:ext uri="{BB962C8B-B14F-4D97-AF65-F5344CB8AC3E}">
        <p14:creationId xmlns:p14="http://schemas.microsoft.com/office/powerpoint/2010/main" val="3327114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2020/460 del 30 marzo 2020 </a:t>
            </a:r>
            <a:br>
              <a:rPr lang="it-IT" sz="2400" dirty="0"/>
            </a:br>
            <a:r>
              <a:rPr lang="it-IT" sz="2400" dirty="0"/>
              <a:t>MODIFICHE AL REGOLAMENTO (UE) N. 1301/2013 FESR</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67904" y="1268760"/>
            <a:ext cx="8363272" cy="4857403"/>
          </a:xfrm>
        </p:spPr>
        <p:txBody>
          <a:bodyPr>
            <a:normAutofit/>
          </a:bodyPr>
          <a:lstStyle/>
          <a:p>
            <a:r>
              <a:rPr lang="it-IT" sz="2600" b="1" u="sng" dirty="0">
                <a:solidFill>
                  <a:srgbClr val="0033CC"/>
                </a:solidFill>
              </a:rPr>
              <a:t>Capitale circolante</a:t>
            </a:r>
          </a:p>
          <a:p>
            <a:pPr marL="355600" indent="0">
              <a:buNone/>
            </a:pPr>
            <a:r>
              <a:rPr lang="it-IT" sz="2600" dirty="0"/>
              <a:t>Il FESR può sostenere il finanziamento del capitale circolante delle PMI ove necessario </a:t>
            </a:r>
            <a:r>
              <a:rPr lang="it-IT" sz="2600" b="1" dirty="0">
                <a:solidFill>
                  <a:schemeClr val="tx2"/>
                </a:solidFill>
              </a:rPr>
              <a:t>come misura temporanea</a:t>
            </a:r>
            <a:r>
              <a:rPr lang="it-IT" sz="2600" dirty="0"/>
              <a:t>, al fine di rispondere in modo efficace a una crisi sanitaria pubblica.</a:t>
            </a:r>
          </a:p>
          <a:p>
            <a:pPr marL="355600" indent="-355600"/>
            <a:r>
              <a:rPr lang="it-IT" sz="2600" b="1" u="sng" dirty="0">
                <a:solidFill>
                  <a:srgbClr val="0033CC"/>
                </a:solidFill>
              </a:rPr>
              <a:t>Modifica della priorità di investimento 1.b</a:t>
            </a:r>
          </a:p>
          <a:p>
            <a:pPr marL="355600" indent="0">
              <a:buNone/>
            </a:pPr>
            <a:r>
              <a:rPr lang="it-IT" sz="2600" dirty="0"/>
              <a:t>In aggiunta a quanto precedentemente previsto, nell’ambito dell’Obiettivo tematico 1, il FESR promuove </a:t>
            </a:r>
            <a:r>
              <a:rPr lang="it-IT" sz="2600" b="1" dirty="0">
                <a:solidFill>
                  <a:schemeClr val="tx2"/>
                </a:solidFill>
              </a:rPr>
              <a:t>gli investimenti necessari a rafforzare le capacità di risposta alle crisi dei servizi sanitari.</a:t>
            </a: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7</a:t>
            </a:fld>
            <a:endParaRPr lang="it-IT" dirty="0"/>
          </a:p>
        </p:txBody>
      </p:sp>
    </p:spTree>
    <p:extLst>
      <p:ext uri="{BB962C8B-B14F-4D97-AF65-F5344CB8AC3E}">
        <p14:creationId xmlns:p14="http://schemas.microsoft.com/office/powerpoint/2010/main" val="18916908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Rettifiche finanziarie</a:t>
            </a:r>
          </a:p>
        </p:txBody>
      </p:sp>
      <p:sp>
        <p:nvSpPr>
          <p:cNvPr id="106499" name="Segnaposto contenuto 2"/>
          <p:cNvSpPr>
            <a:spLocks noGrp="1"/>
          </p:cNvSpPr>
          <p:nvPr>
            <p:ph idx="1"/>
          </p:nvPr>
        </p:nvSpPr>
        <p:spPr>
          <a:xfrm>
            <a:off x="457200" y="764604"/>
            <a:ext cx="8229600" cy="5832748"/>
          </a:xfrm>
        </p:spPr>
        <p:txBody>
          <a:bodyPr>
            <a:noAutofit/>
          </a:bodyPr>
          <a:lstStyle/>
          <a:p>
            <a:pPr marL="0" indent="0">
              <a:buNone/>
            </a:pPr>
            <a:r>
              <a:rPr lang="it-IT" u="sng" dirty="0"/>
              <a:t>Gli organismi che attuano lo strumento finanziario rimborsano allo Stato membro i contributi del programma viziati da irregolarità, unitamente agli interessi e a qualsiasi altra plusvalenza generata da detti contributi</a:t>
            </a:r>
            <a:r>
              <a:rPr lang="it-IT" dirty="0">
                <a:solidFill>
                  <a:srgbClr val="0033CC"/>
                </a:solidFill>
              </a:rPr>
              <a:t>.</a:t>
            </a:r>
          </a:p>
          <a:p>
            <a:pPr marL="0" indent="0">
              <a:buNone/>
            </a:pPr>
            <a:endParaRPr lang="it-IT" dirty="0"/>
          </a:p>
          <a:p>
            <a:pPr marL="0" indent="0">
              <a:buNone/>
            </a:pPr>
            <a:r>
              <a:rPr lang="it-IT" dirty="0"/>
              <a:t>Gli organismi che attuano strumenti finanziari </a:t>
            </a:r>
            <a:r>
              <a:rPr lang="it-IT" b="1" dirty="0">
                <a:solidFill>
                  <a:srgbClr val="0033CC"/>
                </a:solidFill>
              </a:rPr>
              <a:t>non rimborsano </a:t>
            </a:r>
            <a:r>
              <a:rPr lang="it-IT" dirty="0"/>
              <a:t>agli Stati membri gli importi di cui al primo comma, purché tali organismi dimostrino che per una data irregolarità sono soddisfatte le seguenti </a:t>
            </a:r>
            <a:r>
              <a:rPr lang="it-IT" b="1" u="sng" dirty="0">
                <a:solidFill>
                  <a:srgbClr val="0033CC"/>
                </a:solidFill>
              </a:rPr>
              <a:t>condizioni cumulative</a:t>
            </a:r>
            <a:r>
              <a:rPr lang="it-IT" dirty="0"/>
              <a:t>:</a:t>
            </a:r>
          </a:p>
          <a:p>
            <a:pPr marL="457200" indent="-457200">
              <a:buFont typeface="+mj-lt"/>
              <a:buAutoNum type="alphaLcParenR"/>
            </a:pPr>
            <a:r>
              <a:rPr lang="it-IT" b="1" dirty="0">
                <a:solidFill>
                  <a:srgbClr val="0033CC"/>
                </a:solidFill>
              </a:rPr>
              <a:t>l'irregolarità si è verificata a livello dei destinatari finali </a:t>
            </a:r>
            <a:r>
              <a:rPr lang="it-IT" dirty="0"/>
              <a:t>o, nel caso di un fondo di partecipazione, </a:t>
            </a:r>
            <a:r>
              <a:rPr lang="it-IT" b="1" dirty="0">
                <a:solidFill>
                  <a:srgbClr val="0033CC"/>
                </a:solidFill>
              </a:rPr>
              <a:t>a livello degli organismi che attuano fondi specifici</a:t>
            </a:r>
            <a:r>
              <a:rPr lang="it-IT" dirty="0"/>
              <a:t> o dei destinatari finali; </a:t>
            </a:r>
            <a:endParaRPr lang="it-IT" sz="2000"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70</a:t>
            </a:fld>
            <a:endParaRPr lang="it-IT"/>
          </a:p>
        </p:txBody>
      </p:sp>
    </p:spTree>
    <p:extLst>
      <p:ext uri="{BB962C8B-B14F-4D97-AF65-F5344CB8AC3E}">
        <p14:creationId xmlns:p14="http://schemas.microsoft.com/office/powerpoint/2010/main" val="3780968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olo 1"/>
          <p:cNvSpPr>
            <a:spLocks noGrp="1"/>
          </p:cNvSpPr>
          <p:nvPr>
            <p:ph type="title"/>
          </p:nvPr>
        </p:nvSpPr>
        <p:spPr>
          <a:xfrm>
            <a:off x="179512" y="102645"/>
            <a:ext cx="8784976" cy="720725"/>
          </a:xfrm>
        </p:spPr>
        <p:txBody>
          <a:bodyPr/>
          <a:lstStyle/>
          <a:p>
            <a:r>
              <a:rPr lang="it-IT" dirty="0"/>
              <a:t>Rettifiche finanziarie</a:t>
            </a:r>
          </a:p>
        </p:txBody>
      </p:sp>
      <p:sp>
        <p:nvSpPr>
          <p:cNvPr id="106499" name="Segnaposto contenuto 2"/>
          <p:cNvSpPr>
            <a:spLocks noGrp="1"/>
          </p:cNvSpPr>
          <p:nvPr>
            <p:ph idx="1"/>
          </p:nvPr>
        </p:nvSpPr>
        <p:spPr>
          <a:xfrm>
            <a:off x="457200" y="823370"/>
            <a:ext cx="8229600" cy="5630066"/>
          </a:xfrm>
        </p:spPr>
        <p:txBody>
          <a:bodyPr>
            <a:noAutofit/>
          </a:bodyPr>
          <a:lstStyle/>
          <a:p>
            <a:pPr marL="457200" indent="-457200">
              <a:buFont typeface="+mj-lt"/>
              <a:buAutoNum type="alphaLcParenR" startAt="2"/>
            </a:pPr>
            <a:r>
              <a:rPr lang="it-IT" dirty="0"/>
              <a:t>gli organismi che attuano strumenti finanziari </a:t>
            </a:r>
            <a:r>
              <a:rPr lang="it-IT" b="1" dirty="0">
                <a:solidFill>
                  <a:srgbClr val="0033CC"/>
                </a:solidFill>
              </a:rPr>
              <a:t>hanno rispettato i propri obblighi</a:t>
            </a:r>
            <a:r>
              <a:rPr lang="it-IT" dirty="0"/>
              <a:t> in relazione ai contributi del programma viziati dall'irregolarità, in conformità al diritto applicabile e </a:t>
            </a:r>
            <a:r>
              <a:rPr lang="it-IT" b="1" dirty="0">
                <a:solidFill>
                  <a:srgbClr val="0033CC"/>
                </a:solidFill>
              </a:rPr>
              <a:t>hanno agito con le debite cura professionale, trasparenza e diligenza</a:t>
            </a:r>
            <a:r>
              <a:rPr lang="it-IT" dirty="0"/>
              <a:t> che incombono a un organismo professionale esperto nell'attuazione di strumenti finanziari;</a:t>
            </a:r>
          </a:p>
          <a:p>
            <a:pPr marL="457200" indent="-457200">
              <a:buAutoNum type="alphaLcParenR" startAt="2"/>
            </a:pPr>
            <a:r>
              <a:rPr lang="it-IT" b="1" dirty="0">
                <a:solidFill>
                  <a:srgbClr val="0033CC"/>
                </a:solidFill>
              </a:rPr>
              <a:t>non è stato possibile recuperare gli importi viziati da irregolarità</a:t>
            </a:r>
            <a:r>
              <a:rPr lang="it-IT" dirty="0"/>
              <a:t>, sebbene gli organismi di attuazione degli strumenti finanziari abbiano fatto ricorso a tutti gli strumenti di legge e contrattuali applicabili con la dovuta diligenza.</a:t>
            </a:r>
            <a:endParaRPr lang="it-IT" sz="2000" dirty="0"/>
          </a:p>
        </p:txBody>
      </p:sp>
      <p:sp>
        <p:nvSpPr>
          <p:cNvPr id="4" name="Segnaposto numero diapositiva 3"/>
          <p:cNvSpPr>
            <a:spLocks noGrp="1"/>
          </p:cNvSpPr>
          <p:nvPr>
            <p:ph type="sldNum" sz="quarter" idx="12"/>
          </p:nvPr>
        </p:nvSpPr>
        <p:spPr/>
        <p:txBody>
          <a:bodyPr/>
          <a:lstStyle/>
          <a:p>
            <a:pPr>
              <a:defRPr/>
            </a:pPr>
            <a:fld id="{310BEF9C-E8AA-4320-831E-DA3F969F0A12}" type="slidenum">
              <a:rPr lang="it-IT" smtClean="0"/>
              <a:pPr>
                <a:defRPr/>
              </a:pPr>
              <a:t>71</a:t>
            </a:fld>
            <a:endParaRPr lang="it-IT"/>
          </a:p>
        </p:txBody>
      </p:sp>
    </p:spTree>
    <p:extLst>
      <p:ext uri="{BB962C8B-B14F-4D97-AF65-F5344CB8AC3E}">
        <p14:creationId xmlns:p14="http://schemas.microsoft.com/office/powerpoint/2010/main" val="31488020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2"/>
          <p:cNvSpPr>
            <a:spLocks noGrp="1" noChangeArrowheads="1"/>
          </p:cNvSpPr>
          <p:nvPr>
            <p:ph idx="1"/>
          </p:nvPr>
        </p:nvSpPr>
        <p:spPr>
          <a:xfrm>
            <a:off x="684213" y="1700213"/>
            <a:ext cx="7848600" cy="3776662"/>
          </a:xfrm>
        </p:spPr>
        <p:txBody>
          <a:bodyPr/>
          <a:lstStyle/>
          <a:p>
            <a:pPr algn="ctr">
              <a:spcBef>
                <a:spcPct val="0"/>
              </a:spcBef>
              <a:buFontTx/>
              <a:buNone/>
            </a:pPr>
            <a:r>
              <a:rPr lang="it-IT" sz="4000" b="1" dirty="0">
                <a:solidFill>
                  <a:srgbClr val="FF3300"/>
                </a:solidFill>
                <a:latin typeface="Segoe Print" pitchFamily="2" charset="0"/>
              </a:rPr>
              <a:t>Grazie per l’attenzione</a:t>
            </a:r>
          </a:p>
          <a:p>
            <a:pPr algn="ctr">
              <a:spcBef>
                <a:spcPct val="0"/>
              </a:spcBef>
              <a:buFontTx/>
              <a:buNone/>
            </a:pPr>
            <a:endParaRPr lang="it-IT" sz="4000" b="1" dirty="0">
              <a:solidFill>
                <a:srgbClr val="FF3300"/>
              </a:solidFill>
              <a:latin typeface="Segoe Print" pitchFamily="2" charset="0"/>
            </a:endParaRPr>
          </a:p>
          <a:p>
            <a:pPr algn="ctr">
              <a:spcBef>
                <a:spcPct val="0"/>
              </a:spcBef>
              <a:buNone/>
            </a:pPr>
            <a:r>
              <a:rPr lang="it-IT" b="1" dirty="0">
                <a:solidFill>
                  <a:srgbClr val="FF3300"/>
                </a:solidFill>
              </a:rPr>
              <a:t>Lorenzo Improta  </a:t>
            </a:r>
          </a:p>
          <a:p>
            <a:pPr algn="ctr">
              <a:spcBef>
                <a:spcPct val="0"/>
              </a:spcBef>
              <a:buFontTx/>
              <a:buNone/>
            </a:pPr>
            <a:endParaRPr lang="it-IT" b="1" dirty="0">
              <a:solidFill>
                <a:srgbClr val="FF3300"/>
              </a:solidFill>
            </a:endParaRPr>
          </a:p>
          <a:p>
            <a:pPr algn="ctr">
              <a:spcBef>
                <a:spcPct val="0"/>
              </a:spcBef>
              <a:buFontTx/>
              <a:buNone/>
            </a:pPr>
            <a:r>
              <a:rPr lang="it-IT" b="1" dirty="0">
                <a:solidFill>
                  <a:srgbClr val="FF3300"/>
                </a:solidFill>
              </a:rPr>
              <a:t>Michele Nicolaj</a:t>
            </a:r>
          </a:p>
          <a:p>
            <a:pPr algn="ctr">
              <a:spcBef>
                <a:spcPct val="0"/>
              </a:spcBef>
              <a:buFontTx/>
              <a:buNone/>
            </a:pPr>
            <a:endParaRPr lang="it-IT" sz="4000" dirty="0">
              <a:solidFill>
                <a:srgbClr val="FF3300"/>
              </a:solidFill>
            </a:endParaRPr>
          </a:p>
          <a:p>
            <a:pPr algn="ctr">
              <a:spcBef>
                <a:spcPct val="0"/>
              </a:spcBef>
              <a:buFontTx/>
              <a:buNone/>
            </a:pPr>
            <a:endParaRPr lang="it-IT" dirty="0"/>
          </a:p>
        </p:txBody>
      </p:sp>
      <p:sp>
        <p:nvSpPr>
          <p:cNvPr id="154626" name="Segnaposto numero diapositiva 4"/>
          <p:cNvSpPr>
            <a:spLocks noGrp="1"/>
          </p:cNvSpPr>
          <p:nvPr>
            <p:ph type="sldNum" sz="quarter" idx="12"/>
          </p:nvPr>
        </p:nvSpPr>
        <p:spPr>
          <a:xfrm>
            <a:off x="5940425" y="6165850"/>
            <a:ext cx="2894013" cy="455613"/>
          </a:xfrm>
          <a:noFill/>
        </p:spPr>
        <p:txBody>
          <a:bodyPr/>
          <a:lstStyle/>
          <a:p>
            <a:fld id="{DB19CB00-9936-4AE0-92B8-DBDD77F54680}" type="slidenum">
              <a:rPr lang="it-IT" smtClean="0">
                <a:latin typeface="Arial" pitchFamily="34" charset="0"/>
              </a:rPr>
              <a:pPr/>
              <a:t>72</a:t>
            </a:fld>
            <a:endParaRPr lang="it-IT">
              <a:latin typeface="Arial" pitchFamily="34" charset="0"/>
            </a:endParaRPr>
          </a:p>
        </p:txBody>
      </p:sp>
    </p:spTree>
    <p:extLst>
      <p:ext uri="{BB962C8B-B14F-4D97-AF65-F5344CB8AC3E}">
        <p14:creationId xmlns:p14="http://schemas.microsoft.com/office/powerpoint/2010/main" val="3042940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2020/558 del 23 aprile 2020 </a:t>
            </a:r>
            <a:br>
              <a:rPr lang="it-IT" sz="2400" dirty="0"/>
            </a:br>
            <a:r>
              <a:rPr lang="it-IT" sz="2400" dirty="0"/>
              <a:t>ARTICOLO 25 BIS DEL REGOLAMENTO (UE) N. 1303/2013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303806" y="1076263"/>
            <a:ext cx="8363272" cy="4857403"/>
          </a:xfrm>
        </p:spPr>
        <p:txBody>
          <a:bodyPr>
            <a:noAutofit/>
          </a:bodyPr>
          <a:lstStyle/>
          <a:p>
            <a:pPr marL="0" indent="0">
              <a:buNone/>
            </a:pPr>
            <a:r>
              <a:rPr lang="it-IT" sz="2600" b="1" dirty="0">
                <a:solidFill>
                  <a:srgbClr val="0033CC"/>
                </a:solidFill>
              </a:rPr>
              <a:t>MODIFICHE PER GLI STRUMENTI FINANZIARI</a:t>
            </a:r>
          </a:p>
          <a:p>
            <a:r>
              <a:rPr lang="it-IT" sz="2600" b="1" u="sng" dirty="0">
                <a:solidFill>
                  <a:srgbClr val="0033CC"/>
                </a:solidFill>
              </a:rPr>
              <a:t>Semplificazione degli strumenti finanziari</a:t>
            </a:r>
          </a:p>
          <a:p>
            <a:pPr marL="355600" indent="0">
              <a:buNone/>
            </a:pPr>
            <a:r>
              <a:rPr lang="it-IT" sz="2600" dirty="0"/>
              <a:t>In caso di modifica degli strumenti finanziari, </a:t>
            </a:r>
            <a:r>
              <a:rPr lang="it-IT" sz="2600" b="1" dirty="0">
                <a:solidFill>
                  <a:srgbClr val="0033CC"/>
                </a:solidFill>
              </a:rPr>
              <a:t>non è</a:t>
            </a:r>
            <a:r>
              <a:rPr lang="it-IT" sz="2600" dirty="0">
                <a:solidFill>
                  <a:srgbClr val="0033CC"/>
                </a:solidFill>
              </a:rPr>
              <a:t> </a:t>
            </a:r>
            <a:r>
              <a:rPr lang="it-IT" sz="2600" b="1" dirty="0">
                <a:solidFill>
                  <a:srgbClr val="0033CC"/>
                </a:solidFill>
              </a:rPr>
              <a:t>richiesto alcun riesame né aggiornamento delle valutazioni ex ante</a:t>
            </a:r>
            <a:r>
              <a:rPr lang="it-IT" sz="2600" dirty="0">
                <a:solidFill>
                  <a:srgbClr val="0033CC"/>
                </a:solidFill>
              </a:rPr>
              <a:t>.</a:t>
            </a:r>
          </a:p>
          <a:p>
            <a:pPr marL="355600" indent="0">
              <a:buNone/>
            </a:pPr>
            <a:r>
              <a:rPr lang="it-IT" sz="2600" dirty="0"/>
              <a:t>In caso di sostegno alle PMI sotto forma di capitale circolante, </a:t>
            </a:r>
            <a:r>
              <a:rPr lang="it-IT" sz="2600" b="1" dirty="0">
                <a:solidFill>
                  <a:srgbClr val="0033CC"/>
                </a:solidFill>
              </a:rPr>
              <a:t>non sono richiesti piani aziendali nuovi o aggiornati o documenti equivalenti, né prove che consentano di verificare che il sostegno fornito tramite lo strumento finanziario è stato utilizzato agli scopi previsti</a:t>
            </a:r>
            <a:r>
              <a:rPr lang="it-IT" sz="2600" dirty="0"/>
              <a:t>.</a:t>
            </a:r>
            <a:endParaRPr lang="it-IT" sz="2600" b="1" u="sng" dirty="0">
              <a:solidFill>
                <a:schemeClr val="tx2"/>
              </a:solidFill>
            </a:endParaRPr>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8</a:t>
            </a:fld>
            <a:endParaRPr lang="it-IT" dirty="0"/>
          </a:p>
        </p:txBody>
      </p:sp>
    </p:spTree>
    <p:extLst>
      <p:ext uri="{BB962C8B-B14F-4D97-AF65-F5344CB8AC3E}">
        <p14:creationId xmlns:p14="http://schemas.microsoft.com/office/powerpoint/2010/main" val="282460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B875C64-A2A9-4F8C-AD34-6E96B8F74471}"/>
              </a:ext>
            </a:extLst>
          </p:cNvPr>
          <p:cNvSpPr>
            <a:spLocks noGrp="1"/>
          </p:cNvSpPr>
          <p:nvPr>
            <p:ph type="title"/>
          </p:nvPr>
        </p:nvSpPr>
        <p:spPr>
          <a:xfrm>
            <a:off x="434740" y="293515"/>
            <a:ext cx="8229600" cy="471189"/>
          </a:xfrm>
        </p:spPr>
        <p:txBody>
          <a:bodyPr/>
          <a:lstStyle/>
          <a:p>
            <a:r>
              <a:rPr lang="it-IT" sz="2400" dirty="0"/>
              <a:t>REGOLAMENTO (UE) 2020/558 del 23 aprile 2020 </a:t>
            </a:r>
            <a:br>
              <a:rPr lang="it-IT" sz="2400" dirty="0"/>
            </a:br>
            <a:r>
              <a:rPr lang="it-IT" sz="2400" dirty="0"/>
              <a:t>MODIFICHE AL REGOLAMENTO (UE) N. 1301/2013</a:t>
            </a:r>
            <a:endParaRPr lang="it-IT" sz="1800" dirty="0"/>
          </a:p>
        </p:txBody>
      </p:sp>
      <p:sp>
        <p:nvSpPr>
          <p:cNvPr id="9" name="Segnaposto contenuto 8">
            <a:extLst>
              <a:ext uri="{FF2B5EF4-FFF2-40B4-BE49-F238E27FC236}">
                <a16:creationId xmlns:a16="http://schemas.microsoft.com/office/drawing/2014/main" id="{F3656ED9-2569-4D7C-9849-D19DAE917824}"/>
              </a:ext>
            </a:extLst>
          </p:cNvPr>
          <p:cNvSpPr>
            <a:spLocks noGrp="1"/>
          </p:cNvSpPr>
          <p:nvPr>
            <p:ph idx="1"/>
          </p:nvPr>
        </p:nvSpPr>
        <p:spPr>
          <a:xfrm>
            <a:off x="449476" y="980728"/>
            <a:ext cx="8363272" cy="4536504"/>
          </a:xfrm>
        </p:spPr>
        <p:txBody>
          <a:bodyPr>
            <a:noAutofit/>
          </a:bodyPr>
          <a:lstStyle/>
          <a:p>
            <a:r>
              <a:rPr lang="it-IT" b="1" u="sng" dirty="0">
                <a:solidFill>
                  <a:srgbClr val="0033CC"/>
                </a:solidFill>
              </a:rPr>
              <a:t>Chiarimenti sulla definizione di imprese in difficoltà</a:t>
            </a:r>
          </a:p>
          <a:p>
            <a:pPr marL="355600" indent="0">
              <a:buNone/>
            </a:pPr>
            <a:r>
              <a:rPr lang="it-IT" dirty="0"/>
              <a:t>Le imprese che ricevono sostegno in conformità con il quadro temporaneo per le misure di aiuto di Stato </a:t>
            </a:r>
            <a:r>
              <a:rPr lang="it-IT" b="1" dirty="0">
                <a:solidFill>
                  <a:schemeClr val="tx2"/>
                </a:solidFill>
              </a:rPr>
              <a:t>non sono considerate come imprese in difficoltà</a:t>
            </a:r>
            <a:r>
              <a:rPr lang="it-IT" dirty="0"/>
              <a:t>.</a:t>
            </a:r>
          </a:p>
          <a:p>
            <a:pPr marL="698500"/>
            <a:r>
              <a:rPr lang="it-IT" dirty="0"/>
              <a:t>l’aiuto può essere concesso a imprese che non erano in difficoltà (ai sensi del regolamento generale di esenzione per categoria(15)) al 31 dicembre 2019; può essere concesso a imprese che non erano in difficoltà al 31 dicembre 2019 e/o che hanno incontrato difficoltà o si sono trovate in una situazione di difficoltà successivamente, a seguito dell’epidemia di COVID-19;</a:t>
            </a:r>
          </a:p>
          <a:p>
            <a:r>
              <a:rPr lang="it-IT" b="0" i="0" u="none" strike="sngStrike" baseline="0" dirty="0">
                <a:solidFill>
                  <a:srgbClr val="000000"/>
                </a:solidFill>
              </a:rPr>
              <a:t>Il FESR non sostiene:</a:t>
            </a:r>
            <a:endParaRPr lang="it-IT" strike="sngStrike" dirty="0">
              <a:solidFill>
                <a:srgbClr val="000000"/>
              </a:solidFill>
            </a:endParaRPr>
          </a:p>
          <a:p>
            <a:r>
              <a:rPr lang="it-IT" b="0" i="0" u="none" strike="sngStrike" baseline="0" dirty="0">
                <a:solidFill>
                  <a:srgbClr val="000000"/>
                </a:solidFill>
              </a:rPr>
              <a:t>d) le imprese in difficoltà, come definite secondo le regole dell'Unione in materia di aiuti di Stato;</a:t>
            </a:r>
            <a:endParaRPr lang="it-IT" b="1" i="0" u="none" strike="sngStrike" baseline="0" dirty="0">
              <a:solidFill>
                <a:srgbClr val="000000"/>
              </a:solidFill>
            </a:endParaRPr>
          </a:p>
          <a:p>
            <a:pPr marL="355600" indent="0">
              <a:buNone/>
            </a:pPr>
            <a:endParaRPr lang="it-IT" dirty="0"/>
          </a:p>
        </p:txBody>
      </p:sp>
      <p:sp>
        <p:nvSpPr>
          <p:cNvPr id="4" name="Segnaposto numero diapositiva 3">
            <a:extLst>
              <a:ext uri="{FF2B5EF4-FFF2-40B4-BE49-F238E27FC236}">
                <a16:creationId xmlns:a16="http://schemas.microsoft.com/office/drawing/2014/main" id="{17BF558D-BDFE-4B9A-936A-4F7D1833604C}"/>
              </a:ext>
            </a:extLst>
          </p:cNvPr>
          <p:cNvSpPr>
            <a:spLocks noGrp="1"/>
          </p:cNvSpPr>
          <p:nvPr>
            <p:ph type="sldNum" sz="quarter" idx="12"/>
          </p:nvPr>
        </p:nvSpPr>
        <p:spPr/>
        <p:txBody>
          <a:bodyPr/>
          <a:lstStyle/>
          <a:p>
            <a:fld id="{7D6EA32B-47EB-4AF4-8EF1-343B9BF741F7}" type="slidenum">
              <a:rPr lang="it-IT" smtClean="0"/>
              <a:pPr/>
              <a:t>9</a:t>
            </a:fld>
            <a:endParaRPr lang="it-IT" dirty="0"/>
          </a:p>
        </p:txBody>
      </p:sp>
    </p:spTree>
    <p:extLst>
      <p:ext uri="{BB962C8B-B14F-4D97-AF65-F5344CB8AC3E}">
        <p14:creationId xmlns:p14="http://schemas.microsoft.com/office/powerpoint/2010/main" val="2184131755"/>
      </p:ext>
    </p:extLst>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14585</TotalTime>
  <Words>6481</Words>
  <Application>Microsoft Office PowerPoint</Application>
  <PresentationFormat>Presentazione su schermo (4:3)</PresentationFormat>
  <Paragraphs>396</Paragraphs>
  <Slides>72</Slides>
  <Notes>5</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72</vt:i4>
      </vt:variant>
    </vt:vector>
  </HeadingPairs>
  <TitlesOfParts>
    <vt:vector size="77" baseType="lpstr">
      <vt:lpstr>Arial</vt:lpstr>
      <vt:lpstr>Calibri</vt:lpstr>
      <vt:lpstr>Segoe Print</vt:lpstr>
      <vt:lpstr>Times New Roman</vt:lpstr>
      <vt:lpstr>Struttura predefinita</vt:lpstr>
      <vt:lpstr>Presentazione standard di PowerPoint</vt:lpstr>
      <vt:lpstr>Programma</vt:lpstr>
      <vt:lpstr>­Le modifiche introdotte per far fronte all’emergenza sanitaria </vt:lpstr>
      <vt:lpstr>Quadro normativo misure emergenza Covid</vt:lpstr>
      <vt:lpstr>REGOLAMENTO (UE) 2020/460 del 30 marzo 2020  PREAMBOLO</vt:lpstr>
      <vt:lpstr>REGOLAMENTO (UE) 2020/460 del 30 marzo 2020  PREAMBOLO</vt:lpstr>
      <vt:lpstr>REGOLAMENTO (UE) 2020/460 del 30 marzo 2020  MODIFICHE AL REGOLAMENTO (UE) N. 1301/2013 FESR</vt:lpstr>
      <vt:lpstr>REGOLAMENTO (UE) 2020/558 del 23 aprile 2020  ARTICOLO 25 BIS DEL REGOLAMENTO (UE) N. 1303/2013</vt:lpstr>
      <vt:lpstr>REGOLAMENTO (UE) 2020/558 del 23 aprile 2020  MODIFICHE AL REGOLAMENTO (UE) N. 1301/2013</vt:lpstr>
      <vt:lpstr>REGOLAMENTO (UE) 2020/460 del 30 marzo 2020  MODIFICHE AL REGOLAMENTO (UE) N. 1303/2013</vt:lpstr>
      <vt:lpstr>REGOLAMENTO (UE) 2020/460 del 30 marzo 2020  MODIFICHE AL REGOLAMENTO (UE) N. 1303/2013</vt:lpstr>
      <vt:lpstr>REGOLAMENTO (UE) 2020/558 del 23 aprile 2020  ARTICOLO 25 BIS DEL REGOLAMENTO (UE) N. 1303/2013</vt:lpstr>
      <vt:lpstr>REGOLAMENTO (UE) 2020/558 del 23 aprile 2020  ARTICOLO 25 BIS DEL REGOLAMENTO (UE) N. 1303/2013</vt:lpstr>
      <vt:lpstr>REGOLAMENTO (UE) 2020/558 del 23 aprile 2020  ARTICOLO 25 BIS DEL REGOLAMENTO (UE) N. 1303/2013</vt:lpstr>
      <vt:lpstr>AIUTI DI STATO: MISURE APPROVATE DALLA COMMISSIONE EUROPEA NELL'EMERGENZA DEL CORONAVIRUS</vt:lpstr>
      <vt:lpstr>MISURE TEMPORANEE DI AIUTO</vt:lpstr>
      <vt:lpstr>MISURE TEMPORANEE DI AIUTO</vt:lpstr>
      <vt:lpstr>Base normativa per gli aiuti temporanei</vt:lpstr>
      <vt:lpstr>Condizioni per gli aiuti temporanei</vt:lpstr>
      <vt:lpstr>Condizioni per gli aiuti temporanei</vt:lpstr>
      <vt:lpstr>Comunicazione Commissione dell’8/05/2020</vt:lpstr>
      <vt:lpstr>Proroga della normativa in materia di aiuti di stato</vt:lpstr>
      <vt:lpstr>Proroga della normativa in materia di aiuti di stato</vt:lpstr>
      <vt:lpstr>Proroga della normativa in materia di aiuti di stato</vt:lpstr>
      <vt:lpstr>Adeguamenti normativi al fine di mitigare l’impatto negativo della crisi economica conseguente all’epidemia da covid-19 </vt:lpstr>
      <vt:lpstr>Adeguamenti normativi al fine di mitigare l’impatto negativo della crisi economica conseguente all’epidemia da covid-19 </vt:lpstr>
      <vt:lpstr>Gli strumenti finanziari 2021-2027:  le principali novità  </vt:lpstr>
      <vt:lpstr>Presentazione standard di PowerPoint</vt:lpstr>
      <vt:lpstr>Le potenzialità degli strumenti finanziari</vt:lpstr>
      <vt:lpstr>Presentazione standard di PowerPoint</vt:lpstr>
      <vt:lpstr>Presentazione standard di PowerPoint</vt:lpstr>
      <vt:lpstr>Definizioni</vt:lpstr>
      <vt:lpstr>Definizioni</vt:lpstr>
      <vt:lpstr>Definizioni</vt:lpstr>
      <vt:lpstr>Definizioni 2021-2027</vt:lpstr>
      <vt:lpstr>Definizioni 2021-2027</vt:lpstr>
      <vt:lpstr>Definizioni 2021-2027</vt:lpstr>
      <vt:lpstr>Definizioni 2021-2027</vt:lpstr>
      <vt:lpstr>Aspetti generali</vt:lpstr>
      <vt:lpstr>Gli strumenti finanziari: aspetti generali</vt:lpstr>
      <vt:lpstr>Gli strumenti finanziari: aspetti generali</vt:lpstr>
      <vt:lpstr>La valutazione ex ante</vt:lpstr>
      <vt:lpstr>Combinazione degli SF con altre forme di sostegno</vt:lpstr>
      <vt:lpstr>Combinazione degli SF con altre forme di sostegno</vt:lpstr>
      <vt:lpstr>Attuazione degli SF</vt:lpstr>
      <vt:lpstr>Attuazione degli SF</vt:lpstr>
      <vt:lpstr>Attuazione degli SF</vt:lpstr>
      <vt:lpstr>Attuazione degli SF</vt:lpstr>
      <vt:lpstr>Attuazione degli SF</vt:lpstr>
      <vt:lpstr>Reimpiego delle risorse</vt:lpstr>
      <vt:lpstr>Reimpiego delle risorse</vt:lpstr>
      <vt:lpstr>Altre disposizioni</vt:lpstr>
      <vt:lpstr>Ammissibilità</vt:lpstr>
      <vt:lpstr>Ammissibilità</vt:lpstr>
      <vt:lpstr>Ammissibilità</vt:lpstr>
      <vt:lpstr>Ammissibilità</vt:lpstr>
      <vt:lpstr>Ammissibilità</vt:lpstr>
      <vt:lpstr>Controlli </vt:lpstr>
      <vt:lpstr>Controlli di I livello</vt:lpstr>
      <vt:lpstr>Controlli di II livello</vt:lpstr>
      <vt:lpstr>Controlli di II livello</vt:lpstr>
      <vt:lpstr>Controlli di II livello</vt:lpstr>
      <vt:lpstr>Certificazione</vt:lpstr>
      <vt:lpstr>Certificazione</vt:lpstr>
      <vt:lpstr>Certificazione</vt:lpstr>
      <vt:lpstr>Certificazione</vt:lpstr>
      <vt:lpstr>Rettifiche finanziarie</vt:lpstr>
      <vt:lpstr>Rettifiche finanziarie</vt:lpstr>
      <vt:lpstr>Rettifiche finanziarie</vt:lpstr>
      <vt:lpstr>Rettifiche finanziarie</vt:lpstr>
      <vt:lpstr>Rettifiche finanziarie</vt:lpstr>
      <vt:lpstr>Presentazione standard di PowerPoint</vt:lpstr>
    </vt:vector>
  </TitlesOfParts>
  <Company>CLES S.r.l.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locale di tipo partecipativo</dc:title>
  <dc:creator>****</dc:creator>
  <cp:lastModifiedBy>****</cp:lastModifiedBy>
  <cp:revision>1966</cp:revision>
  <cp:lastPrinted>2013-09-18T14:10:13Z</cp:lastPrinted>
  <dcterms:created xsi:type="dcterms:W3CDTF">2012-03-01T17:56:19Z</dcterms:created>
  <dcterms:modified xsi:type="dcterms:W3CDTF">2020-12-10T23:57:12Z</dcterms:modified>
</cp:coreProperties>
</file>