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handoutMasterIdLst>
    <p:handoutMasterId r:id="rId4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5E8B52B-A4B7-ECCE-589F-BB2FF06C095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4F390E-B1C1-A44B-3372-826B3D37517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noAutofit/>
          </a:bodyPr>
          <a:lstStyle/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B1EB87-FA38-9B4B-A37D-1AC0F0CD2CB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it-IT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FD4A9C-7004-0311-B357-E975A434A85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0C64BED8-6E10-41AC-B432-5DE88E1EA58C}" type="slidenum">
              <a:t>‹N›</a:t>
            </a:fld>
            <a:endParaRPr lang="it-IT" sz="1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4768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14B6A91-094C-F4FD-40D1-CA78411E419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1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9575D036-3069-AC27-547D-25C62F15A5C3}"/>
              </a:ext>
            </a:extLst>
          </p:cNvPr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E153C718-2C0B-B001-788A-19FC58E224A3}"/>
              </a:ext>
            </a:extLst>
          </p:cNvPr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5" name="Segnaposto immagine diapositiva 4">
            <a:extLst>
              <a:ext uri="{FF2B5EF4-FFF2-40B4-BE49-F238E27FC236}">
                <a16:creationId xmlns:a16="http://schemas.microsoft.com/office/drawing/2014/main" id="{0CA34F65-E340-49B7-B261-3830BB5F23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6640" y="812520"/>
            <a:ext cx="5340240" cy="40035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74F84BDC-6871-EA46-B2A6-22203B3A717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39" y="5078520"/>
            <a:ext cx="6043679" cy="4806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it-IT"/>
          </a:p>
        </p:txBody>
      </p:sp>
      <p:sp>
        <p:nvSpPr>
          <p:cNvPr id="7" name="Segnaposto intestazione 6">
            <a:extLst>
              <a:ext uri="{FF2B5EF4-FFF2-40B4-BE49-F238E27FC236}">
                <a16:creationId xmlns:a16="http://schemas.microsoft.com/office/drawing/2014/main" id="{6020652E-7D8D-5893-B8FB-46798EE0D38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-360"/>
            <a:ext cx="3276720" cy="5302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lang="it-IT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4818AD15-45CB-4CDC-1683-02061B81A2C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240" y="-360"/>
            <a:ext cx="3276720" cy="5302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lang="it-IT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EE387207-E2C3-E2E5-08FF-81B7D85FE27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320"/>
            <a:ext cx="3276720" cy="5302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lang="it-IT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D2E79AB-5E06-3B88-2E07-0FC7FD351B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240" y="10156320"/>
            <a:ext cx="3276720" cy="5302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lang="it-IT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46EBD689-FD70-47B3-ACF5-BCB977E6246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28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51"/>
      </a:spcBef>
      <a:spcAft>
        <a:spcPts val="0"/>
      </a:spcAft>
      <a:tabLst>
        <a:tab pos="0" algn="l"/>
        <a:tab pos="449280" algn="l"/>
        <a:tab pos="898559" algn="l"/>
        <a:tab pos="1347840" algn="l"/>
        <a:tab pos="1797120" algn="l"/>
        <a:tab pos="2246400" algn="l"/>
        <a:tab pos="2695680" algn="l"/>
        <a:tab pos="3144959" algn="l"/>
        <a:tab pos="3594240" algn="l"/>
        <a:tab pos="4043519" algn="l"/>
        <a:tab pos="449280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it-IT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1EC6FFAF-B605-7F53-2CE8-38E968C17B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C53BDF36-0EDE-4890-A677-FB802C62C069}" type="slidenum">
              <a:t>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6ED56B6-4AF1-E4F4-3B5F-CF256FFD7F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73BB23-CD92-EEE7-47BE-F27498AA69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571F531B-DB2E-DBB9-57F7-538950D9E9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4FEE27A1-CB6A-47CF-8E33-8BF9ADAF67D7}" type="slidenum">
              <a:t>10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2859980-DF72-7B4D-1A2D-18D3B48B1E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641EF74-FE3F-3761-6874-572F7461BA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FDD55ADB-C018-D260-3A8E-C5F404827A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4C754A68-EE25-430C-98D7-81EA14B68DC2}" type="slidenum">
              <a:t>11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8B02818-CF77-FF60-99C3-9B6B7F3665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523D3AE-194D-2359-A099-1A26D4850B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1C64861E-2B49-8E2E-6D65-DE492D2BACD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0F1FC3C0-5916-4FA2-AA6C-E35C8EF19106}" type="slidenum">
              <a:t>12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D54FF27-543C-74D3-B1C1-1352BA8404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5C8AD2-3157-576C-4D61-C132CB1AC3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B42DDA24-D721-A197-1AA4-36F4121F7D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01622B59-76AF-4162-B9C3-BC3019512CE7}" type="slidenum">
              <a:t>13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4313C8B-6713-F194-2C7C-4AA4ED8D74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02EBD7-661C-5DFE-8EAC-85AE2D576D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6494C6A6-372F-72F9-ED90-953079FB54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82E0B1E-668F-4601-A256-B452AAE70FB2}" type="slidenum">
              <a:t>14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76E1FC-E0FA-E56E-E5A5-3E22D5FAEB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3386526-F353-069D-5B92-6909DF0794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9B2EED3A-CA97-BBC2-49E1-7989B75741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0C2CC766-503C-4AE1-9894-F1E604278293}" type="slidenum">
              <a:t>15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604AE5A-BB1B-8044-3836-6600AB7E87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30CA589-4327-4BCA-1363-FA1F440990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8A420DE3-5CFF-C6C6-43DE-570EBB43AC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22295E32-B778-4F7B-A15F-6B5F93D0FE1B}" type="slidenum">
              <a:t>16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B1DB870-4619-F9D3-0B4F-D375BD3667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9617D43-B136-173A-2DD7-43DA3F563A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46468C05-2442-6361-4FF1-DC78C871A2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4159226C-693C-4BA6-BF90-F78409457148}" type="slidenum">
              <a:t>17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C0E7B1-5D68-5141-BD6B-E295352DF8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AE40928-E453-E5FC-2F67-39B9361DE1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EFE3593D-ABF1-398D-FAF3-9E82220CEC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811539C-3E18-40D1-8D46-57C790561489}" type="slidenum">
              <a:t>18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0AC0C6C-CA78-BB2B-22AF-C444D09D3F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C49945C-9831-2949-3D57-A65247C6ED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8523C3B7-656A-1C94-B7A8-CA2BB68FA2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1B348BA-C18D-4544-BC45-0EA1DE86B214}" type="slidenum">
              <a:t>19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E51AA7-85D4-DF8C-3ED5-79D5292916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BF255F2-B0E7-BE59-DC98-C0AB14F5D6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1AB3375C-4C87-067D-BB61-E42F1761C3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E91BC794-4F9B-4D48-8A70-A92977D355D1}" type="slidenum">
              <a:t>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5B8711-C81C-B037-E336-7116D1925E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E9B32D-BF99-D5CC-84C9-161555FCF5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21155BF0-F5C0-CD99-3C60-23932DAC70C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F2B23125-7F4C-41D2-A5E2-8F14C6C605C0}" type="slidenum">
              <a:t>20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6B647AD-17E3-C69D-2E53-444ADF791F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07DBF19-BD54-83B1-9ACA-788C607A78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F99997DB-3D7D-5648-76B5-3B9DA10F54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6C9F60AF-B37B-4646-BDD5-B1095E4621C3}" type="slidenum">
              <a:t>21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D448183-52A9-C6FB-5F24-5486271E42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DBEE2B1-7409-4A1E-1B47-9611C42CDF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A34E9873-E833-FB2C-09F5-CB4E71CDE9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36754569-5F30-4FFE-9497-D6CB1137DF1F}" type="slidenum">
              <a:t>22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581D951-0915-E279-B6CC-EADCE06540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B63BB02-83B9-33E7-0FD1-4C4E9EB3C9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9116A3C1-6CF0-B7B4-634D-91029F6C8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C9AA212-CB51-4DAA-B7CB-E68632E2F324}" type="slidenum">
              <a:t>23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AEB6E4-A970-9B48-8301-8E018B9A0C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7835671-A31F-D82E-CB66-96B6B3197E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870979EA-5FAC-86D9-D372-7D89528A15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B052A08F-1779-4E7F-9923-51929A47F596}" type="slidenum">
              <a:t>24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2708DD1-7DED-B6D2-B4BC-BAE7C152C2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10F65AA-AFFB-C21F-DE6D-0D09E1871D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A3EB9443-EDD1-AA51-95B1-AA5E140449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86905FB-9FCF-4CFB-B280-3427EC7D8E74}" type="slidenum">
              <a:t>25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659EC7-2466-33B5-DBF4-7B7682AE57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656CEE2-C12B-752E-1EDD-9C2261F16E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C4222FC6-DCB2-AC7B-E7F9-78E0D67D94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6AF7E16F-C63E-43AC-B818-00AA2231ACEE}" type="slidenum">
              <a:t>26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8400F10-7E65-FBD5-2B43-827C46DB96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449FB3-E24B-3D91-685C-0EC628DC15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AF93720E-ADA8-959C-F05F-65EA623365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D3C7BD8-48B2-482C-B700-7A8EF5299408}" type="slidenum">
              <a:t>27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A126384-314E-F074-8968-DAC57E51CB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EFB11EE-3C15-E809-0607-7CE3EC1054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69632BCC-5647-9823-9B47-923F8A657B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F995BDCE-D72E-4317-96F7-A5F0F60ABE13}" type="slidenum">
              <a:t>28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24342F-E038-6A89-2B0C-850930F665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95C7CA1-BBAE-CDEF-36BC-1C894568DB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A0931CA3-8D4F-D612-F3E2-6BD6DE1D30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FEA3A159-CD7F-4692-856D-34A814C748AC}" type="slidenum">
              <a:t>29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8D79EE-22DF-787C-C40B-8BE6EEFF58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A5AD798-FF17-16A1-339A-57F2A6C1CC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15FA1441-0B9A-F3FA-8A16-BAD61A3557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C15118A0-9EE0-41A4-AFF6-088DD76E97EF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A31040-6CD0-A121-7D75-33B736DC9E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121616-910E-DBEA-DA0B-CFB9262737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B271C380-8E2D-D1EC-0ABD-FA7D67CF95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8E3FC8C-6A54-41E1-8108-9AFA9FFBCA74}" type="slidenum">
              <a:t>30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70DBEEC-DA48-E72C-3127-A39A7EC9E5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E7A76A4-7E4E-A967-1753-C1A85D5A9D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70286950-4042-274B-55A3-0AAD762B3B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8160303-5DFD-4E68-925D-C0D2E41B4E54}" type="slidenum">
              <a:t>31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D95E96-81B8-6F2F-D635-9533B347D1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485CBC9-68F8-3D07-3EDB-97A4EDB8D2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CB055C49-DA6C-930D-3FC1-F19137AADC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76FE6F35-B80F-4E35-A410-584780F5102A}" type="slidenum">
              <a:t>32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A1CAFAE-566D-D835-3A12-9B542AD0FE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381A06C-8666-55D4-3590-73CE3470A0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33C82C43-0615-29F5-96B2-796FE9B131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9E7B1AF-A023-4124-AC72-060C2CE194D3}" type="slidenum">
              <a:t>33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1D91B4C-892E-C58E-9F8F-53512F18F4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3F92321-9CF5-828D-8679-DF517B562D2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0FFE42E5-0C04-FA5F-7FA5-2AEBB76684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4EC405CF-E405-4F8A-9DCD-712D5F5D89F5}" type="slidenum">
              <a:t>34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6C6F1E8-3EA8-39CE-F12F-B265E1C461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1D1EDFC-F471-F4A2-D08F-7482901E6B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4BEE18F4-0942-D693-30C6-31B52D5943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8929B6D-3CFA-47D6-8204-E48AF2386FED}" type="slidenum">
              <a:t>35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160E12-D8DD-21B2-CB30-2DF4951BDF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2B6391-A97A-A35A-3031-B942BBE5C5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999D19EB-721E-BB72-D5A4-5C73CF885BE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752F5D1-7A21-4D62-8A69-69685A203E8D}" type="slidenum">
              <a:t>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5DCD1E5-1E7E-ED5C-C3D2-55C2FFB973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BCE8821-DB04-74E7-D4B3-6C9FF406D7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67B88B05-6B39-0E79-0DEB-14F6FCEFD3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A6F1486B-0023-4338-9FD4-B3584CD5B9D3}" type="slidenum">
              <a:t>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00F42C2-9D91-582C-9770-BFEEABB65B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898D4E-99C9-8F63-9109-6DBA76BDEF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C5318F75-C86E-DB77-08DB-4C416DBA57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C0AA7FF5-8539-433B-8AC3-DD5604394421}" type="slidenum">
              <a:t>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53CAB5F-CCB9-C0FD-7E62-E5EA0B89E9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B482463-6C14-3A55-3682-5C05F94E54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0B989306-FDE7-35D3-65A5-130961AD2A3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701648E-148D-4E73-9092-592EEBB6E884}" type="slidenum">
              <a:t>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173D9B4-8C1E-2824-061B-6A86665B54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C7F41F0-86F4-8F7F-B2CC-8E2097ABA6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9DA92A00-7F17-F59F-C917-040AF1E982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7A5D859F-9956-4ED8-82F0-06EDEFF8F1CF}" type="slidenum">
              <a:t>8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9BCF935-9A15-4CED-79C9-A60B685027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241E649-01EB-E903-6565-092A1015FA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>
            <a:extLst>
              <a:ext uri="{FF2B5EF4-FFF2-40B4-BE49-F238E27FC236}">
                <a16:creationId xmlns:a16="http://schemas.microsoft.com/office/drawing/2014/main" id="{CB45973A-B59C-F4C1-40E3-C2E56751AD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8B55F12C-D94E-44CF-A8AF-4F38A331F3A5}" type="slidenum">
              <a:t>9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59FBE9F-3B0E-C6B7-4B43-52CBE4869A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102B7E5-462C-47EC-65C2-4FB5DC7BFD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anchor="ctr" anchorCtr="0">
            <a:spAutoFit/>
          </a:bodyPr>
          <a:lstStyle/>
          <a:p>
            <a:endParaRPr lang="it-IT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E8B0F-D765-A487-5CE4-1D1127A51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E35782-28FE-EAE1-AD66-F7CCADBA5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8974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C8A97-7428-6971-553F-74F798F5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29E56A-6B72-0110-2FB3-FF8546BB7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485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37D21CB-7C61-4E8E-450B-9C629A28E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303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CA8575-2F05-2C66-C057-C87794DA8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303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1144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F5CD9A-A21F-67B2-A65D-79B206351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CDF754-A50D-B2A3-3D90-A039FD951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5981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CB137-029A-7C1E-8FF3-84F63F80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95D2BA-DEC3-3D65-6209-443525BE4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58394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01A49-95E5-5B99-3A7C-2EA74773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1E5FE1-81B9-E2C9-69CA-4ED33E779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2134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808094-DED6-963B-DA33-4203889A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8D075C-2F43-27CB-A44F-1249C83BC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3375"/>
            <a:ext cx="4035425" cy="3973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DC97BE-7B5E-02BC-AFB2-45FFB1CE6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603375"/>
            <a:ext cx="4037013" cy="3973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565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3E91F-C8A0-89DC-CDAC-1F51FE1E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374123-6657-DD5D-DF31-1D401C036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C37E01-5D59-20B1-292E-529E40935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87ADB68-C1DD-0DBF-4277-A0D96CCC2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AECC40-9C2A-A354-90A3-A478FB50B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2403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E0D1F1-F2AE-9DFB-D124-65D787D5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1545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66406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04881-345A-CFD0-913B-C5C29567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A3F71-1BDB-4983-34F2-94A4CA11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E36B80-9733-524D-314B-226954A27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0275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39F1B2-B69A-F271-3978-D7A4A04C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F6064-79FB-6173-BD8A-E0DE85E1D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7549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21F0C5-6343-AE5F-7175-FDF2BFBC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C2E74F-1896-6B2E-B23F-40EAC9919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74967B-8C9E-30B7-BA5A-95DFA0B1C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6246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C8FA0-1F6C-9BE2-8056-16BA0700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C8D740-93E8-CFD5-EF76-1DF4C5800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518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5913BC-B239-3CAF-7D6A-437B6D608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303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BE10B2-27DE-7214-FCF7-4FB19EC12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303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75442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D2C256-99DB-573B-13EC-192E9C943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1C4E8E-5C80-BC66-21D6-9EC2009FC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1398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DA1B91-7DA9-89EB-F361-630BAF76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186DDD-6912-08D0-A117-72825451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2930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67666E-4A44-FC45-5E37-D72B0E9E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654BBE-4AD0-0353-2963-CA381EF93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26328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0790BC-3C5C-A531-5D94-C389E4A0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E8876D-715A-B662-0596-6D580E074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3375"/>
            <a:ext cx="4035425" cy="3973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109F53-CF92-8C6E-0C3F-2C430C979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603375"/>
            <a:ext cx="4037013" cy="3973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53417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A6DEE-14F5-9A33-4480-C2F23215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870F30-0E84-C23F-1FB1-21E7E080B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547CDF-3D3A-0BD3-F6FB-FD31A5A4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98C03E-6798-6C04-DE44-6AEDC83A0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EE73B0C-E334-077C-7CF3-134FF7CFF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40039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64414-B4AC-19BA-CFEE-42D560F7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21354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9950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C8B9A-49B2-6723-3208-C85AF326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CF62CC-B8DF-3720-5CE1-49B0C3D38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8310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7F798B-39DD-4FD9-DA16-243AF280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B53353-655C-2207-E135-F485BB6B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93BF5E-2E3F-89E8-759E-A1A28C3B1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36576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D9746-8577-1C67-0E73-D73D51FD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F05E24A-D752-5FAB-4638-5CFE22142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27CC3A-945C-AC6C-C393-55D67577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3435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BEC30-1965-21AC-D25D-19CBFB86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0BB97F-3BE6-18B4-E60E-66D8D79AB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40350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33E9DE-BD3D-14B9-3BFC-407F158EC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303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54B4C6-75D8-417A-1398-8A394E767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303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0742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29D79-8A27-F90C-4DD8-47BC1A48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5B3990-3540-5EAF-D634-884731588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3375"/>
            <a:ext cx="4035425" cy="3973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0581C4-F791-DF1E-C18B-8B17AE2AC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603375"/>
            <a:ext cx="4037013" cy="3973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1816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24D5A-90FE-072F-9E7C-87F1CE3E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26A8B3-75FB-06F9-7B63-8B28C6D5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223CBA-5822-25DF-E9C0-6B16F7252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AFC2E5-9867-943B-89F7-D8507B8FE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FD2DF7-EF79-9CDE-9122-CE7B75408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318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77A36-609F-6B44-9F86-6AEA57DD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6595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2599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0DDA6F-9B0E-D116-8D01-69636A83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A64FBA-2AAA-2FCE-732B-589D7025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57161D-1559-6E51-107E-F34433667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5893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979C0-C470-D987-23B9-C5FD1FA3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96D9AF-4D9B-2BF0-D103-326DA4311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FD05AE-642A-BF98-3E73-0B41065B7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6316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1A8317-ED63-678A-4E6B-4B12068727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839" y="272520"/>
            <a:ext cx="8224920" cy="11401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EB1CE6-032A-7BF3-87C4-BDC8BA468D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839" y="1603080"/>
            <a:ext cx="8224920" cy="3973319"/>
          </a:xfrm>
          <a:prstGeom prst="rect">
            <a:avLst/>
          </a:prstGeom>
          <a:noFill/>
          <a:ln>
            <a:noFill/>
          </a:ln>
        </p:spPr>
        <p:txBody>
          <a:bodyPr vert="horz" lIns="0" tIns="11160" rIns="0" bIns="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DA28B47-650E-4AAC-B046-A6F18DCB6C6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141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D389D86E-57F4-3A5F-FD1E-F39E14C54BA7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360359" y="422280"/>
            <a:ext cx="2500200" cy="10144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0">
        <a:lnSpc>
          <a:spcPct val="97000"/>
        </a:lnSpc>
        <a:spcBef>
          <a:spcPts val="11"/>
        </a:spcBef>
        <a:spcAft>
          <a:spcPts val="11"/>
        </a:spcAft>
        <a:tabLst>
          <a:tab pos="0" algn="l"/>
          <a:tab pos="449280" algn="l"/>
          <a:tab pos="898559" algn="l"/>
          <a:tab pos="1347840" algn="l"/>
          <a:tab pos="1797120" algn="l"/>
          <a:tab pos="2246400" algn="l"/>
          <a:tab pos="2695680" algn="l"/>
          <a:tab pos="3144959" algn="l"/>
          <a:tab pos="3594240" algn="l"/>
          <a:tab pos="4043519" algn="l"/>
          <a:tab pos="449280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00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rebuchet MS" pitchFamily="34"/>
          <a:ea typeface="SimSun" pitchFamily="2"/>
        </a:defRPr>
      </a:lvl1pPr>
    </p:titleStyle>
    <p:bodyStyle>
      <a:lvl1pPr marL="343080" marR="0" indent="-343080" algn="l" rtl="0" hangingPunct="0">
        <a:lnSpc>
          <a:spcPct val="97000"/>
        </a:lnSpc>
        <a:spcBef>
          <a:spcPts val="11"/>
        </a:spcBef>
        <a:spcAft>
          <a:spcPts val="1287"/>
        </a:spcAft>
        <a:tabLst>
          <a:tab pos="343080" algn="l"/>
          <a:tab pos="792360" algn="l"/>
          <a:tab pos="1241639" algn="l"/>
          <a:tab pos="1690920" algn="l"/>
          <a:tab pos="2140200" algn="l"/>
          <a:tab pos="2589480" algn="l"/>
          <a:tab pos="3038760" algn="l"/>
          <a:tab pos="3488039" algn="l"/>
          <a:tab pos="3937320" algn="l"/>
          <a:tab pos="4386599" algn="l"/>
          <a:tab pos="4835880" algn="l"/>
          <a:tab pos="5284799" algn="l"/>
          <a:tab pos="5734080" algn="l"/>
          <a:tab pos="6183360" algn="l"/>
          <a:tab pos="6632640" algn="l"/>
          <a:tab pos="7081920" algn="l"/>
          <a:tab pos="7531200" algn="l"/>
          <a:tab pos="7980480" algn="l"/>
          <a:tab pos="8429759" algn="l"/>
          <a:tab pos="8879040" algn="l"/>
          <a:tab pos="9328320" algn="l"/>
        </a:tabLst>
        <a:defRPr lang="it-IT" sz="290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rebuchet MS" pitchFamily="34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E3A5B52-5775-01AF-3200-B55C39B0FF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839" y="272520"/>
            <a:ext cx="8224920" cy="11401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49CD4A-B0A4-737E-4A4E-D940C247C6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839" y="1603080"/>
            <a:ext cx="8224920" cy="3973319"/>
          </a:xfrm>
          <a:prstGeom prst="rect">
            <a:avLst/>
          </a:prstGeom>
          <a:noFill/>
          <a:ln>
            <a:noFill/>
          </a:ln>
        </p:spPr>
        <p:txBody>
          <a:bodyPr vert="horz" lIns="0" tIns="32040" rIns="0" bIns="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A7DC8AC0-17FD-50C8-51CB-CF5EFE88BD47}"/>
              </a:ext>
            </a:extLst>
          </p:cNvPr>
          <p:cNvSpPr/>
          <p:nvPr/>
        </p:nvSpPr>
        <p:spPr>
          <a:xfrm>
            <a:off x="230040" y="6516720"/>
            <a:ext cx="6858000" cy="19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0418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3EE67975-9BA4-196B-E987-16CFA9773965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315200" y="6019919"/>
            <a:ext cx="1676519" cy="6760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ctr" rtl="0" hangingPunct="0">
        <a:lnSpc>
          <a:spcPct val="93000"/>
        </a:lnSpc>
        <a:spcBef>
          <a:spcPts val="11"/>
        </a:spcBef>
        <a:spcAft>
          <a:spcPts val="11"/>
        </a:spcAft>
        <a:tabLst>
          <a:tab pos="0" algn="l"/>
          <a:tab pos="449280" algn="l"/>
          <a:tab pos="898559" algn="l"/>
          <a:tab pos="1347840" algn="l"/>
          <a:tab pos="1797120" algn="l"/>
          <a:tab pos="2246400" algn="l"/>
          <a:tab pos="2695680" algn="l"/>
          <a:tab pos="3144959" algn="l"/>
          <a:tab pos="3594240" algn="l"/>
          <a:tab pos="4043519" algn="l"/>
          <a:tab pos="449280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9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SimSun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11"/>
        </a:spcBef>
        <a:spcAft>
          <a:spcPts val="1599"/>
        </a:spcAft>
        <a:tabLst>
          <a:tab pos="342720" algn="l"/>
          <a:tab pos="792000" algn="l"/>
          <a:tab pos="1241279" algn="l"/>
          <a:tab pos="1690560" algn="l"/>
          <a:tab pos="2139840" algn="l"/>
          <a:tab pos="2589120" algn="l"/>
          <a:tab pos="3038400" algn="l"/>
          <a:tab pos="3487679" algn="l"/>
          <a:tab pos="3936960" algn="l"/>
          <a:tab pos="4386239" algn="l"/>
          <a:tab pos="4835520" algn="l"/>
          <a:tab pos="5284439" algn="l"/>
          <a:tab pos="5733720" algn="l"/>
          <a:tab pos="6183000" algn="l"/>
          <a:tab pos="6632280" algn="l"/>
          <a:tab pos="7081560" algn="l"/>
          <a:tab pos="7530840" algn="l"/>
          <a:tab pos="7980120" algn="l"/>
          <a:tab pos="8429399" algn="l"/>
          <a:tab pos="8878680" algn="l"/>
          <a:tab pos="9327960" algn="l"/>
        </a:tabLst>
        <a:defRPr lang="it-IT" sz="36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251B9D1-4A53-109E-0A9A-E1D01D89D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839" y="272520"/>
            <a:ext cx="8224920" cy="11401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1BBA36-8B67-64EB-F824-65F959F969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839" y="1603080"/>
            <a:ext cx="8224920" cy="3973319"/>
          </a:xfrm>
          <a:prstGeom prst="rect">
            <a:avLst/>
          </a:prstGeom>
          <a:noFill/>
          <a:ln>
            <a:noFill/>
          </a:ln>
        </p:spPr>
        <p:txBody>
          <a:bodyPr vert="horz" lIns="0" tIns="32040" rIns="0" bIns="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A1DBA7C-89F2-33FA-BC57-B8A10D3CE1A1}"/>
              </a:ext>
            </a:extLst>
          </p:cNvPr>
          <p:cNvSpPr/>
          <p:nvPr/>
        </p:nvSpPr>
        <p:spPr>
          <a:xfrm>
            <a:off x="230040" y="6516720"/>
            <a:ext cx="6858000" cy="19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0418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57DB397E-D5A0-74BD-95EA-E0692AB60B2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315200" y="6019919"/>
            <a:ext cx="1676519" cy="6760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93000"/>
        </a:lnSpc>
        <a:spcBef>
          <a:spcPts val="11"/>
        </a:spcBef>
        <a:spcAft>
          <a:spcPts val="11"/>
        </a:spcAft>
        <a:tabLst>
          <a:tab pos="0" algn="l"/>
          <a:tab pos="449280" algn="l"/>
          <a:tab pos="898559" algn="l"/>
          <a:tab pos="1347840" algn="l"/>
          <a:tab pos="1797120" algn="l"/>
          <a:tab pos="2246400" algn="l"/>
          <a:tab pos="2695680" algn="l"/>
          <a:tab pos="3144959" algn="l"/>
          <a:tab pos="3594240" algn="l"/>
          <a:tab pos="4043519" algn="l"/>
          <a:tab pos="449280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it-IT" sz="49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SimSun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11"/>
        </a:spcBef>
        <a:spcAft>
          <a:spcPts val="1599"/>
        </a:spcAft>
        <a:tabLst>
          <a:tab pos="342720" algn="l"/>
          <a:tab pos="792000" algn="l"/>
          <a:tab pos="1241279" algn="l"/>
          <a:tab pos="1690560" algn="l"/>
          <a:tab pos="2139840" algn="l"/>
          <a:tab pos="2589120" algn="l"/>
          <a:tab pos="3038400" algn="l"/>
          <a:tab pos="3487679" algn="l"/>
          <a:tab pos="3936960" algn="l"/>
          <a:tab pos="4386239" algn="l"/>
          <a:tab pos="4835520" algn="l"/>
          <a:tab pos="5284439" algn="l"/>
          <a:tab pos="5733720" algn="l"/>
          <a:tab pos="6183000" algn="l"/>
          <a:tab pos="6632280" algn="l"/>
          <a:tab pos="7081560" algn="l"/>
          <a:tab pos="7530840" algn="l"/>
          <a:tab pos="7980120" algn="l"/>
          <a:tab pos="8429399" algn="l"/>
          <a:tab pos="8878680" algn="l"/>
          <a:tab pos="9327960" algn="l"/>
        </a:tabLst>
        <a:defRPr lang="it-IT" sz="36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valentina.corona@comune.re.i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E400583C-27F0-539E-E7E1-599EC36D362D}"/>
              </a:ext>
            </a:extLst>
          </p:cNvPr>
          <p:cNvSpPr/>
          <p:nvPr/>
        </p:nvSpPr>
        <p:spPr>
          <a:xfrm>
            <a:off x="312840" y="1789200"/>
            <a:ext cx="8516880" cy="461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580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800" b="1" i="0" u="none" strike="noStrike" cap="none" baseline="0">
                <a:ln>
                  <a:noFill/>
                </a:ln>
                <a:solidFill>
                  <a:srgbClr val="80808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SimSun" pitchFamily="2"/>
                <a:cs typeface="SimSun" pitchFamily="2"/>
              </a:rPr>
              <a:t>METODO DI LAVORO PER LA REDAZIONE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800" b="1" i="0" u="none" strike="noStrike" cap="none" baseline="0">
                <a:ln>
                  <a:noFill/>
                </a:ln>
                <a:solidFill>
                  <a:srgbClr val="80808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SimSun" pitchFamily="2"/>
                <a:cs typeface="SimSun" pitchFamily="2"/>
              </a:rPr>
              <a:t>DI UN PIANO DI ORGANIZZAZIONE DELLE AGGREGAZIONI DOCUMENTALI: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800" b="1" i="0" u="none" strike="noStrike" cap="none" baseline="0">
                <a:ln>
                  <a:noFill/>
                </a:ln>
                <a:solidFill>
                  <a:srgbClr val="80808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SimSun" pitchFamily="2"/>
                <a:cs typeface="SimSun" pitchFamily="2"/>
              </a:rPr>
              <a:t>L’ESPERIENZA DEL COMUNE DI REGGIO EMILIA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800" b="0" i="1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Piani di classificazione, di organizzazione delle aggregazioni documentali e di conservazione: analisi e metodi di redazione</a:t>
            </a: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webinar a cura di Formez PA - 19 aprile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2176D4D6-0AA4-C762-93BE-282A4DC6C0AA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F60CD9E9-A34E-7EE6-3DBC-4D8126C82ABE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2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5166F597-0C8A-27C9-D183-01A0DC854486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Il Progetto viene inserito all’interno della nota di aggiornamento 2022-2024 del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Documento Unico di Programmazione – DUP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e del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Piano Esecutivo di Gestione - PEG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di ciascun Servizio per il 2022 come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obiettivo prioritario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.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In questo modo a tutti i Servizi viene affidato anche ufficialmente un ruolo di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compartecipazione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al Progetto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23A35FDB-7C16-D96A-32DA-43007DCA51D3}"/>
              </a:ext>
            </a:extLst>
          </p:cNvPr>
          <p:cNvSpPr/>
          <p:nvPr/>
        </p:nvSpPr>
        <p:spPr>
          <a:xfrm>
            <a:off x="1007999" y="1475999"/>
            <a:ext cx="720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E994"/>
          </a:solidFill>
          <a:ln w="0">
            <a:solidFill>
              <a:srgbClr val="FFF5CE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2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(2022)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inserimento del Progetto nei documenti di programmazione dell’Ente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6768D40E-5841-C827-60BB-99C4A006D7C5}"/>
              </a:ext>
            </a:extLst>
          </p:cNvPr>
          <p:cNvSpPr/>
          <p:nvPr/>
        </p:nvSpPr>
        <p:spPr>
          <a:xfrm>
            <a:off x="2700360" y="5040000"/>
            <a:ext cx="3780000" cy="12243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Servizi sperimentatori 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hanno scadenze anticipate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3AB611C3-8EF9-9285-1E95-7096965963EB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6C510987-525A-E1D9-2DEA-EFAC8C01EE06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2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683CA2B0-E694-ADE3-A9A0-6C08ACF4EB6C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rgbClr val="FFFF00"/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94F623EB-C76C-338D-0390-D298F2AA8F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40" y="1496879"/>
            <a:ext cx="9143640" cy="2787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CA01C0-9A78-6B70-5EF9-65BDC184214E}"/>
              </a:ext>
            </a:extLst>
          </p:cNvPr>
          <p:cNvSpPr txBox="1"/>
          <p:nvPr/>
        </p:nvSpPr>
        <p:spPr>
          <a:xfrm>
            <a:off x="2340000" y="4860000"/>
            <a:ext cx="5040000" cy="622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Estratto del Documento Unico di Programmazione 2022-2024</a:t>
            </a:r>
          </a:p>
        </p:txBody>
      </p:sp>
      <p:sp>
        <p:nvSpPr>
          <p:cNvPr id="7" name="Connettore diritto 6">
            <a:extLst>
              <a:ext uri="{FF2B5EF4-FFF2-40B4-BE49-F238E27FC236}">
                <a16:creationId xmlns:a16="http://schemas.microsoft.com/office/drawing/2014/main" id="{1D77F7D5-18AA-27FC-8655-995FFF6F1D0C}"/>
              </a:ext>
            </a:extLst>
          </p:cNvPr>
          <p:cNvSpPr/>
          <p:nvPr/>
        </p:nvSpPr>
        <p:spPr>
          <a:xfrm flipV="1">
            <a:off x="720000" y="4140000"/>
            <a:ext cx="1440000" cy="1800000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  <a:tailEnd type="arrow"/>
          </a:ln>
        </p:spPr>
        <p:txBody>
          <a:bodyPr vert="horz" wrap="square" lIns="126000" tIns="81000" rIns="126000" bIns="81000" anchor="ctr" anchorCtr="0" compatLnSpc="1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A13366F5-65C3-FB3F-7E26-7B69274ADA8B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A301396E-3F64-1B5B-6612-AB7D5AE56452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2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5CE7DC2B-3E63-3020-4130-C5D3E5B7C34F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rgbClr val="FFFF00"/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C8DBBA-1144-8FDD-931F-0C849E733F3E}"/>
              </a:ext>
            </a:extLst>
          </p:cNvPr>
          <p:cNvSpPr txBox="1"/>
          <p:nvPr/>
        </p:nvSpPr>
        <p:spPr>
          <a:xfrm>
            <a:off x="2340000" y="5256000"/>
            <a:ext cx="5040000" cy="35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Estratto del Piano Esecutivo di Gestione 2022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933EB9BC-7847-85F4-CF24-27115182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3079" y="1404000"/>
            <a:ext cx="8112960" cy="368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32F22788-C0D4-3A95-F710-421530E4FE9F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E47176A6-038F-AB69-E8B1-A507061E1D6A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3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A2CBDF02-A58F-B5F9-BBCA-CDA7726E9051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I Dirigenti di tutti i Servizi sono chiamati a individuare uno o più operatori per costituire il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gruppo di lavoro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composto dai referenti per il Progetto.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Si richiede che gli operatori designati abbiano un buon livello di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consapevolezza trasversale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delle attività svolte dal Servizio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FAA4E3C-156F-14ED-509D-2D38D2F8AD7D}"/>
              </a:ext>
            </a:extLst>
          </p:cNvPr>
          <p:cNvSpPr/>
          <p:nvPr/>
        </p:nvSpPr>
        <p:spPr>
          <a:xfrm>
            <a:off x="1007999" y="1475999"/>
            <a:ext cx="720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E994"/>
          </a:solidFill>
          <a:ln w="0">
            <a:solidFill>
              <a:srgbClr val="FFF5CE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3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(febbraio 2022)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costituzione del gruppo di lavoro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F5D952E7-0B14-BAF2-5B20-F25A355EDA9A}"/>
              </a:ext>
            </a:extLst>
          </p:cNvPr>
          <p:cNvSpPr/>
          <p:nvPr/>
        </p:nvSpPr>
        <p:spPr>
          <a:xfrm>
            <a:off x="2772000" y="5004000"/>
            <a:ext cx="3600000" cy="126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Viene aperta una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casella di posta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 a uso interno appositamente dedicata al Progetto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361F2662-BE98-3287-E0AC-057C92D9447B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8AAB66B2-0DF6-0087-4FF9-C32C0B5A71F1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3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C990CFF0-48AB-15CB-E808-CB4376A53B3F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C694B9F5-8BC7-E84A-F5E1-A9AD532F5F04}"/>
              </a:ext>
            </a:extLst>
          </p:cNvPr>
          <p:cNvSpPr/>
          <p:nvPr/>
        </p:nvSpPr>
        <p:spPr>
          <a:xfrm>
            <a:off x="1007999" y="1475999"/>
            <a:ext cx="720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E994"/>
          </a:solidFill>
          <a:ln w="0">
            <a:solidFill>
              <a:srgbClr val="FFF5CE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3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(febbraio 2022)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costituzione del gruppo di lavoro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605C7875-CAB0-D1B4-F4E7-D91FFED72384}"/>
              </a:ext>
            </a:extLst>
          </p:cNvPr>
          <p:cNvSpPr/>
          <p:nvPr/>
        </p:nvSpPr>
        <p:spPr>
          <a:xfrm>
            <a:off x="2160000" y="3060000"/>
            <a:ext cx="2196000" cy="180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numero Servizi coinvolti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27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5192946-EAB1-CEFB-92F8-46D2F0D52AFA}"/>
              </a:ext>
            </a:extLst>
          </p:cNvPr>
          <p:cNvSpPr/>
          <p:nvPr/>
        </p:nvSpPr>
        <p:spPr>
          <a:xfrm>
            <a:off x="4572360" y="3060360"/>
            <a:ext cx="2267640" cy="180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numero membri gruppo di lavoro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70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4FD78191-327F-4421-3F42-8EA420FA63FD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21EA1AF4-AF19-D365-1277-63A8A9D0CC67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4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BD674B03-ADE9-EF03-0C7D-87A372B9593A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Al gruppo di lavoro viene presentato il Progetto in merito a obiettivi, strumenti e </a:t>
            </a:r>
            <a:r>
              <a:rPr lang="it-IT" sz="2200" b="0" i="1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road map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06E3FAF5-9235-09AD-2915-09471EA4AFE9}"/>
              </a:ext>
            </a:extLst>
          </p:cNvPr>
          <p:cNvSpPr/>
          <p:nvPr/>
        </p:nvSpPr>
        <p:spPr>
          <a:xfrm>
            <a:off x="1007999" y="1475999"/>
            <a:ext cx="720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E994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4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(marzo 2022)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presentazione del Progetto al gruppo di lavoro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DB63501B-A408-A51E-E7D6-6CBBA58BC4FC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77234385-8959-E561-F000-B7BC9EE712A0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5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F9CB8B1F-A0DC-5F42-B740-C1EF1C0C6F73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Mediante la compilazione di un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questionario online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creato con LimeSurvey i referenti effettuato un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censimento delle tipologie documentarie e delle attuali prassi di organizzazione documentale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, indicando gli eventuali </a:t>
            </a:r>
            <a:r>
              <a:rPr lang="it-IT" sz="2200" b="1" i="1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desiderata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degli uffici produttori.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Agli utenti viene fornito un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fac-simile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per la compilazione, con le istruzioni relative a ciascuna domanda del questionario, e la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bozza del Piano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che consenta loro di tarare in modo corretto il livello di analisi richiesto dal censimento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519D4C3B-CEE7-1F50-A321-9EB705A5A53E}"/>
              </a:ext>
            </a:extLst>
          </p:cNvPr>
          <p:cNvSpPr/>
          <p:nvPr/>
        </p:nvSpPr>
        <p:spPr>
          <a:xfrm>
            <a:off x="1007999" y="1475999"/>
            <a:ext cx="720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E994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5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(aprile-settembre 2022)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censimento delle tipologie documentarie e delle attuali prassi di organizzazione documentale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32C82300-CB7F-9E25-1656-68D8F7768570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8B5D187E-526F-6F93-30BB-39CBECB0CB75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610FDC5B-37BF-253D-A724-4995CD54EED1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B6557376-B285-F8B1-01EF-F4E35C56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-526" t="19678" r="183" b="-1315"/>
          <a:stretch>
            <a:fillRect/>
          </a:stretch>
        </p:blipFill>
        <p:spPr>
          <a:xfrm>
            <a:off x="1584360" y="360"/>
            <a:ext cx="5759640" cy="48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E2B5A36B-107F-FCC2-F475-C968ADD43E3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14423"/>
          <a:stretch>
            <a:fillRect/>
          </a:stretch>
        </p:blipFill>
        <p:spPr>
          <a:xfrm>
            <a:off x="1642319" y="4821120"/>
            <a:ext cx="5665679" cy="10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C457A20-32A3-A9EE-0291-07995C2FEFD0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447B5F36-FE07-70D2-1990-C71C112AF7F7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494C623F-889F-42D7-4A47-DF9849123554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DF788330-FCA8-0B7C-9F18-1F12A5CD18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39" b="11191"/>
          <a:stretch>
            <a:fillRect/>
          </a:stretch>
        </p:blipFill>
        <p:spPr>
          <a:xfrm>
            <a:off x="1224360" y="360"/>
            <a:ext cx="6400440" cy="593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DBC47422-6C74-B92D-85ED-CC603732AB94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9013A568-24CA-88CC-BA4B-BFBEDBF59810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04091622-CC2D-9D81-2125-846369F7D57D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D3FA65B1-DA0F-29E9-0085-02D014A547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4480" y="137160"/>
            <a:ext cx="8435880" cy="562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AEC83B97-D289-A03A-4415-F71A72C8D8B0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9E0C881D-6DFA-DBF8-651E-3732E794A301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LE RAGIONI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B145AF1F-2377-DDA5-DF1D-0BC32F906A56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B16A1CA1-9C9C-C5C6-13E0-6ABC617F3462}"/>
              </a:ext>
            </a:extLst>
          </p:cNvPr>
          <p:cNvSpPr/>
          <p:nvPr/>
        </p:nvSpPr>
        <p:spPr>
          <a:xfrm>
            <a:off x="540000" y="1440000"/>
            <a:ext cx="3960000" cy="450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contesto specifico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La storia archivista più recente del Comune di Reggio Emilia vede per lo più 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non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rappresentata la prassi di fascicolazione in senso proprio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84BB825-8E36-3196-597B-CF63A1B5AD99}"/>
              </a:ext>
            </a:extLst>
          </p:cNvPr>
          <p:cNvSpPr/>
          <p:nvPr/>
        </p:nvSpPr>
        <p:spPr>
          <a:xfrm>
            <a:off x="4860000" y="1440000"/>
            <a:ext cx="3960360" cy="450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Il contesto normativo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Nel settembre 2020 vengono emanate da AgID le 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Linee Guida sulla formazione, gestione e conservazione dei documenti informatici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, che prevedono la redazione di un 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piano di organizzazione delle aggregazioni documentali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per ogni AOO ai sensi dell’art. 64, c. 4 del TUDA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9722BE44-89AA-D329-0481-45375BEFE45F}"/>
              </a:ext>
            </a:extLst>
          </p:cNvPr>
          <p:cNvSpPr/>
          <p:nvPr/>
        </p:nvSpPr>
        <p:spPr>
          <a:xfrm>
            <a:off x="3420000" y="1655999"/>
            <a:ext cx="2520000" cy="90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DBB6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Leve per la 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reingegnerizzazione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del processo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755E23F8-8433-ABF7-DA47-F7AB191B92F1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3DDD0999-6353-FB95-D677-8AA5DE558CDF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A2736D94-ED22-12D3-2920-CEDE5F9E3E78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1542EA6A-B488-61FB-DE00-EC2D9601784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4667"/>
          <a:stretch>
            <a:fillRect/>
          </a:stretch>
        </p:blipFill>
        <p:spPr>
          <a:xfrm>
            <a:off x="618480" y="50400"/>
            <a:ext cx="7751880" cy="588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22F0DB2F-F49C-0B38-F490-3D9A19EC4ED9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635BEC25-42E8-A930-2006-F41BC7A4F294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69623E3D-8B20-822F-2069-E0B08148E713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507E01C-E6F3-8A50-E401-47C66B89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5039" y="0"/>
            <a:ext cx="7139880" cy="59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0E7ABC11-2E61-C828-30B5-9FA03E75FB4E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4299F36A-CA1F-4304-22BF-FDC636C4FCF8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CA73C7CC-862F-2FD3-7A6E-B1DE0FB50075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13C4B6B8-82F5-07ED-583C-B01E7616E23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6480" y="300240"/>
            <a:ext cx="8435880" cy="572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A7E16B36-07CC-3EF5-08B9-34BBA90FD524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631F3323-5CA4-3572-B7BF-33BEB02EC0CF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574690EB-0672-69B8-290F-0FCB5D29D56F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E497C5E-9CD2-92EA-823A-276E8C365791}"/>
              </a:ext>
            </a:extLst>
          </p:cNvPr>
          <p:cNvGrpSpPr/>
          <p:nvPr/>
        </p:nvGrpSpPr>
        <p:grpSpPr>
          <a:xfrm>
            <a:off x="656640" y="666720"/>
            <a:ext cx="7551359" cy="4445279"/>
            <a:chOff x="656640" y="666720"/>
            <a:chExt cx="7551359" cy="4445279"/>
          </a:xfrm>
        </p:grpSpPr>
        <p:pic>
          <p:nvPicPr>
            <p:cNvPr id="6" name="">
              <a:extLst>
                <a:ext uri="{FF2B5EF4-FFF2-40B4-BE49-F238E27FC236}">
                  <a16:creationId xmlns:a16="http://schemas.microsoft.com/office/drawing/2014/main" id="{8266B6EB-0A55-785A-D6E8-42AC2F08E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t="16430"/>
            <a:stretch>
              <a:fillRect/>
            </a:stretch>
          </p:blipFill>
          <p:spPr>
            <a:xfrm>
              <a:off x="687239" y="1916279"/>
              <a:ext cx="7520760" cy="319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">
              <a:extLst>
                <a:ext uri="{FF2B5EF4-FFF2-40B4-BE49-F238E27FC236}">
                  <a16:creationId xmlns:a16="http://schemas.microsoft.com/office/drawing/2014/main" id="{0BF7BE76-D980-96BB-9A51-FE9383A94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56640" y="666720"/>
              <a:ext cx="7482240" cy="11991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BFEFF32D-2C4C-012D-FCF6-1DF540FB4341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74EAC381-CFC8-7234-D51B-0F865C918A68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CB121A94-1F35-3B8F-8A65-A76000F44405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D63EBAF8-8200-0D8C-B224-7CCA6818DB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280" y="202320"/>
            <a:ext cx="7092719" cy="537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DD5C84CD-9BA1-20ED-AB56-57450348DEAD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6A2172A9-30DD-6103-C9FB-804AE63D6FD9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5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CE8FB3AE-8A6D-F7C4-44A6-53616DC8AB8C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5EB6DAA3-6E57-C5EA-A792-59656AD7B6E6}"/>
              </a:ext>
            </a:extLst>
          </p:cNvPr>
          <p:cNvSpPr/>
          <p:nvPr/>
        </p:nvSpPr>
        <p:spPr>
          <a:xfrm>
            <a:off x="1007999" y="1475999"/>
            <a:ext cx="720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E994"/>
          </a:solidFill>
          <a:ln w="0">
            <a:solidFill>
              <a:srgbClr val="FFF5CE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5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(aprile-settembre 2022)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censimento delle tipologie documentarie e delle attuali prassi di organizzazione documentale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5D80AC95-DDFE-65CD-DDDC-85DDE38D2415}"/>
              </a:ext>
            </a:extLst>
          </p:cNvPr>
          <p:cNvSpPr/>
          <p:nvPr/>
        </p:nvSpPr>
        <p:spPr>
          <a:xfrm>
            <a:off x="3456000" y="3060000"/>
            <a:ext cx="2196000" cy="180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numero questionari restituiti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483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AF9E3E35-E961-6540-9C45-FAB8F2BA2983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26A08544-05D5-F5AE-E314-76F4CB4D9472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6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6F7D68CE-54B4-F129-7733-AF1D1B2B2ACF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A seguito dell’analisi dei questionari restituiti, i singoli Servizi vengono ricontattati per effettuare alcuni incontri di feedback per la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sistematizzazione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dei dati restituiti all’interno del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Piano di organizzazione delle aggregazioni documentali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.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Il numero degli incontri di feedback varia in base alla complessità della restituzione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6E772E9-D1C6-B4F9-6F35-1FC8CF90CAAA}"/>
              </a:ext>
            </a:extLst>
          </p:cNvPr>
          <p:cNvSpPr/>
          <p:nvPr/>
        </p:nvSpPr>
        <p:spPr>
          <a:xfrm>
            <a:off x="1007999" y="1475999"/>
            <a:ext cx="720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E994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6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(ottobre 2022 – in corso)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Incontri di feedback con gli uffici produttori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CADA5F33-DEB4-2300-86A3-0C201CD07D70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D69D4ED4-23CF-D89A-092E-11D5182488DD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LA PUBBLICAZIONE DELLA SECONDA VERSIONE DEL MANUALE DI GESTIONE DOCUMENTALE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08DF62B9-2741-C876-1FAA-0AD8115F4A90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Nel dicembre 2022 viene approvata la seconda versione del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Manuale di gestione documentale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, in cui all’Allegato 14 è annesso il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Piano di organizzazione delle aggregazioni documentali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, che recepisce i primi risultati del Progetto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https://openapps.comune.re.it/jattipubblicazioni/AttiPubblicazioni?servizio=Link&amp;rifAtto=GC/2022/269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2FD47A10-07CC-9747-B409-D8C42C7EF630}"/>
              </a:ext>
            </a:extLst>
          </p:cNvPr>
          <p:cNvSpPr/>
          <p:nvPr/>
        </p:nvSpPr>
        <p:spPr>
          <a:xfrm>
            <a:off x="1007999" y="1475999"/>
            <a:ext cx="720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 w="0">
            <a:solidFill>
              <a:srgbClr val="B4C7DC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dicembre 2022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approvazione della seconda versione del Manuale di gestione documentale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14E7FAAF-59DC-333D-36AD-B0FBA918EDF3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F0D456CA-DF1C-777E-63F6-A80829815245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7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C73846A7-7A12-33F5-593C-D62ABCE3CFE6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A ciascun Servizio viene restituito il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Piano di organizzazione delle aggregazioni documentali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specificamente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tarato sulle aggregazioni gestite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.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In questo modo, dopo l’opportuna formazione tecnica, i Servizi sono in grado di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formare e gestire le aggregazioni documentali in autonomia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5B8DE002-574A-B9A7-2D07-CA0ED142B5CC}"/>
              </a:ext>
            </a:extLst>
          </p:cNvPr>
          <p:cNvSpPr/>
          <p:nvPr/>
        </p:nvSpPr>
        <p:spPr>
          <a:xfrm>
            <a:off x="1007999" y="1475999"/>
            <a:ext cx="7200000" cy="122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E994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7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(ottobre 2022 – in corso)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Avvio della fascicolazione informatica decentrata per tutti gli operatori abilitati all’attività di registrazione all’interno del software di protocollo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2E2DE51C-09EE-86AB-F827-155C5CAD7F07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6A2CE4E5-721E-B928-6F72-12CAB4E4965E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PERCENTUALE DI DOCUMENTI FASCICOLATI AL TERMINE DEL 2022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2D66E048-7925-A8C1-A4B9-36D8EF27D85A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9E628329-F4AB-E07E-E784-A00F4BA48210}"/>
              </a:ext>
            </a:extLst>
          </p:cNvPr>
          <p:cNvSpPr/>
          <p:nvPr/>
        </p:nvSpPr>
        <p:spPr>
          <a:xfrm>
            <a:off x="4572000" y="1620000"/>
            <a:ext cx="4140000" cy="414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108000" tIns="63000" rIns="108000" bIns="63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Al 31/12/2022 i documenti prodotti dal Comune di Reggio Emilia che risultano inseriti all’interno di fascicoli informatici sono il </a:t>
            </a:r>
            <a:r>
              <a:rPr lang="it-IT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52,34%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del totale dei documenti registrati a protocollo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046E1F90-B783-FE53-69DF-08D3C6987EEA}"/>
              </a:ext>
            </a:extLst>
          </p:cNvPr>
          <p:cNvSpPr/>
          <p:nvPr/>
        </p:nvSpPr>
        <p:spPr>
          <a:xfrm>
            <a:off x="540000" y="1764000"/>
            <a:ext cx="3780000" cy="162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b="1"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Progetto per l’avvio della fascicolazione informatica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C73A143C-76E2-6AE5-9894-B9DDFE2D967F}"/>
              </a:ext>
            </a:extLst>
          </p:cNvPr>
          <p:cNvSpPr/>
          <p:nvPr/>
        </p:nvSpPr>
        <p:spPr>
          <a:xfrm>
            <a:off x="540360" y="3852359"/>
            <a:ext cx="3780000" cy="162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Analisi per la fascicolazione dei documenti formati su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applicativi verticali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 soggetti a registrazione di protocollo e fascicolazione automatica</a:t>
            </a:r>
          </a:p>
        </p:txBody>
      </p:sp>
      <p:sp>
        <p:nvSpPr>
          <p:cNvPr id="8" name="Connettore diritto 7">
            <a:extLst>
              <a:ext uri="{FF2B5EF4-FFF2-40B4-BE49-F238E27FC236}">
                <a16:creationId xmlns:a16="http://schemas.microsoft.com/office/drawing/2014/main" id="{1A24C08F-D505-92CA-9418-B1164C738A63}"/>
              </a:ext>
            </a:extLst>
          </p:cNvPr>
          <p:cNvSpPr/>
          <p:nvPr/>
        </p:nvSpPr>
        <p:spPr>
          <a:xfrm>
            <a:off x="4320000" y="2520000"/>
            <a:ext cx="25200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9" name="Connettore diritto 8">
            <a:extLst>
              <a:ext uri="{FF2B5EF4-FFF2-40B4-BE49-F238E27FC236}">
                <a16:creationId xmlns:a16="http://schemas.microsoft.com/office/drawing/2014/main" id="{88D616B1-C633-BA11-39D5-66C8E5E9611D}"/>
              </a:ext>
            </a:extLst>
          </p:cNvPr>
          <p:cNvSpPr/>
          <p:nvPr/>
        </p:nvSpPr>
        <p:spPr>
          <a:xfrm>
            <a:off x="4320360" y="4680000"/>
            <a:ext cx="25164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7FCB0786-41F4-E74B-0101-46923F196821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DF93D7A8-EBAB-7033-107E-E76E1DFD7A3B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IL CONTESTO SPECIFICO: L’ARCHIVIO DEL COMUNE DI REGGIO EMILIA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4D32D399-C8FD-26D6-B271-90420108EDEA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EB14E977-A26C-87A7-96A7-AFE1000B280A}"/>
              </a:ext>
            </a:extLst>
          </p:cNvPr>
          <p:cNvSpPr/>
          <p:nvPr/>
        </p:nvSpPr>
        <p:spPr>
          <a:xfrm>
            <a:off x="5040000" y="2052720"/>
            <a:ext cx="3600360" cy="36003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DDDD"/>
          </a:solidFill>
          <a:ln w="9360">
            <a:solidFill>
              <a:srgbClr val="DDDDDD"/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Documenti in “catena”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caponumero identificato dal numero di protocollo dell’ultimo documento annesso alla catena, che guida la collocazione fisica dell’aggregazione documentale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615190-CF6E-E724-8245-C31CF2367CD7}"/>
              </a:ext>
            </a:extLst>
          </p:cNvPr>
          <p:cNvSpPr txBox="1"/>
          <p:nvPr/>
        </p:nvSpPr>
        <p:spPr>
          <a:xfrm>
            <a:off x="468000" y="3096000"/>
            <a:ext cx="3960000" cy="1420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In archivio di deposito i documenti analogici si trovano organizzati quasi esclusivamente secondo un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criterio di ordinamento 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del tutto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 peculiare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3C1E4F23-D800-5DCB-068D-8ABEE94AF889}"/>
              </a:ext>
            </a:extLst>
          </p:cNvPr>
          <p:cNvSpPr/>
          <p:nvPr/>
        </p:nvSpPr>
        <p:spPr>
          <a:xfrm>
            <a:off x="398520" y="2880000"/>
            <a:ext cx="4101480" cy="18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8" name="Connettore diritto 7">
            <a:extLst>
              <a:ext uri="{FF2B5EF4-FFF2-40B4-BE49-F238E27FC236}">
                <a16:creationId xmlns:a16="http://schemas.microsoft.com/office/drawing/2014/main" id="{BC90C3E0-36FC-87C1-4EB8-EEDA5693B7F4}"/>
              </a:ext>
            </a:extLst>
          </p:cNvPr>
          <p:cNvSpPr/>
          <p:nvPr/>
        </p:nvSpPr>
        <p:spPr>
          <a:xfrm>
            <a:off x="4500000" y="3780000"/>
            <a:ext cx="54000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8E5FFA31-E15D-C070-BB46-67145D55B51C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A376E1C5-7D69-C839-B606-D6D0057F3955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INDICATORI DI PEG 2023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93214E28-15EB-652F-55BC-A9B9992F2B50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Anche per il 2023 il Progetto è oggetto di monitoraggio all’interno del PEG di tutti i Servizi come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obiettivo di miglioramento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17455FAF-E339-8C69-5572-92C38008EF23}"/>
              </a:ext>
            </a:extLst>
          </p:cNvPr>
          <p:cNvSpPr/>
          <p:nvPr/>
        </p:nvSpPr>
        <p:spPr>
          <a:xfrm>
            <a:off x="1007999" y="1475999"/>
            <a:ext cx="7200000" cy="122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gennaio 2023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approvazione del Piano Integrato di Attività e Organizzazione – PIAO 2023-2025 e aggiornamento del Piano Esecutivo di Gestione - PEG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3BDB5D33-83E9-ED05-C781-2B6C4993C19B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4C33A092-73B8-EACA-E45A-56C9682B7486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INDICATORI DI PEG 2023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9A2B9204-707B-D481-5938-07B1506D109F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9532823-C1F8-11A4-1310-B7E2CB197F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40" y="1267920"/>
            <a:ext cx="9143640" cy="41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48257D-69CA-D612-C2EA-92B2898745A4}"/>
              </a:ext>
            </a:extLst>
          </p:cNvPr>
          <p:cNvSpPr txBox="1"/>
          <p:nvPr/>
        </p:nvSpPr>
        <p:spPr>
          <a:xfrm>
            <a:off x="2340000" y="5580000"/>
            <a:ext cx="5040000" cy="35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Estratto del Piano Esecutivo di Gestione 2023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819C49B2-224D-526E-B6F6-3DFC5E78E392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9FAE9DC2-6A4E-AF98-B4D0-AF06AB935D2B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8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A011956F-C2F1-455B-7AD9-0E354622E2EA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Ad alcuni tra i Servizi avviati alla fascicolazione già nel 2022 viene associato un indicatore di PEG maggiormente sfidante, il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monitoraggio della percentuale di documenti fascicolati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, a cui saranno comunque sottoposti tutti i Servizi nell’anno successivo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C93025CE-AF58-D31A-CA69-70C839557DA5}"/>
              </a:ext>
            </a:extLst>
          </p:cNvPr>
          <p:cNvSpPr/>
          <p:nvPr/>
        </p:nvSpPr>
        <p:spPr>
          <a:xfrm>
            <a:off x="1007999" y="1475999"/>
            <a:ext cx="7200000" cy="122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E994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8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(gennaio 2023 – in corso)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monitoraggio della percentuale di documenti fascicolati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0560E753-3CF5-3764-6680-C75E9BEF7B49}"/>
              </a:ext>
            </a:extLst>
          </p:cNvPr>
          <p:cNvSpPr/>
          <p:nvPr/>
        </p:nvSpPr>
        <p:spPr>
          <a:xfrm>
            <a:off x="4320000" y="4608000"/>
            <a:ext cx="540000" cy="61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F2039678-F91C-857A-C84E-89006FF18ACE}"/>
              </a:ext>
            </a:extLst>
          </p:cNvPr>
          <p:cNvSpPr/>
          <p:nvPr/>
        </p:nvSpPr>
        <p:spPr>
          <a:xfrm>
            <a:off x="2520000" y="5400000"/>
            <a:ext cx="4140000" cy="90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La responsabilità sulla fascicolazione passa progressivamente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dall’Archivio ai singoli Servizi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06334127-07C9-40C7-499F-97333C9B2CE0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21123E54-7561-4C03-70DD-B86F8B73A7D9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PIANO DI ORGANIZZAZIONE DELLE AGGREGAZIONI DOCUMENTALI: UNO STRUMENTO INTEGRATO IN CONTINUO AGGIORNAMENTO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6D0B5250-7B31-355F-9161-98FB6F1286B2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Il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Piano di organizzazione delle aggregazioni documentali 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si configura come uno strumento integrato tra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2B2E582A-7391-4A4E-7574-73840F54B34C}"/>
              </a:ext>
            </a:extLst>
          </p:cNvPr>
          <p:cNvSpPr/>
          <p:nvPr/>
        </p:nvSpPr>
        <p:spPr>
          <a:xfrm>
            <a:off x="720000" y="3060000"/>
            <a:ext cx="7920000" cy="54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989E"/>
          </a:solidFill>
          <a:ln w="36000">
            <a:solidFill>
              <a:srgbClr val="000000"/>
            </a:solidFill>
            <a:prstDash val="solid"/>
          </a:ln>
        </p:spPr>
        <p:txBody>
          <a:bodyPr vert="horz" wrap="square" lIns="108000" tIns="63000" rIns="108000" bIns="63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piano di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classificazione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DD3753BF-E960-1D57-57F4-DCD88551A799}"/>
              </a:ext>
            </a:extLst>
          </p:cNvPr>
          <p:cNvSpPr/>
          <p:nvPr/>
        </p:nvSpPr>
        <p:spPr>
          <a:xfrm>
            <a:off x="720360" y="3888360"/>
            <a:ext cx="7920000" cy="54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EE6EF"/>
          </a:solidFill>
          <a:ln w="36000">
            <a:solidFill>
              <a:srgbClr val="000000"/>
            </a:solidFill>
            <a:prstDash val="solid"/>
          </a:ln>
        </p:spPr>
        <p:txBody>
          <a:bodyPr vert="horz" wrap="square" lIns="108000" tIns="63000" rIns="108000" bIns="63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piano di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fascicolazione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01DA129-49BD-78EB-22AE-6AE0D93EF942}"/>
              </a:ext>
            </a:extLst>
          </p:cNvPr>
          <p:cNvSpPr/>
          <p:nvPr/>
        </p:nvSpPr>
        <p:spPr>
          <a:xfrm>
            <a:off x="720719" y="4680720"/>
            <a:ext cx="7920000" cy="54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6000">
            <a:solidFill>
              <a:srgbClr val="000000"/>
            </a:solidFill>
            <a:prstDash val="solid"/>
          </a:ln>
        </p:spPr>
        <p:txBody>
          <a:bodyPr vert="horz" wrap="square" lIns="108000" tIns="63000" rIns="108000" bIns="63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piano di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conservazione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610B79E8-7A99-177E-C5B0-04577BE125D9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F2C222DF-048C-32D9-FC1A-BD4699D85ACE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PIANO DI ORGANIZZAZIONE DELLE AGGREGAZIONI DOCUMENTALI: UNO STRUMENTO INTEGRATO IN CONTINUO AGGIORNAMENTO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B52A0F4C-E574-CB2C-7810-08C53F1C1055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Perché sia davvero funzionale il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Piano di organizzazione delle aggregazioni documentali 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deve essere soggetto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a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continuo aggiornamento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AEBFF2BA-E2A7-11AA-7B6A-48CCA1426E02}"/>
              </a:ext>
            </a:extLst>
          </p:cNvPr>
          <p:cNvSpPr/>
          <p:nvPr/>
        </p:nvSpPr>
        <p:spPr>
          <a:xfrm>
            <a:off x="4896000" y="3960000"/>
            <a:ext cx="3780000" cy="18010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il Piano sarà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aggiornato periodicamente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mediante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Determinazione dirigenziale</a:t>
            </a:r>
          </a:p>
        </p:txBody>
      </p:sp>
      <p:sp>
        <p:nvSpPr>
          <p:cNvPr id="6" name="Connettore diritto 5">
            <a:extLst>
              <a:ext uri="{FF2B5EF4-FFF2-40B4-BE49-F238E27FC236}">
                <a16:creationId xmlns:a16="http://schemas.microsoft.com/office/drawing/2014/main" id="{57250937-CCE5-82BF-31AD-3D281D55BD12}"/>
              </a:ext>
            </a:extLst>
          </p:cNvPr>
          <p:cNvSpPr/>
          <p:nvPr/>
        </p:nvSpPr>
        <p:spPr>
          <a:xfrm>
            <a:off x="2340000" y="3240000"/>
            <a:ext cx="0" cy="36000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7" name="Connettore diritto 6">
            <a:extLst>
              <a:ext uri="{FF2B5EF4-FFF2-40B4-BE49-F238E27FC236}">
                <a16:creationId xmlns:a16="http://schemas.microsoft.com/office/drawing/2014/main" id="{B9E028EA-C6AB-9E80-5593-CA4EB4748D2E}"/>
              </a:ext>
            </a:extLst>
          </p:cNvPr>
          <p:cNvSpPr/>
          <p:nvPr/>
        </p:nvSpPr>
        <p:spPr>
          <a:xfrm>
            <a:off x="4176000" y="4860000"/>
            <a:ext cx="72000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C4F5644E-4BF4-2B7C-0B81-FBDDD3179A75}"/>
              </a:ext>
            </a:extLst>
          </p:cNvPr>
          <p:cNvSpPr/>
          <p:nvPr/>
        </p:nvSpPr>
        <p:spPr>
          <a:xfrm>
            <a:off x="468360" y="3600000"/>
            <a:ext cx="3780000" cy="21610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a oggi il Piano si trova già in una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versione differente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rispetto a quanto allegato al Manuale di gestione documentale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24F7BE5A-6F2C-ABD9-600B-108E9ECBA76A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D85ACAF8-27F1-41C2-3CA1-826DDA3DB5A6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5BC46530-00D6-DA47-C669-289AF98673A7}"/>
              </a:ext>
            </a:extLst>
          </p:cNvPr>
          <p:cNvSpPr/>
          <p:nvPr/>
        </p:nvSpPr>
        <p:spPr>
          <a:xfrm>
            <a:off x="290520" y="2664000"/>
            <a:ext cx="8348760" cy="3311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C9211E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C9211E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C9211E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C9211E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C9211E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6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Valentina Corona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Responsabile UOC Archivio e Gestione documentale digitale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0522 456229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  <a:hlinkClick r:id="rId3"/>
              </a:rPr>
              <a:t>valentina.corona@comune.re.it</a:t>
            </a:r>
            <a:r>
              <a:rPr lang="it-IT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6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16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E75490AF-C67B-0B11-78D4-E0B68BFD7D61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51D84728-0B44-B9FF-0001-B350E44E617D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IL CONTESTO SPECIFICO: L’ARCHIVIO DEL COMUNE DI REGGIO EMILIA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2986BCF8-8C4A-FD5A-4C62-4B3FB7B34919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C5649279-3150-1B04-7380-630DAA35CAA9}"/>
              </a:ext>
            </a:extLst>
          </p:cNvPr>
          <p:cNvSpPr/>
          <p:nvPr/>
        </p:nvSpPr>
        <p:spPr>
          <a:xfrm>
            <a:off x="4680000" y="1260000"/>
            <a:ext cx="4140000" cy="48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r>
              <a: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 fascicoli propriamente intesi (</a:t>
            </a:r>
            <a:r>
              <a:rPr lang="it-IT" sz="20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identificati</a:t>
            </a:r>
            <a:r>
              <a: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, cioè, </a:t>
            </a:r>
            <a:r>
              <a:rPr lang="it-IT" sz="20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da elementi descrittivi propri</a:t>
            </a:r>
            <a:r>
              <a: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) sono testimoniati nell’archivio ottocentesco e primo-novecentesco.</a:t>
            </a:r>
          </a:p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r>
              <a: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Successivamente, i fascicoli propriamente intesi sono rappresentati esclusivamente da:</a:t>
            </a:r>
          </a:p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endParaRPr lang="it-IT" sz="20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SzPct val="45000"/>
              <a:buFont typeface="StarSymbol"/>
              <a:buChar char="●"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r>
              <a: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fascicoli dei </a:t>
            </a:r>
            <a:r>
              <a:rPr lang="it-IT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dipendenti</a:t>
            </a:r>
          </a:p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SzPct val="45000"/>
              <a:buFont typeface="StarSymbol"/>
              <a:buChar char="●"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r>
              <a: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fascicoli </a:t>
            </a:r>
            <a:r>
              <a:rPr lang="it-IT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concorsuali</a:t>
            </a:r>
          </a:p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SzPct val="45000"/>
              <a:buFont typeface="StarSymbol"/>
              <a:buChar char="●"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2000"/>
            </a:pPr>
            <a:r>
              <a: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fascicoli relativi alle </a:t>
            </a:r>
            <a:r>
              <a:rPr lang="it-IT" sz="20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tornate elettorali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5619C166-60BE-0983-A1A2-5B52EF3D07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1500839"/>
            <a:ext cx="3240000" cy="44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DC86CF74-45D7-1D9E-52CD-84FF42126989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4272033F-70C8-E32A-BDCC-9E35C1642EFB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IL CONTESTO SPECIFICO: L’ARCHIVIO DEL COMUNE DI REGGIO EMILIA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82A59EF-683F-785D-139E-A80EDD93D1E5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245AEB32-02A0-9868-7AD2-B40FF8EF271D}"/>
              </a:ext>
            </a:extLst>
          </p:cNvPr>
          <p:cNvSpPr/>
          <p:nvPr/>
        </p:nvSpPr>
        <p:spPr>
          <a:xfrm>
            <a:off x="721080" y="1260000"/>
            <a:ext cx="3780000" cy="162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9360">
            <a:solidFill>
              <a:srgbClr val="FFF5CE"/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216000" marR="0" lvl="0" indent="-21600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216000" algn="l"/>
                <a:tab pos="665280" algn="l"/>
                <a:tab pos="1114559" algn="l"/>
                <a:tab pos="1563840" algn="l"/>
                <a:tab pos="2013120" algn="l"/>
                <a:tab pos="2462400" algn="l"/>
                <a:tab pos="2911680" algn="l"/>
                <a:tab pos="3360959" algn="l"/>
                <a:tab pos="3810240" algn="l"/>
                <a:tab pos="4259519" algn="l"/>
                <a:tab pos="4708800" algn="l"/>
                <a:tab pos="5157719" algn="l"/>
                <a:tab pos="5607000" algn="l"/>
                <a:tab pos="6056280" algn="l"/>
                <a:tab pos="6505560" algn="l"/>
                <a:tab pos="6954840" algn="l"/>
                <a:tab pos="7404120" algn="l"/>
                <a:tab pos="7853400" algn="l"/>
                <a:tab pos="8302679" algn="l"/>
                <a:tab pos="8751960" algn="l"/>
                <a:tab pos="9201240" algn="l"/>
                <a:tab pos="9650520" algn="l"/>
                <a:tab pos="10099800" algn="l"/>
                <a:tab pos="10549080" algn="l"/>
                <a:tab pos="1099836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216000" marR="0" lvl="0" indent="-21600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216000" algn="l"/>
                <a:tab pos="665280" algn="l"/>
                <a:tab pos="1114559" algn="l"/>
                <a:tab pos="1563840" algn="l"/>
                <a:tab pos="2013120" algn="l"/>
                <a:tab pos="2462400" algn="l"/>
                <a:tab pos="2911680" algn="l"/>
                <a:tab pos="3360959" algn="l"/>
                <a:tab pos="3810240" algn="l"/>
                <a:tab pos="4259519" algn="l"/>
                <a:tab pos="4708800" algn="l"/>
                <a:tab pos="5157719" algn="l"/>
                <a:tab pos="5607000" algn="l"/>
                <a:tab pos="6056280" algn="l"/>
                <a:tab pos="6505560" algn="l"/>
                <a:tab pos="6954840" algn="l"/>
                <a:tab pos="7404120" algn="l"/>
                <a:tab pos="7853400" algn="l"/>
                <a:tab pos="8302679" algn="l"/>
                <a:tab pos="8751960" algn="l"/>
                <a:tab pos="9201240" algn="l"/>
                <a:tab pos="9650520" algn="l"/>
                <a:tab pos="10099800" algn="l"/>
                <a:tab pos="10549080" algn="l"/>
                <a:tab pos="10998360" algn="l"/>
              </a:tabLst>
              <a:defRPr sz="1800"/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1977</a:t>
            </a:r>
          </a:p>
          <a:p>
            <a:pPr marL="216000" marR="0" lvl="0" indent="-21600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216000" algn="l"/>
                <a:tab pos="665280" algn="l"/>
                <a:tab pos="1114559" algn="l"/>
                <a:tab pos="1563840" algn="l"/>
                <a:tab pos="2013120" algn="l"/>
                <a:tab pos="2462400" algn="l"/>
                <a:tab pos="2911680" algn="l"/>
                <a:tab pos="3360959" algn="l"/>
                <a:tab pos="3810240" algn="l"/>
                <a:tab pos="4259519" algn="l"/>
                <a:tab pos="4708800" algn="l"/>
                <a:tab pos="5157719" algn="l"/>
                <a:tab pos="5607000" algn="l"/>
                <a:tab pos="6056280" algn="l"/>
                <a:tab pos="6505560" algn="l"/>
                <a:tab pos="6954840" algn="l"/>
                <a:tab pos="7404120" algn="l"/>
                <a:tab pos="7853400" algn="l"/>
                <a:tab pos="8302679" algn="l"/>
                <a:tab pos="8751960" algn="l"/>
                <a:tab pos="9201240" algn="l"/>
                <a:tab pos="9650520" algn="l"/>
                <a:tab pos="10099800" algn="l"/>
                <a:tab pos="10549080" algn="l"/>
                <a:tab pos="1099836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Il Comune di Reggio Emilia avvia una riflessione sulle possibilità di  «meccanizzazione» dell’archivio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BB60684-8591-EA78-B746-A86E1FB8D441}"/>
              </a:ext>
            </a:extLst>
          </p:cNvPr>
          <p:cNvSpPr/>
          <p:nvPr/>
        </p:nvSpPr>
        <p:spPr>
          <a:xfrm>
            <a:off x="4860000" y="1260000"/>
            <a:ext cx="3240000" cy="162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1° gennaio 1985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Viene istituito il protocollo informatico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AE6A31DE-AADB-82F6-97A4-433947DCFB9B}"/>
              </a:ext>
            </a:extLst>
          </p:cNvPr>
          <p:cNvSpPr/>
          <p:nvPr/>
        </p:nvSpPr>
        <p:spPr>
          <a:xfrm>
            <a:off x="4860000" y="3060000"/>
            <a:ext cx="3240000" cy="270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Tra i metadati necessari per la registrazione di protocollo figurano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«anno/numero protocollo precedente»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e 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«anno/numero protocollo successivo»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, ma non l’identificativo del fascicolo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C25D0F2A-64AE-E647-E3C9-A58060E90E61}"/>
              </a:ext>
            </a:extLst>
          </p:cNvPr>
          <p:cNvSpPr/>
          <p:nvPr/>
        </p:nvSpPr>
        <p:spPr>
          <a:xfrm>
            <a:off x="720000" y="4140000"/>
            <a:ext cx="3780000" cy="162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99999"/>
          </a:solidFill>
          <a:ln w="0">
            <a:solidFill>
              <a:srgbClr val="999999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Le prassi vigenti in ambito analogico vengono del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800"/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tutto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trasposte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in ambito informatico</a:t>
            </a:r>
          </a:p>
        </p:txBody>
      </p:sp>
      <p:sp>
        <p:nvSpPr>
          <p:cNvPr id="9" name="Connettore diritto 8">
            <a:extLst>
              <a:ext uri="{FF2B5EF4-FFF2-40B4-BE49-F238E27FC236}">
                <a16:creationId xmlns:a16="http://schemas.microsoft.com/office/drawing/2014/main" id="{E0475904-2CAE-2C1A-E242-2C3A160EE160}"/>
              </a:ext>
            </a:extLst>
          </p:cNvPr>
          <p:cNvSpPr/>
          <p:nvPr/>
        </p:nvSpPr>
        <p:spPr>
          <a:xfrm>
            <a:off x="4501080" y="1980000"/>
            <a:ext cx="35892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10" name="Connettore diritto 9">
            <a:extLst>
              <a:ext uri="{FF2B5EF4-FFF2-40B4-BE49-F238E27FC236}">
                <a16:creationId xmlns:a16="http://schemas.microsoft.com/office/drawing/2014/main" id="{6354C5C2-97FC-7FAC-DE27-5433B7F8B5E8}"/>
              </a:ext>
            </a:extLst>
          </p:cNvPr>
          <p:cNvSpPr/>
          <p:nvPr/>
        </p:nvSpPr>
        <p:spPr>
          <a:xfrm>
            <a:off x="6480000" y="2880000"/>
            <a:ext cx="0" cy="18000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11" name="Connettore diritto 10">
            <a:extLst>
              <a:ext uri="{FF2B5EF4-FFF2-40B4-BE49-F238E27FC236}">
                <a16:creationId xmlns:a16="http://schemas.microsoft.com/office/drawing/2014/main" id="{FF89C39D-F8DC-3BF9-5366-1D8F91406228}"/>
              </a:ext>
            </a:extLst>
          </p:cNvPr>
          <p:cNvSpPr/>
          <p:nvPr/>
        </p:nvSpPr>
        <p:spPr>
          <a:xfrm flipH="1">
            <a:off x="4500000" y="4860000"/>
            <a:ext cx="360000" cy="0"/>
          </a:xfrm>
          <a:prstGeom prst="line">
            <a:avLst/>
          </a:prstGeom>
          <a:noFill/>
          <a:ln w="0">
            <a:solidFill>
              <a:srgbClr val="3465A4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E5D8FF42-FE96-AD1F-01A0-A0255A19A210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9B63BF07-BA82-D34B-3EB3-94C966610EB9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CONTESTO SPECIFICO: L’ARCHIVIO DEL COMUNE DI REGGIO EMILIA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8813E728-FDA4-437B-0C5F-60E5CCB55FBB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6DF06E93-F61F-9D41-DF59-29B55907F392}"/>
              </a:ext>
            </a:extLst>
          </p:cNvPr>
          <p:cNvSpPr/>
          <p:nvPr/>
        </p:nvSpPr>
        <p:spPr>
          <a:xfrm>
            <a:off x="360000" y="1620000"/>
            <a:ext cx="4140000" cy="414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square" lIns="108000" tIns="63000" rIns="108000" bIns="63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Nella gestione documentale digitale risiede l’unica possibilità di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scardinare la logica della “catena”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e di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adempiere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di conseguenza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al dettato normativo in materia di aggregazioni documentali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F4805841-0042-C6C9-C72C-9BD68469E393}"/>
              </a:ext>
            </a:extLst>
          </p:cNvPr>
          <p:cNvSpPr/>
          <p:nvPr/>
        </p:nvSpPr>
        <p:spPr>
          <a:xfrm>
            <a:off x="4680000" y="1620000"/>
            <a:ext cx="4140000" cy="414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108000" tIns="63000" rIns="108000" bIns="63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Nel 2018 i documenti prodotti dal Comune di Reggio Emilia che risultano inseriti all’interno di fascicoli informatici sono il </a:t>
            </a:r>
            <a:r>
              <a:rPr lang="it-IT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14,97%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del totale dei documenti registrati a protocollo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DF6229AA-F0CF-EAE1-5CC5-48B22C67B156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CDE02DE1-6972-6812-031F-CFBCEB87FC14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I PRESUPPOSTI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6A38315E-520F-A7B3-9DCE-DE4209806A9E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14BA46D7-6037-2E37-6B6E-87FDE2D9A137}"/>
              </a:ext>
            </a:extLst>
          </p:cNvPr>
          <p:cNvSpPr/>
          <p:nvPr/>
        </p:nvSpPr>
        <p:spPr>
          <a:xfrm>
            <a:off x="360000" y="1440000"/>
            <a:ext cx="8280000" cy="450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square" lIns="108000" tIns="63000" rIns="108000" bIns="63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SzPct val="100000"/>
              <a:buAutoNum type="arabicParenR"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 Perché la percentuale dei documenti fascicolati aumenti è necessario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coinvolgere attivamente gli uffici produttori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SzPct val="100000"/>
              <a:buAutoNum type="arabicParenR"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SzPct val="100000"/>
              <a:buAutoNum type="arabicParenR"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 Per consentire agli uffici produttori di fascicolare è necessario che sia chiaro e stabilito in modo uniforme il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criterio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 in base al quale costituire le aggregazioni documentali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SzPct val="100000"/>
              <a:buAutoNum type="arabicParenR"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SzPct val="100000"/>
              <a:buAutoNum type="arabicParenR"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 Il Piano di organizzazione delle aggregazioni documentali deve partire dalle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Linee guida per l’organizzazione dei fascicoli e delle serie dei documenti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 elaborate dal Gruppo di lavoro per la formulazione di proposte e modelli per la riorganizzazione dell’archivio dei Comuni (2005) ma deve essere tarato sulle esigenze specifiche degli uffici produttori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SzPct val="100000"/>
              <a:buAutoNum type="arabicParenR"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rebuchet MS" pitchFamily="34"/>
              <a:ea typeface="SimSun" pitchFamily="2"/>
              <a:cs typeface="SimSun" pitchFamily="2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SzPct val="100000"/>
              <a:buAutoNum type="arabicParenR"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 Il Comune di Reggio Emilia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non dispone di una mappatura aggiornata dei propri procedimenti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5EF2A252-C73A-4A4B-E5DB-4B27BF8B73C3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73354C6C-0854-0694-199C-896FEA568DDA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0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3A22951A-C99D-701A-8631-D54947768429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L’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ingaggio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informale degli operatori di protocollo permette di fare conoscere lo strumento della fascicolazione informatica agli utenti proattivi e consente loro di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sperimentare i benefici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Trebuchet MS" pitchFamily="34"/>
                <a:cs typeface="Trebuchet MS" pitchFamily="34"/>
              </a:rPr>
              <a:t> della creazione delle aggregazioni documentali 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DA725D79-16A9-1744-248C-4992F156A3FC}"/>
              </a:ext>
            </a:extLst>
          </p:cNvPr>
          <p:cNvSpPr/>
          <p:nvPr/>
        </p:nvSpPr>
        <p:spPr>
          <a:xfrm>
            <a:off x="1007999" y="1475999"/>
            <a:ext cx="720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5CE"/>
          </a:solidFill>
          <a:ln w="0">
            <a:solidFill>
              <a:srgbClr val="FFF5CE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0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(2020)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campagna formativa su base volontaria in materia di registrazione e fascicolazione dei documenti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FFDF52A5-5E97-AE98-5438-7AA4D0F74432}"/>
              </a:ext>
            </a:extLst>
          </p:cNvPr>
          <p:cNvSpPr/>
          <p:nvPr/>
        </p:nvSpPr>
        <p:spPr>
          <a:xfrm>
            <a:off x="3671999" y="2087640"/>
            <a:ext cx="18072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SimSun" pitchFamily="2"/>
            </a:endParaRP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21864396-E935-C325-522E-1336E543D705}"/>
              </a:ext>
            </a:extLst>
          </p:cNvPr>
          <p:cNvSpPr/>
          <p:nvPr/>
        </p:nvSpPr>
        <p:spPr>
          <a:xfrm>
            <a:off x="312840" y="439559"/>
            <a:ext cx="8516880" cy="43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328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>
                <a:highlight>
                  <a:scrgbClr r="0" g="0" b="0">
                    <a:alpha val="0"/>
                  </a:scrgbClr>
                </a:highlight>
              </a:defRPr>
            </a:pP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rebuchet MS" pitchFamily="34"/>
                <a:ea typeface="SimSun" pitchFamily="2"/>
                <a:cs typeface="SimSun" pitchFamily="2"/>
              </a:rPr>
              <a:t>IL PROGETTO PER L’AVVIO DELLA FASCICOLAZIONE INFORMATICA: FASE 1</a:t>
            </a: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A7536FCD-7889-E683-4515-7AF636FED8AC}"/>
              </a:ext>
            </a:extLst>
          </p:cNvPr>
          <p:cNvSpPr/>
          <p:nvPr/>
        </p:nvSpPr>
        <p:spPr>
          <a:xfrm>
            <a:off x="398520" y="1368360"/>
            <a:ext cx="8348760" cy="439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1120" rIns="90000" bIns="45000" anchor="t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Il Progetto viene approvato dalla </a:t>
            </a:r>
            <a:r>
              <a:rPr lang="it-IT" sz="22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Direzione generale</a:t>
            </a: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 e presentato in conferenza dei Dirigenti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r>
              <a:rPr lang="it-IT" sz="2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Trebuchet MS" pitchFamily="34"/>
                <a:cs typeface="Trebuchet MS" pitchFamily="34"/>
              </a:rPr>
              <a:t>come patrocinato dalla Direzione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sz="1800"/>
            </a:pPr>
            <a:endParaRPr lang="it-IT" sz="2400" b="0" i="0" u="none" strike="noStrike" cap="none" baseline="0">
              <a:ln>
                <a:noFill/>
              </a:ln>
              <a:solidFill>
                <a:srgbClr val="000000"/>
              </a:solidFill>
              <a:latin typeface="Trebuchet MS" pitchFamily="34"/>
              <a:ea typeface="Trebuchet MS" pitchFamily="34"/>
              <a:cs typeface="Trebuchet MS" pitchFamily="34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D4C043D6-9630-1C87-7F96-F03CCDE7E901}"/>
              </a:ext>
            </a:extLst>
          </p:cNvPr>
          <p:cNvSpPr/>
          <p:nvPr/>
        </p:nvSpPr>
        <p:spPr>
          <a:xfrm>
            <a:off x="1007999" y="1475999"/>
            <a:ext cx="720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E994"/>
          </a:solidFill>
          <a:ln w="0">
            <a:solidFill>
              <a:srgbClr val="FFF5CE"/>
            </a:solidFill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1" i="0" u="none" strike="noStrike" cap="none" baseline="0">
                <a:ln>
                  <a:noFill/>
                </a:ln>
                <a:solidFill>
                  <a:srgbClr val="C9211E"/>
                </a:solidFill>
                <a:latin typeface="Trebuchet MS" pitchFamily="34"/>
                <a:ea typeface="SimSun" pitchFamily="2"/>
                <a:cs typeface="SimSun" pitchFamily="2"/>
              </a:rPr>
              <a:t>Fase 1</a:t>
            </a: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(2021)</a:t>
            </a:r>
          </a:p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redazione del Progetto e condivisione dello stesso con le figure apicali dell’Ente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070869AF-C8AA-730E-F16B-4C80A87B7CF2}"/>
              </a:ext>
            </a:extLst>
          </p:cNvPr>
          <p:cNvSpPr/>
          <p:nvPr/>
        </p:nvSpPr>
        <p:spPr>
          <a:xfrm>
            <a:off x="2700000" y="4860000"/>
            <a:ext cx="378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1">
            <a:noAutofit/>
          </a:bodyPr>
          <a:lstStyle/>
          <a:p>
            <a:pPr marL="0" marR="0" lvl="0" indent="0" algn="ctr" rtl="0" hangingPunct="0">
              <a:lnSpc>
                <a:spcPct val="97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59" algn="l"/>
                <a:tab pos="1347840" algn="l"/>
                <a:tab pos="1797120" algn="l"/>
                <a:tab pos="2246400" algn="l"/>
                <a:tab pos="2695680" algn="l"/>
                <a:tab pos="3144959" algn="l"/>
                <a:tab pos="3594240" algn="l"/>
                <a:tab pos="4043519" algn="l"/>
                <a:tab pos="449280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Vengono individuati tre </a:t>
            </a:r>
            <a:r>
              <a:rPr lang="it-IT" sz="1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SimSun" pitchFamily="2"/>
              </a:rPr>
              <a:t>Servizi sperimentatori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ol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ol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1625</Words>
  <Application>Microsoft Office PowerPoint</Application>
  <PresentationFormat>Widescreen</PresentationFormat>
  <Paragraphs>404</Paragraphs>
  <Slides>35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Arial</vt:lpstr>
      <vt:lpstr>Calibri</vt:lpstr>
      <vt:lpstr>StarSymbol</vt:lpstr>
      <vt:lpstr>Times New Roman</vt:lpstr>
      <vt:lpstr>Trebuchet MS</vt:lpstr>
      <vt:lpstr>Predefinito</vt:lpstr>
      <vt:lpstr>Titolo1</vt:lpstr>
      <vt:lpstr>Titolo2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Modello Impress - Comune di Reggio Emilia</dc:title>
  <dc:creator>Valentina Corona</dc:creator>
  <cp:lastModifiedBy>Stefania Mulas</cp:lastModifiedBy>
  <cp:revision>36</cp:revision>
  <dcterms:created xsi:type="dcterms:W3CDTF">2020-10-01T11:16:07Z</dcterms:created>
  <dcterms:modified xsi:type="dcterms:W3CDTF">2023-04-19T09:46:39Z</dcterms:modified>
</cp:coreProperties>
</file>