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79"/>
  </p:notesMasterIdLst>
  <p:sldIdLst>
    <p:sldId id="1506" r:id="rId2"/>
    <p:sldId id="1761" r:id="rId3"/>
    <p:sldId id="1816" r:id="rId4"/>
    <p:sldId id="1817" r:id="rId5"/>
    <p:sldId id="1818" r:id="rId6"/>
    <p:sldId id="1733" r:id="rId7"/>
    <p:sldId id="266" r:id="rId8"/>
    <p:sldId id="267" r:id="rId9"/>
    <p:sldId id="268" r:id="rId10"/>
    <p:sldId id="269" r:id="rId11"/>
    <p:sldId id="1829" r:id="rId12"/>
    <p:sldId id="270" r:id="rId13"/>
    <p:sldId id="1830" r:id="rId14"/>
    <p:sldId id="271" r:id="rId15"/>
    <p:sldId id="272" r:id="rId16"/>
    <p:sldId id="1819" r:id="rId17"/>
    <p:sldId id="1820" r:id="rId18"/>
    <p:sldId id="274" r:id="rId19"/>
    <p:sldId id="275" r:id="rId20"/>
    <p:sldId id="276" r:id="rId21"/>
    <p:sldId id="277" r:id="rId22"/>
    <p:sldId id="278" r:id="rId23"/>
    <p:sldId id="279" r:id="rId24"/>
    <p:sldId id="280" r:id="rId25"/>
    <p:sldId id="281" r:id="rId26"/>
    <p:sldId id="282" r:id="rId27"/>
    <p:sldId id="283" r:id="rId28"/>
    <p:sldId id="1822" r:id="rId29"/>
    <p:sldId id="1784" r:id="rId30"/>
    <p:sldId id="1783" r:id="rId31"/>
    <p:sldId id="1794" r:id="rId32"/>
    <p:sldId id="1795" r:id="rId33"/>
    <p:sldId id="1811" r:id="rId34"/>
    <p:sldId id="1796" r:id="rId35"/>
    <p:sldId id="1798" r:id="rId36"/>
    <p:sldId id="1799" r:id="rId37"/>
    <p:sldId id="1800" r:id="rId38"/>
    <p:sldId id="1801" r:id="rId39"/>
    <p:sldId id="1802" r:id="rId40"/>
    <p:sldId id="1803" r:id="rId41"/>
    <p:sldId id="1786" r:id="rId42"/>
    <p:sldId id="1831" r:id="rId43"/>
    <p:sldId id="1823" r:id="rId44"/>
    <p:sldId id="1824" r:id="rId45"/>
    <p:sldId id="1825" r:id="rId46"/>
    <p:sldId id="1826" r:id="rId47"/>
    <p:sldId id="1828" r:id="rId48"/>
    <p:sldId id="1827" r:id="rId49"/>
    <p:sldId id="1788" r:id="rId50"/>
    <p:sldId id="1797" r:id="rId51"/>
    <p:sldId id="1808" r:id="rId52"/>
    <p:sldId id="1809" r:id="rId53"/>
    <p:sldId id="1804" r:id="rId54"/>
    <p:sldId id="1805" r:id="rId55"/>
    <p:sldId id="1806" r:id="rId56"/>
    <p:sldId id="1807" r:id="rId57"/>
    <p:sldId id="1810" r:id="rId58"/>
    <p:sldId id="1812" r:id="rId59"/>
    <p:sldId id="1813" r:id="rId60"/>
    <p:sldId id="1814" r:id="rId61"/>
    <p:sldId id="1815" r:id="rId62"/>
    <p:sldId id="1792" r:id="rId63"/>
    <p:sldId id="1833" r:id="rId64"/>
    <p:sldId id="1834" r:id="rId65"/>
    <p:sldId id="1836" r:id="rId66"/>
    <p:sldId id="1835" r:id="rId67"/>
    <p:sldId id="1840" r:id="rId68"/>
    <p:sldId id="1841" r:id="rId69"/>
    <p:sldId id="1837" r:id="rId70"/>
    <p:sldId id="1790" r:id="rId71"/>
    <p:sldId id="1791" r:id="rId72"/>
    <p:sldId id="315" r:id="rId73"/>
    <p:sldId id="316" r:id="rId74"/>
    <p:sldId id="317" r:id="rId75"/>
    <p:sldId id="318" r:id="rId76"/>
    <p:sldId id="319" r:id="rId77"/>
    <p:sldId id="1505" r:id="rId78"/>
  </p:sldIdLst>
  <p:sldSz cx="9144000" cy="6858000" type="screen4x3"/>
  <p:notesSz cx="6858000"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AEAEA"/>
    <a:srgbClr val="0066FF"/>
    <a:srgbClr val="FF3300"/>
    <a:srgbClr val="3333CC"/>
    <a:srgbClr val="333399"/>
    <a:srgbClr val="FFFF66"/>
    <a:srgbClr val="FFCC66"/>
    <a:srgbClr val="CC0000"/>
    <a:srgbClr val="D6D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99824" autoAdjust="0"/>
  </p:normalViewPr>
  <p:slideViewPr>
    <p:cSldViewPr>
      <p:cViewPr varScale="1">
        <p:scale>
          <a:sx n="63" d="100"/>
          <a:sy n="63" d="100"/>
        </p:scale>
        <p:origin x="116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it-IT"/>
          </a:p>
        </p:txBody>
      </p:sp>
      <p:sp>
        <p:nvSpPr>
          <p:cNvPr id="9219"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it-IT"/>
          </a:p>
        </p:txBody>
      </p:sp>
      <p:sp>
        <p:nvSpPr>
          <p:cNvPr id="7782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714875"/>
            <a:ext cx="54864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9222" name="Rectangle 6"/>
          <p:cNvSpPr>
            <a:spLocks noGrp="1" noChangeArrowheads="1"/>
          </p:cNvSpPr>
          <p:nvPr>
            <p:ph type="ftr" sz="quarter" idx="4"/>
          </p:nvPr>
        </p:nvSpPr>
        <p:spPr bwMode="auto">
          <a:xfrm>
            <a:off x="0"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it-IT"/>
          </a:p>
        </p:txBody>
      </p:sp>
      <p:sp>
        <p:nvSpPr>
          <p:cNvPr id="9223" name="Rectangle 7"/>
          <p:cNvSpPr>
            <a:spLocks noGrp="1" noChangeArrowheads="1"/>
          </p:cNvSpPr>
          <p:nvPr>
            <p:ph type="sldNum" sz="quarter" idx="5"/>
          </p:nvPr>
        </p:nvSpPr>
        <p:spPr bwMode="auto">
          <a:xfrm>
            <a:off x="3884613"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34DDAFD-6C8E-435C-94C7-A1BC3E5B0090}" type="slidenum">
              <a:rPr lang="it-IT"/>
              <a:pPr>
                <a:defRPr/>
              </a:pPr>
              <a:t>‹N›</a:t>
            </a:fld>
            <a:endParaRPr lang="it-IT"/>
          </a:p>
        </p:txBody>
      </p:sp>
    </p:spTree>
    <p:extLst>
      <p:ext uri="{BB962C8B-B14F-4D97-AF65-F5344CB8AC3E}">
        <p14:creationId xmlns:p14="http://schemas.microsoft.com/office/powerpoint/2010/main" val="127918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11"/>
          <p:cNvSpPr>
            <a:spLocks noGrp="1" noChangeArrowheads="1"/>
          </p:cNvSpPr>
          <p:nvPr>
            <p:ph type="sldNum" sz="quarter"/>
          </p:nvPr>
        </p:nvSpPr>
        <p:spPr>
          <a:noFill/>
        </p:spPr>
        <p:txBody>
          <a:bodyPr/>
          <a:lstStyle/>
          <a:p>
            <a:fld id="{9991BBF1-0899-47B5-A0A3-F0DC06538B24}" type="slidenum">
              <a:rPr lang="it-IT" smtClean="0">
                <a:cs typeface="Arial" pitchFamily="34" charset="0"/>
              </a:rPr>
              <a:pPr/>
              <a:t>1</a:t>
            </a:fld>
            <a:endParaRPr lang="it-IT">
              <a:cs typeface="Arial" pitchFamily="34" charset="0"/>
            </a:endParaRPr>
          </a:p>
        </p:txBody>
      </p:sp>
      <p:sp>
        <p:nvSpPr>
          <p:cNvPr id="189443" name="Text Box 1"/>
          <p:cNvSpPr txBox="1">
            <a:spLocks noChangeArrowheads="1"/>
          </p:cNvSpPr>
          <p:nvPr/>
        </p:nvSpPr>
        <p:spPr bwMode="auto">
          <a:xfrm>
            <a:off x="3806143" y="9360537"/>
            <a:ext cx="2907426" cy="488321"/>
          </a:xfrm>
          <a:prstGeom prst="rect">
            <a:avLst/>
          </a:prstGeom>
          <a:noFill/>
          <a:ln w="9525">
            <a:noFill/>
            <a:round/>
            <a:headEnd/>
            <a:tailEnd/>
          </a:ln>
        </p:spPr>
        <p:txBody>
          <a:bodyPr lIns="89676" tIns="46632" rIns="89676" bIns="46632" anchor="b"/>
          <a:lstStyle/>
          <a:p>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fld id="{206420CC-B58B-40E4-ACA4-4BD767055B24}" type="slidenum">
              <a:rPr lang="it-IT">
                <a:solidFill>
                  <a:srgbClr val="000000"/>
                </a:solidFill>
                <a:latin typeface="Calibri" pitchFamily="34" charset="0"/>
                <a:cs typeface="Arial" pitchFamily="34" charset="0"/>
              </a:rPr>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t>1</a:t>
            </a:fld>
            <a:endParaRPr lang="it-IT" dirty="0">
              <a:solidFill>
                <a:srgbClr val="000000"/>
              </a:solidFill>
              <a:latin typeface="Calibri" pitchFamily="34" charset="0"/>
              <a:cs typeface="Arial" pitchFamily="34" charset="0"/>
            </a:endParaRPr>
          </a:p>
        </p:txBody>
      </p:sp>
      <p:sp>
        <p:nvSpPr>
          <p:cNvPr id="189444" name="Text Box 2"/>
          <p:cNvSpPr txBox="1">
            <a:spLocks noChangeArrowheads="1"/>
          </p:cNvSpPr>
          <p:nvPr/>
        </p:nvSpPr>
        <p:spPr bwMode="auto">
          <a:xfrm>
            <a:off x="1119454" y="738824"/>
            <a:ext cx="4480969" cy="3695700"/>
          </a:xfrm>
          <a:prstGeom prst="rect">
            <a:avLst/>
          </a:prstGeom>
          <a:solidFill>
            <a:srgbClr val="FFFFFF"/>
          </a:solidFill>
          <a:ln w="9360">
            <a:solidFill>
              <a:srgbClr val="000000"/>
            </a:solidFill>
            <a:miter lim="800000"/>
            <a:headEnd/>
            <a:tailEnd/>
          </a:ln>
        </p:spPr>
        <p:txBody>
          <a:bodyPr wrap="none" lIns="91111" tIns="45555" rIns="91111" bIns="45555" anchor="ctr"/>
          <a:lstStyle/>
          <a:p>
            <a:endParaRPr lang="it-IT"/>
          </a:p>
        </p:txBody>
      </p:sp>
      <p:sp>
        <p:nvSpPr>
          <p:cNvPr id="189445" name="Rectangle 3"/>
          <p:cNvSpPr>
            <a:spLocks noGrp="1" noChangeArrowheads="1"/>
          </p:cNvSpPr>
          <p:nvPr>
            <p:ph type="body"/>
          </p:nvPr>
        </p:nvSpPr>
        <p:spPr>
          <a:xfrm>
            <a:off x="671672" y="4681855"/>
            <a:ext cx="5373378" cy="4531236"/>
          </a:xfrm>
          <a:noFill/>
          <a:ln/>
        </p:spPr>
        <p:txBody>
          <a:bodyPr wrap="none" anchor="ctr"/>
          <a:lstStyle/>
          <a:p>
            <a:endParaRPr lang="it-IT"/>
          </a:p>
        </p:txBody>
      </p:sp>
      <p:sp>
        <p:nvSpPr>
          <p:cNvPr id="189446" name="Text Box 4"/>
          <p:cNvSpPr txBox="1">
            <a:spLocks noChangeArrowheads="1"/>
          </p:cNvSpPr>
          <p:nvPr/>
        </p:nvSpPr>
        <p:spPr bwMode="auto">
          <a:xfrm>
            <a:off x="3806143" y="9360538"/>
            <a:ext cx="2912157" cy="493078"/>
          </a:xfrm>
          <a:prstGeom prst="rect">
            <a:avLst/>
          </a:prstGeom>
          <a:noFill/>
          <a:ln w="9525">
            <a:noFill/>
            <a:round/>
            <a:headEnd/>
            <a:tailEnd/>
          </a:ln>
        </p:spPr>
        <p:txBody>
          <a:bodyPr lIns="89676" tIns="46632" rIns="89676" bIns="46632" anchor="b"/>
          <a:lstStyle/>
          <a:p>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fld id="{3A76991C-71AF-45F0-AE32-306A6ABEDAF3}" type="slidenum">
              <a:rPr lang="en-US">
                <a:solidFill>
                  <a:srgbClr val="000000"/>
                </a:solidFill>
                <a:latin typeface="Calibri" pitchFamily="34" charset="0"/>
              </a:rPr>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t>1</a:t>
            </a:fld>
            <a:endParaRPr lang="en-US" dirty="0">
              <a:solidFill>
                <a:srgbClr val="000000"/>
              </a:solidFill>
              <a:latin typeface="Calibri" pitchFamily="34" charset="0"/>
            </a:endParaRPr>
          </a:p>
        </p:txBody>
      </p:sp>
    </p:spTree>
    <p:extLst>
      <p:ext uri="{BB962C8B-B14F-4D97-AF65-F5344CB8AC3E}">
        <p14:creationId xmlns:p14="http://schemas.microsoft.com/office/powerpoint/2010/main" val="172158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6"/>
          <p:cNvSpPr>
            <a:spLocks noGrp="1" noChangeArrowheads="1"/>
          </p:cNvSpPr>
          <p:nvPr>
            <p:ph type="sldNum" sz="quarter"/>
          </p:nvPr>
        </p:nvSpPr>
        <p:spPr>
          <a:noFill/>
        </p:spPr>
        <p:txBody>
          <a:bodyPr/>
          <a:lstStyle/>
          <a:p>
            <a:fld id="{33772912-4555-4760-8BA7-308CE3743883}" type="slidenum">
              <a:rPr lang="it-IT" smtClean="0">
                <a:ea typeface="MS Gothic" pitchFamily="49" charset="-128"/>
              </a:rPr>
              <a:pPr/>
              <a:t>15</a:t>
            </a:fld>
            <a:endParaRPr lang="it-IT">
              <a:ea typeface="MS Gothic" pitchFamily="49" charset="-128"/>
            </a:endParaRPr>
          </a:p>
        </p:txBody>
      </p:sp>
      <p:sp>
        <p:nvSpPr>
          <p:cNvPr id="106499" name="Rectangle 2"/>
          <p:cNvSpPr>
            <a:spLocks noGrp="1" noRot="1" noChangeAspect="1" noChangeArrowheads="1" noTextEdit="1"/>
          </p:cNvSpPr>
          <p:nvPr>
            <p:ph type="sldImg"/>
          </p:nvPr>
        </p:nvSpPr>
        <p:spPr>
          <a:xfrm>
            <a:off x="3044825" y="476250"/>
            <a:ext cx="3178175" cy="2382838"/>
          </a:xfrm>
        </p:spPr>
      </p:sp>
      <p:sp>
        <p:nvSpPr>
          <p:cNvPr id="106500"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06501"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F95ABBA-BE57-4B09-BDE0-A9909F6960D2}"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15</a:t>
            </a:fld>
            <a:endParaRPr lang="en-US" sz="1300">
              <a:solidFill>
                <a:srgbClr val="000000"/>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6"/>
          <p:cNvSpPr>
            <a:spLocks noGrp="1" noChangeArrowheads="1"/>
          </p:cNvSpPr>
          <p:nvPr>
            <p:ph type="sldNum" sz="quarter"/>
          </p:nvPr>
        </p:nvSpPr>
        <p:spPr>
          <a:noFill/>
        </p:spPr>
        <p:txBody>
          <a:bodyPr/>
          <a:lstStyle/>
          <a:p>
            <a:fld id="{33772912-4555-4760-8BA7-308CE3743883}" type="slidenum">
              <a:rPr lang="it-IT" smtClean="0">
                <a:ea typeface="MS Gothic" pitchFamily="49" charset="-128"/>
              </a:rPr>
              <a:pPr/>
              <a:t>16</a:t>
            </a:fld>
            <a:endParaRPr lang="it-IT">
              <a:ea typeface="MS Gothic" pitchFamily="49" charset="-128"/>
            </a:endParaRPr>
          </a:p>
        </p:txBody>
      </p:sp>
      <p:sp>
        <p:nvSpPr>
          <p:cNvPr id="106499" name="Rectangle 2"/>
          <p:cNvSpPr>
            <a:spLocks noGrp="1" noRot="1" noChangeAspect="1" noChangeArrowheads="1" noTextEdit="1"/>
          </p:cNvSpPr>
          <p:nvPr>
            <p:ph type="sldImg"/>
          </p:nvPr>
        </p:nvSpPr>
        <p:spPr>
          <a:xfrm>
            <a:off x="3044825" y="476250"/>
            <a:ext cx="3178175" cy="2382838"/>
          </a:xfrm>
        </p:spPr>
      </p:sp>
      <p:sp>
        <p:nvSpPr>
          <p:cNvPr id="106500"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06501"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F95ABBA-BE57-4B09-BDE0-A9909F6960D2}"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16</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160717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6"/>
          <p:cNvSpPr>
            <a:spLocks noGrp="1" noChangeArrowheads="1"/>
          </p:cNvSpPr>
          <p:nvPr>
            <p:ph type="sldNum" sz="quarter"/>
          </p:nvPr>
        </p:nvSpPr>
        <p:spPr>
          <a:noFill/>
        </p:spPr>
        <p:txBody>
          <a:bodyPr/>
          <a:lstStyle/>
          <a:p>
            <a:fld id="{33772912-4555-4760-8BA7-308CE3743883}" type="slidenum">
              <a:rPr lang="it-IT" smtClean="0">
                <a:ea typeface="MS Gothic" pitchFamily="49" charset="-128"/>
              </a:rPr>
              <a:pPr/>
              <a:t>17</a:t>
            </a:fld>
            <a:endParaRPr lang="it-IT">
              <a:ea typeface="MS Gothic" pitchFamily="49" charset="-128"/>
            </a:endParaRPr>
          </a:p>
        </p:txBody>
      </p:sp>
      <p:sp>
        <p:nvSpPr>
          <p:cNvPr id="106499" name="Rectangle 2"/>
          <p:cNvSpPr>
            <a:spLocks noGrp="1" noRot="1" noChangeAspect="1" noChangeArrowheads="1" noTextEdit="1"/>
          </p:cNvSpPr>
          <p:nvPr>
            <p:ph type="sldImg"/>
          </p:nvPr>
        </p:nvSpPr>
        <p:spPr>
          <a:xfrm>
            <a:off x="3044825" y="476250"/>
            <a:ext cx="3178175" cy="2382838"/>
          </a:xfrm>
        </p:spPr>
      </p:sp>
      <p:sp>
        <p:nvSpPr>
          <p:cNvPr id="106500"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06501"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F95ABBA-BE57-4B09-BDE0-A9909F6960D2}"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17</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357036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6"/>
          <p:cNvSpPr>
            <a:spLocks noGrp="1" noChangeArrowheads="1"/>
          </p:cNvSpPr>
          <p:nvPr>
            <p:ph type="sldNum" sz="quarter"/>
          </p:nvPr>
        </p:nvSpPr>
        <p:spPr>
          <a:noFill/>
        </p:spPr>
        <p:txBody>
          <a:bodyPr/>
          <a:lstStyle/>
          <a:p>
            <a:fld id="{B48C2528-AB02-4217-93FE-260DBB2C843B}" type="slidenum">
              <a:rPr lang="it-IT" smtClean="0">
                <a:ea typeface="MS Gothic" pitchFamily="49" charset="-128"/>
              </a:rPr>
              <a:pPr/>
              <a:t>18</a:t>
            </a:fld>
            <a:endParaRPr lang="it-IT">
              <a:ea typeface="MS Gothic" pitchFamily="49" charset="-128"/>
            </a:endParaRPr>
          </a:p>
        </p:txBody>
      </p:sp>
      <p:sp>
        <p:nvSpPr>
          <p:cNvPr id="108547" name="Rectangle 2"/>
          <p:cNvSpPr>
            <a:spLocks noGrp="1" noRot="1" noChangeAspect="1" noChangeArrowheads="1" noTextEdit="1"/>
          </p:cNvSpPr>
          <p:nvPr>
            <p:ph type="sldImg"/>
          </p:nvPr>
        </p:nvSpPr>
        <p:spPr>
          <a:xfrm>
            <a:off x="3044825" y="476250"/>
            <a:ext cx="3178175" cy="2382838"/>
          </a:xfrm>
        </p:spPr>
      </p:sp>
      <p:sp>
        <p:nvSpPr>
          <p:cNvPr id="10854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0854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D968C1A4-E1E6-4A32-B217-31BD1E20465E}"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18</a:t>
            </a:fld>
            <a:endParaRPr lang="en-US" sz="1300">
              <a:solidFill>
                <a:srgbClr val="000000"/>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6"/>
          <p:cNvSpPr>
            <a:spLocks noGrp="1" noChangeArrowheads="1"/>
          </p:cNvSpPr>
          <p:nvPr>
            <p:ph type="sldNum" sz="quarter"/>
          </p:nvPr>
        </p:nvSpPr>
        <p:spPr>
          <a:noFill/>
        </p:spPr>
        <p:txBody>
          <a:bodyPr/>
          <a:lstStyle/>
          <a:p>
            <a:fld id="{85F8E5AE-2BB8-46DC-A352-26D9D00F6D95}" type="slidenum">
              <a:rPr lang="it-IT" smtClean="0">
                <a:ea typeface="MS Gothic" pitchFamily="49" charset="-128"/>
              </a:rPr>
              <a:pPr/>
              <a:t>19</a:t>
            </a:fld>
            <a:endParaRPr lang="it-IT">
              <a:ea typeface="MS Gothic" pitchFamily="49" charset="-128"/>
            </a:endParaRPr>
          </a:p>
        </p:txBody>
      </p:sp>
      <p:sp>
        <p:nvSpPr>
          <p:cNvPr id="109571" name="Rectangle 2"/>
          <p:cNvSpPr>
            <a:spLocks noGrp="1" noRot="1" noChangeAspect="1" noChangeArrowheads="1" noTextEdit="1"/>
          </p:cNvSpPr>
          <p:nvPr>
            <p:ph type="sldImg"/>
          </p:nvPr>
        </p:nvSpPr>
        <p:spPr>
          <a:xfrm>
            <a:off x="3044825" y="476250"/>
            <a:ext cx="3178175" cy="2382838"/>
          </a:xfrm>
        </p:spPr>
      </p:sp>
      <p:sp>
        <p:nvSpPr>
          <p:cNvPr id="109572"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09573"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1AC28487-A5AB-4C92-8AC5-9B8B1B5F873E}"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19</a:t>
            </a:fld>
            <a:endParaRPr lang="en-US" sz="1300">
              <a:solidFill>
                <a:srgbClr val="000000"/>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6"/>
          <p:cNvSpPr>
            <a:spLocks noGrp="1" noChangeArrowheads="1"/>
          </p:cNvSpPr>
          <p:nvPr>
            <p:ph type="sldNum" sz="quarter"/>
          </p:nvPr>
        </p:nvSpPr>
        <p:spPr>
          <a:noFill/>
        </p:spPr>
        <p:txBody>
          <a:bodyPr/>
          <a:lstStyle/>
          <a:p>
            <a:fld id="{2CE7FA22-D048-48DA-8D11-16887A1FA705}" type="slidenum">
              <a:rPr lang="it-IT" smtClean="0">
                <a:ea typeface="MS Gothic" pitchFamily="49" charset="-128"/>
              </a:rPr>
              <a:pPr/>
              <a:t>20</a:t>
            </a:fld>
            <a:endParaRPr lang="it-IT">
              <a:ea typeface="MS Gothic" pitchFamily="49" charset="-128"/>
            </a:endParaRPr>
          </a:p>
        </p:txBody>
      </p:sp>
      <p:sp>
        <p:nvSpPr>
          <p:cNvPr id="110595" name="Rectangle 2"/>
          <p:cNvSpPr>
            <a:spLocks noGrp="1" noRot="1" noChangeAspect="1" noChangeArrowheads="1" noTextEdit="1"/>
          </p:cNvSpPr>
          <p:nvPr>
            <p:ph type="sldImg"/>
          </p:nvPr>
        </p:nvSpPr>
        <p:spPr>
          <a:xfrm>
            <a:off x="3044825" y="476250"/>
            <a:ext cx="3178175" cy="2382838"/>
          </a:xfrm>
        </p:spPr>
      </p:sp>
      <p:sp>
        <p:nvSpPr>
          <p:cNvPr id="110596"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10597"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E5EB83E3-6447-447D-93B6-B16D59FD18CB}"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20</a:t>
            </a:fld>
            <a:endParaRPr lang="en-US" sz="1300">
              <a:solidFill>
                <a:srgbClr val="000000"/>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p:spPr>
        <p:txBody>
          <a:bodyPr/>
          <a:lstStyle/>
          <a:p>
            <a:fld id="{E243953C-1A28-47BC-8C61-7F77674E71B5}" type="slidenum">
              <a:rPr lang="it-IT" smtClean="0">
                <a:ea typeface="MS Gothic" pitchFamily="49" charset="-128"/>
              </a:rPr>
              <a:pPr/>
              <a:t>21</a:t>
            </a:fld>
            <a:endParaRPr lang="it-IT">
              <a:ea typeface="MS Gothic" pitchFamily="49" charset="-128"/>
            </a:endParaRPr>
          </a:p>
        </p:txBody>
      </p:sp>
      <p:sp>
        <p:nvSpPr>
          <p:cNvPr id="111619" name="Rectangle 2"/>
          <p:cNvSpPr>
            <a:spLocks noGrp="1" noRot="1" noChangeAspect="1" noChangeArrowheads="1" noTextEdit="1"/>
          </p:cNvSpPr>
          <p:nvPr>
            <p:ph type="sldImg"/>
          </p:nvPr>
        </p:nvSpPr>
        <p:spPr>
          <a:xfrm>
            <a:off x="3044825" y="476250"/>
            <a:ext cx="3178175" cy="2382838"/>
          </a:xfrm>
        </p:spPr>
      </p:sp>
      <p:sp>
        <p:nvSpPr>
          <p:cNvPr id="111620"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11621"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81493B0B-F842-46EA-806D-BCC5F14E7E58}"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21</a:t>
            </a:fld>
            <a:endParaRPr lang="en-US" sz="1300">
              <a:solidFill>
                <a:srgbClr val="000000"/>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6"/>
          <p:cNvSpPr>
            <a:spLocks noGrp="1" noChangeArrowheads="1"/>
          </p:cNvSpPr>
          <p:nvPr>
            <p:ph type="sldNum" sz="quarter"/>
          </p:nvPr>
        </p:nvSpPr>
        <p:spPr>
          <a:noFill/>
        </p:spPr>
        <p:txBody>
          <a:bodyPr/>
          <a:lstStyle/>
          <a:p>
            <a:fld id="{233B6669-D4EB-463C-B849-FC821EBC1779}" type="slidenum">
              <a:rPr lang="it-IT" smtClean="0">
                <a:ea typeface="MS Gothic" pitchFamily="49" charset="-128"/>
              </a:rPr>
              <a:pPr/>
              <a:t>22</a:t>
            </a:fld>
            <a:endParaRPr lang="it-IT">
              <a:ea typeface="MS Gothic" pitchFamily="49" charset="-128"/>
            </a:endParaRPr>
          </a:p>
        </p:txBody>
      </p:sp>
      <p:sp>
        <p:nvSpPr>
          <p:cNvPr id="112643" name="Rectangle 2"/>
          <p:cNvSpPr>
            <a:spLocks noGrp="1" noRot="1" noChangeAspect="1" noChangeArrowheads="1" noTextEdit="1"/>
          </p:cNvSpPr>
          <p:nvPr>
            <p:ph type="sldImg"/>
          </p:nvPr>
        </p:nvSpPr>
        <p:spPr>
          <a:xfrm>
            <a:off x="3044825" y="476250"/>
            <a:ext cx="3178175" cy="2382838"/>
          </a:xfrm>
        </p:spPr>
      </p:sp>
      <p:sp>
        <p:nvSpPr>
          <p:cNvPr id="112644"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12645"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59439619-E0DA-4BF4-BE61-C4E386DF34CD}"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22</a:t>
            </a:fld>
            <a:endParaRPr lang="en-US" sz="1300">
              <a:solidFill>
                <a:srgbClr val="000000"/>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6"/>
          <p:cNvSpPr>
            <a:spLocks noGrp="1" noChangeArrowheads="1"/>
          </p:cNvSpPr>
          <p:nvPr>
            <p:ph type="sldNum" sz="quarter"/>
          </p:nvPr>
        </p:nvSpPr>
        <p:spPr>
          <a:noFill/>
        </p:spPr>
        <p:txBody>
          <a:bodyPr/>
          <a:lstStyle/>
          <a:p>
            <a:fld id="{6BCC9523-3152-4533-801E-8B98D95E6D4C}" type="slidenum">
              <a:rPr lang="it-IT" smtClean="0">
                <a:ea typeface="MS Gothic" pitchFamily="49" charset="-128"/>
              </a:rPr>
              <a:pPr/>
              <a:t>23</a:t>
            </a:fld>
            <a:endParaRPr lang="it-IT">
              <a:ea typeface="MS Gothic" pitchFamily="49" charset="-128"/>
            </a:endParaRPr>
          </a:p>
        </p:txBody>
      </p:sp>
      <p:sp>
        <p:nvSpPr>
          <p:cNvPr id="113667" name="Rectangle 2"/>
          <p:cNvSpPr>
            <a:spLocks noGrp="1" noRot="1" noChangeAspect="1" noChangeArrowheads="1" noTextEdit="1"/>
          </p:cNvSpPr>
          <p:nvPr>
            <p:ph type="sldImg"/>
          </p:nvPr>
        </p:nvSpPr>
        <p:spPr>
          <a:xfrm>
            <a:off x="3044825" y="476250"/>
            <a:ext cx="3178175" cy="2382838"/>
          </a:xfrm>
        </p:spPr>
      </p:sp>
      <p:sp>
        <p:nvSpPr>
          <p:cNvPr id="11366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1366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58058014-4F22-4BC0-95C3-663290AE0CA7}"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23</a:t>
            </a:fld>
            <a:endParaRPr lang="en-US" sz="1300">
              <a:solidFill>
                <a:srgbClr val="000000"/>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6"/>
          <p:cNvSpPr>
            <a:spLocks noGrp="1" noChangeArrowheads="1"/>
          </p:cNvSpPr>
          <p:nvPr>
            <p:ph type="sldNum" sz="quarter"/>
          </p:nvPr>
        </p:nvSpPr>
        <p:spPr>
          <a:noFill/>
        </p:spPr>
        <p:txBody>
          <a:bodyPr/>
          <a:lstStyle/>
          <a:p>
            <a:fld id="{4735C1E5-2682-444E-92CE-D8BB8B92FAED}" type="slidenum">
              <a:rPr lang="it-IT" smtClean="0">
                <a:ea typeface="MS Gothic" pitchFamily="49" charset="-128"/>
              </a:rPr>
              <a:pPr/>
              <a:t>24</a:t>
            </a:fld>
            <a:endParaRPr lang="it-IT">
              <a:ea typeface="MS Gothic" pitchFamily="49" charset="-128"/>
            </a:endParaRPr>
          </a:p>
        </p:txBody>
      </p:sp>
      <p:sp>
        <p:nvSpPr>
          <p:cNvPr id="114691" name="Rectangle 2"/>
          <p:cNvSpPr>
            <a:spLocks noGrp="1" noRot="1" noChangeAspect="1" noChangeArrowheads="1" noTextEdit="1"/>
          </p:cNvSpPr>
          <p:nvPr>
            <p:ph type="sldImg"/>
          </p:nvPr>
        </p:nvSpPr>
        <p:spPr>
          <a:xfrm>
            <a:off x="3044825" y="476250"/>
            <a:ext cx="3178175" cy="2382838"/>
          </a:xfrm>
        </p:spPr>
      </p:sp>
      <p:sp>
        <p:nvSpPr>
          <p:cNvPr id="114692"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14693"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1DE65D6E-0A38-495C-A263-EEDB7B0FF156}"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24</a:t>
            </a:fld>
            <a:endParaRPr lang="en-US" sz="1300">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6"/>
          <p:cNvSpPr>
            <a:spLocks noGrp="1" noChangeArrowheads="1"/>
          </p:cNvSpPr>
          <p:nvPr>
            <p:ph type="sldNum" sz="quarter"/>
          </p:nvPr>
        </p:nvSpPr>
        <p:spPr>
          <a:noFill/>
        </p:spPr>
        <p:txBody>
          <a:bodyPr/>
          <a:lstStyle/>
          <a:p>
            <a:fld id="{3417A2FC-4E19-4E90-84E6-38F621DE267A}" type="slidenum">
              <a:rPr lang="it-IT" smtClean="0">
                <a:ea typeface="MS Gothic" pitchFamily="49" charset="-128"/>
              </a:rPr>
              <a:pPr/>
              <a:t>7</a:t>
            </a:fld>
            <a:endParaRPr lang="it-IT">
              <a:ea typeface="MS Gothic" pitchFamily="49" charset="-128"/>
            </a:endParaRPr>
          </a:p>
        </p:txBody>
      </p:sp>
      <p:sp>
        <p:nvSpPr>
          <p:cNvPr id="100355" name="Rectangle 2"/>
          <p:cNvSpPr>
            <a:spLocks noGrp="1" noRot="1" noChangeAspect="1" noChangeArrowheads="1" noTextEdit="1"/>
          </p:cNvSpPr>
          <p:nvPr>
            <p:ph type="sldImg"/>
          </p:nvPr>
        </p:nvSpPr>
        <p:spPr>
          <a:xfrm>
            <a:off x="3044825" y="476250"/>
            <a:ext cx="3178175" cy="2382838"/>
          </a:xfrm>
        </p:spPr>
      </p:sp>
      <p:sp>
        <p:nvSpPr>
          <p:cNvPr id="100356"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00357"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73F60F6E-CB4D-4E95-8C82-23634BF2D7DF}"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7</a:t>
            </a:fld>
            <a:endParaRPr lang="en-US" sz="1300">
              <a:solidFill>
                <a:srgbClr val="000000"/>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6"/>
          <p:cNvSpPr>
            <a:spLocks noGrp="1" noChangeArrowheads="1"/>
          </p:cNvSpPr>
          <p:nvPr>
            <p:ph type="sldNum" sz="quarter"/>
          </p:nvPr>
        </p:nvSpPr>
        <p:spPr>
          <a:noFill/>
        </p:spPr>
        <p:txBody>
          <a:bodyPr/>
          <a:lstStyle/>
          <a:p>
            <a:fld id="{7C98CC8D-856C-4EB3-BC29-A4CFA910C799}" type="slidenum">
              <a:rPr lang="it-IT" smtClean="0">
                <a:ea typeface="MS Gothic" pitchFamily="49" charset="-128"/>
              </a:rPr>
              <a:pPr/>
              <a:t>25</a:t>
            </a:fld>
            <a:endParaRPr lang="it-IT">
              <a:ea typeface="MS Gothic" pitchFamily="49" charset="-128"/>
            </a:endParaRPr>
          </a:p>
        </p:txBody>
      </p:sp>
      <p:sp>
        <p:nvSpPr>
          <p:cNvPr id="115715" name="Rectangle 2"/>
          <p:cNvSpPr>
            <a:spLocks noGrp="1" noRot="1" noChangeAspect="1" noChangeArrowheads="1" noTextEdit="1"/>
          </p:cNvSpPr>
          <p:nvPr>
            <p:ph type="sldImg"/>
          </p:nvPr>
        </p:nvSpPr>
        <p:spPr>
          <a:xfrm>
            <a:off x="3044825" y="476250"/>
            <a:ext cx="3178175" cy="2382838"/>
          </a:xfrm>
        </p:spPr>
      </p:sp>
      <p:sp>
        <p:nvSpPr>
          <p:cNvPr id="115716"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15717"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FFCBA5CD-47EC-4A5A-8049-92C80D54AD16}"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25</a:t>
            </a:fld>
            <a:endParaRPr lang="en-US" sz="1300">
              <a:solidFill>
                <a:srgbClr val="000000"/>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6"/>
          <p:cNvSpPr>
            <a:spLocks noGrp="1" noChangeArrowheads="1"/>
          </p:cNvSpPr>
          <p:nvPr>
            <p:ph type="sldNum" sz="quarter"/>
          </p:nvPr>
        </p:nvSpPr>
        <p:spPr>
          <a:noFill/>
        </p:spPr>
        <p:txBody>
          <a:bodyPr/>
          <a:lstStyle/>
          <a:p>
            <a:fld id="{C3577EDA-BB28-4550-B621-B913BE792B18}" type="slidenum">
              <a:rPr lang="it-IT" smtClean="0">
                <a:ea typeface="MS Gothic" pitchFamily="49" charset="-128"/>
              </a:rPr>
              <a:pPr/>
              <a:t>26</a:t>
            </a:fld>
            <a:endParaRPr lang="it-IT">
              <a:ea typeface="MS Gothic" pitchFamily="49" charset="-128"/>
            </a:endParaRPr>
          </a:p>
        </p:txBody>
      </p:sp>
      <p:sp>
        <p:nvSpPr>
          <p:cNvPr id="116739" name="Rectangle 2"/>
          <p:cNvSpPr>
            <a:spLocks noGrp="1" noRot="1" noChangeAspect="1" noChangeArrowheads="1" noTextEdit="1"/>
          </p:cNvSpPr>
          <p:nvPr>
            <p:ph type="sldImg"/>
          </p:nvPr>
        </p:nvSpPr>
        <p:spPr>
          <a:xfrm>
            <a:off x="3044825" y="476250"/>
            <a:ext cx="3178175" cy="2382838"/>
          </a:xfrm>
        </p:spPr>
      </p:sp>
      <p:sp>
        <p:nvSpPr>
          <p:cNvPr id="116740"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16741"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FF4FE819-853B-463F-A9F8-8DD33C450854}"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26</a:t>
            </a:fld>
            <a:endParaRPr lang="en-US" sz="1300">
              <a:solidFill>
                <a:srgbClr val="000000"/>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6"/>
          <p:cNvSpPr>
            <a:spLocks noGrp="1" noChangeArrowheads="1"/>
          </p:cNvSpPr>
          <p:nvPr>
            <p:ph type="sldNum" sz="quarter"/>
          </p:nvPr>
        </p:nvSpPr>
        <p:spPr>
          <a:noFill/>
        </p:spPr>
        <p:txBody>
          <a:bodyPr/>
          <a:lstStyle/>
          <a:p>
            <a:fld id="{ED8C0BA4-F279-4EDA-8134-AB0860FDB8AF}" type="slidenum">
              <a:rPr lang="it-IT" smtClean="0">
                <a:ea typeface="MS Gothic" pitchFamily="49" charset="-128"/>
              </a:rPr>
              <a:pPr/>
              <a:t>27</a:t>
            </a:fld>
            <a:endParaRPr lang="it-IT">
              <a:ea typeface="MS Gothic" pitchFamily="49" charset="-128"/>
            </a:endParaRPr>
          </a:p>
        </p:txBody>
      </p:sp>
      <p:sp>
        <p:nvSpPr>
          <p:cNvPr id="117763" name="Rectangle 2"/>
          <p:cNvSpPr>
            <a:spLocks noGrp="1" noRot="1" noChangeAspect="1" noChangeArrowheads="1" noTextEdit="1"/>
          </p:cNvSpPr>
          <p:nvPr>
            <p:ph type="sldImg"/>
          </p:nvPr>
        </p:nvSpPr>
        <p:spPr>
          <a:xfrm>
            <a:off x="3044825" y="476250"/>
            <a:ext cx="3178175" cy="2382838"/>
          </a:xfrm>
        </p:spPr>
      </p:sp>
      <p:sp>
        <p:nvSpPr>
          <p:cNvPr id="117764"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17765"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C036C4F4-6A7E-4407-A159-89C7A679156D}"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27</a:t>
            </a:fld>
            <a:endParaRPr lang="en-US" sz="1300">
              <a:solidFill>
                <a:srgbClr val="000000"/>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6"/>
          <p:cNvSpPr>
            <a:spLocks noGrp="1" noChangeArrowheads="1"/>
          </p:cNvSpPr>
          <p:nvPr>
            <p:ph type="sldNum" sz="quarter"/>
          </p:nvPr>
        </p:nvSpPr>
        <p:spPr>
          <a:noFill/>
        </p:spPr>
        <p:txBody>
          <a:bodyPr/>
          <a:lstStyle/>
          <a:p>
            <a:fld id="{D7A992FE-B29B-4EF6-AF58-08BC898A9269}" type="slidenum">
              <a:rPr lang="it-IT" smtClean="0">
                <a:ea typeface="MS Gothic" pitchFamily="49" charset="-128"/>
              </a:rPr>
              <a:pPr/>
              <a:t>72</a:t>
            </a:fld>
            <a:endParaRPr lang="it-IT">
              <a:ea typeface="MS Gothic" pitchFamily="49" charset="-128"/>
            </a:endParaRPr>
          </a:p>
        </p:txBody>
      </p:sp>
      <p:sp>
        <p:nvSpPr>
          <p:cNvPr id="150531" name="Rectangle 2"/>
          <p:cNvSpPr>
            <a:spLocks noGrp="1" noRot="1" noChangeAspect="1" noChangeArrowheads="1" noTextEdit="1"/>
          </p:cNvSpPr>
          <p:nvPr>
            <p:ph type="sldImg"/>
          </p:nvPr>
        </p:nvSpPr>
        <p:spPr>
          <a:xfrm>
            <a:off x="3044825" y="476250"/>
            <a:ext cx="3178175" cy="2382838"/>
          </a:xfrm>
        </p:spPr>
      </p:sp>
      <p:sp>
        <p:nvSpPr>
          <p:cNvPr id="150532"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0533"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37F44F55-8C32-4D0E-BD1B-A871C4BF564B}"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72</a:t>
            </a:fld>
            <a:endParaRPr lang="en-US" sz="1300">
              <a:solidFill>
                <a:srgbClr val="000000"/>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6"/>
          <p:cNvSpPr>
            <a:spLocks noGrp="1" noChangeArrowheads="1"/>
          </p:cNvSpPr>
          <p:nvPr>
            <p:ph type="sldNum" sz="quarter"/>
          </p:nvPr>
        </p:nvSpPr>
        <p:spPr>
          <a:noFill/>
        </p:spPr>
        <p:txBody>
          <a:bodyPr/>
          <a:lstStyle/>
          <a:p>
            <a:fld id="{1195F4B4-7E6F-46C4-9179-5E774286E106}" type="slidenum">
              <a:rPr lang="it-IT" smtClean="0">
                <a:ea typeface="MS Gothic" pitchFamily="49" charset="-128"/>
              </a:rPr>
              <a:pPr/>
              <a:t>73</a:t>
            </a:fld>
            <a:endParaRPr lang="it-IT">
              <a:ea typeface="MS Gothic" pitchFamily="49" charset="-128"/>
            </a:endParaRPr>
          </a:p>
        </p:txBody>
      </p:sp>
      <p:sp>
        <p:nvSpPr>
          <p:cNvPr id="151555" name="Rectangle 2"/>
          <p:cNvSpPr>
            <a:spLocks noGrp="1" noRot="1" noChangeAspect="1" noChangeArrowheads="1" noTextEdit="1"/>
          </p:cNvSpPr>
          <p:nvPr>
            <p:ph type="sldImg"/>
          </p:nvPr>
        </p:nvSpPr>
        <p:spPr>
          <a:xfrm>
            <a:off x="3044825" y="476250"/>
            <a:ext cx="3178175" cy="2382838"/>
          </a:xfrm>
        </p:spPr>
      </p:sp>
      <p:sp>
        <p:nvSpPr>
          <p:cNvPr id="151556"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1557"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DEDE47D7-C531-46A9-B2AD-79FE01743EFF}"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73</a:t>
            </a:fld>
            <a:endParaRPr lang="en-US" sz="1300">
              <a:solidFill>
                <a:srgbClr val="000000"/>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6"/>
          <p:cNvSpPr>
            <a:spLocks noGrp="1" noChangeArrowheads="1"/>
          </p:cNvSpPr>
          <p:nvPr>
            <p:ph type="sldNum" sz="quarter"/>
          </p:nvPr>
        </p:nvSpPr>
        <p:spPr>
          <a:noFill/>
        </p:spPr>
        <p:txBody>
          <a:bodyPr/>
          <a:lstStyle/>
          <a:p>
            <a:fld id="{7A0604B4-3B63-4BBD-BC14-6254EC9C5FC8}" type="slidenum">
              <a:rPr lang="it-IT" smtClean="0">
                <a:ea typeface="MS Gothic" pitchFamily="49" charset="-128"/>
              </a:rPr>
              <a:pPr/>
              <a:t>74</a:t>
            </a:fld>
            <a:endParaRPr lang="it-IT">
              <a:ea typeface="MS Gothic" pitchFamily="49" charset="-128"/>
            </a:endParaRPr>
          </a:p>
        </p:txBody>
      </p:sp>
      <p:sp>
        <p:nvSpPr>
          <p:cNvPr id="152579" name="Rectangle 2"/>
          <p:cNvSpPr>
            <a:spLocks noGrp="1" noRot="1" noChangeAspect="1" noChangeArrowheads="1" noTextEdit="1"/>
          </p:cNvSpPr>
          <p:nvPr>
            <p:ph type="sldImg"/>
          </p:nvPr>
        </p:nvSpPr>
        <p:spPr>
          <a:xfrm>
            <a:off x="3044825" y="476250"/>
            <a:ext cx="3178175" cy="2382838"/>
          </a:xfrm>
        </p:spPr>
      </p:sp>
      <p:sp>
        <p:nvSpPr>
          <p:cNvPr id="152580"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2581"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0C569398-0FE3-43DF-A29A-FD39B118B0D8}"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74</a:t>
            </a:fld>
            <a:endParaRPr lang="en-US" sz="1300">
              <a:solidFill>
                <a:srgbClr val="000000"/>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6"/>
          <p:cNvSpPr>
            <a:spLocks noGrp="1" noChangeArrowheads="1"/>
          </p:cNvSpPr>
          <p:nvPr>
            <p:ph type="sldNum" sz="quarter"/>
          </p:nvPr>
        </p:nvSpPr>
        <p:spPr>
          <a:noFill/>
        </p:spPr>
        <p:txBody>
          <a:bodyPr/>
          <a:lstStyle/>
          <a:p>
            <a:fld id="{894F41DE-F22D-4315-A3DB-C22A98BEEE81}" type="slidenum">
              <a:rPr lang="it-IT" smtClean="0">
                <a:ea typeface="MS Gothic" pitchFamily="49" charset="-128"/>
              </a:rPr>
              <a:pPr/>
              <a:t>75</a:t>
            </a:fld>
            <a:endParaRPr lang="it-IT">
              <a:ea typeface="MS Gothic" pitchFamily="49" charset="-128"/>
            </a:endParaRPr>
          </a:p>
        </p:txBody>
      </p:sp>
      <p:sp>
        <p:nvSpPr>
          <p:cNvPr id="153603" name="Rectangle 2"/>
          <p:cNvSpPr>
            <a:spLocks noGrp="1" noRot="1" noChangeAspect="1" noChangeArrowheads="1" noTextEdit="1"/>
          </p:cNvSpPr>
          <p:nvPr>
            <p:ph type="sldImg"/>
          </p:nvPr>
        </p:nvSpPr>
        <p:spPr>
          <a:xfrm>
            <a:off x="3044825" y="476250"/>
            <a:ext cx="3178175" cy="2382838"/>
          </a:xfrm>
        </p:spPr>
      </p:sp>
      <p:sp>
        <p:nvSpPr>
          <p:cNvPr id="153604"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3605"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FFBABB33-732F-44B1-9D8F-8BC0CF4E570D}"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75</a:t>
            </a:fld>
            <a:endParaRPr lang="en-US" sz="1300">
              <a:solidFill>
                <a:srgbClr val="000000"/>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p:cNvSpPr>
            <a:spLocks noGrp="1" noChangeArrowheads="1"/>
          </p:cNvSpPr>
          <p:nvPr>
            <p:ph type="sldNum" sz="quarter"/>
          </p:nvPr>
        </p:nvSpPr>
        <p:spPr>
          <a:noFill/>
        </p:spPr>
        <p:txBody>
          <a:bodyPr/>
          <a:lstStyle/>
          <a:p>
            <a:fld id="{21B0CA83-9329-4F8C-A646-770A2DD0F7B4}" type="slidenum">
              <a:rPr lang="it-IT" smtClean="0">
                <a:ea typeface="MS Gothic" pitchFamily="49" charset="-128"/>
              </a:rPr>
              <a:pPr/>
              <a:t>76</a:t>
            </a:fld>
            <a:endParaRPr lang="it-IT">
              <a:ea typeface="MS Gothic" pitchFamily="49" charset="-128"/>
            </a:endParaRPr>
          </a:p>
        </p:txBody>
      </p:sp>
      <p:sp>
        <p:nvSpPr>
          <p:cNvPr id="154627" name="Rectangle 2"/>
          <p:cNvSpPr>
            <a:spLocks noGrp="1" noRot="1" noChangeAspect="1" noChangeArrowheads="1" noTextEdit="1"/>
          </p:cNvSpPr>
          <p:nvPr>
            <p:ph type="sldImg"/>
          </p:nvPr>
        </p:nvSpPr>
        <p:spPr>
          <a:xfrm>
            <a:off x="3044825" y="476250"/>
            <a:ext cx="3178175" cy="2382838"/>
          </a:xfrm>
        </p:spPr>
      </p:sp>
      <p:sp>
        <p:nvSpPr>
          <p:cNvPr id="1546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546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AD55A70B-BAA2-4381-81ED-7D16A187946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76</a:t>
            </a:fld>
            <a:endParaRPr lang="en-US" sz="1300">
              <a:solidFill>
                <a:srgbClr val="000000"/>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egnaposto immagine diapositiva 1"/>
          <p:cNvSpPr>
            <a:spLocks noGrp="1" noRot="1" noChangeAspect="1" noTextEdit="1"/>
          </p:cNvSpPr>
          <p:nvPr>
            <p:ph type="sldImg"/>
          </p:nvPr>
        </p:nvSpPr>
        <p:spPr>
          <a:ln/>
        </p:spPr>
      </p:sp>
      <p:sp>
        <p:nvSpPr>
          <p:cNvPr id="302083" name="Segnaposto note 2"/>
          <p:cNvSpPr>
            <a:spLocks noGrp="1"/>
          </p:cNvSpPr>
          <p:nvPr>
            <p:ph type="body" idx="1"/>
          </p:nvPr>
        </p:nvSpPr>
        <p:spPr>
          <a:noFill/>
          <a:ln/>
        </p:spPr>
        <p:txBody>
          <a:bodyPr/>
          <a:lstStyle/>
          <a:p>
            <a:endParaRPr lang="it-IT"/>
          </a:p>
        </p:txBody>
      </p:sp>
      <p:sp>
        <p:nvSpPr>
          <p:cNvPr id="302084" name="Segnaposto numero diapositiva 3"/>
          <p:cNvSpPr>
            <a:spLocks noGrp="1"/>
          </p:cNvSpPr>
          <p:nvPr>
            <p:ph type="sldNum" sz="quarter"/>
          </p:nvPr>
        </p:nvSpPr>
        <p:spPr>
          <a:noFill/>
        </p:spPr>
        <p:txBody>
          <a:bodyPr/>
          <a:lstStyle/>
          <a:p>
            <a:fld id="{AEC9DBB0-3757-412F-B01B-D6905669C7C8}" type="slidenum">
              <a:rPr lang="en-US" smtClean="0">
                <a:cs typeface="Arial" pitchFamily="34" charset="0"/>
              </a:rPr>
              <a:pPr/>
              <a:t>77</a:t>
            </a:fld>
            <a:endParaRPr lang="en-US">
              <a:cs typeface="Arial" pitchFamily="34" charset="0"/>
            </a:endParaRPr>
          </a:p>
        </p:txBody>
      </p:sp>
    </p:spTree>
    <p:extLst>
      <p:ext uri="{BB962C8B-B14F-4D97-AF65-F5344CB8AC3E}">
        <p14:creationId xmlns:p14="http://schemas.microsoft.com/office/powerpoint/2010/main" val="305514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sldNum" sz="quarter"/>
          </p:nvPr>
        </p:nvSpPr>
        <p:spPr>
          <a:noFill/>
        </p:spPr>
        <p:txBody>
          <a:bodyPr/>
          <a:lstStyle/>
          <a:p>
            <a:fld id="{30B0EA6C-E758-425A-9CDF-FB8DE66AB322}" type="slidenum">
              <a:rPr lang="it-IT" smtClean="0">
                <a:ea typeface="MS Gothic" pitchFamily="49" charset="-128"/>
              </a:rPr>
              <a:pPr/>
              <a:t>8</a:t>
            </a:fld>
            <a:endParaRPr lang="it-IT">
              <a:ea typeface="MS Gothic" pitchFamily="49" charset="-128"/>
            </a:endParaRPr>
          </a:p>
        </p:txBody>
      </p:sp>
      <p:sp>
        <p:nvSpPr>
          <p:cNvPr id="101379" name="Rectangle 2"/>
          <p:cNvSpPr>
            <a:spLocks noGrp="1" noRot="1" noChangeAspect="1" noChangeArrowheads="1" noTextEdit="1"/>
          </p:cNvSpPr>
          <p:nvPr>
            <p:ph type="sldImg"/>
          </p:nvPr>
        </p:nvSpPr>
        <p:spPr>
          <a:xfrm>
            <a:off x="3044825" y="476250"/>
            <a:ext cx="3178175" cy="2382838"/>
          </a:xfrm>
        </p:spPr>
      </p:sp>
      <p:sp>
        <p:nvSpPr>
          <p:cNvPr id="101380"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01381"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859DB848-A990-42A7-9215-A539340B286F}"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8</a:t>
            </a:fld>
            <a:endParaRPr lang="en-US" sz="130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6"/>
          <p:cNvSpPr>
            <a:spLocks noGrp="1" noChangeArrowheads="1"/>
          </p:cNvSpPr>
          <p:nvPr>
            <p:ph type="sldNum" sz="quarter"/>
          </p:nvPr>
        </p:nvSpPr>
        <p:spPr>
          <a:noFill/>
        </p:spPr>
        <p:txBody>
          <a:bodyPr/>
          <a:lstStyle/>
          <a:p>
            <a:fld id="{AA97A745-FC46-4026-920A-606BA0249955}" type="slidenum">
              <a:rPr lang="it-IT" smtClean="0">
                <a:ea typeface="MS Gothic" pitchFamily="49" charset="-128"/>
              </a:rPr>
              <a:pPr/>
              <a:t>9</a:t>
            </a:fld>
            <a:endParaRPr lang="it-IT">
              <a:ea typeface="MS Gothic" pitchFamily="49" charset="-128"/>
            </a:endParaRPr>
          </a:p>
        </p:txBody>
      </p:sp>
      <p:sp>
        <p:nvSpPr>
          <p:cNvPr id="102403" name="Rectangle 2"/>
          <p:cNvSpPr>
            <a:spLocks noGrp="1" noRot="1" noChangeAspect="1" noChangeArrowheads="1" noTextEdit="1"/>
          </p:cNvSpPr>
          <p:nvPr>
            <p:ph type="sldImg"/>
          </p:nvPr>
        </p:nvSpPr>
        <p:spPr>
          <a:xfrm>
            <a:off x="3044825" y="476250"/>
            <a:ext cx="3178175" cy="2382838"/>
          </a:xfrm>
        </p:spPr>
      </p:sp>
      <p:sp>
        <p:nvSpPr>
          <p:cNvPr id="102404"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02405"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1A3D5205-0C3D-4472-B080-1F9DF965C1CF}"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9</a:t>
            </a:fld>
            <a:endParaRPr lang="en-US" sz="1300">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sldNum" sz="quarter"/>
          </p:nvPr>
        </p:nvSpPr>
        <p:spPr>
          <a:noFill/>
        </p:spPr>
        <p:txBody>
          <a:bodyPr/>
          <a:lstStyle/>
          <a:p>
            <a:fld id="{68256FAA-EA54-4306-AD71-900BF623D830}" type="slidenum">
              <a:rPr lang="it-IT" smtClean="0">
                <a:ea typeface="MS Gothic" pitchFamily="49" charset="-128"/>
              </a:rPr>
              <a:pPr/>
              <a:t>10</a:t>
            </a:fld>
            <a:endParaRPr lang="it-IT">
              <a:ea typeface="MS Gothic" pitchFamily="49" charset="-128"/>
            </a:endParaRPr>
          </a:p>
        </p:txBody>
      </p:sp>
      <p:sp>
        <p:nvSpPr>
          <p:cNvPr id="103427" name="Rectangle 2"/>
          <p:cNvSpPr>
            <a:spLocks noGrp="1" noRot="1" noChangeAspect="1" noChangeArrowheads="1" noTextEdit="1"/>
          </p:cNvSpPr>
          <p:nvPr>
            <p:ph type="sldImg"/>
          </p:nvPr>
        </p:nvSpPr>
        <p:spPr>
          <a:xfrm>
            <a:off x="3044825" y="476250"/>
            <a:ext cx="3178175" cy="2382838"/>
          </a:xfrm>
        </p:spPr>
      </p:sp>
      <p:sp>
        <p:nvSpPr>
          <p:cNvPr id="1034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034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958AEA03-5A1C-4C67-9F40-B6A27AB4F89C}"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10</a:t>
            </a:fld>
            <a:endParaRPr lang="en-US" sz="130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sldNum" sz="quarter"/>
          </p:nvPr>
        </p:nvSpPr>
        <p:spPr>
          <a:noFill/>
        </p:spPr>
        <p:txBody>
          <a:bodyPr/>
          <a:lstStyle/>
          <a:p>
            <a:fld id="{68256FAA-EA54-4306-AD71-900BF623D830}" type="slidenum">
              <a:rPr lang="it-IT" smtClean="0">
                <a:ea typeface="MS Gothic" pitchFamily="49" charset="-128"/>
              </a:rPr>
              <a:pPr/>
              <a:t>11</a:t>
            </a:fld>
            <a:endParaRPr lang="it-IT">
              <a:ea typeface="MS Gothic" pitchFamily="49" charset="-128"/>
            </a:endParaRPr>
          </a:p>
        </p:txBody>
      </p:sp>
      <p:sp>
        <p:nvSpPr>
          <p:cNvPr id="103427" name="Rectangle 2"/>
          <p:cNvSpPr>
            <a:spLocks noGrp="1" noRot="1" noChangeAspect="1" noChangeArrowheads="1" noTextEdit="1"/>
          </p:cNvSpPr>
          <p:nvPr>
            <p:ph type="sldImg"/>
          </p:nvPr>
        </p:nvSpPr>
        <p:spPr>
          <a:xfrm>
            <a:off x="3044825" y="476250"/>
            <a:ext cx="3178175" cy="2382838"/>
          </a:xfrm>
        </p:spPr>
      </p:sp>
      <p:sp>
        <p:nvSpPr>
          <p:cNvPr id="10342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0342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958AEA03-5A1C-4C67-9F40-B6A27AB4F89C}"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11</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16874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sldNum" sz="quarter"/>
          </p:nvPr>
        </p:nvSpPr>
        <p:spPr>
          <a:noFill/>
        </p:spPr>
        <p:txBody>
          <a:bodyPr/>
          <a:lstStyle/>
          <a:p>
            <a:fld id="{0C2F750C-3A5E-4E9A-88F4-778C34546F1E}" type="slidenum">
              <a:rPr lang="it-IT" smtClean="0">
                <a:ea typeface="MS Gothic" pitchFamily="49" charset="-128"/>
              </a:rPr>
              <a:pPr/>
              <a:t>12</a:t>
            </a:fld>
            <a:endParaRPr lang="it-IT">
              <a:ea typeface="MS Gothic" pitchFamily="49" charset="-128"/>
            </a:endParaRPr>
          </a:p>
        </p:txBody>
      </p:sp>
      <p:sp>
        <p:nvSpPr>
          <p:cNvPr id="104451" name="Rectangle 2"/>
          <p:cNvSpPr>
            <a:spLocks noGrp="1" noRot="1" noChangeAspect="1" noChangeArrowheads="1" noTextEdit="1"/>
          </p:cNvSpPr>
          <p:nvPr>
            <p:ph type="sldImg"/>
          </p:nvPr>
        </p:nvSpPr>
        <p:spPr>
          <a:xfrm>
            <a:off x="3044825" y="476250"/>
            <a:ext cx="3178175" cy="2382838"/>
          </a:xfrm>
        </p:spPr>
      </p:sp>
      <p:sp>
        <p:nvSpPr>
          <p:cNvPr id="104452"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04453"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9BE95E84-C20F-4B49-ABA0-C235DD466CA7}"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12</a:t>
            </a:fld>
            <a:endParaRPr lang="en-US" sz="1300">
              <a:solidFill>
                <a:srgbClr val="000000"/>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sldNum" sz="quarter"/>
          </p:nvPr>
        </p:nvSpPr>
        <p:spPr>
          <a:noFill/>
        </p:spPr>
        <p:txBody>
          <a:bodyPr/>
          <a:lstStyle/>
          <a:p>
            <a:fld id="{0C2F750C-3A5E-4E9A-88F4-778C34546F1E}" type="slidenum">
              <a:rPr lang="it-IT" smtClean="0">
                <a:ea typeface="MS Gothic" pitchFamily="49" charset="-128"/>
              </a:rPr>
              <a:pPr/>
              <a:t>13</a:t>
            </a:fld>
            <a:endParaRPr lang="it-IT">
              <a:ea typeface="MS Gothic" pitchFamily="49" charset="-128"/>
            </a:endParaRPr>
          </a:p>
        </p:txBody>
      </p:sp>
      <p:sp>
        <p:nvSpPr>
          <p:cNvPr id="104451" name="Rectangle 2"/>
          <p:cNvSpPr>
            <a:spLocks noGrp="1" noRot="1" noChangeAspect="1" noChangeArrowheads="1" noTextEdit="1"/>
          </p:cNvSpPr>
          <p:nvPr>
            <p:ph type="sldImg"/>
          </p:nvPr>
        </p:nvSpPr>
        <p:spPr>
          <a:xfrm>
            <a:off x="3044825" y="476250"/>
            <a:ext cx="3178175" cy="2382838"/>
          </a:xfrm>
        </p:spPr>
      </p:sp>
      <p:sp>
        <p:nvSpPr>
          <p:cNvPr id="104452"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04453"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9BE95E84-C20F-4B49-ABA0-C235DD466CA7}"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13</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220947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sldNum" sz="quarter"/>
          </p:nvPr>
        </p:nvSpPr>
        <p:spPr>
          <a:noFill/>
        </p:spPr>
        <p:txBody>
          <a:bodyPr/>
          <a:lstStyle/>
          <a:p>
            <a:fld id="{99C9DE52-1DD1-4771-996B-891D97BFCA19}" type="slidenum">
              <a:rPr lang="it-IT" smtClean="0">
                <a:ea typeface="MS Gothic" pitchFamily="49" charset="-128"/>
              </a:rPr>
              <a:pPr/>
              <a:t>14</a:t>
            </a:fld>
            <a:endParaRPr lang="it-IT">
              <a:ea typeface="MS Gothic" pitchFamily="49" charset="-128"/>
            </a:endParaRPr>
          </a:p>
        </p:txBody>
      </p:sp>
      <p:sp>
        <p:nvSpPr>
          <p:cNvPr id="105475" name="Rectangle 2"/>
          <p:cNvSpPr>
            <a:spLocks noGrp="1" noRot="1" noChangeAspect="1" noChangeArrowheads="1" noTextEdit="1"/>
          </p:cNvSpPr>
          <p:nvPr>
            <p:ph type="sldImg"/>
          </p:nvPr>
        </p:nvSpPr>
        <p:spPr>
          <a:xfrm>
            <a:off x="3044825" y="476250"/>
            <a:ext cx="3178175" cy="2382838"/>
          </a:xfrm>
        </p:spPr>
      </p:sp>
      <p:sp>
        <p:nvSpPr>
          <p:cNvPr id="105476"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05477"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8907DC04-E005-47C8-8D69-BB0A33E501F2}"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14</a:t>
            </a:fld>
            <a:endParaRPr lang="en-US" sz="1300">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9401B92-E4BA-471C-8D80-8B576006C1B6}"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68EA9934-59B3-4F29-8DF2-FFB79123904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C3D8E85-FD41-47EF-8B42-6BC27E58E944}"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AB3108C5-7934-426C-BB12-5076A9AA07D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706090"/>
          </a:xfrm>
        </p:spPr>
        <p:txBody>
          <a:bodyPr/>
          <a:lstStyle>
            <a:lvl1pPr>
              <a:defRPr sz="3200" b="1">
                <a:solidFill>
                  <a:srgbClr val="FF0000"/>
                </a:solidFill>
                <a:latin typeface="Calibri" panose="020F0502020204030204" pitchFamily="34" charset="0"/>
                <a:cs typeface="Calibri" panose="020F0502020204030204" pitchFamily="34" charset="0"/>
              </a:defRPr>
            </a:lvl1pPr>
          </a:lstStyle>
          <a:p>
            <a:r>
              <a:rPr lang="it-IT" dirty="0"/>
              <a:t>Fare clic per modificare lo stile del titolo</a:t>
            </a:r>
          </a:p>
        </p:txBody>
      </p:sp>
      <p:sp>
        <p:nvSpPr>
          <p:cNvPr id="3" name="Segnaposto contenuto 2"/>
          <p:cNvSpPr>
            <a:spLocks noGrp="1"/>
          </p:cNvSpPr>
          <p:nvPr>
            <p:ph idx="1"/>
          </p:nvPr>
        </p:nvSpPr>
        <p:spPr>
          <a:xfrm>
            <a:off x="457200" y="1124744"/>
            <a:ext cx="8229600" cy="5001419"/>
          </a:xfrm>
        </p:spPr>
        <p:txBody>
          <a:bodyPr/>
          <a:lstStyle>
            <a:lvl1pPr algn="just">
              <a:defRPr sz="2400">
                <a:latin typeface="Calibri" panose="020F0502020204030204" pitchFamily="34" charset="0"/>
                <a:cs typeface="Calibri" panose="020F0502020204030204" pitchFamily="34" charset="0"/>
              </a:defRPr>
            </a:lvl1pPr>
            <a:lvl2pPr algn="just">
              <a:defRPr sz="2000">
                <a:latin typeface="Calibri" panose="020F0502020204030204" pitchFamily="34" charset="0"/>
                <a:cs typeface="Calibri" panose="020F0502020204030204" pitchFamily="34" charset="0"/>
              </a:defRPr>
            </a:lvl2pPr>
            <a:lvl3pPr algn="just">
              <a:defRPr sz="1800">
                <a:latin typeface="Calibri" panose="020F0502020204030204" pitchFamily="34" charset="0"/>
                <a:cs typeface="Calibri" panose="020F0502020204030204" pitchFamily="34" charset="0"/>
              </a:defRPr>
            </a:lvl3pPr>
            <a:lvl4pPr algn="just">
              <a:defRPr>
                <a:latin typeface="Calibri" panose="020F0502020204030204" pitchFamily="34" charset="0"/>
                <a:cs typeface="Calibri" panose="020F0502020204030204" pitchFamily="34" charset="0"/>
              </a:defRPr>
            </a:lvl4pPr>
            <a:lvl5pPr algn="just">
              <a:defRPr>
                <a:latin typeface="Calibri" panose="020F0502020204030204" pitchFamily="34" charset="0"/>
                <a:cs typeface="Calibri" panose="020F050202020403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310BEF9C-E8AA-4320-831E-DA3F969F0A12}"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B99E5C10-DF0C-4D43-A82D-91715331A7B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C10C3D6B-B2BE-40F6-93FA-540A2EF443B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604A3937-76AD-4565-BC01-6D579F63566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6C26F44F-9379-481D-B60E-D1932F666C2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7E44A29D-A808-4134-AE18-98D4CFE76AB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CA478A38-0CC8-4023-9053-C551D0A4950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39EF356F-6C0C-4A11-AA11-C4E7FCA7F38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88BCA828-E31F-4DAB-BF76-C915851720B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67544" y="2205162"/>
            <a:ext cx="8280920" cy="2303958"/>
          </a:xfrm>
          <a:prstGeom prst="rect">
            <a:avLst/>
          </a:prstGeom>
          <a:noFill/>
          <a:ln w="9525">
            <a:noFill/>
            <a:round/>
            <a:headEnd/>
            <a:tailEnd/>
          </a:ln>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b="1" dirty="0">
              <a:solidFill>
                <a:srgbClr val="000000"/>
              </a:solidFill>
              <a:latin typeface="Calibri"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rPr>
              <a:t>LA PROGRAMMAZIONE DEI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rPr>
              <a:t>FONDI STRUTTURALI 2014-2020</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b="1" dirty="0"/>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chemeClr val="accent2"/>
                </a:solidFill>
              </a:rPr>
              <a:t>Regolamentazione in materia di strumenti finanziari</a:t>
            </a:r>
            <a:endParaRPr lang="it-IT" sz="2800" b="1" dirty="0">
              <a:latin typeface="Calibri" pitchFamily="34" charset="0"/>
              <a:cs typeface="Calibri" pitchFamily="34" charset="0"/>
            </a:endParaRPr>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cs typeface="Calibri" pitchFamily="34" charset="0"/>
              </a:rPr>
              <a:t> Lorenzo Improta</a:t>
            </a:r>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cs typeface="Calibri" pitchFamily="34" charset="0"/>
              </a:rPr>
              <a:t>Michele Nicolaj </a:t>
            </a:r>
          </a:p>
        </p:txBody>
      </p:sp>
      <p:sp>
        <p:nvSpPr>
          <p:cNvPr id="15363" name="Text Box 2"/>
          <p:cNvSpPr txBox="1">
            <a:spLocks noChangeArrowheads="1"/>
          </p:cNvSpPr>
          <p:nvPr/>
        </p:nvSpPr>
        <p:spPr bwMode="auto">
          <a:xfrm>
            <a:off x="900113" y="5661247"/>
            <a:ext cx="7335837" cy="791941"/>
          </a:xfrm>
          <a:prstGeom prst="rect">
            <a:avLst/>
          </a:prstGeom>
          <a:noFill/>
          <a:ln w="9525">
            <a:noFill/>
            <a:round/>
            <a:headEnd/>
            <a:tailEnd/>
          </a:ln>
        </p:spPr>
        <p:txBody>
          <a:bodyPr lIns="90000" tIns="46800" rIns="90000" bIns="46800"/>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i="1" dirty="0">
                <a:solidFill>
                  <a:srgbClr val="3333CC"/>
                </a:solidFill>
                <a:latin typeface="Calibri" pitchFamily="34" charset="0"/>
              </a:rPr>
              <a:t>2 dicembre 2020</a:t>
            </a:r>
          </a:p>
        </p:txBody>
      </p:sp>
      <p:sp>
        <p:nvSpPr>
          <p:cNvPr id="15364" name="Text Box 3"/>
          <p:cNvSpPr txBox="1">
            <a:spLocks noChangeArrowheads="1"/>
          </p:cNvSpPr>
          <p:nvPr/>
        </p:nvSpPr>
        <p:spPr bwMode="auto">
          <a:xfrm>
            <a:off x="6553200" y="6248400"/>
            <a:ext cx="1903413" cy="455613"/>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30D3EF-0F0D-4AF5-B079-447ACF97BBC9}" type="slidenum">
              <a:rPr lang="it-IT" sz="1200">
                <a:solidFill>
                  <a:srgbClr val="898989"/>
                </a:solidFill>
                <a:latin typeface="Calibri" pitchFamily="34"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898989"/>
              </a:solidFill>
              <a:latin typeface="Calibri" pitchFamily="34" charset="0"/>
            </a:endParaRPr>
          </a:p>
        </p:txBody>
      </p:sp>
      <p:grpSp>
        <p:nvGrpSpPr>
          <p:cNvPr id="7" name="Group 1">
            <a:extLst>
              <a:ext uri="{FF2B5EF4-FFF2-40B4-BE49-F238E27FC236}">
                <a16:creationId xmlns:a16="http://schemas.microsoft.com/office/drawing/2014/main" id="{114866DA-82FB-45FC-8E22-2F30255DC621}"/>
              </a:ext>
            </a:extLst>
          </p:cNvPr>
          <p:cNvGrpSpPr>
            <a:grpSpLocks/>
          </p:cNvGrpSpPr>
          <p:nvPr/>
        </p:nvGrpSpPr>
        <p:grpSpPr bwMode="auto">
          <a:xfrm>
            <a:off x="216024" y="0"/>
            <a:ext cx="4283968" cy="1988840"/>
            <a:chOff x="0" y="0"/>
            <a:chExt cx="5424" cy="2050"/>
          </a:xfrm>
        </p:grpSpPr>
        <p:pic>
          <p:nvPicPr>
            <p:cNvPr id="8" name="Picture 4">
              <a:extLst>
                <a:ext uri="{FF2B5EF4-FFF2-40B4-BE49-F238E27FC236}">
                  <a16:creationId xmlns:a16="http://schemas.microsoft.com/office/drawing/2014/main" id="{1DEFFD56-AEE0-4E17-99FB-85EAFC803E86}"/>
                </a:ext>
              </a:extLst>
            </p:cNvPr>
            <p:cNvPicPr>
              <a:picLocks noChangeAspect="1" noChangeArrowheads="1"/>
            </p:cNvPicPr>
            <p:nvPr/>
          </p:nvPicPr>
          <p:blipFill>
            <a:blip r:embed="rId3" cstate="print"/>
            <a:srcRect/>
            <a:stretch>
              <a:fillRect/>
            </a:stretch>
          </p:blipFill>
          <p:spPr bwMode="auto">
            <a:xfrm>
              <a:off x="0" y="0"/>
              <a:ext cx="5424" cy="2050"/>
            </a:xfrm>
            <a:prstGeom prst="rect">
              <a:avLst/>
            </a:prstGeom>
            <a:noFill/>
          </p:spPr>
        </p:pic>
        <p:pic>
          <p:nvPicPr>
            <p:cNvPr id="9" name="Picture 3">
              <a:extLst>
                <a:ext uri="{FF2B5EF4-FFF2-40B4-BE49-F238E27FC236}">
                  <a16:creationId xmlns:a16="http://schemas.microsoft.com/office/drawing/2014/main" id="{EB1BE206-4FB3-41DF-A08E-C12D9A934F42}"/>
                </a:ext>
              </a:extLst>
            </p:cNvPr>
            <p:cNvPicPr>
              <a:picLocks noChangeAspect="1" noChangeArrowheads="1"/>
            </p:cNvPicPr>
            <p:nvPr/>
          </p:nvPicPr>
          <p:blipFill>
            <a:blip r:embed="rId4" cstate="print"/>
            <a:srcRect/>
            <a:stretch>
              <a:fillRect/>
            </a:stretch>
          </p:blipFill>
          <p:spPr bwMode="auto">
            <a:xfrm>
              <a:off x="2369" y="0"/>
              <a:ext cx="684" cy="770"/>
            </a:xfrm>
            <a:prstGeom prst="rect">
              <a:avLst/>
            </a:prstGeom>
            <a:noFill/>
          </p:spPr>
        </p:pic>
        <p:sp>
          <p:nvSpPr>
            <p:cNvPr id="10" name="Text Box 2">
              <a:extLst>
                <a:ext uri="{FF2B5EF4-FFF2-40B4-BE49-F238E27FC236}">
                  <a16:creationId xmlns:a16="http://schemas.microsoft.com/office/drawing/2014/main" id="{89F046B6-456F-45BC-B060-7F11F8D19B4E}"/>
                </a:ext>
              </a:extLst>
            </p:cNvPr>
            <p:cNvSpPr txBox="1">
              <a:spLocks noChangeArrowheads="1"/>
            </p:cNvSpPr>
            <p:nvPr/>
          </p:nvSpPr>
          <p:spPr bwMode="auto">
            <a:xfrm>
              <a:off x="0" y="850"/>
              <a:ext cx="5229" cy="1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a:ln>
                    <a:noFill/>
                  </a:ln>
                  <a:solidFill>
                    <a:srgbClr val="006600"/>
                  </a:solidFill>
                  <a:effectLst/>
                  <a:latin typeface="Arial" pitchFamily="34" charset="0"/>
                  <a:ea typeface="Calibri" pitchFamily="34" charset="0"/>
                  <a:cs typeface="Arial" pitchFamily="34" charset="0"/>
                </a:rPr>
                <a:t>Regione Calabria</a:t>
              </a:r>
              <a:endParaRPr kumimoji="0" lang="it-IT"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100" b="0" i="1" u="none" strike="noStrike" cap="none" normalizeH="0" baseline="0" dirty="0">
                  <a:ln>
                    <a:noFill/>
                  </a:ln>
                  <a:solidFill>
                    <a:srgbClr val="006600"/>
                  </a:solidFill>
                  <a:effectLst/>
                  <a:latin typeface="Arial" pitchFamily="34" charset="0"/>
                  <a:ea typeface="Calibri" pitchFamily="34" charset="0"/>
                  <a:cs typeface="Arial" pitchFamily="34" charset="0"/>
                </a:rPr>
                <a:t>Dipartimento Organizzazione e Risorse Umane Settore Gestione Giuridica del Personale Formazione e Sviluppo Risorse Umane</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1" name="Group 7">
            <a:extLst>
              <a:ext uri="{FF2B5EF4-FFF2-40B4-BE49-F238E27FC236}">
                <a16:creationId xmlns:a16="http://schemas.microsoft.com/office/drawing/2014/main" id="{EA4EAF19-73F0-4A6A-9CC8-C65519CFA95D}"/>
              </a:ext>
            </a:extLst>
          </p:cNvPr>
          <p:cNvGrpSpPr>
            <a:grpSpLocks/>
          </p:cNvGrpSpPr>
          <p:nvPr/>
        </p:nvGrpSpPr>
        <p:grpSpPr bwMode="auto">
          <a:xfrm>
            <a:off x="5652120" y="276572"/>
            <a:ext cx="2994025" cy="992188"/>
            <a:chOff x="0" y="0"/>
            <a:chExt cx="4716" cy="1563"/>
          </a:xfrm>
        </p:grpSpPr>
        <p:pic>
          <p:nvPicPr>
            <p:cNvPr id="12" name="Picture 9">
              <a:extLst>
                <a:ext uri="{FF2B5EF4-FFF2-40B4-BE49-F238E27FC236}">
                  <a16:creationId xmlns:a16="http://schemas.microsoft.com/office/drawing/2014/main" id="{4806D04E-560B-4431-9FB4-0CCFA44B01F3}"/>
                </a:ext>
              </a:extLst>
            </p:cNvPr>
            <p:cNvPicPr>
              <a:picLocks noChangeAspect="1" noChangeArrowheads="1"/>
            </p:cNvPicPr>
            <p:nvPr/>
          </p:nvPicPr>
          <p:blipFill>
            <a:blip r:embed="rId5" cstate="print"/>
            <a:srcRect/>
            <a:stretch>
              <a:fillRect/>
            </a:stretch>
          </p:blipFill>
          <p:spPr bwMode="auto">
            <a:xfrm>
              <a:off x="0" y="0"/>
              <a:ext cx="4716" cy="1562"/>
            </a:xfrm>
            <a:prstGeom prst="rect">
              <a:avLst/>
            </a:prstGeom>
            <a:noFill/>
          </p:spPr>
        </p:pic>
        <p:pic>
          <p:nvPicPr>
            <p:cNvPr id="13" name="Picture 8">
              <a:extLst>
                <a:ext uri="{FF2B5EF4-FFF2-40B4-BE49-F238E27FC236}">
                  <a16:creationId xmlns:a16="http://schemas.microsoft.com/office/drawing/2014/main" id="{11F384B1-15E8-41B9-8243-3EFBC205D903}"/>
                </a:ext>
              </a:extLst>
            </p:cNvPr>
            <p:cNvPicPr>
              <a:picLocks noChangeAspect="1" noChangeArrowheads="1"/>
            </p:cNvPicPr>
            <p:nvPr/>
          </p:nvPicPr>
          <p:blipFill>
            <a:blip r:embed="rId6" cstate="print"/>
            <a:srcRect/>
            <a:stretch>
              <a:fillRect/>
            </a:stretch>
          </p:blipFill>
          <p:spPr bwMode="auto">
            <a:xfrm>
              <a:off x="415" y="233"/>
              <a:ext cx="3883" cy="970"/>
            </a:xfrm>
            <a:prstGeom prst="rect">
              <a:avLst/>
            </a:prstGeom>
            <a:noFill/>
          </p:spPr>
        </p:pic>
      </p:grpSp>
    </p:spTree>
    <p:extLst>
      <p:ext uri="{BB962C8B-B14F-4D97-AF65-F5344CB8AC3E}">
        <p14:creationId xmlns:p14="http://schemas.microsoft.com/office/powerpoint/2010/main" val="34638363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Atto delegato Reg. (UE) n. 480/2014</a:t>
            </a:r>
          </a:p>
        </p:txBody>
      </p:sp>
      <p:sp>
        <p:nvSpPr>
          <p:cNvPr id="10243" name="Text Box 3"/>
          <p:cNvSpPr txBox="1">
            <a:spLocks noChangeArrowheads="1"/>
          </p:cNvSpPr>
          <p:nvPr/>
        </p:nvSpPr>
        <p:spPr bwMode="auto">
          <a:xfrm>
            <a:off x="250825" y="1071563"/>
            <a:ext cx="8713788" cy="5238750"/>
          </a:xfrm>
          <a:prstGeom prst="rect">
            <a:avLst/>
          </a:prstGeom>
          <a:noFill/>
          <a:ln w="9525">
            <a:noFill/>
            <a:round/>
            <a:headEnd/>
            <a:tailEnd/>
          </a:ln>
        </p:spPr>
        <p:txBody>
          <a:bodyPr/>
          <a:lstStyle/>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a:latin typeface="Calibri" pitchFamily="34" charset="0"/>
                <a:ea typeface="굴림" pitchFamily="34" charset="-127"/>
              </a:rPr>
              <a:t>Articolo 11 </a:t>
            </a:r>
            <a:r>
              <a:rPr lang="it-IT" sz="2400">
                <a:latin typeface="Calibri" pitchFamily="34" charset="0"/>
                <a:ea typeface="굴림" pitchFamily="34" charset="-127"/>
              </a:rPr>
              <a:t>Sistema di capitalizzazione delle rate annuali per gli abbuoni di interesse e gli abbuoni delle commissioni di garanzia </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a:latin typeface="Calibri" pitchFamily="34" charset="0"/>
                <a:ea typeface="굴림" pitchFamily="34" charset="-127"/>
              </a:rPr>
              <a:t>Articolo 12</a:t>
            </a:r>
            <a:r>
              <a:rPr lang="it-IT" sz="2400">
                <a:latin typeface="Calibri" pitchFamily="34" charset="0"/>
                <a:ea typeface="굴림" pitchFamily="34" charset="-127"/>
              </a:rPr>
              <a:t>. Criteri di determinazione dei costi e delle commissioni di gestione in base alle prestazioni</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a:latin typeface="Calibri" pitchFamily="34" charset="0"/>
                <a:ea typeface="굴림" pitchFamily="34" charset="-127"/>
              </a:rPr>
              <a:t>Articolo 13</a:t>
            </a:r>
            <a:r>
              <a:rPr lang="it-IT" sz="2400">
                <a:latin typeface="Calibri" pitchFamily="34" charset="0"/>
                <a:ea typeface="굴림" pitchFamily="34" charset="-127"/>
              </a:rPr>
              <a:t>. Soglie relative ai costi e alle commissioni di gestione </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a:latin typeface="Calibri" pitchFamily="34" charset="0"/>
                <a:ea typeface="굴림" pitchFamily="34" charset="-127"/>
              </a:rPr>
              <a:t>Articolo 14</a:t>
            </a:r>
            <a:r>
              <a:rPr lang="it-IT" sz="2400">
                <a:latin typeface="Calibri" pitchFamily="34" charset="0"/>
                <a:ea typeface="굴림" pitchFamily="34" charset="-127"/>
              </a:rPr>
              <a:t>. Rimborso di costi e commissioni di gestione capitalizzati per strumenti azionari e di microcredito </a:t>
            </a:r>
          </a:p>
        </p:txBody>
      </p:sp>
      <p:sp>
        <p:nvSpPr>
          <p:cNvPr id="102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9EF81B12-9258-4182-86CB-C9725A154273}"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10</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Tipologie di strumenti finanziari</a:t>
            </a:r>
          </a:p>
        </p:txBody>
      </p:sp>
      <p:sp>
        <p:nvSpPr>
          <p:cNvPr id="10243" name="Text Box 3"/>
          <p:cNvSpPr txBox="1">
            <a:spLocks noChangeArrowheads="1"/>
          </p:cNvSpPr>
          <p:nvPr/>
        </p:nvSpPr>
        <p:spPr bwMode="auto">
          <a:xfrm>
            <a:off x="250825" y="1071563"/>
            <a:ext cx="8713788" cy="5238750"/>
          </a:xfrm>
          <a:prstGeom prst="rect">
            <a:avLst/>
          </a:prstGeom>
          <a:noFill/>
          <a:ln w="9525">
            <a:noFill/>
            <a:round/>
            <a:headEnd/>
            <a:tailEnd/>
          </a:ln>
        </p:spPr>
        <p:txBody>
          <a:bodyPr/>
          <a:lstStyle/>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latin typeface="Calibri" pitchFamily="34" charset="0"/>
                <a:ea typeface="굴림" pitchFamily="34" charset="-127"/>
              </a:rPr>
              <a:t>Gli strumenti finanziari possono essere offerti come;</a:t>
            </a:r>
          </a:p>
          <a:p>
            <a:pPr marL="342900" indent="-342900" algn="just">
              <a:lnSpc>
                <a:spcPct val="95000"/>
              </a:lnSpc>
              <a:spcBef>
                <a:spcPts val="600"/>
              </a:spcBef>
              <a:buClrTx/>
              <a:buFont typeface="Arial" panose="020B0604020202020204" pitchFamily="34" charset="0"/>
              <a:buChar char="•"/>
              <a:tabLst>
                <a:tab pos="2171700" algn="l"/>
                <a:tab pos="2895600" algn="l"/>
                <a:tab pos="3619500" algn="l"/>
                <a:tab pos="4343400" algn="l"/>
                <a:tab pos="5067300" algn="l"/>
                <a:tab pos="5791200" algn="l"/>
                <a:tab pos="6515100" algn="l"/>
                <a:tab pos="7239000" algn="l"/>
                <a:tab pos="7962900" algn="l"/>
                <a:tab pos="8686800" algn="l"/>
              </a:tabLst>
            </a:pPr>
            <a:r>
              <a:rPr lang="it-IT" sz="2400" dirty="0">
                <a:latin typeface="Calibri" pitchFamily="34" charset="0"/>
                <a:ea typeface="굴림" pitchFamily="34" charset="-127"/>
              </a:rPr>
              <a:t>strumenti finanziari “</a:t>
            </a:r>
            <a:r>
              <a:rPr lang="it-IT" sz="2400" dirty="0" err="1">
                <a:solidFill>
                  <a:srgbClr val="0033CC"/>
                </a:solidFill>
                <a:latin typeface="Calibri" pitchFamily="34" charset="0"/>
                <a:ea typeface="굴림" pitchFamily="34" charset="-127"/>
              </a:rPr>
              <a:t>tailor</a:t>
            </a:r>
            <a:r>
              <a:rPr lang="it-IT" sz="2400" dirty="0">
                <a:solidFill>
                  <a:srgbClr val="0033CC"/>
                </a:solidFill>
                <a:latin typeface="Calibri" pitchFamily="34" charset="0"/>
                <a:ea typeface="굴림" pitchFamily="34" charset="-127"/>
              </a:rPr>
              <a:t> made</a:t>
            </a:r>
            <a:r>
              <a:rPr lang="it-IT" sz="2400" dirty="0">
                <a:latin typeface="Calibri" pitchFamily="34" charset="0"/>
                <a:ea typeface="굴림" pitchFamily="34" charset="-127"/>
              </a:rPr>
              <a:t>”, ovvero fatti su misura”- si tratta degli SF tradizionali;</a:t>
            </a:r>
          </a:p>
          <a:p>
            <a:pPr marL="342900" indent="-342900" algn="just">
              <a:lnSpc>
                <a:spcPct val="95000"/>
              </a:lnSpc>
              <a:spcBef>
                <a:spcPts val="600"/>
              </a:spcBef>
              <a:buClrTx/>
              <a:buFont typeface="Arial" panose="020B0604020202020204" pitchFamily="34" charset="0"/>
              <a:buChar char="•"/>
              <a:tabLst>
                <a:tab pos="2171700" algn="l"/>
                <a:tab pos="2895600" algn="l"/>
                <a:tab pos="3619500" algn="l"/>
                <a:tab pos="4343400" algn="l"/>
                <a:tab pos="5067300" algn="l"/>
                <a:tab pos="5791200" algn="l"/>
                <a:tab pos="6515100" algn="l"/>
                <a:tab pos="7239000" algn="l"/>
                <a:tab pos="7962900" algn="l"/>
                <a:tab pos="8686800" algn="l"/>
              </a:tabLst>
            </a:pPr>
            <a:r>
              <a:rPr lang="it-IT" sz="2400" dirty="0">
                <a:latin typeface="Calibri" pitchFamily="34" charset="0"/>
                <a:ea typeface="굴림" pitchFamily="34" charset="-127"/>
              </a:rPr>
              <a:t>strumenti finanziari “</a:t>
            </a:r>
            <a:r>
              <a:rPr lang="it-IT" sz="2400" dirty="0">
                <a:solidFill>
                  <a:srgbClr val="0033CC"/>
                </a:solidFill>
                <a:latin typeface="Calibri" pitchFamily="34" charset="0"/>
                <a:ea typeface="굴림" pitchFamily="34" charset="-127"/>
              </a:rPr>
              <a:t>off-the-</a:t>
            </a:r>
            <a:r>
              <a:rPr lang="it-IT" sz="2400" dirty="0" err="1">
                <a:solidFill>
                  <a:srgbClr val="0033CC"/>
                </a:solidFill>
                <a:latin typeface="Calibri" pitchFamily="34" charset="0"/>
                <a:ea typeface="굴림" pitchFamily="34" charset="-127"/>
              </a:rPr>
              <a:t>shelf</a:t>
            </a:r>
            <a:r>
              <a:rPr lang="it-IT" sz="2400" dirty="0">
                <a:latin typeface="Calibri" pitchFamily="34" charset="0"/>
                <a:ea typeface="굴림" pitchFamily="34" charset="-127"/>
              </a:rPr>
              <a:t>”, cioè standardizzati e pronti all’uso.</a:t>
            </a:r>
          </a:p>
          <a:p>
            <a:pPr marL="342900" indent="-342900" algn="just">
              <a:lnSpc>
                <a:spcPct val="95000"/>
              </a:lnSpc>
              <a:spcBef>
                <a:spcPts val="600"/>
              </a:spcBef>
              <a:buClrTx/>
              <a:buFont typeface="Arial" panose="020B0604020202020204" pitchFamily="34" charset="0"/>
              <a:buChar char="•"/>
              <a:tabLst>
                <a:tab pos="2171700" algn="l"/>
                <a:tab pos="2895600" algn="l"/>
                <a:tab pos="3619500" algn="l"/>
                <a:tab pos="4343400" algn="l"/>
                <a:tab pos="5067300" algn="l"/>
                <a:tab pos="5791200" algn="l"/>
                <a:tab pos="6515100" algn="l"/>
                <a:tab pos="7239000" algn="l"/>
                <a:tab pos="7962900" algn="l"/>
                <a:tab pos="8686800" algn="l"/>
              </a:tabLst>
            </a:pPr>
            <a:endParaRPr lang="it-IT" sz="2400" dirty="0">
              <a:latin typeface="Calibri" pitchFamily="34" charset="0"/>
              <a:ea typeface="굴림" pitchFamily="34" charset="-127"/>
            </a:endParaRP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latin typeface="Calibri" pitchFamily="34" charset="0"/>
                <a:ea typeface="굴림" pitchFamily="34" charset="-127"/>
              </a:rPr>
              <a:t>Il regolamento (UE) 964/2014 prevede 5 strumenti finanziari off-the-</a:t>
            </a:r>
            <a:r>
              <a:rPr lang="it-IT" sz="2400" dirty="0" err="1">
                <a:latin typeface="Calibri" pitchFamily="34" charset="0"/>
                <a:ea typeface="굴림" pitchFamily="34" charset="-127"/>
              </a:rPr>
              <a:t>shelf</a:t>
            </a:r>
            <a:r>
              <a:rPr lang="it-IT" sz="2400" dirty="0">
                <a:latin typeface="Calibri" pitchFamily="34" charset="0"/>
                <a:ea typeface="굴림" pitchFamily="34" charset="-127"/>
              </a:rPr>
              <a:t>.</a:t>
            </a:r>
          </a:p>
        </p:txBody>
      </p:sp>
      <p:sp>
        <p:nvSpPr>
          <p:cNvPr id="102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9EF81B12-9258-4182-86CB-C9725A154273}"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11</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39529349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28625" y="115888"/>
            <a:ext cx="8104188"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Atto di esecuzione Reg. (UE) n. 964/2014</a:t>
            </a:r>
          </a:p>
        </p:txBody>
      </p:sp>
      <p:sp>
        <p:nvSpPr>
          <p:cNvPr id="75779" name="Text Box 3"/>
          <p:cNvSpPr txBox="1">
            <a:spLocks noChangeArrowheads="1"/>
          </p:cNvSpPr>
          <p:nvPr/>
        </p:nvSpPr>
        <p:spPr bwMode="auto">
          <a:xfrm>
            <a:off x="250825" y="1071563"/>
            <a:ext cx="8713788" cy="5238750"/>
          </a:xfrm>
          <a:prstGeom prst="rect">
            <a:avLst/>
          </a:prstGeom>
          <a:noFill/>
          <a:ln w="9525">
            <a:noFill/>
            <a:round/>
            <a:headEnd/>
            <a:tailEnd/>
          </a:ln>
        </p:spPr>
        <p:txBody>
          <a:bodyPr/>
          <a:lstStyle/>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defRPr/>
            </a:pPr>
            <a:r>
              <a:rPr lang="it-IT" sz="2400" b="1" i="1" dirty="0" err="1">
                <a:solidFill>
                  <a:srgbClr val="000000"/>
                </a:solidFill>
                <a:latin typeface="Calibri" pitchFamily="34" charset="0"/>
                <a:ea typeface="굴림" pitchFamily="34" charset="-127"/>
              </a:rPr>
              <a:t>…</a:t>
            </a:r>
            <a:r>
              <a:rPr lang="it-IT" sz="2400" i="1" dirty="0" err="1">
                <a:solidFill>
                  <a:srgbClr val="000000"/>
                </a:solidFill>
                <a:latin typeface="Calibri" pitchFamily="34" charset="0"/>
                <a:ea typeface="굴림" pitchFamily="34" charset="-127"/>
              </a:rPr>
              <a:t>recante</a:t>
            </a:r>
            <a:r>
              <a:rPr lang="it-IT" sz="2400" i="1" dirty="0">
                <a:solidFill>
                  <a:srgbClr val="000000"/>
                </a:solidFill>
                <a:latin typeface="Calibri" pitchFamily="34" charset="0"/>
                <a:ea typeface="굴림" pitchFamily="34" charset="-127"/>
              </a:rPr>
              <a:t> modalità di applicazione del regolamento (UE) n. 1303/2013 del Parlamento europeo e del Consiglio per quanto concerne i termini e le condizioni uniformi per gli strumenti finanziari.</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a:solidFill>
                  <a:srgbClr val="000000"/>
                </a:solidFill>
                <a:latin typeface="Calibri" pitchFamily="34" charset="0"/>
                <a:ea typeface="굴림" pitchFamily="34" charset="-127"/>
              </a:rPr>
              <a:t>Norme riguardanti i termini e le condizioni uniformi per i seguenti strumenti finanziari: </a:t>
            </a:r>
          </a:p>
          <a:p>
            <a:pPr marL="457200" indent="-457200" algn="just">
              <a:lnSpc>
                <a:spcPct val="95000"/>
              </a:lnSpc>
              <a:spcBef>
                <a:spcPts val="600"/>
              </a:spcBef>
              <a:buClrTx/>
              <a:buFont typeface="Times New Roman" pitchFamily="18" charset="0"/>
              <a:buAutoNum type="alphaLcParenR"/>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a:solidFill>
                  <a:srgbClr val="000000"/>
                </a:solidFill>
                <a:latin typeface="Calibri" pitchFamily="34" charset="0"/>
                <a:ea typeface="굴림" pitchFamily="34" charset="-127"/>
              </a:rPr>
              <a:t>un prestito con condivisione del rischio di portafoglio («prestito RS» — </a:t>
            </a:r>
            <a:r>
              <a:rPr lang="it-IT" sz="2400" dirty="0">
                <a:solidFill>
                  <a:srgbClr val="0033CC"/>
                </a:solidFill>
                <a:latin typeface="Calibri" pitchFamily="34" charset="0"/>
                <a:ea typeface="굴림" pitchFamily="34" charset="-127"/>
              </a:rPr>
              <a:t>risk sharing </a:t>
            </a:r>
            <a:r>
              <a:rPr lang="it-IT" sz="2400" dirty="0" err="1">
                <a:solidFill>
                  <a:srgbClr val="0033CC"/>
                </a:solidFill>
                <a:latin typeface="Calibri" pitchFamily="34" charset="0"/>
                <a:ea typeface="굴림" pitchFamily="34" charset="-127"/>
              </a:rPr>
              <a:t>loan</a:t>
            </a:r>
            <a:r>
              <a:rPr lang="it-IT" sz="2400" dirty="0">
                <a:solidFill>
                  <a:srgbClr val="000000"/>
                </a:solidFill>
                <a:latin typeface="Calibri" pitchFamily="34" charset="0"/>
                <a:ea typeface="굴림" pitchFamily="34" charset="-127"/>
              </a:rPr>
              <a:t>). Concessione di prestiti basato sulla condivisione del rischio tra risorse pubbliche e private.</a:t>
            </a:r>
          </a:p>
          <a:p>
            <a:pPr marL="457200" indent="-457200" algn="just">
              <a:lnSpc>
                <a:spcPct val="95000"/>
              </a:lnSpc>
              <a:spcBef>
                <a:spcPts val="600"/>
              </a:spcBef>
              <a:buClrTx/>
              <a:buFont typeface="Times New Roman" pitchFamily="18" charset="0"/>
              <a:buAutoNum type="alphaLcParenR"/>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a:solidFill>
                  <a:srgbClr val="0033CC"/>
                </a:solidFill>
                <a:latin typeface="Calibri" pitchFamily="34" charset="0"/>
                <a:ea typeface="굴림" pitchFamily="34" charset="-127"/>
              </a:rPr>
              <a:t>una garanzia limitata di portafoglio</a:t>
            </a:r>
            <a:r>
              <a:rPr lang="it-IT" sz="2400" dirty="0">
                <a:solidFill>
                  <a:srgbClr val="000000"/>
                </a:solidFill>
                <a:latin typeface="Calibri" pitchFamily="34" charset="0"/>
                <a:ea typeface="굴림" pitchFamily="34" charset="-127"/>
              </a:rPr>
              <a:t>. Le risorse pubbliche servono da garanzia contro il default nel portafoglio prestiti di una banca.</a:t>
            </a:r>
          </a:p>
          <a:p>
            <a:pPr marL="457200" indent="-457200" algn="just">
              <a:lnSpc>
                <a:spcPct val="95000"/>
              </a:lnSpc>
              <a:spcBef>
                <a:spcPts val="600"/>
              </a:spcBef>
              <a:buClrTx/>
              <a:buFont typeface="Times New Roman" pitchFamily="18" charset="0"/>
              <a:buAutoNum type="alphaLcParenR"/>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a:solidFill>
                  <a:srgbClr val="0033CC"/>
                </a:solidFill>
                <a:latin typeface="Calibri" pitchFamily="34" charset="0"/>
                <a:ea typeface="굴림" pitchFamily="34" charset="-127"/>
              </a:rPr>
              <a:t>una prestito per la ristrutturazione</a:t>
            </a:r>
            <a:r>
              <a:rPr lang="it-IT" sz="2400" dirty="0">
                <a:solidFill>
                  <a:srgbClr val="000000"/>
                </a:solidFill>
                <a:latin typeface="Calibri" pitchFamily="34" charset="0"/>
                <a:ea typeface="굴림" pitchFamily="34" charset="-127"/>
              </a:rPr>
              <a:t>. Concessione di prestiti per la ristrutturazione, destinato ai progetti di efficienza energetica nell’ambito dell'edilizia abitativa.</a:t>
            </a:r>
          </a:p>
        </p:txBody>
      </p:sp>
      <p:sp>
        <p:nvSpPr>
          <p:cNvPr id="11268"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58F0F884-DF86-4865-9A0F-EA46D3085AC7}"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12</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28625" y="115888"/>
            <a:ext cx="8104188"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Atto di esecuzione Reg. (UE) n. 964/2014</a:t>
            </a:r>
          </a:p>
        </p:txBody>
      </p:sp>
      <p:sp>
        <p:nvSpPr>
          <p:cNvPr id="75779" name="Text Box 3"/>
          <p:cNvSpPr txBox="1">
            <a:spLocks noChangeArrowheads="1"/>
          </p:cNvSpPr>
          <p:nvPr/>
        </p:nvSpPr>
        <p:spPr bwMode="auto">
          <a:xfrm>
            <a:off x="215106" y="1052736"/>
            <a:ext cx="8713788" cy="5238750"/>
          </a:xfrm>
          <a:prstGeom prst="rect">
            <a:avLst/>
          </a:prstGeom>
          <a:noFill/>
          <a:ln w="9525">
            <a:noFill/>
            <a:round/>
            <a:headEnd/>
            <a:tailEnd/>
          </a:ln>
        </p:spPr>
        <p:txBody>
          <a:bodyPr/>
          <a:lstStyle/>
          <a:p>
            <a:pPr marL="457200" indent="-457200" algn="just">
              <a:lnSpc>
                <a:spcPct val="95000"/>
              </a:lnSpc>
              <a:spcBef>
                <a:spcPts val="600"/>
              </a:spcBef>
              <a:buClrTx/>
              <a:buFont typeface="+mj-lt"/>
              <a:buAutoNum type="alphaLcParenR" startAt="4"/>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a:solidFill>
                  <a:srgbClr val="0033CC"/>
                </a:solidFill>
                <a:latin typeface="Calibri" pitchFamily="34" charset="0"/>
                <a:ea typeface="굴림" pitchFamily="34" charset="-127"/>
              </a:rPr>
              <a:t>uno strumento di coinvestimento</a:t>
            </a:r>
            <a:r>
              <a:rPr lang="it-IT" sz="2400" dirty="0">
                <a:solidFill>
                  <a:srgbClr val="000000"/>
                </a:solidFill>
                <a:latin typeface="Calibri" pitchFamily="34" charset="0"/>
                <a:ea typeface="굴림" pitchFamily="34" charset="-127"/>
              </a:rPr>
              <a:t>. Coinvestimento per le start-up e le PMI che sono messe nelle condizioni di sviluppare i loro modelli aziendali ed attrarre finanziamenti aggiuntivi tramite un organismo di investimento collettivo. </a:t>
            </a:r>
          </a:p>
          <a:p>
            <a:pPr marL="457200" indent="-457200" algn="just">
              <a:lnSpc>
                <a:spcPct val="95000"/>
              </a:lnSpc>
              <a:spcBef>
                <a:spcPts val="600"/>
              </a:spcBef>
              <a:buClrTx/>
              <a:buFont typeface="+mj-lt"/>
              <a:buAutoNum type="alphaLcParenR" startAt="4"/>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a:solidFill>
                  <a:srgbClr val="0033CC"/>
                </a:solidFill>
                <a:latin typeface="Calibri" pitchFamily="34" charset="0"/>
                <a:ea typeface="굴림" pitchFamily="34" charset="-127"/>
              </a:rPr>
              <a:t>un fondo per lo sviluppo urbano</a:t>
            </a:r>
            <a:r>
              <a:rPr lang="it-IT" sz="2400" dirty="0">
                <a:solidFill>
                  <a:srgbClr val="000000"/>
                </a:solidFill>
                <a:latin typeface="Calibri" pitchFamily="34" charset="0"/>
                <a:ea typeface="굴림" pitchFamily="34" charset="-127"/>
              </a:rPr>
              <a:t>. Finanziamento di progetti urbani sostenibili in ambiti quali, ad esempio, il trasporto pubblico, l'efficienza energetica o la riqualificazione degli spazi urbani. </a:t>
            </a:r>
          </a:p>
        </p:txBody>
      </p:sp>
      <p:sp>
        <p:nvSpPr>
          <p:cNvPr id="11268"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58F0F884-DF86-4865-9A0F-EA46D3085AC7}"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13</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6771332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28625" y="115888"/>
            <a:ext cx="8104188"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Atto di esecuzione Reg. (UE) n. 964/2014</a:t>
            </a:r>
          </a:p>
        </p:txBody>
      </p:sp>
      <p:sp>
        <p:nvSpPr>
          <p:cNvPr id="75779" name="Text Box 3"/>
          <p:cNvSpPr txBox="1">
            <a:spLocks noChangeArrowheads="1"/>
          </p:cNvSpPr>
          <p:nvPr/>
        </p:nvSpPr>
        <p:spPr bwMode="auto">
          <a:xfrm>
            <a:off x="250825" y="1071563"/>
            <a:ext cx="8713788" cy="5238750"/>
          </a:xfrm>
          <a:prstGeom prst="rect">
            <a:avLst/>
          </a:prstGeom>
          <a:noFill/>
          <a:ln w="9525">
            <a:noFill/>
            <a:round/>
            <a:headEnd/>
            <a:tailEnd/>
          </a:ln>
        </p:spPr>
        <p:txBody>
          <a:bodyPr/>
          <a:lstStyle/>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a:solidFill>
                  <a:srgbClr val="000000"/>
                </a:solidFill>
                <a:latin typeface="Calibri" pitchFamily="34" charset="0"/>
                <a:ea typeface="굴림" pitchFamily="34" charset="-127"/>
              </a:rPr>
              <a:t>ALLEGATO I - Indice annotato di un accordo di finanziamento tra un'autorità di gestione e un intermediario finanziario </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a:solidFill>
                  <a:srgbClr val="000000"/>
                </a:solidFill>
                <a:latin typeface="Calibri" pitchFamily="34" charset="0"/>
                <a:ea typeface="굴림" pitchFamily="34" charset="-127"/>
              </a:rPr>
              <a:t>ALLEGATO II - Prestito alle PMI basato su un modello di prestito con condivisione del rischio di portafoglio (prestito RS) </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a:solidFill>
                  <a:srgbClr val="000000"/>
                </a:solidFill>
                <a:latin typeface="Calibri" pitchFamily="34" charset="0"/>
                <a:ea typeface="굴림" pitchFamily="34" charset="-127"/>
              </a:rPr>
              <a:t>ALLEGATO III - Garanzia limitata di portafoglio per le PMI (garanzia limitata) </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a:solidFill>
                  <a:srgbClr val="000000"/>
                </a:solidFill>
                <a:latin typeface="Calibri" pitchFamily="34" charset="0"/>
                <a:ea typeface="굴림" pitchFamily="34" charset="-127"/>
              </a:rPr>
              <a:t>ALLEGATO IV - Prestito per l'efficienza energetica e le energie rinnovabili nel settore dell'edilizia abitativa (prestito per la ristrutturazione) </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a:solidFill>
                  <a:srgbClr val="000000"/>
                </a:solidFill>
                <a:latin typeface="Calibri" pitchFamily="34" charset="0"/>
                <a:ea typeface="굴림" pitchFamily="34" charset="-127"/>
              </a:rPr>
              <a:t>ALLEGATO V - Strumento di coinvestimento</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a:solidFill>
                  <a:srgbClr val="000000"/>
                </a:solidFill>
                <a:latin typeface="Calibri" pitchFamily="34" charset="0"/>
                <a:ea typeface="굴림" pitchFamily="34" charset="-127"/>
              </a:rPr>
              <a:t>ALLEGATO VI - Fondo per lo sviluppo urbano</a:t>
            </a:r>
          </a:p>
        </p:txBody>
      </p:sp>
      <p:sp>
        <p:nvSpPr>
          <p:cNvPr id="12292"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5400EBB3-8581-47EF-A0DA-3F64B682077A}"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14</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11188" y="258763"/>
            <a:ext cx="7772400" cy="741362"/>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Atto di esecuzionne Reg (UE) n. 1011/2014.</a:t>
            </a:r>
          </a:p>
        </p:txBody>
      </p:sp>
      <p:sp>
        <p:nvSpPr>
          <p:cNvPr id="59395" name="Text Box 3"/>
          <p:cNvSpPr txBox="1">
            <a:spLocks noChangeArrowheads="1"/>
          </p:cNvSpPr>
          <p:nvPr/>
        </p:nvSpPr>
        <p:spPr bwMode="auto">
          <a:xfrm>
            <a:off x="250825" y="1458913"/>
            <a:ext cx="8713788" cy="4470400"/>
          </a:xfrm>
          <a:prstGeom prst="rect">
            <a:avLst/>
          </a:prstGeom>
          <a:noFill/>
          <a:ln w="9525">
            <a:noFill/>
            <a:round/>
            <a:headEnd/>
            <a:tailEnd/>
          </a:ln>
        </p:spPr>
        <p:txBody>
          <a:bodyPr/>
          <a:lstStyle/>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err="1">
                <a:solidFill>
                  <a:srgbClr val="000000"/>
                </a:solidFill>
                <a:latin typeface="Calibri" pitchFamily="34" charset="0"/>
                <a:ea typeface="굴림" pitchFamily="34" charset="-127"/>
              </a:rPr>
              <a:t>…</a:t>
            </a:r>
            <a:r>
              <a:rPr lang="it-IT" sz="2400" i="1" dirty="0" err="1">
                <a:solidFill>
                  <a:srgbClr val="000000"/>
                </a:solidFill>
                <a:latin typeface="Calibri" pitchFamily="34" charset="0"/>
                <a:ea typeface="굴림" pitchFamily="34" charset="-127"/>
              </a:rPr>
              <a:t>recante</a:t>
            </a:r>
            <a:r>
              <a:rPr lang="it-IT" sz="2400" i="1" dirty="0">
                <a:solidFill>
                  <a:srgbClr val="000000"/>
                </a:solidFill>
                <a:latin typeface="Calibri" pitchFamily="34" charset="0"/>
                <a:ea typeface="굴림" pitchFamily="34" charset="-127"/>
              </a:rPr>
              <a:t> modalità di esecuzione del regolamento (UE) n. 1303/2013 del Parlamento europeo e del Consiglio per quanto riguarda i modelli per la presentazione di determinate informazioni alla Commissione e le norme dettagliate concernenti gli scambi di informazioni tra beneficiari e autorità di gestione, autorità di certificazione, autorità di </a:t>
            </a:r>
            <a:r>
              <a:rPr lang="it-IT" sz="2400" i="1" dirty="0" err="1">
                <a:solidFill>
                  <a:srgbClr val="000000"/>
                </a:solidFill>
                <a:latin typeface="Calibri" pitchFamily="34" charset="0"/>
                <a:ea typeface="굴림" pitchFamily="34" charset="-127"/>
              </a:rPr>
              <a:t>audit</a:t>
            </a:r>
            <a:r>
              <a:rPr lang="it-IT" sz="2400" i="1" dirty="0">
                <a:solidFill>
                  <a:srgbClr val="000000"/>
                </a:solidFill>
                <a:latin typeface="Calibri" pitchFamily="34" charset="0"/>
                <a:ea typeface="굴림" pitchFamily="34" charset="-127"/>
              </a:rPr>
              <a:t> e organismi intermedi</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defRPr/>
            </a:pPr>
            <a:endParaRPr lang="it-IT" sz="2400" dirty="0">
              <a:solidFill>
                <a:srgbClr val="000000"/>
              </a:solidFill>
              <a:latin typeface="Calibri" pitchFamily="34" charset="0"/>
              <a:ea typeface="굴림" pitchFamily="34" charset="-127"/>
            </a:endParaRPr>
          </a:p>
          <a:p>
            <a:pPr marL="355600" indent="-355600" algn="just">
              <a:lnSpc>
                <a:spcPct val="95000"/>
              </a:lnSpc>
              <a:spcBef>
                <a:spcPts val="600"/>
              </a:spcBef>
              <a:buClrTx/>
              <a:buFont typeface="Arial" pitchFamily="34" charset="0"/>
              <a:buChar char="•"/>
              <a:tabLst>
                <a:tab pos="2171700" algn="l"/>
                <a:tab pos="2895600" algn="l"/>
                <a:tab pos="3619500" algn="l"/>
                <a:tab pos="4343400" algn="l"/>
                <a:tab pos="5067300" algn="l"/>
                <a:tab pos="5791200" algn="l"/>
                <a:tab pos="6515100" algn="l"/>
                <a:tab pos="7239000" algn="l"/>
                <a:tab pos="7962900" algn="l"/>
                <a:tab pos="8686800" algn="l"/>
              </a:tabLst>
              <a:defRPr/>
            </a:pPr>
            <a:r>
              <a:rPr lang="it-IT" sz="2400" dirty="0">
                <a:solidFill>
                  <a:srgbClr val="000000"/>
                </a:solidFill>
                <a:latin typeface="Calibri" pitchFamily="34" charset="0"/>
                <a:ea typeface="굴림" pitchFamily="34" charset="-127"/>
              </a:rPr>
              <a:t>Modello per la domanda di pagamento riguardanti gli strumenti finanziari.</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defRPr/>
            </a:pPr>
            <a:endParaRPr lang="it-IT" sz="2400" dirty="0">
              <a:solidFill>
                <a:schemeClr val="accent2"/>
              </a:solidFill>
              <a:latin typeface="Calibri" pitchFamily="34" charset="0"/>
              <a:ea typeface="굴림" pitchFamily="34" charset="-127"/>
            </a:endParaRPr>
          </a:p>
        </p:txBody>
      </p:sp>
      <p:sp>
        <p:nvSpPr>
          <p:cNvPr id="13316"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E324F208-4CC6-4AB9-981F-0E6DA23A5949}"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15</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11188" y="258763"/>
            <a:ext cx="7772400" cy="741362"/>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Le linee guida EGESIF</a:t>
            </a:r>
          </a:p>
        </p:txBody>
      </p:sp>
      <p:sp>
        <p:nvSpPr>
          <p:cNvPr id="13316"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E324F208-4CC6-4AB9-981F-0E6DA23A5949}"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16</a:t>
            </a:fld>
            <a:endParaRPr lang="it-IT" sz="1200">
              <a:solidFill>
                <a:srgbClr val="898989"/>
              </a:solidFill>
              <a:latin typeface="Calibri" pitchFamily="34" charset="0"/>
            </a:endParaRPr>
          </a:p>
        </p:txBody>
      </p:sp>
      <p:pic>
        <p:nvPicPr>
          <p:cNvPr id="3" name="Immagine 2">
            <a:extLst>
              <a:ext uri="{FF2B5EF4-FFF2-40B4-BE49-F238E27FC236}">
                <a16:creationId xmlns:a16="http://schemas.microsoft.com/office/drawing/2014/main" id="{744FCB79-6423-4166-86E4-7554482E72A4}"/>
              </a:ext>
            </a:extLst>
          </p:cNvPr>
          <p:cNvPicPr>
            <a:picLocks noChangeAspect="1"/>
          </p:cNvPicPr>
          <p:nvPr/>
        </p:nvPicPr>
        <p:blipFill>
          <a:blip r:embed="rId3"/>
          <a:stretch>
            <a:fillRect/>
          </a:stretch>
        </p:blipFill>
        <p:spPr>
          <a:xfrm>
            <a:off x="0" y="1052737"/>
            <a:ext cx="9144000" cy="5546500"/>
          </a:xfrm>
          <a:prstGeom prst="rect">
            <a:avLst/>
          </a:prstGeom>
        </p:spPr>
      </p:pic>
    </p:spTree>
    <p:extLst>
      <p:ext uri="{BB962C8B-B14F-4D97-AF65-F5344CB8AC3E}">
        <p14:creationId xmlns:p14="http://schemas.microsoft.com/office/powerpoint/2010/main" val="323319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11188" y="258763"/>
            <a:ext cx="7772400" cy="741362"/>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Le linee guida EGESIF</a:t>
            </a:r>
          </a:p>
        </p:txBody>
      </p:sp>
      <p:sp>
        <p:nvSpPr>
          <p:cNvPr id="13316"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E324F208-4CC6-4AB9-981F-0E6DA23A5949}"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17</a:t>
            </a:fld>
            <a:endParaRPr lang="it-IT" sz="1200">
              <a:solidFill>
                <a:srgbClr val="898989"/>
              </a:solidFill>
              <a:latin typeface="Calibri" pitchFamily="34" charset="0"/>
            </a:endParaRPr>
          </a:p>
        </p:txBody>
      </p:sp>
      <p:pic>
        <p:nvPicPr>
          <p:cNvPr id="2" name="Immagine 1">
            <a:extLst>
              <a:ext uri="{FF2B5EF4-FFF2-40B4-BE49-F238E27FC236}">
                <a16:creationId xmlns:a16="http://schemas.microsoft.com/office/drawing/2014/main" id="{706D3163-BDA8-4B4E-9B06-51FD19F73EA6}"/>
              </a:ext>
            </a:extLst>
          </p:cNvPr>
          <p:cNvPicPr>
            <a:picLocks noChangeAspect="1"/>
          </p:cNvPicPr>
          <p:nvPr/>
        </p:nvPicPr>
        <p:blipFill>
          <a:blip r:embed="rId3"/>
          <a:stretch>
            <a:fillRect/>
          </a:stretch>
        </p:blipFill>
        <p:spPr>
          <a:xfrm>
            <a:off x="0" y="857250"/>
            <a:ext cx="9144000" cy="5092030"/>
          </a:xfrm>
          <a:prstGeom prst="rect">
            <a:avLst/>
          </a:prstGeom>
        </p:spPr>
      </p:pic>
    </p:spTree>
    <p:extLst>
      <p:ext uri="{BB962C8B-B14F-4D97-AF65-F5344CB8AC3E}">
        <p14:creationId xmlns:p14="http://schemas.microsoft.com/office/powerpoint/2010/main" val="15351403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11188" y="142875"/>
            <a:ext cx="7772400" cy="992188"/>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Gli strumenti finanziari</a:t>
            </a:r>
          </a:p>
        </p:txBody>
      </p:sp>
      <p:sp>
        <p:nvSpPr>
          <p:cNvPr id="15363" name="Text Box 3"/>
          <p:cNvSpPr txBox="1">
            <a:spLocks noChangeArrowheads="1"/>
          </p:cNvSpPr>
          <p:nvPr/>
        </p:nvSpPr>
        <p:spPr bwMode="auto">
          <a:xfrm>
            <a:off x="250825" y="1214438"/>
            <a:ext cx="8713788" cy="4759325"/>
          </a:xfrm>
          <a:prstGeom prst="rect">
            <a:avLst/>
          </a:prstGeom>
          <a:noFill/>
          <a:ln w="9525">
            <a:noFill/>
            <a:round/>
            <a:headEnd/>
            <a:tailEnd/>
          </a:ln>
        </p:spPr>
        <p:txBody>
          <a:bodyPr/>
          <a:lstStyle/>
          <a:p>
            <a:pPr algn="just">
              <a:lnSpc>
                <a:spcPct val="95000"/>
              </a:lnSpc>
              <a:spcBef>
                <a:spcPts val="600"/>
              </a:spcBef>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(34) Gli strumenti finanziari sono sempre più importanti dato il loro </a:t>
            </a:r>
            <a:r>
              <a:rPr lang="it-IT" sz="2400" u="sng" dirty="0">
                <a:solidFill>
                  <a:srgbClr val="0000FF"/>
                </a:solidFill>
                <a:latin typeface="Calibri" pitchFamily="34" charset="0"/>
                <a:ea typeface="굴림" pitchFamily="34" charset="-127"/>
              </a:rPr>
              <a:t>effetto moltiplicatore</a:t>
            </a:r>
            <a:r>
              <a:rPr lang="it-IT" sz="2400"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sui fondi SIE, la loro capacità di associare diverse forme di risorse pubbliche e private a sostegno di obiettivi di politiche pubbliche e poiché le forme di rotazione dei mezzi finanziari rendono tale sostegno più sostenibile a lungo termine.</a:t>
            </a:r>
          </a:p>
          <a:p>
            <a:pPr algn="just">
              <a:lnSpc>
                <a:spcPct val="95000"/>
              </a:lnSpc>
              <a:spcBef>
                <a:spcPts val="600"/>
              </a:spcBef>
              <a:buClr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(35) Gli strumenti finanziari sostenuti dai fondi SIE dovrebbero essere usati per rispondere a specifiche esigenze di mercato in modo efficace sotto il profilo dei costi, conformemente agli obiettivi dei programmi, evitando di ridurre i finanziamenti privati. La decisione di finanziare misure di sostegno tramite strumenti finanziari dovrebbe quindi essere adottata sulla base di una </a:t>
            </a:r>
            <a:r>
              <a:rPr lang="it-IT" sz="2400" u="sng" dirty="0">
                <a:solidFill>
                  <a:srgbClr val="0000FF"/>
                </a:solidFill>
                <a:latin typeface="Calibri" pitchFamily="34" charset="0"/>
                <a:ea typeface="굴림" pitchFamily="34" charset="-127"/>
              </a:rPr>
              <a:t>valutazione ex ante </a:t>
            </a:r>
            <a:r>
              <a:rPr lang="it-IT" sz="2400" dirty="0">
                <a:solidFill>
                  <a:srgbClr val="000000"/>
                </a:solidFill>
                <a:latin typeface="Calibri" pitchFamily="34" charset="0"/>
                <a:ea typeface="굴림" pitchFamily="34" charset="-127"/>
              </a:rPr>
              <a:t>che ha stabilito evidenza di fallimenti del mercato o condizioni di investimento non ottimali e il valore stimato e l'ambito delle necessità di investimento pubblico. </a:t>
            </a:r>
          </a:p>
        </p:txBody>
      </p:sp>
      <p:sp>
        <p:nvSpPr>
          <p:cNvPr id="1536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7819F201-59DB-443F-9660-530F6724ED58}"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18</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11188" y="71438"/>
            <a:ext cx="7772400" cy="785812"/>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Gli strumenti finanziari</a:t>
            </a:r>
          </a:p>
        </p:txBody>
      </p:sp>
      <p:sp>
        <p:nvSpPr>
          <p:cNvPr id="16387" name="Text Box 3"/>
          <p:cNvSpPr txBox="1">
            <a:spLocks noChangeArrowheads="1"/>
          </p:cNvSpPr>
          <p:nvPr/>
        </p:nvSpPr>
        <p:spPr bwMode="auto">
          <a:xfrm>
            <a:off x="250825" y="642938"/>
            <a:ext cx="8713788" cy="4759325"/>
          </a:xfrm>
          <a:prstGeom prst="rect">
            <a:avLst/>
          </a:prstGeom>
          <a:noFill/>
          <a:ln w="9525">
            <a:noFill/>
            <a:round/>
            <a:headEnd/>
            <a:tailEnd/>
          </a:ln>
        </p:spPr>
        <p:txBody>
          <a:bodyPr/>
          <a:lstStyle/>
          <a:p>
            <a:pPr algn="just">
              <a:lnSpc>
                <a:spcPct val="95000"/>
              </a:lnSpc>
              <a:spcBef>
                <a:spcPts val="600"/>
              </a:spcBef>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Gli elementi essenziali delle valutazioni ex ante dovrebbero essere chiaramente definiti nel presente regolamento. Vista l'articolazione dettagliata della valutazione ex ante, è opportuno definire disposizioni che consentano di eseguire la valutazione dell'attuazione ex ante per fasi e di procedere all'aggiornamento e alla valutazione ex ante nel corso dell'attuazione. </a:t>
            </a:r>
          </a:p>
          <a:p>
            <a:pPr algn="just">
              <a:lnSpc>
                <a:spcPct val="95000"/>
              </a:lnSpc>
              <a:spcBef>
                <a:spcPts val="600"/>
              </a:spcBef>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(36) Gli strumenti finanziari dovrebbero essere concepiti e attuati in modo da </a:t>
            </a:r>
            <a:r>
              <a:rPr lang="it-IT" sz="2400" u="sng" dirty="0">
                <a:solidFill>
                  <a:srgbClr val="0000FF"/>
                </a:solidFill>
                <a:latin typeface="Calibri" pitchFamily="34" charset="0"/>
                <a:ea typeface="굴림" pitchFamily="34" charset="-127"/>
              </a:rPr>
              <a:t>promuovere una notevole partecipazione degli investitori privati e delle istituzioni finanziarie</a:t>
            </a:r>
            <a:r>
              <a:rPr lang="it-IT" sz="2400" dirty="0">
                <a:solidFill>
                  <a:srgbClr val="000000"/>
                </a:solidFill>
                <a:latin typeface="Calibri" pitchFamily="34" charset="0"/>
                <a:ea typeface="굴림" pitchFamily="34" charset="-127"/>
              </a:rPr>
              <a:t>, sulla base di un'adeguata condivisione dei rischi. Per risultare abbastanza interessanti da attrarre i privati, è essenziale che gli strumenti finanziari siano concepiti e attuati in modo </a:t>
            </a:r>
            <a:r>
              <a:rPr lang="it-IT" sz="2400" u="sng" dirty="0">
                <a:solidFill>
                  <a:srgbClr val="0000FF"/>
                </a:solidFill>
                <a:latin typeface="Calibri" pitchFamily="34" charset="0"/>
                <a:ea typeface="굴림" pitchFamily="34" charset="-127"/>
              </a:rPr>
              <a:t>flessibile</a:t>
            </a:r>
            <a:r>
              <a:rPr lang="it-IT" sz="2400" dirty="0">
                <a:solidFill>
                  <a:srgbClr val="000000"/>
                </a:solidFill>
                <a:latin typeface="Calibri" pitchFamily="34" charset="0"/>
                <a:ea typeface="굴림" pitchFamily="34" charset="-127"/>
              </a:rPr>
              <a:t>. Le autorità di gestione dovrebbero quindi decidere in merito alle forme di attuazione degli strumenti finanziari più appropriate per rispondere ai bisogni specifici delle regioni beneficiarie, conformemente agli obiettivi del programma interessato, ai risultati della valutazione ex ante e alle norme in vigore in materia di aiuti di Stato.</a:t>
            </a:r>
          </a:p>
        </p:txBody>
      </p:sp>
      <p:sp>
        <p:nvSpPr>
          <p:cNvPr id="16388"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971128A8-5789-4741-A3D5-83290B8A669A}"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19</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Programma</a:t>
            </a:r>
          </a:p>
        </p:txBody>
      </p:sp>
      <p:sp>
        <p:nvSpPr>
          <p:cNvPr id="3" name="Segnaposto contenuto 2"/>
          <p:cNvSpPr>
            <a:spLocks noGrp="1"/>
          </p:cNvSpPr>
          <p:nvPr>
            <p:ph idx="1"/>
          </p:nvPr>
        </p:nvSpPr>
        <p:spPr>
          <a:xfrm>
            <a:off x="457200" y="980728"/>
            <a:ext cx="8363272" cy="5001419"/>
          </a:xfrm>
        </p:spPr>
        <p:txBody>
          <a:bodyPr/>
          <a:lstStyle/>
          <a:p>
            <a:pPr algn="ctr">
              <a:buNone/>
            </a:pPr>
            <a:r>
              <a:rPr lang="it-IT" b="1" dirty="0"/>
              <a:t>2 dicembre 2020</a:t>
            </a:r>
            <a:endParaRPr lang="it-IT" dirty="0"/>
          </a:p>
          <a:p>
            <a:r>
              <a:rPr lang="it-IT" dirty="0"/>
              <a:t>­La normativa UE di riferimento in materia di strumenti finanziari</a:t>
            </a:r>
          </a:p>
          <a:p>
            <a:r>
              <a:rPr lang="it-IT" dirty="0"/>
              <a:t>­I benefici degli strumenti finanziari</a:t>
            </a:r>
          </a:p>
          <a:p>
            <a:r>
              <a:rPr lang="it-IT" dirty="0"/>
              <a:t>­Le principali forme di strumenti finanziari</a:t>
            </a:r>
          </a:p>
          <a:p>
            <a:r>
              <a:rPr lang="it-IT" dirty="0"/>
              <a:t>­La valutazione ex ante</a:t>
            </a:r>
          </a:p>
          <a:p>
            <a:r>
              <a:rPr lang="it-IT" dirty="0"/>
              <a:t>­­Selezione degli organismi che attuano lo strumento</a:t>
            </a:r>
          </a:p>
          <a:p>
            <a:r>
              <a:rPr lang="it-IT" dirty="0"/>
              <a:t>L’accordo di finanziamento</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2</a:t>
            </a:fld>
            <a:endParaRPr lang="it-IT"/>
          </a:p>
        </p:txBody>
      </p:sp>
    </p:spTree>
    <p:extLst>
      <p:ext uri="{BB962C8B-B14F-4D97-AF65-F5344CB8AC3E}">
        <p14:creationId xmlns:p14="http://schemas.microsoft.com/office/powerpoint/2010/main" val="94259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11188" y="7143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Gli strumenti finanziari</a:t>
            </a:r>
          </a:p>
        </p:txBody>
      </p:sp>
      <p:sp>
        <p:nvSpPr>
          <p:cNvPr id="17411" name="Text Box 3"/>
          <p:cNvSpPr txBox="1">
            <a:spLocks noChangeArrowheads="1"/>
          </p:cNvSpPr>
          <p:nvPr/>
        </p:nvSpPr>
        <p:spPr bwMode="auto">
          <a:xfrm>
            <a:off x="250825" y="785813"/>
            <a:ext cx="8713788" cy="4759325"/>
          </a:xfrm>
          <a:prstGeom prst="rect">
            <a:avLst/>
          </a:prstGeom>
          <a:noFill/>
          <a:ln w="9525">
            <a:noFill/>
            <a:round/>
            <a:headEnd/>
            <a:tailEnd/>
          </a:ln>
        </p:spPr>
        <p:txBody>
          <a:bodyPr/>
          <a:lstStyle/>
          <a:p>
            <a:pPr algn="just">
              <a:lnSpc>
                <a:spcPct val="95000"/>
              </a:lnSpc>
              <a:spcBef>
                <a:spcPts val="600"/>
              </a:spcBef>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Se del caso, detta flessibilità dovrebbe comprendere la possibilità di riutilizzare parte delle risorse rimborsate nel corso del periodo di ammissibilità al fine di fornire una </a:t>
            </a:r>
            <a:r>
              <a:rPr lang="it-IT" sz="2400" u="sng" dirty="0">
                <a:solidFill>
                  <a:srgbClr val="0000FF"/>
                </a:solidFill>
                <a:latin typeface="Calibri" pitchFamily="34" charset="0"/>
                <a:ea typeface="굴림" pitchFamily="34" charset="-127"/>
              </a:rPr>
              <a:t>remunerazione preferenziale degli investitori privati o degli investitori pubblici operanti secondo il principio dell'economia di mercato</a:t>
            </a:r>
            <a:r>
              <a:rPr lang="it-IT" sz="2400" dirty="0">
                <a:solidFill>
                  <a:srgbClr val="000000"/>
                </a:solidFill>
                <a:latin typeface="Calibri" pitchFamily="34" charset="0"/>
                <a:ea typeface="굴림" pitchFamily="34" charset="-127"/>
              </a:rPr>
              <a:t>. Una siffatta rimunerazione preferenziale dovrebbe tenere in conto le norme di mercato e assicurare che ogni aiuto di Stato sia conforme al diritto dell'Unione e nazionale applicabile e sia limitato all'importo minimo necessario a compensare la mancanza di capitale privato disponibile, tenendo conto della carenze del mercato o delle condizioni di investimento non ottimali.</a:t>
            </a:r>
          </a:p>
        </p:txBody>
      </p:sp>
      <p:sp>
        <p:nvSpPr>
          <p:cNvPr id="17412"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0002E7CF-56D1-4F6C-BAA4-E72F55590486}"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20</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11188" y="7143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Gli strumenti finanziari</a:t>
            </a:r>
          </a:p>
        </p:txBody>
      </p:sp>
      <p:sp>
        <p:nvSpPr>
          <p:cNvPr id="18435" name="Text Box 3"/>
          <p:cNvSpPr txBox="1">
            <a:spLocks noChangeArrowheads="1"/>
          </p:cNvSpPr>
          <p:nvPr/>
        </p:nvSpPr>
        <p:spPr bwMode="auto">
          <a:xfrm>
            <a:off x="250825" y="785813"/>
            <a:ext cx="8713788" cy="4759325"/>
          </a:xfrm>
          <a:prstGeom prst="rect">
            <a:avLst/>
          </a:prstGeom>
          <a:noFill/>
          <a:ln w="9525">
            <a:noFill/>
            <a:round/>
            <a:headEnd/>
            <a:tailEnd/>
          </a:ln>
        </p:spPr>
        <p:txBody>
          <a:bodyPr/>
          <a:lstStyle/>
          <a:p>
            <a:pPr algn="just">
              <a:lnSpc>
                <a:spcPct val="95000"/>
              </a:lnSpc>
              <a:spcBef>
                <a:spcPts val="600"/>
              </a:spcBef>
              <a:buClr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(37) </a:t>
            </a:r>
            <a:r>
              <a:rPr lang="it-IT" sz="2400" u="sng" dirty="0">
                <a:solidFill>
                  <a:srgbClr val="0000FF"/>
                </a:solidFill>
                <a:latin typeface="Calibri" pitchFamily="34" charset="0"/>
                <a:ea typeface="굴림" pitchFamily="34" charset="-127"/>
              </a:rPr>
              <a:t>Per tenere conto del carattere rimborsabile del sostegno fornito mediante gli strumenti finanziari e per allinearsi alle pratiche di mercato, il sostegno fornito dai fondi SIE ai destinatari finali sotto forma di investimenti azionari o quasi azionari, prestiti o garanzie, o altri strumenti di condivisione del rischio, dovrebbe poter riguardare la totalità dell'investimento effettuato dai destinatari finali</a:t>
            </a:r>
            <a:r>
              <a:rPr lang="it-IT" sz="2400" dirty="0">
                <a:solidFill>
                  <a:srgbClr val="000000"/>
                </a:solidFill>
                <a:latin typeface="Calibri" pitchFamily="34" charset="0"/>
                <a:ea typeface="굴림" pitchFamily="34" charset="-127"/>
              </a:rPr>
              <a:t>, senza distinzione di costi relativi all'IVA. Di conseguenza, soltanto nei casi in cui gli strumenti finanziari siano abbinati a sovvenzioni, il modo in cui l'IVA viene presa in considerazione a livello del beneficiario finale dovrebbe essere rilevante ai fini della determinazione dell'ammissibilità della spesa connessa alla sovvenzione.</a:t>
            </a:r>
          </a:p>
          <a:p>
            <a:pPr algn="just">
              <a:lnSpc>
                <a:spcPct val="95000"/>
              </a:lnSpc>
              <a:spcBef>
                <a:spcPts val="600"/>
              </a:spcBef>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18436"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7FE2811B-53B7-4A5B-8975-5CB8249F1FD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21</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11188" y="7143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Gli strumenti finanziari</a:t>
            </a:r>
          </a:p>
        </p:txBody>
      </p:sp>
      <p:sp>
        <p:nvSpPr>
          <p:cNvPr id="19459" name="Text Box 3"/>
          <p:cNvSpPr txBox="1">
            <a:spLocks noChangeArrowheads="1"/>
          </p:cNvSpPr>
          <p:nvPr/>
        </p:nvSpPr>
        <p:spPr bwMode="auto">
          <a:xfrm>
            <a:off x="250825" y="764704"/>
            <a:ext cx="8713788" cy="4759325"/>
          </a:xfrm>
          <a:prstGeom prst="rect">
            <a:avLst/>
          </a:prstGeom>
          <a:noFill/>
          <a:ln w="9525">
            <a:noFill/>
            <a:round/>
            <a:headEnd/>
            <a:tailEnd/>
          </a:ln>
        </p:spPr>
        <p:txBody>
          <a:bodyPr/>
          <a:lstStyle/>
          <a:p>
            <a:pPr algn="just"/>
            <a:r>
              <a:rPr lang="it-IT" sz="2300" dirty="0">
                <a:solidFill>
                  <a:srgbClr val="000000"/>
                </a:solidFill>
                <a:latin typeface="Calibri" pitchFamily="34" charset="0"/>
                <a:ea typeface="굴림" pitchFamily="34" charset="-127"/>
              </a:rPr>
              <a:t>(38) Potrebbe risultare giustificato, nei casi in cui taluni elementi di un investimento non inneschino rendimenti finanziari diretti, </a:t>
            </a:r>
            <a:r>
              <a:rPr lang="it-IT" sz="2400" u="sng" dirty="0">
                <a:solidFill>
                  <a:srgbClr val="0000FF"/>
                </a:solidFill>
                <a:latin typeface="Calibri" pitchFamily="34" charset="0"/>
                <a:ea typeface="굴림" pitchFamily="34" charset="-127"/>
              </a:rPr>
              <a:t>combinare gli strumenti finanziari con sovvenzioni,</a:t>
            </a:r>
            <a:r>
              <a:rPr lang="it-IT" sz="2300" dirty="0">
                <a:solidFill>
                  <a:srgbClr val="000000"/>
                </a:solidFill>
                <a:latin typeface="Calibri" pitchFamily="34" charset="0"/>
                <a:ea typeface="굴림" pitchFamily="34" charset="-127"/>
              </a:rPr>
              <a:t> nei limiti consentiti dalle norme vigenti in materia di aiuti di Stato, affinché i progetti siano economicamente sostenibili. Dovrebbero essere stabilite condizioni specifiche che evitino in questo caso il doppio finanziamento.</a:t>
            </a:r>
          </a:p>
          <a:p>
            <a:pPr algn="just"/>
            <a:r>
              <a:rPr lang="it-IT" sz="2300" dirty="0">
                <a:solidFill>
                  <a:srgbClr val="000000"/>
                </a:solidFill>
                <a:latin typeface="Calibri" pitchFamily="34" charset="0"/>
                <a:ea typeface="굴림" pitchFamily="34" charset="-127"/>
              </a:rPr>
              <a:t>(39) Al fine di garantire che le risorse assegnate agli strumenti finanziari in favore delle PMI raggiungano un reale </a:t>
            </a:r>
            <a:r>
              <a:rPr lang="it-IT" sz="2400" u="sng" dirty="0">
                <a:solidFill>
                  <a:srgbClr val="0000FF"/>
                </a:solidFill>
                <a:latin typeface="Calibri" pitchFamily="34" charset="0"/>
                <a:ea typeface="굴림" pitchFamily="34" charset="-127"/>
              </a:rPr>
              <a:t>massa critica</a:t>
            </a:r>
            <a:r>
              <a:rPr lang="it-IT" sz="2400" dirty="0">
                <a:solidFill>
                  <a:srgbClr val="0000FF"/>
                </a:solidFill>
                <a:latin typeface="Calibri" pitchFamily="34" charset="0"/>
                <a:ea typeface="굴림" pitchFamily="34" charset="-127"/>
              </a:rPr>
              <a:t> </a:t>
            </a:r>
            <a:r>
              <a:rPr lang="it-IT" sz="2300" dirty="0">
                <a:solidFill>
                  <a:srgbClr val="000000"/>
                </a:solidFill>
                <a:latin typeface="Calibri" pitchFamily="34" charset="0"/>
                <a:ea typeface="굴림" pitchFamily="34" charset="-127"/>
              </a:rPr>
              <a:t>efficace ed efficiente di nuovi finanziamenti del debito a favore delle PMI, dovrebbe essere possibile utilizzare tali risorse nell'intero territorio dello Stato membro interessato a prescindere dalle categorie cui appartengono le relative regioni. Tuttavia, nell'ambito della negoziazione dell'accordo di finanziamento tra lo Stato membro e la BEI dovrebbe altresì essere possibile un guadagno proporzionale a una regione o a un gruppo di regioni dello stesso Stato membro nel quadro di un unico programma nazionale dedicato mediante il contributo finanziario del FESR e del FEASR.</a:t>
            </a:r>
          </a:p>
          <a:p>
            <a:pPr algn="just">
              <a:lnSpc>
                <a:spcPct val="95000"/>
              </a:lnSpc>
              <a:spcBef>
                <a:spcPts val="600"/>
              </a:spcBef>
              <a:buClrTx/>
              <a:buFontTx/>
              <a:buNone/>
            </a:pPr>
            <a:endParaRPr lang="it-IT" sz="2300" dirty="0">
              <a:solidFill>
                <a:srgbClr val="000000"/>
              </a:solidFill>
              <a:latin typeface="Calibri" pitchFamily="34" charset="0"/>
              <a:ea typeface="굴림" pitchFamily="34" charset="-127"/>
            </a:endParaRPr>
          </a:p>
        </p:txBody>
      </p:sp>
      <p:sp>
        <p:nvSpPr>
          <p:cNvPr id="19460"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42DE664D-6646-4927-9B78-20DE5716BE8C}"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22</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11188" y="7143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Gli strumenti finanziari</a:t>
            </a:r>
          </a:p>
        </p:txBody>
      </p:sp>
      <p:sp>
        <p:nvSpPr>
          <p:cNvPr id="20483" name="Text Box 3"/>
          <p:cNvSpPr txBox="1">
            <a:spLocks noChangeArrowheads="1"/>
          </p:cNvSpPr>
          <p:nvPr/>
        </p:nvSpPr>
        <p:spPr bwMode="auto">
          <a:xfrm>
            <a:off x="250825" y="884238"/>
            <a:ext cx="8713788" cy="4759325"/>
          </a:xfrm>
          <a:prstGeom prst="rect">
            <a:avLst/>
          </a:prstGeom>
          <a:noFill/>
          <a:ln w="9525">
            <a:noFill/>
            <a:round/>
            <a:headEnd/>
            <a:tailEnd/>
          </a:ln>
        </p:spPr>
        <p:txBody>
          <a:bodyPr/>
          <a:lstStyle/>
          <a:p>
            <a:pPr algn="just"/>
            <a:r>
              <a:rPr lang="it-IT" sz="2400" dirty="0">
                <a:solidFill>
                  <a:srgbClr val="000000"/>
                </a:solidFill>
                <a:latin typeface="Calibri" pitchFamily="34" charset="0"/>
                <a:ea typeface="굴림" pitchFamily="34" charset="-127"/>
              </a:rPr>
              <a:t>(40) I contributi degli Stati membri </a:t>
            </a:r>
            <a:r>
              <a:rPr lang="it-IT" sz="2400" u="sng" dirty="0">
                <a:solidFill>
                  <a:srgbClr val="0000FF"/>
                </a:solidFill>
                <a:latin typeface="Calibri" pitchFamily="34" charset="0"/>
                <a:ea typeface="굴림" pitchFamily="34" charset="-127"/>
              </a:rPr>
              <a:t>dovrebbero essere distribuiti progressivamente</a:t>
            </a:r>
            <a:r>
              <a:rPr lang="it-IT" sz="2400" dirty="0">
                <a:solidFill>
                  <a:srgbClr val="000000"/>
                </a:solidFill>
                <a:latin typeface="Calibri" pitchFamily="34" charset="0"/>
                <a:ea typeface="굴림" pitchFamily="34" charset="-127"/>
              </a:rPr>
              <a:t> nel corso degli anni 2014, 2015 e 2016 e l'ammontare dei versamenti dovuti dagli Stati membri alla BEI dovrebbe essere stabilito di conseguenza nell'accordo di finanziamento, in linea con le prassi bancarie standard e in un'ottica di ripartizione degli effetti agli stanziamenti di pagamento dei singoli anni.</a:t>
            </a:r>
          </a:p>
          <a:p>
            <a:pPr algn="just"/>
            <a:r>
              <a:rPr lang="it-IT" sz="2400" dirty="0">
                <a:solidFill>
                  <a:srgbClr val="000000"/>
                </a:solidFill>
                <a:latin typeface="Calibri" pitchFamily="34" charset="0"/>
                <a:ea typeface="굴림" pitchFamily="34" charset="-127"/>
              </a:rPr>
              <a:t>(41) In presenza di operazioni di cartolarizzazione è opportuno garantire, al momento della chiusura del programma, che sia stata utilizzata per l'obiettivo riguardante il sostegno alle PMI almeno la somma corrispondente al contributo dell'Unione, in linea con i principi applicabili agli strumenti finanziari di cui al regolamento finanziario.</a:t>
            </a:r>
          </a:p>
        </p:txBody>
      </p:sp>
      <p:sp>
        <p:nvSpPr>
          <p:cNvPr id="2048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DE0EAE3D-184D-49CE-980A-65EBA7634AC6}"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23</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11188" y="7143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Gli strumenti finanziari</a:t>
            </a:r>
          </a:p>
        </p:txBody>
      </p:sp>
      <p:sp>
        <p:nvSpPr>
          <p:cNvPr id="21507" name="Text Box 3"/>
          <p:cNvSpPr txBox="1">
            <a:spLocks noChangeArrowheads="1"/>
          </p:cNvSpPr>
          <p:nvPr/>
        </p:nvSpPr>
        <p:spPr bwMode="auto">
          <a:xfrm>
            <a:off x="250825" y="884238"/>
            <a:ext cx="8713788" cy="4759325"/>
          </a:xfrm>
          <a:prstGeom prst="rect">
            <a:avLst/>
          </a:prstGeom>
          <a:noFill/>
          <a:ln w="9525">
            <a:noFill/>
            <a:round/>
            <a:headEnd/>
            <a:tailEnd/>
          </a:ln>
        </p:spPr>
        <p:txBody>
          <a:bodyPr/>
          <a:lstStyle/>
          <a:p>
            <a:pPr algn="just">
              <a:lnSpc>
                <a:spcPct val="95000"/>
              </a:lnSpc>
              <a:spcBef>
                <a:spcPts val="600"/>
              </a:spcBef>
              <a:buClr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(42) Le autorità di gestione dovrebbero avere la flessibilità per fornire risorse dei programmi agli strumenti finanziari istituiti a livello di Unione e gestiti direttamente o indirettamente dalla Commissione, o agli strumenti istituiti a livello nazionale, regionale, transnazionale o transfrontaliero e gestiti dall'autorità di gestione o sotto la sua responsabilità. </a:t>
            </a:r>
            <a:r>
              <a:rPr lang="it-IT" sz="2400" u="sng" dirty="0">
                <a:solidFill>
                  <a:srgbClr val="0000FF"/>
                </a:solidFill>
                <a:latin typeface="Calibri" pitchFamily="34" charset="0"/>
                <a:ea typeface="굴림" pitchFamily="34" charset="-127"/>
              </a:rPr>
              <a:t>Le autorità di gestione dovrebbero inoltre avere la possibilità di attuare direttamente gli strumenti finanziari, attraverso fondi esistenti o creati ex novo o fondi di fondi</a:t>
            </a:r>
            <a:r>
              <a:rPr lang="it-IT" sz="2400" dirty="0">
                <a:solidFill>
                  <a:srgbClr val="000000"/>
                </a:solidFill>
                <a:latin typeface="Calibri" pitchFamily="34" charset="0"/>
                <a:ea typeface="굴림" pitchFamily="34" charset="-127"/>
              </a:rPr>
              <a:t>.</a:t>
            </a:r>
          </a:p>
          <a:p>
            <a:pPr algn="just">
              <a:lnSpc>
                <a:spcPct val="95000"/>
              </a:lnSpc>
              <a:spcBef>
                <a:spcPts val="600"/>
              </a:spcBef>
              <a:buClr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(43) Al fine di garantire </a:t>
            </a:r>
            <a:r>
              <a:rPr lang="it-IT" sz="2400" u="sng" dirty="0">
                <a:solidFill>
                  <a:srgbClr val="0000FF"/>
                </a:solidFill>
                <a:latin typeface="Calibri" pitchFamily="34" charset="0"/>
                <a:ea typeface="굴림" pitchFamily="34" charset="-127"/>
              </a:rPr>
              <a:t>dispositivi di controllo proporzionati </a:t>
            </a:r>
            <a:r>
              <a:rPr lang="it-IT" sz="2400" dirty="0">
                <a:solidFill>
                  <a:srgbClr val="000000"/>
                </a:solidFill>
                <a:latin typeface="Calibri" pitchFamily="34" charset="0"/>
                <a:ea typeface="굴림" pitchFamily="34" charset="-127"/>
              </a:rPr>
              <a:t>e di salvaguardare il valore aggiunto degli strumenti finanziari, </a:t>
            </a:r>
            <a:r>
              <a:rPr lang="it-IT" sz="2400" u="sng" dirty="0">
                <a:solidFill>
                  <a:srgbClr val="0000FF"/>
                </a:solidFill>
                <a:latin typeface="Calibri" pitchFamily="34" charset="0"/>
                <a:ea typeface="굴림" pitchFamily="34" charset="-127"/>
              </a:rPr>
              <a:t>i destinatari finali non dovrebbero essere dissuasi da eccessivi oneri amministrativi</a:t>
            </a:r>
            <a:r>
              <a:rPr lang="it-IT" sz="2400" dirty="0">
                <a:solidFill>
                  <a:srgbClr val="000000"/>
                </a:solidFill>
                <a:latin typeface="Calibri" pitchFamily="34" charset="0"/>
                <a:ea typeface="굴림" pitchFamily="34" charset="-127"/>
              </a:rPr>
              <a:t>. Gli organismi responsabili dell'</a:t>
            </a:r>
            <a:r>
              <a:rPr lang="it-IT" sz="2400" dirty="0" err="1">
                <a:solidFill>
                  <a:srgbClr val="000000"/>
                </a:solidFill>
                <a:latin typeface="Calibri" pitchFamily="34" charset="0"/>
                <a:ea typeface="굴림" pitchFamily="34" charset="-127"/>
              </a:rPr>
              <a:t>audit</a:t>
            </a:r>
            <a:r>
              <a:rPr lang="it-IT" sz="2400" dirty="0">
                <a:solidFill>
                  <a:srgbClr val="000000"/>
                </a:solidFill>
                <a:latin typeface="Calibri" pitchFamily="34" charset="0"/>
                <a:ea typeface="굴림" pitchFamily="34" charset="-127"/>
              </a:rPr>
              <a:t> dei programmi dovrebbero, innanzi tutto, effettuare </a:t>
            </a:r>
            <a:r>
              <a:rPr lang="it-IT" sz="2400" dirty="0" err="1">
                <a:solidFill>
                  <a:srgbClr val="000000"/>
                </a:solidFill>
                <a:latin typeface="Calibri" pitchFamily="34" charset="0"/>
                <a:ea typeface="굴림" pitchFamily="34" charset="-127"/>
              </a:rPr>
              <a:t>audit</a:t>
            </a:r>
            <a:r>
              <a:rPr lang="it-IT" sz="2400" dirty="0">
                <a:solidFill>
                  <a:srgbClr val="000000"/>
                </a:solidFill>
                <a:latin typeface="Calibri" pitchFamily="34" charset="0"/>
                <a:ea typeface="굴림" pitchFamily="34" charset="-127"/>
              </a:rPr>
              <a:t> a livello delle autorità di gestione e degli organismi che applicano lo strumento finanziario, compresi fondi di fondi. </a:t>
            </a:r>
          </a:p>
        </p:txBody>
      </p:sp>
      <p:sp>
        <p:nvSpPr>
          <p:cNvPr id="21508"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F36B7013-435F-4A08-8197-497F81AB0798}"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24</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11188" y="263501"/>
            <a:ext cx="7772400" cy="357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ea typeface="굴림" pitchFamily="34" charset="-127"/>
              </a:rPr>
              <a:t>Gli strumenti finanziari</a:t>
            </a:r>
          </a:p>
        </p:txBody>
      </p:sp>
      <p:sp>
        <p:nvSpPr>
          <p:cNvPr id="22531" name="Text Box 3"/>
          <p:cNvSpPr txBox="1">
            <a:spLocks noChangeArrowheads="1"/>
          </p:cNvSpPr>
          <p:nvPr/>
        </p:nvSpPr>
        <p:spPr bwMode="auto">
          <a:xfrm>
            <a:off x="250825" y="685800"/>
            <a:ext cx="8713788" cy="4759325"/>
          </a:xfrm>
          <a:prstGeom prst="rect">
            <a:avLst/>
          </a:prstGeom>
          <a:noFill/>
          <a:ln w="9525">
            <a:noFill/>
            <a:round/>
            <a:headEnd/>
            <a:tailEnd/>
          </a:ln>
        </p:spPr>
        <p:txBody>
          <a:bodyPr/>
          <a:lstStyle/>
          <a:p>
            <a:pPr algn="just">
              <a:lnSpc>
                <a:spcPct val="95000"/>
              </a:lnSpc>
              <a:spcBef>
                <a:spcPts val="600"/>
              </a:spcBef>
              <a:buClr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200" dirty="0">
                <a:solidFill>
                  <a:srgbClr val="000000"/>
                </a:solidFill>
                <a:latin typeface="Calibri" pitchFamily="34" charset="0"/>
                <a:ea typeface="굴림" pitchFamily="34" charset="-127"/>
              </a:rPr>
              <a:t>Tuttavia, possono verificarsi circostanze specifiche in cui la documentazione necessaria ai fini dell'esecuzione di tali </a:t>
            </a:r>
            <a:r>
              <a:rPr lang="it-IT" sz="2200" dirty="0" err="1">
                <a:solidFill>
                  <a:srgbClr val="000000"/>
                </a:solidFill>
                <a:latin typeface="Calibri" pitchFamily="34" charset="0"/>
                <a:ea typeface="굴림" pitchFamily="34" charset="-127"/>
              </a:rPr>
              <a:t>audit</a:t>
            </a:r>
            <a:r>
              <a:rPr lang="it-IT" sz="2200" dirty="0">
                <a:solidFill>
                  <a:srgbClr val="000000"/>
                </a:solidFill>
                <a:latin typeface="Calibri" pitchFamily="34" charset="0"/>
                <a:ea typeface="굴림" pitchFamily="34" charset="-127"/>
              </a:rPr>
              <a:t> non sia disponibile al livello delle autorità di gestione o al livello degli organismi che applicano lo strumento finanziario o i documenti non costituiscono una registrazione fedele ed esatta del sostegno fornito. In simili casi specifici è necessario stabilire talune disposizioni che consentano gli </a:t>
            </a:r>
            <a:r>
              <a:rPr lang="it-IT" sz="2200" dirty="0" err="1">
                <a:solidFill>
                  <a:srgbClr val="000000"/>
                </a:solidFill>
                <a:latin typeface="Calibri" pitchFamily="34" charset="0"/>
                <a:ea typeface="굴림" pitchFamily="34" charset="-127"/>
              </a:rPr>
              <a:t>audit</a:t>
            </a:r>
            <a:r>
              <a:rPr lang="it-IT" sz="2200" dirty="0">
                <a:solidFill>
                  <a:srgbClr val="000000"/>
                </a:solidFill>
                <a:latin typeface="Calibri" pitchFamily="34" charset="0"/>
                <a:ea typeface="굴림" pitchFamily="34" charset="-127"/>
              </a:rPr>
              <a:t> anche a livello dei destinatari finali.</a:t>
            </a:r>
          </a:p>
          <a:p>
            <a:pPr algn="just">
              <a:lnSpc>
                <a:spcPct val="95000"/>
              </a:lnSpc>
              <a:spcBef>
                <a:spcPts val="600"/>
              </a:spcBef>
              <a:buClr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200" dirty="0">
                <a:solidFill>
                  <a:srgbClr val="000000"/>
                </a:solidFill>
                <a:latin typeface="Calibri" pitchFamily="34" charset="0"/>
                <a:ea typeface="굴림" pitchFamily="34" charset="-127"/>
              </a:rPr>
              <a:t>(44) </a:t>
            </a:r>
            <a:r>
              <a:rPr lang="it-IT" sz="2200" u="sng" dirty="0">
                <a:solidFill>
                  <a:srgbClr val="0000FF"/>
                </a:solidFill>
                <a:latin typeface="Calibri" pitchFamily="34" charset="0"/>
                <a:ea typeface="굴림" pitchFamily="34" charset="-127"/>
              </a:rPr>
              <a:t>L'ammontare delle risorse versate in qualsiasi momento dai fondi SIE agli strumenti finanziari dovrebbe corrispondere all'importo necessario per realizzare gli investimenti previsti e i pagamenti ai destinatari finali, compresi i costi e le spese di gestione. Pertanto, le domande di pagamento intermedio dovrebbero essere scaglionate</a:t>
            </a:r>
            <a:r>
              <a:rPr lang="it-IT" sz="2200" dirty="0">
                <a:solidFill>
                  <a:srgbClr val="000000"/>
                </a:solidFill>
                <a:latin typeface="Calibri" pitchFamily="34" charset="0"/>
                <a:ea typeface="굴림" pitchFamily="34" charset="-127"/>
              </a:rPr>
              <a:t>. L'importo da versare come pagamento intermedio dovrebbe essere soggetto a un massimale del 25% dell'importo totale dei contributi del programma impegnati a favore dello strumento finanziario nell'ambito del pertinente accordo di finanziamento, con i successivi pagamenti intermedi subordinati a una percentuale minima degli effettivi importi inseriti in precedenti domande di pagamento spesi in quanto spesa ammissibile.</a:t>
            </a:r>
          </a:p>
          <a:p>
            <a:pPr algn="just">
              <a:lnSpc>
                <a:spcPct val="95000"/>
              </a:lnSpc>
              <a:spcBef>
                <a:spcPts val="600"/>
              </a:spcBef>
              <a:buClr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2200" dirty="0">
              <a:solidFill>
                <a:srgbClr val="000000"/>
              </a:solidFill>
              <a:latin typeface="Calibri" pitchFamily="34" charset="0"/>
              <a:ea typeface="굴림" pitchFamily="34" charset="-127"/>
            </a:endParaRPr>
          </a:p>
          <a:p>
            <a:pPr algn="just">
              <a:lnSpc>
                <a:spcPct val="95000"/>
              </a:lnSpc>
              <a:spcBef>
                <a:spcPts val="600"/>
              </a:spcBef>
              <a:buClr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2200" dirty="0">
              <a:solidFill>
                <a:srgbClr val="000000"/>
              </a:solidFill>
              <a:latin typeface="Calibri" pitchFamily="34" charset="0"/>
              <a:ea typeface="굴림" pitchFamily="34" charset="-127"/>
            </a:endParaRPr>
          </a:p>
          <a:p>
            <a:pPr algn="just">
              <a:lnSpc>
                <a:spcPct val="95000"/>
              </a:lnSpc>
              <a:spcBef>
                <a:spcPts val="600"/>
              </a:spcBef>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2200" dirty="0">
              <a:solidFill>
                <a:srgbClr val="000000"/>
              </a:solidFill>
              <a:latin typeface="Calibri" pitchFamily="34" charset="0"/>
              <a:ea typeface="굴림" pitchFamily="34" charset="-127"/>
            </a:endParaRPr>
          </a:p>
        </p:txBody>
      </p:sp>
      <p:sp>
        <p:nvSpPr>
          <p:cNvPr id="22532"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BF22A8E7-085F-49DD-BF96-8C6F61328C55}"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25</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11188" y="7143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Gli strumenti finanziari</a:t>
            </a:r>
          </a:p>
        </p:txBody>
      </p:sp>
      <p:sp>
        <p:nvSpPr>
          <p:cNvPr id="23555" name="Text Box 3"/>
          <p:cNvSpPr txBox="1">
            <a:spLocks noChangeArrowheads="1"/>
          </p:cNvSpPr>
          <p:nvPr/>
        </p:nvSpPr>
        <p:spPr bwMode="auto">
          <a:xfrm>
            <a:off x="250825" y="884238"/>
            <a:ext cx="8713788" cy="4759325"/>
          </a:xfrm>
          <a:prstGeom prst="rect">
            <a:avLst/>
          </a:prstGeom>
          <a:noFill/>
          <a:ln w="9525">
            <a:noFill/>
            <a:round/>
            <a:headEnd/>
            <a:tailEnd/>
          </a:ln>
        </p:spPr>
        <p:txBody>
          <a:bodyPr/>
          <a:lstStyle/>
          <a:p>
            <a:pPr algn="just">
              <a:lnSpc>
                <a:spcPct val="95000"/>
              </a:lnSpc>
              <a:spcBef>
                <a:spcPts val="600"/>
              </a:spcBef>
              <a:buClr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(45) </a:t>
            </a:r>
            <a:r>
              <a:rPr lang="it-IT" sz="2400" u="sng" dirty="0">
                <a:solidFill>
                  <a:srgbClr val="0000FF"/>
                </a:solidFill>
                <a:latin typeface="Calibri" pitchFamily="34" charset="0"/>
                <a:ea typeface="굴림" pitchFamily="34" charset="-127"/>
              </a:rPr>
              <a:t>È necessario definire norme specifiche riguardanti gli importi da accettare come spese ammissibili alla chiusura di un programma, per garantire che le risorse versate dai fondi SIE, compresi i costi e le spese di gestione, siano effettivamente usate per gli investimenti ai destinatari finali. </a:t>
            </a:r>
            <a:r>
              <a:rPr lang="it-IT" sz="2400" dirty="0">
                <a:solidFill>
                  <a:srgbClr val="000000"/>
                </a:solidFill>
                <a:latin typeface="Calibri" pitchFamily="34" charset="0"/>
                <a:ea typeface="굴림" pitchFamily="34" charset="-127"/>
              </a:rPr>
              <a:t>Le norme dovrebbero essere abbastanza flessibili da rendere possibile il sostegno a strumenti azionari a vantaggio delle imprese destinatarie e, pertanto, dovrebbero tenere in conto talune caratteristiche specifiche degli strumenti azionari per le imprese, quali le pratiche di mercato in connessione con la concessione di finanziamenti di follow-up nel settore dei fondi di capitale di rischio. Conformemente alle condizioni enunciate nel presente regolamento, le imprese destinatarie dovrebbero poter beneficiare di un sostegno continuo dai fondi SIE per tali strumenti dopo il termine del periodo di ammissibilità.</a:t>
            </a:r>
          </a:p>
        </p:txBody>
      </p:sp>
      <p:sp>
        <p:nvSpPr>
          <p:cNvPr id="23556"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5D5FF9AD-9959-441C-B4F7-72D47879EB47}"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26</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11188" y="71438"/>
            <a:ext cx="7772400" cy="785812"/>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Gli strumenti finanziari</a:t>
            </a:r>
          </a:p>
        </p:txBody>
      </p:sp>
      <p:sp>
        <p:nvSpPr>
          <p:cNvPr id="24579" name="Text Box 3"/>
          <p:cNvSpPr txBox="1">
            <a:spLocks noChangeArrowheads="1"/>
          </p:cNvSpPr>
          <p:nvPr/>
        </p:nvSpPr>
        <p:spPr bwMode="auto">
          <a:xfrm>
            <a:off x="250825" y="642938"/>
            <a:ext cx="8713788" cy="4759325"/>
          </a:xfrm>
          <a:prstGeom prst="rect">
            <a:avLst/>
          </a:prstGeom>
          <a:noFill/>
          <a:ln w="9525">
            <a:noFill/>
            <a:round/>
            <a:headEnd/>
            <a:tailEnd/>
          </a:ln>
        </p:spPr>
        <p:txBody>
          <a:bodyPr/>
          <a:lstStyle/>
          <a:p>
            <a:pPr algn="just">
              <a:lnSpc>
                <a:spcPct val="95000"/>
              </a:lnSpc>
              <a:spcBef>
                <a:spcPts val="600"/>
              </a:spcBef>
              <a:buClr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300" dirty="0">
                <a:solidFill>
                  <a:srgbClr val="000000"/>
                </a:solidFill>
                <a:latin typeface="Calibri" pitchFamily="34" charset="0"/>
                <a:ea typeface="굴림" pitchFamily="34" charset="-127"/>
              </a:rPr>
              <a:t>(46) È altresì necessario stabilire norme specifiche riguardanti il </a:t>
            </a:r>
            <a:r>
              <a:rPr lang="it-IT" sz="2300" u="sng" dirty="0">
                <a:solidFill>
                  <a:srgbClr val="0000FF"/>
                </a:solidFill>
                <a:latin typeface="Calibri" pitchFamily="34" charset="0"/>
                <a:ea typeface="굴림" pitchFamily="34" charset="-127"/>
              </a:rPr>
              <a:t>reimpiego delle risorse </a:t>
            </a:r>
            <a:r>
              <a:rPr lang="it-IT" sz="2300" dirty="0">
                <a:solidFill>
                  <a:srgbClr val="000000"/>
                </a:solidFill>
                <a:latin typeface="Calibri" pitchFamily="34" charset="0"/>
                <a:ea typeface="굴림" pitchFamily="34" charset="-127"/>
              </a:rPr>
              <a:t>imputabili al sostegno da parte dei fondi SIE fino alla fine del periodo di ammissibilità e stabilire ulteriori norme riguardanti l'impiego delle risorse ancora disponibili dopo la fine del periodo di ammissibilità.</a:t>
            </a:r>
          </a:p>
          <a:p>
            <a:pPr algn="just">
              <a:lnSpc>
                <a:spcPct val="95000"/>
              </a:lnSpc>
              <a:spcBef>
                <a:spcPts val="600"/>
              </a:spcBef>
              <a:buClr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300" dirty="0">
                <a:solidFill>
                  <a:srgbClr val="000000"/>
                </a:solidFill>
                <a:latin typeface="Calibri" pitchFamily="34" charset="0"/>
                <a:ea typeface="굴림" pitchFamily="34" charset="-127"/>
              </a:rPr>
              <a:t>(47) Come norma generale, </a:t>
            </a:r>
            <a:r>
              <a:rPr lang="it-IT" sz="2300" u="sng" dirty="0">
                <a:solidFill>
                  <a:srgbClr val="0000FF"/>
                </a:solidFill>
                <a:latin typeface="Calibri" pitchFamily="34" charset="0"/>
                <a:ea typeface="굴림" pitchFamily="34" charset="-127"/>
              </a:rPr>
              <a:t>il sostegno dei fondi SIE non dovrebbe essere utilizzato per finanziare investimenti già materialmente completati o realizzati alla data della decisione di investimento</a:t>
            </a:r>
            <a:r>
              <a:rPr lang="it-IT" sz="2300" dirty="0">
                <a:solidFill>
                  <a:srgbClr val="000000"/>
                </a:solidFill>
                <a:latin typeface="Calibri" pitchFamily="34" charset="0"/>
                <a:ea typeface="굴림" pitchFamily="34" charset="-127"/>
              </a:rPr>
              <a:t>. Tuttavia, per quanto riguarda gli investimenti in infrastrutture destinate a sostenere lo sviluppo urbano o il risanamento urbano o investimenti analoghi in infrastrutture allo scopo di diversificare attività non agricole in zone rurali, un determinato importo di sostegno potrebbe risultare necessario per riorganizzare il portafoglio di debiti collegati a componenti infrastrutturali di un nuovo investimento. In simili circostanze dovrebbe essere possibile utilizzare il sostegno dei fondi SIE per riorganizzare il portafoglio di debiti fino a non più del 20% dell'importo totale del sostegno al programma dallo strumento finanziario all'investimento.</a:t>
            </a:r>
          </a:p>
        </p:txBody>
      </p:sp>
      <p:sp>
        <p:nvSpPr>
          <p:cNvPr id="24580"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6AA5D8E8-5D37-49D8-A13C-E8218D5F271C}"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27</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Definizioni</a:t>
            </a:r>
          </a:p>
        </p:txBody>
      </p:sp>
      <p:sp>
        <p:nvSpPr>
          <p:cNvPr id="3" name="Segnaposto contenuto 2"/>
          <p:cNvSpPr>
            <a:spLocks noGrp="1"/>
          </p:cNvSpPr>
          <p:nvPr>
            <p:ph idx="1"/>
          </p:nvPr>
        </p:nvSpPr>
        <p:spPr>
          <a:xfrm>
            <a:off x="457200" y="980728"/>
            <a:ext cx="8363272" cy="5001419"/>
          </a:xfrm>
        </p:spPr>
        <p:txBody>
          <a:bodyPr/>
          <a:lstStyle/>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a:t>
            </a:r>
            <a:r>
              <a:rPr lang="it-IT" sz="2400" b="1" dirty="0">
                <a:solidFill>
                  <a:srgbClr val="000000"/>
                </a:solidFill>
                <a:latin typeface="Calibri" pitchFamily="34" charset="0"/>
                <a:ea typeface="굴림" pitchFamily="34" charset="-127"/>
              </a:rPr>
              <a:t>Operazione</a:t>
            </a:r>
            <a:r>
              <a:rPr lang="it-IT" sz="2400" dirty="0">
                <a:solidFill>
                  <a:srgbClr val="000000"/>
                </a:solidFill>
                <a:latin typeface="Calibri" pitchFamily="34" charset="0"/>
                <a:ea typeface="굴림" pitchFamily="34" charset="-127"/>
              </a:rPr>
              <a:t>": nel contesto degli strumenti finanziari, un'operazione è costituita dai contributi finanziari di un programma agli strumenti finanziari e dal successivo sostegno finanziario fornito da tali strumenti finanziari.</a:t>
            </a:r>
          </a:p>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a:t>
            </a:r>
            <a:r>
              <a:rPr lang="it-IT" sz="2400" b="1" dirty="0">
                <a:solidFill>
                  <a:srgbClr val="000000"/>
                </a:solidFill>
                <a:latin typeface="Calibri" pitchFamily="34" charset="0"/>
                <a:ea typeface="굴림" pitchFamily="34" charset="-127"/>
              </a:rPr>
              <a:t>Beneficiario</a:t>
            </a:r>
            <a:r>
              <a:rPr lang="it-IT" sz="2400" dirty="0">
                <a:solidFill>
                  <a:srgbClr val="000000"/>
                </a:solidFill>
                <a:latin typeface="Calibri" pitchFamily="34" charset="0"/>
                <a:ea typeface="굴림" pitchFamily="34" charset="-127"/>
              </a:rPr>
              <a:t>": nell’ambito degli strumenti finanziari, l’organismo che attua lo strumento finanziario ovvero, se del caso, il fondo di fondi.</a:t>
            </a:r>
          </a:p>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a:t>
            </a:r>
            <a:r>
              <a:rPr lang="it-IT" sz="2400" b="1" dirty="0">
                <a:solidFill>
                  <a:srgbClr val="000000"/>
                </a:solidFill>
                <a:latin typeface="Calibri" pitchFamily="34" charset="0"/>
                <a:ea typeface="굴림" pitchFamily="34" charset="-127"/>
              </a:rPr>
              <a:t>Fondo di fondi</a:t>
            </a:r>
            <a:r>
              <a:rPr lang="it-IT" sz="2400" dirty="0">
                <a:solidFill>
                  <a:srgbClr val="000000"/>
                </a:solidFill>
                <a:latin typeface="Calibri" pitchFamily="34" charset="0"/>
                <a:ea typeface="굴림" pitchFamily="34" charset="-127"/>
              </a:rPr>
              <a:t>": un fondo istituito con l'obiettivo di fornire sostegno mediante un programma o programmi a diversi strumenti finanziari. Qualora gli strumenti finanziari siano attuati attraverso un fondo di fondi, l'organismo che attua il fondo di fondi è considerato l'unico beneficiario.</a:t>
            </a:r>
          </a:p>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a:t>
            </a:r>
            <a:r>
              <a:rPr lang="it-IT" sz="2400" b="1" dirty="0">
                <a:solidFill>
                  <a:srgbClr val="000000"/>
                </a:solidFill>
                <a:latin typeface="Calibri" pitchFamily="34" charset="0"/>
                <a:ea typeface="굴림" pitchFamily="34" charset="-127"/>
              </a:rPr>
              <a:t>Destinatario finale</a:t>
            </a:r>
            <a:r>
              <a:rPr lang="it-IT" sz="2400" dirty="0">
                <a:solidFill>
                  <a:srgbClr val="000000"/>
                </a:solidFill>
                <a:latin typeface="Calibri" pitchFamily="34" charset="0"/>
                <a:ea typeface="굴림" pitchFamily="34" charset="-127"/>
              </a:rPr>
              <a:t>": una persona fisica o giuridica che riceve sostegno finanziario da uno strumento finanziario.</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28</a:t>
            </a:fld>
            <a:endParaRPr lang="it-IT"/>
          </a:p>
        </p:txBody>
      </p:sp>
    </p:spTree>
    <p:extLst>
      <p:ext uri="{BB962C8B-B14F-4D97-AF65-F5344CB8AC3E}">
        <p14:creationId xmlns:p14="http://schemas.microsoft.com/office/powerpoint/2010/main" val="263380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I benefici degli strumenti finanziari </a:t>
            </a:r>
            <a:br>
              <a:rPr lang="it-IT" sz="2800" dirty="0">
                <a:solidFill>
                  <a:srgbClr val="FF0000"/>
                </a:solidFill>
              </a:rPr>
            </a:br>
            <a:endParaRPr lang="it-IT" sz="2800" dirty="0">
              <a:solidFill>
                <a:srgbClr val="FF0000"/>
              </a:solidFill>
            </a:endParaRP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29</a:t>
            </a:fld>
            <a:endParaRPr lang="it-IT" dirty="0"/>
          </a:p>
        </p:txBody>
      </p:sp>
    </p:spTree>
    <p:extLst>
      <p:ext uri="{BB962C8B-B14F-4D97-AF65-F5344CB8AC3E}">
        <p14:creationId xmlns:p14="http://schemas.microsoft.com/office/powerpoint/2010/main" val="99163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Programma</a:t>
            </a:r>
          </a:p>
        </p:txBody>
      </p:sp>
      <p:sp>
        <p:nvSpPr>
          <p:cNvPr id="3" name="Segnaposto contenuto 2"/>
          <p:cNvSpPr>
            <a:spLocks noGrp="1"/>
          </p:cNvSpPr>
          <p:nvPr>
            <p:ph idx="1"/>
          </p:nvPr>
        </p:nvSpPr>
        <p:spPr>
          <a:xfrm>
            <a:off x="457200" y="980728"/>
            <a:ext cx="8363272" cy="5001419"/>
          </a:xfrm>
        </p:spPr>
        <p:txBody>
          <a:bodyPr/>
          <a:lstStyle/>
          <a:p>
            <a:pPr algn="ctr">
              <a:buNone/>
            </a:pPr>
            <a:r>
              <a:rPr lang="it-IT" b="1" dirty="0"/>
              <a:t>4 dicembre 2020</a:t>
            </a:r>
            <a:endParaRPr lang="it-IT" dirty="0"/>
          </a:p>
          <a:p>
            <a:r>
              <a:rPr lang="it-IT" dirty="0"/>
              <a:t>­Gestione e controllo degli strumenti finanziari</a:t>
            </a:r>
          </a:p>
          <a:p>
            <a:r>
              <a:rPr lang="it-IT" dirty="0"/>
              <a:t>­L’ammissibilità delle spese </a:t>
            </a:r>
          </a:p>
          <a:p>
            <a:r>
              <a:rPr lang="it-IT" dirty="0"/>
              <a:t>­I costi di gestione</a:t>
            </a:r>
          </a:p>
          <a:p>
            <a:r>
              <a:rPr lang="it-IT" dirty="0"/>
              <a:t>­Gli aiuti di stato</a:t>
            </a:r>
          </a:p>
          <a:p>
            <a:r>
              <a:rPr lang="it-IT" dirty="0"/>
              <a:t>­La certificazione degli strumenti finanziari</a:t>
            </a:r>
          </a:p>
          <a:p>
            <a:r>
              <a:rPr lang="it-IT" dirty="0"/>
              <a:t>­Il trattamento delle irregolarità nell’attuazione degli strumenti finanziari</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3</a:t>
            </a:fld>
            <a:endParaRPr lang="it-IT"/>
          </a:p>
        </p:txBody>
      </p:sp>
    </p:spTree>
    <p:extLst>
      <p:ext uri="{BB962C8B-B14F-4D97-AF65-F5344CB8AC3E}">
        <p14:creationId xmlns:p14="http://schemas.microsoft.com/office/powerpoint/2010/main" val="2624558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179512" y="102645"/>
            <a:ext cx="8784976" cy="720725"/>
          </a:xfrm>
        </p:spPr>
        <p:txBody>
          <a:bodyPr/>
          <a:lstStyle/>
          <a:p>
            <a:r>
              <a:rPr lang="it-IT" dirty="0"/>
              <a:t>Cosa sono gli Strumenti Finanziari</a:t>
            </a:r>
          </a:p>
        </p:txBody>
      </p:sp>
      <p:sp>
        <p:nvSpPr>
          <p:cNvPr id="106499" name="Segnaposto contenuto 2"/>
          <p:cNvSpPr>
            <a:spLocks noGrp="1"/>
          </p:cNvSpPr>
          <p:nvPr>
            <p:ph idx="1"/>
          </p:nvPr>
        </p:nvSpPr>
        <p:spPr>
          <a:xfrm>
            <a:off x="457200" y="836612"/>
            <a:ext cx="8229600" cy="5328691"/>
          </a:xfrm>
        </p:spPr>
        <p:txBody>
          <a:bodyPr>
            <a:normAutofit fontScale="92500" lnSpcReduction="10000"/>
          </a:bodyPr>
          <a:lstStyle/>
          <a:p>
            <a:r>
              <a:rPr lang="it-IT" dirty="0"/>
              <a:t>Gli Strumenti Finanziari (SF) sono delle </a:t>
            </a:r>
            <a:r>
              <a:rPr lang="it-IT" b="1" dirty="0">
                <a:solidFill>
                  <a:srgbClr val="0033CC"/>
                </a:solidFill>
              </a:rPr>
              <a:t>misure di sostegno finanziario dell'Unione Europea fornite per conseguire uno o più obiettivi strategici specifici dell'Unione</a:t>
            </a:r>
            <a:r>
              <a:rPr lang="it-IT" dirty="0"/>
              <a:t>.</a:t>
            </a:r>
          </a:p>
          <a:p>
            <a:r>
              <a:rPr lang="it-IT" dirty="0"/>
              <a:t>Tramite gli SF </a:t>
            </a:r>
            <a:r>
              <a:rPr lang="it-IT" b="1" dirty="0">
                <a:solidFill>
                  <a:srgbClr val="0033CC"/>
                </a:solidFill>
              </a:rPr>
              <a:t>le risorse messe a disposizione dell’Unione Europea con i Fondi Strutturali vengono trasformate in prodotti finanziari </a:t>
            </a:r>
            <a:r>
              <a:rPr lang="it-IT" dirty="0"/>
              <a:t>quali, ad esempio, prestiti, garanzie, capitale azionario e altri meccanismi di assunzione del rischio, eventualmente associati a supporto tecnico, abbuoni di interesse o abbuoni di commissioni di garanzia nell’ambito della stessa operazione.</a:t>
            </a:r>
          </a:p>
          <a:p>
            <a:r>
              <a:rPr lang="it-IT" dirty="0"/>
              <a:t>Lo scopo principale degli SF consiste nel </a:t>
            </a:r>
            <a:r>
              <a:rPr lang="it-IT" b="1" dirty="0">
                <a:solidFill>
                  <a:srgbClr val="0033CC"/>
                </a:solidFill>
              </a:rPr>
              <a:t>supportare progetti che sono economicamente e finanziariamente sostenibili</a:t>
            </a:r>
            <a:r>
              <a:rPr lang="it-IT" dirty="0"/>
              <a:t>, quindi gli interventi in grado di rimborsare le risorse ottenute.</a:t>
            </a:r>
          </a:p>
          <a:p>
            <a:r>
              <a:rPr lang="it-IT" dirty="0"/>
              <a:t>L’obiettivo dell’Unione Europea è quello di creare un fondo rotativo in grado quindi di rigenerarsi ed autoalimentarsi (in caso di remunerazione del capitale) in modo da poter riutilizzare le stesse risorse più volte per lo sviluppo del territorio</a:t>
            </a:r>
            <a:endParaRPr lang="it-IT" sz="2600" b="1" dirty="0">
              <a:solidFill>
                <a:schemeClr val="accent2"/>
              </a:solidFill>
            </a:endParaRPr>
          </a:p>
          <a:p>
            <a:pPr marL="457200" indent="-457200">
              <a:buFont typeface="+mj-lt"/>
              <a:buAutoNum type="arabicPeriod"/>
            </a:pPr>
            <a:endParaRPr lang="it-IT" u="sng" dirty="0">
              <a:solidFill>
                <a:schemeClr val="accent2"/>
              </a:solidFill>
              <a:latin typeface="Calibri" pitchFamily="34" charset="0"/>
              <a:cs typeface="Calibri" pitchFamily="34" charset="0"/>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30</a:t>
            </a:fld>
            <a:endParaRPr lang="it-IT"/>
          </a:p>
        </p:txBody>
      </p:sp>
    </p:spTree>
    <p:extLst>
      <p:ext uri="{BB962C8B-B14F-4D97-AF65-F5344CB8AC3E}">
        <p14:creationId xmlns:p14="http://schemas.microsoft.com/office/powerpoint/2010/main" val="3449101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179512" y="102645"/>
            <a:ext cx="8784976" cy="720725"/>
          </a:xfrm>
        </p:spPr>
        <p:txBody>
          <a:bodyPr/>
          <a:lstStyle/>
          <a:p>
            <a:r>
              <a:rPr lang="it-IT" dirty="0"/>
              <a:t>Cosa sono gli Strumenti Finanziari</a:t>
            </a:r>
          </a:p>
        </p:txBody>
      </p:sp>
      <p:sp>
        <p:nvSpPr>
          <p:cNvPr id="106499" name="Segnaposto contenuto 2"/>
          <p:cNvSpPr>
            <a:spLocks noGrp="1"/>
          </p:cNvSpPr>
          <p:nvPr>
            <p:ph idx="1"/>
          </p:nvPr>
        </p:nvSpPr>
        <p:spPr>
          <a:xfrm>
            <a:off x="457200" y="836612"/>
            <a:ext cx="8229600" cy="5328691"/>
          </a:xfrm>
        </p:spPr>
        <p:txBody>
          <a:bodyPr>
            <a:normAutofit/>
          </a:bodyPr>
          <a:lstStyle/>
          <a:p>
            <a:r>
              <a:rPr lang="it-IT" dirty="0"/>
              <a:t>Gli SF non sostituiscono i finanziamenti a fondo perduto ma possono essere integrati a tali fondi (</a:t>
            </a:r>
            <a:r>
              <a:rPr lang="it-IT" b="1" dirty="0">
                <a:solidFill>
                  <a:srgbClr val="0033CC"/>
                </a:solidFill>
              </a:rPr>
              <a:t>finanziamento congiunto</a:t>
            </a:r>
            <a:r>
              <a:rPr lang="it-IT" dirty="0"/>
              <a:t>). </a:t>
            </a:r>
          </a:p>
          <a:p>
            <a:r>
              <a:rPr lang="it-IT" dirty="0"/>
              <a:t>Gli SF dovrebbero essere utilizzati per sostenere investimenti che pur essendo finanziariamente sostenibili non sono appetibili per il mercato; </a:t>
            </a:r>
          </a:p>
          <a:p>
            <a:r>
              <a:rPr lang="it-IT" dirty="0"/>
              <a:t>La Commissione Europea (CE) dopo una fase di sperimentazione incoraggia le Autorità di Gestione (</a:t>
            </a:r>
            <a:r>
              <a:rPr lang="it-IT" dirty="0" err="1"/>
              <a:t>AdG</a:t>
            </a:r>
            <a:r>
              <a:rPr lang="it-IT" dirty="0"/>
              <a:t>) ad un maggior utilizzo degli strumenti finanziari, fornendo nuove opportunità di finanziamento rispetto ai precedenti periodi di programmazione ma fissando regole più rigide per assicurarne il corretto utilizzo.</a:t>
            </a:r>
            <a:endParaRPr lang="it-IT" u="sng" dirty="0">
              <a:solidFill>
                <a:schemeClr val="accent2"/>
              </a:solidFill>
              <a:latin typeface="Calibri" pitchFamily="34" charset="0"/>
              <a:cs typeface="Calibri" pitchFamily="34" charset="0"/>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31</a:t>
            </a:fld>
            <a:endParaRPr lang="it-IT"/>
          </a:p>
        </p:txBody>
      </p:sp>
    </p:spTree>
    <p:extLst>
      <p:ext uri="{BB962C8B-B14F-4D97-AF65-F5344CB8AC3E}">
        <p14:creationId xmlns:p14="http://schemas.microsoft.com/office/powerpoint/2010/main" val="1836280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179512" y="102645"/>
            <a:ext cx="8784976" cy="720725"/>
          </a:xfrm>
        </p:spPr>
        <p:txBody>
          <a:bodyPr/>
          <a:lstStyle/>
          <a:p>
            <a:r>
              <a:rPr lang="it-IT" dirty="0"/>
              <a:t>Cosa sono gli Strumenti Finanziari</a:t>
            </a:r>
          </a:p>
        </p:txBody>
      </p:sp>
      <p:sp>
        <p:nvSpPr>
          <p:cNvPr id="106499" name="Segnaposto contenuto 2"/>
          <p:cNvSpPr>
            <a:spLocks noGrp="1"/>
          </p:cNvSpPr>
          <p:nvPr>
            <p:ph idx="1"/>
          </p:nvPr>
        </p:nvSpPr>
        <p:spPr>
          <a:xfrm>
            <a:off x="457200" y="836612"/>
            <a:ext cx="8229600" cy="5328691"/>
          </a:xfrm>
        </p:spPr>
        <p:txBody>
          <a:bodyPr>
            <a:normAutofit fontScale="92500" lnSpcReduction="20000"/>
          </a:bodyPr>
          <a:lstStyle/>
          <a:p>
            <a:r>
              <a:rPr lang="it-IT" dirty="0"/>
              <a:t>L’applicazione degli SF per l’impiego delle risorse del FESR esiste dal 1994.</a:t>
            </a:r>
          </a:p>
          <a:p>
            <a:r>
              <a:rPr lang="it-IT" dirty="0"/>
              <a:t>Fino al 2006 si è fatto un uso molto limitato degli SF, concentrando le risorse su strumenti di fondo perduto</a:t>
            </a:r>
          </a:p>
          <a:p>
            <a:r>
              <a:rPr lang="it-IT" dirty="0"/>
              <a:t>Il periodo di programmazione 2007- 2013 è stato il primo nel quale si è fatto un grande uso degli SF, ampliando il numero, la varietà, gli scopi, e le risorse allocate. Alla fine del 2013:</a:t>
            </a:r>
          </a:p>
          <a:p>
            <a:pPr lvl="1"/>
            <a:r>
              <a:rPr lang="it-IT" sz="2600" dirty="0"/>
              <a:t>Sono stati creati più di 900 SF,</a:t>
            </a:r>
          </a:p>
          <a:p>
            <a:pPr lvl="1"/>
            <a:r>
              <a:rPr lang="it-IT" sz="2600" dirty="0"/>
              <a:t>Più di 14 miliardi di Euro sono stati utilizzati per capitalizzare questi strumenti finanziari.</a:t>
            </a:r>
          </a:p>
          <a:p>
            <a:r>
              <a:rPr lang="it-IT" dirty="0"/>
              <a:t>Gli SF sono stati utilizzati in modo particolare per azioni di supporto alle PMI (principalmente prestiti e garanzie), ma anche per finanziare opere infrastrutturali.</a:t>
            </a:r>
          </a:p>
          <a:p>
            <a:r>
              <a:rPr lang="it-IT" dirty="0"/>
              <a:t>Nella </a:t>
            </a:r>
            <a:r>
              <a:rPr lang="it-IT" b="1" dirty="0">
                <a:solidFill>
                  <a:srgbClr val="0033CC"/>
                </a:solidFill>
              </a:rPr>
              <a:t>programmazione 2014 – 2020 </a:t>
            </a:r>
            <a:r>
              <a:rPr lang="it-IT" dirty="0"/>
              <a:t>il loro utilizzo è stato esteso a tutti e cinque i fondi (FESR, FSE, Fondi di Coesione, Fondo Europeo Agricolo per lo Sviluppo Rurale, Fondo Europeo per gli Affari Marittimi e la Pesca) ed a tutti gli obiettivi tematici.</a:t>
            </a:r>
            <a:endParaRPr lang="it-IT" u="sng" dirty="0">
              <a:solidFill>
                <a:schemeClr val="accent2"/>
              </a:solidFill>
              <a:latin typeface="Calibri" pitchFamily="34" charset="0"/>
              <a:cs typeface="Calibri" pitchFamily="34" charset="0"/>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32</a:t>
            </a:fld>
            <a:endParaRPr lang="it-IT"/>
          </a:p>
        </p:txBody>
      </p:sp>
    </p:spTree>
    <p:extLst>
      <p:ext uri="{BB962C8B-B14F-4D97-AF65-F5344CB8AC3E}">
        <p14:creationId xmlns:p14="http://schemas.microsoft.com/office/powerpoint/2010/main" val="160355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670684-21CA-4723-B9CB-2407669BD1AC}"/>
              </a:ext>
            </a:extLst>
          </p:cNvPr>
          <p:cNvSpPr>
            <a:spLocks noGrp="1"/>
          </p:cNvSpPr>
          <p:nvPr>
            <p:ph type="title"/>
          </p:nvPr>
        </p:nvSpPr>
        <p:spPr/>
        <p:txBody>
          <a:bodyPr/>
          <a:lstStyle/>
          <a:p>
            <a:r>
              <a:rPr lang="it-IT" dirty="0"/>
              <a:t>Strumenti finanziari PO 2014/2020</a:t>
            </a:r>
          </a:p>
        </p:txBody>
      </p:sp>
      <p:sp>
        <p:nvSpPr>
          <p:cNvPr id="4" name="Segnaposto numero diapositiva 3">
            <a:extLst>
              <a:ext uri="{FF2B5EF4-FFF2-40B4-BE49-F238E27FC236}">
                <a16:creationId xmlns:a16="http://schemas.microsoft.com/office/drawing/2014/main" id="{61A4EF8B-E7BE-40DF-94B2-5FD47CF4742D}"/>
              </a:ext>
            </a:extLst>
          </p:cNvPr>
          <p:cNvSpPr>
            <a:spLocks noGrp="1"/>
          </p:cNvSpPr>
          <p:nvPr>
            <p:ph type="sldNum" sz="quarter" idx="12"/>
          </p:nvPr>
        </p:nvSpPr>
        <p:spPr/>
        <p:txBody>
          <a:bodyPr/>
          <a:lstStyle/>
          <a:p>
            <a:pPr>
              <a:defRPr/>
            </a:pPr>
            <a:fld id="{310BEF9C-E8AA-4320-831E-DA3F969F0A12}" type="slidenum">
              <a:rPr lang="it-IT" smtClean="0"/>
              <a:pPr>
                <a:defRPr/>
              </a:pPr>
              <a:t>33</a:t>
            </a:fld>
            <a:endParaRPr lang="it-IT"/>
          </a:p>
        </p:txBody>
      </p:sp>
      <p:pic>
        <p:nvPicPr>
          <p:cNvPr id="6" name="Immagine 5">
            <a:extLst>
              <a:ext uri="{FF2B5EF4-FFF2-40B4-BE49-F238E27FC236}">
                <a16:creationId xmlns:a16="http://schemas.microsoft.com/office/drawing/2014/main" id="{EDEF7256-811A-45DE-9481-119F052A2767}"/>
              </a:ext>
            </a:extLst>
          </p:cNvPr>
          <p:cNvPicPr>
            <a:picLocks noChangeAspect="1"/>
          </p:cNvPicPr>
          <p:nvPr/>
        </p:nvPicPr>
        <p:blipFill>
          <a:blip r:embed="rId2"/>
          <a:stretch>
            <a:fillRect/>
          </a:stretch>
        </p:blipFill>
        <p:spPr>
          <a:xfrm>
            <a:off x="251520" y="899811"/>
            <a:ext cx="8748464" cy="5323598"/>
          </a:xfrm>
          <a:prstGeom prst="rect">
            <a:avLst/>
          </a:prstGeom>
        </p:spPr>
      </p:pic>
    </p:spTree>
    <p:extLst>
      <p:ext uri="{BB962C8B-B14F-4D97-AF65-F5344CB8AC3E}">
        <p14:creationId xmlns:p14="http://schemas.microsoft.com/office/powerpoint/2010/main" val="46330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179512" y="102645"/>
            <a:ext cx="8784976" cy="720725"/>
          </a:xfrm>
        </p:spPr>
        <p:txBody>
          <a:bodyPr/>
          <a:lstStyle/>
          <a:p>
            <a:r>
              <a:rPr lang="it-IT" dirty="0"/>
              <a:t>Vantaggi degli Strumenti Finanziari</a:t>
            </a:r>
          </a:p>
        </p:txBody>
      </p:sp>
      <p:sp>
        <p:nvSpPr>
          <p:cNvPr id="106499" name="Segnaposto contenuto 2"/>
          <p:cNvSpPr>
            <a:spLocks noGrp="1"/>
          </p:cNvSpPr>
          <p:nvPr>
            <p:ph idx="1"/>
          </p:nvPr>
        </p:nvSpPr>
        <p:spPr>
          <a:xfrm>
            <a:off x="251520" y="836612"/>
            <a:ext cx="8640960" cy="5328691"/>
          </a:xfrm>
        </p:spPr>
        <p:txBody>
          <a:bodyPr>
            <a:noAutofit/>
          </a:bodyPr>
          <a:lstStyle/>
          <a:p>
            <a:r>
              <a:rPr lang="it-IT" sz="2000" dirty="0"/>
              <a:t>Capacità di </a:t>
            </a:r>
            <a:r>
              <a:rPr lang="it-IT" sz="2000" b="1" dirty="0">
                <a:solidFill>
                  <a:srgbClr val="0033CC"/>
                </a:solidFill>
              </a:rPr>
              <a:t>incidenza sui fallimenti di mercato </a:t>
            </a:r>
            <a:r>
              <a:rPr lang="it-IT" sz="2000" dirty="0"/>
              <a:t>creditizio, favorendo la realizzazione di progetti altrimenti non perseguibili;</a:t>
            </a:r>
          </a:p>
          <a:p>
            <a:r>
              <a:rPr lang="it-IT" sz="2000" dirty="0"/>
              <a:t>Creazione di un </a:t>
            </a:r>
            <a:r>
              <a:rPr lang="it-IT" sz="2000" b="1" dirty="0">
                <a:solidFill>
                  <a:srgbClr val="0033CC"/>
                </a:solidFill>
              </a:rPr>
              <a:t>effetto leva </a:t>
            </a:r>
            <a:r>
              <a:rPr lang="it-IT" sz="2000" dirty="0"/>
              <a:t>inteso sia come possibilità di attrarre investitori privati e pubblici in settori prioritari per la UE;</a:t>
            </a:r>
          </a:p>
          <a:p>
            <a:r>
              <a:rPr lang="it-IT" sz="2000" b="1" dirty="0">
                <a:solidFill>
                  <a:srgbClr val="0033CC"/>
                </a:solidFill>
              </a:rPr>
              <a:t>Possibilità di reinvestimento</a:t>
            </a:r>
            <a:r>
              <a:rPr lang="it-IT" sz="2000" dirty="0"/>
              <a:t>: terminato un ciclo di investimento, le risorse rimborsate possono essere reinvestite dal soggetto gestore per nuovi progetti di sviluppo;</a:t>
            </a:r>
          </a:p>
          <a:p>
            <a:r>
              <a:rPr lang="it-IT" sz="2000" b="1" dirty="0">
                <a:solidFill>
                  <a:srgbClr val="0033CC"/>
                </a:solidFill>
              </a:rPr>
              <a:t>Investimento delle risorse pubbliche su progetti più efficienti</a:t>
            </a:r>
            <a:r>
              <a:rPr lang="it-IT" sz="2000" dirty="0"/>
              <a:t>: vengono finanziati i progetti che hanno una maggiore probabilità di operare e sopravvivere nel tempo, ripagando il capitale investito e producendo effetti sociali;</a:t>
            </a:r>
          </a:p>
          <a:p>
            <a:r>
              <a:rPr lang="it-IT" sz="2000" b="1" dirty="0">
                <a:solidFill>
                  <a:srgbClr val="0033CC"/>
                </a:solidFill>
              </a:rPr>
              <a:t>Processi di selezione sono più efficaci</a:t>
            </a:r>
            <a:r>
              <a:rPr lang="it-IT" sz="2000" dirty="0"/>
              <a:t>: i soggetti pubblici gestori delle risorse possono beneficiare dell’esperienza di soggetti intermediari specializzati, con vantaggi in termini di criteri di selezione, tempistiche, monitoraggio, ecc.);</a:t>
            </a:r>
          </a:p>
          <a:p>
            <a:r>
              <a:rPr lang="it-IT" sz="2000" b="1" dirty="0">
                <a:solidFill>
                  <a:srgbClr val="0033CC"/>
                </a:solidFill>
              </a:rPr>
              <a:t>Diversificazione degli strumenti di finanziamento</a:t>
            </a:r>
            <a:r>
              <a:rPr lang="it-IT" sz="2000" dirty="0"/>
              <a:t>: gli SF permettono di offrire modalità di finanziamento differente dal classico contributo in conto capitale.</a:t>
            </a:r>
            <a:endParaRPr lang="it-IT" sz="2000" u="sng" dirty="0">
              <a:solidFill>
                <a:schemeClr val="accent2"/>
              </a:solidFill>
              <a:latin typeface="Calibri" pitchFamily="34" charset="0"/>
              <a:cs typeface="Calibri" pitchFamily="34" charset="0"/>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34</a:t>
            </a:fld>
            <a:endParaRPr lang="it-IT"/>
          </a:p>
        </p:txBody>
      </p:sp>
    </p:spTree>
    <p:extLst>
      <p:ext uri="{BB962C8B-B14F-4D97-AF65-F5344CB8AC3E}">
        <p14:creationId xmlns:p14="http://schemas.microsoft.com/office/powerpoint/2010/main" val="4108188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1B3D44-796F-4301-9AAB-3ECF1D440823}"/>
              </a:ext>
            </a:extLst>
          </p:cNvPr>
          <p:cNvSpPr>
            <a:spLocks noGrp="1"/>
          </p:cNvSpPr>
          <p:nvPr>
            <p:ph type="title"/>
          </p:nvPr>
        </p:nvSpPr>
        <p:spPr/>
        <p:txBody>
          <a:bodyPr/>
          <a:lstStyle/>
          <a:p>
            <a:r>
              <a:rPr lang="it-IT" dirty="0"/>
              <a:t>Vantaggi degli Strumenti Finanziari</a:t>
            </a:r>
          </a:p>
        </p:txBody>
      </p:sp>
      <p:sp>
        <p:nvSpPr>
          <p:cNvPr id="3" name="Segnaposto contenuto 2">
            <a:extLst>
              <a:ext uri="{FF2B5EF4-FFF2-40B4-BE49-F238E27FC236}">
                <a16:creationId xmlns:a16="http://schemas.microsoft.com/office/drawing/2014/main" id="{37122F60-50E8-4C40-9157-1326784872C9}"/>
              </a:ext>
            </a:extLst>
          </p:cNvPr>
          <p:cNvSpPr>
            <a:spLocks noGrp="1"/>
          </p:cNvSpPr>
          <p:nvPr>
            <p:ph idx="1"/>
          </p:nvPr>
        </p:nvSpPr>
        <p:spPr/>
        <p:txBody>
          <a:bodyPr/>
          <a:lstStyle/>
          <a:p>
            <a:pPr marL="0" indent="0">
              <a:buNone/>
            </a:pPr>
            <a:r>
              <a:rPr lang="it-IT" dirty="0"/>
              <a:t>il ricorso agli strumenti finanziari garantiscono:</a:t>
            </a:r>
          </a:p>
          <a:p>
            <a:r>
              <a:rPr lang="it-IT" b="1" dirty="0">
                <a:solidFill>
                  <a:srgbClr val="0033CC"/>
                </a:solidFill>
              </a:rPr>
              <a:t>la </a:t>
            </a:r>
            <a:r>
              <a:rPr lang="it-IT" b="1" dirty="0" err="1">
                <a:solidFill>
                  <a:srgbClr val="0033CC"/>
                </a:solidFill>
              </a:rPr>
              <a:t>rotatività</a:t>
            </a:r>
            <a:r>
              <a:rPr lang="it-IT" b="1" dirty="0">
                <a:solidFill>
                  <a:srgbClr val="0033CC"/>
                </a:solidFill>
              </a:rPr>
              <a:t> delle risorse</a:t>
            </a:r>
            <a:r>
              <a:rPr lang="it-IT" dirty="0"/>
              <a:t>, che consiste nella particolare strutturazione che prevede la restituzione delle somme erogate (o poste a garanzia) dallo SF e il riutilizzo delle medesime nel fondo stesso;</a:t>
            </a:r>
          </a:p>
          <a:p>
            <a:r>
              <a:rPr lang="it-IT" dirty="0"/>
              <a:t>la possibilità di raggiungere importanti livelli di </a:t>
            </a:r>
            <a:r>
              <a:rPr lang="it-IT" b="1" dirty="0">
                <a:solidFill>
                  <a:srgbClr val="0033CC"/>
                </a:solidFill>
              </a:rPr>
              <a:t>leva finanziaria</a:t>
            </a:r>
            <a:r>
              <a:rPr lang="it-IT" dirty="0"/>
              <a:t>, rappresentata dal rapporto tra il contributo pubblico e le risorse effettivamente destinate al progetto (generalmente maggiori);</a:t>
            </a:r>
          </a:p>
          <a:p>
            <a:r>
              <a:rPr lang="it-IT" dirty="0"/>
              <a:t>l'opportunità, specialmente per le PA, di acquisire know </a:t>
            </a:r>
            <a:r>
              <a:rPr lang="it-IT" dirty="0" err="1"/>
              <a:t>how</a:t>
            </a:r>
            <a:r>
              <a:rPr lang="it-IT" dirty="0"/>
              <a:t> finanziario.</a:t>
            </a:r>
          </a:p>
        </p:txBody>
      </p:sp>
      <p:sp>
        <p:nvSpPr>
          <p:cNvPr id="4" name="Segnaposto numero diapositiva 3">
            <a:extLst>
              <a:ext uri="{FF2B5EF4-FFF2-40B4-BE49-F238E27FC236}">
                <a16:creationId xmlns:a16="http://schemas.microsoft.com/office/drawing/2014/main" id="{1A3DA5CE-8665-4FEB-9DB5-2AC630AE87D9}"/>
              </a:ext>
            </a:extLst>
          </p:cNvPr>
          <p:cNvSpPr>
            <a:spLocks noGrp="1"/>
          </p:cNvSpPr>
          <p:nvPr>
            <p:ph type="sldNum" sz="quarter" idx="12"/>
          </p:nvPr>
        </p:nvSpPr>
        <p:spPr/>
        <p:txBody>
          <a:bodyPr/>
          <a:lstStyle/>
          <a:p>
            <a:pPr>
              <a:defRPr/>
            </a:pPr>
            <a:fld id="{310BEF9C-E8AA-4320-831E-DA3F969F0A12}" type="slidenum">
              <a:rPr lang="it-IT" smtClean="0"/>
              <a:pPr>
                <a:defRPr/>
              </a:pPr>
              <a:t>35</a:t>
            </a:fld>
            <a:endParaRPr lang="it-IT"/>
          </a:p>
        </p:txBody>
      </p:sp>
    </p:spTree>
    <p:extLst>
      <p:ext uri="{BB962C8B-B14F-4D97-AF65-F5344CB8AC3E}">
        <p14:creationId xmlns:p14="http://schemas.microsoft.com/office/powerpoint/2010/main" val="1966195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A83A0F-8D82-42AC-876E-E4F16D04EBD6}"/>
              </a:ext>
            </a:extLst>
          </p:cNvPr>
          <p:cNvSpPr>
            <a:spLocks noGrp="1"/>
          </p:cNvSpPr>
          <p:nvPr>
            <p:ph type="title"/>
          </p:nvPr>
        </p:nvSpPr>
        <p:spPr/>
        <p:txBody>
          <a:bodyPr/>
          <a:lstStyle/>
          <a:p>
            <a:r>
              <a:rPr lang="it-IT" dirty="0"/>
              <a:t>La </a:t>
            </a:r>
            <a:r>
              <a:rPr lang="it-IT" dirty="0" err="1"/>
              <a:t>rotatività</a:t>
            </a:r>
            <a:r>
              <a:rPr lang="it-IT" dirty="0"/>
              <a:t> degli strumenti finanziari</a:t>
            </a:r>
          </a:p>
        </p:txBody>
      </p:sp>
      <p:sp>
        <p:nvSpPr>
          <p:cNvPr id="3" name="Segnaposto contenuto 2">
            <a:extLst>
              <a:ext uri="{FF2B5EF4-FFF2-40B4-BE49-F238E27FC236}">
                <a16:creationId xmlns:a16="http://schemas.microsoft.com/office/drawing/2014/main" id="{7561066E-563C-4E8D-92E2-699E2B6B928E}"/>
              </a:ext>
            </a:extLst>
          </p:cNvPr>
          <p:cNvSpPr>
            <a:spLocks noGrp="1"/>
          </p:cNvSpPr>
          <p:nvPr>
            <p:ph idx="1"/>
          </p:nvPr>
        </p:nvSpPr>
        <p:spPr>
          <a:xfrm>
            <a:off x="457200" y="928290"/>
            <a:ext cx="8229600" cy="5001419"/>
          </a:xfrm>
        </p:spPr>
        <p:txBody>
          <a:bodyPr/>
          <a:lstStyle/>
          <a:p>
            <a:r>
              <a:rPr lang="it-IT" dirty="0"/>
              <a:t>lo SF prevede il rimborso, da parte dei destinatari, delle risorse (generalmente incrementate di un tasso di interesse) e reimmesse nel fondo e riutilizzate per sostenere ulteriori investimenti o, al termine del ciclo di programmazione, reinvestite dalle Autorità di Gestione per un ulteriore utilizzo a beneficio dello stesso tipo di azione.</a:t>
            </a:r>
          </a:p>
          <a:p>
            <a:r>
              <a:rPr lang="it-IT" dirty="0"/>
              <a:t>Le risorse degli SF, a differenza del contributo a fondo perduto, sono restituite consentendo il perpetuarsi delle misure finanziate, che si auto-sostengono. </a:t>
            </a:r>
          </a:p>
          <a:p>
            <a:r>
              <a:rPr lang="it-IT" dirty="0"/>
              <a:t>Gli SF possono porsi a garanzia della sostenibilità economico-finanziaria per l'attuazione di diverse politiche e diversi progetti.</a:t>
            </a:r>
          </a:p>
          <a:p>
            <a:r>
              <a:rPr lang="it-IT" dirty="0"/>
              <a:t>Lo SF da la possibilità di ipotizzare un ampliamento costante del numero dei destinatari del fondo, grazie ai rimborsi e agli interessi pagati dai destinatari.</a:t>
            </a:r>
          </a:p>
        </p:txBody>
      </p:sp>
      <p:sp>
        <p:nvSpPr>
          <p:cNvPr id="4" name="Segnaposto numero diapositiva 3">
            <a:extLst>
              <a:ext uri="{FF2B5EF4-FFF2-40B4-BE49-F238E27FC236}">
                <a16:creationId xmlns:a16="http://schemas.microsoft.com/office/drawing/2014/main" id="{7C6B8863-F56A-4A2A-9CBE-3457FCA9F9B2}"/>
              </a:ext>
            </a:extLst>
          </p:cNvPr>
          <p:cNvSpPr>
            <a:spLocks noGrp="1"/>
          </p:cNvSpPr>
          <p:nvPr>
            <p:ph type="sldNum" sz="quarter" idx="12"/>
          </p:nvPr>
        </p:nvSpPr>
        <p:spPr/>
        <p:txBody>
          <a:bodyPr/>
          <a:lstStyle/>
          <a:p>
            <a:pPr>
              <a:defRPr/>
            </a:pPr>
            <a:fld id="{310BEF9C-E8AA-4320-831E-DA3F969F0A12}" type="slidenum">
              <a:rPr lang="it-IT" smtClean="0"/>
              <a:pPr>
                <a:defRPr/>
              </a:pPr>
              <a:t>36</a:t>
            </a:fld>
            <a:endParaRPr lang="it-IT"/>
          </a:p>
        </p:txBody>
      </p:sp>
    </p:spTree>
    <p:extLst>
      <p:ext uri="{BB962C8B-B14F-4D97-AF65-F5344CB8AC3E}">
        <p14:creationId xmlns:p14="http://schemas.microsoft.com/office/powerpoint/2010/main" val="2645081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A83A0F-8D82-42AC-876E-E4F16D04EBD6}"/>
              </a:ext>
            </a:extLst>
          </p:cNvPr>
          <p:cNvSpPr>
            <a:spLocks noGrp="1"/>
          </p:cNvSpPr>
          <p:nvPr>
            <p:ph type="title"/>
          </p:nvPr>
        </p:nvSpPr>
        <p:spPr/>
        <p:txBody>
          <a:bodyPr/>
          <a:lstStyle/>
          <a:p>
            <a:r>
              <a:rPr lang="it-IT" dirty="0"/>
              <a:t>La </a:t>
            </a:r>
            <a:r>
              <a:rPr lang="it-IT" dirty="0" err="1"/>
              <a:t>rotatività</a:t>
            </a:r>
            <a:r>
              <a:rPr lang="it-IT" dirty="0"/>
              <a:t> degli strumenti finanziari</a:t>
            </a:r>
          </a:p>
        </p:txBody>
      </p:sp>
      <p:sp>
        <p:nvSpPr>
          <p:cNvPr id="3" name="Segnaposto contenuto 2">
            <a:extLst>
              <a:ext uri="{FF2B5EF4-FFF2-40B4-BE49-F238E27FC236}">
                <a16:creationId xmlns:a16="http://schemas.microsoft.com/office/drawing/2014/main" id="{7561066E-563C-4E8D-92E2-699E2B6B928E}"/>
              </a:ext>
            </a:extLst>
          </p:cNvPr>
          <p:cNvSpPr>
            <a:spLocks noGrp="1"/>
          </p:cNvSpPr>
          <p:nvPr>
            <p:ph idx="1"/>
          </p:nvPr>
        </p:nvSpPr>
        <p:spPr>
          <a:xfrm>
            <a:off x="457200" y="928290"/>
            <a:ext cx="8229600" cy="5001419"/>
          </a:xfrm>
        </p:spPr>
        <p:txBody>
          <a:bodyPr/>
          <a:lstStyle/>
          <a:p>
            <a:r>
              <a:rPr lang="it-IT" dirty="0"/>
              <a:t>responsabilizzazione dei beneficiari, che saranno incentivati a selezionare i progetti che garantiscono una maggiore possibilità di sopravvivere nel tempo e ripagare le risorse dello SF, nonché contenere il rischio di dell'utilizzo non coerente delle risorse pubbliche, più elevato in caso di sovvenzioni a fondo perduto.</a:t>
            </a:r>
          </a:p>
          <a:p>
            <a:r>
              <a:rPr lang="it-IT" dirty="0"/>
              <a:t>La </a:t>
            </a:r>
            <a:r>
              <a:rPr lang="it-IT" dirty="0" err="1"/>
              <a:t>rotatività</a:t>
            </a:r>
            <a:r>
              <a:rPr lang="it-IT" dirty="0"/>
              <a:t>, se da un lato permette un migliore e crescente utilizzo delle risorse a disposizione per lo sviluppo territoriale, dall'altro orienta le progettualità nel medio-lungo periodo garantendo la sostenibilità degli interventi, non solo dal punto di vista economico ma anche con riferimento agli impatti sociali, in coerenza con le politiche definite dalla strategia di Europa 2020.</a:t>
            </a:r>
          </a:p>
        </p:txBody>
      </p:sp>
      <p:sp>
        <p:nvSpPr>
          <p:cNvPr id="4" name="Segnaposto numero diapositiva 3">
            <a:extLst>
              <a:ext uri="{FF2B5EF4-FFF2-40B4-BE49-F238E27FC236}">
                <a16:creationId xmlns:a16="http://schemas.microsoft.com/office/drawing/2014/main" id="{7C6B8863-F56A-4A2A-9CBE-3457FCA9F9B2}"/>
              </a:ext>
            </a:extLst>
          </p:cNvPr>
          <p:cNvSpPr>
            <a:spLocks noGrp="1"/>
          </p:cNvSpPr>
          <p:nvPr>
            <p:ph type="sldNum" sz="quarter" idx="12"/>
          </p:nvPr>
        </p:nvSpPr>
        <p:spPr/>
        <p:txBody>
          <a:bodyPr/>
          <a:lstStyle/>
          <a:p>
            <a:pPr>
              <a:defRPr/>
            </a:pPr>
            <a:fld id="{310BEF9C-E8AA-4320-831E-DA3F969F0A12}" type="slidenum">
              <a:rPr lang="it-IT" smtClean="0"/>
              <a:pPr>
                <a:defRPr/>
              </a:pPr>
              <a:t>37</a:t>
            </a:fld>
            <a:endParaRPr lang="it-IT"/>
          </a:p>
        </p:txBody>
      </p:sp>
    </p:spTree>
    <p:extLst>
      <p:ext uri="{BB962C8B-B14F-4D97-AF65-F5344CB8AC3E}">
        <p14:creationId xmlns:p14="http://schemas.microsoft.com/office/powerpoint/2010/main" val="787504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B8E27D-8F9F-4825-BA7E-5864E7EBCEA9}"/>
              </a:ext>
            </a:extLst>
          </p:cNvPr>
          <p:cNvSpPr>
            <a:spLocks noGrp="1"/>
          </p:cNvSpPr>
          <p:nvPr>
            <p:ph type="title"/>
          </p:nvPr>
        </p:nvSpPr>
        <p:spPr/>
        <p:txBody>
          <a:bodyPr/>
          <a:lstStyle/>
          <a:p>
            <a:r>
              <a:rPr lang="it-IT" dirty="0"/>
              <a:t>La leva finanziaria</a:t>
            </a:r>
          </a:p>
        </p:txBody>
      </p:sp>
      <p:sp>
        <p:nvSpPr>
          <p:cNvPr id="3" name="Segnaposto contenuto 2">
            <a:extLst>
              <a:ext uri="{FF2B5EF4-FFF2-40B4-BE49-F238E27FC236}">
                <a16:creationId xmlns:a16="http://schemas.microsoft.com/office/drawing/2014/main" id="{A9846C33-CCFD-47CB-B618-2A434071EB73}"/>
              </a:ext>
            </a:extLst>
          </p:cNvPr>
          <p:cNvSpPr>
            <a:spLocks noGrp="1"/>
          </p:cNvSpPr>
          <p:nvPr>
            <p:ph idx="1"/>
          </p:nvPr>
        </p:nvSpPr>
        <p:spPr>
          <a:xfrm>
            <a:off x="539552" y="822722"/>
            <a:ext cx="8229600" cy="5001419"/>
          </a:xfrm>
        </p:spPr>
        <p:txBody>
          <a:bodyPr/>
          <a:lstStyle/>
          <a:p>
            <a:r>
              <a:rPr lang="it-IT" sz="2000" b="0" i="0" u="none" strike="noStrike" baseline="0" dirty="0">
                <a:solidFill>
                  <a:srgbClr val="000000"/>
                </a:solidFill>
                <a:latin typeface="Arial" panose="020B0604020202020204" pitchFamily="34" charset="0"/>
              </a:rPr>
              <a:t>la leva finanziaria permette un apporto maggiore di risorse sin dalle prime fasi dell'intervento, concretizzandosi in un </a:t>
            </a:r>
            <a:r>
              <a:rPr lang="it-IT" sz="2000" b="1" i="0" u="none" strike="noStrike" baseline="0" dirty="0">
                <a:solidFill>
                  <a:srgbClr val="000000"/>
                </a:solidFill>
                <a:latin typeface="Arial" panose="020B0604020202020204" pitchFamily="34" charset="0"/>
              </a:rPr>
              <a:t>effetto moltiplicatore </a:t>
            </a:r>
            <a:r>
              <a:rPr lang="it-IT" sz="2000" b="0" i="0" u="none" strike="noStrike" baseline="0" dirty="0">
                <a:solidFill>
                  <a:srgbClr val="000000"/>
                </a:solidFill>
                <a:latin typeface="Arial" panose="020B0604020202020204" pitchFamily="34" charset="0"/>
              </a:rPr>
              <a:t>che gli SF hanno sui fondi pubblici. </a:t>
            </a:r>
          </a:p>
          <a:p>
            <a:r>
              <a:rPr lang="it-IT" sz="2000" b="0" i="0" u="none" strike="noStrike" baseline="0" dirty="0">
                <a:solidFill>
                  <a:srgbClr val="000000"/>
                </a:solidFill>
                <a:latin typeface="Arial" panose="020B0604020202020204" pitchFamily="34" charset="0"/>
              </a:rPr>
              <a:t>gli strumenti finanziari sono risorse veicolate dagli intermediari e dagli operatori finanziari, creando importanti partnership che permettono di ipotizzare cofinanziamenti finanziari che si concretizzano in ulteriori addizionalità di risorse private che amplificano la capacità d'incidenza di questi strumenti. </a:t>
            </a:r>
          </a:p>
          <a:p>
            <a:r>
              <a:rPr lang="it-IT" sz="2000" b="0" i="0" u="none" strike="noStrike" baseline="0" dirty="0">
                <a:solidFill>
                  <a:srgbClr val="000000"/>
                </a:solidFill>
                <a:latin typeface="Arial" panose="020B0604020202020204" pitchFamily="34" charset="0"/>
              </a:rPr>
              <a:t>Lo SF, può richiedere inoltre che i destinatari garantiscano, a loro volta, una compartecipazione incrementando ulteriormente l’investimento. </a:t>
            </a:r>
          </a:p>
          <a:p>
            <a:r>
              <a:rPr lang="it-IT" sz="2000" b="0" i="0" u="none" strike="noStrike" baseline="0" dirty="0">
                <a:solidFill>
                  <a:srgbClr val="000000"/>
                </a:solidFill>
                <a:latin typeface="Arial" panose="020B0604020202020204" pitchFamily="34" charset="0"/>
              </a:rPr>
              <a:t>La sommatoria dei differenti livelli di compartecipazione permette di ottenere un importante livello di leva finanziaria stimato da un'analisi della Commissione europea che illustra come per ciascun euro di investimento pubblico in capitale di rischio siano stati corrisposti fino a 3,4 euro d'investimento complessivo a favore delle imprese, e per ogni euro pubblico stanziato in garanzie e prestiti rispettivamente 7,5 e 2 euro in prestiti per i beneficiari finali. </a:t>
            </a:r>
          </a:p>
        </p:txBody>
      </p:sp>
      <p:sp>
        <p:nvSpPr>
          <p:cNvPr id="4" name="Segnaposto numero diapositiva 3">
            <a:extLst>
              <a:ext uri="{FF2B5EF4-FFF2-40B4-BE49-F238E27FC236}">
                <a16:creationId xmlns:a16="http://schemas.microsoft.com/office/drawing/2014/main" id="{65305645-9578-40BF-9041-5FDDD5EBAF68}"/>
              </a:ext>
            </a:extLst>
          </p:cNvPr>
          <p:cNvSpPr>
            <a:spLocks noGrp="1"/>
          </p:cNvSpPr>
          <p:nvPr>
            <p:ph type="sldNum" sz="quarter" idx="12"/>
          </p:nvPr>
        </p:nvSpPr>
        <p:spPr/>
        <p:txBody>
          <a:bodyPr/>
          <a:lstStyle/>
          <a:p>
            <a:pPr>
              <a:defRPr/>
            </a:pPr>
            <a:fld id="{310BEF9C-E8AA-4320-831E-DA3F969F0A12}" type="slidenum">
              <a:rPr lang="it-IT" smtClean="0"/>
              <a:pPr>
                <a:defRPr/>
              </a:pPr>
              <a:t>38</a:t>
            </a:fld>
            <a:endParaRPr lang="it-IT"/>
          </a:p>
        </p:txBody>
      </p:sp>
    </p:spTree>
    <p:extLst>
      <p:ext uri="{BB962C8B-B14F-4D97-AF65-F5344CB8AC3E}">
        <p14:creationId xmlns:p14="http://schemas.microsoft.com/office/powerpoint/2010/main" val="2819870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B8E27D-8F9F-4825-BA7E-5864E7EBCEA9}"/>
              </a:ext>
            </a:extLst>
          </p:cNvPr>
          <p:cNvSpPr>
            <a:spLocks noGrp="1"/>
          </p:cNvSpPr>
          <p:nvPr>
            <p:ph type="title"/>
          </p:nvPr>
        </p:nvSpPr>
        <p:spPr/>
        <p:txBody>
          <a:bodyPr/>
          <a:lstStyle/>
          <a:p>
            <a:r>
              <a:rPr lang="it-IT" dirty="0"/>
              <a:t>La leva finanziaria</a:t>
            </a:r>
          </a:p>
        </p:txBody>
      </p:sp>
      <p:sp>
        <p:nvSpPr>
          <p:cNvPr id="3" name="Segnaposto contenuto 2">
            <a:extLst>
              <a:ext uri="{FF2B5EF4-FFF2-40B4-BE49-F238E27FC236}">
                <a16:creationId xmlns:a16="http://schemas.microsoft.com/office/drawing/2014/main" id="{A9846C33-CCFD-47CB-B618-2A434071EB73}"/>
              </a:ext>
            </a:extLst>
          </p:cNvPr>
          <p:cNvSpPr>
            <a:spLocks noGrp="1"/>
          </p:cNvSpPr>
          <p:nvPr>
            <p:ph idx="1"/>
          </p:nvPr>
        </p:nvSpPr>
        <p:spPr/>
        <p:txBody>
          <a:bodyPr/>
          <a:lstStyle/>
          <a:p>
            <a:pPr marL="0" indent="0">
              <a:buNone/>
            </a:pPr>
            <a:r>
              <a:rPr lang="it-IT" dirty="0">
                <a:solidFill>
                  <a:srgbClr val="000000"/>
                </a:solidFill>
                <a:latin typeface="Arial" panose="020B0604020202020204" pitchFamily="34" charset="0"/>
              </a:rPr>
              <a:t>I</a:t>
            </a:r>
            <a:r>
              <a:rPr lang="it-IT" b="0" i="0" u="none" strike="noStrike" baseline="0" dirty="0">
                <a:solidFill>
                  <a:srgbClr val="000000"/>
                </a:solidFill>
                <a:latin typeface="Arial" panose="020B0604020202020204" pitchFamily="34" charset="0"/>
              </a:rPr>
              <a:t>l perseguimento di un livello accettabile di leva finanziaria comporta:</a:t>
            </a:r>
          </a:p>
          <a:p>
            <a:r>
              <a:rPr lang="it-IT" b="0" i="0" u="none" strike="noStrike" baseline="0" dirty="0">
                <a:solidFill>
                  <a:srgbClr val="000000"/>
                </a:solidFill>
                <a:latin typeface="Arial" panose="020B0604020202020204" pitchFamily="34" charset="0"/>
              </a:rPr>
              <a:t>la possibilità di intervento con intensità di aiuto pubblico più contenute rispetto al fondo perduto </a:t>
            </a:r>
          </a:p>
          <a:p>
            <a:r>
              <a:rPr lang="it-IT" b="0" i="0" u="none" strike="noStrike" baseline="0" dirty="0">
                <a:solidFill>
                  <a:srgbClr val="000000"/>
                </a:solidFill>
                <a:latin typeface="Arial" panose="020B0604020202020204" pitchFamily="34" charset="0"/>
              </a:rPr>
              <a:t>la riduzione dei potenziali effetti distorsivi sui mercati dei contributi pubblici</a:t>
            </a:r>
          </a:p>
          <a:p>
            <a:r>
              <a:rPr lang="it-IT" b="1" i="0" u="none" strike="noStrike" baseline="0" dirty="0">
                <a:solidFill>
                  <a:srgbClr val="0033CC"/>
                </a:solidFill>
                <a:latin typeface="Arial" panose="020B0604020202020204" pitchFamily="34" charset="0"/>
              </a:rPr>
              <a:t>la ricerca della leva finanziaria permette una ripartizione dei rischi connessi ai progetti</a:t>
            </a:r>
            <a:r>
              <a:rPr lang="it-IT" b="0" i="0" u="none" strike="noStrike" baseline="0" dirty="0">
                <a:solidFill>
                  <a:srgbClr val="000000"/>
                </a:solidFill>
                <a:latin typeface="Arial" panose="020B0604020202020204" pitchFamily="34" charset="0"/>
              </a:rPr>
              <a:t>, con la conseguente riduzione dei rischi a carico dei finanziatori e la possibilità di dare un contributo all'allocazione della liquidità inutilizzata e ferma nei mercati finanziari per il finanziamento di progettualità a supporto dello sviluppo. </a:t>
            </a:r>
            <a:endParaRPr lang="it-IT" sz="3200" dirty="0"/>
          </a:p>
        </p:txBody>
      </p:sp>
      <p:sp>
        <p:nvSpPr>
          <p:cNvPr id="4" name="Segnaposto numero diapositiva 3">
            <a:extLst>
              <a:ext uri="{FF2B5EF4-FFF2-40B4-BE49-F238E27FC236}">
                <a16:creationId xmlns:a16="http://schemas.microsoft.com/office/drawing/2014/main" id="{65305645-9578-40BF-9041-5FDDD5EBAF68}"/>
              </a:ext>
            </a:extLst>
          </p:cNvPr>
          <p:cNvSpPr>
            <a:spLocks noGrp="1"/>
          </p:cNvSpPr>
          <p:nvPr>
            <p:ph type="sldNum" sz="quarter" idx="12"/>
          </p:nvPr>
        </p:nvSpPr>
        <p:spPr/>
        <p:txBody>
          <a:bodyPr/>
          <a:lstStyle/>
          <a:p>
            <a:pPr>
              <a:defRPr/>
            </a:pPr>
            <a:fld id="{310BEF9C-E8AA-4320-831E-DA3F969F0A12}" type="slidenum">
              <a:rPr lang="it-IT" smtClean="0"/>
              <a:pPr>
                <a:defRPr/>
              </a:pPr>
              <a:t>39</a:t>
            </a:fld>
            <a:endParaRPr lang="it-IT"/>
          </a:p>
        </p:txBody>
      </p:sp>
    </p:spTree>
    <p:extLst>
      <p:ext uri="{BB962C8B-B14F-4D97-AF65-F5344CB8AC3E}">
        <p14:creationId xmlns:p14="http://schemas.microsoft.com/office/powerpoint/2010/main" val="333180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Programma</a:t>
            </a:r>
          </a:p>
        </p:txBody>
      </p:sp>
      <p:sp>
        <p:nvSpPr>
          <p:cNvPr id="3" name="Segnaposto contenuto 2"/>
          <p:cNvSpPr>
            <a:spLocks noGrp="1"/>
          </p:cNvSpPr>
          <p:nvPr>
            <p:ph idx="1"/>
          </p:nvPr>
        </p:nvSpPr>
        <p:spPr>
          <a:xfrm>
            <a:off x="457200" y="980728"/>
            <a:ext cx="8363272" cy="5001419"/>
          </a:xfrm>
        </p:spPr>
        <p:txBody>
          <a:bodyPr/>
          <a:lstStyle/>
          <a:p>
            <a:pPr algn="ctr">
              <a:buNone/>
            </a:pPr>
            <a:r>
              <a:rPr lang="it-IT" b="1" dirty="0"/>
              <a:t>9 dicembre 2020</a:t>
            </a:r>
            <a:endParaRPr lang="it-IT" dirty="0"/>
          </a:p>
          <a:p>
            <a:r>
              <a:rPr lang="it-IT" dirty="0"/>
              <a:t>­­Gli strumenti finanziari nell’ambito del FESR e del FSE</a:t>
            </a:r>
          </a:p>
          <a:p>
            <a:r>
              <a:rPr lang="it-IT" dirty="0"/>
              <a:t>­Spese ammissibili alla chiusura del POR</a:t>
            </a:r>
          </a:p>
          <a:p>
            <a:r>
              <a:rPr lang="it-IT" dirty="0"/>
              <a:t>­Reimpiego delle risorse</a:t>
            </a:r>
          </a:p>
          <a:p>
            <a:r>
              <a:rPr lang="it-IT" dirty="0"/>
              <a:t>­Exit strategy</a:t>
            </a:r>
          </a:p>
          <a:p>
            <a:r>
              <a:rPr lang="it-IT" dirty="0"/>
              <a:t>­Informativa sulla bozza di orientamenti di chiusura</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4</a:t>
            </a:fld>
            <a:endParaRPr lang="it-IT"/>
          </a:p>
        </p:txBody>
      </p:sp>
    </p:spTree>
    <p:extLst>
      <p:ext uri="{BB962C8B-B14F-4D97-AF65-F5344CB8AC3E}">
        <p14:creationId xmlns:p14="http://schemas.microsoft.com/office/powerpoint/2010/main" val="1489798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8C2B8D-EFA5-4C6E-AB8C-2E5B6A3D5CE7}"/>
              </a:ext>
            </a:extLst>
          </p:cNvPr>
          <p:cNvSpPr>
            <a:spLocks noGrp="1"/>
          </p:cNvSpPr>
          <p:nvPr>
            <p:ph type="title"/>
          </p:nvPr>
        </p:nvSpPr>
        <p:spPr/>
        <p:txBody>
          <a:bodyPr/>
          <a:lstStyle/>
          <a:p>
            <a:r>
              <a:rPr lang="it-IT" dirty="0"/>
              <a:t>Il trasferimento del know </a:t>
            </a:r>
            <a:r>
              <a:rPr lang="it-IT" dirty="0" err="1"/>
              <a:t>how</a:t>
            </a:r>
            <a:endParaRPr lang="it-IT" dirty="0"/>
          </a:p>
        </p:txBody>
      </p:sp>
      <p:sp>
        <p:nvSpPr>
          <p:cNvPr id="3" name="Segnaposto contenuto 2">
            <a:extLst>
              <a:ext uri="{FF2B5EF4-FFF2-40B4-BE49-F238E27FC236}">
                <a16:creationId xmlns:a16="http://schemas.microsoft.com/office/drawing/2014/main" id="{C845003A-69FF-4FBC-8A42-4D2B5924272D}"/>
              </a:ext>
            </a:extLst>
          </p:cNvPr>
          <p:cNvSpPr>
            <a:spLocks noGrp="1"/>
          </p:cNvSpPr>
          <p:nvPr>
            <p:ph idx="1"/>
          </p:nvPr>
        </p:nvSpPr>
        <p:spPr>
          <a:xfrm>
            <a:off x="477351" y="928290"/>
            <a:ext cx="8229600" cy="5001419"/>
          </a:xfrm>
        </p:spPr>
        <p:txBody>
          <a:bodyPr/>
          <a:lstStyle/>
          <a:p>
            <a:r>
              <a:rPr lang="it-IT" dirty="0"/>
              <a:t>L'implementazione e la gestione di SF, nell'ambito delle politiche di coesione, determina l'implementazione di un sistema di governance tra operatori finanziari e PA garantendo la partecipazione effettiva dei diversi portatori d'interesse al processo di definizione delle policy.</a:t>
            </a:r>
          </a:p>
          <a:p>
            <a:r>
              <a:rPr lang="it-IT" dirty="0"/>
              <a:t>Il coinvolgimento dei beneficiari privati e degli intermediari finanziari comporta il trasferimento di un enorme patrimonio di know </a:t>
            </a:r>
            <a:r>
              <a:rPr lang="it-IT" dirty="0" err="1"/>
              <a:t>how</a:t>
            </a:r>
            <a:r>
              <a:rPr lang="it-IT" dirty="0"/>
              <a:t> dal settore pubblico al settore privato e viceversa.</a:t>
            </a:r>
          </a:p>
          <a:p>
            <a:r>
              <a:rPr lang="it-IT" dirty="0"/>
              <a:t>A livello sistemico, si registra in diversi casi una crescita delle competenze che porta a processi di selezione progettuale più efficaci, con vantaggi in termini di criteri di selezione, tempistiche e controllo dello stato di attuazione e degli impatti socio-economici dei singoli progetti</a:t>
            </a:r>
            <a:r>
              <a:rPr lang="it-IT" sz="1800" b="0" i="0" u="none" strike="noStrike" baseline="0" dirty="0">
                <a:solidFill>
                  <a:srgbClr val="000000"/>
                </a:solidFill>
                <a:latin typeface="Arial" panose="020B0604020202020204" pitchFamily="34" charset="0"/>
              </a:rPr>
              <a:t>. </a:t>
            </a:r>
            <a:endParaRPr lang="it-IT" dirty="0"/>
          </a:p>
        </p:txBody>
      </p:sp>
      <p:sp>
        <p:nvSpPr>
          <p:cNvPr id="4" name="Segnaposto numero diapositiva 3">
            <a:extLst>
              <a:ext uri="{FF2B5EF4-FFF2-40B4-BE49-F238E27FC236}">
                <a16:creationId xmlns:a16="http://schemas.microsoft.com/office/drawing/2014/main" id="{61ED82D0-5958-4B5A-8685-50B371215521}"/>
              </a:ext>
            </a:extLst>
          </p:cNvPr>
          <p:cNvSpPr>
            <a:spLocks noGrp="1"/>
          </p:cNvSpPr>
          <p:nvPr>
            <p:ph type="sldNum" sz="quarter" idx="12"/>
          </p:nvPr>
        </p:nvSpPr>
        <p:spPr/>
        <p:txBody>
          <a:bodyPr/>
          <a:lstStyle/>
          <a:p>
            <a:pPr>
              <a:defRPr/>
            </a:pPr>
            <a:fld id="{310BEF9C-E8AA-4320-831E-DA3F969F0A12}" type="slidenum">
              <a:rPr lang="it-IT" smtClean="0"/>
              <a:pPr>
                <a:defRPr/>
              </a:pPr>
              <a:t>40</a:t>
            </a:fld>
            <a:endParaRPr lang="it-IT"/>
          </a:p>
        </p:txBody>
      </p:sp>
    </p:spTree>
    <p:extLst>
      <p:ext uri="{BB962C8B-B14F-4D97-AF65-F5344CB8AC3E}">
        <p14:creationId xmlns:p14="http://schemas.microsoft.com/office/powerpoint/2010/main" val="1697244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Le PRINCIPALI forme di strumenti finanziari </a:t>
            </a:r>
            <a:br>
              <a:rPr lang="it-IT" sz="2800" dirty="0">
                <a:solidFill>
                  <a:srgbClr val="FF0000"/>
                </a:solidFill>
              </a:rPr>
            </a:br>
            <a:endParaRPr lang="it-IT" sz="2800" dirty="0">
              <a:solidFill>
                <a:srgbClr val="FF0000"/>
              </a:solidFill>
            </a:endParaRP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41</a:t>
            </a:fld>
            <a:endParaRPr lang="it-IT" dirty="0"/>
          </a:p>
        </p:txBody>
      </p:sp>
    </p:spTree>
    <p:extLst>
      <p:ext uri="{BB962C8B-B14F-4D97-AF65-F5344CB8AC3E}">
        <p14:creationId xmlns:p14="http://schemas.microsoft.com/office/powerpoint/2010/main" val="3363048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Prestiti</a:t>
            </a:r>
          </a:p>
        </p:txBody>
      </p:sp>
      <p:sp>
        <p:nvSpPr>
          <p:cNvPr id="3" name="Segnaposto contenuto 2"/>
          <p:cNvSpPr>
            <a:spLocks noGrp="1"/>
          </p:cNvSpPr>
          <p:nvPr>
            <p:ph idx="1"/>
          </p:nvPr>
        </p:nvSpPr>
        <p:spPr>
          <a:xfrm>
            <a:off x="457200" y="980728"/>
            <a:ext cx="8363272" cy="5001419"/>
          </a:xfrm>
        </p:spPr>
        <p:txBody>
          <a:bodyPr/>
          <a:lstStyle/>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Definizione: «Un accordo ai sensi del quale il mutuante è tenuto a mettere a disposizione del mutuatario una somma convenuta di denaro per un periodo di tempo concordato e in forza del quale il mutuatario è tenuto a ripagare tale importo entro il termine concordato».</a:t>
            </a:r>
          </a:p>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I prestiti sono quindi dei finanziamenti a favore di un soggetto che devono essere rimborsati secondo un programma prefissato. Gli SF supportano progetti ed iniziative offrendo prestiti a tassi di interessi più bassi e periodi di restituzione del prestito più lunghi rispetto al mercato.</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42</a:t>
            </a:fld>
            <a:endParaRPr lang="it-IT"/>
          </a:p>
        </p:txBody>
      </p:sp>
    </p:spTree>
    <p:extLst>
      <p:ext uri="{BB962C8B-B14F-4D97-AF65-F5344CB8AC3E}">
        <p14:creationId xmlns:p14="http://schemas.microsoft.com/office/powerpoint/2010/main" val="2262061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401094"/>
          </a:xfrm>
        </p:spPr>
        <p:txBody>
          <a:bodyPr/>
          <a:lstStyle/>
          <a:p>
            <a:pPr lvl="0"/>
            <a:r>
              <a:rPr lang="it-IT" dirty="0"/>
              <a:t>Prestiti</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43</a:t>
            </a:fld>
            <a:endParaRPr lang="it-IT"/>
          </a:p>
        </p:txBody>
      </p:sp>
      <p:pic>
        <p:nvPicPr>
          <p:cNvPr id="5" name="Immagine 4">
            <a:extLst>
              <a:ext uri="{FF2B5EF4-FFF2-40B4-BE49-F238E27FC236}">
                <a16:creationId xmlns:a16="http://schemas.microsoft.com/office/drawing/2014/main" id="{221CFE1E-EA75-4D48-A650-B1FA031205BC}"/>
              </a:ext>
            </a:extLst>
          </p:cNvPr>
          <p:cNvPicPr>
            <a:picLocks noChangeAspect="1"/>
          </p:cNvPicPr>
          <p:nvPr/>
        </p:nvPicPr>
        <p:blipFill>
          <a:blip r:embed="rId2"/>
          <a:stretch>
            <a:fillRect/>
          </a:stretch>
        </p:blipFill>
        <p:spPr>
          <a:xfrm>
            <a:off x="330506" y="517726"/>
            <a:ext cx="8129926" cy="6086886"/>
          </a:xfrm>
          <a:prstGeom prst="rect">
            <a:avLst/>
          </a:prstGeom>
        </p:spPr>
      </p:pic>
    </p:spTree>
    <p:extLst>
      <p:ext uri="{BB962C8B-B14F-4D97-AF65-F5344CB8AC3E}">
        <p14:creationId xmlns:p14="http://schemas.microsoft.com/office/powerpoint/2010/main" val="1012847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Garanzie</a:t>
            </a:r>
          </a:p>
        </p:txBody>
      </p:sp>
      <p:sp>
        <p:nvSpPr>
          <p:cNvPr id="3" name="Segnaposto contenuto 2"/>
          <p:cNvSpPr>
            <a:spLocks noGrp="1"/>
          </p:cNvSpPr>
          <p:nvPr>
            <p:ph idx="1"/>
          </p:nvPr>
        </p:nvSpPr>
        <p:spPr>
          <a:xfrm>
            <a:off x="457200" y="980728"/>
            <a:ext cx="8363272" cy="5001419"/>
          </a:xfrm>
        </p:spPr>
        <p:txBody>
          <a:bodyPr/>
          <a:lstStyle/>
          <a:p>
            <a:pPr marL="0" indent="0" algn="just">
              <a:lnSpc>
                <a:spcPct val="95000"/>
              </a:lnSpc>
              <a:spcBef>
                <a:spcPts val="600"/>
              </a:spcBef>
              <a:buClrTx/>
              <a:buFontTx/>
              <a:buNone/>
              <a:tabLst>
                <a:tab pos="8686800" algn="l"/>
              </a:tabLst>
            </a:pPr>
            <a:r>
              <a:rPr lang="it-IT" dirty="0">
                <a:solidFill>
                  <a:srgbClr val="000000"/>
                </a:solidFill>
                <a:ea typeface="굴림" pitchFamily="34" charset="-127"/>
              </a:rPr>
              <a:t>Definizione: «I</a:t>
            </a:r>
            <a:r>
              <a:rPr lang="it-IT" sz="2400" dirty="0">
                <a:solidFill>
                  <a:srgbClr val="000000"/>
                </a:solidFill>
                <a:latin typeface="Calibri" pitchFamily="34" charset="0"/>
                <a:ea typeface="굴림" pitchFamily="34" charset="-127"/>
              </a:rPr>
              <a:t>mpegno scritto ad assumersi, in parte o nella sua interezza, la responsabilità del debito o dell'obbligazione di un terzo o del risultato positivo da parte di un terzo dei propri obblighi nel caso di un evento che inneschi tale garanzia, come un inadempimento del prestito».</a:t>
            </a:r>
          </a:p>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Gli strumenti di garanzia forniscono una «garanzia» a un prestatore che il loro capitale sarà rimborsato in tutto o in parte se un mutuatario è inadempiente sul loro prestito. Il fornitore della garanzia sarà idoneo a coprire la mancanza o il default del debito del debitore. </a:t>
            </a:r>
          </a:p>
          <a:p>
            <a:pPr marL="0" indent="0" algn="just">
              <a:lnSpc>
                <a:spcPct val="95000"/>
              </a:lnSpc>
              <a:spcBef>
                <a:spcPts val="600"/>
              </a:spcBef>
              <a:buClrTx/>
              <a:buFontTx/>
              <a:buNone/>
              <a:tabLst>
                <a:tab pos="8686800" algn="l"/>
              </a:tabLst>
            </a:pPr>
            <a:endParaRPr lang="it-IT" sz="2400" dirty="0">
              <a:solidFill>
                <a:srgbClr val="000000"/>
              </a:solidFill>
              <a:latin typeface="Calibri" pitchFamily="34" charset="0"/>
              <a:ea typeface="굴림" pitchFamily="34" charset="-127"/>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44</a:t>
            </a:fld>
            <a:endParaRPr lang="it-IT"/>
          </a:p>
        </p:txBody>
      </p:sp>
    </p:spTree>
    <p:extLst>
      <p:ext uri="{BB962C8B-B14F-4D97-AF65-F5344CB8AC3E}">
        <p14:creationId xmlns:p14="http://schemas.microsoft.com/office/powerpoint/2010/main" val="1915819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Garanzie</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45</a:t>
            </a:fld>
            <a:endParaRPr lang="it-IT"/>
          </a:p>
        </p:txBody>
      </p:sp>
      <p:pic>
        <p:nvPicPr>
          <p:cNvPr id="7" name="Immagine 6">
            <a:extLst>
              <a:ext uri="{FF2B5EF4-FFF2-40B4-BE49-F238E27FC236}">
                <a16:creationId xmlns:a16="http://schemas.microsoft.com/office/drawing/2014/main" id="{C53039EC-557B-406C-8208-4EDB6A45C385}"/>
              </a:ext>
            </a:extLst>
          </p:cNvPr>
          <p:cNvPicPr>
            <a:picLocks noChangeAspect="1"/>
          </p:cNvPicPr>
          <p:nvPr/>
        </p:nvPicPr>
        <p:blipFill>
          <a:blip r:embed="rId2"/>
          <a:stretch>
            <a:fillRect/>
          </a:stretch>
        </p:blipFill>
        <p:spPr>
          <a:xfrm>
            <a:off x="209320" y="764717"/>
            <a:ext cx="8725359" cy="5976651"/>
          </a:xfrm>
          <a:prstGeom prst="rect">
            <a:avLst/>
          </a:prstGeom>
        </p:spPr>
      </p:pic>
    </p:spTree>
    <p:extLst>
      <p:ext uri="{BB962C8B-B14F-4D97-AF65-F5344CB8AC3E}">
        <p14:creationId xmlns:p14="http://schemas.microsoft.com/office/powerpoint/2010/main" val="1837018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Investimenti azionari - Equity</a:t>
            </a:r>
          </a:p>
        </p:txBody>
      </p:sp>
      <p:sp>
        <p:nvSpPr>
          <p:cNvPr id="3" name="Segnaposto contenuto 2"/>
          <p:cNvSpPr>
            <a:spLocks noGrp="1"/>
          </p:cNvSpPr>
          <p:nvPr>
            <p:ph idx="1"/>
          </p:nvPr>
        </p:nvSpPr>
        <p:spPr>
          <a:xfrm>
            <a:off x="457200" y="980728"/>
            <a:ext cx="8363272" cy="5001419"/>
          </a:xfrm>
        </p:spPr>
        <p:txBody>
          <a:bodyPr/>
          <a:lstStyle/>
          <a:p>
            <a:pPr marL="0" indent="0" algn="just">
              <a:lnSpc>
                <a:spcPct val="95000"/>
              </a:lnSpc>
              <a:spcBef>
                <a:spcPts val="600"/>
              </a:spcBef>
              <a:buClrTx/>
              <a:buFontTx/>
              <a:buNone/>
              <a:tabLst>
                <a:tab pos="8686800" algn="l"/>
              </a:tabLst>
            </a:pPr>
            <a:r>
              <a:rPr lang="it-IT" dirty="0">
                <a:solidFill>
                  <a:srgbClr val="000000"/>
                </a:solidFill>
                <a:ea typeface="굴림" pitchFamily="34" charset="-127"/>
              </a:rPr>
              <a:t>Definizione: «il conferimento di capitale a una impresa, investito direttamente o indirettamente in contropartita della totale o parziale proprietà di quella stessa impresa laddove l'investitore azionario può assumere un certo controllo della gestione e condividere gli utili».</a:t>
            </a:r>
          </a:p>
          <a:p>
            <a:pPr marL="0" indent="0" algn="just">
              <a:lnSpc>
                <a:spcPct val="95000"/>
              </a:lnSpc>
              <a:spcBef>
                <a:spcPts val="600"/>
              </a:spcBef>
              <a:buClrTx/>
              <a:buFontTx/>
              <a:buNone/>
              <a:tabLst>
                <a:tab pos="8686800" algn="l"/>
              </a:tabLst>
            </a:pPr>
            <a:r>
              <a:rPr lang="it-IT" dirty="0">
                <a:solidFill>
                  <a:srgbClr val="000000"/>
                </a:solidFill>
                <a:ea typeface="굴림" pitchFamily="34" charset="-127"/>
              </a:rPr>
              <a:t>Lo strumento di equity può sostenere le imprese a coprire le spese di attività preliminari come la ricerca e lo sviluppo di prodotti fino a quando un prodotto o un servizio cominciano a generare ricavi</a:t>
            </a:r>
          </a:p>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 </a:t>
            </a:r>
          </a:p>
          <a:p>
            <a:pPr marL="0" indent="0" algn="just">
              <a:lnSpc>
                <a:spcPct val="95000"/>
              </a:lnSpc>
              <a:spcBef>
                <a:spcPts val="600"/>
              </a:spcBef>
              <a:buClrTx/>
              <a:buFontTx/>
              <a:buNone/>
              <a:tabLst>
                <a:tab pos="8686800" algn="l"/>
              </a:tabLst>
            </a:pPr>
            <a:endParaRPr lang="it-IT" sz="2400" dirty="0">
              <a:solidFill>
                <a:srgbClr val="000000"/>
              </a:solidFill>
              <a:latin typeface="Calibri" pitchFamily="34" charset="0"/>
              <a:ea typeface="굴림" pitchFamily="34" charset="-127"/>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46</a:t>
            </a:fld>
            <a:endParaRPr lang="it-IT"/>
          </a:p>
        </p:txBody>
      </p:sp>
    </p:spTree>
    <p:extLst>
      <p:ext uri="{BB962C8B-B14F-4D97-AF65-F5344CB8AC3E}">
        <p14:creationId xmlns:p14="http://schemas.microsoft.com/office/powerpoint/2010/main" val="224882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Investimenti azionari</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47</a:t>
            </a:fld>
            <a:endParaRPr lang="it-IT"/>
          </a:p>
        </p:txBody>
      </p:sp>
      <p:pic>
        <p:nvPicPr>
          <p:cNvPr id="7" name="Immagine 6">
            <a:extLst>
              <a:ext uri="{FF2B5EF4-FFF2-40B4-BE49-F238E27FC236}">
                <a16:creationId xmlns:a16="http://schemas.microsoft.com/office/drawing/2014/main" id="{8F1D9686-E31F-4BC2-884A-41B4471B82BD}"/>
              </a:ext>
            </a:extLst>
          </p:cNvPr>
          <p:cNvPicPr>
            <a:picLocks noChangeAspect="1"/>
          </p:cNvPicPr>
          <p:nvPr/>
        </p:nvPicPr>
        <p:blipFill>
          <a:blip r:embed="rId2"/>
          <a:stretch>
            <a:fillRect/>
          </a:stretch>
        </p:blipFill>
        <p:spPr>
          <a:xfrm>
            <a:off x="286438" y="770624"/>
            <a:ext cx="8571123" cy="6042752"/>
          </a:xfrm>
          <a:prstGeom prst="rect">
            <a:avLst/>
          </a:prstGeom>
        </p:spPr>
      </p:pic>
    </p:spTree>
    <p:extLst>
      <p:ext uri="{BB962C8B-B14F-4D97-AF65-F5344CB8AC3E}">
        <p14:creationId xmlns:p14="http://schemas.microsoft.com/office/powerpoint/2010/main" val="421736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Investimenti quasi-azionari </a:t>
            </a:r>
          </a:p>
        </p:txBody>
      </p:sp>
      <p:sp>
        <p:nvSpPr>
          <p:cNvPr id="3" name="Segnaposto contenuto 2"/>
          <p:cNvSpPr>
            <a:spLocks noGrp="1"/>
          </p:cNvSpPr>
          <p:nvPr>
            <p:ph idx="1"/>
          </p:nvPr>
        </p:nvSpPr>
        <p:spPr>
          <a:xfrm>
            <a:off x="457200" y="980728"/>
            <a:ext cx="8363272" cy="5001419"/>
          </a:xfrm>
        </p:spPr>
        <p:txBody>
          <a:bodyPr/>
          <a:lstStyle/>
          <a:p>
            <a:pPr marL="0" indent="0" algn="just">
              <a:lnSpc>
                <a:spcPct val="95000"/>
              </a:lnSpc>
              <a:spcBef>
                <a:spcPts val="600"/>
              </a:spcBef>
              <a:buClrTx/>
              <a:buFontTx/>
              <a:buNone/>
              <a:tabLst>
                <a:tab pos="8686800" algn="l"/>
              </a:tabLst>
            </a:pPr>
            <a:r>
              <a:rPr lang="it-IT" dirty="0">
                <a:solidFill>
                  <a:srgbClr val="000000"/>
                </a:solidFill>
                <a:ea typeface="굴림" pitchFamily="34" charset="-127"/>
              </a:rPr>
              <a:t>Definizione: «</a:t>
            </a:r>
            <a:r>
              <a:rPr lang="it-IT" sz="2400" dirty="0">
                <a:solidFill>
                  <a:srgbClr val="000000"/>
                </a:solidFill>
                <a:latin typeface="Calibri" pitchFamily="34" charset="0"/>
                <a:ea typeface="굴림" pitchFamily="34" charset="-127"/>
              </a:rPr>
              <a:t>un tipo di finanziamento che si colloca tra investimento e debito e ha un rischio più elevato del debito privilegiato e un rischio inferiore rispetto al patrimonio di qualità primaria. Gli investimenti quasi azionari possono essere strutturati come debito, di norma non garantito e subordinato e in alcuni casi convertibile in azioni o azioni privilegiate».</a:t>
            </a:r>
          </a:p>
          <a:p>
            <a:pPr marL="0" indent="0" algn="just">
              <a:lnSpc>
                <a:spcPct val="95000"/>
              </a:lnSpc>
              <a:spcBef>
                <a:spcPts val="600"/>
              </a:spcBef>
              <a:buClrTx/>
              <a:buFontTx/>
              <a:buNone/>
              <a:tabLst>
                <a:tab pos="8686800" algn="l"/>
              </a:tabLst>
            </a:pPr>
            <a:endParaRPr lang="it-IT" sz="2400" dirty="0">
              <a:solidFill>
                <a:srgbClr val="000000"/>
              </a:solidFill>
              <a:latin typeface="Calibri" pitchFamily="34" charset="0"/>
              <a:ea typeface="굴림" pitchFamily="34" charset="-127"/>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48</a:t>
            </a:fld>
            <a:endParaRPr lang="it-IT"/>
          </a:p>
        </p:txBody>
      </p:sp>
    </p:spTree>
    <p:extLst>
      <p:ext uri="{BB962C8B-B14F-4D97-AF65-F5344CB8AC3E}">
        <p14:creationId xmlns:p14="http://schemas.microsoft.com/office/powerpoint/2010/main" val="1841243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La valutazione ex ante </a:t>
            </a:r>
            <a:br>
              <a:rPr lang="it-IT" sz="2800" dirty="0">
                <a:solidFill>
                  <a:srgbClr val="FF0000"/>
                </a:solidFill>
              </a:rPr>
            </a:br>
            <a:endParaRPr lang="it-IT" sz="2800" dirty="0">
              <a:solidFill>
                <a:srgbClr val="FF0000"/>
              </a:solidFill>
            </a:endParaRP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49</a:t>
            </a:fld>
            <a:endParaRPr lang="it-IT" dirty="0"/>
          </a:p>
        </p:txBody>
      </p:sp>
    </p:spTree>
    <p:extLst>
      <p:ext uri="{BB962C8B-B14F-4D97-AF65-F5344CB8AC3E}">
        <p14:creationId xmlns:p14="http://schemas.microsoft.com/office/powerpoint/2010/main" val="75866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Programma</a:t>
            </a:r>
          </a:p>
        </p:txBody>
      </p:sp>
      <p:sp>
        <p:nvSpPr>
          <p:cNvPr id="3" name="Segnaposto contenuto 2"/>
          <p:cNvSpPr>
            <a:spLocks noGrp="1"/>
          </p:cNvSpPr>
          <p:nvPr>
            <p:ph idx="1"/>
          </p:nvPr>
        </p:nvSpPr>
        <p:spPr>
          <a:xfrm>
            <a:off x="457200" y="980728"/>
            <a:ext cx="8363272" cy="5001419"/>
          </a:xfrm>
        </p:spPr>
        <p:txBody>
          <a:bodyPr/>
          <a:lstStyle/>
          <a:p>
            <a:pPr algn="ctr">
              <a:buNone/>
            </a:pPr>
            <a:r>
              <a:rPr lang="it-IT" b="1" dirty="0"/>
              <a:t>11 dicembre 2020</a:t>
            </a:r>
          </a:p>
          <a:p>
            <a:pPr algn="ctr">
              <a:buNone/>
            </a:pPr>
            <a:endParaRPr lang="it-IT" dirty="0"/>
          </a:p>
          <a:p>
            <a:r>
              <a:rPr lang="it-IT" dirty="0"/>
              <a:t>­Le modifiche introdotte per far fronte all’emergenza sanitaria</a:t>
            </a:r>
          </a:p>
          <a:p>
            <a:r>
              <a:rPr lang="it-IT" dirty="0"/>
              <a:t>­Gli strumenti finanziari 2021-2027: le principali novità </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5</a:t>
            </a:fld>
            <a:endParaRPr lang="it-IT"/>
          </a:p>
        </p:txBody>
      </p:sp>
    </p:spTree>
    <p:extLst>
      <p:ext uri="{BB962C8B-B14F-4D97-AF65-F5344CB8AC3E}">
        <p14:creationId xmlns:p14="http://schemas.microsoft.com/office/powerpoint/2010/main" val="4262844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179512" y="102645"/>
            <a:ext cx="8784976" cy="720725"/>
          </a:xfrm>
        </p:spPr>
        <p:txBody>
          <a:bodyPr/>
          <a:lstStyle/>
          <a:p>
            <a:r>
              <a:rPr lang="it-IT" dirty="0"/>
              <a:t>La valutazione ex ante (art. 37 RDC)</a:t>
            </a:r>
          </a:p>
        </p:txBody>
      </p:sp>
      <p:sp>
        <p:nvSpPr>
          <p:cNvPr id="106499" name="Segnaposto contenuto 2"/>
          <p:cNvSpPr>
            <a:spLocks noGrp="1"/>
          </p:cNvSpPr>
          <p:nvPr>
            <p:ph idx="1"/>
          </p:nvPr>
        </p:nvSpPr>
        <p:spPr>
          <a:xfrm>
            <a:off x="457200" y="836612"/>
            <a:ext cx="8229600" cy="5328691"/>
          </a:xfrm>
        </p:spPr>
        <p:txBody>
          <a:bodyPr>
            <a:normAutofit lnSpcReduction="10000"/>
          </a:bodyPr>
          <a:lstStyle/>
          <a:p>
            <a:r>
              <a:rPr lang="it-IT" dirty="0"/>
              <a:t>I fondi SIE possono intervenire per sostenere strumenti finanziari nell'ambito di uno o più programmi, anche quando sono organizzati attraverso fondi di fondi, al fine di </a:t>
            </a:r>
            <a:r>
              <a:rPr lang="it-IT" b="1" dirty="0">
                <a:solidFill>
                  <a:srgbClr val="0033CC"/>
                </a:solidFill>
              </a:rPr>
              <a:t>contribuire al conseguimento degli obiettivi specifici stabiliti nell'ambito di una priorità</a:t>
            </a:r>
            <a:r>
              <a:rPr lang="it-IT" dirty="0"/>
              <a:t>.</a:t>
            </a:r>
          </a:p>
          <a:p>
            <a:r>
              <a:rPr lang="it-IT" dirty="0"/>
              <a:t>Gli strumenti finanziari sono attuati per sostenere </a:t>
            </a:r>
            <a:r>
              <a:rPr lang="it-IT" b="1" dirty="0">
                <a:solidFill>
                  <a:srgbClr val="0033CC"/>
                </a:solidFill>
              </a:rPr>
              <a:t>investimenti che si prevede siano finanziariamente sostenibili e non diano luogo a un finanziamento sufficiente da fonti di mercato</a:t>
            </a:r>
            <a:r>
              <a:rPr lang="it-IT" dirty="0"/>
              <a:t>.</a:t>
            </a:r>
          </a:p>
          <a:p>
            <a:r>
              <a:rPr lang="it-IT" dirty="0"/>
              <a:t>Il sostegno di strumenti finanziari è basato su una </a:t>
            </a:r>
            <a:r>
              <a:rPr lang="it-IT" b="1" dirty="0">
                <a:solidFill>
                  <a:srgbClr val="0033CC"/>
                </a:solidFill>
              </a:rPr>
              <a:t>valutazione ex ante </a:t>
            </a:r>
            <a:r>
              <a:rPr lang="it-IT" dirty="0"/>
              <a:t>che abbia fornito evidenze sui fallimenti del mercato o condizioni di investimento subottimali, nonché sul livello e sugli ambiti stimati della necessità di investimenti pubblici, compresi i tipi di strumenti finanziari da sostenere.</a:t>
            </a:r>
          </a:p>
          <a:p>
            <a:pPr marL="457200" indent="-457200">
              <a:buFont typeface="+mj-lt"/>
              <a:buAutoNum type="arabicPeriod"/>
            </a:pPr>
            <a:endParaRPr lang="it-IT" u="sng" dirty="0">
              <a:solidFill>
                <a:schemeClr val="accent2"/>
              </a:solidFill>
              <a:latin typeface="Calibri" pitchFamily="34" charset="0"/>
              <a:cs typeface="Calibri" pitchFamily="34" charset="0"/>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50</a:t>
            </a:fld>
            <a:endParaRPr lang="it-IT"/>
          </a:p>
        </p:txBody>
      </p:sp>
    </p:spTree>
    <p:extLst>
      <p:ext uri="{BB962C8B-B14F-4D97-AF65-F5344CB8AC3E}">
        <p14:creationId xmlns:p14="http://schemas.microsoft.com/office/powerpoint/2010/main" val="716484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179512" y="102645"/>
            <a:ext cx="8784976" cy="720725"/>
          </a:xfrm>
        </p:spPr>
        <p:txBody>
          <a:bodyPr/>
          <a:lstStyle/>
          <a:p>
            <a:r>
              <a:rPr lang="it-IT" dirty="0"/>
              <a:t>La valutazione ex ante (art. 37 RDC)</a:t>
            </a:r>
          </a:p>
        </p:txBody>
      </p:sp>
      <p:sp>
        <p:nvSpPr>
          <p:cNvPr id="106499" name="Segnaposto contenuto 2"/>
          <p:cNvSpPr>
            <a:spLocks noGrp="1"/>
          </p:cNvSpPr>
          <p:nvPr>
            <p:ph idx="1"/>
          </p:nvPr>
        </p:nvSpPr>
        <p:spPr>
          <a:xfrm>
            <a:off x="457200" y="836612"/>
            <a:ext cx="8229600" cy="5688732"/>
          </a:xfrm>
        </p:spPr>
        <p:txBody>
          <a:bodyPr>
            <a:normAutofit/>
          </a:bodyPr>
          <a:lstStyle/>
          <a:p>
            <a:pPr marL="0" indent="0">
              <a:buNone/>
            </a:pPr>
            <a:r>
              <a:rPr lang="it-IT" dirty="0"/>
              <a:t>Il sostegno di strumenti finanziari è basato su una </a:t>
            </a:r>
            <a:r>
              <a:rPr lang="it-IT" b="1" dirty="0">
                <a:solidFill>
                  <a:srgbClr val="0033CC"/>
                </a:solidFill>
              </a:rPr>
              <a:t>valutazione ex ante </a:t>
            </a:r>
            <a:r>
              <a:rPr lang="it-IT" dirty="0"/>
              <a:t>che fornisca evidenze :</a:t>
            </a:r>
          </a:p>
          <a:p>
            <a:r>
              <a:rPr lang="it-IT" dirty="0"/>
              <a:t>sui </a:t>
            </a:r>
            <a:r>
              <a:rPr lang="it-IT" b="1" dirty="0">
                <a:solidFill>
                  <a:srgbClr val="0033CC"/>
                </a:solidFill>
              </a:rPr>
              <a:t>fallimenti del mercato </a:t>
            </a:r>
            <a:r>
              <a:rPr lang="it-IT" dirty="0"/>
              <a:t>o condizioni di investimento subottimali, </a:t>
            </a:r>
          </a:p>
          <a:p>
            <a:r>
              <a:rPr lang="it-IT" dirty="0"/>
              <a:t>sul livello e sugli ambiti stimati della </a:t>
            </a:r>
            <a:r>
              <a:rPr lang="it-IT" b="1" dirty="0">
                <a:solidFill>
                  <a:srgbClr val="0033CC"/>
                </a:solidFill>
              </a:rPr>
              <a:t>necessità di investimenti pubblici</a:t>
            </a:r>
            <a:r>
              <a:rPr lang="it-IT" dirty="0">
                <a:solidFill>
                  <a:srgbClr val="0033CC"/>
                </a:solidFill>
              </a:rPr>
              <a:t>,</a:t>
            </a:r>
            <a:r>
              <a:rPr lang="it-IT" dirty="0"/>
              <a:t> compresi i tipi di strumenti finanziari da sostenere.</a:t>
            </a:r>
          </a:p>
          <a:p>
            <a:pPr marL="0" indent="0">
              <a:buNone/>
            </a:pPr>
            <a:r>
              <a:rPr lang="it-IT" dirty="0"/>
              <a:t>La valutazione ex ante è uno studio preventivo del contesto economico dove lo SF verrà implementato e serve per:</a:t>
            </a:r>
          </a:p>
          <a:p>
            <a:r>
              <a:rPr lang="it-IT" dirty="0"/>
              <a:t>definire quale sia lo </a:t>
            </a:r>
            <a:r>
              <a:rPr lang="it-IT" b="1" dirty="0">
                <a:solidFill>
                  <a:srgbClr val="0033CC"/>
                </a:solidFill>
              </a:rPr>
              <a:t>strumento di intervento più efficace </a:t>
            </a:r>
            <a:r>
              <a:rPr lang="it-IT" dirty="0"/>
              <a:t>tra le varie alternative possibili</a:t>
            </a:r>
          </a:p>
          <a:p>
            <a:r>
              <a:rPr lang="it-IT" dirty="0"/>
              <a:t>assicurare che le risorse dei fondi SIE destinate agli Strumenti Finanziari siano in linea con quanto previsto negli strumenti di programmazione e permettano di conseguire i risultati programmati</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51</a:t>
            </a:fld>
            <a:endParaRPr lang="it-IT"/>
          </a:p>
        </p:txBody>
      </p:sp>
    </p:spTree>
    <p:extLst>
      <p:ext uri="{BB962C8B-B14F-4D97-AF65-F5344CB8AC3E}">
        <p14:creationId xmlns:p14="http://schemas.microsoft.com/office/powerpoint/2010/main" val="1692747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60928-1F75-49C8-B22E-C241CEA19393}"/>
              </a:ext>
            </a:extLst>
          </p:cNvPr>
          <p:cNvSpPr>
            <a:spLocks noGrp="1"/>
          </p:cNvSpPr>
          <p:nvPr>
            <p:ph type="title"/>
          </p:nvPr>
        </p:nvSpPr>
        <p:spPr/>
        <p:txBody>
          <a:bodyPr/>
          <a:lstStyle/>
          <a:p>
            <a:r>
              <a:rPr lang="it-IT" dirty="0"/>
              <a:t>La valutazione ex ante (art. 37 RDC)</a:t>
            </a:r>
          </a:p>
        </p:txBody>
      </p:sp>
      <p:sp>
        <p:nvSpPr>
          <p:cNvPr id="3" name="Segnaposto contenuto 2">
            <a:extLst>
              <a:ext uri="{FF2B5EF4-FFF2-40B4-BE49-F238E27FC236}">
                <a16:creationId xmlns:a16="http://schemas.microsoft.com/office/drawing/2014/main" id="{4CBFAC50-43EF-44D3-8671-5601450F6537}"/>
              </a:ext>
            </a:extLst>
          </p:cNvPr>
          <p:cNvSpPr>
            <a:spLocks noGrp="1"/>
          </p:cNvSpPr>
          <p:nvPr>
            <p:ph idx="1"/>
          </p:nvPr>
        </p:nvSpPr>
        <p:spPr>
          <a:xfrm>
            <a:off x="395536" y="822722"/>
            <a:ext cx="8229600" cy="5001419"/>
          </a:xfrm>
        </p:spPr>
        <p:txBody>
          <a:bodyPr/>
          <a:lstStyle/>
          <a:p>
            <a:r>
              <a:rPr lang="it-IT" dirty="0"/>
              <a:t>a) un'analisi dei </a:t>
            </a:r>
            <a:r>
              <a:rPr lang="it-IT" b="1" dirty="0">
                <a:solidFill>
                  <a:srgbClr val="0033CC"/>
                </a:solidFill>
              </a:rPr>
              <a:t>fallimenti del mercato</a:t>
            </a:r>
            <a:r>
              <a:rPr lang="it-IT" dirty="0"/>
              <a:t>, delle condizioni di investimento subottimali e delle esigenze di investimento per settori strategici e obiettivi tematici o delle priorità di investimento da affrontare al fine di contribuire al raggiungimento di obiettivi specifici definiti nell'ambito di una priorità e da sostenere mediante strumenti finanziari;</a:t>
            </a:r>
          </a:p>
        </p:txBody>
      </p:sp>
      <p:sp>
        <p:nvSpPr>
          <p:cNvPr id="4" name="Segnaposto numero diapositiva 3">
            <a:extLst>
              <a:ext uri="{FF2B5EF4-FFF2-40B4-BE49-F238E27FC236}">
                <a16:creationId xmlns:a16="http://schemas.microsoft.com/office/drawing/2014/main" id="{36C57FE0-DE7B-471B-804F-F283DEAC1B4A}"/>
              </a:ext>
            </a:extLst>
          </p:cNvPr>
          <p:cNvSpPr>
            <a:spLocks noGrp="1"/>
          </p:cNvSpPr>
          <p:nvPr>
            <p:ph type="sldNum" sz="quarter" idx="12"/>
          </p:nvPr>
        </p:nvSpPr>
        <p:spPr/>
        <p:txBody>
          <a:bodyPr/>
          <a:lstStyle/>
          <a:p>
            <a:pPr>
              <a:defRPr/>
            </a:pPr>
            <a:fld id="{310BEF9C-E8AA-4320-831E-DA3F969F0A12}" type="slidenum">
              <a:rPr lang="it-IT" smtClean="0"/>
              <a:pPr>
                <a:defRPr/>
              </a:pPr>
              <a:t>52</a:t>
            </a:fld>
            <a:endParaRPr lang="it-IT"/>
          </a:p>
        </p:txBody>
      </p:sp>
      <p:pic>
        <p:nvPicPr>
          <p:cNvPr id="6" name="Immagine 5">
            <a:extLst>
              <a:ext uri="{FF2B5EF4-FFF2-40B4-BE49-F238E27FC236}">
                <a16:creationId xmlns:a16="http://schemas.microsoft.com/office/drawing/2014/main" id="{6C39DDD6-1CF7-4773-98C7-A062A9368CD9}"/>
              </a:ext>
            </a:extLst>
          </p:cNvPr>
          <p:cNvPicPr>
            <a:picLocks noChangeAspect="1"/>
          </p:cNvPicPr>
          <p:nvPr/>
        </p:nvPicPr>
        <p:blipFill>
          <a:blip r:embed="rId2"/>
          <a:stretch>
            <a:fillRect/>
          </a:stretch>
        </p:blipFill>
        <p:spPr>
          <a:xfrm>
            <a:off x="0" y="3068960"/>
            <a:ext cx="9144000" cy="3280615"/>
          </a:xfrm>
          <a:prstGeom prst="rect">
            <a:avLst/>
          </a:prstGeom>
        </p:spPr>
      </p:pic>
    </p:spTree>
    <p:extLst>
      <p:ext uri="{BB962C8B-B14F-4D97-AF65-F5344CB8AC3E}">
        <p14:creationId xmlns:p14="http://schemas.microsoft.com/office/powerpoint/2010/main" val="4075459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60928-1F75-49C8-B22E-C241CEA19393}"/>
              </a:ext>
            </a:extLst>
          </p:cNvPr>
          <p:cNvSpPr>
            <a:spLocks noGrp="1"/>
          </p:cNvSpPr>
          <p:nvPr>
            <p:ph type="title"/>
          </p:nvPr>
        </p:nvSpPr>
        <p:spPr/>
        <p:txBody>
          <a:bodyPr/>
          <a:lstStyle/>
          <a:p>
            <a:r>
              <a:rPr lang="it-IT" dirty="0"/>
              <a:t>La valutazione ex ante (art. 37 RDC)</a:t>
            </a:r>
          </a:p>
        </p:txBody>
      </p:sp>
      <p:sp>
        <p:nvSpPr>
          <p:cNvPr id="3" name="Segnaposto contenuto 2">
            <a:extLst>
              <a:ext uri="{FF2B5EF4-FFF2-40B4-BE49-F238E27FC236}">
                <a16:creationId xmlns:a16="http://schemas.microsoft.com/office/drawing/2014/main" id="{4CBFAC50-43EF-44D3-8671-5601450F6537}"/>
              </a:ext>
            </a:extLst>
          </p:cNvPr>
          <p:cNvSpPr>
            <a:spLocks noGrp="1"/>
          </p:cNvSpPr>
          <p:nvPr>
            <p:ph idx="1"/>
          </p:nvPr>
        </p:nvSpPr>
        <p:spPr/>
        <p:txBody>
          <a:bodyPr/>
          <a:lstStyle/>
          <a:p>
            <a:r>
              <a:rPr lang="it-IT" dirty="0"/>
              <a:t>b) una valutazione del </a:t>
            </a:r>
            <a:r>
              <a:rPr lang="it-IT" b="1" dirty="0">
                <a:solidFill>
                  <a:srgbClr val="0033CC"/>
                </a:solidFill>
              </a:rPr>
              <a:t>valore aggiunto </a:t>
            </a:r>
            <a:r>
              <a:rPr lang="it-IT" dirty="0"/>
              <a:t>degli strumenti finanziari che si ritiene saranno sostenuti dai fondi SIE, della </a:t>
            </a:r>
            <a:r>
              <a:rPr lang="it-IT" dirty="0">
                <a:solidFill>
                  <a:srgbClr val="0033CC"/>
                </a:solidFill>
              </a:rPr>
              <a:t>coerenza</a:t>
            </a:r>
            <a:r>
              <a:rPr lang="it-IT" dirty="0"/>
              <a:t> con altre forme di intervento pubblico che si rivolgono allo stesso mercato, delle possibili </a:t>
            </a:r>
            <a:r>
              <a:rPr lang="it-IT" dirty="0">
                <a:solidFill>
                  <a:srgbClr val="0033CC"/>
                </a:solidFill>
              </a:rPr>
              <a:t>implicazioni</a:t>
            </a:r>
            <a:r>
              <a:rPr lang="it-IT" dirty="0"/>
              <a:t> in materia di aiuti di Stato, della proporzionalità dell'intervento previsto e delle misure intese a contenere al minimo la distorsione del mercato;</a:t>
            </a:r>
          </a:p>
        </p:txBody>
      </p:sp>
      <p:sp>
        <p:nvSpPr>
          <p:cNvPr id="4" name="Segnaposto numero diapositiva 3">
            <a:extLst>
              <a:ext uri="{FF2B5EF4-FFF2-40B4-BE49-F238E27FC236}">
                <a16:creationId xmlns:a16="http://schemas.microsoft.com/office/drawing/2014/main" id="{36C57FE0-DE7B-471B-804F-F283DEAC1B4A}"/>
              </a:ext>
            </a:extLst>
          </p:cNvPr>
          <p:cNvSpPr>
            <a:spLocks noGrp="1"/>
          </p:cNvSpPr>
          <p:nvPr>
            <p:ph type="sldNum" sz="quarter" idx="12"/>
          </p:nvPr>
        </p:nvSpPr>
        <p:spPr/>
        <p:txBody>
          <a:bodyPr/>
          <a:lstStyle/>
          <a:p>
            <a:pPr>
              <a:defRPr/>
            </a:pPr>
            <a:fld id="{310BEF9C-E8AA-4320-831E-DA3F969F0A12}" type="slidenum">
              <a:rPr lang="it-IT" smtClean="0"/>
              <a:pPr>
                <a:defRPr/>
              </a:pPr>
              <a:t>53</a:t>
            </a:fld>
            <a:endParaRPr lang="it-IT"/>
          </a:p>
        </p:txBody>
      </p:sp>
      <p:pic>
        <p:nvPicPr>
          <p:cNvPr id="9" name="Immagine 8">
            <a:extLst>
              <a:ext uri="{FF2B5EF4-FFF2-40B4-BE49-F238E27FC236}">
                <a16:creationId xmlns:a16="http://schemas.microsoft.com/office/drawing/2014/main" id="{D672A0DD-1503-4D8C-B7F4-C9E78E57A3F3}"/>
              </a:ext>
            </a:extLst>
          </p:cNvPr>
          <p:cNvPicPr>
            <a:picLocks noChangeAspect="1"/>
          </p:cNvPicPr>
          <p:nvPr/>
        </p:nvPicPr>
        <p:blipFill>
          <a:blip r:embed="rId2"/>
          <a:stretch>
            <a:fillRect/>
          </a:stretch>
        </p:blipFill>
        <p:spPr>
          <a:xfrm>
            <a:off x="1259632" y="3949899"/>
            <a:ext cx="6963408" cy="2478286"/>
          </a:xfrm>
          <a:prstGeom prst="rect">
            <a:avLst/>
          </a:prstGeom>
        </p:spPr>
      </p:pic>
    </p:spTree>
    <p:extLst>
      <p:ext uri="{BB962C8B-B14F-4D97-AF65-F5344CB8AC3E}">
        <p14:creationId xmlns:p14="http://schemas.microsoft.com/office/powerpoint/2010/main" val="488210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60928-1F75-49C8-B22E-C241CEA19393}"/>
              </a:ext>
            </a:extLst>
          </p:cNvPr>
          <p:cNvSpPr>
            <a:spLocks noGrp="1"/>
          </p:cNvSpPr>
          <p:nvPr>
            <p:ph type="title"/>
          </p:nvPr>
        </p:nvSpPr>
        <p:spPr/>
        <p:txBody>
          <a:bodyPr/>
          <a:lstStyle/>
          <a:p>
            <a:r>
              <a:rPr lang="it-IT" dirty="0"/>
              <a:t>La valutazione ex ante (art. 37 RDC)</a:t>
            </a:r>
          </a:p>
        </p:txBody>
      </p:sp>
      <p:sp>
        <p:nvSpPr>
          <p:cNvPr id="3" name="Segnaposto contenuto 2">
            <a:extLst>
              <a:ext uri="{FF2B5EF4-FFF2-40B4-BE49-F238E27FC236}">
                <a16:creationId xmlns:a16="http://schemas.microsoft.com/office/drawing/2014/main" id="{4CBFAC50-43EF-44D3-8671-5601450F6537}"/>
              </a:ext>
            </a:extLst>
          </p:cNvPr>
          <p:cNvSpPr>
            <a:spLocks noGrp="1"/>
          </p:cNvSpPr>
          <p:nvPr>
            <p:ph idx="1"/>
          </p:nvPr>
        </p:nvSpPr>
        <p:spPr/>
        <p:txBody>
          <a:bodyPr/>
          <a:lstStyle/>
          <a:p>
            <a:r>
              <a:rPr lang="it-IT" dirty="0"/>
              <a:t>c) una stima delle risorse pubbliche e private aggiuntive che lo strumento finanziario ha la possibilità di raccogliere, fino al livello del destinatario finale (</a:t>
            </a:r>
            <a:r>
              <a:rPr lang="it-IT" b="1" dirty="0">
                <a:solidFill>
                  <a:srgbClr val="0033CC"/>
                </a:solidFill>
              </a:rPr>
              <a:t>effetto moltiplicatore previsto</a:t>
            </a:r>
            <a:r>
              <a:rPr lang="it-IT" dirty="0"/>
              <a:t>), compresa, se del caso, una valutazione della necessità e dell’entità del trattamento differenziato, inteso ad attrarre risorse complementari da investitori che operano conformemente al principio dell’economia di mercato e/o una descrizione del meccanismo che sarà impiegato per stabilire la necessità e l'entità di tale trattamento differenziato, quale una procedura di valutazione competitiva o adeguatamente indipendente;</a:t>
            </a:r>
          </a:p>
          <a:p>
            <a:pPr marL="0" indent="0">
              <a:buNone/>
            </a:pPr>
            <a:endParaRPr lang="it-IT" dirty="0"/>
          </a:p>
        </p:txBody>
      </p:sp>
      <p:sp>
        <p:nvSpPr>
          <p:cNvPr id="4" name="Segnaposto numero diapositiva 3">
            <a:extLst>
              <a:ext uri="{FF2B5EF4-FFF2-40B4-BE49-F238E27FC236}">
                <a16:creationId xmlns:a16="http://schemas.microsoft.com/office/drawing/2014/main" id="{36C57FE0-DE7B-471B-804F-F283DEAC1B4A}"/>
              </a:ext>
            </a:extLst>
          </p:cNvPr>
          <p:cNvSpPr>
            <a:spLocks noGrp="1"/>
          </p:cNvSpPr>
          <p:nvPr>
            <p:ph type="sldNum" sz="quarter" idx="12"/>
          </p:nvPr>
        </p:nvSpPr>
        <p:spPr/>
        <p:txBody>
          <a:bodyPr/>
          <a:lstStyle/>
          <a:p>
            <a:pPr>
              <a:defRPr/>
            </a:pPr>
            <a:fld id="{310BEF9C-E8AA-4320-831E-DA3F969F0A12}" type="slidenum">
              <a:rPr lang="it-IT" smtClean="0"/>
              <a:pPr>
                <a:defRPr/>
              </a:pPr>
              <a:t>54</a:t>
            </a:fld>
            <a:endParaRPr lang="it-IT"/>
          </a:p>
        </p:txBody>
      </p:sp>
    </p:spTree>
    <p:extLst>
      <p:ext uri="{BB962C8B-B14F-4D97-AF65-F5344CB8AC3E}">
        <p14:creationId xmlns:p14="http://schemas.microsoft.com/office/powerpoint/2010/main" val="3635493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60928-1F75-49C8-B22E-C241CEA19393}"/>
              </a:ext>
            </a:extLst>
          </p:cNvPr>
          <p:cNvSpPr>
            <a:spLocks noGrp="1"/>
          </p:cNvSpPr>
          <p:nvPr>
            <p:ph type="title"/>
          </p:nvPr>
        </p:nvSpPr>
        <p:spPr/>
        <p:txBody>
          <a:bodyPr/>
          <a:lstStyle/>
          <a:p>
            <a:r>
              <a:rPr lang="it-IT" dirty="0"/>
              <a:t>La valutazione ex ante (art. 37 RDC)</a:t>
            </a:r>
          </a:p>
        </p:txBody>
      </p:sp>
      <p:sp>
        <p:nvSpPr>
          <p:cNvPr id="3" name="Segnaposto contenuto 2">
            <a:extLst>
              <a:ext uri="{FF2B5EF4-FFF2-40B4-BE49-F238E27FC236}">
                <a16:creationId xmlns:a16="http://schemas.microsoft.com/office/drawing/2014/main" id="{4CBFAC50-43EF-44D3-8671-5601450F6537}"/>
              </a:ext>
            </a:extLst>
          </p:cNvPr>
          <p:cNvSpPr>
            <a:spLocks noGrp="1"/>
          </p:cNvSpPr>
          <p:nvPr>
            <p:ph idx="1"/>
          </p:nvPr>
        </p:nvSpPr>
        <p:spPr/>
        <p:txBody>
          <a:bodyPr/>
          <a:lstStyle/>
          <a:p>
            <a:r>
              <a:rPr lang="it-IT" dirty="0"/>
              <a:t>d) una valutazione delle </a:t>
            </a:r>
            <a:r>
              <a:rPr lang="it-IT" b="1" dirty="0">
                <a:solidFill>
                  <a:srgbClr val="0033CC"/>
                </a:solidFill>
              </a:rPr>
              <a:t>lezioni tratte </a:t>
            </a:r>
            <a:r>
              <a:rPr lang="it-IT" dirty="0"/>
              <a:t>dall'impiego di strumenti analoghi e dalle valutazioni ex ante effettuate in passato dagli Stati membri, compreso il modo in cui tali lezioni saranno applicate in futuro;</a:t>
            </a:r>
          </a:p>
          <a:p>
            <a:r>
              <a:rPr lang="it-IT" dirty="0"/>
              <a:t>e) la </a:t>
            </a:r>
            <a:r>
              <a:rPr lang="it-IT" b="1" dirty="0">
                <a:solidFill>
                  <a:srgbClr val="0033CC"/>
                </a:solidFill>
              </a:rPr>
              <a:t>strategia di investimento </a:t>
            </a:r>
            <a:r>
              <a:rPr lang="it-IT" dirty="0"/>
              <a:t>proposta, compreso un esame delle opzioni per quanto riguarda le modalità di attuazione ai sensi dell'articolo 38, i prodotti finanziari da offrire, i destinatari finali e, se del caso, la combinazione prevista con il sostegno sotto forma di sovvenzioni;</a:t>
            </a:r>
          </a:p>
        </p:txBody>
      </p:sp>
      <p:sp>
        <p:nvSpPr>
          <p:cNvPr id="4" name="Segnaposto numero diapositiva 3">
            <a:extLst>
              <a:ext uri="{FF2B5EF4-FFF2-40B4-BE49-F238E27FC236}">
                <a16:creationId xmlns:a16="http://schemas.microsoft.com/office/drawing/2014/main" id="{36C57FE0-DE7B-471B-804F-F283DEAC1B4A}"/>
              </a:ext>
            </a:extLst>
          </p:cNvPr>
          <p:cNvSpPr>
            <a:spLocks noGrp="1"/>
          </p:cNvSpPr>
          <p:nvPr>
            <p:ph type="sldNum" sz="quarter" idx="12"/>
          </p:nvPr>
        </p:nvSpPr>
        <p:spPr/>
        <p:txBody>
          <a:bodyPr/>
          <a:lstStyle/>
          <a:p>
            <a:pPr>
              <a:defRPr/>
            </a:pPr>
            <a:fld id="{310BEF9C-E8AA-4320-831E-DA3F969F0A12}" type="slidenum">
              <a:rPr lang="it-IT" smtClean="0"/>
              <a:pPr>
                <a:defRPr/>
              </a:pPr>
              <a:t>55</a:t>
            </a:fld>
            <a:endParaRPr lang="it-IT"/>
          </a:p>
        </p:txBody>
      </p:sp>
    </p:spTree>
    <p:extLst>
      <p:ext uri="{BB962C8B-B14F-4D97-AF65-F5344CB8AC3E}">
        <p14:creationId xmlns:p14="http://schemas.microsoft.com/office/powerpoint/2010/main" val="22359026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60928-1F75-49C8-B22E-C241CEA19393}"/>
              </a:ext>
            </a:extLst>
          </p:cNvPr>
          <p:cNvSpPr>
            <a:spLocks noGrp="1"/>
          </p:cNvSpPr>
          <p:nvPr>
            <p:ph type="title"/>
          </p:nvPr>
        </p:nvSpPr>
        <p:spPr/>
        <p:txBody>
          <a:bodyPr/>
          <a:lstStyle/>
          <a:p>
            <a:r>
              <a:rPr lang="it-IT" dirty="0"/>
              <a:t>La valutazione ex ante (art. 37 RDC)</a:t>
            </a:r>
          </a:p>
        </p:txBody>
      </p:sp>
      <p:sp>
        <p:nvSpPr>
          <p:cNvPr id="3" name="Segnaposto contenuto 2">
            <a:extLst>
              <a:ext uri="{FF2B5EF4-FFF2-40B4-BE49-F238E27FC236}">
                <a16:creationId xmlns:a16="http://schemas.microsoft.com/office/drawing/2014/main" id="{4CBFAC50-43EF-44D3-8671-5601450F6537}"/>
              </a:ext>
            </a:extLst>
          </p:cNvPr>
          <p:cNvSpPr>
            <a:spLocks noGrp="1"/>
          </p:cNvSpPr>
          <p:nvPr>
            <p:ph idx="1"/>
          </p:nvPr>
        </p:nvSpPr>
        <p:spPr/>
        <p:txBody>
          <a:bodyPr/>
          <a:lstStyle/>
          <a:p>
            <a:r>
              <a:rPr lang="it-IT" dirty="0"/>
              <a:t>f) un'indicazione dei </a:t>
            </a:r>
            <a:r>
              <a:rPr lang="it-IT" b="1" dirty="0">
                <a:solidFill>
                  <a:srgbClr val="0033CC"/>
                </a:solidFill>
              </a:rPr>
              <a:t>risultati attesi </a:t>
            </a:r>
            <a:r>
              <a:rPr lang="it-IT" dirty="0"/>
              <a:t>e del modo in cui si prevede che lo strumento finanziario considerato contribuisca al conseguimento degli obiettivi specifici della pertinente priorità, compresi gli indicatori per tale contributo;</a:t>
            </a:r>
          </a:p>
          <a:p>
            <a:r>
              <a:rPr lang="it-IT" dirty="0"/>
              <a:t>g) disposizioni che consentano di procedere, ove necessario, al </a:t>
            </a:r>
            <a:r>
              <a:rPr lang="it-IT" b="1" dirty="0">
                <a:solidFill>
                  <a:srgbClr val="0033CC"/>
                </a:solidFill>
              </a:rPr>
              <a:t>riesame e all'aggiornamento della valutazione ex ante </a:t>
            </a:r>
            <a:r>
              <a:rPr lang="it-IT" dirty="0"/>
              <a:t>durante l'attuazione di qualsiasi strumento finanziario attuato in base a tale valutazione, se durante la fase di attuazione l'autorità di gestione ritiene che la valutazione ex ante non possa più rappresentare con precisione le condizioni di mercato esistenti al momento dell'attuazione.</a:t>
            </a:r>
          </a:p>
        </p:txBody>
      </p:sp>
      <p:sp>
        <p:nvSpPr>
          <p:cNvPr id="4" name="Segnaposto numero diapositiva 3">
            <a:extLst>
              <a:ext uri="{FF2B5EF4-FFF2-40B4-BE49-F238E27FC236}">
                <a16:creationId xmlns:a16="http://schemas.microsoft.com/office/drawing/2014/main" id="{36C57FE0-DE7B-471B-804F-F283DEAC1B4A}"/>
              </a:ext>
            </a:extLst>
          </p:cNvPr>
          <p:cNvSpPr>
            <a:spLocks noGrp="1"/>
          </p:cNvSpPr>
          <p:nvPr>
            <p:ph type="sldNum" sz="quarter" idx="12"/>
          </p:nvPr>
        </p:nvSpPr>
        <p:spPr/>
        <p:txBody>
          <a:bodyPr/>
          <a:lstStyle/>
          <a:p>
            <a:pPr>
              <a:defRPr/>
            </a:pPr>
            <a:fld id="{310BEF9C-E8AA-4320-831E-DA3F969F0A12}" type="slidenum">
              <a:rPr lang="it-IT" smtClean="0"/>
              <a:pPr>
                <a:defRPr/>
              </a:pPr>
              <a:t>56</a:t>
            </a:fld>
            <a:endParaRPr lang="it-IT"/>
          </a:p>
        </p:txBody>
      </p:sp>
    </p:spTree>
    <p:extLst>
      <p:ext uri="{BB962C8B-B14F-4D97-AF65-F5344CB8AC3E}">
        <p14:creationId xmlns:p14="http://schemas.microsoft.com/office/powerpoint/2010/main" val="28283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60928-1F75-49C8-B22E-C241CEA19393}"/>
              </a:ext>
            </a:extLst>
          </p:cNvPr>
          <p:cNvSpPr>
            <a:spLocks noGrp="1"/>
          </p:cNvSpPr>
          <p:nvPr>
            <p:ph type="title"/>
          </p:nvPr>
        </p:nvSpPr>
        <p:spPr/>
        <p:txBody>
          <a:bodyPr/>
          <a:lstStyle/>
          <a:p>
            <a:r>
              <a:rPr lang="it-IT" dirty="0"/>
              <a:t>La valutazione ex ante (art. 37 RDC)</a:t>
            </a:r>
          </a:p>
        </p:txBody>
      </p:sp>
      <p:sp>
        <p:nvSpPr>
          <p:cNvPr id="3" name="Segnaposto contenuto 2">
            <a:extLst>
              <a:ext uri="{FF2B5EF4-FFF2-40B4-BE49-F238E27FC236}">
                <a16:creationId xmlns:a16="http://schemas.microsoft.com/office/drawing/2014/main" id="{4CBFAC50-43EF-44D3-8671-5601450F6537}"/>
              </a:ext>
            </a:extLst>
          </p:cNvPr>
          <p:cNvSpPr>
            <a:spLocks noGrp="1"/>
          </p:cNvSpPr>
          <p:nvPr>
            <p:ph idx="1"/>
          </p:nvPr>
        </p:nvSpPr>
        <p:spPr/>
        <p:txBody>
          <a:bodyPr/>
          <a:lstStyle/>
          <a:p>
            <a:pPr marL="0" indent="0">
              <a:buNone/>
            </a:pPr>
            <a:r>
              <a:rPr lang="it-IT" b="1" dirty="0">
                <a:solidFill>
                  <a:srgbClr val="0033CC"/>
                </a:solidFill>
              </a:rPr>
              <a:t>Conclusioni</a:t>
            </a:r>
          </a:p>
          <a:p>
            <a:r>
              <a:rPr lang="it-IT" dirty="0"/>
              <a:t>La valutazione ex ante è un documento chiave nella fase di costruzione e attuazione dello strumento finanziario. </a:t>
            </a:r>
          </a:p>
          <a:p>
            <a:r>
              <a:rPr lang="it-IT" dirty="0"/>
              <a:t>La corretta impostazione della valutazione e delle analisi consente di affrontare tempestivamente alcuni problemi che potrebbero presentarsi nella fase di attuazione. </a:t>
            </a:r>
          </a:p>
          <a:p>
            <a:r>
              <a:rPr lang="it-IT" dirty="0"/>
              <a:t>l'elemento centrale per la corretta costruzione dello strumento finanziario è l'analisi dei fallimenti di mercato e delle situazioni subottimali che consente di individuare un corretto dimensionamento dello strumento e le caratteristiche che dovrebbe possedere per rispondere alle esigenze dei destinatari.</a:t>
            </a:r>
          </a:p>
        </p:txBody>
      </p:sp>
      <p:sp>
        <p:nvSpPr>
          <p:cNvPr id="4" name="Segnaposto numero diapositiva 3">
            <a:extLst>
              <a:ext uri="{FF2B5EF4-FFF2-40B4-BE49-F238E27FC236}">
                <a16:creationId xmlns:a16="http://schemas.microsoft.com/office/drawing/2014/main" id="{36C57FE0-DE7B-471B-804F-F283DEAC1B4A}"/>
              </a:ext>
            </a:extLst>
          </p:cNvPr>
          <p:cNvSpPr>
            <a:spLocks noGrp="1"/>
          </p:cNvSpPr>
          <p:nvPr>
            <p:ph type="sldNum" sz="quarter" idx="12"/>
          </p:nvPr>
        </p:nvSpPr>
        <p:spPr/>
        <p:txBody>
          <a:bodyPr/>
          <a:lstStyle/>
          <a:p>
            <a:pPr>
              <a:defRPr/>
            </a:pPr>
            <a:fld id="{310BEF9C-E8AA-4320-831E-DA3F969F0A12}" type="slidenum">
              <a:rPr lang="it-IT" smtClean="0"/>
              <a:pPr>
                <a:defRPr/>
              </a:pPr>
              <a:t>57</a:t>
            </a:fld>
            <a:endParaRPr lang="it-IT"/>
          </a:p>
        </p:txBody>
      </p:sp>
    </p:spTree>
    <p:extLst>
      <p:ext uri="{BB962C8B-B14F-4D97-AF65-F5344CB8AC3E}">
        <p14:creationId xmlns:p14="http://schemas.microsoft.com/office/powerpoint/2010/main" val="1123290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26EBDF-D250-4405-9337-1B8BAC9B9400}"/>
              </a:ext>
            </a:extLst>
          </p:cNvPr>
          <p:cNvSpPr>
            <a:spLocks noGrp="1"/>
          </p:cNvSpPr>
          <p:nvPr>
            <p:ph type="title"/>
          </p:nvPr>
        </p:nvSpPr>
        <p:spPr>
          <a:xfrm>
            <a:off x="457200" y="44624"/>
            <a:ext cx="8229600" cy="504056"/>
          </a:xfrm>
        </p:spPr>
        <p:txBody>
          <a:bodyPr/>
          <a:lstStyle/>
          <a:p>
            <a:r>
              <a:rPr lang="it-IT" dirty="0"/>
              <a:t>La valutazione ex ante del POR Calabria</a:t>
            </a:r>
          </a:p>
        </p:txBody>
      </p:sp>
      <p:sp>
        <p:nvSpPr>
          <p:cNvPr id="4" name="Segnaposto numero diapositiva 3">
            <a:extLst>
              <a:ext uri="{FF2B5EF4-FFF2-40B4-BE49-F238E27FC236}">
                <a16:creationId xmlns:a16="http://schemas.microsoft.com/office/drawing/2014/main" id="{4300E3BC-E8B8-46CC-9644-9B88ADF150DB}"/>
              </a:ext>
            </a:extLst>
          </p:cNvPr>
          <p:cNvSpPr>
            <a:spLocks noGrp="1"/>
          </p:cNvSpPr>
          <p:nvPr>
            <p:ph type="sldNum" sz="quarter" idx="12"/>
          </p:nvPr>
        </p:nvSpPr>
        <p:spPr/>
        <p:txBody>
          <a:bodyPr/>
          <a:lstStyle/>
          <a:p>
            <a:pPr>
              <a:defRPr/>
            </a:pPr>
            <a:fld id="{310BEF9C-E8AA-4320-831E-DA3F969F0A12}" type="slidenum">
              <a:rPr lang="it-IT" smtClean="0"/>
              <a:pPr>
                <a:defRPr/>
              </a:pPr>
              <a:t>58</a:t>
            </a:fld>
            <a:endParaRPr lang="it-IT"/>
          </a:p>
        </p:txBody>
      </p:sp>
      <p:pic>
        <p:nvPicPr>
          <p:cNvPr id="6" name="Immagine 5">
            <a:extLst>
              <a:ext uri="{FF2B5EF4-FFF2-40B4-BE49-F238E27FC236}">
                <a16:creationId xmlns:a16="http://schemas.microsoft.com/office/drawing/2014/main" id="{4011EFB3-3F7A-4DC2-846B-6374242A7C56}"/>
              </a:ext>
            </a:extLst>
          </p:cNvPr>
          <p:cNvPicPr>
            <a:picLocks noChangeAspect="1"/>
          </p:cNvPicPr>
          <p:nvPr/>
        </p:nvPicPr>
        <p:blipFill>
          <a:blip r:embed="rId2"/>
          <a:stretch>
            <a:fillRect/>
          </a:stretch>
        </p:blipFill>
        <p:spPr>
          <a:xfrm>
            <a:off x="472429" y="3645024"/>
            <a:ext cx="8388424" cy="2880320"/>
          </a:xfrm>
          <a:prstGeom prst="rect">
            <a:avLst/>
          </a:prstGeom>
        </p:spPr>
      </p:pic>
      <p:pic>
        <p:nvPicPr>
          <p:cNvPr id="8" name="Immagine 7">
            <a:extLst>
              <a:ext uri="{FF2B5EF4-FFF2-40B4-BE49-F238E27FC236}">
                <a16:creationId xmlns:a16="http://schemas.microsoft.com/office/drawing/2014/main" id="{2117F78E-6E8B-4790-93C7-84C1FACE0686}"/>
              </a:ext>
            </a:extLst>
          </p:cNvPr>
          <p:cNvPicPr>
            <a:picLocks noChangeAspect="1"/>
          </p:cNvPicPr>
          <p:nvPr/>
        </p:nvPicPr>
        <p:blipFill>
          <a:blip r:embed="rId3"/>
          <a:stretch>
            <a:fillRect/>
          </a:stretch>
        </p:blipFill>
        <p:spPr>
          <a:xfrm>
            <a:off x="457200" y="548680"/>
            <a:ext cx="8352928" cy="2901544"/>
          </a:xfrm>
          <a:prstGeom prst="rect">
            <a:avLst/>
          </a:prstGeom>
        </p:spPr>
      </p:pic>
    </p:spTree>
    <p:extLst>
      <p:ext uri="{BB962C8B-B14F-4D97-AF65-F5344CB8AC3E}">
        <p14:creationId xmlns:p14="http://schemas.microsoft.com/office/powerpoint/2010/main" val="2470000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26EBDF-D250-4405-9337-1B8BAC9B9400}"/>
              </a:ext>
            </a:extLst>
          </p:cNvPr>
          <p:cNvSpPr>
            <a:spLocks noGrp="1"/>
          </p:cNvSpPr>
          <p:nvPr>
            <p:ph type="title"/>
          </p:nvPr>
        </p:nvSpPr>
        <p:spPr>
          <a:xfrm>
            <a:off x="457200" y="44624"/>
            <a:ext cx="8229600" cy="504056"/>
          </a:xfrm>
        </p:spPr>
        <p:txBody>
          <a:bodyPr/>
          <a:lstStyle/>
          <a:p>
            <a:r>
              <a:rPr lang="it-IT" dirty="0"/>
              <a:t>La valutazione ex ante del POR Calabria</a:t>
            </a:r>
          </a:p>
        </p:txBody>
      </p:sp>
      <p:sp>
        <p:nvSpPr>
          <p:cNvPr id="4" name="Segnaposto numero diapositiva 3">
            <a:extLst>
              <a:ext uri="{FF2B5EF4-FFF2-40B4-BE49-F238E27FC236}">
                <a16:creationId xmlns:a16="http://schemas.microsoft.com/office/drawing/2014/main" id="{4300E3BC-E8B8-46CC-9644-9B88ADF150DB}"/>
              </a:ext>
            </a:extLst>
          </p:cNvPr>
          <p:cNvSpPr>
            <a:spLocks noGrp="1"/>
          </p:cNvSpPr>
          <p:nvPr>
            <p:ph type="sldNum" sz="quarter" idx="12"/>
          </p:nvPr>
        </p:nvSpPr>
        <p:spPr/>
        <p:txBody>
          <a:bodyPr/>
          <a:lstStyle/>
          <a:p>
            <a:pPr>
              <a:defRPr/>
            </a:pPr>
            <a:fld id="{310BEF9C-E8AA-4320-831E-DA3F969F0A12}" type="slidenum">
              <a:rPr lang="it-IT" smtClean="0"/>
              <a:pPr>
                <a:defRPr/>
              </a:pPr>
              <a:t>59</a:t>
            </a:fld>
            <a:endParaRPr lang="it-IT"/>
          </a:p>
        </p:txBody>
      </p:sp>
      <p:pic>
        <p:nvPicPr>
          <p:cNvPr id="5" name="Immagine 4">
            <a:extLst>
              <a:ext uri="{FF2B5EF4-FFF2-40B4-BE49-F238E27FC236}">
                <a16:creationId xmlns:a16="http://schemas.microsoft.com/office/drawing/2014/main" id="{1A0E7EB8-FD7D-41C4-BBA8-0DEB188E4791}"/>
              </a:ext>
            </a:extLst>
          </p:cNvPr>
          <p:cNvPicPr>
            <a:picLocks noChangeAspect="1"/>
          </p:cNvPicPr>
          <p:nvPr/>
        </p:nvPicPr>
        <p:blipFill>
          <a:blip r:embed="rId2"/>
          <a:stretch>
            <a:fillRect/>
          </a:stretch>
        </p:blipFill>
        <p:spPr>
          <a:xfrm>
            <a:off x="323528" y="1268760"/>
            <a:ext cx="8748464" cy="4552727"/>
          </a:xfrm>
          <a:prstGeom prst="rect">
            <a:avLst/>
          </a:prstGeom>
        </p:spPr>
      </p:pic>
    </p:spTree>
    <p:extLst>
      <p:ext uri="{BB962C8B-B14F-4D97-AF65-F5344CB8AC3E}">
        <p14:creationId xmlns:p14="http://schemas.microsoft.com/office/powerpoint/2010/main" val="235679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La normativa UE di riferimento in materia di strumenti finanziari</a:t>
            </a:r>
            <a:br>
              <a:rPr lang="it-IT" sz="2800" dirty="0">
                <a:solidFill>
                  <a:srgbClr val="FF0000"/>
                </a:solidFill>
              </a:rPr>
            </a:br>
            <a:endParaRPr lang="it-IT" sz="2800" dirty="0">
              <a:solidFill>
                <a:srgbClr val="FF0000"/>
              </a:solidFill>
            </a:endParaRP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6</a:t>
            </a:fld>
            <a:endParaRPr lang="it-IT" dirty="0"/>
          </a:p>
        </p:txBody>
      </p:sp>
    </p:spTree>
    <p:extLst>
      <p:ext uri="{BB962C8B-B14F-4D97-AF65-F5344CB8AC3E}">
        <p14:creationId xmlns:p14="http://schemas.microsoft.com/office/powerpoint/2010/main" val="26159542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26EBDF-D250-4405-9337-1B8BAC9B9400}"/>
              </a:ext>
            </a:extLst>
          </p:cNvPr>
          <p:cNvSpPr>
            <a:spLocks noGrp="1"/>
          </p:cNvSpPr>
          <p:nvPr>
            <p:ph type="title"/>
          </p:nvPr>
        </p:nvSpPr>
        <p:spPr>
          <a:xfrm>
            <a:off x="457200" y="44624"/>
            <a:ext cx="8229600" cy="504056"/>
          </a:xfrm>
        </p:spPr>
        <p:txBody>
          <a:bodyPr/>
          <a:lstStyle/>
          <a:p>
            <a:r>
              <a:rPr lang="it-IT" dirty="0"/>
              <a:t>La valutazione ex ante del POR Calabria</a:t>
            </a:r>
          </a:p>
        </p:txBody>
      </p:sp>
      <p:sp>
        <p:nvSpPr>
          <p:cNvPr id="4" name="Segnaposto numero diapositiva 3">
            <a:extLst>
              <a:ext uri="{FF2B5EF4-FFF2-40B4-BE49-F238E27FC236}">
                <a16:creationId xmlns:a16="http://schemas.microsoft.com/office/drawing/2014/main" id="{4300E3BC-E8B8-46CC-9644-9B88ADF150DB}"/>
              </a:ext>
            </a:extLst>
          </p:cNvPr>
          <p:cNvSpPr>
            <a:spLocks noGrp="1"/>
          </p:cNvSpPr>
          <p:nvPr>
            <p:ph type="sldNum" sz="quarter" idx="12"/>
          </p:nvPr>
        </p:nvSpPr>
        <p:spPr/>
        <p:txBody>
          <a:bodyPr/>
          <a:lstStyle/>
          <a:p>
            <a:pPr>
              <a:defRPr/>
            </a:pPr>
            <a:fld id="{310BEF9C-E8AA-4320-831E-DA3F969F0A12}" type="slidenum">
              <a:rPr lang="it-IT" smtClean="0"/>
              <a:pPr>
                <a:defRPr/>
              </a:pPr>
              <a:t>60</a:t>
            </a:fld>
            <a:endParaRPr lang="it-IT"/>
          </a:p>
        </p:txBody>
      </p:sp>
      <p:pic>
        <p:nvPicPr>
          <p:cNvPr id="6" name="Immagine 5">
            <a:extLst>
              <a:ext uri="{FF2B5EF4-FFF2-40B4-BE49-F238E27FC236}">
                <a16:creationId xmlns:a16="http://schemas.microsoft.com/office/drawing/2014/main" id="{9746B112-1FC7-40C1-B274-468E2FB77713}"/>
              </a:ext>
            </a:extLst>
          </p:cNvPr>
          <p:cNvPicPr>
            <a:picLocks noChangeAspect="1"/>
          </p:cNvPicPr>
          <p:nvPr/>
        </p:nvPicPr>
        <p:blipFill>
          <a:blip r:embed="rId2"/>
          <a:stretch>
            <a:fillRect/>
          </a:stretch>
        </p:blipFill>
        <p:spPr>
          <a:xfrm>
            <a:off x="683568" y="1052736"/>
            <a:ext cx="7668344" cy="5268937"/>
          </a:xfrm>
          <a:prstGeom prst="rect">
            <a:avLst/>
          </a:prstGeom>
        </p:spPr>
      </p:pic>
    </p:spTree>
    <p:extLst>
      <p:ext uri="{BB962C8B-B14F-4D97-AF65-F5344CB8AC3E}">
        <p14:creationId xmlns:p14="http://schemas.microsoft.com/office/powerpoint/2010/main" val="3013930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26EBDF-D250-4405-9337-1B8BAC9B9400}"/>
              </a:ext>
            </a:extLst>
          </p:cNvPr>
          <p:cNvSpPr>
            <a:spLocks noGrp="1"/>
          </p:cNvSpPr>
          <p:nvPr>
            <p:ph type="title"/>
          </p:nvPr>
        </p:nvSpPr>
        <p:spPr>
          <a:xfrm>
            <a:off x="457200" y="44624"/>
            <a:ext cx="8229600" cy="504056"/>
          </a:xfrm>
        </p:spPr>
        <p:txBody>
          <a:bodyPr/>
          <a:lstStyle/>
          <a:p>
            <a:r>
              <a:rPr lang="it-IT" dirty="0"/>
              <a:t>La valutazione ex ante del POR Calabria</a:t>
            </a:r>
          </a:p>
        </p:txBody>
      </p:sp>
      <p:sp>
        <p:nvSpPr>
          <p:cNvPr id="4" name="Segnaposto numero diapositiva 3">
            <a:extLst>
              <a:ext uri="{FF2B5EF4-FFF2-40B4-BE49-F238E27FC236}">
                <a16:creationId xmlns:a16="http://schemas.microsoft.com/office/drawing/2014/main" id="{4300E3BC-E8B8-46CC-9644-9B88ADF150DB}"/>
              </a:ext>
            </a:extLst>
          </p:cNvPr>
          <p:cNvSpPr>
            <a:spLocks noGrp="1"/>
          </p:cNvSpPr>
          <p:nvPr>
            <p:ph type="sldNum" sz="quarter" idx="12"/>
          </p:nvPr>
        </p:nvSpPr>
        <p:spPr/>
        <p:txBody>
          <a:bodyPr/>
          <a:lstStyle/>
          <a:p>
            <a:pPr>
              <a:defRPr/>
            </a:pPr>
            <a:fld id="{310BEF9C-E8AA-4320-831E-DA3F969F0A12}" type="slidenum">
              <a:rPr lang="it-IT" smtClean="0"/>
              <a:pPr>
                <a:defRPr/>
              </a:pPr>
              <a:t>61</a:t>
            </a:fld>
            <a:endParaRPr lang="it-IT"/>
          </a:p>
        </p:txBody>
      </p:sp>
      <p:pic>
        <p:nvPicPr>
          <p:cNvPr id="5" name="Immagine 4">
            <a:extLst>
              <a:ext uri="{FF2B5EF4-FFF2-40B4-BE49-F238E27FC236}">
                <a16:creationId xmlns:a16="http://schemas.microsoft.com/office/drawing/2014/main" id="{A775025F-D9CB-4958-9979-8153250AF683}"/>
              </a:ext>
            </a:extLst>
          </p:cNvPr>
          <p:cNvPicPr>
            <a:picLocks noChangeAspect="1"/>
          </p:cNvPicPr>
          <p:nvPr/>
        </p:nvPicPr>
        <p:blipFill>
          <a:blip r:embed="rId2"/>
          <a:stretch>
            <a:fillRect/>
          </a:stretch>
        </p:blipFill>
        <p:spPr>
          <a:xfrm>
            <a:off x="827584" y="685709"/>
            <a:ext cx="6697557" cy="5797641"/>
          </a:xfrm>
          <a:prstGeom prst="rect">
            <a:avLst/>
          </a:prstGeom>
        </p:spPr>
      </p:pic>
    </p:spTree>
    <p:extLst>
      <p:ext uri="{BB962C8B-B14F-4D97-AF65-F5344CB8AC3E}">
        <p14:creationId xmlns:p14="http://schemas.microsoft.com/office/powerpoint/2010/main" val="1862658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­Selezione degli organismi che attuano lo strumento</a:t>
            </a:r>
            <a:br>
              <a:rPr lang="it-IT" sz="2800" dirty="0">
                <a:solidFill>
                  <a:srgbClr val="FF0000"/>
                </a:solidFill>
              </a:rPr>
            </a:br>
            <a:endParaRPr lang="it-IT" sz="2800" dirty="0">
              <a:solidFill>
                <a:srgbClr val="FF0000"/>
              </a:solidFill>
            </a:endParaRP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62</a:t>
            </a:fld>
            <a:endParaRPr lang="it-IT" dirty="0"/>
          </a:p>
        </p:txBody>
      </p:sp>
    </p:spTree>
    <p:extLst>
      <p:ext uri="{BB962C8B-B14F-4D97-AF65-F5344CB8AC3E}">
        <p14:creationId xmlns:p14="http://schemas.microsoft.com/office/powerpoint/2010/main" val="3115967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Attuazione degli strumenti finanziari</a:t>
            </a:r>
          </a:p>
        </p:txBody>
      </p:sp>
      <p:sp>
        <p:nvSpPr>
          <p:cNvPr id="3" name="Segnaposto contenuto 2"/>
          <p:cNvSpPr>
            <a:spLocks noGrp="1"/>
          </p:cNvSpPr>
          <p:nvPr>
            <p:ph idx="1"/>
          </p:nvPr>
        </p:nvSpPr>
        <p:spPr>
          <a:xfrm>
            <a:off x="457200" y="980728"/>
            <a:ext cx="8363272" cy="5001419"/>
          </a:xfrm>
        </p:spPr>
        <p:txBody>
          <a:bodyPr/>
          <a:lstStyle/>
          <a:p>
            <a:pPr marL="0" indent="0" algn="just">
              <a:lnSpc>
                <a:spcPct val="95000"/>
              </a:lnSpc>
              <a:spcBef>
                <a:spcPts val="600"/>
              </a:spcBef>
              <a:buClrTx/>
              <a:buFontTx/>
              <a:buNone/>
              <a:tabLst>
                <a:tab pos="8686800" algn="l"/>
              </a:tabLst>
            </a:pPr>
            <a:r>
              <a:rPr lang="it-IT" dirty="0">
                <a:solidFill>
                  <a:srgbClr val="000000"/>
                </a:solidFill>
                <a:ea typeface="굴림" pitchFamily="34" charset="-127"/>
              </a:rPr>
              <a:t>Le autorità di gestione possono fornire un contributo finanziario a favore dei seguenti strumenti finanziari:</a:t>
            </a:r>
          </a:p>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a) gli strumenti finanziari istituiti a livello dell'Unione, gestiti direttamente o indirettamente dalla Commissione;</a:t>
            </a:r>
          </a:p>
          <a:p>
            <a:pPr marL="0" indent="0" algn="just">
              <a:lnSpc>
                <a:spcPct val="95000"/>
              </a:lnSpc>
              <a:spcBef>
                <a:spcPts val="600"/>
              </a:spcBef>
              <a:buClrTx/>
              <a:buFontTx/>
              <a:buNone/>
              <a:tabLst>
                <a:tab pos="8686800" algn="l"/>
              </a:tabLst>
            </a:pPr>
            <a:r>
              <a:rPr lang="it-IT" sz="2400" dirty="0">
                <a:solidFill>
                  <a:srgbClr val="0033CC"/>
                </a:solidFill>
                <a:latin typeface="Calibri" pitchFamily="34" charset="0"/>
                <a:ea typeface="굴림" pitchFamily="34" charset="-127"/>
              </a:rPr>
              <a:t>b) gli strumenti finanziari istituiti a livello nazionale, regionale, transnazionale o transfrontaliero, gestiti dall'autorità di gestione o sotto la sua responsabilità; </a:t>
            </a:r>
          </a:p>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c) gli strumenti finanziari che combinano tale contributo con prodotti finanziari della BEI nell’ambito del FEIS (Fondo europeo per gli investimenti strategici).</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63</a:t>
            </a:fld>
            <a:endParaRPr lang="it-IT"/>
          </a:p>
        </p:txBody>
      </p:sp>
    </p:spTree>
    <p:extLst>
      <p:ext uri="{BB962C8B-B14F-4D97-AF65-F5344CB8AC3E}">
        <p14:creationId xmlns:p14="http://schemas.microsoft.com/office/powerpoint/2010/main" val="2582401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SF istituiti a livello nazionale</a:t>
            </a:r>
          </a:p>
        </p:txBody>
      </p:sp>
      <p:sp>
        <p:nvSpPr>
          <p:cNvPr id="3" name="Segnaposto contenuto 2"/>
          <p:cNvSpPr>
            <a:spLocks noGrp="1"/>
          </p:cNvSpPr>
          <p:nvPr>
            <p:ph idx="1"/>
          </p:nvPr>
        </p:nvSpPr>
        <p:spPr>
          <a:xfrm>
            <a:off x="457200" y="980728"/>
            <a:ext cx="8363272" cy="5001419"/>
          </a:xfrm>
        </p:spPr>
        <p:txBody>
          <a:bodyPr/>
          <a:lstStyle/>
          <a:p>
            <a:pPr marL="0" indent="0" algn="just">
              <a:lnSpc>
                <a:spcPct val="95000"/>
              </a:lnSpc>
              <a:spcBef>
                <a:spcPts val="600"/>
              </a:spcBef>
              <a:buClrTx/>
              <a:buFontTx/>
              <a:buNone/>
              <a:tabLst>
                <a:tab pos="8686800" algn="l"/>
              </a:tabLst>
            </a:pPr>
            <a:r>
              <a:rPr lang="it-IT" dirty="0">
                <a:solidFill>
                  <a:srgbClr val="000000"/>
                </a:solidFill>
                <a:ea typeface="굴림" pitchFamily="34" charset="-127"/>
              </a:rPr>
              <a:t>Le autorità di gestione possono fornire un contributo finanziario a favore dei seguenti strumenti finanziari:</a:t>
            </a:r>
          </a:p>
          <a:p>
            <a:pPr marL="0" indent="0" algn="just">
              <a:lnSpc>
                <a:spcPct val="95000"/>
              </a:lnSpc>
              <a:spcBef>
                <a:spcPts val="600"/>
              </a:spcBef>
              <a:buClrTx/>
              <a:buFontTx/>
              <a:buNone/>
              <a:tabLst>
                <a:tab pos="8686800" algn="l"/>
              </a:tabLst>
            </a:pPr>
            <a:r>
              <a:rPr lang="it-IT" sz="2400" dirty="0">
                <a:solidFill>
                  <a:srgbClr val="000000"/>
                </a:solidFill>
                <a:latin typeface="Calibri" pitchFamily="34" charset="0"/>
                <a:ea typeface="굴림" pitchFamily="34" charset="-127"/>
              </a:rPr>
              <a:t>a) strumenti finanziari che soddisfano i termini e le condizioni uniformi stabiliti dalla Commissione (Reg. 964/2014);</a:t>
            </a:r>
          </a:p>
          <a:p>
            <a:pPr marL="0" indent="0" algn="just">
              <a:lnSpc>
                <a:spcPct val="95000"/>
              </a:lnSpc>
              <a:spcBef>
                <a:spcPts val="600"/>
              </a:spcBef>
              <a:buClrTx/>
              <a:buFontTx/>
              <a:buNone/>
              <a:tabLst>
                <a:tab pos="8686800" algn="l"/>
              </a:tabLst>
            </a:pPr>
            <a:r>
              <a:rPr lang="it-IT" sz="2400" dirty="0">
                <a:solidFill>
                  <a:srgbClr val="0033CC"/>
                </a:solidFill>
                <a:latin typeface="Calibri" pitchFamily="34" charset="0"/>
                <a:ea typeface="굴림" pitchFamily="34" charset="-127"/>
              </a:rPr>
              <a:t>b) strumenti finanziari già esistenti o nuovi specificamente concepiti per conseguire gli obiettivi specifici definiti nell'ambito delle pertinenti priorità</a:t>
            </a:r>
            <a:r>
              <a:rPr lang="it-IT" sz="2400" dirty="0">
                <a:solidFill>
                  <a:srgbClr val="000000"/>
                </a:solidFill>
                <a:latin typeface="Calibri" pitchFamily="34" charset="0"/>
                <a:ea typeface="굴림" pitchFamily="34" charset="-127"/>
              </a:rPr>
              <a:t>.</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64</a:t>
            </a:fld>
            <a:endParaRPr lang="it-IT"/>
          </a:p>
        </p:txBody>
      </p:sp>
    </p:spTree>
    <p:extLst>
      <p:ext uri="{BB962C8B-B14F-4D97-AF65-F5344CB8AC3E}">
        <p14:creationId xmlns:p14="http://schemas.microsoft.com/office/powerpoint/2010/main" val="41622637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SF istituiti a livello nazionale</a:t>
            </a:r>
          </a:p>
        </p:txBody>
      </p:sp>
      <p:sp>
        <p:nvSpPr>
          <p:cNvPr id="3" name="Segnaposto contenuto 2"/>
          <p:cNvSpPr>
            <a:spLocks noGrp="1"/>
          </p:cNvSpPr>
          <p:nvPr>
            <p:ph idx="1"/>
          </p:nvPr>
        </p:nvSpPr>
        <p:spPr>
          <a:xfrm>
            <a:off x="457200" y="692696"/>
            <a:ext cx="8363272" cy="5001419"/>
          </a:xfrm>
        </p:spPr>
        <p:txBody>
          <a:bodyPr/>
          <a:lstStyle/>
          <a:p>
            <a:pPr marL="0" indent="0" algn="just">
              <a:lnSpc>
                <a:spcPct val="95000"/>
              </a:lnSpc>
              <a:spcBef>
                <a:spcPts val="600"/>
              </a:spcBef>
              <a:buClrTx/>
              <a:buFontTx/>
              <a:buNone/>
              <a:tabLst>
                <a:tab pos="8686800" algn="l"/>
              </a:tabLst>
            </a:pPr>
            <a:r>
              <a:rPr lang="it-IT" dirty="0">
                <a:solidFill>
                  <a:srgbClr val="000000"/>
                </a:solidFill>
                <a:ea typeface="굴림" pitchFamily="34" charset="-127"/>
              </a:rPr>
              <a:t>Le autorità di gestione può:</a:t>
            </a:r>
          </a:p>
          <a:p>
            <a:pPr marL="457200" indent="-457200" algn="just">
              <a:lnSpc>
                <a:spcPct val="95000"/>
              </a:lnSpc>
              <a:spcBef>
                <a:spcPts val="600"/>
              </a:spcBef>
              <a:buClrTx/>
              <a:buFontTx/>
              <a:buAutoNum type="alphaLcParenR"/>
              <a:tabLst>
                <a:tab pos="8686800" algn="l"/>
              </a:tabLst>
            </a:pPr>
            <a:r>
              <a:rPr lang="it-IT" sz="2400" dirty="0">
                <a:solidFill>
                  <a:srgbClr val="000000"/>
                </a:solidFill>
                <a:latin typeface="Calibri" pitchFamily="34" charset="0"/>
                <a:ea typeface="굴림" pitchFamily="34" charset="-127"/>
              </a:rPr>
              <a:t>investire nel capitale di entità giuridiche nuove o già esistenti, comprese quelle finanziate da altri fondi SIE, incaricate dell'attuazione di strumenti finanziari coerenti con gli obiettivi dei rispettivi fondi SIE, che svolgeranno compiti di esecuzione; il sostegno a tali entità si limita agli importi necessari per attuare nuovi investimenti e coerenti con gli obiettivi del presente regolamento;</a:t>
            </a:r>
          </a:p>
          <a:p>
            <a:pPr marL="457200" indent="-457200" algn="just">
              <a:lnSpc>
                <a:spcPct val="95000"/>
              </a:lnSpc>
              <a:spcBef>
                <a:spcPts val="600"/>
              </a:spcBef>
              <a:buClrTx/>
              <a:buFontTx/>
              <a:buAutoNum type="alphaLcParenR"/>
              <a:tabLst>
                <a:tab pos="8686800" algn="l"/>
              </a:tabLst>
            </a:pPr>
            <a:r>
              <a:rPr lang="it-IT" sz="2400" dirty="0">
                <a:solidFill>
                  <a:srgbClr val="000000"/>
                </a:solidFill>
                <a:latin typeface="Calibri" pitchFamily="34" charset="0"/>
                <a:ea typeface="굴림" pitchFamily="34" charset="-127"/>
              </a:rPr>
              <a:t>affidare compiti di esecuzione, tramite l’aggiudicazione diretta di un contratto:</a:t>
            </a:r>
          </a:p>
          <a:p>
            <a:pPr marL="266700" indent="0" algn="just">
              <a:lnSpc>
                <a:spcPct val="95000"/>
              </a:lnSpc>
              <a:spcBef>
                <a:spcPts val="600"/>
              </a:spcBef>
              <a:buClrTx/>
              <a:buNone/>
              <a:tabLst>
                <a:tab pos="8686800" algn="l"/>
              </a:tabLst>
            </a:pPr>
            <a:r>
              <a:rPr lang="it-IT" sz="2400" dirty="0">
                <a:solidFill>
                  <a:srgbClr val="000000"/>
                </a:solidFill>
                <a:latin typeface="Calibri" pitchFamily="34" charset="0"/>
                <a:ea typeface="굴림" pitchFamily="34" charset="-127"/>
              </a:rPr>
              <a:t>i) alla BEI;</a:t>
            </a:r>
          </a:p>
          <a:p>
            <a:pPr marL="266700" indent="0" algn="just">
              <a:lnSpc>
                <a:spcPct val="95000"/>
              </a:lnSpc>
              <a:spcBef>
                <a:spcPts val="600"/>
              </a:spcBef>
              <a:buClrTx/>
              <a:buNone/>
              <a:tabLst>
                <a:tab pos="8686800" algn="l"/>
              </a:tabLst>
            </a:pPr>
            <a:r>
              <a:rPr lang="it-IT" sz="2400" dirty="0">
                <a:solidFill>
                  <a:srgbClr val="000000"/>
                </a:solidFill>
                <a:latin typeface="Calibri" pitchFamily="34" charset="0"/>
                <a:ea typeface="굴림" pitchFamily="34" charset="-127"/>
              </a:rPr>
              <a:t>ii) a un’istituzione finanziaria internazionale in cui uno Stato membro detiene una partecipazione;</a:t>
            </a:r>
          </a:p>
          <a:p>
            <a:pPr marL="266700" indent="0" algn="just">
              <a:lnSpc>
                <a:spcPct val="95000"/>
              </a:lnSpc>
              <a:spcBef>
                <a:spcPts val="600"/>
              </a:spcBef>
              <a:buClrTx/>
              <a:buNone/>
              <a:tabLst>
                <a:tab pos="8686800" algn="l"/>
              </a:tabLst>
            </a:pPr>
            <a:r>
              <a:rPr lang="it-IT" sz="2400" dirty="0">
                <a:solidFill>
                  <a:srgbClr val="0033CC"/>
                </a:solidFill>
                <a:latin typeface="Calibri" pitchFamily="34" charset="0"/>
                <a:ea typeface="굴림" pitchFamily="34" charset="-127"/>
              </a:rPr>
              <a:t>iii) a una banca o a un istituto di proprietà dello Stato costituiti come entità giuridiche che svolgono attività finanziarie su base professionale e soddisfano alcune specifiche condizioni.</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65</a:t>
            </a:fld>
            <a:endParaRPr lang="it-IT"/>
          </a:p>
        </p:txBody>
      </p:sp>
    </p:spTree>
    <p:extLst>
      <p:ext uri="{BB962C8B-B14F-4D97-AF65-F5344CB8AC3E}">
        <p14:creationId xmlns:p14="http://schemas.microsoft.com/office/powerpoint/2010/main" val="17077629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SF istituiti a livello nazionale</a:t>
            </a:r>
          </a:p>
        </p:txBody>
      </p:sp>
      <p:sp>
        <p:nvSpPr>
          <p:cNvPr id="3" name="Segnaposto contenuto 2"/>
          <p:cNvSpPr>
            <a:spLocks noGrp="1"/>
          </p:cNvSpPr>
          <p:nvPr>
            <p:ph idx="1"/>
          </p:nvPr>
        </p:nvSpPr>
        <p:spPr>
          <a:xfrm>
            <a:off x="457200" y="692696"/>
            <a:ext cx="8363272" cy="5001419"/>
          </a:xfrm>
        </p:spPr>
        <p:txBody>
          <a:bodyPr/>
          <a:lstStyle/>
          <a:p>
            <a:pPr marL="0" indent="0" algn="just">
              <a:lnSpc>
                <a:spcPct val="95000"/>
              </a:lnSpc>
              <a:spcBef>
                <a:spcPts val="600"/>
              </a:spcBef>
              <a:buClrTx/>
              <a:buFontTx/>
              <a:buNone/>
              <a:tabLst>
                <a:tab pos="8686800" algn="l"/>
              </a:tabLst>
            </a:pPr>
            <a:r>
              <a:rPr lang="it-IT" dirty="0">
                <a:solidFill>
                  <a:srgbClr val="000000"/>
                </a:solidFill>
                <a:ea typeface="굴림" pitchFamily="34" charset="-127"/>
              </a:rPr>
              <a:t>c) affidare compiti di esecuzione a un altro organismo di diritto pubblico o privato, o</a:t>
            </a:r>
          </a:p>
          <a:p>
            <a:pPr marL="0" indent="0" algn="just">
              <a:lnSpc>
                <a:spcPct val="95000"/>
              </a:lnSpc>
              <a:spcBef>
                <a:spcPts val="600"/>
              </a:spcBef>
              <a:buClrTx/>
              <a:buFontTx/>
              <a:buNone/>
              <a:tabLst>
                <a:tab pos="8686800" algn="l"/>
              </a:tabLst>
            </a:pPr>
            <a:r>
              <a:rPr lang="it-IT" dirty="0">
                <a:solidFill>
                  <a:srgbClr val="000000"/>
                </a:solidFill>
                <a:ea typeface="굴림" pitchFamily="34" charset="-127"/>
              </a:rPr>
              <a:t>d) assumere direttamente compiti di esecuzione, in caso di strumenti finanziari costituiti esclusivamente da prestiti o garanzie. In tal caso l’autorità di gestione è beneficiaria. </a:t>
            </a:r>
          </a:p>
          <a:p>
            <a:pPr marL="0" indent="0" algn="just">
              <a:lnSpc>
                <a:spcPct val="95000"/>
              </a:lnSpc>
              <a:spcBef>
                <a:spcPts val="600"/>
              </a:spcBef>
              <a:buClrTx/>
              <a:buFontTx/>
              <a:buNone/>
              <a:tabLst>
                <a:tab pos="8686800" algn="l"/>
              </a:tabLst>
            </a:pPr>
            <a:r>
              <a:rPr lang="it-IT" dirty="0">
                <a:solidFill>
                  <a:srgbClr val="000000"/>
                </a:solidFill>
                <a:ea typeface="굴림" pitchFamily="34" charset="-127"/>
              </a:rPr>
              <a:t>Inoltre, i termini e le condizioni per i contributi dei programmi agli strumenti finanziari sono definiti in un documento strategico che sarà esaminato dal comitato di sorveglianza.</a:t>
            </a:r>
            <a:endParaRPr lang="it-IT" sz="2400" dirty="0">
              <a:solidFill>
                <a:srgbClr val="000000"/>
              </a:solidFill>
              <a:latin typeface="Calibri" pitchFamily="34" charset="0"/>
              <a:ea typeface="굴림" pitchFamily="34" charset="-127"/>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66</a:t>
            </a:fld>
            <a:endParaRPr lang="it-IT"/>
          </a:p>
        </p:txBody>
      </p:sp>
    </p:spTree>
    <p:extLst>
      <p:ext uri="{BB962C8B-B14F-4D97-AF65-F5344CB8AC3E}">
        <p14:creationId xmlns:p14="http://schemas.microsoft.com/office/powerpoint/2010/main" val="55092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sz="2800" dirty="0"/>
              <a:t>Condizioni per l’affidamento diretto a una banca o a un istituto di proprietà dello Stato </a:t>
            </a:r>
            <a:r>
              <a:rPr lang="it-IT" sz="2400" b="0" dirty="0"/>
              <a:t>(punto iii)</a:t>
            </a:r>
          </a:p>
        </p:txBody>
      </p:sp>
      <p:sp>
        <p:nvSpPr>
          <p:cNvPr id="3" name="Segnaposto contenuto 2"/>
          <p:cNvSpPr>
            <a:spLocks noGrp="1"/>
          </p:cNvSpPr>
          <p:nvPr>
            <p:ph idx="1"/>
          </p:nvPr>
        </p:nvSpPr>
        <p:spPr>
          <a:xfrm>
            <a:off x="457200" y="1052736"/>
            <a:ext cx="8363272" cy="4641379"/>
          </a:xfrm>
        </p:spPr>
        <p:txBody>
          <a:bodyPr/>
          <a:lstStyle/>
          <a:p>
            <a:pPr algn="just">
              <a:lnSpc>
                <a:spcPct val="95000"/>
              </a:lnSpc>
              <a:spcBef>
                <a:spcPts val="600"/>
              </a:spcBef>
              <a:buClrTx/>
              <a:buFont typeface="Wingdings" panose="05000000000000000000" pitchFamily="2" charset="2"/>
              <a:buChar char="§"/>
              <a:tabLst>
                <a:tab pos="8686800" algn="l"/>
              </a:tabLst>
            </a:pPr>
            <a:r>
              <a:rPr lang="it-IT" dirty="0">
                <a:solidFill>
                  <a:srgbClr val="0033CC"/>
                </a:solidFill>
                <a:ea typeface="굴림" pitchFamily="34" charset="-127"/>
              </a:rPr>
              <a:t>non vi è alcuna partecipazione diretta di capitali privati</a:t>
            </a:r>
            <a:r>
              <a:rPr lang="it-IT" dirty="0">
                <a:solidFill>
                  <a:srgbClr val="000000"/>
                </a:solidFill>
                <a:ea typeface="굴림" pitchFamily="34" charset="-127"/>
              </a:rPr>
              <a:t>, a eccezione di forme di partecipazione di capitali privati prescritte dalle disposizioni legislative nazionali, in conformità dei trattati, che </a:t>
            </a:r>
            <a:r>
              <a:rPr lang="it-IT" dirty="0">
                <a:solidFill>
                  <a:srgbClr val="0033CC"/>
                </a:solidFill>
                <a:ea typeface="굴림" pitchFamily="34" charset="-127"/>
              </a:rPr>
              <a:t>non comportano controllo o potere di veto </a:t>
            </a:r>
            <a:r>
              <a:rPr lang="it-IT" dirty="0">
                <a:solidFill>
                  <a:srgbClr val="000000"/>
                </a:solidFill>
                <a:ea typeface="굴림" pitchFamily="34" charset="-127"/>
              </a:rPr>
              <a:t>né consentono l’esercizio di un’influenza determinante sulla banca o sull’istituto in questione, e a eccezione di forme di partecipazione di capitali privati che non conferiscono alcuna influenza sulle decisioni riguardanti la gestione corrente dello strumento finanziario sostenuto dai fondi SIE;</a:t>
            </a:r>
          </a:p>
          <a:p>
            <a:pPr algn="just">
              <a:lnSpc>
                <a:spcPct val="95000"/>
              </a:lnSpc>
              <a:spcBef>
                <a:spcPts val="600"/>
              </a:spcBef>
              <a:buClrTx/>
              <a:buFont typeface="Wingdings" panose="05000000000000000000" pitchFamily="2" charset="2"/>
              <a:buChar char="§"/>
              <a:tabLst>
                <a:tab pos="8686800" algn="l"/>
              </a:tabLst>
            </a:pPr>
            <a:r>
              <a:rPr lang="it-IT" dirty="0">
                <a:solidFill>
                  <a:srgbClr val="0033CC"/>
                </a:solidFill>
                <a:ea typeface="굴림" pitchFamily="34" charset="-127"/>
              </a:rPr>
              <a:t>operano con un mandato pubblico</a:t>
            </a:r>
            <a:r>
              <a:rPr lang="it-IT" dirty="0">
                <a:solidFill>
                  <a:srgbClr val="000000"/>
                </a:solidFill>
                <a:ea typeface="굴림" pitchFamily="34" charset="-127"/>
              </a:rPr>
              <a:t>, conferito dall’autorità competente di uno Stato membro a livello nazionale o regionale, che comprende, come parte o totalità dei loro compiti, lo svolgimento di attività di sviluppo economico che contribuiscono agli obiettivi dei fondi SIE;</a:t>
            </a:r>
            <a:endParaRPr lang="it-IT" sz="2400" dirty="0">
              <a:solidFill>
                <a:srgbClr val="000000"/>
              </a:solidFill>
              <a:latin typeface="Calibri" pitchFamily="34" charset="0"/>
              <a:ea typeface="굴림" pitchFamily="34" charset="-127"/>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67</a:t>
            </a:fld>
            <a:endParaRPr lang="it-IT"/>
          </a:p>
        </p:txBody>
      </p:sp>
    </p:spTree>
    <p:extLst>
      <p:ext uri="{BB962C8B-B14F-4D97-AF65-F5344CB8AC3E}">
        <p14:creationId xmlns:p14="http://schemas.microsoft.com/office/powerpoint/2010/main" val="17393863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sz="2800" dirty="0"/>
              <a:t>Condizioni per l’affidamento diretto a una banca o a un istituto di proprietà dello Stato </a:t>
            </a:r>
            <a:r>
              <a:rPr lang="it-IT" sz="2400" b="0" dirty="0"/>
              <a:t>(punto iii)</a:t>
            </a:r>
          </a:p>
        </p:txBody>
      </p:sp>
      <p:sp>
        <p:nvSpPr>
          <p:cNvPr id="3" name="Segnaposto contenuto 2"/>
          <p:cNvSpPr>
            <a:spLocks noGrp="1"/>
          </p:cNvSpPr>
          <p:nvPr>
            <p:ph idx="1"/>
          </p:nvPr>
        </p:nvSpPr>
        <p:spPr>
          <a:xfrm>
            <a:off x="457200" y="1052736"/>
            <a:ext cx="8363272" cy="4641379"/>
          </a:xfrm>
        </p:spPr>
        <p:txBody>
          <a:bodyPr/>
          <a:lstStyle/>
          <a:p>
            <a:pPr algn="just">
              <a:lnSpc>
                <a:spcPct val="95000"/>
              </a:lnSpc>
              <a:spcBef>
                <a:spcPts val="600"/>
              </a:spcBef>
              <a:buClrTx/>
              <a:buFont typeface="Arial" panose="020B0604020202020204" pitchFamily="34" charset="0"/>
              <a:buChar char="•"/>
              <a:tabLst>
                <a:tab pos="8686800" algn="l"/>
              </a:tabLst>
            </a:pPr>
            <a:r>
              <a:rPr lang="it-IT" dirty="0">
                <a:solidFill>
                  <a:srgbClr val="000000"/>
                </a:solidFill>
                <a:ea typeface="굴림" pitchFamily="34" charset="-127"/>
              </a:rPr>
              <a:t>svolgono, come parte o totalità dei loro compiti, attività di sviluppo economico che </a:t>
            </a:r>
            <a:r>
              <a:rPr lang="it-IT" dirty="0">
                <a:solidFill>
                  <a:srgbClr val="0033CC"/>
                </a:solidFill>
                <a:ea typeface="굴림" pitchFamily="34" charset="-127"/>
              </a:rPr>
              <a:t>contribuiscono agli obiettivi dei fondi SIE</a:t>
            </a:r>
            <a:r>
              <a:rPr lang="it-IT" dirty="0">
                <a:solidFill>
                  <a:srgbClr val="000000"/>
                </a:solidFill>
                <a:ea typeface="굴림" pitchFamily="34" charset="-127"/>
              </a:rPr>
              <a:t> in regioni, settori o ambiti strategici per i quali l’accesso ai finanziamenti da fonti di mercato non è generalmente disponibile o sufficiente;</a:t>
            </a:r>
          </a:p>
          <a:p>
            <a:pPr algn="just">
              <a:lnSpc>
                <a:spcPct val="95000"/>
              </a:lnSpc>
              <a:spcBef>
                <a:spcPts val="600"/>
              </a:spcBef>
              <a:buClrTx/>
              <a:buFont typeface="Arial" panose="020B0604020202020204" pitchFamily="34" charset="0"/>
              <a:buChar char="•"/>
              <a:tabLst>
                <a:tab pos="8686800" algn="l"/>
              </a:tabLst>
            </a:pPr>
            <a:r>
              <a:rPr lang="it-IT" dirty="0">
                <a:solidFill>
                  <a:srgbClr val="0033CC"/>
                </a:solidFill>
                <a:ea typeface="굴림" pitchFamily="34" charset="-127"/>
              </a:rPr>
              <a:t>operano senza l’obiettivo primario di massimizzare i profitti</a:t>
            </a:r>
            <a:r>
              <a:rPr lang="it-IT" dirty="0">
                <a:solidFill>
                  <a:srgbClr val="000000"/>
                </a:solidFill>
                <a:ea typeface="굴림" pitchFamily="34" charset="-127"/>
              </a:rPr>
              <a:t>, ma garantiscono la sostenibilità finanziaria a lungo termine delle loro attività;</a:t>
            </a:r>
          </a:p>
          <a:p>
            <a:pPr algn="just">
              <a:lnSpc>
                <a:spcPct val="95000"/>
              </a:lnSpc>
              <a:spcBef>
                <a:spcPts val="600"/>
              </a:spcBef>
              <a:buClrTx/>
              <a:buFont typeface="Arial" panose="020B0604020202020204" pitchFamily="34" charset="0"/>
              <a:buChar char="•"/>
              <a:tabLst>
                <a:tab pos="8686800" algn="l"/>
              </a:tabLst>
            </a:pPr>
            <a:r>
              <a:rPr lang="it-IT" dirty="0">
                <a:solidFill>
                  <a:srgbClr val="000000"/>
                </a:solidFill>
                <a:ea typeface="굴림" pitchFamily="34" charset="-127"/>
              </a:rPr>
              <a:t>garantiscono che l’aggiudicazione diretta di un contratto </a:t>
            </a:r>
            <a:r>
              <a:rPr lang="it-IT" dirty="0">
                <a:solidFill>
                  <a:srgbClr val="0033CC"/>
                </a:solidFill>
                <a:ea typeface="굴림" pitchFamily="34" charset="-127"/>
              </a:rPr>
              <a:t>non accordi alcun vantaggio diretto o indiretto </a:t>
            </a:r>
            <a:r>
              <a:rPr lang="it-IT" dirty="0">
                <a:solidFill>
                  <a:srgbClr val="000000"/>
                </a:solidFill>
                <a:ea typeface="굴림" pitchFamily="34" charset="-127"/>
              </a:rPr>
              <a:t>ad attività commerciali attraverso misure adeguate conformemente al diritto applicabile;</a:t>
            </a:r>
          </a:p>
          <a:p>
            <a:pPr algn="just">
              <a:lnSpc>
                <a:spcPct val="95000"/>
              </a:lnSpc>
              <a:spcBef>
                <a:spcPts val="600"/>
              </a:spcBef>
              <a:buClrTx/>
              <a:buFont typeface="Arial" panose="020B0604020202020204" pitchFamily="34" charset="0"/>
              <a:buChar char="•"/>
              <a:tabLst>
                <a:tab pos="8686800" algn="l"/>
              </a:tabLst>
            </a:pPr>
            <a:r>
              <a:rPr lang="it-IT" dirty="0">
                <a:solidFill>
                  <a:srgbClr val="000000"/>
                </a:solidFill>
                <a:ea typeface="굴림" pitchFamily="34" charset="-127"/>
              </a:rPr>
              <a:t>sono soggetti alla </a:t>
            </a:r>
            <a:r>
              <a:rPr lang="it-IT" dirty="0">
                <a:solidFill>
                  <a:srgbClr val="0033CC"/>
                </a:solidFill>
                <a:ea typeface="굴림" pitchFamily="34" charset="-127"/>
              </a:rPr>
              <a:t>vigilanza</a:t>
            </a:r>
            <a:r>
              <a:rPr lang="it-IT" dirty="0">
                <a:solidFill>
                  <a:srgbClr val="000000"/>
                </a:solidFill>
                <a:ea typeface="굴림" pitchFamily="34" charset="-127"/>
              </a:rPr>
              <a:t> di un’autorità indipendente conformemente al diritto applicabile.</a:t>
            </a:r>
            <a:endParaRPr lang="it-IT" sz="2400" dirty="0">
              <a:solidFill>
                <a:srgbClr val="000000"/>
              </a:solidFill>
              <a:latin typeface="Calibri" pitchFamily="34" charset="0"/>
              <a:ea typeface="굴림" pitchFamily="34" charset="-127"/>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68</a:t>
            </a:fld>
            <a:endParaRPr lang="it-IT"/>
          </a:p>
        </p:txBody>
      </p:sp>
    </p:spTree>
    <p:extLst>
      <p:ext uri="{BB962C8B-B14F-4D97-AF65-F5344CB8AC3E}">
        <p14:creationId xmlns:p14="http://schemas.microsoft.com/office/powerpoint/2010/main" val="4079830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Intermediari finanziari</a:t>
            </a:r>
          </a:p>
        </p:txBody>
      </p:sp>
      <p:sp>
        <p:nvSpPr>
          <p:cNvPr id="3" name="Segnaposto contenuto 2"/>
          <p:cNvSpPr>
            <a:spLocks noGrp="1"/>
          </p:cNvSpPr>
          <p:nvPr>
            <p:ph idx="1"/>
          </p:nvPr>
        </p:nvSpPr>
        <p:spPr>
          <a:xfrm>
            <a:off x="457200" y="692696"/>
            <a:ext cx="8363272" cy="5001419"/>
          </a:xfrm>
        </p:spPr>
        <p:txBody>
          <a:bodyPr/>
          <a:lstStyle/>
          <a:p>
            <a:pPr marL="0" indent="0" algn="just">
              <a:lnSpc>
                <a:spcPct val="95000"/>
              </a:lnSpc>
              <a:spcBef>
                <a:spcPts val="600"/>
              </a:spcBef>
              <a:buClrTx/>
              <a:buFontTx/>
              <a:buNone/>
              <a:tabLst>
                <a:tab pos="8686800" algn="l"/>
              </a:tabLst>
            </a:pPr>
            <a:r>
              <a:rPr lang="it-IT" dirty="0">
                <a:solidFill>
                  <a:srgbClr val="000000"/>
                </a:solidFill>
                <a:ea typeface="굴림" pitchFamily="34" charset="-127"/>
              </a:rPr>
              <a:t>Gli organismi, quando attuano fondi di fondi, possono a loro volta affidare parte dell’attuazione a intermediari finanziari. </a:t>
            </a:r>
            <a:r>
              <a:rPr lang="it-IT" dirty="0">
                <a:solidFill>
                  <a:srgbClr val="0033CC"/>
                </a:solidFill>
                <a:ea typeface="굴림" pitchFamily="34" charset="-127"/>
              </a:rPr>
              <a:t>Gli intermediari finanziari sono selezionati mediante procedure aperte, trasparenti, proporzionate e non discriminatorie, evitando conflitti d’interessi.</a:t>
            </a:r>
          </a:p>
          <a:p>
            <a:pPr marL="0" indent="0" algn="just">
              <a:lnSpc>
                <a:spcPct val="95000"/>
              </a:lnSpc>
              <a:spcBef>
                <a:spcPts val="600"/>
              </a:spcBef>
              <a:buClrTx/>
              <a:buFontTx/>
              <a:buNone/>
              <a:tabLst>
                <a:tab pos="8686800" algn="l"/>
              </a:tabLst>
            </a:pPr>
            <a:r>
              <a:rPr lang="it-IT" dirty="0">
                <a:solidFill>
                  <a:srgbClr val="000000"/>
                </a:solidFill>
                <a:ea typeface="굴림" pitchFamily="34" charset="-127"/>
              </a:rPr>
              <a:t>Gli organismi incaricati aprono conti fiduciari a proprio nome e per conto dell’autorità di gestione o configurano lo strumento finanziario come un capitale separato nell’ambito dell’istituzione. Nel caso di un capitale separato, è operata una distinzione contabile tra le risorse del programma investite nello strumento finanziario e le altre risorse disponibili nell’istituzione. Le attività detenute su conti fiduciari e tali capitali separati sono gestiti in conformità del principio della sana gestione finanziaria, applicando opportune norme prudenziali, e dispongono di adeguata liquidità.</a:t>
            </a:r>
            <a:endParaRPr lang="it-IT" sz="2400" dirty="0">
              <a:solidFill>
                <a:srgbClr val="000000"/>
              </a:solidFill>
              <a:latin typeface="Calibri" pitchFamily="34" charset="0"/>
              <a:ea typeface="굴림" pitchFamily="34" charset="-127"/>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69</a:t>
            </a:fld>
            <a:endParaRPr lang="it-IT"/>
          </a:p>
        </p:txBody>
      </p:sp>
    </p:spTree>
    <p:extLst>
      <p:ext uri="{BB962C8B-B14F-4D97-AF65-F5344CB8AC3E}">
        <p14:creationId xmlns:p14="http://schemas.microsoft.com/office/powerpoint/2010/main" val="255627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Reg. (UE) 1303/2013</a:t>
            </a:r>
          </a:p>
        </p:txBody>
      </p:sp>
      <p:sp>
        <p:nvSpPr>
          <p:cNvPr id="7171" name="Text Box 3"/>
          <p:cNvSpPr txBox="1">
            <a:spLocks noChangeArrowheads="1"/>
          </p:cNvSpPr>
          <p:nvPr/>
        </p:nvSpPr>
        <p:spPr bwMode="auto">
          <a:xfrm>
            <a:off x="250825" y="1071563"/>
            <a:ext cx="8713788" cy="5238750"/>
          </a:xfrm>
          <a:prstGeom prst="rect">
            <a:avLst/>
          </a:prstGeom>
          <a:noFill/>
          <a:ln w="9525">
            <a:noFill/>
            <a:round/>
            <a:headEnd/>
            <a:tailEnd/>
          </a:ln>
        </p:spPr>
        <p:txBody>
          <a:bodyPr/>
          <a:lstStyle/>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dirty="0">
                <a:solidFill>
                  <a:srgbClr val="000000"/>
                </a:solidFill>
                <a:latin typeface="Calibri" pitchFamily="34" charset="0"/>
                <a:ea typeface="굴림" pitchFamily="34" charset="-127"/>
              </a:rPr>
              <a:t>Articolo 37</a:t>
            </a:r>
            <a:r>
              <a:rPr lang="it-IT" sz="2400" dirty="0">
                <a:solidFill>
                  <a:srgbClr val="000000"/>
                </a:solidFill>
                <a:latin typeface="Calibri" pitchFamily="34" charset="0"/>
                <a:ea typeface="굴림" pitchFamily="34" charset="-127"/>
              </a:rPr>
              <a:t>. Strumenti finanziari </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dirty="0">
                <a:solidFill>
                  <a:srgbClr val="000000"/>
                </a:solidFill>
                <a:latin typeface="Calibri" pitchFamily="34" charset="0"/>
                <a:ea typeface="굴림" pitchFamily="34" charset="-127"/>
              </a:rPr>
              <a:t>Articolo 38</a:t>
            </a:r>
            <a:r>
              <a:rPr lang="it-IT" sz="2400" dirty="0">
                <a:solidFill>
                  <a:srgbClr val="000000"/>
                </a:solidFill>
                <a:latin typeface="Calibri" pitchFamily="34" charset="0"/>
                <a:ea typeface="굴림" pitchFamily="34" charset="-127"/>
              </a:rPr>
              <a:t>. Attuazione degli strumenti finanziari</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dirty="0">
                <a:solidFill>
                  <a:srgbClr val="000000"/>
                </a:solidFill>
                <a:latin typeface="Calibri" pitchFamily="34" charset="0"/>
                <a:ea typeface="굴림" pitchFamily="34" charset="-127"/>
              </a:rPr>
              <a:t>Articolo 39. </a:t>
            </a:r>
            <a:r>
              <a:rPr lang="it-IT" sz="2400" dirty="0">
                <a:latin typeface="Calibri" pitchFamily="34" charset="0"/>
                <a:ea typeface="굴림" pitchFamily="34" charset="-127"/>
              </a:rPr>
              <a:t>Contributo del FESR e del FEASR agli strumenti finanziari congiunti di garanzia illimitata e cartolarizzazione a favore delle PMI, applicati dalla BEI</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dirty="0">
                <a:latin typeface="Calibri" pitchFamily="34" charset="0"/>
                <a:ea typeface="굴림" pitchFamily="34" charset="-127"/>
              </a:rPr>
              <a:t>Articolo 39 bis. </a:t>
            </a:r>
            <a:r>
              <a:rPr lang="it-IT" sz="2400" dirty="0">
                <a:latin typeface="Calibri" pitchFamily="34" charset="0"/>
                <a:ea typeface="굴림" pitchFamily="34" charset="-127"/>
              </a:rPr>
              <a:t>Contributo dei fondi SIE agli strumenti finanziari che combinano tale contributo a prodotti finanziari della BEI nell’ambito del Fondo europeo per gli investimenti strategici</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dirty="0">
                <a:latin typeface="Calibri" pitchFamily="34" charset="0"/>
                <a:ea typeface="굴림" pitchFamily="34" charset="-127"/>
              </a:rPr>
              <a:t>Articolo 40.</a:t>
            </a:r>
            <a:r>
              <a:rPr lang="it-IT" sz="2400" dirty="0">
                <a:latin typeface="Calibri" pitchFamily="34" charset="0"/>
                <a:ea typeface="굴림" pitchFamily="34" charset="-127"/>
              </a:rPr>
              <a:t> Gestione e controllo degli strumenti finanziari</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dirty="0">
                <a:latin typeface="Calibri" pitchFamily="34" charset="0"/>
                <a:ea typeface="굴림" pitchFamily="34" charset="-127"/>
              </a:rPr>
              <a:t>Articolo 41.</a:t>
            </a:r>
            <a:r>
              <a:rPr lang="it-IT" sz="2400" dirty="0">
                <a:latin typeface="Calibri" pitchFamily="34" charset="0"/>
                <a:ea typeface="굴림" pitchFamily="34" charset="-127"/>
              </a:rPr>
              <a:t> Domande di pagamento comprendenti le spese per gli strumenti finanziari</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dirty="0">
                <a:latin typeface="Calibri" pitchFamily="34" charset="0"/>
                <a:ea typeface="굴림" pitchFamily="34" charset="-127"/>
              </a:rPr>
              <a:t>Articolo 42.</a:t>
            </a:r>
            <a:r>
              <a:rPr lang="it-IT" sz="2400" dirty="0">
                <a:latin typeface="Calibri" pitchFamily="34" charset="0"/>
                <a:ea typeface="굴림" pitchFamily="34" charset="-127"/>
              </a:rPr>
              <a:t> Spesa ammissibile alla chiusura</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dirty="0">
                <a:latin typeface="Calibri" pitchFamily="34" charset="0"/>
                <a:ea typeface="굴림" pitchFamily="34" charset="-127"/>
              </a:rPr>
              <a:t>Articolo 43.</a:t>
            </a:r>
            <a:r>
              <a:rPr lang="it-IT" sz="2400" dirty="0">
                <a:latin typeface="Calibri" pitchFamily="34" charset="0"/>
                <a:ea typeface="굴림" pitchFamily="34" charset="-127"/>
              </a:rPr>
              <a:t> Interessi e altre plusvalenze generate dal sostegno dei fondi SIE agli strumenti finanziari</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7172"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0ED52178-54EC-4973-B43B-CB9ABE4DDC1D}"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7</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­L’accordo di finanziamento</a:t>
            </a:r>
            <a:br>
              <a:rPr lang="it-IT" sz="2800" dirty="0">
                <a:solidFill>
                  <a:srgbClr val="FF0000"/>
                </a:solidFill>
              </a:rPr>
            </a:br>
            <a:endParaRPr lang="it-IT" sz="2800" dirty="0">
              <a:solidFill>
                <a:srgbClr val="FF0000"/>
              </a:solidFill>
            </a:endParaRP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70</a:t>
            </a:fld>
            <a:endParaRPr lang="it-IT" dirty="0"/>
          </a:p>
        </p:txBody>
      </p:sp>
    </p:spTree>
    <p:extLst>
      <p:ext uri="{BB962C8B-B14F-4D97-AF65-F5344CB8AC3E}">
        <p14:creationId xmlns:p14="http://schemas.microsoft.com/office/powerpoint/2010/main" val="3961350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179512" y="102645"/>
            <a:ext cx="8784976" cy="720725"/>
          </a:xfrm>
        </p:spPr>
        <p:txBody>
          <a:bodyPr/>
          <a:lstStyle/>
          <a:p>
            <a:r>
              <a:rPr lang="it-IT" dirty="0"/>
              <a:t>L’accordo di finanziamento</a:t>
            </a:r>
          </a:p>
        </p:txBody>
      </p:sp>
      <p:sp>
        <p:nvSpPr>
          <p:cNvPr id="106499" name="Segnaposto contenuto 2"/>
          <p:cNvSpPr>
            <a:spLocks noGrp="1"/>
          </p:cNvSpPr>
          <p:nvPr>
            <p:ph idx="1"/>
          </p:nvPr>
        </p:nvSpPr>
        <p:spPr>
          <a:xfrm>
            <a:off x="457200" y="836612"/>
            <a:ext cx="8229600" cy="5328691"/>
          </a:xfrm>
        </p:spPr>
        <p:txBody>
          <a:bodyPr>
            <a:normAutofit/>
          </a:bodyPr>
          <a:lstStyle/>
          <a:p>
            <a:pPr marL="0" indent="0">
              <a:buNone/>
            </a:pPr>
            <a:r>
              <a:rPr lang="it-IT" dirty="0"/>
              <a:t>Individuata l'opzione di gestione considerata più idonea da parte dell'Autorità di Gestione tramite la valutazione ex-ante e dopo aver selezionato l'intermediario finanziario, è necessario procedere alla stipula dell'</a:t>
            </a:r>
            <a:r>
              <a:rPr lang="it-IT" b="1" dirty="0">
                <a:solidFill>
                  <a:srgbClr val="0033CC"/>
                </a:solidFill>
              </a:rPr>
              <a:t>accordo di finanziamento</a:t>
            </a:r>
            <a:r>
              <a:rPr lang="it-IT" dirty="0"/>
              <a:t>.</a:t>
            </a:r>
          </a:p>
          <a:p>
            <a:pPr marL="0" indent="0">
              <a:buNone/>
            </a:pPr>
            <a:endParaRPr lang="it-IT" sz="2600" b="1" dirty="0">
              <a:solidFill>
                <a:schemeClr val="accent2"/>
              </a:solidFill>
            </a:endParaRPr>
          </a:p>
          <a:p>
            <a:pPr marL="0" indent="0">
              <a:buNone/>
            </a:pPr>
            <a:r>
              <a:rPr lang="it-IT" dirty="0"/>
              <a:t>L'Allegato IV del Regolamento (EU) 1303/2013 dispone quali siano i contenuti minimi degli accordi di finanziamento</a:t>
            </a:r>
          </a:p>
          <a:p>
            <a:pPr marL="457200" indent="-457200">
              <a:buFont typeface="+mj-lt"/>
              <a:buAutoNum type="arabicPeriod"/>
            </a:pPr>
            <a:endParaRPr lang="it-IT" u="sng" dirty="0">
              <a:solidFill>
                <a:schemeClr val="accent2"/>
              </a:solidFill>
              <a:latin typeface="Calibri" pitchFamily="34" charset="0"/>
              <a:cs typeface="Calibri" pitchFamily="34" charset="0"/>
            </a:endParaRP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71</a:t>
            </a:fld>
            <a:endParaRPr lang="it-IT"/>
          </a:p>
        </p:txBody>
      </p:sp>
    </p:spTree>
    <p:extLst>
      <p:ext uri="{BB962C8B-B14F-4D97-AF65-F5344CB8AC3E}">
        <p14:creationId xmlns:p14="http://schemas.microsoft.com/office/powerpoint/2010/main" val="19447908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L’accordo di finanziamento</a:t>
            </a:r>
          </a:p>
        </p:txBody>
      </p:sp>
      <p:sp>
        <p:nvSpPr>
          <p:cNvPr id="57347" name="Text Box 3"/>
          <p:cNvSpPr txBox="1">
            <a:spLocks noChangeArrowheads="1"/>
          </p:cNvSpPr>
          <p:nvPr/>
        </p:nvSpPr>
        <p:spPr bwMode="auto">
          <a:xfrm>
            <a:off x="250825" y="1196975"/>
            <a:ext cx="8713788" cy="4470400"/>
          </a:xfrm>
          <a:prstGeom prst="rect">
            <a:avLst/>
          </a:prstGeom>
          <a:noFill/>
          <a:ln w="9525">
            <a:noFill/>
            <a:round/>
            <a:headEnd/>
            <a:tailEnd/>
          </a:ln>
        </p:spPr>
        <p:txBody>
          <a:bodyPr/>
          <a:lstStyle/>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Per gli strumenti finanziari che vengono attuati direttamente dall’</a:t>
            </a:r>
            <a:r>
              <a:rPr lang="it-IT" sz="2400" dirty="0" err="1">
                <a:solidFill>
                  <a:srgbClr val="000000"/>
                </a:solidFill>
                <a:latin typeface="Calibri" pitchFamily="34" charset="0"/>
                <a:ea typeface="굴림" pitchFamily="34" charset="-127"/>
              </a:rPr>
              <a:t>AdG</a:t>
            </a:r>
            <a:r>
              <a:rPr lang="it-IT" sz="2400" dirty="0">
                <a:solidFill>
                  <a:srgbClr val="000000"/>
                </a:solidFill>
                <a:latin typeface="Calibri" pitchFamily="34" charset="0"/>
                <a:ea typeface="굴림" pitchFamily="34" charset="-127"/>
              </a:rPr>
              <a:t> (solo in caso di prestiti o garanzie), i termini e le condizioni per i contributi dei programmi agli strumenti finanziari sono definiti in un </a:t>
            </a:r>
            <a:r>
              <a:rPr lang="it-IT" sz="2400" b="1" u="sng" dirty="0">
                <a:solidFill>
                  <a:srgbClr val="0000FF"/>
                </a:solidFill>
                <a:latin typeface="Calibri" pitchFamily="34" charset="0"/>
                <a:ea typeface="굴림" pitchFamily="34" charset="-127"/>
              </a:rPr>
              <a:t>documento strategico</a:t>
            </a:r>
            <a:r>
              <a:rPr lang="it-IT" sz="2400" b="1"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esaminato dal comitato di sorveglianza.</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Negli altri casi, i termini e le condizioni per i contributi dei programmi agli strumenti finanziari sono definiti in </a:t>
            </a:r>
            <a:r>
              <a:rPr lang="it-IT" sz="2400" b="1" u="sng" dirty="0">
                <a:solidFill>
                  <a:srgbClr val="0000FF"/>
                </a:solidFill>
                <a:latin typeface="Calibri" pitchFamily="34" charset="0"/>
                <a:ea typeface="굴림" pitchFamily="34" charset="-127"/>
              </a:rPr>
              <a:t>accordi di finanziamento</a:t>
            </a:r>
            <a:r>
              <a:rPr lang="it-IT" sz="2400"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ai livelli seguenti:</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a) ove applicabile, tra i rappresentanti debitamente autorizzati dell'autorità di gestione e l'organismo che attua il fondo di fondi; e</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b) tra i rappresentanti debitamente autorizzati dell'autorità di gestione o, ove applicabile, l'organismo che attua il fondo di fondi e l'organismo che attua lo strumento finanziario.</a:t>
            </a:r>
          </a:p>
        </p:txBody>
      </p:sp>
      <p:sp>
        <p:nvSpPr>
          <p:cNvPr id="57348"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9901FC1C-585E-422D-A66F-23847D9BA4B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72</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L’accordo di finanziamento</a:t>
            </a:r>
          </a:p>
        </p:txBody>
      </p:sp>
      <p:sp>
        <p:nvSpPr>
          <p:cNvPr id="58371" name="Text Box 3"/>
          <p:cNvSpPr txBox="1">
            <a:spLocks noChangeArrowheads="1"/>
          </p:cNvSpPr>
          <p:nvPr/>
        </p:nvSpPr>
        <p:spPr bwMode="auto">
          <a:xfrm>
            <a:off x="250825" y="1196975"/>
            <a:ext cx="8713788" cy="5184775"/>
          </a:xfrm>
          <a:prstGeom prst="rect">
            <a:avLst/>
          </a:prstGeom>
          <a:noFill/>
          <a:ln w="9525">
            <a:noFill/>
            <a:round/>
            <a:headEnd/>
            <a:tailEnd/>
          </a:ln>
        </p:spPr>
        <p:txBody>
          <a:bodyPr/>
          <a:lstStyle/>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L’accordo di finanziamento comprende:</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a) la </a:t>
            </a:r>
            <a:r>
              <a:rPr lang="it-IT" sz="2400" b="1" u="sng" dirty="0">
                <a:solidFill>
                  <a:srgbClr val="0000FF"/>
                </a:solidFill>
                <a:latin typeface="Calibri" pitchFamily="34" charset="0"/>
                <a:ea typeface="굴림" pitchFamily="34" charset="-127"/>
              </a:rPr>
              <a:t>strategia</a:t>
            </a:r>
            <a:r>
              <a:rPr lang="it-IT" sz="2400" dirty="0">
                <a:solidFill>
                  <a:srgbClr val="000000"/>
                </a:solidFill>
                <a:latin typeface="Calibri" pitchFamily="34" charset="0"/>
                <a:ea typeface="굴림" pitchFamily="34" charset="-127"/>
              </a:rPr>
              <a:t> o la politica d'investimento compresi le modalità di attuazione, i prodotti finanziari da offrire, i destinatari finali che si intende raggiungere e, se del caso, la combinazione prevista con il sostegno sotto forma di sovvenzioni;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b) un </a:t>
            </a:r>
            <a:r>
              <a:rPr lang="it-IT" sz="2400" b="1" u="sng" dirty="0">
                <a:solidFill>
                  <a:srgbClr val="0000FF"/>
                </a:solidFill>
                <a:latin typeface="Calibri" pitchFamily="34" charset="0"/>
                <a:ea typeface="굴림" pitchFamily="34" charset="-127"/>
              </a:rPr>
              <a:t>piano aziendale</a:t>
            </a:r>
            <a:r>
              <a:rPr lang="it-IT" sz="2400" b="1"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o documenti equivalenti per lo strumento finanziario da attuare, compreso l'effetto leva previsto;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c) i </a:t>
            </a:r>
            <a:r>
              <a:rPr lang="it-IT" sz="2400" b="1" u="sng" dirty="0">
                <a:solidFill>
                  <a:srgbClr val="0000FF"/>
                </a:solidFill>
                <a:latin typeface="Calibri" pitchFamily="34" charset="0"/>
                <a:ea typeface="굴림" pitchFamily="34" charset="-127"/>
              </a:rPr>
              <a:t>risultati prefissati</a:t>
            </a:r>
            <a:r>
              <a:rPr lang="it-IT" sz="2400" b="1"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che lo strumento finanziario interessato dovrebbe raggiungere per contribuire agli obiettivi specifici e ai risultati della priorità pertinente;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d) le </a:t>
            </a:r>
            <a:r>
              <a:rPr lang="it-IT" sz="2400" b="1" u="sng" dirty="0">
                <a:solidFill>
                  <a:srgbClr val="0000FF"/>
                </a:solidFill>
                <a:latin typeface="Calibri" pitchFamily="34" charset="0"/>
                <a:ea typeface="굴림" pitchFamily="34" charset="-127"/>
              </a:rPr>
              <a:t>disposizioni per il controllo dell'attuazione degli investimenti</a:t>
            </a:r>
            <a:r>
              <a:rPr lang="it-IT" sz="2400" b="1"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e dei flussi delle opportunità d'investimento, compresa la rendicontazione da parte dello strumento finanziario al fondo di fondi e/o all'autorità di gestione;</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58372"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023C6416-BD90-43C5-86D6-6F4840111367}"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73</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L’accordo di finanziamento</a:t>
            </a:r>
          </a:p>
        </p:txBody>
      </p:sp>
      <p:sp>
        <p:nvSpPr>
          <p:cNvPr id="59395" name="Text Box 3"/>
          <p:cNvSpPr txBox="1">
            <a:spLocks noChangeArrowheads="1"/>
          </p:cNvSpPr>
          <p:nvPr/>
        </p:nvSpPr>
        <p:spPr bwMode="auto">
          <a:xfrm>
            <a:off x="250825" y="981075"/>
            <a:ext cx="8713788" cy="5184775"/>
          </a:xfrm>
          <a:prstGeom prst="rect">
            <a:avLst/>
          </a:prstGeom>
          <a:noFill/>
          <a:ln w="9525">
            <a:noFill/>
            <a:round/>
            <a:headEnd/>
            <a:tailEnd/>
          </a:ln>
        </p:spPr>
        <p:txBody>
          <a:bodyPr/>
          <a:lstStyle/>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e) i </a:t>
            </a:r>
            <a:r>
              <a:rPr lang="it-IT" sz="2400" b="1" u="sng" dirty="0">
                <a:solidFill>
                  <a:srgbClr val="0000FF"/>
                </a:solidFill>
                <a:latin typeface="Calibri" pitchFamily="34" charset="0"/>
                <a:ea typeface="굴림" pitchFamily="34" charset="-127"/>
              </a:rPr>
              <a:t>requisiti in materia di </a:t>
            </a:r>
            <a:r>
              <a:rPr lang="it-IT" sz="2400" b="1" u="sng" dirty="0" err="1">
                <a:solidFill>
                  <a:srgbClr val="0000FF"/>
                </a:solidFill>
                <a:latin typeface="Calibri" pitchFamily="34" charset="0"/>
                <a:ea typeface="굴림" pitchFamily="34" charset="-127"/>
              </a:rPr>
              <a:t>audit</a:t>
            </a:r>
            <a:r>
              <a:rPr lang="it-IT" sz="2400" dirty="0">
                <a:solidFill>
                  <a:srgbClr val="000000"/>
                </a:solidFill>
                <a:latin typeface="Calibri" pitchFamily="34" charset="0"/>
                <a:ea typeface="굴림" pitchFamily="34" charset="-127"/>
              </a:rPr>
              <a:t>, quali i requisiti minimi per la documentazione da conservare a livello dello strumento finanziario (e, se del caso, a livello del fondo di fondi), e i </a:t>
            </a:r>
            <a:r>
              <a:rPr lang="it-IT" sz="2400" b="1" u="sng" dirty="0">
                <a:solidFill>
                  <a:srgbClr val="0000FF"/>
                </a:solidFill>
                <a:latin typeface="Calibri" pitchFamily="34" charset="0"/>
                <a:ea typeface="굴림" pitchFamily="34" charset="-127"/>
              </a:rPr>
              <a:t>requisiti in relazione alla gestione delle registrazioni separate</a:t>
            </a:r>
            <a:r>
              <a:rPr lang="it-IT" sz="2400" b="1" u="sng" dirty="0">
                <a:solidFill>
                  <a:schemeClr val="accent2"/>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per le diverse forme di sostegno conformemente, compresi le disposizioni e i requisiti riguardanti l'accesso ai documenti da parte delle autorità di </a:t>
            </a:r>
            <a:r>
              <a:rPr lang="it-IT" sz="2400" dirty="0" err="1">
                <a:solidFill>
                  <a:srgbClr val="000000"/>
                </a:solidFill>
                <a:latin typeface="Calibri" pitchFamily="34" charset="0"/>
                <a:ea typeface="굴림" pitchFamily="34" charset="-127"/>
              </a:rPr>
              <a:t>audit</a:t>
            </a:r>
            <a:r>
              <a:rPr lang="it-IT" sz="2400" dirty="0">
                <a:solidFill>
                  <a:srgbClr val="000000"/>
                </a:solidFill>
                <a:latin typeface="Calibri" pitchFamily="34" charset="0"/>
                <a:ea typeface="굴림" pitchFamily="34" charset="-127"/>
              </a:rPr>
              <a:t> degli Stati membri, dei revisori della Commissione e della Corte dei conti europea, per garantire una pista di controllo chiara;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f) i </a:t>
            </a:r>
            <a:r>
              <a:rPr lang="it-IT" sz="2400" b="1" u="sng" dirty="0">
                <a:solidFill>
                  <a:srgbClr val="0000FF"/>
                </a:solidFill>
                <a:latin typeface="Calibri" pitchFamily="34" charset="0"/>
                <a:ea typeface="굴림" pitchFamily="34" charset="-127"/>
              </a:rPr>
              <a:t>requisiti e le procedure per la gestione del contributo scaglionato</a:t>
            </a:r>
            <a:r>
              <a:rPr lang="it-IT" sz="2400" b="1"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previsto dal programma e per la previsione dei flussi delle opportunità di investimento, compresi i requisiti per la contabilità fiduciaria/separata;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g) </a:t>
            </a:r>
            <a:r>
              <a:rPr lang="it-IT" sz="2400" b="1" u="sng" dirty="0">
                <a:solidFill>
                  <a:srgbClr val="0000FF"/>
                </a:solidFill>
                <a:latin typeface="Calibri" pitchFamily="34" charset="0"/>
                <a:ea typeface="굴림" pitchFamily="34" charset="-127"/>
              </a:rPr>
              <a:t>i requisiti e le procedure per la gestione degli interessi e altre plusvalenze </a:t>
            </a:r>
            <a:r>
              <a:rPr lang="it-IT" sz="2400" dirty="0">
                <a:solidFill>
                  <a:srgbClr val="000000"/>
                </a:solidFill>
                <a:latin typeface="Calibri" pitchFamily="34" charset="0"/>
                <a:ea typeface="굴림" pitchFamily="34" charset="-127"/>
              </a:rPr>
              <a:t>generate, comprese le operazioni/ gli investimenti di tesoreria accettabili, e le responsabilità e gli obblighi delle parti interessate;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59396"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3CE6FCFD-3CC6-47F9-BD6A-BA5C6C0197A2}"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74</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L’accordo di finanziamento</a:t>
            </a:r>
          </a:p>
        </p:txBody>
      </p:sp>
      <p:sp>
        <p:nvSpPr>
          <p:cNvPr id="60419" name="Text Box 3"/>
          <p:cNvSpPr txBox="1">
            <a:spLocks noChangeArrowheads="1"/>
          </p:cNvSpPr>
          <p:nvPr/>
        </p:nvSpPr>
        <p:spPr bwMode="auto">
          <a:xfrm>
            <a:off x="250825" y="981075"/>
            <a:ext cx="8713788" cy="5184775"/>
          </a:xfrm>
          <a:prstGeom prst="rect">
            <a:avLst/>
          </a:prstGeom>
          <a:noFill/>
          <a:ln w="9525">
            <a:noFill/>
            <a:round/>
            <a:headEnd/>
            <a:tailEnd/>
          </a:ln>
        </p:spPr>
        <p:txBody>
          <a:bodyPr/>
          <a:lstStyle/>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h) le disposizioni relative al calcolo e al pagamento dei </a:t>
            </a:r>
            <a:r>
              <a:rPr lang="it-IT" sz="2400" b="1" u="sng" dirty="0">
                <a:solidFill>
                  <a:srgbClr val="0000FF"/>
                </a:solidFill>
                <a:latin typeface="Calibri" pitchFamily="34" charset="0"/>
                <a:ea typeface="굴림" pitchFamily="34" charset="-127"/>
              </a:rPr>
              <a:t>costi di gestione </a:t>
            </a:r>
            <a:r>
              <a:rPr lang="it-IT" sz="2400" dirty="0">
                <a:solidFill>
                  <a:srgbClr val="000000"/>
                </a:solidFill>
                <a:latin typeface="Calibri" pitchFamily="34" charset="0"/>
                <a:ea typeface="굴림" pitchFamily="34" charset="-127"/>
              </a:rPr>
              <a:t>sostenuti o delle commissioni di gestione dello strumento finanziario;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i) le disposizioni relative al </a:t>
            </a:r>
            <a:r>
              <a:rPr lang="it-IT" sz="2400" b="1" u="sng" dirty="0">
                <a:solidFill>
                  <a:srgbClr val="0000FF"/>
                </a:solidFill>
                <a:latin typeface="Calibri" pitchFamily="34" charset="0"/>
                <a:ea typeface="굴림" pitchFamily="34" charset="-127"/>
              </a:rPr>
              <a:t>riutilizzo delle risorse imputabili </a:t>
            </a:r>
            <a:r>
              <a:rPr lang="it-IT" sz="2400" dirty="0">
                <a:solidFill>
                  <a:srgbClr val="000000"/>
                </a:solidFill>
                <a:latin typeface="Calibri" pitchFamily="34" charset="0"/>
                <a:ea typeface="굴림" pitchFamily="34" charset="-127"/>
              </a:rPr>
              <a:t>al sostegno dei fondi SIE</a:t>
            </a:r>
            <a:r>
              <a:rPr lang="it-IT" sz="2400" b="1" dirty="0">
                <a:solidFill>
                  <a:schemeClr val="accent2"/>
                </a:solidFill>
                <a:latin typeface="Calibri" pitchFamily="34" charset="0"/>
                <a:ea typeface="굴림" pitchFamily="34" charset="-127"/>
              </a:rPr>
              <a:t> </a:t>
            </a:r>
            <a:r>
              <a:rPr lang="it-IT" sz="2400" b="1" u="sng" dirty="0">
                <a:solidFill>
                  <a:srgbClr val="0000FF"/>
                </a:solidFill>
                <a:latin typeface="Calibri" pitchFamily="34" charset="0"/>
                <a:ea typeface="굴림" pitchFamily="34" charset="-127"/>
              </a:rPr>
              <a:t>fino alla fine del periodo di ammissibilità</a:t>
            </a:r>
            <a:r>
              <a:rPr lang="it-IT" sz="2400" dirty="0">
                <a:solidFill>
                  <a:srgbClr val="000000"/>
                </a:solidFill>
                <a:latin typeface="Calibri" pitchFamily="34" charset="0"/>
                <a:ea typeface="굴림" pitchFamily="34" charset="-127"/>
              </a:rPr>
              <a:t>;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j) le disposizioni relative al </a:t>
            </a:r>
            <a:r>
              <a:rPr lang="it-IT" sz="2400" b="1" u="sng" dirty="0">
                <a:solidFill>
                  <a:srgbClr val="0033CC"/>
                </a:solidFill>
                <a:latin typeface="Calibri" pitchFamily="34" charset="0"/>
                <a:ea typeface="굴림" pitchFamily="34" charset="-127"/>
              </a:rPr>
              <a:t>reimpiego delle risorse </a:t>
            </a:r>
            <a:r>
              <a:rPr lang="it-IT" sz="2400" dirty="0">
                <a:solidFill>
                  <a:srgbClr val="000000"/>
                </a:solidFill>
                <a:latin typeface="Calibri" pitchFamily="34" charset="0"/>
                <a:ea typeface="굴림" pitchFamily="34" charset="-127"/>
              </a:rPr>
              <a:t>imputabili al sostegno dei fondi SIE dopo la fine del periodo di ammissibilità conformemente all'articolo 45 e le modalità relative all'uscita di tali risorse dallo strumento finanziario;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k) le condizioni di un </a:t>
            </a:r>
            <a:r>
              <a:rPr lang="it-IT" sz="2400" b="1" u="sng" dirty="0">
                <a:solidFill>
                  <a:srgbClr val="0000FF"/>
                </a:solidFill>
                <a:latin typeface="Calibri" pitchFamily="34" charset="0"/>
                <a:ea typeface="굴림" pitchFamily="34" charset="-127"/>
              </a:rPr>
              <a:t>eventuale ritiro o ritiro parziale </a:t>
            </a:r>
            <a:r>
              <a:rPr lang="it-IT" sz="2400" dirty="0">
                <a:solidFill>
                  <a:srgbClr val="000000"/>
                </a:solidFill>
                <a:latin typeface="Calibri" pitchFamily="34" charset="0"/>
                <a:ea typeface="굴림" pitchFamily="34" charset="-127"/>
              </a:rPr>
              <a:t>dei contributi dei programmi erogati agli strumenti finanziari, compreso il fondo di fondi, se del caso;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60420"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69B54BB5-83B2-4C2F-8F0B-8C995AF164B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75</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L’accordo di finanziamento</a:t>
            </a:r>
          </a:p>
        </p:txBody>
      </p:sp>
      <p:sp>
        <p:nvSpPr>
          <p:cNvPr id="61443" name="Text Box 3"/>
          <p:cNvSpPr txBox="1">
            <a:spLocks noChangeArrowheads="1"/>
          </p:cNvSpPr>
          <p:nvPr/>
        </p:nvSpPr>
        <p:spPr bwMode="auto">
          <a:xfrm>
            <a:off x="250825" y="981075"/>
            <a:ext cx="8713788" cy="5184775"/>
          </a:xfrm>
          <a:prstGeom prst="rect">
            <a:avLst/>
          </a:prstGeom>
          <a:noFill/>
          <a:ln w="9525">
            <a:noFill/>
            <a:round/>
            <a:headEnd/>
            <a:tailEnd/>
          </a:ln>
        </p:spPr>
        <p:txBody>
          <a:bodyPr/>
          <a:lstStyle/>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l) </a:t>
            </a:r>
            <a:r>
              <a:rPr lang="it-IT" sz="2400" b="1" u="sng" dirty="0">
                <a:solidFill>
                  <a:srgbClr val="0000FF"/>
                </a:solidFill>
                <a:latin typeface="Calibri" pitchFamily="34" charset="0"/>
                <a:ea typeface="굴림" pitchFamily="34" charset="-127"/>
              </a:rPr>
              <a:t>le disposizioni volte a garantire che gli organismi di attuazione degli strumenti finanziari gestiscano detti strumenti in modo indipendente</a:t>
            </a:r>
            <a:r>
              <a:rPr lang="it-IT" sz="2400"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e conformemente alle norme professionali pertinenti, e agiscano nell'interesse esclusivo delle parti che forniscono i contributi allo strumento finanziario; </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m) le </a:t>
            </a:r>
            <a:r>
              <a:rPr lang="it-IT" sz="2400" b="1" u="sng" dirty="0">
                <a:solidFill>
                  <a:srgbClr val="0000FF"/>
                </a:solidFill>
                <a:latin typeface="Calibri" pitchFamily="34" charset="0"/>
                <a:ea typeface="굴림" pitchFamily="34" charset="-127"/>
              </a:rPr>
              <a:t>disposizioni relative alla liquidazione</a:t>
            </a:r>
            <a:r>
              <a:rPr lang="it-IT" sz="2400"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dello strumento finanziario.</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Inoltre, qualora gli strumenti finanziari siano organizzati mediante un </a:t>
            </a:r>
            <a:r>
              <a:rPr lang="it-IT" sz="2400" b="1" u="sng" dirty="0">
                <a:solidFill>
                  <a:srgbClr val="0000FF"/>
                </a:solidFill>
                <a:latin typeface="Calibri" pitchFamily="34" charset="0"/>
                <a:ea typeface="굴림" pitchFamily="34" charset="-127"/>
              </a:rPr>
              <a:t>fondo di fondi</a:t>
            </a:r>
            <a:r>
              <a:rPr lang="it-IT" sz="2400" dirty="0">
                <a:solidFill>
                  <a:srgbClr val="000000"/>
                </a:solidFill>
                <a:latin typeface="Calibri" pitchFamily="34" charset="0"/>
                <a:ea typeface="굴림" pitchFamily="34" charset="-127"/>
              </a:rPr>
              <a:t>, l'accordo di finanziamento tra l'autorità di gestione e l'organismo che attua il fondo di fondi prevede altresì </a:t>
            </a:r>
            <a:r>
              <a:rPr lang="it-IT" sz="2400" b="1" u="sng" dirty="0">
                <a:solidFill>
                  <a:srgbClr val="0000FF"/>
                </a:solidFill>
                <a:latin typeface="Calibri" pitchFamily="34" charset="0"/>
                <a:ea typeface="굴림" pitchFamily="34" charset="-127"/>
              </a:rPr>
              <a:t>la valutazione e la selezione degli organismi che attuano gli strumenti finanziari</a:t>
            </a:r>
            <a:r>
              <a:rPr lang="it-IT" sz="2400" dirty="0">
                <a:solidFill>
                  <a:srgbClr val="000000"/>
                </a:solidFill>
                <a:latin typeface="Calibri" pitchFamily="34" charset="0"/>
                <a:ea typeface="굴림" pitchFamily="34" charset="-127"/>
              </a:rPr>
              <a:t>, compresi inviti a manifestare interesse o procedure di appalti pubblici.</a:t>
            </a: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a:p>
            <a:pPr marL="0" lvl="1" indent="0"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6144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6A96ED5-13B4-4934-B6BA-FD1DEB63539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76</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idx="1"/>
          </p:nvPr>
        </p:nvSpPr>
        <p:spPr>
          <a:xfrm>
            <a:off x="684213" y="1700213"/>
            <a:ext cx="7848600" cy="3776662"/>
          </a:xfrm>
        </p:spPr>
        <p:txBody>
          <a:bodyPr/>
          <a:lstStyle/>
          <a:p>
            <a:pPr algn="ctr">
              <a:spcBef>
                <a:spcPct val="0"/>
              </a:spcBef>
              <a:buFontTx/>
              <a:buNone/>
            </a:pPr>
            <a:r>
              <a:rPr lang="it-IT" sz="4000" b="1" dirty="0">
                <a:solidFill>
                  <a:srgbClr val="FF3300"/>
                </a:solidFill>
                <a:latin typeface="Segoe Print" pitchFamily="2" charset="0"/>
              </a:rPr>
              <a:t>Grazie per l’attenzione</a:t>
            </a:r>
          </a:p>
          <a:p>
            <a:pPr algn="ctr">
              <a:spcBef>
                <a:spcPct val="0"/>
              </a:spcBef>
              <a:buFontTx/>
              <a:buNone/>
            </a:pPr>
            <a:endParaRPr lang="it-IT" sz="4000" b="1" dirty="0">
              <a:solidFill>
                <a:srgbClr val="FF3300"/>
              </a:solidFill>
              <a:latin typeface="Segoe Print" pitchFamily="2" charset="0"/>
            </a:endParaRPr>
          </a:p>
          <a:p>
            <a:pPr algn="ctr">
              <a:spcBef>
                <a:spcPct val="0"/>
              </a:spcBef>
              <a:buNone/>
            </a:pPr>
            <a:r>
              <a:rPr lang="it-IT" b="1" dirty="0">
                <a:solidFill>
                  <a:srgbClr val="FF3300"/>
                </a:solidFill>
                <a:latin typeface="Script MT Bold" panose="03040602040607080904" pitchFamily="66" charset="0"/>
              </a:rPr>
              <a:t>Lorenzo Improta  </a:t>
            </a:r>
          </a:p>
          <a:p>
            <a:pPr algn="ctr">
              <a:spcBef>
                <a:spcPct val="0"/>
              </a:spcBef>
              <a:buFontTx/>
              <a:buNone/>
            </a:pPr>
            <a:endParaRPr lang="it-IT" b="1" dirty="0">
              <a:solidFill>
                <a:srgbClr val="FF3300"/>
              </a:solidFill>
              <a:latin typeface="Script MT Bold" panose="03040602040607080904" pitchFamily="66" charset="0"/>
            </a:endParaRPr>
          </a:p>
          <a:p>
            <a:pPr algn="ctr">
              <a:spcBef>
                <a:spcPct val="0"/>
              </a:spcBef>
              <a:buFontTx/>
              <a:buNone/>
            </a:pPr>
            <a:r>
              <a:rPr lang="it-IT" b="1" dirty="0">
                <a:solidFill>
                  <a:srgbClr val="FF3300"/>
                </a:solidFill>
                <a:latin typeface="Script MT Bold" panose="03040602040607080904" pitchFamily="66" charset="0"/>
              </a:rPr>
              <a:t>Michele Nicolaj</a:t>
            </a:r>
          </a:p>
          <a:p>
            <a:pPr algn="ctr">
              <a:spcBef>
                <a:spcPct val="0"/>
              </a:spcBef>
              <a:buFontTx/>
              <a:buNone/>
            </a:pPr>
            <a:endParaRPr lang="it-IT" sz="4000" dirty="0">
              <a:solidFill>
                <a:srgbClr val="FF3300"/>
              </a:solidFill>
            </a:endParaRPr>
          </a:p>
          <a:p>
            <a:pPr algn="ctr">
              <a:spcBef>
                <a:spcPct val="0"/>
              </a:spcBef>
              <a:buFontTx/>
              <a:buNone/>
            </a:pPr>
            <a:endParaRPr lang="it-IT" dirty="0"/>
          </a:p>
        </p:txBody>
      </p:sp>
      <p:sp>
        <p:nvSpPr>
          <p:cNvPr id="154626" name="Segnaposto numero diapositiva 4"/>
          <p:cNvSpPr>
            <a:spLocks noGrp="1"/>
          </p:cNvSpPr>
          <p:nvPr>
            <p:ph type="sldNum" sz="quarter" idx="12"/>
          </p:nvPr>
        </p:nvSpPr>
        <p:spPr>
          <a:xfrm>
            <a:off x="5940425" y="6165850"/>
            <a:ext cx="2894013" cy="455613"/>
          </a:xfrm>
          <a:noFill/>
        </p:spPr>
        <p:txBody>
          <a:bodyPr/>
          <a:lstStyle/>
          <a:p>
            <a:fld id="{DB19CB00-9936-4AE0-92B8-DBDD77F54680}" type="slidenum">
              <a:rPr lang="it-IT" smtClean="0">
                <a:latin typeface="Arial" pitchFamily="34" charset="0"/>
              </a:rPr>
              <a:pPr/>
              <a:t>77</a:t>
            </a:fld>
            <a:endParaRPr lang="it-IT">
              <a:latin typeface="Arial" pitchFamily="34" charset="0"/>
            </a:endParaRPr>
          </a:p>
        </p:txBody>
      </p:sp>
    </p:spTree>
    <p:extLst>
      <p:ext uri="{BB962C8B-B14F-4D97-AF65-F5344CB8AC3E}">
        <p14:creationId xmlns:p14="http://schemas.microsoft.com/office/powerpoint/2010/main" val="304294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Reg. (UE) 1303/2013</a:t>
            </a:r>
          </a:p>
        </p:txBody>
      </p:sp>
      <p:sp>
        <p:nvSpPr>
          <p:cNvPr id="8195" name="Text Box 3"/>
          <p:cNvSpPr txBox="1">
            <a:spLocks noChangeArrowheads="1"/>
          </p:cNvSpPr>
          <p:nvPr/>
        </p:nvSpPr>
        <p:spPr bwMode="auto">
          <a:xfrm>
            <a:off x="250825" y="1071563"/>
            <a:ext cx="8713788" cy="5238750"/>
          </a:xfrm>
          <a:prstGeom prst="rect">
            <a:avLst/>
          </a:prstGeom>
          <a:noFill/>
          <a:ln w="9525">
            <a:noFill/>
            <a:round/>
            <a:headEnd/>
            <a:tailEnd/>
          </a:ln>
        </p:spPr>
        <p:txBody>
          <a:bodyPr/>
          <a:lstStyle/>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dirty="0">
                <a:solidFill>
                  <a:srgbClr val="000000"/>
                </a:solidFill>
                <a:latin typeface="Calibri" pitchFamily="34" charset="0"/>
                <a:ea typeface="굴림" pitchFamily="34" charset="-127"/>
              </a:rPr>
              <a:t>Articolo 43 bis. </a:t>
            </a:r>
            <a:r>
              <a:rPr lang="it-IT" sz="2400" dirty="0">
                <a:solidFill>
                  <a:srgbClr val="000000"/>
                </a:solidFill>
                <a:latin typeface="Calibri" pitchFamily="34" charset="0"/>
                <a:ea typeface="굴림" pitchFamily="34" charset="-127"/>
              </a:rPr>
              <a:t>Trattamento differenziato degli investitori</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dirty="0">
                <a:solidFill>
                  <a:srgbClr val="000000"/>
                </a:solidFill>
                <a:latin typeface="Calibri" pitchFamily="34" charset="0"/>
                <a:ea typeface="굴림" pitchFamily="34" charset="-127"/>
              </a:rPr>
              <a:t>Articolo 44</a:t>
            </a:r>
            <a:r>
              <a:rPr lang="it-IT" sz="2400" dirty="0">
                <a:solidFill>
                  <a:srgbClr val="000000"/>
                </a:solidFill>
                <a:latin typeface="Calibri" pitchFamily="34" charset="0"/>
                <a:ea typeface="굴림" pitchFamily="34" charset="-127"/>
              </a:rPr>
              <a:t>. Reimpiego delle risorse imputabili al sostegno fornito dai fondi SIE fino al termine del periodo di ammissibilità </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dirty="0">
                <a:solidFill>
                  <a:srgbClr val="000000"/>
                </a:solidFill>
                <a:latin typeface="Calibri" pitchFamily="34" charset="0"/>
                <a:ea typeface="굴림" pitchFamily="34" charset="-127"/>
              </a:rPr>
              <a:t>Articolo 45</a:t>
            </a:r>
            <a:r>
              <a:rPr lang="it-IT" sz="2400" dirty="0">
                <a:solidFill>
                  <a:srgbClr val="000000"/>
                </a:solidFill>
                <a:latin typeface="Calibri" pitchFamily="34" charset="0"/>
                <a:ea typeface="굴림" pitchFamily="34" charset="-127"/>
              </a:rPr>
              <a:t>. Reimpiego delle risorse dopo la fine del periodo di ammissibilità</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dirty="0">
                <a:solidFill>
                  <a:srgbClr val="000000"/>
                </a:solidFill>
                <a:latin typeface="Calibri" pitchFamily="34" charset="0"/>
                <a:ea typeface="굴림" pitchFamily="34" charset="-127"/>
              </a:rPr>
              <a:t>Articolo 46. </a:t>
            </a:r>
            <a:r>
              <a:rPr lang="it-IT" sz="2400" dirty="0">
                <a:latin typeface="Calibri" pitchFamily="34" charset="0"/>
                <a:ea typeface="굴림" pitchFamily="34" charset="-127"/>
              </a:rPr>
              <a:t>Relazione sull'attuazione degli strumenti finanziari</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8196"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306FD79C-2A36-4B29-B9E7-FE80E5D868DF}"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8</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a:solidFill>
                  <a:srgbClr val="FF0000"/>
                </a:solidFill>
                <a:ea typeface="굴림" pitchFamily="34" charset="-127"/>
              </a:rPr>
              <a:t>Atto delegato Reg. (UE) n. 480/2014</a:t>
            </a:r>
          </a:p>
        </p:txBody>
      </p:sp>
      <p:sp>
        <p:nvSpPr>
          <p:cNvPr id="9219" name="Text Box 3"/>
          <p:cNvSpPr txBox="1">
            <a:spLocks noChangeArrowheads="1"/>
          </p:cNvSpPr>
          <p:nvPr/>
        </p:nvSpPr>
        <p:spPr bwMode="auto">
          <a:xfrm>
            <a:off x="250825" y="1071563"/>
            <a:ext cx="8713788" cy="5238750"/>
          </a:xfrm>
          <a:prstGeom prst="rect">
            <a:avLst/>
          </a:prstGeom>
          <a:noFill/>
          <a:ln w="9525">
            <a:noFill/>
            <a:round/>
            <a:headEnd/>
            <a:tailEnd/>
          </a:ln>
        </p:spPr>
        <p:txBody>
          <a:bodyPr/>
          <a:lstStyle/>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a:latin typeface="Calibri" pitchFamily="34" charset="0"/>
                <a:ea typeface="굴림" pitchFamily="34" charset="-127"/>
              </a:rPr>
              <a:t>Articolo 4</a:t>
            </a:r>
            <a:r>
              <a:rPr lang="it-IT" sz="2400">
                <a:latin typeface="Calibri" pitchFamily="34" charset="0"/>
                <a:ea typeface="굴림" pitchFamily="34" charset="-127"/>
              </a:rPr>
              <a:t>. Norme specifiche in materia di acquisto di terreni </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a:latin typeface="Calibri" pitchFamily="34" charset="0"/>
                <a:ea typeface="굴림" pitchFamily="34" charset="-127"/>
              </a:rPr>
              <a:t>Articolo 5</a:t>
            </a:r>
            <a:r>
              <a:rPr lang="it-IT" sz="2400">
                <a:latin typeface="Calibri" pitchFamily="34" charset="0"/>
                <a:ea typeface="굴림" pitchFamily="34" charset="-127"/>
              </a:rPr>
              <a:t>. Combinazione del supporto tecnico con strumenti finanziari </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a:latin typeface="Calibri" pitchFamily="34" charset="0"/>
                <a:ea typeface="굴림" pitchFamily="34" charset="-127"/>
              </a:rPr>
              <a:t>Articolo 6. </a:t>
            </a:r>
            <a:r>
              <a:rPr lang="it-IT" sz="2400">
                <a:latin typeface="Calibri" pitchFamily="34" charset="0"/>
                <a:ea typeface="굴림" pitchFamily="34" charset="-127"/>
              </a:rPr>
              <a:t>Norme specifiche sul ruolo, sulle competenze e sulle responsabilità degli organismi che attuano gli strumenti finanziari </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a:latin typeface="Calibri" pitchFamily="34" charset="0"/>
                <a:ea typeface="굴림" pitchFamily="34" charset="-127"/>
              </a:rPr>
              <a:t>Articolo 7.</a:t>
            </a:r>
            <a:r>
              <a:rPr lang="it-IT" sz="2400">
                <a:latin typeface="Calibri" pitchFamily="34" charset="0"/>
                <a:ea typeface="굴림" pitchFamily="34" charset="-127"/>
              </a:rPr>
              <a:t> Criteri di selezione degli organismi che attuano gli strumenti finanziari</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a:latin typeface="Calibri" pitchFamily="34" charset="0"/>
                <a:ea typeface="굴림" pitchFamily="34" charset="-127"/>
              </a:rPr>
              <a:t>Articolo 8.</a:t>
            </a:r>
            <a:r>
              <a:rPr lang="it-IT" sz="2400">
                <a:latin typeface="Calibri" pitchFamily="34" charset="0"/>
                <a:ea typeface="굴림" pitchFamily="34" charset="-127"/>
              </a:rPr>
              <a:t> Norme specifiche sulle garanzie offerte mediante strumenti finanziari</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a:latin typeface="Calibri" pitchFamily="34" charset="0"/>
                <a:ea typeface="굴림" pitchFamily="34" charset="-127"/>
              </a:rPr>
              <a:t>Articolo 9.</a:t>
            </a:r>
            <a:r>
              <a:rPr lang="it-IT" sz="2400">
                <a:latin typeface="Calibri" pitchFamily="34" charset="0"/>
                <a:ea typeface="굴림" pitchFamily="34" charset="-127"/>
              </a:rPr>
              <a:t> Gestione e controllo degli strumenti finanziari istituiti a livello nazionale, regionale, transnazionale o transfrontaliero </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b="1" i="1">
                <a:latin typeface="Calibri" pitchFamily="34" charset="0"/>
                <a:ea typeface="굴림" pitchFamily="34" charset="-127"/>
              </a:rPr>
              <a:t>Articolo 10.</a:t>
            </a:r>
            <a:r>
              <a:rPr lang="it-IT" sz="2400">
                <a:latin typeface="Calibri" pitchFamily="34" charset="0"/>
                <a:ea typeface="굴림" pitchFamily="34" charset="-127"/>
              </a:rPr>
              <a:t> Norme per la revoca dei pagamenti a favore degli strumenti finanziari e gli eventuali adeguamenti per quanto riguarda le domande di pagamento   </a:t>
            </a:r>
          </a:p>
        </p:txBody>
      </p:sp>
      <p:sp>
        <p:nvSpPr>
          <p:cNvPr id="9220"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C0901C22-029F-42F8-86B5-B1195256DCD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9</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12971</TotalTime>
  <Words>6713</Words>
  <Application>Microsoft Office PowerPoint</Application>
  <PresentationFormat>Presentazione su schermo (4:3)</PresentationFormat>
  <Paragraphs>429</Paragraphs>
  <Slides>77</Slides>
  <Notes>28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77</vt:i4>
      </vt:variant>
    </vt:vector>
  </HeadingPairs>
  <TitlesOfParts>
    <vt:vector size="84" baseType="lpstr">
      <vt:lpstr>Arial</vt:lpstr>
      <vt:lpstr>Calibri</vt:lpstr>
      <vt:lpstr>Script MT Bold</vt:lpstr>
      <vt:lpstr>Segoe Print</vt:lpstr>
      <vt:lpstr>Times New Roman</vt:lpstr>
      <vt:lpstr>Wingdings</vt:lpstr>
      <vt:lpstr>Struttura predefinita</vt:lpstr>
      <vt:lpstr>Presentazione standard di PowerPoint</vt:lpstr>
      <vt:lpstr>Programma</vt:lpstr>
      <vt:lpstr>Programma</vt:lpstr>
      <vt:lpstr>Programma</vt:lpstr>
      <vt:lpstr>Programma</vt:lpstr>
      <vt:lpstr>La normativa UE di riferimento in materia di strumenti finanziari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Definizioni</vt:lpstr>
      <vt:lpstr>I benefici degli strumenti finanziari  </vt:lpstr>
      <vt:lpstr>Cosa sono gli Strumenti Finanziari</vt:lpstr>
      <vt:lpstr>Cosa sono gli Strumenti Finanziari</vt:lpstr>
      <vt:lpstr>Cosa sono gli Strumenti Finanziari</vt:lpstr>
      <vt:lpstr>Strumenti finanziari PO 2014/2020</vt:lpstr>
      <vt:lpstr>Vantaggi degli Strumenti Finanziari</vt:lpstr>
      <vt:lpstr>Vantaggi degli Strumenti Finanziari</vt:lpstr>
      <vt:lpstr>La rotatività degli strumenti finanziari</vt:lpstr>
      <vt:lpstr>La rotatività degli strumenti finanziari</vt:lpstr>
      <vt:lpstr>La leva finanziaria</vt:lpstr>
      <vt:lpstr>La leva finanziaria</vt:lpstr>
      <vt:lpstr>Il trasferimento del know how</vt:lpstr>
      <vt:lpstr>Le PRINCIPALI forme di strumenti finanziari  </vt:lpstr>
      <vt:lpstr>Prestiti</vt:lpstr>
      <vt:lpstr>Prestiti</vt:lpstr>
      <vt:lpstr>Garanzie</vt:lpstr>
      <vt:lpstr>Garanzie</vt:lpstr>
      <vt:lpstr>Investimenti azionari - Equity</vt:lpstr>
      <vt:lpstr>Investimenti azionari</vt:lpstr>
      <vt:lpstr>Investimenti quasi-azionari </vt:lpstr>
      <vt:lpstr>La valutazione ex ante  </vt:lpstr>
      <vt:lpstr>La valutazione ex ante (art. 37 RDC)</vt:lpstr>
      <vt:lpstr>La valutazione ex ante (art. 37 RDC)</vt:lpstr>
      <vt:lpstr>La valutazione ex ante (art. 37 RDC)</vt:lpstr>
      <vt:lpstr>La valutazione ex ante (art. 37 RDC)</vt:lpstr>
      <vt:lpstr>La valutazione ex ante (art. 37 RDC)</vt:lpstr>
      <vt:lpstr>La valutazione ex ante (art. 37 RDC)</vt:lpstr>
      <vt:lpstr>La valutazione ex ante (art. 37 RDC)</vt:lpstr>
      <vt:lpstr>La valutazione ex ante (art. 37 RDC)</vt:lpstr>
      <vt:lpstr>La valutazione ex ante del POR Calabria</vt:lpstr>
      <vt:lpstr>La valutazione ex ante del POR Calabria</vt:lpstr>
      <vt:lpstr>La valutazione ex ante del POR Calabria</vt:lpstr>
      <vt:lpstr>La valutazione ex ante del POR Calabria</vt:lpstr>
      <vt:lpstr>­Selezione degli organismi che attuano lo strumento </vt:lpstr>
      <vt:lpstr>Attuazione degli strumenti finanziari</vt:lpstr>
      <vt:lpstr>SF istituiti a livello nazionale</vt:lpstr>
      <vt:lpstr>SF istituiti a livello nazionale</vt:lpstr>
      <vt:lpstr>SF istituiti a livello nazionale</vt:lpstr>
      <vt:lpstr>Condizioni per l’affidamento diretto a una banca o a un istituto di proprietà dello Stato (punto iii)</vt:lpstr>
      <vt:lpstr>Condizioni per l’affidamento diretto a una banca o a un istituto di proprietà dello Stato (punto iii)</vt:lpstr>
      <vt:lpstr>Intermediari finanziari</vt:lpstr>
      <vt:lpstr>­L’accordo di finanziamento </vt:lpstr>
      <vt:lpstr>L’accordo di finanziamento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CLES S.r.l.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Sviluppo locale di tipo partecipativo</dc:title>
  <dc:creator>****</dc:creator>
  <cp:lastModifiedBy>****</cp:lastModifiedBy>
  <cp:revision>1886</cp:revision>
  <cp:lastPrinted>2013-09-18T14:10:13Z</cp:lastPrinted>
  <dcterms:created xsi:type="dcterms:W3CDTF">2012-03-01T17:56:19Z</dcterms:created>
  <dcterms:modified xsi:type="dcterms:W3CDTF">2020-12-02T07:00:37Z</dcterms:modified>
</cp:coreProperties>
</file>