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83"/>
  </p:notesMasterIdLst>
  <p:handoutMasterIdLst>
    <p:handoutMasterId r:id="rId84"/>
  </p:handoutMasterIdLst>
  <p:sldIdLst>
    <p:sldId id="407" r:id="rId2"/>
    <p:sldId id="861" r:id="rId3"/>
    <p:sldId id="862" r:id="rId4"/>
    <p:sldId id="864" r:id="rId5"/>
    <p:sldId id="863" r:id="rId6"/>
    <p:sldId id="844" r:id="rId7"/>
    <p:sldId id="845" r:id="rId8"/>
    <p:sldId id="924" r:id="rId9"/>
    <p:sldId id="838" r:id="rId10"/>
    <p:sldId id="871" r:id="rId11"/>
    <p:sldId id="839" r:id="rId12"/>
    <p:sldId id="872" r:id="rId13"/>
    <p:sldId id="840" r:id="rId14"/>
    <p:sldId id="873" r:id="rId15"/>
    <p:sldId id="874" r:id="rId16"/>
    <p:sldId id="908" r:id="rId17"/>
    <p:sldId id="841" r:id="rId18"/>
    <p:sldId id="909" r:id="rId19"/>
    <p:sldId id="833" r:id="rId20"/>
    <p:sldId id="268" r:id="rId21"/>
    <p:sldId id="842" r:id="rId22"/>
    <p:sldId id="911" r:id="rId23"/>
    <p:sldId id="929" r:id="rId24"/>
    <p:sldId id="925" r:id="rId25"/>
    <p:sldId id="273" r:id="rId26"/>
    <p:sldId id="915" r:id="rId27"/>
    <p:sldId id="916" r:id="rId28"/>
    <p:sldId id="906" r:id="rId29"/>
    <p:sldId id="326" r:id="rId30"/>
    <p:sldId id="913" r:id="rId31"/>
    <p:sldId id="918" r:id="rId32"/>
    <p:sldId id="919" r:id="rId33"/>
    <p:sldId id="920" r:id="rId34"/>
    <p:sldId id="921" r:id="rId35"/>
    <p:sldId id="922" r:id="rId36"/>
    <p:sldId id="923" r:id="rId37"/>
    <p:sldId id="907" r:id="rId38"/>
    <p:sldId id="843" r:id="rId39"/>
    <p:sldId id="343" r:id="rId40"/>
    <p:sldId id="342" r:id="rId41"/>
    <p:sldId id="875" r:id="rId42"/>
    <p:sldId id="876" r:id="rId43"/>
    <p:sldId id="877" r:id="rId44"/>
    <p:sldId id="878" r:id="rId45"/>
    <p:sldId id="879" r:id="rId46"/>
    <p:sldId id="277" r:id="rId47"/>
    <p:sldId id="932" r:id="rId48"/>
    <p:sldId id="882" r:id="rId49"/>
    <p:sldId id="881" r:id="rId50"/>
    <p:sldId id="933" r:id="rId51"/>
    <p:sldId id="883" r:id="rId52"/>
    <p:sldId id="884" r:id="rId53"/>
    <p:sldId id="885" r:id="rId54"/>
    <p:sldId id="886" r:id="rId55"/>
    <p:sldId id="887" r:id="rId56"/>
    <p:sldId id="888" r:id="rId57"/>
    <p:sldId id="889" r:id="rId58"/>
    <p:sldId id="891" r:id="rId59"/>
    <p:sldId id="894" r:id="rId60"/>
    <p:sldId id="892" r:id="rId61"/>
    <p:sldId id="893" r:id="rId62"/>
    <p:sldId id="895" r:id="rId63"/>
    <p:sldId id="896" r:id="rId64"/>
    <p:sldId id="917" r:id="rId65"/>
    <p:sldId id="902" r:id="rId66"/>
    <p:sldId id="904" r:id="rId67"/>
    <p:sldId id="927" r:id="rId68"/>
    <p:sldId id="928" r:id="rId69"/>
    <p:sldId id="905" r:id="rId70"/>
    <p:sldId id="903" r:id="rId71"/>
    <p:sldId id="897" r:id="rId72"/>
    <p:sldId id="898" r:id="rId73"/>
    <p:sldId id="899" r:id="rId74"/>
    <p:sldId id="900" r:id="rId75"/>
    <p:sldId id="901" r:id="rId76"/>
    <p:sldId id="292" r:id="rId77"/>
    <p:sldId id="926" r:id="rId78"/>
    <p:sldId id="344" r:id="rId79"/>
    <p:sldId id="912" r:id="rId80"/>
    <p:sldId id="914" r:id="rId81"/>
    <p:sldId id="865" r:id="rId82"/>
  </p:sldIdLst>
  <p:sldSz cx="24384000" cy="13716000"/>
  <p:notesSz cx="9926638" cy="6797675"/>
  <p:defaultTex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faele Colaizzo" initials="RC" lastIdx="1" clrIdx="0">
    <p:extLst>
      <p:ext uri="{19B8F6BF-5375-455C-9EA6-DF929625EA0E}">
        <p15:presenceInfo xmlns:p15="http://schemas.microsoft.com/office/powerpoint/2012/main" userId="b2f52a0859ae77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707"/>
    <a:srgbClr val="4D5556"/>
    <a:srgbClr val="F1F2F4"/>
    <a:srgbClr val="384C36"/>
    <a:srgbClr val="9FD04F"/>
    <a:srgbClr val="FFFFFF"/>
    <a:srgbClr val="C1C6CB"/>
    <a:srgbClr val="8B969C"/>
    <a:srgbClr val="5F686A"/>
    <a:srgbClr val="3B4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4629"/>
  </p:normalViewPr>
  <p:slideViewPr>
    <p:cSldViewPr showGuides="1">
      <p:cViewPr varScale="1">
        <p:scale>
          <a:sx n="53" d="100"/>
          <a:sy n="53" d="100"/>
        </p:scale>
        <p:origin x="114" y="96"/>
      </p:cViewPr>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faele Colaizzo" userId="b2f52a0859ae7788" providerId="LiveId" clId="{54511358-F862-48B4-AFBA-1648A4BACBFF}"/>
    <pc:docChg chg="undo custSel addSld modSld sldOrd">
      <pc:chgData name="Raffaele Colaizzo" userId="b2f52a0859ae7788" providerId="LiveId" clId="{54511358-F862-48B4-AFBA-1648A4BACBFF}" dt="2019-09-24T23:19:15.370" v="208" actId="14100"/>
      <pc:docMkLst>
        <pc:docMk/>
      </pc:docMkLst>
      <pc:sldChg chg="addSp delSp modSp add">
        <pc:chgData name="Raffaele Colaizzo" userId="b2f52a0859ae7788" providerId="LiveId" clId="{54511358-F862-48B4-AFBA-1648A4BACBFF}" dt="2019-09-24T23:17:46.162" v="201" actId="1037"/>
        <pc:sldMkLst>
          <pc:docMk/>
          <pc:sldMk cId="1783436149" sldId="847"/>
        </pc:sldMkLst>
        <pc:spChg chg="add mod">
          <ac:chgData name="Raffaele Colaizzo" userId="b2f52a0859ae7788" providerId="LiveId" clId="{54511358-F862-48B4-AFBA-1648A4BACBFF}" dt="2019-09-24T23:17:37.887" v="192" actId="1076"/>
          <ac:spMkLst>
            <pc:docMk/>
            <pc:sldMk cId="1783436149" sldId="847"/>
            <ac:spMk id="6" creationId="{B8A12279-4EEE-40BE-A11A-F8DB502ACEA3}"/>
          </ac:spMkLst>
        </pc:spChg>
        <pc:graphicFrameChg chg="add del mod modGraphic">
          <ac:chgData name="Raffaele Colaizzo" userId="b2f52a0859ae7788" providerId="LiveId" clId="{54511358-F862-48B4-AFBA-1648A4BACBFF}" dt="2019-09-24T23:01:35.470" v="12"/>
          <ac:graphicFrameMkLst>
            <pc:docMk/>
            <pc:sldMk cId="1783436149" sldId="847"/>
            <ac:graphicFrameMk id="2" creationId="{45678349-1405-4CE7-B117-7C66E7D9476C}"/>
          </ac:graphicFrameMkLst>
        </pc:graphicFrameChg>
        <pc:graphicFrameChg chg="add del mod">
          <ac:chgData name="Raffaele Colaizzo" userId="b2f52a0859ae7788" providerId="LiveId" clId="{54511358-F862-48B4-AFBA-1648A4BACBFF}" dt="2019-09-24T23:02:34.213" v="20"/>
          <ac:graphicFrameMkLst>
            <pc:docMk/>
            <pc:sldMk cId="1783436149" sldId="847"/>
            <ac:graphicFrameMk id="3" creationId="{E9E44D61-F87E-4A76-968F-B0D802BBC5BA}"/>
          </ac:graphicFrameMkLst>
        </pc:graphicFrameChg>
        <pc:picChg chg="add del mod">
          <ac:chgData name="Raffaele Colaizzo" userId="b2f52a0859ae7788" providerId="LiveId" clId="{54511358-F862-48B4-AFBA-1648A4BACBFF}" dt="2019-09-24T23:05:04.958" v="60" actId="478"/>
          <ac:picMkLst>
            <pc:docMk/>
            <pc:sldMk cId="1783436149" sldId="847"/>
            <ac:picMk id="4" creationId="{B2988131-D0B1-455C-960C-8EDB59927033}"/>
          </ac:picMkLst>
        </pc:picChg>
        <pc:picChg chg="add mod">
          <ac:chgData name="Raffaele Colaizzo" userId="b2f52a0859ae7788" providerId="LiveId" clId="{54511358-F862-48B4-AFBA-1648A4BACBFF}" dt="2019-09-24T23:17:46.162" v="201" actId="1037"/>
          <ac:picMkLst>
            <pc:docMk/>
            <pc:sldMk cId="1783436149" sldId="847"/>
            <ac:picMk id="5" creationId="{D20E116E-5256-4576-990C-2C07D343D66B}"/>
          </ac:picMkLst>
        </pc:picChg>
      </pc:sldChg>
      <pc:sldChg chg="addSp delSp modSp add">
        <pc:chgData name="Raffaele Colaizzo" userId="b2f52a0859ae7788" providerId="LiveId" clId="{54511358-F862-48B4-AFBA-1648A4BACBFF}" dt="2019-09-24T23:10:02.518" v="116" actId="1035"/>
        <pc:sldMkLst>
          <pc:docMk/>
          <pc:sldMk cId="243221888" sldId="848"/>
        </pc:sldMkLst>
        <pc:graphicFrameChg chg="add del">
          <ac:chgData name="Raffaele Colaizzo" userId="b2f52a0859ae7788" providerId="LiveId" clId="{54511358-F862-48B4-AFBA-1648A4BACBFF}" dt="2019-09-24T23:07:59.682" v="70"/>
          <ac:graphicFrameMkLst>
            <pc:docMk/>
            <pc:sldMk cId="243221888" sldId="848"/>
            <ac:graphicFrameMk id="2" creationId="{C49FFC67-09A4-444E-BA7A-CF2B25F14871}"/>
          </ac:graphicFrameMkLst>
        </pc:graphicFrameChg>
        <pc:picChg chg="add mod">
          <ac:chgData name="Raffaele Colaizzo" userId="b2f52a0859ae7788" providerId="LiveId" clId="{54511358-F862-48B4-AFBA-1648A4BACBFF}" dt="2019-09-24T23:10:02.518" v="116" actId="1035"/>
          <ac:picMkLst>
            <pc:docMk/>
            <pc:sldMk cId="243221888" sldId="848"/>
            <ac:picMk id="3" creationId="{37EC671D-3BF0-4F22-A215-529AC57EED04}"/>
          </ac:picMkLst>
        </pc:picChg>
        <pc:picChg chg="add mod">
          <ac:chgData name="Raffaele Colaizzo" userId="b2f52a0859ae7788" providerId="LiveId" clId="{54511358-F862-48B4-AFBA-1648A4BACBFF}" dt="2019-09-24T23:09:44.739" v="106" actId="1035"/>
          <ac:picMkLst>
            <pc:docMk/>
            <pc:sldMk cId="243221888" sldId="848"/>
            <ac:picMk id="4" creationId="{A0C39E30-1BC6-4470-8860-AC0A3A5B5743}"/>
          </ac:picMkLst>
        </pc:picChg>
      </pc:sldChg>
      <pc:sldChg chg="addSp modSp add">
        <pc:chgData name="Raffaele Colaizzo" userId="b2f52a0859ae7788" providerId="LiveId" clId="{54511358-F862-48B4-AFBA-1648A4BACBFF}" dt="2019-09-24T23:11:25.972" v="140" actId="1038"/>
        <pc:sldMkLst>
          <pc:docMk/>
          <pc:sldMk cId="2906633700" sldId="849"/>
        </pc:sldMkLst>
        <pc:picChg chg="add mod">
          <ac:chgData name="Raffaele Colaizzo" userId="b2f52a0859ae7788" providerId="LiveId" clId="{54511358-F862-48B4-AFBA-1648A4BACBFF}" dt="2019-09-24T23:10:27.065" v="119" actId="1076"/>
          <ac:picMkLst>
            <pc:docMk/>
            <pc:sldMk cId="2906633700" sldId="849"/>
            <ac:picMk id="2" creationId="{119343F3-AEB2-47A0-8F53-DC4911D17C01}"/>
          </ac:picMkLst>
        </pc:picChg>
        <pc:picChg chg="add mod">
          <ac:chgData name="Raffaele Colaizzo" userId="b2f52a0859ae7788" providerId="LiveId" clId="{54511358-F862-48B4-AFBA-1648A4BACBFF}" dt="2019-09-24T23:11:25.972" v="140" actId="1038"/>
          <ac:picMkLst>
            <pc:docMk/>
            <pc:sldMk cId="2906633700" sldId="849"/>
            <ac:picMk id="3" creationId="{476B8C25-09CC-45ED-BFD0-1D913C1178DB}"/>
          </ac:picMkLst>
        </pc:picChg>
      </pc:sldChg>
      <pc:sldChg chg="add ord">
        <pc:chgData name="Raffaele Colaizzo" userId="b2f52a0859ae7788" providerId="LiveId" clId="{54511358-F862-48B4-AFBA-1648A4BACBFF}" dt="2019-09-24T23:18:14.524" v="203"/>
        <pc:sldMkLst>
          <pc:docMk/>
          <pc:sldMk cId="4256171184" sldId="850"/>
        </pc:sldMkLst>
      </pc:sldChg>
      <pc:sldChg chg="addSp modSp add ord">
        <pc:chgData name="Raffaele Colaizzo" userId="b2f52a0859ae7788" providerId="LiveId" clId="{54511358-F862-48B4-AFBA-1648A4BACBFF}" dt="2019-09-24T23:19:15.370" v="208" actId="14100"/>
        <pc:sldMkLst>
          <pc:docMk/>
          <pc:sldMk cId="3304070536" sldId="851"/>
        </pc:sldMkLst>
        <pc:picChg chg="add mod">
          <ac:chgData name="Raffaele Colaizzo" userId="b2f52a0859ae7788" providerId="LiveId" clId="{54511358-F862-48B4-AFBA-1648A4BACBFF}" dt="2019-09-24T23:19:15.370" v="208" actId="14100"/>
          <ac:picMkLst>
            <pc:docMk/>
            <pc:sldMk cId="3304070536" sldId="851"/>
            <ac:picMk id="2" creationId="{E76876D3-87B6-4F9E-9A2B-2A3FAD449569}"/>
          </ac:picMkLst>
        </pc:picChg>
      </pc:sldChg>
      <pc:sldChg chg="addSp modSp add">
        <pc:chgData name="Raffaele Colaizzo" userId="b2f52a0859ae7788" providerId="LiveId" clId="{54511358-F862-48B4-AFBA-1648A4BACBFF}" dt="2019-09-24T23:15:14.618" v="149" actId="1076"/>
        <pc:sldMkLst>
          <pc:docMk/>
          <pc:sldMk cId="2240908005" sldId="852"/>
        </pc:sldMkLst>
        <pc:picChg chg="add mod">
          <ac:chgData name="Raffaele Colaizzo" userId="b2f52a0859ae7788" providerId="LiveId" clId="{54511358-F862-48B4-AFBA-1648A4BACBFF}" dt="2019-09-24T23:15:14.618" v="149" actId="1076"/>
          <ac:picMkLst>
            <pc:docMk/>
            <pc:sldMk cId="2240908005" sldId="852"/>
            <ac:picMk id="2" creationId="{1BD07022-A0CC-4F91-9684-CE7347D2C69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7874D-9C32-4326-81D9-DF9D8E21BC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01C3C1B1-B73C-47D6-B5AB-045CE410AB3E}">
      <dgm:prSet phldrT="[Testo]" custT="1"/>
      <dgm:spPr>
        <a:solidFill>
          <a:schemeClr val="accent4">
            <a:lumMod val="20000"/>
            <a:lumOff val="80000"/>
          </a:schemeClr>
        </a:solidFill>
      </dgm:spPr>
      <dgm:t>
        <a:bodyPr/>
        <a:lstStyle/>
        <a:p>
          <a:r>
            <a:rPr lang="it-IT" sz="3200" b="1" dirty="0">
              <a:solidFill>
                <a:schemeClr val="bg1"/>
              </a:solidFill>
              <a:latin typeface="Open Sans"/>
            </a:rPr>
            <a:t>Obiettivi, organizzazione, modalità e tempi, tipologie</a:t>
          </a:r>
        </a:p>
      </dgm:t>
    </dgm:pt>
    <dgm:pt modelId="{65CD69B1-FAE0-4572-ABE2-6174F8706D7C}" type="parTrans" cxnId="{1FACAE13-66B4-4C42-9D12-1ED9724BE81E}">
      <dgm:prSet/>
      <dgm:spPr/>
      <dgm:t>
        <a:bodyPr/>
        <a:lstStyle/>
        <a:p>
          <a:endParaRPr lang="it-IT">
            <a:latin typeface="Open Sans"/>
          </a:endParaRPr>
        </a:p>
      </dgm:t>
    </dgm:pt>
    <dgm:pt modelId="{4CEAC21B-3263-4401-B467-EC8888AED69F}" type="sibTrans" cxnId="{1FACAE13-66B4-4C42-9D12-1ED9724BE81E}">
      <dgm:prSet/>
      <dgm:spPr/>
      <dgm:t>
        <a:bodyPr/>
        <a:lstStyle/>
        <a:p>
          <a:endParaRPr lang="it-IT">
            <a:latin typeface="Open Sans"/>
          </a:endParaRPr>
        </a:p>
      </dgm:t>
    </dgm:pt>
    <dgm:pt modelId="{B38A284A-9DA9-47C0-A230-C5C9E1C103E4}">
      <dgm:prSet phldrT="[Testo]" custT="1"/>
      <dgm:spPr>
        <a:solidFill>
          <a:schemeClr val="accent4">
            <a:lumMod val="20000"/>
            <a:lumOff val="80000"/>
          </a:schemeClr>
        </a:solidFill>
      </dgm:spPr>
      <dgm:t>
        <a:bodyPr/>
        <a:lstStyle/>
        <a:p>
          <a:r>
            <a:rPr lang="it-IT" sz="3200" b="1" dirty="0">
              <a:solidFill>
                <a:schemeClr val="bg1"/>
              </a:solidFill>
              <a:latin typeface="Open Sans"/>
            </a:rPr>
            <a:t>Controlli di sistema e controlli di qualità dell'UMC/UC</a:t>
          </a:r>
        </a:p>
      </dgm:t>
    </dgm:pt>
    <dgm:pt modelId="{C089D3CD-51FD-434B-AA64-D176525DF677}" type="parTrans" cxnId="{253CA003-E89C-4C4F-856E-DB6A76836A68}">
      <dgm:prSet/>
      <dgm:spPr/>
      <dgm:t>
        <a:bodyPr/>
        <a:lstStyle/>
        <a:p>
          <a:endParaRPr lang="it-IT">
            <a:latin typeface="Open Sans"/>
          </a:endParaRPr>
        </a:p>
      </dgm:t>
    </dgm:pt>
    <dgm:pt modelId="{E7826116-60DE-40A3-93F6-628A26E1F315}" type="sibTrans" cxnId="{253CA003-E89C-4C4F-856E-DB6A76836A68}">
      <dgm:prSet/>
      <dgm:spPr/>
      <dgm:t>
        <a:bodyPr/>
        <a:lstStyle/>
        <a:p>
          <a:endParaRPr lang="it-IT">
            <a:latin typeface="Open Sans"/>
          </a:endParaRPr>
        </a:p>
      </dgm:t>
    </dgm:pt>
    <dgm:pt modelId="{86C62215-8ED2-4D3F-BB89-06113072A273}">
      <dgm:prSet phldrT="[Testo]" custT="1"/>
      <dgm:spPr>
        <a:solidFill>
          <a:schemeClr val="accent4">
            <a:lumMod val="20000"/>
            <a:lumOff val="80000"/>
          </a:schemeClr>
        </a:solidFill>
      </dgm:spPr>
      <dgm:t>
        <a:bodyPr/>
        <a:lstStyle/>
        <a:p>
          <a:r>
            <a:rPr lang="it-IT" sz="3200" b="1" dirty="0">
              <a:solidFill>
                <a:schemeClr val="bg1"/>
              </a:solidFill>
              <a:latin typeface="Open Sans"/>
            </a:rPr>
            <a:t>Elementi specifici di controllo (Appalti pubblici, aiuti di stato, etc.)</a:t>
          </a:r>
        </a:p>
      </dgm:t>
    </dgm:pt>
    <dgm:pt modelId="{7615357D-EC98-4950-B963-62ECC9C15ED7}" type="parTrans" cxnId="{F763E06C-7E60-4052-BC5B-A122B77729DE}">
      <dgm:prSet/>
      <dgm:spPr/>
      <dgm:t>
        <a:bodyPr/>
        <a:lstStyle/>
        <a:p>
          <a:endParaRPr lang="it-IT">
            <a:latin typeface="Open Sans"/>
          </a:endParaRPr>
        </a:p>
      </dgm:t>
    </dgm:pt>
    <dgm:pt modelId="{125EBB61-DC1B-4FC8-9360-222EE626AAE4}" type="sibTrans" cxnId="{F763E06C-7E60-4052-BC5B-A122B77729DE}">
      <dgm:prSet/>
      <dgm:spPr/>
      <dgm:t>
        <a:bodyPr/>
        <a:lstStyle/>
        <a:p>
          <a:endParaRPr lang="it-IT">
            <a:latin typeface="Open Sans"/>
          </a:endParaRPr>
        </a:p>
      </dgm:t>
    </dgm:pt>
    <dgm:pt modelId="{BC44D08E-9647-47A9-A4E0-A4B8602C69C4}">
      <dgm:prSet phldrT="[Testo]" custT="1"/>
      <dgm:spPr>
        <a:solidFill>
          <a:schemeClr val="accent4">
            <a:lumMod val="20000"/>
            <a:lumOff val="80000"/>
          </a:schemeClr>
        </a:solidFill>
      </dgm:spPr>
      <dgm:t>
        <a:bodyPr/>
        <a:lstStyle/>
        <a:p>
          <a:r>
            <a:rPr lang="it-IT" sz="3200" b="1" dirty="0">
              <a:solidFill>
                <a:schemeClr val="bg1"/>
              </a:solidFill>
              <a:latin typeface="Open Sans"/>
            </a:rPr>
            <a:t>Spese ammissibili: criteri e norme specifiche</a:t>
          </a:r>
        </a:p>
      </dgm:t>
    </dgm:pt>
    <dgm:pt modelId="{1D94AA55-8770-421D-9497-A6CF63744C9B}" type="parTrans" cxnId="{CF1EC675-F963-47CB-A651-8B94B34FEC28}">
      <dgm:prSet/>
      <dgm:spPr/>
      <dgm:t>
        <a:bodyPr/>
        <a:lstStyle/>
        <a:p>
          <a:endParaRPr lang="it-IT">
            <a:latin typeface="Open Sans"/>
          </a:endParaRPr>
        </a:p>
      </dgm:t>
    </dgm:pt>
    <dgm:pt modelId="{721DB2C7-DD45-4DCD-BED6-45148373203C}" type="sibTrans" cxnId="{CF1EC675-F963-47CB-A651-8B94B34FEC28}">
      <dgm:prSet/>
      <dgm:spPr/>
      <dgm:t>
        <a:bodyPr/>
        <a:lstStyle/>
        <a:p>
          <a:endParaRPr lang="it-IT">
            <a:latin typeface="Open Sans"/>
          </a:endParaRPr>
        </a:p>
      </dgm:t>
    </dgm:pt>
    <dgm:pt modelId="{E9934621-B270-4C90-9F1E-128A3AE5675D}">
      <dgm:prSet phldrT="[Testo]" custT="1"/>
      <dgm:spPr>
        <a:solidFill>
          <a:schemeClr val="accent4">
            <a:lumMod val="20000"/>
            <a:lumOff val="80000"/>
          </a:schemeClr>
        </a:solidFill>
      </dgm:spPr>
      <dgm:t>
        <a:bodyPr/>
        <a:lstStyle/>
        <a:p>
          <a:r>
            <a:rPr lang="it-IT" sz="3200" b="1" dirty="0">
              <a:solidFill>
                <a:schemeClr val="bg1"/>
              </a:solidFill>
              <a:latin typeface="Open Sans"/>
            </a:rPr>
            <a:t>Dichiarazione di affidabilità di gestione e riepilogo annuale</a:t>
          </a:r>
        </a:p>
      </dgm:t>
    </dgm:pt>
    <dgm:pt modelId="{59EC50A3-14F6-4FB6-8D88-12A44A6C7913}" type="parTrans" cxnId="{6BA92BB3-96BA-442B-B607-D828730A39C5}">
      <dgm:prSet/>
      <dgm:spPr/>
      <dgm:t>
        <a:bodyPr/>
        <a:lstStyle/>
        <a:p>
          <a:endParaRPr lang="it-IT">
            <a:latin typeface="Open Sans"/>
          </a:endParaRPr>
        </a:p>
      </dgm:t>
    </dgm:pt>
    <dgm:pt modelId="{27CB5D56-E3A4-47E6-B518-651334B45935}" type="sibTrans" cxnId="{6BA92BB3-96BA-442B-B607-D828730A39C5}">
      <dgm:prSet/>
      <dgm:spPr/>
      <dgm:t>
        <a:bodyPr/>
        <a:lstStyle/>
        <a:p>
          <a:endParaRPr lang="it-IT">
            <a:latin typeface="Open Sans"/>
          </a:endParaRPr>
        </a:p>
      </dgm:t>
    </dgm:pt>
    <dgm:pt modelId="{AF4107D0-CC24-4D99-A9E2-09B92004D51C}" type="pres">
      <dgm:prSet presAssocID="{FB57874D-9C32-4326-81D9-DF9D8E21BC0D}" presName="Name0" presStyleCnt="0">
        <dgm:presLayoutVars>
          <dgm:chMax val="7"/>
          <dgm:chPref val="7"/>
          <dgm:dir/>
        </dgm:presLayoutVars>
      </dgm:prSet>
      <dgm:spPr/>
    </dgm:pt>
    <dgm:pt modelId="{F96DB4A5-93F1-4D3F-9AD6-9E7B9E33AEFC}" type="pres">
      <dgm:prSet presAssocID="{FB57874D-9C32-4326-81D9-DF9D8E21BC0D}" presName="Name1" presStyleCnt="0"/>
      <dgm:spPr/>
    </dgm:pt>
    <dgm:pt modelId="{D0956A8B-61FD-4EAA-8839-86F679BB6475}" type="pres">
      <dgm:prSet presAssocID="{FB57874D-9C32-4326-81D9-DF9D8E21BC0D}" presName="cycle" presStyleCnt="0"/>
      <dgm:spPr/>
    </dgm:pt>
    <dgm:pt modelId="{C115453F-7368-4AB5-A129-71F85FBD868B}" type="pres">
      <dgm:prSet presAssocID="{FB57874D-9C32-4326-81D9-DF9D8E21BC0D}" presName="srcNode" presStyleLbl="node1" presStyleIdx="0" presStyleCnt="5"/>
      <dgm:spPr/>
    </dgm:pt>
    <dgm:pt modelId="{4804DE2B-4185-4AF2-B818-E57F60AA7368}" type="pres">
      <dgm:prSet presAssocID="{FB57874D-9C32-4326-81D9-DF9D8E21BC0D}" presName="conn" presStyleLbl="parChTrans1D2" presStyleIdx="0" presStyleCnt="1"/>
      <dgm:spPr/>
    </dgm:pt>
    <dgm:pt modelId="{3003515F-EB74-4DAA-B02D-B411B60D0C99}" type="pres">
      <dgm:prSet presAssocID="{FB57874D-9C32-4326-81D9-DF9D8E21BC0D}" presName="extraNode" presStyleLbl="node1" presStyleIdx="0" presStyleCnt="5"/>
      <dgm:spPr/>
    </dgm:pt>
    <dgm:pt modelId="{BAC77C51-7005-4A8E-80DC-01E6B4A978CF}" type="pres">
      <dgm:prSet presAssocID="{FB57874D-9C32-4326-81D9-DF9D8E21BC0D}" presName="dstNode" presStyleLbl="node1" presStyleIdx="0" presStyleCnt="5"/>
      <dgm:spPr/>
    </dgm:pt>
    <dgm:pt modelId="{C738A240-DEBF-43AD-8DC2-F73A97A8C09D}" type="pres">
      <dgm:prSet presAssocID="{01C3C1B1-B73C-47D6-B5AB-045CE410AB3E}" presName="text_1" presStyleLbl="node1" presStyleIdx="0" presStyleCnt="5">
        <dgm:presLayoutVars>
          <dgm:bulletEnabled val="1"/>
        </dgm:presLayoutVars>
      </dgm:prSet>
      <dgm:spPr/>
    </dgm:pt>
    <dgm:pt modelId="{66B778B0-8A39-4624-A263-8E0618B24A60}" type="pres">
      <dgm:prSet presAssocID="{01C3C1B1-B73C-47D6-B5AB-045CE410AB3E}" presName="accent_1" presStyleCnt="0"/>
      <dgm:spPr/>
    </dgm:pt>
    <dgm:pt modelId="{1067AEBD-C2AE-4A7E-898B-8268E177D97F}" type="pres">
      <dgm:prSet presAssocID="{01C3C1B1-B73C-47D6-B5AB-045CE410AB3E}" presName="accentRepeatNode" presStyleLbl="solidFgAcc1" presStyleIdx="0" presStyleCnt="5"/>
      <dgm:spPr/>
    </dgm:pt>
    <dgm:pt modelId="{D5B22E04-6A1E-41DD-B8CA-D3ED80CE2344}" type="pres">
      <dgm:prSet presAssocID="{B38A284A-9DA9-47C0-A230-C5C9E1C103E4}" presName="text_2" presStyleLbl="node1" presStyleIdx="1" presStyleCnt="5">
        <dgm:presLayoutVars>
          <dgm:bulletEnabled val="1"/>
        </dgm:presLayoutVars>
      </dgm:prSet>
      <dgm:spPr/>
    </dgm:pt>
    <dgm:pt modelId="{FE8D96BC-D342-4464-8B35-E67C0F46FDCC}" type="pres">
      <dgm:prSet presAssocID="{B38A284A-9DA9-47C0-A230-C5C9E1C103E4}" presName="accent_2" presStyleCnt="0"/>
      <dgm:spPr/>
    </dgm:pt>
    <dgm:pt modelId="{AB8C2F6F-93BD-44C4-A6F3-B582D5A994D0}" type="pres">
      <dgm:prSet presAssocID="{B38A284A-9DA9-47C0-A230-C5C9E1C103E4}" presName="accentRepeatNode" presStyleLbl="solidFgAcc1" presStyleIdx="1" presStyleCnt="5"/>
      <dgm:spPr/>
    </dgm:pt>
    <dgm:pt modelId="{2CCB9B26-0E9D-4E6C-B29B-77EAAFF61AF9}" type="pres">
      <dgm:prSet presAssocID="{86C62215-8ED2-4D3F-BB89-06113072A273}" presName="text_3" presStyleLbl="node1" presStyleIdx="2" presStyleCnt="5">
        <dgm:presLayoutVars>
          <dgm:bulletEnabled val="1"/>
        </dgm:presLayoutVars>
      </dgm:prSet>
      <dgm:spPr/>
    </dgm:pt>
    <dgm:pt modelId="{AC8C4B21-3FCC-42F5-8196-96C1491911F5}" type="pres">
      <dgm:prSet presAssocID="{86C62215-8ED2-4D3F-BB89-06113072A273}" presName="accent_3" presStyleCnt="0"/>
      <dgm:spPr/>
    </dgm:pt>
    <dgm:pt modelId="{D936D639-620E-426E-8E1E-2A621DA2DF28}" type="pres">
      <dgm:prSet presAssocID="{86C62215-8ED2-4D3F-BB89-06113072A273}" presName="accentRepeatNode" presStyleLbl="solidFgAcc1" presStyleIdx="2" presStyleCnt="5"/>
      <dgm:spPr/>
    </dgm:pt>
    <dgm:pt modelId="{D5410F5F-EFC3-4E5F-B4E1-ED6A53D3B367}" type="pres">
      <dgm:prSet presAssocID="{BC44D08E-9647-47A9-A4E0-A4B8602C69C4}" presName="text_4" presStyleLbl="node1" presStyleIdx="3" presStyleCnt="5">
        <dgm:presLayoutVars>
          <dgm:bulletEnabled val="1"/>
        </dgm:presLayoutVars>
      </dgm:prSet>
      <dgm:spPr/>
    </dgm:pt>
    <dgm:pt modelId="{0D026662-7CF8-4EE5-9528-A6B0B1D1F4C1}" type="pres">
      <dgm:prSet presAssocID="{BC44D08E-9647-47A9-A4E0-A4B8602C69C4}" presName="accent_4" presStyleCnt="0"/>
      <dgm:spPr/>
    </dgm:pt>
    <dgm:pt modelId="{93371E77-65E7-4944-9B8A-8D0E90E20076}" type="pres">
      <dgm:prSet presAssocID="{BC44D08E-9647-47A9-A4E0-A4B8602C69C4}" presName="accentRepeatNode" presStyleLbl="solidFgAcc1" presStyleIdx="3" presStyleCnt="5"/>
      <dgm:spPr/>
    </dgm:pt>
    <dgm:pt modelId="{1BA01CEA-D996-4EB3-8805-064DD695665B}" type="pres">
      <dgm:prSet presAssocID="{E9934621-B270-4C90-9F1E-128A3AE5675D}" presName="text_5" presStyleLbl="node1" presStyleIdx="4" presStyleCnt="5">
        <dgm:presLayoutVars>
          <dgm:bulletEnabled val="1"/>
        </dgm:presLayoutVars>
      </dgm:prSet>
      <dgm:spPr/>
    </dgm:pt>
    <dgm:pt modelId="{308748CA-F5C4-40A6-B529-B32AD0AC53E2}" type="pres">
      <dgm:prSet presAssocID="{E9934621-B270-4C90-9F1E-128A3AE5675D}" presName="accent_5" presStyleCnt="0"/>
      <dgm:spPr/>
    </dgm:pt>
    <dgm:pt modelId="{B23EB979-E912-4BAD-BC73-03CDE19E26AF}" type="pres">
      <dgm:prSet presAssocID="{E9934621-B270-4C90-9F1E-128A3AE5675D}" presName="accentRepeatNode" presStyleLbl="solidFgAcc1" presStyleIdx="4" presStyleCnt="5"/>
      <dgm:spPr/>
    </dgm:pt>
  </dgm:ptLst>
  <dgm:cxnLst>
    <dgm:cxn modelId="{253CA003-E89C-4C4F-856E-DB6A76836A68}" srcId="{FB57874D-9C32-4326-81D9-DF9D8E21BC0D}" destId="{B38A284A-9DA9-47C0-A230-C5C9E1C103E4}" srcOrd="1" destOrd="0" parTransId="{C089D3CD-51FD-434B-AA64-D176525DF677}" sibTransId="{E7826116-60DE-40A3-93F6-628A26E1F315}"/>
    <dgm:cxn modelId="{1FACAE13-66B4-4C42-9D12-1ED9724BE81E}" srcId="{FB57874D-9C32-4326-81D9-DF9D8E21BC0D}" destId="{01C3C1B1-B73C-47D6-B5AB-045CE410AB3E}" srcOrd="0" destOrd="0" parTransId="{65CD69B1-FAE0-4572-ABE2-6174F8706D7C}" sibTransId="{4CEAC21B-3263-4401-B467-EC8888AED69F}"/>
    <dgm:cxn modelId="{A82C7A35-E53B-4AF0-A3F4-2BD2E9471543}" type="presOf" srcId="{01C3C1B1-B73C-47D6-B5AB-045CE410AB3E}" destId="{C738A240-DEBF-43AD-8DC2-F73A97A8C09D}" srcOrd="0" destOrd="0" presId="urn:microsoft.com/office/officeart/2008/layout/VerticalCurvedList"/>
    <dgm:cxn modelId="{F8B92737-19C4-47FB-AC04-442DEAFB169E}" type="presOf" srcId="{86C62215-8ED2-4D3F-BB89-06113072A273}" destId="{2CCB9B26-0E9D-4E6C-B29B-77EAAFF61AF9}" srcOrd="0" destOrd="0" presId="urn:microsoft.com/office/officeart/2008/layout/VerticalCurvedList"/>
    <dgm:cxn modelId="{F763E06C-7E60-4052-BC5B-A122B77729DE}" srcId="{FB57874D-9C32-4326-81D9-DF9D8E21BC0D}" destId="{86C62215-8ED2-4D3F-BB89-06113072A273}" srcOrd="2" destOrd="0" parTransId="{7615357D-EC98-4950-B963-62ECC9C15ED7}" sibTransId="{125EBB61-DC1B-4FC8-9360-222EE626AAE4}"/>
    <dgm:cxn modelId="{E085D44D-F7B8-465C-913E-DC75055541FF}" type="presOf" srcId="{E9934621-B270-4C90-9F1E-128A3AE5675D}" destId="{1BA01CEA-D996-4EB3-8805-064DD695665B}" srcOrd="0" destOrd="0" presId="urn:microsoft.com/office/officeart/2008/layout/VerticalCurvedList"/>
    <dgm:cxn modelId="{0C96E16E-28A1-4A37-9263-F765A52E7F81}" type="presOf" srcId="{4CEAC21B-3263-4401-B467-EC8888AED69F}" destId="{4804DE2B-4185-4AF2-B818-E57F60AA7368}" srcOrd="0" destOrd="0" presId="urn:microsoft.com/office/officeart/2008/layout/VerticalCurvedList"/>
    <dgm:cxn modelId="{307C2274-1403-4EF8-ABFA-4AC37F7B4514}" type="presOf" srcId="{FB57874D-9C32-4326-81D9-DF9D8E21BC0D}" destId="{AF4107D0-CC24-4D99-A9E2-09B92004D51C}" srcOrd="0" destOrd="0" presId="urn:microsoft.com/office/officeart/2008/layout/VerticalCurvedList"/>
    <dgm:cxn modelId="{CF1EC675-F963-47CB-A651-8B94B34FEC28}" srcId="{FB57874D-9C32-4326-81D9-DF9D8E21BC0D}" destId="{BC44D08E-9647-47A9-A4E0-A4B8602C69C4}" srcOrd="3" destOrd="0" parTransId="{1D94AA55-8770-421D-9497-A6CF63744C9B}" sibTransId="{721DB2C7-DD45-4DCD-BED6-45148373203C}"/>
    <dgm:cxn modelId="{32E3C48B-19AF-4DD2-89EE-0DB714549D56}" type="presOf" srcId="{BC44D08E-9647-47A9-A4E0-A4B8602C69C4}" destId="{D5410F5F-EFC3-4E5F-B4E1-ED6A53D3B367}" srcOrd="0" destOrd="0" presId="urn:microsoft.com/office/officeart/2008/layout/VerticalCurvedList"/>
    <dgm:cxn modelId="{6BA92BB3-96BA-442B-B607-D828730A39C5}" srcId="{FB57874D-9C32-4326-81D9-DF9D8E21BC0D}" destId="{E9934621-B270-4C90-9F1E-128A3AE5675D}" srcOrd="4" destOrd="0" parTransId="{59EC50A3-14F6-4FB6-8D88-12A44A6C7913}" sibTransId="{27CB5D56-E3A4-47E6-B518-651334B45935}"/>
    <dgm:cxn modelId="{1F0633F0-1833-4BE5-8939-B76BEF6D4360}" type="presOf" srcId="{B38A284A-9DA9-47C0-A230-C5C9E1C103E4}" destId="{D5B22E04-6A1E-41DD-B8CA-D3ED80CE2344}" srcOrd="0" destOrd="0" presId="urn:microsoft.com/office/officeart/2008/layout/VerticalCurvedList"/>
    <dgm:cxn modelId="{91896865-BD1A-4745-88D6-E2AC091E3C02}" type="presParOf" srcId="{AF4107D0-CC24-4D99-A9E2-09B92004D51C}" destId="{F96DB4A5-93F1-4D3F-9AD6-9E7B9E33AEFC}" srcOrd="0" destOrd="0" presId="urn:microsoft.com/office/officeart/2008/layout/VerticalCurvedList"/>
    <dgm:cxn modelId="{284DA665-5890-4D99-AD1D-52C6239ED5F1}" type="presParOf" srcId="{F96DB4A5-93F1-4D3F-9AD6-9E7B9E33AEFC}" destId="{D0956A8B-61FD-4EAA-8839-86F679BB6475}" srcOrd="0" destOrd="0" presId="urn:microsoft.com/office/officeart/2008/layout/VerticalCurvedList"/>
    <dgm:cxn modelId="{DB1DDB76-6234-4E5F-BDD2-DDD154B59222}" type="presParOf" srcId="{D0956A8B-61FD-4EAA-8839-86F679BB6475}" destId="{C115453F-7368-4AB5-A129-71F85FBD868B}" srcOrd="0" destOrd="0" presId="urn:microsoft.com/office/officeart/2008/layout/VerticalCurvedList"/>
    <dgm:cxn modelId="{A42DCC3F-8D78-4501-B135-63CCE0B7E71B}" type="presParOf" srcId="{D0956A8B-61FD-4EAA-8839-86F679BB6475}" destId="{4804DE2B-4185-4AF2-B818-E57F60AA7368}" srcOrd="1" destOrd="0" presId="urn:microsoft.com/office/officeart/2008/layout/VerticalCurvedList"/>
    <dgm:cxn modelId="{102C58A2-D6FB-45A6-A1F2-1C69239E6235}" type="presParOf" srcId="{D0956A8B-61FD-4EAA-8839-86F679BB6475}" destId="{3003515F-EB74-4DAA-B02D-B411B60D0C99}" srcOrd="2" destOrd="0" presId="urn:microsoft.com/office/officeart/2008/layout/VerticalCurvedList"/>
    <dgm:cxn modelId="{C80FDB09-F3B2-43B0-858A-8A205D1EE5E1}" type="presParOf" srcId="{D0956A8B-61FD-4EAA-8839-86F679BB6475}" destId="{BAC77C51-7005-4A8E-80DC-01E6B4A978CF}" srcOrd="3" destOrd="0" presId="urn:microsoft.com/office/officeart/2008/layout/VerticalCurvedList"/>
    <dgm:cxn modelId="{718576C4-A446-426A-A310-D2035F375E13}" type="presParOf" srcId="{F96DB4A5-93F1-4D3F-9AD6-9E7B9E33AEFC}" destId="{C738A240-DEBF-43AD-8DC2-F73A97A8C09D}" srcOrd="1" destOrd="0" presId="urn:microsoft.com/office/officeart/2008/layout/VerticalCurvedList"/>
    <dgm:cxn modelId="{DFC7DF7A-9B60-41F1-B490-A6E7D8199ABE}" type="presParOf" srcId="{F96DB4A5-93F1-4D3F-9AD6-9E7B9E33AEFC}" destId="{66B778B0-8A39-4624-A263-8E0618B24A60}" srcOrd="2" destOrd="0" presId="urn:microsoft.com/office/officeart/2008/layout/VerticalCurvedList"/>
    <dgm:cxn modelId="{60B1A760-488B-4E9C-89CB-E6FEFA6954E0}" type="presParOf" srcId="{66B778B0-8A39-4624-A263-8E0618B24A60}" destId="{1067AEBD-C2AE-4A7E-898B-8268E177D97F}" srcOrd="0" destOrd="0" presId="urn:microsoft.com/office/officeart/2008/layout/VerticalCurvedList"/>
    <dgm:cxn modelId="{77CAB855-E221-4623-9A10-EBC0A3AE8D5F}" type="presParOf" srcId="{F96DB4A5-93F1-4D3F-9AD6-9E7B9E33AEFC}" destId="{D5B22E04-6A1E-41DD-B8CA-D3ED80CE2344}" srcOrd="3" destOrd="0" presId="urn:microsoft.com/office/officeart/2008/layout/VerticalCurvedList"/>
    <dgm:cxn modelId="{178BB8ED-F576-48AB-9009-89B69C2F5F03}" type="presParOf" srcId="{F96DB4A5-93F1-4D3F-9AD6-9E7B9E33AEFC}" destId="{FE8D96BC-D342-4464-8B35-E67C0F46FDCC}" srcOrd="4" destOrd="0" presId="urn:microsoft.com/office/officeart/2008/layout/VerticalCurvedList"/>
    <dgm:cxn modelId="{78DB131C-8131-4E09-BB41-4E4AF92F1F40}" type="presParOf" srcId="{FE8D96BC-D342-4464-8B35-E67C0F46FDCC}" destId="{AB8C2F6F-93BD-44C4-A6F3-B582D5A994D0}" srcOrd="0" destOrd="0" presId="urn:microsoft.com/office/officeart/2008/layout/VerticalCurvedList"/>
    <dgm:cxn modelId="{B26D3F0B-1D17-49A7-BB62-8DCBEA41204A}" type="presParOf" srcId="{F96DB4A5-93F1-4D3F-9AD6-9E7B9E33AEFC}" destId="{2CCB9B26-0E9D-4E6C-B29B-77EAAFF61AF9}" srcOrd="5" destOrd="0" presId="urn:microsoft.com/office/officeart/2008/layout/VerticalCurvedList"/>
    <dgm:cxn modelId="{10F518AE-BB40-4F8B-A508-AB181169B13D}" type="presParOf" srcId="{F96DB4A5-93F1-4D3F-9AD6-9E7B9E33AEFC}" destId="{AC8C4B21-3FCC-42F5-8196-96C1491911F5}" srcOrd="6" destOrd="0" presId="urn:microsoft.com/office/officeart/2008/layout/VerticalCurvedList"/>
    <dgm:cxn modelId="{7A3F218F-EB84-4D7D-A733-B2216A050593}" type="presParOf" srcId="{AC8C4B21-3FCC-42F5-8196-96C1491911F5}" destId="{D936D639-620E-426E-8E1E-2A621DA2DF28}" srcOrd="0" destOrd="0" presId="urn:microsoft.com/office/officeart/2008/layout/VerticalCurvedList"/>
    <dgm:cxn modelId="{DB07A2E8-10B3-4DAF-9EAD-150D1DD030CE}" type="presParOf" srcId="{F96DB4A5-93F1-4D3F-9AD6-9E7B9E33AEFC}" destId="{D5410F5F-EFC3-4E5F-B4E1-ED6A53D3B367}" srcOrd="7" destOrd="0" presId="urn:microsoft.com/office/officeart/2008/layout/VerticalCurvedList"/>
    <dgm:cxn modelId="{B58FBD42-F1E9-4164-B639-86E30D75C3AA}" type="presParOf" srcId="{F96DB4A5-93F1-4D3F-9AD6-9E7B9E33AEFC}" destId="{0D026662-7CF8-4EE5-9528-A6B0B1D1F4C1}" srcOrd="8" destOrd="0" presId="urn:microsoft.com/office/officeart/2008/layout/VerticalCurvedList"/>
    <dgm:cxn modelId="{510E120E-7CC7-4D80-89C7-F94842605012}" type="presParOf" srcId="{0D026662-7CF8-4EE5-9528-A6B0B1D1F4C1}" destId="{93371E77-65E7-4944-9B8A-8D0E90E20076}" srcOrd="0" destOrd="0" presId="urn:microsoft.com/office/officeart/2008/layout/VerticalCurvedList"/>
    <dgm:cxn modelId="{9732CB76-BAC0-42F5-AC29-884CF499A2B3}" type="presParOf" srcId="{F96DB4A5-93F1-4D3F-9AD6-9E7B9E33AEFC}" destId="{1BA01CEA-D996-4EB3-8805-064DD695665B}" srcOrd="9" destOrd="0" presId="urn:microsoft.com/office/officeart/2008/layout/VerticalCurvedList"/>
    <dgm:cxn modelId="{7694736F-18E7-4575-ADC7-1E400C54F1B8}" type="presParOf" srcId="{F96DB4A5-93F1-4D3F-9AD6-9E7B9E33AEFC}" destId="{308748CA-F5C4-40A6-B529-B32AD0AC53E2}" srcOrd="10" destOrd="0" presId="urn:microsoft.com/office/officeart/2008/layout/VerticalCurvedList"/>
    <dgm:cxn modelId="{437FF3ED-3E30-4837-B3EC-0C7C15502903}" type="presParOf" srcId="{308748CA-F5C4-40A6-B529-B32AD0AC53E2}" destId="{B23EB979-E912-4BAD-BC73-03CDE19E26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7F00-22E6-42B1-8F4A-4AA37AFB6B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6EE05D5F-2308-45B4-98D6-A3ADAFB2D012}">
      <dgm:prSet phldrT="[Testo]" custT="1"/>
      <dgm:spPr/>
      <dgm:t>
        <a:bodyPr/>
        <a:lstStyle/>
        <a:p>
          <a:r>
            <a:rPr lang="it-IT" sz="3200" dirty="0">
              <a:latin typeface="Open Sans"/>
            </a:rPr>
            <a:t>Appalti</a:t>
          </a:r>
        </a:p>
      </dgm:t>
    </dgm:pt>
    <dgm:pt modelId="{989E554E-C427-488D-B72C-4983E193DF3F}" type="parTrans" cxnId="{EBEC7717-1C1E-476B-A705-AC3085D3A112}">
      <dgm:prSet/>
      <dgm:spPr/>
      <dgm:t>
        <a:bodyPr/>
        <a:lstStyle/>
        <a:p>
          <a:endParaRPr lang="it-IT"/>
        </a:p>
      </dgm:t>
    </dgm:pt>
    <dgm:pt modelId="{24229D89-F4B7-4077-B46D-5B0CB1A26E34}" type="sibTrans" cxnId="{EBEC7717-1C1E-476B-A705-AC3085D3A112}">
      <dgm:prSet/>
      <dgm:spPr/>
      <dgm:t>
        <a:bodyPr/>
        <a:lstStyle/>
        <a:p>
          <a:endParaRPr lang="it-IT"/>
        </a:p>
      </dgm:t>
    </dgm:pt>
    <dgm:pt modelId="{7C7C0C3D-1DEB-4DF9-AB4A-2A9AA91A9D69}">
      <dgm:prSet phldrT="[Testo]" custT="1"/>
      <dgm:spPr/>
      <dgm:t>
        <a:bodyPr/>
        <a:lstStyle/>
        <a:p>
          <a:r>
            <a:rPr lang="it-IT" sz="3200" dirty="0">
              <a:latin typeface="Open Sans"/>
            </a:rPr>
            <a:t>Gestione dei contratti</a:t>
          </a:r>
        </a:p>
      </dgm:t>
    </dgm:pt>
    <dgm:pt modelId="{6B80E77F-EFE8-4F3E-94D7-EB26D43AB751}" type="parTrans" cxnId="{1386D65B-039B-4381-A0FB-5E87E06E3586}">
      <dgm:prSet/>
      <dgm:spPr/>
      <dgm:t>
        <a:bodyPr/>
        <a:lstStyle/>
        <a:p>
          <a:endParaRPr lang="it-IT"/>
        </a:p>
      </dgm:t>
    </dgm:pt>
    <dgm:pt modelId="{59E4FA33-341C-4B48-96AC-90BBCD2E7B62}" type="sibTrans" cxnId="{1386D65B-039B-4381-A0FB-5E87E06E3586}">
      <dgm:prSet/>
      <dgm:spPr/>
      <dgm:t>
        <a:bodyPr/>
        <a:lstStyle/>
        <a:p>
          <a:endParaRPr lang="it-IT"/>
        </a:p>
      </dgm:t>
    </dgm:pt>
    <dgm:pt modelId="{AB3ED566-069C-425B-895C-0ABA6ED740D0}">
      <dgm:prSet phldrT="[Testo]" custT="1"/>
      <dgm:spPr/>
      <dgm:t>
        <a:bodyPr/>
        <a:lstStyle/>
        <a:p>
          <a:r>
            <a:rPr lang="it-IT" sz="3200" dirty="0">
              <a:latin typeface="Open Sans"/>
            </a:rPr>
            <a:t>Ammissibilità</a:t>
          </a:r>
        </a:p>
      </dgm:t>
    </dgm:pt>
    <dgm:pt modelId="{0053FF4A-25F4-4D19-AA9A-F9C4DF37C38D}" type="parTrans" cxnId="{8CD73868-9C1E-4C7C-AA0E-BC47370A11F1}">
      <dgm:prSet/>
      <dgm:spPr/>
      <dgm:t>
        <a:bodyPr/>
        <a:lstStyle/>
        <a:p>
          <a:endParaRPr lang="it-IT"/>
        </a:p>
      </dgm:t>
    </dgm:pt>
    <dgm:pt modelId="{FA430D7F-203E-41D8-A6EB-1063F7B4B077}" type="sibTrans" cxnId="{8CD73868-9C1E-4C7C-AA0E-BC47370A11F1}">
      <dgm:prSet/>
      <dgm:spPr/>
      <dgm:t>
        <a:bodyPr/>
        <a:lstStyle/>
        <a:p>
          <a:endParaRPr lang="it-IT"/>
        </a:p>
      </dgm:t>
    </dgm:pt>
    <dgm:pt modelId="{41729908-C8D6-4DC0-AD68-A33E6016B58D}">
      <dgm:prSet phldrT="[Testo]" custT="1"/>
      <dgm:spPr/>
      <dgm:t>
        <a:bodyPr/>
        <a:lstStyle/>
        <a:p>
          <a:r>
            <a:rPr lang="it-IT" sz="3200" dirty="0">
              <a:latin typeface="Open Sans"/>
            </a:rPr>
            <a:t>Performance</a:t>
          </a:r>
        </a:p>
      </dgm:t>
    </dgm:pt>
    <dgm:pt modelId="{764E0CEA-ED78-4F66-8AB8-80A8990437DC}" type="parTrans" cxnId="{15EC50FE-B08D-4FD9-8CE0-526E9B636360}">
      <dgm:prSet/>
      <dgm:spPr/>
      <dgm:t>
        <a:bodyPr/>
        <a:lstStyle/>
        <a:p>
          <a:endParaRPr lang="it-IT"/>
        </a:p>
      </dgm:t>
    </dgm:pt>
    <dgm:pt modelId="{78E51C77-781D-4312-BAB5-21A55E40859E}" type="sibTrans" cxnId="{15EC50FE-B08D-4FD9-8CE0-526E9B636360}">
      <dgm:prSet/>
      <dgm:spPr/>
      <dgm:t>
        <a:bodyPr/>
        <a:lstStyle/>
        <a:p>
          <a:endParaRPr lang="it-IT"/>
        </a:p>
      </dgm:t>
    </dgm:pt>
    <dgm:pt modelId="{57DD9E88-5A7B-4B40-A01E-99E71B15C970}">
      <dgm:prSet phldrT="[Testo]" custT="1"/>
      <dgm:spPr/>
      <dgm:t>
        <a:bodyPr/>
        <a:lstStyle/>
        <a:p>
          <a:r>
            <a:rPr lang="it-IT" sz="3200" dirty="0">
              <a:latin typeface="Open Sans"/>
            </a:rPr>
            <a:t>Concentrazione</a:t>
          </a:r>
        </a:p>
      </dgm:t>
    </dgm:pt>
    <dgm:pt modelId="{469E9DA8-2870-43B2-9F57-4102E30A2B32}" type="parTrans" cxnId="{23D1BCDC-9D2E-4965-BE5E-985F309D41FC}">
      <dgm:prSet/>
      <dgm:spPr/>
      <dgm:t>
        <a:bodyPr/>
        <a:lstStyle/>
        <a:p>
          <a:endParaRPr lang="it-IT"/>
        </a:p>
      </dgm:t>
    </dgm:pt>
    <dgm:pt modelId="{F93B8F83-6737-4CA2-B9EC-B35E6EA2E95D}" type="sibTrans" cxnId="{23D1BCDC-9D2E-4965-BE5E-985F309D41FC}">
      <dgm:prSet/>
      <dgm:spPr/>
      <dgm:t>
        <a:bodyPr/>
        <a:lstStyle/>
        <a:p>
          <a:endParaRPr lang="it-IT"/>
        </a:p>
      </dgm:t>
    </dgm:pt>
    <dgm:pt modelId="{52465E43-955A-4E88-8A3F-E8C6419B791E}">
      <dgm:prSet phldrT="[Testo]" custT="1"/>
      <dgm:spPr/>
      <dgm:t>
        <a:bodyPr/>
        <a:lstStyle/>
        <a:p>
          <a:r>
            <a:rPr lang="it-IT" sz="3200" dirty="0">
              <a:latin typeface="Open Sans"/>
            </a:rPr>
            <a:t>Ragionevolezza</a:t>
          </a:r>
        </a:p>
      </dgm:t>
    </dgm:pt>
    <dgm:pt modelId="{122718C4-B632-4638-978E-7F24187022F5}" type="parTrans" cxnId="{9146DE10-1154-4C5C-80B9-F3D906139132}">
      <dgm:prSet/>
      <dgm:spPr/>
      <dgm:t>
        <a:bodyPr/>
        <a:lstStyle/>
        <a:p>
          <a:endParaRPr lang="it-IT"/>
        </a:p>
      </dgm:t>
    </dgm:pt>
    <dgm:pt modelId="{C473AC34-F337-4633-A86A-7D6F4FBF57E5}" type="sibTrans" cxnId="{9146DE10-1154-4C5C-80B9-F3D906139132}">
      <dgm:prSet/>
      <dgm:spPr/>
      <dgm:t>
        <a:bodyPr/>
        <a:lstStyle/>
        <a:p>
          <a:endParaRPr lang="it-IT"/>
        </a:p>
      </dgm:t>
    </dgm:pt>
    <dgm:pt modelId="{74E1CA8B-A195-49EF-9CC2-A4F3DBB5DD67}">
      <dgm:prSet phldrT="[Testo]" custT="1"/>
      <dgm:spPr/>
      <dgm:t>
        <a:bodyPr/>
        <a:lstStyle/>
        <a:p>
          <a:r>
            <a:rPr lang="it-IT" sz="3200" dirty="0">
              <a:latin typeface="Open Sans"/>
            </a:rPr>
            <a:t>Allerta di rischio reputazionale e frode</a:t>
          </a:r>
        </a:p>
      </dgm:t>
    </dgm:pt>
    <dgm:pt modelId="{912DDE23-8B21-4368-BA7C-4F7B25C89154}" type="parTrans" cxnId="{7D5EC6EB-1DBF-41E5-8989-E181CABFD07E}">
      <dgm:prSet/>
      <dgm:spPr/>
      <dgm:t>
        <a:bodyPr/>
        <a:lstStyle/>
        <a:p>
          <a:endParaRPr lang="it-IT"/>
        </a:p>
      </dgm:t>
    </dgm:pt>
    <dgm:pt modelId="{D989B6DA-F0FD-4E09-A11E-89AA09AB6DAD}" type="sibTrans" cxnId="{7D5EC6EB-1DBF-41E5-8989-E181CABFD07E}">
      <dgm:prSet/>
      <dgm:spPr/>
      <dgm:t>
        <a:bodyPr/>
        <a:lstStyle/>
        <a:p>
          <a:endParaRPr lang="it-IT"/>
        </a:p>
      </dgm:t>
    </dgm:pt>
    <dgm:pt modelId="{11491133-9F0D-4E95-A24F-670F6D8CED1B}" type="pres">
      <dgm:prSet presAssocID="{C09F7F00-22E6-42B1-8F4A-4AA37AFB6BB4}" presName="linear" presStyleCnt="0">
        <dgm:presLayoutVars>
          <dgm:dir/>
          <dgm:animLvl val="lvl"/>
          <dgm:resizeHandles val="exact"/>
        </dgm:presLayoutVars>
      </dgm:prSet>
      <dgm:spPr/>
    </dgm:pt>
    <dgm:pt modelId="{E09F70F7-D2AD-42B4-B1DC-84F058F9E8FD}" type="pres">
      <dgm:prSet presAssocID="{6EE05D5F-2308-45B4-98D6-A3ADAFB2D012}" presName="parentLin" presStyleCnt="0"/>
      <dgm:spPr/>
    </dgm:pt>
    <dgm:pt modelId="{FB1F122B-C1A1-4D74-A7C1-866C4AC6038A}" type="pres">
      <dgm:prSet presAssocID="{6EE05D5F-2308-45B4-98D6-A3ADAFB2D012}" presName="parentLeftMargin" presStyleLbl="node1" presStyleIdx="0" presStyleCnt="7"/>
      <dgm:spPr/>
    </dgm:pt>
    <dgm:pt modelId="{4DB14E56-E19E-45A4-BA37-8B0D4CDECF3C}" type="pres">
      <dgm:prSet presAssocID="{6EE05D5F-2308-45B4-98D6-A3ADAFB2D012}" presName="parentText" presStyleLbl="node1" presStyleIdx="0" presStyleCnt="7">
        <dgm:presLayoutVars>
          <dgm:chMax val="0"/>
          <dgm:bulletEnabled val="1"/>
        </dgm:presLayoutVars>
      </dgm:prSet>
      <dgm:spPr/>
    </dgm:pt>
    <dgm:pt modelId="{EE56DA1A-CF49-43B4-829F-E52EC31E608B}" type="pres">
      <dgm:prSet presAssocID="{6EE05D5F-2308-45B4-98D6-A3ADAFB2D012}" presName="negativeSpace" presStyleCnt="0"/>
      <dgm:spPr/>
    </dgm:pt>
    <dgm:pt modelId="{751B4B01-36DB-44BB-807E-13BB39DFFFDC}" type="pres">
      <dgm:prSet presAssocID="{6EE05D5F-2308-45B4-98D6-A3ADAFB2D012}" presName="childText" presStyleLbl="conFgAcc1" presStyleIdx="0" presStyleCnt="7">
        <dgm:presLayoutVars>
          <dgm:bulletEnabled val="1"/>
        </dgm:presLayoutVars>
      </dgm:prSet>
      <dgm:spPr/>
    </dgm:pt>
    <dgm:pt modelId="{61398C1D-F6D2-41E4-A7A2-D9639EDD3FF5}" type="pres">
      <dgm:prSet presAssocID="{24229D89-F4B7-4077-B46D-5B0CB1A26E34}" presName="spaceBetweenRectangles" presStyleCnt="0"/>
      <dgm:spPr/>
    </dgm:pt>
    <dgm:pt modelId="{DA0E8C26-C919-46A0-BBEF-C8858838EDEE}" type="pres">
      <dgm:prSet presAssocID="{7C7C0C3D-1DEB-4DF9-AB4A-2A9AA91A9D69}" presName="parentLin" presStyleCnt="0"/>
      <dgm:spPr/>
    </dgm:pt>
    <dgm:pt modelId="{09D63129-6F16-4273-BF63-0FFC63EA1F94}" type="pres">
      <dgm:prSet presAssocID="{7C7C0C3D-1DEB-4DF9-AB4A-2A9AA91A9D69}" presName="parentLeftMargin" presStyleLbl="node1" presStyleIdx="0" presStyleCnt="7"/>
      <dgm:spPr/>
    </dgm:pt>
    <dgm:pt modelId="{A3AAEC13-845F-402B-B6A5-CF621D5AC22A}" type="pres">
      <dgm:prSet presAssocID="{7C7C0C3D-1DEB-4DF9-AB4A-2A9AA91A9D69}" presName="parentText" presStyleLbl="node1" presStyleIdx="1" presStyleCnt="7">
        <dgm:presLayoutVars>
          <dgm:chMax val="0"/>
          <dgm:bulletEnabled val="1"/>
        </dgm:presLayoutVars>
      </dgm:prSet>
      <dgm:spPr/>
    </dgm:pt>
    <dgm:pt modelId="{7651AB65-D208-4E2A-87D1-6ACDDF89E20B}" type="pres">
      <dgm:prSet presAssocID="{7C7C0C3D-1DEB-4DF9-AB4A-2A9AA91A9D69}" presName="negativeSpace" presStyleCnt="0"/>
      <dgm:spPr/>
    </dgm:pt>
    <dgm:pt modelId="{8ACF1782-D901-49DE-A305-4AC6130F055C}" type="pres">
      <dgm:prSet presAssocID="{7C7C0C3D-1DEB-4DF9-AB4A-2A9AA91A9D69}" presName="childText" presStyleLbl="conFgAcc1" presStyleIdx="1" presStyleCnt="7">
        <dgm:presLayoutVars>
          <dgm:bulletEnabled val="1"/>
        </dgm:presLayoutVars>
      </dgm:prSet>
      <dgm:spPr/>
    </dgm:pt>
    <dgm:pt modelId="{B959A271-B9DC-42AC-BCD8-0B6DD541784B}" type="pres">
      <dgm:prSet presAssocID="{59E4FA33-341C-4B48-96AC-90BBCD2E7B62}" presName="spaceBetweenRectangles" presStyleCnt="0"/>
      <dgm:spPr/>
    </dgm:pt>
    <dgm:pt modelId="{B28D9308-6F78-407E-A9F8-B61CB8850D89}" type="pres">
      <dgm:prSet presAssocID="{AB3ED566-069C-425B-895C-0ABA6ED740D0}" presName="parentLin" presStyleCnt="0"/>
      <dgm:spPr/>
    </dgm:pt>
    <dgm:pt modelId="{A3495ABD-8C5E-42AA-B981-100E68CA4F33}" type="pres">
      <dgm:prSet presAssocID="{AB3ED566-069C-425B-895C-0ABA6ED740D0}" presName="parentLeftMargin" presStyleLbl="node1" presStyleIdx="1" presStyleCnt="7"/>
      <dgm:spPr/>
    </dgm:pt>
    <dgm:pt modelId="{54E97A6D-E38C-4B4C-894F-6767302AF092}" type="pres">
      <dgm:prSet presAssocID="{AB3ED566-069C-425B-895C-0ABA6ED740D0}" presName="parentText" presStyleLbl="node1" presStyleIdx="2" presStyleCnt="7">
        <dgm:presLayoutVars>
          <dgm:chMax val="0"/>
          <dgm:bulletEnabled val="1"/>
        </dgm:presLayoutVars>
      </dgm:prSet>
      <dgm:spPr/>
    </dgm:pt>
    <dgm:pt modelId="{87F6EF88-AFE6-44AB-BF16-DE549ED074B5}" type="pres">
      <dgm:prSet presAssocID="{AB3ED566-069C-425B-895C-0ABA6ED740D0}" presName="negativeSpace" presStyleCnt="0"/>
      <dgm:spPr/>
    </dgm:pt>
    <dgm:pt modelId="{BEA1F67F-DAF1-4287-B94F-FDD79CE37282}" type="pres">
      <dgm:prSet presAssocID="{AB3ED566-069C-425B-895C-0ABA6ED740D0}" presName="childText" presStyleLbl="conFgAcc1" presStyleIdx="2" presStyleCnt="7">
        <dgm:presLayoutVars>
          <dgm:bulletEnabled val="1"/>
        </dgm:presLayoutVars>
      </dgm:prSet>
      <dgm:spPr/>
    </dgm:pt>
    <dgm:pt modelId="{39232984-157A-4D7D-A024-311F1CFAAE1F}" type="pres">
      <dgm:prSet presAssocID="{FA430D7F-203E-41D8-A6EB-1063F7B4B077}" presName="spaceBetweenRectangles" presStyleCnt="0"/>
      <dgm:spPr/>
    </dgm:pt>
    <dgm:pt modelId="{88CBCC9E-F3EB-4409-9ED3-1D1346671285}" type="pres">
      <dgm:prSet presAssocID="{41729908-C8D6-4DC0-AD68-A33E6016B58D}" presName="parentLin" presStyleCnt="0"/>
      <dgm:spPr/>
    </dgm:pt>
    <dgm:pt modelId="{97FD9D36-3349-4FEC-A605-39A3D3BC1BAE}" type="pres">
      <dgm:prSet presAssocID="{41729908-C8D6-4DC0-AD68-A33E6016B58D}" presName="parentLeftMargin" presStyleLbl="node1" presStyleIdx="2" presStyleCnt="7"/>
      <dgm:spPr/>
    </dgm:pt>
    <dgm:pt modelId="{93D2023E-B4C7-4CB7-AC22-5B4B84D6FCEE}" type="pres">
      <dgm:prSet presAssocID="{41729908-C8D6-4DC0-AD68-A33E6016B58D}" presName="parentText" presStyleLbl="node1" presStyleIdx="3" presStyleCnt="7">
        <dgm:presLayoutVars>
          <dgm:chMax val="0"/>
          <dgm:bulletEnabled val="1"/>
        </dgm:presLayoutVars>
      </dgm:prSet>
      <dgm:spPr/>
    </dgm:pt>
    <dgm:pt modelId="{5E22AA97-DAB2-4DF9-A1D5-CCB66C8C39F8}" type="pres">
      <dgm:prSet presAssocID="{41729908-C8D6-4DC0-AD68-A33E6016B58D}" presName="negativeSpace" presStyleCnt="0"/>
      <dgm:spPr/>
    </dgm:pt>
    <dgm:pt modelId="{48D78F6B-C0F8-454B-BD5B-C06FD78A15A6}" type="pres">
      <dgm:prSet presAssocID="{41729908-C8D6-4DC0-AD68-A33E6016B58D}" presName="childText" presStyleLbl="conFgAcc1" presStyleIdx="3" presStyleCnt="7">
        <dgm:presLayoutVars>
          <dgm:bulletEnabled val="1"/>
        </dgm:presLayoutVars>
      </dgm:prSet>
      <dgm:spPr/>
    </dgm:pt>
    <dgm:pt modelId="{40A394FB-E954-46D4-B14E-4A78788243DE}" type="pres">
      <dgm:prSet presAssocID="{78E51C77-781D-4312-BAB5-21A55E40859E}" presName="spaceBetweenRectangles" presStyleCnt="0"/>
      <dgm:spPr/>
    </dgm:pt>
    <dgm:pt modelId="{1BB249C5-37B2-4F37-A18A-5BC7D6E10F93}" type="pres">
      <dgm:prSet presAssocID="{57DD9E88-5A7B-4B40-A01E-99E71B15C970}" presName="parentLin" presStyleCnt="0"/>
      <dgm:spPr/>
    </dgm:pt>
    <dgm:pt modelId="{754A2E42-6AC3-4931-AC63-D668A2408F94}" type="pres">
      <dgm:prSet presAssocID="{57DD9E88-5A7B-4B40-A01E-99E71B15C970}" presName="parentLeftMargin" presStyleLbl="node1" presStyleIdx="3" presStyleCnt="7"/>
      <dgm:spPr/>
    </dgm:pt>
    <dgm:pt modelId="{5A2ED426-03DF-4CF6-A59E-9737DD8B09A9}" type="pres">
      <dgm:prSet presAssocID="{57DD9E88-5A7B-4B40-A01E-99E71B15C970}" presName="parentText" presStyleLbl="node1" presStyleIdx="4" presStyleCnt="7">
        <dgm:presLayoutVars>
          <dgm:chMax val="0"/>
          <dgm:bulletEnabled val="1"/>
        </dgm:presLayoutVars>
      </dgm:prSet>
      <dgm:spPr/>
    </dgm:pt>
    <dgm:pt modelId="{32C6C7F4-AE83-4F36-93DA-84A5DF3E4A79}" type="pres">
      <dgm:prSet presAssocID="{57DD9E88-5A7B-4B40-A01E-99E71B15C970}" presName="negativeSpace" presStyleCnt="0"/>
      <dgm:spPr/>
    </dgm:pt>
    <dgm:pt modelId="{1B7F2756-221C-40D1-90EA-1D90372E4B4D}" type="pres">
      <dgm:prSet presAssocID="{57DD9E88-5A7B-4B40-A01E-99E71B15C970}" presName="childText" presStyleLbl="conFgAcc1" presStyleIdx="4" presStyleCnt="7">
        <dgm:presLayoutVars>
          <dgm:bulletEnabled val="1"/>
        </dgm:presLayoutVars>
      </dgm:prSet>
      <dgm:spPr/>
    </dgm:pt>
    <dgm:pt modelId="{9DA9D8D1-C981-4150-A4DF-54EFD25A324E}" type="pres">
      <dgm:prSet presAssocID="{F93B8F83-6737-4CA2-B9EC-B35E6EA2E95D}" presName="spaceBetweenRectangles" presStyleCnt="0"/>
      <dgm:spPr/>
    </dgm:pt>
    <dgm:pt modelId="{50162244-5372-47A4-975F-F48C91047CA7}" type="pres">
      <dgm:prSet presAssocID="{52465E43-955A-4E88-8A3F-E8C6419B791E}" presName="parentLin" presStyleCnt="0"/>
      <dgm:spPr/>
    </dgm:pt>
    <dgm:pt modelId="{5022DB4D-0084-481F-8F12-4824E498697C}" type="pres">
      <dgm:prSet presAssocID="{52465E43-955A-4E88-8A3F-E8C6419B791E}" presName="parentLeftMargin" presStyleLbl="node1" presStyleIdx="4" presStyleCnt="7"/>
      <dgm:spPr/>
    </dgm:pt>
    <dgm:pt modelId="{9DDB127F-AF95-4095-940A-206FA259C254}" type="pres">
      <dgm:prSet presAssocID="{52465E43-955A-4E88-8A3F-E8C6419B791E}" presName="parentText" presStyleLbl="node1" presStyleIdx="5" presStyleCnt="7">
        <dgm:presLayoutVars>
          <dgm:chMax val="0"/>
          <dgm:bulletEnabled val="1"/>
        </dgm:presLayoutVars>
      </dgm:prSet>
      <dgm:spPr/>
    </dgm:pt>
    <dgm:pt modelId="{BD335731-431D-435D-8329-42089BD81AA9}" type="pres">
      <dgm:prSet presAssocID="{52465E43-955A-4E88-8A3F-E8C6419B791E}" presName="negativeSpace" presStyleCnt="0"/>
      <dgm:spPr/>
    </dgm:pt>
    <dgm:pt modelId="{CA392C24-0CB8-4AD2-9B4A-35840FC0F641}" type="pres">
      <dgm:prSet presAssocID="{52465E43-955A-4E88-8A3F-E8C6419B791E}" presName="childText" presStyleLbl="conFgAcc1" presStyleIdx="5" presStyleCnt="7">
        <dgm:presLayoutVars>
          <dgm:bulletEnabled val="1"/>
        </dgm:presLayoutVars>
      </dgm:prSet>
      <dgm:spPr/>
    </dgm:pt>
    <dgm:pt modelId="{06CAD3E7-AD3D-4A08-A678-A626C8FF4658}" type="pres">
      <dgm:prSet presAssocID="{C473AC34-F337-4633-A86A-7D6F4FBF57E5}" presName="spaceBetweenRectangles" presStyleCnt="0"/>
      <dgm:spPr/>
    </dgm:pt>
    <dgm:pt modelId="{3D731A6B-E797-4645-B13D-B634ECE7B0A9}" type="pres">
      <dgm:prSet presAssocID="{74E1CA8B-A195-49EF-9CC2-A4F3DBB5DD67}" presName="parentLin" presStyleCnt="0"/>
      <dgm:spPr/>
    </dgm:pt>
    <dgm:pt modelId="{B12DA024-24BF-43F3-8583-464833406E71}" type="pres">
      <dgm:prSet presAssocID="{74E1CA8B-A195-49EF-9CC2-A4F3DBB5DD67}" presName="parentLeftMargin" presStyleLbl="node1" presStyleIdx="5" presStyleCnt="7"/>
      <dgm:spPr/>
    </dgm:pt>
    <dgm:pt modelId="{8A7D5D79-D533-480E-9ADE-E477D651F3A0}" type="pres">
      <dgm:prSet presAssocID="{74E1CA8B-A195-49EF-9CC2-A4F3DBB5DD67}" presName="parentText" presStyleLbl="node1" presStyleIdx="6" presStyleCnt="7">
        <dgm:presLayoutVars>
          <dgm:chMax val="0"/>
          <dgm:bulletEnabled val="1"/>
        </dgm:presLayoutVars>
      </dgm:prSet>
      <dgm:spPr/>
    </dgm:pt>
    <dgm:pt modelId="{34491F16-251C-4562-A000-B80569653305}" type="pres">
      <dgm:prSet presAssocID="{74E1CA8B-A195-49EF-9CC2-A4F3DBB5DD67}" presName="negativeSpace" presStyleCnt="0"/>
      <dgm:spPr/>
    </dgm:pt>
    <dgm:pt modelId="{3D658EB3-E953-4081-AC48-F6316DB51984}" type="pres">
      <dgm:prSet presAssocID="{74E1CA8B-A195-49EF-9CC2-A4F3DBB5DD67}" presName="childText" presStyleLbl="conFgAcc1" presStyleIdx="6" presStyleCnt="7">
        <dgm:presLayoutVars>
          <dgm:bulletEnabled val="1"/>
        </dgm:presLayoutVars>
      </dgm:prSet>
      <dgm:spPr/>
    </dgm:pt>
  </dgm:ptLst>
  <dgm:cxnLst>
    <dgm:cxn modelId="{4C2A5005-6258-4D94-9EA7-A9374F93905D}" type="presOf" srcId="{7C7C0C3D-1DEB-4DF9-AB4A-2A9AA91A9D69}" destId="{A3AAEC13-845F-402B-B6A5-CF621D5AC22A}" srcOrd="1" destOrd="0" presId="urn:microsoft.com/office/officeart/2005/8/layout/list1"/>
    <dgm:cxn modelId="{02055C10-2925-4DEB-97D4-CE13E6F56C48}" type="presOf" srcId="{AB3ED566-069C-425B-895C-0ABA6ED740D0}" destId="{54E97A6D-E38C-4B4C-894F-6767302AF092}" srcOrd="1" destOrd="0" presId="urn:microsoft.com/office/officeart/2005/8/layout/list1"/>
    <dgm:cxn modelId="{9146DE10-1154-4C5C-80B9-F3D906139132}" srcId="{C09F7F00-22E6-42B1-8F4A-4AA37AFB6BB4}" destId="{52465E43-955A-4E88-8A3F-E8C6419B791E}" srcOrd="5" destOrd="0" parTransId="{122718C4-B632-4638-978E-7F24187022F5}" sibTransId="{C473AC34-F337-4633-A86A-7D6F4FBF57E5}"/>
    <dgm:cxn modelId="{4C6EC515-EC36-4AA7-8231-9C5F0817A290}" type="presOf" srcId="{7C7C0C3D-1DEB-4DF9-AB4A-2A9AA91A9D69}" destId="{09D63129-6F16-4273-BF63-0FFC63EA1F94}" srcOrd="0" destOrd="0" presId="urn:microsoft.com/office/officeart/2005/8/layout/list1"/>
    <dgm:cxn modelId="{EBEC7717-1C1E-476B-A705-AC3085D3A112}" srcId="{C09F7F00-22E6-42B1-8F4A-4AA37AFB6BB4}" destId="{6EE05D5F-2308-45B4-98D6-A3ADAFB2D012}" srcOrd="0" destOrd="0" parTransId="{989E554E-C427-488D-B72C-4983E193DF3F}" sibTransId="{24229D89-F4B7-4077-B46D-5B0CB1A26E34}"/>
    <dgm:cxn modelId="{8D375C2B-BDF7-4FBC-8807-2FA6C8B4EEB9}" type="presOf" srcId="{41729908-C8D6-4DC0-AD68-A33E6016B58D}" destId="{93D2023E-B4C7-4CB7-AC22-5B4B84D6FCEE}" srcOrd="1" destOrd="0" presId="urn:microsoft.com/office/officeart/2005/8/layout/list1"/>
    <dgm:cxn modelId="{854D8F38-6590-45EA-BB66-CF47F630EC9C}" type="presOf" srcId="{57DD9E88-5A7B-4B40-A01E-99E71B15C970}" destId="{754A2E42-6AC3-4931-AC63-D668A2408F94}" srcOrd="0" destOrd="0" presId="urn:microsoft.com/office/officeart/2005/8/layout/list1"/>
    <dgm:cxn modelId="{21202C3C-8751-45C0-B084-FACE69A68208}" type="presOf" srcId="{AB3ED566-069C-425B-895C-0ABA6ED740D0}" destId="{A3495ABD-8C5E-42AA-B981-100E68CA4F33}" srcOrd="0" destOrd="0" presId="urn:microsoft.com/office/officeart/2005/8/layout/list1"/>
    <dgm:cxn modelId="{0788503E-6A4E-40A5-90F8-2909C6983BFF}" type="presOf" srcId="{52465E43-955A-4E88-8A3F-E8C6419B791E}" destId="{5022DB4D-0084-481F-8F12-4824E498697C}" srcOrd="0" destOrd="0" presId="urn:microsoft.com/office/officeart/2005/8/layout/list1"/>
    <dgm:cxn modelId="{1386D65B-039B-4381-A0FB-5E87E06E3586}" srcId="{C09F7F00-22E6-42B1-8F4A-4AA37AFB6BB4}" destId="{7C7C0C3D-1DEB-4DF9-AB4A-2A9AA91A9D69}" srcOrd="1" destOrd="0" parTransId="{6B80E77F-EFE8-4F3E-94D7-EB26D43AB751}" sibTransId="{59E4FA33-341C-4B48-96AC-90BBCD2E7B62}"/>
    <dgm:cxn modelId="{5ED9825F-189A-4386-958E-D0F1411E91A6}" type="presOf" srcId="{74E1CA8B-A195-49EF-9CC2-A4F3DBB5DD67}" destId="{B12DA024-24BF-43F3-8583-464833406E71}" srcOrd="0" destOrd="0" presId="urn:microsoft.com/office/officeart/2005/8/layout/list1"/>
    <dgm:cxn modelId="{8CD73868-9C1E-4C7C-AA0E-BC47370A11F1}" srcId="{C09F7F00-22E6-42B1-8F4A-4AA37AFB6BB4}" destId="{AB3ED566-069C-425B-895C-0ABA6ED740D0}" srcOrd="2" destOrd="0" parTransId="{0053FF4A-25F4-4D19-AA9A-F9C4DF37C38D}" sibTransId="{FA430D7F-203E-41D8-A6EB-1063F7B4B077}"/>
    <dgm:cxn modelId="{66C47E68-1C4E-4031-9091-E1FB2509CCDA}" type="presOf" srcId="{57DD9E88-5A7B-4B40-A01E-99E71B15C970}" destId="{5A2ED426-03DF-4CF6-A59E-9737DD8B09A9}" srcOrd="1" destOrd="0" presId="urn:microsoft.com/office/officeart/2005/8/layout/list1"/>
    <dgm:cxn modelId="{758E737F-6E6B-4D8D-8A98-6A4E3476D096}" type="presOf" srcId="{41729908-C8D6-4DC0-AD68-A33E6016B58D}" destId="{97FD9D36-3349-4FEC-A605-39A3D3BC1BAE}" srcOrd="0" destOrd="0" presId="urn:microsoft.com/office/officeart/2005/8/layout/list1"/>
    <dgm:cxn modelId="{8B820E84-A611-4ECA-B9E9-6EA36D7D8DFA}" type="presOf" srcId="{52465E43-955A-4E88-8A3F-E8C6419B791E}" destId="{9DDB127F-AF95-4095-940A-206FA259C254}" srcOrd="1" destOrd="0" presId="urn:microsoft.com/office/officeart/2005/8/layout/list1"/>
    <dgm:cxn modelId="{5490C79B-6A1C-4C10-A349-B1DE60A7E1AD}" type="presOf" srcId="{74E1CA8B-A195-49EF-9CC2-A4F3DBB5DD67}" destId="{8A7D5D79-D533-480E-9ADE-E477D651F3A0}" srcOrd="1" destOrd="0" presId="urn:microsoft.com/office/officeart/2005/8/layout/list1"/>
    <dgm:cxn modelId="{F4CADDD4-4F9B-4046-8AC4-7E7F850AAF94}" type="presOf" srcId="{6EE05D5F-2308-45B4-98D6-A3ADAFB2D012}" destId="{FB1F122B-C1A1-4D74-A7C1-866C4AC6038A}" srcOrd="0" destOrd="0" presId="urn:microsoft.com/office/officeart/2005/8/layout/list1"/>
    <dgm:cxn modelId="{23D1BCDC-9D2E-4965-BE5E-985F309D41FC}" srcId="{C09F7F00-22E6-42B1-8F4A-4AA37AFB6BB4}" destId="{57DD9E88-5A7B-4B40-A01E-99E71B15C970}" srcOrd="4" destOrd="0" parTransId="{469E9DA8-2870-43B2-9F57-4102E30A2B32}" sibTransId="{F93B8F83-6737-4CA2-B9EC-B35E6EA2E95D}"/>
    <dgm:cxn modelId="{7D5EC6EB-1DBF-41E5-8989-E181CABFD07E}" srcId="{C09F7F00-22E6-42B1-8F4A-4AA37AFB6BB4}" destId="{74E1CA8B-A195-49EF-9CC2-A4F3DBB5DD67}" srcOrd="6" destOrd="0" parTransId="{912DDE23-8B21-4368-BA7C-4F7B25C89154}" sibTransId="{D989B6DA-F0FD-4E09-A11E-89AA09AB6DAD}"/>
    <dgm:cxn modelId="{FCC2E4FA-F060-42DA-8030-10C06FD4A6AF}" type="presOf" srcId="{6EE05D5F-2308-45B4-98D6-A3ADAFB2D012}" destId="{4DB14E56-E19E-45A4-BA37-8B0D4CDECF3C}" srcOrd="1" destOrd="0" presId="urn:microsoft.com/office/officeart/2005/8/layout/list1"/>
    <dgm:cxn modelId="{FE3512FC-A389-4F54-B6D6-E95993265459}" type="presOf" srcId="{C09F7F00-22E6-42B1-8F4A-4AA37AFB6BB4}" destId="{11491133-9F0D-4E95-A24F-670F6D8CED1B}" srcOrd="0" destOrd="0" presId="urn:microsoft.com/office/officeart/2005/8/layout/list1"/>
    <dgm:cxn modelId="{15EC50FE-B08D-4FD9-8CE0-526E9B636360}" srcId="{C09F7F00-22E6-42B1-8F4A-4AA37AFB6BB4}" destId="{41729908-C8D6-4DC0-AD68-A33E6016B58D}" srcOrd="3" destOrd="0" parTransId="{764E0CEA-ED78-4F66-8AB8-80A8990437DC}" sibTransId="{78E51C77-781D-4312-BAB5-21A55E40859E}"/>
    <dgm:cxn modelId="{58447A40-C013-4973-97D3-926EAC8449AC}" type="presParOf" srcId="{11491133-9F0D-4E95-A24F-670F6D8CED1B}" destId="{E09F70F7-D2AD-42B4-B1DC-84F058F9E8FD}" srcOrd="0" destOrd="0" presId="urn:microsoft.com/office/officeart/2005/8/layout/list1"/>
    <dgm:cxn modelId="{209BBD8F-9CE1-41BB-ACB0-4217525BBA7D}" type="presParOf" srcId="{E09F70F7-D2AD-42B4-B1DC-84F058F9E8FD}" destId="{FB1F122B-C1A1-4D74-A7C1-866C4AC6038A}" srcOrd="0" destOrd="0" presId="urn:microsoft.com/office/officeart/2005/8/layout/list1"/>
    <dgm:cxn modelId="{DBB8B55E-2C42-4AF5-8F71-0809CD4D3BCE}" type="presParOf" srcId="{E09F70F7-D2AD-42B4-B1DC-84F058F9E8FD}" destId="{4DB14E56-E19E-45A4-BA37-8B0D4CDECF3C}" srcOrd="1" destOrd="0" presId="urn:microsoft.com/office/officeart/2005/8/layout/list1"/>
    <dgm:cxn modelId="{05CD7885-E64F-46AE-BB00-31FC37957102}" type="presParOf" srcId="{11491133-9F0D-4E95-A24F-670F6D8CED1B}" destId="{EE56DA1A-CF49-43B4-829F-E52EC31E608B}" srcOrd="1" destOrd="0" presId="urn:microsoft.com/office/officeart/2005/8/layout/list1"/>
    <dgm:cxn modelId="{BDA6EA97-4582-4D85-9729-1CB516BF7C9D}" type="presParOf" srcId="{11491133-9F0D-4E95-A24F-670F6D8CED1B}" destId="{751B4B01-36DB-44BB-807E-13BB39DFFFDC}" srcOrd="2" destOrd="0" presId="urn:microsoft.com/office/officeart/2005/8/layout/list1"/>
    <dgm:cxn modelId="{B6996B32-E788-4BDD-BF89-1884C75D0BC2}" type="presParOf" srcId="{11491133-9F0D-4E95-A24F-670F6D8CED1B}" destId="{61398C1D-F6D2-41E4-A7A2-D9639EDD3FF5}" srcOrd="3" destOrd="0" presId="urn:microsoft.com/office/officeart/2005/8/layout/list1"/>
    <dgm:cxn modelId="{9F827569-5071-4CA1-87B9-F9F5EB17D132}" type="presParOf" srcId="{11491133-9F0D-4E95-A24F-670F6D8CED1B}" destId="{DA0E8C26-C919-46A0-BBEF-C8858838EDEE}" srcOrd="4" destOrd="0" presId="urn:microsoft.com/office/officeart/2005/8/layout/list1"/>
    <dgm:cxn modelId="{1711B909-4489-4A4B-9292-9103CFD7F180}" type="presParOf" srcId="{DA0E8C26-C919-46A0-BBEF-C8858838EDEE}" destId="{09D63129-6F16-4273-BF63-0FFC63EA1F94}" srcOrd="0" destOrd="0" presId="urn:microsoft.com/office/officeart/2005/8/layout/list1"/>
    <dgm:cxn modelId="{426F5435-1915-4C7F-A6BE-76AAEC8D35D8}" type="presParOf" srcId="{DA0E8C26-C919-46A0-BBEF-C8858838EDEE}" destId="{A3AAEC13-845F-402B-B6A5-CF621D5AC22A}" srcOrd="1" destOrd="0" presId="urn:microsoft.com/office/officeart/2005/8/layout/list1"/>
    <dgm:cxn modelId="{9C321D44-1D9A-4B71-9250-74E1D9AB58E9}" type="presParOf" srcId="{11491133-9F0D-4E95-A24F-670F6D8CED1B}" destId="{7651AB65-D208-4E2A-87D1-6ACDDF89E20B}" srcOrd="5" destOrd="0" presId="urn:microsoft.com/office/officeart/2005/8/layout/list1"/>
    <dgm:cxn modelId="{32EC4533-A6E3-4364-854F-A815C351B18E}" type="presParOf" srcId="{11491133-9F0D-4E95-A24F-670F6D8CED1B}" destId="{8ACF1782-D901-49DE-A305-4AC6130F055C}" srcOrd="6" destOrd="0" presId="urn:microsoft.com/office/officeart/2005/8/layout/list1"/>
    <dgm:cxn modelId="{A40CB9B8-ED08-44BC-85F3-AAC57B4831C3}" type="presParOf" srcId="{11491133-9F0D-4E95-A24F-670F6D8CED1B}" destId="{B959A271-B9DC-42AC-BCD8-0B6DD541784B}" srcOrd="7" destOrd="0" presId="urn:microsoft.com/office/officeart/2005/8/layout/list1"/>
    <dgm:cxn modelId="{4685772F-CE07-4BAC-90D5-E4C4837C51F9}" type="presParOf" srcId="{11491133-9F0D-4E95-A24F-670F6D8CED1B}" destId="{B28D9308-6F78-407E-A9F8-B61CB8850D89}" srcOrd="8" destOrd="0" presId="urn:microsoft.com/office/officeart/2005/8/layout/list1"/>
    <dgm:cxn modelId="{970209A4-9205-48CC-8273-5CE3DE01F9D8}" type="presParOf" srcId="{B28D9308-6F78-407E-A9F8-B61CB8850D89}" destId="{A3495ABD-8C5E-42AA-B981-100E68CA4F33}" srcOrd="0" destOrd="0" presId="urn:microsoft.com/office/officeart/2005/8/layout/list1"/>
    <dgm:cxn modelId="{317F6075-CA39-4DC1-8CF6-788842AC4BB8}" type="presParOf" srcId="{B28D9308-6F78-407E-A9F8-B61CB8850D89}" destId="{54E97A6D-E38C-4B4C-894F-6767302AF092}" srcOrd="1" destOrd="0" presId="urn:microsoft.com/office/officeart/2005/8/layout/list1"/>
    <dgm:cxn modelId="{1F2CC306-DC51-4613-AA5F-928C4546EC74}" type="presParOf" srcId="{11491133-9F0D-4E95-A24F-670F6D8CED1B}" destId="{87F6EF88-AFE6-44AB-BF16-DE549ED074B5}" srcOrd="9" destOrd="0" presId="urn:microsoft.com/office/officeart/2005/8/layout/list1"/>
    <dgm:cxn modelId="{81EFA112-3F01-474E-B41A-E3405EE2E06A}" type="presParOf" srcId="{11491133-9F0D-4E95-A24F-670F6D8CED1B}" destId="{BEA1F67F-DAF1-4287-B94F-FDD79CE37282}" srcOrd="10" destOrd="0" presId="urn:microsoft.com/office/officeart/2005/8/layout/list1"/>
    <dgm:cxn modelId="{55BA19C9-F824-4986-BF4F-27528D2A84D7}" type="presParOf" srcId="{11491133-9F0D-4E95-A24F-670F6D8CED1B}" destId="{39232984-157A-4D7D-A024-311F1CFAAE1F}" srcOrd="11" destOrd="0" presId="urn:microsoft.com/office/officeart/2005/8/layout/list1"/>
    <dgm:cxn modelId="{52A51477-61BB-450B-A7BB-B65B997DAC9E}" type="presParOf" srcId="{11491133-9F0D-4E95-A24F-670F6D8CED1B}" destId="{88CBCC9E-F3EB-4409-9ED3-1D1346671285}" srcOrd="12" destOrd="0" presId="urn:microsoft.com/office/officeart/2005/8/layout/list1"/>
    <dgm:cxn modelId="{64FFBBD8-A90B-4D3F-BCC7-4BF85CF5BF4D}" type="presParOf" srcId="{88CBCC9E-F3EB-4409-9ED3-1D1346671285}" destId="{97FD9D36-3349-4FEC-A605-39A3D3BC1BAE}" srcOrd="0" destOrd="0" presId="urn:microsoft.com/office/officeart/2005/8/layout/list1"/>
    <dgm:cxn modelId="{2272ED2B-24E1-45AE-98FA-DBAA13946D0A}" type="presParOf" srcId="{88CBCC9E-F3EB-4409-9ED3-1D1346671285}" destId="{93D2023E-B4C7-4CB7-AC22-5B4B84D6FCEE}" srcOrd="1" destOrd="0" presId="urn:microsoft.com/office/officeart/2005/8/layout/list1"/>
    <dgm:cxn modelId="{00097DC0-1B06-4A1A-94BD-E150D32E6D60}" type="presParOf" srcId="{11491133-9F0D-4E95-A24F-670F6D8CED1B}" destId="{5E22AA97-DAB2-4DF9-A1D5-CCB66C8C39F8}" srcOrd="13" destOrd="0" presId="urn:microsoft.com/office/officeart/2005/8/layout/list1"/>
    <dgm:cxn modelId="{16D05039-D081-473C-972F-37421A82DF4A}" type="presParOf" srcId="{11491133-9F0D-4E95-A24F-670F6D8CED1B}" destId="{48D78F6B-C0F8-454B-BD5B-C06FD78A15A6}" srcOrd="14" destOrd="0" presId="urn:microsoft.com/office/officeart/2005/8/layout/list1"/>
    <dgm:cxn modelId="{B5EA1B19-E180-46A2-906B-2E700A35E416}" type="presParOf" srcId="{11491133-9F0D-4E95-A24F-670F6D8CED1B}" destId="{40A394FB-E954-46D4-B14E-4A78788243DE}" srcOrd="15" destOrd="0" presId="urn:microsoft.com/office/officeart/2005/8/layout/list1"/>
    <dgm:cxn modelId="{EC7ECAE1-C633-421D-9948-77C82001FDCF}" type="presParOf" srcId="{11491133-9F0D-4E95-A24F-670F6D8CED1B}" destId="{1BB249C5-37B2-4F37-A18A-5BC7D6E10F93}" srcOrd="16" destOrd="0" presId="urn:microsoft.com/office/officeart/2005/8/layout/list1"/>
    <dgm:cxn modelId="{4FCE5933-2E5D-4F95-9708-1C667B2B233E}" type="presParOf" srcId="{1BB249C5-37B2-4F37-A18A-5BC7D6E10F93}" destId="{754A2E42-6AC3-4931-AC63-D668A2408F94}" srcOrd="0" destOrd="0" presId="urn:microsoft.com/office/officeart/2005/8/layout/list1"/>
    <dgm:cxn modelId="{5CFD5803-1D07-4FCC-B71E-66BF9F82C114}" type="presParOf" srcId="{1BB249C5-37B2-4F37-A18A-5BC7D6E10F93}" destId="{5A2ED426-03DF-4CF6-A59E-9737DD8B09A9}" srcOrd="1" destOrd="0" presId="urn:microsoft.com/office/officeart/2005/8/layout/list1"/>
    <dgm:cxn modelId="{24740494-D28E-45F1-AC79-D6DBDC4DFCDE}" type="presParOf" srcId="{11491133-9F0D-4E95-A24F-670F6D8CED1B}" destId="{32C6C7F4-AE83-4F36-93DA-84A5DF3E4A79}" srcOrd="17" destOrd="0" presId="urn:microsoft.com/office/officeart/2005/8/layout/list1"/>
    <dgm:cxn modelId="{DC751303-EC6D-4975-BC6F-2C7A7CAFED4B}" type="presParOf" srcId="{11491133-9F0D-4E95-A24F-670F6D8CED1B}" destId="{1B7F2756-221C-40D1-90EA-1D90372E4B4D}" srcOrd="18" destOrd="0" presId="urn:microsoft.com/office/officeart/2005/8/layout/list1"/>
    <dgm:cxn modelId="{89C67219-AEBC-477A-A6DC-7A673178710D}" type="presParOf" srcId="{11491133-9F0D-4E95-A24F-670F6D8CED1B}" destId="{9DA9D8D1-C981-4150-A4DF-54EFD25A324E}" srcOrd="19" destOrd="0" presId="urn:microsoft.com/office/officeart/2005/8/layout/list1"/>
    <dgm:cxn modelId="{6672496A-0D76-4534-A1E4-D6A069AE5EED}" type="presParOf" srcId="{11491133-9F0D-4E95-A24F-670F6D8CED1B}" destId="{50162244-5372-47A4-975F-F48C91047CA7}" srcOrd="20" destOrd="0" presId="urn:microsoft.com/office/officeart/2005/8/layout/list1"/>
    <dgm:cxn modelId="{B1C481FA-C045-496F-B262-8DFC62FEF421}" type="presParOf" srcId="{50162244-5372-47A4-975F-F48C91047CA7}" destId="{5022DB4D-0084-481F-8F12-4824E498697C}" srcOrd="0" destOrd="0" presId="urn:microsoft.com/office/officeart/2005/8/layout/list1"/>
    <dgm:cxn modelId="{7E26FBA4-B9AF-44C3-9605-ADE17BEDC2A0}" type="presParOf" srcId="{50162244-5372-47A4-975F-F48C91047CA7}" destId="{9DDB127F-AF95-4095-940A-206FA259C254}" srcOrd="1" destOrd="0" presId="urn:microsoft.com/office/officeart/2005/8/layout/list1"/>
    <dgm:cxn modelId="{771FD89B-53BE-4C9F-B12F-87BE2C6A6FDB}" type="presParOf" srcId="{11491133-9F0D-4E95-A24F-670F6D8CED1B}" destId="{BD335731-431D-435D-8329-42089BD81AA9}" srcOrd="21" destOrd="0" presId="urn:microsoft.com/office/officeart/2005/8/layout/list1"/>
    <dgm:cxn modelId="{54BEDBEF-5402-4DB7-972C-B63877420C5C}" type="presParOf" srcId="{11491133-9F0D-4E95-A24F-670F6D8CED1B}" destId="{CA392C24-0CB8-4AD2-9B4A-35840FC0F641}" srcOrd="22" destOrd="0" presId="urn:microsoft.com/office/officeart/2005/8/layout/list1"/>
    <dgm:cxn modelId="{30781D3B-8FC1-45C7-AC2C-F8C1006D0D6D}" type="presParOf" srcId="{11491133-9F0D-4E95-A24F-670F6D8CED1B}" destId="{06CAD3E7-AD3D-4A08-A678-A626C8FF4658}" srcOrd="23" destOrd="0" presId="urn:microsoft.com/office/officeart/2005/8/layout/list1"/>
    <dgm:cxn modelId="{51590820-71EF-4890-9933-23F6FC9B0E26}" type="presParOf" srcId="{11491133-9F0D-4E95-A24F-670F6D8CED1B}" destId="{3D731A6B-E797-4645-B13D-B634ECE7B0A9}" srcOrd="24" destOrd="0" presId="urn:microsoft.com/office/officeart/2005/8/layout/list1"/>
    <dgm:cxn modelId="{98E0EFE3-B0DF-4442-8B9B-A60A93D4BBDF}" type="presParOf" srcId="{3D731A6B-E797-4645-B13D-B634ECE7B0A9}" destId="{B12DA024-24BF-43F3-8583-464833406E71}" srcOrd="0" destOrd="0" presId="urn:microsoft.com/office/officeart/2005/8/layout/list1"/>
    <dgm:cxn modelId="{CF5C9F27-B409-47ED-8716-7ECA039A4E89}" type="presParOf" srcId="{3D731A6B-E797-4645-B13D-B634ECE7B0A9}" destId="{8A7D5D79-D533-480E-9ADE-E477D651F3A0}" srcOrd="1" destOrd="0" presId="urn:microsoft.com/office/officeart/2005/8/layout/list1"/>
    <dgm:cxn modelId="{D38DDCE7-1C73-460B-AE78-71D02B3E0D55}" type="presParOf" srcId="{11491133-9F0D-4E95-A24F-670F6D8CED1B}" destId="{34491F16-251C-4562-A000-B80569653305}" srcOrd="25" destOrd="0" presId="urn:microsoft.com/office/officeart/2005/8/layout/list1"/>
    <dgm:cxn modelId="{5A2297AD-52BB-4C03-8D85-2078E6378E3A}" type="presParOf" srcId="{11491133-9F0D-4E95-A24F-670F6D8CED1B}" destId="{3D658EB3-E953-4081-AC48-F6316DB51984}"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0DBEE-2AE0-49E8-9F1F-733C07787C3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F50EBC2A-028B-423F-9767-5C605CC39E75}">
      <dgm:prSet phldrT="[Testo]"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Effettività</a:t>
          </a:r>
        </a:p>
      </dgm:t>
    </dgm:pt>
    <dgm:pt modelId="{8896B044-5DCE-43EF-AF91-125E6B8074B5}" type="parTrans" cxnId="{2273D881-D801-4D51-BDCC-F5AA79016E44}">
      <dgm:prSet/>
      <dgm:spPr/>
      <dgm:t>
        <a:bodyPr/>
        <a:lstStyle/>
        <a:p>
          <a:endParaRPr lang="it-IT"/>
        </a:p>
      </dgm:t>
    </dgm:pt>
    <dgm:pt modelId="{37BF907E-BF59-4C9F-93CE-22E6F55BF89E}" type="sibTrans" cxnId="{2273D881-D801-4D51-BDCC-F5AA79016E44}">
      <dgm:prSet/>
      <dgm:spPr/>
      <dgm:t>
        <a:bodyPr/>
        <a:lstStyle/>
        <a:p>
          <a:endParaRPr lang="it-IT"/>
        </a:p>
      </dgm:t>
    </dgm:pt>
    <dgm:pt modelId="{72E2ABE1-6977-4F6E-881B-6E49CEAAA2B1}">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Legittimità</a:t>
          </a:r>
        </a:p>
      </dgm:t>
    </dgm:pt>
    <dgm:pt modelId="{14D01774-AF94-457B-A2F8-C5199F1619DA}" type="parTrans" cxnId="{828415F4-6082-471C-A9FA-2AE3FD90E317}">
      <dgm:prSet/>
      <dgm:spPr/>
      <dgm:t>
        <a:bodyPr/>
        <a:lstStyle/>
        <a:p>
          <a:endParaRPr lang="it-IT"/>
        </a:p>
      </dgm:t>
    </dgm:pt>
    <dgm:pt modelId="{70E61267-25E9-4923-9BE3-35FF8B0C9CE0}" type="sibTrans" cxnId="{828415F4-6082-471C-A9FA-2AE3FD90E317}">
      <dgm:prSet/>
      <dgm:spPr/>
      <dgm:t>
        <a:bodyPr/>
        <a:lstStyle/>
        <a:p>
          <a:endParaRPr lang="it-IT"/>
        </a:p>
      </dgm:t>
    </dgm:pt>
    <dgm:pt modelId="{79BC78C1-CED7-44B5-9706-84099A330783}">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Prova documentale</a:t>
          </a:r>
        </a:p>
      </dgm:t>
    </dgm:pt>
    <dgm:pt modelId="{9C43D746-4399-4C45-8613-7A41B7FCF577}" type="parTrans" cxnId="{1D9C6740-F462-4700-8377-7142C96EAFD8}">
      <dgm:prSet/>
      <dgm:spPr/>
      <dgm:t>
        <a:bodyPr/>
        <a:lstStyle/>
        <a:p>
          <a:endParaRPr lang="it-IT"/>
        </a:p>
      </dgm:t>
    </dgm:pt>
    <dgm:pt modelId="{1D5BFE12-28EE-45BB-A9A1-B77D9AF43313}" type="sibTrans" cxnId="{1D9C6740-F462-4700-8377-7142C96EAFD8}">
      <dgm:prSet/>
      <dgm:spPr/>
      <dgm:t>
        <a:bodyPr/>
        <a:lstStyle/>
        <a:p>
          <a:endParaRPr lang="it-IT"/>
        </a:p>
      </dgm:t>
    </dgm:pt>
    <dgm:pt modelId="{EDBD80B4-3727-475B-B81D-7ECCAC1592D1}">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Tracciabilità</a:t>
          </a:r>
        </a:p>
      </dgm:t>
    </dgm:pt>
    <dgm:pt modelId="{B434092A-19D4-487C-8E6C-AF142C9A758A}" type="parTrans" cxnId="{F0125F4C-3F95-40E2-8462-DACA962B9E10}">
      <dgm:prSet/>
      <dgm:spPr/>
      <dgm:t>
        <a:bodyPr/>
        <a:lstStyle/>
        <a:p>
          <a:endParaRPr lang="it-IT"/>
        </a:p>
      </dgm:t>
    </dgm:pt>
    <dgm:pt modelId="{46CC7A70-AAC2-4099-8B4B-CA4633FD1DFE}" type="sibTrans" cxnId="{F0125F4C-3F95-40E2-8462-DACA962B9E10}">
      <dgm:prSet/>
      <dgm:spPr/>
      <dgm:t>
        <a:bodyPr/>
        <a:lstStyle/>
        <a:p>
          <a:endParaRPr lang="it-IT"/>
        </a:p>
      </dgm:t>
    </dgm:pt>
    <dgm:pt modelId="{BD2BD86A-4507-4F4D-8294-084C5342C626}">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Pertinenza</a:t>
          </a:r>
        </a:p>
      </dgm:t>
    </dgm:pt>
    <dgm:pt modelId="{485A0D9A-6DFD-4F67-97AE-9BB01C9A1661}" type="parTrans" cxnId="{F61C4674-7D75-46D1-9B10-72371A0F2461}">
      <dgm:prSet/>
      <dgm:spPr/>
      <dgm:t>
        <a:bodyPr/>
        <a:lstStyle/>
        <a:p>
          <a:endParaRPr lang="it-IT"/>
        </a:p>
      </dgm:t>
    </dgm:pt>
    <dgm:pt modelId="{CFF53CA2-96A4-4AAA-AA69-FFC634EA2727}" type="sibTrans" cxnId="{F61C4674-7D75-46D1-9B10-72371A0F2461}">
      <dgm:prSet/>
      <dgm:spPr/>
      <dgm:t>
        <a:bodyPr/>
        <a:lstStyle/>
        <a:p>
          <a:endParaRPr lang="it-IT"/>
        </a:p>
      </dgm:t>
    </dgm:pt>
    <dgm:pt modelId="{70F9421C-52A0-49AF-B07B-13AB526D30E5}">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Localizzazione</a:t>
          </a:r>
        </a:p>
      </dgm:t>
    </dgm:pt>
    <dgm:pt modelId="{FC9EAC82-6858-4B41-92D7-B381CC9F436C}" type="parTrans" cxnId="{DC25BC76-6DF3-4BC5-A685-2784DC5757E3}">
      <dgm:prSet/>
      <dgm:spPr/>
      <dgm:t>
        <a:bodyPr/>
        <a:lstStyle/>
        <a:p>
          <a:endParaRPr lang="it-IT"/>
        </a:p>
      </dgm:t>
    </dgm:pt>
    <dgm:pt modelId="{0EDB0FC4-398B-415B-A655-6C23A90ADF5B}" type="sibTrans" cxnId="{DC25BC76-6DF3-4BC5-A685-2784DC5757E3}">
      <dgm:prSet/>
      <dgm:spPr/>
      <dgm:t>
        <a:bodyPr/>
        <a:lstStyle/>
        <a:p>
          <a:endParaRPr lang="it-IT"/>
        </a:p>
      </dgm:t>
    </dgm:pt>
    <dgm:pt modelId="{FF1B6DDB-7DC1-4D61-AE30-A0F2D91711B2}">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Non cumulabilità</a:t>
          </a:r>
        </a:p>
      </dgm:t>
    </dgm:pt>
    <dgm:pt modelId="{1BC4EE49-446E-48DC-8ED5-2716A129810B}" type="parTrans" cxnId="{5F791F1F-A46B-41F5-8264-080081F13F05}">
      <dgm:prSet/>
      <dgm:spPr/>
      <dgm:t>
        <a:bodyPr/>
        <a:lstStyle/>
        <a:p>
          <a:endParaRPr lang="it-IT"/>
        </a:p>
      </dgm:t>
    </dgm:pt>
    <dgm:pt modelId="{E07AC827-3708-41D2-BC6B-C4CAA6AA5DFA}" type="sibTrans" cxnId="{5F791F1F-A46B-41F5-8264-080081F13F05}">
      <dgm:prSet/>
      <dgm:spPr/>
      <dgm:t>
        <a:bodyPr/>
        <a:lstStyle/>
        <a:p>
          <a:endParaRPr lang="it-IT"/>
        </a:p>
      </dgm:t>
    </dgm:pt>
    <dgm:pt modelId="{D3727B5B-ADF3-484D-A227-6504822ADE0F}">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Stabilità</a:t>
          </a:r>
        </a:p>
      </dgm:t>
    </dgm:pt>
    <dgm:pt modelId="{A72011BE-697B-4EC9-B39C-D51F1627128B}" type="parTrans" cxnId="{483DBF78-17B4-4C69-9D6A-4E42E659C481}">
      <dgm:prSet/>
      <dgm:spPr/>
      <dgm:t>
        <a:bodyPr/>
        <a:lstStyle/>
        <a:p>
          <a:endParaRPr lang="it-IT"/>
        </a:p>
      </dgm:t>
    </dgm:pt>
    <dgm:pt modelId="{59951AD0-E920-4505-BAE4-3D77B50BF705}" type="sibTrans" cxnId="{483DBF78-17B4-4C69-9D6A-4E42E659C481}">
      <dgm:prSet/>
      <dgm:spPr/>
      <dgm:t>
        <a:bodyPr/>
        <a:lstStyle/>
        <a:p>
          <a:endParaRPr lang="it-IT"/>
        </a:p>
      </dgm:t>
    </dgm:pt>
    <dgm:pt modelId="{0143798E-723B-4960-9812-0322C02F831E}">
      <dgm:prSet custT="1"/>
      <dgm:spPr>
        <a:solidFill>
          <a:schemeClr val="accent6">
            <a:lumMod val="40000"/>
            <a:lumOff val="60000"/>
          </a:schemeClr>
        </a:solidFill>
      </dgm:spPr>
      <dgm:t>
        <a:bodyPr/>
        <a:lstStyle/>
        <a:p>
          <a:pPr algn="r"/>
          <a:r>
            <a:rPr lang="it-IT" sz="3600" b="1" dirty="0">
              <a:solidFill>
                <a:schemeClr val="bg1"/>
              </a:solidFill>
              <a:latin typeface="Open Sans"/>
              <a:cs typeface="Calibri" panose="020F0502020204030204" pitchFamily="34" charset="0"/>
            </a:rPr>
            <a:t>Temporalità</a:t>
          </a:r>
        </a:p>
      </dgm:t>
    </dgm:pt>
    <dgm:pt modelId="{2FBA82E2-273A-43E8-A8D5-BC197EE0639B}" type="parTrans" cxnId="{2C2ED1E7-6BB7-48A0-A051-9BA51FCDE2E2}">
      <dgm:prSet/>
      <dgm:spPr/>
      <dgm:t>
        <a:bodyPr/>
        <a:lstStyle/>
        <a:p>
          <a:endParaRPr lang="it-IT"/>
        </a:p>
      </dgm:t>
    </dgm:pt>
    <dgm:pt modelId="{D1A1A92C-E2E7-47EB-84CC-E06C32926E73}" type="sibTrans" cxnId="{2C2ED1E7-6BB7-48A0-A051-9BA51FCDE2E2}">
      <dgm:prSet/>
      <dgm:spPr/>
      <dgm:t>
        <a:bodyPr/>
        <a:lstStyle/>
        <a:p>
          <a:endParaRPr lang="it-IT"/>
        </a:p>
      </dgm:t>
    </dgm:pt>
    <dgm:pt modelId="{013B7380-69A4-40E9-A313-B047A1FF37E3}" type="pres">
      <dgm:prSet presAssocID="{E710DBEE-2AE0-49E8-9F1F-733C07787C3A}" presName="linear" presStyleCnt="0">
        <dgm:presLayoutVars>
          <dgm:dir/>
          <dgm:animLvl val="lvl"/>
          <dgm:resizeHandles val="exact"/>
        </dgm:presLayoutVars>
      </dgm:prSet>
      <dgm:spPr/>
    </dgm:pt>
    <dgm:pt modelId="{2AE75EFB-A04B-41A8-8E07-F9BEB022ECED}" type="pres">
      <dgm:prSet presAssocID="{F50EBC2A-028B-423F-9767-5C605CC39E75}" presName="parentLin" presStyleCnt="0"/>
      <dgm:spPr/>
    </dgm:pt>
    <dgm:pt modelId="{1EA784E7-6F8E-4321-ADC0-366E203DC14D}" type="pres">
      <dgm:prSet presAssocID="{F50EBC2A-028B-423F-9767-5C605CC39E75}" presName="parentLeftMargin" presStyleLbl="node1" presStyleIdx="0" presStyleCnt="9"/>
      <dgm:spPr/>
    </dgm:pt>
    <dgm:pt modelId="{BB35DECE-839B-41C8-BA33-17F8BA23E1BB}" type="pres">
      <dgm:prSet presAssocID="{F50EBC2A-028B-423F-9767-5C605CC39E75}" presName="parentText" presStyleLbl="node1" presStyleIdx="0" presStyleCnt="9" custLinFactX="17780" custLinFactNeighborX="100000" custLinFactNeighborY="7293">
        <dgm:presLayoutVars>
          <dgm:chMax val="0"/>
          <dgm:bulletEnabled val="1"/>
        </dgm:presLayoutVars>
      </dgm:prSet>
      <dgm:spPr/>
    </dgm:pt>
    <dgm:pt modelId="{6DE05CD9-745C-41F4-B780-1E984CBD482A}" type="pres">
      <dgm:prSet presAssocID="{F50EBC2A-028B-423F-9767-5C605CC39E75}" presName="negativeSpace" presStyleCnt="0"/>
      <dgm:spPr/>
    </dgm:pt>
    <dgm:pt modelId="{09FBC090-E4A6-48F3-AF18-51DEA505BFC5}" type="pres">
      <dgm:prSet presAssocID="{F50EBC2A-028B-423F-9767-5C605CC39E75}" presName="childText" presStyleLbl="conFgAcc1" presStyleIdx="0" presStyleCnt="9">
        <dgm:presLayoutVars>
          <dgm:bulletEnabled val="1"/>
        </dgm:presLayoutVars>
      </dgm:prSet>
      <dgm:spPr/>
    </dgm:pt>
    <dgm:pt modelId="{BFF56BE9-ED13-49C4-BB12-30985055B61C}" type="pres">
      <dgm:prSet presAssocID="{37BF907E-BF59-4C9F-93CE-22E6F55BF89E}" presName="spaceBetweenRectangles" presStyleCnt="0"/>
      <dgm:spPr/>
    </dgm:pt>
    <dgm:pt modelId="{F1CF23E5-AC78-427F-BEB0-12E5D6EDBBEB}" type="pres">
      <dgm:prSet presAssocID="{72E2ABE1-6977-4F6E-881B-6E49CEAAA2B1}" presName="parentLin" presStyleCnt="0"/>
      <dgm:spPr/>
    </dgm:pt>
    <dgm:pt modelId="{51C445E8-C136-4497-8ED4-AC61B05903EB}" type="pres">
      <dgm:prSet presAssocID="{72E2ABE1-6977-4F6E-881B-6E49CEAAA2B1}" presName="parentLeftMargin" presStyleLbl="node1" presStyleIdx="0" presStyleCnt="9"/>
      <dgm:spPr/>
    </dgm:pt>
    <dgm:pt modelId="{F2D2F41E-5E93-417D-9163-63BF785F8EAA}" type="pres">
      <dgm:prSet presAssocID="{72E2ABE1-6977-4F6E-881B-6E49CEAAA2B1}" presName="parentText" presStyleLbl="node1" presStyleIdx="1" presStyleCnt="9" custLinFactX="17780" custLinFactNeighborX="100000">
        <dgm:presLayoutVars>
          <dgm:chMax val="0"/>
          <dgm:bulletEnabled val="1"/>
        </dgm:presLayoutVars>
      </dgm:prSet>
      <dgm:spPr/>
    </dgm:pt>
    <dgm:pt modelId="{8324EFB0-5175-4FD9-BA43-EAF4FC77B1A4}" type="pres">
      <dgm:prSet presAssocID="{72E2ABE1-6977-4F6E-881B-6E49CEAAA2B1}" presName="negativeSpace" presStyleCnt="0"/>
      <dgm:spPr/>
    </dgm:pt>
    <dgm:pt modelId="{CE8A515F-ADAD-45EB-8CF2-A449F6973D9E}" type="pres">
      <dgm:prSet presAssocID="{72E2ABE1-6977-4F6E-881B-6E49CEAAA2B1}" presName="childText" presStyleLbl="conFgAcc1" presStyleIdx="1" presStyleCnt="9">
        <dgm:presLayoutVars>
          <dgm:bulletEnabled val="1"/>
        </dgm:presLayoutVars>
      </dgm:prSet>
      <dgm:spPr/>
    </dgm:pt>
    <dgm:pt modelId="{3074202F-084A-4BD4-86B3-83CDAC483119}" type="pres">
      <dgm:prSet presAssocID="{70E61267-25E9-4923-9BE3-35FF8B0C9CE0}" presName="spaceBetweenRectangles" presStyleCnt="0"/>
      <dgm:spPr/>
    </dgm:pt>
    <dgm:pt modelId="{3ACD15F0-3508-44C2-9C8A-A9CA1A0B6588}" type="pres">
      <dgm:prSet presAssocID="{0143798E-723B-4960-9812-0322C02F831E}" presName="parentLin" presStyleCnt="0"/>
      <dgm:spPr/>
    </dgm:pt>
    <dgm:pt modelId="{91AF8E1C-2454-46F4-918B-2B4C555D47D2}" type="pres">
      <dgm:prSet presAssocID="{0143798E-723B-4960-9812-0322C02F831E}" presName="parentLeftMargin" presStyleLbl="node1" presStyleIdx="1" presStyleCnt="9"/>
      <dgm:spPr/>
    </dgm:pt>
    <dgm:pt modelId="{E7F45289-2A53-49C7-A759-BC25CD103029}" type="pres">
      <dgm:prSet presAssocID="{0143798E-723B-4960-9812-0322C02F831E}" presName="parentText" presStyleLbl="node1" presStyleIdx="2" presStyleCnt="9" custLinFactX="17286" custLinFactNeighborX="100000">
        <dgm:presLayoutVars>
          <dgm:chMax val="0"/>
          <dgm:bulletEnabled val="1"/>
        </dgm:presLayoutVars>
      </dgm:prSet>
      <dgm:spPr/>
    </dgm:pt>
    <dgm:pt modelId="{AC6F4BB2-D8FB-4F6B-AFFE-994E4AF356FF}" type="pres">
      <dgm:prSet presAssocID="{0143798E-723B-4960-9812-0322C02F831E}" presName="negativeSpace" presStyleCnt="0"/>
      <dgm:spPr/>
    </dgm:pt>
    <dgm:pt modelId="{E65E8F0B-2C54-410E-8963-80058593EB72}" type="pres">
      <dgm:prSet presAssocID="{0143798E-723B-4960-9812-0322C02F831E}" presName="childText" presStyleLbl="conFgAcc1" presStyleIdx="2" presStyleCnt="9">
        <dgm:presLayoutVars>
          <dgm:bulletEnabled val="1"/>
        </dgm:presLayoutVars>
      </dgm:prSet>
      <dgm:spPr/>
    </dgm:pt>
    <dgm:pt modelId="{4A56FC05-DD79-499F-8217-69AAB5D9FBB2}" type="pres">
      <dgm:prSet presAssocID="{D1A1A92C-E2E7-47EB-84CC-E06C32926E73}" presName="spaceBetweenRectangles" presStyleCnt="0"/>
      <dgm:spPr/>
    </dgm:pt>
    <dgm:pt modelId="{5B8DFC9A-66CA-4FB0-B3F6-3453C4F38995}" type="pres">
      <dgm:prSet presAssocID="{79BC78C1-CED7-44B5-9706-84099A330783}" presName="parentLin" presStyleCnt="0"/>
      <dgm:spPr/>
    </dgm:pt>
    <dgm:pt modelId="{CB1615BF-E6CE-4D82-89E8-C7DA632643CE}" type="pres">
      <dgm:prSet presAssocID="{79BC78C1-CED7-44B5-9706-84099A330783}" presName="parentLeftMargin" presStyleLbl="node1" presStyleIdx="2" presStyleCnt="9"/>
      <dgm:spPr/>
    </dgm:pt>
    <dgm:pt modelId="{1BB99057-2905-489C-82FC-D2336E901A55}" type="pres">
      <dgm:prSet presAssocID="{79BC78C1-CED7-44B5-9706-84099A330783}" presName="parentText" presStyleLbl="node1" presStyleIdx="3" presStyleCnt="9" custLinFactX="17780" custLinFactNeighborX="100000">
        <dgm:presLayoutVars>
          <dgm:chMax val="0"/>
          <dgm:bulletEnabled val="1"/>
        </dgm:presLayoutVars>
      </dgm:prSet>
      <dgm:spPr/>
    </dgm:pt>
    <dgm:pt modelId="{4B89ED1E-B23F-42E8-B1D6-F3ACB921724B}" type="pres">
      <dgm:prSet presAssocID="{79BC78C1-CED7-44B5-9706-84099A330783}" presName="negativeSpace" presStyleCnt="0"/>
      <dgm:spPr/>
    </dgm:pt>
    <dgm:pt modelId="{6AE94B67-205B-40E1-B022-BD96ADCE485F}" type="pres">
      <dgm:prSet presAssocID="{79BC78C1-CED7-44B5-9706-84099A330783}" presName="childText" presStyleLbl="conFgAcc1" presStyleIdx="3" presStyleCnt="9">
        <dgm:presLayoutVars>
          <dgm:bulletEnabled val="1"/>
        </dgm:presLayoutVars>
      </dgm:prSet>
      <dgm:spPr/>
    </dgm:pt>
    <dgm:pt modelId="{0F81133A-92C6-4160-93FC-72AA6DBAF640}" type="pres">
      <dgm:prSet presAssocID="{1D5BFE12-28EE-45BB-A9A1-B77D9AF43313}" presName="spaceBetweenRectangles" presStyleCnt="0"/>
      <dgm:spPr/>
    </dgm:pt>
    <dgm:pt modelId="{E7045427-8533-46E0-B787-65C695132B23}" type="pres">
      <dgm:prSet presAssocID="{EDBD80B4-3727-475B-B81D-7ECCAC1592D1}" presName="parentLin" presStyleCnt="0"/>
      <dgm:spPr/>
    </dgm:pt>
    <dgm:pt modelId="{7D6189D3-875A-4BBA-AB7F-D50A5473F73D}" type="pres">
      <dgm:prSet presAssocID="{EDBD80B4-3727-475B-B81D-7ECCAC1592D1}" presName="parentLeftMargin" presStyleLbl="node1" presStyleIdx="3" presStyleCnt="9"/>
      <dgm:spPr/>
    </dgm:pt>
    <dgm:pt modelId="{E7BB788F-D7E8-435E-BB58-CA58FE434EE3}" type="pres">
      <dgm:prSet presAssocID="{EDBD80B4-3727-475B-B81D-7ECCAC1592D1}" presName="parentText" presStyleLbl="node1" presStyleIdx="4" presStyleCnt="9" custLinFactX="17780" custLinFactNeighborX="100000">
        <dgm:presLayoutVars>
          <dgm:chMax val="0"/>
          <dgm:bulletEnabled val="1"/>
        </dgm:presLayoutVars>
      </dgm:prSet>
      <dgm:spPr/>
    </dgm:pt>
    <dgm:pt modelId="{FC713C0B-E35C-4A38-AEE0-F0CDE164D3AA}" type="pres">
      <dgm:prSet presAssocID="{EDBD80B4-3727-475B-B81D-7ECCAC1592D1}" presName="negativeSpace" presStyleCnt="0"/>
      <dgm:spPr/>
    </dgm:pt>
    <dgm:pt modelId="{0F2CE91C-02B3-497D-9102-590CAAC29816}" type="pres">
      <dgm:prSet presAssocID="{EDBD80B4-3727-475B-B81D-7ECCAC1592D1}" presName="childText" presStyleLbl="conFgAcc1" presStyleIdx="4" presStyleCnt="9">
        <dgm:presLayoutVars>
          <dgm:bulletEnabled val="1"/>
        </dgm:presLayoutVars>
      </dgm:prSet>
      <dgm:spPr/>
    </dgm:pt>
    <dgm:pt modelId="{F9DD52B2-DF23-4F7A-B292-D4AEDD670EEC}" type="pres">
      <dgm:prSet presAssocID="{46CC7A70-AAC2-4099-8B4B-CA4633FD1DFE}" presName="spaceBetweenRectangles" presStyleCnt="0"/>
      <dgm:spPr/>
    </dgm:pt>
    <dgm:pt modelId="{433EB9EB-C462-4BCC-9CF5-6B9689F8D500}" type="pres">
      <dgm:prSet presAssocID="{BD2BD86A-4507-4F4D-8294-084C5342C626}" presName="parentLin" presStyleCnt="0"/>
      <dgm:spPr/>
    </dgm:pt>
    <dgm:pt modelId="{B10448FC-0344-4C69-B7F2-79545F606FCF}" type="pres">
      <dgm:prSet presAssocID="{BD2BD86A-4507-4F4D-8294-084C5342C626}" presName="parentLeftMargin" presStyleLbl="node1" presStyleIdx="4" presStyleCnt="9"/>
      <dgm:spPr/>
    </dgm:pt>
    <dgm:pt modelId="{EACC879B-E1C7-4BE5-9E67-6BCB407BC680}" type="pres">
      <dgm:prSet presAssocID="{BD2BD86A-4507-4F4D-8294-084C5342C626}" presName="parentText" presStyleLbl="node1" presStyleIdx="5" presStyleCnt="9" custLinFactX="17780" custLinFactNeighborX="100000">
        <dgm:presLayoutVars>
          <dgm:chMax val="0"/>
          <dgm:bulletEnabled val="1"/>
        </dgm:presLayoutVars>
      </dgm:prSet>
      <dgm:spPr/>
    </dgm:pt>
    <dgm:pt modelId="{9021E5CB-5D9C-420E-97F0-C4F3D80B0B65}" type="pres">
      <dgm:prSet presAssocID="{BD2BD86A-4507-4F4D-8294-084C5342C626}" presName="negativeSpace" presStyleCnt="0"/>
      <dgm:spPr/>
    </dgm:pt>
    <dgm:pt modelId="{0E37776D-B9E8-45F8-B9AB-19C1477403EF}" type="pres">
      <dgm:prSet presAssocID="{BD2BD86A-4507-4F4D-8294-084C5342C626}" presName="childText" presStyleLbl="conFgAcc1" presStyleIdx="5" presStyleCnt="9">
        <dgm:presLayoutVars>
          <dgm:bulletEnabled val="1"/>
        </dgm:presLayoutVars>
      </dgm:prSet>
      <dgm:spPr/>
    </dgm:pt>
    <dgm:pt modelId="{FEDB4649-908B-4BCE-9344-52C23ED66D8A}" type="pres">
      <dgm:prSet presAssocID="{CFF53CA2-96A4-4AAA-AA69-FFC634EA2727}" presName="spaceBetweenRectangles" presStyleCnt="0"/>
      <dgm:spPr/>
    </dgm:pt>
    <dgm:pt modelId="{5A9D7564-A354-40BD-BA25-91561580CC55}" type="pres">
      <dgm:prSet presAssocID="{70F9421C-52A0-49AF-B07B-13AB526D30E5}" presName="parentLin" presStyleCnt="0"/>
      <dgm:spPr/>
    </dgm:pt>
    <dgm:pt modelId="{F1A0EFBB-1D90-43F3-9839-694BC94D7E9D}" type="pres">
      <dgm:prSet presAssocID="{70F9421C-52A0-49AF-B07B-13AB526D30E5}" presName="parentLeftMargin" presStyleLbl="node1" presStyleIdx="5" presStyleCnt="9"/>
      <dgm:spPr/>
    </dgm:pt>
    <dgm:pt modelId="{A33E2FAD-E759-4F1B-9498-7B369B6D5B6A}" type="pres">
      <dgm:prSet presAssocID="{70F9421C-52A0-49AF-B07B-13AB526D30E5}" presName="parentText" presStyleLbl="node1" presStyleIdx="6" presStyleCnt="9" custLinFactX="17780" custLinFactNeighborX="100000">
        <dgm:presLayoutVars>
          <dgm:chMax val="0"/>
          <dgm:bulletEnabled val="1"/>
        </dgm:presLayoutVars>
      </dgm:prSet>
      <dgm:spPr/>
    </dgm:pt>
    <dgm:pt modelId="{B84AD3DD-DED8-4165-9B81-AE88DC412E28}" type="pres">
      <dgm:prSet presAssocID="{70F9421C-52A0-49AF-B07B-13AB526D30E5}" presName="negativeSpace" presStyleCnt="0"/>
      <dgm:spPr/>
    </dgm:pt>
    <dgm:pt modelId="{33379AB4-3A52-419D-9BEC-4E91A9540A27}" type="pres">
      <dgm:prSet presAssocID="{70F9421C-52A0-49AF-B07B-13AB526D30E5}" presName="childText" presStyleLbl="conFgAcc1" presStyleIdx="6" presStyleCnt="9">
        <dgm:presLayoutVars>
          <dgm:bulletEnabled val="1"/>
        </dgm:presLayoutVars>
      </dgm:prSet>
      <dgm:spPr/>
    </dgm:pt>
    <dgm:pt modelId="{FF614507-AF3A-4ED7-A25D-9C07558136B9}" type="pres">
      <dgm:prSet presAssocID="{0EDB0FC4-398B-415B-A655-6C23A90ADF5B}" presName="spaceBetweenRectangles" presStyleCnt="0"/>
      <dgm:spPr/>
    </dgm:pt>
    <dgm:pt modelId="{2176141D-9EC9-479D-A036-F18D8ADDBADA}" type="pres">
      <dgm:prSet presAssocID="{FF1B6DDB-7DC1-4D61-AE30-A0F2D91711B2}" presName="parentLin" presStyleCnt="0"/>
      <dgm:spPr/>
    </dgm:pt>
    <dgm:pt modelId="{5E493000-3492-4FBD-B41C-007DBEF9C1F7}" type="pres">
      <dgm:prSet presAssocID="{FF1B6DDB-7DC1-4D61-AE30-A0F2D91711B2}" presName="parentLeftMargin" presStyleLbl="node1" presStyleIdx="6" presStyleCnt="9"/>
      <dgm:spPr/>
    </dgm:pt>
    <dgm:pt modelId="{56E557A5-F802-4566-9514-F0DE5DB76419}" type="pres">
      <dgm:prSet presAssocID="{FF1B6DDB-7DC1-4D61-AE30-A0F2D91711B2}" presName="parentText" presStyleLbl="node1" presStyleIdx="7" presStyleCnt="9" custLinFactX="17780" custLinFactNeighborX="100000">
        <dgm:presLayoutVars>
          <dgm:chMax val="0"/>
          <dgm:bulletEnabled val="1"/>
        </dgm:presLayoutVars>
      </dgm:prSet>
      <dgm:spPr/>
    </dgm:pt>
    <dgm:pt modelId="{875CD0B9-0066-4689-8553-A910D7F8D785}" type="pres">
      <dgm:prSet presAssocID="{FF1B6DDB-7DC1-4D61-AE30-A0F2D91711B2}" presName="negativeSpace" presStyleCnt="0"/>
      <dgm:spPr/>
    </dgm:pt>
    <dgm:pt modelId="{D75CACC8-10F5-4342-A067-34A0FA63234E}" type="pres">
      <dgm:prSet presAssocID="{FF1B6DDB-7DC1-4D61-AE30-A0F2D91711B2}" presName="childText" presStyleLbl="conFgAcc1" presStyleIdx="7" presStyleCnt="9">
        <dgm:presLayoutVars>
          <dgm:bulletEnabled val="1"/>
        </dgm:presLayoutVars>
      </dgm:prSet>
      <dgm:spPr/>
    </dgm:pt>
    <dgm:pt modelId="{15D1CE0C-D766-42DE-A989-5F77E969497D}" type="pres">
      <dgm:prSet presAssocID="{E07AC827-3708-41D2-BC6B-C4CAA6AA5DFA}" presName="spaceBetweenRectangles" presStyleCnt="0"/>
      <dgm:spPr/>
    </dgm:pt>
    <dgm:pt modelId="{6FBBEDAA-153F-4C2C-AE4D-E3343D0AC69E}" type="pres">
      <dgm:prSet presAssocID="{D3727B5B-ADF3-484D-A227-6504822ADE0F}" presName="parentLin" presStyleCnt="0"/>
      <dgm:spPr/>
    </dgm:pt>
    <dgm:pt modelId="{9B498993-19F6-414D-BD50-60FA805F485E}" type="pres">
      <dgm:prSet presAssocID="{D3727B5B-ADF3-484D-A227-6504822ADE0F}" presName="parentLeftMargin" presStyleLbl="node1" presStyleIdx="7" presStyleCnt="9"/>
      <dgm:spPr/>
    </dgm:pt>
    <dgm:pt modelId="{6AE891D5-2C8D-417B-965D-FD98EF329F9A}" type="pres">
      <dgm:prSet presAssocID="{D3727B5B-ADF3-484D-A227-6504822ADE0F}" presName="parentText" presStyleLbl="node1" presStyleIdx="8" presStyleCnt="9" custLinFactX="17780" custLinFactNeighborX="100000">
        <dgm:presLayoutVars>
          <dgm:chMax val="0"/>
          <dgm:bulletEnabled val="1"/>
        </dgm:presLayoutVars>
      </dgm:prSet>
      <dgm:spPr/>
    </dgm:pt>
    <dgm:pt modelId="{99B9BBFA-7A09-42E9-BCBA-51572D249B8E}" type="pres">
      <dgm:prSet presAssocID="{D3727B5B-ADF3-484D-A227-6504822ADE0F}" presName="negativeSpace" presStyleCnt="0"/>
      <dgm:spPr/>
    </dgm:pt>
    <dgm:pt modelId="{FB43DC2B-DAD1-4734-B4B4-004E7167CED5}" type="pres">
      <dgm:prSet presAssocID="{D3727B5B-ADF3-484D-A227-6504822ADE0F}" presName="childText" presStyleLbl="conFgAcc1" presStyleIdx="8" presStyleCnt="9">
        <dgm:presLayoutVars>
          <dgm:bulletEnabled val="1"/>
        </dgm:presLayoutVars>
      </dgm:prSet>
      <dgm:spPr/>
    </dgm:pt>
  </dgm:ptLst>
  <dgm:cxnLst>
    <dgm:cxn modelId="{C15B9810-F135-40FF-A822-D354DE1BCA08}" type="presOf" srcId="{FF1B6DDB-7DC1-4D61-AE30-A0F2D91711B2}" destId="{5E493000-3492-4FBD-B41C-007DBEF9C1F7}" srcOrd="0" destOrd="0" presId="urn:microsoft.com/office/officeart/2005/8/layout/list1"/>
    <dgm:cxn modelId="{5F791F1F-A46B-41F5-8264-080081F13F05}" srcId="{E710DBEE-2AE0-49E8-9F1F-733C07787C3A}" destId="{FF1B6DDB-7DC1-4D61-AE30-A0F2D91711B2}" srcOrd="7" destOrd="0" parTransId="{1BC4EE49-446E-48DC-8ED5-2716A129810B}" sibTransId="{E07AC827-3708-41D2-BC6B-C4CAA6AA5DFA}"/>
    <dgm:cxn modelId="{E5570A2D-B877-48ED-861B-4F2F2A6E78E1}" type="presOf" srcId="{0143798E-723B-4960-9812-0322C02F831E}" destId="{E7F45289-2A53-49C7-A759-BC25CD103029}" srcOrd="1" destOrd="0" presId="urn:microsoft.com/office/officeart/2005/8/layout/list1"/>
    <dgm:cxn modelId="{1D9C6740-F462-4700-8377-7142C96EAFD8}" srcId="{E710DBEE-2AE0-49E8-9F1F-733C07787C3A}" destId="{79BC78C1-CED7-44B5-9706-84099A330783}" srcOrd="3" destOrd="0" parTransId="{9C43D746-4399-4C45-8613-7A41B7FCF577}" sibTransId="{1D5BFE12-28EE-45BB-A9A1-B77D9AF43313}"/>
    <dgm:cxn modelId="{6ACA5A5C-1AFB-4B48-AD20-EF54E127BB3C}" type="presOf" srcId="{0143798E-723B-4960-9812-0322C02F831E}" destId="{91AF8E1C-2454-46F4-918B-2B4C555D47D2}" srcOrd="0" destOrd="0" presId="urn:microsoft.com/office/officeart/2005/8/layout/list1"/>
    <dgm:cxn modelId="{84CE8A5C-6310-4611-946C-6438A9B698C3}" type="presOf" srcId="{D3727B5B-ADF3-484D-A227-6504822ADE0F}" destId="{6AE891D5-2C8D-417B-965D-FD98EF329F9A}" srcOrd="1" destOrd="0" presId="urn:microsoft.com/office/officeart/2005/8/layout/list1"/>
    <dgm:cxn modelId="{F1C9A160-9F88-4555-9D35-3FA28893A663}" type="presOf" srcId="{D3727B5B-ADF3-484D-A227-6504822ADE0F}" destId="{9B498993-19F6-414D-BD50-60FA805F485E}" srcOrd="0" destOrd="0" presId="urn:microsoft.com/office/officeart/2005/8/layout/list1"/>
    <dgm:cxn modelId="{93FACC60-DC9B-476A-8509-8885057EE5E6}" type="presOf" srcId="{70F9421C-52A0-49AF-B07B-13AB526D30E5}" destId="{F1A0EFBB-1D90-43F3-9839-694BC94D7E9D}" srcOrd="0" destOrd="0" presId="urn:microsoft.com/office/officeart/2005/8/layout/list1"/>
    <dgm:cxn modelId="{D262CF49-7584-48AD-AAAF-C87760E9537E}" type="presOf" srcId="{FF1B6DDB-7DC1-4D61-AE30-A0F2D91711B2}" destId="{56E557A5-F802-4566-9514-F0DE5DB76419}" srcOrd="1" destOrd="0" presId="urn:microsoft.com/office/officeart/2005/8/layout/list1"/>
    <dgm:cxn modelId="{F0125F4C-3F95-40E2-8462-DACA962B9E10}" srcId="{E710DBEE-2AE0-49E8-9F1F-733C07787C3A}" destId="{EDBD80B4-3727-475B-B81D-7ECCAC1592D1}" srcOrd="4" destOrd="0" parTransId="{B434092A-19D4-487C-8E6C-AF142C9A758A}" sibTransId="{46CC7A70-AAC2-4099-8B4B-CA4633FD1DFE}"/>
    <dgm:cxn modelId="{F61C4674-7D75-46D1-9B10-72371A0F2461}" srcId="{E710DBEE-2AE0-49E8-9F1F-733C07787C3A}" destId="{BD2BD86A-4507-4F4D-8294-084C5342C626}" srcOrd="5" destOrd="0" parTransId="{485A0D9A-6DFD-4F67-97AE-9BB01C9A1661}" sibTransId="{CFF53CA2-96A4-4AAA-AA69-FFC634EA2727}"/>
    <dgm:cxn modelId="{E9161556-189D-47A5-9C25-8255426F9FBE}" type="presOf" srcId="{F50EBC2A-028B-423F-9767-5C605CC39E75}" destId="{BB35DECE-839B-41C8-BA33-17F8BA23E1BB}" srcOrd="1" destOrd="0" presId="urn:microsoft.com/office/officeart/2005/8/layout/list1"/>
    <dgm:cxn modelId="{DC25BC76-6DF3-4BC5-A685-2784DC5757E3}" srcId="{E710DBEE-2AE0-49E8-9F1F-733C07787C3A}" destId="{70F9421C-52A0-49AF-B07B-13AB526D30E5}" srcOrd="6" destOrd="0" parTransId="{FC9EAC82-6858-4B41-92D7-B381CC9F436C}" sibTransId="{0EDB0FC4-398B-415B-A655-6C23A90ADF5B}"/>
    <dgm:cxn modelId="{483DBF78-17B4-4C69-9D6A-4E42E659C481}" srcId="{E710DBEE-2AE0-49E8-9F1F-733C07787C3A}" destId="{D3727B5B-ADF3-484D-A227-6504822ADE0F}" srcOrd="8" destOrd="0" parTransId="{A72011BE-697B-4EC9-B39C-D51F1627128B}" sibTransId="{59951AD0-E920-4505-BAE4-3D77B50BF705}"/>
    <dgm:cxn modelId="{2273D881-D801-4D51-BDCC-F5AA79016E44}" srcId="{E710DBEE-2AE0-49E8-9F1F-733C07787C3A}" destId="{F50EBC2A-028B-423F-9767-5C605CC39E75}" srcOrd="0" destOrd="0" parTransId="{8896B044-5DCE-43EF-AF91-125E6B8074B5}" sibTransId="{37BF907E-BF59-4C9F-93CE-22E6F55BF89E}"/>
    <dgm:cxn modelId="{32B4CF89-0C9C-4477-9652-B8510E239C0E}" type="presOf" srcId="{EDBD80B4-3727-475B-B81D-7ECCAC1592D1}" destId="{E7BB788F-D7E8-435E-BB58-CA58FE434EE3}" srcOrd="1" destOrd="0" presId="urn:microsoft.com/office/officeart/2005/8/layout/list1"/>
    <dgm:cxn modelId="{FC88EC99-BB4C-40B1-99B1-6186401DAFAD}" type="presOf" srcId="{EDBD80B4-3727-475B-B81D-7ECCAC1592D1}" destId="{7D6189D3-875A-4BBA-AB7F-D50A5473F73D}" srcOrd="0" destOrd="0" presId="urn:microsoft.com/office/officeart/2005/8/layout/list1"/>
    <dgm:cxn modelId="{EC263BA7-651A-436B-8668-E0C9C8952D93}" type="presOf" srcId="{72E2ABE1-6977-4F6E-881B-6E49CEAAA2B1}" destId="{51C445E8-C136-4497-8ED4-AC61B05903EB}" srcOrd="0" destOrd="0" presId="urn:microsoft.com/office/officeart/2005/8/layout/list1"/>
    <dgm:cxn modelId="{A23A3CA7-B56D-4E12-AC3E-A7E29EEFFBA8}" type="presOf" srcId="{F50EBC2A-028B-423F-9767-5C605CC39E75}" destId="{1EA784E7-6F8E-4321-ADC0-366E203DC14D}" srcOrd="0" destOrd="0" presId="urn:microsoft.com/office/officeart/2005/8/layout/list1"/>
    <dgm:cxn modelId="{09EFAEBE-A56F-454D-AF1E-DC66FBAC3DE2}" type="presOf" srcId="{BD2BD86A-4507-4F4D-8294-084C5342C626}" destId="{B10448FC-0344-4C69-B7F2-79545F606FCF}" srcOrd="0" destOrd="0" presId="urn:microsoft.com/office/officeart/2005/8/layout/list1"/>
    <dgm:cxn modelId="{7735ACC0-3BFF-4C0D-828E-F293B28AA940}" type="presOf" srcId="{79BC78C1-CED7-44B5-9706-84099A330783}" destId="{CB1615BF-E6CE-4D82-89E8-C7DA632643CE}" srcOrd="0" destOrd="0" presId="urn:microsoft.com/office/officeart/2005/8/layout/list1"/>
    <dgm:cxn modelId="{1335D6C0-6E99-4573-87D9-A6EC7EA823F0}" type="presOf" srcId="{70F9421C-52A0-49AF-B07B-13AB526D30E5}" destId="{A33E2FAD-E759-4F1B-9498-7B369B6D5B6A}" srcOrd="1" destOrd="0" presId="urn:microsoft.com/office/officeart/2005/8/layout/list1"/>
    <dgm:cxn modelId="{304433C6-C799-403A-A725-35E41E46FA28}" type="presOf" srcId="{BD2BD86A-4507-4F4D-8294-084C5342C626}" destId="{EACC879B-E1C7-4BE5-9E67-6BCB407BC680}" srcOrd="1" destOrd="0" presId="urn:microsoft.com/office/officeart/2005/8/layout/list1"/>
    <dgm:cxn modelId="{FE89FDCC-B99A-45D8-997D-6A9CC9A48855}" type="presOf" srcId="{72E2ABE1-6977-4F6E-881B-6E49CEAAA2B1}" destId="{F2D2F41E-5E93-417D-9163-63BF785F8EAA}" srcOrd="1" destOrd="0" presId="urn:microsoft.com/office/officeart/2005/8/layout/list1"/>
    <dgm:cxn modelId="{56FCA5CF-78C3-40A0-A29E-A8174D3E1828}" type="presOf" srcId="{79BC78C1-CED7-44B5-9706-84099A330783}" destId="{1BB99057-2905-489C-82FC-D2336E901A55}" srcOrd="1" destOrd="0" presId="urn:microsoft.com/office/officeart/2005/8/layout/list1"/>
    <dgm:cxn modelId="{2C2ED1E7-6BB7-48A0-A051-9BA51FCDE2E2}" srcId="{E710DBEE-2AE0-49E8-9F1F-733C07787C3A}" destId="{0143798E-723B-4960-9812-0322C02F831E}" srcOrd="2" destOrd="0" parTransId="{2FBA82E2-273A-43E8-A8D5-BC197EE0639B}" sibTransId="{D1A1A92C-E2E7-47EB-84CC-E06C32926E73}"/>
    <dgm:cxn modelId="{49ADDBF2-EDE0-4E68-A96E-8F6F0AEF6C71}" type="presOf" srcId="{E710DBEE-2AE0-49E8-9F1F-733C07787C3A}" destId="{013B7380-69A4-40E9-A313-B047A1FF37E3}" srcOrd="0" destOrd="0" presId="urn:microsoft.com/office/officeart/2005/8/layout/list1"/>
    <dgm:cxn modelId="{828415F4-6082-471C-A9FA-2AE3FD90E317}" srcId="{E710DBEE-2AE0-49E8-9F1F-733C07787C3A}" destId="{72E2ABE1-6977-4F6E-881B-6E49CEAAA2B1}" srcOrd="1" destOrd="0" parTransId="{14D01774-AF94-457B-A2F8-C5199F1619DA}" sibTransId="{70E61267-25E9-4923-9BE3-35FF8B0C9CE0}"/>
    <dgm:cxn modelId="{286C4114-2E85-4A7D-935B-FA07376C5E31}" type="presParOf" srcId="{013B7380-69A4-40E9-A313-B047A1FF37E3}" destId="{2AE75EFB-A04B-41A8-8E07-F9BEB022ECED}" srcOrd="0" destOrd="0" presId="urn:microsoft.com/office/officeart/2005/8/layout/list1"/>
    <dgm:cxn modelId="{A8C4166E-1ACA-40B2-B908-FD03153B766F}" type="presParOf" srcId="{2AE75EFB-A04B-41A8-8E07-F9BEB022ECED}" destId="{1EA784E7-6F8E-4321-ADC0-366E203DC14D}" srcOrd="0" destOrd="0" presId="urn:microsoft.com/office/officeart/2005/8/layout/list1"/>
    <dgm:cxn modelId="{A0BFBECF-78F3-4B91-B2AC-0B56FC729942}" type="presParOf" srcId="{2AE75EFB-A04B-41A8-8E07-F9BEB022ECED}" destId="{BB35DECE-839B-41C8-BA33-17F8BA23E1BB}" srcOrd="1" destOrd="0" presId="urn:microsoft.com/office/officeart/2005/8/layout/list1"/>
    <dgm:cxn modelId="{77A9971F-8590-49FA-85C3-43FAA439DC72}" type="presParOf" srcId="{013B7380-69A4-40E9-A313-B047A1FF37E3}" destId="{6DE05CD9-745C-41F4-B780-1E984CBD482A}" srcOrd="1" destOrd="0" presId="urn:microsoft.com/office/officeart/2005/8/layout/list1"/>
    <dgm:cxn modelId="{77E877F6-A6D0-488B-8105-AD2F768F1459}" type="presParOf" srcId="{013B7380-69A4-40E9-A313-B047A1FF37E3}" destId="{09FBC090-E4A6-48F3-AF18-51DEA505BFC5}" srcOrd="2" destOrd="0" presId="urn:microsoft.com/office/officeart/2005/8/layout/list1"/>
    <dgm:cxn modelId="{517730F5-9FB4-4F6C-985D-FF20CCB95D26}" type="presParOf" srcId="{013B7380-69A4-40E9-A313-B047A1FF37E3}" destId="{BFF56BE9-ED13-49C4-BB12-30985055B61C}" srcOrd="3" destOrd="0" presId="urn:microsoft.com/office/officeart/2005/8/layout/list1"/>
    <dgm:cxn modelId="{A3FF7647-1587-4D45-BC76-59CF442EEC81}" type="presParOf" srcId="{013B7380-69A4-40E9-A313-B047A1FF37E3}" destId="{F1CF23E5-AC78-427F-BEB0-12E5D6EDBBEB}" srcOrd="4" destOrd="0" presId="urn:microsoft.com/office/officeart/2005/8/layout/list1"/>
    <dgm:cxn modelId="{DB8C6CA5-F85E-40CC-9114-995722CB23B4}" type="presParOf" srcId="{F1CF23E5-AC78-427F-BEB0-12E5D6EDBBEB}" destId="{51C445E8-C136-4497-8ED4-AC61B05903EB}" srcOrd="0" destOrd="0" presId="urn:microsoft.com/office/officeart/2005/8/layout/list1"/>
    <dgm:cxn modelId="{A6E28EBD-CC6C-42D2-A8FD-EB61517F0BA9}" type="presParOf" srcId="{F1CF23E5-AC78-427F-BEB0-12E5D6EDBBEB}" destId="{F2D2F41E-5E93-417D-9163-63BF785F8EAA}" srcOrd="1" destOrd="0" presId="urn:microsoft.com/office/officeart/2005/8/layout/list1"/>
    <dgm:cxn modelId="{9BD06B19-1136-414A-81F8-3520E5B34F99}" type="presParOf" srcId="{013B7380-69A4-40E9-A313-B047A1FF37E3}" destId="{8324EFB0-5175-4FD9-BA43-EAF4FC77B1A4}" srcOrd="5" destOrd="0" presId="urn:microsoft.com/office/officeart/2005/8/layout/list1"/>
    <dgm:cxn modelId="{118E6513-C887-427A-8B7A-DD7A5DD88309}" type="presParOf" srcId="{013B7380-69A4-40E9-A313-B047A1FF37E3}" destId="{CE8A515F-ADAD-45EB-8CF2-A449F6973D9E}" srcOrd="6" destOrd="0" presId="urn:microsoft.com/office/officeart/2005/8/layout/list1"/>
    <dgm:cxn modelId="{C6507BD6-DCD5-45A4-967C-0084D1254E5F}" type="presParOf" srcId="{013B7380-69A4-40E9-A313-B047A1FF37E3}" destId="{3074202F-084A-4BD4-86B3-83CDAC483119}" srcOrd="7" destOrd="0" presId="urn:microsoft.com/office/officeart/2005/8/layout/list1"/>
    <dgm:cxn modelId="{E523780B-043A-44A6-9AF4-0D9D86EA3A60}" type="presParOf" srcId="{013B7380-69A4-40E9-A313-B047A1FF37E3}" destId="{3ACD15F0-3508-44C2-9C8A-A9CA1A0B6588}" srcOrd="8" destOrd="0" presId="urn:microsoft.com/office/officeart/2005/8/layout/list1"/>
    <dgm:cxn modelId="{E698482A-6F52-4745-B1E0-B174FA2B3A73}" type="presParOf" srcId="{3ACD15F0-3508-44C2-9C8A-A9CA1A0B6588}" destId="{91AF8E1C-2454-46F4-918B-2B4C555D47D2}" srcOrd="0" destOrd="0" presId="urn:microsoft.com/office/officeart/2005/8/layout/list1"/>
    <dgm:cxn modelId="{CDD9B127-393D-46D8-BFAB-E466C7569291}" type="presParOf" srcId="{3ACD15F0-3508-44C2-9C8A-A9CA1A0B6588}" destId="{E7F45289-2A53-49C7-A759-BC25CD103029}" srcOrd="1" destOrd="0" presId="urn:microsoft.com/office/officeart/2005/8/layout/list1"/>
    <dgm:cxn modelId="{47DBA610-9EF9-4D60-BC9E-38AC95E51069}" type="presParOf" srcId="{013B7380-69A4-40E9-A313-B047A1FF37E3}" destId="{AC6F4BB2-D8FB-4F6B-AFFE-994E4AF356FF}" srcOrd="9" destOrd="0" presId="urn:microsoft.com/office/officeart/2005/8/layout/list1"/>
    <dgm:cxn modelId="{158E41C3-E0CA-47EE-88B8-9496FA814AE4}" type="presParOf" srcId="{013B7380-69A4-40E9-A313-B047A1FF37E3}" destId="{E65E8F0B-2C54-410E-8963-80058593EB72}" srcOrd="10" destOrd="0" presId="urn:microsoft.com/office/officeart/2005/8/layout/list1"/>
    <dgm:cxn modelId="{6E8C27CA-59CA-4E8F-99BC-C1489B28213F}" type="presParOf" srcId="{013B7380-69A4-40E9-A313-B047A1FF37E3}" destId="{4A56FC05-DD79-499F-8217-69AAB5D9FBB2}" srcOrd="11" destOrd="0" presId="urn:microsoft.com/office/officeart/2005/8/layout/list1"/>
    <dgm:cxn modelId="{1EC81BE2-7396-412C-BEE6-DAB524487704}" type="presParOf" srcId="{013B7380-69A4-40E9-A313-B047A1FF37E3}" destId="{5B8DFC9A-66CA-4FB0-B3F6-3453C4F38995}" srcOrd="12" destOrd="0" presId="urn:microsoft.com/office/officeart/2005/8/layout/list1"/>
    <dgm:cxn modelId="{9F271CCF-D93D-410A-B983-A0032BB83A30}" type="presParOf" srcId="{5B8DFC9A-66CA-4FB0-B3F6-3453C4F38995}" destId="{CB1615BF-E6CE-4D82-89E8-C7DA632643CE}" srcOrd="0" destOrd="0" presId="urn:microsoft.com/office/officeart/2005/8/layout/list1"/>
    <dgm:cxn modelId="{14D930A7-FD5A-4ABA-95F2-95A680A1CEE3}" type="presParOf" srcId="{5B8DFC9A-66CA-4FB0-B3F6-3453C4F38995}" destId="{1BB99057-2905-489C-82FC-D2336E901A55}" srcOrd="1" destOrd="0" presId="urn:microsoft.com/office/officeart/2005/8/layout/list1"/>
    <dgm:cxn modelId="{ACEAC82F-7130-4B28-BCCC-A6BAE48D3342}" type="presParOf" srcId="{013B7380-69A4-40E9-A313-B047A1FF37E3}" destId="{4B89ED1E-B23F-42E8-B1D6-F3ACB921724B}" srcOrd="13" destOrd="0" presId="urn:microsoft.com/office/officeart/2005/8/layout/list1"/>
    <dgm:cxn modelId="{009734C6-30F0-4074-A680-0F267B0EC504}" type="presParOf" srcId="{013B7380-69A4-40E9-A313-B047A1FF37E3}" destId="{6AE94B67-205B-40E1-B022-BD96ADCE485F}" srcOrd="14" destOrd="0" presId="urn:microsoft.com/office/officeart/2005/8/layout/list1"/>
    <dgm:cxn modelId="{406ACA0C-B46A-489E-BC79-19A3D0D23C93}" type="presParOf" srcId="{013B7380-69A4-40E9-A313-B047A1FF37E3}" destId="{0F81133A-92C6-4160-93FC-72AA6DBAF640}" srcOrd="15" destOrd="0" presId="urn:microsoft.com/office/officeart/2005/8/layout/list1"/>
    <dgm:cxn modelId="{FB62F342-3BEB-44C9-8FD9-8CB1029379FA}" type="presParOf" srcId="{013B7380-69A4-40E9-A313-B047A1FF37E3}" destId="{E7045427-8533-46E0-B787-65C695132B23}" srcOrd="16" destOrd="0" presId="urn:microsoft.com/office/officeart/2005/8/layout/list1"/>
    <dgm:cxn modelId="{856EFA2B-25D1-43AA-A1E2-504B7B0EFCAD}" type="presParOf" srcId="{E7045427-8533-46E0-B787-65C695132B23}" destId="{7D6189D3-875A-4BBA-AB7F-D50A5473F73D}" srcOrd="0" destOrd="0" presId="urn:microsoft.com/office/officeart/2005/8/layout/list1"/>
    <dgm:cxn modelId="{E5ACE6C5-E215-40D4-B6C9-4804FF63B354}" type="presParOf" srcId="{E7045427-8533-46E0-B787-65C695132B23}" destId="{E7BB788F-D7E8-435E-BB58-CA58FE434EE3}" srcOrd="1" destOrd="0" presId="urn:microsoft.com/office/officeart/2005/8/layout/list1"/>
    <dgm:cxn modelId="{C779BA3F-31B3-4D1C-B0CF-BDB374E900CC}" type="presParOf" srcId="{013B7380-69A4-40E9-A313-B047A1FF37E3}" destId="{FC713C0B-E35C-4A38-AEE0-F0CDE164D3AA}" srcOrd="17" destOrd="0" presId="urn:microsoft.com/office/officeart/2005/8/layout/list1"/>
    <dgm:cxn modelId="{DE5D8A47-C3AB-459D-AAB4-BB947F666ABA}" type="presParOf" srcId="{013B7380-69A4-40E9-A313-B047A1FF37E3}" destId="{0F2CE91C-02B3-497D-9102-590CAAC29816}" srcOrd="18" destOrd="0" presId="urn:microsoft.com/office/officeart/2005/8/layout/list1"/>
    <dgm:cxn modelId="{F1A3D7DB-82AE-49BD-A29D-481B56D7E70A}" type="presParOf" srcId="{013B7380-69A4-40E9-A313-B047A1FF37E3}" destId="{F9DD52B2-DF23-4F7A-B292-D4AEDD670EEC}" srcOrd="19" destOrd="0" presId="urn:microsoft.com/office/officeart/2005/8/layout/list1"/>
    <dgm:cxn modelId="{3F9B8464-366B-4F2D-9A9C-25A7B5E28EE6}" type="presParOf" srcId="{013B7380-69A4-40E9-A313-B047A1FF37E3}" destId="{433EB9EB-C462-4BCC-9CF5-6B9689F8D500}" srcOrd="20" destOrd="0" presId="urn:microsoft.com/office/officeart/2005/8/layout/list1"/>
    <dgm:cxn modelId="{EB5C8CB1-7852-4F30-A6F4-BAD787713D2B}" type="presParOf" srcId="{433EB9EB-C462-4BCC-9CF5-6B9689F8D500}" destId="{B10448FC-0344-4C69-B7F2-79545F606FCF}" srcOrd="0" destOrd="0" presId="urn:microsoft.com/office/officeart/2005/8/layout/list1"/>
    <dgm:cxn modelId="{2E24C943-1E54-4205-8E37-DD5F2142697C}" type="presParOf" srcId="{433EB9EB-C462-4BCC-9CF5-6B9689F8D500}" destId="{EACC879B-E1C7-4BE5-9E67-6BCB407BC680}" srcOrd="1" destOrd="0" presId="urn:microsoft.com/office/officeart/2005/8/layout/list1"/>
    <dgm:cxn modelId="{FD991677-C697-4720-9270-781DEDE6032A}" type="presParOf" srcId="{013B7380-69A4-40E9-A313-B047A1FF37E3}" destId="{9021E5CB-5D9C-420E-97F0-C4F3D80B0B65}" srcOrd="21" destOrd="0" presId="urn:microsoft.com/office/officeart/2005/8/layout/list1"/>
    <dgm:cxn modelId="{FA4813C4-24C3-4D5D-BE78-1985C6903D97}" type="presParOf" srcId="{013B7380-69A4-40E9-A313-B047A1FF37E3}" destId="{0E37776D-B9E8-45F8-B9AB-19C1477403EF}" srcOrd="22" destOrd="0" presId="urn:microsoft.com/office/officeart/2005/8/layout/list1"/>
    <dgm:cxn modelId="{9C155EF2-67FC-4C19-8D44-ED984F5FF773}" type="presParOf" srcId="{013B7380-69A4-40E9-A313-B047A1FF37E3}" destId="{FEDB4649-908B-4BCE-9344-52C23ED66D8A}" srcOrd="23" destOrd="0" presId="urn:microsoft.com/office/officeart/2005/8/layout/list1"/>
    <dgm:cxn modelId="{30C03560-50B1-42A7-9277-F6576FA9F4D9}" type="presParOf" srcId="{013B7380-69A4-40E9-A313-B047A1FF37E3}" destId="{5A9D7564-A354-40BD-BA25-91561580CC55}" srcOrd="24" destOrd="0" presId="urn:microsoft.com/office/officeart/2005/8/layout/list1"/>
    <dgm:cxn modelId="{55EF41DC-1922-47E9-8348-80415CF8A3A7}" type="presParOf" srcId="{5A9D7564-A354-40BD-BA25-91561580CC55}" destId="{F1A0EFBB-1D90-43F3-9839-694BC94D7E9D}" srcOrd="0" destOrd="0" presId="urn:microsoft.com/office/officeart/2005/8/layout/list1"/>
    <dgm:cxn modelId="{8A8EE901-3630-41AD-958F-40A579A43046}" type="presParOf" srcId="{5A9D7564-A354-40BD-BA25-91561580CC55}" destId="{A33E2FAD-E759-4F1B-9498-7B369B6D5B6A}" srcOrd="1" destOrd="0" presId="urn:microsoft.com/office/officeart/2005/8/layout/list1"/>
    <dgm:cxn modelId="{39469FB0-718C-4972-B52F-F58B0F1A0136}" type="presParOf" srcId="{013B7380-69A4-40E9-A313-B047A1FF37E3}" destId="{B84AD3DD-DED8-4165-9B81-AE88DC412E28}" srcOrd="25" destOrd="0" presId="urn:microsoft.com/office/officeart/2005/8/layout/list1"/>
    <dgm:cxn modelId="{6FC1E115-A794-48EE-AE03-E6C309184BA8}" type="presParOf" srcId="{013B7380-69A4-40E9-A313-B047A1FF37E3}" destId="{33379AB4-3A52-419D-9BEC-4E91A9540A27}" srcOrd="26" destOrd="0" presId="urn:microsoft.com/office/officeart/2005/8/layout/list1"/>
    <dgm:cxn modelId="{FDDBB448-B23A-480D-AE38-0DC761616BB5}" type="presParOf" srcId="{013B7380-69A4-40E9-A313-B047A1FF37E3}" destId="{FF614507-AF3A-4ED7-A25D-9C07558136B9}" srcOrd="27" destOrd="0" presId="urn:microsoft.com/office/officeart/2005/8/layout/list1"/>
    <dgm:cxn modelId="{8F4D1728-58B2-4FE2-9CD8-2D4CE0806187}" type="presParOf" srcId="{013B7380-69A4-40E9-A313-B047A1FF37E3}" destId="{2176141D-9EC9-479D-A036-F18D8ADDBADA}" srcOrd="28" destOrd="0" presId="urn:microsoft.com/office/officeart/2005/8/layout/list1"/>
    <dgm:cxn modelId="{F1652754-1D89-44C6-AC9D-8642FD6DD21B}" type="presParOf" srcId="{2176141D-9EC9-479D-A036-F18D8ADDBADA}" destId="{5E493000-3492-4FBD-B41C-007DBEF9C1F7}" srcOrd="0" destOrd="0" presId="urn:microsoft.com/office/officeart/2005/8/layout/list1"/>
    <dgm:cxn modelId="{1E8E036C-D470-4446-B369-7013B0CA1833}" type="presParOf" srcId="{2176141D-9EC9-479D-A036-F18D8ADDBADA}" destId="{56E557A5-F802-4566-9514-F0DE5DB76419}" srcOrd="1" destOrd="0" presId="urn:microsoft.com/office/officeart/2005/8/layout/list1"/>
    <dgm:cxn modelId="{B5DB7FED-7D4C-4CCE-A02E-9F735B4B80E4}" type="presParOf" srcId="{013B7380-69A4-40E9-A313-B047A1FF37E3}" destId="{875CD0B9-0066-4689-8553-A910D7F8D785}" srcOrd="29" destOrd="0" presId="urn:microsoft.com/office/officeart/2005/8/layout/list1"/>
    <dgm:cxn modelId="{23BD8888-08AC-4131-9513-06EF0853FD5B}" type="presParOf" srcId="{013B7380-69A4-40E9-A313-B047A1FF37E3}" destId="{D75CACC8-10F5-4342-A067-34A0FA63234E}" srcOrd="30" destOrd="0" presId="urn:microsoft.com/office/officeart/2005/8/layout/list1"/>
    <dgm:cxn modelId="{55190864-7BD6-4835-8DB8-3A4F3B32842A}" type="presParOf" srcId="{013B7380-69A4-40E9-A313-B047A1FF37E3}" destId="{15D1CE0C-D766-42DE-A989-5F77E969497D}" srcOrd="31" destOrd="0" presId="urn:microsoft.com/office/officeart/2005/8/layout/list1"/>
    <dgm:cxn modelId="{E5EB48CC-4FDA-4B5A-A1E0-93FDDD928481}" type="presParOf" srcId="{013B7380-69A4-40E9-A313-B047A1FF37E3}" destId="{6FBBEDAA-153F-4C2C-AE4D-E3343D0AC69E}" srcOrd="32" destOrd="0" presId="urn:microsoft.com/office/officeart/2005/8/layout/list1"/>
    <dgm:cxn modelId="{DF0E8161-F57F-46F9-AC3C-0A9B357455D6}" type="presParOf" srcId="{6FBBEDAA-153F-4C2C-AE4D-E3343D0AC69E}" destId="{9B498993-19F6-414D-BD50-60FA805F485E}" srcOrd="0" destOrd="0" presId="urn:microsoft.com/office/officeart/2005/8/layout/list1"/>
    <dgm:cxn modelId="{8F4253D7-D00F-4958-9DAC-173F5D317448}" type="presParOf" srcId="{6FBBEDAA-153F-4C2C-AE4D-E3343D0AC69E}" destId="{6AE891D5-2C8D-417B-965D-FD98EF329F9A}" srcOrd="1" destOrd="0" presId="urn:microsoft.com/office/officeart/2005/8/layout/list1"/>
    <dgm:cxn modelId="{0FA1CAFA-504B-42B3-A927-DB863D0BED95}" type="presParOf" srcId="{013B7380-69A4-40E9-A313-B047A1FF37E3}" destId="{99B9BBFA-7A09-42E9-BCBA-51572D249B8E}" srcOrd="33" destOrd="0" presId="urn:microsoft.com/office/officeart/2005/8/layout/list1"/>
    <dgm:cxn modelId="{5D5DA6EB-7C8D-45BB-9226-5200D25CCAAF}" type="presParOf" srcId="{013B7380-69A4-40E9-A313-B047A1FF37E3}" destId="{FB43DC2B-DAD1-4734-B4B4-004E7167CED5}"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4DE2B-4185-4AF2-B818-E57F60AA7368}">
      <dsp:nvSpPr>
        <dsp:cNvPr id="0" name=""/>
        <dsp:cNvSpPr/>
      </dsp:nvSpPr>
      <dsp:spPr>
        <a:xfrm>
          <a:off x="-12257561" y="-1869421"/>
          <a:ext cx="14576175" cy="14576175"/>
        </a:xfrm>
        <a:prstGeom prst="blockArc">
          <a:avLst>
            <a:gd name="adj1" fmla="val 18900000"/>
            <a:gd name="adj2" fmla="val 2700000"/>
            <a:gd name="adj3" fmla="val 14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38A240-DEBF-43AD-8DC2-F73A97A8C09D}">
      <dsp:nvSpPr>
        <dsp:cNvPr id="0" name=""/>
        <dsp:cNvSpPr/>
      </dsp:nvSpPr>
      <dsp:spPr>
        <a:xfrm>
          <a:off x="1010435" y="677116"/>
          <a:ext cx="16244432" cy="1355100"/>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611" tIns="81280" rIns="81280" bIns="81280" numCol="1" spcCol="1270" anchor="ctr" anchorCtr="0">
          <a:noAutofit/>
        </a:bodyPr>
        <a:lstStyle/>
        <a:p>
          <a:pPr marL="0" lvl="0" indent="0" algn="l" defTabSz="1422400">
            <a:lnSpc>
              <a:spcPct val="90000"/>
            </a:lnSpc>
            <a:spcBef>
              <a:spcPct val="0"/>
            </a:spcBef>
            <a:spcAft>
              <a:spcPct val="35000"/>
            </a:spcAft>
            <a:buNone/>
          </a:pPr>
          <a:r>
            <a:rPr lang="it-IT" sz="3200" b="1" kern="1200" dirty="0">
              <a:solidFill>
                <a:schemeClr val="bg1"/>
              </a:solidFill>
              <a:latin typeface="Open Sans"/>
            </a:rPr>
            <a:t>Obiettivi, organizzazione, modalità e tempi, tipologie</a:t>
          </a:r>
        </a:p>
      </dsp:txBody>
      <dsp:txXfrm>
        <a:off x="1010435" y="677116"/>
        <a:ext cx="16244432" cy="1355100"/>
      </dsp:txXfrm>
    </dsp:sp>
    <dsp:sp modelId="{1067AEBD-C2AE-4A7E-898B-8268E177D97F}">
      <dsp:nvSpPr>
        <dsp:cNvPr id="0" name=""/>
        <dsp:cNvSpPr/>
      </dsp:nvSpPr>
      <dsp:spPr>
        <a:xfrm>
          <a:off x="163497" y="507729"/>
          <a:ext cx="1693875" cy="16938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22E04-6A1E-41DD-B8CA-D3ED80CE2344}">
      <dsp:nvSpPr>
        <dsp:cNvPr id="0" name=""/>
        <dsp:cNvSpPr/>
      </dsp:nvSpPr>
      <dsp:spPr>
        <a:xfrm>
          <a:off x="1981460" y="2709116"/>
          <a:ext cx="15273407" cy="1355100"/>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611" tIns="81280" rIns="81280" bIns="81280" numCol="1" spcCol="1270" anchor="ctr" anchorCtr="0">
          <a:noAutofit/>
        </a:bodyPr>
        <a:lstStyle/>
        <a:p>
          <a:pPr marL="0" lvl="0" indent="0" algn="l" defTabSz="1422400">
            <a:lnSpc>
              <a:spcPct val="90000"/>
            </a:lnSpc>
            <a:spcBef>
              <a:spcPct val="0"/>
            </a:spcBef>
            <a:spcAft>
              <a:spcPct val="35000"/>
            </a:spcAft>
            <a:buNone/>
          </a:pPr>
          <a:r>
            <a:rPr lang="it-IT" sz="3200" b="1" kern="1200" dirty="0">
              <a:solidFill>
                <a:schemeClr val="bg1"/>
              </a:solidFill>
              <a:latin typeface="Open Sans"/>
            </a:rPr>
            <a:t>Controlli di sistema e controlli di qualità dell'UMC/UC</a:t>
          </a:r>
        </a:p>
      </dsp:txBody>
      <dsp:txXfrm>
        <a:off x="1981460" y="2709116"/>
        <a:ext cx="15273407" cy="1355100"/>
      </dsp:txXfrm>
    </dsp:sp>
    <dsp:sp modelId="{AB8C2F6F-93BD-44C4-A6F3-B582D5A994D0}">
      <dsp:nvSpPr>
        <dsp:cNvPr id="0" name=""/>
        <dsp:cNvSpPr/>
      </dsp:nvSpPr>
      <dsp:spPr>
        <a:xfrm>
          <a:off x="1134522" y="2539728"/>
          <a:ext cx="1693875" cy="16938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CB9B26-0E9D-4E6C-B29B-77EAAFF61AF9}">
      <dsp:nvSpPr>
        <dsp:cNvPr id="0" name=""/>
        <dsp:cNvSpPr/>
      </dsp:nvSpPr>
      <dsp:spPr>
        <a:xfrm>
          <a:off x="2279486" y="4741116"/>
          <a:ext cx="14975380" cy="1355100"/>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611" tIns="81280" rIns="81280" bIns="81280" numCol="1" spcCol="1270" anchor="ctr" anchorCtr="0">
          <a:noAutofit/>
        </a:bodyPr>
        <a:lstStyle/>
        <a:p>
          <a:pPr marL="0" lvl="0" indent="0" algn="l" defTabSz="1422400">
            <a:lnSpc>
              <a:spcPct val="90000"/>
            </a:lnSpc>
            <a:spcBef>
              <a:spcPct val="0"/>
            </a:spcBef>
            <a:spcAft>
              <a:spcPct val="35000"/>
            </a:spcAft>
            <a:buNone/>
          </a:pPr>
          <a:r>
            <a:rPr lang="it-IT" sz="3200" b="1" kern="1200" dirty="0">
              <a:solidFill>
                <a:schemeClr val="bg1"/>
              </a:solidFill>
              <a:latin typeface="Open Sans"/>
            </a:rPr>
            <a:t>Elementi specifici di controllo (Appalti pubblici, aiuti di stato, etc.)</a:t>
          </a:r>
        </a:p>
      </dsp:txBody>
      <dsp:txXfrm>
        <a:off x="2279486" y="4741116"/>
        <a:ext cx="14975380" cy="1355100"/>
      </dsp:txXfrm>
    </dsp:sp>
    <dsp:sp modelId="{D936D639-620E-426E-8E1E-2A621DA2DF28}">
      <dsp:nvSpPr>
        <dsp:cNvPr id="0" name=""/>
        <dsp:cNvSpPr/>
      </dsp:nvSpPr>
      <dsp:spPr>
        <a:xfrm>
          <a:off x="1432549" y="4571728"/>
          <a:ext cx="1693875" cy="16938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410F5F-EFC3-4E5F-B4E1-ED6A53D3B367}">
      <dsp:nvSpPr>
        <dsp:cNvPr id="0" name=""/>
        <dsp:cNvSpPr/>
      </dsp:nvSpPr>
      <dsp:spPr>
        <a:xfrm>
          <a:off x="1981460" y="6773116"/>
          <a:ext cx="15273407" cy="1355100"/>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611" tIns="81280" rIns="81280" bIns="81280" numCol="1" spcCol="1270" anchor="ctr" anchorCtr="0">
          <a:noAutofit/>
        </a:bodyPr>
        <a:lstStyle/>
        <a:p>
          <a:pPr marL="0" lvl="0" indent="0" algn="l" defTabSz="1422400">
            <a:lnSpc>
              <a:spcPct val="90000"/>
            </a:lnSpc>
            <a:spcBef>
              <a:spcPct val="0"/>
            </a:spcBef>
            <a:spcAft>
              <a:spcPct val="35000"/>
            </a:spcAft>
            <a:buNone/>
          </a:pPr>
          <a:r>
            <a:rPr lang="it-IT" sz="3200" b="1" kern="1200" dirty="0">
              <a:solidFill>
                <a:schemeClr val="bg1"/>
              </a:solidFill>
              <a:latin typeface="Open Sans"/>
            </a:rPr>
            <a:t>Spese ammissibili: criteri e norme specifiche</a:t>
          </a:r>
        </a:p>
      </dsp:txBody>
      <dsp:txXfrm>
        <a:off x="1981460" y="6773116"/>
        <a:ext cx="15273407" cy="1355100"/>
      </dsp:txXfrm>
    </dsp:sp>
    <dsp:sp modelId="{93371E77-65E7-4944-9B8A-8D0E90E20076}">
      <dsp:nvSpPr>
        <dsp:cNvPr id="0" name=""/>
        <dsp:cNvSpPr/>
      </dsp:nvSpPr>
      <dsp:spPr>
        <a:xfrm>
          <a:off x="1134522" y="6603728"/>
          <a:ext cx="1693875" cy="16938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A01CEA-D996-4EB3-8805-064DD695665B}">
      <dsp:nvSpPr>
        <dsp:cNvPr id="0" name=""/>
        <dsp:cNvSpPr/>
      </dsp:nvSpPr>
      <dsp:spPr>
        <a:xfrm>
          <a:off x="1010435" y="8805116"/>
          <a:ext cx="16244432" cy="1355100"/>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5611" tIns="81280" rIns="81280" bIns="81280" numCol="1" spcCol="1270" anchor="ctr" anchorCtr="0">
          <a:noAutofit/>
        </a:bodyPr>
        <a:lstStyle/>
        <a:p>
          <a:pPr marL="0" lvl="0" indent="0" algn="l" defTabSz="1422400">
            <a:lnSpc>
              <a:spcPct val="90000"/>
            </a:lnSpc>
            <a:spcBef>
              <a:spcPct val="0"/>
            </a:spcBef>
            <a:spcAft>
              <a:spcPct val="35000"/>
            </a:spcAft>
            <a:buNone/>
          </a:pPr>
          <a:r>
            <a:rPr lang="it-IT" sz="3200" b="1" kern="1200" dirty="0">
              <a:solidFill>
                <a:schemeClr val="bg1"/>
              </a:solidFill>
              <a:latin typeface="Open Sans"/>
            </a:rPr>
            <a:t>Dichiarazione di affidabilità di gestione e riepilogo annuale</a:t>
          </a:r>
        </a:p>
      </dsp:txBody>
      <dsp:txXfrm>
        <a:off x="1010435" y="8805116"/>
        <a:ext cx="16244432" cy="1355100"/>
      </dsp:txXfrm>
    </dsp:sp>
    <dsp:sp modelId="{B23EB979-E912-4BAD-BC73-03CDE19E26AF}">
      <dsp:nvSpPr>
        <dsp:cNvPr id="0" name=""/>
        <dsp:cNvSpPr/>
      </dsp:nvSpPr>
      <dsp:spPr>
        <a:xfrm>
          <a:off x="163497" y="8635728"/>
          <a:ext cx="1693875" cy="169387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B4B01-36DB-44BB-807E-13BB39DFFFDC}">
      <dsp:nvSpPr>
        <dsp:cNvPr id="0" name=""/>
        <dsp:cNvSpPr/>
      </dsp:nvSpPr>
      <dsp:spPr>
        <a:xfrm>
          <a:off x="0" y="47840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14E56-E19E-45A4-BA37-8B0D4CDECF3C}">
      <dsp:nvSpPr>
        <dsp:cNvPr id="0" name=""/>
        <dsp:cNvSpPr/>
      </dsp:nvSpPr>
      <dsp:spPr>
        <a:xfrm>
          <a:off x="593620" y="7988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Appalti</a:t>
          </a:r>
        </a:p>
      </dsp:txBody>
      <dsp:txXfrm>
        <a:off x="632528" y="118797"/>
        <a:ext cx="8232875" cy="719224"/>
      </dsp:txXfrm>
    </dsp:sp>
    <dsp:sp modelId="{8ACF1782-D901-49DE-A305-4AC6130F055C}">
      <dsp:nvSpPr>
        <dsp:cNvPr id="0" name=""/>
        <dsp:cNvSpPr/>
      </dsp:nvSpPr>
      <dsp:spPr>
        <a:xfrm>
          <a:off x="0" y="170312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AEC13-845F-402B-B6A5-CF621D5AC22A}">
      <dsp:nvSpPr>
        <dsp:cNvPr id="0" name=""/>
        <dsp:cNvSpPr/>
      </dsp:nvSpPr>
      <dsp:spPr>
        <a:xfrm>
          <a:off x="593620" y="130460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Gestione dei contratti</a:t>
          </a:r>
        </a:p>
      </dsp:txBody>
      <dsp:txXfrm>
        <a:off x="632528" y="1343517"/>
        <a:ext cx="8232875" cy="719224"/>
      </dsp:txXfrm>
    </dsp:sp>
    <dsp:sp modelId="{BEA1F67F-DAF1-4287-B94F-FDD79CE37282}">
      <dsp:nvSpPr>
        <dsp:cNvPr id="0" name=""/>
        <dsp:cNvSpPr/>
      </dsp:nvSpPr>
      <dsp:spPr>
        <a:xfrm>
          <a:off x="0" y="292784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97A6D-E38C-4B4C-894F-6767302AF092}">
      <dsp:nvSpPr>
        <dsp:cNvPr id="0" name=""/>
        <dsp:cNvSpPr/>
      </dsp:nvSpPr>
      <dsp:spPr>
        <a:xfrm>
          <a:off x="593620" y="252932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Ammissibilità</a:t>
          </a:r>
        </a:p>
      </dsp:txBody>
      <dsp:txXfrm>
        <a:off x="632528" y="2568237"/>
        <a:ext cx="8232875" cy="719224"/>
      </dsp:txXfrm>
    </dsp:sp>
    <dsp:sp modelId="{48D78F6B-C0F8-454B-BD5B-C06FD78A15A6}">
      <dsp:nvSpPr>
        <dsp:cNvPr id="0" name=""/>
        <dsp:cNvSpPr/>
      </dsp:nvSpPr>
      <dsp:spPr>
        <a:xfrm>
          <a:off x="0" y="415256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2023E-B4C7-4CB7-AC22-5B4B84D6FCEE}">
      <dsp:nvSpPr>
        <dsp:cNvPr id="0" name=""/>
        <dsp:cNvSpPr/>
      </dsp:nvSpPr>
      <dsp:spPr>
        <a:xfrm>
          <a:off x="593620" y="375404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Performance</a:t>
          </a:r>
        </a:p>
      </dsp:txBody>
      <dsp:txXfrm>
        <a:off x="632528" y="3792957"/>
        <a:ext cx="8232875" cy="719224"/>
      </dsp:txXfrm>
    </dsp:sp>
    <dsp:sp modelId="{1B7F2756-221C-40D1-90EA-1D90372E4B4D}">
      <dsp:nvSpPr>
        <dsp:cNvPr id="0" name=""/>
        <dsp:cNvSpPr/>
      </dsp:nvSpPr>
      <dsp:spPr>
        <a:xfrm>
          <a:off x="0" y="537728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ED426-03DF-4CF6-A59E-9737DD8B09A9}">
      <dsp:nvSpPr>
        <dsp:cNvPr id="0" name=""/>
        <dsp:cNvSpPr/>
      </dsp:nvSpPr>
      <dsp:spPr>
        <a:xfrm>
          <a:off x="593620" y="497876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Concentrazione</a:t>
          </a:r>
        </a:p>
      </dsp:txBody>
      <dsp:txXfrm>
        <a:off x="632528" y="5017677"/>
        <a:ext cx="8232875" cy="719224"/>
      </dsp:txXfrm>
    </dsp:sp>
    <dsp:sp modelId="{CA392C24-0CB8-4AD2-9B4A-35840FC0F641}">
      <dsp:nvSpPr>
        <dsp:cNvPr id="0" name=""/>
        <dsp:cNvSpPr/>
      </dsp:nvSpPr>
      <dsp:spPr>
        <a:xfrm>
          <a:off x="0" y="660200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DB127F-AF95-4095-940A-206FA259C254}">
      <dsp:nvSpPr>
        <dsp:cNvPr id="0" name=""/>
        <dsp:cNvSpPr/>
      </dsp:nvSpPr>
      <dsp:spPr>
        <a:xfrm>
          <a:off x="593620" y="620348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Ragionevolezza</a:t>
          </a:r>
        </a:p>
      </dsp:txBody>
      <dsp:txXfrm>
        <a:off x="632528" y="6242397"/>
        <a:ext cx="8232875" cy="719224"/>
      </dsp:txXfrm>
    </dsp:sp>
    <dsp:sp modelId="{3D658EB3-E953-4081-AC48-F6316DB51984}">
      <dsp:nvSpPr>
        <dsp:cNvPr id="0" name=""/>
        <dsp:cNvSpPr/>
      </dsp:nvSpPr>
      <dsp:spPr>
        <a:xfrm>
          <a:off x="0" y="7826729"/>
          <a:ext cx="11872416"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7D5D79-D533-480E-9ADE-E477D651F3A0}">
      <dsp:nvSpPr>
        <dsp:cNvPr id="0" name=""/>
        <dsp:cNvSpPr/>
      </dsp:nvSpPr>
      <dsp:spPr>
        <a:xfrm>
          <a:off x="593620" y="7428209"/>
          <a:ext cx="8310691"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124" tIns="0" rIns="314124" bIns="0" numCol="1" spcCol="1270" anchor="ctr" anchorCtr="0">
          <a:noAutofit/>
        </a:bodyPr>
        <a:lstStyle/>
        <a:p>
          <a:pPr marL="0" lvl="0" indent="0" algn="l" defTabSz="1422400">
            <a:lnSpc>
              <a:spcPct val="90000"/>
            </a:lnSpc>
            <a:spcBef>
              <a:spcPct val="0"/>
            </a:spcBef>
            <a:spcAft>
              <a:spcPct val="35000"/>
            </a:spcAft>
            <a:buNone/>
          </a:pPr>
          <a:r>
            <a:rPr lang="it-IT" sz="3200" kern="1200" dirty="0">
              <a:latin typeface="Open Sans"/>
            </a:rPr>
            <a:t>Allerta di rischio reputazionale e frode</a:t>
          </a:r>
        </a:p>
      </dsp:txBody>
      <dsp:txXfrm>
        <a:off x="632528" y="7467117"/>
        <a:ext cx="8232875"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C090-E4A6-48F3-AF18-51DEA505BFC5}">
      <dsp:nvSpPr>
        <dsp:cNvPr id="0" name=""/>
        <dsp:cNvSpPr/>
      </dsp:nvSpPr>
      <dsp:spPr>
        <a:xfrm>
          <a:off x="0" y="56550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5DECE-839B-41C8-BA33-17F8BA23E1BB}">
      <dsp:nvSpPr>
        <dsp:cNvPr id="0" name=""/>
        <dsp:cNvSpPr/>
      </dsp:nvSpPr>
      <dsp:spPr>
        <a:xfrm>
          <a:off x="3648821" y="237721"/>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Effettività</a:t>
          </a:r>
        </a:p>
      </dsp:txBody>
      <dsp:txXfrm>
        <a:off x="3686288" y="275188"/>
        <a:ext cx="11304266" cy="692586"/>
      </dsp:txXfrm>
    </dsp:sp>
    <dsp:sp modelId="{CE8A515F-ADAD-45EB-8CF2-A449F6973D9E}">
      <dsp:nvSpPr>
        <dsp:cNvPr id="0" name=""/>
        <dsp:cNvSpPr/>
      </dsp:nvSpPr>
      <dsp:spPr>
        <a:xfrm>
          <a:off x="0" y="174486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2F41E-5E93-417D-9163-63BF785F8EAA}">
      <dsp:nvSpPr>
        <dsp:cNvPr id="0" name=""/>
        <dsp:cNvSpPr/>
      </dsp:nvSpPr>
      <dsp:spPr>
        <a:xfrm>
          <a:off x="3648821" y="136110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Legittimità</a:t>
          </a:r>
        </a:p>
      </dsp:txBody>
      <dsp:txXfrm>
        <a:off x="3686288" y="1398573"/>
        <a:ext cx="11304266" cy="692586"/>
      </dsp:txXfrm>
    </dsp:sp>
    <dsp:sp modelId="{E65E8F0B-2C54-410E-8963-80058593EB72}">
      <dsp:nvSpPr>
        <dsp:cNvPr id="0" name=""/>
        <dsp:cNvSpPr/>
      </dsp:nvSpPr>
      <dsp:spPr>
        <a:xfrm>
          <a:off x="0" y="292422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F45289-2A53-49C7-A759-BC25CD103029}">
      <dsp:nvSpPr>
        <dsp:cNvPr id="0" name=""/>
        <dsp:cNvSpPr/>
      </dsp:nvSpPr>
      <dsp:spPr>
        <a:xfrm>
          <a:off x="3592608" y="254046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Temporalità</a:t>
          </a:r>
        </a:p>
      </dsp:txBody>
      <dsp:txXfrm>
        <a:off x="3630075" y="2577933"/>
        <a:ext cx="11304266" cy="692586"/>
      </dsp:txXfrm>
    </dsp:sp>
    <dsp:sp modelId="{6AE94B67-205B-40E1-B022-BD96ADCE485F}">
      <dsp:nvSpPr>
        <dsp:cNvPr id="0" name=""/>
        <dsp:cNvSpPr/>
      </dsp:nvSpPr>
      <dsp:spPr>
        <a:xfrm>
          <a:off x="0" y="410358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B99057-2905-489C-82FC-D2336E901A55}">
      <dsp:nvSpPr>
        <dsp:cNvPr id="0" name=""/>
        <dsp:cNvSpPr/>
      </dsp:nvSpPr>
      <dsp:spPr>
        <a:xfrm>
          <a:off x="3648821" y="371982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Prova documentale</a:t>
          </a:r>
        </a:p>
      </dsp:txBody>
      <dsp:txXfrm>
        <a:off x="3686288" y="3757293"/>
        <a:ext cx="11304266" cy="692586"/>
      </dsp:txXfrm>
    </dsp:sp>
    <dsp:sp modelId="{0F2CE91C-02B3-497D-9102-590CAAC29816}">
      <dsp:nvSpPr>
        <dsp:cNvPr id="0" name=""/>
        <dsp:cNvSpPr/>
      </dsp:nvSpPr>
      <dsp:spPr>
        <a:xfrm>
          <a:off x="0" y="528294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BB788F-D7E8-435E-BB58-CA58FE434EE3}">
      <dsp:nvSpPr>
        <dsp:cNvPr id="0" name=""/>
        <dsp:cNvSpPr/>
      </dsp:nvSpPr>
      <dsp:spPr>
        <a:xfrm>
          <a:off x="3648821" y="489918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Tracciabilità</a:t>
          </a:r>
        </a:p>
      </dsp:txBody>
      <dsp:txXfrm>
        <a:off x="3686288" y="4936653"/>
        <a:ext cx="11304266" cy="692586"/>
      </dsp:txXfrm>
    </dsp:sp>
    <dsp:sp modelId="{0E37776D-B9E8-45F8-B9AB-19C1477403EF}">
      <dsp:nvSpPr>
        <dsp:cNvPr id="0" name=""/>
        <dsp:cNvSpPr/>
      </dsp:nvSpPr>
      <dsp:spPr>
        <a:xfrm>
          <a:off x="0" y="646230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CC879B-E1C7-4BE5-9E67-6BCB407BC680}">
      <dsp:nvSpPr>
        <dsp:cNvPr id="0" name=""/>
        <dsp:cNvSpPr/>
      </dsp:nvSpPr>
      <dsp:spPr>
        <a:xfrm>
          <a:off x="3648821" y="607854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Pertinenza</a:t>
          </a:r>
        </a:p>
      </dsp:txBody>
      <dsp:txXfrm>
        <a:off x="3686288" y="6116013"/>
        <a:ext cx="11304266" cy="692586"/>
      </dsp:txXfrm>
    </dsp:sp>
    <dsp:sp modelId="{33379AB4-3A52-419D-9BEC-4E91A9540A27}">
      <dsp:nvSpPr>
        <dsp:cNvPr id="0" name=""/>
        <dsp:cNvSpPr/>
      </dsp:nvSpPr>
      <dsp:spPr>
        <a:xfrm>
          <a:off x="0" y="764166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3E2FAD-E759-4F1B-9498-7B369B6D5B6A}">
      <dsp:nvSpPr>
        <dsp:cNvPr id="0" name=""/>
        <dsp:cNvSpPr/>
      </dsp:nvSpPr>
      <dsp:spPr>
        <a:xfrm>
          <a:off x="3648821" y="725790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Localizzazione</a:t>
          </a:r>
        </a:p>
      </dsp:txBody>
      <dsp:txXfrm>
        <a:off x="3686288" y="7295373"/>
        <a:ext cx="11304266" cy="692586"/>
      </dsp:txXfrm>
    </dsp:sp>
    <dsp:sp modelId="{D75CACC8-10F5-4342-A067-34A0FA63234E}">
      <dsp:nvSpPr>
        <dsp:cNvPr id="0" name=""/>
        <dsp:cNvSpPr/>
      </dsp:nvSpPr>
      <dsp:spPr>
        <a:xfrm>
          <a:off x="0" y="882102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E557A5-F802-4566-9514-F0DE5DB76419}">
      <dsp:nvSpPr>
        <dsp:cNvPr id="0" name=""/>
        <dsp:cNvSpPr/>
      </dsp:nvSpPr>
      <dsp:spPr>
        <a:xfrm>
          <a:off x="3648821" y="843726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Non cumulabilità</a:t>
          </a:r>
        </a:p>
      </dsp:txBody>
      <dsp:txXfrm>
        <a:off x="3686288" y="8474733"/>
        <a:ext cx="11304266" cy="692586"/>
      </dsp:txXfrm>
    </dsp:sp>
    <dsp:sp modelId="{FB43DC2B-DAD1-4734-B4B4-004E7167CED5}">
      <dsp:nvSpPr>
        <dsp:cNvPr id="0" name=""/>
        <dsp:cNvSpPr/>
      </dsp:nvSpPr>
      <dsp:spPr>
        <a:xfrm>
          <a:off x="0" y="10000386"/>
          <a:ext cx="16256000"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891D5-2C8D-417B-965D-FD98EF329F9A}">
      <dsp:nvSpPr>
        <dsp:cNvPr id="0" name=""/>
        <dsp:cNvSpPr/>
      </dsp:nvSpPr>
      <dsp:spPr>
        <a:xfrm>
          <a:off x="3648821" y="9616626"/>
          <a:ext cx="11379200" cy="76752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107" tIns="0" rIns="430107" bIns="0" numCol="1" spcCol="1270" anchor="ctr" anchorCtr="0">
          <a:noAutofit/>
        </a:bodyPr>
        <a:lstStyle/>
        <a:p>
          <a:pPr marL="0" lvl="0" indent="0" algn="r" defTabSz="1600200">
            <a:lnSpc>
              <a:spcPct val="90000"/>
            </a:lnSpc>
            <a:spcBef>
              <a:spcPct val="0"/>
            </a:spcBef>
            <a:spcAft>
              <a:spcPct val="35000"/>
            </a:spcAft>
            <a:buNone/>
          </a:pPr>
          <a:r>
            <a:rPr lang="it-IT" sz="3600" b="1" kern="1200" dirty="0">
              <a:solidFill>
                <a:schemeClr val="bg1"/>
              </a:solidFill>
              <a:latin typeface="Open Sans"/>
              <a:cs typeface="Calibri" panose="020F0502020204030204" pitchFamily="34" charset="0"/>
            </a:rPr>
            <a:t>Stabilità</a:t>
          </a:r>
        </a:p>
      </dsp:txBody>
      <dsp:txXfrm>
        <a:off x="3686288" y="9654093"/>
        <a:ext cx="11304266" cy="6925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x-none"/>
          </a:p>
        </p:txBody>
      </p:sp>
      <p:sp>
        <p:nvSpPr>
          <p:cNvPr id="3" name="Date Placeholder 2"/>
          <p:cNvSpPr>
            <a:spLocks noGrp="1"/>
          </p:cNvSpPr>
          <p:nvPr>
            <p:ph type="dt" sz="quarter" idx="1"/>
          </p:nvPr>
        </p:nvSpPr>
        <p:spPr>
          <a:xfrm>
            <a:off x="5622798" y="1"/>
            <a:ext cx="4301543" cy="341064"/>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95C4DE98-8EDA-A841-B9A6-06EFCCAA01C1}" type="datetimeFigureOut">
              <a:rPr lang="en-US" altLang="x-none"/>
              <a:pPr/>
              <a:t>12/2/2019</a:t>
            </a:fld>
            <a:endParaRPr lang="en-US" altLang="x-none"/>
          </a:p>
        </p:txBody>
      </p:sp>
      <p:sp>
        <p:nvSpPr>
          <p:cNvPr id="4" name="Footer Placeholder 3"/>
          <p:cNvSpPr>
            <a:spLocks noGrp="1"/>
          </p:cNvSpPr>
          <p:nvPr>
            <p:ph type="ftr" sz="quarter" idx="2"/>
          </p:nvPr>
        </p:nvSpPr>
        <p:spPr>
          <a:xfrm>
            <a:off x="0" y="6456612"/>
            <a:ext cx="4301543" cy="341063"/>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x-none"/>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13A37EE4-913C-7B46-861C-DB0D9484C441}" type="slidenum">
              <a:rPr lang="en-US" altLang="x-none"/>
              <a:pPr/>
              <a:t>‹N›</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2697163" y="509588"/>
            <a:ext cx="4532312"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4098" name="Rectangle 2"/>
          <p:cNvSpPr>
            <a:spLocks noGrp="1"/>
          </p:cNvSpPr>
          <p:nvPr>
            <p:ph type="body" sz="quarter" idx="1"/>
          </p:nvPr>
        </p:nvSpPr>
        <p:spPr bwMode="auto">
          <a:xfrm>
            <a:off x="1323552" y="3228896"/>
            <a:ext cx="7279535" cy="3058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697163" y="509588"/>
            <a:ext cx="4532312" cy="2549525"/>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5929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6FAFD27-E3D4-4B93-8B98-2D1BDFAE96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760625-9CB6-4561-B6DD-6605557311AD}" type="slidenum">
              <a:rPr lang="it-IT" altLang="it-IT" smtClean="0"/>
              <a:pPr/>
              <a:t>19</a:t>
            </a:fld>
            <a:endParaRPr lang="it-IT" altLang="it-IT"/>
          </a:p>
        </p:txBody>
      </p:sp>
      <p:sp>
        <p:nvSpPr>
          <p:cNvPr id="26627" name="Rectangle 2">
            <a:extLst>
              <a:ext uri="{FF2B5EF4-FFF2-40B4-BE49-F238E27FC236}">
                <a16:creationId xmlns:a16="http://schemas.microsoft.com/office/drawing/2014/main" id="{D12A3D80-EEDB-4A7A-B234-E93876F1E3F4}"/>
              </a:ext>
            </a:extLst>
          </p:cNvPr>
          <p:cNvSpPr>
            <a:spLocks noGrp="1" noRot="1" noChangeAspect="1" noChangeArrowheads="1" noTextEdit="1"/>
          </p:cNvSpPr>
          <p:nvPr>
            <p:ph type="sldImg"/>
          </p:nvPr>
        </p:nvSpPr>
        <p:spPr>
          <a:xfrm>
            <a:off x="2697163" y="509588"/>
            <a:ext cx="4532312" cy="2549525"/>
          </a:xfrm>
          <a:ln/>
        </p:spPr>
      </p:sp>
      <p:sp>
        <p:nvSpPr>
          <p:cNvPr id="26628" name="Rectangle 3">
            <a:extLst>
              <a:ext uri="{FF2B5EF4-FFF2-40B4-BE49-F238E27FC236}">
                <a16:creationId xmlns:a16="http://schemas.microsoft.com/office/drawing/2014/main" id="{185278CE-C244-4817-9384-804E5190CD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155641F-6C7A-4B8A-A53C-EEE827965C2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4605F7-0003-4BFB-A73E-4B66335FEB9D}" type="slidenum">
              <a:rPr lang="it-IT" altLang="it-IT"/>
              <a:pPr/>
              <a:t>20</a:t>
            </a:fld>
            <a:endParaRPr lang="it-IT" altLang="it-IT"/>
          </a:p>
        </p:txBody>
      </p:sp>
      <p:sp>
        <p:nvSpPr>
          <p:cNvPr id="64515" name="Rectangle 2">
            <a:extLst>
              <a:ext uri="{FF2B5EF4-FFF2-40B4-BE49-F238E27FC236}">
                <a16:creationId xmlns:a16="http://schemas.microsoft.com/office/drawing/2014/main" id="{11EE4D15-396F-4166-ADF3-D06898888426}"/>
              </a:ext>
            </a:extLst>
          </p:cNvPr>
          <p:cNvSpPr>
            <a:spLocks noGrp="1" noRot="1" noChangeAspect="1" noChangeArrowheads="1" noTextEdit="1"/>
          </p:cNvSpPr>
          <p:nvPr>
            <p:ph type="sldImg"/>
          </p:nvPr>
        </p:nvSpPr>
        <p:spPr>
          <a:xfrm>
            <a:off x="2697163" y="509588"/>
            <a:ext cx="4532312" cy="2549525"/>
          </a:xfrm>
          <a:ln/>
        </p:spPr>
      </p:sp>
      <p:sp>
        <p:nvSpPr>
          <p:cNvPr id="64516" name="Rectangle 3">
            <a:extLst>
              <a:ext uri="{FF2B5EF4-FFF2-40B4-BE49-F238E27FC236}">
                <a16:creationId xmlns:a16="http://schemas.microsoft.com/office/drawing/2014/main" id="{E366F121-C590-4180-9FC0-C5371E63C15F}"/>
              </a:ext>
            </a:extLst>
          </p:cNvPr>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3084D6D-B124-4E23-860D-A5F34D4620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452DA3-D82F-4EA0-8849-DF4FDF8BB75D}" type="slidenum">
              <a:rPr lang="it-IT" altLang="it-IT" smtClean="0"/>
              <a:pPr/>
              <a:t>25</a:t>
            </a:fld>
            <a:endParaRPr lang="it-IT" altLang="it-IT"/>
          </a:p>
        </p:txBody>
      </p:sp>
      <p:sp>
        <p:nvSpPr>
          <p:cNvPr id="33795" name="Rectangle 2">
            <a:extLst>
              <a:ext uri="{FF2B5EF4-FFF2-40B4-BE49-F238E27FC236}">
                <a16:creationId xmlns:a16="http://schemas.microsoft.com/office/drawing/2014/main" id="{EC3B05AC-0DBB-409E-8E16-5DDA5E357913}"/>
              </a:ext>
            </a:extLst>
          </p:cNvPr>
          <p:cNvSpPr>
            <a:spLocks noGrp="1" noRot="1" noChangeAspect="1" noChangeArrowheads="1" noTextEdit="1"/>
          </p:cNvSpPr>
          <p:nvPr>
            <p:ph type="sldImg"/>
          </p:nvPr>
        </p:nvSpPr>
        <p:spPr>
          <a:xfrm>
            <a:off x="2697163" y="509588"/>
            <a:ext cx="4532312" cy="2549525"/>
          </a:xfrm>
          <a:ln/>
        </p:spPr>
      </p:sp>
      <p:sp>
        <p:nvSpPr>
          <p:cNvPr id="33796" name="Rectangle 3">
            <a:extLst>
              <a:ext uri="{FF2B5EF4-FFF2-40B4-BE49-F238E27FC236}">
                <a16:creationId xmlns:a16="http://schemas.microsoft.com/office/drawing/2014/main" id="{1B1F3DDF-CE9B-45E3-BE5D-EF37E37100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C6FCFDB-D60C-437B-840C-112F979F158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62C881-FF6D-4834-9FFB-CCD1C2362AC1}" type="slidenum">
              <a:rPr lang="it-IT" altLang="it-IT"/>
              <a:pPr/>
              <a:t>29</a:t>
            </a:fld>
            <a:endParaRPr lang="it-IT" altLang="it-IT"/>
          </a:p>
        </p:txBody>
      </p:sp>
      <p:sp>
        <p:nvSpPr>
          <p:cNvPr id="68611" name="Rectangle 2">
            <a:extLst>
              <a:ext uri="{FF2B5EF4-FFF2-40B4-BE49-F238E27FC236}">
                <a16:creationId xmlns:a16="http://schemas.microsoft.com/office/drawing/2014/main" id="{7CD49335-978D-451E-BFB5-0431DFB17674}"/>
              </a:ext>
            </a:extLst>
          </p:cNvPr>
          <p:cNvSpPr>
            <a:spLocks noGrp="1" noRot="1" noChangeAspect="1" noChangeArrowheads="1" noTextEdit="1"/>
          </p:cNvSpPr>
          <p:nvPr>
            <p:ph type="sldImg"/>
          </p:nvPr>
        </p:nvSpPr>
        <p:spPr>
          <a:xfrm>
            <a:off x="2697163" y="509588"/>
            <a:ext cx="4532312" cy="2549525"/>
          </a:xfrm>
          <a:ln/>
        </p:spPr>
      </p:sp>
      <p:sp>
        <p:nvSpPr>
          <p:cNvPr id="68612" name="Rectangle 3">
            <a:extLst>
              <a:ext uri="{FF2B5EF4-FFF2-40B4-BE49-F238E27FC236}">
                <a16:creationId xmlns:a16="http://schemas.microsoft.com/office/drawing/2014/main" id="{AD165146-7DA1-4446-A10E-FBA0572526DC}"/>
              </a:ext>
            </a:extLst>
          </p:cNvPr>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4D2B2BD-BE1E-46B2-8393-F56962E72A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437C9D-8EDB-4B69-849F-CF70C0253BF4}" type="slidenum">
              <a:rPr lang="it-IT" altLang="it-IT" smtClean="0"/>
              <a:pPr/>
              <a:t>40</a:t>
            </a:fld>
            <a:endParaRPr lang="it-IT" altLang="it-IT"/>
          </a:p>
        </p:txBody>
      </p:sp>
      <p:sp>
        <p:nvSpPr>
          <p:cNvPr id="31747" name="Rectangle 2">
            <a:extLst>
              <a:ext uri="{FF2B5EF4-FFF2-40B4-BE49-F238E27FC236}">
                <a16:creationId xmlns:a16="http://schemas.microsoft.com/office/drawing/2014/main" id="{398DD694-45BA-4B5C-A22F-DBAE45CD4842}"/>
              </a:ext>
            </a:extLst>
          </p:cNvPr>
          <p:cNvSpPr>
            <a:spLocks noGrp="1" noRot="1" noChangeAspect="1" noChangeArrowheads="1" noTextEdit="1"/>
          </p:cNvSpPr>
          <p:nvPr>
            <p:ph type="sldImg"/>
          </p:nvPr>
        </p:nvSpPr>
        <p:spPr>
          <a:xfrm>
            <a:off x="2697163" y="509588"/>
            <a:ext cx="4532312" cy="2549525"/>
          </a:xfrm>
          <a:ln/>
        </p:spPr>
      </p:sp>
      <p:sp>
        <p:nvSpPr>
          <p:cNvPr id="31748" name="Rectangle 3">
            <a:extLst>
              <a:ext uri="{FF2B5EF4-FFF2-40B4-BE49-F238E27FC236}">
                <a16:creationId xmlns:a16="http://schemas.microsoft.com/office/drawing/2014/main" id="{3B454DE4-FBF9-41BC-BB90-717F36CF8D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5D021BA-3741-4308-8879-3D1C9026695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6E2D1-2E70-405D-9263-540ECBFE52C7}" type="slidenum">
              <a:rPr lang="it-IT" altLang="it-IT"/>
              <a:pPr/>
              <a:t>46</a:t>
            </a:fld>
            <a:endParaRPr lang="it-IT" altLang="it-IT"/>
          </a:p>
        </p:txBody>
      </p:sp>
      <p:sp>
        <p:nvSpPr>
          <p:cNvPr id="92163" name="Rectangle 2">
            <a:extLst>
              <a:ext uri="{FF2B5EF4-FFF2-40B4-BE49-F238E27FC236}">
                <a16:creationId xmlns:a16="http://schemas.microsoft.com/office/drawing/2014/main" id="{D6C80D20-FA02-4D30-9104-F7BAFDCE49EA}"/>
              </a:ext>
            </a:extLst>
          </p:cNvPr>
          <p:cNvSpPr>
            <a:spLocks noGrp="1" noRot="1" noChangeAspect="1" noChangeArrowheads="1" noTextEdit="1"/>
          </p:cNvSpPr>
          <p:nvPr>
            <p:ph type="sldImg"/>
          </p:nvPr>
        </p:nvSpPr>
        <p:spPr>
          <a:xfrm>
            <a:off x="2697163" y="509588"/>
            <a:ext cx="4532312" cy="2549525"/>
          </a:xfrm>
          <a:ln/>
        </p:spPr>
      </p:sp>
      <p:sp>
        <p:nvSpPr>
          <p:cNvPr id="92164" name="Rectangle 3">
            <a:extLst>
              <a:ext uri="{FF2B5EF4-FFF2-40B4-BE49-F238E27FC236}">
                <a16:creationId xmlns:a16="http://schemas.microsoft.com/office/drawing/2014/main" id="{33E6F86D-75F5-4917-B26E-DEA37856D09F}"/>
              </a:ext>
            </a:extLst>
          </p:cNvPr>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4F0C0BB7-BF62-44C7-95FD-36210CA1DF3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41454D-EC8E-4C4D-A638-3291A7E95B31}" type="slidenum">
              <a:rPr lang="it-IT" altLang="it-IT"/>
              <a:pPr/>
              <a:t>76</a:t>
            </a:fld>
            <a:endParaRPr lang="it-IT" altLang="it-IT"/>
          </a:p>
        </p:txBody>
      </p:sp>
      <p:sp>
        <p:nvSpPr>
          <p:cNvPr id="133123" name="Rectangle 2">
            <a:extLst>
              <a:ext uri="{FF2B5EF4-FFF2-40B4-BE49-F238E27FC236}">
                <a16:creationId xmlns:a16="http://schemas.microsoft.com/office/drawing/2014/main" id="{EDEA3691-3D2F-402C-9623-42188D8B0FD8}"/>
              </a:ext>
            </a:extLst>
          </p:cNvPr>
          <p:cNvSpPr>
            <a:spLocks noGrp="1" noRot="1" noChangeAspect="1" noChangeArrowheads="1" noTextEdit="1"/>
          </p:cNvSpPr>
          <p:nvPr>
            <p:ph type="sldImg"/>
          </p:nvPr>
        </p:nvSpPr>
        <p:spPr>
          <a:xfrm>
            <a:off x="2697163" y="509588"/>
            <a:ext cx="4532312" cy="2549525"/>
          </a:xfrm>
          <a:ln/>
        </p:spPr>
      </p:sp>
      <p:sp>
        <p:nvSpPr>
          <p:cNvPr id="133124" name="Rectangle 3">
            <a:extLst>
              <a:ext uri="{FF2B5EF4-FFF2-40B4-BE49-F238E27FC236}">
                <a16:creationId xmlns:a16="http://schemas.microsoft.com/office/drawing/2014/main" id="{848B4ADA-D34B-498F-8A28-A6B840E269A1}"/>
              </a:ext>
            </a:extLst>
          </p:cNvPr>
          <p:cNvSpPr>
            <a:spLocks noGrp="1" noChangeArrowheads="1"/>
          </p:cNvSpPr>
          <p:nvPr>
            <p:ph type="body" idx="1"/>
          </p:nvPr>
        </p:nvSpPr>
        <p:spPr>
          <a:noFill/>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Start">
    <p:spTree>
      <p:nvGrpSpPr>
        <p:cNvPr id="1" name=""/>
        <p:cNvGrpSpPr/>
        <p:nvPr/>
      </p:nvGrpSpPr>
      <p:grpSpPr>
        <a:xfrm>
          <a:off x="0" y="0"/>
          <a:ext cx="0" cy="0"/>
          <a:chOff x="0" y="0"/>
          <a:chExt cx="0" cy="0"/>
        </a:xfrm>
      </p:grpSpPr>
      <p:sp>
        <p:nvSpPr>
          <p:cNvPr id="2" name="Rectangle 1"/>
          <p:cNvSpPr>
            <a:spLocks noGrp="1"/>
          </p:cNvSpPr>
          <p:nvPr>
            <p:ph type="sldNum" sz="quarter" idx="10"/>
          </p:nvPr>
        </p:nvSpPr>
        <p:spPr>
          <a:xfrm>
            <a:off x="22545675" y="12136760"/>
            <a:ext cx="895350" cy="482600"/>
          </a:xfrm>
        </p:spPr>
        <p:txBody>
          <a:bodyPr/>
          <a:lstStyle>
            <a:lvl1pPr>
              <a:defRPr b="0" i="0">
                <a:solidFill>
                  <a:schemeClr val="accent5"/>
                </a:solidFill>
                <a:latin typeface="Open Sans" charset="0"/>
                <a:ea typeface="Open Sans" charset="0"/>
                <a:cs typeface="Open Sans" charset="0"/>
              </a:defRPr>
            </a:lvl1pPr>
          </a:lstStyle>
          <a:p>
            <a:pPr>
              <a:defRPr/>
            </a:pPr>
            <a:fld id="{F022265E-D897-9E41-BB1E-6376BE4E3B4C}" type="slidenum">
              <a:rPr lang="x-none" altLang="x-none"/>
              <a:pPr>
                <a:defRPr/>
              </a:pPr>
              <a:t>‹N›</a:t>
            </a:fld>
            <a:endParaRPr lang="x-none" altLang="x-none"/>
          </a:p>
        </p:txBody>
      </p:sp>
      <p:pic>
        <p:nvPicPr>
          <p:cNvPr id="8" name="Elemento grafico 7">
            <a:extLst>
              <a:ext uri="{FF2B5EF4-FFF2-40B4-BE49-F238E27FC236}">
                <a16:creationId xmlns:a16="http://schemas.microsoft.com/office/drawing/2014/main" id="{AF90C0C7-662E-4420-BD89-6BCFCB00A8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05888" y="11754544"/>
            <a:ext cx="3820897" cy="1533741"/>
          </a:xfrm>
          <a:prstGeom prst="rect">
            <a:avLst/>
          </a:prstGeom>
        </p:spPr>
      </p:pic>
      <p:pic>
        <p:nvPicPr>
          <p:cNvPr id="69" name="Immagine 68">
            <a:extLst>
              <a:ext uri="{FF2B5EF4-FFF2-40B4-BE49-F238E27FC236}">
                <a16:creationId xmlns:a16="http://schemas.microsoft.com/office/drawing/2014/main" id="{944A4AD7-680A-4F7E-9747-F88F1D758BD1}"/>
              </a:ext>
            </a:extLst>
          </p:cNvPr>
          <p:cNvPicPr>
            <a:picLocks noChangeAspect="1"/>
          </p:cNvPicPr>
          <p:nvPr userDrawn="1"/>
        </p:nvPicPr>
        <p:blipFill>
          <a:blip r:embed="rId4"/>
          <a:stretch>
            <a:fillRect/>
          </a:stretch>
        </p:blipFill>
        <p:spPr>
          <a:xfrm>
            <a:off x="2686944" y="11821000"/>
            <a:ext cx="10552142" cy="1187953"/>
          </a:xfrm>
          <a:prstGeom prst="rect">
            <a:avLst/>
          </a:prstGeom>
        </p:spPr>
      </p:pic>
      <p:sp>
        <p:nvSpPr>
          <p:cNvPr id="71" name="Rettangolo 70">
            <a:extLst>
              <a:ext uri="{FF2B5EF4-FFF2-40B4-BE49-F238E27FC236}">
                <a16:creationId xmlns:a16="http://schemas.microsoft.com/office/drawing/2014/main" id="{C37EC7EE-20A7-4EBC-B06F-F5968418B4F1}"/>
              </a:ext>
            </a:extLst>
          </p:cNvPr>
          <p:cNvSpPr/>
          <p:nvPr userDrawn="1"/>
        </p:nvSpPr>
        <p:spPr bwMode="auto">
          <a:xfrm>
            <a:off x="0" y="0"/>
            <a:ext cx="24384000" cy="11250488"/>
          </a:xfrm>
          <a:prstGeom prst="rect">
            <a:avLst/>
          </a:prstGeom>
          <a:solidFill>
            <a:schemeClr val="accent2"/>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75259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Master Page">
    <p:spTree>
      <p:nvGrpSpPr>
        <p:cNvPr id="1" name=""/>
        <p:cNvGrpSpPr/>
        <p:nvPr/>
      </p:nvGrpSpPr>
      <p:grpSpPr>
        <a:xfrm>
          <a:off x="0" y="0"/>
          <a:ext cx="0" cy="0"/>
          <a:chOff x="0" y="0"/>
          <a:chExt cx="0" cy="0"/>
        </a:xfrm>
      </p:grpSpPr>
      <p:sp>
        <p:nvSpPr>
          <p:cNvPr id="2" name="Rectangle 1"/>
          <p:cNvSpPr>
            <a:spLocks noGrp="1"/>
          </p:cNvSpPr>
          <p:nvPr>
            <p:ph type="sldNum" sz="quarter" idx="10"/>
          </p:nvPr>
        </p:nvSpPr>
        <p:spPr>
          <a:xfrm>
            <a:off x="22545675" y="12496800"/>
            <a:ext cx="895350" cy="482600"/>
          </a:xfrm>
        </p:spPr>
        <p:txBody>
          <a:bodyPr/>
          <a:lstStyle>
            <a:lvl1pPr>
              <a:defRPr b="0" i="0">
                <a:solidFill>
                  <a:schemeClr val="accent5"/>
                </a:solidFill>
                <a:latin typeface="Open Sans" charset="0"/>
                <a:ea typeface="Open Sans" charset="0"/>
                <a:cs typeface="Open Sans" charset="0"/>
              </a:defRPr>
            </a:lvl1pPr>
          </a:lstStyle>
          <a:p>
            <a:pPr>
              <a:defRPr/>
            </a:pPr>
            <a:fld id="{F022265E-D897-9E41-BB1E-6376BE4E3B4C}" type="slidenum">
              <a:rPr lang="x-none" altLang="x-none"/>
              <a:pPr>
                <a:defRPr/>
              </a:pPr>
              <a:t>‹N›</a:t>
            </a:fld>
            <a:endParaRPr lang="x-none" altLang="x-none"/>
          </a:p>
        </p:txBody>
      </p:sp>
      <p:sp>
        <p:nvSpPr>
          <p:cNvPr id="6" name="Rettangolo 5">
            <a:extLst>
              <a:ext uri="{FF2B5EF4-FFF2-40B4-BE49-F238E27FC236}">
                <a16:creationId xmlns:a16="http://schemas.microsoft.com/office/drawing/2014/main" id="{C2CBDB67-98D3-4E4C-A2B6-FED020CFF953}"/>
              </a:ext>
            </a:extLst>
          </p:cNvPr>
          <p:cNvSpPr/>
          <p:nvPr userDrawn="1"/>
        </p:nvSpPr>
        <p:spPr bwMode="auto">
          <a:xfrm>
            <a:off x="0" y="11843399"/>
            <a:ext cx="24384000" cy="1872601"/>
          </a:xfrm>
          <a:prstGeom prst="rect">
            <a:avLst/>
          </a:prstGeom>
          <a:solidFill>
            <a:schemeClr val="bg2"/>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1" name="Rectangle 4">
            <a:extLst>
              <a:ext uri="{FF2B5EF4-FFF2-40B4-BE49-F238E27FC236}">
                <a16:creationId xmlns:a16="http://schemas.microsoft.com/office/drawing/2014/main" id="{36B12429-7793-4643-8A52-3F4594F49F8B}"/>
              </a:ext>
            </a:extLst>
          </p:cNvPr>
          <p:cNvSpPr txBox="1">
            <a:spLocks/>
          </p:cNvSpPr>
          <p:nvPr userDrawn="1"/>
        </p:nvSpPr>
        <p:spPr bwMode="auto">
          <a:xfrm>
            <a:off x="21814458" y="12590166"/>
            <a:ext cx="8953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defPPr>
              <a:defRPr lang="x-none"/>
            </a:defPPr>
            <a:lvl1pPr algn="ctr" defTabSz="825500" rtl="0" eaLnBrk="1" fontAlgn="base" hangingPunct="0">
              <a:spcBef>
                <a:spcPct val="0"/>
              </a:spcBef>
              <a:spcAft>
                <a:spcPct val="0"/>
              </a:spcAft>
              <a:defRPr sz="2000" b="0" i="0" kern="1200">
                <a:solidFill>
                  <a:schemeClr val="accent5"/>
                </a:solidFill>
                <a:latin typeface="Open Sans" charset="0"/>
                <a:ea typeface="Open Sans" charset="0"/>
                <a:cs typeface="Open Sa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a:defRPr/>
            </a:pPr>
            <a:fld id="{2514CAEF-40AC-E446-8E12-67B16236D6EB}" type="slidenum">
              <a:rPr lang="x-none" altLang="x-none" sz="2400" smtClean="0">
                <a:solidFill>
                  <a:schemeClr val="tx2"/>
                </a:solidFill>
              </a:rPr>
              <a:pPr>
                <a:defRPr/>
              </a:pPr>
              <a:t>‹N›</a:t>
            </a:fld>
            <a:endParaRPr lang="x-none" altLang="x-none" sz="2400" dirty="0">
              <a:solidFill>
                <a:schemeClr val="tx2"/>
              </a:solidFill>
            </a:endParaRPr>
          </a:p>
        </p:txBody>
      </p:sp>
      <p:cxnSp>
        <p:nvCxnSpPr>
          <p:cNvPr id="14" name="Connettore diritto 13">
            <a:extLst>
              <a:ext uri="{FF2B5EF4-FFF2-40B4-BE49-F238E27FC236}">
                <a16:creationId xmlns:a16="http://schemas.microsoft.com/office/drawing/2014/main" id="{CA42EAC5-308E-444E-A42D-21533DAD0A5B}"/>
              </a:ext>
            </a:extLst>
          </p:cNvPr>
          <p:cNvCxnSpPr>
            <a:cxnSpLocks/>
          </p:cNvCxnSpPr>
          <p:nvPr userDrawn="1"/>
        </p:nvCxnSpPr>
        <p:spPr bwMode="auto">
          <a:xfrm>
            <a:off x="6642273" y="12394033"/>
            <a:ext cx="0" cy="874867"/>
          </a:xfrm>
          <a:prstGeom prst="line">
            <a:avLst/>
          </a:prstGeom>
          <a:blipFill dpi="0" rotWithShape="0">
            <a:blip r:embed="rId2"/>
            <a:srcRect/>
            <a:tile tx="0" ty="0" sx="100000" sy="100000" flip="none" algn="tl"/>
          </a:blipFill>
          <a:ln w="19050" cap="flat" cmpd="sng" algn="ctr">
            <a:solidFill>
              <a:schemeClr val="tx2"/>
            </a:solidFill>
            <a:prstDash val="solid"/>
            <a:miter lim="400000"/>
            <a:headEnd type="none" w="med" len="med"/>
            <a:tailEnd type="none" w="med" len="med"/>
          </a:ln>
          <a:effectLst>
            <a:outerShdw blurRad="25400" algn="ctr" rotWithShape="0">
              <a:srgbClr val="000000">
                <a:alpha val="50000"/>
              </a:srgbClr>
            </a:outerShdw>
          </a:effectLst>
        </p:spPr>
      </p:cxnSp>
      <p:pic>
        <p:nvPicPr>
          <p:cNvPr id="17" name="Elemento grafico 16">
            <a:extLst>
              <a:ext uri="{FF2B5EF4-FFF2-40B4-BE49-F238E27FC236}">
                <a16:creationId xmlns:a16="http://schemas.microsoft.com/office/drawing/2014/main" id="{C2175665-0B87-4398-8000-C0C6C52E54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57190" y="12114584"/>
            <a:ext cx="3962602" cy="1590622"/>
          </a:xfrm>
          <a:prstGeom prst="rect">
            <a:avLst/>
          </a:prstGeom>
        </p:spPr>
      </p:pic>
      <p:pic>
        <p:nvPicPr>
          <p:cNvPr id="18" name="Immagine 17">
            <a:extLst>
              <a:ext uri="{FF2B5EF4-FFF2-40B4-BE49-F238E27FC236}">
                <a16:creationId xmlns:a16="http://schemas.microsoft.com/office/drawing/2014/main" id="{E240467C-45DF-4A90-A5B4-03E33A263CE2}"/>
              </a:ext>
            </a:extLst>
          </p:cNvPr>
          <p:cNvPicPr>
            <a:picLocks noChangeAspect="1"/>
          </p:cNvPicPr>
          <p:nvPr userDrawn="1"/>
        </p:nvPicPr>
        <p:blipFill>
          <a:blip r:embed="rId5"/>
          <a:stretch>
            <a:fillRect/>
          </a:stretch>
        </p:blipFill>
        <p:spPr>
          <a:xfrm>
            <a:off x="2016547" y="12330608"/>
            <a:ext cx="4260118" cy="901682"/>
          </a:xfrm>
          <a:prstGeom prst="rect">
            <a:avLst/>
          </a:prstGeom>
        </p:spPr>
      </p:pic>
    </p:spTree>
    <p:extLst>
      <p:ext uri="{BB962C8B-B14F-4D97-AF65-F5344CB8AC3E}">
        <p14:creationId xmlns:p14="http://schemas.microsoft.com/office/powerpoint/2010/main" val="32667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Master Pag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3BC9AFBC-EC65-477D-B9D1-89F3B2523FF5}"/>
              </a:ext>
            </a:extLst>
          </p:cNvPr>
          <p:cNvSpPr>
            <a:spLocks noGrp="1"/>
          </p:cNvSpPr>
          <p:nvPr userDrawn="1">
            <p:ph type="pic" sz="quarter" idx="10"/>
          </p:nvPr>
        </p:nvSpPr>
        <p:spPr>
          <a:xfrm>
            <a:off x="13487400" y="0"/>
            <a:ext cx="10896600" cy="13716000"/>
          </a:xfrm>
          <a:solidFill>
            <a:schemeClr val="accent2"/>
          </a:solidFill>
        </p:spPr>
        <p:txBody>
          <a:bodyPr/>
          <a:lstStyle/>
          <a:p>
            <a:endParaRPr lang="it-IT"/>
          </a:p>
        </p:txBody>
      </p:sp>
    </p:spTree>
    <p:extLst>
      <p:ext uri="{BB962C8B-B14F-4D97-AF65-F5344CB8AC3E}">
        <p14:creationId xmlns:p14="http://schemas.microsoft.com/office/powerpoint/2010/main" val="352653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314458" y="3906439"/>
            <a:ext cx="2447925" cy="2447925"/>
          </a:xfr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8265993" y="3906439"/>
            <a:ext cx="2447925" cy="2447925"/>
          </a:xfr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11183888" y="3906439"/>
            <a:ext cx="2447925" cy="2447925"/>
          </a:xfr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14135423" y="3906439"/>
            <a:ext cx="2447925" cy="2447925"/>
          </a:xfr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17086958" y="3906439"/>
            <a:ext cx="2447925" cy="2447925"/>
          </a:xfr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5314458" y="6858000"/>
            <a:ext cx="2447925" cy="2447925"/>
          </a:xfr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8265993" y="6858000"/>
            <a:ext cx="2447925" cy="2447925"/>
          </a:xfr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11183888" y="6858000"/>
            <a:ext cx="2447925" cy="2447925"/>
          </a:xfr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14135423" y="6858000"/>
            <a:ext cx="2447925" cy="2447925"/>
          </a:xfr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17086958" y="6858000"/>
            <a:ext cx="2447925" cy="2447925"/>
          </a:xfrm>
        </p:spPr>
        <p:txBody>
          <a:bodyPr/>
          <a:lstStyle/>
          <a:p>
            <a:pPr lvl="0"/>
            <a:endParaRPr lang="en-US" noProof="0">
              <a:sym typeface="Poppins" charset="0"/>
            </a:endParaRPr>
          </a:p>
        </p:txBody>
      </p:sp>
      <p:sp>
        <p:nvSpPr>
          <p:cNvPr id="17" name="Rectangle 4"/>
          <p:cNvSpPr>
            <a:spLocks noGrp="1"/>
          </p:cNvSpPr>
          <p:nvPr>
            <p:ph type="sldNum" sz="quarter" idx="21"/>
          </p:nvPr>
        </p:nvSpPr>
        <p:spPr>
          <a:xfrm>
            <a:off x="22545675" y="12496800"/>
            <a:ext cx="895350" cy="482600"/>
          </a:xfrm>
        </p:spPr>
        <p:txBody>
          <a:bodyPr/>
          <a:lstStyle>
            <a:lvl1pPr>
              <a:defRPr b="0" i="0">
                <a:solidFill>
                  <a:schemeClr val="accent5"/>
                </a:solidFill>
                <a:latin typeface="Open Sans" charset="0"/>
                <a:ea typeface="Open Sans" charset="0"/>
                <a:cs typeface="Open Sans" charset="0"/>
              </a:defRPr>
            </a:lvl1pPr>
          </a:lstStyle>
          <a:p>
            <a:pPr>
              <a:defRPr/>
            </a:pPr>
            <a:fld id="{355BB0B9-C554-844A-8A1C-D7242B5F46A6}" type="slidenum">
              <a:rPr lang="x-none" altLang="x-none"/>
              <a:pPr>
                <a:defRPr/>
              </a:pPr>
              <a:t>‹N›</a:t>
            </a:fld>
            <a:endParaRPr lang="x-none" altLang="x-none"/>
          </a:p>
        </p:txBody>
      </p:sp>
    </p:spTree>
    <p:extLst>
      <p:ext uri="{BB962C8B-B14F-4D97-AF65-F5344CB8AC3E}">
        <p14:creationId xmlns:p14="http://schemas.microsoft.com/office/powerpoint/2010/main" val="25935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32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29CAD4-3179-4344-9025-B9202A43D0E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00C58AA4-69A2-4870-963C-42B0824B06D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D9D68F82-88AA-4D46-97D4-D344CCBDF4C2}"/>
              </a:ext>
            </a:extLst>
          </p:cNvPr>
          <p:cNvSpPr>
            <a:spLocks noGrp="1" noChangeArrowheads="1"/>
          </p:cNvSpPr>
          <p:nvPr>
            <p:ph type="sldNum" sz="quarter" idx="12"/>
          </p:nvPr>
        </p:nvSpPr>
        <p:spPr>
          <a:ln/>
        </p:spPr>
        <p:txBody>
          <a:bodyPr/>
          <a:lstStyle>
            <a:lvl1pPr>
              <a:defRPr/>
            </a:lvl1pPr>
          </a:lstStyle>
          <a:p>
            <a:pPr>
              <a:defRPr/>
            </a:pPr>
            <a:fld id="{41CF5F29-EA75-45E1-93C3-3D18B1135842}" type="slidenum">
              <a:rPr lang="it-IT" altLang="it-IT"/>
              <a:pPr>
                <a:defRPr/>
              </a:pPr>
              <a:t>‹N›</a:t>
            </a:fld>
            <a:endParaRPr lang="it-IT" altLang="it-IT"/>
          </a:p>
        </p:txBody>
      </p:sp>
    </p:spTree>
    <p:extLst>
      <p:ext uri="{BB962C8B-B14F-4D97-AF65-F5344CB8AC3E}">
        <p14:creationId xmlns:p14="http://schemas.microsoft.com/office/powerpoint/2010/main" val="767508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a:sym typeface="Poppins" charset="0"/>
              </a:rPr>
              <a:t>Second level</a:t>
            </a:r>
          </a:p>
          <a:p>
            <a:pPr lvl="2"/>
            <a:r>
              <a:rPr lang="x-none" altLang="x-none">
                <a:sym typeface="Poppins" charset="0"/>
              </a:rPr>
              <a:t>Third level</a:t>
            </a:r>
          </a:p>
          <a:p>
            <a:pPr lvl="3"/>
            <a:r>
              <a:rPr lang="x-none" altLang="x-none">
                <a:sym typeface="Poppins" charset="0"/>
              </a:rPr>
              <a:t>Fourth level</a:t>
            </a:r>
          </a:p>
          <a:p>
            <a:pPr lvl="4"/>
            <a:r>
              <a:rPr lang="x-none" altLang="x-none">
                <a:sym typeface="Poppins" charset="0"/>
              </a:rPr>
              <a:t>Fifth level</a:t>
            </a:r>
          </a:p>
        </p:txBody>
      </p:sp>
      <p:sp>
        <p:nvSpPr>
          <p:cNvPr id="1028" name="Rectangle 4"/>
          <p:cNvSpPr>
            <a:spLocks noGrp="1"/>
          </p:cNvSpPr>
          <p:nvPr>
            <p:ph type="sldNum" sz="quarter" idx="2"/>
          </p:nvPr>
        </p:nvSpPr>
        <p:spPr bwMode="auto">
          <a:xfrm>
            <a:off x="22545675" y="12352338"/>
            <a:ext cx="8953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algn="ctr" eaLnBrk="1">
              <a:defRPr b="1" i="0">
                <a:solidFill>
                  <a:schemeClr val="accent5"/>
                </a:solidFill>
                <a:latin typeface="Open Sans Semibold" charset="0"/>
                <a:ea typeface="Open Sans Semibold" charset="0"/>
                <a:cs typeface="Open Sans Semibold" charset="0"/>
              </a:defRPr>
            </a:lvl1pPr>
          </a:lstStyle>
          <a:p>
            <a:pPr>
              <a:defRPr/>
            </a:pPr>
            <a:fld id="{93B7FB9D-53AB-1A4F-BD67-27AAAA326A67}" type="slidenum">
              <a:rPr lang="x-none" altLang="x-none"/>
              <a:pPr>
                <a:defRPr/>
              </a:pPr>
              <a:t>‹N›</a:t>
            </a:fld>
            <a:endParaRPr lang="x-none" altLang="x-none"/>
          </a:p>
        </p:txBody>
      </p:sp>
    </p:spTree>
  </p:cSld>
  <p:clrMap bg1="dk2" tx1="lt1" bg2="dk1" tx2="lt2" accent1="accent1" accent2="accent2" accent3="accent3" accent4="accent4" accent5="accent5" accent6="accent6" hlink="hlink" folHlink="folHlink"/>
  <p:sldLayoutIdLst>
    <p:sldLayoutId id="2147483791" r:id="rId1"/>
    <p:sldLayoutId id="2147483795" r:id="rId2"/>
    <p:sldLayoutId id="2147483796" r:id="rId3"/>
    <p:sldLayoutId id="2147483792" r:id="rId4"/>
    <p:sldLayoutId id="2147483797" r:id="rId5"/>
    <p:sldLayoutId id="2147483798" r:id="rId6"/>
  </p:sldLayoutIdLst>
  <p:txStyles>
    <p:titleStyle>
      <a:lvl1pPr algn="l" defTabSz="825500" rtl="0" eaLnBrk="0" fontAlgn="base" hangingPunct="0">
        <a:spcBef>
          <a:spcPct val="0"/>
        </a:spcBef>
        <a:spcAft>
          <a:spcPct val="0"/>
        </a:spcAft>
        <a:defRPr sz="10000" b="1" kern="1200">
          <a:solidFill>
            <a:srgbClr val="272D30"/>
          </a:solidFill>
          <a:latin typeface="Open Sans Semibold" charset="0"/>
          <a:ea typeface="Open Sans Semibold" charset="0"/>
          <a:cs typeface="Open Sans Semibold"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1pPr>
      <a:lvl2pPr indent="2286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2pPr>
      <a:lvl3pPr indent="4572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3pPr>
      <a:lvl4pPr indent="6858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4pPr>
      <a:lvl5pPr indent="9144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p:cNvSpPr>
          <p:nvPr/>
        </p:nvSpPr>
        <p:spPr bwMode="auto">
          <a:xfrm>
            <a:off x="15288344" y="1349679"/>
            <a:ext cx="7200800" cy="1000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defRPr/>
            </a:pPr>
            <a:r>
              <a:rPr lang="it-IT" altLang="x-none" sz="3600" b="1" dirty="0">
                <a:solidFill>
                  <a:schemeClr val="bg2"/>
                </a:solidFill>
                <a:latin typeface="Open Sans" charset="0"/>
                <a:ea typeface="Open Sans" charset="0"/>
                <a:cs typeface="Open Sans" charset="0"/>
                <a:sym typeface="Poppins SemiBold" charset="0"/>
              </a:rPr>
              <a:t>PALERMO – Novembre 2019</a:t>
            </a:r>
            <a:endParaRPr lang="x-none" altLang="x-none" sz="3600" b="1" dirty="0">
              <a:solidFill>
                <a:schemeClr val="bg2"/>
              </a:solidFill>
              <a:latin typeface="Open Sans" charset="0"/>
              <a:ea typeface="Open Sans" charset="0"/>
              <a:cs typeface="Open Sans" charset="0"/>
              <a:sym typeface="Poppins SemiBold" charset="0"/>
            </a:endParaRPr>
          </a:p>
          <a:p>
            <a:pPr eaLnBrk="1">
              <a:defRPr/>
            </a:pPr>
            <a:r>
              <a:rPr lang="it-IT" altLang="x-none" sz="2400" b="1" dirty="0">
                <a:solidFill>
                  <a:schemeClr val="bg2"/>
                </a:solidFill>
                <a:latin typeface="Open Sans" charset="0"/>
                <a:ea typeface="Open Sans" charset="0"/>
                <a:cs typeface="Open Sans" charset="0"/>
                <a:sym typeface="Poppins SemiBold" charset="0"/>
              </a:rPr>
              <a:t>Dipartimento della Funzione Pubblica </a:t>
            </a:r>
          </a:p>
        </p:txBody>
      </p:sp>
      <p:sp>
        <p:nvSpPr>
          <p:cNvPr id="9" name="Text Box 2">
            <a:extLst>
              <a:ext uri="{FF2B5EF4-FFF2-40B4-BE49-F238E27FC236}">
                <a16:creationId xmlns:a16="http://schemas.microsoft.com/office/drawing/2014/main" id="{3ADDB171-F640-4E05-8700-247EA1366DFC}"/>
              </a:ext>
            </a:extLst>
          </p:cNvPr>
          <p:cNvSpPr txBox="1">
            <a:spLocks/>
          </p:cNvSpPr>
          <p:nvPr/>
        </p:nvSpPr>
        <p:spPr bwMode="auto">
          <a:xfrm>
            <a:off x="2849942" y="3941896"/>
            <a:ext cx="8920241" cy="1087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lnSpc>
                <a:spcPts val="9000"/>
              </a:lnSpc>
              <a:defRPr/>
            </a:pPr>
            <a:r>
              <a:rPr lang="it-IT" altLang="x-none" sz="5000" dirty="0">
                <a:solidFill>
                  <a:schemeClr val="bg2"/>
                </a:solidFill>
                <a:latin typeface="Open Sans" charset="0"/>
                <a:ea typeface="Open Sans" charset="0"/>
                <a:cs typeface="Open Sans" charset="0"/>
                <a:sym typeface="Poppins SemiBold" charset="0"/>
              </a:rPr>
              <a:t>LABORATORIO</a:t>
            </a:r>
          </a:p>
        </p:txBody>
      </p:sp>
      <p:pic>
        <p:nvPicPr>
          <p:cNvPr id="66" name="Immagine 65">
            <a:extLst>
              <a:ext uri="{FF2B5EF4-FFF2-40B4-BE49-F238E27FC236}">
                <a16:creationId xmlns:a16="http://schemas.microsoft.com/office/drawing/2014/main" id="{1FB7D7B3-7BFB-4A7B-9C65-AB9E1D12822C}"/>
              </a:ext>
            </a:extLst>
          </p:cNvPr>
          <p:cNvPicPr>
            <a:picLocks noChangeAspect="1"/>
          </p:cNvPicPr>
          <p:nvPr/>
        </p:nvPicPr>
        <p:blipFill>
          <a:blip r:embed="rId2"/>
          <a:stretch>
            <a:fillRect/>
          </a:stretch>
        </p:blipFill>
        <p:spPr>
          <a:xfrm>
            <a:off x="1534816" y="1092093"/>
            <a:ext cx="5592762" cy="1189676"/>
          </a:xfrm>
          <a:prstGeom prst="rect">
            <a:avLst/>
          </a:prstGeom>
        </p:spPr>
      </p:pic>
      <p:sp>
        <p:nvSpPr>
          <p:cNvPr id="70" name="Text Box 2">
            <a:extLst>
              <a:ext uri="{FF2B5EF4-FFF2-40B4-BE49-F238E27FC236}">
                <a16:creationId xmlns:a16="http://schemas.microsoft.com/office/drawing/2014/main" id="{5E9E9186-4D62-47D2-BA41-FAB7419743BA}"/>
              </a:ext>
            </a:extLst>
          </p:cNvPr>
          <p:cNvSpPr txBox="1">
            <a:spLocks/>
          </p:cNvSpPr>
          <p:nvPr/>
        </p:nvSpPr>
        <p:spPr bwMode="auto">
          <a:xfrm>
            <a:off x="2808518" y="5345832"/>
            <a:ext cx="18024442" cy="187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lnSpc>
                <a:spcPts val="7000"/>
              </a:lnSpc>
              <a:defRPr/>
            </a:pPr>
            <a:r>
              <a:rPr lang="it-IT" altLang="x-none" sz="6600" b="1" dirty="0">
                <a:solidFill>
                  <a:schemeClr val="bg2"/>
                </a:solidFill>
                <a:latin typeface="Open Sans" charset="0"/>
                <a:ea typeface="Open Sans" charset="0"/>
                <a:cs typeface="Open Sans" charset="0"/>
                <a:sym typeface="Poppins SemiBold" charset="0"/>
              </a:rPr>
              <a:t>Il Manuale dei Controlli di primo livello</a:t>
            </a:r>
          </a:p>
          <a:p>
            <a:pPr eaLnBrk="1">
              <a:lnSpc>
                <a:spcPts val="7000"/>
              </a:lnSpc>
              <a:defRPr/>
            </a:pPr>
            <a:r>
              <a:rPr lang="it-IT" altLang="x-none" sz="6600" b="1" dirty="0">
                <a:solidFill>
                  <a:schemeClr val="bg2"/>
                </a:solidFill>
                <a:latin typeface="Open Sans" charset="0"/>
                <a:ea typeface="Open Sans" charset="0"/>
                <a:cs typeface="Open Sans" charset="0"/>
                <a:sym typeface="Poppins SemiBold" charset="0"/>
              </a:rPr>
              <a:t>del POR FESR Sicilia 2014 - 2020</a:t>
            </a:r>
          </a:p>
        </p:txBody>
      </p:sp>
      <p:sp>
        <p:nvSpPr>
          <p:cNvPr id="6" name="Text Box 2">
            <a:extLst>
              <a:ext uri="{FF2B5EF4-FFF2-40B4-BE49-F238E27FC236}">
                <a16:creationId xmlns:a16="http://schemas.microsoft.com/office/drawing/2014/main" id="{0B6D81F2-3BF7-4F5E-89DD-67103D5F2DB5}"/>
              </a:ext>
            </a:extLst>
          </p:cNvPr>
          <p:cNvSpPr txBox="1">
            <a:spLocks/>
          </p:cNvSpPr>
          <p:nvPr/>
        </p:nvSpPr>
        <p:spPr bwMode="auto">
          <a:xfrm>
            <a:off x="2802326" y="8646191"/>
            <a:ext cx="18024442"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anchor="ctr">
            <a:spAutoFit/>
          </a:bodyPr>
          <a:lstStyle/>
          <a:p>
            <a:pPr eaLnBrk="1">
              <a:spcBef>
                <a:spcPts val="600"/>
              </a:spcBef>
              <a:defRPr/>
            </a:pPr>
            <a:r>
              <a:rPr lang="it-IT" altLang="x-none" sz="3600" b="1" dirty="0">
                <a:solidFill>
                  <a:srgbClr val="C00000"/>
                </a:solidFill>
                <a:latin typeface="Open Sans" charset="0"/>
                <a:ea typeface="Open Sans" charset="0"/>
                <a:cs typeface="Open Sans" charset="0"/>
                <a:sym typeface="Poppins SemiBold" charset="0"/>
              </a:rPr>
              <a:t>Raffaele Colaizzo – Esperto Formez PA</a:t>
            </a:r>
            <a:endParaRPr lang="x-none" altLang="x-none" sz="3600" b="1" dirty="0">
              <a:solidFill>
                <a:srgbClr val="C00000"/>
              </a:solidFill>
              <a:latin typeface="Open Sans" charset="0"/>
              <a:ea typeface="Open Sans" charset="0"/>
              <a:cs typeface="Open Sans" charset="0"/>
              <a:sym typeface="Poppins SemiBold" charset="0"/>
            </a:endParaRPr>
          </a:p>
        </p:txBody>
      </p:sp>
    </p:spTree>
    <p:extLst>
      <p:ext uri="{BB962C8B-B14F-4D97-AF65-F5344CB8AC3E}">
        <p14:creationId xmlns:p14="http://schemas.microsoft.com/office/powerpoint/2010/main" val="90150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6A62C82-4100-46B1-85FF-7EC2383B788E}"/>
              </a:ext>
            </a:extLst>
          </p:cNvPr>
          <p:cNvSpPr/>
          <p:nvPr/>
        </p:nvSpPr>
        <p:spPr bwMode="auto">
          <a:xfrm>
            <a:off x="10220096" y="0"/>
            <a:ext cx="14163904"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720000" rIns="720000" bIns="38100" numCol="1" rtlCol="0" anchor="t" anchorCtr="0" compatLnSpc="1">
            <a:prstTxWarp prst="textNoShape">
              <a:avLst/>
            </a:prstTxWarp>
            <a:noAutofit/>
          </a:bodyPr>
          <a:lstStyle/>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il DG del CdR competente, anche per il tramite dell'UCO, trasmette alla AcAdG la richiesta della verifica allegando la proposta di Avviso e gli Allegati.</a:t>
            </a:r>
          </a:p>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La verifica è svolta dall'</a:t>
            </a:r>
            <a:r>
              <a:rPr lang="it-IT" altLang="it-IT" sz="3200" dirty="0" err="1">
                <a:solidFill>
                  <a:schemeClr val="accent1">
                    <a:lumMod val="75000"/>
                  </a:schemeClr>
                </a:solidFill>
                <a:latin typeface="Open Sans"/>
                <a:cs typeface="Arial" panose="020B0604020202020204" pitchFamily="34" charset="0"/>
              </a:rPr>
              <a:t>AcAdG</a:t>
            </a:r>
            <a:r>
              <a:rPr lang="it-IT" altLang="it-IT" sz="3200" dirty="0">
                <a:solidFill>
                  <a:schemeClr val="accent1">
                    <a:lumMod val="75000"/>
                  </a:schemeClr>
                </a:solidFill>
                <a:latin typeface="Open Sans"/>
                <a:cs typeface="Arial" panose="020B0604020202020204" pitchFamily="34" charset="0"/>
              </a:rPr>
              <a:t> per il tramite dei suoi Uffici – Servizi competenti del DRP, che possono avvalersi del supporto del NVVIP</a:t>
            </a:r>
          </a:p>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	L'</a:t>
            </a:r>
            <a:r>
              <a:rPr lang="it-IT" altLang="it-IT" sz="3200" dirty="0" err="1">
                <a:solidFill>
                  <a:schemeClr val="accent1">
                    <a:lumMod val="75000"/>
                  </a:schemeClr>
                </a:solidFill>
                <a:latin typeface="Open Sans"/>
                <a:cs typeface="Arial" panose="020B0604020202020204" pitchFamily="34" charset="0"/>
              </a:rPr>
              <a:t>AcAdG</a:t>
            </a:r>
            <a:r>
              <a:rPr lang="it-IT" altLang="it-IT" sz="3200" dirty="0">
                <a:solidFill>
                  <a:schemeClr val="accent1">
                    <a:lumMod val="75000"/>
                  </a:schemeClr>
                </a:solidFill>
                <a:latin typeface="Open Sans"/>
                <a:cs typeface="Arial" panose="020B0604020202020204" pitchFamily="34" charset="0"/>
              </a:rPr>
              <a:t> esamina l'Avviso in base a quattro criteri: coerenza programmatica, conformità a requisiti e criteri di selezione, conformità alle disposizioni del Manuale di Attuazione (es. schema di bando, chiarezza, etc.) compatibilità con le norme sugli aiuti di Stato.</a:t>
            </a:r>
          </a:p>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Entro 20 giorni dal ricevimento della documentazione, l'</a:t>
            </a:r>
            <a:r>
              <a:rPr lang="it-IT" altLang="it-IT" sz="3200" dirty="0" err="1">
                <a:solidFill>
                  <a:schemeClr val="accent1">
                    <a:lumMod val="75000"/>
                  </a:schemeClr>
                </a:solidFill>
                <a:latin typeface="Open Sans"/>
                <a:cs typeface="Arial" panose="020B0604020202020204" pitchFamily="34" charset="0"/>
              </a:rPr>
              <a:t>AcAdG</a:t>
            </a:r>
            <a:r>
              <a:rPr lang="it-IT" altLang="it-IT" sz="3200" dirty="0">
                <a:solidFill>
                  <a:schemeClr val="accent1">
                    <a:lumMod val="75000"/>
                  </a:schemeClr>
                </a:solidFill>
                <a:latin typeface="Open Sans"/>
                <a:cs typeface="Arial" panose="020B0604020202020204" pitchFamily="34" charset="0"/>
              </a:rPr>
              <a:t> esprime il proprio parere (vale il silenzio assenso). L'Autorità può richiedere modifiche o integrazioni.</a:t>
            </a:r>
          </a:p>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Al termine del «contraddittorio» l'</a:t>
            </a:r>
            <a:r>
              <a:rPr lang="it-IT" altLang="it-IT" sz="3200" dirty="0" err="1">
                <a:solidFill>
                  <a:schemeClr val="accent1">
                    <a:lumMod val="75000"/>
                  </a:schemeClr>
                </a:solidFill>
                <a:latin typeface="Open Sans"/>
                <a:cs typeface="Arial" panose="020B0604020202020204" pitchFamily="34" charset="0"/>
              </a:rPr>
              <a:t>AcAdG</a:t>
            </a:r>
            <a:r>
              <a:rPr lang="it-IT" altLang="it-IT" sz="3200" dirty="0">
                <a:solidFill>
                  <a:schemeClr val="accent1">
                    <a:lumMod val="75000"/>
                  </a:schemeClr>
                </a:solidFill>
                <a:latin typeface="Open Sans"/>
                <a:cs typeface="Arial" panose="020B0604020202020204" pitchFamily="34" charset="0"/>
              </a:rPr>
              <a:t> formula un parere (positivo o negativo), che andrà menzionato nel provvedimento di approvazione dell'Avviso. </a:t>
            </a:r>
          </a:p>
          <a:p>
            <a:pPr marL="895350" lvl="0" indent="-895350" defTabSz="914400" eaLnBrk="1" hangingPunct="1">
              <a:lnSpc>
                <a:spcPts val="4000"/>
              </a:lnSpc>
              <a:spcBef>
                <a:spcPts val="1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In caso di parere negativo l'Avviso può essere pubblicato sotto la responsabilità del DG competente. Questo viene annotato nella Dichiarazione di affidabilità di gestione.</a:t>
            </a:r>
          </a:p>
          <a:p>
            <a:pPr marL="712788" lvl="0" indent="-712788" defTabSz="914400" eaLnBrk="1" hangingPunct="1">
              <a:spcBef>
                <a:spcPct val="20000"/>
              </a:spcBef>
              <a:buAutoNum type="arabicPeriod"/>
            </a:pPr>
            <a:endParaRPr lang="it-IT" altLang="it-IT" sz="32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C61FFF10-75E6-4D1D-B948-772F2CF7FF57}"/>
              </a:ext>
            </a:extLst>
          </p:cNvPr>
          <p:cNvSpPr/>
          <p:nvPr/>
        </p:nvSpPr>
        <p:spPr>
          <a:xfrm>
            <a:off x="814736" y="1529408"/>
            <a:ext cx="7632848" cy="1754326"/>
          </a:xfrm>
          <a:prstGeom prst="rect">
            <a:avLst/>
          </a:prstGeom>
        </p:spPr>
        <p:txBody>
          <a:bodyPr wrap="square">
            <a:spAutoFit/>
          </a:bodyPr>
          <a:lstStyle/>
          <a:p>
            <a:pPr lvl="0" algn="r"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Come funziona</a:t>
            </a:r>
            <a:br>
              <a:rPr lang="it-IT" altLang="it-IT" sz="3600" b="1" dirty="0">
                <a:solidFill>
                  <a:schemeClr val="accent1">
                    <a:lumMod val="75000"/>
                  </a:schemeClr>
                </a:solidFill>
                <a:latin typeface="Open Sans"/>
                <a:cs typeface="Arial" panose="020B0604020202020204" pitchFamily="34" charset="0"/>
              </a:rPr>
            </a:br>
            <a:r>
              <a:rPr lang="it-IT" altLang="it-IT" sz="3600" b="1" dirty="0">
                <a:solidFill>
                  <a:schemeClr val="accent1">
                    <a:lumMod val="75000"/>
                  </a:schemeClr>
                </a:solidFill>
                <a:latin typeface="Open Sans"/>
                <a:cs typeface="Arial" panose="020B0604020202020204" pitchFamily="34" charset="0"/>
              </a:rPr>
              <a:t>la verifica preliminare</a:t>
            </a:r>
            <a:br>
              <a:rPr lang="it-IT" altLang="it-IT" sz="3600" b="1" dirty="0">
                <a:solidFill>
                  <a:schemeClr val="accent1">
                    <a:lumMod val="75000"/>
                  </a:schemeClr>
                </a:solidFill>
                <a:latin typeface="Open Sans"/>
                <a:cs typeface="Arial" panose="020B0604020202020204" pitchFamily="34" charset="0"/>
              </a:rPr>
            </a:br>
            <a:r>
              <a:rPr lang="it-IT" altLang="it-IT" sz="3600" b="1" dirty="0">
                <a:solidFill>
                  <a:schemeClr val="accent1">
                    <a:lumMod val="75000"/>
                  </a:schemeClr>
                </a:solidFill>
                <a:latin typeface="Open Sans"/>
                <a:cs typeface="Arial" panose="020B0604020202020204" pitchFamily="34" charset="0"/>
              </a:rPr>
              <a:t>di coerenza e conformità </a:t>
            </a:r>
            <a:r>
              <a:rPr lang="it-IT" altLang="it-IT" sz="3600" b="1" baseline="30000" dirty="0">
                <a:solidFill>
                  <a:srgbClr val="FF0000"/>
                </a:solidFill>
                <a:latin typeface="Open Sans"/>
                <a:cs typeface="Arial" panose="020B0604020202020204" pitchFamily="34" charset="0"/>
              </a:rPr>
              <a:t>(*)</a:t>
            </a:r>
          </a:p>
        </p:txBody>
      </p:sp>
      <p:sp>
        <p:nvSpPr>
          <p:cNvPr id="4" name="Rettangolo 3">
            <a:extLst>
              <a:ext uri="{FF2B5EF4-FFF2-40B4-BE49-F238E27FC236}">
                <a16:creationId xmlns:a16="http://schemas.microsoft.com/office/drawing/2014/main" id="{604ECC50-232D-4FCD-A28C-A921B39E393F}"/>
              </a:ext>
            </a:extLst>
          </p:cNvPr>
          <p:cNvSpPr/>
          <p:nvPr/>
        </p:nvSpPr>
        <p:spPr bwMode="auto">
          <a:xfrm>
            <a:off x="9212232" y="1372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
        <p:nvSpPr>
          <p:cNvPr id="5" name="CasellaDiTesto 4">
            <a:extLst>
              <a:ext uri="{FF2B5EF4-FFF2-40B4-BE49-F238E27FC236}">
                <a16:creationId xmlns:a16="http://schemas.microsoft.com/office/drawing/2014/main" id="{57A244F4-CC97-443A-A679-D896416A3E63}"/>
              </a:ext>
            </a:extLst>
          </p:cNvPr>
          <p:cNvSpPr txBox="1"/>
          <p:nvPr/>
        </p:nvSpPr>
        <p:spPr>
          <a:xfrm>
            <a:off x="526704" y="9234264"/>
            <a:ext cx="8136904" cy="1384995"/>
          </a:xfrm>
          <a:prstGeom prst="rect">
            <a:avLst/>
          </a:prstGeom>
          <a:noFill/>
        </p:spPr>
        <p:txBody>
          <a:bodyPr wrap="square" rtlCol="0">
            <a:spAutoFit/>
          </a:bodyPr>
          <a:lstStyle/>
          <a:p>
            <a:r>
              <a:rPr lang="it-IT" sz="2800" b="1" dirty="0">
                <a:solidFill>
                  <a:srgbClr val="FF0000"/>
                </a:solidFill>
                <a:latin typeface="Open Sans"/>
              </a:rPr>
              <a:t>(*)</a:t>
            </a:r>
            <a:r>
              <a:rPr lang="it-IT" sz="2800" dirty="0">
                <a:solidFill>
                  <a:schemeClr val="bg1"/>
                </a:solidFill>
                <a:latin typeface="Open Sans"/>
              </a:rPr>
              <a:t> V. il paragrafo 2.3.1 del </a:t>
            </a:r>
            <a:r>
              <a:rPr lang="it-IT" sz="2800" b="1" dirty="0">
                <a:solidFill>
                  <a:schemeClr val="bg1"/>
                </a:solidFill>
                <a:latin typeface="Open Sans"/>
              </a:rPr>
              <a:t>Manuale dei Controlli </a:t>
            </a:r>
            <a:r>
              <a:rPr lang="it-IT" sz="2800" dirty="0">
                <a:solidFill>
                  <a:schemeClr val="bg1"/>
                </a:solidFill>
                <a:latin typeface="Open Sans"/>
              </a:rPr>
              <a:t>e i Paragrafi 4.2.2 (aiuti) e 5.2.2 (OO.PP.) del </a:t>
            </a:r>
            <a:r>
              <a:rPr lang="it-IT" sz="2800" b="1" dirty="0">
                <a:solidFill>
                  <a:schemeClr val="bg1"/>
                </a:solidFill>
                <a:latin typeface="Open Sans"/>
              </a:rPr>
              <a:t>Manuale di Attuazione</a:t>
            </a:r>
          </a:p>
        </p:txBody>
      </p:sp>
    </p:spTree>
    <p:extLst>
      <p:ext uri="{BB962C8B-B14F-4D97-AF65-F5344CB8AC3E}">
        <p14:creationId xmlns:p14="http://schemas.microsoft.com/office/powerpoint/2010/main" val="192889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B3736E5F-0206-4B1E-AA98-E67E570D0C64}"/>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Line 39">
            <a:extLst>
              <a:ext uri="{FF2B5EF4-FFF2-40B4-BE49-F238E27FC236}">
                <a16:creationId xmlns:a16="http://schemas.microsoft.com/office/drawing/2014/main" id="{A21720D7-9D95-47F8-B499-B2312235CCD0}"/>
              </a:ext>
            </a:extLst>
          </p:cNvPr>
          <p:cNvSpPr>
            <a:spLocks noChangeShapeType="1"/>
          </p:cNvSpPr>
          <p:nvPr/>
        </p:nvSpPr>
        <p:spPr bwMode="auto">
          <a:xfrm rot="5400000">
            <a:off x="12187238" y="-3519488"/>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dirty="0">
              <a:latin typeface="Open Sans"/>
              <a:cs typeface="Calibri" panose="020F0502020204030204" pitchFamily="34" charset="0"/>
            </a:endParaRPr>
          </a:p>
        </p:txBody>
      </p:sp>
      <p:sp>
        <p:nvSpPr>
          <p:cNvPr id="3" name="AutoShape 43">
            <a:extLst>
              <a:ext uri="{FF2B5EF4-FFF2-40B4-BE49-F238E27FC236}">
                <a16:creationId xmlns:a16="http://schemas.microsoft.com/office/drawing/2014/main" id="{4921F32B-4B37-43CE-82F0-77E592D00EB0}"/>
              </a:ext>
            </a:extLst>
          </p:cNvPr>
          <p:cNvSpPr>
            <a:spLocks noChangeArrowheads="1"/>
          </p:cNvSpPr>
          <p:nvPr/>
        </p:nvSpPr>
        <p:spPr bwMode="auto">
          <a:xfrm>
            <a:off x="8591550" y="6237666"/>
            <a:ext cx="14329642" cy="5084828"/>
          </a:xfrm>
          <a:prstGeom prst="wedgeRectCallout">
            <a:avLst>
              <a:gd name="adj1" fmla="val -44405"/>
              <a:gd name="adj2" fmla="val -63230"/>
            </a:avLst>
          </a:prstGeom>
          <a:solidFill>
            <a:schemeClr val="accent2">
              <a:lumMod val="60000"/>
              <a:lumOff val="4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3000" dirty="0">
                <a:solidFill>
                  <a:schemeClr val="bg1"/>
                </a:solidFill>
                <a:latin typeface="Open Sans"/>
                <a:ea typeface="MS PGothic" panose="020B0600070205080204" pitchFamily="34" charset="-128"/>
                <a:cs typeface="Calibri" panose="020F0502020204030204" pitchFamily="34" charset="0"/>
              </a:rPr>
              <a:t>Prima dell'erogazione del primo pagamento, l'UMC/UC controlla che le procedure di selezione adottate siano conformi alla normativa vigente ed abbiano rispettato tutte le prescrizioni e le procedure previste, in modo da garantire che le operazioni destinate a beneficiare di un finanziamento siano state selezionate conformemente a </a:t>
            </a:r>
            <a:r>
              <a:rPr kumimoji="1" lang="it-IT" altLang="it-IT" sz="3000" b="1" dirty="0">
                <a:solidFill>
                  <a:schemeClr val="bg1"/>
                </a:solidFill>
                <a:latin typeface="Open Sans"/>
                <a:ea typeface="MS PGothic" panose="020B0600070205080204" pitchFamily="34" charset="-128"/>
                <a:cs typeface="Calibri" panose="020F0502020204030204" pitchFamily="34" charset="0"/>
              </a:rPr>
              <a:t>procedure e criteri adeguati</a:t>
            </a:r>
            <a:r>
              <a:rPr kumimoji="1" lang="it-IT" altLang="it-IT" sz="3000" dirty="0">
                <a:solidFill>
                  <a:schemeClr val="bg1"/>
                </a:solidFill>
                <a:latin typeface="Open Sans"/>
                <a:ea typeface="MS PGothic" panose="020B0600070205080204" pitchFamily="34" charset="-128"/>
                <a:cs typeface="Calibri" panose="020F0502020204030204" pitchFamily="34" charset="0"/>
              </a:rPr>
              <a:t>, che siano </a:t>
            </a:r>
            <a:r>
              <a:rPr kumimoji="1" lang="it-IT" altLang="it-IT" sz="3000" b="1" dirty="0">
                <a:solidFill>
                  <a:schemeClr val="bg1"/>
                </a:solidFill>
                <a:latin typeface="Open Sans"/>
                <a:ea typeface="MS PGothic" panose="020B0600070205080204" pitchFamily="34" charset="-128"/>
                <a:cs typeface="Calibri" panose="020F0502020204030204" pitchFamily="34" charset="0"/>
              </a:rPr>
              <a:t>non discriminatorie e trasparenti</a:t>
            </a:r>
            <a:r>
              <a:rPr kumimoji="1" lang="it-IT" altLang="it-IT" sz="3000" dirty="0">
                <a:solidFill>
                  <a:schemeClr val="bg1"/>
                </a:solidFill>
                <a:latin typeface="Open Sans"/>
                <a:ea typeface="MS PGothic" panose="020B0600070205080204" pitchFamily="34" charset="-128"/>
                <a:cs typeface="Calibri" panose="020F0502020204030204" pitchFamily="34" charset="0"/>
              </a:rPr>
              <a:t>, che tengano conto di </a:t>
            </a:r>
            <a:r>
              <a:rPr kumimoji="1" lang="it-IT" altLang="it-IT" sz="3000" b="1" dirty="0">
                <a:solidFill>
                  <a:schemeClr val="bg1"/>
                </a:solidFill>
                <a:latin typeface="Open Sans"/>
                <a:ea typeface="MS PGothic" panose="020B0600070205080204" pitchFamily="34" charset="-128"/>
                <a:cs typeface="Calibri" panose="020F0502020204030204" pitchFamily="34" charset="0"/>
              </a:rPr>
              <a:t>principi </a:t>
            </a:r>
            <a:r>
              <a:rPr kumimoji="1" lang="it-IT" altLang="it-IT" sz="3000" dirty="0">
                <a:solidFill>
                  <a:schemeClr val="bg1"/>
                </a:solidFill>
                <a:latin typeface="Open Sans"/>
                <a:ea typeface="MS PGothic" panose="020B0600070205080204" pitchFamily="34" charset="-128"/>
                <a:cs typeface="Calibri" panose="020F0502020204030204" pitchFamily="34" charset="0"/>
              </a:rPr>
              <a:t>quali la parità fra uomini e donne e lo sviluppo sostenibile, che siano </a:t>
            </a:r>
            <a:r>
              <a:rPr kumimoji="1" lang="it-IT" altLang="it-IT" sz="3000" b="1" dirty="0">
                <a:solidFill>
                  <a:schemeClr val="bg1"/>
                </a:solidFill>
                <a:latin typeface="Open Sans"/>
                <a:ea typeface="MS PGothic" panose="020B0600070205080204" pitchFamily="34" charset="-128"/>
                <a:cs typeface="Calibri" panose="020F0502020204030204" pitchFamily="34" charset="0"/>
              </a:rPr>
              <a:t>conformi alle vigenti norme nazionali e della UE</a:t>
            </a:r>
            <a:r>
              <a:rPr kumimoji="1" lang="it-IT" altLang="it-IT" sz="3000" dirty="0">
                <a:solidFill>
                  <a:schemeClr val="bg1"/>
                </a:solidFill>
                <a:latin typeface="Open Sans"/>
                <a:ea typeface="MS PGothic" panose="020B0600070205080204" pitchFamily="34" charset="-128"/>
                <a:cs typeface="Calibri" panose="020F0502020204030204" pitchFamily="34" charset="0"/>
              </a:rPr>
              <a:t> e che rientrino nell'ambito di applicazione dei Fondi per l'intero periodo di attuazione</a:t>
            </a:r>
            <a:endParaRPr kumimoji="1" lang="es-ES" altLang="it-IT" sz="3000" dirty="0">
              <a:solidFill>
                <a:schemeClr val="bg1"/>
              </a:solidFill>
              <a:latin typeface="Open Sans"/>
              <a:ea typeface="MS PGothic" panose="020B0600070205080204" pitchFamily="34" charset="-128"/>
              <a:cs typeface="Calibri" panose="020F0502020204030204" pitchFamily="34" charset="0"/>
            </a:endParaRPr>
          </a:p>
        </p:txBody>
      </p:sp>
      <p:sp>
        <p:nvSpPr>
          <p:cNvPr id="4" name="Text Box 4">
            <a:extLst>
              <a:ext uri="{FF2B5EF4-FFF2-40B4-BE49-F238E27FC236}">
                <a16:creationId xmlns:a16="http://schemas.microsoft.com/office/drawing/2014/main" id="{E02C98E0-E5BC-435D-87E7-782B35723297}"/>
              </a:ext>
            </a:extLst>
          </p:cNvPr>
          <p:cNvSpPr txBox="1">
            <a:spLocks noChangeArrowheads="1"/>
          </p:cNvSpPr>
          <p:nvPr/>
        </p:nvSpPr>
        <p:spPr bwMode="auto">
          <a:xfrm>
            <a:off x="352427" y="110491"/>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800000"/>
                </a:solidFill>
                <a:latin typeface="Open Sans"/>
                <a:ea typeface="MS PGothic" panose="020B0600070205080204" pitchFamily="34" charset="-128"/>
                <a:cs typeface="Calibri" panose="020F0502020204030204" pitchFamily="34" charset="0"/>
              </a:rPr>
              <a:t>Fase 2</a:t>
            </a:r>
            <a:br>
              <a:rPr lang="it-IT" altLang="it-IT" sz="4000" b="1" dirty="0">
                <a:solidFill>
                  <a:srgbClr val="800000"/>
                </a:solidFill>
                <a:latin typeface="Open Sans"/>
                <a:ea typeface="MS PGothic" panose="020B0600070205080204" pitchFamily="34" charset="-128"/>
                <a:cs typeface="Calibri" panose="020F0502020204030204" pitchFamily="34" charset="0"/>
              </a:rPr>
            </a:br>
            <a:r>
              <a:rPr lang="it-IT" altLang="it-IT" sz="4000" b="1" dirty="0">
                <a:solidFill>
                  <a:srgbClr val="800000"/>
                </a:solidFill>
                <a:latin typeface="Open Sans"/>
                <a:ea typeface="MS PGothic" panose="020B0600070205080204" pitchFamily="34" charset="-128"/>
                <a:cs typeface="Calibri" panose="020F0502020204030204" pitchFamily="34" charset="0"/>
              </a:rPr>
              <a:t>Verifiche della procedura di selezione dei progetti</a:t>
            </a:r>
          </a:p>
        </p:txBody>
      </p:sp>
      <p:sp>
        <p:nvSpPr>
          <p:cNvPr id="5" name="Text Box 7">
            <a:extLst>
              <a:ext uri="{FF2B5EF4-FFF2-40B4-BE49-F238E27FC236}">
                <a16:creationId xmlns:a16="http://schemas.microsoft.com/office/drawing/2014/main" id="{1EBEEDF2-1A57-4B51-A076-28A4C8D1E517}"/>
              </a:ext>
            </a:extLst>
          </p:cNvPr>
          <p:cNvSpPr txBox="1">
            <a:spLocks noChangeArrowheads="1"/>
          </p:cNvSpPr>
          <p:nvPr/>
        </p:nvSpPr>
        <p:spPr bwMode="auto">
          <a:xfrm>
            <a:off x="5133977" y="2968626"/>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preliminare</a:t>
            </a:r>
          </a:p>
        </p:txBody>
      </p:sp>
      <p:sp>
        <p:nvSpPr>
          <p:cNvPr id="6" name="Text Box 8">
            <a:extLst>
              <a:ext uri="{FF2B5EF4-FFF2-40B4-BE49-F238E27FC236}">
                <a16:creationId xmlns:a16="http://schemas.microsoft.com/office/drawing/2014/main" id="{5E4A34B5-31A9-423D-B683-2E7FE3E985BC}"/>
              </a:ext>
            </a:extLst>
          </p:cNvPr>
          <p:cNvSpPr txBox="1">
            <a:spLocks noChangeArrowheads="1"/>
          </p:cNvSpPr>
          <p:nvPr/>
        </p:nvSpPr>
        <p:spPr bwMode="auto">
          <a:xfrm>
            <a:off x="8391527" y="3003550"/>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b="1" dirty="0">
                <a:solidFill>
                  <a:srgbClr val="FF0000"/>
                </a:solidFill>
                <a:latin typeface="Open Sans"/>
                <a:cs typeface="Calibri" panose="020F0502020204030204" pitchFamily="34" charset="0"/>
              </a:rPr>
              <a:t>Verifica della selezione</a:t>
            </a:r>
          </a:p>
        </p:txBody>
      </p:sp>
      <p:sp>
        <p:nvSpPr>
          <p:cNvPr id="7" name="Text Box 9">
            <a:extLst>
              <a:ext uri="{FF2B5EF4-FFF2-40B4-BE49-F238E27FC236}">
                <a16:creationId xmlns:a16="http://schemas.microsoft.com/office/drawing/2014/main" id="{939944B3-46AF-4D1F-8D31-5066E404DFBF}"/>
              </a:ext>
            </a:extLst>
          </p:cNvPr>
          <p:cNvSpPr txBox="1">
            <a:spLocks noChangeArrowheads="1"/>
          </p:cNvSpPr>
          <p:nvPr/>
        </p:nvSpPr>
        <p:spPr bwMode="auto">
          <a:xfrm>
            <a:off x="11093451" y="2990850"/>
            <a:ext cx="25368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amministrativa durante l'attuazione</a:t>
            </a:r>
          </a:p>
        </p:txBody>
      </p:sp>
      <p:sp>
        <p:nvSpPr>
          <p:cNvPr id="8" name="Text Box 10">
            <a:extLst>
              <a:ext uri="{FF2B5EF4-FFF2-40B4-BE49-F238E27FC236}">
                <a16:creationId xmlns:a16="http://schemas.microsoft.com/office/drawing/2014/main" id="{7BEF1170-95F9-4A56-8779-3977C8C97CFA}"/>
              </a:ext>
            </a:extLst>
          </p:cNvPr>
          <p:cNvSpPr txBox="1">
            <a:spLocks noChangeArrowheads="1"/>
          </p:cNvSpPr>
          <p:nvPr/>
        </p:nvSpPr>
        <p:spPr bwMode="auto">
          <a:xfrm>
            <a:off x="14351001" y="3114676"/>
            <a:ext cx="2536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durante la realizzazione</a:t>
            </a:r>
          </a:p>
        </p:txBody>
      </p:sp>
      <p:sp>
        <p:nvSpPr>
          <p:cNvPr id="9" name="Text Box 11">
            <a:extLst>
              <a:ext uri="{FF2B5EF4-FFF2-40B4-BE49-F238E27FC236}">
                <a16:creationId xmlns:a16="http://schemas.microsoft.com/office/drawing/2014/main" id="{013F5BD7-97E2-438C-A7BF-E6FC2ED91063}"/>
              </a:ext>
            </a:extLst>
          </p:cNvPr>
          <p:cNvSpPr txBox="1">
            <a:spLocks noChangeArrowheads="1"/>
          </p:cNvSpPr>
          <p:nvPr/>
        </p:nvSpPr>
        <p:spPr bwMode="auto">
          <a:xfrm>
            <a:off x="17332326" y="3124200"/>
            <a:ext cx="253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dopo la realizzazione</a:t>
            </a:r>
          </a:p>
        </p:txBody>
      </p:sp>
      <p:sp>
        <p:nvSpPr>
          <p:cNvPr id="10" name="Oval 12">
            <a:extLst>
              <a:ext uri="{FF2B5EF4-FFF2-40B4-BE49-F238E27FC236}">
                <a16:creationId xmlns:a16="http://schemas.microsoft.com/office/drawing/2014/main" id="{A17B3EE3-4937-4891-A0A9-E73FC7B9899E}"/>
              </a:ext>
            </a:extLst>
          </p:cNvPr>
          <p:cNvSpPr>
            <a:spLocks noChangeAspect="1" noChangeArrowheads="1"/>
          </p:cNvSpPr>
          <p:nvPr/>
        </p:nvSpPr>
        <p:spPr bwMode="auto">
          <a:xfrm>
            <a:off x="5422900" y="484187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1</a:t>
            </a:r>
          </a:p>
        </p:txBody>
      </p:sp>
      <p:sp>
        <p:nvSpPr>
          <p:cNvPr id="11" name="Oval 13">
            <a:extLst>
              <a:ext uri="{FF2B5EF4-FFF2-40B4-BE49-F238E27FC236}">
                <a16:creationId xmlns:a16="http://schemas.microsoft.com/office/drawing/2014/main" id="{5273C661-060B-4BDE-BA69-49D93A45EC9A}"/>
              </a:ext>
            </a:extLst>
          </p:cNvPr>
          <p:cNvSpPr>
            <a:spLocks noChangeAspect="1" noChangeArrowheads="1"/>
          </p:cNvSpPr>
          <p:nvPr/>
        </p:nvSpPr>
        <p:spPr bwMode="auto">
          <a:xfrm>
            <a:off x="8448677" y="4841876"/>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dirty="0">
                <a:solidFill>
                  <a:srgbClr val="FF0000"/>
                </a:solidFill>
                <a:latin typeface="Open Sans"/>
                <a:cs typeface="Calibri" panose="020F0502020204030204" pitchFamily="34" charset="0"/>
              </a:rPr>
              <a:t>2</a:t>
            </a:r>
          </a:p>
        </p:txBody>
      </p:sp>
      <p:sp>
        <p:nvSpPr>
          <p:cNvPr id="12" name="Oval 14">
            <a:extLst>
              <a:ext uri="{FF2B5EF4-FFF2-40B4-BE49-F238E27FC236}">
                <a16:creationId xmlns:a16="http://schemas.microsoft.com/office/drawing/2014/main" id="{ADDA4CC7-8B89-414E-BAFB-CFDAB9D6189F}"/>
              </a:ext>
            </a:extLst>
          </p:cNvPr>
          <p:cNvSpPr>
            <a:spLocks noChangeAspect="1" noChangeArrowheads="1"/>
          </p:cNvSpPr>
          <p:nvPr/>
        </p:nvSpPr>
        <p:spPr bwMode="auto">
          <a:xfrm>
            <a:off x="11185527" y="4778376"/>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3</a:t>
            </a:r>
          </a:p>
        </p:txBody>
      </p:sp>
      <p:sp>
        <p:nvSpPr>
          <p:cNvPr id="13" name="Oval 15">
            <a:extLst>
              <a:ext uri="{FF2B5EF4-FFF2-40B4-BE49-F238E27FC236}">
                <a16:creationId xmlns:a16="http://schemas.microsoft.com/office/drawing/2014/main" id="{24A8BE89-786D-42CC-B482-4F37899E38FB}"/>
              </a:ext>
            </a:extLst>
          </p:cNvPr>
          <p:cNvSpPr>
            <a:spLocks noChangeAspect="1" noChangeArrowheads="1"/>
          </p:cNvSpPr>
          <p:nvPr/>
        </p:nvSpPr>
        <p:spPr bwMode="auto">
          <a:xfrm>
            <a:off x="14122400" y="477837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4</a:t>
            </a:r>
          </a:p>
        </p:txBody>
      </p:sp>
      <p:sp>
        <p:nvSpPr>
          <p:cNvPr id="14" name="Oval 16">
            <a:extLst>
              <a:ext uri="{FF2B5EF4-FFF2-40B4-BE49-F238E27FC236}">
                <a16:creationId xmlns:a16="http://schemas.microsoft.com/office/drawing/2014/main" id="{FA9F2B26-9455-4BA4-9124-CCD6730FC4E2}"/>
              </a:ext>
            </a:extLst>
          </p:cNvPr>
          <p:cNvSpPr>
            <a:spLocks noChangeAspect="1" noChangeArrowheads="1"/>
          </p:cNvSpPr>
          <p:nvPr/>
        </p:nvSpPr>
        <p:spPr bwMode="auto">
          <a:xfrm>
            <a:off x="17411700" y="477837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5</a:t>
            </a:r>
          </a:p>
        </p:txBody>
      </p:sp>
    </p:spTree>
    <p:extLst>
      <p:ext uri="{BB962C8B-B14F-4D97-AF65-F5344CB8AC3E}">
        <p14:creationId xmlns:p14="http://schemas.microsoft.com/office/powerpoint/2010/main" val="149206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B5F6FAE-16A9-412F-8F15-E9678E3C3E5D}"/>
              </a:ext>
            </a:extLst>
          </p:cNvPr>
          <p:cNvSpPr/>
          <p:nvPr/>
        </p:nvSpPr>
        <p:spPr bwMode="auto">
          <a:xfrm>
            <a:off x="0" y="2368"/>
            <a:ext cx="11831960"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936000" rIns="720000" bIns="38100" numCol="1" rtlCol="0" anchor="t" anchorCtr="0" compatLnSpc="1">
            <a:prstTxWarp prst="textNoShape">
              <a:avLst/>
            </a:prstTxWarp>
            <a:noAutofit/>
          </a:bodyPr>
          <a:lstStyle/>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stato rilasciato il </a:t>
            </a:r>
            <a:r>
              <a:rPr lang="it-IT" altLang="it-IT" sz="3200" b="1" dirty="0">
                <a:solidFill>
                  <a:schemeClr val="accent1">
                    <a:lumMod val="75000"/>
                  </a:schemeClr>
                </a:solidFill>
                <a:latin typeface="Open Sans"/>
                <a:cs typeface="Arial" panose="020B0604020202020204" pitchFamily="34" charset="0"/>
              </a:rPr>
              <a:t>parere di conformità </a:t>
            </a:r>
            <a:r>
              <a:rPr lang="it-IT" altLang="it-IT" sz="3200" dirty="0">
                <a:solidFill>
                  <a:schemeClr val="accent1">
                    <a:lumMod val="75000"/>
                  </a:schemeClr>
                </a:solidFill>
                <a:latin typeface="Open Sans"/>
                <a:cs typeface="Arial" panose="020B0604020202020204" pitchFamily="34" charset="0"/>
              </a:rPr>
              <a:t>(positivo o negativo), in caso di Avviso?</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stata assicurata la </a:t>
            </a:r>
            <a:r>
              <a:rPr lang="it-IT" altLang="it-IT" sz="3200" b="1" dirty="0">
                <a:solidFill>
                  <a:schemeClr val="accent1">
                    <a:lumMod val="75000"/>
                  </a:schemeClr>
                </a:solidFill>
                <a:latin typeface="Open Sans"/>
                <a:cs typeface="Arial" panose="020B0604020202020204" pitchFamily="34" charset="0"/>
              </a:rPr>
              <a:t>correttezza e coerenza dell’Avviso </a:t>
            </a:r>
            <a:r>
              <a:rPr lang="it-IT" altLang="it-IT" sz="3200" dirty="0">
                <a:solidFill>
                  <a:schemeClr val="accent1">
                    <a:lumMod val="75000"/>
                  </a:schemeClr>
                </a:solidFill>
                <a:latin typeface="Open Sans"/>
                <a:cs typeface="Arial" panose="020B0604020202020204" pitchFamily="34" charset="0"/>
              </a:rPr>
              <a:t>rispetto alle norme e agli atti di programmazione, per quanto riguarda la sua definizione, l'approvazione e la pubblicità?</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	Il processo di </a:t>
            </a:r>
            <a:r>
              <a:rPr lang="it-IT" altLang="it-IT" sz="3200" b="1" dirty="0">
                <a:solidFill>
                  <a:schemeClr val="accent1">
                    <a:lumMod val="75000"/>
                  </a:schemeClr>
                </a:solidFill>
                <a:latin typeface="Open Sans"/>
                <a:cs typeface="Arial" panose="020B0604020202020204" pitchFamily="34" charset="0"/>
              </a:rPr>
              <a:t>selezione delle istanze </a:t>
            </a:r>
            <a:r>
              <a:rPr lang="it-IT" altLang="it-IT" sz="3200" dirty="0">
                <a:solidFill>
                  <a:schemeClr val="accent1">
                    <a:lumMod val="75000"/>
                  </a:schemeClr>
                </a:solidFill>
                <a:latin typeface="Open Sans"/>
                <a:cs typeface="Arial" panose="020B0604020202020204" pitchFamily="34" charset="0"/>
              </a:rPr>
              <a:t>è stato regolare e adeguatamente documentato, per quanto riguarda l'istruttoria, la nomina della Commissione, l‘applicazione dei criteri, la valutazione dei progetti e gli altri aspetti?</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I </a:t>
            </a:r>
            <a:r>
              <a:rPr lang="it-IT" altLang="it-IT" sz="3200" b="1" dirty="0">
                <a:solidFill>
                  <a:schemeClr val="accent1">
                    <a:lumMod val="75000"/>
                  </a:schemeClr>
                </a:solidFill>
                <a:latin typeface="Open Sans"/>
                <a:cs typeface="Arial" panose="020B0604020202020204" pitchFamily="34" charset="0"/>
              </a:rPr>
              <a:t>ricorsi</a:t>
            </a:r>
            <a:r>
              <a:rPr lang="it-IT" altLang="it-IT" sz="3200" dirty="0">
                <a:solidFill>
                  <a:schemeClr val="accent1">
                    <a:lumMod val="75000"/>
                  </a:schemeClr>
                </a:solidFill>
                <a:latin typeface="Open Sans"/>
                <a:cs typeface="Arial" panose="020B0604020202020204" pitchFamily="34" charset="0"/>
              </a:rPr>
              <a:t> sono stati debitamente trattati?</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Nel caso di </a:t>
            </a:r>
            <a:r>
              <a:rPr lang="it-IT" altLang="it-IT" sz="3200" b="1" dirty="0">
                <a:solidFill>
                  <a:schemeClr val="accent1">
                    <a:lumMod val="75000"/>
                  </a:schemeClr>
                </a:solidFill>
                <a:latin typeface="Open Sans"/>
                <a:cs typeface="Arial" panose="020B0604020202020204" pitchFamily="34" charset="0"/>
              </a:rPr>
              <a:t>operazioni non selezionate attraverso avvisi</a:t>
            </a:r>
            <a:r>
              <a:rPr lang="it-IT" altLang="it-IT" sz="3200" dirty="0">
                <a:solidFill>
                  <a:schemeClr val="accent1">
                    <a:lumMod val="75000"/>
                  </a:schemeClr>
                </a:solidFill>
                <a:latin typeface="Open Sans"/>
                <a:cs typeface="Arial" panose="020B0604020202020204" pitchFamily="34" charset="0"/>
              </a:rPr>
              <a:t>, sono state seguite le procedure previste? Sono state rispettati i dispositivi relativi ai </a:t>
            </a:r>
            <a:r>
              <a:rPr lang="it-IT" altLang="it-IT" sz="3200" b="1" dirty="0">
                <a:solidFill>
                  <a:schemeClr val="accent1">
                    <a:lumMod val="75000"/>
                  </a:schemeClr>
                </a:solidFill>
                <a:latin typeface="Open Sans"/>
                <a:cs typeface="Arial" panose="020B0604020202020204" pitchFamily="34" charset="0"/>
              </a:rPr>
              <a:t>progetti retrospettivi</a:t>
            </a:r>
            <a:r>
              <a:rPr lang="it-IT" altLang="it-IT" sz="3200" dirty="0">
                <a:solidFill>
                  <a:schemeClr val="accent1">
                    <a:lumMod val="75000"/>
                  </a:schemeClr>
                </a:solidFill>
                <a:latin typeface="Open Sans"/>
                <a:cs typeface="Arial" panose="020B0604020202020204" pitchFamily="34" charset="0"/>
              </a:rPr>
              <a:t>?</a:t>
            </a:r>
          </a:p>
          <a:p>
            <a:pPr marL="712788" lvl="0" indent="-712788" defTabSz="914400" eaLnBrk="1" hangingPunct="1">
              <a:spcBef>
                <a:spcPct val="20000"/>
              </a:spcBef>
              <a:buAutoNum type="arabicPeriod"/>
            </a:pPr>
            <a:endParaRPr lang="it-IT" altLang="it-IT" sz="32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6E649B55-BBEA-4BAF-AF8E-FBAE2307CC5D}"/>
              </a:ext>
            </a:extLst>
          </p:cNvPr>
          <p:cNvSpPr/>
          <p:nvPr/>
        </p:nvSpPr>
        <p:spPr>
          <a:xfrm>
            <a:off x="13344128" y="1097360"/>
            <a:ext cx="6045196" cy="1200329"/>
          </a:xfrm>
          <a:prstGeom prst="rect">
            <a:avLst/>
          </a:prstGeom>
        </p:spPr>
        <p:txBody>
          <a:bodyPr wrap="square">
            <a:spAutoFit/>
          </a:bodyPr>
          <a:lstStyle/>
          <a:p>
            <a:pPr lvl="0"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Quesiti chiave per la verifica della selezione</a:t>
            </a:r>
            <a:endParaRPr lang="it-IT" altLang="it-IT" sz="3600" b="1" baseline="30000" dirty="0">
              <a:solidFill>
                <a:srgbClr val="FF0000"/>
              </a:solidFill>
              <a:latin typeface="Open Sans"/>
              <a:cs typeface="Arial" panose="020B0604020202020204" pitchFamily="34" charset="0"/>
            </a:endParaRPr>
          </a:p>
        </p:txBody>
      </p:sp>
      <p:sp>
        <p:nvSpPr>
          <p:cNvPr id="4" name="Rettangolo 3">
            <a:extLst>
              <a:ext uri="{FF2B5EF4-FFF2-40B4-BE49-F238E27FC236}">
                <a16:creationId xmlns:a16="http://schemas.microsoft.com/office/drawing/2014/main" id="{723C3E4A-8286-4571-8427-53860250FCFD}"/>
              </a:ext>
            </a:extLst>
          </p:cNvPr>
          <p:cNvSpPr/>
          <p:nvPr/>
        </p:nvSpPr>
        <p:spPr bwMode="auto">
          <a:xfrm>
            <a:off x="11828120" y="236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642978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2D34DE56-4085-411F-9DF6-6557C56C1037}"/>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Line 39">
            <a:extLst>
              <a:ext uri="{FF2B5EF4-FFF2-40B4-BE49-F238E27FC236}">
                <a16:creationId xmlns:a16="http://schemas.microsoft.com/office/drawing/2014/main" id="{91129687-967A-4D47-9746-D37065B9A350}"/>
              </a:ext>
            </a:extLst>
          </p:cNvPr>
          <p:cNvSpPr>
            <a:spLocks noChangeShapeType="1"/>
          </p:cNvSpPr>
          <p:nvPr/>
        </p:nvSpPr>
        <p:spPr bwMode="auto">
          <a:xfrm rot="5400000">
            <a:off x="11931206" y="704786"/>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dirty="0">
              <a:latin typeface="Open Sans"/>
              <a:cs typeface="Calibri" panose="020F0502020204030204" pitchFamily="34" charset="0"/>
            </a:endParaRPr>
          </a:p>
        </p:txBody>
      </p:sp>
      <p:sp>
        <p:nvSpPr>
          <p:cNvPr id="3" name="AutoShape 43">
            <a:extLst>
              <a:ext uri="{FF2B5EF4-FFF2-40B4-BE49-F238E27FC236}">
                <a16:creationId xmlns:a16="http://schemas.microsoft.com/office/drawing/2014/main" id="{80B1AE59-98D9-451A-8177-2F4FC71220F5}"/>
              </a:ext>
            </a:extLst>
          </p:cNvPr>
          <p:cNvSpPr>
            <a:spLocks noChangeArrowheads="1"/>
          </p:cNvSpPr>
          <p:nvPr/>
        </p:nvSpPr>
        <p:spPr bwMode="auto">
          <a:xfrm>
            <a:off x="4438882" y="2563812"/>
            <a:ext cx="12669838" cy="5219700"/>
          </a:xfrm>
          <a:prstGeom prst="wedgeRectCallout">
            <a:avLst>
              <a:gd name="adj1" fmla="val 7374"/>
              <a:gd name="adj2" fmla="val 71590"/>
            </a:avLst>
          </a:prstGeom>
          <a:solidFill>
            <a:schemeClr val="accent2">
              <a:lumMod val="60000"/>
              <a:lumOff val="4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Queste verifiche comportano in primo luogo il controllo della coerenza e della conformità delle </a:t>
            </a:r>
            <a:r>
              <a:rPr kumimoji="1" lang="it-IT" altLang="it-IT" b="1" dirty="0">
                <a:solidFill>
                  <a:schemeClr val="bg1"/>
                </a:solidFill>
                <a:latin typeface="Open Sans"/>
                <a:ea typeface="MS PGothic" panose="020B0600070205080204" pitchFamily="34" charset="-128"/>
                <a:cs typeface="Calibri" panose="020F0502020204030204" pitchFamily="34" charset="0"/>
              </a:rPr>
              <a:t>procedure di affidamento</a:t>
            </a:r>
            <a:r>
              <a:rPr kumimoji="1" lang="it-IT" altLang="it-IT" dirty="0">
                <a:solidFill>
                  <a:schemeClr val="bg1"/>
                </a:solidFill>
                <a:latin typeface="Open Sans"/>
                <a:ea typeface="MS PGothic" panose="020B0600070205080204" pitchFamily="34" charset="-128"/>
                <a:cs typeface="Calibri" panose="020F0502020204030204" pitchFamily="34" charset="0"/>
              </a:rPr>
              <a:t> della realizzazione delle opere o dell'acquisizione di beni e servizi da parte dei beneficiari ai soggetti attuatori </a:t>
            </a:r>
          </a:p>
          <a:p>
            <a:pPr eaLnBrk="1" hangingPunct="1">
              <a:spcBef>
                <a:spcPct val="2500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Vengono quindi controllate le </a:t>
            </a:r>
            <a:r>
              <a:rPr kumimoji="1" lang="it-IT" altLang="it-IT" b="1" dirty="0">
                <a:solidFill>
                  <a:schemeClr val="bg1"/>
                </a:solidFill>
                <a:latin typeface="Open Sans"/>
                <a:ea typeface="MS PGothic" panose="020B0600070205080204" pitchFamily="34" charset="-128"/>
                <a:cs typeface="Calibri" panose="020F0502020204030204" pitchFamily="34" charset="0"/>
              </a:rPr>
              <a:t>domande di rimborso</a:t>
            </a:r>
            <a:r>
              <a:rPr kumimoji="1" lang="it-IT" altLang="it-IT" dirty="0">
                <a:solidFill>
                  <a:schemeClr val="bg1"/>
                </a:solidFill>
                <a:latin typeface="Open Sans"/>
                <a:ea typeface="MS PGothic" panose="020B0600070205080204" pitchFamily="34" charset="-128"/>
                <a:cs typeface="Calibri" panose="020F0502020204030204" pitchFamily="34" charset="0"/>
              </a:rPr>
              <a:t> presentate dai beneficiari, intermedie e finali, in base alla verifica della richiesta di pagamento e dei documenti giustificativi o dalle condizioni previste in caso di utilizzo delle opzioni di semplificazione dei costi</a:t>
            </a:r>
            <a:endParaRPr kumimoji="1" lang="es-ES" altLang="it-IT" dirty="0">
              <a:solidFill>
                <a:schemeClr val="bg1"/>
              </a:solidFill>
              <a:latin typeface="Open Sans"/>
              <a:ea typeface="MS PGothic" panose="020B0600070205080204" pitchFamily="34" charset="-128"/>
              <a:cs typeface="Calibri" panose="020F0502020204030204" pitchFamily="34" charset="0"/>
            </a:endParaRPr>
          </a:p>
        </p:txBody>
      </p:sp>
      <p:sp>
        <p:nvSpPr>
          <p:cNvPr id="4" name="Text Box 8">
            <a:extLst>
              <a:ext uri="{FF2B5EF4-FFF2-40B4-BE49-F238E27FC236}">
                <a16:creationId xmlns:a16="http://schemas.microsoft.com/office/drawing/2014/main" id="{1D70A76F-C565-42BD-8A4E-91083DAE0E1D}"/>
              </a:ext>
            </a:extLst>
          </p:cNvPr>
          <p:cNvSpPr txBox="1">
            <a:spLocks noChangeArrowheads="1"/>
          </p:cNvSpPr>
          <p:nvPr/>
        </p:nvSpPr>
        <p:spPr bwMode="auto">
          <a:xfrm>
            <a:off x="328169" y="139945"/>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800000"/>
                </a:solidFill>
                <a:latin typeface="Open Sans"/>
                <a:ea typeface="MS PGothic" panose="020B0600070205080204" pitchFamily="34" charset="-128"/>
                <a:cs typeface="Calibri" panose="020F0502020204030204" pitchFamily="34" charset="0"/>
              </a:rPr>
              <a:t>Fase 3</a:t>
            </a:r>
            <a:br>
              <a:rPr lang="it-IT" altLang="it-IT" sz="4000" b="1" dirty="0">
                <a:solidFill>
                  <a:srgbClr val="800000"/>
                </a:solidFill>
                <a:latin typeface="Open Sans"/>
                <a:ea typeface="MS PGothic" panose="020B0600070205080204" pitchFamily="34" charset="-128"/>
                <a:cs typeface="Calibri" panose="020F0502020204030204" pitchFamily="34" charset="0"/>
              </a:rPr>
            </a:br>
            <a:r>
              <a:rPr lang="it-IT" altLang="it-IT" sz="4000" b="1" dirty="0">
                <a:solidFill>
                  <a:srgbClr val="800000"/>
                </a:solidFill>
                <a:latin typeface="Open Sans"/>
                <a:ea typeface="MS PGothic" panose="020B0600070205080204" pitchFamily="34" charset="-128"/>
                <a:cs typeface="Calibri" panose="020F0502020204030204" pitchFamily="34" charset="0"/>
              </a:rPr>
              <a:t>Verifiche amministrative durante l'attuazione del progetto</a:t>
            </a:r>
          </a:p>
        </p:txBody>
      </p:sp>
      <p:sp>
        <p:nvSpPr>
          <p:cNvPr id="5" name="Oval 10">
            <a:extLst>
              <a:ext uri="{FF2B5EF4-FFF2-40B4-BE49-F238E27FC236}">
                <a16:creationId xmlns:a16="http://schemas.microsoft.com/office/drawing/2014/main" id="{DAAEE38C-7DAE-497F-B830-35E248577C98}"/>
              </a:ext>
            </a:extLst>
          </p:cNvPr>
          <p:cNvSpPr>
            <a:spLocks noChangeAspect="1" noChangeArrowheads="1"/>
          </p:cNvSpPr>
          <p:nvPr/>
        </p:nvSpPr>
        <p:spPr bwMode="auto">
          <a:xfrm>
            <a:off x="5274818" y="9018524"/>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1</a:t>
            </a:r>
          </a:p>
        </p:txBody>
      </p:sp>
      <p:sp>
        <p:nvSpPr>
          <p:cNvPr id="6" name="Oval 11">
            <a:extLst>
              <a:ext uri="{FF2B5EF4-FFF2-40B4-BE49-F238E27FC236}">
                <a16:creationId xmlns:a16="http://schemas.microsoft.com/office/drawing/2014/main" id="{AA22D75B-90FB-4251-8884-C4379093C0C1}"/>
              </a:ext>
            </a:extLst>
          </p:cNvPr>
          <p:cNvSpPr>
            <a:spLocks noChangeAspect="1" noChangeArrowheads="1"/>
          </p:cNvSpPr>
          <p:nvPr/>
        </p:nvSpPr>
        <p:spPr bwMode="auto">
          <a:xfrm>
            <a:off x="8300595" y="8986774"/>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2</a:t>
            </a:r>
          </a:p>
        </p:txBody>
      </p:sp>
      <p:sp>
        <p:nvSpPr>
          <p:cNvPr id="7" name="Oval 12">
            <a:extLst>
              <a:ext uri="{FF2B5EF4-FFF2-40B4-BE49-F238E27FC236}">
                <a16:creationId xmlns:a16="http://schemas.microsoft.com/office/drawing/2014/main" id="{EDC5A1AA-7529-4AFD-ACD7-EA5C35AA4C17}"/>
              </a:ext>
            </a:extLst>
          </p:cNvPr>
          <p:cNvSpPr>
            <a:spLocks noChangeAspect="1" noChangeArrowheads="1"/>
          </p:cNvSpPr>
          <p:nvPr/>
        </p:nvSpPr>
        <p:spPr bwMode="auto">
          <a:xfrm>
            <a:off x="11037445" y="8955024"/>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dirty="0">
                <a:solidFill>
                  <a:srgbClr val="FF0000"/>
                </a:solidFill>
                <a:latin typeface="Open Sans"/>
                <a:cs typeface="Calibri" panose="020F0502020204030204" pitchFamily="34" charset="0"/>
              </a:rPr>
              <a:t>3</a:t>
            </a:r>
          </a:p>
        </p:txBody>
      </p:sp>
      <p:sp>
        <p:nvSpPr>
          <p:cNvPr id="8" name="Oval 13">
            <a:extLst>
              <a:ext uri="{FF2B5EF4-FFF2-40B4-BE49-F238E27FC236}">
                <a16:creationId xmlns:a16="http://schemas.microsoft.com/office/drawing/2014/main" id="{5A773CB3-914C-4867-8AEB-84D879675B0A}"/>
              </a:ext>
            </a:extLst>
          </p:cNvPr>
          <p:cNvSpPr>
            <a:spLocks noChangeAspect="1" noChangeArrowheads="1"/>
          </p:cNvSpPr>
          <p:nvPr/>
        </p:nvSpPr>
        <p:spPr bwMode="auto">
          <a:xfrm>
            <a:off x="13974318" y="8955024"/>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4</a:t>
            </a:r>
          </a:p>
        </p:txBody>
      </p:sp>
      <p:sp>
        <p:nvSpPr>
          <p:cNvPr id="9" name="Oval 14">
            <a:extLst>
              <a:ext uri="{FF2B5EF4-FFF2-40B4-BE49-F238E27FC236}">
                <a16:creationId xmlns:a16="http://schemas.microsoft.com/office/drawing/2014/main" id="{F988EB0A-EB5D-4ED0-A4F6-FB867407199B}"/>
              </a:ext>
            </a:extLst>
          </p:cNvPr>
          <p:cNvSpPr>
            <a:spLocks noChangeAspect="1" noChangeArrowheads="1"/>
          </p:cNvSpPr>
          <p:nvPr/>
        </p:nvSpPr>
        <p:spPr bwMode="auto">
          <a:xfrm>
            <a:off x="17263618" y="8955024"/>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5</a:t>
            </a:r>
          </a:p>
        </p:txBody>
      </p:sp>
      <p:sp>
        <p:nvSpPr>
          <p:cNvPr id="10" name="Text Box 15">
            <a:extLst>
              <a:ext uri="{FF2B5EF4-FFF2-40B4-BE49-F238E27FC236}">
                <a16:creationId xmlns:a16="http://schemas.microsoft.com/office/drawing/2014/main" id="{68C380F5-C768-4FEC-8D63-9467229AE932}"/>
              </a:ext>
            </a:extLst>
          </p:cNvPr>
          <p:cNvSpPr txBox="1">
            <a:spLocks noChangeArrowheads="1"/>
          </p:cNvSpPr>
          <p:nvPr/>
        </p:nvSpPr>
        <p:spPr bwMode="auto">
          <a:xfrm>
            <a:off x="5166869" y="10107550"/>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preliminare</a:t>
            </a:r>
          </a:p>
        </p:txBody>
      </p:sp>
      <p:sp>
        <p:nvSpPr>
          <p:cNvPr id="11" name="Text Box 16">
            <a:extLst>
              <a:ext uri="{FF2B5EF4-FFF2-40B4-BE49-F238E27FC236}">
                <a16:creationId xmlns:a16="http://schemas.microsoft.com/office/drawing/2014/main" id="{24DC37E6-556B-428A-AD40-F715D5F8A47D}"/>
              </a:ext>
            </a:extLst>
          </p:cNvPr>
          <p:cNvSpPr txBox="1">
            <a:spLocks noChangeArrowheads="1"/>
          </p:cNvSpPr>
          <p:nvPr/>
        </p:nvSpPr>
        <p:spPr bwMode="auto">
          <a:xfrm>
            <a:off x="8424419" y="10142474"/>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della selezione</a:t>
            </a:r>
          </a:p>
        </p:txBody>
      </p:sp>
      <p:sp>
        <p:nvSpPr>
          <p:cNvPr id="12" name="Text Box 17">
            <a:extLst>
              <a:ext uri="{FF2B5EF4-FFF2-40B4-BE49-F238E27FC236}">
                <a16:creationId xmlns:a16="http://schemas.microsoft.com/office/drawing/2014/main" id="{E90F0560-0D3E-4C98-B8FB-5503A0D8E08E}"/>
              </a:ext>
            </a:extLst>
          </p:cNvPr>
          <p:cNvSpPr txBox="1">
            <a:spLocks noChangeArrowheads="1"/>
          </p:cNvSpPr>
          <p:nvPr/>
        </p:nvSpPr>
        <p:spPr bwMode="auto">
          <a:xfrm>
            <a:off x="11126345" y="10129774"/>
            <a:ext cx="28257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b="1" dirty="0">
                <a:solidFill>
                  <a:srgbClr val="FF0000"/>
                </a:solidFill>
                <a:latin typeface="Open Sans"/>
                <a:cs typeface="Calibri" panose="020F0502020204030204" pitchFamily="34" charset="0"/>
              </a:rPr>
              <a:t>Verifica amministrativa durante l'attuazione</a:t>
            </a:r>
          </a:p>
        </p:txBody>
      </p:sp>
      <p:sp>
        <p:nvSpPr>
          <p:cNvPr id="13" name="Text Box 18">
            <a:extLst>
              <a:ext uri="{FF2B5EF4-FFF2-40B4-BE49-F238E27FC236}">
                <a16:creationId xmlns:a16="http://schemas.microsoft.com/office/drawing/2014/main" id="{C809215A-DF83-448E-8030-3C0286A588DE}"/>
              </a:ext>
            </a:extLst>
          </p:cNvPr>
          <p:cNvSpPr txBox="1">
            <a:spLocks noChangeArrowheads="1"/>
          </p:cNvSpPr>
          <p:nvPr/>
        </p:nvSpPr>
        <p:spPr bwMode="auto">
          <a:xfrm>
            <a:off x="14383894" y="10253600"/>
            <a:ext cx="253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durante la realizzazione</a:t>
            </a:r>
          </a:p>
        </p:txBody>
      </p:sp>
      <p:sp>
        <p:nvSpPr>
          <p:cNvPr id="14" name="Text Box 19">
            <a:extLst>
              <a:ext uri="{FF2B5EF4-FFF2-40B4-BE49-F238E27FC236}">
                <a16:creationId xmlns:a16="http://schemas.microsoft.com/office/drawing/2014/main" id="{E8F438CD-4EDA-4345-AD0C-8DF5D5A8C676}"/>
              </a:ext>
            </a:extLst>
          </p:cNvPr>
          <p:cNvSpPr txBox="1">
            <a:spLocks noChangeArrowheads="1"/>
          </p:cNvSpPr>
          <p:nvPr/>
        </p:nvSpPr>
        <p:spPr bwMode="auto">
          <a:xfrm>
            <a:off x="17365219" y="10263124"/>
            <a:ext cx="2536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dopo la realizzazione</a:t>
            </a:r>
          </a:p>
        </p:txBody>
      </p:sp>
    </p:spTree>
    <p:extLst>
      <p:ext uri="{BB962C8B-B14F-4D97-AF65-F5344CB8AC3E}">
        <p14:creationId xmlns:p14="http://schemas.microsoft.com/office/powerpoint/2010/main" val="14656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8E8CA2-12C7-43DD-959F-39AD4E342B8C}"/>
              </a:ext>
            </a:extLst>
          </p:cNvPr>
          <p:cNvSpPr/>
          <p:nvPr/>
        </p:nvSpPr>
        <p:spPr bwMode="auto">
          <a:xfrm>
            <a:off x="17832" y="-18208"/>
            <a:ext cx="15394280"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32000" tIns="648000" rIns="576000" bIns="38100" numCol="1" rtlCol="0" anchor="t" anchorCtr="0" compatLnSpc="1">
            <a:prstTxWarp prst="textNoShape">
              <a:avLst/>
            </a:prstTxWarp>
            <a:noAutofit/>
          </a:bodyPr>
          <a:lstStyle/>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stato nominato il </a:t>
            </a:r>
            <a:r>
              <a:rPr lang="it-IT" altLang="it-IT" sz="3200" b="1" dirty="0">
                <a:solidFill>
                  <a:schemeClr val="accent1">
                    <a:lumMod val="75000"/>
                  </a:schemeClr>
                </a:solidFill>
                <a:latin typeface="Open Sans"/>
                <a:cs typeface="Arial" panose="020B0604020202020204" pitchFamily="34" charset="0"/>
              </a:rPr>
              <a:t>RUP</a:t>
            </a:r>
            <a:r>
              <a:rPr lang="it-IT" altLang="it-IT" sz="3200" dirty="0">
                <a:solidFill>
                  <a:schemeClr val="accent1">
                    <a:lumMod val="75000"/>
                  </a:schemeClr>
                </a:solidFill>
                <a:latin typeface="Open Sans"/>
                <a:cs typeface="Arial" panose="020B0604020202020204" pitchFamily="34" charset="0"/>
              </a:rPr>
              <a:t> presso il soggetto beneficiario?</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stata assicurata la </a:t>
            </a:r>
            <a:r>
              <a:rPr lang="it-IT" altLang="it-IT" sz="3200" b="1" dirty="0">
                <a:solidFill>
                  <a:schemeClr val="accent1">
                    <a:lumMod val="75000"/>
                  </a:schemeClr>
                </a:solidFill>
                <a:latin typeface="Open Sans"/>
                <a:cs typeface="Arial" panose="020B0604020202020204" pitchFamily="34" charset="0"/>
              </a:rPr>
              <a:t>conformità degli atti di gara </a:t>
            </a:r>
            <a:r>
              <a:rPr lang="it-IT" altLang="it-IT" sz="3200" dirty="0">
                <a:solidFill>
                  <a:schemeClr val="accent1">
                    <a:lumMod val="75000"/>
                  </a:schemeClr>
                </a:solidFill>
                <a:latin typeface="Open Sans"/>
                <a:cs typeface="Arial" panose="020B0604020202020204" pitchFamily="34" charset="0"/>
              </a:rPr>
              <a:t>rispetto ai contenuti della proposta progettuale selezionata nonché della convenzione tra la Regione Siciliana ed il beneficiario, in particolare per quanto riguarda le fonti finanziarie, i contenuti dell'affidamento, il rispetto dei criteri di selezione, il rispetto dei principi trasversali?</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stata assicurata la </a:t>
            </a:r>
            <a:r>
              <a:rPr lang="it-IT" altLang="it-IT" sz="3200" b="1" dirty="0">
                <a:solidFill>
                  <a:schemeClr val="accent1">
                    <a:lumMod val="75000"/>
                  </a:schemeClr>
                </a:solidFill>
                <a:latin typeface="Open Sans"/>
                <a:cs typeface="Arial" panose="020B0604020202020204" pitchFamily="34" charset="0"/>
              </a:rPr>
              <a:t>coerenza e correttezza della gara rispetto alla normativa </a:t>
            </a:r>
            <a:r>
              <a:rPr lang="it-IT" altLang="it-IT" sz="3200" dirty="0">
                <a:solidFill>
                  <a:schemeClr val="accent1">
                    <a:lumMod val="75000"/>
                  </a:schemeClr>
                </a:solidFill>
                <a:latin typeface="Open Sans"/>
                <a:cs typeface="Arial" panose="020B0604020202020204" pitchFamily="34" charset="0"/>
              </a:rPr>
              <a:t>comunitaria, nazionale e regionale pertinente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	Le eventuali </a:t>
            </a:r>
            <a:r>
              <a:rPr lang="it-IT" altLang="it-IT" sz="3200" b="1" dirty="0">
                <a:solidFill>
                  <a:schemeClr val="accent1">
                    <a:lumMod val="75000"/>
                  </a:schemeClr>
                </a:solidFill>
                <a:latin typeface="Open Sans"/>
                <a:cs typeface="Arial" panose="020B0604020202020204" pitchFamily="34" charset="0"/>
              </a:rPr>
              <a:t>procedure d'urgenza </a:t>
            </a:r>
            <a:r>
              <a:rPr lang="it-IT" altLang="it-IT" sz="3200" dirty="0">
                <a:solidFill>
                  <a:schemeClr val="accent1">
                    <a:lumMod val="75000"/>
                  </a:schemeClr>
                </a:solidFill>
                <a:latin typeface="Open Sans"/>
                <a:cs typeface="Arial" panose="020B0604020202020204" pitchFamily="34" charset="0"/>
              </a:rPr>
              <a:t>adottate sono motivate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Gli atti di gara sono chiari e completi, contenendo indicazioni puntuali, coerenti e conformi alle norme vigenti circa i requisiti per la partecipazione, i criteri di selezione e di valutazione delle offerte, le procedure di valutazione delle offerte presentate, la fase di approvazione dei risultati della valutazione, le forme di pubblicizzazione degli esiti delle procedure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Le eventuali </a:t>
            </a:r>
            <a:r>
              <a:rPr lang="it-IT" altLang="it-IT" sz="3200" b="1" dirty="0">
                <a:solidFill>
                  <a:schemeClr val="accent1">
                    <a:lumMod val="75000"/>
                  </a:schemeClr>
                </a:solidFill>
                <a:latin typeface="Open Sans"/>
                <a:cs typeface="Arial" panose="020B0604020202020204" pitchFamily="34" charset="0"/>
              </a:rPr>
              <a:t>variazioni contrattuali </a:t>
            </a:r>
            <a:r>
              <a:rPr lang="it-IT" altLang="it-IT" sz="3200" dirty="0">
                <a:solidFill>
                  <a:schemeClr val="accent1">
                    <a:lumMod val="75000"/>
                  </a:schemeClr>
                </a:solidFill>
                <a:latin typeface="Open Sans"/>
                <a:cs typeface="Arial" panose="020B0604020202020204" pitchFamily="34" charset="0"/>
              </a:rPr>
              <a:t>intervenute sono conformi e legittime?</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stata rispettata la normativa su </a:t>
            </a:r>
            <a:r>
              <a:rPr lang="it-IT" altLang="it-IT" sz="3200" b="1" dirty="0">
                <a:solidFill>
                  <a:schemeClr val="accent1">
                    <a:lumMod val="75000"/>
                  </a:schemeClr>
                </a:solidFill>
                <a:latin typeface="Open Sans"/>
                <a:cs typeface="Arial" panose="020B0604020202020204" pitchFamily="34" charset="0"/>
              </a:rPr>
              <a:t>pubblicità e informazione </a:t>
            </a:r>
            <a:r>
              <a:rPr lang="it-IT" altLang="it-IT" sz="3200" dirty="0">
                <a:solidFill>
                  <a:schemeClr val="accent1">
                    <a:lumMod val="75000"/>
                  </a:schemeClr>
                </a:solidFill>
                <a:latin typeface="Open Sans"/>
                <a:cs typeface="Arial" panose="020B0604020202020204" pitchFamily="34" charset="0"/>
              </a:rPr>
              <a:t>?</a:t>
            </a:r>
          </a:p>
          <a:p>
            <a:pPr marL="712788" lvl="0" indent="-712788" defTabSz="914400" eaLnBrk="1" hangingPunct="1">
              <a:spcBef>
                <a:spcPct val="20000"/>
              </a:spcBef>
              <a:buAutoNum type="arabicPeriod"/>
            </a:pPr>
            <a:endParaRPr lang="it-IT" altLang="it-IT" sz="32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B8D22EA5-1D5A-49E5-8678-3C053B151070}"/>
              </a:ext>
            </a:extLst>
          </p:cNvPr>
          <p:cNvSpPr/>
          <p:nvPr/>
        </p:nvSpPr>
        <p:spPr>
          <a:xfrm>
            <a:off x="17641396" y="881336"/>
            <a:ext cx="6045196" cy="1865126"/>
          </a:xfrm>
          <a:prstGeom prst="rect">
            <a:avLst/>
          </a:prstGeom>
        </p:spPr>
        <p:txBody>
          <a:bodyPr wrap="square">
            <a:spAutoFit/>
          </a:bodyPr>
          <a:lstStyle/>
          <a:p>
            <a:pPr lvl="0"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Quesiti chiave per le verifiche amministrative</a:t>
            </a:r>
          </a:p>
          <a:p>
            <a:pPr lvl="0" defTabSz="914400" eaLnBrk="1" hangingPunct="1">
              <a:spcBef>
                <a:spcPct val="20000"/>
              </a:spcBef>
            </a:pPr>
            <a:r>
              <a:rPr lang="it-IT" altLang="it-IT" sz="3600" b="1" i="1" dirty="0">
                <a:solidFill>
                  <a:schemeClr val="accent1">
                    <a:lumMod val="75000"/>
                  </a:schemeClr>
                </a:solidFill>
                <a:latin typeface="Open Sans"/>
                <a:cs typeface="Arial" panose="020B0604020202020204" pitchFamily="34" charset="0"/>
              </a:rPr>
              <a:t>Affidamenti</a:t>
            </a:r>
          </a:p>
        </p:txBody>
      </p:sp>
      <p:sp>
        <p:nvSpPr>
          <p:cNvPr id="4" name="Rettangolo 3">
            <a:extLst>
              <a:ext uri="{FF2B5EF4-FFF2-40B4-BE49-F238E27FC236}">
                <a16:creationId xmlns:a16="http://schemas.microsoft.com/office/drawing/2014/main" id="{FF11D2F8-9376-447F-BCCA-0CC90E25503E}"/>
              </a:ext>
            </a:extLst>
          </p:cNvPr>
          <p:cNvSpPr/>
          <p:nvPr/>
        </p:nvSpPr>
        <p:spPr bwMode="auto">
          <a:xfrm>
            <a:off x="15412112" y="-1820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144339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8E8CA2-12C7-43DD-959F-39AD4E342B8C}"/>
              </a:ext>
            </a:extLst>
          </p:cNvPr>
          <p:cNvSpPr/>
          <p:nvPr/>
        </p:nvSpPr>
        <p:spPr bwMode="auto">
          <a:xfrm>
            <a:off x="17832" y="-18208"/>
            <a:ext cx="15394280"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648000" rIns="720000" bIns="38100" numCol="1" rtlCol="0" anchor="t" anchorCtr="0" compatLnSpc="1">
            <a:prstTxWarp prst="textNoShape">
              <a:avLst/>
            </a:prstTxWarp>
            <a:noAutofit/>
          </a:bodyPr>
          <a:lstStyle/>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Sussiste la </a:t>
            </a:r>
            <a:r>
              <a:rPr lang="it-IT" altLang="it-IT" sz="3200" b="1" dirty="0">
                <a:solidFill>
                  <a:schemeClr val="accent1">
                    <a:lumMod val="75000"/>
                  </a:schemeClr>
                </a:solidFill>
                <a:latin typeface="Open Sans"/>
                <a:cs typeface="Arial" panose="020B0604020202020204" pitchFamily="34" charset="0"/>
              </a:rPr>
              <a:t>documentazione amministrativa </a:t>
            </a:r>
            <a:r>
              <a:rPr lang="it-IT" altLang="it-IT" sz="3200" dirty="0">
                <a:solidFill>
                  <a:schemeClr val="accent1">
                    <a:lumMod val="75000"/>
                  </a:schemeClr>
                </a:solidFill>
                <a:latin typeface="Open Sans"/>
                <a:cs typeface="Arial" panose="020B0604020202020204" pitchFamily="34" charset="0"/>
              </a:rPr>
              <a:t>relativa all'operazione, necessaria a dimostrare il suo corretto finanziamento a valere sul Programma e che giustifica il diritto all'erogazione del contributo al Beneficiario ovvero il pagamento al fornitore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stata assicurata la </a:t>
            </a:r>
            <a:r>
              <a:rPr lang="it-IT" altLang="it-IT" sz="3200" b="1" dirty="0">
                <a:solidFill>
                  <a:schemeClr val="accent1">
                    <a:lumMod val="75000"/>
                  </a:schemeClr>
                </a:solidFill>
                <a:latin typeface="Open Sans"/>
                <a:cs typeface="Arial" panose="020B0604020202020204" pitchFamily="34" charset="0"/>
              </a:rPr>
              <a:t>coerenza della spesa </a:t>
            </a:r>
            <a:r>
              <a:rPr lang="it-IT" altLang="it-IT" sz="3200" dirty="0">
                <a:solidFill>
                  <a:schemeClr val="accent1">
                    <a:lumMod val="75000"/>
                  </a:schemeClr>
                </a:solidFill>
                <a:latin typeface="Open Sans"/>
                <a:cs typeface="Arial" panose="020B0604020202020204" pitchFamily="34" charset="0"/>
              </a:rPr>
              <a:t>rispetto al progetto cofinanziato ? È verificato che ogni singolo giustificativo di spesa – o quota parte di esso – sia specificatamente riferibile al progetto cofinanziato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stato assicurato il </a:t>
            </a:r>
            <a:r>
              <a:rPr lang="it-IT" altLang="it-IT" sz="3200" b="1" dirty="0">
                <a:solidFill>
                  <a:schemeClr val="accent1">
                    <a:lumMod val="75000"/>
                  </a:schemeClr>
                </a:solidFill>
                <a:latin typeface="Open Sans"/>
                <a:cs typeface="Arial" panose="020B0604020202020204" pitchFamily="34" charset="0"/>
              </a:rPr>
              <a:t>rispetto delle norme comunitarie e nazionali </a:t>
            </a:r>
            <a:r>
              <a:rPr lang="it-IT" altLang="it-IT" sz="3200" dirty="0">
                <a:solidFill>
                  <a:schemeClr val="accent1">
                    <a:lumMod val="75000"/>
                  </a:schemeClr>
                </a:solidFill>
                <a:latin typeface="Open Sans"/>
                <a:cs typeface="Arial" panose="020B0604020202020204" pitchFamily="34" charset="0"/>
              </a:rPr>
              <a:t>in materia di appalti, norme ambientali, etc.</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	La </a:t>
            </a:r>
            <a:r>
              <a:rPr lang="it-IT" altLang="it-IT" sz="3200" b="1" dirty="0">
                <a:solidFill>
                  <a:schemeClr val="accent1">
                    <a:lumMod val="75000"/>
                  </a:schemeClr>
                </a:solidFill>
                <a:latin typeface="Open Sans"/>
                <a:cs typeface="Arial" panose="020B0604020202020204" pitchFamily="34" charset="0"/>
              </a:rPr>
              <a:t>documentazione giustificativa di spesa è completa e coerente </a:t>
            </a:r>
            <a:r>
              <a:rPr lang="it-IT" altLang="it-IT" sz="3200" dirty="0">
                <a:solidFill>
                  <a:schemeClr val="accent1">
                    <a:lumMod val="75000"/>
                  </a:schemeClr>
                </a:solidFill>
                <a:latin typeface="Open Sans"/>
                <a:cs typeface="Arial" panose="020B0604020202020204" pitchFamily="34" charset="0"/>
              </a:rPr>
              <a:t>(comprendendo almeno fatture quietanzate o documentazione contabile equivalente), ai sensi della normativa nazionale e comunitaria di riferimento, rispetto al Programma, al bando di selezione/bando di gara, al contratto/convenzione e a sue eventuali varianti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La documentazione giustificativa di spesa è </a:t>
            </a:r>
            <a:r>
              <a:rPr lang="it-IT" altLang="it-IT" sz="3200" b="1" dirty="0">
                <a:solidFill>
                  <a:schemeClr val="accent1">
                    <a:lumMod val="75000"/>
                  </a:schemeClr>
                </a:solidFill>
                <a:latin typeface="Open Sans"/>
                <a:cs typeface="Arial" panose="020B0604020202020204" pitchFamily="34" charset="0"/>
              </a:rPr>
              <a:t>corretta dal punto di vista normativo</a:t>
            </a:r>
            <a:r>
              <a:rPr lang="it-IT" altLang="it-IT" sz="3200" dirty="0">
                <a:solidFill>
                  <a:schemeClr val="accent1">
                    <a:lumMod val="75000"/>
                  </a:schemeClr>
                </a:solidFill>
                <a:latin typeface="Open Sans"/>
                <a:cs typeface="Arial" panose="020B0604020202020204" pitchFamily="34" charset="0"/>
              </a:rPr>
              <a:t> (civilistico e fiscale) ?</a:t>
            </a:r>
          </a:p>
          <a:p>
            <a:pPr marL="895350" lvl="0" indent="-895350" defTabSz="914400" eaLnBrk="1" hangingPunct="1">
              <a:lnSpc>
                <a:spcPts val="4000"/>
              </a:lnSpc>
              <a:spcBef>
                <a:spcPts val="24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La spesa è ammissibile in quanto sostenuta nel </a:t>
            </a:r>
            <a:r>
              <a:rPr lang="it-IT" altLang="it-IT" sz="3200" b="1" dirty="0">
                <a:solidFill>
                  <a:schemeClr val="accent1">
                    <a:lumMod val="75000"/>
                  </a:schemeClr>
                </a:solidFill>
                <a:latin typeface="Open Sans"/>
                <a:cs typeface="Arial" panose="020B0604020202020204" pitchFamily="34" charset="0"/>
              </a:rPr>
              <a:t>periodo consentito </a:t>
            </a:r>
            <a:r>
              <a:rPr lang="it-IT" altLang="it-IT" sz="3200" dirty="0">
                <a:solidFill>
                  <a:schemeClr val="accent1">
                    <a:lumMod val="75000"/>
                  </a:schemeClr>
                </a:solidFill>
                <a:latin typeface="Open Sans"/>
                <a:cs typeface="Arial" panose="020B0604020202020204" pitchFamily="34" charset="0"/>
              </a:rPr>
              <a:t>dal Programma ?</a:t>
            </a: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B8D22EA5-1D5A-49E5-8678-3C053B151070}"/>
              </a:ext>
            </a:extLst>
          </p:cNvPr>
          <p:cNvSpPr/>
          <p:nvPr/>
        </p:nvSpPr>
        <p:spPr>
          <a:xfrm>
            <a:off x="17641396" y="881336"/>
            <a:ext cx="6045196" cy="1865126"/>
          </a:xfrm>
          <a:prstGeom prst="rect">
            <a:avLst/>
          </a:prstGeom>
        </p:spPr>
        <p:txBody>
          <a:bodyPr wrap="square">
            <a:spAutoFit/>
          </a:bodyPr>
          <a:lstStyle/>
          <a:p>
            <a:pPr lvl="0"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Quesiti chiave per le verifiche amministrative</a:t>
            </a:r>
          </a:p>
          <a:p>
            <a:pPr lvl="0" defTabSz="914400" eaLnBrk="1" hangingPunct="1">
              <a:spcBef>
                <a:spcPct val="20000"/>
              </a:spcBef>
            </a:pPr>
            <a:r>
              <a:rPr lang="it-IT" altLang="it-IT" sz="3600" b="1" i="1" dirty="0">
                <a:solidFill>
                  <a:schemeClr val="accent1">
                    <a:lumMod val="75000"/>
                  </a:schemeClr>
                </a:solidFill>
                <a:latin typeface="Open Sans"/>
                <a:cs typeface="Arial" panose="020B0604020202020204" pitchFamily="34" charset="0"/>
              </a:rPr>
              <a:t>Spesa dei beneficiari</a:t>
            </a:r>
          </a:p>
        </p:txBody>
      </p:sp>
      <p:sp>
        <p:nvSpPr>
          <p:cNvPr id="4" name="Rettangolo 3">
            <a:extLst>
              <a:ext uri="{FF2B5EF4-FFF2-40B4-BE49-F238E27FC236}">
                <a16:creationId xmlns:a16="http://schemas.microsoft.com/office/drawing/2014/main" id="{FF11D2F8-9376-447F-BCCA-0CC90E25503E}"/>
              </a:ext>
            </a:extLst>
          </p:cNvPr>
          <p:cNvSpPr/>
          <p:nvPr/>
        </p:nvSpPr>
        <p:spPr bwMode="auto">
          <a:xfrm>
            <a:off x="15412112" y="-1820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392392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48E8CA2-12C7-43DD-959F-39AD4E342B8C}"/>
              </a:ext>
            </a:extLst>
          </p:cNvPr>
          <p:cNvSpPr/>
          <p:nvPr/>
        </p:nvSpPr>
        <p:spPr bwMode="auto">
          <a:xfrm>
            <a:off x="17832" y="-18208"/>
            <a:ext cx="15394280"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648000" rIns="720000" bIns="38100" numCol="1" rtlCol="0" anchor="t" anchorCtr="0" compatLnSpc="1">
            <a:prstTxWarp prst="textNoShape">
              <a:avLst/>
            </a:prstTxWarp>
            <a:noAutofit/>
          </a:bodyPr>
          <a:lstStyle/>
          <a:p>
            <a:pPr marL="895350" lvl="0" indent="-895350" defTabSz="914400" eaLnBrk="1" hangingPunct="1">
              <a:lnSpc>
                <a:spcPts val="4000"/>
              </a:lnSpc>
              <a:spcBef>
                <a:spcPts val="2400"/>
              </a:spcBef>
              <a:buClr>
                <a:srgbClr val="FF0000"/>
              </a:buClr>
              <a:buFont typeface="+mj-lt"/>
              <a:buAutoNum type="arabicPeriod" startAt="7"/>
            </a:pPr>
            <a:r>
              <a:rPr lang="it-IT" altLang="it-IT" sz="3200" dirty="0">
                <a:solidFill>
                  <a:schemeClr val="accent1">
                    <a:lumMod val="75000"/>
                  </a:schemeClr>
                </a:solidFill>
                <a:latin typeface="Open Sans"/>
                <a:cs typeface="Arial" panose="020B0604020202020204" pitchFamily="34" charset="0"/>
              </a:rPr>
              <a:t>La spesa è ammissibile in quanto riferibile alle </a:t>
            </a:r>
            <a:r>
              <a:rPr lang="it-IT" altLang="it-IT" sz="3200" b="1" dirty="0">
                <a:solidFill>
                  <a:schemeClr val="accent1">
                    <a:lumMod val="75000"/>
                  </a:schemeClr>
                </a:solidFill>
                <a:latin typeface="Open Sans"/>
                <a:cs typeface="Arial" panose="020B0604020202020204" pitchFamily="34" charset="0"/>
              </a:rPr>
              <a:t>tipologie di spesa consentite</a:t>
            </a:r>
            <a:r>
              <a:rPr lang="it-IT" altLang="it-IT" sz="3200" dirty="0">
                <a:solidFill>
                  <a:schemeClr val="accent1">
                    <a:lumMod val="75000"/>
                  </a:schemeClr>
                </a:solidFill>
                <a:latin typeface="Open Sans"/>
                <a:cs typeface="Arial" panose="020B0604020202020204" pitchFamily="34" charset="0"/>
              </a:rPr>
              <a:t> congiuntamente dalla normativa nazionale e comunitaria di riferimento, dal Programma, dal bando di selezione/di gara, dal contratto/convenzione e da sue eventuali varianti ?</a:t>
            </a:r>
          </a:p>
          <a:p>
            <a:pPr marL="895350" lvl="0" indent="-895350" defTabSz="914400" eaLnBrk="1" hangingPunct="1">
              <a:lnSpc>
                <a:spcPts val="4000"/>
              </a:lnSpc>
              <a:spcBef>
                <a:spcPts val="2400"/>
              </a:spcBef>
              <a:buClr>
                <a:srgbClr val="FF0000"/>
              </a:buClr>
              <a:buAutoNum type="arabicPeriod" startAt="7"/>
            </a:pPr>
            <a:r>
              <a:rPr lang="it-IT" altLang="it-IT" sz="3200" dirty="0">
                <a:solidFill>
                  <a:schemeClr val="accent1">
                    <a:lumMod val="75000"/>
                  </a:schemeClr>
                </a:solidFill>
                <a:latin typeface="Open Sans"/>
                <a:cs typeface="Arial" panose="020B0604020202020204" pitchFamily="34" charset="0"/>
              </a:rPr>
              <a:t>È verificato il </a:t>
            </a:r>
            <a:r>
              <a:rPr lang="it-IT" altLang="it-IT" sz="3200" b="1" dirty="0">
                <a:solidFill>
                  <a:schemeClr val="accent1">
                    <a:lumMod val="75000"/>
                  </a:schemeClr>
                </a:solidFill>
                <a:latin typeface="Open Sans"/>
                <a:cs typeface="Arial" panose="020B0604020202020204" pitchFamily="34" charset="0"/>
              </a:rPr>
              <a:t>rispetto dei limiti di spesa ammissibile </a:t>
            </a:r>
            <a:r>
              <a:rPr lang="it-IT" altLang="it-IT" sz="3200" dirty="0">
                <a:solidFill>
                  <a:schemeClr val="accent1">
                    <a:lumMod val="75000"/>
                  </a:schemeClr>
                </a:solidFill>
                <a:latin typeface="Open Sans"/>
                <a:cs typeface="Arial" panose="020B0604020202020204" pitchFamily="34" charset="0"/>
              </a:rPr>
              <a:t>a contributo previsti dalla normativa comunitaria e nazionale di riferimento (es. dal regime di aiuti a cui l'operazione si riferisce), dal Programma, dal bando di selezione/bando di gara, dal contratto/convenzione e da sue eventuali varianti ?</a:t>
            </a:r>
          </a:p>
          <a:p>
            <a:pPr marL="895350" lvl="0" indent="-895350" defTabSz="914400" eaLnBrk="1" hangingPunct="1">
              <a:lnSpc>
                <a:spcPts val="4000"/>
              </a:lnSpc>
              <a:spcBef>
                <a:spcPts val="2400"/>
              </a:spcBef>
              <a:buClr>
                <a:srgbClr val="FF0000"/>
              </a:buClr>
              <a:buAutoNum type="arabicPeriod" startAt="7"/>
            </a:pPr>
            <a:r>
              <a:rPr lang="it-IT" altLang="it-IT" sz="3200" dirty="0">
                <a:solidFill>
                  <a:schemeClr val="accent1">
                    <a:lumMod val="75000"/>
                  </a:schemeClr>
                </a:solidFill>
                <a:latin typeface="Open Sans"/>
                <a:cs typeface="Arial" panose="020B0604020202020204" pitchFamily="34" charset="0"/>
              </a:rPr>
              <a:t>	È verificata l'</a:t>
            </a:r>
            <a:r>
              <a:rPr lang="it-IT" altLang="it-IT" sz="3200" b="1" dirty="0">
                <a:solidFill>
                  <a:schemeClr val="accent1">
                    <a:lumMod val="75000"/>
                  </a:schemeClr>
                </a:solidFill>
                <a:latin typeface="Open Sans"/>
                <a:cs typeface="Arial" panose="020B0604020202020204" pitchFamily="34" charset="0"/>
              </a:rPr>
              <a:t>assenza di cumulo</a:t>
            </a:r>
            <a:r>
              <a:rPr lang="it-IT" altLang="it-IT" sz="3200" dirty="0">
                <a:solidFill>
                  <a:schemeClr val="accent1">
                    <a:lumMod val="75000"/>
                  </a:schemeClr>
                </a:solidFill>
                <a:latin typeface="Open Sans"/>
                <a:cs typeface="Arial" panose="020B0604020202020204" pitchFamily="34" charset="0"/>
              </a:rPr>
              <a:t> del contributo richiesto con altri contributi non cumulabili ?</a:t>
            </a: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B8D22EA5-1D5A-49E5-8678-3C053B151070}"/>
              </a:ext>
            </a:extLst>
          </p:cNvPr>
          <p:cNvSpPr/>
          <p:nvPr/>
        </p:nvSpPr>
        <p:spPr>
          <a:xfrm>
            <a:off x="17641396" y="881336"/>
            <a:ext cx="6045196" cy="1865126"/>
          </a:xfrm>
          <a:prstGeom prst="rect">
            <a:avLst/>
          </a:prstGeom>
        </p:spPr>
        <p:txBody>
          <a:bodyPr wrap="square">
            <a:spAutoFit/>
          </a:bodyPr>
          <a:lstStyle/>
          <a:p>
            <a:pPr lvl="0"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Quesiti chiave per le verifiche amministrative</a:t>
            </a:r>
          </a:p>
          <a:p>
            <a:pPr lvl="0" defTabSz="914400" eaLnBrk="1" hangingPunct="1">
              <a:spcBef>
                <a:spcPct val="20000"/>
              </a:spcBef>
            </a:pPr>
            <a:r>
              <a:rPr lang="it-IT" altLang="it-IT" sz="3600" b="1" i="1" dirty="0">
                <a:solidFill>
                  <a:schemeClr val="accent1">
                    <a:lumMod val="75000"/>
                  </a:schemeClr>
                </a:solidFill>
                <a:latin typeface="Open Sans"/>
                <a:cs typeface="Arial" panose="020B0604020202020204" pitchFamily="34" charset="0"/>
              </a:rPr>
              <a:t>Spesa dei beneficiari</a:t>
            </a:r>
          </a:p>
        </p:txBody>
      </p:sp>
      <p:sp>
        <p:nvSpPr>
          <p:cNvPr id="4" name="Rettangolo 3">
            <a:extLst>
              <a:ext uri="{FF2B5EF4-FFF2-40B4-BE49-F238E27FC236}">
                <a16:creationId xmlns:a16="http://schemas.microsoft.com/office/drawing/2014/main" id="{FF11D2F8-9376-447F-BCCA-0CC90E25503E}"/>
              </a:ext>
            </a:extLst>
          </p:cNvPr>
          <p:cNvSpPr/>
          <p:nvPr/>
        </p:nvSpPr>
        <p:spPr bwMode="auto">
          <a:xfrm>
            <a:off x="15412112" y="-1820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354931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FA5D715C-E23D-45AD-9D15-77421186AE29}"/>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Line 39">
            <a:extLst>
              <a:ext uri="{FF2B5EF4-FFF2-40B4-BE49-F238E27FC236}">
                <a16:creationId xmlns:a16="http://schemas.microsoft.com/office/drawing/2014/main" id="{D348CBA4-0BA3-4C71-BCEF-678C673691ED}"/>
              </a:ext>
            </a:extLst>
          </p:cNvPr>
          <p:cNvSpPr>
            <a:spLocks noChangeShapeType="1"/>
          </p:cNvSpPr>
          <p:nvPr/>
        </p:nvSpPr>
        <p:spPr bwMode="auto">
          <a:xfrm rot="5400000">
            <a:off x="12187238" y="-3519488"/>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dirty="0">
              <a:latin typeface="Open Sans"/>
              <a:cs typeface="Calibri" panose="020F0502020204030204" pitchFamily="34" charset="0"/>
            </a:endParaRPr>
          </a:p>
        </p:txBody>
      </p:sp>
      <p:sp>
        <p:nvSpPr>
          <p:cNvPr id="3" name="AutoShape 43">
            <a:extLst>
              <a:ext uri="{FF2B5EF4-FFF2-40B4-BE49-F238E27FC236}">
                <a16:creationId xmlns:a16="http://schemas.microsoft.com/office/drawing/2014/main" id="{25BF5257-7BF4-485B-BCBF-BED5FBFBE316}"/>
              </a:ext>
            </a:extLst>
          </p:cNvPr>
          <p:cNvSpPr>
            <a:spLocks noChangeArrowheads="1"/>
          </p:cNvSpPr>
          <p:nvPr/>
        </p:nvSpPr>
        <p:spPr bwMode="auto">
          <a:xfrm>
            <a:off x="742728" y="6035676"/>
            <a:ext cx="14328999" cy="5070792"/>
          </a:xfrm>
          <a:prstGeom prst="wedgeRectCallout">
            <a:avLst>
              <a:gd name="adj1" fmla="val 39498"/>
              <a:gd name="adj2" fmla="val -62003"/>
            </a:avLst>
          </a:prstGeom>
          <a:solidFill>
            <a:schemeClr val="accent2">
              <a:lumMod val="60000"/>
              <a:lumOff val="4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I controlli possono essere effettuati su base campionaria ed hanno l'obiettivo di accertare l'effettività e la correttezza della spesa, nonché a completare la verifica di elementi che non possono essere accertati mediante le verifiche amministrative. Esse riguardano la corretta esecuzione dei lavori, delle opere e dei beni finanziati, la realtà dell'operazione, la consegna del prodotto o del servizio nel rispetto di termini e condizioni previste, l'avanzamento fisico, il rispetto delle norme dell'UE in materia di pubblicità e l'esame della documentazione di spesa e contabile in originale relativa alle domande di rimborso presentate</a:t>
            </a:r>
            <a:endParaRPr kumimoji="1" lang="es-ES" altLang="it-IT" dirty="0">
              <a:solidFill>
                <a:schemeClr val="bg1"/>
              </a:solidFill>
              <a:latin typeface="Open Sans"/>
              <a:ea typeface="MS PGothic" panose="020B0600070205080204" pitchFamily="34" charset="-128"/>
              <a:cs typeface="Calibri" panose="020F0502020204030204" pitchFamily="34" charset="0"/>
            </a:endParaRPr>
          </a:p>
        </p:txBody>
      </p:sp>
      <p:sp>
        <p:nvSpPr>
          <p:cNvPr id="4" name="Text Box 6">
            <a:extLst>
              <a:ext uri="{FF2B5EF4-FFF2-40B4-BE49-F238E27FC236}">
                <a16:creationId xmlns:a16="http://schemas.microsoft.com/office/drawing/2014/main" id="{E02D1E4C-231B-4E9E-A103-6455B1A5C74A}"/>
              </a:ext>
            </a:extLst>
          </p:cNvPr>
          <p:cNvSpPr txBox="1">
            <a:spLocks noChangeArrowheads="1"/>
          </p:cNvSpPr>
          <p:nvPr/>
        </p:nvSpPr>
        <p:spPr bwMode="auto">
          <a:xfrm>
            <a:off x="354014" y="149297"/>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800000"/>
                </a:solidFill>
                <a:latin typeface="Open Sans"/>
                <a:ea typeface="MS PGothic" panose="020B0600070205080204" pitchFamily="34" charset="-128"/>
                <a:cs typeface="Calibri" panose="020F0502020204030204" pitchFamily="34" charset="0"/>
              </a:rPr>
              <a:t>Fase 4</a:t>
            </a:r>
            <a:br>
              <a:rPr lang="it-IT" altLang="it-IT" b="1" dirty="0">
                <a:solidFill>
                  <a:srgbClr val="800000"/>
                </a:solidFill>
                <a:latin typeface="Open Sans"/>
                <a:ea typeface="MS PGothic" panose="020B0600070205080204" pitchFamily="34" charset="-128"/>
                <a:cs typeface="Calibri" panose="020F0502020204030204" pitchFamily="34" charset="0"/>
              </a:rPr>
            </a:br>
            <a:r>
              <a:rPr lang="it-IT" altLang="it-IT" sz="4000" b="1" dirty="0">
                <a:solidFill>
                  <a:srgbClr val="800000"/>
                </a:solidFill>
                <a:latin typeface="Open Sans"/>
                <a:ea typeface="MS PGothic" panose="020B0600070205080204" pitchFamily="34" charset="-128"/>
                <a:cs typeface="Calibri" panose="020F0502020204030204" pitchFamily="34" charset="0"/>
              </a:rPr>
              <a:t>Verifiche in loco durante la realizzazione del progetto</a:t>
            </a:r>
            <a:endParaRPr lang="it-IT" altLang="it-IT" sz="2800" b="1" dirty="0">
              <a:solidFill>
                <a:srgbClr val="800000"/>
              </a:solidFill>
              <a:latin typeface="Open Sans"/>
              <a:ea typeface="MS PGothic" panose="020B0600070205080204" pitchFamily="34" charset="-128"/>
              <a:cs typeface="Calibri" panose="020F0502020204030204" pitchFamily="34" charset="0"/>
            </a:endParaRPr>
          </a:p>
        </p:txBody>
      </p:sp>
      <p:sp>
        <p:nvSpPr>
          <p:cNvPr id="5" name="Rectangle 8">
            <a:extLst>
              <a:ext uri="{FF2B5EF4-FFF2-40B4-BE49-F238E27FC236}">
                <a16:creationId xmlns:a16="http://schemas.microsoft.com/office/drawing/2014/main" id="{9CE44656-00FE-45DA-BDF4-ECF1F98B76C7}"/>
              </a:ext>
            </a:extLst>
          </p:cNvPr>
          <p:cNvSpPr>
            <a:spLocks noChangeArrowheads="1"/>
          </p:cNvSpPr>
          <p:nvPr/>
        </p:nvSpPr>
        <p:spPr bwMode="auto">
          <a:xfrm>
            <a:off x="17068800" y="6391404"/>
            <a:ext cx="657247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it-IT" altLang="it-IT" sz="2800" i="1" dirty="0">
                <a:solidFill>
                  <a:schemeClr val="bg1"/>
                </a:solidFill>
                <a:latin typeface="Open Sans"/>
                <a:cs typeface="Calibri" panose="020F0502020204030204" pitchFamily="34" charset="0"/>
              </a:rPr>
              <a:t>Questi controlli sono effettuati dalle UMC, avvalendosi anche delle Unità Operative Periferiche (UOP) presso gli uffici regionali decentrati (Genio Civile, Ispettorati Tecnici, Soprintendenze) e dagli organismi di collaudo. In particolare, gli uffici del Genio Civile saranno competenti per quanto riguarda i controlli sulle operazioni relative ai </a:t>
            </a:r>
            <a:r>
              <a:rPr lang="it-IT" altLang="it-IT" sz="2800" i="1" dirty="0" err="1">
                <a:solidFill>
                  <a:schemeClr val="bg1"/>
                </a:solidFill>
                <a:latin typeface="Open Sans"/>
                <a:cs typeface="Calibri" panose="020F0502020204030204" pitchFamily="34" charset="0"/>
              </a:rPr>
              <a:t>macroprocessi</a:t>
            </a:r>
            <a:r>
              <a:rPr lang="it-IT" altLang="it-IT" sz="2800" i="1" dirty="0">
                <a:solidFill>
                  <a:schemeClr val="bg1"/>
                </a:solidFill>
                <a:latin typeface="Open Sans"/>
                <a:cs typeface="Calibri" panose="020F0502020204030204" pitchFamily="34" charset="0"/>
              </a:rPr>
              <a:t> OOPP / Beni / Servizi a regia e a titolarità. </a:t>
            </a:r>
          </a:p>
        </p:txBody>
      </p:sp>
      <p:sp>
        <p:nvSpPr>
          <p:cNvPr id="6" name="Oval 9">
            <a:extLst>
              <a:ext uri="{FF2B5EF4-FFF2-40B4-BE49-F238E27FC236}">
                <a16:creationId xmlns:a16="http://schemas.microsoft.com/office/drawing/2014/main" id="{7D0ABBF4-E41D-4C99-991C-68EF4D7415AE}"/>
              </a:ext>
            </a:extLst>
          </p:cNvPr>
          <p:cNvSpPr>
            <a:spLocks noChangeAspect="1" noChangeArrowheads="1"/>
          </p:cNvSpPr>
          <p:nvPr/>
        </p:nvSpPr>
        <p:spPr bwMode="auto">
          <a:xfrm>
            <a:off x="4991100" y="4699000"/>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1</a:t>
            </a:r>
          </a:p>
        </p:txBody>
      </p:sp>
      <p:sp>
        <p:nvSpPr>
          <p:cNvPr id="7" name="Oval 10">
            <a:extLst>
              <a:ext uri="{FF2B5EF4-FFF2-40B4-BE49-F238E27FC236}">
                <a16:creationId xmlns:a16="http://schemas.microsoft.com/office/drawing/2014/main" id="{6E8AA206-FF0F-4E3D-915A-03101E0F3C34}"/>
              </a:ext>
            </a:extLst>
          </p:cNvPr>
          <p:cNvSpPr>
            <a:spLocks noChangeAspect="1" noChangeArrowheads="1"/>
          </p:cNvSpPr>
          <p:nvPr/>
        </p:nvSpPr>
        <p:spPr bwMode="auto">
          <a:xfrm>
            <a:off x="8016877" y="4664076"/>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2</a:t>
            </a:r>
          </a:p>
        </p:txBody>
      </p:sp>
      <p:sp>
        <p:nvSpPr>
          <p:cNvPr id="8" name="Oval 11">
            <a:extLst>
              <a:ext uri="{FF2B5EF4-FFF2-40B4-BE49-F238E27FC236}">
                <a16:creationId xmlns:a16="http://schemas.microsoft.com/office/drawing/2014/main" id="{1D6BEBF6-B09D-4A76-B15A-09A1A7EAC753}"/>
              </a:ext>
            </a:extLst>
          </p:cNvPr>
          <p:cNvSpPr>
            <a:spLocks noChangeAspect="1" noChangeArrowheads="1"/>
          </p:cNvSpPr>
          <p:nvPr/>
        </p:nvSpPr>
        <p:spPr bwMode="auto">
          <a:xfrm>
            <a:off x="10750550" y="470852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3</a:t>
            </a:r>
          </a:p>
        </p:txBody>
      </p:sp>
      <p:sp>
        <p:nvSpPr>
          <p:cNvPr id="9" name="Oval 12">
            <a:extLst>
              <a:ext uri="{FF2B5EF4-FFF2-40B4-BE49-F238E27FC236}">
                <a16:creationId xmlns:a16="http://schemas.microsoft.com/office/drawing/2014/main" id="{6951FA1E-3C34-4673-B745-89755712011A}"/>
              </a:ext>
            </a:extLst>
          </p:cNvPr>
          <p:cNvSpPr>
            <a:spLocks noChangeAspect="1" noChangeArrowheads="1"/>
          </p:cNvSpPr>
          <p:nvPr/>
        </p:nvSpPr>
        <p:spPr bwMode="auto">
          <a:xfrm>
            <a:off x="13690600" y="477837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dirty="0">
                <a:solidFill>
                  <a:srgbClr val="FF0000"/>
                </a:solidFill>
                <a:latin typeface="Open Sans"/>
                <a:cs typeface="Calibri" panose="020F0502020204030204" pitchFamily="34" charset="0"/>
              </a:rPr>
              <a:t>4</a:t>
            </a:r>
          </a:p>
        </p:txBody>
      </p:sp>
      <p:sp>
        <p:nvSpPr>
          <p:cNvPr id="10" name="Oval 13">
            <a:extLst>
              <a:ext uri="{FF2B5EF4-FFF2-40B4-BE49-F238E27FC236}">
                <a16:creationId xmlns:a16="http://schemas.microsoft.com/office/drawing/2014/main" id="{E4E92CB0-B70F-4CED-B5D9-F9227A67A5E6}"/>
              </a:ext>
            </a:extLst>
          </p:cNvPr>
          <p:cNvSpPr>
            <a:spLocks noChangeAspect="1" noChangeArrowheads="1"/>
          </p:cNvSpPr>
          <p:nvPr/>
        </p:nvSpPr>
        <p:spPr bwMode="auto">
          <a:xfrm>
            <a:off x="16833850" y="4708526"/>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5</a:t>
            </a:r>
          </a:p>
        </p:txBody>
      </p:sp>
      <p:sp>
        <p:nvSpPr>
          <p:cNvPr id="11" name="Text Box 14">
            <a:extLst>
              <a:ext uri="{FF2B5EF4-FFF2-40B4-BE49-F238E27FC236}">
                <a16:creationId xmlns:a16="http://schemas.microsoft.com/office/drawing/2014/main" id="{9F5211EC-459A-477A-9B4F-D943AFE7BB2D}"/>
              </a:ext>
            </a:extLst>
          </p:cNvPr>
          <p:cNvSpPr txBox="1">
            <a:spLocks noChangeArrowheads="1"/>
          </p:cNvSpPr>
          <p:nvPr/>
        </p:nvSpPr>
        <p:spPr bwMode="auto">
          <a:xfrm>
            <a:off x="5133977" y="2968626"/>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preliminare</a:t>
            </a:r>
          </a:p>
        </p:txBody>
      </p:sp>
      <p:sp>
        <p:nvSpPr>
          <p:cNvPr id="12" name="Text Box 15">
            <a:extLst>
              <a:ext uri="{FF2B5EF4-FFF2-40B4-BE49-F238E27FC236}">
                <a16:creationId xmlns:a16="http://schemas.microsoft.com/office/drawing/2014/main" id="{2B5EA5C6-3552-40DA-924B-1176905E6F3F}"/>
              </a:ext>
            </a:extLst>
          </p:cNvPr>
          <p:cNvSpPr txBox="1">
            <a:spLocks noChangeArrowheads="1"/>
          </p:cNvSpPr>
          <p:nvPr/>
        </p:nvSpPr>
        <p:spPr bwMode="auto">
          <a:xfrm>
            <a:off x="8391527" y="3003550"/>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della selezione</a:t>
            </a:r>
          </a:p>
        </p:txBody>
      </p:sp>
      <p:sp>
        <p:nvSpPr>
          <p:cNvPr id="13" name="Text Box 16">
            <a:extLst>
              <a:ext uri="{FF2B5EF4-FFF2-40B4-BE49-F238E27FC236}">
                <a16:creationId xmlns:a16="http://schemas.microsoft.com/office/drawing/2014/main" id="{7F86E1FF-ABDB-4C12-8718-BFA1845663D0}"/>
              </a:ext>
            </a:extLst>
          </p:cNvPr>
          <p:cNvSpPr txBox="1">
            <a:spLocks noChangeArrowheads="1"/>
          </p:cNvSpPr>
          <p:nvPr/>
        </p:nvSpPr>
        <p:spPr bwMode="auto">
          <a:xfrm>
            <a:off x="11093451" y="2990850"/>
            <a:ext cx="25368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amministrativa durante l'attuazione</a:t>
            </a:r>
          </a:p>
        </p:txBody>
      </p:sp>
      <p:sp>
        <p:nvSpPr>
          <p:cNvPr id="14" name="Text Box 17">
            <a:extLst>
              <a:ext uri="{FF2B5EF4-FFF2-40B4-BE49-F238E27FC236}">
                <a16:creationId xmlns:a16="http://schemas.microsoft.com/office/drawing/2014/main" id="{C64B35F4-2E23-439C-904D-E1505DF1FCF8}"/>
              </a:ext>
            </a:extLst>
          </p:cNvPr>
          <p:cNvSpPr txBox="1">
            <a:spLocks noChangeArrowheads="1"/>
          </p:cNvSpPr>
          <p:nvPr/>
        </p:nvSpPr>
        <p:spPr bwMode="auto">
          <a:xfrm>
            <a:off x="14065250" y="3114676"/>
            <a:ext cx="28225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b="1" dirty="0">
                <a:solidFill>
                  <a:srgbClr val="FF0000"/>
                </a:solidFill>
                <a:latin typeface="Open Sans"/>
                <a:cs typeface="Calibri" panose="020F0502020204030204" pitchFamily="34" charset="0"/>
              </a:rPr>
              <a:t>Verifica in loco durante la realizzazione</a:t>
            </a:r>
          </a:p>
        </p:txBody>
      </p:sp>
      <p:sp>
        <p:nvSpPr>
          <p:cNvPr id="15" name="Text Box 18">
            <a:extLst>
              <a:ext uri="{FF2B5EF4-FFF2-40B4-BE49-F238E27FC236}">
                <a16:creationId xmlns:a16="http://schemas.microsoft.com/office/drawing/2014/main" id="{9E704EF2-3F6A-46A8-ADEB-D9E762BBCBFD}"/>
              </a:ext>
            </a:extLst>
          </p:cNvPr>
          <p:cNvSpPr txBox="1">
            <a:spLocks noChangeArrowheads="1"/>
          </p:cNvSpPr>
          <p:nvPr/>
        </p:nvSpPr>
        <p:spPr bwMode="auto">
          <a:xfrm>
            <a:off x="17332326" y="3124200"/>
            <a:ext cx="253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dopo la realizzazione</a:t>
            </a:r>
          </a:p>
        </p:txBody>
      </p:sp>
    </p:spTree>
    <p:extLst>
      <p:ext uri="{BB962C8B-B14F-4D97-AF65-F5344CB8AC3E}">
        <p14:creationId xmlns:p14="http://schemas.microsoft.com/office/powerpoint/2010/main" val="274967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3C9864A-833E-43E7-BB1B-374FEB67EDDC}"/>
              </a:ext>
            </a:extLst>
          </p:cNvPr>
          <p:cNvSpPr/>
          <p:nvPr/>
        </p:nvSpPr>
        <p:spPr>
          <a:xfrm>
            <a:off x="19006928" y="1025352"/>
            <a:ext cx="5256584" cy="1200329"/>
          </a:xfrm>
          <a:prstGeom prst="rect">
            <a:avLst/>
          </a:prstGeom>
        </p:spPr>
        <p:txBody>
          <a:bodyPr wrap="square">
            <a:spAutoFit/>
          </a:bodyPr>
          <a:lstStyle/>
          <a:p>
            <a:pPr lvl="0"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Quesiti chiave per i controlli in loco</a:t>
            </a:r>
          </a:p>
        </p:txBody>
      </p:sp>
      <p:sp>
        <p:nvSpPr>
          <p:cNvPr id="4" name="Rettangolo 3">
            <a:extLst>
              <a:ext uri="{FF2B5EF4-FFF2-40B4-BE49-F238E27FC236}">
                <a16:creationId xmlns:a16="http://schemas.microsoft.com/office/drawing/2014/main" id="{FC181169-D4D6-44E0-94AA-028928E3031B}"/>
              </a:ext>
            </a:extLst>
          </p:cNvPr>
          <p:cNvSpPr/>
          <p:nvPr/>
        </p:nvSpPr>
        <p:spPr bwMode="auto">
          <a:xfrm>
            <a:off x="17592600" y="-50335"/>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
        <p:nvSpPr>
          <p:cNvPr id="2" name="Rettangolo 1">
            <a:extLst>
              <a:ext uri="{FF2B5EF4-FFF2-40B4-BE49-F238E27FC236}">
                <a16:creationId xmlns:a16="http://schemas.microsoft.com/office/drawing/2014/main" id="{F0E649BF-C83E-4C8F-8DA1-06F3B6E54C45}"/>
              </a:ext>
            </a:extLst>
          </p:cNvPr>
          <p:cNvSpPr/>
          <p:nvPr/>
        </p:nvSpPr>
        <p:spPr bwMode="auto">
          <a:xfrm>
            <a:off x="17832" y="-18208"/>
            <a:ext cx="17574768"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324000" rIns="720000" bIns="38100" numCol="1" rtlCol="0" anchor="t" anchorCtr="0" compatLnSpc="1">
            <a:prstTxWarp prst="textNoShape">
              <a:avLst/>
            </a:prstTxWarp>
            <a:noAutofit/>
          </a:bodyPr>
          <a:lstStyle/>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verificata l’</a:t>
            </a:r>
            <a:r>
              <a:rPr lang="it-IT" altLang="it-IT" sz="3200" b="1" dirty="0">
                <a:solidFill>
                  <a:schemeClr val="accent1">
                    <a:lumMod val="75000"/>
                  </a:schemeClr>
                </a:solidFill>
                <a:latin typeface="Open Sans"/>
                <a:cs typeface="Arial" panose="020B0604020202020204" pitchFamily="34" charset="0"/>
              </a:rPr>
              <a:t>esistenza e l’operatività del beneficiario</a:t>
            </a:r>
            <a:r>
              <a:rPr lang="it-IT" altLang="it-IT" sz="3200" dirty="0">
                <a:solidFill>
                  <a:schemeClr val="accent1">
                    <a:lumMod val="75000"/>
                  </a:schemeClr>
                </a:solidFill>
                <a:latin typeface="Open Sans"/>
                <a:cs typeface="Arial" panose="020B0604020202020204" pitchFamily="34" charset="0"/>
              </a:rPr>
              <a:t> selezionato?</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presente presso la sede del beneficiario tutta la </a:t>
            </a:r>
            <a:r>
              <a:rPr lang="it-IT" altLang="it-IT" sz="3200" b="1" dirty="0">
                <a:solidFill>
                  <a:schemeClr val="accent1">
                    <a:lumMod val="75000"/>
                  </a:schemeClr>
                </a:solidFill>
                <a:latin typeface="Open Sans"/>
                <a:cs typeface="Arial" panose="020B0604020202020204" pitchFamily="34" charset="0"/>
              </a:rPr>
              <a:t>documentazione amministrativo-contabile</a:t>
            </a:r>
            <a:r>
              <a:rPr lang="it-IT" altLang="it-IT" sz="3200" dirty="0">
                <a:solidFill>
                  <a:schemeClr val="accent1">
                    <a:lumMod val="75000"/>
                  </a:schemeClr>
                </a:solidFill>
                <a:latin typeface="Open Sans"/>
                <a:cs typeface="Arial" panose="020B0604020202020204" pitchFamily="34" charset="0"/>
              </a:rPr>
              <a:t> in originale, compresa la documentazione giustificativa di spesa, prescritta dalla normativa comunitaria e nazionale, dal Programma, etc. </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Esiste presso il beneficiario una </a:t>
            </a:r>
            <a:r>
              <a:rPr lang="it-IT" altLang="it-IT" sz="3200" b="1" dirty="0">
                <a:solidFill>
                  <a:schemeClr val="accent1">
                    <a:lumMod val="75000"/>
                  </a:schemeClr>
                </a:solidFill>
                <a:latin typeface="Open Sans"/>
                <a:cs typeface="Arial" panose="020B0604020202020204" pitchFamily="34" charset="0"/>
              </a:rPr>
              <a:t>contabilità separata </a:t>
            </a:r>
            <a:r>
              <a:rPr lang="it-IT" altLang="it-IT" sz="3200" dirty="0">
                <a:solidFill>
                  <a:schemeClr val="accent1">
                    <a:lumMod val="75000"/>
                  </a:schemeClr>
                </a:solidFill>
                <a:latin typeface="Open Sans"/>
                <a:cs typeface="Arial" panose="020B0604020202020204" pitchFamily="34" charset="0"/>
              </a:rPr>
              <a:t>relativa alle spese sostenute?</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Per quanto riguarda l’</a:t>
            </a:r>
            <a:r>
              <a:rPr lang="it-IT" altLang="it-IT" sz="3200" b="1" dirty="0">
                <a:solidFill>
                  <a:schemeClr val="accent1">
                    <a:lumMod val="75000"/>
                  </a:schemeClr>
                </a:solidFill>
                <a:latin typeface="Open Sans"/>
                <a:cs typeface="Arial" panose="020B0604020202020204" pitchFamily="34" charset="0"/>
              </a:rPr>
              <a:t>avanzamento</a:t>
            </a:r>
            <a:r>
              <a:rPr lang="it-IT" altLang="it-IT" sz="3200" dirty="0">
                <a:solidFill>
                  <a:schemeClr val="accent1">
                    <a:lumMod val="75000"/>
                  </a:schemeClr>
                </a:solidFill>
                <a:latin typeface="Open Sans"/>
                <a:cs typeface="Arial" panose="020B0604020202020204" pitchFamily="34" charset="0"/>
              </a:rPr>
              <a:t>, l'opera pubblica o la fornitura di beni e servizi oggetto del cofinanziamento è ad uno stadio di corretta esecuzione o è completata, in linea con la documentazione presentata dal beneficiario a supporto della rendicontazione e della richiesta di erogazione del contributo ?</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assicurata la </a:t>
            </a:r>
            <a:r>
              <a:rPr lang="it-IT" altLang="it-IT" sz="3200" b="1" dirty="0">
                <a:solidFill>
                  <a:schemeClr val="accent1">
                    <a:lumMod val="75000"/>
                  </a:schemeClr>
                </a:solidFill>
                <a:latin typeface="Open Sans"/>
                <a:cs typeface="Arial" panose="020B0604020202020204" pitchFamily="34" charset="0"/>
              </a:rPr>
              <a:t>conformità</a:t>
            </a:r>
            <a:r>
              <a:rPr lang="it-IT" altLang="it-IT" sz="3200" dirty="0">
                <a:solidFill>
                  <a:schemeClr val="accent1">
                    <a:lumMod val="75000"/>
                  </a:schemeClr>
                </a:solidFill>
                <a:latin typeface="Open Sans"/>
                <a:cs typeface="Arial" panose="020B0604020202020204" pitchFamily="34" charset="0"/>
              </a:rPr>
              <a:t> delle opere, beni o servizi oggetto del cofinanziamento rispetto a quanto previsto dalla normativa comunitaria e nazionale, dal POR FESR Sicilia 2014/2020, dalla procedura di selezione dell'operazione, dalla Convenzione / Contratto stipulato tra AdG, OI e beneficiario, dal bando di gara attivato dal beneficiario, dal Contratto stipulato dal beneficiario con il fornitore ?</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Sono stati adempiuti gli </a:t>
            </a:r>
            <a:r>
              <a:rPr lang="it-IT" altLang="it-IT" sz="3200" b="1" dirty="0">
                <a:solidFill>
                  <a:schemeClr val="accent1">
                    <a:lumMod val="75000"/>
                  </a:schemeClr>
                </a:solidFill>
                <a:latin typeface="Open Sans"/>
                <a:cs typeface="Arial" panose="020B0604020202020204" pitchFamily="34" charset="0"/>
              </a:rPr>
              <a:t>obblighi di informazione </a:t>
            </a:r>
            <a:r>
              <a:rPr lang="it-IT" altLang="it-IT" sz="3200" dirty="0">
                <a:solidFill>
                  <a:schemeClr val="accent1">
                    <a:lumMod val="75000"/>
                  </a:schemeClr>
                </a:solidFill>
                <a:latin typeface="Open Sans"/>
                <a:cs typeface="Arial" panose="020B0604020202020204" pitchFamily="34" charset="0"/>
              </a:rPr>
              <a:t>previsti dalla normativa comunitaria, dal Programma e dalla Strategia di Comunicazione ?</a:t>
            </a:r>
          </a:p>
          <a:p>
            <a:pPr marL="895350" lvl="0" indent="-895350" defTabSz="914400" eaLnBrk="1" hangingPunct="1">
              <a:lnSpc>
                <a:spcPts val="4000"/>
              </a:lnSpc>
              <a:spcBef>
                <a:spcPts val="2000"/>
              </a:spcBef>
              <a:buClr>
                <a:srgbClr val="FF0000"/>
              </a:buClr>
              <a:buAutoNum type="arabicPeriod"/>
            </a:pPr>
            <a:r>
              <a:rPr lang="it-IT" altLang="it-IT" sz="3200" dirty="0">
                <a:solidFill>
                  <a:schemeClr val="accent1">
                    <a:lumMod val="75000"/>
                  </a:schemeClr>
                </a:solidFill>
                <a:latin typeface="Open Sans"/>
                <a:cs typeface="Arial" panose="020B0604020202020204" pitchFamily="34" charset="0"/>
              </a:rPr>
              <a:t>È assicurata la </a:t>
            </a:r>
            <a:r>
              <a:rPr lang="it-IT" altLang="it-IT" sz="3200" b="1" dirty="0">
                <a:solidFill>
                  <a:schemeClr val="accent1">
                    <a:lumMod val="75000"/>
                  </a:schemeClr>
                </a:solidFill>
                <a:latin typeface="Open Sans"/>
                <a:cs typeface="Arial" panose="020B0604020202020204" pitchFamily="34" charset="0"/>
              </a:rPr>
              <a:t>corrispondenza di ogni singolo giustificativo di spesa </a:t>
            </a:r>
            <a:r>
              <a:rPr lang="it-IT" altLang="it-IT" sz="3200" dirty="0">
                <a:solidFill>
                  <a:schemeClr val="accent1">
                    <a:lumMod val="75000"/>
                  </a:schemeClr>
                </a:solidFill>
                <a:latin typeface="Open Sans"/>
                <a:cs typeface="Arial" panose="020B0604020202020204" pitchFamily="34" charset="0"/>
              </a:rPr>
              <a:t>– o quota parte di esso – al progetto cofinanziato ? È verificata l'</a:t>
            </a:r>
            <a:r>
              <a:rPr lang="it-IT" altLang="it-IT" sz="3200" b="1" dirty="0">
                <a:solidFill>
                  <a:schemeClr val="accent1">
                    <a:lumMod val="75000"/>
                  </a:schemeClr>
                </a:solidFill>
                <a:latin typeface="Open Sans"/>
                <a:cs typeface="Arial" panose="020B0604020202020204" pitchFamily="34" charset="0"/>
              </a:rPr>
              <a:t>assenza di cumulo</a:t>
            </a:r>
            <a:r>
              <a:rPr lang="it-IT" altLang="it-IT" sz="3200" dirty="0">
                <a:solidFill>
                  <a:schemeClr val="accent1">
                    <a:lumMod val="75000"/>
                  </a:schemeClr>
                </a:solidFill>
                <a:latin typeface="Open Sans"/>
                <a:cs typeface="Arial" panose="020B0604020202020204" pitchFamily="34" charset="0"/>
              </a:rPr>
              <a:t> con eventuali altre agevolazioni ?</a:t>
            </a:r>
          </a:p>
          <a:p>
            <a:pPr marL="895350" lvl="0" indent="-895350" defTabSz="914400" eaLnBrk="1" hangingPunct="1">
              <a:lnSpc>
                <a:spcPts val="4000"/>
              </a:lnSpc>
              <a:spcBef>
                <a:spcPts val="2400"/>
              </a:spcBef>
              <a:buClr>
                <a:srgbClr val="FF0000"/>
              </a:buClr>
              <a:buAutoNum type="arabicPeriod"/>
            </a:pPr>
            <a:endParaRPr lang="it-IT" altLang="it-IT" sz="3200" dirty="0">
              <a:solidFill>
                <a:schemeClr val="accent1">
                  <a:lumMod val="75000"/>
                </a:schemeClr>
              </a:solidFill>
              <a:latin typeface="Open Sans"/>
              <a:cs typeface="Arial" panose="020B0604020202020204" pitchFamily="34" charset="0"/>
            </a:endParaRPr>
          </a:p>
          <a:p>
            <a:pPr marL="895350" lvl="0" indent="-895350" defTabSz="914400" eaLnBrk="1" hangingPunct="1">
              <a:lnSpc>
                <a:spcPts val="4000"/>
              </a:lnSpc>
              <a:spcBef>
                <a:spcPts val="2400"/>
              </a:spcBef>
              <a:buClr>
                <a:srgbClr val="FF0000"/>
              </a:buClr>
              <a:buAutoNum type="arabicPeriod"/>
            </a:pPr>
            <a:endParaRPr lang="it-IT" altLang="it-IT" sz="3200" dirty="0">
              <a:solidFill>
                <a:schemeClr val="accent1">
                  <a:lumMod val="75000"/>
                </a:schemeClr>
              </a:solidFill>
              <a:latin typeface="Open Sans"/>
              <a:cs typeface="Arial" panose="020B0604020202020204" pitchFamily="34" charset="0"/>
            </a:endParaRPr>
          </a:p>
          <a:p>
            <a:pPr marL="895350" lvl="0" indent="-895350" defTabSz="914400" eaLnBrk="1" hangingPunct="1">
              <a:lnSpc>
                <a:spcPts val="4000"/>
              </a:lnSpc>
              <a:spcBef>
                <a:spcPts val="2400"/>
              </a:spcBef>
              <a:buClr>
                <a:srgbClr val="FF0000"/>
              </a:buClr>
              <a:buAutoNum type="arabicPeriod"/>
            </a:pPr>
            <a:endParaRPr lang="it-IT" altLang="it-IT" sz="3200" dirty="0">
              <a:solidFill>
                <a:schemeClr val="accent1">
                  <a:lumMod val="75000"/>
                </a:schemeClr>
              </a:solidFill>
              <a:latin typeface="Open Sans"/>
              <a:cs typeface="Arial" panose="020B0604020202020204" pitchFamily="34" charset="0"/>
            </a:endParaRPr>
          </a:p>
          <a:p>
            <a:pPr marL="895350" lvl="0" indent="-895350" defTabSz="914400" eaLnBrk="1" hangingPunct="1">
              <a:lnSpc>
                <a:spcPts val="4000"/>
              </a:lnSpc>
              <a:spcBef>
                <a:spcPts val="2400"/>
              </a:spcBef>
              <a:buClr>
                <a:srgbClr val="FF0000"/>
              </a:buClr>
              <a:buAutoNum type="arabicPeriod"/>
            </a:pPr>
            <a:endParaRPr lang="it-IT" altLang="it-IT" sz="3200" dirty="0">
              <a:solidFill>
                <a:schemeClr val="accent1">
                  <a:lumMod val="75000"/>
                </a:schemeClr>
              </a:solidFill>
              <a:latin typeface="Open Sans"/>
              <a:cs typeface="Arial" panose="020B0604020202020204" pitchFamily="34" charset="0"/>
            </a:endParaRPr>
          </a:p>
          <a:p>
            <a:pPr marL="895350" lvl="0" indent="-895350" defTabSz="914400" eaLnBrk="1" hangingPunct="1">
              <a:lnSpc>
                <a:spcPts val="4000"/>
              </a:lnSpc>
              <a:spcBef>
                <a:spcPts val="2400"/>
              </a:spcBef>
              <a:buClr>
                <a:srgbClr val="FF0000"/>
              </a:buClr>
              <a:buAutoNum type="arabicPeriod"/>
            </a:pPr>
            <a:endParaRPr lang="it-IT" altLang="it-IT" sz="32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317299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A64FD025-A6DD-499B-8607-1C31D1C67953}"/>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5602" name="Line 39">
            <a:extLst>
              <a:ext uri="{FF2B5EF4-FFF2-40B4-BE49-F238E27FC236}">
                <a16:creationId xmlns:a16="http://schemas.microsoft.com/office/drawing/2014/main" id="{84A28222-BEAC-4C7C-A91A-6A21C08DB607}"/>
              </a:ext>
            </a:extLst>
          </p:cNvPr>
          <p:cNvSpPr>
            <a:spLocks noChangeShapeType="1"/>
          </p:cNvSpPr>
          <p:nvPr/>
        </p:nvSpPr>
        <p:spPr bwMode="auto">
          <a:xfrm rot="5400000">
            <a:off x="12187238" y="-442912"/>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a:latin typeface="Open Sans"/>
            </a:endParaRPr>
          </a:p>
        </p:txBody>
      </p:sp>
      <p:sp>
        <p:nvSpPr>
          <p:cNvPr id="25603" name="AutoShape 43">
            <a:extLst>
              <a:ext uri="{FF2B5EF4-FFF2-40B4-BE49-F238E27FC236}">
                <a16:creationId xmlns:a16="http://schemas.microsoft.com/office/drawing/2014/main" id="{BB836E1D-115C-4443-83FE-5F8DC11C3B8A}"/>
              </a:ext>
            </a:extLst>
          </p:cNvPr>
          <p:cNvSpPr>
            <a:spLocks noChangeArrowheads="1"/>
          </p:cNvSpPr>
          <p:nvPr/>
        </p:nvSpPr>
        <p:spPr bwMode="auto">
          <a:xfrm>
            <a:off x="3549651" y="2825751"/>
            <a:ext cx="6483350" cy="4032250"/>
          </a:xfrm>
          <a:prstGeom prst="wedgeRectCallout">
            <a:avLst>
              <a:gd name="adj1" fmla="val -12241"/>
              <a:gd name="adj2" fmla="val 68032"/>
            </a:avLst>
          </a:prstGeom>
          <a:solidFill>
            <a:schemeClr val="accent1">
              <a:lumMod val="20000"/>
              <a:lumOff val="8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2800" b="1" dirty="0">
                <a:solidFill>
                  <a:srgbClr val="C00000"/>
                </a:solidFill>
                <a:latin typeface="Open Sans"/>
                <a:ea typeface="MS PGothic" panose="020B0600070205080204" pitchFamily="34" charset="-128"/>
                <a:cs typeface="Times New Roman" panose="02020603050405020304" pitchFamily="18" charset="0"/>
              </a:rPr>
              <a:t>Analisi preliminare</a:t>
            </a:r>
          </a:p>
          <a:p>
            <a:pPr eaLnBrk="1" hangingPunct="1">
              <a:spcBef>
                <a:spcPct val="25000"/>
              </a:spcBef>
              <a:buFontTx/>
              <a:buNone/>
            </a:pPr>
            <a:r>
              <a:rPr kumimoji="1" lang="it-IT" altLang="it-IT" sz="2800" dirty="0">
                <a:solidFill>
                  <a:schemeClr val="bg1"/>
                </a:solidFill>
                <a:latin typeface="Open Sans"/>
                <a:ea typeface="MS PGothic" panose="020B0600070205080204" pitchFamily="34" charset="-128"/>
                <a:cs typeface="Times New Roman" panose="02020603050405020304" pitchFamily="18" charset="0"/>
              </a:rPr>
              <a:t>Riguarda l'analisi dei dati relativi all'operazione da controllare (anche con riguardo all'avanzamento finanziario, fisico e procedurale) e della documentazione tecnica ed amministrativa già in possesso dell'</a:t>
            </a:r>
            <a:r>
              <a:rPr kumimoji="1" lang="it-IT" altLang="it-IT" sz="2800" dirty="0" err="1">
                <a:solidFill>
                  <a:schemeClr val="bg1"/>
                </a:solidFill>
                <a:latin typeface="Open Sans"/>
                <a:ea typeface="MS PGothic" panose="020B0600070205080204" pitchFamily="34" charset="-128"/>
                <a:cs typeface="Times New Roman" panose="02020603050405020304" pitchFamily="18" charset="0"/>
              </a:rPr>
              <a:t>AdG</a:t>
            </a:r>
            <a:endParaRPr kumimoji="1" lang="es-ES" altLang="it-IT" sz="2800" dirty="0">
              <a:solidFill>
                <a:schemeClr val="bg1"/>
              </a:solidFill>
              <a:latin typeface="Open Sans"/>
              <a:ea typeface="MS PGothic" panose="020B0600070205080204" pitchFamily="34" charset="-128"/>
              <a:cs typeface="Times New Roman" panose="02020603050405020304" pitchFamily="18" charset="0"/>
            </a:endParaRPr>
          </a:p>
        </p:txBody>
      </p:sp>
      <p:sp>
        <p:nvSpPr>
          <p:cNvPr id="25604" name="Text Box 6">
            <a:extLst>
              <a:ext uri="{FF2B5EF4-FFF2-40B4-BE49-F238E27FC236}">
                <a16:creationId xmlns:a16="http://schemas.microsoft.com/office/drawing/2014/main" id="{C1EF9553-DBB1-42A9-A393-EBDC249EB2A5}"/>
              </a:ext>
            </a:extLst>
          </p:cNvPr>
          <p:cNvSpPr txBox="1">
            <a:spLocks noChangeArrowheads="1"/>
          </p:cNvSpPr>
          <p:nvPr/>
        </p:nvSpPr>
        <p:spPr bwMode="auto">
          <a:xfrm>
            <a:off x="465856" y="301357"/>
            <a:ext cx="8568654" cy="111124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4000" b="1" dirty="0">
                <a:solidFill>
                  <a:srgbClr val="800000"/>
                </a:solidFill>
                <a:latin typeface="Open Sans"/>
                <a:ea typeface="MS PGothic" panose="020B0600070205080204" pitchFamily="34" charset="-128"/>
                <a:cs typeface="Calibri" panose="020F0502020204030204" pitchFamily="34" charset="0"/>
              </a:rPr>
              <a:t>Le fasi del controllo sul posto</a:t>
            </a:r>
          </a:p>
          <a:p>
            <a:pPr eaLnBrk="1" hangingPunct="1">
              <a:spcBef>
                <a:spcPct val="0"/>
              </a:spcBef>
              <a:buFontTx/>
              <a:buNone/>
            </a:pPr>
            <a:r>
              <a:rPr lang="it-IT" altLang="it-IT" b="1" dirty="0">
                <a:solidFill>
                  <a:srgbClr val="800000"/>
                </a:solidFill>
                <a:latin typeface="Open Sans"/>
                <a:ea typeface="MS PGothic" panose="020B0600070205080204" pitchFamily="34" charset="-128"/>
                <a:cs typeface="Calibri" panose="020F0502020204030204" pitchFamily="34" charset="0"/>
              </a:rPr>
              <a:t>Paragrafo 2.5.2 del Manuale</a:t>
            </a:r>
          </a:p>
        </p:txBody>
      </p:sp>
      <p:sp>
        <p:nvSpPr>
          <p:cNvPr id="25605" name="Oval 7">
            <a:extLst>
              <a:ext uri="{FF2B5EF4-FFF2-40B4-BE49-F238E27FC236}">
                <a16:creationId xmlns:a16="http://schemas.microsoft.com/office/drawing/2014/main" id="{C47D3D63-92B9-428D-A169-3EBEB8984BBF}"/>
              </a:ext>
            </a:extLst>
          </p:cNvPr>
          <p:cNvSpPr>
            <a:spLocks noChangeAspect="1" noChangeArrowheads="1"/>
          </p:cNvSpPr>
          <p:nvPr/>
        </p:nvSpPr>
        <p:spPr bwMode="auto">
          <a:xfrm>
            <a:off x="5565777" y="7721600"/>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a:solidFill>
                  <a:srgbClr val="FF0000"/>
                </a:solidFill>
                <a:latin typeface="Open Sans"/>
              </a:rPr>
              <a:t>1</a:t>
            </a:r>
          </a:p>
        </p:txBody>
      </p:sp>
      <p:sp>
        <p:nvSpPr>
          <p:cNvPr id="25606" name="AutoShape 43">
            <a:extLst>
              <a:ext uri="{FF2B5EF4-FFF2-40B4-BE49-F238E27FC236}">
                <a16:creationId xmlns:a16="http://schemas.microsoft.com/office/drawing/2014/main" id="{5B2CE1BA-FEAD-4266-9FED-18DD306468C9}"/>
              </a:ext>
            </a:extLst>
          </p:cNvPr>
          <p:cNvSpPr>
            <a:spLocks noChangeArrowheads="1"/>
          </p:cNvSpPr>
          <p:nvPr/>
        </p:nvSpPr>
        <p:spPr bwMode="auto">
          <a:xfrm>
            <a:off x="9023350" y="9305926"/>
            <a:ext cx="11953876" cy="4086224"/>
          </a:xfrm>
          <a:prstGeom prst="wedgeRectCallout">
            <a:avLst>
              <a:gd name="adj1" fmla="val -27426"/>
              <a:gd name="adj2" fmla="val -68028"/>
            </a:avLst>
          </a:prstGeom>
          <a:solidFill>
            <a:schemeClr val="accent1">
              <a:lumMod val="20000"/>
              <a:lumOff val="8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2800" b="1" dirty="0">
                <a:solidFill>
                  <a:srgbClr val="C00000"/>
                </a:solidFill>
                <a:latin typeface="Open Sans"/>
                <a:ea typeface="MS PGothic" panose="020B0600070205080204" pitchFamily="34" charset="-128"/>
                <a:cs typeface="Times New Roman" panose="02020603050405020304" pitchFamily="18" charset="0"/>
              </a:rPr>
              <a:t>Esecuzione della verifica sul posto</a:t>
            </a:r>
          </a:p>
          <a:p>
            <a:pPr eaLnBrk="1" hangingPunct="1">
              <a:spcBef>
                <a:spcPct val="25000"/>
              </a:spcBef>
              <a:buFontTx/>
              <a:buNone/>
            </a:pPr>
            <a:r>
              <a:rPr kumimoji="1" lang="it-IT" altLang="it-IT" sz="2800" dirty="0">
                <a:solidFill>
                  <a:schemeClr val="bg1"/>
                </a:solidFill>
                <a:latin typeface="Open Sans"/>
                <a:ea typeface="MS PGothic" panose="020B0600070205080204" pitchFamily="34" charset="-128"/>
                <a:cs typeface="Times New Roman" panose="02020603050405020304" pitchFamily="18" charset="0"/>
              </a:rPr>
              <a:t>La verifica – precedentemente notificata al beneficiario – viene compiuta mediante un sopralluogo. La verifica procede: (a) al controllo di tutta la documentazione contabile ed amministrativa in originale nonché della documentazione tecnica contenuta nel fascicolo dell'operazione (b) al sopralluogo nel cantiere, qualora l'intervento sia ancora in fase di realizzazione, o al sito in cui l'intervento è stato realizzato. Il sopralluogo viene registrato in un apposito verbale.</a:t>
            </a:r>
            <a:endParaRPr kumimoji="1" lang="es-ES" altLang="it-IT" sz="2800" dirty="0">
              <a:solidFill>
                <a:schemeClr val="bg1"/>
              </a:solidFill>
              <a:latin typeface="Open Sans"/>
              <a:ea typeface="MS PGothic" panose="020B0600070205080204" pitchFamily="34" charset="-128"/>
              <a:cs typeface="Times New Roman" panose="02020603050405020304" pitchFamily="18" charset="0"/>
            </a:endParaRPr>
          </a:p>
        </p:txBody>
      </p:sp>
      <p:sp>
        <p:nvSpPr>
          <p:cNvPr id="25607" name="Oval 9">
            <a:extLst>
              <a:ext uri="{FF2B5EF4-FFF2-40B4-BE49-F238E27FC236}">
                <a16:creationId xmlns:a16="http://schemas.microsoft.com/office/drawing/2014/main" id="{A8E4FBC5-A975-4188-8E93-BA0237FE7C20}"/>
              </a:ext>
            </a:extLst>
          </p:cNvPr>
          <p:cNvSpPr>
            <a:spLocks noChangeAspect="1" noChangeArrowheads="1"/>
          </p:cNvSpPr>
          <p:nvPr/>
        </p:nvSpPr>
        <p:spPr bwMode="auto">
          <a:xfrm>
            <a:off x="11039477" y="7721600"/>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a:solidFill>
                  <a:srgbClr val="FF0000"/>
                </a:solidFill>
                <a:latin typeface="Open Sans"/>
              </a:rPr>
              <a:t>3</a:t>
            </a:r>
          </a:p>
        </p:txBody>
      </p:sp>
      <p:sp>
        <p:nvSpPr>
          <p:cNvPr id="25608" name="AutoShape 43">
            <a:extLst>
              <a:ext uri="{FF2B5EF4-FFF2-40B4-BE49-F238E27FC236}">
                <a16:creationId xmlns:a16="http://schemas.microsoft.com/office/drawing/2014/main" id="{3C0B31DD-C9C4-465A-926F-6A5AB25E3622}"/>
              </a:ext>
            </a:extLst>
          </p:cNvPr>
          <p:cNvSpPr>
            <a:spLocks noChangeArrowheads="1"/>
          </p:cNvSpPr>
          <p:nvPr/>
        </p:nvSpPr>
        <p:spPr bwMode="auto">
          <a:xfrm>
            <a:off x="10657224" y="1135257"/>
            <a:ext cx="8568654" cy="3022600"/>
          </a:xfrm>
          <a:prstGeom prst="wedgeRectCallout">
            <a:avLst>
              <a:gd name="adj1" fmla="val -6754"/>
              <a:gd name="adj2" fmla="val 159848"/>
            </a:avLst>
          </a:prstGeom>
          <a:solidFill>
            <a:schemeClr val="accent1">
              <a:lumMod val="20000"/>
              <a:lumOff val="8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2800" b="1" dirty="0">
                <a:solidFill>
                  <a:srgbClr val="C00000"/>
                </a:solidFill>
                <a:latin typeface="Open Sans"/>
                <a:ea typeface="MS PGothic" panose="020B0600070205080204" pitchFamily="34" charset="-128"/>
                <a:cs typeface="Times New Roman" panose="02020603050405020304" pitchFamily="18" charset="0"/>
              </a:rPr>
              <a:t>Resoconto della verifica</a:t>
            </a:r>
          </a:p>
          <a:p>
            <a:pPr eaLnBrk="1" hangingPunct="1">
              <a:spcBef>
                <a:spcPct val="25000"/>
              </a:spcBef>
              <a:buFontTx/>
              <a:buNone/>
            </a:pPr>
            <a:r>
              <a:rPr kumimoji="1" lang="it-IT" altLang="it-IT" sz="2800" dirty="0">
                <a:solidFill>
                  <a:schemeClr val="bg1"/>
                </a:solidFill>
                <a:latin typeface="Open Sans"/>
                <a:ea typeface="MS PGothic" panose="020B0600070205080204" pitchFamily="34" charset="-128"/>
                <a:cs typeface="Times New Roman" panose="02020603050405020304" pitchFamily="18" charset="0"/>
              </a:rPr>
              <a:t>Viene effettuato mediante la compilazione di una check list di controllo e redazione di un rapporto, che descrive le attività di controllo svolte e i relativi risultati.</a:t>
            </a:r>
            <a:endParaRPr kumimoji="1" lang="es-ES" altLang="it-IT" sz="2800" dirty="0">
              <a:solidFill>
                <a:schemeClr val="bg1"/>
              </a:solidFill>
              <a:latin typeface="Open Sans"/>
              <a:ea typeface="MS PGothic" panose="020B0600070205080204" pitchFamily="34" charset="-128"/>
              <a:cs typeface="Times New Roman" panose="02020603050405020304" pitchFamily="18" charset="0"/>
            </a:endParaRPr>
          </a:p>
        </p:txBody>
      </p:sp>
      <p:sp>
        <p:nvSpPr>
          <p:cNvPr id="25609" name="Oval 11">
            <a:extLst>
              <a:ext uri="{FF2B5EF4-FFF2-40B4-BE49-F238E27FC236}">
                <a16:creationId xmlns:a16="http://schemas.microsoft.com/office/drawing/2014/main" id="{B347CC74-E085-4450-8AE4-C976E236E665}"/>
              </a:ext>
            </a:extLst>
          </p:cNvPr>
          <p:cNvSpPr>
            <a:spLocks noChangeAspect="1" noChangeArrowheads="1"/>
          </p:cNvSpPr>
          <p:nvPr/>
        </p:nvSpPr>
        <p:spPr bwMode="auto">
          <a:xfrm>
            <a:off x="14074777" y="7721600"/>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a:solidFill>
                  <a:srgbClr val="FF0000"/>
                </a:solidFill>
                <a:latin typeface="Open Sans"/>
              </a:rPr>
              <a:t>4</a:t>
            </a:r>
          </a:p>
        </p:txBody>
      </p:sp>
      <p:sp>
        <p:nvSpPr>
          <p:cNvPr id="25610" name="Oval 14">
            <a:extLst>
              <a:ext uri="{FF2B5EF4-FFF2-40B4-BE49-F238E27FC236}">
                <a16:creationId xmlns:a16="http://schemas.microsoft.com/office/drawing/2014/main" id="{27E11447-D4CC-4634-BE7A-0300F09C4C4A}"/>
              </a:ext>
            </a:extLst>
          </p:cNvPr>
          <p:cNvSpPr>
            <a:spLocks noChangeAspect="1" noChangeArrowheads="1"/>
          </p:cNvSpPr>
          <p:nvPr/>
        </p:nvSpPr>
        <p:spPr bwMode="auto">
          <a:xfrm>
            <a:off x="18529300" y="7734300"/>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a:solidFill>
                  <a:srgbClr val="FF0000"/>
                </a:solidFill>
                <a:latin typeface="Open Sans"/>
              </a:rPr>
              <a:t>5</a:t>
            </a:r>
          </a:p>
        </p:txBody>
      </p:sp>
      <p:sp>
        <p:nvSpPr>
          <p:cNvPr id="25611" name="AutoShape 43">
            <a:extLst>
              <a:ext uri="{FF2B5EF4-FFF2-40B4-BE49-F238E27FC236}">
                <a16:creationId xmlns:a16="http://schemas.microsoft.com/office/drawing/2014/main" id="{61BB43BE-1F5D-4663-B1F6-E71AB6F3BF43}"/>
              </a:ext>
            </a:extLst>
          </p:cNvPr>
          <p:cNvSpPr>
            <a:spLocks noChangeArrowheads="1"/>
          </p:cNvSpPr>
          <p:nvPr/>
        </p:nvSpPr>
        <p:spPr bwMode="auto">
          <a:xfrm>
            <a:off x="3406777" y="9305927"/>
            <a:ext cx="4752974" cy="3600450"/>
          </a:xfrm>
          <a:prstGeom prst="wedgeRectCallout">
            <a:avLst>
              <a:gd name="adj1" fmla="val 53542"/>
              <a:gd name="adj2" fmla="val -72310"/>
            </a:avLst>
          </a:prstGeom>
          <a:solidFill>
            <a:schemeClr val="accent1">
              <a:lumMod val="20000"/>
              <a:lumOff val="8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2800" b="1" dirty="0">
                <a:solidFill>
                  <a:srgbClr val="C00000"/>
                </a:solidFill>
                <a:latin typeface="Open Sans"/>
                <a:ea typeface="MS PGothic" panose="020B0600070205080204" pitchFamily="34" charset="-128"/>
                <a:cs typeface="Times New Roman" panose="02020603050405020304" pitchFamily="18" charset="0"/>
              </a:rPr>
              <a:t>Notifica</a:t>
            </a:r>
          </a:p>
          <a:p>
            <a:pPr eaLnBrk="1" hangingPunct="1">
              <a:spcBef>
                <a:spcPct val="25000"/>
              </a:spcBef>
              <a:buFontTx/>
              <a:buNone/>
            </a:pPr>
            <a:r>
              <a:rPr kumimoji="1" lang="it-IT" altLang="it-IT" sz="2800" dirty="0">
                <a:solidFill>
                  <a:schemeClr val="bg1"/>
                </a:solidFill>
                <a:latin typeface="Open Sans"/>
                <a:ea typeface="MS PGothic" panose="020B0600070205080204" pitchFamily="34" charset="-128"/>
                <a:cs typeface="Times New Roman" panose="02020603050405020304" pitchFamily="18" charset="0"/>
              </a:rPr>
              <a:t>La notifica permette al beneficiario di mettere a disposizione personale e documenti. In alcuni casi la verifica può essere effettuata senza preavviso</a:t>
            </a:r>
            <a:endParaRPr kumimoji="1" lang="es-ES" altLang="it-IT" sz="2800" dirty="0">
              <a:solidFill>
                <a:schemeClr val="bg1"/>
              </a:solidFill>
              <a:latin typeface="Open Sans"/>
              <a:ea typeface="MS PGothic" panose="020B0600070205080204" pitchFamily="34" charset="-128"/>
              <a:cs typeface="Times New Roman" panose="02020603050405020304" pitchFamily="18" charset="0"/>
            </a:endParaRPr>
          </a:p>
        </p:txBody>
      </p:sp>
      <p:sp>
        <p:nvSpPr>
          <p:cNvPr id="25612" name="Oval 16">
            <a:extLst>
              <a:ext uri="{FF2B5EF4-FFF2-40B4-BE49-F238E27FC236}">
                <a16:creationId xmlns:a16="http://schemas.microsoft.com/office/drawing/2014/main" id="{AC129244-134C-40C2-BECF-8872E202A6B1}"/>
              </a:ext>
            </a:extLst>
          </p:cNvPr>
          <p:cNvSpPr>
            <a:spLocks noChangeAspect="1" noChangeArrowheads="1"/>
          </p:cNvSpPr>
          <p:nvPr/>
        </p:nvSpPr>
        <p:spPr bwMode="auto">
          <a:xfrm>
            <a:off x="8302627" y="7721600"/>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a:solidFill>
                  <a:srgbClr val="FF0000"/>
                </a:solidFill>
                <a:latin typeface="Open Sans"/>
              </a:rPr>
              <a:t>2</a:t>
            </a:r>
          </a:p>
        </p:txBody>
      </p:sp>
      <p:sp>
        <p:nvSpPr>
          <p:cNvPr id="25613" name="AutoShape 43">
            <a:extLst>
              <a:ext uri="{FF2B5EF4-FFF2-40B4-BE49-F238E27FC236}">
                <a16:creationId xmlns:a16="http://schemas.microsoft.com/office/drawing/2014/main" id="{0F582FA4-BEC2-45F3-8C8A-A961165E7F44}"/>
              </a:ext>
            </a:extLst>
          </p:cNvPr>
          <p:cNvSpPr>
            <a:spLocks noChangeArrowheads="1"/>
          </p:cNvSpPr>
          <p:nvPr/>
        </p:nvSpPr>
        <p:spPr bwMode="auto">
          <a:xfrm>
            <a:off x="15071726" y="4410074"/>
            <a:ext cx="7489426" cy="2879726"/>
          </a:xfrm>
          <a:prstGeom prst="wedgeRectCallout">
            <a:avLst>
              <a:gd name="adj1" fmla="val 18819"/>
              <a:gd name="adj2" fmla="val 59491"/>
            </a:avLst>
          </a:prstGeom>
          <a:solidFill>
            <a:schemeClr val="accent1">
              <a:lumMod val="20000"/>
              <a:lumOff val="8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sz="2800" b="1" dirty="0">
                <a:solidFill>
                  <a:srgbClr val="C00000"/>
                </a:solidFill>
                <a:latin typeface="Open Sans"/>
                <a:ea typeface="MS PGothic" panose="020B0600070205080204" pitchFamily="34" charset="-128"/>
                <a:cs typeface="Times New Roman" panose="02020603050405020304" pitchFamily="18" charset="0"/>
              </a:rPr>
              <a:t>Gestione degli esiti</a:t>
            </a:r>
          </a:p>
          <a:p>
            <a:pPr eaLnBrk="1" hangingPunct="1">
              <a:spcBef>
                <a:spcPct val="25000"/>
              </a:spcBef>
              <a:buFontTx/>
              <a:buNone/>
            </a:pPr>
            <a:r>
              <a:rPr kumimoji="1" lang="it-IT" altLang="it-IT" sz="2800" dirty="0">
                <a:solidFill>
                  <a:schemeClr val="bg1"/>
                </a:solidFill>
                <a:latin typeface="Open Sans"/>
                <a:ea typeface="MS PGothic" panose="020B0600070205080204" pitchFamily="34" charset="-128"/>
                <a:cs typeface="Times New Roman" panose="02020603050405020304" pitchFamily="18" charset="0"/>
              </a:rPr>
              <a:t>La spesa non viene inclusa nei conti certificati se le verifiche non sono completate. La rilevazione di irregolarità in spesa certificata si associa a misure correttive</a:t>
            </a:r>
            <a:endParaRPr kumimoji="1" lang="es-ES" altLang="it-IT" sz="2800" dirty="0">
              <a:solidFill>
                <a:schemeClr val="bg1"/>
              </a:solidFill>
              <a:latin typeface="Open Sans"/>
              <a:ea typeface="MS PGothic" panose="020B0600070205080204" pitchFamily="34" charset="-128"/>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58FEA74-1C16-4AC9-85BA-173AC8970603}"/>
              </a:ext>
            </a:extLst>
          </p:cNvPr>
          <p:cNvSpPr/>
          <p:nvPr/>
        </p:nvSpPr>
        <p:spPr bwMode="auto">
          <a:xfrm>
            <a:off x="0" y="0"/>
            <a:ext cx="10247784"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1908000" rIns="1260000" bIns="38100" numCol="1" rtlCol="0" anchor="t" anchorCtr="0" compatLnSpc="1">
            <a:prstTxWarp prst="textNoShape">
              <a:avLst/>
            </a:prstTxWarp>
            <a:noAutofit/>
          </a:bodyPr>
          <a:lstStyle/>
          <a:p>
            <a:pPr algn="r" eaLnBrk="1"/>
            <a:r>
              <a:rPr lang="it-IT" altLang="x-none" sz="6600" b="1" dirty="0">
                <a:solidFill>
                  <a:schemeClr val="bg2"/>
                </a:solidFill>
                <a:latin typeface="Open Sans" charset="0"/>
                <a:ea typeface="Open Sans" charset="0"/>
                <a:cs typeface="Open Sans" charset="0"/>
                <a:sym typeface="Poppins SemiBold" charset="0"/>
              </a:rPr>
              <a:t>Sommario</a:t>
            </a:r>
            <a:endParaRPr kumimoji="0" lang="it-IT" sz="6600" b="0" i="0" u="none" strike="noStrike" cap="none" normalizeH="0" baseline="0" dirty="0">
              <a:ln>
                <a:noFill/>
              </a:ln>
              <a:solidFill>
                <a:srgbClr val="74808C"/>
              </a:solidFill>
              <a:effectLst/>
              <a:latin typeface="Poppins" charset="0"/>
              <a:ea typeface="Poppins" charset="0"/>
              <a:cs typeface="Poppins" charset="0"/>
              <a:sym typeface="Poppins" charset="0"/>
            </a:endParaRPr>
          </a:p>
        </p:txBody>
      </p:sp>
      <p:sp>
        <p:nvSpPr>
          <p:cNvPr id="3" name="Rettangolo 2">
            <a:extLst>
              <a:ext uri="{FF2B5EF4-FFF2-40B4-BE49-F238E27FC236}">
                <a16:creationId xmlns:a16="http://schemas.microsoft.com/office/drawing/2014/main" id="{6D0F09C1-E4BA-41E7-9911-C9F3235060FE}"/>
              </a:ext>
            </a:extLst>
          </p:cNvPr>
          <p:cNvSpPr/>
          <p:nvPr/>
        </p:nvSpPr>
        <p:spPr>
          <a:xfrm>
            <a:off x="11399912" y="650297"/>
            <a:ext cx="10873208" cy="10756791"/>
          </a:xfrm>
          <a:prstGeom prst="rect">
            <a:avLst/>
          </a:prstGeom>
        </p:spPr>
        <p:txBody>
          <a:bodyPr wrap="square">
            <a:spAutoFit/>
          </a:bodyPr>
          <a:lstStyle/>
          <a:p>
            <a:pPr marL="804863" lvl="0" indent="-804863" algn="just">
              <a:spcBef>
                <a:spcPts val="1800"/>
              </a:spcBef>
              <a:spcAft>
                <a:spcPts val="0"/>
              </a:spcAft>
              <a:buClr>
                <a:srgbClr val="FF0000"/>
              </a:buClr>
              <a:buSzPct val="110000"/>
            </a:pPr>
            <a:r>
              <a:rPr lang="it-IT" sz="3600" b="1" dirty="0">
                <a:solidFill>
                  <a:srgbClr val="FF0000"/>
                </a:solidFill>
                <a:latin typeface="Open Sans"/>
                <a:ea typeface="Calibri" panose="020F0502020204030204" pitchFamily="34" charset="0"/>
                <a:cs typeface="Times New Roman" panose="02020603050405020304" pitchFamily="18" charset="0"/>
              </a:rPr>
              <a:t>1)</a:t>
            </a:r>
            <a:r>
              <a:rPr lang="it-IT" sz="3600" dirty="0">
                <a:solidFill>
                  <a:schemeClr val="bg1"/>
                </a:solidFill>
                <a:latin typeface="Open Sans"/>
                <a:ea typeface="Calibri" panose="020F0502020204030204" pitchFamily="34" charset="0"/>
                <a:cs typeface="Times New Roman" panose="02020603050405020304" pitchFamily="18" charset="0"/>
              </a:rPr>
              <a:t>	Basi giuridiche e tecniche dell'attività di controllo di primo livello. Struttura e inquadramento del Manuale dei Controlli di primo livello del POR FESR Sicilia 2014-2020. Aspetti organizzativi.</a:t>
            </a:r>
          </a:p>
          <a:p>
            <a:pPr marL="804863" lvl="0" indent="-804863" algn="just">
              <a:spcBef>
                <a:spcPts val="1800"/>
              </a:spcBef>
              <a:spcAft>
                <a:spcPts val="0"/>
              </a:spcAft>
              <a:buClr>
                <a:srgbClr val="FF0000"/>
              </a:buClr>
              <a:buSzPct val="110000"/>
            </a:pPr>
            <a:r>
              <a:rPr lang="it-IT" sz="3600" b="1" dirty="0">
                <a:solidFill>
                  <a:srgbClr val="FF0000"/>
                </a:solidFill>
                <a:latin typeface="Open Sans"/>
                <a:cs typeface="Times New Roman" panose="02020603050405020304" pitchFamily="18" charset="0"/>
              </a:rPr>
              <a:t>2)</a:t>
            </a:r>
            <a:r>
              <a:rPr lang="it-IT" sz="3600" dirty="0">
                <a:solidFill>
                  <a:schemeClr val="bg1"/>
                </a:solidFill>
                <a:latin typeface="Open Sans"/>
                <a:ea typeface="Calibri" panose="020F0502020204030204" pitchFamily="34" charset="0"/>
                <a:cs typeface="Times New Roman" panose="02020603050405020304" pitchFamily="18" charset="0"/>
              </a:rPr>
              <a:t>	Tipologie, contenuti essenziali, modalità di svolgimento e sviluppo temporale dei controlli di primo livello. Controlli documentali, controlli in loco e campionamento per i controlli in loco. Controlli di sistema e controlli di qualità.</a:t>
            </a:r>
          </a:p>
          <a:p>
            <a:pPr marL="804863" lvl="0" indent="-804863" algn="just">
              <a:spcBef>
                <a:spcPts val="1800"/>
              </a:spcBef>
              <a:spcAft>
                <a:spcPts val="0"/>
              </a:spcAft>
              <a:buClr>
                <a:srgbClr val="FF0000"/>
              </a:buClr>
              <a:buSzPct val="110000"/>
            </a:pPr>
            <a:r>
              <a:rPr lang="it-IT" sz="3600" b="1" dirty="0">
                <a:solidFill>
                  <a:srgbClr val="FF0000"/>
                </a:solidFill>
                <a:latin typeface="Open Sans"/>
                <a:cs typeface="Times New Roman" panose="02020603050405020304" pitchFamily="18" charset="0"/>
              </a:rPr>
              <a:t>3)</a:t>
            </a:r>
            <a:r>
              <a:rPr lang="it-IT" sz="3600" dirty="0">
                <a:solidFill>
                  <a:schemeClr val="bg1"/>
                </a:solidFill>
                <a:latin typeface="Open Sans"/>
                <a:ea typeface="Calibri" panose="020F0502020204030204" pitchFamily="34" charset="0"/>
                <a:cs typeface="Times New Roman" panose="02020603050405020304" pitchFamily="18" charset="0"/>
              </a:rPr>
              <a:t>	Inquadramento e presentazione generale degli elementi specifici di controllo (appalti pubblici, aiuti di Stato, altri elementi). Inquadramento e presentazione generale della regolamentazione in materia di spese ammissibili e di rendicontazione.</a:t>
            </a:r>
          </a:p>
          <a:p>
            <a:pPr marL="804863" lvl="0" indent="-804863" algn="just">
              <a:spcBef>
                <a:spcPts val="1800"/>
              </a:spcBef>
              <a:spcAft>
                <a:spcPts val="0"/>
              </a:spcAft>
              <a:buClr>
                <a:srgbClr val="FF0000"/>
              </a:buClr>
              <a:buSzPct val="110000"/>
            </a:pPr>
            <a:r>
              <a:rPr lang="it-IT" sz="3600" b="1" dirty="0">
                <a:solidFill>
                  <a:srgbClr val="FF0000"/>
                </a:solidFill>
                <a:latin typeface="Open Sans"/>
                <a:cs typeface="Times New Roman" panose="02020603050405020304" pitchFamily="18" charset="0"/>
              </a:rPr>
              <a:t>4)</a:t>
            </a:r>
            <a:r>
              <a:rPr lang="it-IT" sz="3600" dirty="0">
                <a:solidFill>
                  <a:schemeClr val="bg1"/>
                </a:solidFill>
                <a:latin typeface="Open Sans"/>
                <a:ea typeface="Calibri" panose="020F0502020204030204" pitchFamily="34" charset="0"/>
                <a:cs typeface="Times New Roman" panose="02020603050405020304" pitchFamily="18" charset="0"/>
              </a:rPr>
              <a:t>	Dichiarazione di affidabilità e riepilogo annuale delle relazioni di audit finali e dei controlli effettuati.</a:t>
            </a:r>
          </a:p>
        </p:txBody>
      </p:sp>
      <p:sp>
        <p:nvSpPr>
          <p:cNvPr id="4" name="CasellaDiTesto 3">
            <a:extLst>
              <a:ext uri="{FF2B5EF4-FFF2-40B4-BE49-F238E27FC236}">
                <a16:creationId xmlns:a16="http://schemas.microsoft.com/office/drawing/2014/main" id="{DA3586F3-D4FC-4144-B39F-2EF0C52AD38E}"/>
              </a:ext>
            </a:extLst>
          </p:cNvPr>
          <p:cNvSpPr txBox="1"/>
          <p:nvPr/>
        </p:nvSpPr>
        <p:spPr>
          <a:xfrm>
            <a:off x="983432" y="3545632"/>
            <a:ext cx="8280920" cy="2062103"/>
          </a:xfrm>
          <a:prstGeom prst="rect">
            <a:avLst/>
          </a:prstGeom>
          <a:noFill/>
        </p:spPr>
        <p:txBody>
          <a:bodyPr wrap="square" rtlCol="0">
            <a:spAutoFit/>
          </a:bodyPr>
          <a:lstStyle/>
          <a:p>
            <a:pPr algn="r"/>
            <a:r>
              <a:rPr lang="it-IT" sz="3200" b="1" i="1" dirty="0">
                <a:latin typeface="Open Sans"/>
              </a:rPr>
              <a:t>L'ultima versione del «Manuale dei Controlli di primo livello del PO FESR» è stata approvata con DDG n. 572 / A7 DRP del 28 ottobre 2019</a:t>
            </a:r>
          </a:p>
        </p:txBody>
      </p:sp>
    </p:spTree>
    <p:extLst>
      <p:ext uri="{BB962C8B-B14F-4D97-AF65-F5344CB8AC3E}">
        <p14:creationId xmlns:p14="http://schemas.microsoft.com/office/powerpoint/2010/main" val="143929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72E30349-9BD2-42F2-B35B-9EF32A99621F}"/>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63490" name="Text Box 43">
            <a:extLst>
              <a:ext uri="{FF2B5EF4-FFF2-40B4-BE49-F238E27FC236}">
                <a16:creationId xmlns:a16="http://schemas.microsoft.com/office/drawing/2014/main" id="{394875E1-5B2A-4A89-A068-11ECF6216ECF}"/>
              </a:ext>
            </a:extLst>
          </p:cNvPr>
          <p:cNvSpPr txBox="1">
            <a:spLocks noChangeArrowheads="1"/>
          </p:cNvSpPr>
          <p:nvPr/>
        </p:nvSpPr>
        <p:spPr bwMode="auto">
          <a:xfrm>
            <a:off x="15936416" y="2032002"/>
            <a:ext cx="7346950" cy="5473700"/>
          </a:xfrm>
          <a:prstGeom prst="rect">
            <a:avLst/>
          </a:prstGeom>
          <a:noFill/>
          <a:ln w="9525">
            <a:noFill/>
            <a:miter lim="800000"/>
            <a:headEnd/>
            <a:tailEnd/>
          </a:ln>
          <a:effectLst/>
        </p:spPr>
        <p:txBody>
          <a:bodyPr lIns="324000" tIns="309600" rIns="324000" bIns="3096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3200" dirty="0">
                <a:solidFill>
                  <a:schemeClr val="accent6">
                    <a:lumMod val="50000"/>
                  </a:schemeClr>
                </a:solidFill>
                <a:latin typeface="Open Sans"/>
              </a:rPr>
              <a:t>L'UMC predispone annualmente un programma dei controlli da effettuare in loco sulle operazioni sulla base di un'adeguata analisi di rischio, inserendo i documenti relativi a questa fase sul SI e rendendoli disponibili agli utenti abilitati</a:t>
            </a:r>
          </a:p>
        </p:txBody>
      </p:sp>
      <p:sp>
        <p:nvSpPr>
          <p:cNvPr id="63491" name="Text Box 44">
            <a:extLst>
              <a:ext uri="{FF2B5EF4-FFF2-40B4-BE49-F238E27FC236}">
                <a16:creationId xmlns:a16="http://schemas.microsoft.com/office/drawing/2014/main" id="{EF0B18DC-3F08-4444-8756-6662F82732AC}"/>
              </a:ext>
            </a:extLst>
          </p:cNvPr>
          <p:cNvSpPr txBox="1">
            <a:spLocks noChangeArrowheads="1"/>
          </p:cNvSpPr>
          <p:nvPr/>
        </p:nvSpPr>
        <p:spPr bwMode="auto">
          <a:xfrm>
            <a:off x="352427" y="183455"/>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Le verifiche sul posto</a:t>
            </a:r>
            <a:br>
              <a:rPr lang="it-IT" altLang="it-IT" sz="40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Tempi e responsabilità</a:t>
            </a:r>
          </a:p>
        </p:txBody>
      </p:sp>
      <p:sp>
        <p:nvSpPr>
          <p:cNvPr id="63492" name="Line 45">
            <a:extLst>
              <a:ext uri="{FF2B5EF4-FFF2-40B4-BE49-F238E27FC236}">
                <a16:creationId xmlns:a16="http://schemas.microsoft.com/office/drawing/2014/main" id="{230968A3-B5E6-4C0A-B29F-6C304EC32603}"/>
              </a:ext>
            </a:extLst>
          </p:cNvPr>
          <p:cNvSpPr>
            <a:spLocks noChangeShapeType="1"/>
          </p:cNvSpPr>
          <p:nvPr/>
        </p:nvSpPr>
        <p:spPr bwMode="auto">
          <a:xfrm>
            <a:off x="4559300" y="6569076"/>
            <a:ext cx="6337300" cy="0"/>
          </a:xfrm>
          <a:prstGeom prst="line">
            <a:avLst/>
          </a:prstGeom>
          <a:noFill/>
          <a:ln w="63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latin typeface="Open Sans"/>
            </a:endParaRPr>
          </a:p>
        </p:txBody>
      </p:sp>
      <p:sp>
        <p:nvSpPr>
          <p:cNvPr id="63493" name="Oval 46">
            <a:extLst>
              <a:ext uri="{FF2B5EF4-FFF2-40B4-BE49-F238E27FC236}">
                <a16:creationId xmlns:a16="http://schemas.microsoft.com/office/drawing/2014/main" id="{6EA92ECB-ACEB-474D-A1ED-22EDAA1D86C1}"/>
              </a:ext>
            </a:extLst>
          </p:cNvPr>
          <p:cNvSpPr>
            <a:spLocks noChangeArrowheads="1"/>
          </p:cNvSpPr>
          <p:nvPr/>
        </p:nvSpPr>
        <p:spPr bwMode="auto">
          <a:xfrm>
            <a:off x="5124451" y="6238877"/>
            <a:ext cx="720726" cy="717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sz="4000">
              <a:latin typeface="Open Sans"/>
            </a:endParaRPr>
          </a:p>
        </p:txBody>
      </p:sp>
      <p:sp>
        <p:nvSpPr>
          <p:cNvPr id="63494" name="Oval 47">
            <a:extLst>
              <a:ext uri="{FF2B5EF4-FFF2-40B4-BE49-F238E27FC236}">
                <a16:creationId xmlns:a16="http://schemas.microsoft.com/office/drawing/2014/main" id="{960EBEF4-C1DE-40C2-B2D6-DBCCCDA1DECA}"/>
              </a:ext>
            </a:extLst>
          </p:cNvPr>
          <p:cNvSpPr>
            <a:spLocks noChangeArrowheads="1"/>
          </p:cNvSpPr>
          <p:nvPr/>
        </p:nvSpPr>
        <p:spPr bwMode="auto">
          <a:xfrm>
            <a:off x="9455151" y="6238877"/>
            <a:ext cx="720726" cy="717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sz="4000">
              <a:latin typeface="Open Sans"/>
            </a:endParaRPr>
          </a:p>
        </p:txBody>
      </p:sp>
      <p:sp>
        <p:nvSpPr>
          <p:cNvPr id="63495" name="AutoShape 49">
            <a:extLst>
              <a:ext uri="{FF2B5EF4-FFF2-40B4-BE49-F238E27FC236}">
                <a16:creationId xmlns:a16="http://schemas.microsoft.com/office/drawing/2014/main" id="{BD42FE65-6354-4D2F-BE0F-9F97DF11F294}"/>
              </a:ext>
            </a:extLst>
          </p:cNvPr>
          <p:cNvSpPr>
            <a:spLocks noChangeArrowheads="1"/>
          </p:cNvSpPr>
          <p:nvPr/>
        </p:nvSpPr>
        <p:spPr bwMode="auto">
          <a:xfrm>
            <a:off x="2902968" y="3225670"/>
            <a:ext cx="4678932" cy="2048006"/>
          </a:xfrm>
          <a:prstGeom prst="wedgeRectCallout">
            <a:avLst>
              <a:gd name="adj1" fmla="val -8824"/>
              <a:gd name="adj2" fmla="val 98347"/>
            </a:avLst>
          </a:prstGeom>
          <a:solidFill>
            <a:schemeClr val="accent1">
              <a:alpha val="50195"/>
            </a:schemeClr>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b="1" dirty="0">
                <a:latin typeface="Open Sans"/>
              </a:rPr>
              <a:t>Termine delle verifiche amministrative</a:t>
            </a:r>
          </a:p>
        </p:txBody>
      </p:sp>
      <p:sp>
        <p:nvSpPr>
          <p:cNvPr id="63496" name="AutoShape 52">
            <a:extLst>
              <a:ext uri="{FF2B5EF4-FFF2-40B4-BE49-F238E27FC236}">
                <a16:creationId xmlns:a16="http://schemas.microsoft.com/office/drawing/2014/main" id="{423E251B-83DD-41F7-B6D8-A0783D8FBB21}"/>
              </a:ext>
            </a:extLst>
          </p:cNvPr>
          <p:cNvSpPr>
            <a:spLocks noChangeArrowheads="1"/>
          </p:cNvSpPr>
          <p:nvPr/>
        </p:nvSpPr>
        <p:spPr bwMode="auto">
          <a:xfrm>
            <a:off x="8448677" y="3035170"/>
            <a:ext cx="4318892" cy="2238506"/>
          </a:xfrm>
          <a:prstGeom prst="wedgeRectCallout">
            <a:avLst>
              <a:gd name="adj1" fmla="val -15042"/>
              <a:gd name="adj2" fmla="val 98528"/>
            </a:avLst>
          </a:prstGeom>
          <a:solidFill>
            <a:schemeClr val="accent1">
              <a:alpha val="50195"/>
            </a:schemeClr>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b="1">
                <a:latin typeface="Open Sans"/>
              </a:rPr>
              <a:t>Completamento dei documenti per la chiusura dei conti</a:t>
            </a:r>
          </a:p>
        </p:txBody>
      </p:sp>
      <p:sp>
        <p:nvSpPr>
          <p:cNvPr id="63497" name="AutoShape 53">
            <a:extLst>
              <a:ext uri="{FF2B5EF4-FFF2-40B4-BE49-F238E27FC236}">
                <a16:creationId xmlns:a16="http://schemas.microsoft.com/office/drawing/2014/main" id="{FD419424-9474-48DD-8649-83A6BB6B6A56}"/>
              </a:ext>
            </a:extLst>
          </p:cNvPr>
          <p:cNvSpPr>
            <a:spLocks noChangeArrowheads="1"/>
          </p:cNvSpPr>
          <p:nvPr/>
        </p:nvSpPr>
        <p:spPr bwMode="auto">
          <a:xfrm>
            <a:off x="10033000" y="8442327"/>
            <a:ext cx="12528152" cy="4806950"/>
          </a:xfrm>
          <a:prstGeom prst="wedgeRectCallout">
            <a:avLst>
              <a:gd name="adj1" fmla="val -66551"/>
              <a:gd name="adj2" fmla="val -83736"/>
            </a:avLst>
          </a:prstGeom>
          <a:solidFill>
            <a:schemeClr val="accent2">
              <a:lumMod val="60000"/>
              <a:lumOff val="40000"/>
              <a:alpha val="50195"/>
            </a:schemeClr>
          </a:solidFill>
          <a:ln w="9525">
            <a:solidFill>
              <a:srgbClr val="003366"/>
            </a:solidFill>
            <a:miter lim="800000"/>
            <a:headEnd/>
            <a:tailEnd/>
          </a:ln>
          <a:effectLst/>
        </p:spPr>
        <p:txBody>
          <a:bodyPr lIns="504000" rIns="57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pPr>
            <a:r>
              <a:rPr lang="it-IT" altLang="it-IT" sz="2800" dirty="0">
                <a:solidFill>
                  <a:schemeClr val="accent6">
                    <a:lumMod val="50000"/>
                  </a:schemeClr>
                </a:solidFill>
                <a:latin typeface="Open Sans"/>
              </a:rPr>
              <a:t>Le verifiche in loco sono generalmente effettuate quando l'operazione è ben avviata dal punto di vista materiale e finanziario, anche per favorire l'adozione di misure correttive e prevenire l'eventuale certificazione di spese irregolari. </a:t>
            </a:r>
          </a:p>
          <a:p>
            <a:pPr eaLnBrk="1" hangingPunct="1">
              <a:spcBef>
                <a:spcPct val="30000"/>
              </a:spcBef>
            </a:pPr>
            <a:r>
              <a:rPr lang="it-IT" altLang="it-IT" sz="2800" dirty="0">
                <a:solidFill>
                  <a:schemeClr val="accent6">
                    <a:lumMod val="50000"/>
                  </a:schemeClr>
                </a:solidFill>
                <a:latin typeface="Open Sans"/>
              </a:rPr>
              <a:t>La tempistica delle verifiche in loco è determinata anche dalla natura, dalle caratteristiche specifiche di un'operazione, dall'importo del sostegno pubblico, dal livello di rischio e dalla portata delle verifiche amministrative</a:t>
            </a:r>
          </a:p>
        </p:txBody>
      </p:sp>
      <p:sp>
        <p:nvSpPr>
          <p:cNvPr id="63498" name="AutoShape 54">
            <a:extLst>
              <a:ext uri="{FF2B5EF4-FFF2-40B4-BE49-F238E27FC236}">
                <a16:creationId xmlns:a16="http://schemas.microsoft.com/office/drawing/2014/main" id="{2C3989C8-4435-4647-80D1-DC838D4644ED}"/>
              </a:ext>
            </a:extLst>
          </p:cNvPr>
          <p:cNvSpPr>
            <a:spLocks noChangeArrowheads="1"/>
          </p:cNvSpPr>
          <p:nvPr/>
        </p:nvSpPr>
        <p:spPr bwMode="auto">
          <a:xfrm>
            <a:off x="2326904" y="8442327"/>
            <a:ext cx="6839323" cy="3600450"/>
          </a:xfrm>
          <a:prstGeom prst="wedgeRectCallout">
            <a:avLst>
              <a:gd name="adj1" fmla="val -25378"/>
              <a:gd name="adj2" fmla="val -101405"/>
            </a:avLst>
          </a:prstGeom>
          <a:solidFill>
            <a:schemeClr val="accent2">
              <a:lumMod val="60000"/>
              <a:lumOff val="40000"/>
              <a:alpha val="50195"/>
            </a:schemeClr>
          </a:solidFill>
          <a:ln w="9525">
            <a:solidFill>
              <a:srgbClr val="003366"/>
            </a:solidFill>
            <a:miter lim="800000"/>
            <a:headEnd/>
            <a:tailEnd/>
          </a:ln>
          <a:effectLst/>
        </p:spPr>
        <p:txBody>
          <a:bodyPr lIns="324000" tIns="72000" bIns="72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dirty="0">
                <a:solidFill>
                  <a:schemeClr val="accent6">
                    <a:lumMod val="50000"/>
                  </a:schemeClr>
                </a:solidFill>
                <a:latin typeface="Open Sans"/>
              </a:rPr>
              <a:t>Possono essere effettuate verifiche in loco preventive per verificare la capacità di un richiedente, senza che questo costituisca una sostituzione delle operazioni selezionate per il finanziamento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43F12E1F-864D-4CC0-A239-01B18383891C}"/>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Line 39">
            <a:extLst>
              <a:ext uri="{FF2B5EF4-FFF2-40B4-BE49-F238E27FC236}">
                <a16:creationId xmlns:a16="http://schemas.microsoft.com/office/drawing/2014/main" id="{8555721A-FFC7-4AD0-B763-D89DDB4A90CD}"/>
              </a:ext>
            </a:extLst>
          </p:cNvPr>
          <p:cNvSpPr>
            <a:spLocks noChangeShapeType="1"/>
          </p:cNvSpPr>
          <p:nvPr/>
        </p:nvSpPr>
        <p:spPr bwMode="auto">
          <a:xfrm rot="5400000">
            <a:off x="11433747" y="262755"/>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dirty="0">
              <a:latin typeface="Open Sans"/>
              <a:cs typeface="Calibri" panose="020F0502020204030204" pitchFamily="34" charset="0"/>
            </a:endParaRPr>
          </a:p>
        </p:txBody>
      </p:sp>
      <p:sp>
        <p:nvSpPr>
          <p:cNvPr id="3" name="AutoShape 43">
            <a:extLst>
              <a:ext uri="{FF2B5EF4-FFF2-40B4-BE49-F238E27FC236}">
                <a16:creationId xmlns:a16="http://schemas.microsoft.com/office/drawing/2014/main" id="{F372604E-AE6C-4641-8467-608F4E8D5837}"/>
              </a:ext>
            </a:extLst>
          </p:cNvPr>
          <p:cNvSpPr>
            <a:spLocks noChangeArrowheads="1"/>
          </p:cNvSpPr>
          <p:nvPr/>
        </p:nvSpPr>
        <p:spPr bwMode="auto">
          <a:xfrm>
            <a:off x="3662935" y="3184560"/>
            <a:ext cx="11087100" cy="4464834"/>
          </a:xfrm>
          <a:prstGeom prst="wedgeRectCallout">
            <a:avLst>
              <a:gd name="adj1" fmla="val 70389"/>
              <a:gd name="adj2" fmla="val 63491"/>
            </a:avLst>
          </a:prstGeom>
          <a:solidFill>
            <a:schemeClr val="accent2">
              <a:lumMod val="60000"/>
              <a:lumOff val="40000"/>
            </a:schemeClr>
          </a:solidFill>
          <a:ln w="9525">
            <a:solidFill>
              <a:srgbClr val="FF6600"/>
            </a:solidFill>
            <a:miter lim="800000"/>
            <a:headEnd/>
            <a:tailEnd/>
          </a:ln>
        </p:spPr>
        <p:txBody>
          <a:bodyPr lIns="324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Questa tipologia dei controlli di primo livello riguarda l'accertamento del </a:t>
            </a:r>
            <a:r>
              <a:rPr kumimoji="1" lang="it-IT" altLang="it-IT" b="1" dirty="0">
                <a:solidFill>
                  <a:schemeClr val="bg1"/>
                </a:solidFill>
                <a:latin typeface="Open Sans"/>
                <a:ea typeface="MS PGothic" panose="020B0600070205080204" pitchFamily="34" charset="-128"/>
                <a:cs typeface="Calibri" panose="020F0502020204030204" pitchFamily="34" charset="0"/>
              </a:rPr>
              <a:t>mantenimento, ad opera dei beneficiari, di condizioni e requisiti rilevanti</a:t>
            </a:r>
            <a:r>
              <a:rPr kumimoji="1" lang="it-IT" altLang="it-IT" dirty="0">
                <a:solidFill>
                  <a:schemeClr val="bg1"/>
                </a:solidFill>
                <a:latin typeface="Open Sans"/>
                <a:ea typeface="MS PGothic" panose="020B0600070205080204" pitchFamily="34" charset="-128"/>
                <a:cs typeface="Calibri" panose="020F0502020204030204" pitchFamily="34" charset="0"/>
              </a:rPr>
              <a:t> per la giustificazione del contributo pubblico al finanziamento dell'operazione (es. stabilità dell'operazione, vincoli in caso di aiuti di stato, numero di nuovi addetti in caso di aiuti alle imprese, etc.).</a:t>
            </a:r>
            <a:endParaRPr kumimoji="1" lang="es-ES" altLang="it-IT" dirty="0">
              <a:solidFill>
                <a:schemeClr val="bg1"/>
              </a:solidFill>
              <a:latin typeface="Open Sans"/>
              <a:ea typeface="MS PGothic" panose="020B0600070205080204" pitchFamily="34" charset="-128"/>
              <a:cs typeface="Calibri" panose="020F0502020204030204" pitchFamily="34" charset="0"/>
            </a:endParaRPr>
          </a:p>
        </p:txBody>
      </p:sp>
      <p:sp>
        <p:nvSpPr>
          <p:cNvPr id="4" name="Text Box 6">
            <a:extLst>
              <a:ext uri="{FF2B5EF4-FFF2-40B4-BE49-F238E27FC236}">
                <a16:creationId xmlns:a16="http://schemas.microsoft.com/office/drawing/2014/main" id="{D40026B8-4C65-42E6-B01A-8FAEBA8F9DC8}"/>
              </a:ext>
            </a:extLst>
          </p:cNvPr>
          <p:cNvSpPr txBox="1">
            <a:spLocks noChangeArrowheads="1"/>
          </p:cNvSpPr>
          <p:nvPr/>
        </p:nvSpPr>
        <p:spPr bwMode="auto">
          <a:xfrm>
            <a:off x="310680" y="119119"/>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4400" b="1" dirty="0">
                <a:solidFill>
                  <a:srgbClr val="800000"/>
                </a:solidFill>
                <a:latin typeface="Open Sans"/>
                <a:ea typeface="MS PGothic" panose="020B0600070205080204" pitchFamily="34" charset="-128"/>
                <a:cs typeface="Calibri" panose="020F0502020204030204" pitchFamily="34" charset="0"/>
              </a:rPr>
              <a:t>Le fasi del controllo </a:t>
            </a:r>
            <a:br>
              <a:rPr lang="it-IT" altLang="it-IT" sz="4000" b="1" dirty="0">
                <a:solidFill>
                  <a:srgbClr val="800000"/>
                </a:solidFill>
                <a:latin typeface="Open Sans"/>
                <a:ea typeface="MS PGothic" panose="020B0600070205080204" pitchFamily="34" charset="-128"/>
                <a:cs typeface="Calibri" panose="020F0502020204030204" pitchFamily="34" charset="0"/>
              </a:rPr>
            </a:br>
            <a:r>
              <a:rPr lang="it-IT" altLang="it-IT" sz="3600" b="1" dirty="0">
                <a:solidFill>
                  <a:srgbClr val="800000"/>
                </a:solidFill>
                <a:latin typeface="Open Sans"/>
                <a:ea typeface="MS PGothic" panose="020B0600070205080204" pitchFamily="34" charset="-128"/>
                <a:cs typeface="Calibri" panose="020F0502020204030204" pitchFamily="34" charset="0"/>
              </a:rPr>
              <a:t>Verifiche in loco dopo la realizzazione del progetto</a:t>
            </a:r>
          </a:p>
        </p:txBody>
      </p:sp>
      <p:sp>
        <p:nvSpPr>
          <p:cNvPr id="5" name="Oval 8">
            <a:extLst>
              <a:ext uri="{FF2B5EF4-FFF2-40B4-BE49-F238E27FC236}">
                <a16:creationId xmlns:a16="http://schemas.microsoft.com/office/drawing/2014/main" id="{BD776292-E1A9-4231-9CFD-0A2077599637}"/>
              </a:ext>
            </a:extLst>
          </p:cNvPr>
          <p:cNvSpPr>
            <a:spLocks noChangeAspect="1" noChangeArrowheads="1"/>
          </p:cNvSpPr>
          <p:nvPr/>
        </p:nvSpPr>
        <p:spPr bwMode="auto">
          <a:xfrm>
            <a:off x="4812286" y="8535219"/>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1</a:t>
            </a:r>
          </a:p>
        </p:txBody>
      </p:sp>
      <p:sp>
        <p:nvSpPr>
          <p:cNvPr id="6" name="Oval 9">
            <a:extLst>
              <a:ext uri="{FF2B5EF4-FFF2-40B4-BE49-F238E27FC236}">
                <a16:creationId xmlns:a16="http://schemas.microsoft.com/office/drawing/2014/main" id="{8B16C38A-0C25-45A7-A80B-EAD3DB40BCE4}"/>
              </a:ext>
            </a:extLst>
          </p:cNvPr>
          <p:cNvSpPr>
            <a:spLocks noChangeAspect="1" noChangeArrowheads="1"/>
          </p:cNvSpPr>
          <p:nvPr/>
        </p:nvSpPr>
        <p:spPr bwMode="auto">
          <a:xfrm>
            <a:off x="7803136" y="8544743"/>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2</a:t>
            </a:r>
          </a:p>
        </p:txBody>
      </p:sp>
      <p:sp>
        <p:nvSpPr>
          <p:cNvPr id="7" name="Oval 10">
            <a:extLst>
              <a:ext uri="{FF2B5EF4-FFF2-40B4-BE49-F238E27FC236}">
                <a16:creationId xmlns:a16="http://schemas.microsoft.com/office/drawing/2014/main" id="{9999B0FD-6716-466C-B1C9-8D00586A138E}"/>
              </a:ext>
            </a:extLst>
          </p:cNvPr>
          <p:cNvSpPr>
            <a:spLocks noChangeAspect="1" noChangeArrowheads="1"/>
          </p:cNvSpPr>
          <p:nvPr/>
        </p:nvSpPr>
        <p:spPr bwMode="auto">
          <a:xfrm>
            <a:off x="10539986" y="8512993"/>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3</a:t>
            </a:r>
          </a:p>
        </p:txBody>
      </p:sp>
      <p:sp>
        <p:nvSpPr>
          <p:cNvPr id="8" name="Oval 11">
            <a:extLst>
              <a:ext uri="{FF2B5EF4-FFF2-40B4-BE49-F238E27FC236}">
                <a16:creationId xmlns:a16="http://schemas.microsoft.com/office/drawing/2014/main" id="{12CACFF6-FDC3-4E98-8C43-4EE6A4DC3164}"/>
              </a:ext>
            </a:extLst>
          </p:cNvPr>
          <p:cNvSpPr>
            <a:spLocks noChangeAspect="1" noChangeArrowheads="1"/>
          </p:cNvSpPr>
          <p:nvPr/>
        </p:nvSpPr>
        <p:spPr bwMode="auto">
          <a:xfrm>
            <a:off x="13476859" y="8512993"/>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4</a:t>
            </a:r>
          </a:p>
        </p:txBody>
      </p:sp>
      <p:sp>
        <p:nvSpPr>
          <p:cNvPr id="9" name="Oval 12">
            <a:extLst>
              <a:ext uri="{FF2B5EF4-FFF2-40B4-BE49-F238E27FC236}">
                <a16:creationId xmlns:a16="http://schemas.microsoft.com/office/drawing/2014/main" id="{08D076D5-CC04-4383-981C-080561C8A76F}"/>
              </a:ext>
            </a:extLst>
          </p:cNvPr>
          <p:cNvSpPr>
            <a:spLocks noChangeAspect="1" noChangeArrowheads="1"/>
          </p:cNvSpPr>
          <p:nvPr/>
        </p:nvSpPr>
        <p:spPr bwMode="auto">
          <a:xfrm>
            <a:off x="16766159" y="8512993"/>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dirty="0">
                <a:solidFill>
                  <a:srgbClr val="FF0000"/>
                </a:solidFill>
                <a:latin typeface="Open Sans"/>
                <a:cs typeface="Calibri" panose="020F0502020204030204" pitchFamily="34" charset="0"/>
              </a:rPr>
              <a:t>5</a:t>
            </a:r>
          </a:p>
        </p:txBody>
      </p:sp>
      <p:sp>
        <p:nvSpPr>
          <p:cNvPr id="10" name="Text Box 13">
            <a:extLst>
              <a:ext uri="{FF2B5EF4-FFF2-40B4-BE49-F238E27FC236}">
                <a16:creationId xmlns:a16="http://schemas.microsoft.com/office/drawing/2014/main" id="{97E60A9D-4E78-4B82-A279-FFC97DAA1B90}"/>
              </a:ext>
            </a:extLst>
          </p:cNvPr>
          <p:cNvSpPr txBox="1">
            <a:spLocks noChangeArrowheads="1"/>
          </p:cNvSpPr>
          <p:nvPr/>
        </p:nvSpPr>
        <p:spPr bwMode="auto">
          <a:xfrm>
            <a:off x="4958336" y="9665519"/>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preliminare</a:t>
            </a:r>
          </a:p>
        </p:txBody>
      </p:sp>
      <p:sp>
        <p:nvSpPr>
          <p:cNvPr id="11" name="Text Box 14">
            <a:extLst>
              <a:ext uri="{FF2B5EF4-FFF2-40B4-BE49-F238E27FC236}">
                <a16:creationId xmlns:a16="http://schemas.microsoft.com/office/drawing/2014/main" id="{0A35F1D6-602C-43C7-A2A1-9500D9710B53}"/>
              </a:ext>
            </a:extLst>
          </p:cNvPr>
          <p:cNvSpPr txBox="1">
            <a:spLocks noChangeArrowheads="1"/>
          </p:cNvSpPr>
          <p:nvPr/>
        </p:nvSpPr>
        <p:spPr bwMode="auto">
          <a:xfrm>
            <a:off x="8215886" y="9700443"/>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della selezione</a:t>
            </a:r>
          </a:p>
        </p:txBody>
      </p:sp>
      <p:sp>
        <p:nvSpPr>
          <p:cNvPr id="12" name="Text Box 15">
            <a:extLst>
              <a:ext uri="{FF2B5EF4-FFF2-40B4-BE49-F238E27FC236}">
                <a16:creationId xmlns:a16="http://schemas.microsoft.com/office/drawing/2014/main" id="{3A85FE54-B57B-4CD5-BC5E-DE047479E60F}"/>
              </a:ext>
            </a:extLst>
          </p:cNvPr>
          <p:cNvSpPr txBox="1">
            <a:spLocks noChangeArrowheads="1"/>
          </p:cNvSpPr>
          <p:nvPr/>
        </p:nvSpPr>
        <p:spPr bwMode="auto">
          <a:xfrm>
            <a:off x="10917810" y="9626903"/>
            <a:ext cx="25368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amministrativa durante l'attuazione</a:t>
            </a:r>
          </a:p>
        </p:txBody>
      </p:sp>
      <p:sp>
        <p:nvSpPr>
          <p:cNvPr id="13" name="Text Box 16">
            <a:extLst>
              <a:ext uri="{FF2B5EF4-FFF2-40B4-BE49-F238E27FC236}">
                <a16:creationId xmlns:a16="http://schemas.microsoft.com/office/drawing/2014/main" id="{1E9188E9-8C54-4D11-B84C-70100DFD9287}"/>
              </a:ext>
            </a:extLst>
          </p:cNvPr>
          <p:cNvSpPr txBox="1">
            <a:spLocks noChangeArrowheads="1"/>
          </p:cNvSpPr>
          <p:nvPr/>
        </p:nvSpPr>
        <p:spPr bwMode="auto">
          <a:xfrm>
            <a:off x="14175360" y="9811569"/>
            <a:ext cx="2536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durante la realizzazione</a:t>
            </a:r>
          </a:p>
        </p:txBody>
      </p:sp>
      <p:sp>
        <p:nvSpPr>
          <p:cNvPr id="14" name="Text Box 17">
            <a:extLst>
              <a:ext uri="{FF2B5EF4-FFF2-40B4-BE49-F238E27FC236}">
                <a16:creationId xmlns:a16="http://schemas.microsoft.com/office/drawing/2014/main" id="{0BCA0486-694D-4460-9975-249C037392EB}"/>
              </a:ext>
            </a:extLst>
          </p:cNvPr>
          <p:cNvSpPr txBox="1">
            <a:spLocks noChangeArrowheads="1"/>
          </p:cNvSpPr>
          <p:nvPr/>
        </p:nvSpPr>
        <p:spPr bwMode="auto">
          <a:xfrm>
            <a:off x="17156685" y="9821093"/>
            <a:ext cx="253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b="1" dirty="0">
                <a:solidFill>
                  <a:srgbClr val="FF0000"/>
                </a:solidFill>
                <a:latin typeface="Open Sans"/>
                <a:cs typeface="Calibri" panose="020F0502020204030204" pitchFamily="34" charset="0"/>
              </a:rPr>
              <a:t>Verifica in loco dopo la realizzazione</a:t>
            </a:r>
          </a:p>
        </p:txBody>
      </p:sp>
    </p:spTree>
    <p:extLst>
      <p:ext uri="{BB962C8B-B14F-4D97-AF65-F5344CB8AC3E}">
        <p14:creationId xmlns:p14="http://schemas.microsoft.com/office/powerpoint/2010/main" val="167064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FB895E2-1C89-413F-A429-E07E06A93FD1}"/>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4">
            <a:extLst>
              <a:ext uri="{FF2B5EF4-FFF2-40B4-BE49-F238E27FC236}">
                <a16:creationId xmlns:a16="http://schemas.microsoft.com/office/drawing/2014/main" id="{51FE368B-2AE0-4055-9C92-7532799E9052}"/>
              </a:ext>
            </a:extLst>
          </p:cNvPr>
          <p:cNvSpPr txBox="1">
            <a:spLocks noChangeArrowheads="1"/>
          </p:cNvSpPr>
          <p:nvPr/>
        </p:nvSpPr>
        <p:spPr bwMode="auto">
          <a:xfrm>
            <a:off x="382688" y="188641"/>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Lo sviluppo temporale dei controlli</a:t>
            </a:r>
          </a:p>
          <a:p>
            <a:pPr eaLnBrk="1" hangingPunct="1"/>
            <a:r>
              <a:rPr lang="it-IT" altLang="it-IT" sz="3600" b="1" dirty="0">
                <a:solidFill>
                  <a:srgbClr val="800000"/>
                </a:solidFill>
                <a:latin typeface="Open Sans"/>
                <a:ea typeface="MS PGothic" panose="020B0600070205080204" pitchFamily="34" charset="-128"/>
              </a:rPr>
              <a:t>Paragrafo 2.3.2 del Manuale</a:t>
            </a:r>
          </a:p>
        </p:txBody>
      </p:sp>
      <p:graphicFrame>
        <p:nvGraphicFramePr>
          <p:cNvPr id="3" name="Group 91">
            <a:extLst>
              <a:ext uri="{FF2B5EF4-FFF2-40B4-BE49-F238E27FC236}">
                <a16:creationId xmlns:a16="http://schemas.microsoft.com/office/drawing/2014/main" id="{23B8E650-BD99-4994-BC93-3945D2944968}"/>
              </a:ext>
            </a:extLst>
          </p:cNvPr>
          <p:cNvGraphicFramePr>
            <a:graphicFrameLocks noGrp="1"/>
          </p:cNvGraphicFramePr>
          <p:nvPr>
            <p:extLst>
              <p:ext uri="{D42A27DB-BD31-4B8C-83A1-F6EECF244321}">
                <p14:modId xmlns:p14="http://schemas.microsoft.com/office/powerpoint/2010/main" val="1011852171"/>
              </p:ext>
            </p:extLst>
          </p:nvPr>
        </p:nvGraphicFramePr>
        <p:xfrm>
          <a:off x="3984626" y="2536826"/>
          <a:ext cx="16560800" cy="8642352"/>
        </p:xfrm>
        <a:graphic>
          <a:graphicData uri="http://schemas.openxmlformats.org/drawingml/2006/table">
            <a:tbl>
              <a:tblPr/>
              <a:tblGrid>
                <a:gridCol w="4140200">
                  <a:extLst>
                    <a:ext uri="{9D8B030D-6E8A-4147-A177-3AD203B41FA5}">
                      <a16:colId xmlns:a16="http://schemas.microsoft.com/office/drawing/2014/main" val="2040921549"/>
                    </a:ext>
                  </a:extLst>
                </a:gridCol>
                <a:gridCol w="4143374">
                  <a:extLst>
                    <a:ext uri="{9D8B030D-6E8A-4147-A177-3AD203B41FA5}">
                      <a16:colId xmlns:a16="http://schemas.microsoft.com/office/drawing/2014/main" val="2559398299"/>
                    </a:ext>
                  </a:extLst>
                </a:gridCol>
                <a:gridCol w="4137026">
                  <a:extLst>
                    <a:ext uri="{9D8B030D-6E8A-4147-A177-3AD203B41FA5}">
                      <a16:colId xmlns:a16="http://schemas.microsoft.com/office/drawing/2014/main" val="723293313"/>
                    </a:ext>
                  </a:extLst>
                </a:gridCol>
                <a:gridCol w="4140200">
                  <a:extLst>
                    <a:ext uri="{9D8B030D-6E8A-4147-A177-3AD203B41FA5}">
                      <a16:colId xmlns:a16="http://schemas.microsoft.com/office/drawing/2014/main" val="3873953128"/>
                    </a:ext>
                  </a:extLst>
                </a:gridCol>
              </a:tblGrid>
              <a:tr h="23050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dirty="0">
                          <a:ln>
                            <a:noFill/>
                          </a:ln>
                          <a:solidFill>
                            <a:srgbClr val="FFFFFF"/>
                          </a:solidFill>
                          <a:effectLst/>
                          <a:latin typeface="Open Sans"/>
                          <a:ea typeface="Times New Roman" panose="02020603050405020304" pitchFamily="18" charset="0"/>
                          <a:cs typeface="Calibri" panose="020F0502020204030204" pitchFamily="34" charset="0"/>
                        </a:rPr>
                        <a:t>Verifiche della procedura di selezione dei progetti</a:t>
                      </a:r>
                      <a:endPar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endParaRP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dirty="0">
                          <a:ln>
                            <a:noFill/>
                          </a:ln>
                          <a:solidFill>
                            <a:srgbClr val="FFFFFF"/>
                          </a:solidFill>
                          <a:effectLst/>
                          <a:latin typeface="Open Sans"/>
                          <a:ea typeface="Times New Roman" panose="02020603050405020304" pitchFamily="18" charset="0"/>
                          <a:cs typeface="Calibri" panose="020F0502020204030204" pitchFamily="34" charset="0"/>
                        </a:rPr>
                        <a:t>Verifiche amministrative durante l'attuazione del progetto</a:t>
                      </a:r>
                      <a:endPar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endParaRP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a:ln>
                            <a:noFill/>
                          </a:ln>
                          <a:solidFill>
                            <a:srgbClr val="FFFFFF"/>
                          </a:solidFill>
                          <a:effectLst/>
                          <a:latin typeface="Open Sans"/>
                          <a:ea typeface="Times New Roman" panose="02020603050405020304" pitchFamily="18" charset="0"/>
                          <a:cs typeface="Calibri" panose="020F0502020204030204" pitchFamily="34" charset="0"/>
                        </a:rPr>
                        <a:t>Verifiche in loco durante la realizzazione del progetto</a:t>
                      </a:r>
                      <a:endParaRPr kumimoji="0" lang="it-IT" altLang="it-IT" sz="2800" b="0" i="0" u="none" strike="noStrike" cap="none" normalizeH="0" baseline="0">
                        <a:ln>
                          <a:noFill/>
                        </a:ln>
                        <a:solidFill>
                          <a:schemeClr val="tx1"/>
                        </a:solidFill>
                        <a:effectLst/>
                        <a:latin typeface="Open Sans"/>
                        <a:ea typeface="Times New Roman" panose="02020603050405020304" pitchFamily="18" charset="0"/>
                        <a:cs typeface="Calibri" panose="020F0502020204030204" pitchFamily="34" charset="0"/>
                      </a:endParaRP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a:ln>
                            <a:noFill/>
                          </a:ln>
                          <a:solidFill>
                            <a:srgbClr val="FFFFFF"/>
                          </a:solidFill>
                          <a:effectLst/>
                          <a:latin typeface="Open Sans"/>
                          <a:ea typeface="Times New Roman" panose="02020603050405020304" pitchFamily="18" charset="0"/>
                          <a:cs typeface="Calibri" panose="020F0502020204030204" pitchFamily="34" charset="0"/>
                        </a:rPr>
                        <a:t>Verifiche in loco dopo la realizzazione del progetto</a:t>
                      </a:r>
                      <a:endParaRPr kumimoji="0" lang="it-IT" altLang="it-IT" sz="2800" b="0" i="0" u="none" strike="noStrike" cap="none" normalizeH="0" baseline="0">
                        <a:ln>
                          <a:noFill/>
                        </a:ln>
                        <a:solidFill>
                          <a:schemeClr val="tx1"/>
                        </a:solidFill>
                        <a:effectLst/>
                        <a:latin typeface="Open Sans"/>
                        <a:ea typeface="Times New Roman" panose="02020603050405020304" pitchFamily="18" charset="0"/>
                        <a:cs typeface="Calibri" panose="020F0502020204030204" pitchFamily="34" charset="0"/>
                      </a:endParaRP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extLst>
                  <a:ext uri="{0D108BD9-81ED-4DB2-BD59-A6C34878D82A}">
                    <a16:rowId xmlns:a16="http://schemas.microsoft.com/office/drawing/2014/main" val="2580108636"/>
                  </a:ext>
                </a:extLst>
              </a:tr>
              <a:tr h="28797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Prima dell'erogazione del primo pagamento al beneficiario</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Prima della presentazione della certificazione delle spese alla Commissione</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Successivamente alla verifica documentale delle domande di rimborso</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Secondo la tempistica prevista per i diversi adempimenti</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066115"/>
                  </a:ext>
                </a:extLst>
              </a:tr>
              <a:tr h="34575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Entro 20 giorni dalla presentazione della richiesta di anticipazione presentata dal beneficiario</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Entro 90 giorni dal ricevimento della Domanda di Rimborso</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Entro 90 giorni dalla data di estrazione del campione dei progetti da controllare</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A seconda del vincolo previsto (stabilità delle operazioni, aiuti di stato, ingegneria finanziaria, etc.)</a:t>
                      </a:r>
                    </a:p>
                  </a:txBody>
                  <a:tcPr marL="182880" marR="182880" marT="91440" marB="914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1810019"/>
                  </a:ext>
                </a:extLst>
              </a:tr>
            </a:tbl>
          </a:graphicData>
        </a:graphic>
      </p:graphicFrame>
    </p:spTree>
    <p:extLst>
      <p:ext uri="{BB962C8B-B14F-4D97-AF65-F5344CB8AC3E}">
        <p14:creationId xmlns:p14="http://schemas.microsoft.com/office/powerpoint/2010/main" val="43796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D532827-CD84-4EF7-AF9B-482D7CDEBE09}"/>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5A71C1E8-5877-4EF5-94F9-F36AB8536938}"/>
              </a:ext>
            </a:extLst>
          </p:cNvPr>
          <p:cNvSpPr txBox="1">
            <a:spLocks noChangeArrowheads="1"/>
          </p:cNvSpPr>
          <p:nvPr/>
        </p:nvSpPr>
        <p:spPr bwMode="auto">
          <a:xfrm>
            <a:off x="382688" y="188641"/>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Le aree critiche</a:t>
            </a:r>
          </a:p>
          <a:p>
            <a:pPr eaLnBrk="1" hangingPunct="1"/>
            <a:r>
              <a:rPr lang="it-IT" altLang="it-IT" sz="3600" b="1" dirty="0">
                <a:solidFill>
                  <a:srgbClr val="800000"/>
                </a:solidFill>
                <a:latin typeface="Open Sans"/>
                <a:ea typeface="MS PGothic" panose="020B0600070205080204" pitchFamily="34" charset="-128"/>
              </a:rPr>
              <a:t>Discussione</a:t>
            </a:r>
          </a:p>
        </p:txBody>
      </p:sp>
      <p:graphicFrame>
        <p:nvGraphicFramePr>
          <p:cNvPr id="4" name="Group 91">
            <a:extLst>
              <a:ext uri="{FF2B5EF4-FFF2-40B4-BE49-F238E27FC236}">
                <a16:creationId xmlns:a16="http://schemas.microsoft.com/office/drawing/2014/main" id="{6BCCB4C0-51AB-4248-A247-BA55737C365C}"/>
              </a:ext>
            </a:extLst>
          </p:cNvPr>
          <p:cNvGraphicFramePr>
            <a:graphicFrameLocks noGrp="1"/>
          </p:cNvGraphicFramePr>
          <p:nvPr>
            <p:extLst>
              <p:ext uri="{D42A27DB-BD31-4B8C-83A1-F6EECF244321}">
                <p14:modId xmlns:p14="http://schemas.microsoft.com/office/powerpoint/2010/main" val="3858924983"/>
              </p:ext>
            </p:extLst>
          </p:nvPr>
        </p:nvGraphicFramePr>
        <p:xfrm>
          <a:off x="1174776" y="2105472"/>
          <a:ext cx="21004075" cy="9199347"/>
        </p:xfrm>
        <a:graphic>
          <a:graphicData uri="http://schemas.openxmlformats.org/drawingml/2006/table">
            <a:tbl>
              <a:tblPr/>
              <a:tblGrid>
                <a:gridCol w="5726871">
                  <a:extLst>
                    <a:ext uri="{9D8B030D-6E8A-4147-A177-3AD203B41FA5}">
                      <a16:colId xmlns:a16="http://schemas.microsoft.com/office/drawing/2014/main" val="2040921549"/>
                    </a:ext>
                  </a:extLst>
                </a:gridCol>
                <a:gridCol w="3057146">
                  <a:extLst>
                    <a:ext uri="{9D8B030D-6E8A-4147-A177-3AD203B41FA5}">
                      <a16:colId xmlns:a16="http://schemas.microsoft.com/office/drawing/2014/main" val="2559398299"/>
                    </a:ext>
                  </a:extLst>
                </a:gridCol>
                <a:gridCol w="3356951">
                  <a:extLst>
                    <a:ext uri="{9D8B030D-6E8A-4147-A177-3AD203B41FA5}">
                      <a16:colId xmlns:a16="http://schemas.microsoft.com/office/drawing/2014/main" val="723293313"/>
                    </a:ext>
                  </a:extLst>
                </a:gridCol>
                <a:gridCol w="2954369">
                  <a:extLst>
                    <a:ext uri="{9D8B030D-6E8A-4147-A177-3AD203B41FA5}">
                      <a16:colId xmlns:a16="http://schemas.microsoft.com/office/drawing/2014/main" val="3873953128"/>
                    </a:ext>
                  </a:extLst>
                </a:gridCol>
                <a:gridCol w="2954369">
                  <a:extLst>
                    <a:ext uri="{9D8B030D-6E8A-4147-A177-3AD203B41FA5}">
                      <a16:colId xmlns:a16="http://schemas.microsoft.com/office/drawing/2014/main" val="2062749174"/>
                    </a:ext>
                  </a:extLst>
                </a:gridCol>
                <a:gridCol w="2954369">
                  <a:extLst>
                    <a:ext uri="{9D8B030D-6E8A-4147-A177-3AD203B41FA5}">
                      <a16:colId xmlns:a16="http://schemas.microsoft.com/office/drawing/2014/main" val="2134991483"/>
                    </a:ext>
                  </a:extLst>
                </a:gridCol>
              </a:tblGrid>
              <a:tr h="18932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1" i="0" u="none" strike="noStrike" cap="none" normalizeH="0" baseline="0" dirty="0">
                          <a:ln>
                            <a:noFill/>
                          </a:ln>
                          <a:solidFill>
                            <a:srgbClr val="FFFFFF"/>
                          </a:solidFill>
                          <a:effectLst/>
                          <a:latin typeface="Open Sans"/>
                          <a:ea typeface="Times New Roman" panose="02020603050405020304" pitchFamily="18" charset="0"/>
                          <a:cs typeface="Calibri" panose="020F0502020204030204" pitchFamily="34" charset="0"/>
                        </a:rPr>
                        <a:t>Tipologie di verifica</a:t>
                      </a:r>
                      <a:endPar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endParaRP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Accesso</a:t>
                      </a:r>
                      <a:b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b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ai dati</a:t>
                      </a: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Chiarezza</a:t>
                      </a:r>
                      <a:b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b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delle norme</a:t>
                      </a: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Competenze</a:t>
                      </a: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Organizzazione</a:t>
                      </a: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800" b="0" i="0" u="none" strike="noStrike" cap="none" normalizeH="0" baseline="0" dirty="0">
                          <a:ln>
                            <a:noFill/>
                          </a:ln>
                          <a:solidFill>
                            <a:schemeClr val="tx1"/>
                          </a:solidFill>
                          <a:effectLst/>
                          <a:latin typeface="Open Sans"/>
                          <a:ea typeface="Times New Roman" panose="02020603050405020304" pitchFamily="18" charset="0"/>
                          <a:cs typeface="Calibri" panose="020F0502020204030204" pitchFamily="34" charset="0"/>
                        </a:rPr>
                        <a:t>Elementi specifici</a:t>
                      </a:r>
                    </a:p>
                  </a:txBody>
                  <a:tcPr marL="180000" marR="180000" marT="93600" marB="936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497D"/>
                    </a:solidFill>
                  </a:tcPr>
                </a:tc>
                <a:extLst>
                  <a:ext uri="{0D108BD9-81ED-4DB2-BD59-A6C34878D82A}">
                    <a16:rowId xmlns:a16="http://schemas.microsoft.com/office/drawing/2014/main" val="2580108636"/>
                  </a:ext>
                </a:extLst>
              </a:tr>
              <a:tr h="11946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Conformità</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066115"/>
                  </a:ext>
                </a:extLst>
              </a:tr>
              <a:tr h="11955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Selezione</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1810019"/>
                  </a:ext>
                </a:extLst>
              </a:tr>
              <a:tr h="1281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Verifiche amministrative / Affidamenti</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912700"/>
                  </a:ext>
                </a:extLst>
              </a:tr>
              <a:tr h="1281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Verifiche amministrative / Spesa dei beneficiari</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355381"/>
                  </a:ext>
                </a:extLst>
              </a:tr>
              <a:tr h="1175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Controlli in loco durante</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733961"/>
                  </a:ext>
                </a:extLst>
              </a:tr>
              <a:tr h="1175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rPr>
                        <a:t>Controlli in loco ex post</a:t>
                      </a: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accent1">
                            <a:lumMod val="75000"/>
                          </a:schemeClr>
                        </a:solidFill>
                        <a:effectLst/>
                        <a:latin typeface="Open Sans"/>
                        <a:ea typeface="Times New Roman" panose="02020603050405020304" pitchFamily="18" charset="0"/>
                        <a:cs typeface="Calibri" panose="020F0502020204030204" pitchFamily="34" charset="0"/>
                      </a:endParaRPr>
                    </a:p>
                  </a:txBody>
                  <a:tcPr marL="182880" marR="182880" marT="91440" marB="9144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8150400"/>
                  </a:ext>
                </a:extLst>
              </a:tr>
            </a:tbl>
          </a:graphicData>
        </a:graphic>
      </p:graphicFrame>
    </p:spTree>
    <p:extLst>
      <p:ext uri="{BB962C8B-B14F-4D97-AF65-F5344CB8AC3E}">
        <p14:creationId xmlns:p14="http://schemas.microsoft.com/office/powerpoint/2010/main" val="119173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CCE3C18-D1AD-4C5C-8149-550620600854}"/>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Controlli di sistema</a:t>
            </a:r>
            <a:br>
              <a:rPr lang="it-IT" altLang="it-IT" sz="6600" b="1" dirty="0">
                <a:solidFill>
                  <a:schemeClr val="accent1">
                    <a:lumMod val="75000"/>
                  </a:schemeClr>
                </a:solidFill>
                <a:latin typeface="Open Sans"/>
                <a:cs typeface="Arial" panose="020B0604020202020204" pitchFamily="34" charset="0"/>
              </a:rPr>
            </a:br>
            <a:r>
              <a:rPr lang="it-IT" altLang="it-IT" sz="6600" b="1" dirty="0">
                <a:solidFill>
                  <a:schemeClr val="accent1">
                    <a:lumMod val="75000"/>
                  </a:schemeClr>
                </a:solidFill>
                <a:latin typeface="Open Sans"/>
                <a:cs typeface="Arial" panose="020B0604020202020204" pitchFamily="34" charset="0"/>
              </a:rPr>
              <a:t>e controlli di qualità</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195DA767-586F-48E5-AC78-903C724D8C30}"/>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66905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E296260-26D7-40F6-A3C8-92B965D4E155}"/>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2770" name="Text Box 4">
            <a:extLst>
              <a:ext uri="{FF2B5EF4-FFF2-40B4-BE49-F238E27FC236}">
                <a16:creationId xmlns:a16="http://schemas.microsoft.com/office/drawing/2014/main" id="{7474D3C7-7C04-42B6-93D4-B1D83DFB81C1}"/>
              </a:ext>
            </a:extLst>
          </p:cNvPr>
          <p:cNvSpPr txBox="1">
            <a:spLocks noChangeArrowheads="1"/>
          </p:cNvSpPr>
          <p:nvPr/>
        </p:nvSpPr>
        <p:spPr bwMode="auto">
          <a:xfrm>
            <a:off x="665848" y="188641"/>
            <a:ext cx="9977476"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it-IT" altLang="it-IT" sz="4400" b="1" dirty="0">
                <a:solidFill>
                  <a:srgbClr val="800000"/>
                </a:solidFill>
                <a:latin typeface="Open Sans"/>
                <a:ea typeface="MS PGothic" panose="020B0600070205080204" pitchFamily="34" charset="-128"/>
              </a:rPr>
              <a:t>I controlli di sistema</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Paragrafo 3.1 del Manuale</a:t>
            </a:r>
          </a:p>
        </p:txBody>
      </p:sp>
      <p:sp>
        <p:nvSpPr>
          <p:cNvPr id="32773" name="AutoShape 9">
            <a:extLst>
              <a:ext uri="{FF2B5EF4-FFF2-40B4-BE49-F238E27FC236}">
                <a16:creationId xmlns:a16="http://schemas.microsoft.com/office/drawing/2014/main" id="{183B2052-B45B-4F5C-977D-3B905BDBBDA5}"/>
              </a:ext>
            </a:extLst>
          </p:cNvPr>
          <p:cNvSpPr>
            <a:spLocks noChangeArrowheads="1"/>
          </p:cNvSpPr>
          <p:nvPr/>
        </p:nvSpPr>
        <p:spPr bwMode="auto">
          <a:xfrm>
            <a:off x="18744728" y="1109474"/>
            <a:ext cx="720724" cy="574676"/>
          </a:xfrm>
          <a:prstGeom prst="rightArrow">
            <a:avLst>
              <a:gd name="adj1" fmla="val 50000"/>
              <a:gd name="adj2" fmla="val 31353"/>
            </a:avLst>
          </a:prstGeom>
          <a:solidFill>
            <a:schemeClr val="tx1">
              <a:lumMod val="90000"/>
            </a:schemeClr>
          </a:solidFill>
          <a:ln w="9525">
            <a:solidFill>
              <a:srgbClr val="9933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it-IT" altLang="it-IT" sz="3600" dirty="0">
              <a:solidFill>
                <a:schemeClr val="bg1"/>
              </a:solidFill>
              <a:latin typeface="Open Sans"/>
              <a:cs typeface="Calibri" panose="020F0502020204030204" pitchFamily="34" charset="0"/>
            </a:endParaRPr>
          </a:p>
        </p:txBody>
      </p:sp>
      <p:graphicFrame>
        <p:nvGraphicFramePr>
          <p:cNvPr id="19485" name="Group 29">
            <a:extLst>
              <a:ext uri="{FF2B5EF4-FFF2-40B4-BE49-F238E27FC236}">
                <a16:creationId xmlns:a16="http://schemas.microsoft.com/office/drawing/2014/main" id="{6B75888D-D00A-4613-8B12-15CD49D8F321}"/>
              </a:ext>
            </a:extLst>
          </p:cNvPr>
          <p:cNvGraphicFramePr>
            <a:graphicFrameLocks noGrp="1"/>
          </p:cNvGraphicFramePr>
          <p:nvPr>
            <p:extLst>
              <p:ext uri="{D42A27DB-BD31-4B8C-83A1-F6EECF244321}">
                <p14:modId xmlns:p14="http://schemas.microsoft.com/office/powerpoint/2010/main" val="2883697496"/>
              </p:ext>
            </p:extLst>
          </p:nvPr>
        </p:nvGraphicFramePr>
        <p:xfrm>
          <a:off x="662008" y="2537520"/>
          <a:ext cx="15409712" cy="9617076"/>
        </p:xfrm>
        <a:graphic>
          <a:graphicData uri="http://schemas.openxmlformats.org/drawingml/2006/table">
            <a:tbl>
              <a:tblPr/>
              <a:tblGrid>
                <a:gridCol w="15409712">
                  <a:extLst>
                    <a:ext uri="{9D8B030D-6E8A-4147-A177-3AD203B41FA5}">
                      <a16:colId xmlns:a16="http://schemas.microsoft.com/office/drawing/2014/main" val="20000"/>
                    </a:ext>
                  </a:extLst>
                </a:gridCol>
              </a:tblGrid>
              <a:tr h="31337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1" i="0" u="none" strike="noStrike" cap="none" normalizeH="0" baseline="0" dirty="0">
                          <a:ln>
                            <a:noFill/>
                          </a:ln>
                          <a:solidFill>
                            <a:srgbClr val="C00000"/>
                          </a:solidFill>
                          <a:effectLst/>
                          <a:latin typeface="Open Sans"/>
                          <a:cs typeface="Arial" panose="020B0604020202020204" pitchFamily="34" charset="0"/>
                        </a:rPr>
                        <a:t>1.  </a:t>
                      </a:r>
                      <a:r>
                        <a:rPr kumimoji="0" lang="it-IT" altLang="it-IT" sz="3200" b="0" i="0" u="none" strike="noStrike" cap="none" normalizeH="0" baseline="0" dirty="0">
                          <a:ln>
                            <a:noFill/>
                          </a:ln>
                          <a:solidFill>
                            <a:schemeClr val="bg1"/>
                          </a:solidFill>
                          <a:effectLst/>
                          <a:latin typeface="Open Sans"/>
                          <a:cs typeface="Arial" panose="020B0604020202020204" pitchFamily="34" charset="0"/>
                        </a:rPr>
                        <a:t>Il DRP individua le UMC/UC da sottoporre a verifica sulla base di: (a)  individuazione di errori o irregolarità da parte dei diversi soggetti responsabili dei controlli, (b) avanzamento finanziario delle spese certificate da parte del CdR corrispondente (c) volume finanziario gestito (d) innovatività delle procedure gestite (e) numero di procedimenti attivati.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1" i="0" u="none" strike="noStrike" cap="none" normalizeH="0" baseline="0" dirty="0">
                          <a:ln>
                            <a:noFill/>
                          </a:ln>
                          <a:solidFill>
                            <a:srgbClr val="C00000"/>
                          </a:solidFill>
                          <a:effectLst/>
                          <a:latin typeface="Open Sans"/>
                          <a:cs typeface="Arial" panose="020B0604020202020204" pitchFamily="34" charset="0"/>
                        </a:rPr>
                        <a:t>2.</a:t>
                      </a:r>
                      <a:r>
                        <a:rPr kumimoji="0" lang="it-IT" altLang="it-IT" sz="3200" b="0" i="0" u="none" strike="noStrike" cap="none" normalizeH="0" baseline="0" dirty="0">
                          <a:ln>
                            <a:noFill/>
                          </a:ln>
                          <a:solidFill>
                            <a:schemeClr val="bg1"/>
                          </a:solidFill>
                          <a:effectLst/>
                          <a:latin typeface="Open Sans"/>
                          <a:cs typeface="Arial" panose="020B0604020202020204" pitchFamily="34" charset="0"/>
                        </a:rPr>
                        <a:t>  Una volta individuata l'UMC/UC da sottoporre a controllo, l'Area 7 del DRP la informa preventivamente e concorda la data per il controllo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68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1" i="0" u="none" strike="noStrike" cap="none" normalizeH="0" baseline="0" dirty="0">
                          <a:ln>
                            <a:noFill/>
                          </a:ln>
                          <a:solidFill>
                            <a:srgbClr val="C00000"/>
                          </a:solidFill>
                          <a:effectLst/>
                          <a:latin typeface="Open Sans"/>
                          <a:cs typeface="Arial" panose="020B0604020202020204" pitchFamily="34" charset="0"/>
                        </a:rPr>
                        <a:t>3.</a:t>
                      </a:r>
                      <a:r>
                        <a:rPr kumimoji="0" lang="it-IT" altLang="it-IT" sz="3200" b="0" i="0" u="none" strike="noStrike" cap="none" normalizeH="0" baseline="0" dirty="0">
                          <a:ln>
                            <a:noFill/>
                          </a:ln>
                          <a:solidFill>
                            <a:schemeClr val="bg1"/>
                          </a:solidFill>
                          <a:effectLst/>
                          <a:latin typeface="Open Sans"/>
                          <a:cs typeface="Arial" panose="020B0604020202020204" pitchFamily="34" charset="0"/>
                        </a:rPr>
                        <a:t>  La verifica viene effettuata in primis sugli aspetti organizzativi e successivamente su alcune operazioni, campionate su base casuale rispetto ai progetti per i quali è stata registrata spesa certificata, esaminando il </a:t>
                      </a:r>
                      <a:r>
                        <a:rPr kumimoji="0" lang="it-IT" altLang="it-IT" sz="3200" b="0" i="0" u="none" strike="noStrike" cap="none" normalizeH="0" baseline="0" dirty="0" err="1">
                          <a:ln>
                            <a:noFill/>
                          </a:ln>
                          <a:solidFill>
                            <a:schemeClr val="bg1"/>
                          </a:solidFill>
                          <a:effectLst/>
                          <a:latin typeface="Open Sans"/>
                          <a:cs typeface="Arial" panose="020B0604020202020204" pitchFamily="34" charset="0"/>
                        </a:rPr>
                        <a:t>il</a:t>
                      </a:r>
                      <a:r>
                        <a:rPr kumimoji="0" lang="it-IT" altLang="it-IT" sz="3200" b="0" i="0" u="none" strike="noStrike" cap="none" normalizeH="0" baseline="0" dirty="0">
                          <a:ln>
                            <a:noFill/>
                          </a:ln>
                          <a:solidFill>
                            <a:schemeClr val="bg1"/>
                          </a:solidFill>
                          <a:effectLst/>
                          <a:latin typeface="Open Sans"/>
                          <a:cs typeface="Arial" panose="020B0604020202020204" pitchFamily="34" charset="0"/>
                        </a:rPr>
                        <a:t> corretto operato da parte dell'UMC/UC riguardo a procedure di selezione e/o di gara e le diverse fasi di attuazione degli interventi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93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1" i="0" u="none" strike="noStrike" cap="none" normalizeH="0" baseline="0" dirty="0">
                          <a:ln>
                            <a:noFill/>
                          </a:ln>
                          <a:solidFill>
                            <a:srgbClr val="C00000"/>
                          </a:solidFill>
                          <a:effectLst/>
                          <a:latin typeface="Open Sans"/>
                          <a:cs typeface="Arial" panose="020B0604020202020204" pitchFamily="34" charset="0"/>
                        </a:rPr>
                        <a:t>4. </a:t>
                      </a:r>
                      <a:r>
                        <a:rPr kumimoji="0" lang="it-IT" altLang="it-IT" sz="3200" b="0" i="0" u="none" strike="noStrike" cap="none" normalizeH="0" baseline="0" dirty="0">
                          <a:ln>
                            <a:noFill/>
                          </a:ln>
                          <a:solidFill>
                            <a:schemeClr val="bg1"/>
                          </a:solidFill>
                          <a:effectLst/>
                          <a:latin typeface="Open Sans"/>
                          <a:cs typeface="Arial" panose="020B0604020202020204" pitchFamily="34" charset="0"/>
                        </a:rPr>
                        <a:t> L'Area 7 del DRP produce, a conclusione della verifica, un report che consente di evidenziare eventuali criticità nei processi di accertamento della qualità dei controlli di primo livello - e di proporre, se necessario, delle misure correttive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2771" name="Text Box 5">
            <a:extLst>
              <a:ext uri="{FF2B5EF4-FFF2-40B4-BE49-F238E27FC236}">
                <a16:creationId xmlns:a16="http://schemas.microsoft.com/office/drawing/2014/main" id="{306ABC25-97D6-446B-9692-A27F092841B3}"/>
              </a:ext>
            </a:extLst>
          </p:cNvPr>
          <p:cNvSpPr txBox="1">
            <a:spLocks noChangeArrowheads="1"/>
          </p:cNvSpPr>
          <p:nvPr/>
        </p:nvSpPr>
        <p:spPr bwMode="auto">
          <a:xfrm>
            <a:off x="15216336" y="604649"/>
            <a:ext cx="3314700" cy="1584326"/>
          </a:xfrm>
          <a:prstGeom prst="rect">
            <a:avLst/>
          </a:prstGeom>
          <a:solidFill>
            <a:schemeClr val="tx1">
              <a:lumMod val="90000"/>
            </a:schemeClr>
          </a:solidFill>
          <a:ln w="9525">
            <a:solidFill>
              <a:srgbClr val="993300"/>
            </a:solidFill>
            <a:miter lim="800000"/>
            <a:headEnd/>
            <a:tailEnd/>
          </a:ln>
          <a:effec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3600" dirty="0">
                <a:solidFill>
                  <a:schemeClr val="bg1"/>
                </a:solidFill>
                <a:latin typeface="Open Sans"/>
                <a:cs typeface="Calibri" panose="020F0502020204030204" pitchFamily="34" charset="0"/>
              </a:rPr>
              <a:t>Area 7 AdG</a:t>
            </a:r>
          </a:p>
        </p:txBody>
      </p:sp>
      <p:sp>
        <p:nvSpPr>
          <p:cNvPr id="32772" name="Text Box 7">
            <a:extLst>
              <a:ext uri="{FF2B5EF4-FFF2-40B4-BE49-F238E27FC236}">
                <a16:creationId xmlns:a16="http://schemas.microsoft.com/office/drawing/2014/main" id="{3EF1F5B4-914E-4815-BCED-2EA872E6571C}"/>
              </a:ext>
            </a:extLst>
          </p:cNvPr>
          <p:cNvSpPr txBox="1">
            <a:spLocks noChangeArrowheads="1"/>
          </p:cNvSpPr>
          <p:nvPr/>
        </p:nvSpPr>
        <p:spPr bwMode="auto">
          <a:xfrm>
            <a:off x="19679144" y="604649"/>
            <a:ext cx="3314700" cy="1584326"/>
          </a:xfrm>
          <a:prstGeom prst="rect">
            <a:avLst/>
          </a:prstGeom>
          <a:solidFill>
            <a:schemeClr val="tx1">
              <a:lumMod val="90000"/>
            </a:schemeClr>
          </a:solidFill>
          <a:ln w="9525">
            <a:solidFill>
              <a:srgbClr val="993300"/>
            </a:solidFill>
            <a:miter lim="800000"/>
            <a:headEnd/>
            <a:tailEnd/>
          </a:ln>
          <a:effec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it-IT" altLang="it-IT" sz="3600" dirty="0">
                <a:solidFill>
                  <a:schemeClr val="bg1"/>
                </a:solidFill>
                <a:latin typeface="Open Sans"/>
                <a:cs typeface="Calibri" panose="020F0502020204030204" pitchFamily="34" charset="0"/>
              </a:rPr>
              <a:t>UMC / UC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969B65D-0720-41E3-B655-1A20AACE124B}"/>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pic>
        <p:nvPicPr>
          <p:cNvPr id="3" name="Diagramma 4">
            <a:extLst>
              <a:ext uri="{FF2B5EF4-FFF2-40B4-BE49-F238E27FC236}">
                <a16:creationId xmlns:a16="http://schemas.microsoft.com/office/drawing/2014/main" id="{C63A11AC-3C07-48F8-80EF-F240D42D5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36" b="-1266"/>
          <a:stretch>
            <a:fillRect/>
          </a:stretch>
        </p:blipFill>
        <p:spPr bwMode="auto">
          <a:xfrm>
            <a:off x="3118992" y="2177480"/>
            <a:ext cx="18835983" cy="88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5">
            <a:extLst>
              <a:ext uri="{FF2B5EF4-FFF2-40B4-BE49-F238E27FC236}">
                <a16:creationId xmlns:a16="http://schemas.microsoft.com/office/drawing/2014/main" id="{5450CD81-EC18-4EF5-8E6D-9F5899F0FEA6}"/>
              </a:ext>
            </a:extLst>
          </p:cNvPr>
          <p:cNvSpPr txBox="1">
            <a:spLocks noChangeArrowheads="1"/>
          </p:cNvSpPr>
          <p:nvPr/>
        </p:nvSpPr>
        <p:spPr bwMode="auto">
          <a:xfrm>
            <a:off x="742728" y="188641"/>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 controlli di sistema</a:t>
            </a:r>
          </a:p>
          <a:p>
            <a:pPr eaLnBrk="1" hangingPunct="1"/>
            <a:r>
              <a:rPr lang="it-IT" altLang="it-IT" sz="3600" b="1" dirty="0">
                <a:solidFill>
                  <a:srgbClr val="800000"/>
                </a:solidFill>
                <a:latin typeface="Open Sans"/>
                <a:ea typeface="MS PGothic" panose="020B0600070205080204" pitchFamily="34" charset="-128"/>
              </a:rPr>
              <a:t>La verifica degli aspetti organizzativi</a:t>
            </a:r>
          </a:p>
        </p:txBody>
      </p:sp>
    </p:spTree>
    <p:extLst>
      <p:ext uri="{BB962C8B-B14F-4D97-AF65-F5344CB8AC3E}">
        <p14:creationId xmlns:p14="http://schemas.microsoft.com/office/powerpoint/2010/main" val="1246073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969B65D-0720-41E3-B655-1A20AACE124B}"/>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4" name="Text Box 35">
            <a:extLst>
              <a:ext uri="{FF2B5EF4-FFF2-40B4-BE49-F238E27FC236}">
                <a16:creationId xmlns:a16="http://schemas.microsoft.com/office/drawing/2014/main" id="{5450CD81-EC18-4EF5-8E6D-9F5899F0FEA6}"/>
              </a:ext>
            </a:extLst>
          </p:cNvPr>
          <p:cNvSpPr txBox="1">
            <a:spLocks noChangeArrowheads="1"/>
          </p:cNvSpPr>
          <p:nvPr/>
        </p:nvSpPr>
        <p:spPr bwMode="auto">
          <a:xfrm>
            <a:off x="742728" y="188641"/>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 controlli di qualità dell'UMC</a:t>
            </a:r>
          </a:p>
          <a:p>
            <a:pPr eaLnBrk="1" hangingPunct="1"/>
            <a:r>
              <a:rPr lang="it-IT" altLang="it-IT" sz="3600" b="1" dirty="0">
                <a:solidFill>
                  <a:srgbClr val="800000"/>
                </a:solidFill>
                <a:latin typeface="Open Sans"/>
                <a:ea typeface="MS PGothic" panose="020B0600070205080204" pitchFamily="34" charset="-128"/>
              </a:rPr>
              <a:t>Paragrafo 3.2 del Manuale</a:t>
            </a:r>
          </a:p>
        </p:txBody>
      </p:sp>
      <p:graphicFrame>
        <p:nvGraphicFramePr>
          <p:cNvPr id="8" name="Group 29">
            <a:extLst>
              <a:ext uri="{FF2B5EF4-FFF2-40B4-BE49-F238E27FC236}">
                <a16:creationId xmlns:a16="http://schemas.microsoft.com/office/drawing/2014/main" id="{666E303C-047F-45C9-974A-8B33A4A0324C}"/>
              </a:ext>
            </a:extLst>
          </p:cNvPr>
          <p:cNvGraphicFramePr>
            <a:graphicFrameLocks noGrp="1"/>
          </p:cNvGraphicFramePr>
          <p:nvPr>
            <p:extLst>
              <p:ext uri="{D42A27DB-BD31-4B8C-83A1-F6EECF244321}">
                <p14:modId xmlns:p14="http://schemas.microsoft.com/office/powerpoint/2010/main" val="43494425"/>
              </p:ext>
            </p:extLst>
          </p:nvPr>
        </p:nvGraphicFramePr>
        <p:xfrm>
          <a:off x="742728" y="2465512"/>
          <a:ext cx="15409712" cy="6994091"/>
        </p:xfrm>
        <a:graphic>
          <a:graphicData uri="http://schemas.openxmlformats.org/drawingml/2006/table">
            <a:tbl>
              <a:tblPr/>
              <a:tblGrid>
                <a:gridCol w="15409712">
                  <a:extLst>
                    <a:ext uri="{9D8B030D-6E8A-4147-A177-3AD203B41FA5}">
                      <a16:colId xmlns:a16="http://schemas.microsoft.com/office/drawing/2014/main" val="20000"/>
                    </a:ext>
                  </a:extLst>
                </a:gridCol>
              </a:tblGrid>
              <a:tr h="195298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I CdR verificano periodicamente la qualità delle attività di controllo di primo livello, con l'ausilio di una check list apposita</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042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Viene verificata in primo luogo la </a:t>
                      </a:r>
                      <a:r>
                        <a:rPr kumimoji="0" lang="it-IT" altLang="it-IT" sz="3600" b="1" i="0" u="none" strike="noStrike" cap="none" normalizeH="0" baseline="0" dirty="0">
                          <a:ln>
                            <a:noFill/>
                          </a:ln>
                          <a:solidFill>
                            <a:schemeClr val="bg1"/>
                          </a:solidFill>
                          <a:effectLst/>
                          <a:latin typeface="Open Sans"/>
                          <a:cs typeface="Arial" panose="020B0604020202020204" pitchFamily="34" charset="0"/>
                        </a:rPr>
                        <a:t>qualità dei controlli condotti sulle procedure di selezione</a:t>
                      </a:r>
                      <a:r>
                        <a:rPr kumimoji="0" lang="it-IT" altLang="it-IT" sz="3600" b="0" i="0" u="none" strike="noStrike" cap="none" normalizeH="0" baseline="0" dirty="0">
                          <a:ln>
                            <a:noFill/>
                          </a:ln>
                          <a:solidFill>
                            <a:schemeClr val="bg1"/>
                          </a:solidFill>
                          <a:effectLst/>
                          <a:latin typeface="Open Sans"/>
                          <a:cs typeface="Arial" panose="020B0604020202020204" pitchFamily="34" charset="0"/>
                        </a:rPr>
                        <a:t>, sia per le operazioni a titolarità che per le operazioni a regia regionale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68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Viene inoltre verificata la </a:t>
                      </a:r>
                      <a:r>
                        <a:rPr kumimoji="0" lang="it-IT" altLang="it-IT" sz="3600" b="1" i="0" u="none" strike="noStrike" cap="none" normalizeH="0" baseline="0" dirty="0">
                          <a:ln>
                            <a:noFill/>
                          </a:ln>
                          <a:solidFill>
                            <a:schemeClr val="bg1"/>
                          </a:solidFill>
                          <a:effectLst/>
                          <a:latin typeface="Open Sans"/>
                          <a:cs typeface="Arial" panose="020B0604020202020204" pitchFamily="34" charset="0"/>
                        </a:rPr>
                        <a:t>qualità dei controlli condotti sulle operazioni</a:t>
                      </a:r>
                      <a:r>
                        <a:rPr kumimoji="0" lang="it-IT" altLang="it-IT" sz="3600" b="0" i="0" u="none" strike="noStrike" cap="none" normalizeH="0" baseline="0" dirty="0">
                          <a:ln>
                            <a:noFill/>
                          </a:ln>
                          <a:solidFill>
                            <a:schemeClr val="bg1"/>
                          </a:solidFill>
                          <a:effectLst/>
                          <a:latin typeface="Open Sans"/>
                          <a:cs typeface="Arial" panose="020B0604020202020204" pitchFamily="34" charset="0"/>
                        </a:rPr>
                        <a:t>, relativamente ai quali viene richiesto di accertare la completezza documentale e informativa dei processi di controllo atta a giustificarne gli esiti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6296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339742B-EAEB-4BB2-98B6-5FE9823E6F3E}"/>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Il campionamento</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3C5D0D64-C262-49F7-8C4B-BF7142739315}"/>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1400402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5">
            <a:extLst>
              <a:ext uri="{FF2B5EF4-FFF2-40B4-BE49-F238E27FC236}">
                <a16:creationId xmlns:a16="http://schemas.microsoft.com/office/drawing/2014/main" id="{A2918DC6-8063-4AC2-B091-33BDECFB414C}"/>
              </a:ext>
            </a:extLst>
          </p:cNvPr>
          <p:cNvSpPr>
            <a:spLocks noChangeShapeType="1"/>
          </p:cNvSpPr>
          <p:nvPr/>
        </p:nvSpPr>
        <p:spPr bwMode="auto">
          <a:xfrm flipH="1" flipV="1">
            <a:off x="6432551" y="11464927"/>
            <a:ext cx="12528550" cy="31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67587" name="Line 14">
            <a:extLst>
              <a:ext uri="{FF2B5EF4-FFF2-40B4-BE49-F238E27FC236}">
                <a16:creationId xmlns:a16="http://schemas.microsoft.com/office/drawing/2014/main" id="{1A3996FE-5EF8-4976-AF48-3EC720C20246}"/>
              </a:ext>
            </a:extLst>
          </p:cNvPr>
          <p:cNvSpPr>
            <a:spLocks noChangeShapeType="1"/>
          </p:cNvSpPr>
          <p:nvPr/>
        </p:nvSpPr>
        <p:spPr bwMode="auto">
          <a:xfrm>
            <a:off x="6000750" y="9594850"/>
            <a:ext cx="0" cy="1438276"/>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67588" name="Rectangle 13">
            <a:extLst>
              <a:ext uri="{FF2B5EF4-FFF2-40B4-BE49-F238E27FC236}">
                <a16:creationId xmlns:a16="http://schemas.microsoft.com/office/drawing/2014/main" id="{42969B04-8856-4540-A10A-F73FD6FFA79F}"/>
              </a:ext>
            </a:extLst>
          </p:cNvPr>
          <p:cNvSpPr>
            <a:spLocks noChangeArrowheads="1"/>
          </p:cNvSpPr>
          <p:nvPr/>
        </p:nvSpPr>
        <p:spPr bwMode="auto">
          <a:xfrm>
            <a:off x="6000751" y="4841877"/>
            <a:ext cx="12096750" cy="4032250"/>
          </a:xfrm>
          <a:prstGeom prst="rect">
            <a:avLst/>
          </a:prstGeom>
          <a:noFill/>
          <a:ln w="38100">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sz="4000"/>
          </a:p>
        </p:txBody>
      </p:sp>
      <p:sp>
        <p:nvSpPr>
          <p:cNvPr id="67589" name="Text Box 4">
            <a:extLst>
              <a:ext uri="{FF2B5EF4-FFF2-40B4-BE49-F238E27FC236}">
                <a16:creationId xmlns:a16="http://schemas.microsoft.com/office/drawing/2014/main" id="{F5F08AAE-7529-402B-9142-D64B05861E3B}"/>
              </a:ext>
            </a:extLst>
          </p:cNvPr>
          <p:cNvSpPr txBox="1">
            <a:spLocks noChangeArrowheads="1"/>
          </p:cNvSpPr>
          <p:nvPr/>
        </p:nvSpPr>
        <p:spPr bwMode="auto">
          <a:xfrm>
            <a:off x="3695700" y="3546477"/>
            <a:ext cx="5184776"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Definizione della “popolazione”: tutte le operazioni che hanno già superato le verifiche amministrative</a:t>
            </a:r>
          </a:p>
        </p:txBody>
      </p:sp>
      <p:sp>
        <p:nvSpPr>
          <p:cNvPr id="67590" name="Text Box 5">
            <a:extLst>
              <a:ext uri="{FF2B5EF4-FFF2-40B4-BE49-F238E27FC236}">
                <a16:creationId xmlns:a16="http://schemas.microsoft.com/office/drawing/2014/main" id="{BB34F6CD-17A0-4954-8477-3CABBEC03A75}"/>
              </a:ext>
            </a:extLst>
          </p:cNvPr>
          <p:cNvSpPr txBox="1">
            <a:spLocks noChangeArrowheads="1"/>
          </p:cNvSpPr>
          <p:nvPr/>
        </p:nvSpPr>
        <p:spPr bwMode="auto">
          <a:xfrm>
            <a:off x="9744076" y="3546476"/>
            <a:ext cx="4864100" cy="269240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dirty="0">
                <a:solidFill>
                  <a:schemeClr val="accent6">
                    <a:lumMod val="50000"/>
                  </a:schemeClr>
                </a:solidFill>
                <a:latin typeface="Open Sans"/>
              </a:rPr>
              <a:t>Analisi del rischio intrinseco e di controllo, anche con l'ausilio dei risultati delle verifiche amministrative </a:t>
            </a:r>
          </a:p>
        </p:txBody>
      </p:sp>
      <p:sp>
        <p:nvSpPr>
          <p:cNvPr id="67591" name="Text Box 6">
            <a:extLst>
              <a:ext uri="{FF2B5EF4-FFF2-40B4-BE49-F238E27FC236}">
                <a16:creationId xmlns:a16="http://schemas.microsoft.com/office/drawing/2014/main" id="{5CA0A904-31D1-48D9-8028-2797534D7B8C}"/>
              </a:ext>
            </a:extLst>
          </p:cNvPr>
          <p:cNvSpPr txBox="1">
            <a:spLocks noChangeArrowheads="1"/>
          </p:cNvSpPr>
          <p:nvPr/>
        </p:nvSpPr>
        <p:spPr bwMode="auto">
          <a:xfrm>
            <a:off x="15503526" y="3546477"/>
            <a:ext cx="4606924"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Stratificazione della popolazione in base alla tipologia del macroprocesso ed alla tipologia del beneficiario </a:t>
            </a:r>
          </a:p>
        </p:txBody>
      </p:sp>
      <p:sp>
        <p:nvSpPr>
          <p:cNvPr id="67592" name="Text Box 7">
            <a:extLst>
              <a:ext uri="{FF2B5EF4-FFF2-40B4-BE49-F238E27FC236}">
                <a16:creationId xmlns:a16="http://schemas.microsoft.com/office/drawing/2014/main" id="{C240C963-C98A-4489-B72C-8BE050EBFD25}"/>
              </a:ext>
            </a:extLst>
          </p:cNvPr>
          <p:cNvSpPr txBox="1">
            <a:spLocks noChangeArrowheads="1"/>
          </p:cNvSpPr>
          <p:nvPr/>
        </p:nvSpPr>
        <p:spPr bwMode="auto">
          <a:xfrm>
            <a:off x="529918" y="405490"/>
            <a:ext cx="11767814"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Il processo di campionamento</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Paragrafo 2.6 del Manuale</a:t>
            </a:r>
          </a:p>
        </p:txBody>
      </p:sp>
      <p:sp>
        <p:nvSpPr>
          <p:cNvPr id="67593" name="Text Box 8">
            <a:extLst>
              <a:ext uri="{FF2B5EF4-FFF2-40B4-BE49-F238E27FC236}">
                <a16:creationId xmlns:a16="http://schemas.microsoft.com/office/drawing/2014/main" id="{A9B3B35E-CFBE-42F1-AFD6-CC43B3FB8395}"/>
              </a:ext>
            </a:extLst>
          </p:cNvPr>
          <p:cNvSpPr txBox="1">
            <a:spLocks noChangeArrowheads="1"/>
          </p:cNvSpPr>
          <p:nvPr/>
        </p:nvSpPr>
        <p:spPr bwMode="auto">
          <a:xfrm>
            <a:off x="15649576" y="7578727"/>
            <a:ext cx="4606924"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dirty="0">
                <a:solidFill>
                  <a:schemeClr val="accent6">
                    <a:lumMod val="50000"/>
                  </a:schemeClr>
                </a:solidFill>
                <a:latin typeface="Open Sans"/>
              </a:rPr>
              <a:t>Determinazione della numerosità dei singoli strati all'interno del campione</a:t>
            </a:r>
          </a:p>
        </p:txBody>
      </p:sp>
      <p:sp>
        <p:nvSpPr>
          <p:cNvPr id="67594" name="Text Box 9">
            <a:extLst>
              <a:ext uri="{FF2B5EF4-FFF2-40B4-BE49-F238E27FC236}">
                <a16:creationId xmlns:a16="http://schemas.microsoft.com/office/drawing/2014/main" id="{3AA0EE75-C1F6-4DBE-8B68-6808326AC133}"/>
              </a:ext>
            </a:extLst>
          </p:cNvPr>
          <p:cNvSpPr txBox="1">
            <a:spLocks noChangeArrowheads="1"/>
          </p:cNvSpPr>
          <p:nvPr/>
        </p:nvSpPr>
        <p:spPr bwMode="auto">
          <a:xfrm>
            <a:off x="9744076" y="7578727"/>
            <a:ext cx="5038724"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Applicazione di ulteriori criteri di stratificazione</a:t>
            </a:r>
          </a:p>
        </p:txBody>
      </p:sp>
      <p:sp>
        <p:nvSpPr>
          <p:cNvPr id="67595" name="Text Box 10">
            <a:extLst>
              <a:ext uri="{FF2B5EF4-FFF2-40B4-BE49-F238E27FC236}">
                <a16:creationId xmlns:a16="http://schemas.microsoft.com/office/drawing/2014/main" id="{87340893-859D-4320-9D75-5AA72B6DEDB3}"/>
              </a:ext>
            </a:extLst>
          </p:cNvPr>
          <p:cNvSpPr txBox="1">
            <a:spLocks noChangeArrowheads="1"/>
          </p:cNvSpPr>
          <p:nvPr/>
        </p:nvSpPr>
        <p:spPr bwMode="auto">
          <a:xfrm>
            <a:off x="3838577" y="7578727"/>
            <a:ext cx="5099050"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Estrazione casuale ed elenco delle operazioni estratte</a:t>
            </a:r>
          </a:p>
        </p:txBody>
      </p:sp>
      <p:sp>
        <p:nvSpPr>
          <p:cNvPr id="67596" name="Text Box 11">
            <a:extLst>
              <a:ext uri="{FF2B5EF4-FFF2-40B4-BE49-F238E27FC236}">
                <a16:creationId xmlns:a16="http://schemas.microsoft.com/office/drawing/2014/main" id="{FFF3B479-C0D4-4C06-ACBF-0964C2AEC67B}"/>
              </a:ext>
            </a:extLst>
          </p:cNvPr>
          <p:cNvSpPr txBox="1">
            <a:spLocks noChangeArrowheads="1"/>
          </p:cNvSpPr>
          <p:nvPr/>
        </p:nvSpPr>
        <p:spPr bwMode="auto">
          <a:xfrm>
            <a:off x="3838576" y="10601327"/>
            <a:ext cx="5041900"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Rapporto di campionamento</a:t>
            </a:r>
          </a:p>
        </p:txBody>
      </p:sp>
      <p:sp>
        <p:nvSpPr>
          <p:cNvPr id="67597" name="Oval 15">
            <a:extLst>
              <a:ext uri="{FF2B5EF4-FFF2-40B4-BE49-F238E27FC236}">
                <a16:creationId xmlns:a16="http://schemas.microsoft.com/office/drawing/2014/main" id="{295ACDC4-B467-4FBC-8D9F-107E9B85B10A}"/>
              </a:ext>
            </a:extLst>
          </p:cNvPr>
          <p:cNvSpPr>
            <a:spLocks noChangeArrowheads="1"/>
          </p:cNvSpPr>
          <p:nvPr/>
        </p:nvSpPr>
        <p:spPr bwMode="auto">
          <a:xfrm>
            <a:off x="3400426" y="319722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1</a:t>
            </a:r>
          </a:p>
        </p:txBody>
      </p:sp>
      <p:sp>
        <p:nvSpPr>
          <p:cNvPr id="67598" name="Oval 16">
            <a:extLst>
              <a:ext uri="{FF2B5EF4-FFF2-40B4-BE49-F238E27FC236}">
                <a16:creationId xmlns:a16="http://schemas.microsoft.com/office/drawing/2014/main" id="{AF637B56-47F4-4A07-8D50-0934FCCA0E24}"/>
              </a:ext>
            </a:extLst>
          </p:cNvPr>
          <p:cNvSpPr>
            <a:spLocks noChangeArrowheads="1"/>
          </p:cNvSpPr>
          <p:nvPr/>
        </p:nvSpPr>
        <p:spPr bwMode="auto">
          <a:xfrm>
            <a:off x="9455151" y="3219451"/>
            <a:ext cx="720726"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2</a:t>
            </a:r>
          </a:p>
        </p:txBody>
      </p:sp>
      <p:sp>
        <p:nvSpPr>
          <p:cNvPr id="67599" name="Oval 18">
            <a:extLst>
              <a:ext uri="{FF2B5EF4-FFF2-40B4-BE49-F238E27FC236}">
                <a16:creationId xmlns:a16="http://schemas.microsoft.com/office/drawing/2014/main" id="{F1280165-FA84-4034-AFBF-CA62F36A6BEC}"/>
              </a:ext>
            </a:extLst>
          </p:cNvPr>
          <p:cNvSpPr>
            <a:spLocks noChangeArrowheads="1"/>
          </p:cNvSpPr>
          <p:nvPr/>
        </p:nvSpPr>
        <p:spPr bwMode="auto">
          <a:xfrm>
            <a:off x="9455151" y="7213601"/>
            <a:ext cx="720726"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5</a:t>
            </a:r>
          </a:p>
        </p:txBody>
      </p:sp>
      <p:sp>
        <p:nvSpPr>
          <p:cNvPr id="67600" name="Oval 19">
            <a:extLst>
              <a:ext uri="{FF2B5EF4-FFF2-40B4-BE49-F238E27FC236}">
                <a16:creationId xmlns:a16="http://schemas.microsoft.com/office/drawing/2014/main" id="{CC29CC15-EB8F-44DF-BDA2-309B3F34C129}"/>
              </a:ext>
            </a:extLst>
          </p:cNvPr>
          <p:cNvSpPr>
            <a:spLocks noChangeArrowheads="1"/>
          </p:cNvSpPr>
          <p:nvPr/>
        </p:nvSpPr>
        <p:spPr bwMode="auto">
          <a:xfrm>
            <a:off x="15351126" y="720407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4</a:t>
            </a:r>
          </a:p>
        </p:txBody>
      </p:sp>
      <p:sp>
        <p:nvSpPr>
          <p:cNvPr id="67601" name="Oval 20">
            <a:extLst>
              <a:ext uri="{FF2B5EF4-FFF2-40B4-BE49-F238E27FC236}">
                <a16:creationId xmlns:a16="http://schemas.microsoft.com/office/drawing/2014/main" id="{B4B88C85-2FB3-44E5-8586-01B09EBFF204}"/>
              </a:ext>
            </a:extLst>
          </p:cNvPr>
          <p:cNvSpPr>
            <a:spLocks noChangeArrowheads="1"/>
          </p:cNvSpPr>
          <p:nvPr/>
        </p:nvSpPr>
        <p:spPr bwMode="auto">
          <a:xfrm>
            <a:off x="3549651" y="10315576"/>
            <a:ext cx="720726"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7</a:t>
            </a:r>
          </a:p>
        </p:txBody>
      </p:sp>
      <p:sp>
        <p:nvSpPr>
          <p:cNvPr id="67602" name="Oval 21">
            <a:extLst>
              <a:ext uri="{FF2B5EF4-FFF2-40B4-BE49-F238E27FC236}">
                <a16:creationId xmlns:a16="http://schemas.microsoft.com/office/drawing/2014/main" id="{5CA76BD2-C326-4F9E-8FC6-3E9980B13DE9}"/>
              </a:ext>
            </a:extLst>
          </p:cNvPr>
          <p:cNvSpPr>
            <a:spLocks noChangeArrowheads="1"/>
          </p:cNvSpPr>
          <p:nvPr/>
        </p:nvSpPr>
        <p:spPr bwMode="auto">
          <a:xfrm>
            <a:off x="15173326" y="317817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3</a:t>
            </a:r>
          </a:p>
        </p:txBody>
      </p:sp>
      <p:sp>
        <p:nvSpPr>
          <p:cNvPr id="67603" name="Oval 22">
            <a:extLst>
              <a:ext uri="{FF2B5EF4-FFF2-40B4-BE49-F238E27FC236}">
                <a16:creationId xmlns:a16="http://schemas.microsoft.com/office/drawing/2014/main" id="{3EB4F6A2-13EA-4D34-8902-15625A4F46D9}"/>
              </a:ext>
            </a:extLst>
          </p:cNvPr>
          <p:cNvSpPr>
            <a:spLocks noChangeArrowheads="1"/>
          </p:cNvSpPr>
          <p:nvPr/>
        </p:nvSpPr>
        <p:spPr bwMode="auto">
          <a:xfrm>
            <a:off x="3533776" y="7213601"/>
            <a:ext cx="720724"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6</a:t>
            </a:r>
          </a:p>
        </p:txBody>
      </p:sp>
      <p:sp>
        <p:nvSpPr>
          <p:cNvPr id="67604" name="Text Box 23">
            <a:extLst>
              <a:ext uri="{FF2B5EF4-FFF2-40B4-BE49-F238E27FC236}">
                <a16:creationId xmlns:a16="http://schemas.microsoft.com/office/drawing/2014/main" id="{0CC3886A-B10D-43BD-9E30-58BF6B0E7744}"/>
              </a:ext>
            </a:extLst>
          </p:cNvPr>
          <p:cNvSpPr txBox="1">
            <a:spLocks noChangeArrowheads="1"/>
          </p:cNvSpPr>
          <p:nvPr/>
        </p:nvSpPr>
        <p:spPr bwMode="auto">
          <a:xfrm>
            <a:off x="9810750" y="10614027"/>
            <a:ext cx="5041900"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a:solidFill>
                  <a:schemeClr val="accent6">
                    <a:lumMod val="50000"/>
                  </a:schemeClr>
                </a:solidFill>
                <a:latin typeface="Open Sans"/>
              </a:rPr>
              <a:t>Controllo delle operazioni selezionate nel campione</a:t>
            </a:r>
          </a:p>
        </p:txBody>
      </p:sp>
      <p:sp>
        <p:nvSpPr>
          <p:cNvPr id="67605" name="Text Box 24">
            <a:extLst>
              <a:ext uri="{FF2B5EF4-FFF2-40B4-BE49-F238E27FC236}">
                <a16:creationId xmlns:a16="http://schemas.microsoft.com/office/drawing/2014/main" id="{F8553D70-91B2-45F2-A465-CBF088B4B3C0}"/>
              </a:ext>
            </a:extLst>
          </p:cNvPr>
          <p:cNvSpPr txBox="1">
            <a:spLocks noChangeArrowheads="1"/>
          </p:cNvSpPr>
          <p:nvPr/>
        </p:nvSpPr>
        <p:spPr bwMode="auto">
          <a:xfrm>
            <a:off x="15649577" y="10594977"/>
            <a:ext cx="4464050" cy="23050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dirty="0">
                <a:solidFill>
                  <a:schemeClr val="accent6">
                    <a:lumMod val="50000"/>
                  </a:schemeClr>
                </a:solidFill>
                <a:latin typeface="Open Sans"/>
              </a:rPr>
              <a:t>Proiezione dei risultati sull'intera popolazione</a:t>
            </a:r>
          </a:p>
        </p:txBody>
      </p:sp>
      <p:sp>
        <p:nvSpPr>
          <p:cNvPr id="67606" name="Oval 26">
            <a:extLst>
              <a:ext uri="{FF2B5EF4-FFF2-40B4-BE49-F238E27FC236}">
                <a16:creationId xmlns:a16="http://schemas.microsoft.com/office/drawing/2014/main" id="{913DD1DF-E6AB-4C34-95C6-990D5A9CF24F}"/>
              </a:ext>
            </a:extLst>
          </p:cNvPr>
          <p:cNvSpPr>
            <a:spLocks noChangeArrowheads="1"/>
          </p:cNvSpPr>
          <p:nvPr/>
        </p:nvSpPr>
        <p:spPr bwMode="auto">
          <a:xfrm>
            <a:off x="3549651" y="10315576"/>
            <a:ext cx="720726"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7</a:t>
            </a:r>
          </a:p>
        </p:txBody>
      </p:sp>
      <p:sp>
        <p:nvSpPr>
          <p:cNvPr id="67607" name="Oval 28">
            <a:extLst>
              <a:ext uri="{FF2B5EF4-FFF2-40B4-BE49-F238E27FC236}">
                <a16:creationId xmlns:a16="http://schemas.microsoft.com/office/drawing/2014/main" id="{51FC1B9C-73C5-42C0-912D-62F7888807AC}"/>
              </a:ext>
            </a:extLst>
          </p:cNvPr>
          <p:cNvSpPr>
            <a:spLocks noChangeArrowheads="1"/>
          </p:cNvSpPr>
          <p:nvPr/>
        </p:nvSpPr>
        <p:spPr bwMode="auto">
          <a:xfrm>
            <a:off x="3549651" y="10315576"/>
            <a:ext cx="720726"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7</a:t>
            </a:r>
          </a:p>
        </p:txBody>
      </p:sp>
      <p:sp>
        <p:nvSpPr>
          <p:cNvPr id="67608" name="Oval 30">
            <a:extLst>
              <a:ext uri="{FF2B5EF4-FFF2-40B4-BE49-F238E27FC236}">
                <a16:creationId xmlns:a16="http://schemas.microsoft.com/office/drawing/2014/main" id="{784F40A4-CCC0-464B-B5E0-B4ACF91BEC81}"/>
              </a:ext>
            </a:extLst>
          </p:cNvPr>
          <p:cNvSpPr>
            <a:spLocks noChangeArrowheads="1"/>
          </p:cNvSpPr>
          <p:nvPr/>
        </p:nvSpPr>
        <p:spPr bwMode="auto">
          <a:xfrm>
            <a:off x="9531351" y="10290176"/>
            <a:ext cx="720726"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8</a:t>
            </a:r>
          </a:p>
        </p:txBody>
      </p:sp>
      <p:sp>
        <p:nvSpPr>
          <p:cNvPr id="67609" name="Oval 31">
            <a:extLst>
              <a:ext uri="{FF2B5EF4-FFF2-40B4-BE49-F238E27FC236}">
                <a16:creationId xmlns:a16="http://schemas.microsoft.com/office/drawing/2014/main" id="{C9B58211-2D04-4631-A02E-6998549A217E}"/>
              </a:ext>
            </a:extLst>
          </p:cNvPr>
          <p:cNvSpPr>
            <a:spLocks noChangeArrowheads="1"/>
          </p:cNvSpPr>
          <p:nvPr/>
        </p:nvSpPr>
        <p:spPr bwMode="auto">
          <a:xfrm>
            <a:off x="15382876" y="10306051"/>
            <a:ext cx="720724"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3200">
                <a:latin typeface="Georgia" panose="02040502050405020303" pitchFamily="18" charset="0"/>
              </a:rPr>
              <a:t>9</a:t>
            </a:r>
          </a:p>
        </p:txBody>
      </p:sp>
      <p:sp>
        <p:nvSpPr>
          <p:cNvPr id="67610" name="Rectangle 62">
            <a:extLst>
              <a:ext uri="{FF2B5EF4-FFF2-40B4-BE49-F238E27FC236}">
                <a16:creationId xmlns:a16="http://schemas.microsoft.com/office/drawing/2014/main" id="{CF350228-0F2E-4F98-84B0-A19A4D639345}"/>
              </a:ext>
            </a:extLst>
          </p:cNvPr>
          <p:cNvSpPr>
            <a:spLocks noChangeArrowheads="1"/>
          </p:cNvSpPr>
          <p:nvPr/>
        </p:nvSpPr>
        <p:spPr bwMode="auto">
          <a:xfrm>
            <a:off x="13776176" y="289383"/>
            <a:ext cx="1007790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2800" dirty="0">
                <a:solidFill>
                  <a:schemeClr val="accent6">
                    <a:lumMod val="50000"/>
                  </a:schemeClr>
                </a:solidFill>
                <a:latin typeface="Open Sans"/>
              </a:rPr>
              <a:t>Le UMC procedono al campionamento due volte l'anno e lo comunicano all'Area Controlli: entro il 31.1 per le operazioni rientranti nella domande di pagamento presentate tra 1.7 e 31.12; entro il 31.7 per le operazioni rientranti nelle domande di pagamento presentate tra il 1.1 il 30.6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3942F88-6841-470E-B958-908A24C45D77}"/>
              </a:ext>
            </a:extLst>
          </p:cNvPr>
          <p:cNvSpPr/>
          <p:nvPr/>
        </p:nvSpPr>
        <p:spPr bwMode="auto">
          <a:xfrm>
            <a:off x="10823848" y="0"/>
            <a:ext cx="13560152"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r>
              <a:rPr lang="it-IT" altLang="it-IT" sz="3200" b="1" dirty="0">
                <a:solidFill>
                  <a:schemeClr val="accent1">
                    <a:lumMod val="75000"/>
                  </a:schemeClr>
                </a:solidFill>
                <a:latin typeface="Open Sans"/>
                <a:cs typeface="Arial" panose="020B0604020202020204" pitchFamily="34" charset="0"/>
              </a:rPr>
              <a:t>4. 	</a:t>
            </a:r>
            <a:r>
              <a:rPr lang="it-IT" altLang="it-IT" sz="3200" dirty="0">
                <a:solidFill>
                  <a:schemeClr val="accent1">
                    <a:lumMod val="75000"/>
                  </a:schemeClr>
                </a:solidFill>
                <a:latin typeface="Open Sans"/>
                <a:cs typeface="Arial" panose="020B0604020202020204" pitchFamily="34" charset="0"/>
              </a:rPr>
              <a:t>Per quanto concerne la gestione finanziaria e il controllo del programma operativo, l'</a:t>
            </a:r>
            <a:r>
              <a:rPr lang="it-IT" altLang="it-IT" sz="3200" dirty="0" err="1">
                <a:solidFill>
                  <a:schemeClr val="accent1">
                    <a:lumMod val="75000"/>
                  </a:schemeClr>
                </a:solidFill>
                <a:latin typeface="Open Sans"/>
                <a:cs typeface="Arial" panose="020B0604020202020204" pitchFamily="34" charset="0"/>
              </a:rPr>
              <a:t>AdG</a:t>
            </a:r>
            <a:r>
              <a:rPr lang="it-IT" altLang="it-IT" sz="3200" dirty="0">
                <a:solidFill>
                  <a:schemeClr val="accent1">
                    <a:lumMod val="75000"/>
                  </a:schemeClr>
                </a:solidFill>
                <a:latin typeface="Open Sans"/>
                <a:cs typeface="Arial" panose="020B0604020202020204" pitchFamily="34" charset="0"/>
              </a:rPr>
              <a:t>:</a:t>
            </a:r>
          </a:p>
          <a:p>
            <a:pPr marL="1169988" lvl="0" indent="-804863" defTabSz="914400" eaLnBrk="1" hangingPunct="1">
              <a:spcBef>
                <a:spcPts val="1200"/>
              </a:spcBef>
            </a:pPr>
            <a:r>
              <a:rPr lang="it-IT" altLang="it-IT" sz="3200" b="1" dirty="0">
                <a:solidFill>
                  <a:schemeClr val="accent1">
                    <a:lumMod val="75000"/>
                  </a:schemeClr>
                </a:solidFill>
                <a:latin typeface="Open Sans"/>
                <a:cs typeface="Arial" panose="020B0604020202020204" pitchFamily="34" charset="0"/>
              </a:rPr>
              <a:t>a)</a:t>
            </a:r>
            <a:r>
              <a:rPr lang="it-IT" altLang="it-IT" sz="3200" dirty="0">
                <a:solidFill>
                  <a:schemeClr val="accent1">
                    <a:lumMod val="75000"/>
                  </a:schemeClr>
                </a:solidFill>
                <a:latin typeface="Open Sans"/>
                <a:cs typeface="Arial" panose="020B0604020202020204" pitchFamily="34" charset="0"/>
              </a:rPr>
              <a:t> 	verifica che i prodotti e servizi cofinanziati siano stati </a:t>
            </a:r>
            <a:r>
              <a:rPr lang="it-IT" altLang="it-IT" sz="3200" b="1" dirty="0">
                <a:solidFill>
                  <a:schemeClr val="accent1">
                    <a:lumMod val="75000"/>
                  </a:schemeClr>
                </a:solidFill>
                <a:latin typeface="Open Sans"/>
                <a:cs typeface="Arial" panose="020B0604020202020204" pitchFamily="34" charset="0"/>
              </a:rPr>
              <a:t>forniti</a:t>
            </a:r>
            <a:r>
              <a:rPr lang="it-IT" altLang="it-IT" sz="3200" dirty="0">
                <a:solidFill>
                  <a:schemeClr val="accent1">
                    <a:lumMod val="75000"/>
                  </a:schemeClr>
                </a:solidFill>
                <a:latin typeface="Open Sans"/>
                <a:cs typeface="Arial" panose="020B0604020202020204" pitchFamily="34" charset="0"/>
              </a:rPr>
              <a:t>, che i beneficiari abbiano </a:t>
            </a:r>
            <a:r>
              <a:rPr lang="it-IT" altLang="it-IT" sz="3200" b="1" dirty="0">
                <a:solidFill>
                  <a:schemeClr val="accent1">
                    <a:lumMod val="75000"/>
                  </a:schemeClr>
                </a:solidFill>
                <a:latin typeface="Open Sans"/>
                <a:cs typeface="Arial" panose="020B0604020202020204" pitchFamily="34" charset="0"/>
              </a:rPr>
              <a:t>pagato le spese dichiarate</a:t>
            </a:r>
            <a:r>
              <a:rPr lang="it-IT" altLang="it-IT" sz="3200" dirty="0">
                <a:solidFill>
                  <a:schemeClr val="accent1">
                    <a:lumMod val="75000"/>
                  </a:schemeClr>
                </a:solidFill>
                <a:latin typeface="Open Sans"/>
                <a:cs typeface="Arial" panose="020B0604020202020204" pitchFamily="34" charset="0"/>
              </a:rPr>
              <a:t> e che queste ultime siano </a:t>
            </a:r>
            <a:r>
              <a:rPr lang="it-IT" altLang="it-IT" sz="3200" b="1" dirty="0">
                <a:solidFill>
                  <a:schemeClr val="accent1">
                    <a:lumMod val="75000"/>
                  </a:schemeClr>
                </a:solidFill>
                <a:latin typeface="Open Sans"/>
                <a:cs typeface="Arial" panose="020B0604020202020204" pitchFamily="34" charset="0"/>
              </a:rPr>
              <a:t>conformi</a:t>
            </a:r>
            <a:r>
              <a:rPr lang="it-IT" altLang="it-IT" sz="3200" dirty="0">
                <a:solidFill>
                  <a:schemeClr val="accent1">
                    <a:lumMod val="75000"/>
                  </a:schemeClr>
                </a:solidFill>
                <a:latin typeface="Open Sans"/>
                <a:cs typeface="Arial" panose="020B0604020202020204" pitchFamily="34" charset="0"/>
              </a:rPr>
              <a:t> al diritto applicabile, al programma operativo e alle condizioni per il sostegno dell'operazione;</a:t>
            </a:r>
          </a:p>
          <a:p>
            <a:pPr marL="1169988" lvl="0" indent="-804863" defTabSz="914400" eaLnBrk="1" hangingPunct="1">
              <a:spcBef>
                <a:spcPts val="1200"/>
              </a:spcBef>
            </a:pPr>
            <a:r>
              <a:rPr lang="it-IT" altLang="it-IT" sz="3200" b="1" dirty="0">
                <a:solidFill>
                  <a:schemeClr val="accent1">
                    <a:lumMod val="75000"/>
                  </a:schemeClr>
                </a:solidFill>
                <a:latin typeface="Open Sans"/>
                <a:cs typeface="Arial" panose="020B0604020202020204" pitchFamily="34" charset="0"/>
              </a:rPr>
              <a:t>b) </a:t>
            </a:r>
            <a:r>
              <a:rPr lang="it-IT" altLang="it-IT" sz="3200" dirty="0">
                <a:solidFill>
                  <a:schemeClr val="accent1">
                    <a:lumMod val="75000"/>
                  </a:schemeClr>
                </a:solidFill>
                <a:latin typeface="Open Sans"/>
                <a:cs typeface="Arial" panose="020B0604020202020204" pitchFamily="34" charset="0"/>
              </a:rPr>
              <a:t>	garantisce che i beneficiari coinvolti nell'attuazione di operazioni rimborsate sulla base dei costi ammissibili effettivamente sostenuti mantengano un </a:t>
            </a:r>
            <a:r>
              <a:rPr lang="it-IT" altLang="it-IT" sz="3200" b="1" dirty="0">
                <a:solidFill>
                  <a:schemeClr val="accent1">
                    <a:lumMod val="75000"/>
                  </a:schemeClr>
                </a:solidFill>
                <a:latin typeface="Open Sans"/>
                <a:cs typeface="Arial" panose="020B0604020202020204" pitchFamily="34" charset="0"/>
              </a:rPr>
              <a:t>sistema di contabilità separata</a:t>
            </a:r>
            <a:r>
              <a:rPr lang="it-IT" altLang="it-IT" sz="3200" dirty="0">
                <a:solidFill>
                  <a:schemeClr val="accent1">
                    <a:lumMod val="75000"/>
                  </a:schemeClr>
                </a:solidFill>
                <a:latin typeface="Open Sans"/>
                <a:cs typeface="Arial" panose="020B0604020202020204" pitchFamily="34" charset="0"/>
              </a:rPr>
              <a:t> o una codificazione contabile adeguata per tutte le transazioni relative a un'operazione;</a:t>
            </a:r>
          </a:p>
          <a:p>
            <a:pPr marL="1169988" lvl="0" indent="-804863" defTabSz="914400" eaLnBrk="1" hangingPunct="1">
              <a:spcBef>
                <a:spcPts val="1200"/>
              </a:spcBef>
            </a:pPr>
            <a:r>
              <a:rPr lang="it-IT" altLang="it-IT" sz="3200" b="1" dirty="0">
                <a:solidFill>
                  <a:schemeClr val="accent1">
                    <a:lumMod val="75000"/>
                  </a:schemeClr>
                </a:solidFill>
                <a:latin typeface="Open Sans"/>
                <a:cs typeface="Arial" panose="020B0604020202020204" pitchFamily="34" charset="0"/>
              </a:rPr>
              <a:t>c) 	</a:t>
            </a:r>
            <a:r>
              <a:rPr lang="it-IT" altLang="it-IT" sz="3200" dirty="0">
                <a:solidFill>
                  <a:schemeClr val="accent1">
                    <a:lumMod val="75000"/>
                  </a:schemeClr>
                </a:solidFill>
                <a:latin typeface="Open Sans"/>
                <a:cs typeface="Arial" panose="020B0604020202020204" pitchFamily="34" charset="0"/>
              </a:rPr>
              <a:t>istituisce </a:t>
            </a:r>
            <a:r>
              <a:rPr lang="it-IT" altLang="it-IT" sz="3200" b="1" dirty="0">
                <a:solidFill>
                  <a:schemeClr val="accent1">
                    <a:lumMod val="75000"/>
                  </a:schemeClr>
                </a:solidFill>
                <a:latin typeface="Open Sans"/>
                <a:cs typeface="Arial" panose="020B0604020202020204" pitchFamily="34" charset="0"/>
              </a:rPr>
              <a:t>misure antifrode</a:t>
            </a:r>
            <a:r>
              <a:rPr lang="it-IT" altLang="it-IT" sz="3200" dirty="0">
                <a:solidFill>
                  <a:schemeClr val="accent1">
                    <a:lumMod val="75000"/>
                  </a:schemeClr>
                </a:solidFill>
                <a:latin typeface="Open Sans"/>
                <a:cs typeface="Arial" panose="020B0604020202020204" pitchFamily="34" charset="0"/>
              </a:rPr>
              <a:t> efficaci e proporzionate, tenendo conto dei rischi individuati;</a:t>
            </a:r>
          </a:p>
          <a:p>
            <a:pPr marL="1169988" lvl="0" indent="-804863" defTabSz="914400" eaLnBrk="1" hangingPunct="1">
              <a:spcBef>
                <a:spcPts val="1200"/>
              </a:spcBef>
            </a:pPr>
            <a:r>
              <a:rPr lang="it-IT" altLang="it-IT" sz="3200" b="1" dirty="0">
                <a:solidFill>
                  <a:schemeClr val="accent1">
                    <a:lumMod val="75000"/>
                  </a:schemeClr>
                </a:solidFill>
                <a:latin typeface="Open Sans"/>
                <a:cs typeface="Arial" panose="020B0604020202020204" pitchFamily="34" charset="0"/>
              </a:rPr>
              <a:t>d) </a:t>
            </a:r>
            <a:r>
              <a:rPr lang="it-IT" altLang="it-IT" sz="3200" dirty="0">
                <a:solidFill>
                  <a:schemeClr val="accent1">
                    <a:lumMod val="75000"/>
                  </a:schemeClr>
                </a:solidFill>
                <a:latin typeface="Open Sans"/>
                <a:cs typeface="Arial" panose="020B0604020202020204" pitchFamily="34" charset="0"/>
              </a:rPr>
              <a:t>	stabilisce procedure per far sì che tutti i documenti relativi alle spese e agli audit necessari per garantire una </a:t>
            </a:r>
            <a:r>
              <a:rPr lang="it-IT" altLang="it-IT" sz="3200" b="1" dirty="0">
                <a:solidFill>
                  <a:schemeClr val="accent1">
                    <a:lumMod val="75000"/>
                  </a:schemeClr>
                </a:solidFill>
                <a:latin typeface="Open Sans"/>
                <a:cs typeface="Arial" panose="020B0604020202020204" pitchFamily="34" charset="0"/>
              </a:rPr>
              <a:t>pista di controllo</a:t>
            </a:r>
            <a:r>
              <a:rPr lang="it-IT" altLang="it-IT" sz="3200" dirty="0">
                <a:solidFill>
                  <a:schemeClr val="accent1">
                    <a:lumMod val="75000"/>
                  </a:schemeClr>
                </a:solidFill>
                <a:latin typeface="Open Sans"/>
                <a:cs typeface="Arial" panose="020B0604020202020204" pitchFamily="34" charset="0"/>
              </a:rPr>
              <a:t> adeguata siano conservati secondo quanto disposto all'articolo 72, lettera g);</a:t>
            </a:r>
          </a:p>
          <a:p>
            <a:pPr marL="1169988" lvl="0" indent="-804863" defTabSz="914400" eaLnBrk="1" hangingPunct="1">
              <a:spcBef>
                <a:spcPts val="1200"/>
              </a:spcBef>
            </a:pPr>
            <a:r>
              <a:rPr lang="it-IT" altLang="it-IT" sz="3200" b="1" dirty="0">
                <a:solidFill>
                  <a:schemeClr val="accent1">
                    <a:lumMod val="75000"/>
                  </a:schemeClr>
                </a:solidFill>
                <a:latin typeface="Open Sans"/>
                <a:cs typeface="Arial" panose="020B0604020202020204" pitchFamily="34" charset="0"/>
              </a:rPr>
              <a:t>e) 	</a:t>
            </a:r>
            <a:r>
              <a:rPr lang="it-IT" altLang="it-IT" sz="3200" dirty="0">
                <a:solidFill>
                  <a:schemeClr val="accent1">
                    <a:lumMod val="75000"/>
                  </a:schemeClr>
                </a:solidFill>
                <a:latin typeface="Open Sans"/>
                <a:cs typeface="Arial" panose="020B0604020202020204" pitchFamily="34" charset="0"/>
              </a:rPr>
              <a:t>prepara la </a:t>
            </a:r>
            <a:r>
              <a:rPr lang="it-IT" altLang="it-IT" sz="3200" b="1" dirty="0">
                <a:solidFill>
                  <a:schemeClr val="accent1">
                    <a:lumMod val="75000"/>
                  </a:schemeClr>
                </a:solidFill>
                <a:latin typeface="Open Sans"/>
                <a:cs typeface="Arial" panose="020B0604020202020204" pitchFamily="34" charset="0"/>
              </a:rPr>
              <a:t>dichiarazione di affidabilità di gestione</a:t>
            </a:r>
            <a:r>
              <a:rPr lang="it-IT" altLang="it-IT" sz="3200" dirty="0">
                <a:solidFill>
                  <a:schemeClr val="accent1">
                    <a:lumMod val="75000"/>
                  </a:schemeClr>
                </a:solidFill>
                <a:latin typeface="Open Sans"/>
                <a:cs typeface="Arial" panose="020B0604020202020204" pitchFamily="34" charset="0"/>
              </a:rPr>
              <a:t> e la </a:t>
            </a:r>
            <a:r>
              <a:rPr lang="it-IT" altLang="it-IT" sz="3200" b="1" dirty="0">
                <a:solidFill>
                  <a:schemeClr val="accent1">
                    <a:lumMod val="75000"/>
                  </a:schemeClr>
                </a:solidFill>
                <a:latin typeface="Open Sans"/>
                <a:cs typeface="Arial" panose="020B0604020202020204" pitchFamily="34" charset="0"/>
              </a:rPr>
              <a:t>sintesi annuale</a:t>
            </a:r>
            <a:r>
              <a:rPr lang="it-IT" altLang="it-IT" sz="3200" dirty="0">
                <a:solidFill>
                  <a:schemeClr val="accent1">
                    <a:lumMod val="75000"/>
                  </a:schemeClr>
                </a:solidFill>
                <a:latin typeface="Open Sans"/>
                <a:cs typeface="Arial" panose="020B0604020202020204" pitchFamily="34" charset="0"/>
              </a:rPr>
              <a:t> di cui all'articolo 59, paragrafo 5, lettere a) e b), del regolamento finanziario.</a:t>
            </a:r>
          </a:p>
        </p:txBody>
      </p:sp>
      <p:sp>
        <p:nvSpPr>
          <p:cNvPr id="5" name="Rettangolo 4">
            <a:extLst>
              <a:ext uri="{FF2B5EF4-FFF2-40B4-BE49-F238E27FC236}">
                <a16:creationId xmlns:a16="http://schemas.microsoft.com/office/drawing/2014/main" id="{95F20D46-4386-4797-BAC9-FED6AA490719}"/>
              </a:ext>
            </a:extLst>
          </p:cNvPr>
          <p:cNvSpPr/>
          <p:nvPr/>
        </p:nvSpPr>
        <p:spPr>
          <a:xfrm>
            <a:off x="526704" y="1529408"/>
            <a:ext cx="8640960" cy="1985159"/>
          </a:xfrm>
          <a:prstGeom prst="rect">
            <a:avLst/>
          </a:prstGeom>
        </p:spPr>
        <p:txBody>
          <a:bodyPr wrap="square">
            <a:spAutoFit/>
          </a:bodyPr>
          <a:lstStyle/>
          <a:p>
            <a:pPr lvl="0" algn="r"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Reg. 1303 / 2013 (RDC)</a:t>
            </a:r>
          </a:p>
          <a:p>
            <a:pPr lvl="0" algn="r" defTabSz="914400" eaLnBrk="1" hangingPunct="1">
              <a:spcBef>
                <a:spcPts val="1800"/>
              </a:spcBef>
            </a:pPr>
            <a:r>
              <a:rPr lang="it-IT" altLang="it-IT" sz="3600" i="1" dirty="0">
                <a:solidFill>
                  <a:schemeClr val="accent1">
                    <a:lumMod val="75000"/>
                  </a:schemeClr>
                </a:solidFill>
                <a:latin typeface="Open Sans"/>
                <a:cs typeface="Arial" panose="020B0604020202020204" pitchFamily="34" charset="0"/>
              </a:rPr>
              <a:t>Articolo 125 “Funzioni</a:t>
            </a:r>
            <a:br>
              <a:rPr lang="it-IT" altLang="it-IT" sz="3600" i="1" dirty="0">
                <a:solidFill>
                  <a:schemeClr val="accent1">
                    <a:lumMod val="75000"/>
                  </a:schemeClr>
                </a:solidFill>
                <a:latin typeface="Open Sans"/>
                <a:cs typeface="Arial" panose="020B0604020202020204" pitchFamily="34" charset="0"/>
              </a:rPr>
            </a:br>
            <a:r>
              <a:rPr lang="it-IT" altLang="it-IT" sz="3600" i="1" dirty="0">
                <a:solidFill>
                  <a:schemeClr val="accent1">
                    <a:lumMod val="75000"/>
                  </a:schemeClr>
                </a:solidFill>
                <a:latin typeface="Open Sans"/>
                <a:cs typeface="Arial" panose="020B0604020202020204" pitchFamily="34" charset="0"/>
              </a:rPr>
              <a:t> dell'Autorità di Gestione”, comma 4</a:t>
            </a:r>
          </a:p>
        </p:txBody>
      </p:sp>
      <p:sp>
        <p:nvSpPr>
          <p:cNvPr id="6" name="Rettangolo 5">
            <a:extLst>
              <a:ext uri="{FF2B5EF4-FFF2-40B4-BE49-F238E27FC236}">
                <a16:creationId xmlns:a16="http://schemas.microsoft.com/office/drawing/2014/main" id="{1659DE5B-5695-4BDF-BE6A-DEE15496E945}"/>
              </a:ext>
            </a:extLst>
          </p:cNvPr>
          <p:cNvSpPr/>
          <p:nvPr/>
        </p:nvSpPr>
        <p:spPr bwMode="auto">
          <a:xfrm>
            <a:off x="9815736" y="13728"/>
            <a:ext cx="1007864" cy="11826552"/>
          </a:xfrm>
          <a:prstGeom prst="rect">
            <a:avLst/>
          </a:prstGeom>
          <a:solidFill>
            <a:schemeClr val="accent1"/>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63608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costruzione del campione</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La valutazione dei rischi connessi alla tipologia di operazione (Passaggio 1)</a:t>
            </a:r>
            <a:endParaRPr lang="it-IT" altLang="it-IT" sz="4400" b="1" dirty="0">
              <a:solidFill>
                <a:srgbClr val="800000"/>
              </a:solidFill>
              <a:latin typeface="Open Sans"/>
              <a:ea typeface="MS PGothic" panose="020B0600070205080204" pitchFamily="34" charset="-128"/>
            </a:endParaRPr>
          </a:p>
        </p:txBody>
      </p:sp>
      <p:pic>
        <p:nvPicPr>
          <p:cNvPr id="4" name="Immagine 3">
            <a:extLst>
              <a:ext uri="{FF2B5EF4-FFF2-40B4-BE49-F238E27FC236}">
                <a16:creationId xmlns:a16="http://schemas.microsoft.com/office/drawing/2014/main" id="{DEE54963-146D-4F08-A3F4-A2626443E925}"/>
              </a:ext>
            </a:extLst>
          </p:cNvPr>
          <p:cNvPicPr>
            <a:picLocks noChangeAspect="1"/>
          </p:cNvPicPr>
          <p:nvPr/>
        </p:nvPicPr>
        <p:blipFill>
          <a:blip r:embed="rId2"/>
          <a:stretch>
            <a:fillRect/>
          </a:stretch>
        </p:blipFill>
        <p:spPr>
          <a:xfrm>
            <a:off x="382688" y="1642565"/>
            <a:ext cx="15684831" cy="8866732"/>
          </a:xfrm>
          <a:prstGeom prst="rect">
            <a:avLst/>
          </a:prstGeom>
        </p:spPr>
      </p:pic>
      <p:sp>
        <p:nvSpPr>
          <p:cNvPr id="11" name="CasellaDiTesto 10">
            <a:extLst>
              <a:ext uri="{FF2B5EF4-FFF2-40B4-BE49-F238E27FC236}">
                <a16:creationId xmlns:a16="http://schemas.microsoft.com/office/drawing/2014/main" id="{D4CD0965-B8F7-4C58-B110-38090193A362}"/>
              </a:ext>
            </a:extLst>
          </p:cNvPr>
          <p:cNvSpPr txBox="1"/>
          <p:nvPr/>
        </p:nvSpPr>
        <p:spPr>
          <a:xfrm>
            <a:off x="17304568" y="3905672"/>
            <a:ext cx="5904656" cy="3724096"/>
          </a:xfrm>
          <a:prstGeom prst="rect">
            <a:avLst/>
          </a:prstGeom>
          <a:noFill/>
        </p:spPr>
        <p:txBody>
          <a:bodyPr wrap="square" rtlCol="0">
            <a:spAutoFit/>
          </a:bodyPr>
          <a:lstStyle/>
          <a:p>
            <a:r>
              <a:rPr lang="it-IT" sz="3600" b="1" dirty="0">
                <a:solidFill>
                  <a:schemeClr val="bg1"/>
                </a:solidFill>
                <a:latin typeface="Open Sans"/>
              </a:rPr>
              <a:t>Alto rischio</a:t>
            </a:r>
          </a:p>
          <a:p>
            <a:r>
              <a:rPr lang="it-IT" sz="3600" dirty="0">
                <a:solidFill>
                  <a:schemeClr val="bg1"/>
                </a:solidFill>
                <a:latin typeface="Open Sans"/>
              </a:rPr>
              <a:t>Operazioni AA, AM, MA</a:t>
            </a:r>
          </a:p>
          <a:p>
            <a:pPr>
              <a:spcBef>
                <a:spcPts val="1200"/>
              </a:spcBef>
            </a:pPr>
            <a:r>
              <a:rPr lang="it-IT" sz="3600" b="1" dirty="0">
                <a:solidFill>
                  <a:schemeClr val="bg1"/>
                </a:solidFill>
                <a:latin typeface="Open Sans"/>
              </a:rPr>
              <a:t>Medio rischio</a:t>
            </a:r>
            <a:br>
              <a:rPr lang="it-IT" sz="3600" dirty="0">
                <a:solidFill>
                  <a:schemeClr val="bg1"/>
                </a:solidFill>
                <a:latin typeface="Open Sans"/>
              </a:rPr>
            </a:br>
            <a:r>
              <a:rPr lang="it-IT" sz="3600" dirty="0">
                <a:solidFill>
                  <a:schemeClr val="bg1"/>
                </a:solidFill>
                <a:latin typeface="Open Sans"/>
              </a:rPr>
              <a:t>Operazioni BA, MM, AB</a:t>
            </a:r>
          </a:p>
          <a:p>
            <a:pPr>
              <a:spcBef>
                <a:spcPts val="1200"/>
              </a:spcBef>
            </a:pPr>
            <a:r>
              <a:rPr lang="it-IT" sz="3600" b="1" dirty="0">
                <a:solidFill>
                  <a:schemeClr val="bg1"/>
                </a:solidFill>
                <a:latin typeface="Open Sans"/>
              </a:rPr>
              <a:t>Basso rischio</a:t>
            </a:r>
          </a:p>
          <a:p>
            <a:r>
              <a:rPr lang="it-IT" sz="3600" dirty="0">
                <a:solidFill>
                  <a:schemeClr val="bg1"/>
                </a:solidFill>
                <a:latin typeface="Open Sans"/>
              </a:rPr>
              <a:t>Operazioni BM, BB, MB</a:t>
            </a:r>
          </a:p>
        </p:txBody>
      </p:sp>
    </p:spTree>
    <p:extLst>
      <p:ext uri="{BB962C8B-B14F-4D97-AF65-F5344CB8AC3E}">
        <p14:creationId xmlns:p14="http://schemas.microsoft.com/office/powerpoint/2010/main" val="175420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costruzione del campione</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La valutazione dei rischi connessi al Beneficiario (Passaggio 2)</a:t>
            </a:r>
            <a:endParaRPr lang="it-IT" altLang="it-IT" sz="4400" b="1" dirty="0">
              <a:solidFill>
                <a:srgbClr val="800000"/>
              </a:solidFill>
              <a:latin typeface="Open Sans"/>
              <a:ea typeface="MS PGothic" panose="020B0600070205080204" pitchFamily="34" charset="-128"/>
            </a:endParaRPr>
          </a:p>
        </p:txBody>
      </p:sp>
      <p:pic>
        <p:nvPicPr>
          <p:cNvPr id="6" name="Immagine 5">
            <a:extLst>
              <a:ext uri="{FF2B5EF4-FFF2-40B4-BE49-F238E27FC236}">
                <a16:creationId xmlns:a16="http://schemas.microsoft.com/office/drawing/2014/main" id="{C955E2B5-004F-4C06-9FE2-7A65C05991A1}"/>
              </a:ext>
            </a:extLst>
          </p:cNvPr>
          <p:cNvPicPr>
            <a:picLocks noChangeAspect="1"/>
          </p:cNvPicPr>
          <p:nvPr/>
        </p:nvPicPr>
        <p:blipFill>
          <a:blip r:embed="rId2"/>
          <a:stretch>
            <a:fillRect/>
          </a:stretch>
        </p:blipFill>
        <p:spPr>
          <a:xfrm>
            <a:off x="231703" y="1817440"/>
            <a:ext cx="17072865" cy="6480720"/>
          </a:xfrm>
          <a:prstGeom prst="rect">
            <a:avLst/>
          </a:prstGeom>
        </p:spPr>
      </p:pic>
      <p:sp>
        <p:nvSpPr>
          <p:cNvPr id="11" name="CasellaDiTesto 10">
            <a:extLst>
              <a:ext uri="{FF2B5EF4-FFF2-40B4-BE49-F238E27FC236}">
                <a16:creationId xmlns:a16="http://schemas.microsoft.com/office/drawing/2014/main" id="{337D8AF8-9899-4402-AB6A-CAF3142B791C}"/>
              </a:ext>
            </a:extLst>
          </p:cNvPr>
          <p:cNvSpPr txBox="1"/>
          <p:nvPr/>
        </p:nvSpPr>
        <p:spPr>
          <a:xfrm>
            <a:off x="18096656" y="2969568"/>
            <a:ext cx="5904656" cy="3724096"/>
          </a:xfrm>
          <a:prstGeom prst="rect">
            <a:avLst/>
          </a:prstGeom>
          <a:noFill/>
        </p:spPr>
        <p:txBody>
          <a:bodyPr wrap="square" rtlCol="0">
            <a:spAutoFit/>
          </a:bodyPr>
          <a:lstStyle/>
          <a:p>
            <a:r>
              <a:rPr lang="it-IT" sz="3600" b="1" dirty="0">
                <a:solidFill>
                  <a:schemeClr val="bg1"/>
                </a:solidFill>
                <a:latin typeface="Open Sans"/>
              </a:rPr>
              <a:t>Alto rischio</a:t>
            </a:r>
          </a:p>
          <a:p>
            <a:r>
              <a:rPr lang="it-IT" sz="3600" dirty="0">
                <a:solidFill>
                  <a:schemeClr val="bg1"/>
                </a:solidFill>
                <a:latin typeface="Open Sans"/>
              </a:rPr>
              <a:t>Operazioni AA, AM, MA</a:t>
            </a:r>
          </a:p>
          <a:p>
            <a:pPr>
              <a:spcBef>
                <a:spcPts val="1200"/>
              </a:spcBef>
            </a:pPr>
            <a:r>
              <a:rPr lang="it-IT" sz="3600" b="1" dirty="0">
                <a:solidFill>
                  <a:schemeClr val="bg1"/>
                </a:solidFill>
                <a:latin typeface="Open Sans"/>
              </a:rPr>
              <a:t>Medio rischio</a:t>
            </a:r>
            <a:br>
              <a:rPr lang="it-IT" sz="3600" dirty="0">
                <a:solidFill>
                  <a:schemeClr val="bg1"/>
                </a:solidFill>
                <a:latin typeface="Open Sans"/>
              </a:rPr>
            </a:br>
            <a:r>
              <a:rPr lang="it-IT" sz="3600" dirty="0">
                <a:solidFill>
                  <a:schemeClr val="bg1"/>
                </a:solidFill>
                <a:latin typeface="Open Sans"/>
              </a:rPr>
              <a:t>Operazioni BA, MM, AB</a:t>
            </a:r>
          </a:p>
          <a:p>
            <a:pPr>
              <a:spcBef>
                <a:spcPts val="1200"/>
              </a:spcBef>
            </a:pPr>
            <a:r>
              <a:rPr lang="it-IT" sz="3600" b="1" dirty="0">
                <a:solidFill>
                  <a:schemeClr val="bg1"/>
                </a:solidFill>
                <a:latin typeface="Open Sans"/>
              </a:rPr>
              <a:t>Basso rischio</a:t>
            </a:r>
          </a:p>
          <a:p>
            <a:r>
              <a:rPr lang="it-IT" sz="3600" dirty="0">
                <a:solidFill>
                  <a:schemeClr val="bg1"/>
                </a:solidFill>
                <a:latin typeface="Open Sans"/>
              </a:rPr>
              <a:t>Operazioni BM, BB, MB</a:t>
            </a:r>
          </a:p>
        </p:txBody>
      </p:sp>
    </p:spTree>
    <p:extLst>
      <p:ext uri="{BB962C8B-B14F-4D97-AF65-F5344CB8AC3E}">
        <p14:creationId xmlns:p14="http://schemas.microsoft.com/office/powerpoint/2010/main" val="2342618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costruzione del campione</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La valutazione del rischio congiunto (Passaggio 3)</a:t>
            </a:r>
            <a:endParaRPr lang="it-IT" altLang="it-IT" sz="4400" b="1" dirty="0">
              <a:solidFill>
                <a:srgbClr val="800000"/>
              </a:solidFill>
              <a:latin typeface="Open Sans"/>
              <a:ea typeface="MS PGothic" panose="020B0600070205080204" pitchFamily="34" charset="-128"/>
            </a:endParaRPr>
          </a:p>
        </p:txBody>
      </p:sp>
      <p:pic>
        <p:nvPicPr>
          <p:cNvPr id="8" name="Immagine 7">
            <a:extLst>
              <a:ext uri="{FF2B5EF4-FFF2-40B4-BE49-F238E27FC236}">
                <a16:creationId xmlns:a16="http://schemas.microsoft.com/office/drawing/2014/main" id="{BA1CAED0-657D-44E8-A092-FFF6B7996222}"/>
              </a:ext>
            </a:extLst>
          </p:cNvPr>
          <p:cNvPicPr>
            <a:picLocks noChangeAspect="1"/>
          </p:cNvPicPr>
          <p:nvPr/>
        </p:nvPicPr>
        <p:blipFill>
          <a:blip r:embed="rId2"/>
          <a:stretch>
            <a:fillRect/>
          </a:stretch>
        </p:blipFill>
        <p:spPr>
          <a:xfrm>
            <a:off x="454696" y="1619637"/>
            <a:ext cx="15082344" cy="4170920"/>
          </a:xfrm>
          <a:prstGeom prst="rect">
            <a:avLst/>
          </a:prstGeom>
        </p:spPr>
      </p:pic>
      <p:pic>
        <p:nvPicPr>
          <p:cNvPr id="9" name="Immagine 8">
            <a:extLst>
              <a:ext uri="{FF2B5EF4-FFF2-40B4-BE49-F238E27FC236}">
                <a16:creationId xmlns:a16="http://schemas.microsoft.com/office/drawing/2014/main" id="{B7ACA9BF-B777-45AE-A716-3B966CE73E19}"/>
              </a:ext>
            </a:extLst>
          </p:cNvPr>
          <p:cNvPicPr>
            <a:picLocks noChangeAspect="1"/>
          </p:cNvPicPr>
          <p:nvPr/>
        </p:nvPicPr>
        <p:blipFill>
          <a:blip r:embed="rId3"/>
          <a:stretch>
            <a:fillRect/>
          </a:stretch>
        </p:blipFill>
        <p:spPr>
          <a:xfrm>
            <a:off x="311823" y="5343544"/>
            <a:ext cx="15233415" cy="3240360"/>
          </a:xfrm>
          <a:prstGeom prst="rect">
            <a:avLst/>
          </a:prstGeom>
        </p:spPr>
      </p:pic>
      <p:sp>
        <p:nvSpPr>
          <p:cNvPr id="11" name="CasellaDiTesto 10">
            <a:extLst>
              <a:ext uri="{FF2B5EF4-FFF2-40B4-BE49-F238E27FC236}">
                <a16:creationId xmlns:a16="http://schemas.microsoft.com/office/drawing/2014/main" id="{34705E80-DF3D-44F5-82FD-526817793490}"/>
              </a:ext>
            </a:extLst>
          </p:cNvPr>
          <p:cNvSpPr txBox="1"/>
          <p:nvPr/>
        </p:nvSpPr>
        <p:spPr>
          <a:xfrm>
            <a:off x="16008424" y="1889448"/>
            <a:ext cx="7344816" cy="9017853"/>
          </a:xfrm>
          <a:prstGeom prst="rect">
            <a:avLst/>
          </a:prstGeom>
          <a:noFill/>
        </p:spPr>
        <p:txBody>
          <a:bodyPr wrap="square" rtlCol="0">
            <a:spAutoFit/>
          </a:bodyPr>
          <a:lstStyle/>
          <a:p>
            <a:pPr>
              <a:spcBef>
                <a:spcPts val="1200"/>
              </a:spcBef>
            </a:pPr>
            <a:r>
              <a:rPr lang="it-IT" sz="3600" dirty="0">
                <a:solidFill>
                  <a:schemeClr val="bg1"/>
                </a:solidFill>
                <a:latin typeface="Open Sans"/>
              </a:rPr>
              <a:t>La </a:t>
            </a:r>
            <a:r>
              <a:rPr lang="it-IT" sz="3600" b="1" dirty="0">
                <a:solidFill>
                  <a:schemeClr val="bg1"/>
                </a:solidFill>
                <a:latin typeface="Open Sans"/>
              </a:rPr>
              <a:t>dimensione del campione </a:t>
            </a:r>
            <a:r>
              <a:rPr lang="it-IT" sz="3600" dirty="0">
                <a:solidFill>
                  <a:schemeClr val="bg1"/>
                </a:solidFill>
                <a:latin typeface="Open Sans"/>
              </a:rPr>
              <a:t>varia fra i diversi strati in funzione del rischio: ad esempio, il 25% delle operazioni ad alto rischio, il 20% delle operazioni a medio rischio, il 10% delle operazioni a basso rischio.</a:t>
            </a:r>
          </a:p>
          <a:p>
            <a:pPr>
              <a:spcBef>
                <a:spcPts val="1800"/>
              </a:spcBef>
            </a:pPr>
            <a:r>
              <a:rPr lang="it-IT" sz="3600" dirty="0">
                <a:solidFill>
                  <a:schemeClr val="bg1"/>
                </a:solidFill>
                <a:latin typeface="Open Sans"/>
              </a:rPr>
              <a:t>Se il tasso di errore è superiore al 2%, il controllore procede ad un </a:t>
            </a:r>
            <a:r>
              <a:rPr lang="it-IT" sz="3600" b="1" dirty="0">
                <a:solidFill>
                  <a:schemeClr val="bg1"/>
                </a:solidFill>
                <a:latin typeface="Open Sans"/>
              </a:rPr>
              <a:t>campionamento supplementare</a:t>
            </a:r>
            <a:r>
              <a:rPr lang="it-IT" sz="3600" dirty="0">
                <a:solidFill>
                  <a:schemeClr val="bg1"/>
                </a:solidFill>
                <a:latin typeface="Open Sans"/>
              </a:rPr>
              <a:t>.</a:t>
            </a:r>
          </a:p>
          <a:p>
            <a:pPr>
              <a:spcBef>
                <a:spcPts val="1800"/>
              </a:spcBef>
            </a:pPr>
            <a:r>
              <a:rPr lang="it-IT" sz="3600" dirty="0">
                <a:solidFill>
                  <a:schemeClr val="bg1"/>
                </a:solidFill>
                <a:latin typeface="Open Sans"/>
              </a:rPr>
              <a:t>Se il tasso di errore è superiore al 10%, si procede alla verifica in loco di </a:t>
            </a:r>
            <a:r>
              <a:rPr lang="it-IT" sz="3600" b="1" dirty="0">
                <a:solidFill>
                  <a:schemeClr val="bg1"/>
                </a:solidFill>
                <a:latin typeface="Open Sans"/>
              </a:rPr>
              <a:t>tutte le operazioni con le stesse caratteristiche</a:t>
            </a:r>
          </a:p>
          <a:p>
            <a:pPr>
              <a:spcBef>
                <a:spcPts val="1200"/>
              </a:spcBef>
            </a:pPr>
            <a:endParaRPr lang="it-IT" sz="3600" dirty="0">
              <a:solidFill>
                <a:schemeClr val="bg1"/>
              </a:solidFill>
              <a:latin typeface="Open Sans"/>
            </a:endParaRPr>
          </a:p>
        </p:txBody>
      </p:sp>
    </p:spTree>
    <p:extLst>
      <p:ext uri="{BB962C8B-B14F-4D97-AF65-F5344CB8AC3E}">
        <p14:creationId xmlns:p14="http://schemas.microsoft.com/office/powerpoint/2010/main" val="285237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Il sistema ARACHNE</a:t>
            </a:r>
            <a:br>
              <a:rPr lang="it-IT" altLang="it-IT" sz="4400" b="1" dirty="0">
                <a:solidFill>
                  <a:srgbClr val="800000"/>
                </a:solidFill>
                <a:latin typeface="Open Sans"/>
                <a:ea typeface="MS PGothic" panose="020B0600070205080204" pitchFamily="34" charset="-128"/>
              </a:rPr>
            </a:br>
            <a:r>
              <a:rPr lang="it-IT" altLang="it-IT" sz="3600" b="1" dirty="0">
                <a:solidFill>
                  <a:srgbClr val="800000"/>
                </a:solidFill>
                <a:latin typeface="Open Sans"/>
                <a:ea typeface="MS PGothic" panose="020B0600070205080204" pitchFamily="34" charset="-128"/>
              </a:rPr>
              <a:t>Paragrafo 3 del Manuale dei Controlli</a:t>
            </a:r>
            <a:endParaRPr lang="it-IT" altLang="it-IT" sz="4400" b="1" dirty="0">
              <a:solidFill>
                <a:srgbClr val="800000"/>
              </a:solidFill>
              <a:latin typeface="Open Sans"/>
              <a:ea typeface="MS PGothic" panose="020B0600070205080204" pitchFamily="34" charset="-128"/>
            </a:endParaRPr>
          </a:p>
        </p:txBody>
      </p:sp>
      <p:sp>
        <p:nvSpPr>
          <p:cNvPr id="11" name="CasellaDiTesto 10">
            <a:extLst>
              <a:ext uri="{FF2B5EF4-FFF2-40B4-BE49-F238E27FC236}">
                <a16:creationId xmlns:a16="http://schemas.microsoft.com/office/drawing/2014/main" id="{34705E80-DF3D-44F5-82FD-526817793490}"/>
              </a:ext>
            </a:extLst>
          </p:cNvPr>
          <p:cNvSpPr txBox="1"/>
          <p:nvPr/>
        </p:nvSpPr>
        <p:spPr>
          <a:xfrm>
            <a:off x="705856" y="2249488"/>
            <a:ext cx="7597712" cy="7755969"/>
          </a:xfrm>
          <a:prstGeom prst="rect">
            <a:avLst/>
          </a:prstGeom>
          <a:noFill/>
        </p:spPr>
        <p:txBody>
          <a:bodyPr wrap="square" rtlCol="0">
            <a:spAutoFit/>
          </a:bodyPr>
          <a:lstStyle/>
          <a:p>
            <a:pPr>
              <a:spcBef>
                <a:spcPts val="1200"/>
              </a:spcBef>
            </a:pPr>
            <a:r>
              <a:rPr lang="it-IT" sz="3600" dirty="0">
                <a:solidFill>
                  <a:schemeClr val="bg1"/>
                </a:solidFill>
                <a:latin typeface="Open Sans"/>
              </a:rPr>
              <a:t>ARACHNE è un sistema informatico integrato per la valutazione del rischio di frode sviluppato dalla Commissione Europea per supportare le attività di verifica delle Autorità di Gestione dei Fondi SIE.</a:t>
            </a:r>
          </a:p>
          <a:p>
            <a:pPr>
              <a:spcBef>
                <a:spcPts val="1800"/>
              </a:spcBef>
            </a:pPr>
            <a:r>
              <a:rPr lang="it-IT" sz="3600" dirty="0">
                <a:solidFill>
                  <a:schemeClr val="bg1"/>
                </a:solidFill>
                <a:latin typeface="Open Sans"/>
              </a:rPr>
              <a:t>ARACHNE permette di attribuire un punteggio di rischio a progetti, beneficiari e attuatori di un Programma Operativo.</a:t>
            </a:r>
          </a:p>
          <a:p>
            <a:pPr>
              <a:spcBef>
                <a:spcPts val="1800"/>
              </a:spcBef>
            </a:pPr>
            <a:r>
              <a:rPr lang="it-IT" sz="3600" dirty="0">
                <a:solidFill>
                  <a:schemeClr val="bg1"/>
                </a:solidFill>
                <a:latin typeface="Open Sans"/>
              </a:rPr>
              <a:t>Il Manuale prevede che ARACHNE sia utilizzato nella formazione del campione per le verifiche in loco.</a:t>
            </a:r>
          </a:p>
        </p:txBody>
      </p:sp>
      <p:sp>
        <p:nvSpPr>
          <p:cNvPr id="10" name="Rettangolo 9">
            <a:extLst>
              <a:ext uri="{FF2B5EF4-FFF2-40B4-BE49-F238E27FC236}">
                <a16:creationId xmlns:a16="http://schemas.microsoft.com/office/drawing/2014/main" id="{68FBA0DD-9F2F-4D7C-978E-077B284EE6E8}"/>
              </a:ext>
            </a:extLst>
          </p:cNvPr>
          <p:cNvSpPr/>
          <p:nvPr/>
        </p:nvSpPr>
        <p:spPr bwMode="auto">
          <a:xfrm>
            <a:off x="10772416" y="1564772"/>
            <a:ext cx="13560152" cy="10206915"/>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540000" tIns="756000" rIns="792000" bIns="432000" numCol="1" rtlCol="0" anchor="t" anchorCtr="0" compatLnSpc="1">
            <a:prstTxWarp prst="textNoShape">
              <a:avLst/>
            </a:prstTxWarp>
            <a:noAutofit/>
          </a:bodyPr>
          <a:lstStyle/>
          <a:p>
            <a:pPr marL="357188" lvl="0" defTabSz="914400" eaLnBrk="1" hangingPunct="1">
              <a:spcBef>
                <a:spcPts val="2400"/>
              </a:spcBef>
            </a:pPr>
            <a:r>
              <a:rPr lang="it-IT" sz="4000" dirty="0">
                <a:solidFill>
                  <a:schemeClr val="bg1"/>
                </a:solidFill>
                <a:latin typeface="Open Sans"/>
              </a:rPr>
              <a:t>Le UMC, mantenendo ferma la metodologia di estrazione e la dimensione del campione, potranno verificare che tra le operazioni estratte almeno il 15% fino ad un massimo del 30% di operazioni estratte, abbiano un rischio indicato da ARACHNE come alto o medio.</a:t>
            </a:r>
          </a:p>
          <a:p>
            <a:pPr marL="357188" lvl="0" defTabSz="914400" eaLnBrk="1" hangingPunct="1">
              <a:spcBef>
                <a:spcPts val="2400"/>
              </a:spcBef>
            </a:pPr>
            <a:r>
              <a:rPr lang="it-IT" sz="4000" dirty="0">
                <a:solidFill>
                  <a:schemeClr val="bg1"/>
                </a:solidFill>
                <a:latin typeface="Open Sans"/>
              </a:rPr>
              <a:t>Se l'esito della procedura risulterà positivo le UMC convalideranno il campione, altrimenti, potranno individuare da ARACHNE le operazioni con rischio alto o medio da aggiungere al campione estratto. </a:t>
            </a:r>
            <a:endParaRPr lang="it-IT" altLang="it-IT" sz="5400" dirty="0">
              <a:solidFill>
                <a:schemeClr val="bg1"/>
              </a:solidFill>
              <a:latin typeface="Open Sans"/>
              <a:cs typeface="Arial" panose="020B0604020202020204" pitchFamily="34" charset="0"/>
            </a:endParaRPr>
          </a:p>
        </p:txBody>
      </p:sp>
      <p:sp>
        <p:nvSpPr>
          <p:cNvPr id="12" name="Rettangolo 11">
            <a:extLst>
              <a:ext uri="{FF2B5EF4-FFF2-40B4-BE49-F238E27FC236}">
                <a16:creationId xmlns:a16="http://schemas.microsoft.com/office/drawing/2014/main" id="{704BDCA1-405B-4101-A7C4-035B742A3088}"/>
              </a:ext>
            </a:extLst>
          </p:cNvPr>
          <p:cNvSpPr/>
          <p:nvPr/>
        </p:nvSpPr>
        <p:spPr bwMode="auto">
          <a:xfrm>
            <a:off x="9764304" y="1564771"/>
            <a:ext cx="1007864" cy="10228907"/>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154526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Come funziona ARACHNE: le fonti</a:t>
            </a:r>
          </a:p>
        </p:txBody>
      </p:sp>
      <p:pic>
        <p:nvPicPr>
          <p:cNvPr id="4" name="Immagine 3">
            <a:extLst>
              <a:ext uri="{FF2B5EF4-FFF2-40B4-BE49-F238E27FC236}">
                <a16:creationId xmlns:a16="http://schemas.microsoft.com/office/drawing/2014/main" id="{9C54044B-110C-418E-8C0D-8B3E876A7FAB}"/>
              </a:ext>
            </a:extLst>
          </p:cNvPr>
          <p:cNvPicPr>
            <a:picLocks noChangeAspect="1"/>
          </p:cNvPicPr>
          <p:nvPr/>
        </p:nvPicPr>
        <p:blipFill>
          <a:blip r:embed="rId2"/>
          <a:stretch>
            <a:fillRect/>
          </a:stretch>
        </p:blipFill>
        <p:spPr>
          <a:xfrm>
            <a:off x="670720" y="3021258"/>
            <a:ext cx="4509391" cy="3970318"/>
          </a:xfrm>
          <a:prstGeom prst="rect">
            <a:avLst/>
          </a:prstGeom>
        </p:spPr>
      </p:pic>
      <p:sp>
        <p:nvSpPr>
          <p:cNvPr id="5" name="Rettangolo 4">
            <a:extLst>
              <a:ext uri="{FF2B5EF4-FFF2-40B4-BE49-F238E27FC236}">
                <a16:creationId xmlns:a16="http://schemas.microsoft.com/office/drawing/2014/main" id="{FB9693F2-4113-4B96-930A-C757742AB1A1}"/>
              </a:ext>
            </a:extLst>
          </p:cNvPr>
          <p:cNvSpPr/>
          <p:nvPr/>
        </p:nvSpPr>
        <p:spPr>
          <a:xfrm>
            <a:off x="6647384" y="3024996"/>
            <a:ext cx="4509391" cy="3785652"/>
          </a:xfrm>
          <a:prstGeom prst="rect">
            <a:avLst/>
          </a:prstGeom>
        </p:spPr>
        <p:txBody>
          <a:bodyPr wrap="square">
            <a:spAutoFit/>
          </a:bodyPr>
          <a:lstStyle/>
          <a:p>
            <a:endParaRPr lang="it-IT" sz="1600" dirty="0">
              <a:solidFill>
                <a:schemeClr val="bg1"/>
              </a:solidFill>
              <a:latin typeface="Open Sans"/>
            </a:endParaRPr>
          </a:p>
          <a:p>
            <a:r>
              <a:rPr lang="it-IT" sz="2800" dirty="0">
                <a:solidFill>
                  <a:schemeClr val="bg1"/>
                </a:solidFill>
                <a:latin typeface="Open Sans"/>
              </a:rPr>
              <a:t>Contiene informazioni dettagliate e confrontabili di oltre 200 milioni di aziende e società di tutto il mondo (informazioni finanziarie, azionariato e partecipazioni, anagrafica, ecc.)</a:t>
            </a:r>
          </a:p>
        </p:txBody>
      </p:sp>
      <p:pic>
        <p:nvPicPr>
          <p:cNvPr id="8" name="Immagine 7">
            <a:extLst>
              <a:ext uri="{FF2B5EF4-FFF2-40B4-BE49-F238E27FC236}">
                <a16:creationId xmlns:a16="http://schemas.microsoft.com/office/drawing/2014/main" id="{8101B67E-A15E-4CBD-9778-A90FF9BB79CB}"/>
              </a:ext>
            </a:extLst>
          </p:cNvPr>
          <p:cNvPicPr>
            <a:picLocks noChangeAspect="1"/>
          </p:cNvPicPr>
          <p:nvPr/>
        </p:nvPicPr>
        <p:blipFill>
          <a:blip r:embed="rId3"/>
          <a:stretch>
            <a:fillRect/>
          </a:stretch>
        </p:blipFill>
        <p:spPr>
          <a:xfrm>
            <a:off x="268218" y="7410047"/>
            <a:ext cx="5688632" cy="2025079"/>
          </a:xfrm>
          <a:prstGeom prst="rect">
            <a:avLst/>
          </a:prstGeom>
        </p:spPr>
      </p:pic>
      <p:sp>
        <p:nvSpPr>
          <p:cNvPr id="10" name="Rettangolo 9">
            <a:extLst>
              <a:ext uri="{FF2B5EF4-FFF2-40B4-BE49-F238E27FC236}">
                <a16:creationId xmlns:a16="http://schemas.microsoft.com/office/drawing/2014/main" id="{2D9DBC82-C416-47E3-B976-EED6A58E5BEE}"/>
              </a:ext>
            </a:extLst>
          </p:cNvPr>
          <p:cNvSpPr/>
          <p:nvPr/>
        </p:nvSpPr>
        <p:spPr>
          <a:xfrm>
            <a:off x="6820945" y="7285769"/>
            <a:ext cx="4509391" cy="2492990"/>
          </a:xfrm>
          <a:prstGeom prst="rect">
            <a:avLst/>
          </a:prstGeom>
        </p:spPr>
        <p:txBody>
          <a:bodyPr wrap="square">
            <a:spAutoFit/>
          </a:bodyPr>
          <a:lstStyle/>
          <a:p>
            <a:endParaRPr lang="it-IT" sz="1600" dirty="0">
              <a:solidFill>
                <a:schemeClr val="bg1"/>
              </a:solidFill>
              <a:latin typeface="Open Sans"/>
            </a:endParaRPr>
          </a:p>
          <a:p>
            <a:r>
              <a:rPr lang="it-IT" sz="2800" dirty="0">
                <a:solidFill>
                  <a:schemeClr val="bg1"/>
                </a:solidFill>
                <a:latin typeface="Open Sans"/>
              </a:rPr>
              <a:t>Contiene informazioni su persone politicamente esposte, sentenze e sanzioni, delitti, attività illecite, etc.</a:t>
            </a:r>
          </a:p>
        </p:txBody>
      </p:sp>
      <p:sp>
        <p:nvSpPr>
          <p:cNvPr id="9" name="CasellaDiTesto 8">
            <a:extLst>
              <a:ext uri="{FF2B5EF4-FFF2-40B4-BE49-F238E27FC236}">
                <a16:creationId xmlns:a16="http://schemas.microsoft.com/office/drawing/2014/main" id="{264D0617-564D-460F-8EDF-31549065EECC}"/>
              </a:ext>
            </a:extLst>
          </p:cNvPr>
          <p:cNvSpPr txBox="1"/>
          <p:nvPr/>
        </p:nvSpPr>
        <p:spPr>
          <a:xfrm>
            <a:off x="1044317" y="1834691"/>
            <a:ext cx="10054007" cy="769441"/>
          </a:xfrm>
          <a:prstGeom prst="rect">
            <a:avLst/>
          </a:prstGeom>
          <a:noFill/>
        </p:spPr>
        <p:txBody>
          <a:bodyPr wrap="square" rtlCol="0">
            <a:spAutoFit/>
          </a:bodyPr>
          <a:lstStyle/>
          <a:p>
            <a:r>
              <a:rPr lang="it-IT" sz="4400" i="1" dirty="0">
                <a:solidFill>
                  <a:schemeClr val="bg1"/>
                </a:solidFill>
              </a:rPr>
              <a:t>Fonti esterne</a:t>
            </a:r>
          </a:p>
        </p:txBody>
      </p:sp>
      <p:sp>
        <p:nvSpPr>
          <p:cNvPr id="12" name="CasellaDiTesto 11">
            <a:extLst>
              <a:ext uri="{FF2B5EF4-FFF2-40B4-BE49-F238E27FC236}">
                <a16:creationId xmlns:a16="http://schemas.microsoft.com/office/drawing/2014/main" id="{35687627-9F38-4265-9F38-06299984CD85}"/>
              </a:ext>
            </a:extLst>
          </p:cNvPr>
          <p:cNvSpPr txBox="1"/>
          <p:nvPr/>
        </p:nvSpPr>
        <p:spPr>
          <a:xfrm>
            <a:off x="14064208" y="2189911"/>
            <a:ext cx="10054007" cy="769441"/>
          </a:xfrm>
          <a:prstGeom prst="rect">
            <a:avLst/>
          </a:prstGeom>
          <a:noFill/>
        </p:spPr>
        <p:txBody>
          <a:bodyPr wrap="square" rtlCol="0">
            <a:spAutoFit/>
          </a:bodyPr>
          <a:lstStyle/>
          <a:p>
            <a:r>
              <a:rPr lang="it-IT" sz="4400" i="1" dirty="0">
                <a:solidFill>
                  <a:schemeClr val="bg1"/>
                </a:solidFill>
              </a:rPr>
              <a:t>Fonti interne</a:t>
            </a:r>
          </a:p>
        </p:txBody>
      </p:sp>
      <p:sp>
        <p:nvSpPr>
          <p:cNvPr id="13" name="Rettangolo 12">
            <a:extLst>
              <a:ext uri="{FF2B5EF4-FFF2-40B4-BE49-F238E27FC236}">
                <a16:creationId xmlns:a16="http://schemas.microsoft.com/office/drawing/2014/main" id="{2D59EE13-D31E-4B0C-81E0-109BE5326ABE}"/>
              </a:ext>
            </a:extLst>
          </p:cNvPr>
          <p:cNvSpPr/>
          <p:nvPr/>
        </p:nvSpPr>
        <p:spPr>
          <a:xfrm>
            <a:off x="12651162" y="3240383"/>
            <a:ext cx="5401984" cy="5924699"/>
          </a:xfrm>
          <a:prstGeom prst="rect">
            <a:avLst/>
          </a:prstGeom>
        </p:spPr>
        <p:txBody>
          <a:bodyPr wrap="square">
            <a:spAutoFit/>
          </a:bodyPr>
          <a:lstStyle/>
          <a:p>
            <a:endParaRPr lang="it-IT" sz="2800" dirty="0">
              <a:solidFill>
                <a:schemeClr val="bg1"/>
              </a:solidFill>
              <a:latin typeface="Open Sans"/>
            </a:endParaRPr>
          </a:p>
          <a:p>
            <a:r>
              <a:rPr lang="it-IT" sz="2800" dirty="0">
                <a:solidFill>
                  <a:schemeClr val="bg1"/>
                </a:solidFill>
                <a:latin typeface="Open Sans"/>
              </a:rPr>
              <a:t>Le AdG dei diversi Stati membri titolari di PO comunitari (Fondi FESR, FSE, FC e FEAD) alimentano ARACHNE con dati relativi ai progetti, beneficiari, contratti, contraenti e alla spesa sostenuta.</a:t>
            </a:r>
          </a:p>
          <a:p>
            <a:pPr>
              <a:spcBef>
                <a:spcPts val="1800"/>
              </a:spcBef>
            </a:pPr>
            <a:r>
              <a:rPr lang="it-IT" sz="2800" dirty="0">
                <a:solidFill>
                  <a:schemeClr val="bg1"/>
                </a:solidFill>
                <a:latin typeface="Open Sans"/>
              </a:rPr>
              <a:t>In Italia, per i PO FESR e FSE , il flusso dei dati verso ARACHNE avviene tramite il Sistema Nazionale di Monitoraggio, gestito dal MEF-RGS-IGRUE</a:t>
            </a:r>
          </a:p>
          <a:p>
            <a:endParaRPr lang="it-IT" sz="2800" dirty="0">
              <a:solidFill>
                <a:schemeClr val="bg1"/>
              </a:solidFill>
              <a:latin typeface="Open Sans"/>
            </a:endParaRPr>
          </a:p>
        </p:txBody>
      </p:sp>
      <p:pic>
        <p:nvPicPr>
          <p:cNvPr id="14" name="Immagine 13">
            <a:extLst>
              <a:ext uri="{FF2B5EF4-FFF2-40B4-BE49-F238E27FC236}">
                <a16:creationId xmlns:a16="http://schemas.microsoft.com/office/drawing/2014/main" id="{775CBC3B-28E5-4C71-BA23-369A8B0A6EFC}"/>
              </a:ext>
            </a:extLst>
          </p:cNvPr>
          <p:cNvPicPr>
            <a:picLocks noChangeAspect="1"/>
          </p:cNvPicPr>
          <p:nvPr/>
        </p:nvPicPr>
        <p:blipFill>
          <a:blip r:embed="rId4"/>
          <a:stretch>
            <a:fillRect/>
          </a:stretch>
        </p:blipFill>
        <p:spPr>
          <a:xfrm>
            <a:off x="18153578" y="3825090"/>
            <a:ext cx="5964637" cy="2111881"/>
          </a:xfrm>
          <a:prstGeom prst="rect">
            <a:avLst/>
          </a:prstGeom>
        </p:spPr>
      </p:pic>
      <p:cxnSp>
        <p:nvCxnSpPr>
          <p:cNvPr id="16" name="Connettore diritto 15">
            <a:extLst>
              <a:ext uri="{FF2B5EF4-FFF2-40B4-BE49-F238E27FC236}">
                <a16:creationId xmlns:a16="http://schemas.microsoft.com/office/drawing/2014/main" id="{0BE65D0D-C2E5-4047-BFF2-8EF0472DB0E3}"/>
              </a:ext>
            </a:extLst>
          </p:cNvPr>
          <p:cNvCxnSpPr/>
          <p:nvPr/>
        </p:nvCxnSpPr>
        <p:spPr bwMode="auto">
          <a:xfrm>
            <a:off x="11759952" y="1908880"/>
            <a:ext cx="144016" cy="9361040"/>
          </a:xfrm>
          <a:prstGeom prst="line">
            <a:avLst/>
          </a:prstGeom>
          <a:blipFill dpi="0" rotWithShape="0">
            <a:blip r:embed="rId5"/>
            <a:srcRect/>
            <a:tile tx="0" ty="0" sx="100000" sy="100000" flip="none" algn="tl"/>
          </a:blipFill>
          <a:ln w="152400" cap="flat" cmpd="sng" algn="ctr">
            <a:solidFill>
              <a:srgbClr val="F3D707"/>
            </a:solidFill>
            <a:prstDash val="sysDash"/>
            <a:miter lim="400000"/>
            <a:headEnd type="none" w="med" len="med"/>
            <a:tailEnd type="none" w="med" len="med"/>
          </a:ln>
          <a:effectLst>
            <a:outerShdw blurRad="25400" algn="ctr" rotWithShape="0">
              <a:srgbClr val="000000">
                <a:alpha val="50000"/>
              </a:srgbClr>
            </a:outerShdw>
          </a:effectLst>
        </p:spPr>
      </p:cxnSp>
      <p:sp>
        <p:nvSpPr>
          <p:cNvPr id="17" name="Rettangolo 16">
            <a:extLst>
              <a:ext uri="{FF2B5EF4-FFF2-40B4-BE49-F238E27FC236}">
                <a16:creationId xmlns:a16="http://schemas.microsoft.com/office/drawing/2014/main" id="{85EF43E0-B17A-4F7C-914B-7FCCF4162C5A}"/>
              </a:ext>
            </a:extLst>
          </p:cNvPr>
          <p:cNvSpPr/>
          <p:nvPr/>
        </p:nvSpPr>
        <p:spPr>
          <a:xfrm>
            <a:off x="6802668" y="9979927"/>
            <a:ext cx="4509391" cy="1631216"/>
          </a:xfrm>
          <a:prstGeom prst="rect">
            <a:avLst/>
          </a:prstGeom>
        </p:spPr>
        <p:txBody>
          <a:bodyPr wrap="square">
            <a:spAutoFit/>
          </a:bodyPr>
          <a:lstStyle/>
          <a:p>
            <a:endParaRPr lang="it-IT" sz="1600" dirty="0">
              <a:solidFill>
                <a:schemeClr val="bg1"/>
              </a:solidFill>
              <a:latin typeface="Open Sans"/>
            </a:endParaRPr>
          </a:p>
          <a:p>
            <a:r>
              <a:rPr lang="it-IT" sz="2800" dirty="0">
                <a:solidFill>
                  <a:schemeClr val="bg1"/>
                </a:solidFill>
                <a:latin typeface="Open Sans"/>
              </a:rPr>
              <a:t>Sistemi Informativi della Commissione Europea su fisco e tassi di cambio</a:t>
            </a:r>
          </a:p>
        </p:txBody>
      </p:sp>
      <p:sp>
        <p:nvSpPr>
          <p:cNvPr id="18" name="Rettangolo 17">
            <a:extLst>
              <a:ext uri="{FF2B5EF4-FFF2-40B4-BE49-F238E27FC236}">
                <a16:creationId xmlns:a16="http://schemas.microsoft.com/office/drawing/2014/main" id="{45D02DB9-EFBF-41BB-A8F9-C1C92D564871}"/>
              </a:ext>
            </a:extLst>
          </p:cNvPr>
          <p:cNvSpPr/>
          <p:nvPr/>
        </p:nvSpPr>
        <p:spPr>
          <a:xfrm>
            <a:off x="1258052" y="9979927"/>
            <a:ext cx="4509391" cy="1446550"/>
          </a:xfrm>
          <a:prstGeom prst="rect">
            <a:avLst/>
          </a:prstGeom>
        </p:spPr>
        <p:txBody>
          <a:bodyPr wrap="square">
            <a:spAutoFit/>
          </a:bodyPr>
          <a:lstStyle/>
          <a:p>
            <a:r>
              <a:rPr lang="it-IT" sz="4400" i="1" dirty="0">
                <a:solidFill>
                  <a:srgbClr val="FF0000"/>
                </a:solidFill>
                <a:latin typeface="Open Sans"/>
              </a:rPr>
              <a:t>VIES</a:t>
            </a:r>
          </a:p>
          <a:p>
            <a:r>
              <a:rPr lang="it-IT" sz="4400" i="1" dirty="0" err="1">
                <a:solidFill>
                  <a:srgbClr val="FF0000"/>
                </a:solidFill>
                <a:latin typeface="Open Sans"/>
              </a:rPr>
              <a:t>Inforeuror</a:t>
            </a:r>
            <a:endParaRPr lang="it-IT" sz="4400" i="1" dirty="0">
              <a:solidFill>
                <a:srgbClr val="FF0000"/>
              </a:solidFill>
              <a:latin typeface="Open Sans"/>
            </a:endParaRPr>
          </a:p>
        </p:txBody>
      </p:sp>
    </p:spTree>
    <p:extLst>
      <p:ext uri="{BB962C8B-B14F-4D97-AF65-F5344CB8AC3E}">
        <p14:creationId xmlns:p14="http://schemas.microsoft.com/office/powerpoint/2010/main" val="184287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Come funziona ARACHNE: la valutazione del rischio</a:t>
            </a:r>
          </a:p>
        </p:txBody>
      </p:sp>
      <p:sp>
        <p:nvSpPr>
          <p:cNvPr id="15" name="CasellaDiTesto 14">
            <a:extLst>
              <a:ext uri="{FF2B5EF4-FFF2-40B4-BE49-F238E27FC236}">
                <a16:creationId xmlns:a16="http://schemas.microsoft.com/office/drawing/2014/main" id="{0AE666B5-B5A2-4C66-BF7C-F39C9339EE37}"/>
              </a:ext>
            </a:extLst>
          </p:cNvPr>
          <p:cNvSpPr txBox="1"/>
          <p:nvPr/>
        </p:nvSpPr>
        <p:spPr>
          <a:xfrm>
            <a:off x="705856" y="2249488"/>
            <a:ext cx="6949640" cy="8156079"/>
          </a:xfrm>
          <a:prstGeom prst="rect">
            <a:avLst/>
          </a:prstGeom>
          <a:noFill/>
        </p:spPr>
        <p:txBody>
          <a:bodyPr wrap="square" rtlCol="0">
            <a:spAutoFit/>
          </a:bodyPr>
          <a:lstStyle/>
          <a:p>
            <a:pPr>
              <a:spcBef>
                <a:spcPts val="1200"/>
              </a:spcBef>
            </a:pPr>
            <a:r>
              <a:rPr lang="it-IT" sz="3600" dirty="0">
                <a:solidFill>
                  <a:schemeClr val="bg1"/>
                </a:solidFill>
                <a:latin typeface="Open Sans"/>
              </a:rPr>
              <a:t>I dati di ARACHNE permettono di calcolare un centinaio di </a:t>
            </a:r>
            <a:r>
              <a:rPr lang="it-IT" sz="3600" b="1" dirty="0">
                <a:solidFill>
                  <a:schemeClr val="bg1"/>
                </a:solidFill>
                <a:latin typeface="Open Sans"/>
              </a:rPr>
              <a:t>indicatori di rischio </a:t>
            </a:r>
            <a:r>
              <a:rPr lang="it-IT" sz="3600" dirty="0">
                <a:solidFill>
                  <a:schemeClr val="bg1"/>
                </a:solidFill>
                <a:latin typeface="Open Sans"/>
              </a:rPr>
              <a:t>riferiti a sette categorie.</a:t>
            </a:r>
          </a:p>
          <a:p>
            <a:pPr>
              <a:spcBef>
                <a:spcPts val="1200"/>
              </a:spcBef>
            </a:pPr>
            <a:r>
              <a:rPr lang="it-IT" sz="3600" dirty="0">
                <a:solidFill>
                  <a:schemeClr val="bg1"/>
                </a:solidFill>
                <a:latin typeface="Open Sans"/>
                <a:cs typeface="Calibri" panose="020F0502020204030204" pitchFamily="34" charset="0"/>
              </a:rPr>
              <a:t>A ciascun progetto (aperto o chiuso) e/o a ciascun beneficiario viene assegnato un </a:t>
            </a:r>
            <a:r>
              <a:rPr lang="it-IT" sz="3600" b="1" dirty="0">
                <a:solidFill>
                  <a:schemeClr val="bg1"/>
                </a:solidFill>
                <a:latin typeface="Open Sans"/>
              </a:rPr>
              <a:t>punteggio</a:t>
            </a:r>
            <a:r>
              <a:rPr lang="it-IT" sz="3600" dirty="0">
                <a:solidFill>
                  <a:schemeClr val="bg1"/>
                </a:solidFill>
                <a:latin typeface="Open Sans"/>
                <a:cs typeface="Calibri" panose="020F0502020204030204" pitchFamily="34" charset="0"/>
              </a:rPr>
              <a:t>, relativo alle sette categorie ed al totale. Questo permette di costruire delle </a:t>
            </a:r>
            <a:r>
              <a:rPr lang="it-IT" sz="3600" b="1" dirty="0">
                <a:solidFill>
                  <a:schemeClr val="bg1"/>
                </a:solidFill>
                <a:latin typeface="Open Sans"/>
                <a:cs typeface="Calibri" panose="020F0502020204030204" pitchFamily="34" charset="0"/>
              </a:rPr>
              <a:t>graduatorie in base al rischio </a:t>
            </a:r>
            <a:r>
              <a:rPr lang="it-IT" sz="3600" dirty="0">
                <a:solidFill>
                  <a:schemeClr val="bg1"/>
                </a:solidFill>
                <a:latin typeface="Open Sans"/>
                <a:cs typeface="Calibri" panose="020F0502020204030204" pitchFamily="34" charset="0"/>
              </a:rPr>
              <a:t>di progetti / beneficiari di un Programma Operativo.</a:t>
            </a:r>
            <a:endParaRPr lang="it-IT" sz="3600" dirty="0">
              <a:solidFill>
                <a:schemeClr val="bg1"/>
              </a:solidFill>
              <a:latin typeface="Open Sans"/>
            </a:endParaRPr>
          </a:p>
          <a:p>
            <a:pPr>
              <a:spcBef>
                <a:spcPts val="1200"/>
              </a:spcBef>
            </a:pPr>
            <a:endParaRPr lang="it-IT" sz="3600" dirty="0">
              <a:solidFill>
                <a:schemeClr val="bg1"/>
              </a:solidFill>
              <a:latin typeface="Open Sans"/>
            </a:endParaRPr>
          </a:p>
        </p:txBody>
      </p:sp>
      <p:sp>
        <p:nvSpPr>
          <p:cNvPr id="17" name="Rettangolo 16">
            <a:extLst>
              <a:ext uri="{FF2B5EF4-FFF2-40B4-BE49-F238E27FC236}">
                <a16:creationId xmlns:a16="http://schemas.microsoft.com/office/drawing/2014/main" id="{F1C3F0D1-E0C7-444E-94C9-3F8218D64250}"/>
              </a:ext>
            </a:extLst>
          </p:cNvPr>
          <p:cNvSpPr/>
          <p:nvPr/>
        </p:nvSpPr>
        <p:spPr bwMode="auto">
          <a:xfrm>
            <a:off x="10772168" y="1580181"/>
            <a:ext cx="13560152" cy="10206915"/>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r>
              <a:rPr lang="it-IT" altLang="it-IT" sz="3600" dirty="0">
                <a:solidFill>
                  <a:schemeClr val="accent1">
                    <a:lumMod val="75000"/>
                  </a:schemeClr>
                </a:solidFill>
                <a:latin typeface="Open Sans"/>
                <a:cs typeface="Arial" panose="020B0604020202020204" pitchFamily="34" charset="0"/>
              </a:rPr>
              <a:t>.</a:t>
            </a:r>
          </a:p>
        </p:txBody>
      </p:sp>
      <p:sp>
        <p:nvSpPr>
          <p:cNvPr id="18" name="Rettangolo 17">
            <a:extLst>
              <a:ext uri="{FF2B5EF4-FFF2-40B4-BE49-F238E27FC236}">
                <a16:creationId xmlns:a16="http://schemas.microsoft.com/office/drawing/2014/main" id="{F7D35FB0-E7F3-4CB8-8A59-1AFAA8345187}"/>
              </a:ext>
            </a:extLst>
          </p:cNvPr>
          <p:cNvSpPr/>
          <p:nvPr/>
        </p:nvSpPr>
        <p:spPr bwMode="auto">
          <a:xfrm>
            <a:off x="9764304" y="1564771"/>
            <a:ext cx="1007864" cy="10228907"/>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6" name="Diagramma 5">
            <a:extLst>
              <a:ext uri="{FF2B5EF4-FFF2-40B4-BE49-F238E27FC236}">
                <a16:creationId xmlns:a16="http://schemas.microsoft.com/office/drawing/2014/main" id="{55BFC62E-8E25-43DF-862C-050A6C0994F3}"/>
              </a:ext>
            </a:extLst>
          </p:cNvPr>
          <p:cNvGraphicFramePr/>
          <p:nvPr>
            <p:extLst>
              <p:ext uri="{D42A27DB-BD31-4B8C-83A1-F6EECF244321}">
                <p14:modId xmlns:p14="http://schemas.microsoft.com/office/powerpoint/2010/main" val="140472851"/>
              </p:ext>
            </p:extLst>
          </p:nvPr>
        </p:nvGraphicFramePr>
        <p:xfrm>
          <a:off x="11780784" y="2249488"/>
          <a:ext cx="11872416" cy="858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273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B0CA566-265F-4EAC-85FF-EB6D3E67BA5F}"/>
              </a:ext>
            </a:extLst>
          </p:cNvPr>
          <p:cNvSpPr/>
          <p:nvPr/>
        </p:nvSpPr>
        <p:spPr bwMode="auto">
          <a:xfrm>
            <a:off x="-18070" y="1"/>
            <a:ext cx="24383999" cy="152531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7">
            <a:extLst>
              <a:ext uri="{FF2B5EF4-FFF2-40B4-BE49-F238E27FC236}">
                <a16:creationId xmlns:a16="http://schemas.microsoft.com/office/drawing/2014/main" id="{CFF50B8F-4240-46E2-BE9C-A8BAF03362F0}"/>
              </a:ext>
            </a:extLst>
          </p:cNvPr>
          <p:cNvSpPr txBox="1">
            <a:spLocks noChangeArrowheads="1"/>
          </p:cNvSpPr>
          <p:nvPr/>
        </p:nvSpPr>
        <p:spPr bwMode="auto">
          <a:xfrm>
            <a:off x="670720" y="94321"/>
            <a:ext cx="228852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Come funziona ARACHNE: esempi di indicatori</a:t>
            </a:r>
          </a:p>
        </p:txBody>
      </p:sp>
      <p:sp>
        <p:nvSpPr>
          <p:cNvPr id="4" name="CasellaDiTesto 3">
            <a:extLst>
              <a:ext uri="{FF2B5EF4-FFF2-40B4-BE49-F238E27FC236}">
                <a16:creationId xmlns:a16="http://schemas.microsoft.com/office/drawing/2014/main" id="{F5C2945F-CB15-4F07-9A1C-1FC3DB869BA2}"/>
              </a:ext>
            </a:extLst>
          </p:cNvPr>
          <p:cNvSpPr txBox="1"/>
          <p:nvPr/>
        </p:nvSpPr>
        <p:spPr>
          <a:xfrm>
            <a:off x="526704" y="1816296"/>
            <a:ext cx="9361040" cy="9494907"/>
          </a:xfrm>
          <a:prstGeom prst="rect">
            <a:avLst/>
          </a:prstGeom>
          <a:noFill/>
        </p:spPr>
        <p:txBody>
          <a:bodyPr wrap="square" rtlCol="0">
            <a:spAutoFit/>
          </a:bodyPr>
          <a:lstStyle/>
          <a:p>
            <a:pPr>
              <a:spcBef>
                <a:spcPts val="1200"/>
              </a:spcBef>
            </a:pPr>
            <a:r>
              <a:rPr lang="it-IT" sz="3600" b="1" dirty="0">
                <a:solidFill>
                  <a:srgbClr val="FF0000"/>
                </a:solidFill>
                <a:latin typeface="Open Sans"/>
              </a:rPr>
              <a:t>Appalti</a:t>
            </a:r>
          </a:p>
          <a:p>
            <a:pPr marL="457200" indent="-457200">
              <a:spcBef>
                <a:spcPts val="1200"/>
              </a:spcBef>
              <a:buFont typeface="Arial" panose="020B0604020202020204" pitchFamily="34" charset="0"/>
              <a:buChar char="•"/>
            </a:pPr>
            <a:r>
              <a:rPr lang="it-IT" sz="3200" b="1" dirty="0">
                <a:solidFill>
                  <a:schemeClr val="bg1"/>
                </a:solidFill>
                <a:latin typeface="Open Sans"/>
              </a:rPr>
              <a:t>Tempo intercorso tra la pubblicazione e la firma del contratto</a:t>
            </a:r>
          </a:p>
          <a:p>
            <a:pPr marL="457200" indent="-457200">
              <a:spcBef>
                <a:spcPts val="1200"/>
              </a:spcBef>
              <a:buFont typeface="Arial" panose="020B0604020202020204" pitchFamily="34" charset="0"/>
              <a:buChar char="•"/>
            </a:pPr>
            <a:r>
              <a:rPr lang="it-IT" sz="3200" b="1" dirty="0">
                <a:solidFill>
                  <a:schemeClr val="bg1"/>
                </a:solidFill>
                <a:latin typeface="Open Sans"/>
              </a:rPr>
              <a:t>Importi dei contratti da procedure ristrette / costo totale del progetto</a:t>
            </a:r>
          </a:p>
          <a:p>
            <a:pPr>
              <a:spcBef>
                <a:spcPts val="1800"/>
              </a:spcBef>
            </a:pPr>
            <a:r>
              <a:rPr lang="it-IT" sz="3600" b="1" dirty="0">
                <a:solidFill>
                  <a:srgbClr val="FF0000"/>
                </a:solidFill>
                <a:latin typeface="Open Sans"/>
              </a:rPr>
              <a:t>Gestione contrattuale</a:t>
            </a:r>
          </a:p>
          <a:p>
            <a:pPr marL="457200" indent="-457200">
              <a:spcBef>
                <a:spcPts val="1200"/>
              </a:spcBef>
              <a:buFont typeface="Arial" panose="020B0604020202020204" pitchFamily="34" charset="0"/>
              <a:buChar char="•"/>
            </a:pPr>
            <a:r>
              <a:rPr lang="it-IT" sz="3200" b="1" dirty="0">
                <a:solidFill>
                  <a:schemeClr val="bg1"/>
                </a:solidFill>
                <a:latin typeface="Open Sans"/>
              </a:rPr>
              <a:t>Subappaltatori con partita IVA non valida</a:t>
            </a:r>
          </a:p>
          <a:p>
            <a:pPr marL="457200" indent="-457200">
              <a:spcBef>
                <a:spcPts val="1200"/>
              </a:spcBef>
              <a:buFont typeface="Arial" panose="020B0604020202020204" pitchFamily="34" charset="0"/>
              <a:buChar char="•"/>
            </a:pPr>
            <a:r>
              <a:rPr lang="it-IT" sz="3200" b="1" dirty="0">
                <a:solidFill>
                  <a:schemeClr val="bg1"/>
                </a:solidFill>
                <a:latin typeface="Open Sans"/>
              </a:rPr>
              <a:t>Importo del contratto vs. fatturato annuo del contraente</a:t>
            </a:r>
          </a:p>
          <a:p>
            <a:pPr>
              <a:spcBef>
                <a:spcPts val="1800"/>
              </a:spcBef>
            </a:pPr>
            <a:r>
              <a:rPr lang="it-IT" sz="3600" b="1" dirty="0">
                <a:solidFill>
                  <a:srgbClr val="FF0000"/>
                </a:solidFill>
                <a:latin typeface="Open Sans"/>
              </a:rPr>
              <a:t>Ammissibilità</a:t>
            </a:r>
          </a:p>
          <a:p>
            <a:pPr marL="457200" indent="-457200">
              <a:spcBef>
                <a:spcPts val="1200"/>
              </a:spcBef>
              <a:buFont typeface="Arial" panose="020B0604020202020204" pitchFamily="34" charset="0"/>
              <a:buChar char="•"/>
            </a:pPr>
            <a:r>
              <a:rPr lang="it-IT" sz="3200" b="1" dirty="0">
                <a:solidFill>
                  <a:schemeClr val="bg1"/>
                </a:solidFill>
                <a:latin typeface="Open Sans"/>
              </a:rPr>
              <a:t>Costi di progetto oltre il periodo di ammissibilità (prima della data di inizio)</a:t>
            </a:r>
          </a:p>
          <a:p>
            <a:pPr marL="457200" indent="-457200">
              <a:spcBef>
                <a:spcPts val="1200"/>
              </a:spcBef>
              <a:buFont typeface="Arial" panose="020B0604020202020204" pitchFamily="34" charset="0"/>
              <a:buChar char="•"/>
            </a:pPr>
            <a:r>
              <a:rPr lang="it-IT" sz="3200" b="1" dirty="0">
                <a:solidFill>
                  <a:schemeClr val="bg1"/>
                </a:solidFill>
                <a:latin typeface="Open Sans"/>
              </a:rPr>
              <a:t>Spese superiori al costo del progetto</a:t>
            </a:r>
          </a:p>
          <a:p>
            <a:pPr>
              <a:spcBef>
                <a:spcPts val="1800"/>
              </a:spcBef>
            </a:pPr>
            <a:r>
              <a:rPr lang="it-IT" sz="3600" b="1" dirty="0">
                <a:solidFill>
                  <a:srgbClr val="FF0000"/>
                </a:solidFill>
                <a:latin typeface="Open Sans"/>
              </a:rPr>
              <a:t>Prestazione</a:t>
            </a:r>
          </a:p>
          <a:p>
            <a:pPr marL="457200" indent="-457200">
              <a:spcBef>
                <a:spcPts val="1200"/>
              </a:spcBef>
              <a:buFont typeface="Arial" panose="020B0604020202020204" pitchFamily="34" charset="0"/>
              <a:buChar char="•"/>
            </a:pPr>
            <a:r>
              <a:rPr lang="it-IT" sz="3200" b="1" dirty="0">
                <a:solidFill>
                  <a:schemeClr val="bg1"/>
                </a:solidFill>
                <a:latin typeface="Open Sans"/>
              </a:rPr>
              <a:t>Ore di formazione fornite vs. non fornite</a:t>
            </a:r>
          </a:p>
        </p:txBody>
      </p:sp>
      <p:cxnSp>
        <p:nvCxnSpPr>
          <p:cNvPr id="9" name="Connettore diritto 8">
            <a:extLst>
              <a:ext uri="{FF2B5EF4-FFF2-40B4-BE49-F238E27FC236}">
                <a16:creationId xmlns:a16="http://schemas.microsoft.com/office/drawing/2014/main" id="{56B92238-9696-443D-B04D-C6037D65C667}"/>
              </a:ext>
            </a:extLst>
          </p:cNvPr>
          <p:cNvCxnSpPr>
            <a:cxnSpLocks/>
          </p:cNvCxnSpPr>
          <p:nvPr/>
        </p:nvCxnSpPr>
        <p:spPr bwMode="auto">
          <a:xfrm>
            <a:off x="11543928" y="1978731"/>
            <a:ext cx="0" cy="9332472"/>
          </a:xfrm>
          <a:prstGeom prst="line">
            <a:avLst/>
          </a:prstGeom>
          <a:blipFill dpi="0" rotWithShape="0">
            <a:blip r:embed="rId2"/>
            <a:srcRect/>
            <a:tile tx="0" ty="0" sx="100000" sy="100000" flip="none" algn="tl"/>
          </a:blipFill>
          <a:ln w="152400" cap="flat" cmpd="sng" algn="ctr">
            <a:solidFill>
              <a:srgbClr val="F3D707"/>
            </a:solidFill>
            <a:prstDash val="sysDash"/>
            <a:miter lim="400000"/>
            <a:headEnd type="none" w="med" len="med"/>
            <a:tailEnd type="none" w="med" len="med"/>
          </a:ln>
          <a:effectLst>
            <a:outerShdw blurRad="25400" algn="ctr" rotWithShape="0">
              <a:srgbClr val="000000">
                <a:alpha val="50000"/>
              </a:srgbClr>
            </a:outerShdw>
          </a:effectLst>
        </p:spPr>
      </p:cxnSp>
      <p:sp>
        <p:nvSpPr>
          <p:cNvPr id="10" name="CasellaDiTesto 9">
            <a:extLst>
              <a:ext uri="{FF2B5EF4-FFF2-40B4-BE49-F238E27FC236}">
                <a16:creationId xmlns:a16="http://schemas.microsoft.com/office/drawing/2014/main" id="{B6A16749-ECE5-4668-BC7C-899A2BE30D01}"/>
              </a:ext>
            </a:extLst>
          </p:cNvPr>
          <p:cNvSpPr txBox="1"/>
          <p:nvPr/>
        </p:nvSpPr>
        <p:spPr>
          <a:xfrm>
            <a:off x="13056096" y="1911797"/>
            <a:ext cx="9361040" cy="9510296"/>
          </a:xfrm>
          <a:prstGeom prst="rect">
            <a:avLst/>
          </a:prstGeom>
          <a:noFill/>
        </p:spPr>
        <p:txBody>
          <a:bodyPr wrap="square" rtlCol="0">
            <a:spAutoFit/>
          </a:bodyPr>
          <a:lstStyle/>
          <a:p>
            <a:pPr>
              <a:spcBef>
                <a:spcPts val="1200"/>
              </a:spcBef>
            </a:pPr>
            <a:r>
              <a:rPr lang="it-IT" sz="3600" b="1" dirty="0">
                <a:solidFill>
                  <a:srgbClr val="FF0000"/>
                </a:solidFill>
                <a:latin typeface="Open Sans"/>
              </a:rPr>
              <a:t>Concentrazione</a:t>
            </a:r>
          </a:p>
          <a:p>
            <a:pPr marL="457200" indent="-457200">
              <a:spcBef>
                <a:spcPts val="1200"/>
              </a:spcBef>
              <a:buFont typeface="Arial" panose="020B0604020202020204" pitchFamily="34" charset="0"/>
              <a:buChar char="•"/>
            </a:pPr>
            <a:r>
              <a:rPr lang="it-IT" sz="3200" b="1" dirty="0">
                <a:solidFill>
                  <a:schemeClr val="bg1"/>
                </a:solidFill>
                <a:latin typeface="Open Sans"/>
              </a:rPr>
              <a:t>Beneficiari coinvolti in più progetti</a:t>
            </a:r>
          </a:p>
          <a:p>
            <a:pPr marL="457200" indent="-457200">
              <a:spcBef>
                <a:spcPts val="1200"/>
              </a:spcBef>
              <a:buFont typeface="Arial" panose="020B0604020202020204" pitchFamily="34" charset="0"/>
              <a:buChar char="•"/>
            </a:pPr>
            <a:r>
              <a:rPr lang="it-IT" sz="3200" b="1" dirty="0">
                <a:solidFill>
                  <a:schemeClr val="bg1"/>
                </a:solidFill>
                <a:latin typeface="Open Sans"/>
              </a:rPr>
              <a:t>Contraenti coinvolti in più programmi operativi </a:t>
            </a:r>
          </a:p>
          <a:p>
            <a:pPr>
              <a:spcBef>
                <a:spcPts val="1800"/>
              </a:spcBef>
            </a:pPr>
            <a:r>
              <a:rPr lang="it-IT" sz="3600" b="1" dirty="0">
                <a:solidFill>
                  <a:srgbClr val="FF0000"/>
                </a:solidFill>
                <a:latin typeface="Open Sans"/>
              </a:rPr>
              <a:t>Ragionevolezza</a:t>
            </a:r>
          </a:p>
          <a:p>
            <a:pPr marL="457200" indent="-457200">
              <a:spcBef>
                <a:spcPts val="1200"/>
              </a:spcBef>
              <a:buFont typeface="Arial" panose="020B0604020202020204" pitchFamily="34" charset="0"/>
              <a:buChar char="•"/>
            </a:pPr>
            <a:r>
              <a:rPr lang="it-IT" sz="3200" b="1" dirty="0">
                <a:solidFill>
                  <a:schemeClr val="bg1"/>
                </a:solidFill>
                <a:latin typeface="Open Sans"/>
              </a:rPr>
              <a:t>Costi di amministrazione vs. costo del progetto </a:t>
            </a:r>
          </a:p>
          <a:p>
            <a:pPr marL="457200" indent="-457200">
              <a:spcBef>
                <a:spcPts val="1200"/>
              </a:spcBef>
              <a:buFont typeface="Arial" panose="020B0604020202020204" pitchFamily="34" charset="0"/>
              <a:buChar char="•"/>
            </a:pPr>
            <a:r>
              <a:rPr lang="it-IT" sz="3200" b="1" dirty="0">
                <a:solidFill>
                  <a:schemeClr val="bg1"/>
                </a:solidFill>
                <a:latin typeface="Open Sans"/>
              </a:rPr>
              <a:t>Assistenza finanziaria CE vs. fatturato del beneficiario</a:t>
            </a:r>
          </a:p>
          <a:p>
            <a:pPr>
              <a:spcBef>
                <a:spcPts val="1800"/>
              </a:spcBef>
            </a:pPr>
            <a:r>
              <a:rPr lang="it-IT" sz="3600" b="1" dirty="0">
                <a:solidFill>
                  <a:srgbClr val="FF0000"/>
                </a:solidFill>
                <a:latin typeface="Open Sans"/>
              </a:rPr>
              <a:t>Allerta di rischio</a:t>
            </a:r>
          </a:p>
          <a:p>
            <a:pPr marL="457200" indent="-457200">
              <a:spcBef>
                <a:spcPts val="1200"/>
              </a:spcBef>
              <a:buFont typeface="Arial" panose="020B0604020202020204" pitchFamily="34" charset="0"/>
              <a:buChar char="•"/>
            </a:pPr>
            <a:r>
              <a:rPr lang="it-IT" sz="3200" b="1" dirty="0">
                <a:solidFill>
                  <a:schemeClr val="bg1"/>
                </a:solidFill>
                <a:latin typeface="Open Sans"/>
              </a:rPr>
              <a:t>Finanziari</a:t>
            </a:r>
          </a:p>
          <a:p>
            <a:pPr marL="457200" indent="-457200">
              <a:spcBef>
                <a:spcPts val="1200"/>
              </a:spcBef>
              <a:buFont typeface="Arial" panose="020B0604020202020204" pitchFamily="34" charset="0"/>
              <a:buChar char="•"/>
            </a:pPr>
            <a:r>
              <a:rPr lang="it-IT" sz="3200" b="1" dirty="0">
                <a:solidFill>
                  <a:schemeClr val="bg1"/>
                </a:solidFill>
                <a:latin typeface="Open Sans"/>
              </a:rPr>
              <a:t>Relazioni fra soggetti</a:t>
            </a:r>
          </a:p>
          <a:p>
            <a:pPr marL="457200" indent="-457200">
              <a:spcBef>
                <a:spcPts val="1200"/>
              </a:spcBef>
              <a:buFont typeface="Arial" panose="020B0604020202020204" pitchFamily="34" charset="0"/>
              <a:buChar char="•"/>
            </a:pPr>
            <a:r>
              <a:rPr lang="it-IT" sz="3200" b="1" dirty="0">
                <a:solidFill>
                  <a:schemeClr val="bg1"/>
                </a:solidFill>
                <a:latin typeface="Open Sans"/>
              </a:rPr>
              <a:t>Reputazionali </a:t>
            </a:r>
          </a:p>
          <a:p>
            <a:pPr marL="457200" indent="-457200">
              <a:spcBef>
                <a:spcPts val="1200"/>
              </a:spcBef>
              <a:buFont typeface="Arial" panose="020B0604020202020204" pitchFamily="34" charset="0"/>
              <a:buChar char="•"/>
            </a:pPr>
            <a:r>
              <a:rPr lang="it-IT" sz="3200" b="1" dirty="0">
                <a:solidFill>
                  <a:schemeClr val="bg1"/>
                </a:solidFill>
                <a:latin typeface="Open Sans"/>
              </a:rPr>
              <a:t>Sanzioni </a:t>
            </a:r>
          </a:p>
          <a:p>
            <a:pPr marL="457200" indent="-457200">
              <a:spcBef>
                <a:spcPts val="1200"/>
              </a:spcBef>
              <a:buFont typeface="Arial" panose="020B0604020202020204" pitchFamily="34" charset="0"/>
              <a:buChar char="•"/>
            </a:pPr>
            <a:r>
              <a:rPr lang="it-IT" sz="3200" b="1" dirty="0">
                <a:solidFill>
                  <a:schemeClr val="bg1"/>
                </a:solidFill>
                <a:latin typeface="Open Sans"/>
              </a:rPr>
              <a:t>Modifiche</a:t>
            </a:r>
          </a:p>
        </p:txBody>
      </p:sp>
    </p:spTree>
    <p:extLst>
      <p:ext uri="{BB962C8B-B14F-4D97-AF65-F5344CB8AC3E}">
        <p14:creationId xmlns:p14="http://schemas.microsoft.com/office/powerpoint/2010/main" val="358823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920F6CA-2F5B-4720-8F1F-CAA7E2827874}"/>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Il sistema informativo</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B68A2AB4-4159-4B7E-9C06-B8EA020B4CB1}"/>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410401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447A3CE1-F8BE-40D0-B1A2-AC4F0B820EBD}"/>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2" name="Group 30">
            <a:extLst>
              <a:ext uri="{FF2B5EF4-FFF2-40B4-BE49-F238E27FC236}">
                <a16:creationId xmlns:a16="http://schemas.microsoft.com/office/drawing/2014/main" id="{7CF8136C-5707-4F2D-894E-B9E400F13890}"/>
              </a:ext>
            </a:extLst>
          </p:cNvPr>
          <p:cNvGraphicFramePr>
            <a:graphicFrameLocks noGrp="1"/>
          </p:cNvGraphicFramePr>
          <p:nvPr>
            <p:extLst>
              <p:ext uri="{D42A27DB-BD31-4B8C-83A1-F6EECF244321}">
                <p14:modId xmlns:p14="http://schemas.microsoft.com/office/powerpoint/2010/main" val="1216581805"/>
              </p:ext>
            </p:extLst>
          </p:nvPr>
        </p:nvGraphicFramePr>
        <p:xfrm>
          <a:off x="2902968" y="2521520"/>
          <a:ext cx="17714070" cy="8435420"/>
        </p:xfrm>
        <a:graphic>
          <a:graphicData uri="http://schemas.openxmlformats.org/drawingml/2006/table">
            <a:tbl>
              <a:tblPr/>
              <a:tblGrid>
                <a:gridCol w="5902407">
                  <a:extLst>
                    <a:ext uri="{9D8B030D-6E8A-4147-A177-3AD203B41FA5}">
                      <a16:colId xmlns:a16="http://schemas.microsoft.com/office/drawing/2014/main" val="20000"/>
                    </a:ext>
                  </a:extLst>
                </a:gridCol>
                <a:gridCol w="11811663">
                  <a:extLst>
                    <a:ext uri="{9D8B030D-6E8A-4147-A177-3AD203B41FA5}">
                      <a16:colId xmlns:a16="http://schemas.microsoft.com/office/drawing/2014/main" val="20001"/>
                    </a:ext>
                  </a:extLst>
                </a:gridCol>
              </a:tblGrid>
              <a:tr h="476852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Calibri" panose="020F050202020403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chemeClr val="bg1"/>
                          </a:solidFill>
                          <a:effectLst/>
                          <a:latin typeface="Open Sans"/>
                          <a:cs typeface="Calibri" panose="020F0502020204030204" pitchFamily="34" charset="0"/>
                        </a:rPr>
                        <a:t>Articolo 125 “Funzioni dell'Autorità di Gestione”, comma 2</a:t>
                      </a:r>
                    </a:p>
                  </a:txBody>
                  <a:tcPr marL="182880" marR="182880" marT="91454" marB="91454" horzOverflow="overflow">
                    <a:lnL cap="flat">
                      <a:noFill/>
                    </a:lnL>
                    <a:lnR w="38100" cap="flat" cmpd="sng" algn="ctr">
                      <a:solidFill>
                        <a:srgbClr val="D07C00"/>
                      </a:solidFill>
                      <a:prstDash val="sysDot"/>
                      <a:round/>
                      <a:headEnd type="none" w="med" len="med"/>
                      <a:tailEnd type="none" w="med" len="med"/>
                    </a:lnR>
                    <a:lnT cap="flat">
                      <a:noFill/>
                    </a:lnT>
                    <a:lnB>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Calibri" panose="020F0502020204030204" pitchFamily="34" charset="0"/>
                        </a:rPr>
                        <a:t>L'Autorità di Gestione […]</a:t>
                      </a:r>
                    </a:p>
                    <a:p>
                      <a:pPr marL="895350" marR="0" lvl="0" indent="-1077913"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Calibri" panose="020F0502020204030204" pitchFamily="34" charset="0"/>
                        </a:rPr>
                        <a:t>d) 	istituisce un sistema di registrazione e conservazione informatizzata dei dati relativi a ciascuna operazione, necessari per la sorveglianza, la valutazione, la gestione finanziaria, la verifica e l'audit, compresi i dati su singoli partecipanti alle operazioni, se del caso;</a:t>
                      </a:r>
                    </a:p>
                    <a:p>
                      <a:pPr marL="895350" marR="0" lvl="0" indent="-1077913"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Calibri" panose="020F0502020204030204" pitchFamily="34" charset="0"/>
                        </a:rPr>
                        <a:t>e) 	garantisce che i dati di cui alla lettera d) siano raccolti, inseriti e memorizzati nel sistema di cui alla lettera d) […]</a:t>
                      </a:r>
                    </a:p>
                  </a:txBody>
                  <a:tcPr marL="468000" marR="180000" marT="93614" marB="93614" horzOverflow="overflow">
                    <a:lnL w="38100" cap="flat" cmpd="sng" algn="ctr">
                      <a:solidFill>
                        <a:srgbClr val="D07C00"/>
                      </a:solidFill>
                      <a:prstDash val="sysDot"/>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it-IT" altLang="it-IT" sz="1100" b="0" i="1" u="none" strike="noStrike" cap="none" normalizeH="0" baseline="0" dirty="0">
                        <a:ln>
                          <a:noFill/>
                        </a:ln>
                        <a:solidFill>
                          <a:schemeClr val="bg1"/>
                        </a:solidFill>
                        <a:effectLst/>
                        <a:latin typeface="Open Sans"/>
                        <a:cs typeface="Calibri" panose="020F0502020204030204" pitchFamily="34" charset="0"/>
                      </a:endParaRPr>
                    </a:p>
                  </a:txBody>
                  <a:tcPr marL="182880" marR="182880" marT="91454" marB="91454" horzOverflow="overflow">
                    <a:lnL cap="flat">
                      <a:noFill/>
                    </a:lnL>
                    <a:lnR w="38100" cap="flat" cmpd="sng" algn="ctr">
                      <a:solidFill>
                        <a:srgbClr val="D07C00"/>
                      </a:solidFill>
                      <a:prstDash val="sysDot"/>
                      <a:round/>
                      <a:headEnd type="none" w="med" len="med"/>
                      <a:tailEnd type="none" w="med" len="med"/>
                    </a:lnR>
                    <a:lnT>
                      <a:noFill/>
                    </a:lnT>
                    <a:lnB>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ts val="0"/>
                        </a:spcBef>
                        <a:spcAft>
                          <a:spcPct val="0"/>
                        </a:spcAft>
                        <a:buClrTx/>
                        <a:buSzTx/>
                        <a:buFontTx/>
                        <a:buNone/>
                        <a:tabLst/>
                      </a:pPr>
                      <a:endParaRPr kumimoji="0" lang="it-IT" altLang="it-IT" sz="1100" b="0" i="0" u="none" strike="noStrike" cap="none" normalizeH="0" baseline="0" dirty="0">
                        <a:ln>
                          <a:noFill/>
                        </a:ln>
                        <a:solidFill>
                          <a:schemeClr val="bg1"/>
                        </a:solidFill>
                        <a:effectLst/>
                        <a:latin typeface="Open Sans"/>
                        <a:cs typeface="Calibri" panose="020F0502020204030204" pitchFamily="34" charset="0"/>
                      </a:endParaRPr>
                    </a:p>
                  </a:txBody>
                  <a:tcPr marL="468000" marR="180000" marT="93614" marB="93614" horzOverflow="overflow">
                    <a:lnL w="38100" cap="flat" cmpd="sng" algn="ctr">
                      <a:solidFill>
                        <a:srgbClr val="D07C00"/>
                      </a:solidFill>
                      <a:prstDash val="sysDot"/>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120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Calibri" panose="020F050202020403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chemeClr val="bg1"/>
                          </a:solidFill>
                          <a:effectLst/>
                          <a:latin typeface="Open Sans"/>
                          <a:cs typeface="Calibri" panose="020F0502020204030204" pitchFamily="34" charset="0"/>
                        </a:rPr>
                        <a:t>Articolo 122 “Responsabilità degli Stati Membri”, comma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1" u="none" strike="noStrike" cap="none" normalizeH="0" baseline="0" dirty="0">
                        <a:ln>
                          <a:noFill/>
                        </a:ln>
                        <a:solidFill>
                          <a:schemeClr val="bg1"/>
                        </a:solidFill>
                        <a:effectLst/>
                        <a:latin typeface="Open Sans"/>
                        <a:cs typeface="Calibri" panose="020F0502020204030204" pitchFamily="34" charset="0"/>
                      </a:endParaRPr>
                    </a:p>
                  </a:txBody>
                  <a:tcPr marL="182880" marR="182880" marT="91454" marB="91454" horzOverflow="overflow">
                    <a:lnL cap="flat">
                      <a:noFill/>
                    </a:lnL>
                    <a:lnR w="38100" cap="flat" cmpd="sng" algn="ctr">
                      <a:solidFill>
                        <a:srgbClr val="D07C00"/>
                      </a:solidFill>
                      <a:prstDash val="sysDot"/>
                      <a:round/>
                      <a:headEnd type="none" w="med" len="med"/>
                      <a:tailEnd type="none" w="med" len="med"/>
                    </a:lnR>
                    <a:ln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895350" marR="0" lvl="0" indent="-89535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Calibri" panose="020F0502020204030204" pitchFamily="34" charset="0"/>
                        </a:rPr>
                        <a:t>3.	Gli Stati membri garantiscono che entro il 31 dicembre 2015 tutti gli scambi di informazioni tra beneficiari e un'autorità di gestione, un'autorità di certificazione, un'autorità di audit e organismi intermedi possano essere effettuati mediante sistemi di scambio elettronico di dati.</a:t>
                      </a:r>
                    </a:p>
                  </a:txBody>
                  <a:tcPr marL="468000" marR="180000" marT="93614" marB="93614" horzOverflow="overflow">
                    <a:lnL w="38100" cap="flat" cmpd="sng" algn="ctr">
                      <a:solidFill>
                        <a:srgbClr val="D07C00"/>
                      </a:solidFill>
                      <a:prstDash val="sysDot"/>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Text Box 21">
            <a:extLst>
              <a:ext uri="{FF2B5EF4-FFF2-40B4-BE49-F238E27FC236}">
                <a16:creationId xmlns:a16="http://schemas.microsoft.com/office/drawing/2014/main" id="{090D9679-35E5-47CA-A3D6-B7D78F772756}"/>
              </a:ext>
            </a:extLst>
          </p:cNvPr>
          <p:cNvSpPr txBox="1">
            <a:spLocks noChangeArrowheads="1"/>
          </p:cNvSpPr>
          <p:nvPr/>
        </p:nvSpPr>
        <p:spPr bwMode="auto">
          <a:xfrm>
            <a:off x="454696" y="425179"/>
            <a:ext cx="15553728" cy="863600"/>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4400" b="1" dirty="0">
                <a:solidFill>
                  <a:srgbClr val="800000"/>
                </a:solidFill>
                <a:latin typeface="Open Sans"/>
                <a:ea typeface="MS PGothic" panose="020B0600070205080204" pitchFamily="34" charset="-128"/>
                <a:cs typeface="Calibri" panose="020F0502020204030204" pitchFamily="34" charset="0"/>
              </a:rPr>
              <a:t>Il sistema di registrazione e conservazione informatizzata</a:t>
            </a:r>
            <a:endParaRPr lang="it-IT" altLang="it-IT" sz="3600" b="1" dirty="0">
              <a:solidFill>
                <a:srgbClr val="800000"/>
              </a:solidFill>
              <a:latin typeface="Open Sans"/>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86430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8C435A0D-B7E0-4E77-B93B-304E0E5344F6}"/>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9698" name="Line 4">
            <a:extLst>
              <a:ext uri="{FF2B5EF4-FFF2-40B4-BE49-F238E27FC236}">
                <a16:creationId xmlns:a16="http://schemas.microsoft.com/office/drawing/2014/main" id="{5F877EC6-D688-4DDE-A64C-F2A230078959}"/>
              </a:ext>
            </a:extLst>
          </p:cNvPr>
          <p:cNvSpPr>
            <a:spLocks noChangeShapeType="1"/>
          </p:cNvSpPr>
          <p:nvPr/>
        </p:nvSpPr>
        <p:spPr bwMode="auto">
          <a:xfrm flipH="1" flipV="1">
            <a:off x="5854701" y="4175127"/>
            <a:ext cx="12528550" cy="31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29699" name="Line 5">
            <a:extLst>
              <a:ext uri="{FF2B5EF4-FFF2-40B4-BE49-F238E27FC236}">
                <a16:creationId xmlns:a16="http://schemas.microsoft.com/office/drawing/2014/main" id="{D374D23B-A0AC-40D4-B286-678FC9A6FA06}"/>
              </a:ext>
            </a:extLst>
          </p:cNvPr>
          <p:cNvSpPr>
            <a:spLocks noChangeShapeType="1"/>
          </p:cNvSpPr>
          <p:nvPr/>
        </p:nvSpPr>
        <p:spPr bwMode="auto">
          <a:xfrm>
            <a:off x="17951450" y="5470527"/>
            <a:ext cx="0" cy="14382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29700" name="Text Box 7">
            <a:extLst>
              <a:ext uri="{FF2B5EF4-FFF2-40B4-BE49-F238E27FC236}">
                <a16:creationId xmlns:a16="http://schemas.microsoft.com/office/drawing/2014/main" id="{5E9A8E82-ECDC-479F-81A4-A0867071D7EF}"/>
              </a:ext>
            </a:extLst>
          </p:cNvPr>
          <p:cNvSpPr txBox="1">
            <a:spLocks noChangeArrowheads="1"/>
          </p:cNvSpPr>
          <p:nvPr/>
        </p:nvSpPr>
        <p:spPr bwMode="auto">
          <a:xfrm>
            <a:off x="3695700" y="2879727"/>
            <a:ext cx="5184776"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L'UMC verifica la completezza di tutti i dati necessari ad assicurare una pista di controllo adeguata</a:t>
            </a:r>
          </a:p>
        </p:txBody>
      </p:sp>
      <p:sp>
        <p:nvSpPr>
          <p:cNvPr id="29701" name="Text Box 8">
            <a:extLst>
              <a:ext uri="{FF2B5EF4-FFF2-40B4-BE49-F238E27FC236}">
                <a16:creationId xmlns:a16="http://schemas.microsoft.com/office/drawing/2014/main" id="{EF8670AE-2499-42B3-B3EE-9735A1E3FF5E}"/>
              </a:ext>
            </a:extLst>
          </p:cNvPr>
          <p:cNvSpPr txBox="1">
            <a:spLocks noChangeArrowheads="1"/>
          </p:cNvSpPr>
          <p:nvPr/>
        </p:nvSpPr>
        <p:spPr bwMode="auto">
          <a:xfrm>
            <a:off x="9744077" y="2879727"/>
            <a:ext cx="5184774"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Il Beneficiario inserisce le domande di rimborso e tutta la documentazione correlata su Caronte, rendendola disponibile all'UCO</a:t>
            </a:r>
          </a:p>
        </p:txBody>
      </p:sp>
      <p:sp>
        <p:nvSpPr>
          <p:cNvPr id="29702" name="Text Box 9">
            <a:extLst>
              <a:ext uri="{FF2B5EF4-FFF2-40B4-BE49-F238E27FC236}">
                <a16:creationId xmlns:a16="http://schemas.microsoft.com/office/drawing/2014/main" id="{611C9AFC-EB7C-4A16-9579-68AB0520C953}"/>
              </a:ext>
            </a:extLst>
          </p:cNvPr>
          <p:cNvSpPr txBox="1">
            <a:spLocks noChangeArrowheads="1"/>
          </p:cNvSpPr>
          <p:nvPr/>
        </p:nvSpPr>
        <p:spPr bwMode="auto">
          <a:xfrm>
            <a:off x="15503527" y="2879727"/>
            <a:ext cx="5184774"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L'UCO acquisisce le domande di rimborso ed inserisce le spese ritenute ammissibili e i documenti correlati su Caronte</a:t>
            </a:r>
          </a:p>
        </p:txBody>
      </p:sp>
      <p:sp>
        <p:nvSpPr>
          <p:cNvPr id="29703" name="Text Box 10">
            <a:extLst>
              <a:ext uri="{FF2B5EF4-FFF2-40B4-BE49-F238E27FC236}">
                <a16:creationId xmlns:a16="http://schemas.microsoft.com/office/drawing/2014/main" id="{5B6CEA8A-298C-4097-B99F-921D779854F5}"/>
              </a:ext>
            </a:extLst>
          </p:cNvPr>
          <p:cNvSpPr txBox="1">
            <a:spLocks noChangeArrowheads="1"/>
          </p:cNvSpPr>
          <p:nvPr/>
        </p:nvSpPr>
        <p:spPr bwMode="auto">
          <a:xfrm>
            <a:off x="534988" y="146049"/>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4400" b="1" dirty="0">
                <a:solidFill>
                  <a:srgbClr val="800000"/>
                </a:solidFill>
                <a:latin typeface="Open Sans"/>
                <a:ea typeface="MS PGothic" panose="020B0600070205080204" pitchFamily="34" charset="-128"/>
              </a:rPr>
              <a:t>Verifiche amministrative e SI Caronte</a:t>
            </a:r>
          </a:p>
        </p:txBody>
      </p:sp>
      <p:sp>
        <p:nvSpPr>
          <p:cNvPr id="29704" name="Text Box 11">
            <a:extLst>
              <a:ext uri="{FF2B5EF4-FFF2-40B4-BE49-F238E27FC236}">
                <a16:creationId xmlns:a16="http://schemas.microsoft.com/office/drawing/2014/main" id="{88BB2439-5368-4357-B8CE-666291A6C8F1}"/>
              </a:ext>
            </a:extLst>
          </p:cNvPr>
          <p:cNvSpPr txBox="1">
            <a:spLocks noChangeArrowheads="1"/>
          </p:cNvSpPr>
          <p:nvPr/>
        </p:nvSpPr>
        <p:spPr bwMode="auto">
          <a:xfrm>
            <a:off x="15649576" y="6911976"/>
            <a:ext cx="5038724" cy="2879724"/>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L'UMC preleva da Caronte i documenti ed effettua le verifiche amministrative tramite check list che saranno inserite sul SI</a:t>
            </a:r>
          </a:p>
        </p:txBody>
      </p:sp>
      <p:sp>
        <p:nvSpPr>
          <p:cNvPr id="29705" name="Oval 15">
            <a:extLst>
              <a:ext uri="{FF2B5EF4-FFF2-40B4-BE49-F238E27FC236}">
                <a16:creationId xmlns:a16="http://schemas.microsoft.com/office/drawing/2014/main" id="{CFFCB2F7-FEA3-466C-912E-2D8BBFE4EFCA}"/>
              </a:ext>
            </a:extLst>
          </p:cNvPr>
          <p:cNvSpPr>
            <a:spLocks noChangeArrowheads="1"/>
          </p:cNvSpPr>
          <p:nvPr/>
        </p:nvSpPr>
        <p:spPr bwMode="auto">
          <a:xfrm>
            <a:off x="3400426" y="253047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1</a:t>
            </a:r>
          </a:p>
        </p:txBody>
      </p:sp>
      <p:sp>
        <p:nvSpPr>
          <p:cNvPr id="29706" name="Oval 16">
            <a:extLst>
              <a:ext uri="{FF2B5EF4-FFF2-40B4-BE49-F238E27FC236}">
                <a16:creationId xmlns:a16="http://schemas.microsoft.com/office/drawing/2014/main" id="{C16E1DDD-2377-4FE4-8222-155F1F96007E}"/>
              </a:ext>
            </a:extLst>
          </p:cNvPr>
          <p:cNvSpPr>
            <a:spLocks noChangeArrowheads="1"/>
          </p:cNvSpPr>
          <p:nvPr/>
        </p:nvSpPr>
        <p:spPr bwMode="auto">
          <a:xfrm>
            <a:off x="9455151" y="2552701"/>
            <a:ext cx="720726"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2</a:t>
            </a:r>
          </a:p>
        </p:txBody>
      </p:sp>
      <p:sp>
        <p:nvSpPr>
          <p:cNvPr id="29707" name="Oval 18">
            <a:extLst>
              <a:ext uri="{FF2B5EF4-FFF2-40B4-BE49-F238E27FC236}">
                <a16:creationId xmlns:a16="http://schemas.microsoft.com/office/drawing/2014/main" id="{EF1DF38A-1EC2-4523-8D44-9089345DD69E}"/>
              </a:ext>
            </a:extLst>
          </p:cNvPr>
          <p:cNvSpPr>
            <a:spLocks noChangeArrowheads="1"/>
          </p:cNvSpPr>
          <p:nvPr/>
        </p:nvSpPr>
        <p:spPr bwMode="auto">
          <a:xfrm>
            <a:off x="15351126" y="653732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4</a:t>
            </a:r>
          </a:p>
        </p:txBody>
      </p:sp>
      <p:sp>
        <p:nvSpPr>
          <p:cNvPr id="29708" name="Oval 20">
            <a:extLst>
              <a:ext uri="{FF2B5EF4-FFF2-40B4-BE49-F238E27FC236}">
                <a16:creationId xmlns:a16="http://schemas.microsoft.com/office/drawing/2014/main" id="{B76BC2C2-0695-49AD-96B1-89AF20588651}"/>
              </a:ext>
            </a:extLst>
          </p:cNvPr>
          <p:cNvSpPr>
            <a:spLocks noChangeArrowheads="1"/>
          </p:cNvSpPr>
          <p:nvPr/>
        </p:nvSpPr>
        <p:spPr bwMode="auto">
          <a:xfrm>
            <a:off x="15173326" y="251142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3</a:t>
            </a:r>
          </a:p>
        </p:txBody>
      </p:sp>
      <p:pic>
        <p:nvPicPr>
          <p:cNvPr id="29709" name="Picture 28">
            <a:extLst>
              <a:ext uri="{FF2B5EF4-FFF2-40B4-BE49-F238E27FC236}">
                <a16:creationId xmlns:a16="http://schemas.microsoft.com/office/drawing/2014/main" id="{0A5AF17D-571D-4C62-ADA2-EEDE93D6E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026" y="6480176"/>
            <a:ext cx="7378700" cy="6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10" name="AutoShape 29">
            <a:extLst>
              <a:ext uri="{FF2B5EF4-FFF2-40B4-BE49-F238E27FC236}">
                <a16:creationId xmlns:a16="http://schemas.microsoft.com/office/drawing/2014/main" id="{CE3B6D7B-8C18-490E-AE7D-5E3E7737D555}"/>
              </a:ext>
            </a:extLst>
          </p:cNvPr>
          <p:cNvSpPr>
            <a:spLocks noChangeArrowheads="1"/>
          </p:cNvSpPr>
          <p:nvPr/>
        </p:nvSpPr>
        <p:spPr bwMode="auto">
          <a:xfrm>
            <a:off x="13055600" y="10169527"/>
            <a:ext cx="7343776" cy="2301874"/>
          </a:xfrm>
          <a:prstGeom prst="wedgeRectCallout">
            <a:avLst>
              <a:gd name="adj1" fmla="val -8194"/>
              <a:gd name="adj2" fmla="val -80759"/>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96000" tIns="144000" rIns="252000" bIns="1440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dirty="0">
                <a:latin typeface="Open Sans"/>
                <a:cs typeface="Calibri" panose="020F0502020204030204" pitchFamily="34" charset="0"/>
              </a:rPr>
              <a:t>Caronte consente la compilazione on line delle check list nella pagina di gestione di ciascun controllo, consentendo quindi la piena tracciabilità dei controlli effettuati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3942F88-6841-470E-B958-908A24C45D77}"/>
              </a:ext>
            </a:extLst>
          </p:cNvPr>
          <p:cNvSpPr/>
          <p:nvPr/>
        </p:nvSpPr>
        <p:spPr bwMode="auto">
          <a:xfrm>
            <a:off x="10823848" y="0"/>
            <a:ext cx="13560152"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900000" rIns="720000" bIns="38100" numCol="1" rtlCol="0" anchor="t" anchorCtr="0" compatLnSpc="1">
            <a:prstTxWarp prst="textNoShape">
              <a:avLst/>
            </a:prstTxWarp>
            <a:noAutofit/>
          </a:bodyPr>
          <a:lstStyle/>
          <a:p>
            <a:pPr marL="712788" lvl="0" indent="-712788" defTabSz="914400" eaLnBrk="1" hangingPunct="1">
              <a:spcBef>
                <a:spcPct val="20000"/>
              </a:spcBef>
            </a:pPr>
            <a:r>
              <a:rPr lang="it-IT" altLang="it-IT" sz="3200" b="1" dirty="0">
                <a:solidFill>
                  <a:schemeClr val="accent1">
                    <a:lumMod val="75000"/>
                  </a:schemeClr>
                </a:solidFill>
                <a:latin typeface="Open Sans"/>
                <a:cs typeface="Arial" panose="020B0604020202020204" pitchFamily="34" charset="0"/>
              </a:rPr>
              <a:t>5. 	</a:t>
            </a:r>
            <a:r>
              <a:rPr lang="it-IT" altLang="it-IT" sz="3200" dirty="0">
                <a:solidFill>
                  <a:schemeClr val="accent1">
                    <a:lumMod val="75000"/>
                  </a:schemeClr>
                </a:solidFill>
                <a:latin typeface="Open Sans"/>
                <a:cs typeface="Arial" panose="020B0604020202020204" pitchFamily="34" charset="0"/>
              </a:rPr>
              <a:t>Le verifiche ai sensi del paragrafo 4, primo comma, lettera a), comprendono le seguenti procedure:</a:t>
            </a:r>
          </a:p>
          <a:p>
            <a:pPr marL="1792288" lvl="0" indent="-804863" defTabSz="914400" eaLnBrk="1" hangingPunct="1">
              <a:spcBef>
                <a:spcPts val="1200"/>
              </a:spcBef>
            </a:pPr>
            <a:r>
              <a:rPr lang="it-IT" altLang="it-IT" sz="3200" dirty="0">
                <a:solidFill>
                  <a:schemeClr val="accent1">
                    <a:lumMod val="75000"/>
                  </a:schemeClr>
                </a:solidFill>
                <a:latin typeface="Open Sans"/>
                <a:cs typeface="Arial" panose="020B0604020202020204" pitchFamily="34" charset="0"/>
              </a:rPr>
              <a:t>a) 	</a:t>
            </a:r>
            <a:r>
              <a:rPr lang="it-IT" altLang="it-IT" sz="3200" b="1" dirty="0">
                <a:solidFill>
                  <a:schemeClr val="accent1">
                    <a:lumMod val="75000"/>
                  </a:schemeClr>
                </a:solidFill>
                <a:latin typeface="Open Sans"/>
                <a:cs typeface="Arial" panose="020B0604020202020204" pitchFamily="34" charset="0"/>
              </a:rPr>
              <a:t>verifiche amministrative </a:t>
            </a:r>
            <a:r>
              <a:rPr lang="it-IT" altLang="it-IT" sz="3200" dirty="0">
                <a:solidFill>
                  <a:schemeClr val="accent1">
                    <a:lumMod val="75000"/>
                  </a:schemeClr>
                </a:solidFill>
                <a:latin typeface="Open Sans"/>
                <a:cs typeface="Arial" panose="020B0604020202020204" pitchFamily="34" charset="0"/>
              </a:rPr>
              <a:t>rispetto a ciascuna domanda di rimborso presentata dai beneficiari;</a:t>
            </a:r>
          </a:p>
          <a:p>
            <a:pPr marL="1792288" lvl="0" indent="-804863" defTabSz="914400" eaLnBrk="1" hangingPunct="1">
              <a:spcBef>
                <a:spcPts val="1200"/>
              </a:spcBef>
            </a:pPr>
            <a:r>
              <a:rPr lang="it-IT" altLang="it-IT" sz="3200" dirty="0">
                <a:solidFill>
                  <a:schemeClr val="accent1">
                    <a:lumMod val="75000"/>
                  </a:schemeClr>
                </a:solidFill>
                <a:latin typeface="Open Sans"/>
                <a:cs typeface="Arial" panose="020B0604020202020204" pitchFamily="34" charset="0"/>
              </a:rPr>
              <a:t>b) 	</a:t>
            </a:r>
            <a:r>
              <a:rPr lang="it-IT" altLang="it-IT" sz="3200" b="1" dirty="0">
                <a:solidFill>
                  <a:schemeClr val="accent1">
                    <a:lumMod val="75000"/>
                  </a:schemeClr>
                </a:solidFill>
                <a:latin typeface="Open Sans"/>
                <a:cs typeface="Arial" panose="020B0604020202020204" pitchFamily="34" charset="0"/>
              </a:rPr>
              <a:t>verifiche sul posto delle operazioni</a:t>
            </a:r>
            <a:r>
              <a:rPr lang="it-IT" altLang="it-IT" sz="3200" dirty="0">
                <a:solidFill>
                  <a:schemeClr val="accent1">
                    <a:lumMod val="75000"/>
                  </a:schemeClr>
                </a:solidFill>
                <a:latin typeface="Open Sans"/>
                <a:cs typeface="Arial" panose="020B0604020202020204" pitchFamily="34" charset="0"/>
              </a:rPr>
              <a:t>.</a:t>
            </a:r>
          </a:p>
          <a:p>
            <a:pPr marL="712788" lvl="0" indent="-712788" defTabSz="914400" eaLnBrk="1" hangingPunct="1">
              <a:spcBef>
                <a:spcPts val="1200"/>
              </a:spcBef>
            </a:pPr>
            <a:r>
              <a:rPr lang="it-IT" altLang="it-IT" sz="3200" dirty="0">
                <a:solidFill>
                  <a:schemeClr val="accent1">
                    <a:lumMod val="75000"/>
                  </a:schemeClr>
                </a:solidFill>
                <a:latin typeface="Open Sans"/>
                <a:cs typeface="Arial" panose="020B0604020202020204" pitchFamily="34" charset="0"/>
              </a:rPr>
              <a:t>	La frequenza e la portata delle verifiche sul posto sono </a:t>
            </a:r>
            <a:r>
              <a:rPr lang="it-IT" altLang="it-IT" sz="3200" b="1" dirty="0">
                <a:solidFill>
                  <a:schemeClr val="accent1">
                    <a:lumMod val="75000"/>
                  </a:schemeClr>
                </a:solidFill>
                <a:latin typeface="Open Sans"/>
                <a:cs typeface="Arial" panose="020B0604020202020204" pitchFamily="34" charset="0"/>
              </a:rPr>
              <a:t>proporzionali</a:t>
            </a:r>
            <a:r>
              <a:rPr lang="it-IT" altLang="it-IT" sz="3200" dirty="0">
                <a:solidFill>
                  <a:schemeClr val="accent1">
                    <a:lumMod val="75000"/>
                  </a:schemeClr>
                </a:solidFill>
                <a:latin typeface="Open Sans"/>
                <a:cs typeface="Arial" panose="020B0604020202020204" pitchFamily="34" charset="0"/>
              </a:rPr>
              <a:t> all'ammontare del sostegno pubblico a un'operazione e al livello di rischio individuato da tali verifiche e dagli audit effettuati dall'autorità di audit per il sistema di gestione e controllo nel suo complesso.</a:t>
            </a:r>
          </a:p>
          <a:p>
            <a:pPr marL="712788" lvl="0" indent="-712788" defTabSz="914400" eaLnBrk="1" hangingPunct="1">
              <a:spcBef>
                <a:spcPts val="3000"/>
              </a:spcBef>
            </a:pPr>
            <a:r>
              <a:rPr lang="it-IT" altLang="it-IT" sz="3200" b="1" dirty="0">
                <a:solidFill>
                  <a:schemeClr val="accent1">
                    <a:lumMod val="75000"/>
                  </a:schemeClr>
                </a:solidFill>
                <a:latin typeface="Open Sans"/>
                <a:cs typeface="Arial" panose="020B0604020202020204" pitchFamily="34" charset="0"/>
              </a:rPr>
              <a:t>6</a:t>
            </a:r>
            <a:r>
              <a:rPr lang="it-IT" altLang="it-IT" sz="3200" dirty="0">
                <a:solidFill>
                  <a:schemeClr val="accent1">
                    <a:lumMod val="75000"/>
                  </a:schemeClr>
                </a:solidFill>
                <a:latin typeface="Open Sans"/>
                <a:cs typeface="Arial" panose="020B0604020202020204" pitchFamily="34" charset="0"/>
              </a:rPr>
              <a:t>. 	Le verifiche sul posto di singole operazioni ai sensi del paragrafo 5, primo comma, lettera b), possono essere </a:t>
            </a:r>
            <a:r>
              <a:rPr lang="it-IT" altLang="it-IT" sz="3200" b="1" dirty="0">
                <a:solidFill>
                  <a:schemeClr val="accent1">
                    <a:lumMod val="75000"/>
                  </a:schemeClr>
                </a:solidFill>
                <a:latin typeface="Open Sans"/>
                <a:cs typeface="Arial" panose="020B0604020202020204" pitchFamily="34" charset="0"/>
              </a:rPr>
              <a:t>svolte a campione</a:t>
            </a:r>
            <a:r>
              <a:rPr lang="it-IT" altLang="it-IT" sz="3200" dirty="0">
                <a:solidFill>
                  <a:schemeClr val="accent1">
                    <a:lumMod val="75000"/>
                  </a:schemeClr>
                </a:solidFill>
                <a:latin typeface="Open Sans"/>
                <a:cs typeface="Arial" panose="020B0604020202020204" pitchFamily="34" charset="0"/>
              </a:rPr>
              <a:t>.</a:t>
            </a:r>
          </a:p>
          <a:p>
            <a:pPr marL="712788" lvl="0" indent="-712788" defTabSz="914400" eaLnBrk="1" hangingPunct="1">
              <a:spcBef>
                <a:spcPts val="3000"/>
              </a:spcBef>
            </a:pPr>
            <a:r>
              <a:rPr lang="it-IT" altLang="it-IT" sz="3200" b="1" dirty="0">
                <a:solidFill>
                  <a:schemeClr val="accent1">
                    <a:lumMod val="75000"/>
                  </a:schemeClr>
                </a:solidFill>
                <a:latin typeface="Open Sans"/>
                <a:cs typeface="Arial" panose="020B0604020202020204" pitchFamily="34" charset="0"/>
              </a:rPr>
              <a:t>7</a:t>
            </a:r>
            <a:r>
              <a:rPr lang="it-IT" altLang="it-IT" sz="3200" dirty="0">
                <a:solidFill>
                  <a:schemeClr val="accent1">
                    <a:lumMod val="75000"/>
                  </a:schemeClr>
                </a:solidFill>
                <a:latin typeface="Open Sans"/>
                <a:cs typeface="Arial" panose="020B0604020202020204" pitchFamily="34" charset="0"/>
              </a:rPr>
              <a:t>. 	Qualora l'autorità di gestione sia anche un beneficiario nell'ambito del programma operativo, le disposizioni relative alle verifiche di cui al paragrafo 4, primo comma, lettera a), garantiscono un'adeguata </a:t>
            </a:r>
            <a:r>
              <a:rPr lang="it-IT" altLang="it-IT" sz="3200" b="1" dirty="0">
                <a:solidFill>
                  <a:schemeClr val="accent1">
                    <a:lumMod val="75000"/>
                  </a:schemeClr>
                </a:solidFill>
                <a:latin typeface="Open Sans"/>
                <a:cs typeface="Arial" panose="020B0604020202020204" pitchFamily="34" charset="0"/>
              </a:rPr>
              <a:t>separazione delle funzioni</a:t>
            </a:r>
            <a:r>
              <a:rPr lang="it-IT" altLang="it-IT" sz="3200" dirty="0">
                <a:solidFill>
                  <a:schemeClr val="accent1">
                    <a:lumMod val="75000"/>
                  </a:schemeClr>
                </a:solidFill>
                <a:latin typeface="Open Sans"/>
                <a:cs typeface="Arial" panose="020B0604020202020204" pitchFamily="34" charset="0"/>
              </a:rPr>
              <a:t>.</a:t>
            </a: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5" name="Rettangolo 4">
            <a:extLst>
              <a:ext uri="{FF2B5EF4-FFF2-40B4-BE49-F238E27FC236}">
                <a16:creationId xmlns:a16="http://schemas.microsoft.com/office/drawing/2014/main" id="{95F20D46-4386-4797-BAC9-FED6AA490719}"/>
              </a:ext>
            </a:extLst>
          </p:cNvPr>
          <p:cNvSpPr/>
          <p:nvPr/>
        </p:nvSpPr>
        <p:spPr>
          <a:xfrm>
            <a:off x="526704" y="1529408"/>
            <a:ext cx="8640960" cy="1985159"/>
          </a:xfrm>
          <a:prstGeom prst="rect">
            <a:avLst/>
          </a:prstGeom>
        </p:spPr>
        <p:txBody>
          <a:bodyPr wrap="square">
            <a:spAutoFit/>
          </a:bodyPr>
          <a:lstStyle/>
          <a:p>
            <a:pPr lvl="0" algn="r" defTabSz="914400" eaLnBrk="1" hangingPunct="1">
              <a:spcBef>
                <a:spcPct val="20000"/>
              </a:spcBef>
            </a:pPr>
            <a:r>
              <a:rPr lang="it-IT" altLang="it-IT" sz="3600" b="1" dirty="0">
                <a:solidFill>
                  <a:schemeClr val="accent1">
                    <a:lumMod val="75000"/>
                  </a:schemeClr>
                </a:solidFill>
                <a:latin typeface="Open Sans"/>
                <a:cs typeface="Arial" panose="020B0604020202020204" pitchFamily="34" charset="0"/>
              </a:rPr>
              <a:t>Reg. 1303 / 2013 (RDC)</a:t>
            </a:r>
          </a:p>
          <a:p>
            <a:pPr lvl="0" algn="r" defTabSz="914400" eaLnBrk="1" hangingPunct="1">
              <a:spcBef>
                <a:spcPts val="1800"/>
              </a:spcBef>
            </a:pPr>
            <a:r>
              <a:rPr lang="it-IT" altLang="it-IT" sz="3600" i="1" dirty="0">
                <a:solidFill>
                  <a:schemeClr val="accent1">
                    <a:lumMod val="75000"/>
                  </a:schemeClr>
                </a:solidFill>
                <a:latin typeface="Open Sans"/>
                <a:cs typeface="Arial" panose="020B0604020202020204" pitchFamily="34" charset="0"/>
              </a:rPr>
              <a:t>Articolo 125 “Funzioni</a:t>
            </a:r>
            <a:br>
              <a:rPr lang="it-IT" altLang="it-IT" sz="3600" i="1" dirty="0">
                <a:solidFill>
                  <a:schemeClr val="accent1">
                    <a:lumMod val="75000"/>
                  </a:schemeClr>
                </a:solidFill>
                <a:latin typeface="Open Sans"/>
                <a:cs typeface="Arial" panose="020B0604020202020204" pitchFamily="34" charset="0"/>
              </a:rPr>
            </a:br>
            <a:r>
              <a:rPr lang="it-IT" altLang="it-IT" sz="3600" i="1" dirty="0">
                <a:solidFill>
                  <a:schemeClr val="accent1">
                    <a:lumMod val="75000"/>
                  </a:schemeClr>
                </a:solidFill>
                <a:latin typeface="Open Sans"/>
                <a:cs typeface="Arial" panose="020B0604020202020204" pitchFamily="34" charset="0"/>
              </a:rPr>
              <a:t>dell'Autorità di Gestione”, commi 5, 6 e 7</a:t>
            </a:r>
          </a:p>
        </p:txBody>
      </p:sp>
      <p:sp>
        <p:nvSpPr>
          <p:cNvPr id="6" name="Rettangolo 5">
            <a:extLst>
              <a:ext uri="{FF2B5EF4-FFF2-40B4-BE49-F238E27FC236}">
                <a16:creationId xmlns:a16="http://schemas.microsoft.com/office/drawing/2014/main" id="{1659DE5B-5695-4BDF-BE6A-DEE15496E945}"/>
              </a:ext>
            </a:extLst>
          </p:cNvPr>
          <p:cNvSpPr/>
          <p:nvPr/>
        </p:nvSpPr>
        <p:spPr bwMode="auto">
          <a:xfrm>
            <a:off x="9815736" y="13728"/>
            <a:ext cx="100786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68240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F4224503-5300-41F6-8BF8-49CAA7A1ADA0}"/>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0722" name="Line 31">
            <a:extLst>
              <a:ext uri="{FF2B5EF4-FFF2-40B4-BE49-F238E27FC236}">
                <a16:creationId xmlns:a16="http://schemas.microsoft.com/office/drawing/2014/main" id="{6D2EA2C6-4F15-4D37-981D-0CF1A381A9AE}"/>
              </a:ext>
            </a:extLst>
          </p:cNvPr>
          <p:cNvSpPr>
            <a:spLocks noChangeShapeType="1"/>
          </p:cNvSpPr>
          <p:nvPr/>
        </p:nvSpPr>
        <p:spPr bwMode="auto">
          <a:xfrm flipH="1" flipV="1">
            <a:off x="12623800" y="8010527"/>
            <a:ext cx="7204076" cy="31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30723" name="Line 29">
            <a:extLst>
              <a:ext uri="{FF2B5EF4-FFF2-40B4-BE49-F238E27FC236}">
                <a16:creationId xmlns:a16="http://schemas.microsoft.com/office/drawing/2014/main" id="{C6CD89FD-E605-49EC-A22F-5E9B390955C8}"/>
              </a:ext>
            </a:extLst>
          </p:cNvPr>
          <p:cNvSpPr>
            <a:spLocks noChangeShapeType="1"/>
          </p:cNvSpPr>
          <p:nvPr/>
        </p:nvSpPr>
        <p:spPr bwMode="auto">
          <a:xfrm>
            <a:off x="12268200" y="9239250"/>
            <a:ext cx="0" cy="1438276"/>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30724" name="Line 13">
            <a:extLst>
              <a:ext uri="{FF2B5EF4-FFF2-40B4-BE49-F238E27FC236}">
                <a16:creationId xmlns:a16="http://schemas.microsoft.com/office/drawing/2014/main" id="{47502CDF-B5F4-41C2-B849-51602AE09E60}"/>
              </a:ext>
            </a:extLst>
          </p:cNvPr>
          <p:cNvSpPr>
            <a:spLocks noChangeShapeType="1"/>
          </p:cNvSpPr>
          <p:nvPr/>
        </p:nvSpPr>
        <p:spPr bwMode="auto">
          <a:xfrm flipH="1" flipV="1">
            <a:off x="5854701" y="3978277"/>
            <a:ext cx="12528550" cy="31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30725" name="Line 14">
            <a:extLst>
              <a:ext uri="{FF2B5EF4-FFF2-40B4-BE49-F238E27FC236}">
                <a16:creationId xmlns:a16="http://schemas.microsoft.com/office/drawing/2014/main" id="{00DE51C2-452D-48E3-9771-89BD7F7EAD42}"/>
              </a:ext>
            </a:extLst>
          </p:cNvPr>
          <p:cNvSpPr>
            <a:spLocks noChangeShapeType="1"/>
          </p:cNvSpPr>
          <p:nvPr/>
        </p:nvSpPr>
        <p:spPr bwMode="auto">
          <a:xfrm>
            <a:off x="17951450" y="5273677"/>
            <a:ext cx="0" cy="143827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sz="4000"/>
          </a:p>
        </p:txBody>
      </p:sp>
      <p:sp>
        <p:nvSpPr>
          <p:cNvPr id="30726" name="Text Box 15">
            <a:extLst>
              <a:ext uri="{FF2B5EF4-FFF2-40B4-BE49-F238E27FC236}">
                <a16:creationId xmlns:a16="http://schemas.microsoft.com/office/drawing/2014/main" id="{77EFC1FA-B0D7-4153-883B-29A8A37DE966}"/>
              </a:ext>
            </a:extLst>
          </p:cNvPr>
          <p:cNvSpPr txBox="1">
            <a:spLocks noChangeArrowheads="1"/>
          </p:cNvSpPr>
          <p:nvPr/>
        </p:nvSpPr>
        <p:spPr bwMode="auto">
          <a:xfrm>
            <a:off x="3695700" y="2670177"/>
            <a:ext cx="5184776"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L'UMC elabora il programma delle verifiche in loco, in base al metodo di campionamento predisposto dal DRP e lo inserisce nel SI</a:t>
            </a:r>
          </a:p>
        </p:txBody>
      </p:sp>
      <p:sp>
        <p:nvSpPr>
          <p:cNvPr id="30727" name="Text Box 16">
            <a:extLst>
              <a:ext uri="{FF2B5EF4-FFF2-40B4-BE49-F238E27FC236}">
                <a16:creationId xmlns:a16="http://schemas.microsoft.com/office/drawing/2014/main" id="{CEF027DF-17C5-4673-A19B-CCAE97EC0398}"/>
              </a:ext>
            </a:extLst>
          </p:cNvPr>
          <p:cNvSpPr txBox="1">
            <a:spLocks noChangeArrowheads="1"/>
          </p:cNvSpPr>
          <p:nvPr/>
        </p:nvSpPr>
        <p:spPr bwMode="auto">
          <a:xfrm>
            <a:off x="9455151" y="2663827"/>
            <a:ext cx="5762626"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Le Unità Operative periferiche effettuano le verifiche in loco dietro indicazione della UMC. I collaudatori effettuano collaudi in corso d'opera e finali.</a:t>
            </a:r>
          </a:p>
        </p:txBody>
      </p:sp>
      <p:sp>
        <p:nvSpPr>
          <p:cNvPr id="30728" name="Text Box 17">
            <a:extLst>
              <a:ext uri="{FF2B5EF4-FFF2-40B4-BE49-F238E27FC236}">
                <a16:creationId xmlns:a16="http://schemas.microsoft.com/office/drawing/2014/main" id="{C1139FFE-0C7F-4E12-A539-6D0C12D5C8E6}"/>
              </a:ext>
            </a:extLst>
          </p:cNvPr>
          <p:cNvSpPr txBox="1">
            <a:spLocks noChangeArrowheads="1"/>
          </p:cNvSpPr>
          <p:nvPr/>
        </p:nvSpPr>
        <p:spPr bwMode="auto">
          <a:xfrm>
            <a:off x="15789277" y="2682877"/>
            <a:ext cx="5184774" cy="2736850"/>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Le Unità Operative periferiche effettuano le verifiche in loco dietro indicazione della UMC.</a:t>
            </a:r>
          </a:p>
        </p:txBody>
      </p:sp>
      <p:sp>
        <p:nvSpPr>
          <p:cNvPr id="30729" name="Text Box 18">
            <a:extLst>
              <a:ext uri="{FF2B5EF4-FFF2-40B4-BE49-F238E27FC236}">
                <a16:creationId xmlns:a16="http://schemas.microsoft.com/office/drawing/2014/main" id="{E0848C50-D9E5-474D-975E-95E3A69C00B1}"/>
              </a:ext>
            </a:extLst>
          </p:cNvPr>
          <p:cNvSpPr txBox="1">
            <a:spLocks noChangeArrowheads="1"/>
          </p:cNvSpPr>
          <p:nvPr/>
        </p:nvSpPr>
        <p:spPr bwMode="auto">
          <a:xfrm>
            <a:off x="382688" y="123826"/>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4400" b="1" dirty="0">
                <a:solidFill>
                  <a:srgbClr val="800000"/>
                </a:solidFill>
                <a:latin typeface="Open Sans"/>
                <a:ea typeface="MS PGothic" panose="020B0600070205080204" pitchFamily="34" charset="-128"/>
              </a:rPr>
              <a:t>Verifiche in loco e SI Caronte</a:t>
            </a:r>
          </a:p>
        </p:txBody>
      </p:sp>
      <p:sp>
        <p:nvSpPr>
          <p:cNvPr id="30730" name="Text Box 19">
            <a:extLst>
              <a:ext uri="{FF2B5EF4-FFF2-40B4-BE49-F238E27FC236}">
                <a16:creationId xmlns:a16="http://schemas.microsoft.com/office/drawing/2014/main" id="{5CD0DBCA-6ED3-45D6-A423-0417736AF33A}"/>
              </a:ext>
            </a:extLst>
          </p:cNvPr>
          <p:cNvSpPr txBox="1">
            <a:spLocks noChangeArrowheads="1"/>
          </p:cNvSpPr>
          <p:nvPr/>
        </p:nvSpPr>
        <p:spPr bwMode="auto">
          <a:xfrm>
            <a:off x="15792451" y="6715126"/>
            <a:ext cx="5038726" cy="2879724"/>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I collaudatori effettuano collaudi in corso d'opera e finali e comunicano gli esiti all'UCO</a:t>
            </a:r>
          </a:p>
        </p:txBody>
      </p:sp>
      <p:sp>
        <p:nvSpPr>
          <p:cNvPr id="30731" name="Oval 20">
            <a:extLst>
              <a:ext uri="{FF2B5EF4-FFF2-40B4-BE49-F238E27FC236}">
                <a16:creationId xmlns:a16="http://schemas.microsoft.com/office/drawing/2014/main" id="{8F6DA105-1555-473F-894B-77CFF95A9A09}"/>
              </a:ext>
            </a:extLst>
          </p:cNvPr>
          <p:cNvSpPr>
            <a:spLocks noChangeArrowheads="1"/>
          </p:cNvSpPr>
          <p:nvPr/>
        </p:nvSpPr>
        <p:spPr bwMode="auto">
          <a:xfrm>
            <a:off x="3400426" y="232092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1</a:t>
            </a:r>
          </a:p>
        </p:txBody>
      </p:sp>
      <p:sp>
        <p:nvSpPr>
          <p:cNvPr id="30732" name="Oval 21">
            <a:extLst>
              <a:ext uri="{FF2B5EF4-FFF2-40B4-BE49-F238E27FC236}">
                <a16:creationId xmlns:a16="http://schemas.microsoft.com/office/drawing/2014/main" id="{8E5CFC97-A4D1-48D1-849E-7D86C4B3D43C}"/>
              </a:ext>
            </a:extLst>
          </p:cNvPr>
          <p:cNvSpPr>
            <a:spLocks noChangeArrowheads="1"/>
          </p:cNvSpPr>
          <p:nvPr/>
        </p:nvSpPr>
        <p:spPr bwMode="auto">
          <a:xfrm>
            <a:off x="9112251" y="2279651"/>
            <a:ext cx="720726"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2a</a:t>
            </a:r>
          </a:p>
        </p:txBody>
      </p:sp>
      <p:sp>
        <p:nvSpPr>
          <p:cNvPr id="30733" name="Oval 22">
            <a:extLst>
              <a:ext uri="{FF2B5EF4-FFF2-40B4-BE49-F238E27FC236}">
                <a16:creationId xmlns:a16="http://schemas.microsoft.com/office/drawing/2014/main" id="{66F2E171-48A2-4C32-95C4-481025609265}"/>
              </a:ext>
            </a:extLst>
          </p:cNvPr>
          <p:cNvSpPr>
            <a:spLocks noChangeArrowheads="1"/>
          </p:cNvSpPr>
          <p:nvPr/>
        </p:nvSpPr>
        <p:spPr bwMode="auto">
          <a:xfrm>
            <a:off x="15560676" y="632777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2c</a:t>
            </a:r>
          </a:p>
        </p:txBody>
      </p:sp>
      <p:sp>
        <p:nvSpPr>
          <p:cNvPr id="30734" name="Oval 23">
            <a:extLst>
              <a:ext uri="{FF2B5EF4-FFF2-40B4-BE49-F238E27FC236}">
                <a16:creationId xmlns:a16="http://schemas.microsoft.com/office/drawing/2014/main" id="{55996B51-C450-4F83-A689-7057886FEF22}"/>
              </a:ext>
            </a:extLst>
          </p:cNvPr>
          <p:cNvSpPr>
            <a:spLocks noChangeArrowheads="1"/>
          </p:cNvSpPr>
          <p:nvPr/>
        </p:nvSpPr>
        <p:spPr bwMode="auto">
          <a:xfrm>
            <a:off x="15484476" y="2251076"/>
            <a:ext cx="720724"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2b</a:t>
            </a:r>
          </a:p>
        </p:txBody>
      </p:sp>
      <p:pic>
        <p:nvPicPr>
          <p:cNvPr id="30735" name="Picture 25">
            <a:extLst>
              <a:ext uri="{FF2B5EF4-FFF2-40B4-BE49-F238E27FC236}">
                <a16:creationId xmlns:a16="http://schemas.microsoft.com/office/drawing/2014/main" id="{1DF0B23F-F066-41A1-8D0B-80112C3D2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50" y="6048377"/>
            <a:ext cx="5807076" cy="73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6" name="Text Box 26">
            <a:extLst>
              <a:ext uri="{FF2B5EF4-FFF2-40B4-BE49-F238E27FC236}">
                <a16:creationId xmlns:a16="http://schemas.microsoft.com/office/drawing/2014/main" id="{2BDCB5A2-6D59-4FD6-A9DA-4ECC91D7661C}"/>
              </a:ext>
            </a:extLst>
          </p:cNvPr>
          <p:cNvSpPr txBox="1">
            <a:spLocks noChangeArrowheads="1"/>
          </p:cNvSpPr>
          <p:nvPr/>
        </p:nvSpPr>
        <p:spPr bwMode="auto">
          <a:xfrm>
            <a:off x="9744076" y="6715126"/>
            <a:ext cx="5473700" cy="2879724"/>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L'UMC acquisisce da Caronte la documentazione sulle verifiche effettuate dalle UOP e dai collaudatori. </a:t>
            </a:r>
          </a:p>
        </p:txBody>
      </p:sp>
      <p:sp>
        <p:nvSpPr>
          <p:cNvPr id="30737" name="Oval 27">
            <a:extLst>
              <a:ext uri="{FF2B5EF4-FFF2-40B4-BE49-F238E27FC236}">
                <a16:creationId xmlns:a16="http://schemas.microsoft.com/office/drawing/2014/main" id="{A6AAC7BF-EB18-4884-B7E8-D855DD68C32A}"/>
              </a:ext>
            </a:extLst>
          </p:cNvPr>
          <p:cNvSpPr>
            <a:spLocks noChangeArrowheads="1"/>
          </p:cNvSpPr>
          <p:nvPr/>
        </p:nvSpPr>
        <p:spPr bwMode="auto">
          <a:xfrm>
            <a:off x="9391651" y="6388101"/>
            <a:ext cx="720726" cy="7207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3</a:t>
            </a:r>
          </a:p>
        </p:txBody>
      </p:sp>
      <p:sp>
        <p:nvSpPr>
          <p:cNvPr id="30738" name="Text Box 28">
            <a:extLst>
              <a:ext uri="{FF2B5EF4-FFF2-40B4-BE49-F238E27FC236}">
                <a16:creationId xmlns:a16="http://schemas.microsoft.com/office/drawing/2014/main" id="{8FF4CF41-33D6-4FFB-88D4-7F69571DDE68}"/>
              </a:ext>
            </a:extLst>
          </p:cNvPr>
          <p:cNvSpPr txBox="1">
            <a:spLocks noChangeArrowheads="1"/>
          </p:cNvSpPr>
          <p:nvPr/>
        </p:nvSpPr>
        <p:spPr bwMode="auto">
          <a:xfrm>
            <a:off x="9744077" y="10458451"/>
            <a:ext cx="5327650" cy="2879726"/>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24000" tIns="309600" rIns="324000" bIns="3096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800" dirty="0">
                <a:solidFill>
                  <a:schemeClr val="bg1"/>
                </a:solidFill>
                <a:latin typeface="Open Sans"/>
                <a:cs typeface="Calibri" panose="020F0502020204030204" pitchFamily="34" charset="0"/>
              </a:rPr>
              <a:t>Sulla base dei documenti acquisiti, predispone la dichiarazione delle spese e, dietro ratifica del DG del CdR, la valida su Caronte per l'</a:t>
            </a:r>
            <a:r>
              <a:rPr lang="it-IT" altLang="it-IT" sz="2800" dirty="0" err="1">
                <a:solidFill>
                  <a:schemeClr val="bg1"/>
                </a:solidFill>
                <a:latin typeface="Open Sans"/>
                <a:cs typeface="Calibri" panose="020F0502020204030204" pitchFamily="34" charset="0"/>
              </a:rPr>
              <a:t>AdC</a:t>
            </a:r>
            <a:endParaRPr lang="it-IT" altLang="it-IT" sz="2800" dirty="0">
              <a:solidFill>
                <a:schemeClr val="bg1"/>
              </a:solidFill>
              <a:latin typeface="Open Sans"/>
              <a:cs typeface="Calibri" panose="020F0502020204030204" pitchFamily="34" charset="0"/>
            </a:endParaRPr>
          </a:p>
        </p:txBody>
      </p:sp>
      <p:sp>
        <p:nvSpPr>
          <p:cNvPr id="30739" name="Oval 30">
            <a:extLst>
              <a:ext uri="{FF2B5EF4-FFF2-40B4-BE49-F238E27FC236}">
                <a16:creationId xmlns:a16="http://schemas.microsoft.com/office/drawing/2014/main" id="{0498CF85-8B48-4583-BB11-5483C3B04BAC}"/>
              </a:ext>
            </a:extLst>
          </p:cNvPr>
          <p:cNvSpPr>
            <a:spLocks noChangeArrowheads="1"/>
          </p:cNvSpPr>
          <p:nvPr/>
        </p:nvSpPr>
        <p:spPr bwMode="auto">
          <a:xfrm>
            <a:off x="9410701" y="10048876"/>
            <a:ext cx="720726" cy="72072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a:latin typeface="Georgia" panose="02040502050405020303" pitchFamily="18" charset="0"/>
              </a:rPr>
              <a:t>4</a:t>
            </a:r>
          </a:p>
        </p:txBody>
      </p:sp>
      <p:sp>
        <p:nvSpPr>
          <p:cNvPr id="30740" name="AutoShape 32">
            <a:extLst>
              <a:ext uri="{FF2B5EF4-FFF2-40B4-BE49-F238E27FC236}">
                <a16:creationId xmlns:a16="http://schemas.microsoft.com/office/drawing/2014/main" id="{03EE8B8A-82D2-46D8-AD6C-E317DAA7E5FA}"/>
              </a:ext>
            </a:extLst>
          </p:cNvPr>
          <p:cNvSpPr>
            <a:spLocks noChangeArrowheads="1"/>
          </p:cNvSpPr>
          <p:nvPr/>
        </p:nvSpPr>
        <p:spPr bwMode="auto">
          <a:xfrm>
            <a:off x="15789277" y="10258245"/>
            <a:ext cx="5327650" cy="3095806"/>
          </a:xfrm>
          <a:prstGeom prst="wedgeRectCallout">
            <a:avLst>
              <a:gd name="adj1" fmla="val -66806"/>
              <a:gd name="adj2" fmla="val -22005"/>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52000" tIns="216000" rIns="252000" bIns="2160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800" dirty="0">
                <a:latin typeface="Open Sans"/>
              </a:rPr>
              <a:t>Caronte consente di registrare le attività connesse allo svolgimento delle verifiche sul posto, inserendo check list e verbali di sopralluogo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79B80B1-0CEA-46B4-9CD8-4CCAAD805761}"/>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Elementi specifici</a:t>
            </a:r>
            <a:br>
              <a:rPr lang="it-IT" altLang="it-IT" sz="6600" b="1" dirty="0">
                <a:solidFill>
                  <a:schemeClr val="accent1">
                    <a:lumMod val="75000"/>
                  </a:schemeClr>
                </a:solidFill>
                <a:latin typeface="Open Sans"/>
                <a:cs typeface="Arial" panose="020B0604020202020204" pitchFamily="34" charset="0"/>
              </a:rPr>
            </a:br>
            <a:r>
              <a:rPr lang="it-IT" altLang="it-IT" sz="6600" b="1" dirty="0">
                <a:solidFill>
                  <a:schemeClr val="accent1">
                    <a:lumMod val="75000"/>
                  </a:schemeClr>
                </a:solidFill>
                <a:latin typeface="Open Sans"/>
                <a:cs typeface="Arial" panose="020B0604020202020204" pitchFamily="34" charset="0"/>
              </a:rPr>
              <a:t>di controllo</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6A469A78-2FE7-46B0-AA01-34B74EA63863}"/>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1412192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3">
            <a:extLst>
              <a:ext uri="{FF2B5EF4-FFF2-40B4-BE49-F238E27FC236}">
                <a16:creationId xmlns:a16="http://schemas.microsoft.com/office/drawing/2014/main" id="{C86CB76A-8E05-4034-849F-FE7AEAF84173}"/>
              </a:ext>
            </a:extLst>
          </p:cNvPr>
          <p:cNvGraphicFramePr>
            <a:graphicFrameLocks noGrp="1"/>
          </p:cNvGraphicFramePr>
          <p:nvPr>
            <p:extLst>
              <p:ext uri="{D42A27DB-BD31-4B8C-83A1-F6EECF244321}">
                <p14:modId xmlns:p14="http://schemas.microsoft.com/office/powerpoint/2010/main" val="2818599821"/>
              </p:ext>
            </p:extLst>
          </p:nvPr>
        </p:nvGraphicFramePr>
        <p:xfrm>
          <a:off x="10679832" y="449288"/>
          <a:ext cx="13249472" cy="11102978"/>
        </p:xfrm>
        <a:graphic>
          <a:graphicData uri="http://schemas.openxmlformats.org/drawingml/2006/table">
            <a:tbl>
              <a:tblPr/>
              <a:tblGrid>
                <a:gridCol w="13249472">
                  <a:extLst>
                    <a:ext uri="{9D8B030D-6E8A-4147-A177-3AD203B41FA5}">
                      <a16:colId xmlns:a16="http://schemas.microsoft.com/office/drawing/2014/main" val="2071830487"/>
                    </a:ext>
                  </a:extLst>
                </a:gridCol>
              </a:tblGrid>
              <a:tr h="10763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Adeguatezza del metodo di aggiudicazione utilizzato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15904347"/>
                  </a:ext>
                </a:extLst>
              </a:tr>
              <a:tr h="16605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Interdipendenza tra le diverse fasi dell'appalto (acquisizione di terreni, preparazione dell'area, connessioni ai servizi di pubblica utilità, ecc.)</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47795061"/>
                  </a:ext>
                </a:extLst>
              </a:tr>
              <a:tr h="9207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Piani di finanziamento e disponibilità di co-finanziamento previsto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95668100"/>
                  </a:ext>
                </a:extLst>
              </a:tr>
              <a:tr h="806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Scadenze per la presentazione delle offerte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676207174"/>
                  </a:ext>
                </a:extLst>
              </a:tr>
              <a:tr h="10096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Casi di aggiudicazione diretta dell'appalto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8141156"/>
                  </a:ext>
                </a:extLst>
              </a:tr>
              <a:tr h="9207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Rispetto delle regole in materia di pubblicità</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85308980"/>
                  </a:ext>
                </a:extLst>
              </a:tr>
              <a:tr h="952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Adeguatezza dei chiarimenti in merito alle offerte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574265391"/>
                  </a:ext>
                </a:extLst>
              </a:tr>
              <a:tr h="10318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Ricorso alla procedura negoziata e accelerata</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5392750"/>
                  </a:ext>
                </a:extLst>
              </a:tr>
              <a:tr h="971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Adeguatezza del calcolo del valore dell'appalto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241318066"/>
                  </a:ext>
                </a:extLst>
              </a:tr>
              <a:tr h="9080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a:ln>
                            <a:noFill/>
                          </a:ln>
                          <a:solidFill>
                            <a:schemeClr val="bg1"/>
                          </a:solidFill>
                          <a:effectLst/>
                          <a:latin typeface="Open Sans"/>
                          <a:cs typeface="Arial" panose="020B0604020202020204" pitchFamily="34" charset="0"/>
                        </a:rPr>
                        <a:t>Rispetto del termine di consegna concordato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50738979"/>
                  </a:ext>
                </a:extLst>
              </a:tr>
              <a:tr h="844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Avvio di lavori prima della conclusione della procedura di gara</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321063118"/>
                  </a:ext>
                </a:extLst>
              </a:tr>
            </a:tbl>
          </a:graphicData>
        </a:graphic>
      </p:graphicFrame>
      <p:sp>
        <p:nvSpPr>
          <p:cNvPr id="4" name="Rettangolo 3">
            <a:extLst>
              <a:ext uri="{FF2B5EF4-FFF2-40B4-BE49-F238E27FC236}">
                <a16:creationId xmlns:a16="http://schemas.microsoft.com/office/drawing/2014/main" id="{86F3FC2A-3735-4153-9637-0CFB42A401CB}"/>
              </a:ext>
            </a:extLst>
          </p:cNvPr>
          <p:cNvSpPr/>
          <p:nvPr/>
        </p:nvSpPr>
        <p:spPr bwMode="auto">
          <a:xfrm>
            <a:off x="1" y="2368"/>
            <a:ext cx="945569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Appalti pubblici</a:t>
            </a:r>
          </a:p>
          <a:p>
            <a:pPr lvl="0" defTabSz="914400" eaLnBrk="1" hangingPunct="1">
              <a:spcBef>
                <a:spcPts val="0"/>
              </a:spcBef>
              <a:buClr>
                <a:srgbClr val="FF0000"/>
              </a:buClr>
            </a:pPr>
            <a:r>
              <a:rPr lang="it-IT" altLang="it-IT" sz="4400" b="1" dirty="0">
                <a:solidFill>
                  <a:schemeClr val="accent1">
                    <a:lumMod val="75000"/>
                  </a:schemeClr>
                </a:solidFill>
                <a:latin typeface="Open Sans"/>
                <a:cs typeface="Arial" panose="020B0604020202020204" pitchFamily="34" charset="0"/>
              </a:rPr>
              <a:t>I macro-temi individuati dal Manuale</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618193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A0B4F62-5668-4783-98A4-5D5CA75C3BF6}"/>
              </a:ext>
            </a:extLst>
          </p:cNvPr>
          <p:cNvSpPr/>
          <p:nvPr/>
        </p:nvSpPr>
        <p:spPr bwMode="auto">
          <a:xfrm>
            <a:off x="1" y="2368"/>
            <a:ext cx="945569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Appalti pubblici</a:t>
            </a:r>
          </a:p>
          <a:p>
            <a:pPr lvl="0" defTabSz="914400" eaLnBrk="1" hangingPunct="1">
              <a:spcBef>
                <a:spcPts val="0"/>
              </a:spcBef>
              <a:buClr>
                <a:srgbClr val="FF0000"/>
              </a:buClr>
            </a:pPr>
            <a:r>
              <a:rPr lang="it-IT" altLang="it-IT" sz="4400" b="1" dirty="0">
                <a:solidFill>
                  <a:schemeClr val="accent1">
                    <a:lumMod val="75000"/>
                  </a:schemeClr>
                </a:solidFill>
                <a:latin typeface="Open Sans"/>
                <a:cs typeface="Arial" panose="020B0604020202020204" pitchFamily="34" charset="0"/>
              </a:rPr>
              <a:t>Le domande chiave sui criteri</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3" name="Group 81">
            <a:extLst>
              <a:ext uri="{FF2B5EF4-FFF2-40B4-BE49-F238E27FC236}">
                <a16:creationId xmlns:a16="http://schemas.microsoft.com/office/drawing/2014/main" id="{F7697841-383C-4B59-AD6C-17D4163054A3}"/>
              </a:ext>
            </a:extLst>
          </p:cNvPr>
          <p:cNvGraphicFramePr>
            <a:graphicFrameLocks noGrp="1"/>
          </p:cNvGraphicFramePr>
          <p:nvPr>
            <p:extLst>
              <p:ext uri="{D42A27DB-BD31-4B8C-83A1-F6EECF244321}">
                <p14:modId xmlns:p14="http://schemas.microsoft.com/office/powerpoint/2010/main" val="2199293703"/>
              </p:ext>
            </p:extLst>
          </p:nvPr>
        </p:nvGraphicFramePr>
        <p:xfrm>
          <a:off x="9959752" y="394317"/>
          <a:ext cx="14040520" cy="11042654"/>
        </p:xfrm>
        <a:graphic>
          <a:graphicData uri="http://schemas.openxmlformats.org/drawingml/2006/table">
            <a:tbl>
              <a:tblPr/>
              <a:tblGrid>
                <a:gridCol w="14040520">
                  <a:extLst>
                    <a:ext uri="{9D8B030D-6E8A-4147-A177-3AD203B41FA5}">
                      <a16:colId xmlns:a16="http://schemas.microsoft.com/office/drawing/2014/main" val="3502398301"/>
                    </a:ext>
                  </a:extLst>
                </a:gridCol>
              </a:tblGrid>
              <a:tr h="1441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La fase di selezione e quella di aggiudicazione della procedura sono adeguatamente separate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039387303"/>
                  </a:ext>
                </a:extLst>
              </a:tr>
              <a:tr h="15843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È verificata la corretta applicazione dei criteri di selezione e aggiudicazione e la loro pubblicazione nell'avviso di gara o nel capitolato d'oneri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152447870"/>
                  </a:ext>
                </a:extLst>
              </a:tr>
              <a:tr h="15017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È escluso l'utilizzo, durante la valutazione, di criteri di selezione e aggiudicazione differenti da quelli pubblicati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14807711"/>
                  </a:ext>
                </a:extLst>
              </a:tr>
              <a:tr h="18954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I criteri di selezione utilizzati sono conformi rispetto ai principi fondamentali del trattato CE (trasparenza, non discriminazione, parità di trattamento)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20392333"/>
                  </a:ext>
                </a:extLst>
              </a:tr>
              <a:tr h="14763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Si esclude la presenza di criteri di selezione troppo dissuasivi e non legati all'oggetto del contratto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927572805"/>
                  </a:ext>
                </a:extLst>
              </a:tr>
              <a:tr h="15398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Si esclude l'utilizzo di specifiche tecniche discriminatorie o permessi nazionali richiesti al momento della presentazione delle offerte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516103607"/>
                  </a:ext>
                </a:extLst>
              </a:tr>
              <a:tr h="16033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solidFill>
                          <a:effectLst/>
                          <a:latin typeface="Open Sans"/>
                          <a:cs typeface="Arial" panose="020B0604020202020204" pitchFamily="34" charset="0"/>
                        </a:rPr>
                        <a:t>È adeguata la documentazione in merito alle decisioni prese dalla commissione di valutazione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758214703"/>
                  </a:ext>
                </a:extLst>
              </a:tr>
            </a:tbl>
          </a:graphicData>
        </a:graphic>
      </p:graphicFrame>
    </p:spTree>
    <p:extLst>
      <p:ext uri="{BB962C8B-B14F-4D97-AF65-F5344CB8AC3E}">
        <p14:creationId xmlns:p14="http://schemas.microsoft.com/office/powerpoint/2010/main" val="3740287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A0B4F62-5668-4783-98A4-5D5CA75C3BF6}"/>
              </a:ext>
            </a:extLst>
          </p:cNvPr>
          <p:cNvSpPr/>
          <p:nvPr/>
        </p:nvSpPr>
        <p:spPr bwMode="auto">
          <a:xfrm>
            <a:off x="1" y="2368"/>
            <a:ext cx="945569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Appalti pubblici</a:t>
            </a:r>
          </a:p>
          <a:p>
            <a:pPr lvl="0" defTabSz="914400" eaLnBrk="1" hangingPunct="1">
              <a:spcBef>
                <a:spcPts val="0"/>
              </a:spcBef>
              <a:buClr>
                <a:srgbClr val="FF0000"/>
              </a:buClr>
            </a:pPr>
            <a:r>
              <a:rPr lang="it-IT" altLang="it-IT" sz="4400" b="1" dirty="0">
                <a:solidFill>
                  <a:schemeClr val="accent1">
                    <a:lumMod val="75000"/>
                  </a:schemeClr>
                </a:solidFill>
                <a:latin typeface="Open Sans"/>
                <a:cs typeface="Arial" panose="020B0604020202020204" pitchFamily="34" charset="0"/>
              </a:rPr>
              <a:t>Le domande chiave in fase di attuazione dell'appalto</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4" name="Group 47">
            <a:extLst>
              <a:ext uri="{FF2B5EF4-FFF2-40B4-BE49-F238E27FC236}">
                <a16:creationId xmlns:a16="http://schemas.microsoft.com/office/drawing/2014/main" id="{2CD081F9-A26A-46E3-9638-59D5ABC3D077}"/>
              </a:ext>
            </a:extLst>
          </p:cNvPr>
          <p:cNvGraphicFramePr>
            <a:graphicFrameLocks noGrp="1"/>
          </p:cNvGraphicFramePr>
          <p:nvPr>
            <p:extLst>
              <p:ext uri="{D42A27DB-BD31-4B8C-83A1-F6EECF244321}">
                <p14:modId xmlns:p14="http://schemas.microsoft.com/office/powerpoint/2010/main" val="4117794147"/>
              </p:ext>
            </p:extLst>
          </p:nvPr>
        </p:nvGraphicFramePr>
        <p:xfrm>
          <a:off x="10247784" y="1745432"/>
          <a:ext cx="11521280" cy="7848872"/>
        </p:xfrm>
        <a:graphic>
          <a:graphicData uri="http://schemas.openxmlformats.org/drawingml/2006/table">
            <a:tbl>
              <a:tblPr/>
              <a:tblGrid>
                <a:gridCol w="11521280">
                  <a:extLst>
                    <a:ext uri="{9D8B030D-6E8A-4147-A177-3AD203B41FA5}">
                      <a16:colId xmlns:a16="http://schemas.microsoft.com/office/drawing/2014/main" val="1482932319"/>
                    </a:ext>
                  </a:extLst>
                </a:gridCol>
              </a:tblGrid>
              <a:tr h="20566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Si è verificato che lavori supplementari o complementari siano stati aggiudicati direttamente senza una nuova gara d'appalto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940366583"/>
                  </a:ext>
                </a:extLst>
              </a:tr>
              <a:tr h="22014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Durante la fase di realizzazione, sono state apportate modifiche sostanziali alle condizioni essenziali del contratto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141206100"/>
                  </a:ext>
                </a:extLst>
              </a:tr>
              <a:tr h="200197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Si esclude che il progetto sia stato suddiviso per evitare procedure d'appalto a livello di UE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76367406"/>
                  </a:ext>
                </a:extLst>
              </a:tr>
              <a:tr h="158875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Esiste una pista di controllo adeguata ?</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891530955"/>
                  </a:ext>
                </a:extLst>
              </a:tr>
            </a:tbl>
          </a:graphicData>
        </a:graphic>
      </p:graphicFrame>
    </p:spTree>
    <p:extLst>
      <p:ext uri="{BB962C8B-B14F-4D97-AF65-F5344CB8AC3E}">
        <p14:creationId xmlns:p14="http://schemas.microsoft.com/office/powerpoint/2010/main" val="367886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A0B4F62-5668-4783-98A4-5D5CA75C3BF6}"/>
              </a:ext>
            </a:extLst>
          </p:cNvPr>
          <p:cNvSpPr/>
          <p:nvPr/>
        </p:nvSpPr>
        <p:spPr bwMode="auto">
          <a:xfrm>
            <a:off x="-18070" y="0"/>
            <a:ext cx="24383999" cy="2276443"/>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5400" b="1" dirty="0">
                <a:solidFill>
                  <a:schemeClr val="accent1">
                    <a:lumMod val="75000"/>
                  </a:schemeClr>
                </a:solidFill>
                <a:latin typeface="Open Sans"/>
                <a:cs typeface="Arial" panose="020B0604020202020204" pitchFamily="34" charset="0"/>
              </a:rPr>
              <a:t>Aiuti di Stato</a:t>
            </a:r>
          </a:p>
          <a:p>
            <a:pPr lvl="0" defTabSz="914400" eaLnBrk="1" hangingPunct="1">
              <a:spcBef>
                <a:spcPts val="0"/>
              </a:spcBef>
              <a:buClr>
                <a:srgbClr val="FF0000"/>
              </a:buClr>
            </a:pPr>
            <a:r>
              <a:rPr lang="it-IT" altLang="it-IT" sz="4000" b="1" dirty="0">
                <a:solidFill>
                  <a:schemeClr val="accent1">
                    <a:lumMod val="75000"/>
                  </a:schemeClr>
                </a:solidFill>
                <a:latin typeface="Open Sans"/>
                <a:cs typeface="Arial" panose="020B0604020202020204" pitchFamily="34" charset="0"/>
              </a:rPr>
              <a:t>Verifica del tipo di aiuto</a:t>
            </a:r>
            <a:endParaRPr lang="it-IT" altLang="it-IT" sz="2800" dirty="0">
              <a:solidFill>
                <a:schemeClr val="accent1">
                  <a:lumMod val="75000"/>
                </a:schemeClr>
              </a:solidFill>
              <a:latin typeface="Open Sans"/>
              <a:cs typeface="Arial" panose="020B0604020202020204" pitchFamily="34" charset="0"/>
            </a:endParaRPr>
          </a:p>
        </p:txBody>
      </p:sp>
      <p:sp>
        <p:nvSpPr>
          <p:cNvPr id="15" name="Segnaposto numero diapositiva 2">
            <a:extLst>
              <a:ext uri="{FF2B5EF4-FFF2-40B4-BE49-F238E27FC236}">
                <a16:creationId xmlns:a16="http://schemas.microsoft.com/office/drawing/2014/main" id="{20643EB3-8468-4805-AAD1-D20DA3E373B8}"/>
              </a:ext>
            </a:extLst>
          </p:cNvPr>
          <p:cNvSpPr txBox="1">
            <a:spLocks noChangeAspect="1"/>
          </p:cNvSpPr>
          <p:nvPr/>
        </p:nvSpPr>
        <p:spPr>
          <a:xfrm>
            <a:off x="11774532" y="9053105"/>
            <a:ext cx="3810280" cy="507156"/>
          </a:xfrm>
          <a:prstGeom prst="rect">
            <a:avLst/>
          </a:prstGeom>
        </p:spPr>
        <p:txBody>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fld id="{48F63A3B-78C7-47BE-AE5E-E10140E04643}" type="slidenum">
              <a:rPr lang="en-US" smtClean="0"/>
              <a:pPr/>
              <a:t>45</a:t>
            </a:fld>
            <a:endParaRPr lang="en-US" dirty="0"/>
          </a:p>
        </p:txBody>
      </p:sp>
      <p:grpSp>
        <p:nvGrpSpPr>
          <p:cNvPr id="27" name="Gruppo 26">
            <a:extLst>
              <a:ext uri="{FF2B5EF4-FFF2-40B4-BE49-F238E27FC236}">
                <a16:creationId xmlns:a16="http://schemas.microsoft.com/office/drawing/2014/main" id="{15D4F26E-3529-4561-8785-9DFC76770F7A}"/>
              </a:ext>
            </a:extLst>
          </p:cNvPr>
          <p:cNvGrpSpPr>
            <a:grpSpLocks noChangeAspect="1"/>
          </p:cNvGrpSpPr>
          <p:nvPr/>
        </p:nvGrpSpPr>
        <p:grpSpPr>
          <a:xfrm>
            <a:off x="1268348" y="2644143"/>
            <a:ext cx="14205794" cy="9149752"/>
            <a:chOff x="1442181" y="501267"/>
            <a:chExt cx="8269349" cy="5326175"/>
          </a:xfrm>
        </p:grpSpPr>
        <p:sp>
          <p:nvSpPr>
            <p:cNvPr id="28" name="Figura a mano libera: forma 27">
              <a:extLst>
                <a:ext uri="{FF2B5EF4-FFF2-40B4-BE49-F238E27FC236}">
                  <a16:creationId xmlns:a16="http://schemas.microsoft.com/office/drawing/2014/main" id="{24B2A326-99A8-421C-A5E1-53C48C53896D}"/>
                </a:ext>
              </a:extLst>
            </p:cNvPr>
            <p:cNvSpPr/>
            <p:nvPr/>
          </p:nvSpPr>
          <p:spPr>
            <a:xfrm>
              <a:off x="1701033" y="501267"/>
              <a:ext cx="2006531" cy="200653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000" tIns="419691" rIns="379000" bIns="419691" numCol="1" spcCol="1270" anchor="ctr" anchorCtr="0">
              <a:noAutofit/>
            </a:bodyPr>
            <a:lstStyle/>
            <a:p>
              <a:pPr marL="0" lvl="0" indent="0" algn="ctr" defTabSz="1244600">
                <a:lnSpc>
                  <a:spcPct val="90000"/>
                </a:lnSpc>
                <a:spcBef>
                  <a:spcPct val="0"/>
                </a:spcBef>
                <a:spcAft>
                  <a:spcPct val="35000"/>
                </a:spcAft>
                <a:buNone/>
              </a:pPr>
              <a:r>
                <a:rPr lang="it-IT" sz="4000" dirty="0">
                  <a:latin typeface="Open Sans"/>
                </a:rPr>
                <a:t>Aiuti de minimis</a:t>
              </a:r>
              <a:endParaRPr lang="it-IT" sz="4000" kern="1200" dirty="0">
                <a:latin typeface="Open Sans"/>
              </a:endParaRPr>
            </a:p>
          </p:txBody>
        </p:sp>
        <p:sp>
          <p:nvSpPr>
            <p:cNvPr id="29" name="Figura a mano libera: forma 28">
              <a:extLst>
                <a:ext uri="{FF2B5EF4-FFF2-40B4-BE49-F238E27FC236}">
                  <a16:creationId xmlns:a16="http://schemas.microsoft.com/office/drawing/2014/main" id="{A4A20136-FC9B-4646-A123-FE20CA73BFCB}"/>
                </a:ext>
              </a:extLst>
            </p:cNvPr>
            <p:cNvSpPr/>
            <p:nvPr/>
          </p:nvSpPr>
          <p:spPr>
            <a:xfrm>
              <a:off x="7469901" y="1121487"/>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it-IT" sz="3600" kern="1200"/>
            </a:p>
          </p:txBody>
        </p:sp>
        <p:sp>
          <p:nvSpPr>
            <p:cNvPr id="30" name="Figura a mano libera: forma 29">
              <a:extLst>
                <a:ext uri="{FF2B5EF4-FFF2-40B4-BE49-F238E27FC236}">
                  <a16:creationId xmlns:a16="http://schemas.microsoft.com/office/drawing/2014/main" id="{BA046E46-BC90-472E-8B3B-E90329D3885F}"/>
                </a:ext>
              </a:extLst>
            </p:cNvPr>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it-IT" sz="3600" kern="1200"/>
            </a:p>
          </p:txBody>
        </p:sp>
        <p:sp>
          <p:nvSpPr>
            <p:cNvPr id="31" name="Figura a mano libera: forma 30">
              <a:extLst>
                <a:ext uri="{FF2B5EF4-FFF2-40B4-BE49-F238E27FC236}">
                  <a16:creationId xmlns:a16="http://schemas.microsoft.com/office/drawing/2014/main" id="{DE6CE5A8-3BD1-4EF4-A39E-4053B287D418}"/>
                </a:ext>
              </a:extLst>
            </p:cNvPr>
            <p:cNvSpPr/>
            <p:nvPr/>
          </p:nvSpPr>
          <p:spPr>
            <a:xfrm>
              <a:off x="2669135" y="2219652"/>
              <a:ext cx="2006531" cy="200653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r>
                <a:rPr lang="it-IT" sz="4000" kern="1200" dirty="0">
                  <a:latin typeface="Open Sans"/>
                </a:rPr>
                <a:t>Aiuti in esenzione</a:t>
              </a:r>
            </a:p>
          </p:txBody>
        </p:sp>
        <p:sp>
          <p:nvSpPr>
            <p:cNvPr id="32" name="Figura a mano libera: forma 31">
              <a:extLst>
                <a:ext uri="{FF2B5EF4-FFF2-40B4-BE49-F238E27FC236}">
                  <a16:creationId xmlns:a16="http://schemas.microsoft.com/office/drawing/2014/main" id="{9A9631CA-A236-4E45-A23B-39ED7A1D77CB}"/>
                </a:ext>
              </a:extLst>
            </p:cNvPr>
            <p:cNvSpPr/>
            <p:nvPr/>
          </p:nvSpPr>
          <p:spPr>
            <a:xfrm>
              <a:off x="1442181" y="3820910"/>
              <a:ext cx="2006531" cy="200653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000" tIns="419691" rIns="379000" bIns="419691" numCol="1" spcCol="1270" anchor="ctr" anchorCtr="0">
              <a:noAutofit/>
            </a:bodyPr>
            <a:lstStyle/>
            <a:p>
              <a:pPr marL="0" lvl="0" indent="0" algn="ctr" defTabSz="1244600">
                <a:lnSpc>
                  <a:spcPct val="90000"/>
                </a:lnSpc>
                <a:spcBef>
                  <a:spcPct val="0"/>
                </a:spcBef>
                <a:spcAft>
                  <a:spcPct val="35000"/>
                </a:spcAft>
                <a:buNone/>
              </a:pPr>
              <a:r>
                <a:rPr lang="it-IT" sz="4000" kern="1200" dirty="0">
                  <a:latin typeface="Open Sans"/>
                </a:rPr>
                <a:t>Aiuti notificati</a:t>
              </a:r>
            </a:p>
          </p:txBody>
        </p:sp>
        <p:sp>
          <p:nvSpPr>
            <p:cNvPr id="33" name="Figura a mano libera: forma 32">
              <a:extLst>
                <a:ext uri="{FF2B5EF4-FFF2-40B4-BE49-F238E27FC236}">
                  <a16:creationId xmlns:a16="http://schemas.microsoft.com/office/drawing/2014/main" id="{5E59944E-F196-4562-9CB9-0822E9672839}"/>
                </a:ext>
              </a:extLst>
            </p:cNvPr>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it-IT" sz="3600" kern="1200"/>
            </a:p>
          </p:txBody>
        </p:sp>
      </p:grpSp>
      <p:sp>
        <p:nvSpPr>
          <p:cNvPr id="34" name="CasellaDiTesto 33">
            <a:extLst>
              <a:ext uri="{FF2B5EF4-FFF2-40B4-BE49-F238E27FC236}">
                <a16:creationId xmlns:a16="http://schemas.microsoft.com/office/drawing/2014/main" id="{C73B88C5-2097-46BC-AA78-BA4EC0D514C6}"/>
              </a:ext>
            </a:extLst>
          </p:cNvPr>
          <p:cNvSpPr txBox="1"/>
          <p:nvPr/>
        </p:nvSpPr>
        <p:spPr>
          <a:xfrm>
            <a:off x="5711280" y="2831234"/>
            <a:ext cx="15841760" cy="1938992"/>
          </a:xfrm>
          <a:prstGeom prst="rect">
            <a:avLst/>
          </a:prstGeom>
          <a:noFill/>
        </p:spPr>
        <p:txBody>
          <a:bodyPr wrap="square" rtlCol="0">
            <a:spAutoFit/>
          </a:bodyPr>
          <a:lstStyle/>
          <a:p>
            <a:r>
              <a:rPr lang="it-IT" sz="4000" dirty="0">
                <a:solidFill>
                  <a:schemeClr val="bg1"/>
                </a:solidFill>
                <a:latin typeface="Open Sans"/>
              </a:rPr>
              <a:t>Sono gli aiuti, di ammontare non superiore ai 200.000 euro in tre esercizi finanziari, considerati ammissibili per la loro ininfluenza sugli scambi tra gli Stati membri. Sono normati dal </a:t>
            </a:r>
            <a:r>
              <a:rPr lang="it-IT" sz="4000" b="1" dirty="0">
                <a:solidFill>
                  <a:srgbClr val="C00000"/>
                </a:solidFill>
                <a:latin typeface="Open Sans"/>
              </a:rPr>
              <a:t>Reg. (UE) 1407 / 2013</a:t>
            </a:r>
            <a:r>
              <a:rPr lang="it-IT" sz="4000" dirty="0">
                <a:latin typeface="Open Sans"/>
              </a:rPr>
              <a:t>.</a:t>
            </a:r>
          </a:p>
        </p:txBody>
      </p:sp>
      <p:sp>
        <p:nvSpPr>
          <p:cNvPr id="35" name="CasellaDiTesto 34">
            <a:extLst>
              <a:ext uri="{FF2B5EF4-FFF2-40B4-BE49-F238E27FC236}">
                <a16:creationId xmlns:a16="http://schemas.microsoft.com/office/drawing/2014/main" id="{D6E03607-5331-44DF-99D7-5255BDABDF09}"/>
              </a:ext>
            </a:extLst>
          </p:cNvPr>
          <p:cNvSpPr txBox="1"/>
          <p:nvPr/>
        </p:nvSpPr>
        <p:spPr>
          <a:xfrm>
            <a:off x="7308882" y="5595066"/>
            <a:ext cx="16404397" cy="2554545"/>
          </a:xfrm>
          <a:prstGeom prst="rect">
            <a:avLst/>
          </a:prstGeom>
          <a:noFill/>
        </p:spPr>
        <p:txBody>
          <a:bodyPr wrap="square" rtlCol="0">
            <a:spAutoFit/>
          </a:bodyPr>
          <a:lstStyle/>
          <a:p>
            <a:r>
              <a:rPr lang="it-IT" sz="4000" dirty="0">
                <a:solidFill>
                  <a:schemeClr val="bg1"/>
                </a:solidFill>
                <a:latin typeface="Open Sans"/>
              </a:rPr>
              <a:t>Sono gli aiuti che, per la loro verificata compatibilità, sono esentati dalla procedura di notifica. Sono normati dal </a:t>
            </a:r>
            <a:r>
              <a:rPr lang="it-IT" sz="4000" b="1" dirty="0">
                <a:solidFill>
                  <a:srgbClr val="C00000"/>
                </a:solidFill>
                <a:latin typeface="Open Sans"/>
              </a:rPr>
              <a:t>Reg. (UE) 614/2014 (GBER)</a:t>
            </a:r>
            <a:r>
              <a:rPr lang="it-IT" sz="4000" dirty="0">
                <a:solidFill>
                  <a:schemeClr val="bg1"/>
                </a:solidFill>
                <a:latin typeface="Open Sans"/>
              </a:rPr>
              <a:t>, che ha ampliato la gamma degli aiuti esentati, semplificandone la concessione e riducendo la durata dell'iter procedurale per i beneficiari.</a:t>
            </a:r>
            <a:r>
              <a:rPr lang="it-IT" sz="4000" dirty="0">
                <a:latin typeface="Open Sans"/>
              </a:rPr>
              <a:t> </a:t>
            </a:r>
          </a:p>
        </p:txBody>
      </p:sp>
      <p:sp>
        <p:nvSpPr>
          <p:cNvPr id="36" name="CasellaDiTesto 35">
            <a:extLst>
              <a:ext uri="{FF2B5EF4-FFF2-40B4-BE49-F238E27FC236}">
                <a16:creationId xmlns:a16="http://schemas.microsoft.com/office/drawing/2014/main" id="{4D30B209-1009-4379-841C-F41EBB6F25C5}"/>
              </a:ext>
            </a:extLst>
          </p:cNvPr>
          <p:cNvSpPr txBox="1"/>
          <p:nvPr/>
        </p:nvSpPr>
        <p:spPr>
          <a:xfrm>
            <a:off x="5010976" y="9132865"/>
            <a:ext cx="19036742" cy="1938992"/>
          </a:xfrm>
          <a:prstGeom prst="rect">
            <a:avLst/>
          </a:prstGeom>
          <a:noFill/>
        </p:spPr>
        <p:txBody>
          <a:bodyPr wrap="square" rtlCol="0">
            <a:spAutoFit/>
          </a:bodyPr>
          <a:lstStyle/>
          <a:p>
            <a:r>
              <a:rPr lang="it-IT" sz="4000" dirty="0">
                <a:solidFill>
                  <a:schemeClr val="bg1"/>
                </a:solidFill>
                <a:latin typeface="Open Sans"/>
              </a:rPr>
              <a:t>Sono gli aiuti che rimangono sottoposti all'obbligo della notifica e che quindi vengono esaminati ed «autorizzati» della Commissione sotto il profilo della compatibilità. Sono normati principalmente dal </a:t>
            </a:r>
            <a:r>
              <a:rPr lang="it-IT" sz="4000" b="1" dirty="0">
                <a:solidFill>
                  <a:srgbClr val="C00000"/>
                </a:solidFill>
                <a:latin typeface="Open Sans"/>
              </a:rPr>
              <a:t>Reg. (UE) 1589/2015</a:t>
            </a:r>
            <a:r>
              <a:rPr lang="it-IT" sz="4000" dirty="0">
                <a:latin typeface="Open Sans"/>
              </a:rPr>
              <a:t>.</a:t>
            </a:r>
          </a:p>
        </p:txBody>
      </p:sp>
    </p:spTree>
    <p:extLst>
      <p:ext uri="{BB962C8B-B14F-4D97-AF65-F5344CB8AC3E}">
        <p14:creationId xmlns:p14="http://schemas.microsoft.com/office/powerpoint/2010/main" val="46117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3A835EE-EBCA-4B83-B8C0-C1E769BA83C6}"/>
              </a:ext>
            </a:extLst>
          </p:cNvPr>
          <p:cNvSpPr/>
          <p:nvPr/>
        </p:nvSpPr>
        <p:spPr bwMode="auto">
          <a:xfrm>
            <a:off x="-18070" y="0"/>
            <a:ext cx="24383999" cy="2276443"/>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2800" dirty="0">
              <a:solidFill>
                <a:schemeClr val="accent1">
                  <a:lumMod val="75000"/>
                </a:schemeClr>
              </a:solidFill>
              <a:latin typeface="Open Sans"/>
              <a:cs typeface="Arial" panose="020B0604020202020204" pitchFamily="34" charset="0"/>
            </a:endParaRPr>
          </a:p>
        </p:txBody>
      </p:sp>
      <p:sp>
        <p:nvSpPr>
          <p:cNvPr id="91138" name="Text Box 4">
            <a:extLst>
              <a:ext uri="{FF2B5EF4-FFF2-40B4-BE49-F238E27FC236}">
                <a16:creationId xmlns:a16="http://schemas.microsoft.com/office/drawing/2014/main" id="{05808610-0F85-44F8-AAB4-4EFCF080AA3D}"/>
              </a:ext>
            </a:extLst>
          </p:cNvPr>
          <p:cNvSpPr txBox="1">
            <a:spLocks noChangeArrowheads="1"/>
          </p:cNvSpPr>
          <p:nvPr/>
        </p:nvSpPr>
        <p:spPr bwMode="auto">
          <a:xfrm>
            <a:off x="448680" y="89189"/>
            <a:ext cx="8362360" cy="2016283"/>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000" b="1" dirty="0">
                <a:solidFill>
                  <a:srgbClr val="800000"/>
                </a:solidFill>
                <a:latin typeface="Open Sans"/>
                <a:ea typeface="MS PGothic" panose="020B0600070205080204" pitchFamily="34" charset="-128"/>
              </a:rPr>
              <a:t>Il controllo degli Aiuti di Stato</a:t>
            </a:r>
          </a:p>
          <a:p>
            <a:pPr eaLnBrk="1" hangingPunct="1"/>
            <a:r>
              <a:rPr lang="it-IT" altLang="it-IT" sz="3600" b="1" dirty="0">
                <a:solidFill>
                  <a:srgbClr val="800000"/>
                </a:solidFill>
                <a:latin typeface="Open Sans"/>
                <a:ea typeface="MS PGothic" panose="020B0600070205080204" pitchFamily="34" charset="-128"/>
              </a:rPr>
              <a:t>Paragrafo 4.2 del Manuale</a:t>
            </a:r>
          </a:p>
        </p:txBody>
      </p:sp>
      <p:pic>
        <p:nvPicPr>
          <p:cNvPr id="91139" name="Diagramma 2">
            <a:extLst>
              <a:ext uri="{FF2B5EF4-FFF2-40B4-BE49-F238E27FC236}">
                <a16:creationId xmlns:a16="http://schemas.microsoft.com/office/drawing/2014/main" id="{E07A34AD-CFB8-4B23-BDC0-D75834F14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67" b="-3510"/>
          <a:stretch>
            <a:fillRect/>
          </a:stretch>
        </p:blipFill>
        <p:spPr bwMode="auto">
          <a:xfrm>
            <a:off x="3584577" y="4140715"/>
            <a:ext cx="17303750" cy="95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AutoShape 7">
            <a:extLst>
              <a:ext uri="{FF2B5EF4-FFF2-40B4-BE49-F238E27FC236}">
                <a16:creationId xmlns:a16="http://schemas.microsoft.com/office/drawing/2014/main" id="{32648877-0161-4289-BBD3-8F6CC147A3A7}"/>
              </a:ext>
            </a:extLst>
          </p:cNvPr>
          <p:cNvSpPr>
            <a:spLocks noChangeArrowheads="1"/>
          </p:cNvSpPr>
          <p:nvPr/>
        </p:nvSpPr>
        <p:spPr bwMode="auto">
          <a:xfrm>
            <a:off x="8087544" y="253781"/>
            <a:ext cx="15841760" cy="3827939"/>
          </a:xfrm>
          <a:prstGeom prst="wedgeRectCallout">
            <a:avLst>
              <a:gd name="adj1" fmla="val 14121"/>
              <a:gd name="adj2" fmla="val 63107"/>
            </a:avLst>
          </a:prstGeom>
          <a:solidFill>
            <a:schemeClr val="accent2">
              <a:lumMod val="40000"/>
              <a:lumOff val="60000"/>
            </a:schemeClr>
          </a:solidFill>
          <a:ln w="9525">
            <a:solidFill>
              <a:schemeClr val="tx1"/>
            </a:solidFill>
            <a:miter lim="800000"/>
            <a:headEnd/>
            <a:tailEnd/>
          </a:ln>
          <a:effectLst/>
        </p:spPr>
        <p:txBody>
          <a:bodyPr lIns="144000" tIns="180000" rIns="144000" anchor="ctr" anchorCtr="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54013" eaLnBrk="1" hangingPunct="1"/>
            <a:r>
              <a:rPr lang="it-IT" altLang="it-IT" sz="2800" dirty="0">
                <a:solidFill>
                  <a:srgbClr val="384C36"/>
                </a:solidFill>
                <a:latin typeface="Open Sans"/>
              </a:rPr>
              <a:t>Al fine di verificare l'autodichiarazione sul </a:t>
            </a:r>
            <a:r>
              <a:rPr lang="it-IT" altLang="it-IT" sz="2800" i="1" dirty="0">
                <a:solidFill>
                  <a:srgbClr val="384C36"/>
                </a:solidFill>
                <a:latin typeface="Open Sans"/>
              </a:rPr>
              <a:t>de minimis</a:t>
            </a:r>
            <a:r>
              <a:rPr lang="it-IT" altLang="it-IT" sz="2800" dirty="0">
                <a:solidFill>
                  <a:srgbClr val="384C36"/>
                </a:solidFill>
                <a:latin typeface="Open Sans"/>
              </a:rPr>
              <a:t>, in fase di verifica delle procedure di selezione e quindi prima dell'erogazione dell'anticipo l'UMC/UC, </a:t>
            </a:r>
            <a:r>
              <a:rPr lang="it-IT" altLang="it-IT" sz="2800" i="1" dirty="0">
                <a:solidFill>
                  <a:srgbClr val="384C36"/>
                </a:solidFill>
                <a:latin typeface="Open Sans"/>
              </a:rPr>
              <a:t>fino all'entrata in pieno esercizio della banca dati sugli aiuti de minimis</a:t>
            </a:r>
            <a:r>
              <a:rPr lang="it-IT" altLang="it-IT" sz="2800" dirty="0">
                <a:solidFill>
                  <a:srgbClr val="C00000"/>
                </a:solidFill>
                <a:latin typeface="Open Sans"/>
              </a:rPr>
              <a:t> [in effetti il Registro Nazionale degli Aiuti è ormai operativo] </a:t>
            </a:r>
            <a:r>
              <a:rPr lang="it-IT" altLang="it-IT" sz="2800" dirty="0">
                <a:solidFill>
                  <a:srgbClr val="384C36"/>
                </a:solidFill>
                <a:latin typeface="Open Sans"/>
              </a:rPr>
              <a:t>a livello nazionale, procederà ad estrarre un campione casuale delle autodichiarazioni presentate per ciascun avviso, pari al 5% delle autodichiarazioni, ed effettuerà una apposita verifica attraverso il bilancio degli ultimi tre esercizi del soggetto per accertare il non superamento della soglia prevista </a:t>
            </a:r>
          </a:p>
          <a:p>
            <a:pPr algn="ctr" eaLnBrk="1" hangingPunct="1"/>
            <a:endParaRPr lang="it-IT" altLang="it-IT" sz="2800" dirty="0">
              <a:solidFill>
                <a:srgbClr val="384C36"/>
              </a:solidFill>
              <a:latin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DD9518D-F72E-418A-AE36-5E942F019998}"/>
              </a:ext>
            </a:extLst>
          </p:cNvPr>
          <p:cNvSpPr/>
          <p:nvPr/>
        </p:nvSpPr>
        <p:spPr bwMode="auto">
          <a:xfrm>
            <a:off x="-33536" y="3512"/>
            <a:ext cx="24383999" cy="174543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4000" b="1" dirty="0">
                <a:solidFill>
                  <a:srgbClr val="800000"/>
                </a:solidFill>
                <a:latin typeface="Open Sans"/>
                <a:ea typeface="MS PGothic" panose="020B0600070205080204" pitchFamily="34" charset="-128"/>
                <a:cs typeface="Arial" panose="020B0604020202020204" pitchFamily="34" charset="0"/>
              </a:rPr>
              <a:t>Attenzione alle operazioni che potrebbero costituire Aiuti di Stato</a:t>
            </a:r>
            <a:br>
              <a:rPr lang="it-IT" altLang="it-IT" sz="4000" b="1" dirty="0">
                <a:solidFill>
                  <a:srgbClr val="800000"/>
                </a:solidFill>
                <a:latin typeface="Open Sans"/>
                <a:ea typeface="MS PGothic" panose="020B0600070205080204" pitchFamily="34" charset="-128"/>
                <a:cs typeface="Arial" panose="020B0604020202020204" pitchFamily="34" charset="0"/>
              </a:rPr>
            </a:br>
            <a:r>
              <a:rPr lang="it-IT" altLang="it-IT" sz="3200" b="1" dirty="0">
                <a:solidFill>
                  <a:srgbClr val="800000"/>
                </a:solidFill>
                <a:latin typeface="Open Sans"/>
                <a:ea typeface="MS PGothic" panose="020B0600070205080204" pitchFamily="34" charset="-128"/>
                <a:cs typeface="Arial" panose="020B0604020202020204" pitchFamily="34" charset="0"/>
              </a:rPr>
              <a:t>L’Articolo 107 del Trattato sul Funzionamento dell’Unione Europea</a:t>
            </a:r>
            <a:endParaRPr lang="it-IT" altLang="it-IT" sz="4000" b="1" dirty="0">
              <a:solidFill>
                <a:srgbClr val="800000"/>
              </a:solidFill>
              <a:latin typeface="Open Sans"/>
              <a:ea typeface="MS PGothic" panose="020B0600070205080204" pitchFamily="34" charset="-128"/>
              <a:cs typeface="Arial" panose="020B0604020202020204" pitchFamily="34" charset="0"/>
            </a:endParaRPr>
          </a:p>
        </p:txBody>
      </p:sp>
      <p:pic>
        <p:nvPicPr>
          <p:cNvPr id="8" name="Immagine 7">
            <a:extLst>
              <a:ext uri="{FF2B5EF4-FFF2-40B4-BE49-F238E27FC236}">
                <a16:creationId xmlns:a16="http://schemas.microsoft.com/office/drawing/2014/main" id="{2A08D856-B4D4-41DB-A980-14552463296A}"/>
              </a:ext>
            </a:extLst>
          </p:cNvPr>
          <p:cNvPicPr>
            <a:picLocks noChangeAspect="1"/>
          </p:cNvPicPr>
          <p:nvPr/>
        </p:nvPicPr>
        <p:blipFill>
          <a:blip r:embed="rId2"/>
          <a:stretch>
            <a:fillRect/>
          </a:stretch>
        </p:blipFill>
        <p:spPr>
          <a:xfrm>
            <a:off x="1181278" y="2105472"/>
            <a:ext cx="22021445" cy="9505055"/>
          </a:xfrm>
          <a:prstGeom prst="rect">
            <a:avLst/>
          </a:prstGeom>
        </p:spPr>
      </p:pic>
    </p:spTree>
    <p:extLst>
      <p:ext uri="{BB962C8B-B14F-4D97-AF65-F5344CB8AC3E}">
        <p14:creationId xmlns:p14="http://schemas.microsoft.com/office/powerpoint/2010/main" val="2102154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CDA71FB-8970-4EA1-9DFC-DE7017AD8FCD}"/>
              </a:ext>
            </a:extLst>
          </p:cNvPr>
          <p:cNvSpPr/>
          <p:nvPr/>
        </p:nvSpPr>
        <p:spPr bwMode="auto">
          <a:xfrm>
            <a:off x="-18070" y="0"/>
            <a:ext cx="24383999" cy="2276443"/>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5">
            <a:extLst>
              <a:ext uri="{FF2B5EF4-FFF2-40B4-BE49-F238E27FC236}">
                <a16:creationId xmlns:a16="http://schemas.microsoft.com/office/drawing/2014/main" id="{CC3F1C30-A942-4351-9C66-D2FD41C2ABEA}"/>
              </a:ext>
            </a:extLst>
          </p:cNvPr>
          <p:cNvSpPr txBox="1">
            <a:spLocks noChangeArrowheads="1"/>
          </p:cNvSpPr>
          <p:nvPr/>
        </p:nvSpPr>
        <p:spPr bwMode="auto">
          <a:xfrm>
            <a:off x="742728" y="37728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 Progetti Generatori di Entrate Nette</a:t>
            </a:r>
          </a:p>
          <a:p>
            <a:pPr eaLnBrk="1" hangingPunct="1"/>
            <a:r>
              <a:rPr lang="it-IT" altLang="it-IT" sz="3600" b="1" dirty="0">
                <a:solidFill>
                  <a:srgbClr val="800000"/>
                </a:solidFill>
                <a:latin typeface="Open Sans"/>
                <a:ea typeface="MS PGothic" panose="020B0600070205080204" pitchFamily="34" charset="-128"/>
              </a:rPr>
              <a:t>Paragrafo 4.3 del Manuale</a:t>
            </a:r>
          </a:p>
        </p:txBody>
      </p:sp>
      <p:graphicFrame>
        <p:nvGraphicFramePr>
          <p:cNvPr id="3" name="Group 25">
            <a:extLst>
              <a:ext uri="{FF2B5EF4-FFF2-40B4-BE49-F238E27FC236}">
                <a16:creationId xmlns:a16="http://schemas.microsoft.com/office/drawing/2014/main" id="{DAFD8054-13DF-4964-838B-13DC4E5C067F}"/>
              </a:ext>
            </a:extLst>
          </p:cNvPr>
          <p:cNvGraphicFramePr>
            <a:graphicFrameLocks noGrp="1"/>
          </p:cNvGraphicFramePr>
          <p:nvPr>
            <p:extLst>
              <p:ext uri="{D42A27DB-BD31-4B8C-83A1-F6EECF244321}">
                <p14:modId xmlns:p14="http://schemas.microsoft.com/office/powerpoint/2010/main" val="2125659222"/>
              </p:ext>
            </p:extLst>
          </p:nvPr>
        </p:nvGraphicFramePr>
        <p:xfrm>
          <a:off x="1102768" y="2393504"/>
          <a:ext cx="21674408" cy="5664200"/>
        </p:xfrm>
        <a:graphic>
          <a:graphicData uri="http://schemas.openxmlformats.org/drawingml/2006/table">
            <a:tbl>
              <a:tblPr/>
              <a:tblGrid>
                <a:gridCol w="7223475">
                  <a:extLst>
                    <a:ext uri="{9D8B030D-6E8A-4147-A177-3AD203B41FA5}">
                      <a16:colId xmlns:a16="http://schemas.microsoft.com/office/drawing/2014/main" val="110737622"/>
                    </a:ext>
                  </a:extLst>
                </a:gridCol>
                <a:gridCol w="14450933">
                  <a:extLst>
                    <a:ext uri="{9D8B030D-6E8A-4147-A177-3AD203B41FA5}">
                      <a16:colId xmlns:a16="http://schemas.microsoft.com/office/drawing/2014/main" val="2641420239"/>
                    </a:ext>
                  </a:extLst>
                </a:gridCol>
              </a:tblGrid>
              <a:tr h="566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rgbClr val="384C36"/>
                          </a:solidFill>
                          <a:effectLst/>
                          <a:latin typeface="Open Sans"/>
                          <a:cs typeface="Arial" panose="020B0604020202020204" pitchFamily="34" charset="0"/>
                        </a:rPr>
                        <a:t>Reg. 1303 / 2013 (RDC)</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rgbClr val="384C36"/>
                          </a:solidFill>
                          <a:effectLst/>
                          <a:latin typeface="Open Sans"/>
                          <a:cs typeface="Arial" panose="020B0604020202020204" pitchFamily="34" charset="0"/>
                        </a:rPr>
                        <a:t>Articolo 60 “Operazioni che generano entrate nette dopo il loro completamento”, comma 3</a:t>
                      </a:r>
                    </a:p>
                  </a:txBody>
                  <a:tcPr marL="182880" marR="182880" marT="91440" marB="91440"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973138" marR="0" lvl="0" indent="-973138"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3. 	Le entrate nette potenziali dell'operazione sono determinate in anticipo tramite uno dei seguenti metodi, scelto dall'autorità di gestione per un settore, sottosettore o tipo di operazione:</a:t>
                      </a:r>
                    </a:p>
                    <a:p>
                      <a:pPr marL="1357313" marR="0" lvl="0" indent="0"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a) applicazione di una </a:t>
                      </a:r>
                      <a:r>
                        <a:rPr kumimoji="0" lang="it-IT" altLang="it-IT" sz="3200" b="1" i="0" u="none" strike="noStrike" cap="none" normalizeH="0" baseline="0" dirty="0">
                          <a:ln>
                            <a:noFill/>
                          </a:ln>
                          <a:solidFill>
                            <a:srgbClr val="384C36"/>
                          </a:solidFill>
                          <a:effectLst/>
                          <a:latin typeface="Open Sans"/>
                          <a:cs typeface="Arial" panose="020B0604020202020204" pitchFamily="34" charset="0"/>
                        </a:rPr>
                        <a:t>percentuale forfettaria</a:t>
                      </a: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di entrate nette per il settore o sottosettore applicabile all'operazione secondo la definizione di cui all'allegato V o in uno degli atti delegati di cui al secondo, terzo e quarto comma;</a:t>
                      </a:r>
                    </a:p>
                    <a:p>
                      <a:pPr marL="357188" marR="0" lvl="0" indent="-357188"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183403940"/>
                  </a:ext>
                </a:extLst>
              </a:tr>
            </a:tbl>
          </a:graphicData>
        </a:graphic>
      </p:graphicFrame>
      <p:pic>
        <p:nvPicPr>
          <p:cNvPr id="4" name="Picture 24">
            <a:extLst>
              <a:ext uri="{FF2B5EF4-FFF2-40B4-BE49-F238E27FC236}">
                <a16:creationId xmlns:a16="http://schemas.microsoft.com/office/drawing/2014/main" id="{3E6441B3-1D7C-413C-BC90-83CCBC0F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896" y="6425952"/>
            <a:ext cx="12772156" cy="530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128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
            <a:extLst>
              <a:ext uri="{FF2B5EF4-FFF2-40B4-BE49-F238E27FC236}">
                <a16:creationId xmlns:a16="http://schemas.microsoft.com/office/drawing/2014/main" id="{1F298C67-A1D4-4C03-9097-192F75FB3D69}"/>
              </a:ext>
            </a:extLst>
          </p:cNvPr>
          <p:cNvGraphicFramePr>
            <a:graphicFrameLocks noGrp="1"/>
          </p:cNvGraphicFramePr>
          <p:nvPr>
            <p:extLst>
              <p:ext uri="{D42A27DB-BD31-4B8C-83A1-F6EECF244321}">
                <p14:modId xmlns:p14="http://schemas.microsoft.com/office/powerpoint/2010/main" val="1718943579"/>
              </p:ext>
            </p:extLst>
          </p:nvPr>
        </p:nvGraphicFramePr>
        <p:xfrm>
          <a:off x="5639272" y="521296"/>
          <a:ext cx="17785582" cy="5664200"/>
        </p:xfrm>
        <a:graphic>
          <a:graphicData uri="http://schemas.openxmlformats.org/drawingml/2006/table">
            <a:tbl>
              <a:tblPr/>
              <a:tblGrid>
                <a:gridCol w="5927438">
                  <a:extLst>
                    <a:ext uri="{9D8B030D-6E8A-4147-A177-3AD203B41FA5}">
                      <a16:colId xmlns:a16="http://schemas.microsoft.com/office/drawing/2014/main" val="4258441234"/>
                    </a:ext>
                  </a:extLst>
                </a:gridCol>
                <a:gridCol w="11858144">
                  <a:extLst>
                    <a:ext uri="{9D8B030D-6E8A-4147-A177-3AD203B41FA5}">
                      <a16:colId xmlns:a16="http://schemas.microsoft.com/office/drawing/2014/main" val="3461920285"/>
                    </a:ext>
                  </a:extLst>
                </a:gridCol>
              </a:tblGrid>
              <a:tr h="566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rgbClr val="384C36"/>
                          </a:solidFill>
                          <a:effectLst/>
                          <a:latin typeface="Open Sans"/>
                          <a:cs typeface="Arial" panose="020B0604020202020204" pitchFamily="34" charset="0"/>
                        </a:rPr>
                        <a:t>Reg. 1303 / 2013 (RDC)</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rgbClr val="384C36"/>
                          </a:solidFill>
                          <a:effectLst/>
                          <a:latin typeface="Open Sans"/>
                          <a:cs typeface="Arial" panose="020B0604020202020204" pitchFamily="34" charset="0"/>
                        </a:rPr>
                        <a:t>Articolo 60 “Operazioni che generano entrate nette dopo il loro completamento”, comma 3</a:t>
                      </a:r>
                    </a:p>
                  </a:txBody>
                  <a:tcPr marL="182880" marR="182880" marT="91440" marB="91440"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3. 	[…];</a:t>
                      </a:r>
                    </a:p>
                    <a:p>
                      <a:pPr marL="357188" marR="0" lvl="0" indent="-357188"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b) </a:t>
                      </a:r>
                      <a:r>
                        <a:rPr kumimoji="0" lang="it-IT" altLang="it-IT" sz="3200" b="1" i="0" u="none" strike="noStrike" cap="none" normalizeH="0" baseline="0" dirty="0">
                          <a:ln>
                            <a:noFill/>
                          </a:ln>
                          <a:solidFill>
                            <a:srgbClr val="384C36"/>
                          </a:solidFill>
                          <a:effectLst/>
                          <a:latin typeface="Open Sans"/>
                          <a:cs typeface="Arial" panose="020B0604020202020204" pitchFamily="34" charset="0"/>
                        </a:rPr>
                        <a:t>calcolo delle entrate nette attualizzate del funzionamento</a:t>
                      </a: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tenendo conto del periodo di riferimento adeguato per il settore o sottosettore applicabile all'operazione, della redditività normalmente attesa per la categoria di investimento in questione, l'applicazione del principio "chi inquina paga" e, se del caso, di considerazioni di equità collegate alla prosperità relativa dello Stato membro o regione interessata.</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313377611"/>
                  </a:ext>
                </a:extLst>
              </a:tr>
            </a:tbl>
          </a:graphicData>
        </a:graphic>
      </p:graphicFrame>
      <p:pic>
        <p:nvPicPr>
          <p:cNvPr id="3" name="Picture 15">
            <a:extLst>
              <a:ext uri="{FF2B5EF4-FFF2-40B4-BE49-F238E27FC236}">
                <a16:creationId xmlns:a16="http://schemas.microsoft.com/office/drawing/2014/main" id="{A808AE0C-43C5-45D6-B7B5-729CB43EC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4168" y="5593360"/>
            <a:ext cx="8509000" cy="625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16">
            <a:extLst>
              <a:ext uri="{FF2B5EF4-FFF2-40B4-BE49-F238E27FC236}">
                <a16:creationId xmlns:a16="http://schemas.microsoft.com/office/drawing/2014/main" id="{DE2B5C17-794D-496D-BB94-E86BF9B94338}"/>
              </a:ext>
            </a:extLst>
          </p:cNvPr>
          <p:cNvSpPr>
            <a:spLocks noChangeArrowheads="1"/>
          </p:cNvSpPr>
          <p:nvPr/>
        </p:nvSpPr>
        <p:spPr bwMode="auto">
          <a:xfrm>
            <a:off x="7511480" y="8722322"/>
            <a:ext cx="4534174" cy="1952101"/>
          </a:xfrm>
          <a:prstGeom prst="wedgeRectCallout">
            <a:avLst>
              <a:gd name="adj1" fmla="val 86426"/>
              <a:gd name="adj2" fmla="val -38523"/>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800" dirty="0">
                <a:latin typeface="Open Sans"/>
              </a:rPr>
              <a:t>Esempio di calcolo del deficit di finanziamento</a:t>
            </a:r>
          </a:p>
        </p:txBody>
      </p:sp>
      <p:sp>
        <p:nvSpPr>
          <p:cNvPr id="5" name="Text Box 5">
            <a:extLst>
              <a:ext uri="{FF2B5EF4-FFF2-40B4-BE49-F238E27FC236}">
                <a16:creationId xmlns:a16="http://schemas.microsoft.com/office/drawing/2014/main" id="{BF4BDE5B-DD65-4359-89D6-A545AA945551}"/>
              </a:ext>
            </a:extLst>
          </p:cNvPr>
          <p:cNvSpPr txBox="1">
            <a:spLocks noChangeArrowheads="1"/>
          </p:cNvSpPr>
          <p:nvPr/>
        </p:nvSpPr>
        <p:spPr bwMode="auto">
          <a:xfrm>
            <a:off x="980032" y="4413846"/>
            <a:ext cx="93397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000" b="1" dirty="0">
                <a:solidFill>
                  <a:srgbClr val="800000"/>
                </a:solidFill>
                <a:latin typeface="Open Sans"/>
                <a:ea typeface="MS PGothic" panose="020B0600070205080204" pitchFamily="34" charset="-128"/>
              </a:rPr>
              <a:t>I Progetti Generatori di Entrate</a:t>
            </a:r>
          </a:p>
        </p:txBody>
      </p:sp>
    </p:spTree>
    <p:extLst>
      <p:ext uri="{BB962C8B-B14F-4D97-AF65-F5344CB8AC3E}">
        <p14:creationId xmlns:p14="http://schemas.microsoft.com/office/powerpoint/2010/main" val="247791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0A43E665-69F9-4873-A80A-BA4259A7A9B5}"/>
              </a:ext>
            </a:extLst>
          </p:cNvPr>
          <p:cNvSpPr/>
          <p:nvPr/>
        </p:nvSpPr>
        <p:spPr bwMode="auto">
          <a:xfrm>
            <a:off x="0" y="-146303"/>
            <a:ext cx="24383999" cy="153169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720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4000" b="1" dirty="0">
                <a:solidFill>
                  <a:srgbClr val="990000"/>
                </a:solidFill>
                <a:latin typeface="Open Sans"/>
                <a:cs typeface="Calibri" panose="020F0502020204030204" pitchFamily="34" charset="0"/>
              </a:rPr>
              <a:t>Struttura di base del Manuale dei Controlli di primo livello del FESR</a:t>
            </a:r>
          </a:p>
        </p:txBody>
      </p:sp>
      <p:graphicFrame>
        <p:nvGraphicFramePr>
          <p:cNvPr id="2" name="Diagramma 1">
            <a:extLst>
              <a:ext uri="{FF2B5EF4-FFF2-40B4-BE49-F238E27FC236}">
                <a16:creationId xmlns:a16="http://schemas.microsoft.com/office/drawing/2014/main" id="{98154E99-3129-414B-A077-75C9273437BF}"/>
              </a:ext>
            </a:extLst>
          </p:cNvPr>
          <p:cNvGraphicFramePr/>
          <p:nvPr>
            <p:extLst>
              <p:ext uri="{D42A27DB-BD31-4B8C-83A1-F6EECF244321}">
                <p14:modId xmlns:p14="http://schemas.microsoft.com/office/powerpoint/2010/main" val="3483339288"/>
              </p:ext>
            </p:extLst>
          </p:nvPr>
        </p:nvGraphicFramePr>
        <p:xfrm>
          <a:off x="4064000" y="1329605"/>
          <a:ext cx="17417032"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106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
            <a:extLst>
              <a:ext uri="{FF2B5EF4-FFF2-40B4-BE49-F238E27FC236}">
                <a16:creationId xmlns:a16="http://schemas.microsoft.com/office/drawing/2014/main" id="{1F298C67-A1D4-4C03-9097-192F75FB3D69}"/>
              </a:ext>
            </a:extLst>
          </p:cNvPr>
          <p:cNvGraphicFramePr>
            <a:graphicFrameLocks noGrp="1"/>
          </p:cNvGraphicFramePr>
          <p:nvPr>
            <p:extLst>
              <p:ext uri="{D42A27DB-BD31-4B8C-83A1-F6EECF244321}">
                <p14:modId xmlns:p14="http://schemas.microsoft.com/office/powerpoint/2010/main" val="1181336310"/>
              </p:ext>
            </p:extLst>
          </p:nvPr>
        </p:nvGraphicFramePr>
        <p:xfrm>
          <a:off x="5618386" y="2033464"/>
          <a:ext cx="16150678" cy="5664200"/>
        </p:xfrm>
        <a:graphic>
          <a:graphicData uri="http://schemas.openxmlformats.org/drawingml/2006/table">
            <a:tbl>
              <a:tblPr/>
              <a:tblGrid>
                <a:gridCol w="5382570">
                  <a:extLst>
                    <a:ext uri="{9D8B030D-6E8A-4147-A177-3AD203B41FA5}">
                      <a16:colId xmlns:a16="http://schemas.microsoft.com/office/drawing/2014/main" val="4258441234"/>
                    </a:ext>
                  </a:extLst>
                </a:gridCol>
                <a:gridCol w="10768108">
                  <a:extLst>
                    <a:ext uri="{9D8B030D-6E8A-4147-A177-3AD203B41FA5}">
                      <a16:colId xmlns:a16="http://schemas.microsoft.com/office/drawing/2014/main" val="3461920285"/>
                    </a:ext>
                  </a:extLst>
                </a:gridCol>
              </a:tblGrid>
              <a:tr h="566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rgbClr val="384C36"/>
                          </a:solidFill>
                          <a:effectLst/>
                          <a:latin typeface="Open Sans"/>
                          <a:cs typeface="Arial" panose="020B0604020202020204" pitchFamily="34" charset="0"/>
                        </a:rPr>
                        <a:t>Reg. 1303 / 2013 (RDC)</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rgbClr val="384C36"/>
                          </a:solidFill>
                          <a:effectLst/>
                          <a:latin typeface="Open Sans"/>
                          <a:cs typeface="Arial" panose="020B0604020202020204" pitchFamily="34" charset="0"/>
                        </a:rPr>
                        <a:t>Articolo 60 “Operazioni che generano entrate nette dopo il loro completamento”, comma 6</a:t>
                      </a:r>
                    </a:p>
                  </a:txBody>
                  <a:tcPr marL="182880" marR="182880" marT="91440" marB="91440"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Qualora sia obiettivamente impossibile valutare le entrate in anticipo sulla base di uno dei metodi indicati ai paragrafi 3 o 5, le entrate nette generate entro i tre anni successivi al completamento di un'operazione o entro il termine per la presentazione dei documenti per la chiusura del programma fissata nelle norme specifiche di ciascun Fondo, se precedente, sono detratte dalla spesa dichiarata alla Commissione.</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313377611"/>
                  </a:ext>
                </a:extLst>
              </a:tr>
            </a:tbl>
          </a:graphicData>
        </a:graphic>
      </p:graphicFrame>
      <p:sp>
        <p:nvSpPr>
          <p:cNvPr id="5" name="Text Box 5">
            <a:extLst>
              <a:ext uri="{FF2B5EF4-FFF2-40B4-BE49-F238E27FC236}">
                <a16:creationId xmlns:a16="http://schemas.microsoft.com/office/drawing/2014/main" id="{BF4BDE5B-DD65-4359-89D6-A545AA945551}"/>
              </a:ext>
            </a:extLst>
          </p:cNvPr>
          <p:cNvSpPr txBox="1">
            <a:spLocks noChangeArrowheads="1"/>
          </p:cNvSpPr>
          <p:nvPr/>
        </p:nvSpPr>
        <p:spPr bwMode="auto">
          <a:xfrm>
            <a:off x="980032" y="5993904"/>
            <a:ext cx="933976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000" b="1" dirty="0">
                <a:solidFill>
                  <a:srgbClr val="800000"/>
                </a:solidFill>
                <a:latin typeface="Open Sans"/>
                <a:ea typeface="MS PGothic" panose="020B0600070205080204" pitchFamily="34" charset="-128"/>
              </a:rPr>
              <a:t>I Progetti Generatori di Entrate</a:t>
            </a:r>
          </a:p>
        </p:txBody>
      </p:sp>
    </p:spTree>
    <p:extLst>
      <p:ext uri="{BB962C8B-B14F-4D97-AF65-F5344CB8AC3E}">
        <p14:creationId xmlns:p14="http://schemas.microsoft.com/office/powerpoint/2010/main" val="1254916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88DD7AD-3ACF-4A26-B63A-935F775288A3}"/>
              </a:ext>
            </a:extLst>
          </p:cNvPr>
          <p:cNvSpPr/>
          <p:nvPr/>
        </p:nvSpPr>
        <p:spPr bwMode="auto">
          <a:xfrm>
            <a:off x="0" y="-270792"/>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87EEF332-32E9-486E-BF72-36D4F5D40333}"/>
              </a:ext>
            </a:extLst>
          </p:cNvPr>
          <p:cNvSpPr txBox="1">
            <a:spLocks noChangeArrowheads="1"/>
          </p:cNvSpPr>
          <p:nvPr/>
        </p:nvSpPr>
        <p:spPr bwMode="auto">
          <a:xfrm>
            <a:off x="886744" y="128219"/>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stabilità delle operazioni</a:t>
            </a:r>
          </a:p>
          <a:p>
            <a:pPr eaLnBrk="1" hangingPunct="1"/>
            <a:r>
              <a:rPr lang="it-IT" altLang="it-IT" sz="3600" b="1" dirty="0">
                <a:solidFill>
                  <a:srgbClr val="800000"/>
                </a:solidFill>
                <a:latin typeface="Open Sans"/>
                <a:ea typeface="MS PGothic" panose="020B0600070205080204" pitchFamily="34" charset="-128"/>
              </a:rPr>
              <a:t>Paragrafo 4.4 del Manuale</a:t>
            </a:r>
          </a:p>
        </p:txBody>
      </p:sp>
      <p:graphicFrame>
        <p:nvGraphicFramePr>
          <p:cNvPr id="4" name="Group 22">
            <a:extLst>
              <a:ext uri="{FF2B5EF4-FFF2-40B4-BE49-F238E27FC236}">
                <a16:creationId xmlns:a16="http://schemas.microsoft.com/office/drawing/2014/main" id="{A4F6E600-E4E8-4832-AB38-509036C7BB1C}"/>
              </a:ext>
            </a:extLst>
          </p:cNvPr>
          <p:cNvGraphicFramePr>
            <a:graphicFrameLocks noGrp="1"/>
          </p:cNvGraphicFramePr>
          <p:nvPr>
            <p:extLst>
              <p:ext uri="{D42A27DB-BD31-4B8C-83A1-F6EECF244321}">
                <p14:modId xmlns:p14="http://schemas.microsoft.com/office/powerpoint/2010/main" val="2367148386"/>
              </p:ext>
            </p:extLst>
          </p:nvPr>
        </p:nvGraphicFramePr>
        <p:xfrm>
          <a:off x="1822848" y="1962150"/>
          <a:ext cx="21458384" cy="9575032"/>
        </p:xfrm>
        <a:graphic>
          <a:graphicData uri="http://schemas.openxmlformats.org/drawingml/2006/table">
            <a:tbl>
              <a:tblPr/>
              <a:tblGrid>
                <a:gridCol w="5328592">
                  <a:extLst>
                    <a:ext uri="{9D8B030D-6E8A-4147-A177-3AD203B41FA5}">
                      <a16:colId xmlns:a16="http://schemas.microsoft.com/office/drawing/2014/main" val="2592068962"/>
                    </a:ext>
                  </a:extLst>
                </a:gridCol>
                <a:gridCol w="16129792">
                  <a:extLst>
                    <a:ext uri="{9D8B030D-6E8A-4147-A177-3AD203B41FA5}">
                      <a16:colId xmlns:a16="http://schemas.microsoft.com/office/drawing/2014/main" val="2186273254"/>
                    </a:ext>
                  </a:extLst>
                </a:gridCol>
              </a:tblGrid>
              <a:tr h="9288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rgbClr val="384C36"/>
                          </a:solidFill>
                          <a:effectLst/>
                          <a:latin typeface="Open Sans"/>
                          <a:cs typeface="Arial" panose="020B0604020202020204" pitchFamily="34" charset="0"/>
                        </a:rPr>
                        <a:t>Reg. 1303 / 2013</a:t>
                      </a:r>
                    </a:p>
                    <a:p>
                      <a:pPr marL="0" marR="0" lvl="0" indent="0" algn="l" defTabSz="914400" rtl="0" eaLnBrk="1" fontAlgn="base" latinLnBrk="0" hangingPunct="1">
                        <a:lnSpc>
                          <a:spcPct val="100000"/>
                        </a:lnSpc>
                        <a:spcBef>
                          <a:spcPts val="1800"/>
                        </a:spcBef>
                        <a:spcAft>
                          <a:spcPct val="0"/>
                        </a:spcAft>
                        <a:buClrTx/>
                        <a:buSzTx/>
                        <a:buFontTx/>
                        <a:buNone/>
                        <a:tabLst/>
                      </a:pPr>
                      <a:r>
                        <a:rPr kumimoji="0" lang="it-IT" altLang="it-IT" sz="3200" b="0" i="1" u="none" strike="noStrike" cap="none" normalizeH="0" baseline="0" dirty="0">
                          <a:ln>
                            <a:noFill/>
                          </a:ln>
                          <a:solidFill>
                            <a:srgbClr val="384C36"/>
                          </a:solidFill>
                          <a:effectLst/>
                          <a:latin typeface="Open Sans"/>
                          <a:cs typeface="Arial" panose="020B0604020202020204" pitchFamily="34" charset="0"/>
                        </a:rPr>
                        <a:t>Articolo 71 “Stabilità delle operazioni”</a:t>
                      </a:r>
                    </a:p>
                  </a:txBody>
                  <a:tcPr marL="182880" marR="182880" marT="91436" marB="91436"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708025" marR="0" lvl="0" indent="-708025"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1. 	Nel caso di un'operazione che comporta investimenti in infrastrutture o investimenti produttivi, il contributo fornito dai fondi SIE è rimborsato laddove, entro cinque anni dal pagamento finale al beneficiario o entro il termine stabilito nella normativa sugli aiuti di Stato, ove applicabile, si verifichi quanto segue:</a:t>
                      </a:r>
                    </a:p>
                    <a:p>
                      <a:pPr marL="708025" marR="0" lvl="0" indent="-708025"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a) cessazione o rilocalizzazione di un'attività produttiva al di fuori dell'area del programma;</a:t>
                      </a:r>
                    </a:p>
                    <a:p>
                      <a:pPr marL="708025" marR="0" lvl="0" indent="-708025"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b) cambio di proprietà di un'infrastruttura che procuri un vantaggio indebito a un'impresa o a un ente pubblico;</a:t>
                      </a:r>
                    </a:p>
                    <a:p>
                      <a:pPr marL="708025" marR="0" lvl="0" indent="-708025"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c) una modifica sostanziale che alteri la natura, gli obiettivi o le condizioni di attuazione dell'operazione, con il risultato di comprometterne gli obiettivi originari.</a:t>
                      </a:r>
                    </a:p>
                    <a:p>
                      <a:pPr marL="708025" marR="0" lvl="0" indent="-708025"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Gli importi indebitamente versati in relazione all'operazione sono recuperati dallo Stato membro in proporzione al periodo per il quale i requisiti non sono stati soddisfatti.</a:t>
                      </a:r>
                    </a:p>
                    <a:p>
                      <a:pPr marL="708025" marR="0" lvl="0" indent="-708025" algn="l" defTabSz="914400" rtl="0" eaLnBrk="1" fontAlgn="base" latinLnBrk="0" hangingPunct="1">
                        <a:lnSpc>
                          <a:spcPct val="100000"/>
                        </a:lnSpc>
                        <a:spcBef>
                          <a:spcPct val="45000"/>
                        </a:spcBef>
                        <a:spcAft>
                          <a:spcPct val="0"/>
                        </a:spcAft>
                        <a:buClrTx/>
                        <a:buSzTx/>
                        <a:buFontTx/>
                        <a:buNone/>
                        <a:tabLst/>
                      </a:pPr>
                      <a:r>
                        <a:rPr kumimoji="0" lang="it-IT" altLang="it-IT" sz="3200" b="0" i="0" u="none" strike="noStrike" cap="none" normalizeH="0" baseline="0" dirty="0">
                          <a:ln>
                            <a:noFill/>
                          </a:ln>
                          <a:solidFill>
                            <a:srgbClr val="384C36"/>
                          </a:solidFill>
                          <a:effectLst/>
                          <a:latin typeface="Open Sans"/>
                          <a:cs typeface="Arial" panose="020B0604020202020204" pitchFamily="34" charset="0"/>
                        </a:rPr>
                        <a:t>	Gli Stati membri possono ridurre il limite temporale definito al primo comma a tre anni, nei casi relativi al mantenimento degli investimenti o dei posti di lavoro creati dalle PMI.</a:t>
                      </a:r>
                    </a:p>
                  </a:txBody>
                  <a:tcPr marL="468000" marR="180000" marT="93596" marB="93596"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190954408"/>
                  </a:ext>
                </a:extLst>
              </a:tr>
            </a:tbl>
          </a:graphicData>
        </a:graphic>
      </p:graphicFrame>
      <p:sp>
        <p:nvSpPr>
          <p:cNvPr id="5" name="CasellaDiTesto 4">
            <a:extLst>
              <a:ext uri="{FF2B5EF4-FFF2-40B4-BE49-F238E27FC236}">
                <a16:creationId xmlns:a16="http://schemas.microsoft.com/office/drawing/2014/main" id="{1415AD0D-CBDC-4AEB-B87F-A75A43A92B63}"/>
              </a:ext>
            </a:extLst>
          </p:cNvPr>
          <p:cNvSpPr txBox="1"/>
          <p:nvPr/>
        </p:nvSpPr>
        <p:spPr>
          <a:xfrm>
            <a:off x="886744" y="9111445"/>
            <a:ext cx="5256584" cy="1323439"/>
          </a:xfrm>
          <a:prstGeom prst="rect">
            <a:avLst/>
          </a:prstGeom>
          <a:noFill/>
        </p:spPr>
        <p:txBody>
          <a:bodyPr wrap="square" rtlCol="0">
            <a:spAutoFit/>
          </a:bodyPr>
          <a:lstStyle/>
          <a:p>
            <a:r>
              <a:rPr lang="it-IT" sz="4000" i="1" dirty="0">
                <a:solidFill>
                  <a:schemeClr val="bg1">
                    <a:lumMod val="90000"/>
                    <a:lumOff val="10000"/>
                  </a:schemeClr>
                </a:solidFill>
                <a:latin typeface="Open Sans"/>
              </a:rPr>
              <a:t>Verifiche sul posto,</a:t>
            </a:r>
          </a:p>
          <a:p>
            <a:r>
              <a:rPr lang="it-IT" sz="4000" i="1" dirty="0">
                <a:solidFill>
                  <a:schemeClr val="bg1">
                    <a:lumMod val="90000"/>
                    <a:lumOff val="10000"/>
                  </a:schemeClr>
                </a:solidFill>
                <a:latin typeface="Open Sans"/>
              </a:rPr>
              <a:t>su base campionaria</a:t>
            </a:r>
          </a:p>
        </p:txBody>
      </p:sp>
    </p:spTree>
    <p:extLst>
      <p:ext uri="{BB962C8B-B14F-4D97-AF65-F5344CB8AC3E}">
        <p14:creationId xmlns:p14="http://schemas.microsoft.com/office/powerpoint/2010/main" val="801630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
            <a:extLst>
              <a:ext uri="{FF2B5EF4-FFF2-40B4-BE49-F238E27FC236}">
                <a16:creationId xmlns:a16="http://schemas.microsoft.com/office/drawing/2014/main" id="{D8C2B9F1-7FB4-4352-9D66-605E04E58410}"/>
              </a:ext>
            </a:extLst>
          </p:cNvPr>
          <p:cNvGraphicFramePr>
            <a:graphicFrameLocks noGrp="1"/>
          </p:cNvGraphicFramePr>
          <p:nvPr>
            <p:extLst>
              <p:ext uri="{D42A27DB-BD31-4B8C-83A1-F6EECF244321}">
                <p14:modId xmlns:p14="http://schemas.microsoft.com/office/powerpoint/2010/main" val="2607644748"/>
              </p:ext>
            </p:extLst>
          </p:nvPr>
        </p:nvGraphicFramePr>
        <p:xfrm>
          <a:off x="2110880" y="3041576"/>
          <a:ext cx="16703674" cy="5664200"/>
        </p:xfrm>
        <a:graphic>
          <a:graphicData uri="http://schemas.openxmlformats.org/drawingml/2006/table">
            <a:tbl>
              <a:tblPr/>
              <a:tblGrid>
                <a:gridCol w="5010150">
                  <a:extLst>
                    <a:ext uri="{9D8B030D-6E8A-4147-A177-3AD203B41FA5}">
                      <a16:colId xmlns:a16="http://schemas.microsoft.com/office/drawing/2014/main" val="4041016025"/>
                    </a:ext>
                  </a:extLst>
                </a:gridCol>
                <a:gridCol w="11693524">
                  <a:extLst>
                    <a:ext uri="{9D8B030D-6E8A-4147-A177-3AD203B41FA5}">
                      <a16:colId xmlns:a16="http://schemas.microsoft.com/office/drawing/2014/main" val="2710567510"/>
                    </a:ext>
                  </a:extLst>
                </a:gridCol>
              </a:tblGrid>
              <a:tr h="566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lumMod val="90000"/>
                              <a:lumOff val="10000"/>
                            </a:schemeClr>
                          </a:solidFill>
                          <a:effectLst/>
                          <a:latin typeface="Open Sans"/>
                          <a:cs typeface="Arial" panose="020B060402020202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chemeClr val="bg1">
                              <a:lumMod val="90000"/>
                              <a:lumOff val="10000"/>
                            </a:schemeClr>
                          </a:solidFill>
                          <a:effectLst/>
                          <a:latin typeface="Open Sans"/>
                          <a:cs typeface="Arial" panose="020B0604020202020204" pitchFamily="34" charset="0"/>
                        </a:rPr>
                        <a:t>Articolo 71 “Stabilità delle operazioni”</a:t>
                      </a:r>
                    </a:p>
                  </a:txBody>
                  <a:tcPr marL="182880" marR="182880" marT="91440" marB="91440"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no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884238" marR="0" lvl="0" indent="-884238" algn="l" defTabSz="914400" rtl="0" eaLnBrk="1" fontAlgn="base" latinLnBrk="0" hangingPunct="1">
                        <a:lnSpc>
                          <a:spcPct val="100000"/>
                        </a:lnSpc>
                        <a:spcBef>
                          <a:spcPct val="20000"/>
                        </a:spcBef>
                        <a:spcAft>
                          <a:spcPct val="0"/>
                        </a:spcAft>
                        <a:buClrTx/>
                        <a:buSzTx/>
                        <a:buFontTx/>
                        <a:buNone/>
                        <a:tabLst/>
                      </a:pPr>
                      <a:r>
                        <a:rPr kumimoji="0" lang="it-IT" altLang="it-IT" sz="3200" b="0" i="0" u="none" strike="noStrike" cap="none" normalizeH="0" baseline="0" dirty="0">
                          <a:ln>
                            <a:noFill/>
                          </a:ln>
                          <a:solidFill>
                            <a:schemeClr val="bg1">
                              <a:lumMod val="90000"/>
                              <a:lumOff val="10000"/>
                            </a:schemeClr>
                          </a:solidFill>
                          <a:effectLst/>
                          <a:latin typeface="Open Sans"/>
                          <a:cs typeface="Arial" panose="020B0604020202020204" pitchFamily="34" charset="0"/>
                        </a:rPr>
                        <a:t>2. 	Nel caso di un'operazione che preveda un investimento in infrastrutture ovvero un investimento produttivo, il contributo fornito dai fondi SIE è rimborsato laddove, entro dieci anni dal pagamento finale al beneficiario, l'attività produttiva sia soggetta a delocalizzazione al di fuori dell'Unione, salvo nel caso in cui il beneficiario sia una PMI. Qualora il contributo fornito dai fondi SIE assuma la forma di aiuto di Stato, il periodo di dieci anni è sostituito dalla scadenza applicabile conformemente alle norme in materia di aiuti di Stato.</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34045461"/>
                  </a:ext>
                </a:extLst>
              </a:tr>
            </a:tbl>
          </a:graphicData>
        </a:graphic>
      </p:graphicFrame>
      <p:sp>
        <p:nvSpPr>
          <p:cNvPr id="3" name="Rettangolo 2">
            <a:extLst>
              <a:ext uri="{FF2B5EF4-FFF2-40B4-BE49-F238E27FC236}">
                <a16:creationId xmlns:a16="http://schemas.microsoft.com/office/drawing/2014/main" id="{B84A3097-0F12-462B-8A28-0E2F66C3B1B1}"/>
              </a:ext>
            </a:extLst>
          </p:cNvPr>
          <p:cNvSpPr/>
          <p:nvPr/>
        </p:nvSpPr>
        <p:spPr bwMode="auto">
          <a:xfrm>
            <a:off x="0" y="-270792"/>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4" name="Text Box 4">
            <a:extLst>
              <a:ext uri="{FF2B5EF4-FFF2-40B4-BE49-F238E27FC236}">
                <a16:creationId xmlns:a16="http://schemas.microsoft.com/office/drawing/2014/main" id="{55AAADEB-573B-4744-AC72-9BBC4FB49BB3}"/>
              </a:ext>
            </a:extLst>
          </p:cNvPr>
          <p:cNvSpPr txBox="1">
            <a:spLocks noChangeArrowheads="1"/>
          </p:cNvSpPr>
          <p:nvPr/>
        </p:nvSpPr>
        <p:spPr bwMode="auto">
          <a:xfrm>
            <a:off x="886744" y="128219"/>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stabilità delle operazioni</a:t>
            </a:r>
          </a:p>
          <a:p>
            <a:pPr eaLnBrk="1" hangingPunct="1"/>
            <a:r>
              <a:rPr lang="it-IT" altLang="it-IT" sz="3600" b="1" dirty="0">
                <a:solidFill>
                  <a:srgbClr val="800000"/>
                </a:solidFill>
                <a:latin typeface="Open Sans"/>
                <a:ea typeface="MS PGothic" panose="020B0600070205080204" pitchFamily="34" charset="-128"/>
              </a:rPr>
              <a:t>Paragrafo 4.4 del Manuale</a:t>
            </a:r>
          </a:p>
        </p:txBody>
      </p:sp>
    </p:spTree>
    <p:extLst>
      <p:ext uri="{BB962C8B-B14F-4D97-AF65-F5344CB8AC3E}">
        <p14:creationId xmlns:p14="http://schemas.microsoft.com/office/powerpoint/2010/main" val="3374685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0" y="-270792"/>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9C30344C-C9BA-4543-A47B-C1D44E652C3D}"/>
              </a:ext>
            </a:extLst>
          </p:cNvPr>
          <p:cNvSpPr txBox="1">
            <a:spLocks noChangeArrowheads="1"/>
          </p:cNvSpPr>
          <p:nvPr/>
        </p:nvSpPr>
        <p:spPr bwMode="auto">
          <a:xfrm>
            <a:off x="814736" y="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Lo sviluppo sostenibile</a:t>
            </a:r>
          </a:p>
          <a:p>
            <a:pPr eaLnBrk="1" hangingPunct="1"/>
            <a:r>
              <a:rPr lang="it-IT" altLang="it-IT" sz="3600" b="1" dirty="0">
                <a:solidFill>
                  <a:srgbClr val="800000"/>
                </a:solidFill>
                <a:latin typeface="Open Sans"/>
                <a:ea typeface="MS PGothic" panose="020B0600070205080204" pitchFamily="34" charset="-128"/>
              </a:rPr>
              <a:t>Paragrafo 4.5 del Manuale</a:t>
            </a:r>
          </a:p>
        </p:txBody>
      </p:sp>
      <p:graphicFrame>
        <p:nvGraphicFramePr>
          <p:cNvPr id="5" name="Tabella 5">
            <a:extLst>
              <a:ext uri="{FF2B5EF4-FFF2-40B4-BE49-F238E27FC236}">
                <a16:creationId xmlns:a16="http://schemas.microsoft.com/office/drawing/2014/main" id="{81081096-A47D-421A-AB22-0CC301333687}"/>
              </a:ext>
            </a:extLst>
          </p:cNvPr>
          <p:cNvGraphicFramePr>
            <a:graphicFrameLocks noGrp="1"/>
          </p:cNvGraphicFramePr>
          <p:nvPr>
            <p:extLst>
              <p:ext uri="{D42A27DB-BD31-4B8C-83A1-F6EECF244321}">
                <p14:modId xmlns:p14="http://schemas.microsoft.com/office/powerpoint/2010/main" val="3870904800"/>
              </p:ext>
            </p:extLst>
          </p:nvPr>
        </p:nvGraphicFramePr>
        <p:xfrm>
          <a:off x="10535816" y="3949393"/>
          <a:ext cx="13609512" cy="5486400"/>
        </p:xfrm>
        <a:graphic>
          <a:graphicData uri="http://schemas.openxmlformats.org/drawingml/2006/table">
            <a:tbl>
              <a:tblPr firstRow="1" bandRow="1">
                <a:tableStyleId>{5C22544A-7EE6-4342-B048-85BDC9FD1C3A}</a:tableStyleId>
              </a:tblPr>
              <a:tblGrid>
                <a:gridCol w="13609512">
                  <a:extLst>
                    <a:ext uri="{9D8B030D-6E8A-4147-A177-3AD203B41FA5}">
                      <a16:colId xmlns:a16="http://schemas.microsoft.com/office/drawing/2014/main" val="2255831256"/>
                    </a:ext>
                  </a:extLst>
                </a:gridCol>
              </a:tblGrid>
              <a:tr h="743857">
                <a:tc>
                  <a:txBody>
                    <a:bodyPr/>
                    <a:lstStyle/>
                    <a:p>
                      <a:pPr marL="685800" indent="-685800">
                        <a:buClr>
                          <a:srgbClr val="FF0000"/>
                        </a:buClr>
                        <a:buSzPct val="120000"/>
                        <a:buFont typeface="Arial" panose="020B0604020202020204" pitchFamily="34" charset="0"/>
                        <a:buChar char="•"/>
                      </a:pPr>
                      <a:r>
                        <a:rPr lang="it-IT" sz="5400" b="0" dirty="0">
                          <a:solidFill>
                            <a:schemeClr val="bg1"/>
                          </a:solidFill>
                          <a:latin typeface="Open Sans"/>
                        </a:rPr>
                        <a:t>Valutazione di Impatto Ambientale</a:t>
                      </a:r>
                    </a:p>
                  </a:txBody>
                  <a:tcPr>
                    <a:noFill/>
                  </a:tcPr>
                </a:tc>
                <a:extLst>
                  <a:ext uri="{0D108BD9-81ED-4DB2-BD59-A6C34878D82A}">
                    <a16:rowId xmlns:a16="http://schemas.microsoft.com/office/drawing/2014/main" val="2776628581"/>
                  </a:ext>
                </a:extLst>
              </a:tr>
              <a:tr h="743857">
                <a:tc>
                  <a:txBody>
                    <a:bodyPr/>
                    <a:lstStyle/>
                    <a:p>
                      <a:pPr marL="685800" indent="-685800">
                        <a:buClr>
                          <a:srgbClr val="FF0000"/>
                        </a:buClr>
                        <a:buSzPct val="120000"/>
                        <a:buFont typeface="Arial" panose="020B0604020202020204" pitchFamily="34" charset="0"/>
                        <a:buChar char="•"/>
                      </a:pPr>
                      <a:r>
                        <a:rPr lang="it-IT" sz="5400" b="0" dirty="0">
                          <a:solidFill>
                            <a:schemeClr val="bg1"/>
                          </a:solidFill>
                          <a:latin typeface="Open Sans"/>
                        </a:rPr>
                        <a:t>Valutazione Ambientale Strategica (VAS)</a:t>
                      </a:r>
                    </a:p>
                  </a:txBody>
                  <a:tcPr>
                    <a:noFill/>
                  </a:tcPr>
                </a:tc>
                <a:extLst>
                  <a:ext uri="{0D108BD9-81ED-4DB2-BD59-A6C34878D82A}">
                    <a16:rowId xmlns:a16="http://schemas.microsoft.com/office/drawing/2014/main" val="68355833"/>
                  </a:ext>
                </a:extLst>
              </a:tr>
              <a:tr h="743857">
                <a:tc>
                  <a:txBody>
                    <a:bodyPr/>
                    <a:lstStyle/>
                    <a:p>
                      <a:pPr marL="685800" indent="-685800">
                        <a:buClr>
                          <a:srgbClr val="FF0000"/>
                        </a:buClr>
                        <a:buSzPct val="120000"/>
                        <a:buFont typeface="Arial" panose="020B0604020202020204" pitchFamily="34" charset="0"/>
                        <a:buChar char="•"/>
                      </a:pPr>
                      <a:r>
                        <a:rPr lang="it-IT" sz="5400" dirty="0">
                          <a:solidFill>
                            <a:schemeClr val="bg1"/>
                          </a:solidFill>
                          <a:latin typeface="Open Sans"/>
                        </a:rPr>
                        <a:t>Natura, biodiversità ed habitat</a:t>
                      </a:r>
                    </a:p>
                  </a:txBody>
                  <a:tcPr>
                    <a:noFill/>
                  </a:tcPr>
                </a:tc>
                <a:extLst>
                  <a:ext uri="{0D108BD9-81ED-4DB2-BD59-A6C34878D82A}">
                    <a16:rowId xmlns:a16="http://schemas.microsoft.com/office/drawing/2014/main" val="4141921354"/>
                  </a:ext>
                </a:extLst>
              </a:tr>
              <a:tr h="743857">
                <a:tc>
                  <a:txBody>
                    <a:bodyPr/>
                    <a:lstStyle/>
                    <a:p>
                      <a:pPr marL="685800" indent="-685800">
                        <a:buClr>
                          <a:srgbClr val="FF0000"/>
                        </a:buClr>
                        <a:buSzPct val="120000"/>
                        <a:buFont typeface="Arial" panose="020B0604020202020204" pitchFamily="34" charset="0"/>
                        <a:buChar char="•"/>
                      </a:pPr>
                      <a:r>
                        <a:rPr lang="it-IT" sz="5400" dirty="0">
                          <a:solidFill>
                            <a:schemeClr val="bg1"/>
                          </a:solidFill>
                          <a:latin typeface="Open Sans"/>
                        </a:rPr>
                        <a:t>Acque</a:t>
                      </a:r>
                    </a:p>
                  </a:txBody>
                  <a:tcPr>
                    <a:noFill/>
                  </a:tcPr>
                </a:tc>
                <a:extLst>
                  <a:ext uri="{0D108BD9-81ED-4DB2-BD59-A6C34878D82A}">
                    <a16:rowId xmlns:a16="http://schemas.microsoft.com/office/drawing/2014/main" val="1135697590"/>
                  </a:ext>
                </a:extLst>
              </a:tr>
              <a:tr h="743857">
                <a:tc>
                  <a:txBody>
                    <a:bodyPr/>
                    <a:lstStyle/>
                    <a:p>
                      <a:pPr marL="685800" indent="-685800">
                        <a:buClr>
                          <a:srgbClr val="FF0000"/>
                        </a:buClr>
                        <a:buSzPct val="120000"/>
                        <a:buFont typeface="Arial" panose="020B0604020202020204" pitchFamily="34" charset="0"/>
                        <a:buChar char="•"/>
                      </a:pPr>
                      <a:r>
                        <a:rPr lang="it-IT" sz="5400" dirty="0">
                          <a:solidFill>
                            <a:schemeClr val="bg1"/>
                          </a:solidFill>
                          <a:latin typeface="Open Sans"/>
                        </a:rPr>
                        <a:t>Rifiuti</a:t>
                      </a:r>
                    </a:p>
                  </a:txBody>
                  <a:tcPr>
                    <a:noFill/>
                  </a:tcPr>
                </a:tc>
                <a:extLst>
                  <a:ext uri="{0D108BD9-81ED-4DB2-BD59-A6C34878D82A}">
                    <a16:rowId xmlns:a16="http://schemas.microsoft.com/office/drawing/2014/main" val="3953489916"/>
                  </a:ext>
                </a:extLst>
              </a:tr>
              <a:tr h="743857">
                <a:tc>
                  <a:txBody>
                    <a:bodyPr/>
                    <a:lstStyle/>
                    <a:p>
                      <a:pPr marL="685800" indent="-685800">
                        <a:buClr>
                          <a:srgbClr val="FF0000"/>
                        </a:buClr>
                        <a:buSzPct val="120000"/>
                        <a:buFont typeface="Arial" panose="020B0604020202020204" pitchFamily="34" charset="0"/>
                        <a:buChar char="•"/>
                      </a:pPr>
                      <a:r>
                        <a:rPr lang="it-IT" sz="5400" dirty="0">
                          <a:solidFill>
                            <a:schemeClr val="bg1"/>
                          </a:solidFill>
                          <a:latin typeface="Open Sans"/>
                        </a:rPr>
                        <a:t>Accessibilità dell'informazione</a:t>
                      </a:r>
                    </a:p>
                  </a:txBody>
                  <a:tcPr>
                    <a:noFill/>
                  </a:tcPr>
                </a:tc>
                <a:extLst>
                  <a:ext uri="{0D108BD9-81ED-4DB2-BD59-A6C34878D82A}">
                    <a16:rowId xmlns:a16="http://schemas.microsoft.com/office/drawing/2014/main" val="1242976869"/>
                  </a:ext>
                </a:extLst>
              </a:tr>
            </a:tbl>
          </a:graphicData>
        </a:graphic>
      </p:graphicFrame>
      <p:sp>
        <p:nvSpPr>
          <p:cNvPr id="7" name="Rettangolo 6">
            <a:extLst>
              <a:ext uri="{FF2B5EF4-FFF2-40B4-BE49-F238E27FC236}">
                <a16:creationId xmlns:a16="http://schemas.microsoft.com/office/drawing/2014/main" id="{DE5CD148-5BB1-421F-8290-DAB7E31E2F5F}"/>
              </a:ext>
            </a:extLst>
          </p:cNvPr>
          <p:cNvSpPr/>
          <p:nvPr/>
        </p:nvSpPr>
        <p:spPr bwMode="auto">
          <a:xfrm>
            <a:off x="1" y="2134698"/>
            <a:ext cx="9959751"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Temi e ambiti chiave</a:t>
            </a:r>
          </a:p>
          <a:p>
            <a:pPr lvl="0" defTabSz="914400" eaLnBrk="1" hangingPunct="1">
              <a:spcBef>
                <a:spcPts val="0"/>
              </a:spcBef>
              <a:buClr>
                <a:srgbClr val="FF0000"/>
              </a:buClr>
            </a:pPr>
            <a:r>
              <a:rPr lang="it-IT" altLang="it-IT" sz="4400" b="1" dirty="0">
                <a:solidFill>
                  <a:schemeClr val="accent1">
                    <a:lumMod val="75000"/>
                  </a:schemeClr>
                </a:solidFill>
                <a:latin typeface="Open Sans"/>
                <a:cs typeface="Arial" panose="020B0604020202020204" pitchFamily="34" charset="0"/>
              </a:rPr>
              <a:t>Verifica dell'applicazione delle Direttive pertinenti, a livello di Piani, programmi e progetti</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1500174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9C30344C-C9BA-4543-A47B-C1D44E652C3D}"/>
              </a:ext>
            </a:extLst>
          </p:cNvPr>
          <p:cNvSpPr txBox="1">
            <a:spLocks noChangeArrowheads="1"/>
          </p:cNvSpPr>
          <p:nvPr/>
        </p:nvSpPr>
        <p:spPr bwMode="auto">
          <a:xfrm>
            <a:off x="1139668" y="2854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Parità fra uomini e donne e non discriminazione</a:t>
            </a:r>
          </a:p>
          <a:p>
            <a:pPr eaLnBrk="1" hangingPunct="1"/>
            <a:r>
              <a:rPr lang="it-IT" altLang="it-IT" sz="3600" b="1" dirty="0">
                <a:solidFill>
                  <a:srgbClr val="800000"/>
                </a:solidFill>
                <a:latin typeface="Open Sans"/>
                <a:ea typeface="MS PGothic" panose="020B0600070205080204" pitchFamily="34" charset="-128"/>
              </a:rPr>
              <a:t>Paragrafo 4.6 del Manuale</a:t>
            </a:r>
          </a:p>
        </p:txBody>
      </p:sp>
      <p:graphicFrame>
        <p:nvGraphicFramePr>
          <p:cNvPr id="5" name="Tabella 5">
            <a:extLst>
              <a:ext uri="{FF2B5EF4-FFF2-40B4-BE49-F238E27FC236}">
                <a16:creationId xmlns:a16="http://schemas.microsoft.com/office/drawing/2014/main" id="{81081096-A47D-421A-AB22-0CC301333687}"/>
              </a:ext>
            </a:extLst>
          </p:cNvPr>
          <p:cNvGraphicFramePr>
            <a:graphicFrameLocks noGrp="1"/>
          </p:cNvGraphicFramePr>
          <p:nvPr>
            <p:extLst>
              <p:ext uri="{D42A27DB-BD31-4B8C-83A1-F6EECF244321}">
                <p14:modId xmlns:p14="http://schemas.microsoft.com/office/powerpoint/2010/main" val="2496528567"/>
              </p:ext>
            </p:extLst>
          </p:nvPr>
        </p:nvGraphicFramePr>
        <p:xfrm>
          <a:off x="8940318" y="5943600"/>
          <a:ext cx="14424247" cy="1828800"/>
        </p:xfrm>
        <a:graphic>
          <a:graphicData uri="http://schemas.openxmlformats.org/drawingml/2006/table">
            <a:tbl>
              <a:tblPr firstRow="1" bandRow="1">
                <a:tableStyleId>{5C22544A-7EE6-4342-B048-85BDC9FD1C3A}</a:tableStyleId>
              </a:tblPr>
              <a:tblGrid>
                <a:gridCol w="14424247">
                  <a:extLst>
                    <a:ext uri="{9D8B030D-6E8A-4147-A177-3AD203B41FA5}">
                      <a16:colId xmlns:a16="http://schemas.microsoft.com/office/drawing/2014/main" val="2255831256"/>
                    </a:ext>
                  </a:extLst>
                </a:gridCol>
              </a:tblGrid>
              <a:tr h="743857">
                <a:tc>
                  <a:txBody>
                    <a:bodyPr/>
                    <a:lstStyle/>
                    <a:p>
                      <a:pPr marL="685800" marR="0" lvl="0" indent="-6858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5400" b="0" i="0" u="none" strike="noStrike" cap="none" normalizeH="0" baseline="0" dirty="0">
                          <a:ln>
                            <a:noFill/>
                          </a:ln>
                          <a:solidFill>
                            <a:schemeClr val="bg1"/>
                          </a:solidFill>
                          <a:effectLst/>
                          <a:latin typeface="Open Sans"/>
                          <a:cs typeface="Arial" panose="020B0604020202020204" pitchFamily="34" charset="0"/>
                        </a:rPr>
                        <a:t>Integrazione della prospettiva di genere</a:t>
                      </a:r>
                    </a:p>
                  </a:txBody>
                  <a:tcPr>
                    <a:noFill/>
                  </a:tcPr>
                </a:tc>
                <a:extLst>
                  <a:ext uri="{0D108BD9-81ED-4DB2-BD59-A6C34878D82A}">
                    <a16:rowId xmlns:a16="http://schemas.microsoft.com/office/drawing/2014/main" val="2776628581"/>
                  </a:ext>
                </a:extLst>
              </a:tr>
              <a:tr h="743857">
                <a:tc>
                  <a:txBody>
                    <a:bodyPr/>
                    <a:lstStyle/>
                    <a:p>
                      <a:pPr marL="685800" indent="-685800">
                        <a:buClr>
                          <a:srgbClr val="FF0000"/>
                        </a:buClr>
                        <a:buSzPct val="120000"/>
                        <a:buFont typeface="Arial" panose="020B0604020202020204" pitchFamily="34" charset="0"/>
                        <a:buChar char="•"/>
                      </a:pPr>
                      <a:r>
                        <a:rPr lang="it-IT" sz="5400" b="0" dirty="0">
                          <a:solidFill>
                            <a:schemeClr val="bg1"/>
                          </a:solidFill>
                          <a:latin typeface="Open Sans"/>
                        </a:rPr>
                        <a:t>Presenza di misure contro la discriminazione</a:t>
                      </a:r>
                    </a:p>
                  </a:txBody>
                  <a:tcPr>
                    <a:noFill/>
                  </a:tcPr>
                </a:tc>
                <a:extLst>
                  <a:ext uri="{0D108BD9-81ED-4DB2-BD59-A6C34878D82A}">
                    <a16:rowId xmlns:a16="http://schemas.microsoft.com/office/drawing/2014/main" val="68355833"/>
                  </a:ext>
                </a:extLst>
              </a:tr>
            </a:tbl>
          </a:graphicData>
        </a:graphic>
      </p:graphicFrame>
      <p:sp>
        <p:nvSpPr>
          <p:cNvPr id="7" name="Rettangolo 6">
            <a:extLst>
              <a:ext uri="{FF2B5EF4-FFF2-40B4-BE49-F238E27FC236}">
                <a16:creationId xmlns:a16="http://schemas.microsoft.com/office/drawing/2014/main" id="{DE5CD148-5BB1-421F-8290-DAB7E31E2F5F}"/>
              </a:ext>
            </a:extLst>
          </p:cNvPr>
          <p:cNvSpPr/>
          <p:nvPr/>
        </p:nvSpPr>
        <p:spPr bwMode="auto">
          <a:xfrm>
            <a:off x="2" y="2134698"/>
            <a:ext cx="8231558"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Temi chiave</a:t>
            </a: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517579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9C30344C-C9BA-4543-A47B-C1D44E652C3D}"/>
              </a:ext>
            </a:extLst>
          </p:cNvPr>
          <p:cNvSpPr txBox="1">
            <a:spLocks noChangeArrowheads="1"/>
          </p:cNvSpPr>
          <p:nvPr/>
        </p:nvSpPr>
        <p:spPr bwMode="auto">
          <a:xfrm>
            <a:off x="1139668" y="2854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Informazione e comunicazione</a:t>
            </a:r>
          </a:p>
          <a:p>
            <a:pPr eaLnBrk="1" hangingPunct="1"/>
            <a:r>
              <a:rPr lang="it-IT" altLang="it-IT" sz="3600" b="1" dirty="0">
                <a:solidFill>
                  <a:srgbClr val="800000"/>
                </a:solidFill>
                <a:latin typeface="Open Sans"/>
                <a:ea typeface="MS PGothic" panose="020B0600070205080204" pitchFamily="34" charset="-128"/>
              </a:rPr>
              <a:t>Paragrafo 4.7 del Manuale</a:t>
            </a:r>
          </a:p>
        </p:txBody>
      </p:sp>
      <p:sp>
        <p:nvSpPr>
          <p:cNvPr id="7" name="Rettangolo 6">
            <a:extLst>
              <a:ext uri="{FF2B5EF4-FFF2-40B4-BE49-F238E27FC236}">
                <a16:creationId xmlns:a16="http://schemas.microsoft.com/office/drawing/2014/main" id="{DE5CD148-5BB1-421F-8290-DAB7E31E2F5F}"/>
              </a:ext>
            </a:extLst>
          </p:cNvPr>
          <p:cNvSpPr/>
          <p:nvPr/>
        </p:nvSpPr>
        <p:spPr bwMode="auto">
          <a:xfrm>
            <a:off x="2" y="2134698"/>
            <a:ext cx="7223446"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360000" rIns="720000" bIns="360000" numCol="1" rtlCol="0" anchor="ctr" anchorCtr="0" compatLnSpc="1">
            <a:prstTxWarp prst="textNoShape">
              <a:avLst/>
            </a:prstTxWarp>
            <a:noAutofit/>
          </a:bodyPr>
          <a:lstStyle/>
          <a:p>
            <a:pPr lvl="0" defTabSz="914400" eaLnBrk="1" hangingPunct="1">
              <a:spcBef>
                <a:spcPts val="0"/>
              </a:spcBef>
              <a:buClr>
                <a:srgbClr val="FF0000"/>
              </a:buClr>
            </a:pPr>
            <a:r>
              <a:rPr lang="it-IT" altLang="it-IT" sz="6600" b="1" dirty="0">
                <a:solidFill>
                  <a:schemeClr val="accent1">
                    <a:lumMod val="75000"/>
                  </a:schemeClr>
                </a:solidFill>
                <a:latin typeface="Open Sans"/>
                <a:cs typeface="Arial" panose="020B0604020202020204" pitchFamily="34" charset="0"/>
              </a:rPr>
              <a:t>Ambiti di controllo</a:t>
            </a: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6" name="Group 27">
            <a:extLst>
              <a:ext uri="{FF2B5EF4-FFF2-40B4-BE49-F238E27FC236}">
                <a16:creationId xmlns:a16="http://schemas.microsoft.com/office/drawing/2014/main" id="{FB96E6D4-B4DC-4B48-A239-EFFEA06E3EEA}"/>
              </a:ext>
            </a:extLst>
          </p:cNvPr>
          <p:cNvGraphicFramePr>
            <a:graphicFrameLocks noGrp="1"/>
          </p:cNvGraphicFramePr>
          <p:nvPr>
            <p:extLst>
              <p:ext uri="{D42A27DB-BD31-4B8C-83A1-F6EECF244321}">
                <p14:modId xmlns:p14="http://schemas.microsoft.com/office/powerpoint/2010/main" val="575137805"/>
              </p:ext>
            </p:extLst>
          </p:nvPr>
        </p:nvGraphicFramePr>
        <p:xfrm>
          <a:off x="8231560" y="2609528"/>
          <a:ext cx="14689632" cy="7920879"/>
        </p:xfrm>
        <a:graphic>
          <a:graphicData uri="http://schemas.openxmlformats.org/drawingml/2006/table">
            <a:tbl>
              <a:tblPr/>
              <a:tblGrid>
                <a:gridCol w="14689632">
                  <a:extLst>
                    <a:ext uri="{9D8B030D-6E8A-4147-A177-3AD203B41FA5}">
                      <a16:colId xmlns:a16="http://schemas.microsoft.com/office/drawing/2014/main" val="930711330"/>
                    </a:ext>
                  </a:extLst>
                </a:gridCol>
              </a:tblGrid>
              <a:tr h="18891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Esistenza e completezza dei contenuti della Strategia di Comunicazione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516487030"/>
                  </a:ext>
                </a:extLst>
              </a:tr>
              <a:tr h="142461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Esistenza e completezza dell'elenco delle operazioni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829320882"/>
                  </a:ext>
                </a:extLst>
              </a:tr>
              <a:tr h="271799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Adeguatezza delle caratteristiche tecniche degli interventi di informazione e pubblicità (bandi di gara, circolari, pubblicazioni, manifesti, seminari, ecc.)</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117384094"/>
                  </a:ext>
                </a:extLst>
              </a:tr>
              <a:tr h="18891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Rispetto degli obblighi di informazione e pubblicità da parte dei beneficiari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169434221"/>
                  </a:ext>
                </a:extLst>
              </a:tr>
            </a:tbl>
          </a:graphicData>
        </a:graphic>
      </p:graphicFrame>
    </p:spTree>
    <p:extLst>
      <p:ext uri="{BB962C8B-B14F-4D97-AF65-F5344CB8AC3E}">
        <p14:creationId xmlns:p14="http://schemas.microsoft.com/office/powerpoint/2010/main" val="629961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4">
            <a:extLst>
              <a:ext uri="{FF2B5EF4-FFF2-40B4-BE49-F238E27FC236}">
                <a16:creationId xmlns:a16="http://schemas.microsoft.com/office/drawing/2014/main" id="{9C30344C-C9BA-4543-A47B-C1D44E652C3D}"/>
              </a:ext>
            </a:extLst>
          </p:cNvPr>
          <p:cNvSpPr txBox="1">
            <a:spLocks noChangeArrowheads="1"/>
          </p:cNvSpPr>
          <p:nvPr/>
        </p:nvSpPr>
        <p:spPr bwMode="auto">
          <a:xfrm>
            <a:off x="1139668" y="2854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Informazione e comunicazione</a:t>
            </a:r>
          </a:p>
          <a:p>
            <a:pPr eaLnBrk="1" hangingPunct="1"/>
            <a:r>
              <a:rPr lang="it-IT" altLang="it-IT" sz="3600" b="1" dirty="0">
                <a:solidFill>
                  <a:srgbClr val="800000"/>
                </a:solidFill>
                <a:latin typeface="Open Sans"/>
                <a:ea typeface="MS PGothic" panose="020B0600070205080204" pitchFamily="34" charset="-128"/>
              </a:rPr>
              <a:t>Paragrafo 4.7 del Manuale</a:t>
            </a:r>
          </a:p>
        </p:txBody>
      </p:sp>
      <p:sp>
        <p:nvSpPr>
          <p:cNvPr id="7" name="Rettangolo 6">
            <a:extLst>
              <a:ext uri="{FF2B5EF4-FFF2-40B4-BE49-F238E27FC236}">
                <a16:creationId xmlns:a16="http://schemas.microsoft.com/office/drawing/2014/main" id="{DE5CD148-5BB1-421F-8290-DAB7E31E2F5F}"/>
              </a:ext>
            </a:extLst>
          </p:cNvPr>
          <p:cNvSpPr/>
          <p:nvPr/>
        </p:nvSpPr>
        <p:spPr bwMode="auto">
          <a:xfrm>
            <a:off x="2" y="2134698"/>
            <a:ext cx="7223446"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360000" rIns="720000" bIns="360000" numCol="1" rtlCol="0" anchor="ctr" anchorCtr="0" compatLnSpc="1">
            <a:prstTxWarp prst="textNoShape">
              <a:avLst/>
            </a:prstTxWarp>
            <a:noAutofit/>
          </a:bodyPr>
          <a:lstStyle/>
          <a:p>
            <a:pPr lvl="0" defTabSz="914400" eaLnBrk="1" hangingPunct="1">
              <a:spcBef>
                <a:spcPts val="0"/>
              </a:spcBef>
              <a:buClr>
                <a:srgbClr val="FF0000"/>
              </a:buClr>
            </a:pPr>
            <a:r>
              <a:rPr lang="it-IT" altLang="it-IT" sz="6000" b="1" dirty="0">
                <a:solidFill>
                  <a:schemeClr val="accent1">
                    <a:lumMod val="75000"/>
                  </a:schemeClr>
                </a:solidFill>
                <a:latin typeface="Open Sans"/>
                <a:cs typeface="Arial" panose="020B0604020202020204" pitchFamily="34" charset="0"/>
              </a:rPr>
              <a:t>Le responsabilità dei beneficiari</a:t>
            </a:r>
            <a:endParaRPr lang="it-IT" altLang="it-IT" sz="60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8" name="Group 60">
            <a:extLst>
              <a:ext uri="{FF2B5EF4-FFF2-40B4-BE49-F238E27FC236}">
                <a16:creationId xmlns:a16="http://schemas.microsoft.com/office/drawing/2014/main" id="{5CC9BBDD-E6E7-4A76-AE9A-B1D08209D3CF}"/>
              </a:ext>
            </a:extLst>
          </p:cNvPr>
          <p:cNvGraphicFramePr>
            <a:graphicFrameLocks noGrp="1"/>
          </p:cNvGraphicFramePr>
          <p:nvPr>
            <p:extLst>
              <p:ext uri="{D42A27DB-BD31-4B8C-83A1-F6EECF244321}">
                <p14:modId xmlns:p14="http://schemas.microsoft.com/office/powerpoint/2010/main" val="776808534"/>
              </p:ext>
            </p:extLst>
          </p:nvPr>
        </p:nvGraphicFramePr>
        <p:xfrm>
          <a:off x="7727504" y="2187572"/>
          <a:ext cx="15337704" cy="9062916"/>
        </p:xfrm>
        <a:graphic>
          <a:graphicData uri="http://schemas.openxmlformats.org/drawingml/2006/table">
            <a:tbl>
              <a:tblPr/>
              <a:tblGrid>
                <a:gridCol w="6552728">
                  <a:extLst>
                    <a:ext uri="{9D8B030D-6E8A-4147-A177-3AD203B41FA5}">
                      <a16:colId xmlns:a16="http://schemas.microsoft.com/office/drawing/2014/main" val="1970005544"/>
                    </a:ext>
                  </a:extLst>
                </a:gridCol>
                <a:gridCol w="8784976">
                  <a:extLst>
                    <a:ext uri="{9D8B030D-6E8A-4147-A177-3AD203B41FA5}">
                      <a16:colId xmlns:a16="http://schemas.microsoft.com/office/drawing/2014/main" val="1846774596"/>
                    </a:ext>
                  </a:extLst>
                </a:gridCol>
              </a:tblGrid>
              <a:tr h="142029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Informazione sul finanziamento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Emblema UE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871814708"/>
                  </a:ext>
                </a:extLst>
              </a:tr>
              <a:tr h="155710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0" u="none" strike="noStrike" cap="none" normalizeH="0" baseline="0" dirty="0">
                        <a:ln>
                          <a:noFill/>
                        </a:ln>
                        <a:solidFill>
                          <a:schemeClr val="bg1"/>
                        </a:solidFill>
                        <a:effectLst/>
                        <a:latin typeface="Georgia" panose="02040502050405020303" pitchFamily="18" charset="0"/>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Riferimento al fondo europeo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027323919"/>
                  </a:ext>
                </a:extLst>
              </a:tr>
              <a:tr h="170995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Durante l'operazione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Descrizione dell'operazione sul web</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53585581"/>
                  </a:ext>
                </a:extLst>
              </a:tr>
              <a:tr h="159890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0" u="none" strike="noStrike" cap="none" normalizeH="0" baseline="0" dirty="0">
                        <a:ln>
                          <a:noFill/>
                        </a:ln>
                        <a:solidFill>
                          <a:schemeClr val="bg1"/>
                        </a:solidFill>
                        <a:effectLst/>
                        <a:latin typeface="Georgia" panose="02040502050405020303" pitchFamily="18" charset="0"/>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Poster (&lt;500.000 euro)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516438944"/>
                  </a:ext>
                </a:extLst>
              </a:tr>
              <a:tr h="138832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0" u="none" strike="noStrike" cap="none" normalizeH="0" baseline="0" dirty="0">
                        <a:ln>
                          <a:noFill/>
                        </a:ln>
                        <a:solidFill>
                          <a:schemeClr val="bg1"/>
                        </a:solidFill>
                        <a:effectLst/>
                        <a:latin typeface="Georgia" panose="02040502050405020303" pitchFamily="18" charset="0"/>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Cartellone (&gt;500.000 euro)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239772649"/>
                  </a:ext>
                </a:extLst>
              </a:tr>
              <a:tr h="1388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Dopo il completamento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Targa permanente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564781101"/>
                  </a:ext>
                </a:extLst>
              </a:tr>
            </a:tbl>
          </a:graphicData>
        </a:graphic>
      </p:graphicFrame>
    </p:spTree>
    <p:extLst>
      <p:ext uri="{BB962C8B-B14F-4D97-AF65-F5344CB8AC3E}">
        <p14:creationId xmlns:p14="http://schemas.microsoft.com/office/powerpoint/2010/main" val="3903681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6" name="Text Box 2">
            <a:extLst>
              <a:ext uri="{FF2B5EF4-FFF2-40B4-BE49-F238E27FC236}">
                <a16:creationId xmlns:a16="http://schemas.microsoft.com/office/drawing/2014/main" id="{D7483835-26B0-435B-9753-04C155013441}"/>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Operazioni finanziate mediante costi semplificati</a:t>
            </a:r>
          </a:p>
          <a:p>
            <a:pPr eaLnBrk="1" hangingPunct="1"/>
            <a:r>
              <a:rPr lang="it-IT" altLang="it-IT" sz="3600" b="1" dirty="0">
                <a:solidFill>
                  <a:srgbClr val="800000"/>
                </a:solidFill>
                <a:latin typeface="Open Sans"/>
                <a:ea typeface="MS PGothic" panose="020B0600070205080204" pitchFamily="34" charset="-128"/>
              </a:rPr>
              <a:t>Paragrafo 4.8 del Manuale</a:t>
            </a:r>
          </a:p>
        </p:txBody>
      </p:sp>
      <p:graphicFrame>
        <p:nvGraphicFramePr>
          <p:cNvPr id="9" name="Group 15">
            <a:extLst>
              <a:ext uri="{FF2B5EF4-FFF2-40B4-BE49-F238E27FC236}">
                <a16:creationId xmlns:a16="http://schemas.microsoft.com/office/drawing/2014/main" id="{39D6E234-841B-4185-A0C3-EA659176EECD}"/>
              </a:ext>
            </a:extLst>
          </p:cNvPr>
          <p:cNvGraphicFramePr>
            <a:graphicFrameLocks noGrp="1"/>
          </p:cNvGraphicFramePr>
          <p:nvPr>
            <p:extLst>
              <p:ext uri="{D42A27DB-BD31-4B8C-83A1-F6EECF244321}">
                <p14:modId xmlns:p14="http://schemas.microsoft.com/office/powerpoint/2010/main" val="4070436507"/>
              </p:ext>
            </p:extLst>
          </p:nvPr>
        </p:nvGraphicFramePr>
        <p:xfrm>
          <a:off x="310680" y="1871374"/>
          <a:ext cx="22826536" cy="9864572"/>
        </p:xfrm>
        <a:graphic>
          <a:graphicData uri="http://schemas.openxmlformats.org/drawingml/2006/table">
            <a:tbl>
              <a:tblPr/>
              <a:tblGrid>
                <a:gridCol w="7851681">
                  <a:extLst>
                    <a:ext uri="{9D8B030D-6E8A-4147-A177-3AD203B41FA5}">
                      <a16:colId xmlns:a16="http://schemas.microsoft.com/office/drawing/2014/main" val="3461212113"/>
                    </a:ext>
                  </a:extLst>
                </a:gridCol>
                <a:gridCol w="14974855">
                  <a:extLst>
                    <a:ext uri="{9D8B030D-6E8A-4147-A177-3AD203B41FA5}">
                      <a16:colId xmlns:a16="http://schemas.microsoft.com/office/drawing/2014/main" val="596417126"/>
                    </a:ext>
                  </a:extLst>
                </a:gridCol>
              </a:tblGrid>
              <a:tr h="96671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800" b="0" i="0" u="none" strike="noStrike" cap="none" normalizeH="0" baseline="0" dirty="0">
                          <a:ln>
                            <a:noFill/>
                          </a:ln>
                          <a:solidFill>
                            <a:schemeClr val="bg1"/>
                          </a:solidFill>
                          <a:effectLst/>
                          <a:latin typeface="Open Sans"/>
                          <a:cs typeface="Arial" panose="020B060402020202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4000" b="0" i="1" u="none" strike="noStrike" cap="none" normalizeH="0" baseline="0" dirty="0">
                          <a:ln>
                            <a:noFill/>
                          </a:ln>
                          <a:solidFill>
                            <a:schemeClr val="bg1"/>
                          </a:solidFill>
                          <a:effectLst/>
                          <a:latin typeface="Open Sans"/>
                          <a:cs typeface="Arial" panose="020B0604020202020204" pitchFamily="34" charset="0"/>
                        </a:rPr>
                        <a:t>Articolo 67 “Forme di sovvenzioni e assistenza rimborsabile”</a:t>
                      </a:r>
                    </a:p>
                  </a:txBody>
                  <a:tcPr marL="432000" marR="182880" marT="396000" marB="91428"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solidFill>
                      <a:schemeClr val="accent2"/>
                    </a:solid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1. 	Le sovvenzioni e l'assistenza rimborsabile possono assumere una delle seguenti forme:</a:t>
                      </a:r>
                    </a:p>
                    <a:p>
                      <a:pPr marL="357188" marR="0" lvl="0" indent="-357188"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	a) rimborso dei costi ammissibili effettivamente sostenuti e pagati unitamente, se del caso, a contributi in natura e ammortamenti;</a:t>
                      </a:r>
                    </a:p>
                    <a:p>
                      <a:pPr marL="357188" marR="0" lvl="0" indent="-357188"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	b) tabelle standard di costi unitari;</a:t>
                      </a:r>
                    </a:p>
                    <a:p>
                      <a:pPr marL="357188" marR="0" lvl="0" indent="-357188"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	c) somme forfettarie non superiori a 100.000 euro di contributo pubblico;</a:t>
                      </a:r>
                    </a:p>
                    <a:p>
                      <a:pPr marL="357188" marR="0" lvl="0" indent="-357188"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	d) finanziamenti a tasso forfettario, calcolati applicando una determinata percentuale a una o più categorie di costo definite.</a:t>
                      </a:r>
                    </a:p>
                    <a:p>
                      <a:pPr marL="357188" marR="0" lvl="0" indent="-357188" algn="l" defTabSz="914400" rtl="0" eaLnBrk="1" fontAlgn="base" latinLnBrk="0" hangingPunct="1">
                        <a:lnSpc>
                          <a:spcPct val="100000"/>
                        </a:lnSpc>
                        <a:spcBef>
                          <a:spcPts val="18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	Le norme specifiche di ciascun Fondo possono limitare le forme di sovvenzione o di assistenza rimborsabile applicabile a determinate operazioni.</a:t>
                      </a:r>
                    </a:p>
                  </a:txBody>
                  <a:tcPr marL="468000" marR="180000" marT="93586" marB="93586"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4004346226"/>
                  </a:ext>
                </a:extLst>
              </a:tr>
            </a:tbl>
          </a:graphicData>
        </a:graphic>
      </p:graphicFrame>
    </p:spTree>
    <p:extLst>
      <p:ext uri="{BB962C8B-B14F-4D97-AF65-F5344CB8AC3E}">
        <p14:creationId xmlns:p14="http://schemas.microsoft.com/office/powerpoint/2010/main" val="3262632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C688AE1-F955-46B7-AA93-122CD6306DA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6" name="Text Box 2">
            <a:extLst>
              <a:ext uri="{FF2B5EF4-FFF2-40B4-BE49-F238E27FC236}">
                <a16:creationId xmlns:a16="http://schemas.microsoft.com/office/drawing/2014/main" id="{D7483835-26B0-435B-9753-04C155013441}"/>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Operazioni finanziate mediante costi semplificati</a:t>
            </a:r>
          </a:p>
          <a:p>
            <a:pPr eaLnBrk="1" hangingPunct="1"/>
            <a:r>
              <a:rPr lang="it-IT" altLang="it-IT" sz="3600" b="1" dirty="0">
                <a:solidFill>
                  <a:srgbClr val="800000"/>
                </a:solidFill>
                <a:latin typeface="Open Sans"/>
                <a:ea typeface="MS PGothic" panose="020B0600070205080204" pitchFamily="34" charset="-128"/>
              </a:rPr>
              <a:t>Paragrafo 4.8 del Manuale</a:t>
            </a:r>
          </a:p>
        </p:txBody>
      </p:sp>
      <p:graphicFrame>
        <p:nvGraphicFramePr>
          <p:cNvPr id="9" name="Group 15">
            <a:extLst>
              <a:ext uri="{FF2B5EF4-FFF2-40B4-BE49-F238E27FC236}">
                <a16:creationId xmlns:a16="http://schemas.microsoft.com/office/drawing/2014/main" id="{39D6E234-841B-4185-A0C3-EA659176EECD}"/>
              </a:ext>
            </a:extLst>
          </p:cNvPr>
          <p:cNvGraphicFramePr>
            <a:graphicFrameLocks noGrp="1"/>
          </p:cNvGraphicFramePr>
          <p:nvPr>
            <p:extLst>
              <p:ext uri="{D42A27DB-BD31-4B8C-83A1-F6EECF244321}">
                <p14:modId xmlns:p14="http://schemas.microsoft.com/office/powerpoint/2010/main" val="4103984147"/>
              </p:ext>
            </p:extLst>
          </p:nvPr>
        </p:nvGraphicFramePr>
        <p:xfrm>
          <a:off x="6485" y="1850626"/>
          <a:ext cx="24377515" cy="11815801"/>
        </p:xfrm>
        <a:graphic>
          <a:graphicData uri="http://schemas.openxmlformats.org/drawingml/2006/table">
            <a:tbl>
              <a:tblPr/>
              <a:tblGrid>
                <a:gridCol w="7000119">
                  <a:extLst>
                    <a:ext uri="{9D8B030D-6E8A-4147-A177-3AD203B41FA5}">
                      <a16:colId xmlns:a16="http://schemas.microsoft.com/office/drawing/2014/main" val="3461212113"/>
                    </a:ext>
                  </a:extLst>
                </a:gridCol>
                <a:gridCol w="17377396">
                  <a:extLst>
                    <a:ext uri="{9D8B030D-6E8A-4147-A177-3AD203B41FA5}">
                      <a16:colId xmlns:a16="http://schemas.microsoft.com/office/drawing/2014/main" val="596417126"/>
                    </a:ext>
                  </a:extLst>
                </a:gridCol>
              </a:tblGrid>
              <a:tr h="118158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800" b="0" i="0" u="none" strike="noStrike" cap="none" normalizeH="0" baseline="0" dirty="0">
                          <a:ln>
                            <a:noFill/>
                          </a:ln>
                          <a:solidFill>
                            <a:schemeClr val="bg1"/>
                          </a:solidFill>
                          <a:effectLst/>
                          <a:latin typeface="Open Sans"/>
                          <a:cs typeface="Arial" panose="020B060402020202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4000" b="0" i="1" u="none" strike="noStrike" cap="none" normalizeH="0" baseline="0" dirty="0">
                          <a:ln>
                            <a:noFill/>
                          </a:ln>
                          <a:solidFill>
                            <a:schemeClr val="bg1"/>
                          </a:solidFill>
                          <a:effectLst/>
                          <a:latin typeface="Open Sans"/>
                          <a:cs typeface="Arial" panose="020B0604020202020204" pitchFamily="34" charset="0"/>
                        </a:rPr>
                        <a:t>Articolo 67 “Forme di sovvenzioni e assistenza rimborsabile”</a:t>
                      </a:r>
                    </a:p>
                  </a:txBody>
                  <a:tcPr marL="432000" marR="182880" marT="396000" marB="91428" horzOverflow="overflow">
                    <a:lnL cap="flat">
                      <a:noFill/>
                    </a:lnL>
                    <a:lnR w="38100" cap="flat" cmpd="sng" algn="ctr">
                      <a:solidFill>
                        <a:srgbClr val="D07C00"/>
                      </a:solidFill>
                      <a:prstDash val="sysDot"/>
                      <a:round/>
                      <a:headEnd type="none" w="med" len="med"/>
                      <a:tailEnd type="none" w="med" len="med"/>
                    </a:lnR>
                    <a:lnT cap="flat">
                      <a:noFill/>
                    </a:lnT>
                    <a:lnB cap="flat">
                      <a:noFill/>
                    </a:lnB>
                    <a:lnTlToBr>
                      <a:noFill/>
                    </a:lnTlToBr>
                    <a:lnBlToTr>
                      <a:noFill/>
                    </a:lnBlToTr>
                    <a:solidFill>
                      <a:schemeClr val="accent2"/>
                    </a:solid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ts val="12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5. 	Gli importi […] sono stabiliti in uno dei seguenti modi:</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a) 	un metodo di calcolo giusto, equo e verificabile, basato: i) su dati statistici o altre informazioni oggettive; ii) su dati storici verificati dei singoli beneficiari; o iii) sull'applicazione delle normali prassi di contabilità dei costi dei singoli beneficiari;</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b) 	conformemente alle norme di applicazione delle corrispondenti tabelle di costi unitari, somme forfettarie e tassi forfettari applicabili nelle politiche dell'Unione per tipologie analoghe di operazioni e beneficiari;</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c) 	conformemente alle norme di applicazione delle corrispondenti tabelle di costi unitari, somme forfettarie e tassi forfettari applicati nell'ambito di meccanismi di sovvenzione finanziati interamente dallo Stato membro per una tipologia analoga di operazione e beneficiario;</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d) 	tassi previsti dal presente regolamento o dalle norme specifiche di ciascun fondo.</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e) 	metodi specifici per determinare gli importi stabiliti conformemente alle norme specifiche di un fondo.</a:t>
                      </a:r>
                    </a:p>
                  </a:txBody>
                  <a:tcPr marL="468000" marR="180000" marT="324000" marB="93586" horzOverflow="overflow">
                    <a:lnL w="38100" cap="flat" cmpd="sng" algn="ctr">
                      <a:solidFill>
                        <a:srgbClr val="D07C00"/>
                      </a:solidFill>
                      <a:prstDash val="sysDot"/>
                      <a:round/>
                      <a:headEnd type="none" w="med" len="med"/>
                      <a:tailEnd type="none" w="med" len="med"/>
                    </a:lnL>
                    <a:lnR cap="flat">
                      <a:noFill/>
                    </a:lnR>
                    <a:lnT cap="flat">
                      <a:noFill/>
                    </a:lnT>
                    <a:lnB cap="flat">
                      <a:noFill/>
                    </a:lnB>
                    <a:lnTlToBr>
                      <a:noFill/>
                    </a:lnTlToBr>
                    <a:lnBlToTr>
                      <a:noFill/>
                    </a:lnBlToTr>
                    <a:solidFill>
                      <a:srgbClr val="FFFFFF"/>
                    </a:solidFill>
                  </a:tcPr>
                </a:tc>
                <a:extLst>
                  <a:ext uri="{0D108BD9-81ED-4DB2-BD59-A6C34878D82A}">
                    <a16:rowId xmlns:a16="http://schemas.microsoft.com/office/drawing/2014/main" val="4004346226"/>
                  </a:ext>
                </a:extLst>
              </a:tr>
            </a:tbl>
          </a:graphicData>
        </a:graphic>
      </p:graphicFrame>
    </p:spTree>
    <p:extLst>
      <p:ext uri="{BB962C8B-B14F-4D97-AF65-F5344CB8AC3E}">
        <p14:creationId xmlns:p14="http://schemas.microsoft.com/office/powerpoint/2010/main" val="2573320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FAB1A6C-4C78-44A1-91A0-38F05F255DD3}"/>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Text Box 4">
            <a:extLst>
              <a:ext uri="{FF2B5EF4-FFF2-40B4-BE49-F238E27FC236}">
                <a16:creationId xmlns:a16="http://schemas.microsoft.com/office/drawing/2014/main" id="{B3B4968D-E645-4974-831D-472E7DD92E05}"/>
              </a:ext>
            </a:extLst>
          </p:cNvPr>
          <p:cNvSpPr txBox="1">
            <a:spLocks noChangeArrowheads="1"/>
          </p:cNvSpPr>
          <p:nvPr/>
        </p:nvSpPr>
        <p:spPr bwMode="auto">
          <a:xfrm>
            <a:off x="1139668" y="28540"/>
            <a:ext cx="16192500" cy="1336676"/>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Operazioni finanziate mediante costi semplificati</a:t>
            </a:r>
          </a:p>
          <a:p>
            <a:pPr eaLnBrk="1" hangingPunct="1"/>
            <a:r>
              <a:rPr lang="it-IT" altLang="it-IT" sz="3600" b="1" dirty="0">
                <a:solidFill>
                  <a:srgbClr val="800000"/>
                </a:solidFill>
                <a:latin typeface="Open Sans"/>
                <a:ea typeface="MS PGothic" panose="020B0600070205080204" pitchFamily="34" charset="-128"/>
              </a:rPr>
              <a:t>Paragrafo 4.8 del Manuale</a:t>
            </a:r>
          </a:p>
        </p:txBody>
      </p:sp>
      <p:sp>
        <p:nvSpPr>
          <p:cNvPr id="3" name="Rettangolo 2">
            <a:extLst>
              <a:ext uri="{FF2B5EF4-FFF2-40B4-BE49-F238E27FC236}">
                <a16:creationId xmlns:a16="http://schemas.microsoft.com/office/drawing/2014/main" id="{659788B1-19B8-4859-A65E-B96BAE1F4EC7}"/>
              </a:ext>
            </a:extLst>
          </p:cNvPr>
          <p:cNvSpPr/>
          <p:nvPr/>
        </p:nvSpPr>
        <p:spPr bwMode="auto">
          <a:xfrm>
            <a:off x="2" y="2134698"/>
            <a:ext cx="7223446"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360000" rIns="720000" bIns="360000" numCol="1" rtlCol="0" anchor="ctr" anchorCtr="0" compatLnSpc="1">
            <a:prstTxWarp prst="textNoShape">
              <a:avLst/>
            </a:prstTxWarp>
            <a:noAutofit/>
          </a:bodyPr>
          <a:lstStyle/>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4" name="Group 60">
            <a:extLst>
              <a:ext uri="{FF2B5EF4-FFF2-40B4-BE49-F238E27FC236}">
                <a16:creationId xmlns:a16="http://schemas.microsoft.com/office/drawing/2014/main" id="{6238E682-CA7C-48FF-B689-F2A52969D623}"/>
              </a:ext>
            </a:extLst>
          </p:cNvPr>
          <p:cNvGraphicFramePr>
            <a:graphicFrameLocks noGrp="1"/>
          </p:cNvGraphicFramePr>
          <p:nvPr>
            <p:extLst>
              <p:ext uri="{D42A27DB-BD31-4B8C-83A1-F6EECF244321}">
                <p14:modId xmlns:p14="http://schemas.microsoft.com/office/powerpoint/2010/main" val="2367493583"/>
              </p:ext>
            </p:extLst>
          </p:nvPr>
        </p:nvGraphicFramePr>
        <p:xfrm>
          <a:off x="7727504" y="2187572"/>
          <a:ext cx="15337704" cy="9062916"/>
        </p:xfrm>
        <a:graphic>
          <a:graphicData uri="http://schemas.openxmlformats.org/drawingml/2006/table">
            <a:tbl>
              <a:tblPr/>
              <a:tblGrid>
                <a:gridCol w="6552728">
                  <a:extLst>
                    <a:ext uri="{9D8B030D-6E8A-4147-A177-3AD203B41FA5}">
                      <a16:colId xmlns:a16="http://schemas.microsoft.com/office/drawing/2014/main" val="1970005544"/>
                    </a:ext>
                  </a:extLst>
                </a:gridCol>
                <a:gridCol w="8784976">
                  <a:extLst>
                    <a:ext uri="{9D8B030D-6E8A-4147-A177-3AD203B41FA5}">
                      <a16:colId xmlns:a16="http://schemas.microsoft.com/office/drawing/2014/main" val="1846774596"/>
                    </a:ext>
                  </a:extLst>
                </a:gridCol>
              </a:tblGrid>
              <a:tr h="1420291">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Condizioni di base</a:t>
                      </a:r>
                    </a:p>
                  </a:txBody>
                  <a:tcPr marL="180000" marR="180000" marT="93600" marB="93600" anchor="ctr" horzOverflow="overflow">
                    <a:lnL cap="flat">
                      <a:noFill/>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Definizione e pubblicazione</a:t>
                      </a:r>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noFill/>
                      <a:prstDash val="sysDot"/>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1814708"/>
                  </a:ext>
                </a:extLst>
              </a:tr>
              <a:tr h="1557109">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0" u="none" strike="noStrike" cap="none" normalizeH="0" baseline="0" dirty="0">
                        <a:ln>
                          <a:noFill/>
                        </a:ln>
                        <a:solidFill>
                          <a:schemeClr val="bg1"/>
                        </a:solidFill>
                        <a:effectLst/>
                        <a:latin typeface="Georgia" panose="02040502050405020303" pitchFamily="18" charset="0"/>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Assenza appalti pubblici</a:t>
                      </a:r>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7323919"/>
                  </a:ext>
                </a:extLst>
              </a:tr>
              <a:tr h="1709951">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4000" b="1" i="0" u="none" strike="noStrike" cap="none" normalizeH="0" baseline="0" dirty="0">
                        <a:ln>
                          <a:noFill/>
                        </a:ln>
                        <a:solidFill>
                          <a:schemeClr val="bg1"/>
                        </a:solidFill>
                        <a:effectLst/>
                        <a:latin typeface="Open Sans"/>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Forma di sostegno</a:t>
                      </a:r>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3585581"/>
                  </a:ext>
                </a:extLst>
              </a:tr>
              <a:tr h="1421507">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0" u="none" strike="noStrike" cap="none" normalizeH="0" baseline="0" dirty="0">
                        <a:ln>
                          <a:noFill/>
                        </a:ln>
                        <a:solidFill>
                          <a:schemeClr val="bg1"/>
                        </a:solidFill>
                        <a:effectLst/>
                        <a:latin typeface="Georgia" panose="02040502050405020303" pitchFamily="18" charset="0"/>
                        <a:cs typeface="Arial" panose="020B0604020202020204" pitchFamily="34" charset="0"/>
                      </a:endParaRP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Contributo massimo</a:t>
                      </a:r>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6438944"/>
                  </a:ext>
                </a:extLst>
              </a:tr>
              <a:tr h="15657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Correttezza calcolo</a:t>
                      </a:r>
                    </a:p>
                  </a:txBody>
                  <a:tcPr marL="180000" marR="180000" marT="93600" marB="93600" anchor="ctr" horzOverflow="overflow">
                    <a:lnL cap="flat">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r>
                        <a:rPr kumimoji="0" lang="it-IT" altLang="it-IT" sz="4000" b="0" i="0" u="none" strike="noStrike" cap="none" normalizeH="0" baseline="0" dirty="0">
                          <a:ln>
                            <a:noFill/>
                          </a:ln>
                          <a:solidFill>
                            <a:schemeClr val="bg1"/>
                          </a:solidFill>
                          <a:effectLst/>
                          <a:latin typeface="Open Sans"/>
                          <a:cs typeface="Arial" panose="020B0604020202020204" pitchFamily="34" charset="0"/>
                        </a:rPr>
                        <a:t>Metodo riconosciuto</a:t>
                      </a:r>
                      <a:endParaRPr lang="it-IT" dirty="0"/>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293786"/>
                  </a:ext>
                </a:extLst>
              </a:tr>
              <a:tr h="13883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1" i="0" u="none" strike="noStrike" cap="none" normalizeH="0" baseline="0" dirty="0">
                          <a:ln>
                            <a:noFill/>
                          </a:ln>
                          <a:solidFill>
                            <a:schemeClr val="bg1"/>
                          </a:solidFill>
                          <a:effectLst/>
                          <a:latin typeface="Open Sans"/>
                          <a:cs typeface="Arial" panose="020B0604020202020204" pitchFamily="34" charset="0"/>
                        </a:rPr>
                        <a:t>Forma di rimborso</a:t>
                      </a:r>
                    </a:p>
                  </a:txBody>
                  <a:tcPr marL="180000" marR="180000" marT="93600" marB="93600" anchor="ctr" horzOverflow="overflow">
                    <a:lnL cap="flat">
                      <a:noFill/>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Applicazione articoli 67-68 RDC</a:t>
                      </a:r>
                    </a:p>
                  </a:txBody>
                  <a:tcPr marL="180000" marR="180000" marT="93600" marB="93600" anchor="ctr" horzOverflow="overflow">
                    <a:lnL w="12700" cap="flat" cmpd="sng" algn="ctr">
                      <a:noFill/>
                      <a:prstDash val="solid"/>
                      <a:round/>
                      <a:headEnd type="none" w="med" len="med"/>
                      <a:tailEnd type="none" w="med" len="med"/>
                    </a:lnL>
                    <a:lnR cap="flat">
                      <a:noFill/>
                    </a:lnR>
                    <a:lnT w="12700" cap="flat" cmpd="sng" algn="ctr">
                      <a:solidFill>
                        <a:srgbClr val="C00000"/>
                      </a:solidFill>
                      <a:prstDash val="solid"/>
                      <a:round/>
                      <a:headEnd type="none" w="med" len="med"/>
                      <a:tailEnd type="none" w="med" len="med"/>
                    </a:lnT>
                    <a:lnB w="12700" cap="flat" cmpd="sng" algn="ctr">
                      <a:no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564781101"/>
                  </a:ext>
                </a:extLst>
              </a:tr>
            </a:tbl>
          </a:graphicData>
        </a:graphic>
      </p:graphicFrame>
    </p:spTree>
    <p:extLst>
      <p:ext uri="{BB962C8B-B14F-4D97-AF65-F5344CB8AC3E}">
        <p14:creationId xmlns:p14="http://schemas.microsoft.com/office/powerpoint/2010/main" val="355478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811A26D8-76AD-4E34-89A3-5D8DFF2F048A}"/>
              </a:ext>
            </a:extLst>
          </p:cNvPr>
          <p:cNvSpPr/>
          <p:nvPr/>
        </p:nvSpPr>
        <p:spPr bwMode="auto">
          <a:xfrm>
            <a:off x="-18070" y="1"/>
            <a:ext cx="24383999" cy="1777483"/>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CasellaDiTesto 4">
            <a:extLst>
              <a:ext uri="{FF2B5EF4-FFF2-40B4-BE49-F238E27FC236}">
                <a16:creationId xmlns:a16="http://schemas.microsoft.com/office/drawing/2014/main" id="{3F55C45E-21BF-4BF8-991D-F07833E85528}"/>
              </a:ext>
            </a:extLst>
          </p:cNvPr>
          <p:cNvSpPr txBox="1">
            <a:spLocks noChangeArrowheads="1"/>
          </p:cNvSpPr>
          <p:nvPr/>
        </p:nvSpPr>
        <p:spPr bwMode="auto">
          <a:xfrm>
            <a:off x="471067" y="362646"/>
            <a:ext cx="16128000" cy="9652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4400" b="1" dirty="0">
                <a:solidFill>
                  <a:srgbClr val="990000"/>
                </a:solidFill>
                <a:latin typeface="Open Sans"/>
                <a:cs typeface="Calibri" panose="020F0502020204030204" pitchFamily="34" charset="0"/>
              </a:rPr>
              <a:t>Le Check list</a:t>
            </a:r>
          </a:p>
          <a:p>
            <a:pPr>
              <a:spcBef>
                <a:spcPct val="0"/>
              </a:spcBef>
              <a:buFontTx/>
              <a:buNone/>
            </a:pPr>
            <a:r>
              <a:rPr lang="it-IT" altLang="it-IT" sz="3600" b="1" dirty="0">
                <a:solidFill>
                  <a:srgbClr val="990000"/>
                </a:solidFill>
                <a:latin typeface="Open Sans"/>
                <a:cs typeface="Calibri" panose="020F0502020204030204" pitchFamily="34" charset="0"/>
              </a:rPr>
              <a:t>allegate al Manuale</a:t>
            </a:r>
          </a:p>
        </p:txBody>
      </p:sp>
      <p:sp>
        <p:nvSpPr>
          <p:cNvPr id="4" name="Callout: linea con bordo e barra in risalto 3">
            <a:extLst>
              <a:ext uri="{FF2B5EF4-FFF2-40B4-BE49-F238E27FC236}">
                <a16:creationId xmlns:a16="http://schemas.microsoft.com/office/drawing/2014/main" id="{F0F51EB8-6CF9-4EAF-8DCA-15BC455DAE2C}"/>
              </a:ext>
            </a:extLst>
          </p:cNvPr>
          <p:cNvSpPr/>
          <p:nvPr/>
        </p:nvSpPr>
        <p:spPr>
          <a:xfrm>
            <a:off x="7605209" y="2013373"/>
            <a:ext cx="16128000" cy="1913546"/>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216000" bIns="216000" anchor="ctr">
            <a:noAutofit/>
          </a:bodyPr>
          <a:lstStyle/>
          <a:p>
            <a:pPr>
              <a:buClr>
                <a:srgbClr val="FF0000"/>
              </a:buClr>
              <a:buSzPct val="110000"/>
              <a:defRPr/>
            </a:pPr>
            <a:r>
              <a:rPr lang="it-IT" sz="3200" b="1" dirty="0">
                <a:solidFill>
                  <a:srgbClr val="C00000"/>
                </a:solidFill>
                <a:latin typeface="Open Sans"/>
                <a:cs typeface="Calibri" panose="020F0502020204030204" pitchFamily="34" charset="0"/>
              </a:rPr>
              <a:t>A) </a:t>
            </a:r>
            <a:r>
              <a:rPr lang="it-IT" sz="3200" dirty="0">
                <a:solidFill>
                  <a:schemeClr val="accent1">
                    <a:lumMod val="25000"/>
                  </a:schemeClr>
                </a:solidFill>
                <a:latin typeface="Open Sans"/>
                <a:cs typeface="Calibri" panose="020F0502020204030204" pitchFamily="34" charset="0"/>
              </a:rPr>
              <a:t>Beni e servizi a titolarità, Beni e servizi a regia</a:t>
            </a:r>
          </a:p>
          <a:p>
            <a:pPr>
              <a:buClr>
                <a:srgbClr val="FF0000"/>
              </a:buClr>
              <a:buSzPct val="110000"/>
              <a:defRPr/>
            </a:pPr>
            <a:r>
              <a:rPr lang="it-IT" sz="3200" b="1" dirty="0">
                <a:solidFill>
                  <a:srgbClr val="C00000"/>
                </a:solidFill>
                <a:latin typeface="Open Sans"/>
                <a:cs typeface="Calibri" panose="020F0502020204030204" pitchFamily="34" charset="0"/>
              </a:rPr>
              <a:t>B) </a:t>
            </a:r>
            <a:r>
              <a:rPr lang="it-IT" sz="3200" dirty="0">
                <a:solidFill>
                  <a:schemeClr val="accent1">
                    <a:lumMod val="25000"/>
                  </a:schemeClr>
                </a:solidFill>
                <a:latin typeface="Open Sans"/>
                <a:cs typeface="Calibri" panose="020F0502020204030204" pitchFamily="34" charset="0"/>
              </a:rPr>
              <a:t>Aiuti</a:t>
            </a:r>
          </a:p>
        </p:txBody>
      </p:sp>
      <p:sp>
        <p:nvSpPr>
          <p:cNvPr id="5" name="Callout: linea con bordo e barra in risalto 4">
            <a:extLst>
              <a:ext uri="{FF2B5EF4-FFF2-40B4-BE49-F238E27FC236}">
                <a16:creationId xmlns:a16="http://schemas.microsoft.com/office/drawing/2014/main" id="{23C22580-288E-4D99-B2C8-C665CD379B98}"/>
              </a:ext>
            </a:extLst>
          </p:cNvPr>
          <p:cNvSpPr/>
          <p:nvPr/>
        </p:nvSpPr>
        <p:spPr>
          <a:xfrm>
            <a:off x="7605208" y="4448752"/>
            <a:ext cx="16128000" cy="1938992"/>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216000" bIns="216000" anchor="ctr">
            <a:noAutofit/>
          </a:bodyPr>
          <a:lstStyle/>
          <a:p>
            <a:pPr>
              <a:buClr>
                <a:srgbClr val="FF0000"/>
              </a:buClr>
              <a:buSzPct val="110000"/>
              <a:defRPr/>
            </a:pPr>
            <a:r>
              <a:rPr lang="it-IT" sz="3200" b="1" dirty="0">
                <a:solidFill>
                  <a:srgbClr val="C00000"/>
                </a:solidFill>
                <a:latin typeface="Open Sans"/>
                <a:cs typeface="Calibri" panose="020F0502020204030204" pitchFamily="34" charset="0"/>
              </a:rPr>
              <a:t>A) </a:t>
            </a:r>
            <a:r>
              <a:rPr lang="it-IT" sz="3200" dirty="0">
                <a:solidFill>
                  <a:schemeClr val="accent1">
                    <a:lumMod val="25000"/>
                  </a:schemeClr>
                </a:solidFill>
                <a:latin typeface="Open Sans"/>
                <a:cs typeface="Calibri" panose="020F0502020204030204" pitchFamily="34" charset="0"/>
              </a:rPr>
              <a:t>Affidamenti Dlgs n. 50 / 2016</a:t>
            </a:r>
          </a:p>
          <a:p>
            <a:pPr>
              <a:buClr>
                <a:srgbClr val="FF0000"/>
              </a:buClr>
              <a:buSzPct val="110000"/>
              <a:defRPr/>
            </a:pPr>
            <a:r>
              <a:rPr lang="it-IT" sz="3200" b="1" dirty="0">
                <a:solidFill>
                  <a:srgbClr val="C00000"/>
                </a:solidFill>
                <a:latin typeface="Open Sans"/>
                <a:cs typeface="Calibri" panose="020F0502020204030204" pitchFamily="34" charset="0"/>
              </a:rPr>
              <a:t>B) </a:t>
            </a:r>
            <a:r>
              <a:rPr lang="it-IT" sz="3200" dirty="0">
                <a:solidFill>
                  <a:schemeClr val="accent1">
                    <a:lumMod val="25000"/>
                  </a:schemeClr>
                </a:solidFill>
                <a:latin typeface="Open Sans"/>
                <a:cs typeface="Calibri" panose="020F0502020204030204" pitchFamily="34" charset="0"/>
              </a:rPr>
              <a:t>Affidamenti Dlgs n. 163 / 2006</a:t>
            </a:r>
          </a:p>
        </p:txBody>
      </p:sp>
      <p:sp>
        <p:nvSpPr>
          <p:cNvPr id="6" name="Rettangolo 5">
            <a:extLst>
              <a:ext uri="{FF2B5EF4-FFF2-40B4-BE49-F238E27FC236}">
                <a16:creationId xmlns:a16="http://schemas.microsoft.com/office/drawing/2014/main" id="{9F60FE23-6A6B-4EFE-96A6-A3B4E09BDD82}"/>
              </a:ext>
            </a:extLst>
          </p:cNvPr>
          <p:cNvSpPr/>
          <p:nvPr/>
        </p:nvSpPr>
        <p:spPr>
          <a:xfrm>
            <a:off x="471068" y="2330451"/>
            <a:ext cx="5369663" cy="1323439"/>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1. </a:t>
            </a:r>
            <a:r>
              <a:rPr lang="it-IT" sz="4000" b="1" dirty="0">
                <a:solidFill>
                  <a:schemeClr val="bg1">
                    <a:lumMod val="50000"/>
                  </a:schemeClr>
                </a:solidFill>
                <a:latin typeface="Open Sans"/>
                <a:cs typeface="Calibri" panose="020F0502020204030204" pitchFamily="34" charset="0"/>
              </a:rPr>
              <a:t>Verifica della selezione dei progetti</a:t>
            </a:r>
          </a:p>
        </p:txBody>
      </p:sp>
      <p:sp>
        <p:nvSpPr>
          <p:cNvPr id="7" name="Rettangolo 6">
            <a:extLst>
              <a:ext uri="{FF2B5EF4-FFF2-40B4-BE49-F238E27FC236}">
                <a16:creationId xmlns:a16="http://schemas.microsoft.com/office/drawing/2014/main" id="{13720F52-A9E2-4FE2-9AD4-235A234B38A4}"/>
              </a:ext>
            </a:extLst>
          </p:cNvPr>
          <p:cNvSpPr/>
          <p:nvPr/>
        </p:nvSpPr>
        <p:spPr>
          <a:xfrm>
            <a:off x="471067" y="4488554"/>
            <a:ext cx="5369663" cy="1938992"/>
          </a:xfrm>
          <a:prstGeom prst="rect">
            <a:avLst/>
          </a:prstGeom>
        </p:spPr>
        <p:txBody>
          <a:bodyPr wrap="square">
            <a:spAutoFit/>
          </a:bodyPr>
          <a:lstStyle/>
          <a:p>
            <a:pPr algn="r">
              <a:defRPr/>
            </a:pPr>
            <a:r>
              <a:rPr lang="it-IT" altLang="it-IT" sz="4000" b="1" dirty="0">
                <a:solidFill>
                  <a:srgbClr val="C00000"/>
                </a:solidFill>
                <a:latin typeface="Open Sans"/>
                <a:cs typeface="Calibri" panose="020F0502020204030204" pitchFamily="34" charset="0"/>
              </a:rPr>
              <a:t>2. </a:t>
            </a:r>
            <a:r>
              <a:rPr lang="it-IT" altLang="it-IT" sz="4000" b="1" dirty="0">
                <a:solidFill>
                  <a:schemeClr val="bg1">
                    <a:lumMod val="50000"/>
                  </a:schemeClr>
                </a:solidFill>
                <a:latin typeface="Open Sans"/>
                <a:cs typeface="Calibri" panose="020F0502020204030204" pitchFamily="34" charset="0"/>
              </a:rPr>
              <a:t>Verifica delle procedure di affidamento </a:t>
            </a:r>
          </a:p>
        </p:txBody>
      </p:sp>
      <p:sp>
        <p:nvSpPr>
          <p:cNvPr id="8" name="Callout: linea con bordo e barra in risalto 7">
            <a:extLst>
              <a:ext uri="{FF2B5EF4-FFF2-40B4-BE49-F238E27FC236}">
                <a16:creationId xmlns:a16="http://schemas.microsoft.com/office/drawing/2014/main" id="{B653461B-6155-4A02-96FD-5BBF0C7521C2}"/>
              </a:ext>
            </a:extLst>
          </p:cNvPr>
          <p:cNvSpPr/>
          <p:nvPr/>
        </p:nvSpPr>
        <p:spPr>
          <a:xfrm>
            <a:off x="7605208" y="6858000"/>
            <a:ext cx="16128000" cy="1938992"/>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216000" bIns="216000" anchor="ctr">
            <a:noAutofit/>
          </a:bodyPr>
          <a:lstStyle/>
          <a:p>
            <a:pPr>
              <a:buClr>
                <a:srgbClr val="FF0000"/>
              </a:buClr>
              <a:buSzPct val="110000"/>
              <a:defRPr/>
            </a:pPr>
            <a:r>
              <a:rPr lang="it-IT" sz="3200" b="1" dirty="0">
                <a:solidFill>
                  <a:srgbClr val="C00000"/>
                </a:solidFill>
                <a:latin typeface="Open Sans"/>
                <a:cs typeface="Calibri" panose="020F0502020204030204" pitchFamily="34" charset="0"/>
              </a:rPr>
              <a:t>A) </a:t>
            </a:r>
            <a:r>
              <a:rPr lang="it-IT" sz="3200" dirty="0">
                <a:solidFill>
                  <a:schemeClr val="accent1">
                    <a:lumMod val="25000"/>
                  </a:schemeClr>
                </a:solidFill>
                <a:latin typeface="Open Sans"/>
                <a:cs typeface="Calibri" panose="020F0502020204030204" pitchFamily="34" charset="0"/>
              </a:rPr>
              <a:t>Opere, beni e servizi</a:t>
            </a:r>
          </a:p>
          <a:p>
            <a:pPr>
              <a:buClr>
                <a:srgbClr val="FF0000"/>
              </a:buClr>
              <a:buSzPct val="110000"/>
              <a:defRPr/>
            </a:pPr>
            <a:r>
              <a:rPr lang="it-IT" sz="3200" b="1" dirty="0">
                <a:solidFill>
                  <a:srgbClr val="C00000"/>
                </a:solidFill>
                <a:latin typeface="Open Sans"/>
                <a:cs typeface="Calibri" panose="020F0502020204030204" pitchFamily="34" charset="0"/>
              </a:rPr>
              <a:t>B) </a:t>
            </a:r>
            <a:r>
              <a:rPr lang="it-IT" sz="3200" dirty="0">
                <a:solidFill>
                  <a:schemeClr val="accent1">
                    <a:lumMod val="25000"/>
                  </a:schemeClr>
                </a:solidFill>
                <a:latin typeface="Open Sans"/>
                <a:cs typeface="Calibri" panose="020F0502020204030204" pitchFamily="34" charset="0"/>
              </a:rPr>
              <a:t>Aiuti</a:t>
            </a:r>
          </a:p>
        </p:txBody>
      </p:sp>
      <p:sp>
        <p:nvSpPr>
          <p:cNvPr id="9" name="Rettangolo 8">
            <a:extLst>
              <a:ext uri="{FF2B5EF4-FFF2-40B4-BE49-F238E27FC236}">
                <a16:creationId xmlns:a16="http://schemas.microsoft.com/office/drawing/2014/main" id="{58E80A84-4150-4719-99DA-0FD9C6842C21}"/>
              </a:ext>
            </a:extLst>
          </p:cNvPr>
          <p:cNvSpPr/>
          <p:nvPr/>
        </p:nvSpPr>
        <p:spPr>
          <a:xfrm>
            <a:off x="238660" y="7169039"/>
            <a:ext cx="5369663" cy="1323439"/>
          </a:xfrm>
          <a:prstGeom prst="rect">
            <a:avLst/>
          </a:prstGeom>
        </p:spPr>
        <p:txBody>
          <a:bodyPr wrap="square">
            <a:spAutoFit/>
          </a:bodyPr>
          <a:lstStyle/>
          <a:p>
            <a:pPr algn="r">
              <a:defRPr/>
            </a:pPr>
            <a:r>
              <a:rPr lang="it-IT" altLang="it-IT" sz="4000" b="1" dirty="0">
                <a:solidFill>
                  <a:srgbClr val="C00000"/>
                </a:solidFill>
                <a:latin typeface="Open Sans"/>
                <a:cs typeface="Calibri" panose="020F0502020204030204" pitchFamily="34" charset="0"/>
              </a:rPr>
              <a:t>3. </a:t>
            </a:r>
            <a:r>
              <a:rPr lang="it-IT" altLang="it-IT" sz="4000" b="1" dirty="0">
                <a:solidFill>
                  <a:schemeClr val="bg1">
                    <a:lumMod val="50000"/>
                  </a:schemeClr>
                </a:solidFill>
                <a:latin typeface="Open Sans"/>
                <a:cs typeface="Calibri" panose="020F0502020204030204" pitchFamily="34" charset="0"/>
              </a:rPr>
              <a:t>Verifica delle domande di rimborso </a:t>
            </a:r>
          </a:p>
        </p:txBody>
      </p:sp>
      <p:sp>
        <p:nvSpPr>
          <p:cNvPr id="12" name="CasellaDiTesto 1">
            <a:extLst>
              <a:ext uri="{FF2B5EF4-FFF2-40B4-BE49-F238E27FC236}">
                <a16:creationId xmlns:a16="http://schemas.microsoft.com/office/drawing/2014/main" id="{F8560233-C3D6-4C75-9257-B2236575CEFB}"/>
              </a:ext>
            </a:extLst>
          </p:cNvPr>
          <p:cNvSpPr txBox="1">
            <a:spLocks noChangeArrowheads="1"/>
          </p:cNvSpPr>
          <p:nvPr/>
        </p:nvSpPr>
        <p:spPr bwMode="auto">
          <a:xfrm>
            <a:off x="15792450" y="11287126"/>
            <a:ext cx="47529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it-IT" altLang="it-IT" sz="2800" i="1" dirty="0">
                <a:latin typeface="Open Sans"/>
                <a:cs typeface="Calibri" panose="020F0502020204030204" pitchFamily="34" charset="0"/>
              </a:rPr>
              <a:t>(continua)</a:t>
            </a:r>
          </a:p>
        </p:txBody>
      </p:sp>
      <p:sp>
        <p:nvSpPr>
          <p:cNvPr id="13" name="Callout: linea con bordo e barra in risalto 12">
            <a:extLst>
              <a:ext uri="{FF2B5EF4-FFF2-40B4-BE49-F238E27FC236}">
                <a16:creationId xmlns:a16="http://schemas.microsoft.com/office/drawing/2014/main" id="{3DE421E2-5D8E-48E5-9969-64DD87638D84}"/>
              </a:ext>
            </a:extLst>
          </p:cNvPr>
          <p:cNvSpPr/>
          <p:nvPr/>
        </p:nvSpPr>
        <p:spPr>
          <a:xfrm>
            <a:off x="7605208" y="9137691"/>
            <a:ext cx="15621000" cy="1913546"/>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216000" bIns="216000" anchor="ctr">
            <a:spAutoFit/>
          </a:bodyPr>
          <a:lstStyle/>
          <a:p>
            <a:pPr>
              <a:buClr>
                <a:srgbClr val="FF0000"/>
              </a:buClr>
              <a:buSzPct val="110000"/>
              <a:defRPr/>
            </a:pPr>
            <a:r>
              <a:rPr lang="it-IT" sz="3200" b="1" dirty="0">
                <a:solidFill>
                  <a:srgbClr val="C00000"/>
                </a:solidFill>
                <a:latin typeface="Open Sans"/>
                <a:cs typeface="Calibri" panose="020F0502020204030204" pitchFamily="34" charset="0"/>
              </a:rPr>
              <a:t>A) </a:t>
            </a:r>
            <a:r>
              <a:rPr lang="it-IT" sz="3200" dirty="0">
                <a:solidFill>
                  <a:schemeClr val="accent1">
                    <a:lumMod val="25000"/>
                  </a:schemeClr>
                </a:solidFill>
                <a:latin typeface="Open Sans"/>
                <a:cs typeface="Calibri" panose="020F0502020204030204" pitchFamily="34" charset="0"/>
              </a:rPr>
              <a:t>Missioni</a:t>
            </a:r>
          </a:p>
          <a:p>
            <a:pPr>
              <a:buClr>
                <a:srgbClr val="FF0000"/>
              </a:buClr>
              <a:buSzPct val="110000"/>
              <a:defRPr/>
            </a:pPr>
            <a:r>
              <a:rPr lang="it-IT" sz="3200" b="1" dirty="0">
                <a:solidFill>
                  <a:srgbClr val="C00000"/>
                </a:solidFill>
                <a:latin typeface="Open Sans"/>
                <a:cs typeface="Calibri" panose="020F0502020204030204" pitchFamily="34" charset="0"/>
              </a:rPr>
              <a:t>B) </a:t>
            </a:r>
            <a:r>
              <a:rPr lang="it-IT" sz="3200" dirty="0">
                <a:solidFill>
                  <a:schemeClr val="accent1">
                    <a:lumMod val="25000"/>
                  </a:schemeClr>
                </a:solidFill>
                <a:latin typeface="Open Sans"/>
                <a:cs typeface="Calibri" panose="020F0502020204030204" pitchFamily="34" charset="0"/>
              </a:rPr>
              <a:t>Personale esterno</a:t>
            </a:r>
          </a:p>
          <a:p>
            <a:pPr>
              <a:buClr>
                <a:srgbClr val="FF0000"/>
              </a:buClr>
              <a:buSzPct val="110000"/>
              <a:defRPr/>
            </a:pPr>
            <a:r>
              <a:rPr lang="it-IT" sz="3200" b="1" dirty="0">
                <a:solidFill>
                  <a:srgbClr val="C00000"/>
                </a:solidFill>
                <a:latin typeface="Open Sans"/>
                <a:cs typeface="Calibri" panose="020F0502020204030204" pitchFamily="34" charset="0"/>
              </a:rPr>
              <a:t>C) </a:t>
            </a:r>
            <a:r>
              <a:rPr lang="it-IT" sz="3200" dirty="0">
                <a:solidFill>
                  <a:schemeClr val="accent1">
                    <a:lumMod val="25000"/>
                  </a:schemeClr>
                </a:solidFill>
                <a:latin typeface="Open Sans"/>
                <a:cs typeface="Calibri" panose="020F0502020204030204" pitchFamily="34" charset="0"/>
              </a:rPr>
              <a:t>Personale Interno</a:t>
            </a:r>
          </a:p>
        </p:txBody>
      </p:sp>
      <p:sp>
        <p:nvSpPr>
          <p:cNvPr id="14" name="Rettangolo 13">
            <a:extLst>
              <a:ext uri="{FF2B5EF4-FFF2-40B4-BE49-F238E27FC236}">
                <a16:creationId xmlns:a16="http://schemas.microsoft.com/office/drawing/2014/main" id="{AB45F24D-9978-43BF-ACC8-CD3DBC8F9113}"/>
              </a:ext>
            </a:extLst>
          </p:cNvPr>
          <p:cNvSpPr/>
          <p:nvPr/>
        </p:nvSpPr>
        <p:spPr>
          <a:xfrm>
            <a:off x="-58917" y="9532488"/>
            <a:ext cx="5952363" cy="1323439"/>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4. </a:t>
            </a:r>
            <a:r>
              <a:rPr lang="it-IT" sz="4000" b="1" dirty="0">
                <a:solidFill>
                  <a:schemeClr val="bg1">
                    <a:lumMod val="50000"/>
                  </a:schemeClr>
                </a:solidFill>
                <a:latin typeface="Open Sans"/>
                <a:cs typeface="Calibri" panose="020F0502020204030204" pitchFamily="34" charset="0"/>
              </a:rPr>
              <a:t>Personale</a:t>
            </a:r>
            <a:br>
              <a:rPr lang="it-IT" sz="4000" b="1" dirty="0">
                <a:solidFill>
                  <a:schemeClr val="bg1">
                    <a:lumMod val="50000"/>
                  </a:schemeClr>
                </a:solidFill>
                <a:latin typeface="Open Sans"/>
                <a:cs typeface="Calibri" panose="020F0502020204030204" pitchFamily="34" charset="0"/>
              </a:rPr>
            </a:br>
            <a:r>
              <a:rPr lang="it-IT" sz="4000" b="1" dirty="0">
                <a:solidFill>
                  <a:schemeClr val="bg1">
                    <a:lumMod val="50000"/>
                  </a:schemeClr>
                </a:solidFill>
                <a:latin typeface="Open Sans"/>
                <a:cs typeface="Calibri" panose="020F0502020204030204" pitchFamily="34" charset="0"/>
              </a:rPr>
              <a:t>e missioni</a:t>
            </a:r>
          </a:p>
        </p:txBody>
      </p:sp>
      <p:sp>
        <p:nvSpPr>
          <p:cNvPr id="16" name="CasellaDiTesto 15">
            <a:extLst>
              <a:ext uri="{FF2B5EF4-FFF2-40B4-BE49-F238E27FC236}">
                <a16:creationId xmlns:a16="http://schemas.microsoft.com/office/drawing/2014/main" id="{007CD03A-AB98-45C7-BEE5-6A1694BE1693}"/>
              </a:ext>
            </a:extLst>
          </p:cNvPr>
          <p:cNvSpPr txBox="1"/>
          <p:nvPr/>
        </p:nvSpPr>
        <p:spPr>
          <a:xfrm>
            <a:off x="14153200" y="7196479"/>
            <a:ext cx="9073008" cy="1152587"/>
          </a:xfrm>
          <a:prstGeom prst="rect">
            <a:avLst/>
          </a:prstGeom>
          <a:solidFill>
            <a:schemeClr val="bg1">
              <a:lumMod val="10000"/>
              <a:lumOff val="90000"/>
            </a:schemeClr>
          </a:solidFill>
          <a:ln>
            <a:solidFill>
              <a:srgbClr val="FFC000"/>
            </a:solidFill>
          </a:ln>
        </p:spPr>
        <p:txBody>
          <a:bodyPr wrap="square" lIns="144000" tIns="144000" rIns="144000" bIns="144000" rtlCol="0">
            <a:spAutoFit/>
          </a:bodyPr>
          <a:lstStyle/>
          <a:p>
            <a:r>
              <a:rPr lang="it-IT" sz="2800" i="1" dirty="0">
                <a:latin typeface="Open Sans"/>
              </a:rPr>
              <a:t>Include la verifica dei Progetti Generatori di Entrate, degli Aiuti e del rischio di frodi</a:t>
            </a:r>
          </a:p>
        </p:txBody>
      </p:sp>
    </p:spTree>
    <p:extLst>
      <p:ext uri="{BB962C8B-B14F-4D97-AF65-F5344CB8AC3E}">
        <p14:creationId xmlns:p14="http://schemas.microsoft.com/office/powerpoint/2010/main" val="4183822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iagramma 1">
            <a:extLst>
              <a:ext uri="{FF2B5EF4-FFF2-40B4-BE49-F238E27FC236}">
                <a16:creationId xmlns:a16="http://schemas.microsoft.com/office/drawing/2014/main" id="{FE39A983-FD33-4CDF-98AA-7E22E95C7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613" b="-12727"/>
          <a:stretch>
            <a:fillRect/>
          </a:stretch>
        </p:blipFill>
        <p:spPr bwMode="auto">
          <a:xfrm>
            <a:off x="7800839" y="785506"/>
            <a:ext cx="16576676" cy="1181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E3123F0A-A379-4A7A-8D8A-40422AFF1763}"/>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4" name="Text Box 2">
            <a:extLst>
              <a:ext uri="{FF2B5EF4-FFF2-40B4-BE49-F238E27FC236}">
                <a16:creationId xmlns:a16="http://schemas.microsoft.com/office/drawing/2014/main" id="{904473BA-E392-47EC-8595-662CD05DF36D}"/>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Operazioni finanziate mediante costi semplificati</a:t>
            </a:r>
          </a:p>
          <a:p>
            <a:pPr eaLnBrk="1" hangingPunct="1"/>
            <a:r>
              <a:rPr lang="it-IT" altLang="it-IT" sz="3600" b="1" dirty="0">
                <a:solidFill>
                  <a:srgbClr val="800000"/>
                </a:solidFill>
                <a:latin typeface="Open Sans"/>
                <a:ea typeface="MS PGothic" panose="020B0600070205080204" pitchFamily="34" charset="-128"/>
              </a:rPr>
              <a:t>Paragrafo 4.8 del Manuale</a:t>
            </a:r>
          </a:p>
        </p:txBody>
      </p:sp>
      <p:sp>
        <p:nvSpPr>
          <p:cNvPr id="5" name="Rettangolo 4">
            <a:extLst>
              <a:ext uri="{FF2B5EF4-FFF2-40B4-BE49-F238E27FC236}">
                <a16:creationId xmlns:a16="http://schemas.microsoft.com/office/drawing/2014/main" id="{1BE8471E-DC46-4B6F-B5C9-0F162C24CC09}"/>
              </a:ext>
            </a:extLst>
          </p:cNvPr>
          <p:cNvSpPr/>
          <p:nvPr/>
        </p:nvSpPr>
        <p:spPr bwMode="auto">
          <a:xfrm>
            <a:off x="2" y="2134698"/>
            <a:ext cx="7223446" cy="911579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360000" rIns="720000" bIns="360000" numCol="1" rtlCol="0" anchor="ctr" anchorCtr="0" compatLnSpc="1">
            <a:prstTxWarp prst="textNoShape">
              <a:avLst/>
            </a:prstTxWarp>
            <a:noAutofit/>
          </a:bodyPr>
          <a:lstStyle/>
          <a:p>
            <a:pPr lvl="0" defTabSz="914400" eaLnBrk="1" hangingPunct="1">
              <a:spcBef>
                <a:spcPts val="0"/>
              </a:spcBef>
              <a:buClr>
                <a:srgbClr val="FF0000"/>
              </a:buClr>
            </a:pPr>
            <a:r>
              <a:rPr lang="it-IT" altLang="it-IT" sz="6000" b="1" dirty="0">
                <a:solidFill>
                  <a:schemeClr val="accent1">
                    <a:lumMod val="75000"/>
                  </a:schemeClr>
                </a:solidFill>
                <a:latin typeface="Open Sans"/>
                <a:cs typeface="Arial" panose="020B0604020202020204" pitchFamily="34" charset="0"/>
              </a:rPr>
              <a:t>Verifica delle forme di rimborso</a:t>
            </a:r>
            <a:endParaRPr lang="it-IT" altLang="it-IT" sz="60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427912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0200ADE-D2B4-4BEF-8618-B974ABDDAC7F}"/>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2">
            <a:extLst>
              <a:ext uri="{FF2B5EF4-FFF2-40B4-BE49-F238E27FC236}">
                <a16:creationId xmlns:a16="http://schemas.microsoft.com/office/drawing/2014/main" id="{98A2E59B-4B09-46DE-A493-CC3B56500A9B}"/>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Verifica degli Indicatori</a:t>
            </a:r>
          </a:p>
          <a:p>
            <a:pPr eaLnBrk="1" hangingPunct="1"/>
            <a:r>
              <a:rPr lang="it-IT" altLang="it-IT" sz="3600" b="1" dirty="0">
                <a:solidFill>
                  <a:srgbClr val="800000"/>
                </a:solidFill>
                <a:latin typeface="Open Sans"/>
                <a:ea typeface="MS PGothic" panose="020B0600070205080204" pitchFamily="34" charset="-128"/>
              </a:rPr>
              <a:t>Paragrafo 4.9</a:t>
            </a:r>
          </a:p>
        </p:txBody>
      </p:sp>
      <p:sp>
        <p:nvSpPr>
          <p:cNvPr id="4" name="Rettangolo 3">
            <a:extLst>
              <a:ext uri="{FF2B5EF4-FFF2-40B4-BE49-F238E27FC236}">
                <a16:creationId xmlns:a16="http://schemas.microsoft.com/office/drawing/2014/main" id="{52960BC2-54DA-467E-8769-C0E0950A0A85}"/>
              </a:ext>
            </a:extLst>
          </p:cNvPr>
          <p:cNvSpPr/>
          <p:nvPr/>
        </p:nvSpPr>
        <p:spPr bwMode="auto">
          <a:xfrm>
            <a:off x="2" y="1850626"/>
            <a:ext cx="10895854" cy="983191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60000" tIns="360000" rIns="360000" bIns="360000" numCol="1" rtlCol="0" anchor="ctr" anchorCtr="0" compatLnSpc="1">
            <a:prstTxWarp prst="textNoShape">
              <a:avLst/>
            </a:prstTxWarp>
            <a:noAutofit/>
          </a:bodyPr>
          <a:lstStyle/>
          <a:p>
            <a:pPr eaLnBrk="1" hangingPunct="1"/>
            <a:r>
              <a:rPr lang="it-IT" altLang="it-IT" sz="4400" dirty="0">
                <a:solidFill>
                  <a:schemeClr val="bg1"/>
                </a:solidFill>
                <a:latin typeface="Open Sans"/>
              </a:rPr>
              <a:t>Le verifiche di gestione devono garantire, sulla base dei dati riferiti dai beneficiari a livello di operazione, che i dati aggregati sugli indicatori e i valori target a livello di priorità di investimento, di priorità o di programma, siano puntuali, completi e affidabili. Nel corso delle verifiche vengono pertanto controllati i requisiti chiave che riguardano la raccolta, la conservazione e la qualità dei dati.</a:t>
            </a: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graphicFrame>
        <p:nvGraphicFramePr>
          <p:cNvPr id="5" name="Group 27">
            <a:extLst>
              <a:ext uri="{FF2B5EF4-FFF2-40B4-BE49-F238E27FC236}">
                <a16:creationId xmlns:a16="http://schemas.microsoft.com/office/drawing/2014/main" id="{90766E54-DDEC-4437-9028-7FA5745D0E94}"/>
              </a:ext>
            </a:extLst>
          </p:cNvPr>
          <p:cNvGraphicFramePr>
            <a:graphicFrameLocks noGrp="1"/>
          </p:cNvGraphicFramePr>
          <p:nvPr>
            <p:extLst>
              <p:ext uri="{D42A27DB-BD31-4B8C-83A1-F6EECF244321}">
                <p14:modId xmlns:p14="http://schemas.microsoft.com/office/powerpoint/2010/main" val="2167737495"/>
              </p:ext>
            </p:extLst>
          </p:nvPr>
        </p:nvGraphicFramePr>
        <p:xfrm>
          <a:off x="11543928" y="2609528"/>
          <a:ext cx="11903966" cy="7704856"/>
        </p:xfrm>
        <a:graphic>
          <a:graphicData uri="http://schemas.openxmlformats.org/drawingml/2006/table">
            <a:tbl>
              <a:tblPr/>
              <a:tblGrid>
                <a:gridCol w="11903966">
                  <a:extLst>
                    <a:ext uri="{9D8B030D-6E8A-4147-A177-3AD203B41FA5}">
                      <a16:colId xmlns:a16="http://schemas.microsoft.com/office/drawing/2014/main" val="930711330"/>
                    </a:ext>
                  </a:extLst>
                </a:gridCol>
              </a:tblGrid>
              <a:tr h="213862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kern="1200" cap="none" normalizeH="0" baseline="0" dirty="0">
                          <a:ln>
                            <a:noFill/>
                          </a:ln>
                          <a:solidFill>
                            <a:schemeClr val="bg1"/>
                          </a:solidFill>
                          <a:effectLst/>
                          <a:latin typeface="Open Sans"/>
                          <a:ea typeface="+mn-ea"/>
                          <a:cs typeface="Arial" panose="020B0604020202020204" pitchFamily="34" charset="0"/>
                        </a:rPr>
                        <a:t>Requisiti che riguardano la raccolta, la conservazione e la qualità dei dati.</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516487030"/>
                  </a:ext>
                </a:extLst>
              </a:tr>
              <a:tr h="248927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Progressi realizzati per il raggiungimento degli indicatori (al momento delle domande di rimborso)</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829320882"/>
                  </a:ext>
                </a:extLst>
              </a:tr>
              <a:tr h="307695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571500" marR="0" lvl="0" indent="-571500" algn="l" defTabSz="914400" rtl="0" eaLnBrk="1" fontAlgn="base" latinLnBrk="0" hangingPunct="1">
                        <a:lnSpc>
                          <a:spcPct val="100000"/>
                        </a:lnSpc>
                        <a:spcBef>
                          <a:spcPct val="20000"/>
                        </a:spcBef>
                        <a:spcAft>
                          <a:spcPct val="0"/>
                        </a:spcAft>
                        <a:buClr>
                          <a:srgbClr val="FF0000"/>
                        </a:buClr>
                        <a:buSzPct val="120000"/>
                        <a:buFont typeface="Arial" panose="020B0604020202020204" pitchFamily="34" charset="0"/>
                        <a:buChar char="•"/>
                        <a:tabLst/>
                      </a:pPr>
                      <a:r>
                        <a:rPr kumimoji="0" lang="it-IT" altLang="it-IT" sz="4400" b="0" i="0" u="none" strike="noStrike" cap="none" normalizeH="0" baseline="0" dirty="0">
                          <a:ln>
                            <a:noFill/>
                          </a:ln>
                          <a:solidFill>
                            <a:schemeClr val="bg1"/>
                          </a:solidFill>
                          <a:effectLst/>
                          <a:latin typeface="Open Sans"/>
                          <a:cs typeface="Arial" panose="020B0604020202020204" pitchFamily="34" charset="0"/>
                        </a:rPr>
                        <a:t>Presenza delle informazioni pertinenti sugli indicatori e verifica dei livelli conseguiti (al rimborso finale)</a:t>
                      </a:r>
                    </a:p>
                  </a:txBody>
                  <a:tcPr marL="180000" marR="180000" marT="93600" marB="93600" anchor="ctr" horzOverflow="overflow">
                    <a:lnL cap="flat">
                      <a:noFill/>
                    </a:lnL>
                    <a:lnR cap="flat">
                      <a:noFill/>
                    </a:lnR>
                    <a:lnT w="12700" cap="flat" cmpd="sng" algn="ctr">
                      <a:solidFill>
                        <a:srgbClr val="DE0000"/>
                      </a:solidFill>
                      <a:prstDash val="sysDot"/>
                      <a:round/>
                      <a:headEnd type="none" w="med" len="med"/>
                      <a:tailEnd type="none" w="med" len="med"/>
                    </a:lnT>
                    <a:lnB w="12700" cap="flat" cmpd="sng" algn="ctr">
                      <a:solidFill>
                        <a:srgbClr val="DE0000"/>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4117384094"/>
                  </a:ext>
                </a:extLst>
              </a:tr>
            </a:tbl>
          </a:graphicData>
        </a:graphic>
      </p:graphicFrame>
    </p:spTree>
    <p:extLst>
      <p:ext uri="{BB962C8B-B14F-4D97-AF65-F5344CB8AC3E}">
        <p14:creationId xmlns:p14="http://schemas.microsoft.com/office/powerpoint/2010/main" val="4268988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D96CA41-19F6-431D-8090-710D717BF8D8}"/>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2">
            <a:extLst>
              <a:ext uri="{FF2B5EF4-FFF2-40B4-BE49-F238E27FC236}">
                <a16:creationId xmlns:a16="http://schemas.microsoft.com/office/drawing/2014/main" id="{598112B4-6874-47E9-BA07-865A291D3007}"/>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Strumenti finanziari</a:t>
            </a:r>
          </a:p>
          <a:p>
            <a:pPr eaLnBrk="1" hangingPunct="1"/>
            <a:r>
              <a:rPr lang="it-IT" altLang="it-IT" sz="4000" b="1" dirty="0">
                <a:solidFill>
                  <a:srgbClr val="800000"/>
                </a:solidFill>
                <a:latin typeface="Open Sans"/>
                <a:ea typeface="MS PGothic" panose="020B0600070205080204" pitchFamily="34" charset="-128"/>
              </a:rPr>
              <a:t>Paragrafo 4.10</a:t>
            </a:r>
          </a:p>
        </p:txBody>
      </p:sp>
      <p:sp>
        <p:nvSpPr>
          <p:cNvPr id="9" name="Rettangolo 8">
            <a:extLst>
              <a:ext uri="{FF2B5EF4-FFF2-40B4-BE49-F238E27FC236}">
                <a16:creationId xmlns:a16="http://schemas.microsoft.com/office/drawing/2014/main" id="{AFC3F455-8670-4ED9-9F9C-9C7DD20D11B6}"/>
              </a:ext>
            </a:extLst>
          </p:cNvPr>
          <p:cNvSpPr/>
          <p:nvPr/>
        </p:nvSpPr>
        <p:spPr>
          <a:xfrm>
            <a:off x="914354" y="2679694"/>
            <a:ext cx="7848872" cy="6740307"/>
          </a:xfrm>
          <a:prstGeom prst="rect">
            <a:avLst/>
          </a:prstGeom>
        </p:spPr>
        <p:txBody>
          <a:bodyPr wrap="square">
            <a:spAutoFit/>
          </a:bodyPr>
          <a:lstStyle/>
          <a:p>
            <a:pPr defTabSz="457200" eaLnBrk="1" fontAlgn="auto" hangingPunct="1">
              <a:spcBef>
                <a:spcPts val="0"/>
              </a:spcBef>
              <a:spcAft>
                <a:spcPts val="0"/>
              </a:spcAft>
            </a:pPr>
            <a:r>
              <a:rPr lang="it-IT" sz="3600" dirty="0">
                <a:solidFill>
                  <a:srgbClr val="000000"/>
                </a:solidFill>
                <a:latin typeface="Open Sans"/>
                <a:ea typeface="+mn-ea"/>
                <a:cs typeface="+mn-cs"/>
              </a:rPr>
              <a:t>Gli strumenti finanziari (SF) sono misure di sostegno finanziario dell'Unione fornite a titolo complementare dal bilancio per conseguire uno o più obiettivi strategici specifici dell'Unione. Tali strumenti possono assumere la forma di investimenti azionari o quasi-azionari, prestiti o garanzie, o altri strumenti di condivisione del rischio, e possono, se del caso, essere associati a sovvenzioni.</a:t>
            </a:r>
            <a:endParaRPr lang="it-IT" sz="3600" dirty="0">
              <a:solidFill>
                <a:prstClr val="black"/>
              </a:solidFill>
              <a:latin typeface="Open Sans"/>
              <a:ea typeface="+mn-ea"/>
              <a:cs typeface="+mn-cs"/>
            </a:endParaRPr>
          </a:p>
        </p:txBody>
      </p:sp>
      <p:sp>
        <p:nvSpPr>
          <p:cNvPr id="10" name="Rettangolo 9">
            <a:extLst>
              <a:ext uri="{FF2B5EF4-FFF2-40B4-BE49-F238E27FC236}">
                <a16:creationId xmlns:a16="http://schemas.microsoft.com/office/drawing/2014/main" id="{B5173BE3-C08D-413D-AFE5-D9FF7EF3CB61}"/>
              </a:ext>
            </a:extLst>
          </p:cNvPr>
          <p:cNvSpPr/>
          <p:nvPr/>
        </p:nvSpPr>
        <p:spPr bwMode="auto">
          <a:xfrm>
            <a:off x="11615936" y="1887181"/>
            <a:ext cx="10895854" cy="983191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60000" tIns="612000" rIns="360000" bIns="360000" numCol="1" rtlCol="0" anchor="t" anchorCtr="0" compatLnSpc="1">
            <a:prstTxWarp prst="textNoShape">
              <a:avLst/>
            </a:prstTxWarp>
            <a:noAutofit/>
          </a:bodyPr>
          <a:lstStyle/>
          <a:p>
            <a:pPr eaLnBrk="1" hangingPunct="1">
              <a:spcBef>
                <a:spcPts val="1200"/>
              </a:spcBef>
            </a:pPr>
            <a:r>
              <a:rPr lang="it-IT" altLang="it-IT" sz="3600" b="1" dirty="0">
                <a:solidFill>
                  <a:schemeClr val="bg1"/>
                </a:solidFill>
                <a:latin typeface="Open Sans"/>
              </a:rPr>
              <a:t>Esempi di punti di controllo</a:t>
            </a:r>
            <a:r>
              <a:rPr lang="it-IT" altLang="it-IT" sz="3600" dirty="0">
                <a:solidFill>
                  <a:schemeClr val="bg1"/>
                </a:solidFill>
                <a:latin typeface="Open Sans"/>
              </a:rPr>
              <a:t>:</a:t>
            </a:r>
          </a:p>
          <a:p>
            <a:pPr marL="571500" indent="-571500" eaLnBrk="1" hangingPunct="1">
              <a:spcBef>
                <a:spcPts val="1200"/>
              </a:spcBef>
              <a:buClr>
                <a:srgbClr val="FF0000"/>
              </a:buClr>
              <a:buSzPct val="120000"/>
              <a:buFont typeface="Arial" panose="020B0604020202020204" pitchFamily="34" charset="0"/>
              <a:buChar char="•"/>
            </a:pPr>
            <a:r>
              <a:rPr lang="it-IT" altLang="it-IT" sz="3600" dirty="0">
                <a:solidFill>
                  <a:schemeClr val="bg1"/>
                </a:solidFill>
                <a:latin typeface="Open Sans"/>
              </a:rPr>
              <a:t>Valutazione ex ante</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Opzioni di attuazione</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Elementi della progettazione dello strumento</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Accordo di finanziamento</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Presenza del cofinanziamento</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Gestione degli Aiuti di Stato</a:t>
            </a:r>
          </a:p>
          <a:p>
            <a:pPr marL="571500" indent="-571500" eaLnBrk="1" hangingPunct="1">
              <a:buClr>
                <a:srgbClr val="FF0000"/>
              </a:buClr>
              <a:buSzPct val="120000"/>
              <a:buFont typeface="Arial" panose="020B0604020202020204" pitchFamily="34" charset="0"/>
              <a:buChar char="•"/>
            </a:pPr>
            <a:endParaRPr lang="it-IT" altLang="it-IT" sz="3600" dirty="0">
              <a:solidFill>
                <a:schemeClr val="bg1"/>
              </a:solidFill>
              <a:latin typeface="Open Sans"/>
            </a:endParaRP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Conformità dell'accordo</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Attuazione della strategia di investimento</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Attuazione del programma di attività</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Costi di gestione</a:t>
            </a:r>
          </a:p>
          <a:p>
            <a:pPr marL="571500" indent="-571500" eaLnBrk="1" hangingPunct="1">
              <a:buClr>
                <a:srgbClr val="FF0000"/>
              </a:buClr>
              <a:buSzPct val="120000"/>
              <a:buFont typeface="Arial" panose="020B0604020202020204" pitchFamily="34" charset="0"/>
              <a:buChar char="•"/>
            </a:pPr>
            <a:r>
              <a:rPr lang="it-IT" altLang="it-IT" sz="3600" dirty="0">
                <a:solidFill>
                  <a:schemeClr val="bg1"/>
                </a:solidFill>
                <a:latin typeface="Open Sans"/>
              </a:rPr>
              <a:t>Monitoraggio e rendicontazione</a:t>
            </a:r>
          </a:p>
          <a:p>
            <a:pPr marL="571500" indent="-571500" eaLnBrk="1" hangingPunct="1">
              <a:buClr>
                <a:srgbClr val="FF0000"/>
              </a:buClr>
              <a:buSzPct val="120000"/>
              <a:buFont typeface="Arial" panose="020B0604020202020204" pitchFamily="34" charset="0"/>
              <a:buChar char="•"/>
            </a:pPr>
            <a:endParaRPr lang="it-IT" altLang="it-IT" sz="3600" dirty="0">
              <a:solidFill>
                <a:schemeClr val="bg1"/>
              </a:solidFill>
              <a:latin typeface="Open Sans"/>
            </a:endParaRPr>
          </a:p>
          <a:p>
            <a:pPr eaLnBrk="1" hangingPunct="1"/>
            <a:endParaRPr lang="it-IT" altLang="it-IT" sz="3600" dirty="0">
              <a:solidFill>
                <a:schemeClr val="bg1"/>
              </a:solidFill>
              <a:latin typeface="Open Sans"/>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3026968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0">
            <a:extLst>
              <a:ext uri="{FF2B5EF4-FFF2-40B4-BE49-F238E27FC236}">
                <a16:creationId xmlns:a16="http://schemas.microsoft.com/office/drawing/2014/main" id="{FA52A8F9-AD41-44CA-92AA-E80A818610B4}"/>
              </a:ext>
            </a:extLst>
          </p:cNvPr>
          <p:cNvGraphicFramePr>
            <a:graphicFrameLocks noGrp="1"/>
          </p:cNvGraphicFramePr>
          <p:nvPr>
            <p:extLst>
              <p:ext uri="{D42A27DB-BD31-4B8C-83A1-F6EECF244321}">
                <p14:modId xmlns:p14="http://schemas.microsoft.com/office/powerpoint/2010/main" val="4163441852"/>
              </p:ext>
            </p:extLst>
          </p:nvPr>
        </p:nvGraphicFramePr>
        <p:xfrm>
          <a:off x="0" y="1938337"/>
          <a:ext cx="23857296" cy="9839326"/>
        </p:xfrm>
        <a:graphic>
          <a:graphicData uri="http://schemas.openxmlformats.org/drawingml/2006/table">
            <a:tbl>
              <a:tblPr/>
              <a:tblGrid>
                <a:gridCol w="6431360">
                  <a:extLst>
                    <a:ext uri="{9D8B030D-6E8A-4147-A177-3AD203B41FA5}">
                      <a16:colId xmlns:a16="http://schemas.microsoft.com/office/drawing/2014/main" val="395846662"/>
                    </a:ext>
                  </a:extLst>
                </a:gridCol>
                <a:gridCol w="17425936">
                  <a:extLst>
                    <a:ext uri="{9D8B030D-6E8A-4147-A177-3AD203B41FA5}">
                      <a16:colId xmlns:a16="http://schemas.microsoft.com/office/drawing/2014/main" val="1519130785"/>
                    </a:ext>
                  </a:extLst>
                </a:gridCol>
              </a:tblGrid>
              <a:tr h="4175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4000" b="0" i="0" u="none" strike="noStrike" cap="none" normalizeH="0" baseline="0" dirty="0">
                          <a:ln>
                            <a:noFill/>
                          </a:ln>
                          <a:solidFill>
                            <a:schemeClr val="bg1"/>
                          </a:solidFill>
                          <a:effectLst/>
                          <a:latin typeface="Open Sans"/>
                          <a:cs typeface="Arial" panose="020B0604020202020204" pitchFamily="34" charset="0"/>
                        </a:rPr>
                        <a:t>Reg. 1303 / 2013</a:t>
                      </a:r>
                    </a:p>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chemeClr val="bg1"/>
                          </a:solidFill>
                          <a:effectLst/>
                          <a:latin typeface="Open Sans"/>
                          <a:cs typeface="Arial" panose="020B0604020202020204" pitchFamily="34" charset="0"/>
                        </a:rPr>
                        <a:t>Articolo 2 “Definizioni”, punti 9 e 10</a:t>
                      </a:r>
                    </a:p>
                  </a:txBody>
                  <a:tcPr marL="396000" marR="360000" marT="91440" marB="91440" horzOverflow="overflow">
                    <a:lnL cap="flat">
                      <a:noFill/>
                    </a:lnL>
                    <a:lnR w="38100" cap="flat" cmpd="sng" algn="ctr">
                      <a:solidFill>
                        <a:srgbClr val="D07C00"/>
                      </a:solidFill>
                      <a:prstDash val="sysDot"/>
                      <a:round/>
                      <a:headEnd type="none" w="med" len="med"/>
                      <a:tailEnd type="none" w="med" len="med"/>
                    </a:lnR>
                    <a:lnT cap="flat">
                      <a:noFill/>
                    </a:lnT>
                    <a:lnB>
                      <a:noFill/>
                    </a:lnB>
                    <a:lnTlToBr>
                      <a:noFill/>
                    </a:lnTlToBr>
                    <a:lnBlToTr>
                      <a:noFill/>
                    </a:lnBlToTr>
                    <a:solidFill>
                      <a:schemeClr val="accent2"/>
                    </a:solid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	[…] nel contesto degli strumenti finanziari, un'operazione è costituita dai contributi finanziari di un programma agli strumenti finanziari e dal successivo sostegno finanziario fornito da tali strumenti finanziari;</a:t>
                      </a:r>
                    </a:p>
                    <a:p>
                      <a:pPr marL="357188" marR="0" lvl="0" indent="-357188" algn="l" defTabSz="914400" rtl="0" eaLnBrk="1" fontAlgn="base" latinLnBrk="0" hangingPunct="1">
                        <a:lnSpc>
                          <a:spcPct val="100000"/>
                        </a:lnSpc>
                        <a:spcBef>
                          <a:spcPct val="35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	[…] nel quadro degli strumenti finanziari [… il beneficiario] è l'organismo che attua lo strumento finanziario ovvero, se del caso, il fondo di fondi</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cap="flat">
                      <a:noFill/>
                    </a:lnT>
                    <a:lnB>
                      <a:noFill/>
                    </a:lnB>
                    <a:lnTlToBr>
                      <a:noFill/>
                    </a:lnTlToBr>
                    <a:lnBlToTr>
                      <a:noFill/>
                    </a:lnBlToTr>
                    <a:noFill/>
                  </a:tcPr>
                </a:tc>
                <a:extLst>
                  <a:ext uri="{0D108BD9-81ED-4DB2-BD59-A6C34878D82A}">
                    <a16:rowId xmlns:a16="http://schemas.microsoft.com/office/drawing/2014/main" val="3865825143"/>
                  </a:ext>
                </a:extLst>
              </a:tr>
              <a:tr h="566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0"/>
                        </a:spcAft>
                        <a:buClrTx/>
                        <a:buSzTx/>
                        <a:buFontTx/>
                        <a:buNone/>
                        <a:tabLst/>
                      </a:pPr>
                      <a:r>
                        <a:rPr kumimoji="0" lang="it-IT" altLang="it-IT" sz="3200" b="0" i="1" u="none" strike="noStrike" cap="none" normalizeH="0" baseline="0" dirty="0">
                          <a:ln>
                            <a:noFill/>
                          </a:ln>
                          <a:solidFill>
                            <a:schemeClr val="bg1"/>
                          </a:solidFill>
                          <a:effectLst/>
                          <a:latin typeface="Open Sans"/>
                          <a:cs typeface="Arial" panose="020B0604020202020204" pitchFamily="34" charset="0"/>
                        </a:rPr>
                        <a:t>Articolo 37 “Strumenti finanziari”, commi  1 e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3200" b="0" i="1" u="none" strike="noStrike" cap="none" normalizeH="0" baseline="0" dirty="0">
                        <a:ln>
                          <a:noFill/>
                        </a:ln>
                        <a:solidFill>
                          <a:schemeClr val="bg1"/>
                        </a:solidFill>
                        <a:effectLst/>
                        <a:latin typeface="Open Sans"/>
                        <a:cs typeface="Arial" panose="020B0604020202020204" pitchFamily="34" charset="0"/>
                      </a:endParaRPr>
                    </a:p>
                  </a:txBody>
                  <a:tcPr marL="396000" marR="360000" marT="91440" marB="91440" horzOverflow="overflow">
                    <a:lnL cap="flat">
                      <a:noFill/>
                    </a:lnL>
                    <a:lnR w="38100" cap="flat" cmpd="sng" algn="ctr">
                      <a:solidFill>
                        <a:srgbClr val="D07C00"/>
                      </a:solidFill>
                      <a:prstDash val="sysDot"/>
                      <a:round/>
                      <a:headEnd type="none" w="med" len="med"/>
                      <a:tailEnd type="none" w="med" len="med"/>
                    </a:lnR>
                    <a:lnT>
                      <a:noFill/>
                    </a:lnT>
                    <a:lnB cap="flat">
                      <a:noFill/>
                    </a:lnB>
                    <a:lnTlToBr>
                      <a:noFill/>
                    </a:lnTlToBr>
                    <a:lnBlToTr>
                      <a:noFill/>
                    </a:lnBlToTr>
                    <a:solidFill>
                      <a:schemeClr val="accent2"/>
                    </a:solidFill>
                  </a:tcPr>
                </a:tc>
                <a:tc>
                  <a:txBody>
                    <a:bodyPr/>
                    <a:lstStyle>
                      <a:lvl1pPr marL="357188" indent="-357188">
                        <a:spcBef>
                          <a:spcPct val="20000"/>
                        </a:spcBef>
                        <a:defRPr sz="2800">
                          <a:solidFill>
                            <a:schemeClr val="tx1"/>
                          </a:solidFill>
                          <a:latin typeface="Arial" panose="020B0604020202020204" pitchFamily="34" charset="0"/>
                          <a:cs typeface="Arial" panose="020B0604020202020204" pitchFamily="34" charset="0"/>
                        </a:defRPr>
                      </a:lvl1pPr>
                      <a:lvl2pPr marL="536575">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1.	[…] Gli strumenti finanziari sono attuati per sostenere investimenti che si prevede siano finanziariamente sostenibili e non diano luogo a un finanziamento sufficiente da fonti di mercato.</a:t>
                      </a:r>
                    </a:p>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it-IT" altLang="it-IT" sz="3600" b="0" i="0" u="none" strike="noStrike" cap="none" normalizeH="0" baseline="0" dirty="0">
                          <a:ln>
                            <a:noFill/>
                          </a:ln>
                          <a:solidFill>
                            <a:schemeClr val="bg1"/>
                          </a:solidFill>
                          <a:effectLst/>
                          <a:latin typeface="Open Sans"/>
                          <a:cs typeface="Arial" panose="020B0604020202020204" pitchFamily="34" charset="0"/>
                        </a:rPr>
                        <a:t>2.	Il sostegno di strumenti finanziari è basato su una </a:t>
                      </a:r>
                      <a:r>
                        <a:rPr kumimoji="0" lang="it-IT" altLang="it-IT" sz="3600" b="1" i="0" u="none" strike="noStrike" cap="none" normalizeH="0" baseline="0" dirty="0">
                          <a:ln>
                            <a:noFill/>
                          </a:ln>
                          <a:solidFill>
                            <a:schemeClr val="bg1"/>
                          </a:solidFill>
                          <a:effectLst/>
                          <a:latin typeface="Open Sans"/>
                          <a:cs typeface="Arial" panose="020B0604020202020204" pitchFamily="34" charset="0"/>
                        </a:rPr>
                        <a:t>valutazione ex ante</a:t>
                      </a:r>
                      <a:r>
                        <a:rPr kumimoji="0" lang="it-IT" altLang="it-IT" sz="3600" b="0" i="0" u="none" strike="noStrike" cap="none" normalizeH="0" baseline="0" dirty="0">
                          <a:ln>
                            <a:noFill/>
                          </a:ln>
                          <a:solidFill>
                            <a:schemeClr val="bg1"/>
                          </a:solidFill>
                          <a:effectLst/>
                          <a:latin typeface="Open Sans"/>
                          <a:cs typeface="Arial" panose="020B0604020202020204" pitchFamily="34" charset="0"/>
                        </a:rPr>
                        <a:t> che abbia fornito evidenze sui fallimenti del mercato o condizioni di investimento subottimali, nonché sul livello e sugli ambiti stimati della necessità di investimenti pubblici, compresi i tipi di strumenti finanziari da sostenere. Tale valutazione ex ante comprende […]</a:t>
                      </a:r>
                    </a:p>
                  </a:txBody>
                  <a:tcPr marL="468000" marR="180000" marT="93600" marB="93600" horzOverflow="overflow">
                    <a:lnL w="38100" cap="flat" cmpd="sng" algn="ctr">
                      <a:solidFill>
                        <a:srgbClr val="D07C00"/>
                      </a:solidFill>
                      <a:prstDash val="sysDot"/>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2190240548"/>
                  </a:ext>
                </a:extLst>
              </a:tr>
            </a:tbl>
          </a:graphicData>
        </a:graphic>
      </p:graphicFrame>
      <p:sp>
        <p:nvSpPr>
          <p:cNvPr id="3" name="Rettangolo 2">
            <a:extLst>
              <a:ext uri="{FF2B5EF4-FFF2-40B4-BE49-F238E27FC236}">
                <a16:creationId xmlns:a16="http://schemas.microsoft.com/office/drawing/2014/main" id="{3072C79E-E0CD-473C-85B4-C475BFE8B1A5}"/>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4" name="Text Box 2">
            <a:extLst>
              <a:ext uri="{FF2B5EF4-FFF2-40B4-BE49-F238E27FC236}">
                <a16:creationId xmlns:a16="http://schemas.microsoft.com/office/drawing/2014/main" id="{29EFF5EF-4355-4BFE-9535-4FFB4ABBAC8F}"/>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Strumenti finanziari</a:t>
            </a:r>
          </a:p>
          <a:p>
            <a:pPr eaLnBrk="1" hangingPunct="1"/>
            <a:r>
              <a:rPr lang="it-IT" altLang="it-IT" sz="4000" b="1" dirty="0">
                <a:solidFill>
                  <a:srgbClr val="800000"/>
                </a:solidFill>
                <a:latin typeface="Open Sans"/>
                <a:ea typeface="MS PGothic" panose="020B0600070205080204" pitchFamily="34" charset="-128"/>
              </a:rPr>
              <a:t>Paragrafo 4.10</a:t>
            </a:r>
          </a:p>
        </p:txBody>
      </p:sp>
    </p:spTree>
    <p:extLst>
      <p:ext uri="{BB962C8B-B14F-4D97-AF65-F5344CB8AC3E}">
        <p14:creationId xmlns:p14="http://schemas.microsoft.com/office/powerpoint/2010/main" val="3094679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633FD82-DCEF-4E41-8591-F365ACF931C0}"/>
              </a:ext>
            </a:extLst>
          </p:cNvPr>
          <p:cNvPicPr>
            <a:picLocks noChangeAspect="1"/>
          </p:cNvPicPr>
          <p:nvPr/>
        </p:nvPicPr>
        <p:blipFill>
          <a:blip r:embed="rId2"/>
          <a:stretch>
            <a:fillRect/>
          </a:stretch>
        </p:blipFill>
        <p:spPr>
          <a:xfrm>
            <a:off x="896394" y="2393504"/>
            <a:ext cx="22044654" cy="8712968"/>
          </a:xfrm>
          <a:prstGeom prst="rect">
            <a:avLst/>
          </a:prstGeom>
        </p:spPr>
      </p:pic>
      <p:sp>
        <p:nvSpPr>
          <p:cNvPr id="3" name="Rettangolo 2">
            <a:extLst>
              <a:ext uri="{FF2B5EF4-FFF2-40B4-BE49-F238E27FC236}">
                <a16:creationId xmlns:a16="http://schemas.microsoft.com/office/drawing/2014/main" id="{B7A7EC4B-A833-4D14-9975-1DAD67AA905B}"/>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4" name="Text Box 2">
            <a:extLst>
              <a:ext uri="{FF2B5EF4-FFF2-40B4-BE49-F238E27FC236}">
                <a16:creationId xmlns:a16="http://schemas.microsoft.com/office/drawing/2014/main" id="{0A297C74-3D1E-4D63-8351-A416A15B78BE}"/>
              </a:ext>
            </a:extLst>
          </p:cNvPr>
          <p:cNvSpPr txBox="1">
            <a:spLocks noChangeArrowheads="1"/>
          </p:cNvSpPr>
          <p:nvPr/>
        </p:nvSpPr>
        <p:spPr bwMode="auto">
          <a:xfrm>
            <a:off x="670720" y="49572"/>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Strumenti finanziari</a:t>
            </a:r>
          </a:p>
          <a:p>
            <a:pPr eaLnBrk="1" hangingPunct="1"/>
            <a:r>
              <a:rPr lang="it-IT" altLang="it-IT" sz="3600" b="1" dirty="0">
                <a:solidFill>
                  <a:srgbClr val="800000"/>
                </a:solidFill>
                <a:latin typeface="Open Sans"/>
                <a:ea typeface="MS PGothic" panose="020B0600070205080204" pitchFamily="34" charset="-128"/>
              </a:rPr>
              <a:t>Paragrafo 4.10</a:t>
            </a:r>
          </a:p>
        </p:txBody>
      </p:sp>
    </p:spTree>
    <p:extLst>
      <p:ext uri="{BB962C8B-B14F-4D97-AF65-F5344CB8AC3E}">
        <p14:creationId xmlns:p14="http://schemas.microsoft.com/office/powerpoint/2010/main" val="313122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E6DD03-61C4-4400-8BBF-36A389BD6E2C}"/>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Le spese ammissibili</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6BAFC85A-9374-4D42-969E-01D35362BC05}"/>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264451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807360-F0B8-462C-983C-ACB9EC598FD6}"/>
              </a:ext>
            </a:extLst>
          </p:cNvPr>
          <p:cNvSpPr/>
          <p:nvPr/>
        </p:nvSpPr>
        <p:spPr bwMode="auto">
          <a:xfrm>
            <a:off x="0" y="0"/>
            <a:ext cx="24383999" cy="13681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r>
              <a:rPr lang="it-IT" altLang="it-IT" sz="4400" b="1" dirty="0">
                <a:solidFill>
                  <a:srgbClr val="990000"/>
                </a:solidFill>
                <a:latin typeface="Open Sans"/>
                <a:cs typeface="Calibri" panose="020F0502020204030204" pitchFamily="34" charset="0"/>
              </a:rPr>
              <a:t>I principi generali sull'ammissibilità</a:t>
            </a:r>
            <a:br>
              <a:rPr lang="it-IT" altLang="it-IT" sz="4800" b="1" dirty="0">
                <a:solidFill>
                  <a:srgbClr val="990000"/>
                </a:solidFill>
                <a:latin typeface="Open Sans"/>
                <a:cs typeface="Calibri" panose="020F0502020204030204" pitchFamily="34" charset="0"/>
              </a:rPr>
            </a:br>
            <a:r>
              <a:rPr lang="it-IT" altLang="it-IT" sz="3200" b="1" dirty="0">
                <a:solidFill>
                  <a:srgbClr val="990000"/>
                </a:solidFill>
                <a:latin typeface="Open Sans"/>
                <a:cs typeface="Calibri" panose="020F0502020204030204" pitchFamily="34" charset="0"/>
              </a:rPr>
              <a:t>Paragrafo 5.1</a:t>
            </a:r>
            <a:endParaRPr lang="it-IT" altLang="it-IT" sz="4800" b="1" dirty="0">
              <a:solidFill>
                <a:srgbClr val="990000"/>
              </a:solidFill>
              <a:latin typeface="Open Sans"/>
              <a:cs typeface="Calibri" panose="020F0502020204030204" pitchFamily="34" charset="0"/>
            </a:endParaRPr>
          </a:p>
        </p:txBody>
      </p:sp>
      <p:graphicFrame>
        <p:nvGraphicFramePr>
          <p:cNvPr id="3" name="Diagramma 2">
            <a:extLst>
              <a:ext uri="{FF2B5EF4-FFF2-40B4-BE49-F238E27FC236}">
                <a16:creationId xmlns:a16="http://schemas.microsoft.com/office/drawing/2014/main" id="{A6FCACAF-61B2-4FC1-B57B-CACD32751161}"/>
              </a:ext>
            </a:extLst>
          </p:cNvPr>
          <p:cNvGraphicFramePr/>
          <p:nvPr>
            <p:extLst>
              <p:ext uri="{D42A27DB-BD31-4B8C-83A1-F6EECF244321}">
                <p14:modId xmlns:p14="http://schemas.microsoft.com/office/powerpoint/2010/main" val="3306000633"/>
              </p:ext>
            </p:extLst>
          </p:nvPr>
        </p:nvGraphicFramePr>
        <p:xfrm>
          <a:off x="1246784" y="1285542"/>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2070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77631D2-A439-4241-9576-405844599E7E}"/>
              </a:ext>
            </a:extLst>
          </p:cNvPr>
          <p:cNvSpPr/>
          <p:nvPr/>
        </p:nvSpPr>
        <p:spPr bwMode="auto">
          <a:xfrm>
            <a:off x="0" y="0"/>
            <a:ext cx="24383999" cy="174543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r>
              <a:rPr lang="it-IT" altLang="it-IT" sz="4400" b="1" dirty="0">
                <a:solidFill>
                  <a:srgbClr val="990000"/>
                </a:solidFill>
                <a:latin typeface="Open Sans"/>
                <a:cs typeface="Calibri" panose="020F0502020204030204" pitchFamily="34" charset="0"/>
              </a:rPr>
              <a:t>Qual è il principio violato?</a:t>
            </a:r>
            <a:br>
              <a:rPr lang="it-IT" altLang="it-IT" sz="4800" b="1" dirty="0">
                <a:solidFill>
                  <a:srgbClr val="990000"/>
                </a:solidFill>
                <a:latin typeface="Open Sans"/>
                <a:cs typeface="Calibri" panose="020F0502020204030204" pitchFamily="34" charset="0"/>
              </a:rPr>
            </a:br>
            <a:r>
              <a:rPr lang="it-IT" altLang="it-IT" sz="3200" b="1" dirty="0">
                <a:solidFill>
                  <a:srgbClr val="990000"/>
                </a:solidFill>
                <a:latin typeface="Open Sans"/>
                <a:cs typeface="Calibri" panose="020F0502020204030204" pitchFamily="34" charset="0"/>
              </a:rPr>
              <a:t>Esercizio</a:t>
            </a:r>
            <a:endParaRPr lang="it-IT" altLang="it-IT" sz="4800" b="1" dirty="0">
              <a:solidFill>
                <a:srgbClr val="990000"/>
              </a:solidFill>
              <a:latin typeface="Open Sans"/>
              <a:cs typeface="Calibri" panose="020F0502020204030204" pitchFamily="34" charset="0"/>
            </a:endParaRPr>
          </a:p>
        </p:txBody>
      </p:sp>
      <p:graphicFrame>
        <p:nvGraphicFramePr>
          <p:cNvPr id="3" name="Tabella 3">
            <a:extLst>
              <a:ext uri="{FF2B5EF4-FFF2-40B4-BE49-F238E27FC236}">
                <a16:creationId xmlns:a16="http://schemas.microsoft.com/office/drawing/2014/main" id="{8920551E-AED7-4F29-BF33-6F4C6B29E8AF}"/>
              </a:ext>
            </a:extLst>
          </p:cNvPr>
          <p:cNvGraphicFramePr>
            <a:graphicFrameLocks noGrp="1"/>
          </p:cNvGraphicFramePr>
          <p:nvPr>
            <p:extLst>
              <p:ext uri="{D42A27DB-BD31-4B8C-83A1-F6EECF244321}">
                <p14:modId xmlns:p14="http://schemas.microsoft.com/office/powerpoint/2010/main" val="2726384522"/>
              </p:ext>
            </p:extLst>
          </p:nvPr>
        </p:nvGraphicFramePr>
        <p:xfrm>
          <a:off x="598712" y="2102040"/>
          <a:ext cx="22826536" cy="9041728"/>
        </p:xfrm>
        <a:graphic>
          <a:graphicData uri="http://schemas.openxmlformats.org/drawingml/2006/table">
            <a:tbl>
              <a:tblPr firstRow="1" bandRow="1">
                <a:tableStyleId>{1E171933-4619-4E11-9A3F-F7608DF75F80}</a:tableStyleId>
              </a:tblPr>
              <a:tblGrid>
                <a:gridCol w="11521280">
                  <a:extLst>
                    <a:ext uri="{9D8B030D-6E8A-4147-A177-3AD203B41FA5}">
                      <a16:colId xmlns:a16="http://schemas.microsoft.com/office/drawing/2014/main" val="1485013070"/>
                    </a:ext>
                  </a:extLst>
                </a:gridCol>
                <a:gridCol w="1310546">
                  <a:extLst>
                    <a:ext uri="{9D8B030D-6E8A-4147-A177-3AD203B41FA5}">
                      <a16:colId xmlns:a16="http://schemas.microsoft.com/office/drawing/2014/main" val="2551227494"/>
                    </a:ext>
                  </a:extLst>
                </a:gridCol>
                <a:gridCol w="1209734">
                  <a:extLst>
                    <a:ext uri="{9D8B030D-6E8A-4147-A177-3AD203B41FA5}">
                      <a16:colId xmlns:a16="http://schemas.microsoft.com/office/drawing/2014/main" val="3416956946"/>
                    </a:ext>
                  </a:extLst>
                </a:gridCol>
                <a:gridCol w="1512168">
                  <a:extLst>
                    <a:ext uri="{9D8B030D-6E8A-4147-A177-3AD203B41FA5}">
                      <a16:colId xmlns:a16="http://schemas.microsoft.com/office/drawing/2014/main" val="2801412758"/>
                    </a:ext>
                  </a:extLst>
                </a:gridCol>
                <a:gridCol w="1368152">
                  <a:extLst>
                    <a:ext uri="{9D8B030D-6E8A-4147-A177-3AD203B41FA5}">
                      <a16:colId xmlns:a16="http://schemas.microsoft.com/office/drawing/2014/main" val="1619267686"/>
                    </a:ext>
                  </a:extLst>
                </a:gridCol>
                <a:gridCol w="1224136">
                  <a:extLst>
                    <a:ext uri="{9D8B030D-6E8A-4147-A177-3AD203B41FA5}">
                      <a16:colId xmlns:a16="http://schemas.microsoft.com/office/drawing/2014/main" val="1839722306"/>
                    </a:ext>
                  </a:extLst>
                </a:gridCol>
                <a:gridCol w="1080120">
                  <a:extLst>
                    <a:ext uri="{9D8B030D-6E8A-4147-A177-3AD203B41FA5}">
                      <a16:colId xmlns:a16="http://schemas.microsoft.com/office/drawing/2014/main" val="409661557"/>
                    </a:ext>
                  </a:extLst>
                </a:gridCol>
                <a:gridCol w="1296144">
                  <a:extLst>
                    <a:ext uri="{9D8B030D-6E8A-4147-A177-3AD203B41FA5}">
                      <a16:colId xmlns:a16="http://schemas.microsoft.com/office/drawing/2014/main" val="1477575336"/>
                    </a:ext>
                  </a:extLst>
                </a:gridCol>
                <a:gridCol w="1224136">
                  <a:extLst>
                    <a:ext uri="{9D8B030D-6E8A-4147-A177-3AD203B41FA5}">
                      <a16:colId xmlns:a16="http://schemas.microsoft.com/office/drawing/2014/main" val="804780347"/>
                    </a:ext>
                  </a:extLst>
                </a:gridCol>
                <a:gridCol w="1080120">
                  <a:extLst>
                    <a:ext uri="{9D8B030D-6E8A-4147-A177-3AD203B41FA5}">
                      <a16:colId xmlns:a16="http://schemas.microsoft.com/office/drawing/2014/main" val="2830193911"/>
                    </a:ext>
                  </a:extLst>
                </a:gridCol>
              </a:tblGrid>
              <a:tr h="846688">
                <a:tc>
                  <a:txBody>
                    <a:bodyPr/>
                    <a:lstStyle/>
                    <a:p>
                      <a:endParaRPr lang="it-IT" dirty="0"/>
                    </a:p>
                  </a:txBody>
                  <a:tcPr anchor="ctr"/>
                </a:tc>
                <a:tc>
                  <a:txBody>
                    <a:bodyPr/>
                    <a:lstStyle/>
                    <a:p>
                      <a:pPr algn="ctr"/>
                      <a:r>
                        <a:rPr lang="it-IT" sz="2800" dirty="0"/>
                        <a:t>EFF</a:t>
                      </a:r>
                      <a:endParaRPr lang="it-IT" sz="2800" dirty="0">
                        <a:latin typeface="Open Sans"/>
                      </a:endParaRPr>
                    </a:p>
                  </a:txBody>
                  <a:tcPr anchor="ctr"/>
                </a:tc>
                <a:tc>
                  <a:txBody>
                    <a:bodyPr/>
                    <a:lstStyle/>
                    <a:p>
                      <a:pPr algn="ctr"/>
                      <a:r>
                        <a:rPr lang="it-IT" sz="2800" dirty="0"/>
                        <a:t>LEG</a:t>
                      </a:r>
                      <a:endParaRPr lang="it-IT" sz="2800" dirty="0">
                        <a:latin typeface="Open Sans"/>
                      </a:endParaRPr>
                    </a:p>
                  </a:txBody>
                  <a:tcPr anchor="ctr"/>
                </a:tc>
                <a:tc>
                  <a:txBody>
                    <a:bodyPr/>
                    <a:lstStyle/>
                    <a:p>
                      <a:pPr algn="ctr"/>
                      <a:r>
                        <a:rPr lang="it-IT" sz="2800" dirty="0"/>
                        <a:t>TEM</a:t>
                      </a:r>
                      <a:endParaRPr lang="it-IT" sz="2800" dirty="0">
                        <a:latin typeface="Open Sans"/>
                      </a:endParaRPr>
                    </a:p>
                  </a:txBody>
                  <a:tcPr anchor="ctr"/>
                </a:tc>
                <a:tc>
                  <a:txBody>
                    <a:bodyPr/>
                    <a:lstStyle/>
                    <a:p>
                      <a:pPr algn="ctr"/>
                      <a:r>
                        <a:rPr lang="it-IT" sz="2800" dirty="0"/>
                        <a:t>DOC</a:t>
                      </a:r>
                      <a:endParaRPr lang="it-IT" sz="2800" dirty="0">
                        <a:latin typeface="Open Sans"/>
                      </a:endParaRPr>
                    </a:p>
                  </a:txBody>
                  <a:tcPr anchor="ctr"/>
                </a:tc>
                <a:tc>
                  <a:txBody>
                    <a:bodyPr/>
                    <a:lstStyle/>
                    <a:p>
                      <a:pPr algn="ctr"/>
                      <a:r>
                        <a:rPr lang="it-IT" sz="2800" dirty="0"/>
                        <a:t>TRA</a:t>
                      </a:r>
                      <a:endParaRPr lang="it-IT" sz="2800" dirty="0">
                        <a:latin typeface="Open Sans"/>
                      </a:endParaRPr>
                    </a:p>
                  </a:txBody>
                  <a:tcPr anchor="ctr"/>
                </a:tc>
                <a:tc>
                  <a:txBody>
                    <a:bodyPr/>
                    <a:lstStyle/>
                    <a:p>
                      <a:pPr algn="ctr"/>
                      <a:r>
                        <a:rPr lang="it-IT" sz="2800" dirty="0"/>
                        <a:t>PER</a:t>
                      </a:r>
                      <a:endParaRPr lang="it-IT" sz="2800" dirty="0">
                        <a:latin typeface="Open Sans"/>
                      </a:endParaRPr>
                    </a:p>
                  </a:txBody>
                  <a:tcPr anchor="ctr"/>
                </a:tc>
                <a:tc>
                  <a:txBody>
                    <a:bodyPr/>
                    <a:lstStyle/>
                    <a:p>
                      <a:pPr algn="ctr"/>
                      <a:r>
                        <a:rPr lang="it-IT" sz="2800" dirty="0"/>
                        <a:t>LOC</a:t>
                      </a:r>
                      <a:endParaRPr lang="it-IT" sz="2800" dirty="0">
                        <a:latin typeface="Open Sans"/>
                      </a:endParaRPr>
                    </a:p>
                  </a:txBody>
                  <a:tcPr anchor="ctr"/>
                </a:tc>
                <a:tc>
                  <a:txBody>
                    <a:bodyPr/>
                    <a:lstStyle/>
                    <a:p>
                      <a:pPr algn="ctr"/>
                      <a:r>
                        <a:rPr lang="it-IT" sz="2800" dirty="0"/>
                        <a:t>CUM</a:t>
                      </a:r>
                      <a:endParaRPr lang="it-IT" sz="2800" dirty="0">
                        <a:latin typeface="Open Sans"/>
                      </a:endParaRPr>
                    </a:p>
                  </a:txBody>
                  <a:tcPr anchor="ctr"/>
                </a:tc>
                <a:tc>
                  <a:txBody>
                    <a:bodyPr/>
                    <a:lstStyle/>
                    <a:p>
                      <a:pPr algn="ctr"/>
                      <a:r>
                        <a:rPr lang="it-IT" sz="2800" dirty="0"/>
                        <a:t>STA</a:t>
                      </a:r>
                      <a:endParaRPr lang="it-IT" sz="2800" dirty="0">
                        <a:latin typeface="Open Sans"/>
                      </a:endParaRPr>
                    </a:p>
                  </a:txBody>
                  <a:tcPr anchor="ctr"/>
                </a:tc>
                <a:extLst>
                  <a:ext uri="{0D108BD9-81ED-4DB2-BD59-A6C34878D82A}">
                    <a16:rowId xmlns:a16="http://schemas.microsoft.com/office/drawing/2014/main" val="482614147"/>
                  </a:ext>
                </a:extLst>
              </a:tr>
              <a:tr h="0">
                <a:tc>
                  <a:txBody>
                    <a:bodyPr/>
                    <a:lstStyle/>
                    <a:p>
                      <a:r>
                        <a:rPr lang="it-IT" sz="3600" b="1" dirty="0">
                          <a:latin typeface="Open Sans"/>
                        </a:rPr>
                        <a:t>Una spesa superiore a 100 euro viene effettuata con carta di credito personale</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7200" dirty="0">
                          <a:solidFill>
                            <a:srgbClr val="FF0000"/>
                          </a:solidFill>
                          <a:latin typeface="Open Sans"/>
                        </a:rPr>
                        <a:t>*</a:t>
                      </a:r>
                      <a:endParaRPr lang="it-IT" sz="6600" dirty="0">
                        <a:solidFill>
                          <a:srgbClr val="FF0000"/>
                        </a:solidFill>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2044777654"/>
                  </a:ext>
                </a:extLst>
              </a:tr>
              <a:tr h="0">
                <a:tc>
                  <a:txBody>
                    <a:bodyPr/>
                    <a:lstStyle/>
                    <a:p>
                      <a:r>
                        <a:rPr lang="it-IT" sz="3600" b="1" dirty="0">
                          <a:latin typeface="Open Sans"/>
                        </a:rPr>
                        <a:t>Un'operazione di partecipazione ad una fiera all'estero non avvantaggia l'area del programma </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325760558"/>
                  </a:ext>
                </a:extLst>
              </a:tr>
              <a:tr h="0">
                <a:tc>
                  <a:txBody>
                    <a:bodyPr/>
                    <a:lstStyle/>
                    <a:p>
                      <a:r>
                        <a:rPr lang="it-IT" sz="3600" b="1" dirty="0">
                          <a:latin typeface="Open Sans"/>
                        </a:rPr>
                        <a:t>Fattura priva di dicitura di annullo o senza dichiarazione di impegno in caso di fattura elettronica</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2317688512"/>
                  </a:ext>
                </a:extLst>
              </a:tr>
              <a:tr h="0">
                <a:tc>
                  <a:txBody>
                    <a:bodyPr/>
                    <a:lstStyle/>
                    <a:p>
                      <a:r>
                        <a:rPr lang="it-IT" sz="3600" b="1" dirty="0">
                          <a:latin typeface="Open Sans"/>
                        </a:rPr>
                        <a:t>Rilocalizzazione dell'attività produttiva di una PMI beneficiaria di aiuti entro tre anni</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extLst>
                  <a:ext uri="{0D108BD9-81ED-4DB2-BD59-A6C34878D82A}">
                    <a16:rowId xmlns:a16="http://schemas.microsoft.com/office/drawing/2014/main" val="5884703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600" b="1" dirty="0"/>
                        <a:t>L'anticipazione relativa ad un aiuto di Stato viene coperta dalle spese dopo cinque anni</a:t>
                      </a:r>
                      <a:endParaRPr lang="it-IT" sz="3600" b="1" dirty="0">
                        <a:latin typeface="Open Sans"/>
                      </a:endParaRP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3434478605"/>
                  </a:ext>
                </a:extLst>
              </a:tr>
            </a:tbl>
          </a:graphicData>
        </a:graphic>
      </p:graphicFrame>
    </p:spTree>
    <p:extLst>
      <p:ext uri="{BB962C8B-B14F-4D97-AF65-F5344CB8AC3E}">
        <p14:creationId xmlns:p14="http://schemas.microsoft.com/office/powerpoint/2010/main" val="641781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77631D2-A439-4241-9576-405844599E7E}"/>
              </a:ext>
            </a:extLst>
          </p:cNvPr>
          <p:cNvSpPr/>
          <p:nvPr/>
        </p:nvSpPr>
        <p:spPr bwMode="auto">
          <a:xfrm>
            <a:off x="0" y="0"/>
            <a:ext cx="24383999" cy="174543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r>
              <a:rPr lang="it-IT" altLang="it-IT" sz="4400" b="1" dirty="0">
                <a:solidFill>
                  <a:srgbClr val="990000"/>
                </a:solidFill>
                <a:latin typeface="Open Sans"/>
                <a:cs typeface="Calibri" panose="020F0502020204030204" pitchFamily="34" charset="0"/>
              </a:rPr>
              <a:t>Qual è il principio violato?</a:t>
            </a:r>
            <a:br>
              <a:rPr lang="it-IT" altLang="it-IT" sz="4800" b="1" dirty="0">
                <a:solidFill>
                  <a:srgbClr val="990000"/>
                </a:solidFill>
                <a:latin typeface="Open Sans"/>
                <a:cs typeface="Calibri" panose="020F0502020204030204" pitchFamily="34" charset="0"/>
              </a:rPr>
            </a:br>
            <a:r>
              <a:rPr lang="it-IT" altLang="it-IT" sz="3200" b="1" dirty="0">
                <a:solidFill>
                  <a:srgbClr val="990000"/>
                </a:solidFill>
                <a:latin typeface="Open Sans"/>
                <a:cs typeface="Calibri" panose="020F0502020204030204" pitchFamily="34" charset="0"/>
              </a:rPr>
              <a:t>Esercizio</a:t>
            </a:r>
            <a:endParaRPr lang="it-IT" altLang="it-IT" sz="4800" b="1" dirty="0">
              <a:solidFill>
                <a:srgbClr val="990000"/>
              </a:solidFill>
              <a:latin typeface="Open Sans"/>
              <a:cs typeface="Calibri" panose="020F0502020204030204" pitchFamily="34" charset="0"/>
            </a:endParaRPr>
          </a:p>
        </p:txBody>
      </p:sp>
      <p:graphicFrame>
        <p:nvGraphicFramePr>
          <p:cNvPr id="3" name="Tabella 3">
            <a:extLst>
              <a:ext uri="{FF2B5EF4-FFF2-40B4-BE49-F238E27FC236}">
                <a16:creationId xmlns:a16="http://schemas.microsoft.com/office/drawing/2014/main" id="{8920551E-AED7-4F29-BF33-6F4C6B29E8AF}"/>
              </a:ext>
            </a:extLst>
          </p:cNvPr>
          <p:cNvGraphicFramePr>
            <a:graphicFrameLocks noGrp="1"/>
          </p:cNvGraphicFramePr>
          <p:nvPr>
            <p:extLst>
              <p:ext uri="{D42A27DB-BD31-4B8C-83A1-F6EECF244321}">
                <p14:modId xmlns:p14="http://schemas.microsoft.com/office/powerpoint/2010/main" val="3277014590"/>
              </p:ext>
            </p:extLst>
          </p:nvPr>
        </p:nvGraphicFramePr>
        <p:xfrm>
          <a:off x="598712" y="2102040"/>
          <a:ext cx="22826536" cy="9041728"/>
        </p:xfrm>
        <a:graphic>
          <a:graphicData uri="http://schemas.openxmlformats.org/drawingml/2006/table">
            <a:tbl>
              <a:tblPr firstRow="1" bandRow="1">
                <a:tableStyleId>{1E171933-4619-4E11-9A3F-F7608DF75F80}</a:tableStyleId>
              </a:tblPr>
              <a:tblGrid>
                <a:gridCol w="11521280">
                  <a:extLst>
                    <a:ext uri="{9D8B030D-6E8A-4147-A177-3AD203B41FA5}">
                      <a16:colId xmlns:a16="http://schemas.microsoft.com/office/drawing/2014/main" val="1485013070"/>
                    </a:ext>
                  </a:extLst>
                </a:gridCol>
                <a:gridCol w="1310546">
                  <a:extLst>
                    <a:ext uri="{9D8B030D-6E8A-4147-A177-3AD203B41FA5}">
                      <a16:colId xmlns:a16="http://schemas.microsoft.com/office/drawing/2014/main" val="2551227494"/>
                    </a:ext>
                  </a:extLst>
                </a:gridCol>
                <a:gridCol w="1209734">
                  <a:extLst>
                    <a:ext uri="{9D8B030D-6E8A-4147-A177-3AD203B41FA5}">
                      <a16:colId xmlns:a16="http://schemas.microsoft.com/office/drawing/2014/main" val="3416956946"/>
                    </a:ext>
                  </a:extLst>
                </a:gridCol>
                <a:gridCol w="1512168">
                  <a:extLst>
                    <a:ext uri="{9D8B030D-6E8A-4147-A177-3AD203B41FA5}">
                      <a16:colId xmlns:a16="http://schemas.microsoft.com/office/drawing/2014/main" val="2801412758"/>
                    </a:ext>
                  </a:extLst>
                </a:gridCol>
                <a:gridCol w="1368152">
                  <a:extLst>
                    <a:ext uri="{9D8B030D-6E8A-4147-A177-3AD203B41FA5}">
                      <a16:colId xmlns:a16="http://schemas.microsoft.com/office/drawing/2014/main" val="1619267686"/>
                    </a:ext>
                  </a:extLst>
                </a:gridCol>
                <a:gridCol w="1224136">
                  <a:extLst>
                    <a:ext uri="{9D8B030D-6E8A-4147-A177-3AD203B41FA5}">
                      <a16:colId xmlns:a16="http://schemas.microsoft.com/office/drawing/2014/main" val="1839722306"/>
                    </a:ext>
                  </a:extLst>
                </a:gridCol>
                <a:gridCol w="1080120">
                  <a:extLst>
                    <a:ext uri="{9D8B030D-6E8A-4147-A177-3AD203B41FA5}">
                      <a16:colId xmlns:a16="http://schemas.microsoft.com/office/drawing/2014/main" val="409661557"/>
                    </a:ext>
                  </a:extLst>
                </a:gridCol>
                <a:gridCol w="1296144">
                  <a:extLst>
                    <a:ext uri="{9D8B030D-6E8A-4147-A177-3AD203B41FA5}">
                      <a16:colId xmlns:a16="http://schemas.microsoft.com/office/drawing/2014/main" val="1477575336"/>
                    </a:ext>
                  </a:extLst>
                </a:gridCol>
                <a:gridCol w="1224136">
                  <a:extLst>
                    <a:ext uri="{9D8B030D-6E8A-4147-A177-3AD203B41FA5}">
                      <a16:colId xmlns:a16="http://schemas.microsoft.com/office/drawing/2014/main" val="804780347"/>
                    </a:ext>
                  </a:extLst>
                </a:gridCol>
                <a:gridCol w="1080120">
                  <a:extLst>
                    <a:ext uri="{9D8B030D-6E8A-4147-A177-3AD203B41FA5}">
                      <a16:colId xmlns:a16="http://schemas.microsoft.com/office/drawing/2014/main" val="2830193911"/>
                    </a:ext>
                  </a:extLst>
                </a:gridCol>
              </a:tblGrid>
              <a:tr h="846688">
                <a:tc>
                  <a:txBody>
                    <a:bodyPr/>
                    <a:lstStyle/>
                    <a:p>
                      <a:endParaRPr lang="it-IT" dirty="0"/>
                    </a:p>
                  </a:txBody>
                  <a:tcPr anchor="ctr"/>
                </a:tc>
                <a:tc>
                  <a:txBody>
                    <a:bodyPr/>
                    <a:lstStyle/>
                    <a:p>
                      <a:pPr algn="ctr"/>
                      <a:r>
                        <a:rPr lang="it-IT" sz="2800" dirty="0"/>
                        <a:t>EFF</a:t>
                      </a:r>
                      <a:endParaRPr lang="it-IT" sz="2800" dirty="0">
                        <a:latin typeface="Open Sans"/>
                      </a:endParaRPr>
                    </a:p>
                  </a:txBody>
                  <a:tcPr anchor="ctr"/>
                </a:tc>
                <a:tc>
                  <a:txBody>
                    <a:bodyPr/>
                    <a:lstStyle/>
                    <a:p>
                      <a:pPr algn="ctr"/>
                      <a:r>
                        <a:rPr lang="it-IT" sz="2800" dirty="0"/>
                        <a:t>LEG</a:t>
                      </a:r>
                      <a:endParaRPr lang="it-IT" sz="2800" dirty="0">
                        <a:latin typeface="Open Sans"/>
                      </a:endParaRPr>
                    </a:p>
                  </a:txBody>
                  <a:tcPr anchor="ctr"/>
                </a:tc>
                <a:tc>
                  <a:txBody>
                    <a:bodyPr/>
                    <a:lstStyle/>
                    <a:p>
                      <a:pPr algn="ctr"/>
                      <a:r>
                        <a:rPr lang="it-IT" sz="2800" dirty="0"/>
                        <a:t>TEM</a:t>
                      </a:r>
                      <a:endParaRPr lang="it-IT" sz="2800" dirty="0">
                        <a:latin typeface="Open Sans"/>
                      </a:endParaRPr>
                    </a:p>
                  </a:txBody>
                  <a:tcPr anchor="ctr"/>
                </a:tc>
                <a:tc>
                  <a:txBody>
                    <a:bodyPr/>
                    <a:lstStyle/>
                    <a:p>
                      <a:pPr algn="ctr"/>
                      <a:r>
                        <a:rPr lang="it-IT" sz="2800" dirty="0"/>
                        <a:t>DOC</a:t>
                      </a:r>
                      <a:endParaRPr lang="it-IT" sz="2800" dirty="0">
                        <a:latin typeface="Open Sans"/>
                      </a:endParaRPr>
                    </a:p>
                  </a:txBody>
                  <a:tcPr anchor="ctr"/>
                </a:tc>
                <a:tc>
                  <a:txBody>
                    <a:bodyPr/>
                    <a:lstStyle/>
                    <a:p>
                      <a:pPr algn="ctr"/>
                      <a:r>
                        <a:rPr lang="it-IT" sz="2800" dirty="0"/>
                        <a:t>TRA</a:t>
                      </a:r>
                      <a:endParaRPr lang="it-IT" sz="2800" dirty="0">
                        <a:latin typeface="Open Sans"/>
                      </a:endParaRPr>
                    </a:p>
                  </a:txBody>
                  <a:tcPr anchor="ctr"/>
                </a:tc>
                <a:tc>
                  <a:txBody>
                    <a:bodyPr/>
                    <a:lstStyle/>
                    <a:p>
                      <a:pPr algn="ctr"/>
                      <a:r>
                        <a:rPr lang="it-IT" sz="2800" dirty="0"/>
                        <a:t>PER</a:t>
                      </a:r>
                      <a:endParaRPr lang="it-IT" sz="2800" dirty="0">
                        <a:latin typeface="Open Sans"/>
                      </a:endParaRPr>
                    </a:p>
                  </a:txBody>
                  <a:tcPr anchor="ctr"/>
                </a:tc>
                <a:tc>
                  <a:txBody>
                    <a:bodyPr/>
                    <a:lstStyle/>
                    <a:p>
                      <a:pPr algn="ctr"/>
                      <a:r>
                        <a:rPr lang="it-IT" sz="2800" dirty="0"/>
                        <a:t>LOC</a:t>
                      </a:r>
                      <a:endParaRPr lang="it-IT" sz="2800" dirty="0">
                        <a:latin typeface="Open Sans"/>
                      </a:endParaRPr>
                    </a:p>
                  </a:txBody>
                  <a:tcPr anchor="ctr"/>
                </a:tc>
                <a:tc>
                  <a:txBody>
                    <a:bodyPr/>
                    <a:lstStyle/>
                    <a:p>
                      <a:pPr algn="ctr"/>
                      <a:r>
                        <a:rPr lang="it-IT" sz="2800" dirty="0"/>
                        <a:t>CUM</a:t>
                      </a:r>
                      <a:endParaRPr lang="it-IT" sz="2800" dirty="0">
                        <a:latin typeface="Open Sans"/>
                      </a:endParaRPr>
                    </a:p>
                  </a:txBody>
                  <a:tcPr anchor="ctr"/>
                </a:tc>
                <a:tc>
                  <a:txBody>
                    <a:bodyPr/>
                    <a:lstStyle/>
                    <a:p>
                      <a:pPr algn="ctr"/>
                      <a:r>
                        <a:rPr lang="it-IT" sz="2800" dirty="0"/>
                        <a:t>STA</a:t>
                      </a:r>
                      <a:endParaRPr lang="it-IT" sz="2800" dirty="0">
                        <a:latin typeface="Open Sans"/>
                      </a:endParaRPr>
                    </a:p>
                  </a:txBody>
                  <a:tcPr anchor="ctr"/>
                </a:tc>
                <a:extLst>
                  <a:ext uri="{0D108BD9-81ED-4DB2-BD59-A6C34878D82A}">
                    <a16:rowId xmlns:a16="http://schemas.microsoft.com/office/drawing/2014/main" val="482614147"/>
                  </a:ext>
                </a:extLst>
              </a:tr>
              <a:tr h="0">
                <a:tc>
                  <a:txBody>
                    <a:bodyPr/>
                    <a:lstStyle/>
                    <a:p>
                      <a:r>
                        <a:rPr lang="it-IT" sz="3600" b="1" dirty="0">
                          <a:latin typeface="Open Sans"/>
                        </a:rPr>
                        <a:t>Spesa con una inerenza specifica ma non esclusiva, senza un calcolo verificabile di attribuzione</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2044777654"/>
                  </a:ext>
                </a:extLst>
              </a:tr>
              <a:tr h="0">
                <a:tc>
                  <a:txBody>
                    <a:bodyPr/>
                    <a:lstStyle/>
                    <a:p>
                      <a:r>
                        <a:rPr lang="it-IT" sz="3600" b="1" dirty="0">
                          <a:latin typeface="Open Sans"/>
                        </a:rPr>
                        <a:t>Spesa relativa ad un'operazione approvata attraverso un'errata applicazione dei criteri di ammissibilità</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325760558"/>
                  </a:ext>
                </a:extLst>
              </a:tr>
              <a:tr h="0">
                <a:tc>
                  <a:txBody>
                    <a:bodyPr/>
                    <a:lstStyle/>
                    <a:p>
                      <a:r>
                        <a:rPr lang="it-IT" sz="3600" b="1" dirty="0">
                          <a:latin typeface="Open Sans"/>
                        </a:rPr>
                        <a:t>Spesa non registrata contabilmente in conformità con la normativa di settore e i principi contabili</a:t>
                      </a:r>
                    </a:p>
                  </a:txBody>
                  <a:tcPr marL="288000" marR="180000" marT="216000" marB="216000"/>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2317688512"/>
                  </a:ext>
                </a:extLst>
              </a:tr>
              <a:tr h="0">
                <a:tc>
                  <a:txBody>
                    <a:bodyPr/>
                    <a:lstStyle/>
                    <a:p>
                      <a:r>
                        <a:rPr lang="it-IT" sz="3600" b="1" dirty="0">
                          <a:latin typeface="Open Sans"/>
                        </a:rPr>
                        <a:t>Spesa sostenuta dopo la data di conclusione dell'operazione definita nel disciplinare</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extLst>
                  <a:ext uri="{0D108BD9-81ED-4DB2-BD59-A6C34878D82A}">
                    <a16:rowId xmlns:a16="http://schemas.microsoft.com/office/drawing/2014/main" val="5884703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3600" b="1" dirty="0">
                          <a:latin typeface="Open Sans"/>
                        </a:rPr>
                        <a:t>Cambio di proprietà di una infrastruttura che procuri un vantaggio indebito a un'impresa</a:t>
                      </a:r>
                    </a:p>
                  </a:txBody>
                  <a:tcPr marL="288000" marR="180000" marT="216000" marB="216000"/>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endParaRPr lang="it-IT" sz="6600" dirty="0">
                        <a:latin typeface="Open Sans"/>
                      </a:endParaRPr>
                    </a:p>
                  </a:txBody>
                  <a:tcPr marL="36000" marR="36000" marT="36000" marB="36000" anchor="ctr"/>
                </a:tc>
                <a:tc>
                  <a:txBody>
                    <a:bodyPr/>
                    <a:lstStyle/>
                    <a:p>
                      <a:pPr algn="ctr"/>
                      <a:r>
                        <a:rPr lang="it-IT" sz="6600" dirty="0">
                          <a:solidFill>
                            <a:srgbClr val="FF0000"/>
                          </a:solidFill>
                          <a:latin typeface="Open Sans"/>
                        </a:rPr>
                        <a:t>*</a:t>
                      </a:r>
                      <a:endParaRPr lang="it-IT" sz="6600" dirty="0">
                        <a:latin typeface="Open Sans"/>
                      </a:endParaRPr>
                    </a:p>
                  </a:txBody>
                  <a:tcPr marL="36000" marR="36000" marT="36000" marB="36000" anchor="ctr"/>
                </a:tc>
                <a:extLst>
                  <a:ext uri="{0D108BD9-81ED-4DB2-BD59-A6C34878D82A}">
                    <a16:rowId xmlns:a16="http://schemas.microsoft.com/office/drawing/2014/main" val="3434478605"/>
                  </a:ext>
                </a:extLst>
              </a:tr>
            </a:tbl>
          </a:graphicData>
        </a:graphic>
      </p:graphicFrame>
    </p:spTree>
    <p:extLst>
      <p:ext uri="{BB962C8B-B14F-4D97-AF65-F5344CB8AC3E}">
        <p14:creationId xmlns:p14="http://schemas.microsoft.com/office/powerpoint/2010/main" val="849961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807360-F0B8-462C-983C-ACB9EC598FD6}"/>
              </a:ext>
            </a:extLst>
          </p:cNvPr>
          <p:cNvSpPr/>
          <p:nvPr/>
        </p:nvSpPr>
        <p:spPr bwMode="auto">
          <a:xfrm>
            <a:off x="0" y="0"/>
            <a:ext cx="24383999" cy="1817440"/>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r>
              <a:rPr lang="it-IT" altLang="it-IT" sz="4800" b="1" dirty="0">
                <a:solidFill>
                  <a:srgbClr val="990000"/>
                </a:solidFill>
                <a:latin typeface="Open Sans"/>
                <a:cs typeface="Calibri" panose="020F0502020204030204" pitchFamily="34" charset="0"/>
              </a:rPr>
              <a:t>Le informazioni sull'ammissibilità delle categorie di spesa</a:t>
            </a:r>
            <a:br>
              <a:rPr lang="it-IT" altLang="it-IT" sz="4800" b="1" dirty="0">
                <a:solidFill>
                  <a:srgbClr val="990000"/>
                </a:solidFill>
                <a:latin typeface="Open Sans"/>
                <a:cs typeface="Calibri" panose="020F0502020204030204" pitchFamily="34" charset="0"/>
              </a:rPr>
            </a:br>
            <a:r>
              <a:rPr lang="it-IT" altLang="it-IT" sz="3600" b="1" dirty="0">
                <a:solidFill>
                  <a:srgbClr val="990000"/>
                </a:solidFill>
                <a:latin typeface="Open Sans"/>
                <a:cs typeface="Calibri" panose="020F0502020204030204" pitchFamily="34" charset="0"/>
              </a:rPr>
              <a:t>Paragrafi 5.2 </a:t>
            </a:r>
            <a:r>
              <a:rPr lang="it-IT" altLang="it-IT" sz="3600" b="1" dirty="0">
                <a:solidFill>
                  <a:srgbClr val="990000"/>
                </a:solidFill>
                <a:latin typeface="Open Sans"/>
                <a:cs typeface="Calibri" panose="020F0502020204030204" pitchFamily="34" charset="0"/>
                <a:sym typeface="Symbol" panose="05050102010706020507" pitchFamily="18" charset="2"/>
              </a:rPr>
              <a:t> 5.15</a:t>
            </a:r>
            <a:endParaRPr lang="it-IT" altLang="it-IT" sz="4800" b="1" dirty="0">
              <a:solidFill>
                <a:srgbClr val="990000"/>
              </a:solidFill>
              <a:latin typeface="Open Sans"/>
              <a:cs typeface="Calibri" panose="020F0502020204030204" pitchFamily="34" charset="0"/>
            </a:endParaRPr>
          </a:p>
        </p:txBody>
      </p:sp>
      <p:sp>
        <p:nvSpPr>
          <p:cNvPr id="4" name="CasellaDiTesto 3">
            <a:extLst>
              <a:ext uri="{FF2B5EF4-FFF2-40B4-BE49-F238E27FC236}">
                <a16:creationId xmlns:a16="http://schemas.microsoft.com/office/drawing/2014/main" id="{2CB7DFE1-9DA6-489E-8863-E9CDF2185A15}"/>
              </a:ext>
            </a:extLst>
          </p:cNvPr>
          <p:cNvSpPr txBox="1"/>
          <p:nvPr/>
        </p:nvSpPr>
        <p:spPr>
          <a:xfrm>
            <a:off x="2506923" y="3617640"/>
            <a:ext cx="19370152" cy="4785926"/>
          </a:xfrm>
          <a:prstGeom prst="rect">
            <a:avLst/>
          </a:prstGeom>
          <a:noFill/>
        </p:spPr>
        <p:txBody>
          <a:bodyPr wrap="square" rtlCol="0">
            <a:spAutoFit/>
          </a:bodyPr>
          <a:lstStyle/>
          <a:p>
            <a:pPr marL="685800" indent="-685800">
              <a:spcBef>
                <a:spcPts val="600"/>
              </a:spcBef>
              <a:spcAft>
                <a:spcPts val="600"/>
              </a:spcAft>
              <a:buClr>
                <a:srgbClr val="C00000"/>
              </a:buClr>
              <a:buSzPct val="120000"/>
              <a:buFont typeface="Arial" panose="020B0604020202020204" pitchFamily="34" charset="0"/>
              <a:buChar char="•"/>
            </a:pPr>
            <a:r>
              <a:rPr lang="it-IT" sz="5400" dirty="0">
                <a:solidFill>
                  <a:schemeClr val="accent6">
                    <a:lumMod val="50000"/>
                  </a:schemeClr>
                </a:solidFill>
                <a:latin typeface="Open Sans"/>
              </a:rPr>
              <a:t>Identificazione del bene o servizio (in che consiste?)</a:t>
            </a:r>
          </a:p>
          <a:p>
            <a:pPr marL="685800" indent="-685800">
              <a:spcBef>
                <a:spcPts val="600"/>
              </a:spcBef>
              <a:spcAft>
                <a:spcPts val="600"/>
              </a:spcAft>
              <a:buClr>
                <a:srgbClr val="C00000"/>
              </a:buClr>
              <a:buSzPct val="120000"/>
              <a:buFont typeface="Arial" panose="020B0604020202020204" pitchFamily="34" charset="0"/>
              <a:buChar char="•"/>
            </a:pPr>
            <a:r>
              <a:rPr lang="it-IT" sz="5400" dirty="0">
                <a:solidFill>
                  <a:schemeClr val="accent6">
                    <a:lumMod val="50000"/>
                  </a:schemeClr>
                </a:solidFill>
                <a:latin typeface="Open Sans"/>
              </a:rPr>
              <a:t>Criteri e condizioni per definire la pertinenza della spesa</a:t>
            </a:r>
          </a:p>
          <a:p>
            <a:pPr marL="685800" indent="-685800">
              <a:spcBef>
                <a:spcPts val="600"/>
              </a:spcBef>
              <a:spcAft>
                <a:spcPts val="600"/>
              </a:spcAft>
              <a:buClr>
                <a:srgbClr val="C00000"/>
              </a:buClr>
              <a:buSzPct val="120000"/>
              <a:buFont typeface="Arial" panose="020B0604020202020204" pitchFamily="34" charset="0"/>
              <a:buChar char="•"/>
            </a:pPr>
            <a:r>
              <a:rPr lang="it-IT" sz="5400" dirty="0">
                <a:solidFill>
                  <a:schemeClr val="accent6">
                    <a:lumMod val="50000"/>
                  </a:schemeClr>
                </a:solidFill>
                <a:latin typeface="Open Sans"/>
              </a:rPr>
              <a:t>Criteri per una corretta definizione del valore della spesa</a:t>
            </a:r>
          </a:p>
          <a:p>
            <a:pPr marL="685800" indent="-685800">
              <a:spcBef>
                <a:spcPts val="600"/>
              </a:spcBef>
              <a:spcAft>
                <a:spcPts val="600"/>
              </a:spcAft>
              <a:buClr>
                <a:srgbClr val="C00000"/>
              </a:buClr>
              <a:buSzPct val="120000"/>
              <a:buFont typeface="Arial" panose="020B0604020202020204" pitchFamily="34" charset="0"/>
              <a:buChar char="•"/>
            </a:pPr>
            <a:r>
              <a:rPr lang="it-IT" sz="5400" dirty="0">
                <a:solidFill>
                  <a:schemeClr val="accent6">
                    <a:lumMod val="50000"/>
                  </a:schemeClr>
                </a:solidFill>
                <a:latin typeface="Open Sans"/>
              </a:rPr>
              <a:t>Criteri per escludere il cumulo di finanziamenti</a:t>
            </a:r>
          </a:p>
          <a:p>
            <a:pPr marL="685800" indent="-685800">
              <a:buClr>
                <a:srgbClr val="C00000"/>
              </a:buClr>
              <a:buSzPct val="120000"/>
              <a:buFont typeface="Arial" panose="020B0604020202020204" pitchFamily="34" charset="0"/>
              <a:buChar char="•"/>
            </a:pPr>
            <a:endParaRPr lang="it-IT" sz="5400" dirty="0">
              <a:solidFill>
                <a:schemeClr val="accent6">
                  <a:lumMod val="50000"/>
                </a:schemeClr>
              </a:solidFill>
              <a:latin typeface="Open Sans"/>
            </a:endParaRPr>
          </a:p>
        </p:txBody>
      </p:sp>
    </p:spTree>
    <p:extLst>
      <p:ext uri="{BB962C8B-B14F-4D97-AF65-F5344CB8AC3E}">
        <p14:creationId xmlns:p14="http://schemas.microsoft.com/office/powerpoint/2010/main" val="41482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linea con bordo e barra in risalto 3">
            <a:extLst>
              <a:ext uri="{FF2B5EF4-FFF2-40B4-BE49-F238E27FC236}">
                <a16:creationId xmlns:a16="http://schemas.microsoft.com/office/drawing/2014/main" id="{C685C33A-6021-4517-A57C-84CEB4F21331}"/>
              </a:ext>
            </a:extLst>
          </p:cNvPr>
          <p:cNvSpPr/>
          <p:nvPr/>
        </p:nvSpPr>
        <p:spPr>
          <a:xfrm>
            <a:off x="8224902" y="778303"/>
            <a:ext cx="15621000" cy="1421104"/>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432000" tIns="216000" bIns="216000" anchor="ctr">
            <a:spAutoFit/>
          </a:bodyPr>
          <a:lstStyle/>
          <a:p>
            <a:pPr>
              <a:buClr>
                <a:srgbClr val="FF0000"/>
              </a:buClr>
              <a:buSzPct val="110000"/>
              <a:defRPr/>
            </a:pPr>
            <a:r>
              <a:rPr lang="it-IT" sz="3200" b="1" dirty="0">
                <a:solidFill>
                  <a:srgbClr val="C00000"/>
                </a:solidFill>
                <a:latin typeface="Open Sans"/>
                <a:cs typeface="Calibri" panose="020F0502020204030204" pitchFamily="34" charset="0"/>
              </a:rPr>
              <a:t>A) </a:t>
            </a:r>
            <a:r>
              <a:rPr lang="it-IT" sz="3200" dirty="0">
                <a:solidFill>
                  <a:schemeClr val="accent1">
                    <a:lumMod val="25000"/>
                  </a:schemeClr>
                </a:solidFill>
                <a:latin typeface="Open Sans"/>
                <a:cs typeface="Calibri" panose="020F0502020204030204" pitchFamily="34" charset="0"/>
              </a:rPr>
              <a:t>Opere, beni e servizi</a:t>
            </a:r>
          </a:p>
          <a:p>
            <a:pPr>
              <a:buClr>
                <a:srgbClr val="FF0000"/>
              </a:buClr>
              <a:buSzPct val="110000"/>
              <a:defRPr/>
            </a:pPr>
            <a:r>
              <a:rPr lang="it-IT" sz="3200" b="1" dirty="0">
                <a:solidFill>
                  <a:srgbClr val="C00000"/>
                </a:solidFill>
                <a:latin typeface="Open Sans"/>
                <a:cs typeface="Calibri" panose="020F0502020204030204" pitchFamily="34" charset="0"/>
              </a:rPr>
              <a:t>B) </a:t>
            </a:r>
            <a:r>
              <a:rPr lang="it-IT" sz="3200" dirty="0">
                <a:solidFill>
                  <a:schemeClr val="accent1">
                    <a:lumMod val="25000"/>
                  </a:schemeClr>
                </a:solidFill>
                <a:latin typeface="Open Sans"/>
                <a:cs typeface="Calibri" panose="020F0502020204030204" pitchFamily="34" charset="0"/>
              </a:rPr>
              <a:t>Aiuti</a:t>
            </a:r>
          </a:p>
        </p:txBody>
      </p:sp>
      <p:sp>
        <p:nvSpPr>
          <p:cNvPr id="5" name="Rettangolo 4">
            <a:extLst>
              <a:ext uri="{FF2B5EF4-FFF2-40B4-BE49-F238E27FC236}">
                <a16:creationId xmlns:a16="http://schemas.microsoft.com/office/drawing/2014/main" id="{A709DE76-D6ED-4445-961E-C9C2778B841B}"/>
              </a:ext>
            </a:extLst>
          </p:cNvPr>
          <p:cNvSpPr/>
          <p:nvPr/>
        </p:nvSpPr>
        <p:spPr>
          <a:xfrm>
            <a:off x="451920" y="1133242"/>
            <a:ext cx="5952363" cy="707886"/>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5. </a:t>
            </a:r>
            <a:r>
              <a:rPr lang="it-IT" sz="4000" b="1" dirty="0">
                <a:solidFill>
                  <a:schemeClr val="bg1">
                    <a:lumMod val="50000"/>
                  </a:schemeClr>
                </a:solidFill>
                <a:latin typeface="Open Sans"/>
                <a:cs typeface="Calibri" panose="020F0502020204030204" pitchFamily="34" charset="0"/>
              </a:rPr>
              <a:t>Verifiche sul posto</a:t>
            </a:r>
          </a:p>
        </p:txBody>
      </p:sp>
      <p:sp>
        <p:nvSpPr>
          <p:cNvPr id="8" name="Callout: linea con bordo e barra in risalto 7">
            <a:extLst>
              <a:ext uri="{FF2B5EF4-FFF2-40B4-BE49-F238E27FC236}">
                <a16:creationId xmlns:a16="http://schemas.microsoft.com/office/drawing/2014/main" id="{3005144C-F6FD-4DE3-ACEA-1476C367EEE1}"/>
              </a:ext>
            </a:extLst>
          </p:cNvPr>
          <p:cNvSpPr/>
          <p:nvPr/>
        </p:nvSpPr>
        <p:spPr>
          <a:xfrm>
            <a:off x="8196021" y="8514184"/>
            <a:ext cx="15636877" cy="928661"/>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216000" bIns="216000" anchor="ctr">
            <a:spAutoFit/>
          </a:bodyPr>
          <a:lstStyle/>
          <a:p>
            <a:pPr marL="342900" indent="-342900">
              <a:buClr>
                <a:srgbClr val="FF0000"/>
              </a:buClr>
              <a:buSzPct val="110000"/>
              <a:buFont typeface="Arial" panose="020B0604020202020204" pitchFamily="34" charset="0"/>
              <a:buChar char="•"/>
              <a:defRPr/>
            </a:pPr>
            <a:endParaRPr lang="it-IT" sz="3200" dirty="0">
              <a:solidFill>
                <a:schemeClr val="accent1">
                  <a:lumMod val="25000"/>
                </a:schemeClr>
              </a:solidFill>
              <a:latin typeface="Open Sans"/>
              <a:cs typeface="Calibri" panose="020F0502020204030204" pitchFamily="34" charset="0"/>
            </a:endParaRPr>
          </a:p>
        </p:txBody>
      </p:sp>
      <p:sp>
        <p:nvSpPr>
          <p:cNvPr id="9" name="Rettangolo 8">
            <a:extLst>
              <a:ext uri="{FF2B5EF4-FFF2-40B4-BE49-F238E27FC236}">
                <a16:creationId xmlns:a16="http://schemas.microsoft.com/office/drawing/2014/main" id="{DFF5213C-8764-47B3-BBE6-7E25A509B3E7}"/>
              </a:ext>
            </a:extLst>
          </p:cNvPr>
          <p:cNvSpPr/>
          <p:nvPr/>
        </p:nvSpPr>
        <p:spPr>
          <a:xfrm>
            <a:off x="918674" y="8736586"/>
            <a:ext cx="5485609" cy="1323439"/>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9. </a:t>
            </a:r>
            <a:r>
              <a:rPr lang="it-IT" sz="4000" b="1" dirty="0">
                <a:solidFill>
                  <a:schemeClr val="bg1">
                    <a:lumMod val="50000"/>
                  </a:schemeClr>
                </a:solidFill>
                <a:latin typeface="Open Sans"/>
                <a:cs typeface="Calibri" panose="020F0502020204030204" pitchFamily="34" charset="0"/>
              </a:rPr>
              <a:t>Strumenti finanziari</a:t>
            </a:r>
          </a:p>
        </p:txBody>
      </p:sp>
      <p:sp>
        <p:nvSpPr>
          <p:cNvPr id="15" name="Callout: linea con bordo e barra in risalto 14">
            <a:extLst>
              <a:ext uri="{FF2B5EF4-FFF2-40B4-BE49-F238E27FC236}">
                <a16:creationId xmlns:a16="http://schemas.microsoft.com/office/drawing/2014/main" id="{D37AB502-E9A3-43D0-81C3-49EB8F73B276}"/>
              </a:ext>
            </a:extLst>
          </p:cNvPr>
          <p:cNvSpPr/>
          <p:nvPr/>
        </p:nvSpPr>
        <p:spPr>
          <a:xfrm>
            <a:off x="8264727" y="4852916"/>
            <a:ext cx="15621000" cy="928661"/>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216000" bIns="216000" anchor="ctr">
            <a:spAutoFit/>
          </a:bodyPr>
          <a:lstStyle/>
          <a:p>
            <a:pPr marL="342900" indent="-342900">
              <a:buClr>
                <a:srgbClr val="FF0000"/>
              </a:buClr>
              <a:buSzPct val="110000"/>
              <a:buFont typeface="Arial" panose="020B0604020202020204" pitchFamily="34" charset="0"/>
              <a:buChar char="•"/>
              <a:defRPr/>
            </a:pPr>
            <a:endParaRPr lang="it-IT" sz="3200" dirty="0">
              <a:solidFill>
                <a:schemeClr val="accent1">
                  <a:lumMod val="25000"/>
                </a:schemeClr>
              </a:solidFill>
              <a:latin typeface="Open Sans"/>
              <a:cs typeface="Calibri" panose="020F0502020204030204" pitchFamily="34" charset="0"/>
            </a:endParaRPr>
          </a:p>
        </p:txBody>
      </p:sp>
      <p:sp>
        <p:nvSpPr>
          <p:cNvPr id="16" name="Rettangolo 15">
            <a:extLst>
              <a:ext uri="{FF2B5EF4-FFF2-40B4-BE49-F238E27FC236}">
                <a16:creationId xmlns:a16="http://schemas.microsoft.com/office/drawing/2014/main" id="{4DEA2CE1-DA97-4488-8F91-530786842FB9}"/>
              </a:ext>
            </a:extLst>
          </p:cNvPr>
          <p:cNvSpPr/>
          <p:nvPr/>
        </p:nvSpPr>
        <p:spPr>
          <a:xfrm>
            <a:off x="3840" y="4906723"/>
            <a:ext cx="5952363" cy="707886"/>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7.</a:t>
            </a:r>
            <a:r>
              <a:rPr lang="it-IT" sz="4000" b="1" dirty="0">
                <a:solidFill>
                  <a:schemeClr val="bg1">
                    <a:lumMod val="50000"/>
                  </a:schemeClr>
                </a:solidFill>
                <a:latin typeface="Open Sans"/>
                <a:cs typeface="Calibri" panose="020F0502020204030204" pitchFamily="34" charset="0"/>
              </a:rPr>
              <a:t> Verifica di sistema </a:t>
            </a:r>
          </a:p>
        </p:txBody>
      </p:sp>
      <p:sp>
        <p:nvSpPr>
          <p:cNvPr id="17" name="Callout: linea con bordo e barra in risalto 16">
            <a:extLst>
              <a:ext uri="{FF2B5EF4-FFF2-40B4-BE49-F238E27FC236}">
                <a16:creationId xmlns:a16="http://schemas.microsoft.com/office/drawing/2014/main" id="{1FE3583C-6FF8-412C-AD4E-A91771F310A6}"/>
              </a:ext>
            </a:extLst>
          </p:cNvPr>
          <p:cNvSpPr/>
          <p:nvPr/>
        </p:nvSpPr>
        <p:spPr>
          <a:xfrm>
            <a:off x="8253639" y="3008039"/>
            <a:ext cx="15621000" cy="928661"/>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216000" bIns="216000" anchor="ctr">
            <a:spAutoFit/>
          </a:bodyPr>
          <a:lstStyle/>
          <a:p>
            <a:pPr marL="342900" indent="-342900">
              <a:buClr>
                <a:srgbClr val="FF0000"/>
              </a:buClr>
              <a:buSzPct val="110000"/>
              <a:buFont typeface="Arial" panose="020B0604020202020204" pitchFamily="34" charset="0"/>
              <a:buChar char="•"/>
              <a:defRPr/>
            </a:pPr>
            <a:endParaRPr lang="it-IT" sz="3200" dirty="0">
              <a:solidFill>
                <a:schemeClr val="accent1">
                  <a:lumMod val="25000"/>
                </a:schemeClr>
              </a:solidFill>
              <a:latin typeface="Open Sans"/>
              <a:cs typeface="Calibri" panose="020F0502020204030204" pitchFamily="34" charset="0"/>
            </a:endParaRPr>
          </a:p>
        </p:txBody>
      </p:sp>
      <p:sp>
        <p:nvSpPr>
          <p:cNvPr id="18" name="Rettangolo 17">
            <a:extLst>
              <a:ext uri="{FF2B5EF4-FFF2-40B4-BE49-F238E27FC236}">
                <a16:creationId xmlns:a16="http://schemas.microsoft.com/office/drawing/2014/main" id="{36384C58-CA45-4044-8B40-CA0371D7AB21}"/>
              </a:ext>
            </a:extLst>
          </p:cNvPr>
          <p:cNvSpPr/>
          <p:nvPr/>
        </p:nvSpPr>
        <p:spPr>
          <a:xfrm>
            <a:off x="480657" y="3116757"/>
            <a:ext cx="5952363" cy="707886"/>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6.</a:t>
            </a:r>
            <a:r>
              <a:rPr lang="it-IT" sz="4000" b="1" dirty="0">
                <a:solidFill>
                  <a:schemeClr val="bg1">
                    <a:lumMod val="50000"/>
                  </a:schemeClr>
                </a:solidFill>
                <a:latin typeface="Open Sans"/>
                <a:cs typeface="Calibri" panose="020F0502020204030204" pitchFamily="34" charset="0"/>
              </a:rPr>
              <a:t> Controlli ex post</a:t>
            </a:r>
          </a:p>
        </p:txBody>
      </p:sp>
      <p:sp>
        <p:nvSpPr>
          <p:cNvPr id="19" name="Callout: linea con bordo e barra in risalto 18">
            <a:extLst>
              <a:ext uri="{FF2B5EF4-FFF2-40B4-BE49-F238E27FC236}">
                <a16:creationId xmlns:a16="http://schemas.microsoft.com/office/drawing/2014/main" id="{CE8FEA0F-D4C5-4899-85B4-7424E7D8D3D3}"/>
              </a:ext>
            </a:extLst>
          </p:cNvPr>
          <p:cNvSpPr/>
          <p:nvPr/>
        </p:nvSpPr>
        <p:spPr>
          <a:xfrm>
            <a:off x="8224902" y="6641976"/>
            <a:ext cx="15621000" cy="928661"/>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216000" bIns="216000" anchor="ctr">
            <a:spAutoFit/>
          </a:bodyPr>
          <a:lstStyle/>
          <a:p>
            <a:pPr marL="342900" indent="-342900">
              <a:buClr>
                <a:srgbClr val="FF0000"/>
              </a:buClr>
              <a:buSzPct val="110000"/>
              <a:buFont typeface="Arial" panose="020B0604020202020204" pitchFamily="34" charset="0"/>
              <a:buChar char="•"/>
              <a:defRPr/>
            </a:pPr>
            <a:endParaRPr lang="it-IT" sz="3200" dirty="0">
              <a:solidFill>
                <a:schemeClr val="accent1">
                  <a:lumMod val="25000"/>
                </a:schemeClr>
              </a:solidFill>
              <a:latin typeface="Open Sans"/>
              <a:cs typeface="Calibri" panose="020F0502020204030204" pitchFamily="34" charset="0"/>
            </a:endParaRPr>
          </a:p>
        </p:txBody>
      </p:sp>
      <p:sp>
        <p:nvSpPr>
          <p:cNvPr id="20" name="Rettangolo 19">
            <a:extLst>
              <a:ext uri="{FF2B5EF4-FFF2-40B4-BE49-F238E27FC236}">
                <a16:creationId xmlns:a16="http://schemas.microsoft.com/office/drawing/2014/main" id="{CC02EA51-6376-4B85-AAF2-13BD2C5370F3}"/>
              </a:ext>
            </a:extLst>
          </p:cNvPr>
          <p:cNvSpPr/>
          <p:nvPr/>
        </p:nvSpPr>
        <p:spPr>
          <a:xfrm>
            <a:off x="-35985" y="6695783"/>
            <a:ext cx="5952363" cy="707886"/>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8.</a:t>
            </a:r>
            <a:r>
              <a:rPr lang="it-IT" sz="4000" b="1" dirty="0">
                <a:solidFill>
                  <a:schemeClr val="bg1">
                    <a:lumMod val="50000"/>
                  </a:schemeClr>
                </a:solidFill>
                <a:latin typeface="Open Sans"/>
                <a:cs typeface="Calibri" panose="020F0502020204030204" pitchFamily="34" charset="0"/>
              </a:rPr>
              <a:t> Controlli di qualità</a:t>
            </a:r>
          </a:p>
        </p:txBody>
      </p:sp>
      <p:sp>
        <p:nvSpPr>
          <p:cNvPr id="21" name="Callout: linea con bordo e barra in risalto 20">
            <a:extLst>
              <a:ext uri="{FF2B5EF4-FFF2-40B4-BE49-F238E27FC236}">
                <a16:creationId xmlns:a16="http://schemas.microsoft.com/office/drawing/2014/main" id="{B90A17DA-F0C1-4FF9-9464-F51DB9E14735}"/>
              </a:ext>
            </a:extLst>
          </p:cNvPr>
          <p:cNvSpPr/>
          <p:nvPr/>
        </p:nvSpPr>
        <p:spPr>
          <a:xfrm>
            <a:off x="8196021" y="10386392"/>
            <a:ext cx="15636877" cy="928661"/>
          </a:xfrm>
          <a:prstGeom prst="accentBorderCallout1">
            <a:avLst>
              <a:gd name="adj1" fmla="val 51733"/>
              <a:gd name="adj2" fmla="val -2535"/>
              <a:gd name="adj3" fmla="val 52031"/>
              <a:gd name="adj4" fmla="val -10500"/>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tIns="216000" bIns="216000" anchor="ctr">
            <a:spAutoFit/>
          </a:bodyPr>
          <a:lstStyle/>
          <a:p>
            <a:pPr marL="342900" indent="-342900">
              <a:buClr>
                <a:srgbClr val="FF0000"/>
              </a:buClr>
              <a:buSzPct val="110000"/>
              <a:buFont typeface="Arial" panose="020B0604020202020204" pitchFamily="34" charset="0"/>
              <a:buChar char="•"/>
              <a:defRPr/>
            </a:pPr>
            <a:endParaRPr lang="it-IT" sz="3200" dirty="0">
              <a:solidFill>
                <a:schemeClr val="accent1">
                  <a:lumMod val="25000"/>
                </a:schemeClr>
              </a:solidFill>
              <a:latin typeface="Open Sans"/>
              <a:cs typeface="Calibri" panose="020F0502020204030204" pitchFamily="34" charset="0"/>
            </a:endParaRPr>
          </a:p>
        </p:txBody>
      </p:sp>
      <p:sp>
        <p:nvSpPr>
          <p:cNvPr id="22" name="Rettangolo 21">
            <a:extLst>
              <a:ext uri="{FF2B5EF4-FFF2-40B4-BE49-F238E27FC236}">
                <a16:creationId xmlns:a16="http://schemas.microsoft.com/office/drawing/2014/main" id="{9A2C975B-C8C5-4D87-8E36-6BC297A9D3DA}"/>
              </a:ext>
            </a:extLst>
          </p:cNvPr>
          <p:cNvSpPr/>
          <p:nvPr/>
        </p:nvSpPr>
        <p:spPr>
          <a:xfrm>
            <a:off x="918674" y="10608794"/>
            <a:ext cx="5485609" cy="707886"/>
          </a:xfrm>
          <a:prstGeom prst="rect">
            <a:avLst/>
          </a:prstGeom>
        </p:spPr>
        <p:txBody>
          <a:bodyPr wrap="square">
            <a:spAutoFit/>
          </a:bodyPr>
          <a:lstStyle/>
          <a:p>
            <a:pPr algn="r">
              <a:defRPr/>
            </a:pPr>
            <a:r>
              <a:rPr lang="it-IT" sz="4000" b="1" dirty="0">
                <a:solidFill>
                  <a:srgbClr val="C00000"/>
                </a:solidFill>
                <a:latin typeface="Open Sans"/>
                <a:cs typeface="Calibri" panose="020F0502020204030204" pitchFamily="34" charset="0"/>
              </a:rPr>
              <a:t>10. </a:t>
            </a:r>
            <a:r>
              <a:rPr lang="it-IT" sz="4000" b="1" dirty="0">
                <a:solidFill>
                  <a:schemeClr val="bg1">
                    <a:lumMod val="50000"/>
                  </a:schemeClr>
                </a:solidFill>
                <a:latin typeface="Open Sans"/>
                <a:cs typeface="Calibri" panose="020F0502020204030204" pitchFamily="34" charset="0"/>
              </a:rPr>
              <a:t>Credito di imposta</a:t>
            </a:r>
          </a:p>
        </p:txBody>
      </p:sp>
      <p:sp>
        <p:nvSpPr>
          <p:cNvPr id="2" name="CasellaDiTesto 1">
            <a:extLst>
              <a:ext uri="{FF2B5EF4-FFF2-40B4-BE49-F238E27FC236}">
                <a16:creationId xmlns:a16="http://schemas.microsoft.com/office/drawing/2014/main" id="{F4C46D71-B131-493E-808C-292BB6E43062}"/>
              </a:ext>
            </a:extLst>
          </p:cNvPr>
          <p:cNvSpPr txBox="1"/>
          <p:nvPr/>
        </p:nvSpPr>
        <p:spPr>
          <a:xfrm>
            <a:off x="14496256" y="4444958"/>
            <a:ext cx="9073008" cy="1152587"/>
          </a:xfrm>
          <a:prstGeom prst="rect">
            <a:avLst/>
          </a:prstGeom>
          <a:solidFill>
            <a:schemeClr val="bg1">
              <a:lumMod val="10000"/>
              <a:lumOff val="90000"/>
            </a:schemeClr>
          </a:solidFill>
          <a:ln>
            <a:solidFill>
              <a:srgbClr val="FFC000"/>
            </a:solidFill>
          </a:ln>
        </p:spPr>
        <p:txBody>
          <a:bodyPr wrap="square" lIns="144000" tIns="144000" rIns="144000" bIns="144000" rtlCol="0">
            <a:spAutoFit/>
          </a:bodyPr>
          <a:lstStyle/>
          <a:p>
            <a:r>
              <a:rPr lang="it-IT" sz="2800" i="1" dirty="0">
                <a:latin typeface="Open Sans"/>
              </a:rPr>
              <a:t>Sono i controlli effettuati dall’Area 7 del DRP per verificare l’efficienza e la regolarità del lavoro delle UMC </a:t>
            </a:r>
          </a:p>
        </p:txBody>
      </p:sp>
      <p:sp>
        <p:nvSpPr>
          <p:cNvPr id="23" name="CasellaDiTesto 22">
            <a:extLst>
              <a:ext uri="{FF2B5EF4-FFF2-40B4-BE49-F238E27FC236}">
                <a16:creationId xmlns:a16="http://schemas.microsoft.com/office/drawing/2014/main" id="{5E74D95A-7568-4B9F-9020-EAEA51A57E43}"/>
              </a:ext>
            </a:extLst>
          </p:cNvPr>
          <p:cNvSpPr txBox="1"/>
          <p:nvPr/>
        </p:nvSpPr>
        <p:spPr>
          <a:xfrm>
            <a:off x="14468376" y="6245130"/>
            <a:ext cx="9073008" cy="1152587"/>
          </a:xfrm>
          <a:prstGeom prst="rect">
            <a:avLst/>
          </a:prstGeom>
          <a:solidFill>
            <a:schemeClr val="bg1">
              <a:lumMod val="10000"/>
              <a:lumOff val="90000"/>
            </a:schemeClr>
          </a:solidFill>
          <a:ln>
            <a:solidFill>
              <a:srgbClr val="FFC000"/>
            </a:solidFill>
          </a:ln>
        </p:spPr>
        <p:txBody>
          <a:bodyPr wrap="square" lIns="144000" tIns="144000" rIns="144000" bIns="144000" rtlCol="0">
            <a:spAutoFit/>
          </a:bodyPr>
          <a:lstStyle/>
          <a:p>
            <a:r>
              <a:rPr lang="it-IT" sz="2800" i="1" dirty="0">
                <a:latin typeface="Open Sans"/>
              </a:rPr>
              <a:t>Sono le verifiche effettuate dai CdR per testare la qualità dei controlli effettuati dalle UMC </a:t>
            </a:r>
          </a:p>
        </p:txBody>
      </p:sp>
    </p:spTree>
    <p:extLst>
      <p:ext uri="{BB962C8B-B14F-4D97-AF65-F5344CB8AC3E}">
        <p14:creationId xmlns:p14="http://schemas.microsoft.com/office/powerpoint/2010/main" val="2494284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C56F5D0-5580-4052-94F8-418BC7EB7845}"/>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r>
              <a:rPr lang="it-IT" altLang="it-IT" sz="4800" b="1" dirty="0">
                <a:solidFill>
                  <a:srgbClr val="990000"/>
                </a:solidFill>
                <a:latin typeface="Open Sans"/>
                <a:cs typeface="Calibri" panose="020F0502020204030204" pitchFamily="34" charset="0"/>
              </a:rPr>
              <a:t>Le categorie di spesa</a:t>
            </a:r>
            <a:br>
              <a:rPr lang="it-IT" altLang="it-IT" sz="4800" b="1" dirty="0">
                <a:solidFill>
                  <a:srgbClr val="990000"/>
                </a:solidFill>
                <a:latin typeface="Open Sans"/>
                <a:cs typeface="Calibri" panose="020F0502020204030204" pitchFamily="34" charset="0"/>
              </a:rPr>
            </a:br>
            <a:r>
              <a:rPr lang="it-IT" altLang="it-IT" sz="4000" b="1" dirty="0">
                <a:solidFill>
                  <a:srgbClr val="990000"/>
                </a:solidFill>
                <a:latin typeface="Open Sans"/>
                <a:cs typeface="Calibri" panose="020F0502020204030204" pitchFamily="34" charset="0"/>
              </a:rPr>
              <a:t>Paragrafi 5.2 </a:t>
            </a:r>
            <a:r>
              <a:rPr lang="it-IT" altLang="it-IT" sz="4000" b="1" dirty="0">
                <a:solidFill>
                  <a:srgbClr val="990000"/>
                </a:solidFill>
                <a:latin typeface="Open Sans"/>
                <a:cs typeface="Calibri" panose="020F0502020204030204" pitchFamily="34" charset="0"/>
                <a:sym typeface="Symbol" panose="05050102010706020507" pitchFamily="18" charset="2"/>
              </a:rPr>
              <a:t> 5.15</a:t>
            </a:r>
            <a:endParaRPr lang="it-IT" altLang="it-IT" sz="4800" b="1" dirty="0">
              <a:solidFill>
                <a:srgbClr val="990000"/>
              </a:solidFill>
              <a:latin typeface="Open Sans"/>
              <a:cs typeface="Calibri" panose="020F0502020204030204" pitchFamily="34" charset="0"/>
            </a:endParaRPr>
          </a:p>
        </p:txBody>
      </p:sp>
      <p:graphicFrame>
        <p:nvGraphicFramePr>
          <p:cNvPr id="4" name="Tabella 4">
            <a:extLst>
              <a:ext uri="{FF2B5EF4-FFF2-40B4-BE49-F238E27FC236}">
                <a16:creationId xmlns:a16="http://schemas.microsoft.com/office/drawing/2014/main" id="{7FD7F71D-8C70-4C6A-9620-B7287C0C0FB4}"/>
              </a:ext>
            </a:extLst>
          </p:cNvPr>
          <p:cNvGraphicFramePr>
            <a:graphicFrameLocks noGrp="1"/>
          </p:cNvGraphicFramePr>
          <p:nvPr>
            <p:extLst>
              <p:ext uri="{D42A27DB-BD31-4B8C-83A1-F6EECF244321}">
                <p14:modId xmlns:p14="http://schemas.microsoft.com/office/powerpoint/2010/main" val="368355832"/>
              </p:ext>
            </p:extLst>
          </p:nvPr>
        </p:nvGraphicFramePr>
        <p:xfrm>
          <a:off x="0" y="1727622"/>
          <a:ext cx="12192000" cy="1198837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774308073"/>
                    </a:ext>
                  </a:extLst>
                </a:gridCol>
              </a:tblGrid>
              <a:tr h="1787457">
                <a:tc>
                  <a:txBody>
                    <a:bodyPr/>
                    <a:lstStyle/>
                    <a:p>
                      <a:r>
                        <a:rPr lang="it-IT" sz="4400" dirty="0">
                          <a:solidFill>
                            <a:schemeClr val="accent6">
                              <a:lumMod val="50000"/>
                            </a:schemeClr>
                          </a:solidFill>
                          <a:latin typeface="Open Sans"/>
                        </a:rPr>
                        <a:t>Ammortamento</a:t>
                      </a:r>
                      <a:br>
                        <a:rPr lang="it-IT" sz="4400" dirty="0">
                          <a:solidFill>
                            <a:schemeClr val="accent6">
                              <a:lumMod val="50000"/>
                            </a:schemeClr>
                          </a:solidFill>
                          <a:latin typeface="Open Sans"/>
                        </a:rPr>
                      </a:br>
                      <a:r>
                        <a:rPr lang="it-IT" sz="3200" dirty="0">
                          <a:solidFill>
                            <a:schemeClr val="accent6">
                              <a:lumMod val="50000"/>
                            </a:schemeClr>
                          </a:solidFill>
                          <a:latin typeface="Open Sans"/>
                        </a:rPr>
                        <a:t>Articolo 69, c. 2 RDC</a:t>
                      </a:r>
                    </a:p>
                  </a:txBody>
                  <a:tcPr marL="432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05181556"/>
                  </a:ext>
                </a:extLst>
              </a:tr>
              <a:tr h="1684732">
                <a:tc>
                  <a:txBody>
                    <a:bodyPr/>
                    <a:lstStyle/>
                    <a:p>
                      <a:r>
                        <a:rPr lang="it-IT" sz="4400" b="1" kern="1200" dirty="0">
                          <a:solidFill>
                            <a:schemeClr val="accent6">
                              <a:lumMod val="50000"/>
                            </a:schemeClr>
                          </a:solidFill>
                          <a:latin typeface="Open Sans"/>
                          <a:ea typeface="+mn-ea"/>
                          <a:cs typeface="+mn-cs"/>
                        </a:rPr>
                        <a:t>Contributi in natura</a:t>
                      </a:r>
                      <a:br>
                        <a:rPr lang="it-IT" sz="4400" dirty="0">
                          <a:solidFill>
                            <a:schemeClr val="accent6">
                              <a:lumMod val="50000"/>
                            </a:schemeClr>
                          </a:solidFill>
                          <a:latin typeface="Open Sans"/>
                        </a:rPr>
                      </a:br>
                      <a:r>
                        <a:rPr lang="it-IT" sz="3200" b="1" kern="1200" dirty="0">
                          <a:solidFill>
                            <a:schemeClr val="accent6">
                              <a:lumMod val="50000"/>
                            </a:schemeClr>
                          </a:solidFill>
                          <a:latin typeface="Open Sans"/>
                          <a:ea typeface="+mn-ea"/>
                          <a:cs typeface="+mn-cs"/>
                        </a:rPr>
                        <a:t>Articolo 69, c. 1 RDC</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076566796"/>
                  </a:ext>
                </a:extLst>
              </a:tr>
              <a:tr h="1027275">
                <a:tc>
                  <a:txBody>
                    <a:bodyPr/>
                    <a:lstStyle/>
                    <a:p>
                      <a:r>
                        <a:rPr lang="it-IT" sz="4400" b="1" kern="1200" dirty="0">
                          <a:solidFill>
                            <a:schemeClr val="accent6">
                              <a:lumMod val="50000"/>
                            </a:schemeClr>
                          </a:solidFill>
                          <a:latin typeface="Open Sans"/>
                          <a:ea typeface="+mn-ea"/>
                          <a:cs typeface="+mn-cs"/>
                        </a:rPr>
                        <a:t>Premi</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81428932"/>
                  </a:ext>
                </a:extLst>
              </a:tr>
              <a:tr h="1027275">
                <a:tc>
                  <a:txBody>
                    <a:bodyPr/>
                    <a:lstStyle/>
                    <a:p>
                      <a:pPr marL="0" algn="l" defTabSz="914400" rtl="0" eaLnBrk="1" latinLnBrk="0" hangingPunct="1"/>
                      <a:r>
                        <a:rPr lang="it-IT" sz="4400" b="1" kern="1200" dirty="0">
                          <a:solidFill>
                            <a:schemeClr val="accent6">
                              <a:lumMod val="50000"/>
                            </a:schemeClr>
                          </a:solidFill>
                          <a:latin typeface="Open Sans"/>
                          <a:ea typeface="+mn-ea"/>
                          <a:cs typeface="+mn-cs"/>
                        </a:rPr>
                        <a:t>Spese connesse al credito di imposta</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89103532"/>
                  </a:ext>
                </a:extLst>
              </a:tr>
              <a:tr h="1027275">
                <a:tc>
                  <a:txBody>
                    <a:bodyPr/>
                    <a:lstStyle/>
                    <a:p>
                      <a:r>
                        <a:rPr lang="it-IT" sz="4400" b="1" dirty="0">
                          <a:solidFill>
                            <a:schemeClr val="accent6">
                              <a:lumMod val="50000"/>
                            </a:schemeClr>
                          </a:solidFill>
                          <a:latin typeface="Open Sans"/>
                        </a:rPr>
                        <a:t>Spese connesse all'esonero contributivo</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363533828"/>
                  </a:ext>
                </a:extLst>
              </a:tr>
              <a:tr h="1027275">
                <a:tc>
                  <a:txBody>
                    <a:bodyPr/>
                    <a:lstStyle/>
                    <a:p>
                      <a:r>
                        <a:rPr lang="it-IT" sz="4400" b="1" dirty="0">
                          <a:solidFill>
                            <a:schemeClr val="accent6">
                              <a:lumMod val="50000"/>
                            </a:schemeClr>
                          </a:solidFill>
                          <a:latin typeface="Open Sans"/>
                        </a:rPr>
                        <a:t>Spese generali</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5110602"/>
                  </a:ext>
                </a:extLst>
              </a:tr>
              <a:tr h="1325262">
                <a:tc>
                  <a:txBody>
                    <a:bodyPr/>
                    <a:lstStyle/>
                    <a:p>
                      <a:r>
                        <a:rPr lang="it-IT" sz="4400" b="1" dirty="0">
                          <a:solidFill>
                            <a:schemeClr val="accent6">
                              <a:lumMod val="50000"/>
                            </a:schemeClr>
                          </a:solidFill>
                          <a:latin typeface="Open Sans"/>
                        </a:rPr>
                        <a:t>Oneri fin. e di altro genere e spese legali</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67022721"/>
                  </a:ext>
                </a:extLst>
              </a:tr>
              <a:tr h="1027275">
                <a:tc>
                  <a:txBody>
                    <a:bodyPr/>
                    <a:lstStyle/>
                    <a:p>
                      <a:r>
                        <a:rPr lang="it-IT" sz="4400" b="1" dirty="0">
                          <a:solidFill>
                            <a:schemeClr val="accent6">
                              <a:lumMod val="50000"/>
                            </a:schemeClr>
                          </a:solidFill>
                          <a:latin typeface="Open Sans"/>
                        </a:rPr>
                        <a:t>Acquisto di materiale usato</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6867107"/>
                  </a:ext>
                </a:extLst>
              </a:tr>
              <a:tr h="1027275">
                <a:tc>
                  <a:txBody>
                    <a:bodyPr/>
                    <a:lstStyle/>
                    <a:p>
                      <a:r>
                        <a:rPr lang="it-IT" sz="4400" b="1" dirty="0">
                          <a:solidFill>
                            <a:schemeClr val="accent6">
                              <a:lumMod val="50000"/>
                            </a:schemeClr>
                          </a:solidFill>
                          <a:latin typeface="Open Sans"/>
                        </a:rPr>
                        <a:t>Acquisto di terreni</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39782008"/>
                  </a:ext>
                </a:extLst>
              </a:tr>
              <a:tr h="1027275">
                <a:tc>
                  <a:txBody>
                    <a:bodyPr/>
                    <a:lstStyle/>
                    <a:p>
                      <a:r>
                        <a:rPr lang="it-IT" sz="4400" b="1" dirty="0">
                          <a:solidFill>
                            <a:schemeClr val="accent6">
                              <a:lumMod val="50000"/>
                            </a:schemeClr>
                          </a:solidFill>
                          <a:latin typeface="Open Sans"/>
                        </a:rPr>
                        <a:t>Acquisto di edifici</a:t>
                      </a:r>
                    </a:p>
                  </a:txBody>
                  <a:tcPr marL="43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24474970"/>
                  </a:ext>
                </a:extLst>
              </a:tr>
            </a:tbl>
          </a:graphicData>
        </a:graphic>
      </p:graphicFrame>
      <p:graphicFrame>
        <p:nvGraphicFramePr>
          <p:cNvPr id="6" name="Tabella 4">
            <a:extLst>
              <a:ext uri="{FF2B5EF4-FFF2-40B4-BE49-F238E27FC236}">
                <a16:creationId xmlns:a16="http://schemas.microsoft.com/office/drawing/2014/main" id="{04B70B66-C564-4301-A6D4-6160A90E94ED}"/>
              </a:ext>
            </a:extLst>
          </p:cNvPr>
          <p:cNvGraphicFramePr>
            <a:graphicFrameLocks noGrp="1"/>
          </p:cNvGraphicFramePr>
          <p:nvPr>
            <p:extLst>
              <p:ext uri="{D42A27DB-BD31-4B8C-83A1-F6EECF244321}">
                <p14:modId xmlns:p14="http://schemas.microsoft.com/office/powerpoint/2010/main" val="2928001916"/>
              </p:ext>
            </p:extLst>
          </p:nvPr>
        </p:nvGraphicFramePr>
        <p:xfrm>
          <a:off x="12192000" y="1727622"/>
          <a:ext cx="12198484" cy="11988382"/>
        </p:xfrm>
        <a:graphic>
          <a:graphicData uri="http://schemas.openxmlformats.org/drawingml/2006/table">
            <a:tbl>
              <a:tblPr firstRow="1" bandRow="1">
                <a:tableStyleId>{5C22544A-7EE6-4342-B048-85BDC9FD1C3A}</a:tableStyleId>
              </a:tblPr>
              <a:tblGrid>
                <a:gridCol w="12198484">
                  <a:extLst>
                    <a:ext uri="{9D8B030D-6E8A-4147-A177-3AD203B41FA5}">
                      <a16:colId xmlns:a16="http://schemas.microsoft.com/office/drawing/2014/main" val="774308073"/>
                    </a:ext>
                  </a:extLst>
                </a:gridCol>
              </a:tblGrid>
              <a:tr h="1757920">
                <a:tc>
                  <a:txBody>
                    <a:bodyPr/>
                    <a:lstStyle/>
                    <a:p>
                      <a:r>
                        <a:rPr lang="it-IT" sz="4400" dirty="0">
                          <a:solidFill>
                            <a:schemeClr val="accent6">
                              <a:lumMod val="50000"/>
                            </a:schemeClr>
                          </a:solidFill>
                          <a:latin typeface="Open Sans"/>
                        </a:rPr>
                        <a:t>IVA, oneri e altre imposte e tasse</a:t>
                      </a:r>
                      <a:br>
                        <a:rPr lang="it-IT" sz="4400" dirty="0">
                          <a:solidFill>
                            <a:schemeClr val="accent6">
                              <a:lumMod val="50000"/>
                            </a:schemeClr>
                          </a:solidFill>
                          <a:latin typeface="Open Sans"/>
                        </a:rPr>
                      </a:br>
                      <a:r>
                        <a:rPr lang="it-IT" sz="3200" dirty="0">
                          <a:solidFill>
                            <a:schemeClr val="accent6">
                              <a:lumMod val="50000"/>
                            </a:schemeClr>
                          </a:solidFill>
                          <a:latin typeface="Open Sans"/>
                        </a:rPr>
                        <a:t>Articolo 69, c. 3 RDC</a:t>
                      </a:r>
                    </a:p>
                  </a:txBody>
                  <a:tcPr marL="684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05181556"/>
                  </a:ext>
                </a:extLst>
              </a:tr>
              <a:tr h="1159992">
                <a:tc>
                  <a:txBody>
                    <a:bodyPr/>
                    <a:lstStyle/>
                    <a:p>
                      <a:r>
                        <a:rPr lang="it-IT" sz="4400" b="1" kern="1200" dirty="0">
                          <a:solidFill>
                            <a:schemeClr val="accent6">
                              <a:lumMod val="50000"/>
                            </a:schemeClr>
                          </a:solidFill>
                          <a:latin typeface="Open Sans"/>
                          <a:ea typeface="+mn-ea"/>
                          <a:cs typeface="+mn-cs"/>
                        </a:rPr>
                        <a:t>Locazione finanziaria</a:t>
                      </a:r>
                      <a:endParaRPr lang="it-IT" sz="3200" b="1" kern="1200" dirty="0">
                        <a:solidFill>
                          <a:schemeClr val="accent6">
                            <a:lumMod val="50000"/>
                          </a:schemeClr>
                        </a:solidFill>
                        <a:latin typeface="Open Sans"/>
                        <a:ea typeface="+mn-ea"/>
                        <a:cs typeface="+mn-cs"/>
                      </a:endParaRPr>
                    </a:p>
                  </a:txBody>
                  <a:tcPr marL="684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076566796"/>
                  </a:ext>
                </a:extLst>
              </a:tr>
              <a:tr h="907047">
                <a:tc>
                  <a:txBody>
                    <a:bodyPr/>
                    <a:lstStyle/>
                    <a:p>
                      <a:r>
                        <a:rPr lang="it-IT" sz="4400" b="1" kern="1200" dirty="0">
                          <a:solidFill>
                            <a:schemeClr val="accent6">
                              <a:lumMod val="50000"/>
                            </a:schemeClr>
                          </a:solidFill>
                          <a:latin typeface="Open Sans"/>
                          <a:ea typeface="+mn-ea"/>
                          <a:cs typeface="+mn-cs"/>
                        </a:rPr>
                        <a:t>Spese connesse alle singole operazioni</a:t>
                      </a:r>
                    </a:p>
                  </a:txBody>
                  <a:tcPr marL="68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81428932"/>
                  </a:ext>
                </a:extLst>
              </a:tr>
              <a:tr h="907047">
                <a:tc>
                  <a:txBody>
                    <a:bodyPr/>
                    <a:lstStyle/>
                    <a:p>
                      <a:pPr marL="0" algn="l" defTabSz="914400" rtl="0" eaLnBrk="1" latinLnBrk="0" hangingPunct="1"/>
                      <a:r>
                        <a:rPr lang="it-IT" sz="4400" b="0" kern="1200" dirty="0">
                          <a:solidFill>
                            <a:schemeClr val="accent6">
                              <a:lumMod val="50000"/>
                            </a:schemeClr>
                          </a:solidFill>
                          <a:latin typeface="Open Sans"/>
                          <a:ea typeface="+mn-ea"/>
                          <a:cs typeface="+mn-cs"/>
                        </a:rPr>
                        <a:t>Personale</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89103532"/>
                  </a:ext>
                </a:extLst>
              </a:tr>
              <a:tr h="907047">
                <a:tc>
                  <a:txBody>
                    <a:bodyPr/>
                    <a:lstStyle/>
                    <a:p>
                      <a:r>
                        <a:rPr lang="it-IT" sz="4400" u="none" dirty="0">
                          <a:solidFill>
                            <a:schemeClr val="accent6">
                              <a:lumMod val="50000"/>
                            </a:schemeClr>
                          </a:solidFill>
                          <a:latin typeface="Open Sans"/>
                        </a:rPr>
                        <a:t>Spese di viaggio</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363533828"/>
                  </a:ext>
                </a:extLst>
              </a:tr>
              <a:tr h="907047">
                <a:tc>
                  <a:txBody>
                    <a:bodyPr/>
                    <a:lstStyle/>
                    <a:p>
                      <a:r>
                        <a:rPr lang="it-IT" sz="4400" dirty="0">
                          <a:solidFill>
                            <a:schemeClr val="accent6">
                              <a:lumMod val="50000"/>
                            </a:schemeClr>
                          </a:solidFill>
                          <a:latin typeface="Open Sans"/>
                        </a:rPr>
                        <a:t>Investimenti</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5110602"/>
                  </a:ext>
                </a:extLst>
              </a:tr>
              <a:tr h="907047">
                <a:tc>
                  <a:txBody>
                    <a:bodyPr/>
                    <a:lstStyle/>
                    <a:p>
                      <a:r>
                        <a:rPr lang="it-IT" sz="4400" dirty="0">
                          <a:solidFill>
                            <a:schemeClr val="accent6">
                              <a:lumMod val="50000"/>
                            </a:schemeClr>
                          </a:solidFill>
                          <a:latin typeface="Open Sans"/>
                        </a:rPr>
                        <a:t>Investimenti infrastrutturali</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67022721"/>
                  </a:ext>
                </a:extLst>
              </a:tr>
              <a:tr h="907047">
                <a:tc>
                  <a:txBody>
                    <a:bodyPr/>
                    <a:lstStyle/>
                    <a:p>
                      <a:r>
                        <a:rPr lang="it-IT" sz="4400" dirty="0">
                          <a:solidFill>
                            <a:schemeClr val="accent6">
                              <a:lumMod val="50000"/>
                            </a:schemeClr>
                          </a:solidFill>
                          <a:latin typeface="Open Sans"/>
                        </a:rPr>
                        <a:t>Spese di progettazione</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86867107"/>
                  </a:ext>
                </a:extLst>
              </a:tr>
              <a:tr h="907047">
                <a:tc>
                  <a:txBody>
                    <a:bodyPr/>
                    <a:lstStyle/>
                    <a:p>
                      <a:r>
                        <a:rPr lang="it-IT" sz="4400" dirty="0">
                          <a:solidFill>
                            <a:schemeClr val="accent6">
                              <a:lumMod val="50000"/>
                            </a:schemeClr>
                          </a:solidFill>
                          <a:latin typeface="Open Sans"/>
                        </a:rPr>
                        <a:t>Servizi esterni</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39782008"/>
                  </a:ext>
                </a:extLst>
              </a:tr>
              <a:tr h="907047">
                <a:tc>
                  <a:txBody>
                    <a:bodyPr/>
                    <a:lstStyle/>
                    <a:p>
                      <a:r>
                        <a:rPr lang="it-IT" sz="4400" dirty="0">
                          <a:solidFill>
                            <a:schemeClr val="accent6">
                              <a:lumMod val="50000"/>
                            </a:schemeClr>
                          </a:solidFill>
                          <a:latin typeface="Open Sans"/>
                        </a:rPr>
                        <a:t>Spese per riunioni</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624474970"/>
                  </a:ext>
                </a:extLst>
              </a:tr>
              <a:tr h="907047">
                <a:tc>
                  <a:txBody>
                    <a:bodyPr/>
                    <a:lstStyle/>
                    <a:p>
                      <a:r>
                        <a:rPr lang="it-IT" sz="4400" dirty="0">
                          <a:solidFill>
                            <a:schemeClr val="accent6">
                              <a:lumMod val="50000"/>
                            </a:schemeClr>
                          </a:solidFill>
                          <a:latin typeface="Open Sans"/>
                        </a:rPr>
                        <a:t>Informazione e comunicazione</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10346060"/>
                  </a:ext>
                </a:extLst>
              </a:tr>
              <a:tr h="907047">
                <a:tc>
                  <a:txBody>
                    <a:bodyPr/>
                    <a:lstStyle/>
                    <a:p>
                      <a:r>
                        <a:rPr lang="it-IT" sz="4400" dirty="0">
                          <a:solidFill>
                            <a:schemeClr val="accent6">
                              <a:lumMod val="50000"/>
                            </a:schemeClr>
                          </a:solidFill>
                          <a:latin typeface="Open Sans"/>
                        </a:rPr>
                        <a:t>Spese autorità pubbliche per l'operazione</a:t>
                      </a:r>
                    </a:p>
                  </a:txBody>
                  <a:tcPr marL="122400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20434352"/>
                  </a:ext>
                </a:extLst>
              </a:tr>
            </a:tbl>
          </a:graphicData>
        </a:graphic>
      </p:graphicFrame>
      <p:sp>
        <p:nvSpPr>
          <p:cNvPr id="7" name="Rettangolo 6">
            <a:extLst>
              <a:ext uri="{FF2B5EF4-FFF2-40B4-BE49-F238E27FC236}">
                <a16:creationId xmlns:a16="http://schemas.microsoft.com/office/drawing/2014/main" id="{81B4AC38-8A7A-47D6-9C5A-5CBFA96642B6}"/>
              </a:ext>
            </a:extLst>
          </p:cNvPr>
          <p:cNvSpPr/>
          <p:nvPr/>
        </p:nvSpPr>
        <p:spPr bwMode="auto">
          <a:xfrm>
            <a:off x="11471920" y="1719890"/>
            <a:ext cx="1008112" cy="12003846"/>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64718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E6DD03-61C4-4400-8BBF-36A389BD6E2C}"/>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Dichiarazione di affidabilità di gestione e sintesi annuale</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6BAFC85A-9374-4D42-969E-01D35362BC05}"/>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446969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3F8CC05-B3B5-4BF0-BBFA-9A675109741C}"/>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pic>
        <p:nvPicPr>
          <p:cNvPr id="2" name="Picture 4">
            <a:extLst>
              <a:ext uri="{FF2B5EF4-FFF2-40B4-BE49-F238E27FC236}">
                <a16:creationId xmlns:a16="http://schemas.microsoft.com/office/drawing/2014/main" id="{2D3B912B-A5BE-4081-A6CE-4421BAE09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792" y="-414808"/>
            <a:ext cx="13612825" cy="1413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a:extLst>
              <a:ext uri="{FF2B5EF4-FFF2-40B4-BE49-F238E27FC236}">
                <a16:creationId xmlns:a16="http://schemas.microsoft.com/office/drawing/2014/main" id="{3D80C52D-A9A4-4796-9FAF-141E415E392A}"/>
              </a:ext>
            </a:extLst>
          </p:cNvPr>
          <p:cNvSpPr txBox="1">
            <a:spLocks noChangeArrowheads="1"/>
          </p:cNvSpPr>
          <p:nvPr/>
        </p:nvSpPr>
        <p:spPr bwMode="auto">
          <a:xfrm>
            <a:off x="6485" y="1719890"/>
            <a:ext cx="10313307" cy="10159675"/>
          </a:xfrm>
          <a:prstGeom prst="rect">
            <a:avLst/>
          </a:prstGeom>
          <a:solidFill>
            <a:schemeClr val="accent2">
              <a:alpha val="50195"/>
            </a:schemeClr>
          </a:solidFill>
          <a:ln w="9525">
            <a:noFill/>
            <a:miter lim="800000"/>
            <a:headEnd/>
            <a:tailEnd/>
          </a:ln>
          <a:effectLst/>
        </p:spPr>
        <p:txBody>
          <a:bodyPr lIns="540000"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4400" dirty="0">
                <a:solidFill>
                  <a:schemeClr val="bg1"/>
                </a:solidFill>
                <a:latin typeface="Open Sans"/>
              </a:rPr>
              <a:t>L'Articolo 125 paragrafo 4 lettera e) e l'art. 138 lettera b) del RDC introducono la presentazione della </a:t>
            </a:r>
            <a:r>
              <a:rPr lang="it-IT" altLang="it-IT" sz="4400" b="1" dirty="0">
                <a:solidFill>
                  <a:schemeClr val="bg1"/>
                </a:solidFill>
                <a:latin typeface="Open Sans"/>
              </a:rPr>
              <a:t>dichiarazione di affidabilità di gestione</a:t>
            </a:r>
            <a:r>
              <a:rPr lang="it-IT" altLang="it-IT" sz="4400" dirty="0">
                <a:solidFill>
                  <a:schemeClr val="bg1"/>
                </a:solidFill>
                <a:latin typeface="Open Sans"/>
              </a:rPr>
              <a:t> fra i compiti dell'</a:t>
            </a:r>
            <a:r>
              <a:rPr lang="it-IT" altLang="it-IT" sz="4400" dirty="0" err="1">
                <a:solidFill>
                  <a:schemeClr val="bg1"/>
                </a:solidFill>
                <a:latin typeface="Open Sans"/>
              </a:rPr>
              <a:t>AdG</a:t>
            </a:r>
            <a:r>
              <a:rPr lang="it-IT" altLang="it-IT" sz="4400" dirty="0">
                <a:solidFill>
                  <a:schemeClr val="bg1"/>
                </a:solidFill>
                <a:latin typeface="Open Sans"/>
              </a:rPr>
              <a:t>.</a:t>
            </a:r>
          </a:p>
          <a:p>
            <a:pPr eaLnBrk="1" hangingPunct="1">
              <a:spcBef>
                <a:spcPct val="50000"/>
              </a:spcBef>
            </a:pPr>
            <a:r>
              <a:rPr lang="it-IT" altLang="it-IT" sz="4400" dirty="0">
                <a:solidFill>
                  <a:schemeClr val="bg1"/>
                </a:solidFill>
                <a:latin typeface="Open Sans"/>
              </a:rPr>
              <a:t>La dichiarazione viene presentata secondo il formato dell'Allegato VI del Regolamento di esecuzione n. 207/2015 e viene presentata alla Commissione Europea annualmente entro il 15 febbraio</a:t>
            </a:r>
          </a:p>
        </p:txBody>
      </p:sp>
      <p:sp>
        <p:nvSpPr>
          <p:cNvPr id="4" name="Text Box 6">
            <a:extLst>
              <a:ext uri="{FF2B5EF4-FFF2-40B4-BE49-F238E27FC236}">
                <a16:creationId xmlns:a16="http://schemas.microsoft.com/office/drawing/2014/main" id="{8CFDA36B-385A-4B0C-ACD5-AAA4389ADCD8}"/>
              </a:ext>
            </a:extLst>
          </p:cNvPr>
          <p:cNvSpPr txBox="1">
            <a:spLocks noChangeArrowheads="1"/>
          </p:cNvSpPr>
          <p:nvPr/>
        </p:nvSpPr>
        <p:spPr bwMode="auto">
          <a:xfrm>
            <a:off x="208883" y="-116545"/>
            <a:ext cx="12673408" cy="1336674"/>
          </a:xfrm>
          <a:prstGeom prst="rect">
            <a:avLst/>
          </a:prstGeom>
          <a:solidFill>
            <a:schemeClr val="accent2"/>
          </a:soli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Dichiarazione di affidabilità di gestione</a:t>
            </a:r>
          </a:p>
          <a:p>
            <a:pPr eaLnBrk="1" hangingPunct="1"/>
            <a:r>
              <a:rPr lang="it-IT" altLang="it-IT" sz="3600" b="1" dirty="0">
                <a:solidFill>
                  <a:srgbClr val="800000"/>
                </a:solidFill>
                <a:latin typeface="Open Sans"/>
                <a:ea typeface="MS PGothic" panose="020B0600070205080204" pitchFamily="34" charset="-128"/>
              </a:rPr>
              <a:t>Articoli 125 e 138 del RDC</a:t>
            </a:r>
          </a:p>
        </p:txBody>
      </p:sp>
    </p:spTree>
    <p:extLst>
      <p:ext uri="{BB962C8B-B14F-4D97-AF65-F5344CB8AC3E}">
        <p14:creationId xmlns:p14="http://schemas.microsoft.com/office/powerpoint/2010/main" val="222969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EF0C18E-FDD3-4690-88D2-CED7336ABC97}"/>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2">
            <a:extLst>
              <a:ext uri="{FF2B5EF4-FFF2-40B4-BE49-F238E27FC236}">
                <a16:creationId xmlns:a16="http://schemas.microsoft.com/office/drawing/2014/main" id="{AC849044-310D-4E15-8476-0C9E0E24098E}"/>
              </a:ext>
            </a:extLst>
          </p:cNvPr>
          <p:cNvSpPr txBox="1">
            <a:spLocks noChangeArrowheads="1"/>
          </p:cNvSpPr>
          <p:nvPr/>
        </p:nvSpPr>
        <p:spPr bwMode="auto">
          <a:xfrm>
            <a:off x="598712" y="-15796"/>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 contenuti della Dichiarazione</a:t>
            </a:r>
          </a:p>
        </p:txBody>
      </p:sp>
      <p:sp>
        <p:nvSpPr>
          <p:cNvPr id="4" name="Rectangle 4">
            <a:extLst>
              <a:ext uri="{FF2B5EF4-FFF2-40B4-BE49-F238E27FC236}">
                <a16:creationId xmlns:a16="http://schemas.microsoft.com/office/drawing/2014/main" id="{AD179D99-A97E-4F5A-87B2-2451906A7DC6}"/>
              </a:ext>
            </a:extLst>
          </p:cNvPr>
          <p:cNvSpPr>
            <a:spLocks noChangeArrowheads="1"/>
          </p:cNvSpPr>
          <p:nvPr/>
        </p:nvSpPr>
        <p:spPr bwMode="auto">
          <a:xfrm>
            <a:off x="6485" y="1719890"/>
            <a:ext cx="8873147" cy="10178669"/>
          </a:xfrm>
          <a:prstGeom prst="rect">
            <a:avLst/>
          </a:prstGeom>
          <a:solidFill>
            <a:schemeClr val="accent2">
              <a:lumMod val="40000"/>
              <a:lumOff val="60000"/>
              <a:alpha val="50195"/>
            </a:schemeClr>
          </a:solidFill>
          <a:ln w="9525">
            <a:noFill/>
            <a:miter lim="800000"/>
            <a:headEnd/>
            <a:tailEnd/>
          </a:ln>
          <a:effectLst/>
        </p:spPr>
        <p:txBody>
          <a:bodyPr lIns="540000" tIns="309600" rIns="540000" bIns="309600"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dirty="0">
                <a:solidFill>
                  <a:schemeClr val="bg1"/>
                </a:solidFill>
                <a:latin typeface="Open Sans"/>
              </a:rPr>
              <a:t>La Dichiarazione di gestione è redatta dall'</a:t>
            </a:r>
            <a:r>
              <a:rPr lang="it-IT" altLang="it-IT" sz="4400" dirty="0" err="1">
                <a:solidFill>
                  <a:schemeClr val="bg1"/>
                </a:solidFill>
                <a:latin typeface="Open Sans"/>
              </a:rPr>
              <a:t>AcAdG</a:t>
            </a:r>
            <a:r>
              <a:rPr lang="it-IT" altLang="it-IT" sz="4400" dirty="0">
                <a:solidFill>
                  <a:schemeClr val="bg1"/>
                </a:solidFill>
                <a:latin typeface="Open Sans"/>
              </a:rPr>
              <a:t>, a seguito del completamento di una serie di attività da parte dei Centri di Responsabilità (CdR), che comprende l'attestazione di regolarità e la messa a disposizione di tutte le informazioni necessarie, ciascuno per le parti di propria competenza.</a:t>
            </a:r>
          </a:p>
        </p:txBody>
      </p:sp>
      <p:sp>
        <p:nvSpPr>
          <p:cNvPr id="5" name="Rectangle 3">
            <a:extLst>
              <a:ext uri="{FF2B5EF4-FFF2-40B4-BE49-F238E27FC236}">
                <a16:creationId xmlns:a16="http://schemas.microsoft.com/office/drawing/2014/main" id="{7EDED54C-3493-46DA-9EBE-1E4ABEBAEF6F}"/>
              </a:ext>
            </a:extLst>
          </p:cNvPr>
          <p:cNvSpPr>
            <a:spLocks noChangeArrowheads="1"/>
          </p:cNvSpPr>
          <p:nvPr/>
        </p:nvSpPr>
        <p:spPr bwMode="auto">
          <a:xfrm>
            <a:off x="9311680" y="2232587"/>
            <a:ext cx="14114361" cy="915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rgbClr val="DE0000"/>
              </a:buClr>
              <a:buSzPct val="115000"/>
              <a:buFontTx/>
              <a:buChar char="•"/>
            </a:pPr>
            <a:r>
              <a:rPr lang="it-IT" altLang="it-IT" sz="3200" dirty="0">
                <a:solidFill>
                  <a:schemeClr val="bg1"/>
                </a:solidFill>
                <a:latin typeface="Open Sans"/>
              </a:rPr>
              <a:t>Le informazioni riportate nei conti sono presentate correttamente, sono complete e accurate</a:t>
            </a:r>
          </a:p>
          <a:p>
            <a:pPr eaLnBrk="1" hangingPunct="1">
              <a:spcBef>
                <a:spcPct val="40000"/>
              </a:spcBef>
              <a:buClr>
                <a:srgbClr val="DE0000"/>
              </a:buClr>
              <a:buSzPct val="115000"/>
              <a:buFontTx/>
              <a:buChar char="•"/>
            </a:pPr>
            <a:r>
              <a:rPr lang="it-IT" altLang="it-IT" sz="3200" dirty="0">
                <a:solidFill>
                  <a:schemeClr val="bg1"/>
                </a:solidFill>
                <a:latin typeface="Open Sans"/>
              </a:rPr>
              <a:t>Le spese registrate nei conti sono state utilizzate per gli scopi previsti, e in conformità al principio di una sana gestione finanziaria</a:t>
            </a:r>
          </a:p>
          <a:p>
            <a:pPr eaLnBrk="1" hangingPunct="1">
              <a:spcBef>
                <a:spcPct val="40000"/>
              </a:spcBef>
              <a:buClr>
                <a:srgbClr val="DE0000"/>
              </a:buClr>
              <a:buSzPct val="115000"/>
              <a:buFontTx/>
              <a:buChar char="•"/>
            </a:pPr>
            <a:r>
              <a:rPr lang="it-IT" altLang="it-IT" sz="3200" dirty="0">
                <a:solidFill>
                  <a:schemeClr val="bg1"/>
                </a:solidFill>
                <a:latin typeface="Open Sans"/>
              </a:rPr>
              <a:t>Il SIGECO offre le necessarie garanzie di legalità e regolarità delle operazioni sottostanti, in conformità alla legislazione applicabile</a:t>
            </a:r>
          </a:p>
          <a:p>
            <a:pPr eaLnBrk="1" hangingPunct="1">
              <a:spcBef>
                <a:spcPct val="40000"/>
              </a:spcBef>
              <a:buClr>
                <a:srgbClr val="DE0000"/>
              </a:buClr>
              <a:buSzPct val="115000"/>
              <a:buFontTx/>
              <a:buChar char="•"/>
            </a:pPr>
            <a:r>
              <a:rPr lang="it-IT" altLang="it-IT" sz="3200" dirty="0">
                <a:solidFill>
                  <a:schemeClr val="bg1"/>
                </a:solidFill>
                <a:latin typeface="Open Sans"/>
              </a:rPr>
              <a:t>Le irregolarità individuate nell'audit finale o nelle relazioni di controllo per il periodo contabile e riportate nella sintesi annuale sono state trattate adeguatamente nei conti annuali</a:t>
            </a:r>
          </a:p>
          <a:p>
            <a:pPr eaLnBrk="1" hangingPunct="1">
              <a:spcBef>
                <a:spcPct val="40000"/>
              </a:spcBef>
              <a:buClr>
                <a:srgbClr val="DE0000"/>
              </a:buClr>
              <a:buSzPct val="115000"/>
              <a:buFontTx/>
              <a:buChar char="•"/>
            </a:pPr>
            <a:r>
              <a:rPr lang="it-IT" altLang="it-IT" sz="3200" dirty="0">
                <a:solidFill>
                  <a:schemeClr val="bg1"/>
                </a:solidFill>
                <a:latin typeface="Open Sans"/>
              </a:rPr>
              <a:t>La spesa oggetto di una valutazione in corso della sua legittimità e regolarità è stata esclusa dai conti in attesa della conclusione della valutazione</a:t>
            </a:r>
          </a:p>
          <a:p>
            <a:pPr eaLnBrk="1" hangingPunct="1">
              <a:spcBef>
                <a:spcPct val="40000"/>
              </a:spcBef>
              <a:buClr>
                <a:srgbClr val="DE0000"/>
              </a:buClr>
              <a:buSzPct val="115000"/>
              <a:buFontTx/>
              <a:buChar char="•"/>
            </a:pPr>
            <a:r>
              <a:rPr lang="it-IT" altLang="it-IT" sz="3200" dirty="0">
                <a:solidFill>
                  <a:schemeClr val="bg1"/>
                </a:solidFill>
                <a:latin typeface="Open Sans"/>
              </a:rPr>
              <a:t>I dati relativi agli indicatori, ai target intermedi e ai progressi compiuti dal PO sono affidabili</a:t>
            </a:r>
          </a:p>
          <a:p>
            <a:pPr eaLnBrk="1" hangingPunct="1">
              <a:spcBef>
                <a:spcPct val="40000"/>
              </a:spcBef>
              <a:buClr>
                <a:srgbClr val="DE0000"/>
              </a:buClr>
              <a:buSzPct val="115000"/>
              <a:buFontTx/>
              <a:buChar char="•"/>
            </a:pPr>
            <a:r>
              <a:rPr lang="it-IT" altLang="it-IT" sz="3200" dirty="0">
                <a:solidFill>
                  <a:schemeClr val="bg1"/>
                </a:solidFill>
                <a:latin typeface="Open Sans"/>
              </a:rPr>
              <a:t>Sono in atto misure antifrode efficaci e proporzionate, che tengono conto dei rischi individuati</a:t>
            </a:r>
          </a:p>
        </p:txBody>
      </p:sp>
    </p:spTree>
    <p:extLst>
      <p:ext uri="{BB962C8B-B14F-4D97-AF65-F5344CB8AC3E}">
        <p14:creationId xmlns:p14="http://schemas.microsoft.com/office/powerpoint/2010/main" val="2517043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CCF0C68-7A9D-4440-A69A-D0FDF4E22B79}"/>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5">
            <a:extLst>
              <a:ext uri="{FF2B5EF4-FFF2-40B4-BE49-F238E27FC236}">
                <a16:creationId xmlns:a16="http://schemas.microsoft.com/office/drawing/2014/main" id="{6E673190-6145-4C8F-8D48-3F118984C977}"/>
              </a:ext>
            </a:extLst>
          </p:cNvPr>
          <p:cNvSpPr txBox="1">
            <a:spLocks noChangeArrowheads="1"/>
          </p:cNvSpPr>
          <p:nvPr/>
        </p:nvSpPr>
        <p:spPr bwMode="auto">
          <a:xfrm>
            <a:off x="958752" y="-15796"/>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Sintesi Annuale</a:t>
            </a:r>
          </a:p>
          <a:p>
            <a:pPr eaLnBrk="1" hangingPunct="1"/>
            <a:r>
              <a:rPr lang="it-IT" altLang="it-IT" sz="3600" b="1" dirty="0">
                <a:solidFill>
                  <a:srgbClr val="800000"/>
                </a:solidFill>
                <a:latin typeface="Open Sans"/>
                <a:ea typeface="MS PGothic" panose="020B0600070205080204" pitchFamily="34" charset="-128"/>
              </a:rPr>
              <a:t>Articoli 125 e 138 del RDC</a:t>
            </a:r>
          </a:p>
        </p:txBody>
      </p:sp>
      <p:sp>
        <p:nvSpPr>
          <p:cNvPr id="4" name="Text Box 4">
            <a:extLst>
              <a:ext uri="{FF2B5EF4-FFF2-40B4-BE49-F238E27FC236}">
                <a16:creationId xmlns:a16="http://schemas.microsoft.com/office/drawing/2014/main" id="{D2E47285-8075-41D4-9605-A6E69FC897EA}"/>
              </a:ext>
            </a:extLst>
          </p:cNvPr>
          <p:cNvSpPr txBox="1">
            <a:spLocks noChangeArrowheads="1"/>
          </p:cNvSpPr>
          <p:nvPr/>
        </p:nvSpPr>
        <p:spPr bwMode="auto">
          <a:xfrm>
            <a:off x="42266" y="1719890"/>
            <a:ext cx="8765357" cy="10178670"/>
          </a:xfrm>
          <a:prstGeom prst="rect">
            <a:avLst/>
          </a:prstGeom>
          <a:solidFill>
            <a:schemeClr val="accent2">
              <a:alpha val="50195"/>
            </a:schemeClr>
          </a:solidFill>
          <a:ln w="9525">
            <a:noFill/>
            <a:miter lim="800000"/>
            <a:headEnd/>
            <a:tailEnd/>
          </a:ln>
          <a:effectLst/>
        </p:spPr>
        <p:txBody>
          <a:bodyPr lIns="468000" tIns="540000" rIns="324000" bIns="30960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4000" dirty="0">
                <a:solidFill>
                  <a:schemeClr val="bg1"/>
                </a:solidFill>
                <a:latin typeface="Open Sans"/>
              </a:rPr>
              <a:t>L'articolo 125, paragrafo 4, lett. e) del RDC stabilisce che l'</a:t>
            </a:r>
            <a:r>
              <a:rPr lang="it-IT" altLang="it-IT" sz="4000" dirty="0" err="1">
                <a:solidFill>
                  <a:schemeClr val="bg1"/>
                </a:solidFill>
                <a:latin typeface="Open Sans"/>
              </a:rPr>
              <a:t>AdG</a:t>
            </a:r>
            <a:r>
              <a:rPr lang="it-IT" altLang="it-IT" sz="4000" dirty="0">
                <a:solidFill>
                  <a:schemeClr val="bg1"/>
                </a:solidFill>
                <a:latin typeface="Open Sans"/>
              </a:rPr>
              <a:t> deve predisporre una “Sintesi annuale”, fornendo un riepilogo delle relazioni finali di revisione contabile e dei controlli effettuati nell'anno, compresa un'analisi della natura e della portata degli errori e delle carenze individuati nei sistemi, come anche le azioni correttive avviate o programmate.</a:t>
            </a:r>
          </a:p>
        </p:txBody>
      </p:sp>
      <p:sp>
        <p:nvSpPr>
          <p:cNvPr id="5" name="Rectangle 6">
            <a:extLst>
              <a:ext uri="{FF2B5EF4-FFF2-40B4-BE49-F238E27FC236}">
                <a16:creationId xmlns:a16="http://schemas.microsoft.com/office/drawing/2014/main" id="{5A79A58C-BD82-4966-BF1F-775F4396DF37}"/>
              </a:ext>
            </a:extLst>
          </p:cNvPr>
          <p:cNvSpPr>
            <a:spLocks noChangeArrowheads="1"/>
          </p:cNvSpPr>
          <p:nvPr/>
        </p:nvSpPr>
        <p:spPr bwMode="auto">
          <a:xfrm>
            <a:off x="9949594" y="2118902"/>
            <a:ext cx="13249544" cy="920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rgbClr val="DE0000"/>
              </a:buClr>
              <a:buSzPct val="115000"/>
            </a:pPr>
            <a:r>
              <a:rPr lang="it-IT" altLang="it-IT" sz="4000" dirty="0">
                <a:solidFill>
                  <a:schemeClr val="bg1"/>
                </a:solidFill>
                <a:latin typeface="Open Sans"/>
              </a:rPr>
              <a:t>La </a:t>
            </a:r>
            <a:r>
              <a:rPr lang="it-IT" altLang="it-IT" sz="4000" b="1" dirty="0">
                <a:solidFill>
                  <a:schemeClr val="bg1"/>
                </a:solidFill>
                <a:latin typeface="Open Sans"/>
              </a:rPr>
              <a:t>sintesi delle relazioni di audit</a:t>
            </a:r>
            <a:r>
              <a:rPr lang="it-IT" altLang="it-IT" sz="4000" dirty="0">
                <a:solidFill>
                  <a:schemeClr val="bg1"/>
                </a:solidFill>
                <a:latin typeface="Open Sans"/>
              </a:rPr>
              <a:t> </a:t>
            </a:r>
            <a:r>
              <a:rPr lang="it-IT" altLang="it-IT" sz="4000" dirty="0" err="1">
                <a:solidFill>
                  <a:schemeClr val="bg1"/>
                </a:solidFill>
                <a:latin typeface="Open Sans"/>
              </a:rPr>
              <a:t>dell'AdA</a:t>
            </a:r>
            <a:r>
              <a:rPr lang="it-IT" altLang="it-IT" sz="4000" dirty="0">
                <a:solidFill>
                  <a:schemeClr val="bg1"/>
                </a:solidFill>
                <a:latin typeface="Open Sans"/>
              </a:rPr>
              <a:t> riguarda: </a:t>
            </a:r>
          </a:p>
          <a:p>
            <a:pPr eaLnBrk="1" hangingPunct="1">
              <a:spcBef>
                <a:spcPct val="40000"/>
              </a:spcBef>
              <a:buClr>
                <a:srgbClr val="DE0000"/>
              </a:buClr>
              <a:buSzPct val="115000"/>
            </a:pPr>
            <a:r>
              <a:rPr lang="it-IT" altLang="it-IT" sz="4000" dirty="0">
                <a:solidFill>
                  <a:schemeClr val="bg1"/>
                </a:solidFill>
                <a:latin typeface="Open Sans"/>
              </a:rPr>
              <a:t>a)	la natura e portata degli errori e delle carenze identificate </a:t>
            </a:r>
            <a:r>
              <a:rPr lang="it-IT" altLang="it-IT" sz="4000" dirty="0" err="1">
                <a:solidFill>
                  <a:schemeClr val="bg1"/>
                </a:solidFill>
                <a:latin typeface="Open Sans"/>
              </a:rPr>
              <a:t>dall'AdA</a:t>
            </a:r>
            <a:r>
              <a:rPr lang="it-IT" altLang="it-IT" sz="4000" dirty="0">
                <a:solidFill>
                  <a:schemeClr val="bg1"/>
                </a:solidFill>
                <a:latin typeface="Open Sans"/>
              </a:rPr>
              <a:t> nell'ambito del SIGECO, comprendente anche un'analisi della natura e della portata degli errori e delle carenze individuate, compresa l'identificazione dei problemi di carattere sistemico, delle relative raccomandazioni. e dell'impatto finanziario, nonché del parere di audit</a:t>
            </a:r>
          </a:p>
          <a:p>
            <a:pPr eaLnBrk="1" hangingPunct="1">
              <a:spcBef>
                <a:spcPct val="40000"/>
              </a:spcBef>
              <a:buClr>
                <a:srgbClr val="DE0000"/>
              </a:buClr>
              <a:buSzPct val="115000"/>
            </a:pPr>
            <a:r>
              <a:rPr lang="it-IT" altLang="it-IT" sz="4000" dirty="0">
                <a:solidFill>
                  <a:schemeClr val="bg1"/>
                </a:solidFill>
                <a:latin typeface="Open Sans"/>
              </a:rPr>
              <a:t>b)	le azioni correttive adottate o previste, con particolare riferimento al riepilogo del follow-up delle raccomandazioni di audit comprende le misure correttive per le carenze individuate, il loro stato di attuazione e l'importo delle rettifiche finanziarie effettuate o previste, se del caso </a:t>
            </a:r>
          </a:p>
        </p:txBody>
      </p:sp>
    </p:spTree>
    <p:extLst>
      <p:ext uri="{BB962C8B-B14F-4D97-AF65-F5344CB8AC3E}">
        <p14:creationId xmlns:p14="http://schemas.microsoft.com/office/powerpoint/2010/main" val="1346368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CCF0C68-7A9D-4440-A69A-D0FDF4E22B79}"/>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3" name="Text Box 5">
            <a:extLst>
              <a:ext uri="{FF2B5EF4-FFF2-40B4-BE49-F238E27FC236}">
                <a16:creationId xmlns:a16="http://schemas.microsoft.com/office/drawing/2014/main" id="{6E673190-6145-4C8F-8D48-3F118984C977}"/>
              </a:ext>
            </a:extLst>
          </p:cNvPr>
          <p:cNvSpPr txBox="1">
            <a:spLocks noChangeArrowheads="1"/>
          </p:cNvSpPr>
          <p:nvPr/>
        </p:nvSpPr>
        <p:spPr bwMode="auto">
          <a:xfrm>
            <a:off x="958752" y="-15796"/>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La Sintesi Annuale</a:t>
            </a:r>
          </a:p>
          <a:p>
            <a:pPr eaLnBrk="1" hangingPunct="1"/>
            <a:r>
              <a:rPr lang="it-IT" altLang="it-IT" sz="3600" b="1" dirty="0">
                <a:solidFill>
                  <a:srgbClr val="800000"/>
                </a:solidFill>
                <a:latin typeface="Open Sans"/>
                <a:ea typeface="MS PGothic" panose="020B0600070205080204" pitchFamily="34" charset="-128"/>
              </a:rPr>
              <a:t>Articoli 125 e 138 del RDC</a:t>
            </a:r>
          </a:p>
        </p:txBody>
      </p:sp>
      <p:sp>
        <p:nvSpPr>
          <p:cNvPr id="4" name="Text Box 4">
            <a:extLst>
              <a:ext uri="{FF2B5EF4-FFF2-40B4-BE49-F238E27FC236}">
                <a16:creationId xmlns:a16="http://schemas.microsoft.com/office/drawing/2014/main" id="{D2E47285-8075-41D4-9605-A6E69FC897EA}"/>
              </a:ext>
            </a:extLst>
          </p:cNvPr>
          <p:cNvSpPr txBox="1">
            <a:spLocks noChangeArrowheads="1"/>
          </p:cNvSpPr>
          <p:nvPr/>
        </p:nvSpPr>
        <p:spPr bwMode="auto">
          <a:xfrm>
            <a:off x="42266" y="1719890"/>
            <a:ext cx="8765357" cy="10178670"/>
          </a:xfrm>
          <a:prstGeom prst="rect">
            <a:avLst/>
          </a:prstGeom>
          <a:solidFill>
            <a:schemeClr val="accent2">
              <a:alpha val="50195"/>
            </a:schemeClr>
          </a:solidFill>
          <a:ln w="9525">
            <a:noFill/>
            <a:miter lim="800000"/>
            <a:headEnd/>
            <a:tailEnd/>
          </a:ln>
          <a:effectLst/>
        </p:spPr>
        <p:txBody>
          <a:bodyPr lIns="468000" tIns="360000" rIns="324000" bIns="360000" anchor="ctr" anchorCtr="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4000" dirty="0">
                <a:solidFill>
                  <a:schemeClr val="bg1"/>
                </a:solidFill>
                <a:latin typeface="Open Sans"/>
              </a:rPr>
              <a:t>L'articolo 125, paragrafo 4, lett. e) del RDC stabilisce che l'</a:t>
            </a:r>
            <a:r>
              <a:rPr lang="it-IT" altLang="it-IT" sz="4000" dirty="0" err="1">
                <a:solidFill>
                  <a:schemeClr val="bg1"/>
                </a:solidFill>
                <a:latin typeface="Open Sans"/>
              </a:rPr>
              <a:t>AdG</a:t>
            </a:r>
            <a:r>
              <a:rPr lang="it-IT" altLang="it-IT" sz="4000" dirty="0">
                <a:solidFill>
                  <a:schemeClr val="bg1"/>
                </a:solidFill>
                <a:latin typeface="Open Sans"/>
              </a:rPr>
              <a:t> deve predisporre una “Sintesi annuale”, fornendo un riepilogo delle relazioni finali di revisione contabile e dei controlli effettuati nell'anno, compresa un'analisi della natura e della portata degli errori e delle carenze individuati nei sistemi, come anche le azioni correttive avviate o programmate.</a:t>
            </a:r>
          </a:p>
        </p:txBody>
      </p:sp>
      <p:sp>
        <p:nvSpPr>
          <p:cNvPr id="6" name="Rectangle 7">
            <a:extLst>
              <a:ext uri="{FF2B5EF4-FFF2-40B4-BE49-F238E27FC236}">
                <a16:creationId xmlns:a16="http://schemas.microsoft.com/office/drawing/2014/main" id="{62BE76CB-EA0D-4780-A41E-C180BB29634F}"/>
              </a:ext>
            </a:extLst>
          </p:cNvPr>
          <p:cNvSpPr>
            <a:spLocks noChangeArrowheads="1"/>
          </p:cNvSpPr>
          <p:nvPr/>
        </p:nvSpPr>
        <p:spPr bwMode="auto">
          <a:xfrm>
            <a:off x="10235908" y="2825552"/>
            <a:ext cx="13549380" cy="659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rgbClr val="DE0000"/>
              </a:buClr>
              <a:buSzPct val="115000"/>
            </a:pPr>
            <a:r>
              <a:rPr lang="it-IT" altLang="it-IT" sz="4400" dirty="0">
                <a:solidFill>
                  <a:schemeClr val="bg1"/>
                </a:solidFill>
                <a:latin typeface="Open Sans"/>
              </a:rPr>
              <a:t>La </a:t>
            </a:r>
            <a:r>
              <a:rPr lang="it-IT" altLang="it-IT" sz="4400" b="1" dirty="0">
                <a:solidFill>
                  <a:schemeClr val="bg1"/>
                </a:solidFill>
                <a:latin typeface="Open Sans"/>
              </a:rPr>
              <a:t>sintesi sui controlli di I livello</a:t>
            </a:r>
            <a:r>
              <a:rPr lang="it-IT" altLang="it-IT" sz="4400" dirty="0">
                <a:solidFill>
                  <a:schemeClr val="bg1"/>
                </a:solidFill>
                <a:latin typeface="Open Sans"/>
              </a:rPr>
              <a:t> riguarda:</a:t>
            </a:r>
          </a:p>
          <a:p>
            <a:pPr marL="1062038" indent="-1062038" eaLnBrk="1" hangingPunct="1">
              <a:spcBef>
                <a:spcPct val="40000"/>
              </a:spcBef>
              <a:buClr>
                <a:srgbClr val="DE0000"/>
              </a:buClr>
              <a:buSzPct val="115000"/>
            </a:pPr>
            <a:r>
              <a:rPr lang="it-IT" altLang="it-IT" sz="4400" dirty="0">
                <a:solidFill>
                  <a:schemeClr val="bg1"/>
                </a:solidFill>
                <a:latin typeface="Open Sans"/>
              </a:rPr>
              <a:t>a)	il riepilogo dei controlli amministrativi effettuati</a:t>
            </a:r>
          </a:p>
          <a:p>
            <a:pPr marL="1062038" indent="-1062038" eaLnBrk="1" hangingPunct="1">
              <a:spcBef>
                <a:spcPct val="40000"/>
              </a:spcBef>
              <a:buClr>
                <a:srgbClr val="DE0000"/>
              </a:buClr>
              <a:buSzPct val="115000"/>
            </a:pPr>
            <a:r>
              <a:rPr lang="it-IT" altLang="it-IT" sz="4400" dirty="0">
                <a:solidFill>
                  <a:schemeClr val="bg1"/>
                </a:solidFill>
                <a:latin typeface="Open Sans"/>
              </a:rPr>
              <a:t>b)	il riepilogo dei controlli in loco effettuati</a:t>
            </a:r>
          </a:p>
          <a:p>
            <a:pPr marL="1062038" indent="-1062038" eaLnBrk="1" hangingPunct="1">
              <a:spcBef>
                <a:spcPct val="40000"/>
              </a:spcBef>
              <a:buClr>
                <a:srgbClr val="DE0000"/>
              </a:buClr>
              <a:buSzPct val="115000"/>
            </a:pPr>
            <a:r>
              <a:rPr lang="it-IT" altLang="it-IT" sz="4400" dirty="0">
                <a:solidFill>
                  <a:schemeClr val="bg1"/>
                </a:solidFill>
                <a:latin typeface="Open Sans"/>
              </a:rPr>
              <a:t>c)	l'elencazione della natura e della portata degli errori e delle eventuali carenze riscontrate nei controlli, con distinzione tra errori/irregolarità a livello di singola operazione o a livello sistemico</a:t>
            </a:r>
          </a:p>
          <a:p>
            <a:pPr marL="1062038" indent="-1062038" eaLnBrk="1" hangingPunct="1">
              <a:spcBef>
                <a:spcPct val="40000"/>
              </a:spcBef>
              <a:buClr>
                <a:srgbClr val="DE0000"/>
              </a:buClr>
              <a:buSzPct val="115000"/>
            </a:pPr>
            <a:r>
              <a:rPr lang="it-IT" altLang="it-IT" sz="4400" dirty="0">
                <a:solidFill>
                  <a:schemeClr val="bg1"/>
                </a:solidFill>
                <a:latin typeface="Open Sans"/>
              </a:rPr>
              <a:t>d)	le azioni correttive previste e /o adottate</a:t>
            </a:r>
          </a:p>
        </p:txBody>
      </p:sp>
    </p:spTree>
    <p:extLst>
      <p:ext uri="{BB962C8B-B14F-4D97-AF65-F5344CB8AC3E}">
        <p14:creationId xmlns:p14="http://schemas.microsoft.com/office/powerpoint/2010/main" val="15061096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41C76613-F059-4BFD-A6D0-11885ACA71C9}"/>
              </a:ext>
            </a:extLst>
          </p:cNvPr>
          <p:cNvSpPr/>
          <p:nvPr/>
        </p:nvSpPr>
        <p:spPr bwMode="auto">
          <a:xfrm>
            <a:off x="6485"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pic>
        <p:nvPicPr>
          <p:cNvPr id="132098" name="Picture 7">
            <a:extLst>
              <a:ext uri="{FF2B5EF4-FFF2-40B4-BE49-F238E27FC236}">
                <a16:creationId xmlns:a16="http://schemas.microsoft.com/office/drawing/2014/main" id="{D6CB83DB-4BBD-44E7-9EA2-F78A47488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6" y="3488652"/>
            <a:ext cx="16021050" cy="948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Text Box 8">
            <a:extLst>
              <a:ext uri="{FF2B5EF4-FFF2-40B4-BE49-F238E27FC236}">
                <a16:creationId xmlns:a16="http://schemas.microsoft.com/office/drawing/2014/main" id="{E050D0FA-2251-44A4-99DF-44D90FE96015}"/>
              </a:ext>
            </a:extLst>
          </p:cNvPr>
          <p:cNvSpPr txBox="1">
            <a:spLocks noChangeArrowheads="1"/>
          </p:cNvSpPr>
          <p:nvPr/>
        </p:nvSpPr>
        <p:spPr bwMode="auto">
          <a:xfrm>
            <a:off x="612776" y="0"/>
            <a:ext cx="16192500"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400" b="1" dirty="0">
                <a:solidFill>
                  <a:srgbClr val="800000"/>
                </a:solidFill>
                <a:latin typeface="Open Sans"/>
                <a:ea typeface="MS PGothic" panose="020B0600070205080204" pitchFamily="34" charset="-128"/>
              </a:rPr>
              <a:t>Il periodo contabile</a:t>
            </a:r>
          </a:p>
          <a:p>
            <a:pPr eaLnBrk="1" hangingPunct="1"/>
            <a:r>
              <a:rPr lang="it-IT" altLang="it-IT" sz="3600" b="1" dirty="0">
                <a:solidFill>
                  <a:srgbClr val="800000"/>
                </a:solidFill>
                <a:latin typeface="Open Sans"/>
                <a:ea typeface="MS PGothic" panose="020B0600070205080204" pitchFamily="34" charset="-128"/>
              </a:rPr>
              <a:t>Articolo 2, punto 29 del RDC</a:t>
            </a:r>
          </a:p>
        </p:txBody>
      </p:sp>
      <p:pic>
        <p:nvPicPr>
          <p:cNvPr id="132100" name="Picture 9">
            <a:extLst>
              <a:ext uri="{FF2B5EF4-FFF2-40B4-BE49-F238E27FC236}">
                <a16:creationId xmlns:a16="http://schemas.microsoft.com/office/drawing/2014/main" id="{CA6C7C01-8096-4D6F-BEBB-F35FFC0A5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7344" y="1885034"/>
            <a:ext cx="81851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E9F14-7847-4B15-B1F4-D11EE4847AEF}"/>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Appendici</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8424AD09-5718-41EE-8073-D709B52DB204}"/>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284896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CCA0D7E-6615-44C9-9F73-ECFC904C3995}"/>
              </a:ext>
            </a:extLst>
          </p:cNvPr>
          <p:cNvSpPr/>
          <p:nvPr/>
        </p:nvSpPr>
        <p:spPr bwMode="auto">
          <a:xfrm>
            <a:off x="0" y="-414808"/>
            <a:ext cx="24383999" cy="2134698"/>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4400" b="1" dirty="0">
                <a:solidFill>
                  <a:srgbClr val="C00000"/>
                </a:solidFill>
                <a:latin typeface="Open Sans"/>
                <a:cs typeface="Arial" panose="020B0604020202020204" pitchFamily="34" charset="0"/>
              </a:rPr>
              <a:t>Il formato delle piste di controllo</a:t>
            </a:r>
          </a:p>
        </p:txBody>
      </p:sp>
      <p:pic>
        <p:nvPicPr>
          <p:cNvPr id="5" name="Immagine 1">
            <a:extLst>
              <a:ext uri="{FF2B5EF4-FFF2-40B4-BE49-F238E27FC236}">
                <a16:creationId xmlns:a16="http://schemas.microsoft.com/office/drawing/2014/main" id="{5F70C6BE-A904-475E-9BEE-9E771250FB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9890"/>
            <a:ext cx="19131583" cy="1204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EE109C5D-0E48-4FA5-9BB8-6C5493AD9A7A}"/>
              </a:ext>
            </a:extLst>
          </p:cNvPr>
          <p:cNvSpPr txBox="1"/>
          <p:nvPr/>
        </p:nvSpPr>
        <p:spPr>
          <a:xfrm>
            <a:off x="17592600" y="2017592"/>
            <a:ext cx="5904656" cy="5688050"/>
          </a:xfrm>
          <a:prstGeom prst="rect">
            <a:avLst/>
          </a:prstGeom>
          <a:solidFill>
            <a:schemeClr val="accent2">
              <a:lumMod val="40000"/>
              <a:lumOff val="60000"/>
            </a:schemeClr>
          </a:solidFill>
        </p:spPr>
        <p:txBody>
          <a:bodyPr wrap="square" lIns="180000" tIns="180000" rIns="180000" bIns="180000" rtlCol="0">
            <a:spAutoFit/>
          </a:bodyPr>
          <a:lstStyle/>
          <a:p>
            <a:pPr>
              <a:spcBef>
                <a:spcPts val="1200"/>
              </a:spcBef>
            </a:pPr>
            <a:r>
              <a:rPr lang="it-IT" sz="2800" i="1" dirty="0">
                <a:solidFill>
                  <a:schemeClr val="bg1"/>
                </a:solidFill>
                <a:latin typeface="Open Sans"/>
                <a:cs typeface="Calibri" panose="020F0502020204030204" pitchFamily="34" charset="0"/>
              </a:rPr>
              <a:t>Le piste di controllo 2014-2020 hanno una forma tabellare e non più grafica come in passato.</a:t>
            </a:r>
          </a:p>
          <a:p>
            <a:pPr>
              <a:spcBef>
                <a:spcPts val="1200"/>
              </a:spcBef>
            </a:pPr>
            <a:r>
              <a:rPr lang="it-IT" sz="2800" i="1" dirty="0">
                <a:solidFill>
                  <a:schemeClr val="bg1"/>
                </a:solidFill>
                <a:latin typeface="Open Sans"/>
                <a:cs typeface="Calibri" panose="020F0502020204030204" pitchFamily="34" charset="0"/>
              </a:rPr>
              <a:t>Esse sono divise in quadri relativi alle fasi di realizzazione delle diverse Azioni del Programma (programmazione, selezione, attuazione, circuito finanziario), identificando gli atti amministrativi necessari, la documentazione correlata ed i soggetti che svolgono attività associate a questi atti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24FA5BF-8B95-4055-A861-9441EFBB05F9}"/>
              </a:ext>
            </a:extLst>
          </p:cNvPr>
          <p:cNvSpPr/>
          <p:nvPr/>
        </p:nvSpPr>
        <p:spPr bwMode="auto">
          <a:xfrm>
            <a:off x="0" y="0"/>
            <a:ext cx="24383999" cy="101497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4400" b="1" dirty="0">
                <a:solidFill>
                  <a:srgbClr val="C00000"/>
                </a:solidFill>
                <a:latin typeface="Open Sans"/>
                <a:cs typeface="Arial" panose="020B0604020202020204" pitchFamily="34" charset="0"/>
              </a:rPr>
              <a:t>Richiami sul tema delle irregolarità</a:t>
            </a:r>
          </a:p>
        </p:txBody>
      </p:sp>
      <p:graphicFrame>
        <p:nvGraphicFramePr>
          <p:cNvPr id="4" name="Tabella 4">
            <a:extLst>
              <a:ext uri="{FF2B5EF4-FFF2-40B4-BE49-F238E27FC236}">
                <a16:creationId xmlns:a16="http://schemas.microsoft.com/office/drawing/2014/main" id="{E26C6BE7-1D06-4003-B41B-F4D30F6767EB}"/>
              </a:ext>
            </a:extLst>
          </p:cNvPr>
          <p:cNvGraphicFramePr>
            <a:graphicFrameLocks noGrp="1"/>
          </p:cNvGraphicFramePr>
          <p:nvPr>
            <p:extLst>
              <p:ext uri="{D42A27DB-BD31-4B8C-83A1-F6EECF244321}">
                <p14:modId xmlns:p14="http://schemas.microsoft.com/office/powerpoint/2010/main" val="2038721094"/>
              </p:ext>
            </p:extLst>
          </p:nvPr>
        </p:nvGraphicFramePr>
        <p:xfrm>
          <a:off x="526704" y="1264604"/>
          <a:ext cx="22754528" cy="9409819"/>
        </p:xfrm>
        <a:graphic>
          <a:graphicData uri="http://schemas.openxmlformats.org/drawingml/2006/table">
            <a:tbl>
              <a:tblPr firstRow="1" bandRow="1">
                <a:tableStyleId>{5C22544A-7EE6-4342-B048-85BDC9FD1C3A}</a:tableStyleId>
              </a:tblPr>
              <a:tblGrid>
                <a:gridCol w="22754528">
                  <a:extLst>
                    <a:ext uri="{9D8B030D-6E8A-4147-A177-3AD203B41FA5}">
                      <a16:colId xmlns:a16="http://schemas.microsoft.com/office/drawing/2014/main" val="1341238262"/>
                    </a:ext>
                  </a:extLst>
                </a:gridCol>
              </a:tblGrid>
              <a:tr h="1688835">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1)	</a:t>
                      </a:r>
                      <a:r>
                        <a:rPr lang="it-IT" sz="3200" b="1" kern="1200" dirty="0">
                          <a:solidFill>
                            <a:schemeClr val="bg1"/>
                          </a:solidFill>
                          <a:latin typeface="Open Sans"/>
                          <a:ea typeface="+mn-ea"/>
                          <a:cs typeface="+mn-cs"/>
                        </a:rPr>
                        <a:t>Il trattamento delle irregolarità è normato dalle «Linee guida per la gestione e la correzione delle irregolarità» del PO FESR Sicilia 2014 - 2020</a:t>
                      </a:r>
                    </a:p>
                  </a:txBody>
                  <a:tcPr marL="720000" marR="360000" marT="288000" marB="288000">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693334744"/>
                  </a:ext>
                </a:extLst>
              </a:tr>
              <a:tr h="1688835">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2)</a:t>
                      </a:r>
                      <a:r>
                        <a:rPr lang="it-IT" sz="3200" b="1" kern="1200" dirty="0">
                          <a:solidFill>
                            <a:schemeClr val="bg1"/>
                          </a:solidFill>
                          <a:latin typeface="Open Sans"/>
                          <a:ea typeface="+mn-ea"/>
                          <a:cs typeface="+mn-cs"/>
                        </a:rPr>
                        <a:t>	Qualunque atto lesivo degli interessi finanziari della Comunità è innanzitutto una irregolarità, nell'ambito della quale va anche ricompreso l'esito di una eventuale condotta fraudolenta</a:t>
                      </a:r>
                    </a:p>
                  </a:txBody>
                  <a:tcPr marL="720000" marR="360000" marT="288000" marB="288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2786620361"/>
                  </a:ext>
                </a:extLst>
              </a:tr>
              <a:tr h="2219731">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3)</a:t>
                      </a:r>
                      <a:r>
                        <a:rPr lang="it-IT" sz="3200" b="1" kern="1200" dirty="0">
                          <a:solidFill>
                            <a:schemeClr val="bg1"/>
                          </a:solidFill>
                          <a:latin typeface="Open Sans"/>
                          <a:ea typeface="+mn-ea"/>
                          <a:cs typeface="+mn-cs"/>
                        </a:rPr>
                        <a:t>	Nel caso di semplici irregolarità trovano applicazione misure correttive di tipo amministrativo, nel caso di irregolarità intenzionali (frodi) sanzioni amministrative, nel caso di frodi gravi trovano applicazioni sanzioni penali</a:t>
                      </a:r>
                    </a:p>
                  </a:txBody>
                  <a:tcPr marL="720000" marR="360000" marT="288000" marB="288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3117047103"/>
                  </a:ext>
                </a:extLst>
              </a:tr>
              <a:tr h="1906209">
                <a:tc>
                  <a:txBody>
                    <a:bodyPr/>
                    <a:lstStyle/>
                    <a:p>
                      <a:pPr marL="895350" indent="-895350"/>
                      <a:r>
                        <a:rPr lang="it-IT" sz="3200" b="1" kern="1200" dirty="0">
                          <a:solidFill>
                            <a:srgbClr val="C00000"/>
                          </a:solidFill>
                          <a:latin typeface="Open Sans"/>
                          <a:ea typeface="+mn-ea"/>
                          <a:cs typeface="+mn-cs"/>
                        </a:rPr>
                        <a:t>4)	</a:t>
                      </a:r>
                      <a:r>
                        <a:rPr lang="it-IT" sz="3200" b="1" kern="1200" dirty="0">
                          <a:solidFill>
                            <a:schemeClr val="bg1"/>
                          </a:solidFill>
                          <a:latin typeface="Open Sans"/>
                          <a:ea typeface="+mn-ea"/>
                          <a:cs typeface="+mn-cs"/>
                        </a:rPr>
                        <a:t>L'individuazione e l'adozione di specifiche misure di lotta alle frodi è garantita dall'</a:t>
                      </a:r>
                      <a:r>
                        <a:rPr lang="it-IT" sz="3200" b="1" kern="1200" dirty="0" err="1">
                          <a:solidFill>
                            <a:schemeClr val="bg1"/>
                          </a:solidFill>
                          <a:latin typeface="Open Sans"/>
                          <a:ea typeface="+mn-ea"/>
                          <a:cs typeface="+mn-cs"/>
                        </a:rPr>
                        <a:t>AcAdG</a:t>
                      </a:r>
                      <a:r>
                        <a:rPr lang="it-IT" sz="3200" b="1" kern="1200" dirty="0">
                          <a:solidFill>
                            <a:schemeClr val="bg1"/>
                          </a:solidFill>
                          <a:latin typeface="Open Sans"/>
                          <a:ea typeface="+mn-ea"/>
                          <a:cs typeface="+mn-cs"/>
                        </a:rPr>
                        <a:t>, per il tramite dell'Area 7 - Controlli, repressione frodi comunitarie e chiusura dei programmi operativi che coordina le attività del Gruppo di autovalutazione del rischio di frodi</a:t>
                      </a:r>
                    </a:p>
                  </a:txBody>
                  <a:tcPr marL="720000" marR="360000" marT="144000" marB="144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1529652487"/>
                  </a:ext>
                </a:extLst>
              </a:tr>
              <a:tr h="1906209">
                <a:tc>
                  <a:txBody>
                    <a:bodyPr/>
                    <a:lstStyle/>
                    <a:p>
                      <a:pPr marL="895350" indent="-895350"/>
                      <a:r>
                        <a:rPr lang="it-IT" sz="3200" b="1" kern="1200" dirty="0">
                          <a:solidFill>
                            <a:srgbClr val="C00000"/>
                          </a:solidFill>
                          <a:latin typeface="Open Sans"/>
                          <a:ea typeface="+mn-ea"/>
                          <a:cs typeface="+mn-cs"/>
                        </a:rPr>
                        <a:t>5)</a:t>
                      </a:r>
                      <a:r>
                        <a:rPr lang="it-IT" sz="3200" b="1" kern="1200" dirty="0">
                          <a:solidFill>
                            <a:schemeClr val="bg1"/>
                          </a:solidFill>
                          <a:latin typeface="Open Sans"/>
                          <a:ea typeface="+mn-ea"/>
                          <a:cs typeface="+mn-cs"/>
                        </a:rPr>
                        <a:t>	L'OLAF (Ufficio europeo per la lotta antifrode) ha sviluppato il sistema informatico IMS (</a:t>
                      </a:r>
                      <a:r>
                        <a:rPr lang="it-IT" sz="3200" b="1" kern="1200" dirty="0" err="1">
                          <a:solidFill>
                            <a:schemeClr val="bg1"/>
                          </a:solidFill>
                          <a:latin typeface="Open Sans"/>
                          <a:ea typeface="+mn-ea"/>
                          <a:cs typeface="+mn-cs"/>
                        </a:rPr>
                        <a:t>Irregularities</a:t>
                      </a:r>
                      <a:r>
                        <a:rPr lang="it-IT" sz="3200" b="1" kern="1200" dirty="0">
                          <a:solidFill>
                            <a:schemeClr val="bg1"/>
                          </a:solidFill>
                          <a:latin typeface="Open Sans"/>
                          <a:ea typeface="+mn-ea"/>
                          <a:cs typeface="+mn-cs"/>
                        </a:rPr>
                        <a:t> Management System) per consentire alle amministrazioni che gestiscono fondi comunitari di redigere e presentare rapporti di irregolarità (comunicazioni)</a:t>
                      </a:r>
                    </a:p>
                  </a:txBody>
                  <a:tcPr marL="720000" marR="360000" marT="144000" marB="144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629380973"/>
                  </a:ext>
                </a:extLst>
              </a:tr>
            </a:tbl>
          </a:graphicData>
        </a:graphic>
      </p:graphicFrame>
    </p:spTree>
    <p:extLst>
      <p:ext uri="{BB962C8B-B14F-4D97-AF65-F5344CB8AC3E}">
        <p14:creationId xmlns:p14="http://schemas.microsoft.com/office/powerpoint/2010/main" val="400961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C107E8-3B8C-489C-9B10-7A0331FB80F1}"/>
              </a:ext>
            </a:extLst>
          </p:cNvPr>
          <p:cNvSpPr/>
          <p:nvPr/>
        </p:nvSpPr>
        <p:spPr bwMode="auto">
          <a:xfrm>
            <a:off x="8087545" y="2368"/>
            <a:ext cx="16296455"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ts val="2400"/>
              </a:spcBef>
              <a:buClr>
                <a:srgbClr val="FF0000"/>
              </a:buClr>
            </a:pPr>
            <a:r>
              <a:rPr lang="it-IT" altLang="it-IT" sz="6600" b="1" dirty="0">
                <a:solidFill>
                  <a:schemeClr val="accent1">
                    <a:lumMod val="75000"/>
                  </a:schemeClr>
                </a:solidFill>
                <a:latin typeface="Open Sans"/>
                <a:cs typeface="Arial" panose="020B0604020202020204" pitchFamily="34" charset="0"/>
              </a:rPr>
              <a:t>Le fasi e i contenuti dei controlli</a:t>
            </a:r>
          </a:p>
          <a:p>
            <a:pPr marL="712788" lvl="0" indent="-712788" defTabSz="914400" eaLnBrk="1" hangingPunct="1">
              <a:spcBef>
                <a:spcPct val="20000"/>
              </a:spcBef>
              <a:buAutoNum type="arabicPeriod"/>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Rettangolo 2">
            <a:extLst>
              <a:ext uri="{FF2B5EF4-FFF2-40B4-BE49-F238E27FC236}">
                <a16:creationId xmlns:a16="http://schemas.microsoft.com/office/drawing/2014/main" id="{E25CBC12-33AD-4589-94DE-58986B7B0B2E}"/>
              </a:ext>
            </a:extLst>
          </p:cNvPr>
          <p:cNvSpPr/>
          <p:nvPr/>
        </p:nvSpPr>
        <p:spPr bwMode="auto">
          <a:xfrm>
            <a:off x="0" y="2368"/>
            <a:ext cx="8087544" cy="11826552"/>
          </a:xfrm>
          <a:prstGeom prst="rect">
            <a:avLst/>
          </a:prstGeom>
          <a:solidFill>
            <a:schemeClr val="accent1">
              <a:lumMod val="75000"/>
            </a:schemeClr>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468000" tIns="432000" rIns="720000" bIns="38100" numCol="1" rtlCol="0" anchor="t" anchorCtr="0" compatLnSpc="1">
            <a:prstTxWarp prst="textNoShape">
              <a:avLst/>
            </a:prstTxWarp>
            <a:noAutofit/>
          </a:bodyPr>
          <a:lstStyle/>
          <a:p>
            <a:pPr marL="357188" lvl="0" indent="-357188" defTabSz="914400" eaLnBrk="1" hangingPunct="1">
              <a:spcBef>
                <a:spcPct val="20000"/>
              </a:spcBef>
            </a:pPr>
            <a:endParaRPr lang="it-IT" altLang="it-IT" sz="3200" dirty="0">
              <a:solidFill>
                <a:schemeClr val="accent1">
                  <a:lumMod val="75000"/>
                </a:schemeClr>
              </a:solidFill>
              <a:latin typeface="Open Sans"/>
              <a:cs typeface="Arial" panose="020B0604020202020204" pitchFamily="34" charset="0"/>
            </a:endParaRPr>
          </a:p>
        </p:txBody>
      </p:sp>
    </p:spTree>
    <p:extLst>
      <p:ext uri="{BB962C8B-B14F-4D97-AF65-F5344CB8AC3E}">
        <p14:creationId xmlns:p14="http://schemas.microsoft.com/office/powerpoint/2010/main" val="2912409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24FA5BF-8B95-4055-A861-9441EFBB05F9}"/>
              </a:ext>
            </a:extLst>
          </p:cNvPr>
          <p:cNvSpPr/>
          <p:nvPr/>
        </p:nvSpPr>
        <p:spPr bwMode="auto">
          <a:xfrm>
            <a:off x="0" y="0"/>
            <a:ext cx="24383999" cy="101497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r>
              <a:rPr lang="it-IT" altLang="it-IT" sz="4400" b="1" dirty="0">
                <a:solidFill>
                  <a:srgbClr val="C00000"/>
                </a:solidFill>
                <a:latin typeface="Open Sans"/>
                <a:cs typeface="Arial" panose="020B0604020202020204" pitchFamily="34" charset="0"/>
              </a:rPr>
              <a:t>Richiami sul tema delle irregolarità</a:t>
            </a:r>
          </a:p>
        </p:txBody>
      </p:sp>
      <p:graphicFrame>
        <p:nvGraphicFramePr>
          <p:cNvPr id="4" name="Tabella 4">
            <a:extLst>
              <a:ext uri="{FF2B5EF4-FFF2-40B4-BE49-F238E27FC236}">
                <a16:creationId xmlns:a16="http://schemas.microsoft.com/office/drawing/2014/main" id="{E26C6BE7-1D06-4003-B41B-F4D30F6767EB}"/>
              </a:ext>
            </a:extLst>
          </p:cNvPr>
          <p:cNvGraphicFramePr>
            <a:graphicFrameLocks noGrp="1"/>
          </p:cNvGraphicFramePr>
          <p:nvPr>
            <p:extLst>
              <p:ext uri="{D42A27DB-BD31-4B8C-83A1-F6EECF244321}">
                <p14:modId xmlns:p14="http://schemas.microsoft.com/office/powerpoint/2010/main" val="2880268805"/>
              </p:ext>
            </p:extLst>
          </p:nvPr>
        </p:nvGraphicFramePr>
        <p:xfrm>
          <a:off x="454696" y="1529408"/>
          <a:ext cx="22754528" cy="7704857"/>
        </p:xfrm>
        <a:graphic>
          <a:graphicData uri="http://schemas.openxmlformats.org/drawingml/2006/table">
            <a:tbl>
              <a:tblPr firstRow="1" bandRow="1">
                <a:tableStyleId>{5C22544A-7EE6-4342-B048-85BDC9FD1C3A}</a:tableStyleId>
              </a:tblPr>
              <a:tblGrid>
                <a:gridCol w="22754528">
                  <a:extLst>
                    <a:ext uri="{9D8B030D-6E8A-4147-A177-3AD203B41FA5}">
                      <a16:colId xmlns:a16="http://schemas.microsoft.com/office/drawing/2014/main" val="1341238262"/>
                    </a:ext>
                  </a:extLst>
                </a:gridCol>
              </a:tblGrid>
              <a:tr h="1785865">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6)</a:t>
                      </a:r>
                      <a:r>
                        <a:rPr lang="it-IT" sz="1800" b="1" kern="1200" dirty="0">
                          <a:solidFill>
                            <a:schemeClr val="bg1"/>
                          </a:solidFill>
                          <a:latin typeface="Open Sans"/>
                          <a:ea typeface="+mn-ea"/>
                          <a:cs typeface="+mn-cs"/>
                        </a:rPr>
                        <a:t>	</a:t>
                      </a:r>
                      <a:r>
                        <a:rPr lang="it-IT" sz="3200" b="1" kern="1200" dirty="0">
                          <a:solidFill>
                            <a:schemeClr val="bg1"/>
                          </a:solidFill>
                          <a:latin typeface="Open Sans"/>
                          <a:ea typeface="+mn-ea"/>
                          <a:cs typeface="+mn-cs"/>
                        </a:rPr>
                        <a:t>Vanno comunicate all'OLAF, tramite la Presidenza del Consiglio dei Ministri (che è il manager del sistema per l'Italia), le irregolarità superiori ai 10.000 euro</a:t>
                      </a:r>
                    </a:p>
                  </a:txBody>
                  <a:tcPr marL="720000" marR="360000" marT="288000" marB="288000">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3820291341"/>
                  </a:ext>
                </a:extLst>
              </a:tr>
              <a:tr h="1785865">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7)	</a:t>
                      </a:r>
                      <a:r>
                        <a:rPr lang="it-IT" sz="3200" b="1" kern="1200" dirty="0">
                          <a:solidFill>
                            <a:schemeClr val="bg1"/>
                          </a:solidFill>
                          <a:latin typeface="Open Sans"/>
                          <a:ea typeface="+mn-ea"/>
                          <a:cs typeface="+mn-cs"/>
                        </a:rPr>
                        <a:t>Le irregolarità possono essere individuate dal CdR, dalla GdF o </a:t>
                      </a:r>
                      <a:r>
                        <a:rPr lang="it-IT" sz="3200" b="1" kern="1200" dirty="0" err="1">
                          <a:solidFill>
                            <a:schemeClr val="bg1"/>
                          </a:solidFill>
                          <a:latin typeface="Open Sans"/>
                          <a:ea typeface="+mn-ea"/>
                          <a:cs typeface="+mn-cs"/>
                        </a:rPr>
                        <a:t>dall'AdA</a:t>
                      </a:r>
                      <a:r>
                        <a:rPr lang="it-IT" sz="3200" b="1" kern="1200" dirty="0">
                          <a:solidFill>
                            <a:schemeClr val="bg1"/>
                          </a:solidFill>
                          <a:latin typeface="Open Sans"/>
                          <a:ea typeface="+mn-ea"/>
                          <a:cs typeface="+mn-cs"/>
                        </a:rPr>
                        <a:t>, dando luogo a procedimenti differenziati. Le UMC compilano le schede OLAF</a:t>
                      </a:r>
                    </a:p>
                  </a:txBody>
                  <a:tcPr marL="720000" marR="360000" marT="288000" marB="288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693334744"/>
                  </a:ext>
                </a:extLst>
              </a:tr>
              <a:tr h="1785865">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8)</a:t>
                      </a:r>
                      <a:r>
                        <a:rPr lang="it-IT" sz="3200" b="1" kern="1200" dirty="0">
                          <a:solidFill>
                            <a:schemeClr val="bg1"/>
                          </a:solidFill>
                          <a:latin typeface="Open Sans"/>
                          <a:ea typeface="+mn-ea"/>
                          <a:cs typeface="+mn-cs"/>
                        </a:rPr>
                        <a:t>	Il CdR mette in atto le azioni di propria competenza finalizzate al recupero delle eventuali somme indebitamente pagate di cui viene a conoscenza, direttamente o mediante la segnalazione di altri soggetti</a:t>
                      </a:r>
                    </a:p>
                  </a:txBody>
                  <a:tcPr marL="720000" marR="360000" marT="288000" marB="288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2786620361"/>
                  </a:ext>
                </a:extLst>
              </a:tr>
              <a:tr h="2347262">
                <a:tc>
                  <a:txBody>
                    <a:bodyPr/>
                    <a:lstStyle/>
                    <a:p>
                      <a:pPr marL="895350" marR="0" lvl="0" indent="-895350" algn="l" defTabSz="914400" rtl="0" eaLnBrk="1" fontAlgn="auto" latinLnBrk="0" hangingPunct="1">
                        <a:lnSpc>
                          <a:spcPct val="100000"/>
                        </a:lnSpc>
                        <a:spcBef>
                          <a:spcPts val="0"/>
                        </a:spcBef>
                        <a:spcAft>
                          <a:spcPts val="0"/>
                        </a:spcAft>
                        <a:buClrTx/>
                        <a:buSzTx/>
                        <a:buFontTx/>
                        <a:buNone/>
                        <a:tabLst/>
                        <a:defRPr/>
                      </a:pPr>
                      <a:r>
                        <a:rPr lang="it-IT" sz="3200" b="1" kern="1200" dirty="0">
                          <a:solidFill>
                            <a:srgbClr val="C00000"/>
                          </a:solidFill>
                          <a:latin typeface="Open Sans"/>
                          <a:ea typeface="+mn-ea"/>
                          <a:cs typeface="+mn-cs"/>
                        </a:rPr>
                        <a:t>9)</a:t>
                      </a:r>
                      <a:r>
                        <a:rPr lang="it-IT" sz="3200" b="1" kern="1200" dirty="0">
                          <a:solidFill>
                            <a:schemeClr val="bg1"/>
                          </a:solidFill>
                          <a:latin typeface="Open Sans"/>
                          <a:ea typeface="+mn-ea"/>
                          <a:cs typeface="+mn-cs"/>
                        </a:rPr>
                        <a:t>	Lo scopo delle correzioni o “rettifiche finanziarie” è quello di ripristinare una situazione nella quale il 100% delle spese dichiarate ai fini del cofinanziamento dei Fondi SIE siano conformi alla normativa nazionale e comunitaria applicabile.</a:t>
                      </a:r>
                    </a:p>
                  </a:txBody>
                  <a:tcPr marL="720000" marR="360000" marT="288000" marB="288000">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solidFill>
                      <a:srgbClr val="F1F2F4"/>
                    </a:solidFill>
                  </a:tcPr>
                </a:tc>
                <a:extLst>
                  <a:ext uri="{0D108BD9-81ED-4DB2-BD59-A6C34878D82A}">
                    <a16:rowId xmlns:a16="http://schemas.microsoft.com/office/drawing/2014/main" val="3117047103"/>
                  </a:ext>
                </a:extLst>
              </a:tr>
            </a:tbl>
          </a:graphicData>
        </a:graphic>
      </p:graphicFrame>
    </p:spTree>
    <p:extLst>
      <p:ext uri="{BB962C8B-B14F-4D97-AF65-F5344CB8AC3E}">
        <p14:creationId xmlns:p14="http://schemas.microsoft.com/office/powerpoint/2010/main" val="3239529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3886B97-EACD-49AB-95BB-A495E0ADC780}"/>
              </a:ext>
            </a:extLst>
          </p:cNvPr>
          <p:cNvSpPr/>
          <p:nvPr/>
        </p:nvSpPr>
        <p:spPr bwMode="auto">
          <a:xfrm>
            <a:off x="0" y="8519"/>
            <a:ext cx="24384000" cy="11826552"/>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936000" rIns="720000" bIns="38100" numCol="1" rtlCol="0" anchor="ctr" anchorCtr="0" compatLnSpc="1">
            <a:prstTxWarp prst="textNoShape">
              <a:avLst/>
            </a:prstTxWarp>
            <a:noAutofit/>
          </a:bodyPr>
          <a:lstStyle/>
          <a:p>
            <a:pPr lvl="0" defTabSz="914400" eaLnBrk="1" hangingPunct="1">
              <a:spcBef>
                <a:spcPct val="20000"/>
              </a:spcBef>
            </a:pPr>
            <a:endParaRPr lang="it-IT" altLang="it-IT" sz="6600" dirty="0">
              <a:solidFill>
                <a:schemeClr val="accent1">
                  <a:lumMod val="75000"/>
                </a:schemeClr>
              </a:solidFill>
              <a:latin typeface="Open Sans"/>
              <a:cs typeface="Arial" panose="020B0604020202020204" pitchFamily="34" charset="0"/>
            </a:endParaRPr>
          </a:p>
          <a:p>
            <a:pPr marL="712788" lvl="0" indent="-712788" defTabSz="914400" eaLnBrk="1" hangingPunct="1">
              <a:spcBef>
                <a:spcPts val="1200"/>
              </a:spcBef>
            </a:pPr>
            <a:endParaRPr lang="it-IT" altLang="it-IT" sz="3200" dirty="0">
              <a:solidFill>
                <a:schemeClr val="accent1">
                  <a:lumMod val="75000"/>
                </a:schemeClr>
              </a:solidFill>
              <a:latin typeface="Open Sans"/>
              <a:cs typeface="Arial" panose="020B0604020202020204" pitchFamily="34" charset="0"/>
            </a:endParaRPr>
          </a:p>
        </p:txBody>
      </p:sp>
      <p:sp>
        <p:nvSpPr>
          <p:cNvPr id="3" name="CasellaDiTesto 2">
            <a:extLst>
              <a:ext uri="{FF2B5EF4-FFF2-40B4-BE49-F238E27FC236}">
                <a16:creationId xmlns:a16="http://schemas.microsoft.com/office/drawing/2014/main" id="{F3E93858-858A-4C84-A62E-BAC0CF33579D}"/>
              </a:ext>
            </a:extLst>
          </p:cNvPr>
          <p:cNvSpPr txBox="1"/>
          <p:nvPr/>
        </p:nvSpPr>
        <p:spPr>
          <a:xfrm>
            <a:off x="886744" y="8586192"/>
            <a:ext cx="10513168" cy="1600438"/>
          </a:xfrm>
          <a:prstGeom prst="rect">
            <a:avLst/>
          </a:prstGeom>
          <a:noFill/>
        </p:spPr>
        <p:txBody>
          <a:bodyPr wrap="square" rtlCol="0">
            <a:spAutoFit/>
          </a:bodyPr>
          <a:lstStyle/>
          <a:p>
            <a:r>
              <a:rPr lang="it-IT" sz="5400" b="1" dirty="0">
                <a:solidFill>
                  <a:srgbClr val="C00000"/>
                </a:solidFill>
                <a:latin typeface="Open Sans"/>
              </a:rPr>
              <a:t>Raffaele Colaizzo</a:t>
            </a:r>
          </a:p>
          <a:p>
            <a:r>
              <a:rPr lang="it-IT" sz="4400" b="1" dirty="0">
                <a:solidFill>
                  <a:srgbClr val="C00000"/>
                </a:solidFill>
                <a:latin typeface="Open Sans"/>
              </a:rPr>
              <a:t>r.colaizzo@tiscali.it</a:t>
            </a:r>
          </a:p>
        </p:txBody>
      </p:sp>
    </p:spTree>
    <p:extLst>
      <p:ext uri="{BB962C8B-B14F-4D97-AF65-F5344CB8AC3E}">
        <p14:creationId xmlns:p14="http://schemas.microsoft.com/office/powerpoint/2010/main" val="107680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7F6B1214-FE68-471C-98D6-499D32E9BF2B}"/>
              </a:ext>
            </a:extLst>
          </p:cNvPr>
          <p:cNvSpPr/>
          <p:nvPr/>
        </p:nvSpPr>
        <p:spPr bwMode="auto">
          <a:xfrm>
            <a:off x="-18070" y="1"/>
            <a:ext cx="24383999" cy="1713956"/>
          </a:xfrm>
          <a:prstGeom prst="rect">
            <a:avLst/>
          </a:prstGeom>
          <a:solidFill>
            <a:srgbClr val="F3D707"/>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1008000" tIns="0" rIns="720000" bIns="0" numCol="1" rtlCol="0" anchor="ctr" anchorCtr="0" compatLnSpc="1">
            <a:prstTxWarp prst="textNoShape">
              <a:avLst/>
            </a:prstTxWarp>
            <a:noAutofit/>
          </a:bodyPr>
          <a:lstStyle/>
          <a:p>
            <a:pPr lvl="0" defTabSz="914400" eaLnBrk="1" hangingPunct="1">
              <a:spcBef>
                <a:spcPts val="0"/>
              </a:spcBef>
              <a:buClr>
                <a:srgbClr val="FF0000"/>
              </a:buClr>
            </a:pPr>
            <a:endParaRPr lang="it-IT" altLang="it-IT" sz="3200" dirty="0">
              <a:solidFill>
                <a:schemeClr val="accent1">
                  <a:lumMod val="75000"/>
                </a:schemeClr>
              </a:solidFill>
              <a:latin typeface="Open Sans"/>
              <a:cs typeface="Arial" panose="020B0604020202020204" pitchFamily="34" charset="0"/>
            </a:endParaRPr>
          </a:p>
        </p:txBody>
      </p:sp>
      <p:sp>
        <p:nvSpPr>
          <p:cNvPr id="2" name="Line 39">
            <a:extLst>
              <a:ext uri="{FF2B5EF4-FFF2-40B4-BE49-F238E27FC236}">
                <a16:creationId xmlns:a16="http://schemas.microsoft.com/office/drawing/2014/main" id="{0E440F8C-9DD7-41A9-B510-22F71A4CAE26}"/>
              </a:ext>
            </a:extLst>
          </p:cNvPr>
          <p:cNvSpPr>
            <a:spLocks noChangeShapeType="1"/>
          </p:cNvSpPr>
          <p:nvPr/>
        </p:nvSpPr>
        <p:spPr bwMode="auto">
          <a:xfrm rot="5400000">
            <a:off x="12187238" y="-99886"/>
            <a:ext cx="0" cy="17275176"/>
          </a:xfrm>
          <a:prstGeom prst="line">
            <a:avLst/>
          </a:prstGeom>
          <a:noFill/>
          <a:ln w="152400">
            <a:solidFill>
              <a:srgbClr val="FF6600"/>
            </a:solidFill>
            <a:round/>
            <a:headEnd/>
            <a:tailEnd/>
          </a:ln>
          <a:extLst>
            <a:ext uri="{909E8E84-426E-40DD-AFC4-6F175D3DCCD1}">
              <a14:hiddenFill xmlns:a14="http://schemas.microsoft.com/office/drawing/2010/main">
                <a:noFill/>
              </a14:hiddenFill>
            </a:ext>
          </a:extLst>
        </p:spPr>
        <p:txBody>
          <a:bodyPr/>
          <a:lstStyle/>
          <a:p>
            <a:endParaRPr lang="it-IT" sz="4000" dirty="0">
              <a:latin typeface="Open Sans"/>
              <a:cs typeface="Calibri" panose="020F0502020204030204" pitchFamily="34" charset="0"/>
            </a:endParaRPr>
          </a:p>
        </p:txBody>
      </p:sp>
      <p:sp>
        <p:nvSpPr>
          <p:cNvPr id="3" name="AutoShape 43">
            <a:extLst>
              <a:ext uri="{FF2B5EF4-FFF2-40B4-BE49-F238E27FC236}">
                <a16:creationId xmlns:a16="http://schemas.microsoft.com/office/drawing/2014/main" id="{6BF7C527-BB3D-4E20-A985-3E02F110DFE1}"/>
              </a:ext>
            </a:extLst>
          </p:cNvPr>
          <p:cNvSpPr>
            <a:spLocks noChangeArrowheads="1"/>
          </p:cNvSpPr>
          <p:nvPr/>
        </p:nvSpPr>
        <p:spPr bwMode="auto">
          <a:xfrm>
            <a:off x="10175776" y="2634721"/>
            <a:ext cx="12314161" cy="4610100"/>
          </a:xfrm>
          <a:prstGeom prst="wedgeRectCallout">
            <a:avLst>
              <a:gd name="adj1" fmla="val -80857"/>
              <a:gd name="adj2" fmla="val 70745"/>
            </a:avLst>
          </a:prstGeom>
          <a:solidFill>
            <a:schemeClr val="accent2">
              <a:lumMod val="60000"/>
              <a:lumOff val="40000"/>
            </a:schemeClr>
          </a:solidFill>
          <a:ln w="9525">
            <a:solidFill>
              <a:srgbClr val="FF6600"/>
            </a:solidFill>
            <a:miter lim="800000"/>
            <a:headEnd/>
            <a:tailEnd/>
          </a:ln>
        </p:spPr>
        <p:txBody>
          <a:bodyPr lIns="468000" tIns="309600" rIns="324000" bIns="309600" anchor="ct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I CdR, una volta completata la stesura degli Avvisi, per il tramite degli UCO li sottopongono ad una </a:t>
            </a:r>
            <a:r>
              <a:rPr kumimoji="1" lang="it-IT" altLang="it-IT" b="1" dirty="0">
                <a:solidFill>
                  <a:schemeClr val="bg1"/>
                </a:solidFill>
                <a:latin typeface="Open Sans"/>
                <a:ea typeface="MS PGothic" panose="020B0600070205080204" pitchFamily="34" charset="-128"/>
                <a:cs typeface="Calibri" panose="020F0502020204030204" pitchFamily="34" charset="0"/>
              </a:rPr>
              <a:t>verifica preliminare di coerenza e conformità</a:t>
            </a:r>
            <a:r>
              <a:rPr kumimoji="1" lang="it-IT" altLang="it-IT" dirty="0">
                <a:solidFill>
                  <a:schemeClr val="bg1"/>
                </a:solidFill>
                <a:latin typeface="Open Sans"/>
                <a:ea typeface="MS PGothic" panose="020B0600070205080204" pitchFamily="34" charset="-128"/>
                <a:cs typeface="Calibri" panose="020F0502020204030204" pitchFamily="34" charset="0"/>
              </a:rPr>
              <a:t> da parte dei Responsabili di Asse (RdA) del DRP, che si avvalgono anche del supporto del NVVIP. </a:t>
            </a:r>
          </a:p>
          <a:p>
            <a:pPr eaLnBrk="1" hangingPunct="1">
              <a:spcBef>
                <a:spcPts val="1200"/>
              </a:spcBef>
              <a:buFontTx/>
              <a:buNone/>
            </a:pPr>
            <a:r>
              <a:rPr kumimoji="1" lang="it-IT" altLang="it-IT" dirty="0">
                <a:solidFill>
                  <a:schemeClr val="bg1"/>
                </a:solidFill>
                <a:latin typeface="Open Sans"/>
                <a:ea typeface="MS PGothic" panose="020B0600070205080204" pitchFamily="34" charset="-128"/>
                <a:cs typeface="Calibri" panose="020F0502020204030204" pitchFamily="34" charset="0"/>
              </a:rPr>
              <a:t>La verifica di primo livello riguarda l'esistenza del parere di </a:t>
            </a:r>
            <a:r>
              <a:rPr kumimoji="1" lang="it-IT" altLang="it-IT" b="1" dirty="0">
                <a:solidFill>
                  <a:schemeClr val="bg1"/>
                </a:solidFill>
                <a:latin typeface="Open Sans"/>
                <a:ea typeface="MS PGothic" panose="020B0600070205080204" pitchFamily="34" charset="-128"/>
                <a:cs typeface="Calibri" panose="020F0502020204030204" pitchFamily="34" charset="0"/>
              </a:rPr>
              <a:t>conformità</a:t>
            </a:r>
            <a:endParaRPr kumimoji="1" lang="es-ES" altLang="it-IT" dirty="0">
              <a:solidFill>
                <a:schemeClr val="bg1"/>
              </a:solidFill>
              <a:latin typeface="Open Sans"/>
              <a:ea typeface="MS PGothic" panose="020B0600070205080204" pitchFamily="34" charset="-128"/>
              <a:cs typeface="Calibri" panose="020F0502020204030204" pitchFamily="34" charset="0"/>
            </a:endParaRPr>
          </a:p>
        </p:txBody>
      </p:sp>
      <p:sp>
        <p:nvSpPr>
          <p:cNvPr id="4" name="Text Box 8">
            <a:extLst>
              <a:ext uri="{FF2B5EF4-FFF2-40B4-BE49-F238E27FC236}">
                <a16:creationId xmlns:a16="http://schemas.microsoft.com/office/drawing/2014/main" id="{66302519-F746-4D39-AC8C-6928597EB6FE}"/>
              </a:ext>
            </a:extLst>
          </p:cNvPr>
          <p:cNvSpPr txBox="1">
            <a:spLocks noChangeArrowheads="1"/>
          </p:cNvSpPr>
          <p:nvPr/>
        </p:nvSpPr>
        <p:spPr bwMode="auto">
          <a:xfrm>
            <a:off x="601552" y="161712"/>
            <a:ext cx="17643698" cy="1336674"/>
          </a:xfrm>
          <a:prstGeom prst="rect">
            <a:avLst/>
          </a:prstGeom>
          <a:noFill/>
          <a:ln>
            <a:noFill/>
          </a:ln>
          <a:effectLst/>
          <a:extLst>
            <a:ext uri="{909E8E84-426E-40DD-AFC4-6F175D3DCCD1}">
              <a14:hiddenFill xmlns:a14="http://schemas.microsoft.com/office/drawing/2010/main">
                <a:solidFill>
                  <a:srgbClr val="FF9900">
                    <a:alpha val="69019"/>
                  </a:srgbClr>
                </a:solidFill>
              </a14:hiddenFill>
            </a:ext>
            <a:ext uri="{91240B29-F687-4F45-9708-019B960494DF}">
              <a14:hiddenLine xmlns:a14="http://schemas.microsoft.com/office/drawing/2010/main" w="254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b="1" dirty="0">
                <a:solidFill>
                  <a:srgbClr val="800000"/>
                </a:solidFill>
                <a:latin typeface="Open Sans"/>
                <a:ea typeface="MS PGothic" panose="020B0600070205080204" pitchFamily="34" charset="-128"/>
                <a:cs typeface="Calibri" panose="020F0502020204030204" pitchFamily="34" charset="0"/>
              </a:rPr>
              <a:t>Fase 1</a:t>
            </a:r>
            <a:br>
              <a:rPr lang="it-IT" altLang="it-IT" b="1" dirty="0">
                <a:solidFill>
                  <a:srgbClr val="800000"/>
                </a:solidFill>
                <a:latin typeface="Open Sans"/>
                <a:ea typeface="MS PGothic" panose="020B0600070205080204" pitchFamily="34" charset="-128"/>
                <a:cs typeface="Calibri" panose="020F0502020204030204" pitchFamily="34" charset="0"/>
              </a:rPr>
            </a:br>
            <a:r>
              <a:rPr lang="it-IT" altLang="it-IT" sz="4000" b="1" dirty="0">
                <a:solidFill>
                  <a:srgbClr val="800000"/>
                </a:solidFill>
                <a:latin typeface="Open Sans"/>
                <a:ea typeface="MS PGothic" panose="020B0600070205080204" pitchFamily="34" charset="-128"/>
                <a:cs typeface="Calibri" panose="020F0502020204030204" pitchFamily="34" charset="0"/>
              </a:rPr>
              <a:t>Le verifiche preliminari sugli Avvisi</a:t>
            </a:r>
          </a:p>
        </p:txBody>
      </p:sp>
      <p:sp>
        <p:nvSpPr>
          <p:cNvPr id="5" name="Oval 9">
            <a:extLst>
              <a:ext uri="{FF2B5EF4-FFF2-40B4-BE49-F238E27FC236}">
                <a16:creationId xmlns:a16="http://schemas.microsoft.com/office/drawing/2014/main" id="{BF07DA88-A190-4286-8AFA-E654ECF5777D}"/>
              </a:ext>
            </a:extLst>
          </p:cNvPr>
          <p:cNvSpPr>
            <a:spLocks noChangeAspect="1" noChangeArrowheads="1"/>
          </p:cNvSpPr>
          <p:nvPr/>
        </p:nvSpPr>
        <p:spPr bwMode="auto">
          <a:xfrm>
            <a:off x="5530850" y="8213852"/>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b="1" dirty="0">
                <a:solidFill>
                  <a:srgbClr val="FF0000"/>
                </a:solidFill>
                <a:latin typeface="Open Sans"/>
                <a:cs typeface="Calibri" panose="020F0502020204030204" pitchFamily="34" charset="0"/>
              </a:rPr>
              <a:t>1</a:t>
            </a:r>
          </a:p>
        </p:txBody>
      </p:sp>
      <p:sp>
        <p:nvSpPr>
          <p:cNvPr id="6" name="Oval 10">
            <a:extLst>
              <a:ext uri="{FF2B5EF4-FFF2-40B4-BE49-F238E27FC236}">
                <a16:creationId xmlns:a16="http://schemas.microsoft.com/office/drawing/2014/main" id="{E3A4E7D1-CF44-4BE9-BC54-7EEC0813F3E9}"/>
              </a:ext>
            </a:extLst>
          </p:cNvPr>
          <p:cNvSpPr>
            <a:spLocks noChangeAspect="1" noChangeArrowheads="1"/>
          </p:cNvSpPr>
          <p:nvPr/>
        </p:nvSpPr>
        <p:spPr bwMode="auto">
          <a:xfrm>
            <a:off x="8556627" y="8182102"/>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2</a:t>
            </a:r>
          </a:p>
        </p:txBody>
      </p:sp>
      <p:sp>
        <p:nvSpPr>
          <p:cNvPr id="7" name="Oval 11">
            <a:extLst>
              <a:ext uri="{FF2B5EF4-FFF2-40B4-BE49-F238E27FC236}">
                <a16:creationId xmlns:a16="http://schemas.microsoft.com/office/drawing/2014/main" id="{68C78AE8-BCEF-4E59-BCB6-C2902FCF9548}"/>
              </a:ext>
            </a:extLst>
          </p:cNvPr>
          <p:cNvSpPr>
            <a:spLocks noChangeAspect="1" noChangeArrowheads="1"/>
          </p:cNvSpPr>
          <p:nvPr/>
        </p:nvSpPr>
        <p:spPr bwMode="auto">
          <a:xfrm>
            <a:off x="11293477" y="8150352"/>
            <a:ext cx="866774"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3</a:t>
            </a:r>
          </a:p>
        </p:txBody>
      </p:sp>
      <p:sp>
        <p:nvSpPr>
          <p:cNvPr id="8" name="Oval 12">
            <a:extLst>
              <a:ext uri="{FF2B5EF4-FFF2-40B4-BE49-F238E27FC236}">
                <a16:creationId xmlns:a16="http://schemas.microsoft.com/office/drawing/2014/main" id="{50A7697F-5CEB-4507-8B99-12A302D38FA0}"/>
              </a:ext>
            </a:extLst>
          </p:cNvPr>
          <p:cNvSpPr>
            <a:spLocks noChangeAspect="1" noChangeArrowheads="1"/>
          </p:cNvSpPr>
          <p:nvPr/>
        </p:nvSpPr>
        <p:spPr bwMode="auto">
          <a:xfrm>
            <a:off x="14230350" y="8150352"/>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4</a:t>
            </a:r>
          </a:p>
        </p:txBody>
      </p:sp>
      <p:sp>
        <p:nvSpPr>
          <p:cNvPr id="9" name="Oval 13">
            <a:extLst>
              <a:ext uri="{FF2B5EF4-FFF2-40B4-BE49-F238E27FC236}">
                <a16:creationId xmlns:a16="http://schemas.microsoft.com/office/drawing/2014/main" id="{80148709-70F8-4B03-A1F2-562214C696F7}"/>
              </a:ext>
            </a:extLst>
          </p:cNvPr>
          <p:cNvSpPr>
            <a:spLocks noChangeAspect="1" noChangeArrowheads="1"/>
          </p:cNvSpPr>
          <p:nvPr/>
        </p:nvSpPr>
        <p:spPr bwMode="auto">
          <a:xfrm>
            <a:off x="17519650" y="8150352"/>
            <a:ext cx="866776"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3600" dirty="0">
                <a:latin typeface="Open Sans"/>
                <a:cs typeface="Calibri" panose="020F0502020204030204" pitchFamily="34" charset="0"/>
              </a:rPr>
              <a:t>5</a:t>
            </a:r>
          </a:p>
        </p:txBody>
      </p:sp>
      <p:sp>
        <p:nvSpPr>
          <p:cNvPr id="10" name="Text Box 14">
            <a:extLst>
              <a:ext uri="{FF2B5EF4-FFF2-40B4-BE49-F238E27FC236}">
                <a16:creationId xmlns:a16="http://schemas.microsoft.com/office/drawing/2014/main" id="{95F7779A-731B-4BFA-8622-7E326343A70B}"/>
              </a:ext>
            </a:extLst>
          </p:cNvPr>
          <p:cNvSpPr txBox="1">
            <a:spLocks noChangeArrowheads="1"/>
          </p:cNvSpPr>
          <p:nvPr/>
        </p:nvSpPr>
        <p:spPr bwMode="auto">
          <a:xfrm>
            <a:off x="5422901" y="9302878"/>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b="1" dirty="0">
                <a:solidFill>
                  <a:srgbClr val="FF0000"/>
                </a:solidFill>
                <a:latin typeface="Open Sans"/>
                <a:cs typeface="Calibri" panose="020F0502020204030204" pitchFamily="34" charset="0"/>
              </a:rPr>
              <a:t>Verifica preliminare</a:t>
            </a:r>
          </a:p>
        </p:txBody>
      </p:sp>
      <p:sp>
        <p:nvSpPr>
          <p:cNvPr id="11" name="Text Box 15">
            <a:extLst>
              <a:ext uri="{FF2B5EF4-FFF2-40B4-BE49-F238E27FC236}">
                <a16:creationId xmlns:a16="http://schemas.microsoft.com/office/drawing/2014/main" id="{16CCA761-0CF4-471C-B5D5-C9053481B753}"/>
              </a:ext>
            </a:extLst>
          </p:cNvPr>
          <p:cNvSpPr txBox="1">
            <a:spLocks noChangeArrowheads="1"/>
          </p:cNvSpPr>
          <p:nvPr/>
        </p:nvSpPr>
        <p:spPr bwMode="auto">
          <a:xfrm>
            <a:off x="8680451" y="9337802"/>
            <a:ext cx="2305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della selezione</a:t>
            </a:r>
          </a:p>
        </p:txBody>
      </p:sp>
      <p:sp>
        <p:nvSpPr>
          <p:cNvPr id="12" name="Text Box 16">
            <a:extLst>
              <a:ext uri="{FF2B5EF4-FFF2-40B4-BE49-F238E27FC236}">
                <a16:creationId xmlns:a16="http://schemas.microsoft.com/office/drawing/2014/main" id="{C5E0694B-F3AB-4D74-ABE4-89CD0F34ADD8}"/>
              </a:ext>
            </a:extLst>
          </p:cNvPr>
          <p:cNvSpPr txBox="1">
            <a:spLocks noChangeArrowheads="1"/>
          </p:cNvSpPr>
          <p:nvPr/>
        </p:nvSpPr>
        <p:spPr bwMode="auto">
          <a:xfrm>
            <a:off x="11382376" y="9325102"/>
            <a:ext cx="253682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amministrativa durante l'attuazione</a:t>
            </a:r>
          </a:p>
        </p:txBody>
      </p:sp>
      <p:sp>
        <p:nvSpPr>
          <p:cNvPr id="13" name="Text Box 17">
            <a:extLst>
              <a:ext uri="{FF2B5EF4-FFF2-40B4-BE49-F238E27FC236}">
                <a16:creationId xmlns:a16="http://schemas.microsoft.com/office/drawing/2014/main" id="{91EAF5A4-BF17-47AE-A026-FB5468626C68}"/>
              </a:ext>
            </a:extLst>
          </p:cNvPr>
          <p:cNvSpPr txBox="1">
            <a:spLocks noChangeArrowheads="1"/>
          </p:cNvSpPr>
          <p:nvPr/>
        </p:nvSpPr>
        <p:spPr bwMode="auto">
          <a:xfrm>
            <a:off x="14639926" y="9448928"/>
            <a:ext cx="25368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durante la realizzazione</a:t>
            </a:r>
          </a:p>
        </p:txBody>
      </p:sp>
      <p:sp>
        <p:nvSpPr>
          <p:cNvPr id="14" name="Text Box 18">
            <a:extLst>
              <a:ext uri="{FF2B5EF4-FFF2-40B4-BE49-F238E27FC236}">
                <a16:creationId xmlns:a16="http://schemas.microsoft.com/office/drawing/2014/main" id="{B886E65C-1739-467B-AF19-5BAB67BB56BF}"/>
              </a:ext>
            </a:extLst>
          </p:cNvPr>
          <p:cNvSpPr txBox="1">
            <a:spLocks noChangeArrowheads="1"/>
          </p:cNvSpPr>
          <p:nvPr/>
        </p:nvSpPr>
        <p:spPr bwMode="auto">
          <a:xfrm>
            <a:off x="17621251" y="9458452"/>
            <a:ext cx="2536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it-IT" altLang="it-IT" sz="2400" dirty="0">
                <a:solidFill>
                  <a:schemeClr val="bg1"/>
                </a:solidFill>
                <a:latin typeface="Open Sans"/>
                <a:cs typeface="Calibri" panose="020F0502020204030204" pitchFamily="34" charset="0"/>
              </a:rPr>
              <a:t>Verifica in loco dopo la realizzazione</a:t>
            </a:r>
          </a:p>
        </p:txBody>
      </p:sp>
    </p:spTree>
    <p:extLst>
      <p:ext uri="{BB962C8B-B14F-4D97-AF65-F5344CB8AC3E}">
        <p14:creationId xmlns:p14="http://schemas.microsoft.com/office/powerpoint/2010/main" val="4241075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Formez Nuovi percorsi">
      <a:dk1>
        <a:srgbClr val="2B4390"/>
      </a:dk1>
      <a:lt1>
        <a:srgbClr val="F0F2F4"/>
      </a:lt1>
      <a:dk2>
        <a:srgbClr val="002060"/>
      </a:dk2>
      <a:lt2>
        <a:srgbClr val="FEFCFF"/>
      </a:lt2>
      <a:accent1>
        <a:srgbClr val="2B4390"/>
      </a:accent1>
      <a:accent2>
        <a:srgbClr val="F9DC0A"/>
      </a:accent2>
      <a:accent3>
        <a:srgbClr val="8A969B"/>
      </a:accent3>
      <a:accent4>
        <a:srgbClr val="5F686A"/>
      </a:accent4>
      <a:accent5>
        <a:srgbClr val="4D5556"/>
      </a:accent5>
      <a:accent6>
        <a:srgbClr val="3A4243"/>
      </a:accent6>
      <a:hlink>
        <a:srgbClr val="0070C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TotalTime>
  <Words>8136</Words>
  <Application>Microsoft Office PowerPoint</Application>
  <PresentationFormat>Personalizzato</PresentationFormat>
  <Paragraphs>679</Paragraphs>
  <Slides>81</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81</vt:i4>
      </vt:variant>
    </vt:vector>
  </HeadingPairs>
  <TitlesOfParts>
    <vt:vector size="89" baseType="lpstr">
      <vt:lpstr>Arial</vt:lpstr>
      <vt:lpstr>Georgia</vt:lpstr>
      <vt:lpstr>Helvetica Neue</vt:lpstr>
      <vt:lpstr>Open Sans</vt:lpstr>
      <vt:lpstr>Open Sans Semibold</vt:lpstr>
      <vt:lpstr>Poppins</vt:lpstr>
      <vt:lpstr>Poppins Medium</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Sergio De Luca</dc:creator>
  <cp:lastModifiedBy>Raffaele Colaizzo</cp:lastModifiedBy>
  <cp:revision>604</cp:revision>
  <cp:lastPrinted>2019-11-11T11:44:02Z</cp:lastPrinted>
  <dcterms:modified xsi:type="dcterms:W3CDTF">2019-12-02T10:59:23Z</dcterms:modified>
</cp:coreProperties>
</file>