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1"/>
  </p:sldMasterIdLst>
  <p:notesMasterIdLst>
    <p:notesMasterId r:id="rId70"/>
  </p:notesMasterIdLst>
  <p:sldIdLst>
    <p:sldId id="786" r:id="rId2"/>
    <p:sldId id="947" r:id="rId3"/>
    <p:sldId id="835" r:id="rId4"/>
    <p:sldId id="836" r:id="rId5"/>
    <p:sldId id="837" r:id="rId6"/>
    <p:sldId id="838" r:id="rId7"/>
    <p:sldId id="839" r:id="rId8"/>
    <p:sldId id="840" r:id="rId9"/>
    <p:sldId id="841" r:id="rId10"/>
    <p:sldId id="842" r:id="rId11"/>
    <p:sldId id="843" r:id="rId12"/>
    <p:sldId id="844" r:id="rId13"/>
    <p:sldId id="845" r:id="rId14"/>
    <p:sldId id="846" r:id="rId15"/>
    <p:sldId id="847" r:id="rId16"/>
    <p:sldId id="848" r:id="rId17"/>
    <p:sldId id="849" r:id="rId18"/>
    <p:sldId id="850" r:id="rId19"/>
    <p:sldId id="851" r:id="rId20"/>
    <p:sldId id="852" r:id="rId21"/>
    <p:sldId id="853" r:id="rId22"/>
    <p:sldId id="854" r:id="rId23"/>
    <p:sldId id="856" r:id="rId24"/>
    <p:sldId id="857" r:id="rId25"/>
    <p:sldId id="858" r:id="rId26"/>
    <p:sldId id="859" r:id="rId27"/>
    <p:sldId id="860" r:id="rId28"/>
    <p:sldId id="861" r:id="rId29"/>
    <p:sldId id="862" r:id="rId30"/>
    <p:sldId id="1049" r:id="rId31"/>
    <p:sldId id="1065" r:id="rId32"/>
    <p:sldId id="1066" r:id="rId33"/>
    <p:sldId id="1038" r:id="rId34"/>
    <p:sldId id="864" r:id="rId35"/>
    <p:sldId id="865" r:id="rId36"/>
    <p:sldId id="866" r:id="rId37"/>
    <p:sldId id="867" r:id="rId38"/>
    <p:sldId id="868" r:id="rId39"/>
    <p:sldId id="869" r:id="rId40"/>
    <p:sldId id="870" r:id="rId41"/>
    <p:sldId id="871" r:id="rId42"/>
    <p:sldId id="872" r:id="rId43"/>
    <p:sldId id="873" r:id="rId44"/>
    <p:sldId id="874" r:id="rId45"/>
    <p:sldId id="875" r:id="rId46"/>
    <p:sldId id="876" r:id="rId47"/>
    <p:sldId id="877" r:id="rId48"/>
    <p:sldId id="878" r:id="rId49"/>
    <p:sldId id="879" r:id="rId50"/>
    <p:sldId id="880" r:id="rId51"/>
    <p:sldId id="881" r:id="rId52"/>
    <p:sldId id="882" r:id="rId53"/>
    <p:sldId id="883" r:id="rId54"/>
    <p:sldId id="884" r:id="rId55"/>
    <p:sldId id="885" r:id="rId56"/>
    <p:sldId id="886" r:id="rId57"/>
    <p:sldId id="887" r:id="rId58"/>
    <p:sldId id="888" r:id="rId59"/>
    <p:sldId id="889" r:id="rId60"/>
    <p:sldId id="1058" r:id="rId61"/>
    <p:sldId id="1059" r:id="rId62"/>
    <p:sldId id="1060" r:id="rId63"/>
    <p:sldId id="1097" r:id="rId64"/>
    <p:sldId id="1061" r:id="rId65"/>
    <p:sldId id="1062" r:id="rId66"/>
    <p:sldId id="1063" r:id="rId67"/>
    <p:sldId id="1064" r:id="rId68"/>
    <p:sldId id="933" r:id="rId69"/>
  </p:sldIdLst>
  <p:sldSz cx="9144000" cy="6858000" type="screen4x3"/>
  <p:notesSz cx="6858000"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33CC"/>
    <a:srgbClr val="0066FF"/>
    <a:srgbClr val="3333CC"/>
    <a:srgbClr val="333399"/>
    <a:srgbClr val="EAEAEA"/>
    <a:srgbClr val="FFFF66"/>
    <a:srgbClr val="FFCC66"/>
    <a:srgbClr val="CC0000"/>
    <a:srgbClr val="D6D9C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9309" autoAdjust="0"/>
    <p:restoredTop sz="99824" autoAdjust="0"/>
  </p:normalViewPr>
  <p:slideViewPr>
    <p:cSldViewPr>
      <p:cViewPr varScale="1">
        <p:scale>
          <a:sx n="88" d="100"/>
          <a:sy n="88" d="100"/>
        </p:scale>
        <p:origin x="-113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3245" y="-96"/>
      </p:cViewPr>
      <p:guideLst>
        <p:guide orient="horz" pos="3126"/>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it-IT"/>
          </a:p>
        </p:txBody>
      </p:sp>
      <p:sp>
        <p:nvSpPr>
          <p:cNvPr id="9219" name="Rectangle 3"/>
          <p:cNvSpPr>
            <a:spLocks noGrp="1" noChangeArrowheads="1"/>
          </p:cNvSpPr>
          <p:nvPr>
            <p:ph type="dt"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it-IT"/>
          </a:p>
        </p:txBody>
      </p:sp>
      <p:sp>
        <p:nvSpPr>
          <p:cNvPr id="77828"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714875"/>
            <a:ext cx="548640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it-IT"/>
          </a:p>
        </p:txBody>
      </p:sp>
      <p:sp>
        <p:nvSpPr>
          <p:cNvPr id="9223" name="Rectangle 7"/>
          <p:cNvSpPr>
            <a:spLocks noGrp="1" noChangeArrowheads="1"/>
          </p:cNvSpPr>
          <p:nvPr>
            <p:ph type="sldNum" sz="quarter" idx="5"/>
          </p:nvPr>
        </p:nvSpPr>
        <p:spPr bwMode="auto">
          <a:xfrm>
            <a:off x="3884613"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134DDAFD-6C8E-435C-94C7-A1BC3E5B0090}" type="slidenum">
              <a:rPr lang="it-IT"/>
              <a:pPr>
                <a:defRPr/>
              </a:pPr>
              <a:t>‹N›</a:t>
            </a:fld>
            <a:endParaRPr lang="it-IT"/>
          </a:p>
        </p:txBody>
      </p:sp>
    </p:spTree>
    <p:extLst>
      <p:ext uri="{BB962C8B-B14F-4D97-AF65-F5344CB8AC3E}">
        <p14:creationId xmlns:p14="http://schemas.microsoft.com/office/powerpoint/2010/main" xmlns="" val="12791856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9442" name="Rectangle 11"/>
          <p:cNvSpPr>
            <a:spLocks noGrp="1" noChangeArrowheads="1"/>
          </p:cNvSpPr>
          <p:nvPr>
            <p:ph type="sldNum" sz="quarter"/>
          </p:nvPr>
        </p:nvSpPr>
        <p:spPr>
          <a:noFill/>
        </p:spPr>
        <p:txBody>
          <a:bodyPr/>
          <a:lstStyle/>
          <a:p>
            <a:fld id="{9991BBF1-0899-47B5-A0A3-F0DC06538B24}" type="slidenum">
              <a:rPr lang="it-IT" smtClean="0">
                <a:cs typeface="Arial" pitchFamily="34" charset="0"/>
              </a:rPr>
              <a:pPr/>
              <a:t>1</a:t>
            </a:fld>
            <a:endParaRPr lang="it-IT">
              <a:cs typeface="Arial" pitchFamily="34" charset="0"/>
            </a:endParaRPr>
          </a:p>
        </p:txBody>
      </p:sp>
      <p:sp>
        <p:nvSpPr>
          <p:cNvPr id="189443" name="Text Box 1"/>
          <p:cNvSpPr txBox="1">
            <a:spLocks noChangeArrowheads="1"/>
          </p:cNvSpPr>
          <p:nvPr/>
        </p:nvSpPr>
        <p:spPr bwMode="auto">
          <a:xfrm>
            <a:off x="3885288" y="9428390"/>
            <a:ext cx="2967883" cy="491861"/>
          </a:xfrm>
          <a:prstGeom prst="rect">
            <a:avLst/>
          </a:prstGeom>
          <a:noFill/>
          <a:ln w="9525">
            <a:noFill/>
            <a:round/>
            <a:headEnd/>
            <a:tailEnd/>
          </a:ln>
        </p:spPr>
        <p:txBody>
          <a:bodyPr lIns="90815" tIns="47224" rIns="90815" bIns="47224" anchor="b"/>
          <a:lstStyle/>
          <a:p>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fld id="{206420CC-B58B-40E4-ACA4-4BD767055B24}" type="slidenum">
              <a:rPr lang="it-IT">
                <a:solidFill>
                  <a:srgbClr val="000000"/>
                </a:solidFill>
                <a:latin typeface="Calibri" pitchFamily="34" charset="0"/>
                <a:cs typeface="Arial" pitchFamily="34" charset="0"/>
              </a:rPr>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t>1</a:t>
            </a:fld>
            <a:endParaRPr lang="it-IT" dirty="0">
              <a:solidFill>
                <a:srgbClr val="000000"/>
              </a:solidFill>
              <a:latin typeface="Calibri" pitchFamily="34" charset="0"/>
              <a:cs typeface="Arial" pitchFamily="34" charset="0"/>
            </a:endParaRPr>
          </a:p>
        </p:txBody>
      </p:sp>
      <p:sp>
        <p:nvSpPr>
          <p:cNvPr id="189444" name="Text Box 2"/>
          <p:cNvSpPr txBox="1">
            <a:spLocks noChangeArrowheads="1"/>
          </p:cNvSpPr>
          <p:nvPr/>
        </p:nvSpPr>
        <p:spPr bwMode="auto">
          <a:xfrm>
            <a:off x="1142732" y="744180"/>
            <a:ext cx="4574146" cy="3722489"/>
          </a:xfrm>
          <a:prstGeom prst="rect">
            <a:avLst/>
          </a:prstGeom>
          <a:solidFill>
            <a:srgbClr val="FFFFFF"/>
          </a:solidFill>
          <a:ln w="9360">
            <a:solidFill>
              <a:srgbClr val="000000"/>
            </a:solidFill>
            <a:miter lim="800000"/>
            <a:headEnd/>
            <a:tailEnd/>
          </a:ln>
        </p:spPr>
        <p:txBody>
          <a:bodyPr wrap="none" lIns="92268" tIns="46134" rIns="92268" bIns="46134" anchor="ctr"/>
          <a:lstStyle/>
          <a:p>
            <a:endParaRPr lang="it-IT"/>
          </a:p>
        </p:txBody>
      </p:sp>
      <p:sp>
        <p:nvSpPr>
          <p:cNvPr id="189445" name="Rectangle 3"/>
          <p:cNvSpPr>
            <a:spLocks noGrp="1" noChangeArrowheads="1"/>
          </p:cNvSpPr>
          <p:nvPr>
            <p:ph type="body"/>
          </p:nvPr>
        </p:nvSpPr>
        <p:spPr>
          <a:xfrm>
            <a:off x="685639" y="4715793"/>
            <a:ext cx="5485112" cy="4564082"/>
          </a:xfrm>
          <a:noFill/>
          <a:ln/>
        </p:spPr>
        <p:txBody>
          <a:bodyPr wrap="none" anchor="ctr"/>
          <a:lstStyle/>
          <a:p>
            <a:endParaRPr lang="it-IT"/>
          </a:p>
        </p:txBody>
      </p:sp>
      <p:sp>
        <p:nvSpPr>
          <p:cNvPr id="189446" name="Text Box 4"/>
          <p:cNvSpPr txBox="1">
            <a:spLocks noChangeArrowheads="1"/>
          </p:cNvSpPr>
          <p:nvPr/>
        </p:nvSpPr>
        <p:spPr bwMode="auto">
          <a:xfrm>
            <a:off x="3885288" y="9428390"/>
            <a:ext cx="2972712" cy="496652"/>
          </a:xfrm>
          <a:prstGeom prst="rect">
            <a:avLst/>
          </a:prstGeom>
          <a:noFill/>
          <a:ln w="9525">
            <a:noFill/>
            <a:round/>
            <a:headEnd/>
            <a:tailEnd/>
          </a:ln>
        </p:spPr>
        <p:txBody>
          <a:bodyPr lIns="90815" tIns="47224" rIns="90815" bIns="47224" anchor="b"/>
          <a:lstStyle/>
          <a:p>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fld id="{3A76991C-71AF-45F0-AE32-306A6ABEDAF3}" type="slidenum">
              <a:rPr lang="en-US">
                <a:solidFill>
                  <a:srgbClr val="000000"/>
                </a:solidFill>
                <a:latin typeface="Calibri" pitchFamily="34" charset="0"/>
              </a:rPr>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t>1</a:t>
            </a:fld>
            <a:endParaRPr lang="en-US" dirty="0">
              <a:solidFill>
                <a:srgbClr val="000000"/>
              </a:solidFill>
              <a:latin typeface="Calibri" pitchFamily="34" charset="0"/>
            </a:endParaRPr>
          </a:p>
        </p:txBody>
      </p:sp>
    </p:spTree>
    <p:extLst>
      <p:ext uri="{BB962C8B-B14F-4D97-AF65-F5344CB8AC3E}">
        <p14:creationId xmlns:p14="http://schemas.microsoft.com/office/powerpoint/2010/main" xmlns="" val="3145544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22402C2B-9156-4B91-9974-0C828F40918D}" type="slidenum">
              <a:rPr lang="it-IT" altLang="it-IT" sz="1200" smtClean="0"/>
              <a:pPr/>
              <a:t>2</a:t>
            </a:fld>
            <a:endParaRPr lang="it-IT" altLang="it-IT" sz="1200" smtClean="0"/>
          </a:p>
        </p:txBody>
      </p:sp>
      <p:sp>
        <p:nvSpPr>
          <p:cNvPr id="5123" name="Rectangle 2"/>
          <p:cNvSpPr>
            <a:spLocks noGrp="1" noRot="1" noChangeAspect="1" noChangeArrowheads="1" noTextEdit="1"/>
          </p:cNvSpPr>
          <p:nvPr>
            <p:ph type="sldImg"/>
          </p:nvPr>
        </p:nvSpPr>
        <p:spPr>
          <a:solidFill>
            <a:srgbClr val="FFFFFF"/>
          </a:solidFill>
          <a:ln/>
        </p:spPr>
      </p:sp>
      <p:sp>
        <p:nvSpPr>
          <p:cNvPr id="512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it-IT" altLang="it-IT" smtClean="0">
              <a:latin typeface="Arial" panose="020B0604020202020204" pitchFamily="34" charset="0"/>
            </a:endParaRPr>
          </a:p>
        </p:txBody>
      </p:sp>
    </p:spTree>
    <p:extLst>
      <p:ext uri="{BB962C8B-B14F-4D97-AF65-F5344CB8AC3E}">
        <p14:creationId xmlns:p14="http://schemas.microsoft.com/office/powerpoint/2010/main" xmlns="" val="2650772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DF598CED-4CB5-44AB-9550-213232F414FE}" type="slidenum">
              <a:rPr lang="it-IT" altLang="it-IT" sz="1200" smtClean="0"/>
              <a:pPr/>
              <a:t>33</a:t>
            </a:fld>
            <a:endParaRPr lang="it-IT" altLang="it-IT" sz="1200" smtClean="0"/>
          </a:p>
        </p:txBody>
      </p:sp>
      <p:sp>
        <p:nvSpPr>
          <p:cNvPr id="5123" name="Rectangle 2"/>
          <p:cNvSpPr>
            <a:spLocks noGrp="1" noRot="1" noChangeAspect="1" noChangeArrowheads="1" noTextEdit="1"/>
          </p:cNvSpPr>
          <p:nvPr>
            <p:ph type="sldImg"/>
          </p:nvPr>
        </p:nvSpPr>
        <p:spPr>
          <a:solidFill>
            <a:srgbClr val="FFFFFF"/>
          </a:solidFill>
          <a:ln/>
        </p:spPr>
      </p:sp>
      <p:sp>
        <p:nvSpPr>
          <p:cNvPr id="512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it-IT" altLang="it-IT" smtClean="0">
              <a:latin typeface="Arial" panose="020B0604020202020204" pitchFamily="34" charset="0"/>
            </a:endParaRPr>
          </a:p>
        </p:txBody>
      </p:sp>
    </p:spTree>
    <p:extLst>
      <p:ext uri="{BB962C8B-B14F-4D97-AF65-F5344CB8AC3E}">
        <p14:creationId xmlns:p14="http://schemas.microsoft.com/office/powerpoint/2010/main" xmlns="" val="2233614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DF598CED-4CB5-44AB-9550-213232F414FE}" type="slidenum">
              <a:rPr lang="it-IT" altLang="it-IT" sz="1200" smtClean="0"/>
              <a:pPr/>
              <a:t>60</a:t>
            </a:fld>
            <a:endParaRPr lang="it-IT" altLang="it-IT" sz="1200" smtClean="0"/>
          </a:p>
        </p:txBody>
      </p:sp>
      <p:sp>
        <p:nvSpPr>
          <p:cNvPr id="5123" name="Rectangle 2"/>
          <p:cNvSpPr>
            <a:spLocks noGrp="1" noRot="1" noChangeAspect="1" noChangeArrowheads="1" noTextEdit="1"/>
          </p:cNvSpPr>
          <p:nvPr>
            <p:ph type="sldImg"/>
          </p:nvPr>
        </p:nvSpPr>
        <p:spPr>
          <a:solidFill>
            <a:srgbClr val="FFFFFF"/>
          </a:solidFill>
          <a:ln/>
        </p:spPr>
      </p:sp>
      <p:sp>
        <p:nvSpPr>
          <p:cNvPr id="512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it-IT" altLang="it-IT" smtClean="0">
              <a:latin typeface="Arial" panose="020B0604020202020204" pitchFamily="34" charset="0"/>
            </a:endParaRPr>
          </a:p>
        </p:txBody>
      </p:sp>
    </p:spTree>
    <p:extLst>
      <p:ext uri="{BB962C8B-B14F-4D97-AF65-F5344CB8AC3E}">
        <p14:creationId xmlns:p14="http://schemas.microsoft.com/office/powerpoint/2010/main" xmlns="" val="2233614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egnaposto immagine diapositiva 1"/>
          <p:cNvSpPr>
            <a:spLocks noGrp="1" noRot="1" noChangeAspect="1" noTextEdit="1"/>
          </p:cNvSpPr>
          <p:nvPr>
            <p:ph type="sldImg"/>
          </p:nvPr>
        </p:nvSpPr>
        <p:spPr>
          <a:ln/>
        </p:spPr>
      </p:sp>
      <p:sp>
        <p:nvSpPr>
          <p:cNvPr id="109571" name="Segnaposto numero diapositiva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pPr algn="r" eaLnBrk="1" hangingPunct="1"/>
            <a:fld id="{FAEE5DA5-40C3-4DBB-8E51-2DC50CDFD3E6}" type="slidenum">
              <a:rPr lang="it-IT" altLang="it-IT" sz="1200" b="0" i="0"/>
              <a:pPr algn="r" eaLnBrk="1" hangingPunct="1"/>
              <a:t>68</a:t>
            </a:fld>
            <a:endParaRPr lang="it-IT" altLang="it-IT" sz="1200" b="0" i="0"/>
          </a:p>
        </p:txBody>
      </p:sp>
    </p:spTree>
    <p:extLst>
      <p:ext uri="{BB962C8B-B14F-4D97-AF65-F5344CB8AC3E}">
        <p14:creationId xmlns:p14="http://schemas.microsoft.com/office/powerpoint/2010/main" xmlns="" val="4215482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9401B92-E4BA-471C-8D80-8B576006C1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68EA9934-59B3-4F29-8DF2-FFB79123904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C3D8E85-FD41-47EF-8B42-6BC27E58E944}"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AB3108C5-7934-426C-BB12-5076A9AA07D9}"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706090"/>
          </a:xfrm>
        </p:spPr>
        <p:txBody>
          <a:bodyPr/>
          <a:lstStyle>
            <a:lvl1pPr>
              <a:defRPr sz="3200" b="1">
                <a:solidFill>
                  <a:srgbClr val="FF0000"/>
                </a:solidFill>
              </a:defRPr>
            </a:lvl1pPr>
          </a:lstStyle>
          <a:p>
            <a:r>
              <a:rPr lang="it-IT"/>
              <a:t>Fare clic per modificare lo stile del titolo</a:t>
            </a:r>
          </a:p>
        </p:txBody>
      </p:sp>
      <p:sp>
        <p:nvSpPr>
          <p:cNvPr id="3" name="Segnaposto contenuto 2"/>
          <p:cNvSpPr>
            <a:spLocks noGrp="1"/>
          </p:cNvSpPr>
          <p:nvPr>
            <p:ph idx="1"/>
          </p:nvPr>
        </p:nvSpPr>
        <p:spPr>
          <a:xfrm>
            <a:off x="457200" y="1124744"/>
            <a:ext cx="8229600" cy="5001419"/>
          </a:xfrm>
        </p:spPr>
        <p:txBody>
          <a:bodyPr/>
          <a:lstStyle>
            <a:lvl1pPr algn="just">
              <a:defRPr sz="2400"/>
            </a:lvl1pPr>
            <a:lvl2pPr algn="just">
              <a:defRPr sz="2000"/>
            </a:lvl2pPr>
            <a:lvl3pPr algn="just">
              <a:defRPr sz="1800"/>
            </a:lvl3pPr>
            <a:lvl4pPr algn="just">
              <a:defRPr/>
            </a:lvl4pPr>
            <a:lvl5pPr algn="just">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310BEF9C-E8AA-4320-831E-DA3F969F0A12}"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B99E5C10-DF0C-4D43-A82D-91715331A7B6}"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10C3D6B-B2BE-40F6-93FA-540A2EF443B7}"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8"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9" name="Rectangle 6"/>
          <p:cNvSpPr>
            <a:spLocks noGrp="1" noChangeArrowheads="1"/>
          </p:cNvSpPr>
          <p:nvPr>
            <p:ph type="sldNum" sz="quarter" idx="12"/>
          </p:nvPr>
        </p:nvSpPr>
        <p:spPr/>
        <p:txBody>
          <a:bodyPr/>
          <a:lstStyle>
            <a:lvl1pPr>
              <a:defRPr>
                <a:latin typeface="Arial" pitchFamily="34" charset="0"/>
              </a:defRPr>
            </a:lvl1pPr>
          </a:lstStyle>
          <a:p>
            <a:pPr>
              <a:defRPr/>
            </a:pPr>
            <a:fld id="{604A3937-76AD-4565-BC01-6D579F63566B}"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4"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5" name="Rectangle 6"/>
          <p:cNvSpPr>
            <a:spLocks noGrp="1" noChangeArrowheads="1"/>
          </p:cNvSpPr>
          <p:nvPr>
            <p:ph type="sldNum" sz="quarter" idx="12"/>
          </p:nvPr>
        </p:nvSpPr>
        <p:spPr/>
        <p:txBody>
          <a:bodyPr/>
          <a:lstStyle>
            <a:lvl1pPr>
              <a:defRPr>
                <a:latin typeface="Arial" pitchFamily="34" charset="0"/>
              </a:defRPr>
            </a:lvl1pPr>
          </a:lstStyle>
          <a:p>
            <a:pPr>
              <a:defRPr/>
            </a:pPr>
            <a:fld id="{6C26F44F-9379-481D-B60E-D1932F666C27}"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3"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4" name="Rectangle 6"/>
          <p:cNvSpPr>
            <a:spLocks noGrp="1" noChangeArrowheads="1"/>
          </p:cNvSpPr>
          <p:nvPr>
            <p:ph type="sldNum" sz="quarter" idx="12"/>
          </p:nvPr>
        </p:nvSpPr>
        <p:spPr/>
        <p:txBody>
          <a:bodyPr/>
          <a:lstStyle>
            <a:lvl1pPr>
              <a:defRPr>
                <a:latin typeface="Arial" pitchFamily="34" charset="0"/>
              </a:defRPr>
            </a:lvl1pPr>
          </a:lstStyle>
          <a:p>
            <a:pPr>
              <a:defRPr/>
            </a:pPr>
            <a:fld id="{7E44A29D-A808-4134-AE18-98D4CFE76AB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A478A38-0CC8-4023-9053-C551D0A4950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39EF356F-6C0C-4A11-AA11-C4E7FCA7F38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Arial" charset="0"/>
                <a:cs typeface="+mn-cs"/>
              </a:defRPr>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charset="0"/>
                <a:cs typeface="+mn-cs"/>
              </a:defRPr>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charset="0"/>
                <a:cs typeface="+mn-cs"/>
              </a:defRPr>
            </a:lvl1pPr>
          </a:lstStyle>
          <a:p>
            <a:pPr>
              <a:defRPr/>
            </a:pPr>
            <a:fld id="{88BCA828-E31F-4DAB-BF76-C915851720B6}"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409" r:id="rId5"/>
    <p:sldLayoutId id="2147484410" r:id="rId6"/>
    <p:sldLayoutId id="2147484411" r:id="rId7"/>
    <p:sldLayoutId id="2147484412" r:id="rId8"/>
    <p:sldLayoutId id="2147484413" r:id="rId9"/>
    <p:sldLayoutId id="2147484414" r:id="rId10"/>
    <p:sldLayoutId id="2147484415" r:id="rId11"/>
    <p:sldLayoutId id="2147484416"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3" Type="http://schemas.openxmlformats.org/officeDocument/2006/relationships/hyperlink" Target="mailto:sergiovasarri@hotmail.com"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285720" y="2092766"/>
            <a:ext cx="8462744" cy="2079402"/>
          </a:xfrm>
          <a:prstGeom prst="rect">
            <a:avLst/>
          </a:prstGeom>
          <a:noFill/>
          <a:ln w="9525">
            <a:noFill/>
            <a:round/>
            <a:headEnd/>
            <a:tailEnd/>
          </a:ln>
        </p:spPr>
        <p:txBody>
          <a:bodyPr lIns="90000" tIns="46800" rIns="90000" bIns="46800" anchor="ctr"/>
          <a:lstStyle/>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4000" b="1" u="sng" dirty="0" smtClean="0"/>
              <a:t>Aiuti di Stato per realizzare infrastrutture e SIEG</a:t>
            </a:r>
            <a:endParaRPr lang="it-IT" sz="4000" b="1" dirty="0"/>
          </a:p>
        </p:txBody>
      </p:sp>
      <p:sp>
        <p:nvSpPr>
          <p:cNvPr id="15363" name="Text Box 2"/>
          <p:cNvSpPr txBox="1">
            <a:spLocks noChangeArrowheads="1"/>
          </p:cNvSpPr>
          <p:nvPr/>
        </p:nvSpPr>
        <p:spPr bwMode="auto">
          <a:xfrm>
            <a:off x="900113" y="5516563"/>
            <a:ext cx="7335837" cy="504725"/>
          </a:xfrm>
          <a:prstGeom prst="rect">
            <a:avLst/>
          </a:prstGeom>
          <a:noFill/>
          <a:ln w="9525">
            <a:noFill/>
            <a:round/>
            <a:headEnd/>
            <a:tailEnd/>
          </a:ln>
        </p:spPr>
        <p:txBody>
          <a:bodyPr lIns="90000" tIns="46800" rIns="90000" bIns="46800" numCol="1"/>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smtClean="0">
                <a:latin typeface="Calibri" pitchFamily="34" charset="0"/>
              </a:rPr>
              <a:t>8-11 giugno 2020</a:t>
            </a:r>
            <a:endParaRPr lang="it-IT" sz="2400" b="1" i="1" dirty="0">
              <a:latin typeface="Calibri" pitchFamily="34" charset="0"/>
            </a:endParaRPr>
          </a:p>
        </p:txBody>
      </p:sp>
      <p:sp>
        <p:nvSpPr>
          <p:cNvPr id="15364" name="Text Box 3"/>
          <p:cNvSpPr txBox="1">
            <a:spLocks noChangeArrowheads="1"/>
          </p:cNvSpPr>
          <p:nvPr/>
        </p:nvSpPr>
        <p:spPr bwMode="auto">
          <a:xfrm>
            <a:off x="6553200" y="6248400"/>
            <a:ext cx="1903413" cy="455613"/>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030D3EF-0F0D-4AF5-B079-447ACF97BBC9}" type="slidenum">
              <a:rPr lang="it-IT" sz="1200">
                <a:solidFill>
                  <a:srgbClr val="898989"/>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a:t>
            </a:fld>
            <a:endParaRPr lang="it-IT" sz="1200">
              <a:solidFill>
                <a:srgbClr val="898989"/>
              </a:solidFill>
              <a:latin typeface="Calibri" pitchFamily="34" charset="0"/>
            </a:endParaRPr>
          </a:p>
        </p:txBody>
      </p:sp>
      <p:sp>
        <p:nvSpPr>
          <p:cNvPr id="2765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grpSp>
        <p:nvGrpSpPr>
          <p:cNvPr id="27649" name="Group 1"/>
          <p:cNvGrpSpPr>
            <a:grpSpLocks/>
          </p:cNvGrpSpPr>
          <p:nvPr/>
        </p:nvGrpSpPr>
        <p:grpSpPr bwMode="auto">
          <a:xfrm>
            <a:off x="179512" y="127520"/>
            <a:ext cx="4283968" cy="1988840"/>
            <a:chOff x="0" y="0"/>
            <a:chExt cx="5424" cy="2050"/>
          </a:xfrm>
        </p:grpSpPr>
        <p:pic>
          <p:nvPicPr>
            <p:cNvPr id="27652" name="Picture 4"/>
            <p:cNvPicPr>
              <a:picLocks noChangeAspect="1" noChangeArrowheads="1"/>
            </p:cNvPicPr>
            <p:nvPr/>
          </p:nvPicPr>
          <p:blipFill>
            <a:blip r:embed="rId3" cstate="print"/>
            <a:srcRect/>
            <a:stretch>
              <a:fillRect/>
            </a:stretch>
          </p:blipFill>
          <p:spPr bwMode="auto">
            <a:xfrm>
              <a:off x="0" y="0"/>
              <a:ext cx="5424" cy="2050"/>
            </a:xfrm>
            <a:prstGeom prst="rect">
              <a:avLst/>
            </a:prstGeom>
            <a:noFill/>
          </p:spPr>
        </p:pic>
        <p:pic>
          <p:nvPicPr>
            <p:cNvPr id="27651" name="Picture 3"/>
            <p:cNvPicPr>
              <a:picLocks noChangeAspect="1" noChangeArrowheads="1"/>
            </p:cNvPicPr>
            <p:nvPr/>
          </p:nvPicPr>
          <p:blipFill>
            <a:blip r:embed="rId4" cstate="print"/>
            <a:srcRect/>
            <a:stretch>
              <a:fillRect/>
            </a:stretch>
          </p:blipFill>
          <p:spPr bwMode="auto">
            <a:xfrm>
              <a:off x="2369" y="0"/>
              <a:ext cx="684" cy="770"/>
            </a:xfrm>
            <a:prstGeom prst="rect">
              <a:avLst/>
            </a:prstGeom>
            <a:noFill/>
          </p:spPr>
        </p:pic>
        <p:sp>
          <p:nvSpPr>
            <p:cNvPr id="27650" name="Text Box 2"/>
            <p:cNvSpPr txBox="1">
              <a:spLocks noChangeArrowheads="1"/>
            </p:cNvSpPr>
            <p:nvPr/>
          </p:nvSpPr>
          <p:spPr bwMode="auto">
            <a:xfrm>
              <a:off x="0" y="850"/>
              <a:ext cx="5229" cy="12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dirty="0">
                  <a:ln>
                    <a:noFill/>
                  </a:ln>
                  <a:solidFill>
                    <a:srgbClr val="006600"/>
                  </a:solidFill>
                  <a:effectLst/>
                  <a:latin typeface="Arial" pitchFamily="34" charset="0"/>
                  <a:ea typeface="Calibri" pitchFamily="34" charset="0"/>
                  <a:cs typeface="Arial" pitchFamily="34" charset="0"/>
                </a:rPr>
                <a:t>Regione Calabria</a:t>
              </a:r>
              <a:endParaRPr kumimoji="0" lang="it-IT"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100" b="0" i="1" u="none" strike="noStrike" cap="none" normalizeH="0" baseline="0" dirty="0">
                  <a:ln>
                    <a:noFill/>
                  </a:ln>
                  <a:solidFill>
                    <a:srgbClr val="006600"/>
                  </a:solidFill>
                  <a:effectLst/>
                  <a:latin typeface="Arial" pitchFamily="34" charset="0"/>
                  <a:ea typeface="Calibri" pitchFamily="34" charset="0"/>
                  <a:cs typeface="Arial" pitchFamily="34" charset="0"/>
                </a:rPr>
                <a:t>Dipartimento Organizzazione e Risorse Umane Settore Gestione Giuridica del Personale Formazione e Sviluppo Risorse Umane</a:t>
              </a:r>
              <a:endParaRPr kumimoji="0" lang="it-IT" sz="1800" b="0" i="0" u="none" strike="noStrike" cap="none" normalizeH="0" baseline="0" dirty="0">
                <a:ln>
                  <a:noFill/>
                </a:ln>
                <a:solidFill>
                  <a:schemeClr val="tx1"/>
                </a:solidFill>
                <a:effectLst/>
                <a:latin typeface="Arial" pitchFamily="34" charset="0"/>
                <a:cs typeface="Arial" pitchFamily="34" charset="0"/>
              </a:endParaRPr>
            </a:p>
          </p:txBody>
        </p:sp>
      </p:grpSp>
      <p:sp>
        <p:nvSpPr>
          <p:cNvPr id="2765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grpSp>
        <p:nvGrpSpPr>
          <p:cNvPr id="27655" name="Group 7"/>
          <p:cNvGrpSpPr>
            <a:grpSpLocks/>
          </p:cNvGrpSpPr>
          <p:nvPr/>
        </p:nvGrpSpPr>
        <p:grpSpPr bwMode="auto">
          <a:xfrm>
            <a:off x="5652120" y="276572"/>
            <a:ext cx="2994025" cy="992188"/>
            <a:chOff x="0" y="0"/>
            <a:chExt cx="4716" cy="1563"/>
          </a:xfrm>
        </p:grpSpPr>
        <p:pic>
          <p:nvPicPr>
            <p:cNvPr id="27657" name="Picture 9"/>
            <p:cNvPicPr>
              <a:picLocks noChangeAspect="1" noChangeArrowheads="1"/>
            </p:cNvPicPr>
            <p:nvPr/>
          </p:nvPicPr>
          <p:blipFill>
            <a:blip r:embed="rId5" cstate="print"/>
            <a:srcRect/>
            <a:stretch>
              <a:fillRect/>
            </a:stretch>
          </p:blipFill>
          <p:spPr bwMode="auto">
            <a:xfrm>
              <a:off x="0" y="0"/>
              <a:ext cx="4716" cy="1562"/>
            </a:xfrm>
            <a:prstGeom prst="rect">
              <a:avLst/>
            </a:prstGeom>
            <a:noFill/>
          </p:spPr>
        </p:pic>
        <p:pic>
          <p:nvPicPr>
            <p:cNvPr id="27656" name="Picture 8"/>
            <p:cNvPicPr>
              <a:picLocks noChangeAspect="1" noChangeArrowheads="1"/>
            </p:cNvPicPr>
            <p:nvPr/>
          </p:nvPicPr>
          <p:blipFill>
            <a:blip r:embed="rId6" cstate="print"/>
            <a:srcRect/>
            <a:stretch>
              <a:fillRect/>
            </a:stretch>
          </p:blipFill>
          <p:spPr bwMode="auto">
            <a:xfrm>
              <a:off x="415" y="233"/>
              <a:ext cx="3883" cy="970"/>
            </a:xfrm>
            <a:prstGeom prst="rect">
              <a:avLst/>
            </a:prstGeom>
            <a:noFill/>
          </p:spPr>
        </p:pic>
      </p:gr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2"/>
          <p:cNvSpPr>
            <a:spLocks noGrp="1"/>
          </p:cNvSpPr>
          <p:nvPr>
            <p:ph idx="1"/>
          </p:nvPr>
        </p:nvSpPr>
        <p:spPr>
          <a:xfrm>
            <a:off x="107504" y="692696"/>
            <a:ext cx="8928992" cy="5256585"/>
          </a:xfrm>
        </p:spPr>
        <p:txBody>
          <a:bodyPr>
            <a:normAutofit lnSpcReduction="10000"/>
          </a:bodyPr>
          <a:lstStyle/>
          <a:p>
            <a:pPr marL="0" lvl="1" indent="0" algn="just">
              <a:buFontTx/>
              <a:buNone/>
            </a:pPr>
            <a:r>
              <a:rPr lang="it-IT" altLang="x-none" sz="2200" dirty="0">
                <a:latin typeface="Arial" panose="020B0604020202020204" pitchFamily="34" charset="0"/>
                <a:ea typeface="MS PGothic" charset="-128"/>
                <a:cs typeface="Arial" panose="020B0604020202020204" pitchFamily="34" charset="0"/>
              </a:rPr>
              <a:t>Il GBER </a:t>
            </a:r>
            <a:r>
              <a:rPr lang="it-IT" altLang="x-none" sz="2200" b="1" u="sng" dirty="0">
                <a:latin typeface="Arial" panose="020B0604020202020204" pitchFamily="34" charset="0"/>
                <a:ea typeface="MS PGothic" charset="-128"/>
                <a:cs typeface="Arial" panose="020B0604020202020204" pitchFamily="34" charset="0"/>
              </a:rPr>
              <a:t>non</a:t>
            </a:r>
            <a:r>
              <a:rPr lang="it-IT" altLang="x-none" sz="2200" dirty="0">
                <a:latin typeface="Arial" panose="020B0604020202020204" pitchFamily="34" charset="0"/>
                <a:ea typeface="MS PGothic" charset="-128"/>
                <a:cs typeface="Arial" panose="020B0604020202020204" pitchFamily="34" charset="0"/>
              </a:rPr>
              <a:t> si applica a, </a:t>
            </a:r>
            <a:r>
              <a:rPr lang="it-IT" altLang="x-none" sz="2200" b="1" dirty="0">
                <a:latin typeface="Arial" panose="020B0604020202020204" pitchFamily="34" charset="0"/>
                <a:ea typeface="MS PGothic" charset="-128"/>
                <a:cs typeface="Arial" panose="020B0604020202020204" pitchFamily="34" charset="0"/>
              </a:rPr>
              <a:t>Art. 1, </a:t>
            </a:r>
            <a:r>
              <a:rPr lang="it-IT" altLang="it-IT" sz="2200" b="1" dirty="0" smtClean="0">
                <a:latin typeface="Arial" panose="020B0604020202020204" pitchFamily="34" charset="0"/>
                <a:cs typeface="Arial" panose="020B0604020202020204" pitchFamily="34" charset="0"/>
              </a:rPr>
              <a:t>Paragrafo 5</a:t>
            </a:r>
            <a:r>
              <a:rPr lang="it-IT" altLang="it-IT" sz="2200" dirty="0" smtClean="0">
                <a:latin typeface="Arial" panose="020B0604020202020204" pitchFamily="34" charset="0"/>
                <a:cs typeface="Arial" panose="020B0604020202020204" pitchFamily="34" charset="0"/>
              </a:rPr>
              <a:t>:</a:t>
            </a:r>
            <a:endParaRPr lang="it-IT" altLang="it-IT" sz="2200" dirty="0">
              <a:latin typeface="Arial" panose="020B0604020202020204" pitchFamily="34" charset="0"/>
              <a:cs typeface="Arial" panose="020B0604020202020204" pitchFamily="34" charset="0"/>
            </a:endParaRPr>
          </a:p>
          <a:p>
            <a:pPr marL="0" lvl="1" indent="0" algn="just">
              <a:buFontTx/>
              <a:buNone/>
            </a:pPr>
            <a:r>
              <a:rPr lang="it-IT" altLang="it-IT" sz="2200" dirty="0">
                <a:latin typeface="Arial" panose="020B0604020202020204" pitchFamily="34" charset="0"/>
                <a:cs typeface="Arial" panose="020B0604020202020204" pitchFamily="34" charset="0"/>
              </a:rPr>
              <a:t>“</a:t>
            </a:r>
            <a:r>
              <a:rPr lang="mr-IN" altLang="it-IT" sz="2200" dirty="0">
                <a:latin typeface="Arial" panose="020B0604020202020204" pitchFamily="34" charset="0"/>
                <a:cs typeface="Arial" panose="020B0604020202020204" pitchFamily="34" charset="0"/>
              </a:rPr>
              <a:t>…</a:t>
            </a:r>
            <a:r>
              <a:rPr lang="it-IT" altLang="it-IT" sz="2200" dirty="0">
                <a:latin typeface="Arial" panose="020B0604020202020204" pitchFamily="34" charset="0"/>
                <a:cs typeface="Arial" panose="020B0604020202020204" pitchFamily="34" charset="0"/>
              </a:rPr>
              <a:t>alle misure di aiuto di Stato che di per sé, o a causa delle condizioni cui sono subordinate o per il metodo di finanziamento previsto, comportano una violazione indissociabile del diritto dell’Unione Europea, in particolare</a:t>
            </a:r>
            <a:r>
              <a:rPr lang="it-IT" altLang="it-IT" sz="2200" dirty="0" smtClean="0">
                <a:latin typeface="Arial" panose="020B0604020202020204" pitchFamily="34" charset="0"/>
                <a:cs typeface="Arial" panose="020B0604020202020204" pitchFamily="34" charset="0"/>
              </a:rPr>
              <a:t>:</a:t>
            </a:r>
            <a:endParaRPr lang="it-IT" altLang="it-IT" sz="2200" dirty="0">
              <a:latin typeface="Arial" panose="020B0604020202020204" pitchFamily="34" charset="0"/>
              <a:cs typeface="Arial" panose="020B0604020202020204" pitchFamily="34" charset="0"/>
            </a:endParaRPr>
          </a:p>
          <a:p>
            <a:pPr marL="0" indent="0" algn="just">
              <a:buFontTx/>
              <a:buNone/>
            </a:pPr>
            <a:r>
              <a:rPr lang="it-IT" altLang="it-IT" sz="2200" dirty="0" smtClean="0">
                <a:latin typeface="Arial" panose="020B0604020202020204" pitchFamily="34" charset="0"/>
                <a:cs typeface="Arial" panose="020B0604020202020204" pitchFamily="34" charset="0"/>
              </a:rPr>
              <a:t>a. Le </a:t>
            </a:r>
            <a:r>
              <a:rPr lang="it-IT" altLang="it-IT" sz="2200" dirty="0">
                <a:latin typeface="Arial" panose="020B0604020202020204" pitchFamily="34" charset="0"/>
                <a:cs typeface="Arial" panose="020B0604020202020204" pitchFamily="34" charset="0"/>
              </a:rPr>
              <a:t>misure di aiuto in cui la concessione dell’aiuto è subordinata </a:t>
            </a:r>
            <a:r>
              <a:rPr lang="it-IT" altLang="it-IT" sz="2200" dirty="0" smtClean="0">
                <a:latin typeface="Arial" panose="020B0604020202020204" pitchFamily="34" charset="0"/>
                <a:cs typeface="Arial" panose="020B0604020202020204" pitchFamily="34" charset="0"/>
              </a:rPr>
              <a:t>all’obbligo </a:t>
            </a:r>
            <a:r>
              <a:rPr lang="it-IT" altLang="it-IT" sz="2200" dirty="0">
                <a:latin typeface="Arial" panose="020B0604020202020204" pitchFamily="34" charset="0"/>
                <a:cs typeface="Arial" panose="020B0604020202020204" pitchFamily="34" charset="0"/>
              </a:rPr>
              <a:t>per il beneficiario di avere la propria sede nello Stato </a:t>
            </a:r>
            <a:r>
              <a:rPr lang="it-IT" altLang="it-IT" sz="2200" dirty="0" smtClean="0">
                <a:latin typeface="Arial" panose="020B0604020202020204" pitchFamily="34" charset="0"/>
                <a:cs typeface="Arial" panose="020B0604020202020204" pitchFamily="34" charset="0"/>
              </a:rPr>
              <a:t>membro </a:t>
            </a:r>
            <a:r>
              <a:rPr lang="it-IT" altLang="it-IT" sz="2200" dirty="0">
                <a:latin typeface="Arial" panose="020B0604020202020204" pitchFamily="34" charset="0"/>
                <a:cs typeface="Arial" panose="020B0604020202020204" pitchFamily="34" charset="0"/>
              </a:rPr>
              <a:t>interessato o di essere stabilito prevalentemente in questo </a:t>
            </a:r>
            <a:r>
              <a:rPr lang="it-IT" altLang="it-IT" sz="2200" dirty="0" smtClean="0">
                <a:latin typeface="Arial" panose="020B0604020202020204" pitchFamily="34" charset="0"/>
                <a:cs typeface="Arial" panose="020B0604020202020204" pitchFamily="34" charset="0"/>
              </a:rPr>
              <a:t>Stato</a:t>
            </a:r>
            <a:r>
              <a:rPr lang="it-IT" altLang="it-IT" sz="2200" dirty="0">
                <a:latin typeface="Arial" panose="020B0604020202020204" pitchFamily="34" charset="0"/>
                <a:cs typeface="Arial" panose="020B0604020202020204" pitchFamily="34" charset="0"/>
              </a:rPr>
              <a:t>. È tuttavia ammessa la condizione di avere una sede o una </a:t>
            </a:r>
            <a:r>
              <a:rPr lang="it-IT" altLang="it-IT" sz="2200" dirty="0" smtClean="0">
                <a:latin typeface="Arial" panose="020B0604020202020204" pitchFamily="34" charset="0"/>
                <a:cs typeface="Arial" panose="020B0604020202020204" pitchFamily="34" charset="0"/>
              </a:rPr>
              <a:t>filiale </a:t>
            </a:r>
            <a:r>
              <a:rPr lang="it-IT" altLang="it-IT" sz="2200" dirty="0">
                <a:latin typeface="Arial" panose="020B0604020202020204" pitchFamily="34" charset="0"/>
                <a:cs typeface="Arial" panose="020B0604020202020204" pitchFamily="34" charset="0"/>
              </a:rPr>
              <a:t>nello Stato </a:t>
            </a:r>
            <a:r>
              <a:rPr lang="it-IT" altLang="it-IT" sz="2200" dirty="0" smtClean="0">
                <a:latin typeface="Arial" panose="020B0604020202020204" pitchFamily="34" charset="0"/>
                <a:cs typeface="Arial" panose="020B0604020202020204" pitchFamily="34" charset="0"/>
              </a:rPr>
              <a:t>membro che </a:t>
            </a:r>
            <a:r>
              <a:rPr lang="it-IT" altLang="it-IT" sz="2200" dirty="0">
                <a:latin typeface="Arial" panose="020B0604020202020204" pitchFamily="34" charset="0"/>
                <a:cs typeface="Arial" panose="020B0604020202020204" pitchFamily="34" charset="0"/>
              </a:rPr>
              <a:t>concede l’aiuto al momento del </a:t>
            </a:r>
            <a:r>
              <a:rPr lang="it-IT" altLang="it-IT" sz="2200" dirty="0" smtClean="0">
                <a:latin typeface="Arial" panose="020B0604020202020204" pitchFamily="34" charset="0"/>
                <a:cs typeface="Arial" panose="020B0604020202020204" pitchFamily="34" charset="0"/>
              </a:rPr>
              <a:t>pagamento </a:t>
            </a:r>
            <a:r>
              <a:rPr lang="it-IT" altLang="it-IT" sz="2200" dirty="0">
                <a:latin typeface="Arial" panose="020B0604020202020204" pitchFamily="34" charset="0"/>
                <a:cs typeface="Arial" panose="020B0604020202020204" pitchFamily="34" charset="0"/>
              </a:rPr>
              <a:t>dell’aiuto</a:t>
            </a:r>
          </a:p>
          <a:p>
            <a:pPr marL="0" indent="0" algn="just">
              <a:buFontTx/>
              <a:buNone/>
            </a:pPr>
            <a:r>
              <a:rPr lang="it-IT" altLang="it-IT" sz="2200" dirty="0" smtClean="0">
                <a:latin typeface="Arial" panose="020B0604020202020204" pitchFamily="34" charset="0"/>
                <a:cs typeface="Arial" panose="020B0604020202020204" pitchFamily="34" charset="0"/>
              </a:rPr>
              <a:t>b. Le </a:t>
            </a:r>
            <a:r>
              <a:rPr lang="it-IT" altLang="it-IT" sz="2200" dirty="0">
                <a:latin typeface="Arial" panose="020B0604020202020204" pitchFamily="34" charset="0"/>
                <a:cs typeface="Arial" panose="020B0604020202020204" pitchFamily="34" charset="0"/>
              </a:rPr>
              <a:t>misure di aiuto in cui la concessione dell’aiuto è subordinata </a:t>
            </a:r>
            <a:r>
              <a:rPr lang="it-IT" altLang="it-IT" sz="2200" dirty="0" smtClean="0">
                <a:latin typeface="Arial" panose="020B0604020202020204" pitchFamily="34" charset="0"/>
                <a:cs typeface="Arial" panose="020B0604020202020204" pitchFamily="34" charset="0"/>
              </a:rPr>
              <a:t>all’obbligo </a:t>
            </a:r>
            <a:r>
              <a:rPr lang="it-IT" altLang="it-IT" sz="2200" dirty="0">
                <a:latin typeface="Arial" panose="020B0604020202020204" pitchFamily="34" charset="0"/>
                <a:cs typeface="Arial" panose="020B0604020202020204" pitchFamily="34" charset="0"/>
              </a:rPr>
              <a:t>per il beneficiario di utilizzare prodotti o </a:t>
            </a:r>
            <a:r>
              <a:rPr lang="it-IT" altLang="it-IT" sz="2200" dirty="0" smtClean="0">
                <a:latin typeface="Arial" panose="020B0604020202020204" pitchFamily="34" charset="0"/>
                <a:cs typeface="Arial" panose="020B0604020202020204" pitchFamily="34" charset="0"/>
              </a:rPr>
              <a:t>servizi nazionali</a:t>
            </a:r>
            <a:endParaRPr lang="it-IT" altLang="it-IT" sz="2200" dirty="0">
              <a:latin typeface="Arial" panose="020B0604020202020204" pitchFamily="34" charset="0"/>
              <a:cs typeface="Arial" panose="020B0604020202020204" pitchFamily="34" charset="0"/>
            </a:endParaRPr>
          </a:p>
          <a:p>
            <a:pPr marL="0" indent="0" algn="just">
              <a:buFontTx/>
              <a:buNone/>
            </a:pPr>
            <a:r>
              <a:rPr lang="it-IT" altLang="it-IT" sz="2200" dirty="0" smtClean="0">
                <a:latin typeface="Arial" panose="020B0604020202020204" pitchFamily="34" charset="0"/>
                <a:cs typeface="Arial" panose="020B0604020202020204" pitchFamily="34" charset="0"/>
              </a:rPr>
              <a:t>c. Le </a:t>
            </a:r>
            <a:r>
              <a:rPr lang="it-IT" altLang="it-IT" sz="2200" dirty="0">
                <a:latin typeface="Arial" panose="020B0604020202020204" pitchFamily="34" charset="0"/>
                <a:cs typeface="Arial" panose="020B0604020202020204" pitchFamily="34" charset="0"/>
              </a:rPr>
              <a:t>misure di aiuto che limitano la possibilità per i beneficiari di </a:t>
            </a:r>
            <a:r>
              <a:rPr lang="it-IT" altLang="it-IT" sz="2200" dirty="0" smtClean="0">
                <a:latin typeface="Arial" panose="020B0604020202020204" pitchFamily="34" charset="0"/>
                <a:cs typeface="Arial" panose="020B0604020202020204" pitchFamily="34" charset="0"/>
              </a:rPr>
              <a:t>sfruttare </a:t>
            </a:r>
            <a:r>
              <a:rPr lang="it-IT" altLang="it-IT" sz="2200" dirty="0">
                <a:latin typeface="Arial" panose="020B0604020202020204" pitchFamily="34" charset="0"/>
                <a:cs typeface="Arial" panose="020B0604020202020204" pitchFamily="34" charset="0"/>
              </a:rPr>
              <a:t>in altri Stati membri i risultati ottenuti </a:t>
            </a:r>
            <a:r>
              <a:rPr lang="it-IT" altLang="it-IT" sz="2200" dirty="0" smtClean="0">
                <a:latin typeface="Arial" panose="020B0604020202020204" pitchFamily="34" charset="0"/>
                <a:cs typeface="Arial" panose="020B0604020202020204" pitchFamily="34" charset="0"/>
              </a:rPr>
              <a:t>dalle attività di ricerca</a:t>
            </a:r>
            <a:r>
              <a:rPr lang="it-IT" altLang="it-IT" sz="2200" dirty="0">
                <a:latin typeface="Arial" panose="020B0604020202020204" pitchFamily="34" charset="0"/>
                <a:cs typeface="Arial" panose="020B0604020202020204" pitchFamily="34" charset="0"/>
              </a:rPr>
              <a:t>, </a:t>
            </a:r>
            <a:r>
              <a:rPr lang="it-IT" altLang="it-IT" sz="2200" dirty="0" smtClean="0">
                <a:latin typeface="Arial" panose="020B0604020202020204" pitchFamily="34" charset="0"/>
                <a:cs typeface="Arial" panose="020B0604020202020204" pitchFamily="34" charset="0"/>
              </a:rPr>
              <a:t>sviluppo e innovazione</a:t>
            </a:r>
            <a:endParaRPr lang="it-IT" altLang="it-IT" sz="2200" dirty="0">
              <a:latin typeface="Arial" panose="020B0604020202020204" pitchFamily="34" charset="0"/>
              <a:cs typeface="Arial" panose="020B0604020202020204" pitchFamily="34" charset="0"/>
            </a:endParaRPr>
          </a:p>
        </p:txBody>
      </p:sp>
      <p:sp>
        <p:nvSpPr>
          <p:cNvPr id="3" name="Titolo 1"/>
          <p:cNvSpPr txBox="1">
            <a:spLocks/>
          </p:cNvSpPr>
          <p:nvPr/>
        </p:nvSpPr>
        <p:spPr>
          <a:xfrm>
            <a:off x="683568" y="18020"/>
            <a:ext cx="7772400" cy="5189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altLang="it-IT" sz="2400" b="1" dirty="0" smtClean="0">
                <a:latin typeface="Arial" panose="020B0604020202020204" pitchFamily="34" charset="0"/>
                <a:ea typeface="MS PGothic" panose="020B0600070205080204" pitchFamily="34" charset="-128"/>
                <a:cs typeface="+mn-cs"/>
              </a:rPr>
              <a:t>Dove il GBER non trova applicazione</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10633749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contenuto 2"/>
          <p:cNvSpPr>
            <a:spLocks noGrp="1"/>
          </p:cNvSpPr>
          <p:nvPr>
            <p:ph idx="1"/>
          </p:nvPr>
        </p:nvSpPr>
        <p:spPr>
          <a:xfrm>
            <a:off x="179512" y="954088"/>
            <a:ext cx="8784976" cy="4491136"/>
          </a:xfrm>
        </p:spPr>
        <p:txBody>
          <a:bodyPr/>
          <a:lstStyle/>
          <a:p>
            <a:pPr marL="0" indent="0" algn="just">
              <a:buFontTx/>
              <a:buNone/>
            </a:pPr>
            <a:r>
              <a:rPr lang="it-IT" altLang="it-IT" sz="2400" b="1" dirty="0" smtClean="0">
                <a:latin typeface="Arial" panose="020B0604020202020204" pitchFamily="34" charset="0"/>
                <a:cs typeface="Arial" panose="020B0604020202020204" pitchFamily="34" charset="0"/>
              </a:rPr>
              <a:t>Impresa</a:t>
            </a:r>
            <a:r>
              <a:rPr lang="it-IT" altLang="it-IT" sz="2400" dirty="0" smtClean="0">
                <a:latin typeface="Arial" panose="020B0604020202020204" pitchFamily="34" charset="0"/>
                <a:cs typeface="Arial" panose="020B0604020202020204" pitchFamily="34" charset="0"/>
              </a:rPr>
              <a:t>: qualsiasi entità che eserciti un’attività economica, indipendentemente dalla sua forma giuridica</a:t>
            </a:r>
          </a:p>
          <a:p>
            <a:pPr marL="0" indent="0" algn="just">
              <a:buFontTx/>
              <a:buNone/>
            </a:pPr>
            <a:endParaRPr lang="it-IT" altLang="it-IT" sz="2400" b="1" dirty="0" smtClean="0">
              <a:latin typeface="Arial" panose="020B0604020202020204" pitchFamily="34" charset="0"/>
              <a:cs typeface="Arial" panose="020B0604020202020204" pitchFamily="34" charset="0"/>
            </a:endParaRPr>
          </a:p>
          <a:p>
            <a:pPr marL="0" indent="0" algn="just">
              <a:buFontTx/>
              <a:buNone/>
            </a:pPr>
            <a:r>
              <a:rPr lang="it-IT" altLang="it-IT" sz="2400" b="1" dirty="0" smtClean="0">
                <a:latin typeface="Arial" panose="020B0604020202020204" pitchFamily="34" charset="0"/>
                <a:cs typeface="Arial" panose="020B0604020202020204" pitchFamily="34" charset="0"/>
              </a:rPr>
              <a:t>Equivalente sovvenzione lordo</a:t>
            </a:r>
            <a:r>
              <a:rPr lang="it-IT" altLang="it-IT" sz="2400" dirty="0" smtClean="0">
                <a:latin typeface="Arial" panose="020B0604020202020204" pitchFamily="34" charset="0"/>
                <a:cs typeface="Arial" panose="020B0604020202020204" pitchFamily="34" charset="0"/>
              </a:rPr>
              <a:t>: l’importo dell’aiuto se fosse stato erogato al beneficiario sotto forma di sovvenzione, al lordo di qualsiasi imposta o altro onere</a:t>
            </a:r>
          </a:p>
          <a:p>
            <a:pPr marL="0" indent="0" algn="just">
              <a:buFontTx/>
              <a:buNone/>
            </a:pPr>
            <a:endParaRPr lang="it-IT" altLang="it-IT" sz="2400" b="1" dirty="0" smtClean="0">
              <a:latin typeface="Arial" panose="020B0604020202020204" pitchFamily="34" charset="0"/>
              <a:cs typeface="Arial" panose="020B0604020202020204" pitchFamily="34" charset="0"/>
            </a:endParaRPr>
          </a:p>
          <a:p>
            <a:pPr marL="0" indent="0" algn="just">
              <a:buFontTx/>
              <a:buNone/>
            </a:pPr>
            <a:r>
              <a:rPr lang="it-IT" altLang="it-IT" sz="2400" b="1" dirty="0" smtClean="0">
                <a:latin typeface="Arial" panose="020B0604020202020204" pitchFamily="34" charset="0"/>
                <a:cs typeface="Arial" panose="020B0604020202020204" pitchFamily="34" charset="0"/>
              </a:rPr>
              <a:t>Intensità di aiuto</a:t>
            </a:r>
            <a:r>
              <a:rPr lang="it-IT" altLang="it-IT" sz="2400" dirty="0" smtClean="0">
                <a:latin typeface="Arial" panose="020B0604020202020204" pitchFamily="34" charset="0"/>
                <a:cs typeface="Arial" panose="020B0604020202020204" pitchFamily="34" charset="0"/>
              </a:rPr>
              <a:t>: importo lordo dell’aiuto espresso come percentuale dei costi ammissibili, al lordo delle imposte o altri oneri</a:t>
            </a:r>
          </a:p>
        </p:txBody>
      </p:sp>
      <p:sp>
        <p:nvSpPr>
          <p:cNvPr id="13316" name="Titolo 1"/>
          <p:cNvSpPr>
            <a:spLocks noGrp="1"/>
          </p:cNvSpPr>
          <p:nvPr>
            <p:ph type="title"/>
          </p:nvPr>
        </p:nvSpPr>
        <p:spPr>
          <a:xfrm>
            <a:off x="900113" y="188913"/>
            <a:ext cx="7704137" cy="576262"/>
          </a:xfrm>
        </p:spPr>
        <p:txBody>
          <a:bodyPr/>
          <a:lstStyle/>
          <a:p>
            <a:r>
              <a:rPr lang="it-IT" altLang="it-IT" sz="2400" b="1" dirty="0">
                <a:latin typeface="Arial" panose="020B0604020202020204" pitchFamily="34" charset="0"/>
                <a:ea typeface="MS PGothic" panose="020B0600070205080204" pitchFamily="34" charset="-128"/>
                <a:cs typeface="+mn-cs"/>
              </a:rPr>
              <a:t>Definizioni (art.2)</a:t>
            </a:r>
          </a:p>
        </p:txBody>
      </p:sp>
      <p:sp>
        <p:nvSpPr>
          <p:cNvPr id="13317" name="Rettangolo 5"/>
          <p:cNvSpPr>
            <a:spLocks noChangeArrowheads="1"/>
          </p:cNvSpPr>
          <p:nvPr/>
        </p:nvSpPr>
        <p:spPr bwMode="auto">
          <a:xfrm>
            <a:off x="2555875" y="0"/>
            <a:ext cx="40322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000" b="1" i="1">
                <a:solidFill>
                  <a:srgbClr val="002060"/>
                </a:solidFill>
              </a:rPr>
              <a:t> </a:t>
            </a:r>
          </a:p>
        </p:txBody>
      </p:sp>
    </p:spTree>
    <p:extLst>
      <p:ext uri="{BB962C8B-B14F-4D97-AF65-F5344CB8AC3E}">
        <p14:creationId xmlns:p14="http://schemas.microsoft.com/office/powerpoint/2010/main" xmlns="" val="1808009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contenuto 2"/>
          <p:cNvSpPr>
            <a:spLocks noGrp="1"/>
          </p:cNvSpPr>
          <p:nvPr>
            <p:ph idx="1"/>
          </p:nvPr>
        </p:nvSpPr>
        <p:spPr>
          <a:xfrm>
            <a:off x="251520" y="908049"/>
            <a:ext cx="8712968" cy="5083175"/>
          </a:xfrm>
        </p:spPr>
        <p:txBody>
          <a:bodyPr>
            <a:noAutofit/>
          </a:bodyPr>
          <a:lstStyle/>
          <a:p>
            <a:pPr marL="0" indent="0" algn="just">
              <a:buFontTx/>
              <a:buNone/>
            </a:pPr>
            <a:r>
              <a:rPr lang="it-IT" altLang="it-IT" sz="2400" dirty="0" smtClean="0">
                <a:latin typeface="Arial" panose="020B0604020202020204" pitchFamily="34" charset="0"/>
                <a:cs typeface="Arial" panose="020B0604020202020204" pitchFamily="34" charset="0"/>
              </a:rPr>
              <a:t>Gli aiuti di Stato sono </a:t>
            </a:r>
            <a:r>
              <a:rPr lang="it-IT" altLang="it-IT" sz="2400" b="1" dirty="0" smtClean="0">
                <a:latin typeface="Arial" panose="020B0604020202020204" pitchFamily="34" charset="0"/>
                <a:cs typeface="Arial" panose="020B0604020202020204" pitchFamily="34" charset="0"/>
              </a:rPr>
              <a:t>compatibili e esentati </a:t>
            </a:r>
            <a:r>
              <a:rPr lang="it-IT" altLang="it-IT" sz="2400" dirty="0" smtClean="0">
                <a:latin typeface="Arial" panose="020B0604020202020204" pitchFamily="34" charset="0"/>
                <a:cs typeface="Arial" panose="020B0604020202020204" pitchFamily="34" charset="0"/>
              </a:rPr>
              <a:t>dall’obbligo di notifica di cui all’articolo 108, paragrafo 3 del trattato purché soddisfino tutte le condizioni di cui al </a:t>
            </a:r>
            <a:r>
              <a:rPr lang="it-IT" altLang="it-IT" sz="2400" b="1" dirty="0" smtClean="0">
                <a:latin typeface="Arial" panose="020B0604020202020204" pitchFamily="34" charset="0"/>
                <a:cs typeface="Arial" panose="020B0604020202020204" pitchFamily="34" charset="0"/>
              </a:rPr>
              <a:t>capo 1</a:t>
            </a:r>
            <a:r>
              <a:rPr lang="it-IT" altLang="it-IT" sz="2400" dirty="0" smtClean="0">
                <a:latin typeface="Arial" panose="020B0604020202020204" pitchFamily="34" charset="0"/>
                <a:cs typeface="Arial" panose="020B0604020202020204" pitchFamily="34" charset="0"/>
              </a:rPr>
              <a:t>, nonché le condizioni specifiche per la pertinente categoria di aiuto di cui al </a:t>
            </a:r>
            <a:r>
              <a:rPr lang="it-IT" altLang="it-IT" sz="2400" b="1" dirty="0" smtClean="0">
                <a:latin typeface="Arial" panose="020B0604020202020204" pitchFamily="34" charset="0"/>
                <a:cs typeface="Arial" panose="020B0604020202020204" pitchFamily="34" charset="0"/>
              </a:rPr>
              <a:t>capo 3</a:t>
            </a:r>
            <a:r>
              <a:rPr lang="it-IT" altLang="it-IT" sz="2400" dirty="0" smtClean="0">
                <a:latin typeface="Arial" panose="020B0604020202020204" pitchFamily="34" charset="0"/>
                <a:cs typeface="Arial" panose="020B0604020202020204" pitchFamily="34" charset="0"/>
              </a:rPr>
              <a:t> del GBER.</a:t>
            </a:r>
          </a:p>
          <a:p>
            <a:pPr marL="0" indent="0" algn="just">
              <a:buNone/>
            </a:pPr>
            <a:endParaRPr lang="it-IT" altLang="it-IT" sz="1200" dirty="0" smtClean="0">
              <a:latin typeface="Arial" panose="020B0604020202020204" pitchFamily="34" charset="0"/>
              <a:cs typeface="Arial" panose="020B0604020202020204" pitchFamily="34" charset="0"/>
            </a:endParaRPr>
          </a:p>
          <a:p>
            <a:pPr marL="0" indent="0" algn="just">
              <a:buFontTx/>
              <a:buChar char="-"/>
            </a:pPr>
            <a:r>
              <a:rPr lang="it-IT" altLang="it-IT" sz="2400" dirty="0" smtClean="0">
                <a:latin typeface="Arial" panose="020B0604020202020204" pitchFamily="34" charset="0"/>
                <a:cs typeface="Arial" panose="020B0604020202020204" pitchFamily="34" charset="0"/>
              </a:rPr>
              <a:t> Soglie di notifica (art.4)</a:t>
            </a:r>
          </a:p>
          <a:p>
            <a:pPr marL="0" indent="0" algn="just">
              <a:buFontTx/>
              <a:buChar char="-"/>
            </a:pPr>
            <a:r>
              <a:rPr lang="it-IT" altLang="it-IT" sz="2400" dirty="0" smtClean="0">
                <a:latin typeface="Arial" panose="020B0604020202020204" pitchFamily="34" charset="0"/>
                <a:cs typeface="Arial" panose="020B0604020202020204" pitchFamily="34" charset="0"/>
              </a:rPr>
              <a:t> Trasparenza degli aiuti (art.5)</a:t>
            </a:r>
          </a:p>
          <a:p>
            <a:pPr marL="0" indent="0" algn="just">
              <a:buFontTx/>
              <a:buChar char="-"/>
            </a:pPr>
            <a:r>
              <a:rPr lang="it-IT" altLang="it-IT" sz="2400" dirty="0" smtClean="0">
                <a:latin typeface="Arial" panose="020B0604020202020204" pitchFamily="34" charset="0"/>
                <a:cs typeface="Arial" panose="020B0604020202020204" pitchFamily="34" charset="0"/>
              </a:rPr>
              <a:t> Effetto incentivazione (art.6) </a:t>
            </a:r>
          </a:p>
          <a:p>
            <a:pPr marL="0" indent="0" algn="just">
              <a:buFontTx/>
              <a:buChar char="-"/>
            </a:pPr>
            <a:r>
              <a:rPr lang="it-IT" altLang="it-IT" sz="2400" dirty="0" smtClean="0">
                <a:latin typeface="Arial" panose="020B0604020202020204" pitchFamily="34" charset="0"/>
                <a:cs typeface="Arial" panose="020B0604020202020204" pitchFamily="34" charset="0"/>
              </a:rPr>
              <a:t> Intensità di aiuto e costi ammissibili (art.7)</a:t>
            </a:r>
          </a:p>
          <a:p>
            <a:pPr marL="0" indent="0" algn="just">
              <a:buFontTx/>
              <a:buChar char="-"/>
            </a:pPr>
            <a:r>
              <a:rPr lang="it-IT" altLang="it-IT" sz="2400" dirty="0" smtClean="0">
                <a:latin typeface="Arial" panose="020B0604020202020204" pitchFamily="34" charset="0"/>
                <a:cs typeface="Arial" panose="020B0604020202020204" pitchFamily="34" charset="0"/>
              </a:rPr>
              <a:t> Cumulo (art.8)</a:t>
            </a:r>
          </a:p>
          <a:p>
            <a:pPr marL="0" indent="0" algn="just">
              <a:buFontTx/>
              <a:buChar char="-"/>
            </a:pPr>
            <a:r>
              <a:rPr lang="it-IT" altLang="it-IT" sz="2400" dirty="0" smtClean="0">
                <a:latin typeface="Arial" panose="020B0604020202020204" pitchFamily="34" charset="0"/>
                <a:cs typeface="Arial" panose="020B0604020202020204" pitchFamily="34" charset="0"/>
              </a:rPr>
              <a:t> Pubblicazione e informazione (art.9</a:t>
            </a:r>
            <a:r>
              <a:rPr lang="it-IT" altLang="it-IT" sz="2400" dirty="0">
                <a:latin typeface="Arial" panose="020B0604020202020204" pitchFamily="34" charset="0"/>
                <a:cs typeface="Arial" panose="020B0604020202020204" pitchFamily="34" charset="0"/>
              </a:rPr>
              <a:t>)</a:t>
            </a:r>
            <a:endParaRPr lang="it-IT" altLang="it-IT" sz="2400" dirty="0" smtClean="0">
              <a:latin typeface="Arial" panose="020B0604020202020204" pitchFamily="34" charset="0"/>
              <a:cs typeface="Arial" panose="020B0604020202020204" pitchFamily="34" charset="0"/>
            </a:endParaRPr>
          </a:p>
        </p:txBody>
      </p:sp>
      <p:sp>
        <p:nvSpPr>
          <p:cNvPr id="14340" name="Titolo 1"/>
          <p:cNvSpPr>
            <a:spLocks noGrp="1"/>
          </p:cNvSpPr>
          <p:nvPr>
            <p:ph type="title"/>
          </p:nvPr>
        </p:nvSpPr>
        <p:spPr>
          <a:xfrm>
            <a:off x="323528" y="260350"/>
            <a:ext cx="8280722" cy="504825"/>
          </a:xfrm>
        </p:spPr>
        <p:txBody>
          <a:bodyPr/>
          <a:lstStyle/>
          <a:p>
            <a:r>
              <a:rPr lang="it-IT" altLang="it-IT" sz="2400" b="1" dirty="0">
                <a:latin typeface="Arial" panose="020B0604020202020204" pitchFamily="34" charset="0"/>
                <a:ea typeface="MS PGothic" panose="020B0600070205080204" pitchFamily="34" charset="-128"/>
                <a:cs typeface="+mn-cs"/>
              </a:rPr>
              <a:t>Condizioni per l’esenzione (art.3)</a:t>
            </a:r>
          </a:p>
        </p:txBody>
      </p:sp>
      <p:sp>
        <p:nvSpPr>
          <p:cNvPr id="14341" name="Rettangolo 5"/>
          <p:cNvSpPr>
            <a:spLocks noChangeArrowheads="1"/>
          </p:cNvSpPr>
          <p:nvPr/>
        </p:nvSpPr>
        <p:spPr bwMode="auto">
          <a:xfrm>
            <a:off x="2555875" y="0"/>
            <a:ext cx="40322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000" b="1" i="1">
                <a:solidFill>
                  <a:srgbClr val="002060"/>
                </a:solidFill>
              </a:rPr>
              <a:t> </a:t>
            </a:r>
          </a:p>
        </p:txBody>
      </p:sp>
    </p:spTree>
    <p:extLst>
      <p:ext uri="{BB962C8B-B14F-4D97-AF65-F5344CB8AC3E}">
        <p14:creationId xmlns:p14="http://schemas.microsoft.com/office/powerpoint/2010/main" xmlns="" val="5743729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contenuto 2"/>
          <p:cNvSpPr>
            <a:spLocks noGrp="1"/>
          </p:cNvSpPr>
          <p:nvPr>
            <p:ph idx="1"/>
          </p:nvPr>
        </p:nvSpPr>
        <p:spPr>
          <a:xfrm>
            <a:off x="179512" y="944662"/>
            <a:ext cx="8784976" cy="4975026"/>
          </a:xfrm>
        </p:spPr>
        <p:txBody>
          <a:bodyPr>
            <a:normAutofit/>
          </a:bodyPr>
          <a:lstStyle/>
          <a:p>
            <a:pPr marL="0" indent="0" algn="just">
              <a:buNone/>
            </a:pPr>
            <a:r>
              <a:rPr lang="it-IT" altLang="it-IT" sz="2400" dirty="0" smtClean="0">
                <a:latin typeface="Arial" panose="020B0604020202020204" pitchFamily="34" charset="0"/>
                <a:cs typeface="Arial" panose="020B0604020202020204" pitchFamily="34" charset="0"/>
              </a:rPr>
              <a:t>IL GBER non si applica agli aiuti che superano </a:t>
            </a:r>
            <a:r>
              <a:rPr lang="it-IT" altLang="it-IT" sz="2400" b="1" dirty="0" smtClean="0">
                <a:latin typeface="Arial" panose="020B0604020202020204" pitchFamily="34" charset="0"/>
                <a:cs typeface="Arial" panose="020B0604020202020204" pitchFamily="34" charset="0"/>
              </a:rPr>
              <a:t>le soglie individuate </a:t>
            </a:r>
            <a:r>
              <a:rPr lang="it-IT" altLang="it-IT" sz="2400" dirty="0" smtClean="0">
                <a:latin typeface="Arial" panose="020B0604020202020204" pitchFamily="34" charset="0"/>
                <a:cs typeface="Arial" panose="020B0604020202020204" pitchFamily="34" charset="0"/>
              </a:rPr>
              <a:t>all’articolo 4. Le misure che superano tali soglie </a:t>
            </a:r>
            <a:r>
              <a:rPr lang="it-IT" altLang="it-IT" sz="2400" b="1" dirty="0" smtClean="0">
                <a:latin typeface="Arial" panose="020B0604020202020204" pitchFamily="34" charset="0"/>
                <a:cs typeface="Arial" panose="020B0604020202020204" pitchFamily="34" charset="0"/>
              </a:rPr>
              <a:t>devono essere notificate </a:t>
            </a:r>
            <a:r>
              <a:rPr lang="it-IT" altLang="it-IT" sz="2400" dirty="0" smtClean="0">
                <a:latin typeface="Arial" panose="020B0604020202020204" pitchFamily="34" charset="0"/>
                <a:cs typeface="Arial" panose="020B0604020202020204" pitchFamily="34" charset="0"/>
              </a:rPr>
              <a:t>alla Commissione</a:t>
            </a:r>
          </a:p>
          <a:p>
            <a:pPr marL="0" indent="0" algn="just">
              <a:buNone/>
            </a:pPr>
            <a:endParaRPr lang="it-IT" altLang="it-IT" sz="2400" dirty="0" smtClean="0">
              <a:latin typeface="Arial" panose="020B0604020202020204" pitchFamily="34" charset="0"/>
              <a:cs typeface="Arial" panose="020B0604020202020204" pitchFamily="34" charset="0"/>
            </a:endParaRPr>
          </a:p>
          <a:p>
            <a:pPr marL="0" indent="0" algn="just">
              <a:buNone/>
            </a:pPr>
            <a:r>
              <a:rPr lang="it-IT" altLang="it-IT" sz="2400" dirty="0" smtClean="0">
                <a:latin typeface="Arial" panose="020B0604020202020204" pitchFamily="34" charset="0"/>
                <a:cs typeface="Arial" panose="020B0604020202020204" pitchFamily="34" charset="0"/>
              </a:rPr>
              <a:t>Le soglie sono espresse in termini di ammontare dell'aiuto:</a:t>
            </a:r>
          </a:p>
          <a:p>
            <a:pPr algn="just">
              <a:buFont typeface="Wingdings" panose="05000000000000000000" pitchFamily="2" charset="2"/>
              <a:buChar char="ü"/>
            </a:pPr>
            <a:r>
              <a:rPr lang="it-IT" altLang="it-IT" sz="2400" dirty="0" smtClean="0">
                <a:latin typeface="Arial" panose="020B0604020202020204" pitchFamily="34" charset="0"/>
                <a:cs typeface="Arial" panose="020B0604020202020204" pitchFamily="34" charset="0"/>
              </a:rPr>
              <a:t>per progetto</a:t>
            </a:r>
          </a:p>
          <a:p>
            <a:pPr algn="just">
              <a:buFont typeface="Wingdings" panose="05000000000000000000" pitchFamily="2" charset="2"/>
              <a:buChar char="ü"/>
            </a:pPr>
            <a:r>
              <a:rPr lang="it-IT" altLang="it-IT" sz="2400" dirty="0" smtClean="0">
                <a:latin typeface="Arial" panose="020B0604020202020204" pitchFamily="34" charset="0"/>
                <a:cs typeface="Arial" panose="020B0604020202020204" pitchFamily="34" charset="0"/>
              </a:rPr>
              <a:t>per impresa</a:t>
            </a:r>
          </a:p>
          <a:p>
            <a:pPr algn="just">
              <a:buFont typeface="Wingdings" panose="05000000000000000000" pitchFamily="2" charset="2"/>
              <a:buChar char="ü"/>
            </a:pPr>
            <a:r>
              <a:rPr lang="it-IT" altLang="it-IT" sz="2400" dirty="0" smtClean="0">
                <a:latin typeface="Arial" panose="020B0604020202020204" pitchFamily="34" charset="0"/>
                <a:cs typeface="Arial" panose="020B0604020202020204" pitchFamily="34" charset="0"/>
              </a:rPr>
              <a:t>per anno</a:t>
            </a:r>
          </a:p>
          <a:p>
            <a:pPr algn="just">
              <a:buFont typeface="Wingdings" panose="05000000000000000000" pitchFamily="2" charset="2"/>
              <a:buChar char="ü"/>
            </a:pPr>
            <a:r>
              <a:rPr lang="it-IT" altLang="it-IT" sz="2400" dirty="0" smtClean="0">
                <a:latin typeface="Arial" panose="020B0604020202020204" pitchFamily="34" charset="0"/>
                <a:cs typeface="Arial" panose="020B0604020202020204" pitchFamily="34" charset="0"/>
              </a:rPr>
              <a:t>per investimento</a:t>
            </a:r>
          </a:p>
          <a:p>
            <a:pPr algn="just">
              <a:buFont typeface="Wingdings" panose="05000000000000000000" pitchFamily="2" charset="2"/>
              <a:buChar char="ü"/>
            </a:pPr>
            <a:r>
              <a:rPr lang="it-IT" altLang="it-IT" sz="2400" dirty="0" smtClean="0">
                <a:latin typeface="Arial" panose="020B0604020202020204" pitchFamily="34" charset="0"/>
                <a:cs typeface="Arial" panose="020B0604020202020204" pitchFamily="34" charset="0"/>
              </a:rPr>
              <a:t>per infrastruttura</a:t>
            </a:r>
          </a:p>
          <a:p>
            <a:pPr algn="just">
              <a:buFont typeface="Wingdings" panose="05000000000000000000" pitchFamily="2" charset="2"/>
              <a:buChar char="ü"/>
            </a:pPr>
            <a:r>
              <a:rPr lang="it-IT" altLang="it-IT" sz="2400" dirty="0" smtClean="0">
                <a:latin typeface="Arial" panose="020B0604020202020204" pitchFamily="34" charset="0"/>
                <a:cs typeface="Arial" panose="020B0604020202020204" pitchFamily="34" charset="0"/>
              </a:rPr>
              <a:t>costi totali</a:t>
            </a:r>
          </a:p>
        </p:txBody>
      </p:sp>
      <p:sp>
        <p:nvSpPr>
          <p:cNvPr id="15364" name="Título 1"/>
          <p:cNvSpPr>
            <a:spLocks noGrp="1"/>
          </p:cNvSpPr>
          <p:nvPr>
            <p:ph type="title"/>
          </p:nvPr>
        </p:nvSpPr>
        <p:spPr>
          <a:xfrm>
            <a:off x="323528" y="107950"/>
            <a:ext cx="8569647" cy="728762"/>
          </a:xfrm>
        </p:spPr>
        <p:txBody>
          <a:bodyPr/>
          <a:lstStyle/>
          <a:p>
            <a:r>
              <a:rPr lang="it-IT" altLang="it-IT" sz="2400" b="1" dirty="0">
                <a:latin typeface="Arial" panose="020B0604020202020204" pitchFamily="34" charset="0"/>
                <a:ea typeface="MS PGothic" panose="020B0600070205080204" pitchFamily="34" charset="-128"/>
                <a:cs typeface="+mn-cs"/>
              </a:rPr>
              <a:t>Soglie di notifica (art.4)</a:t>
            </a:r>
          </a:p>
        </p:txBody>
      </p:sp>
      <p:sp>
        <p:nvSpPr>
          <p:cNvPr id="15365" name="Rettangolo 5"/>
          <p:cNvSpPr>
            <a:spLocks noChangeArrowheads="1"/>
          </p:cNvSpPr>
          <p:nvPr/>
        </p:nvSpPr>
        <p:spPr bwMode="auto">
          <a:xfrm>
            <a:off x="2555875" y="0"/>
            <a:ext cx="40322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000" b="1" i="1">
                <a:solidFill>
                  <a:srgbClr val="002060"/>
                </a:solidFill>
              </a:rPr>
              <a:t> </a:t>
            </a:r>
          </a:p>
        </p:txBody>
      </p:sp>
    </p:spTree>
    <p:extLst>
      <p:ext uri="{BB962C8B-B14F-4D97-AF65-F5344CB8AC3E}">
        <p14:creationId xmlns:p14="http://schemas.microsoft.com/office/powerpoint/2010/main" xmlns="" val="13728909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contenuto 2"/>
          <p:cNvSpPr>
            <a:spLocks noGrp="1"/>
          </p:cNvSpPr>
          <p:nvPr>
            <p:ph idx="1"/>
          </p:nvPr>
        </p:nvSpPr>
        <p:spPr>
          <a:xfrm>
            <a:off x="179512" y="622300"/>
            <a:ext cx="8784976" cy="5511800"/>
          </a:xfrm>
        </p:spPr>
        <p:txBody>
          <a:bodyPr>
            <a:noAutofit/>
          </a:bodyPr>
          <a:lstStyle/>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regionali </a:t>
            </a:r>
            <a:r>
              <a:rPr lang="it-IT" sz="1800" dirty="0">
                <a:latin typeface="Arial" panose="020B0604020202020204" pitchFamily="34" charset="0"/>
                <a:cs typeface="Arial" panose="020B0604020202020204" pitchFamily="34" charset="0"/>
              </a:rPr>
              <a:t>investimenti: importo corretto per GP = importo investimento 100 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regionali </a:t>
            </a:r>
            <a:r>
              <a:rPr lang="it-IT" sz="1800" dirty="0">
                <a:latin typeface="Arial" panose="020B0604020202020204" pitchFamily="34" charset="0"/>
                <a:cs typeface="Arial" panose="020B0604020202020204" pitchFamily="34" charset="0"/>
              </a:rPr>
              <a:t>sviluppo urbano: investimento totale 20 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investimenti </a:t>
            </a:r>
            <a:r>
              <a:rPr lang="it-IT" sz="1800" dirty="0">
                <a:latin typeface="Arial" panose="020B0604020202020204" pitchFamily="34" charset="0"/>
                <a:cs typeface="Arial" panose="020B0604020202020204" pitchFamily="34" charset="0"/>
              </a:rPr>
              <a:t>PMI: 7,5 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PMI </a:t>
            </a:r>
            <a:r>
              <a:rPr lang="it-IT" sz="1800" dirty="0">
                <a:latin typeface="Arial" panose="020B0604020202020204" pitchFamily="34" charset="0"/>
                <a:cs typeface="Arial" panose="020B0604020202020204" pitchFamily="34" charset="0"/>
              </a:rPr>
              <a:t>consulenza, fiere e costi di cooperazione: 2 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finanziamento </a:t>
            </a:r>
            <a:r>
              <a:rPr lang="it-IT" sz="1800" dirty="0">
                <a:latin typeface="Arial" panose="020B0604020202020204" pitchFamily="34" charset="0"/>
                <a:cs typeface="Arial" panose="020B0604020202020204" pitchFamily="34" charset="0"/>
              </a:rPr>
              <a:t>del rischio: 15M€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imprese </a:t>
            </a:r>
            <a:r>
              <a:rPr lang="it-IT" sz="1800" dirty="0">
                <a:latin typeface="Arial" panose="020B0604020202020204" pitchFamily="34" charset="0"/>
                <a:cs typeface="Arial" panose="020B0604020202020204" pitchFamily="34" charset="0"/>
              </a:rPr>
              <a:t>in fase di avviamento: importi differenziati </a:t>
            </a:r>
            <a:r>
              <a:rPr lang="it-IT" sz="1800" i="1" dirty="0">
                <a:latin typeface="Arial" panose="020B0604020202020204" pitchFamily="34" charset="0"/>
                <a:cs typeface="Arial" panose="020B0604020202020204" pitchFamily="34" charset="0"/>
              </a:rPr>
              <a:t>ex </a:t>
            </a:r>
            <a:r>
              <a:rPr lang="it-IT" sz="1800" dirty="0">
                <a:latin typeface="Arial" panose="020B0604020202020204" pitchFamily="34" charset="0"/>
                <a:cs typeface="Arial" panose="020B0604020202020204" pitchFamily="34" charset="0"/>
              </a:rPr>
              <a:t>art. 21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R&amp;S </a:t>
            </a:r>
            <a:r>
              <a:rPr lang="it-IT" sz="1800" dirty="0">
                <a:latin typeface="Arial" panose="020B0604020202020204" pitchFamily="34" charset="0"/>
                <a:cs typeface="Arial" panose="020B0604020202020204" pitchFamily="34" charset="0"/>
              </a:rPr>
              <a:t>e studi di fattibilità: 40 M€ (ric. fondamentale) 20 M€ (ric. industriale) 15 M€ (gli altri), Eureka (raddoppiati) - aumento in caso di anticipo rimborsabile con tasso di riferimento +50%; studi di fattibilità preliminari 7,5 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infrastrutture </a:t>
            </a:r>
            <a:r>
              <a:rPr lang="it-IT" sz="1800" dirty="0">
                <a:latin typeface="Arial" panose="020B0604020202020204" pitchFamily="34" charset="0"/>
                <a:cs typeface="Arial" panose="020B0604020202020204" pitchFamily="34" charset="0"/>
              </a:rPr>
              <a:t>di ricerca: 20 M€ per infrastruttura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poli </a:t>
            </a:r>
            <a:r>
              <a:rPr lang="it-IT" sz="1800" dirty="0">
                <a:latin typeface="Arial" panose="020B0604020202020204" pitchFamily="34" charset="0"/>
                <a:cs typeface="Arial" panose="020B0604020202020204" pitchFamily="34" charset="0"/>
              </a:rPr>
              <a:t>di innovazione: 7,5 M€ per polo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innovazione </a:t>
            </a:r>
            <a:r>
              <a:rPr lang="it-IT" sz="1800" dirty="0">
                <a:latin typeface="Arial" panose="020B0604020202020204" pitchFamily="34" charset="0"/>
                <a:cs typeface="Arial" panose="020B0604020202020204" pitchFamily="34" charset="0"/>
              </a:rPr>
              <a:t>a favore delle PMI: 5 M€; innovazione dei processi e dell’organizzazione: 7,5 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formazione</a:t>
            </a:r>
            <a:r>
              <a:rPr lang="it-IT" sz="1800" dirty="0">
                <a:latin typeface="Arial" panose="020B0604020202020204" pitchFamily="34" charset="0"/>
                <a:cs typeface="Arial" panose="020B0604020202020204" pitchFamily="34" charset="0"/>
              </a:rPr>
              <a:t>: 2 M€ per progetto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assunzione </a:t>
            </a:r>
            <a:r>
              <a:rPr lang="it-IT" sz="1800" dirty="0">
                <a:latin typeface="Arial" panose="020B0604020202020204" pitchFamily="34" charset="0"/>
                <a:cs typeface="Arial" panose="020B0604020202020204" pitchFamily="34" charset="0"/>
              </a:rPr>
              <a:t>lavoratori svantaggiati: 5 M€ per impresa per anno</a:t>
            </a:r>
            <a:r>
              <a:rPr lang="it-IT" sz="1800" dirty="0" smtClean="0">
                <a:latin typeface="Arial" panose="020B0604020202020204" pitchFamily="34" charset="0"/>
                <a:cs typeface="Arial" panose="020B0604020202020204" pitchFamily="34" charset="0"/>
              </a:rPr>
              <a:t>, occupazione </a:t>
            </a:r>
            <a:r>
              <a:rPr lang="it-IT" sz="1800" dirty="0">
                <a:latin typeface="Arial" panose="020B0604020202020204" pitchFamily="34" charset="0"/>
                <a:cs typeface="Arial" panose="020B0604020202020204" pitchFamily="34" charset="0"/>
              </a:rPr>
              <a:t>lavoratori disabili: 10 M€ (integrazioni salariali e </a:t>
            </a:r>
            <a:r>
              <a:rPr lang="it-IT" sz="1800" dirty="0" err="1">
                <a:latin typeface="Arial" panose="020B0604020202020204" pitchFamily="34" charset="0"/>
                <a:cs typeface="Arial" panose="020B0604020202020204" pitchFamily="34" charset="0"/>
              </a:rPr>
              <a:t>sovraccosti</a:t>
            </a:r>
            <a:r>
              <a:rPr lang="it-IT" sz="1800" dirty="0">
                <a:latin typeface="Arial" panose="020B0604020202020204" pitchFamily="34" charset="0"/>
                <a:cs typeface="Arial" panose="020B0604020202020204" pitchFamily="34" charset="0"/>
              </a:rPr>
              <a:t>), assistenza 5 M</a:t>
            </a:r>
            <a:r>
              <a:rPr lang="it-IT" sz="1800" dirty="0" smtClean="0">
                <a:latin typeface="Arial" panose="020B0604020202020204" pitchFamily="34" charset="0"/>
                <a:cs typeface="Arial" panose="020B0604020202020204" pitchFamily="34" charset="0"/>
              </a:rPr>
              <a:t>€</a:t>
            </a:r>
            <a:endParaRPr lang="it-IT" sz="1800" dirty="0">
              <a:latin typeface="Arial" panose="020B0604020202020204" pitchFamily="34" charset="0"/>
              <a:cs typeface="Arial" panose="020B0604020202020204" pitchFamily="34" charset="0"/>
            </a:endParaRPr>
          </a:p>
        </p:txBody>
      </p:sp>
      <p:sp>
        <p:nvSpPr>
          <p:cNvPr id="15364" name="Título 1"/>
          <p:cNvSpPr>
            <a:spLocks noGrp="1"/>
          </p:cNvSpPr>
          <p:nvPr>
            <p:ph type="title"/>
          </p:nvPr>
        </p:nvSpPr>
        <p:spPr>
          <a:xfrm>
            <a:off x="683568" y="88900"/>
            <a:ext cx="7705725" cy="422275"/>
          </a:xfrm>
        </p:spPr>
        <p:txBody>
          <a:bodyPr/>
          <a:lstStyle/>
          <a:p>
            <a:r>
              <a:rPr lang="it-IT" altLang="it-IT" sz="2400" b="1" dirty="0">
                <a:latin typeface="Arial" panose="020B0604020202020204" pitchFamily="34" charset="0"/>
                <a:ea typeface="MS PGothic" panose="020B0600070205080204" pitchFamily="34" charset="-128"/>
                <a:cs typeface="+mn-cs"/>
              </a:rPr>
              <a:t>Soglie di notifica (art.4)</a:t>
            </a:r>
          </a:p>
        </p:txBody>
      </p:sp>
    </p:spTree>
    <p:extLst>
      <p:ext uri="{BB962C8B-B14F-4D97-AF65-F5344CB8AC3E}">
        <p14:creationId xmlns:p14="http://schemas.microsoft.com/office/powerpoint/2010/main" xmlns="" val="12068830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contenuto 2"/>
          <p:cNvSpPr>
            <a:spLocks noGrp="1"/>
          </p:cNvSpPr>
          <p:nvPr>
            <p:ph idx="1"/>
          </p:nvPr>
        </p:nvSpPr>
        <p:spPr>
          <a:xfrm>
            <a:off x="179512" y="622300"/>
            <a:ext cx="8784976" cy="5511800"/>
          </a:xfrm>
        </p:spPr>
        <p:txBody>
          <a:bodyPr>
            <a:noAutofit/>
          </a:bodyPr>
          <a:lstStyle/>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investimenti </a:t>
            </a:r>
            <a:r>
              <a:rPr lang="it-IT" sz="1800" dirty="0">
                <a:latin typeface="Arial" panose="020B0604020202020204" pitchFamily="34" charset="0"/>
                <a:cs typeface="Arial" panose="020B0604020202020204" pitchFamily="34" charset="0"/>
              </a:rPr>
              <a:t>per la tutela dell’ambiente (tranne risanamento </a:t>
            </a:r>
            <a:r>
              <a:rPr lang="it-IT" sz="1800" dirty="0" smtClean="0">
                <a:latin typeface="Arial" panose="020B0604020202020204" pitchFamily="34" charset="0"/>
                <a:cs typeface="Arial" panose="020B0604020202020204" pitchFamily="34" charset="0"/>
              </a:rPr>
              <a:t>siti e </a:t>
            </a:r>
            <a:r>
              <a:rPr lang="it-IT" sz="1800" dirty="0" err="1">
                <a:latin typeface="Arial" panose="020B0604020202020204" pitchFamily="34" charset="0"/>
                <a:cs typeface="Arial" panose="020B0604020202020204" pitchFamily="34" charset="0"/>
              </a:rPr>
              <a:t>teleriscald</a:t>
            </a:r>
            <a:r>
              <a:rPr lang="it-IT" sz="1800" dirty="0">
                <a:latin typeface="Arial" panose="020B0604020202020204" pitchFamily="34" charset="0"/>
                <a:cs typeface="Arial" panose="020B0604020202020204" pitchFamily="34" charset="0"/>
              </a:rPr>
              <a:t>/</a:t>
            </a:r>
            <a:r>
              <a:rPr lang="it-IT" sz="1800" dirty="0" err="1">
                <a:latin typeface="Arial" panose="020B0604020202020204" pitchFamily="34" charset="0"/>
                <a:cs typeface="Arial" panose="020B0604020202020204" pitchFamily="34" charset="0"/>
              </a:rPr>
              <a:t>raffredd</a:t>
            </a:r>
            <a:r>
              <a:rPr lang="it-IT" sz="1800" dirty="0">
                <a:latin typeface="Arial" panose="020B0604020202020204" pitchFamily="34" charset="0"/>
                <a:cs typeface="Arial" panose="020B0604020202020204" pitchFamily="34" charset="0"/>
              </a:rPr>
              <a:t>. </a:t>
            </a:r>
            <a:r>
              <a:rPr lang="it-IT" sz="1800" dirty="0" smtClean="0">
                <a:latin typeface="Arial" panose="020B0604020202020204" pitchFamily="34" charset="0"/>
                <a:cs typeface="Arial" panose="020B0604020202020204" pitchFamily="34" charset="0"/>
              </a:rPr>
              <a:t>collegata </a:t>
            </a:r>
            <a:r>
              <a:rPr lang="it-IT" sz="1800" dirty="0">
                <a:latin typeface="Arial" panose="020B0604020202020204" pitchFamily="34" charset="0"/>
                <a:cs typeface="Arial" panose="020B0604020202020204" pitchFamily="34" charset="0"/>
              </a:rPr>
              <a:t>alla distribuzione), 15 M€ per impresa e per progetto di investimento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progetti </a:t>
            </a:r>
            <a:r>
              <a:rPr lang="it-IT" sz="1800" dirty="0">
                <a:latin typeface="Arial" panose="020B0604020202020204" pitchFamily="34" charset="0"/>
                <a:cs typeface="Arial" panose="020B0604020202020204" pitchFamily="34" charset="0"/>
              </a:rPr>
              <a:t>per l’efficienza energetica: 10M€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risanamento </a:t>
            </a:r>
            <a:r>
              <a:rPr lang="it-IT" sz="1800" dirty="0">
                <a:latin typeface="Arial" panose="020B0604020202020204" pitchFamily="34" charset="0"/>
                <a:cs typeface="Arial" panose="020B0604020202020204" pitchFamily="34" charset="0"/>
              </a:rPr>
              <a:t>di siti contaminati e teleriscaldamento e </a:t>
            </a:r>
            <a:r>
              <a:rPr lang="it-IT" sz="1800" dirty="0" err="1">
                <a:latin typeface="Arial" panose="020B0604020202020204" pitchFamily="34" charset="0"/>
                <a:cs typeface="Arial" panose="020B0604020202020204" pitchFamily="34" charset="0"/>
              </a:rPr>
              <a:t>teleraffreddamento</a:t>
            </a:r>
            <a:r>
              <a:rPr lang="it-IT" sz="1800" dirty="0">
                <a:latin typeface="Arial" panose="020B0604020202020204" pitchFamily="34" charset="0"/>
                <a:cs typeface="Arial" panose="020B0604020202020204" pitchFamily="34" charset="0"/>
              </a:rPr>
              <a:t> efficienti: 20 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funzionamento </a:t>
            </a:r>
            <a:r>
              <a:rPr lang="it-IT" sz="1800" dirty="0">
                <a:latin typeface="Arial" panose="020B0604020202020204" pitchFamily="34" charset="0"/>
                <a:cs typeface="Arial" panose="020B0604020202020204" pitchFamily="34" charset="0"/>
              </a:rPr>
              <a:t>produzione di energia elettrica da fonti rinnovabili 15 M€ per impresa e per progetto di investimento ; gara: 150 M€ anno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infrastrutture </a:t>
            </a:r>
            <a:r>
              <a:rPr lang="it-IT" sz="1800" dirty="0">
                <a:latin typeface="Arial" panose="020B0604020202020204" pitchFamily="34" charset="0"/>
                <a:cs typeface="Arial" panose="020B0604020202020204" pitchFamily="34" charset="0"/>
              </a:rPr>
              <a:t>energetiche: 50M€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cultura </a:t>
            </a:r>
            <a:r>
              <a:rPr lang="it-IT" sz="1800" dirty="0">
                <a:latin typeface="Arial" panose="020B0604020202020204" pitchFamily="34" charset="0"/>
                <a:cs typeface="Arial" panose="020B0604020202020204" pitchFamily="34" charset="0"/>
              </a:rPr>
              <a:t>e la conservazione del patrimonio - investimenti: 100 M€ per progetto; funzionamento : 50 M€ per impresa e per anno;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opere </a:t>
            </a:r>
            <a:r>
              <a:rPr lang="it-IT" sz="1800" dirty="0">
                <a:latin typeface="Arial" panose="020B0604020202020204" pitchFamily="34" charset="0"/>
                <a:cs typeface="Arial" panose="020B0604020202020204" pitchFamily="34" charset="0"/>
              </a:rPr>
              <a:t>audiovisive: 50 M€ per regime e per anno;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infrastrutture </a:t>
            </a:r>
            <a:r>
              <a:rPr lang="it-IT" sz="1800" dirty="0">
                <a:latin typeface="Arial" panose="020B0604020202020204" pitchFamily="34" charset="0"/>
                <a:cs typeface="Arial" panose="020B0604020202020204" pitchFamily="34" charset="0"/>
              </a:rPr>
              <a:t>sportive e multifunzionali: 15 M€ o i costi totali &gt;50 M€ per progetto; funzionamento: 2M€ impresa/anno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Infrastrutture </a:t>
            </a:r>
            <a:r>
              <a:rPr lang="it-IT" sz="1800" dirty="0">
                <a:latin typeface="Arial" panose="020B0604020202020204" pitchFamily="34" charset="0"/>
                <a:cs typeface="Arial" panose="020B0604020202020204" pitchFamily="34" charset="0"/>
              </a:rPr>
              <a:t>locali: 10 M€ o i costi totali &gt;20 M€ per progetto </a:t>
            </a:r>
          </a:p>
          <a:p>
            <a:pPr algn="just">
              <a:buFont typeface="Wingdings" panose="05000000000000000000" pitchFamily="2" charset="2"/>
              <a:buChar char="ü"/>
            </a:pPr>
            <a:r>
              <a:rPr lang="it-IT" sz="1800" dirty="0" smtClean="0">
                <a:latin typeface="Arial" panose="020B0604020202020204" pitchFamily="34" charset="0"/>
                <a:cs typeface="Arial" panose="020B0604020202020204" pitchFamily="34" charset="0"/>
              </a:rPr>
              <a:t>infrastrutture </a:t>
            </a:r>
            <a:r>
              <a:rPr lang="it-IT" sz="1800" dirty="0">
                <a:latin typeface="Arial" panose="020B0604020202020204" pitchFamily="34" charset="0"/>
                <a:cs typeface="Arial" panose="020B0604020202020204" pitchFamily="34" charset="0"/>
              </a:rPr>
              <a:t>a banda larga: 70 M€ di costi totali per progetto </a:t>
            </a:r>
          </a:p>
        </p:txBody>
      </p:sp>
      <p:sp>
        <p:nvSpPr>
          <p:cNvPr id="15364" name="Título 1"/>
          <p:cNvSpPr>
            <a:spLocks noGrp="1"/>
          </p:cNvSpPr>
          <p:nvPr>
            <p:ph type="title"/>
          </p:nvPr>
        </p:nvSpPr>
        <p:spPr>
          <a:xfrm>
            <a:off x="395537" y="200025"/>
            <a:ext cx="7992020" cy="422275"/>
          </a:xfrm>
        </p:spPr>
        <p:txBody>
          <a:bodyPr/>
          <a:lstStyle/>
          <a:p>
            <a:r>
              <a:rPr lang="it-IT" altLang="it-IT" sz="2400" b="1" dirty="0">
                <a:latin typeface="Arial" panose="020B0604020202020204" pitchFamily="34" charset="0"/>
                <a:ea typeface="MS PGothic" panose="020B0600070205080204" pitchFamily="34" charset="-128"/>
                <a:cs typeface="+mn-cs"/>
              </a:rPr>
              <a:t>Soglie di notifica (art.4)</a:t>
            </a:r>
          </a:p>
        </p:txBody>
      </p:sp>
      <p:sp>
        <p:nvSpPr>
          <p:cNvPr id="15365" name="Rettangolo 5"/>
          <p:cNvSpPr>
            <a:spLocks noChangeArrowheads="1"/>
          </p:cNvSpPr>
          <p:nvPr/>
        </p:nvSpPr>
        <p:spPr bwMode="auto">
          <a:xfrm>
            <a:off x="2555875" y="0"/>
            <a:ext cx="40322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000" b="1" i="1">
                <a:solidFill>
                  <a:srgbClr val="002060"/>
                </a:solidFill>
              </a:rPr>
              <a:t> </a:t>
            </a:r>
          </a:p>
        </p:txBody>
      </p:sp>
    </p:spTree>
    <p:extLst>
      <p:ext uri="{BB962C8B-B14F-4D97-AF65-F5344CB8AC3E}">
        <p14:creationId xmlns:p14="http://schemas.microsoft.com/office/powerpoint/2010/main" xmlns="" val="28504465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contenuto 2"/>
          <p:cNvSpPr>
            <a:spLocks noGrp="1"/>
          </p:cNvSpPr>
          <p:nvPr>
            <p:ph idx="1"/>
          </p:nvPr>
        </p:nvSpPr>
        <p:spPr>
          <a:xfrm>
            <a:off x="107504" y="719931"/>
            <a:ext cx="8928992" cy="5365205"/>
          </a:xfrm>
        </p:spPr>
        <p:txBody>
          <a:bodyPr>
            <a:noAutofit/>
          </a:bodyPr>
          <a:lstStyle/>
          <a:p>
            <a:pPr marL="0" indent="0" algn="just">
              <a:buNone/>
            </a:pPr>
            <a:r>
              <a:rPr lang="it-IT" altLang="it-IT" sz="2400" dirty="0" smtClean="0">
                <a:latin typeface="Arial" panose="020B0604020202020204" pitchFamily="34" charset="0"/>
                <a:cs typeface="Arial" panose="020B0604020202020204" pitchFamily="34" charset="0"/>
              </a:rPr>
              <a:t>Gli aiuti devono essere </a:t>
            </a:r>
            <a:r>
              <a:rPr lang="it-IT" altLang="it-IT" sz="2400" b="1" dirty="0" smtClean="0">
                <a:latin typeface="Arial" panose="020B0604020202020204" pitchFamily="34" charset="0"/>
                <a:cs typeface="Arial" panose="020B0604020202020204" pitchFamily="34" charset="0"/>
              </a:rPr>
              <a:t>trasparenti</a:t>
            </a:r>
            <a:r>
              <a:rPr lang="it-IT" altLang="it-IT" sz="2400" dirty="0" smtClean="0">
                <a:latin typeface="Arial" panose="020B0604020202020204" pitchFamily="34" charset="0"/>
                <a:cs typeface="Arial" panose="020B0604020202020204" pitchFamily="34" charset="0"/>
              </a:rPr>
              <a:t> ossia deve essere possibile </a:t>
            </a:r>
            <a:r>
              <a:rPr lang="it-IT" altLang="it-IT" sz="2400" u="sng" dirty="0" smtClean="0">
                <a:latin typeface="Arial" panose="020B0604020202020204" pitchFamily="34" charset="0"/>
                <a:cs typeface="Arial" panose="020B0604020202020204" pitchFamily="34" charset="0"/>
              </a:rPr>
              <a:t>calcolare con precisione l’equivalente sovvenzione lordo ex ante, </a:t>
            </a:r>
            <a:r>
              <a:rPr lang="it-IT" altLang="it-IT" sz="2400" u="sng" dirty="0">
                <a:latin typeface="Arial" panose="020B0604020202020204" pitchFamily="34" charset="0"/>
                <a:cs typeface="Arial" panose="020B0604020202020204" pitchFamily="34" charset="0"/>
              </a:rPr>
              <a:t>senza </a:t>
            </a:r>
            <a:r>
              <a:rPr lang="it-IT" altLang="it-IT" sz="2400" u="sng" dirty="0" smtClean="0">
                <a:latin typeface="Arial" panose="020B0604020202020204" pitchFamily="34" charset="0"/>
                <a:cs typeface="Arial" panose="020B0604020202020204" pitchFamily="34" charset="0"/>
              </a:rPr>
              <a:t>necessità di effettuare </a:t>
            </a:r>
            <a:r>
              <a:rPr lang="it-IT" altLang="it-IT" sz="2400" u="sng" dirty="0">
                <a:latin typeface="Arial" panose="020B0604020202020204" pitchFamily="34" charset="0"/>
                <a:cs typeface="Arial" panose="020B0604020202020204" pitchFamily="34" charset="0"/>
              </a:rPr>
              <a:t>una valutazione dei rischi</a:t>
            </a:r>
            <a:endParaRPr lang="it-IT" altLang="it-IT" sz="2400" u="sng" dirty="0" smtClean="0">
              <a:latin typeface="Arial" panose="020B0604020202020204" pitchFamily="34" charset="0"/>
              <a:cs typeface="Arial" panose="020B0604020202020204" pitchFamily="34" charset="0"/>
            </a:endParaRPr>
          </a:p>
          <a:p>
            <a:pPr marL="0" indent="0" algn="just">
              <a:buNone/>
            </a:pPr>
            <a:endParaRPr lang="it-IT" altLang="it-IT" sz="1200" dirty="0" smtClean="0">
              <a:latin typeface="Arial" panose="020B0604020202020204" pitchFamily="34" charset="0"/>
              <a:cs typeface="Arial" panose="020B0604020202020204" pitchFamily="34" charset="0"/>
            </a:endParaRPr>
          </a:p>
          <a:p>
            <a:pPr marL="0" indent="0" algn="just">
              <a:buNone/>
            </a:pPr>
            <a:r>
              <a:rPr lang="it-IT" altLang="it-IT" sz="2400" dirty="0" smtClean="0">
                <a:latin typeface="Arial" panose="020B0604020202020204" pitchFamily="34" charset="0"/>
                <a:cs typeface="Arial" panose="020B0604020202020204" pitchFamily="34" charset="0"/>
              </a:rPr>
              <a:t>Sono considerati trasparenti le seguenti categorie di aiuti:</a:t>
            </a:r>
          </a:p>
          <a:p>
            <a:pPr algn="just">
              <a:buFont typeface="Wingdings" panose="05000000000000000000" pitchFamily="2" charset="2"/>
              <a:buChar char="§"/>
            </a:pPr>
            <a:r>
              <a:rPr lang="it-IT" altLang="it-IT" sz="2400" dirty="0" smtClean="0">
                <a:latin typeface="Arial" panose="020B0604020202020204" pitchFamily="34" charset="0"/>
                <a:cs typeface="Arial" panose="020B0604020202020204" pitchFamily="34" charset="0"/>
              </a:rPr>
              <a:t>Aiuti sotto forma di sovvenzioni e contributi in conto interessi</a:t>
            </a:r>
          </a:p>
          <a:p>
            <a:pPr algn="just">
              <a:buFont typeface="Wingdings" panose="05000000000000000000" pitchFamily="2" charset="2"/>
              <a:buChar char="§"/>
            </a:pPr>
            <a:r>
              <a:rPr lang="it-IT" altLang="it-IT" sz="2400" dirty="0" smtClean="0">
                <a:latin typeface="Arial" panose="020B0604020202020204" pitchFamily="34" charset="0"/>
                <a:cs typeface="Arial" panose="020B0604020202020204" pitchFamily="34" charset="0"/>
              </a:rPr>
              <a:t>Aiuti sotto forma di prestiti</a:t>
            </a:r>
          </a:p>
          <a:p>
            <a:pPr algn="just">
              <a:buFont typeface="Wingdings" panose="05000000000000000000" pitchFamily="2" charset="2"/>
              <a:buChar char="§"/>
            </a:pPr>
            <a:r>
              <a:rPr lang="it-IT" altLang="it-IT" sz="2400" dirty="0" smtClean="0">
                <a:latin typeface="Arial" panose="020B0604020202020204" pitchFamily="34" charset="0"/>
                <a:cs typeface="Arial" panose="020B0604020202020204" pitchFamily="34" charset="0"/>
              </a:rPr>
              <a:t>Aiuti concessi sotto forma di garanzia</a:t>
            </a:r>
          </a:p>
          <a:p>
            <a:pPr algn="just">
              <a:buFont typeface="Wingdings" panose="05000000000000000000" pitchFamily="2" charset="2"/>
              <a:buChar char="§"/>
            </a:pPr>
            <a:r>
              <a:rPr lang="it-IT" altLang="it-IT" sz="2400" dirty="0" smtClean="0">
                <a:latin typeface="Arial" panose="020B0604020202020204" pitchFamily="34" charset="0"/>
                <a:cs typeface="Arial" panose="020B0604020202020204" pitchFamily="34" charset="0"/>
              </a:rPr>
              <a:t>Aiuti sotto forma di agevolazioni fiscali (massimale)</a:t>
            </a:r>
          </a:p>
          <a:p>
            <a:pPr algn="just">
              <a:buFont typeface="Wingdings" panose="05000000000000000000" pitchFamily="2" charset="2"/>
              <a:buChar char="§"/>
            </a:pPr>
            <a:r>
              <a:rPr lang="it-IT" altLang="it-IT" sz="2400" dirty="0" smtClean="0">
                <a:latin typeface="Arial" panose="020B0604020202020204" pitchFamily="34" charset="0"/>
                <a:cs typeface="Arial" panose="020B0604020202020204" pitchFamily="34" charset="0"/>
              </a:rPr>
              <a:t>Altri aiuti se rispettano condizioni GBER (sviluppo urbano, finanziamento del rischio, in fase di avviamento, efficienza energetica, sotto forma di premi)</a:t>
            </a:r>
          </a:p>
          <a:p>
            <a:pPr algn="just">
              <a:buFont typeface="Wingdings" panose="05000000000000000000" pitchFamily="2" charset="2"/>
              <a:buChar char="§"/>
            </a:pPr>
            <a:r>
              <a:rPr lang="it-IT" altLang="it-IT" sz="2400" dirty="0" smtClean="0">
                <a:latin typeface="Arial" panose="020B0604020202020204" pitchFamily="34" charset="0"/>
                <a:cs typeface="Arial" panose="020B0604020202020204" pitchFamily="34" charset="0"/>
              </a:rPr>
              <a:t>Aiuti sotto forma di anticipi rimborsabili</a:t>
            </a:r>
          </a:p>
        </p:txBody>
      </p:sp>
      <p:sp>
        <p:nvSpPr>
          <p:cNvPr id="16388" name="Título 1"/>
          <p:cNvSpPr>
            <a:spLocks noGrp="1"/>
          </p:cNvSpPr>
          <p:nvPr>
            <p:ph type="title"/>
          </p:nvPr>
        </p:nvSpPr>
        <p:spPr>
          <a:xfrm>
            <a:off x="899592" y="80168"/>
            <a:ext cx="7632700" cy="639763"/>
          </a:xfrm>
        </p:spPr>
        <p:txBody>
          <a:bodyPr/>
          <a:lstStyle/>
          <a:p>
            <a:r>
              <a:rPr lang="it-IT" altLang="it-IT" sz="2400" b="1" dirty="0">
                <a:latin typeface="Arial" panose="020B0604020202020204" pitchFamily="34" charset="0"/>
                <a:ea typeface="MS PGothic" panose="020B0600070205080204" pitchFamily="34" charset="-128"/>
                <a:cs typeface="+mn-cs"/>
              </a:rPr>
              <a:t>Trasparenza degli aiuti (art.5)</a:t>
            </a:r>
          </a:p>
        </p:txBody>
      </p:sp>
      <p:sp>
        <p:nvSpPr>
          <p:cNvPr id="16389" name="Rettangolo 5"/>
          <p:cNvSpPr>
            <a:spLocks noChangeArrowheads="1"/>
          </p:cNvSpPr>
          <p:nvPr/>
        </p:nvSpPr>
        <p:spPr bwMode="auto">
          <a:xfrm>
            <a:off x="2555875" y="0"/>
            <a:ext cx="40322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000" b="1" i="1">
                <a:solidFill>
                  <a:srgbClr val="002060"/>
                </a:solidFill>
              </a:rPr>
              <a:t> </a:t>
            </a:r>
          </a:p>
        </p:txBody>
      </p:sp>
    </p:spTree>
    <p:extLst>
      <p:ext uri="{BB962C8B-B14F-4D97-AF65-F5344CB8AC3E}">
        <p14:creationId xmlns:p14="http://schemas.microsoft.com/office/powerpoint/2010/main" xmlns="" val="3308209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contenuto 2"/>
          <p:cNvSpPr>
            <a:spLocks noGrp="1"/>
          </p:cNvSpPr>
          <p:nvPr>
            <p:ph idx="1"/>
          </p:nvPr>
        </p:nvSpPr>
        <p:spPr>
          <a:xfrm>
            <a:off x="53752" y="613953"/>
            <a:ext cx="9036496" cy="5735661"/>
          </a:xfrm>
        </p:spPr>
        <p:txBody>
          <a:bodyPr>
            <a:noAutofit/>
          </a:bodyPr>
          <a:lstStyle/>
          <a:p>
            <a:pPr marL="0" indent="0" algn="just">
              <a:lnSpc>
                <a:spcPct val="90000"/>
              </a:lnSpc>
              <a:buNone/>
            </a:pPr>
            <a:r>
              <a:rPr lang="it-IT" altLang="it-IT" sz="2400" dirty="0" smtClean="0">
                <a:latin typeface="Arial" panose="020B0604020202020204" pitchFamily="34" charset="0"/>
                <a:cs typeface="Arial" panose="020B0604020202020204" pitchFamily="34" charset="0"/>
              </a:rPr>
              <a:t>Necessità di un effetto incentivazione: si ritiene che vi sia effetto incentivazione se il beneficiario ha presentato </a:t>
            </a:r>
            <a:r>
              <a:rPr lang="it-IT" altLang="it-IT" sz="2400" b="1" dirty="0" smtClean="0">
                <a:latin typeface="Arial" panose="020B0604020202020204" pitchFamily="34" charset="0"/>
                <a:cs typeface="Arial" panose="020B0604020202020204" pitchFamily="34" charset="0"/>
              </a:rPr>
              <a:t>domanda scritta prima dell’avvio dei lavori </a:t>
            </a:r>
            <a:r>
              <a:rPr lang="it-IT" altLang="it-IT" sz="2400" dirty="0" smtClean="0">
                <a:latin typeface="Arial" panose="020B0604020202020204" pitchFamily="34" charset="0"/>
                <a:cs typeface="Arial" panose="020B0604020202020204" pitchFamily="34" charset="0"/>
              </a:rPr>
              <a:t>relativi al progetto o all’attività</a:t>
            </a:r>
          </a:p>
          <a:p>
            <a:pPr marL="0" indent="0" algn="just">
              <a:lnSpc>
                <a:spcPct val="90000"/>
              </a:lnSpc>
              <a:buNone/>
            </a:pPr>
            <a:endParaRPr lang="it-IT" altLang="it-IT" sz="1200" dirty="0" smtClean="0">
              <a:latin typeface="Arial" panose="020B0604020202020204" pitchFamily="34" charset="0"/>
              <a:cs typeface="Arial" panose="020B0604020202020204" pitchFamily="34" charset="0"/>
            </a:endParaRPr>
          </a:p>
          <a:p>
            <a:pPr marL="0" indent="0" algn="just">
              <a:lnSpc>
                <a:spcPct val="90000"/>
              </a:lnSpc>
              <a:buNone/>
            </a:pPr>
            <a:r>
              <a:rPr lang="it-IT" altLang="it-IT" sz="2400" dirty="0" smtClean="0">
                <a:latin typeface="Arial" panose="020B0604020202020204" pitchFamily="34" charset="0"/>
                <a:cs typeface="Arial" panose="020B0604020202020204" pitchFamily="34" charset="0"/>
              </a:rPr>
              <a:t>Per </a:t>
            </a:r>
            <a:r>
              <a:rPr lang="it-IT" altLang="it-IT" sz="2400" b="1" dirty="0" smtClean="0">
                <a:latin typeface="Arial" panose="020B0604020202020204" pitchFamily="34" charset="0"/>
                <a:cs typeface="Arial" panose="020B0604020202020204" pitchFamily="34" charset="0"/>
              </a:rPr>
              <a:t>grandi imprese </a:t>
            </a:r>
            <a:r>
              <a:rPr lang="it-IT" altLang="it-IT" sz="2400" dirty="0" smtClean="0">
                <a:latin typeface="Arial" panose="020B0604020202020204" pitchFamily="34" charset="0"/>
                <a:cs typeface="Arial" panose="020B0604020202020204" pitchFamily="34" charset="0"/>
              </a:rPr>
              <a:t>occorre inoltre verificare che:</a:t>
            </a:r>
          </a:p>
          <a:p>
            <a:pPr algn="just">
              <a:lnSpc>
                <a:spcPct val="90000"/>
              </a:lnSpc>
              <a:buFont typeface="Wingdings" panose="05000000000000000000" pitchFamily="2" charset="2"/>
              <a:buChar char="Ø"/>
            </a:pPr>
            <a:r>
              <a:rPr lang="it-IT" altLang="it-IT" sz="2400" dirty="0" smtClean="0">
                <a:latin typeface="Arial" panose="020B0604020202020204" pitchFamily="34" charset="0"/>
                <a:cs typeface="Arial" panose="020B0604020202020204" pitchFamily="34" charset="0"/>
              </a:rPr>
              <a:t>la realizzazione del progetto non sarebbe avvenuta o non sarebbe stata sufficientemente redditizia (per aiuti a finalità regionale)</a:t>
            </a:r>
          </a:p>
          <a:p>
            <a:pPr algn="just">
              <a:lnSpc>
                <a:spcPct val="90000"/>
              </a:lnSpc>
              <a:buFont typeface="Wingdings" panose="05000000000000000000" pitchFamily="2" charset="2"/>
              <a:buChar char="Ø"/>
            </a:pPr>
            <a:r>
              <a:rPr lang="it-IT" altLang="it-IT" sz="2400" dirty="0" smtClean="0">
                <a:latin typeface="Arial" panose="020B0604020202020204" pitchFamily="34" charset="0"/>
                <a:cs typeface="Arial" panose="020B0604020202020204" pitchFamily="34" charset="0"/>
              </a:rPr>
              <a:t>vi sia un aumento significativo della portata del progetto/dell’attività, oppure dell’importo totale delle spese del beneficiario per il progetto ovvero vi sia una riduzione significativa dei tempi per il completamento del progetto (per tutti gli altri casi)</a:t>
            </a:r>
          </a:p>
          <a:p>
            <a:pPr marL="0" indent="0" algn="just">
              <a:lnSpc>
                <a:spcPct val="90000"/>
              </a:lnSpc>
              <a:buNone/>
            </a:pPr>
            <a:endParaRPr lang="it-IT" altLang="it-IT" sz="1200" dirty="0" smtClean="0">
              <a:latin typeface="Arial" panose="020B0604020202020204" pitchFamily="34" charset="0"/>
              <a:cs typeface="Arial" panose="020B0604020202020204" pitchFamily="34" charset="0"/>
            </a:endParaRPr>
          </a:p>
          <a:p>
            <a:pPr marL="0" indent="0" algn="just">
              <a:lnSpc>
                <a:spcPct val="90000"/>
              </a:lnSpc>
              <a:buNone/>
            </a:pPr>
            <a:r>
              <a:rPr lang="it-IT" altLang="it-IT" sz="2400" dirty="0" smtClean="0">
                <a:latin typeface="Arial" panose="020B0604020202020204" pitchFamily="34" charset="0"/>
                <a:cs typeface="Arial" panose="020B0604020202020204" pitchFamily="34" charset="0"/>
              </a:rPr>
              <a:t>Per alcune categorie di aiuto non è richiesto o si presume un effetto incentivazione: </a:t>
            </a:r>
            <a:r>
              <a:rPr lang="it-IT" altLang="it-IT" sz="2400" i="1" dirty="0" smtClean="0">
                <a:latin typeface="Arial" panose="020B0604020202020204" pitchFamily="34" charset="0"/>
                <a:cs typeface="Arial" panose="020B0604020202020204" pitchFamily="34" charset="0"/>
              </a:rPr>
              <a:t>segue elenco</a:t>
            </a:r>
          </a:p>
        </p:txBody>
      </p:sp>
      <p:sp>
        <p:nvSpPr>
          <p:cNvPr id="17412" name="Título 1"/>
          <p:cNvSpPr>
            <a:spLocks noGrp="1"/>
          </p:cNvSpPr>
          <p:nvPr>
            <p:ph type="title"/>
          </p:nvPr>
        </p:nvSpPr>
        <p:spPr>
          <a:xfrm>
            <a:off x="899592" y="-32546"/>
            <a:ext cx="7561263" cy="639763"/>
          </a:xfrm>
        </p:spPr>
        <p:txBody>
          <a:bodyPr/>
          <a:lstStyle/>
          <a:p>
            <a:r>
              <a:rPr lang="it-IT" altLang="it-IT" sz="2400" b="1" dirty="0">
                <a:latin typeface="Arial" panose="020B0604020202020204" pitchFamily="34" charset="0"/>
                <a:ea typeface="MS PGothic" panose="020B0600070205080204" pitchFamily="34" charset="-128"/>
                <a:cs typeface="+mn-cs"/>
              </a:rPr>
              <a:t>Effetto incentivazione (art.6)</a:t>
            </a:r>
          </a:p>
        </p:txBody>
      </p:sp>
      <p:sp>
        <p:nvSpPr>
          <p:cNvPr id="17413" name="Rettangolo 5"/>
          <p:cNvSpPr>
            <a:spLocks noChangeArrowheads="1"/>
          </p:cNvSpPr>
          <p:nvPr/>
        </p:nvSpPr>
        <p:spPr bwMode="auto">
          <a:xfrm>
            <a:off x="2555875" y="0"/>
            <a:ext cx="40322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000" b="1" i="1">
                <a:solidFill>
                  <a:srgbClr val="002060"/>
                </a:solidFill>
              </a:rPr>
              <a:t> </a:t>
            </a:r>
          </a:p>
        </p:txBody>
      </p:sp>
    </p:spTree>
    <p:extLst>
      <p:ext uri="{BB962C8B-B14F-4D97-AF65-F5344CB8AC3E}">
        <p14:creationId xmlns:p14="http://schemas.microsoft.com/office/powerpoint/2010/main" xmlns="" val="1411078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contenuto 2"/>
          <p:cNvSpPr>
            <a:spLocks noGrp="1"/>
          </p:cNvSpPr>
          <p:nvPr>
            <p:ph idx="1"/>
          </p:nvPr>
        </p:nvSpPr>
        <p:spPr>
          <a:xfrm>
            <a:off x="179512" y="620688"/>
            <a:ext cx="8784976" cy="5522480"/>
          </a:xfrm>
        </p:spPr>
        <p:txBody>
          <a:bodyPr>
            <a:noAutofit/>
          </a:bodyPr>
          <a:lstStyle/>
          <a:p>
            <a:pPr marL="0" indent="0" algn="just">
              <a:buFontTx/>
              <a:buNone/>
            </a:pPr>
            <a:r>
              <a:rPr lang="it-IT" altLang="it-IT" sz="2400" dirty="0" smtClean="0">
                <a:latin typeface="Arial" panose="020B0604020202020204" pitchFamily="34" charset="0"/>
                <a:cs typeface="Arial" panose="020B0604020202020204" pitchFamily="34" charset="0"/>
              </a:rPr>
              <a:t>a) aiuti a finalità regionale al funzionamento e aiuti a finalità regionale per lo sviluppo urbano, se sono soddisfatte le pertinenti condizioni di cui agli articoli 15 e 16; </a:t>
            </a:r>
          </a:p>
          <a:p>
            <a:pPr marL="0" indent="0" algn="just">
              <a:buFontTx/>
              <a:buNone/>
            </a:pPr>
            <a:r>
              <a:rPr lang="it-IT" altLang="it-IT" sz="2400" dirty="0" smtClean="0">
                <a:latin typeface="Arial" panose="020B0604020202020204" pitchFamily="34" charset="0"/>
                <a:cs typeface="Arial" panose="020B0604020202020204" pitchFamily="34" charset="0"/>
              </a:rPr>
              <a:t>b) aiuti per l'accesso delle PMI ai finanziamenti, se sono soddisfatte le pertinenti condizioni di cui agli articoli 21 e 22; </a:t>
            </a:r>
          </a:p>
          <a:p>
            <a:pPr marL="0" indent="0" algn="just">
              <a:buFontTx/>
              <a:buNone/>
            </a:pPr>
            <a:r>
              <a:rPr lang="it-IT" altLang="it-IT" sz="2400" dirty="0" smtClean="0">
                <a:latin typeface="Arial" panose="020B0604020202020204" pitchFamily="34" charset="0"/>
                <a:cs typeface="Arial" panose="020B0604020202020204" pitchFamily="34" charset="0"/>
              </a:rPr>
              <a:t>c) aiuti per l'assunzione dei lavoratori svantaggiati sotto forma di integrazioni salariali e aiuti all'occupazione di lavoratori con disabilità sotto forma di integrazioni salariali, se sono soddisfatte le pertinenti condizioni stabilite agli articoli 32 e 33; </a:t>
            </a:r>
            <a:r>
              <a:rPr lang="it-IT" altLang="it-IT" sz="2400" b="1" dirty="0" smtClean="0">
                <a:latin typeface="Arial" panose="020B0604020202020204" pitchFamily="34" charset="0"/>
                <a:cs typeface="Arial" panose="020B0604020202020204" pitchFamily="34" charset="0"/>
              </a:rPr>
              <a:t> </a:t>
            </a:r>
            <a:endParaRPr lang="it-IT" altLang="it-IT" sz="2400" dirty="0" smtClean="0">
              <a:latin typeface="Arial" panose="020B0604020202020204" pitchFamily="34" charset="0"/>
              <a:cs typeface="Arial" panose="020B0604020202020204" pitchFamily="34" charset="0"/>
            </a:endParaRPr>
          </a:p>
          <a:p>
            <a:pPr marL="0" indent="0" algn="just">
              <a:buFontTx/>
              <a:buNone/>
            </a:pPr>
            <a:r>
              <a:rPr lang="it-IT" altLang="it-IT" sz="2400" dirty="0" smtClean="0">
                <a:latin typeface="Arial" panose="020B0604020202020204" pitchFamily="34" charset="0"/>
                <a:cs typeface="Arial" panose="020B0604020202020204" pitchFamily="34" charset="0"/>
              </a:rPr>
              <a:t>d) aiuti intesi a compensare i </a:t>
            </a:r>
            <a:r>
              <a:rPr lang="it-IT" altLang="it-IT" sz="2400" dirty="0" err="1" smtClean="0">
                <a:latin typeface="Arial" panose="020B0604020202020204" pitchFamily="34" charset="0"/>
                <a:cs typeface="Arial" panose="020B0604020202020204" pitchFamily="34" charset="0"/>
              </a:rPr>
              <a:t>sovraccosti</a:t>
            </a:r>
            <a:r>
              <a:rPr lang="it-IT" altLang="it-IT" sz="2400" dirty="0" smtClean="0">
                <a:latin typeface="Arial" panose="020B0604020202020204" pitchFamily="34" charset="0"/>
                <a:cs typeface="Arial" panose="020B0604020202020204" pitchFamily="34" charset="0"/>
              </a:rPr>
              <a:t> connessi all'occupazione di lavoratori con disabilità e aiuti intesi a compensare i costi dell'assistenza fornita ai lavoratori svantaggiati, se sono soddisfatte le pertinenti condizioni di cui agli articoli 34 e 35; </a:t>
            </a:r>
          </a:p>
        </p:txBody>
      </p:sp>
      <p:sp>
        <p:nvSpPr>
          <p:cNvPr id="3" name="Título 1"/>
          <p:cNvSpPr>
            <a:spLocks noGrp="1"/>
          </p:cNvSpPr>
          <p:nvPr>
            <p:ph type="title"/>
          </p:nvPr>
        </p:nvSpPr>
        <p:spPr>
          <a:xfrm>
            <a:off x="899592" y="80168"/>
            <a:ext cx="7561263" cy="639763"/>
          </a:xfrm>
        </p:spPr>
        <p:txBody>
          <a:bodyPr/>
          <a:lstStyle/>
          <a:p>
            <a:r>
              <a:rPr lang="it-IT" altLang="it-IT" sz="2400" b="1" dirty="0">
                <a:latin typeface="Arial" panose="020B0604020202020204" pitchFamily="34" charset="0"/>
                <a:ea typeface="MS PGothic" panose="020B0600070205080204" pitchFamily="34" charset="-128"/>
                <a:cs typeface="+mn-cs"/>
              </a:rPr>
              <a:t>Effetto incentivazione (art.6)</a:t>
            </a:r>
          </a:p>
        </p:txBody>
      </p:sp>
    </p:spTree>
    <p:extLst>
      <p:ext uri="{BB962C8B-B14F-4D97-AF65-F5344CB8AC3E}">
        <p14:creationId xmlns:p14="http://schemas.microsoft.com/office/powerpoint/2010/main" xmlns="" val="10727078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contenuto 2"/>
          <p:cNvSpPr>
            <a:spLocks noGrp="1"/>
          </p:cNvSpPr>
          <p:nvPr>
            <p:ph idx="1"/>
          </p:nvPr>
        </p:nvSpPr>
        <p:spPr>
          <a:xfrm>
            <a:off x="179512" y="836712"/>
            <a:ext cx="8784976" cy="5040560"/>
          </a:xfrm>
        </p:spPr>
        <p:txBody>
          <a:bodyPr>
            <a:noAutofit/>
          </a:bodyPr>
          <a:lstStyle/>
          <a:p>
            <a:pPr marL="0" indent="0" algn="just">
              <a:buFontTx/>
              <a:buNone/>
            </a:pPr>
            <a:r>
              <a:rPr lang="it-IT" altLang="it-IT" sz="2400" dirty="0" smtClean="0">
                <a:latin typeface="Arial" panose="020B0604020202020204" pitchFamily="34" charset="0"/>
                <a:cs typeface="Arial" panose="020B0604020202020204" pitchFamily="34" charset="0"/>
              </a:rPr>
              <a:t>e) aiuti sotto forma di sgravi da imposte ambientali a norma della direttiva 2003/96/CE, se sono soddisfatte le condizioni di cui all'articolo 44; </a:t>
            </a:r>
          </a:p>
          <a:p>
            <a:pPr marL="0" indent="0" algn="just">
              <a:buFontTx/>
              <a:buNone/>
            </a:pPr>
            <a:r>
              <a:rPr lang="it-IT" altLang="it-IT" sz="2400" dirty="0" smtClean="0">
                <a:latin typeface="Arial" panose="020B0604020202020204" pitchFamily="34" charset="0"/>
                <a:cs typeface="Arial" panose="020B0604020202020204" pitchFamily="34" charset="0"/>
              </a:rPr>
              <a:t>f) aiuti destinati a ovviare ai danni arrecati da determinate calamità naturali, se sono soddisfatte le condizioni di cui all'articolo 50; </a:t>
            </a:r>
          </a:p>
          <a:p>
            <a:pPr marL="0" indent="0" algn="just">
              <a:buFontTx/>
              <a:buNone/>
            </a:pPr>
            <a:r>
              <a:rPr lang="it-IT" altLang="it-IT" sz="2400" dirty="0" smtClean="0">
                <a:latin typeface="Arial" panose="020B0604020202020204" pitchFamily="34" charset="0"/>
                <a:cs typeface="Arial" panose="020B0604020202020204" pitchFamily="34" charset="0"/>
              </a:rPr>
              <a:t>g) aiuti a carattere sociale per i trasporti a favore dei residenti in regioni remote, se sono soddisfatte le condizioni di cui all'articolo 51; </a:t>
            </a:r>
          </a:p>
          <a:p>
            <a:pPr marL="0" indent="0" algn="just">
              <a:buFontTx/>
              <a:buNone/>
            </a:pPr>
            <a:r>
              <a:rPr lang="it-IT" altLang="it-IT" sz="2400" dirty="0" smtClean="0">
                <a:latin typeface="Arial" panose="020B0604020202020204" pitchFamily="34" charset="0"/>
                <a:cs typeface="Arial" panose="020B0604020202020204" pitchFamily="34" charset="0"/>
              </a:rPr>
              <a:t>h) aiuti per la cultura e la conservazione del patrimonio, se sono soddisfatte le 	condizioni di cui all'articolo 53. </a:t>
            </a:r>
          </a:p>
        </p:txBody>
      </p:sp>
      <p:sp>
        <p:nvSpPr>
          <p:cNvPr id="3" name="Título 1"/>
          <p:cNvSpPr>
            <a:spLocks noGrp="1"/>
          </p:cNvSpPr>
          <p:nvPr>
            <p:ph type="title"/>
          </p:nvPr>
        </p:nvSpPr>
        <p:spPr>
          <a:xfrm>
            <a:off x="899592" y="80168"/>
            <a:ext cx="7561263" cy="639763"/>
          </a:xfrm>
        </p:spPr>
        <p:txBody>
          <a:bodyPr/>
          <a:lstStyle/>
          <a:p>
            <a:r>
              <a:rPr lang="it-IT" altLang="it-IT" sz="2400" b="1" dirty="0">
                <a:latin typeface="Arial" panose="020B0604020202020204" pitchFamily="34" charset="0"/>
                <a:ea typeface="MS PGothic" panose="020B0600070205080204" pitchFamily="34" charset="-128"/>
                <a:cs typeface="+mn-cs"/>
              </a:rPr>
              <a:t>Effetto incentivazione (art.6)</a:t>
            </a:r>
          </a:p>
        </p:txBody>
      </p:sp>
    </p:spTree>
    <p:extLst>
      <p:ext uri="{BB962C8B-B14F-4D97-AF65-F5344CB8AC3E}">
        <p14:creationId xmlns:p14="http://schemas.microsoft.com/office/powerpoint/2010/main" xmlns="" val="4264281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7"/>
          <p:cNvSpPr>
            <a:spLocks noChangeArrowheads="1"/>
          </p:cNvSpPr>
          <p:nvPr/>
        </p:nvSpPr>
        <p:spPr bwMode="auto">
          <a:xfrm>
            <a:off x="609600" y="1066800"/>
            <a:ext cx="7924800" cy="1425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1">
              <a:spcAft>
                <a:spcPts val="600"/>
              </a:spcAft>
              <a:buFont typeface="Wingdings" panose="05000000000000000000" pitchFamily="2" charset="2"/>
              <a:buChar char="v"/>
            </a:pPr>
            <a:endParaRPr lang="it-IT" altLang="it-IT" sz="2300" b="1">
              <a:solidFill>
                <a:srgbClr val="003399"/>
              </a:solidFill>
              <a:latin typeface="Times New Roman" panose="02020603050405020304" pitchFamily="18" charset="0"/>
            </a:endParaRPr>
          </a:p>
          <a:p>
            <a:pPr lvl="1">
              <a:buFontTx/>
              <a:buNone/>
            </a:pPr>
            <a:endParaRPr lang="it-IT" altLang="it-IT" sz="2400" b="1">
              <a:solidFill>
                <a:srgbClr val="003399"/>
              </a:solidFill>
              <a:latin typeface="Times New Roman" panose="02020603050405020304" pitchFamily="18" charset="0"/>
            </a:endParaRPr>
          </a:p>
          <a:p>
            <a:pPr lvl="1">
              <a:buFontTx/>
              <a:buNone/>
            </a:pPr>
            <a:r>
              <a:rPr lang="it-IT" altLang="it-IT" sz="2400" b="1">
                <a:solidFill>
                  <a:srgbClr val="003399"/>
                </a:solidFill>
                <a:latin typeface="Times New Roman" panose="02020603050405020304" pitchFamily="18" charset="0"/>
              </a:rPr>
              <a:t> </a:t>
            </a:r>
            <a:endParaRPr lang="it-IT" altLang="it-IT" sz="2400" b="1">
              <a:solidFill>
                <a:srgbClr val="004070"/>
              </a:solidFill>
              <a:latin typeface="Times New Roman" panose="02020603050405020304" pitchFamily="18" charset="0"/>
            </a:endParaRPr>
          </a:p>
        </p:txBody>
      </p:sp>
      <p:sp>
        <p:nvSpPr>
          <p:cNvPr id="4100" name="Titolo 1"/>
          <p:cNvSpPr txBox="1">
            <a:spLocks/>
          </p:cNvSpPr>
          <p:nvPr/>
        </p:nvSpPr>
        <p:spPr bwMode="auto">
          <a:xfrm>
            <a:off x="714348" y="1785926"/>
            <a:ext cx="7632848" cy="2643207"/>
          </a:xfrm>
          <a:prstGeom prst="rect">
            <a:avLst/>
          </a:prstGeom>
          <a:solidFill>
            <a:schemeClr val="accent1"/>
          </a:solidFill>
          <a:ln>
            <a:noFill/>
          </a:ln>
          <a:extLst/>
        </p:spPr>
        <p:txBody>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buNone/>
            </a:pPr>
            <a:endParaRPr lang="it-IT" sz="2400" b="1" dirty="0" smtClean="0"/>
          </a:p>
          <a:p>
            <a:pPr algn="ctr">
              <a:buNone/>
            </a:pPr>
            <a:endParaRPr lang="it-IT" sz="2400" b="1" dirty="0" smtClean="0"/>
          </a:p>
          <a:p>
            <a:pPr algn="ctr">
              <a:buNone/>
            </a:pPr>
            <a:r>
              <a:rPr lang="it-IT" sz="2400" b="1" dirty="0" smtClean="0"/>
              <a:t>Il </a:t>
            </a:r>
            <a:r>
              <a:rPr lang="it-IT" sz="2400" b="1" dirty="0"/>
              <a:t>Regolamento generale di esenzione per categoria</a:t>
            </a:r>
          </a:p>
          <a:p>
            <a:pPr algn="ctr">
              <a:spcBef>
                <a:spcPct val="0"/>
              </a:spcBef>
              <a:buFontTx/>
              <a:buNone/>
            </a:pPr>
            <a:r>
              <a:rPr lang="it-IT" altLang="it-IT" sz="2400" b="1" dirty="0"/>
              <a:t>(</a:t>
            </a:r>
            <a:r>
              <a:rPr lang="it-IT" altLang="it-IT" sz="2400" b="1" dirty="0" smtClean="0"/>
              <a:t>Regolamento </a:t>
            </a:r>
            <a:r>
              <a:rPr lang="it-IT" altLang="it-IT" sz="2400" b="1" dirty="0"/>
              <a:t>(UE) n.651/2014 della Commissione del 17 giugno </a:t>
            </a:r>
            <a:r>
              <a:rPr lang="it-IT" altLang="it-IT" sz="2400" b="1" dirty="0" smtClean="0"/>
              <a:t>2014)</a:t>
            </a:r>
            <a:endParaRPr lang="it-IT" altLang="it-IT" sz="2400" b="1" dirty="0"/>
          </a:p>
        </p:txBody>
      </p:sp>
    </p:spTree>
    <p:extLst>
      <p:ext uri="{BB962C8B-B14F-4D97-AF65-F5344CB8AC3E}">
        <p14:creationId xmlns:p14="http://schemas.microsoft.com/office/powerpoint/2010/main" xmlns="" val="2732781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olo 1"/>
          <p:cNvSpPr>
            <a:spLocks noGrp="1"/>
          </p:cNvSpPr>
          <p:nvPr>
            <p:ph type="title"/>
          </p:nvPr>
        </p:nvSpPr>
        <p:spPr>
          <a:xfrm>
            <a:off x="685800" y="115888"/>
            <a:ext cx="7772400" cy="792162"/>
          </a:xfrm>
        </p:spPr>
        <p:txBody>
          <a:bodyPr/>
          <a:lstStyle/>
          <a:p>
            <a:r>
              <a:rPr lang="it-IT" altLang="it-IT" sz="2400" b="1" dirty="0">
                <a:latin typeface="Arial" panose="020B0604020202020204" pitchFamily="34" charset="0"/>
                <a:ea typeface="MS PGothic" panose="020B0600070205080204" pitchFamily="34" charset="-128"/>
                <a:cs typeface="+mn-cs"/>
              </a:rPr>
              <a:t>Intensità di aiuto e costi ammissibili (art.7)</a:t>
            </a:r>
          </a:p>
        </p:txBody>
      </p:sp>
      <p:sp>
        <p:nvSpPr>
          <p:cNvPr id="19459" name="Segnaposto contenuto 2"/>
          <p:cNvSpPr>
            <a:spLocks noGrp="1"/>
          </p:cNvSpPr>
          <p:nvPr>
            <p:ph idx="1"/>
          </p:nvPr>
        </p:nvSpPr>
        <p:spPr>
          <a:xfrm>
            <a:off x="179512" y="1025525"/>
            <a:ext cx="8784976" cy="5070475"/>
          </a:xfrm>
        </p:spPr>
        <p:txBody>
          <a:bodyPr>
            <a:normAutofit/>
          </a:bodyPr>
          <a:lstStyle/>
          <a:p>
            <a:pPr marL="0" indent="0" algn="just">
              <a:buFontTx/>
              <a:buNone/>
            </a:pPr>
            <a:r>
              <a:rPr lang="it-IT" altLang="it-IT" sz="2400" dirty="0">
                <a:latin typeface="Arial" panose="020B0604020202020204" pitchFamily="34" charset="0"/>
                <a:cs typeface="Arial" panose="020B0604020202020204" pitchFamily="34" charset="0"/>
              </a:rPr>
              <a:t>I costi ammissibili sono accompagnati da prove documentarie chiare, specifiche e </a:t>
            </a:r>
            <a:r>
              <a:rPr lang="it-IT" altLang="it-IT" sz="2400" dirty="0" smtClean="0">
                <a:latin typeface="Arial" panose="020B0604020202020204" pitchFamily="34" charset="0"/>
                <a:cs typeface="Arial" panose="020B0604020202020204" pitchFamily="34" charset="0"/>
              </a:rPr>
              <a:t>aggiornate</a:t>
            </a:r>
            <a:endParaRPr lang="it-IT" altLang="it-IT" sz="2400" dirty="0">
              <a:latin typeface="Arial" panose="020B0604020202020204" pitchFamily="34" charset="0"/>
              <a:cs typeface="Arial" panose="020B0604020202020204" pitchFamily="34" charset="0"/>
            </a:endParaRPr>
          </a:p>
          <a:p>
            <a:pPr marL="0" indent="0" algn="just">
              <a:buFontTx/>
              <a:buNone/>
            </a:pPr>
            <a:endParaRPr lang="it-IT" altLang="it-IT" sz="2400" dirty="0">
              <a:latin typeface="Arial" panose="020B0604020202020204" pitchFamily="34" charset="0"/>
              <a:cs typeface="Arial" panose="020B0604020202020204" pitchFamily="34" charset="0"/>
            </a:endParaRPr>
          </a:p>
          <a:p>
            <a:pPr marL="0" indent="0" algn="just">
              <a:buFontTx/>
              <a:buNone/>
            </a:pPr>
            <a:r>
              <a:rPr lang="it-IT" altLang="it-IT" sz="2400" dirty="0">
                <a:latin typeface="Arial" panose="020B0604020202020204" pitchFamily="34" charset="0"/>
                <a:cs typeface="Arial" panose="020B0604020202020204" pitchFamily="34" charset="0"/>
              </a:rPr>
              <a:t>Il calcolo dell’intensità di </a:t>
            </a:r>
            <a:r>
              <a:rPr lang="it-IT" altLang="it-IT" sz="2400" dirty="0" smtClean="0">
                <a:latin typeface="Arial" panose="020B0604020202020204" pitchFamily="34" charset="0"/>
                <a:cs typeface="Arial" panose="020B0604020202020204" pitchFamily="34" charset="0"/>
              </a:rPr>
              <a:t>aiuto </a:t>
            </a:r>
            <a:r>
              <a:rPr lang="it-IT" altLang="it-IT" sz="2400" dirty="0">
                <a:latin typeface="Arial" panose="020B0604020202020204" pitchFamily="34" charset="0"/>
                <a:cs typeface="Arial" panose="020B0604020202020204" pitchFamily="34" charset="0"/>
              </a:rPr>
              <a:t>dei costi ammissibili è fatto al lordo di qualsiasi imposta o altro onere</a:t>
            </a:r>
          </a:p>
          <a:p>
            <a:pPr marL="0" indent="0" algn="just">
              <a:buFontTx/>
              <a:buNone/>
            </a:pPr>
            <a:endParaRPr lang="it-IT" altLang="it-IT" sz="2400" dirty="0">
              <a:latin typeface="Arial" panose="020B0604020202020204" pitchFamily="34" charset="0"/>
              <a:cs typeface="Arial" panose="020B0604020202020204" pitchFamily="34" charset="0"/>
            </a:endParaRPr>
          </a:p>
          <a:p>
            <a:pPr marL="0" indent="0" algn="just">
              <a:buFontTx/>
              <a:buNone/>
            </a:pPr>
            <a:r>
              <a:rPr lang="it-IT" altLang="it-IT" sz="2400" dirty="0" smtClean="0">
                <a:latin typeface="Arial" panose="020B0604020202020204" pitchFamily="34" charset="0"/>
                <a:cs typeface="Arial" panose="020B0604020202020204" pitchFamily="34" charset="0"/>
              </a:rPr>
              <a:t>Se </a:t>
            </a:r>
            <a:r>
              <a:rPr lang="it-IT" altLang="it-IT" sz="2400" dirty="0">
                <a:latin typeface="Arial" panose="020B0604020202020204" pitchFamily="34" charset="0"/>
                <a:cs typeface="Arial" panose="020B0604020202020204" pitchFamily="34" charset="0"/>
              </a:rPr>
              <a:t>l’aiuto è concesso in forma differente dalla sovvenzione diretta, l’importo dell’aiuto corrisponde </a:t>
            </a:r>
            <a:r>
              <a:rPr lang="it-IT" altLang="it-IT" sz="2400" dirty="0" smtClean="0">
                <a:latin typeface="Arial" panose="020B0604020202020204" pitchFamily="34" charset="0"/>
                <a:cs typeface="Arial" panose="020B0604020202020204" pitchFamily="34" charset="0"/>
              </a:rPr>
              <a:t>all’equivalente sovvenzione </a:t>
            </a:r>
            <a:r>
              <a:rPr lang="it-IT" altLang="it-IT" sz="2400" dirty="0">
                <a:latin typeface="Arial" panose="020B0604020202020204" pitchFamily="34" charset="0"/>
                <a:cs typeface="Arial" panose="020B0604020202020204" pitchFamily="34" charset="0"/>
              </a:rPr>
              <a:t>lordo</a:t>
            </a:r>
          </a:p>
          <a:p>
            <a:pPr marL="0" indent="0" algn="just">
              <a:buFontTx/>
              <a:buNone/>
            </a:pPr>
            <a:endParaRPr lang="it-IT" altLang="it-IT" sz="2400" dirty="0">
              <a:latin typeface="Arial" panose="020B0604020202020204" pitchFamily="34" charset="0"/>
              <a:cs typeface="Arial" panose="020B0604020202020204" pitchFamily="34" charset="0"/>
            </a:endParaRPr>
          </a:p>
          <a:p>
            <a:pPr marL="0" indent="0" algn="just">
              <a:buFontTx/>
              <a:buNone/>
            </a:pPr>
            <a:r>
              <a:rPr lang="it-IT" altLang="it-IT" sz="2400" dirty="0" smtClean="0">
                <a:latin typeface="Arial" panose="020B0604020202020204" pitchFamily="34" charset="0"/>
                <a:cs typeface="Arial" panose="020B0604020202020204" pitchFamily="34" charset="0"/>
              </a:rPr>
              <a:t>Attualizzazione </a:t>
            </a:r>
            <a:r>
              <a:rPr lang="it-IT" altLang="it-IT" sz="2400" dirty="0">
                <a:latin typeface="Arial" panose="020B0604020202020204" pitchFamily="34" charset="0"/>
                <a:cs typeface="Arial" panose="020B0604020202020204" pitchFamily="34" charset="0"/>
              </a:rPr>
              <a:t>al momento della </a:t>
            </a:r>
            <a:r>
              <a:rPr lang="it-IT" altLang="it-IT" sz="2400" dirty="0" smtClean="0">
                <a:latin typeface="Arial" panose="020B0604020202020204" pitchFamily="34" charset="0"/>
                <a:cs typeface="Arial" panose="020B0604020202020204" pitchFamily="34" charset="0"/>
              </a:rPr>
              <a:t>concessione</a:t>
            </a:r>
            <a:endParaRPr lang="it-IT" altLang="it-IT" sz="2400" dirty="0">
              <a:latin typeface="Arial" panose="020B0604020202020204" pitchFamily="34" charset="0"/>
              <a:cs typeface="Arial" panose="020B0604020202020204" pitchFamily="34" charset="0"/>
            </a:endParaRPr>
          </a:p>
        </p:txBody>
      </p:sp>
      <p:sp>
        <p:nvSpPr>
          <p:cNvPr id="19461" name="Rettangolo 4"/>
          <p:cNvSpPr>
            <a:spLocks noChangeArrowheads="1"/>
          </p:cNvSpPr>
          <p:nvPr/>
        </p:nvSpPr>
        <p:spPr bwMode="auto">
          <a:xfrm>
            <a:off x="2555875" y="0"/>
            <a:ext cx="40322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000" b="1" i="1">
                <a:solidFill>
                  <a:srgbClr val="002060"/>
                </a:solidFill>
              </a:rPr>
              <a:t> </a:t>
            </a:r>
          </a:p>
        </p:txBody>
      </p:sp>
    </p:spTree>
    <p:extLst>
      <p:ext uri="{BB962C8B-B14F-4D97-AF65-F5344CB8AC3E}">
        <p14:creationId xmlns:p14="http://schemas.microsoft.com/office/powerpoint/2010/main" xmlns="" val="29627282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egnaposto contenuto 2"/>
          <p:cNvSpPr>
            <a:spLocks noGrp="1"/>
          </p:cNvSpPr>
          <p:nvPr>
            <p:ph idx="1"/>
          </p:nvPr>
        </p:nvSpPr>
        <p:spPr>
          <a:xfrm>
            <a:off x="251520" y="980728"/>
            <a:ext cx="8640960" cy="4824536"/>
          </a:xfrm>
        </p:spPr>
        <p:txBody>
          <a:bodyPr>
            <a:normAutofit/>
          </a:bodyPr>
          <a:lstStyle/>
          <a:p>
            <a:pPr marL="0" indent="0" algn="just">
              <a:buFontTx/>
              <a:buNone/>
              <a:defRPr/>
            </a:pPr>
            <a:r>
              <a:rPr lang="it-IT" altLang="x-none" sz="2400" b="1" u="sng" dirty="0" smtClean="0">
                <a:solidFill>
                  <a:srgbClr val="FF0000"/>
                </a:solidFill>
                <a:latin typeface="Arial" panose="020B0604020202020204" pitchFamily="34" charset="0"/>
                <a:ea typeface="MS PGothic" panose="020B0600070205080204" pitchFamily="34" charset="-128"/>
              </a:rPr>
              <a:t>Novità</a:t>
            </a:r>
          </a:p>
          <a:p>
            <a:pPr marL="0" indent="0" algn="just">
              <a:buFontTx/>
              <a:buNone/>
              <a:defRPr/>
            </a:pPr>
            <a:endParaRPr lang="it-IT" altLang="x-none" sz="1200" dirty="0">
              <a:solidFill>
                <a:srgbClr val="002060"/>
              </a:solidFill>
              <a:latin typeface="Times New Roman" charset="0"/>
              <a:ea typeface="MS PGothic" charset="-128"/>
            </a:endParaRPr>
          </a:p>
          <a:p>
            <a:pPr marL="0" indent="0" algn="just">
              <a:buFontTx/>
              <a:buNone/>
              <a:defRPr/>
            </a:pPr>
            <a:r>
              <a:rPr lang="it-IT" altLang="x-none" sz="2400" dirty="0">
                <a:latin typeface="Arial" panose="020B0604020202020204" pitchFamily="34" charset="0"/>
                <a:ea typeface="MS PGothic" charset="-128"/>
                <a:cs typeface="Arial" panose="020B0604020202020204" pitchFamily="34" charset="0"/>
              </a:rPr>
              <a:t>Gli importi dei costi ammissibili possono essere calcolati conformemente alle opzioni semplificate in materia di costi previste dal regolamento (UE) n. 1303/2013 del Parlamento europeo e del Consiglio ( 1 ), a condizione </a:t>
            </a:r>
            <a:r>
              <a:rPr lang="it-IT" altLang="x-none" sz="2400" dirty="0" smtClean="0">
                <a:latin typeface="Arial" panose="020B0604020202020204" pitchFamily="34" charset="0"/>
                <a:ea typeface="MS PGothic" charset="-128"/>
                <a:cs typeface="Arial" panose="020B0604020202020204" pitchFamily="34" charset="0"/>
              </a:rPr>
              <a:t>che:</a:t>
            </a:r>
          </a:p>
          <a:p>
            <a:pPr algn="just">
              <a:buFontTx/>
              <a:buChar char="-"/>
              <a:defRPr/>
            </a:pPr>
            <a:r>
              <a:rPr lang="it-IT" altLang="x-none" sz="2400" dirty="0" smtClean="0">
                <a:latin typeface="Arial" panose="020B0604020202020204" pitchFamily="34" charset="0"/>
                <a:ea typeface="MS PGothic" charset="-128"/>
                <a:cs typeface="Arial" panose="020B0604020202020204" pitchFamily="34" charset="0"/>
              </a:rPr>
              <a:t>l'operazione </a:t>
            </a:r>
            <a:r>
              <a:rPr lang="it-IT" altLang="x-none" sz="2400" dirty="0">
                <a:latin typeface="Arial" panose="020B0604020202020204" pitchFamily="34" charset="0"/>
                <a:ea typeface="MS PGothic" charset="-128"/>
                <a:cs typeface="Arial" panose="020B0604020202020204" pitchFamily="34" charset="0"/>
              </a:rPr>
              <a:t>sia sovvenzionata almeno in parte da un fondo </a:t>
            </a:r>
            <a:r>
              <a:rPr lang="it-IT" altLang="x-none" sz="2400" dirty="0" smtClean="0">
                <a:latin typeface="Arial" panose="020B0604020202020204" pitchFamily="34" charset="0"/>
                <a:ea typeface="MS PGothic" charset="-128"/>
                <a:cs typeface="Arial" panose="020B0604020202020204" pitchFamily="34" charset="0"/>
              </a:rPr>
              <a:t>dell'UE </a:t>
            </a:r>
            <a:r>
              <a:rPr lang="it-IT" altLang="x-none" sz="2400" dirty="0">
                <a:latin typeface="Arial" panose="020B0604020202020204" pitchFamily="34" charset="0"/>
                <a:ea typeface="MS PGothic" charset="-128"/>
                <a:cs typeface="Arial" panose="020B0604020202020204" pitchFamily="34" charset="0"/>
              </a:rPr>
              <a:t>che </a:t>
            </a:r>
            <a:r>
              <a:rPr lang="it-IT" altLang="x-none" sz="2400" dirty="0" smtClean="0">
                <a:latin typeface="Arial" panose="020B0604020202020204" pitchFamily="34" charset="0"/>
                <a:ea typeface="MS PGothic" charset="-128"/>
                <a:cs typeface="Arial" panose="020B0604020202020204" pitchFamily="34" charset="0"/>
              </a:rPr>
              <a:t>consenta </a:t>
            </a:r>
            <a:r>
              <a:rPr lang="it-IT" altLang="x-none" sz="2400" dirty="0">
                <a:latin typeface="Arial" panose="020B0604020202020204" pitchFamily="34" charset="0"/>
                <a:ea typeface="MS PGothic" charset="-128"/>
                <a:cs typeface="Arial" panose="020B0604020202020204" pitchFamily="34" charset="0"/>
              </a:rPr>
              <a:t>il ricorso alle suddette opzioni semplificate in materia di </a:t>
            </a:r>
            <a:r>
              <a:rPr lang="it-IT" altLang="x-none" sz="2400" dirty="0" smtClean="0">
                <a:latin typeface="Arial" panose="020B0604020202020204" pitchFamily="34" charset="0"/>
                <a:ea typeface="MS PGothic" charset="-128"/>
                <a:cs typeface="Arial" panose="020B0604020202020204" pitchFamily="34" charset="0"/>
              </a:rPr>
              <a:t>costi</a:t>
            </a:r>
          </a:p>
          <a:p>
            <a:pPr algn="just">
              <a:buFontTx/>
              <a:buChar char="-"/>
              <a:defRPr/>
            </a:pPr>
            <a:r>
              <a:rPr lang="it-IT" altLang="x-none" sz="2400" dirty="0" smtClean="0">
                <a:latin typeface="Arial" panose="020B0604020202020204" pitchFamily="34" charset="0"/>
                <a:ea typeface="MS PGothic" charset="-128"/>
                <a:cs typeface="Arial" panose="020B0604020202020204" pitchFamily="34" charset="0"/>
              </a:rPr>
              <a:t>la </a:t>
            </a:r>
            <a:r>
              <a:rPr lang="it-IT" altLang="x-none" sz="2400" dirty="0">
                <a:latin typeface="Arial" panose="020B0604020202020204" pitchFamily="34" charset="0"/>
                <a:ea typeface="MS PGothic" charset="-128"/>
                <a:cs typeface="Arial" panose="020B0604020202020204" pitchFamily="34" charset="0"/>
              </a:rPr>
              <a:t>categoria dei costi sia ammissibile a norma della pertinente disposizione di </a:t>
            </a:r>
            <a:r>
              <a:rPr lang="it-IT" altLang="x-none" sz="2400" dirty="0" smtClean="0">
                <a:latin typeface="Arial" panose="020B0604020202020204" pitchFamily="34" charset="0"/>
                <a:ea typeface="MS PGothic" charset="-128"/>
                <a:cs typeface="Arial" panose="020B0604020202020204" pitchFamily="34" charset="0"/>
              </a:rPr>
              <a:t>esenzione</a:t>
            </a:r>
            <a:endParaRPr lang="it-IT" altLang="x-none" sz="2400" dirty="0">
              <a:latin typeface="Arial" panose="020B0604020202020204" pitchFamily="34" charset="0"/>
              <a:ea typeface="MS PGothic" charset="-128"/>
              <a:cs typeface="Arial" panose="020B0604020202020204" pitchFamily="34" charset="0"/>
            </a:endParaRPr>
          </a:p>
        </p:txBody>
      </p:sp>
      <p:sp>
        <p:nvSpPr>
          <p:cNvPr id="3" name="Titolo 1"/>
          <p:cNvSpPr>
            <a:spLocks noGrp="1"/>
          </p:cNvSpPr>
          <p:nvPr>
            <p:ph type="title"/>
          </p:nvPr>
        </p:nvSpPr>
        <p:spPr>
          <a:xfrm>
            <a:off x="685800" y="115888"/>
            <a:ext cx="7772400" cy="792162"/>
          </a:xfrm>
        </p:spPr>
        <p:txBody>
          <a:bodyPr/>
          <a:lstStyle/>
          <a:p>
            <a:pPr>
              <a:defRPr/>
            </a:pPr>
            <a:r>
              <a:rPr lang="it-IT" altLang="x-none" sz="2400" b="1" dirty="0">
                <a:latin typeface="Arial" panose="020B0604020202020204" pitchFamily="34" charset="0"/>
                <a:ea typeface="MS PGothic" panose="020B0600070205080204" pitchFamily="34" charset="-128"/>
              </a:rPr>
              <a:t>Opzioni semplificate in materia di costi (OSC)</a:t>
            </a:r>
          </a:p>
        </p:txBody>
      </p:sp>
    </p:spTree>
    <p:extLst>
      <p:ext uri="{BB962C8B-B14F-4D97-AF65-F5344CB8AC3E}">
        <p14:creationId xmlns:p14="http://schemas.microsoft.com/office/powerpoint/2010/main" xmlns="" val="8866328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contenuto 2"/>
          <p:cNvSpPr>
            <a:spLocks noGrp="1"/>
          </p:cNvSpPr>
          <p:nvPr>
            <p:ph idx="1"/>
          </p:nvPr>
        </p:nvSpPr>
        <p:spPr>
          <a:xfrm>
            <a:off x="179512" y="836613"/>
            <a:ext cx="8784976" cy="5259387"/>
          </a:xfrm>
        </p:spPr>
        <p:txBody>
          <a:bodyPr>
            <a:normAutofit/>
          </a:bodyPr>
          <a:lstStyle/>
          <a:p>
            <a:pPr marL="0" indent="0" algn="just">
              <a:buFontTx/>
              <a:buNone/>
            </a:pPr>
            <a:r>
              <a:rPr lang="it-IT" altLang="it-IT" sz="2400" dirty="0">
                <a:latin typeface="Arial" panose="020B0604020202020204" pitchFamily="34" charset="0"/>
                <a:cs typeface="Arial" panose="020B0604020202020204" pitchFamily="34" charset="0"/>
              </a:rPr>
              <a:t>Finanziamenti </a:t>
            </a:r>
            <a:r>
              <a:rPr lang="it-IT" altLang="it-IT" sz="2400" dirty="0" smtClean="0">
                <a:latin typeface="Arial" panose="020B0604020202020204" pitchFamily="34" charset="0"/>
                <a:cs typeface="Arial" panose="020B0604020202020204" pitchFamily="34" charset="0"/>
              </a:rPr>
              <a:t>dell’UE </a:t>
            </a:r>
            <a:r>
              <a:rPr lang="it-IT" altLang="it-IT" sz="2400" dirty="0">
                <a:latin typeface="Arial" panose="020B0604020202020204" pitchFamily="34" charset="0"/>
                <a:cs typeface="Arial" panose="020B0604020202020204" pitchFamily="34" charset="0"/>
              </a:rPr>
              <a:t>gestiti a livello </a:t>
            </a:r>
            <a:r>
              <a:rPr lang="it-IT" altLang="it-IT" sz="2400" dirty="0" smtClean="0">
                <a:latin typeface="Arial" panose="020B0604020202020204" pitchFamily="34" charset="0"/>
                <a:cs typeface="Arial" panose="020B0604020202020204" pitchFamily="34" charset="0"/>
              </a:rPr>
              <a:t>centralizzato che si combinano con aiuti di Stato </a:t>
            </a:r>
            <a:r>
              <a:rPr lang="it-IT" altLang="it-IT" sz="2400" dirty="0">
                <a:latin typeface="Arial" panose="020B0604020202020204" pitchFamily="34" charset="0"/>
                <a:cs typeface="Arial" panose="020B0604020202020204" pitchFamily="34" charset="0"/>
              </a:rPr>
              <a:t>non rappresentano aiuti </a:t>
            </a:r>
            <a:r>
              <a:rPr lang="it-IT" altLang="it-IT" sz="2400" dirty="0" smtClean="0">
                <a:latin typeface="Arial" panose="020B0604020202020204" pitchFamily="34" charset="0"/>
                <a:cs typeface="Arial" panose="020B0604020202020204" pitchFamily="34" charset="0"/>
              </a:rPr>
              <a:t>e </a:t>
            </a:r>
            <a:r>
              <a:rPr lang="it-IT" altLang="it-IT" sz="2400" dirty="0">
                <a:latin typeface="Arial" panose="020B0604020202020204" pitchFamily="34" charset="0"/>
                <a:cs typeface="Arial" panose="020B0604020202020204" pitchFamily="34" charset="0"/>
              </a:rPr>
              <a:t>quindi non sono oggetto di verifica ai fini del controllo sul </a:t>
            </a:r>
            <a:r>
              <a:rPr lang="it-IT" altLang="it-IT" sz="2400" dirty="0" smtClean="0">
                <a:latin typeface="Arial" panose="020B0604020202020204" pitchFamily="34" charset="0"/>
                <a:cs typeface="Arial" panose="020B0604020202020204" pitchFamily="34" charset="0"/>
              </a:rPr>
              <a:t>cumulo</a:t>
            </a:r>
            <a:endParaRPr lang="it-IT" altLang="it-IT" sz="2400" dirty="0">
              <a:latin typeface="Arial" panose="020B0604020202020204" pitchFamily="34" charset="0"/>
              <a:cs typeface="Arial" panose="020B0604020202020204" pitchFamily="34" charset="0"/>
            </a:endParaRPr>
          </a:p>
          <a:p>
            <a:pPr marL="0" indent="0" algn="just">
              <a:buFontTx/>
              <a:buNone/>
            </a:pPr>
            <a:endParaRPr lang="it-IT" altLang="it-IT" sz="2400" dirty="0">
              <a:latin typeface="Arial" panose="020B0604020202020204" pitchFamily="34" charset="0"/>
              <a:cs typeface="Arial" panose="020B0604020202020204" pitchFamily="34" charset="0"/>
            </a:endParaRPr>
          </a:p>
          <a:p>
            <a:pPr marL="0" indent="0" algn="just">
              <a:buFontTx/>
              <a:buNone/>
            </a:pPr>
            <a:r>
              <a:rPr lang="it-IT" altLang="it-IT" sz="2400" dirty="0">
                <a:latin typeface="Arial" panose="020B0604020202020204" pitchFamily="34" charset="0"/>
                <a:cs typeface="Arial" panose="020B0604020202020204" pitchFamily="34" charset="0"/>
              </a:rPr>
              <a:t>Gli aiuti con costi ammissibili </a:t>
            </a:r>
            <a:r>
              <a:rPr lang="it-IT" altLang="it-IT" sz="2400" dirty="0" smtClean="0">
                <a:latin typeface="Arial" panose="020B0604020202020204" pitchFamily="34" charset="0"/>
                <a:cs typeface="Arial" panose="020B0604020202020204" pitchFamily="34" charset="0"/>
              </a:rPr>
              <a:t>individuabili, </a:t>
            </a:r>
            <a:r>
              <a:rPr lang="it-IT" altLang="it-IT" sz="2400" dirty="0">
                <a:latin typeface="Arial" panose="020B0604020202020204" pitchFamily="34" charset="0"/>
                <a:cs typeface="Arial" panose="020B0604020202020204" pitchFamily="34" charset="0"/>
              </a:rPr>
              <a:t>esentati ai sensi del </a:t>
            </a:r>
            <a:r>
              <a:rPr lang="it-IT" altLang="it-IT" sz="2400" dirty="0" smtClean="0">
                <a:latin typeface="Arial" panose="020B0604020202020204" pitchFamily="34" charset="0"/>
                <a:cs typeface="Arial" panose="020B0604020202020204" pitchFamily="34" charset="0"/>
              </a:rPr>
              <a:t>GBER </a:t>
            </a:r>
            <a:r>
              <a:rPr lang="it-IT" altLang="it-IT" sz="2400" dirty="0">
                <a:latin typeface="Arial" panose="020B0604020202020204" pitchFamily="34" charset="0"/>
                <a:cs typeface="Arial" panose="020B0604020202020204" pitchFamily="34" charset="0"/>
              </a:rPr>
              <a:t>possono essere cumulati:</a:t>
            </a:r>
          </a:p>
          <a:p>
            <a:pPr algn="just">
              <a:buFont typeface="Wingdings" panose="05000000000000000000" pitchFamily="2" charset="2"/>
              <a:buChar char="q"/>
            </a:pPr>
            <a:r>
              <a:rPr lang="it-IT" altLang="it-IT" sz="2400" dirty="0">
                <a:latin typeface="Arial" panose="020B0604020202020204" pitchFamily="34" charset="0"/>
                <a:cs typeface="Arial" panose="020B0604020202020204" pitchFamily="34" charset="0"/>
              </a:rPr>
              <a:t>con altri aiuti di Stato, purché le misure riguardino diversi costi ammissibili individuabili</a:t>
            </a:r>
          </a:p>
          <a:p>
            <a:pPr algn="just">
              <a:buFont typeface="Wingdings" panose="05000000000000000000" pitchFamily="2" charset="2"/>
              <a:buChar char="q"/>
            </a:pPr>
            <a:r>
              <a:rPr lang="it-IT" altLang="it-IT" sz="2400" dirty="0">
                <a:latin typeface="Arial" panose="020B0604020202020204" pitchFamily="34" charset="0"/>
                <a:cs typeface="Arial" panose="020B0604020202020204" pitchFamily="34" charset="0"/>
              </a:rPr>
              <a:t>con altri aiuti di Stato, in relazione agli stessi costi ammissibili, unicamente se tale cumulo non porta al superamento dell’intensità di aiuto o dell’importo di aiuto più favorevoli applicabili all’aiuto in base al </a:t>
            </a:r>
            <a:r>
              <a:rPr lang="it-IT" altLang="it-IT" sz="2400" dirty="0" smtClean="0">
                <a:latin typeface="Arial" panose="020B0604020202020204" pitchFamily="34" charset="0"/>
                <a:cs typeface="Arial" panose="020B0604020202020204" pitchFamily="34" charset="0"/>
              </a:rPr>
              <a:t>GBER</a:t>
            </a:r>
            <a:endParaRPr lang="it-IT" altLang="it-IT" sz="2400" dirty="0">
              <a:latin typeface="Arial" panose="020B0604020202020204" pitchFamily="34" charset="0"/>
              <a:cs typeface="Arial" panose="020B0604020202020204" pitchFamily="34" charset="0"/>
            </a:endParaRPr>
          </a:p>
        </p:txBody>
      </p:sp>
      <p:sp>
        <p:nvSpPr>
          <p:cNvPr id="21508" name="Titolo 4"/>
          <p:cNvSpPr>
            <a:spLocks noGrp="1"/>
          </p:cNvSpPr>
          <p:nvPr>
            <p:ph type="title"/>
          </p:nvPr>
        </p:nvSpPr>
        <p:spPr>
          <a:xfrm>
            <a:off x="467544" y="188913"/>
            <a:ext cx="8281169" cy="647700"/>
          </a:xfrm>
        </p:spPr>
        <p:txBody>
          <a:bodyPr/>
          <a:lstStyle/>
          <a:p>
            <a:r>
              <a:rPr lang="it-IT" altLang="it-IT" sz="2400" b="1" dirty="0">
                <a:latin typeface="Arial" panose="020B0604020202020204" pitchFamily="34" charset="0"/>
                <a:ea typeface="MS PGothic" panose="020B0600070205080204" pitchFamily="34" charset="-128"/>
              </a:rPr>
              <a:t>Cumulo (art.8)</a:t>
            </a:r>
          </a:p>
        </p:txBody>
      </p:sp>
    </p:spTree>
    <p:extLst>
      <p:ext uri="{BB962C8B-B14F-4D97-AF65-F5344CB8AC3E}">
        <p14:creationId xmlns:p14="http://schemas.microsoft.com/office/powerpoint/2010/main" xmlns="" val="12256583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p:cNvSpPr>
            <a:spLocks noGrp="1"/>
          </p:cNvSpPr>
          <p:nvPr>
            <p:ph type="title"/>
          </p:nvPr>
        </p:nvSpPr>
        <p:spPr>
          <a:xfrm>
            <a:off x="685800" y="188913"/>
            <a:ext cx="7772400" cy="503237"/>
          </a:xfrm>
        </p:spPr>
        <p:txBody>
          <a:bodyPr/>
          <a:lstStyle/>
          <a:p>
            <a:r>
              <a:rPr lang="it-IT" altLang="it-IT" sz="2400" b="1" dirty="0">
                <a:latin typeface="Arial" panose="020B0604020202020204" pitchFamily="34" charset="0"/>
                <a:ea typeface="MS PGothic" panose="020B0600070205080204" pitchFamily="34" charset="-128"/>
              </a:rPr>
              <a:t>Pubblicazione e informazione (art.9)</a:t>
            </a:r>
          </a:p>
        </p:txBody>
      </p:sp>
      <p:sp>
        <p:nvSpPr>
          <p:cNvPr id="31746" name="Segnaposto contenuto 2"/>
          <p:cNvSpPr>
            <a:spLocks noGrp="1"/>
          </p:cNvSpPr>
          <p:nvPr>
            <p:ph idx="1"/>
          </p:nvPr>
        </p:nvSpPr>
        <p:spPr>
          <a:xfrm>
            <a:off x="179512" y="980728"/>
            <a:ext cx="8784976" cy="5115272"/>
          </a:xfrm>
        </p:spPr>
        <p:txBody>
          <a:bodyPr>
            <a:normAutofit/>
          </a:bodyPr>
          <a:lstStyle/>
          <a:p>
            <a:pPr marL="0" indent="0" algn="just">
              <a:buFontTx/>
              <a:buNone/>
              <a:defRPr/>
            </a:pPr>
            <a:r>
              <a:rPr lang="it-IT" altLang="x-none" sz="2400" dirty="0">
                <a:latin typeface="Arial" panose="020B0604020202020204" pitchFamily="34" charset="0"/>
                <a:cs typeface="Arial" panose="020B0604020202020204" pitchFamily="34" charset="0"/>
              </a:rPr>
              <a:t>Pubblicazione in un sito web esaustivo a livello regionale o nazionale di alcune informazioni sugli aiuti di </a:t>
            </a:r>
            <a:r>
              <a:rPr lang="it-IT" altLang="x-none" sz="2400" dirty="0" smtClean="0">
                <a:latin typeface="Arial" panose="020B0604020202020204" pitchFamily="34" charset="0"/>
                <a:cs typeface="Arial" panose="020B0604020202020204" pitchFamily="34" charset="0"/>
              </a:rPr>
              <a:t>Stato:</a:t>
            </a:r>
          </a:p>
          <a:p>
            <a:pPr algn="just">
              <a:buFont typeface="Wingdings" panose="05000000000000000000" pitchFamily="2" charset="2"/>
              <a:buChar char="ü"/>
              <a:defRPr/>
            </a:pPr>
            <a:r>
              <a:rPr lang="it-IT" altLang="x-none" sz="2400" dirty="0" smtClean="0">
                <a:latin typeface="Arial" panose="020B0604020202020204" pitchFamily="34" charset="0"/>
                <a:cs typeface="Arial" panose="020B0604020202020204" pitchFamily="34" charset="0"/>
              </a:rPr>
              <a:t>informazioni </a:t>
            </a:r>
            <a:r>
              <a:rPr lang="it-IT" altLang="x-none" sz="2400" dirty="0">
                <a:latin typeface="Arial" panose="020B0604020202020204" pitchFamily="34" charset="0"/>
                <a:cs typeface="Arial" panose="020B0604020202020204" pitchFamily="34" charset="0"/>
              </a:rPr>
              <a:t>sintetiche su misure esentate nel formato di cui all’allegato II o il link per accesso a tali </a:t>
            </a:r>
            <a:r>
              <a:rPr lang="it-IT" altLang="x-none" sz="2400" dirty="0" smtClean="0">
                <a:latin typeface="Arial" panose="020B0604020202020204" pitchFamily="34" charset="0"/>
                <a:cs typeface="Arial" panose="020B0604020202020204" pitchFamily="34" charset="0"/>
              </a:rPr>
              <a:t>informazioni</a:t>
            </a:r>
          </a:p>
          <a:p>
            <a:pPr algn="just">
              <a:buFont typeface="Wingdings" panose="05000000000000000000" pitchFamily="2" charset="2"/>
              <a:buChar char="ü"/>
              <a:defRPr/>
            </a:pPr>
            <a:r>
              <a:rPr lang="it-IT" altLang="x-none" sz="2400" dirty="0" smtClean="0">
                <a:latin typeface="Arial" panose="020B0604020202020204" pitchFamily="34" charset="0"/>
                <a:cs typeface="Arial" panose="020B0604020202020204" pitchFamily="34" charset="0"/>
              </a:rPr>
              <a:t>testo </a:t>
            </a:r>
            <a:r>
              <a:rPr lang="it-IT" altLang="x-none" sz="2400" dirty="0">
                <a:latin typeface="Arial" panose="020B0604020202020204" pitchFamily="34" charset="0"/>
                <a:cs typeface="Arial" panose="020B0604020202020204" pitchFamily="34" charset="0"/>
              </a:rPr>
              <a:t>integrale della misura di aiuto ovvero link che dia accesso a tale </a:t>
            </a:r>
            <a:r>
              <a:rPr lang="it-IT" altLang="x-none" sz="2400" dirty="0" smtClean="0">
                <a:latin typeface="Arial" panose="020B0604020202020204" pitchFamily="34" charset="0"/>
                <a:cs typeface="Arial" panose="020B0604020202020204" pitchFamily="34" charset="0"/>
              </a:rPr>
              <a:t>testo</a:t>
            </a:r>
          </a:p>
          <a:p>
            <a:pPr algn="just">
              <a:buFont typeface="Wingdings" panose="05000000000000000000" pitchFamily="2" charset="2"/>
              <a:buChar char="ü"/>
              <a:defRPr/>
            </a:pPr>
            <a:r>
              <a:rPr lang="it-IT" altLang="x-none" sz="2400" dirty="0" smtClean="0">
                <a:latin typeface="Arial" panose="020B0604020202020204" pitchFamily="34" charset="0"/>
                <a:cs typeface="Arial" panose="020B0604020202020204" pitchFamily="34" charset="0"/>
              </a:rPr>
              <a:t>informazioni </a:t>
            </a:r>
            <a:r>
              <a:rPr lang="it-IT" altLang="x-none" sz="2400" dirty="0">
                <a:latin typeface="Arial" panose="020B0604020202020204" pitchFamily="34" charset="0"/>
                <a:cs typeface="Arial" panose="020B0604020202020204" pitchFamily="34" charset="0"/>
              </a:rPr>
              <a:t>su aiuti individuali &gt; 500.000 </a:t>
            </a:r>
            <a:r>
              <a:rPr lang="it-IT" altLang="x-none" sz="2400" dirty="0" smtClean="0">
                <a:latin typeface="Arial" panose="020B0604020202020204" pitchFamily="34" charset="0"/>
                <a:cs typeface="Arial" panose="020B0604020202020204" pitchFamily="34" charset="0"/>
              </a:rPr>
              <a:t>euro</a:t>
            </a:r>
          </a:p>
          <a:p>
            <a:pPr marL="0" indent="0" algn="just">
              <a:buNone/>
              <a:defRPr/>
            </a:pPr>
            <a:endParaRPr lang="it-IT" altLang="x-none" sz="2400" dirty="0">
              <a:latin typeface="Arial" panose="020B0604020202020204" pitchFamily="34" charset="0"/>
              <a:cs typeface="Arial" panose="020B0604020202020204" pitchFamily="34" charset="0"/>
            </a:endParaRPr>
          </a:p>
          <a:p>
            <a:pPr marL="0" indent="0" algn="just">
              <a:buFontTx/>
              <a:buNone/>
              <a:defRPr/>
            </a:pPr>
            <a:r>
              <a:rPr lang="it-IT" altLang="x-none" sz="2400" dirty="0">
                <a:latin typeface="Arial" panose="020B0604020202020204" pitchFamily="34" charset="0"/>
                <a:cs typeface="Arial" panose="020B0604020202020204" pitchFamily="34" charset="0"/>
              </a:rPr>
              <a:t>Informazioni organizzate e accessibili, con possibilità di ricerca e scaricamento, entro 6 mesi dalla data di concessione (1 anno per aiuti sotto forma di agevolazione fiscale) e disponibili per 10 </a:t>
            </a:r>
            <a:r>
              <a:rPr lang="it-IT" altLang="x-none" sz="2400" dirty="0" smtClean="0">
                <a:latin typeface="Arial" panose="020B0604020202020204" pitchFamily="34" charset="0"/>
                <a:cs typeface="Arial" panose="020B0604020202020204" pitchFamily="34" charset="0"/>
              </a:rPr>
              <a:t>anni</a:t>
            </a:r>
            <a:endParaRPr lang="it-IT" altLang="x-non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8277161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contenuto 2"/>
          <p:cNvSpPr>
            <a:spLocks noGrp="1"/>
          </p:cNvSpPr>
          <p:nvPr>
            <p:ph idx="1"/>
          </p:nvPr>
        </p:nvSpPr>
        <p:spPr>
          <a:xfrm>
            <a:off x="251520" y="1268760"/>
            <a:ext cx="8712968" cy="4237931"/>
          </a:xfrm>
        </p:spPr>
        <p:txBody>
          <a:bodyPr>
            <a:normAutofit/>
          </a:bodyPr>
          <a:lstStyle/>
          <a:p>
            <a:pPr marL="0" indent="0" algn="just">
              <a:spcAft>
                <a:spcPts val="600"/>
              </a:spcAft>
              <a:buFontTx/>
              <a:buNone/>
            </a:pPr>
            <a:r>
              <a:rPr lang="it-IT" altLang="it-IT" sz="2400" b="1" dirty="0" smtClean="0">
                <a:latin typeface="Arial" panose="020B0604020202020204" pitchFamily="34" charset="0"/>
                <a:cs typeface="Arial" panose="020B0604020202020204" pitchFamily="34" charset="0"/>
              </a:rPr>
              <a:t>La Commissione può decidere che le misure di aiuto  future (nella loro totalità o in parte) devono essere notificate:</a:t>
            </a:r>
          </a:p>
          <a:p>
            <a:pPr algn="just">
              <a:spcAft>
                <a:spcPts val="600"/>
              </a:spcAft>
              <a:buFont typeface="Wingdings" panose="05000000000000000000" pitchFamily="2" charset="2"/>
              <a:buChar char="q"/>
            </a:pPr>
            <a:r>
              <a:rPr lang="it-IT" altLang="it-IT" sz="2400" dirty="0" smtClean="0">
                <a:latin typeface="Arial" panose="020B0604020202020204" pitchFamily="34" charset="0"/>
                <a:cs typeface="Arial" panose="020B0604020202020204" pitchFamily="34" charset="0"/>
              </a:rPr>
              <a:t>se lo Stato membro non rispetta le condizioni e dopo avergli concesso l'opportunità di presentare le proprie osservazioni</a:t>
            </a:r>
          </a:p>
          <a:p>
            <a:pPr algn="just">
              <a:spcAft>
                <a:spcPts val="600"/>
              </a:spcAft>
              <a:buFont typeface="Wingdings" panose="05000000000000000000" pitchFamily="2" charset="2"/>
              <a:buChar char="q"/>
            </a:pPr>
            <a:r>
              <a:rPr lang="it-IT" altLang="it-IT" sz="2400" dirty="0" smtClean="0">
                <a:latin typeface="Arial" panose="020B0604020202020204" pitchFamily="34" charset="0"/>
                <a:cs typeface="Arial" panose="020B0604020202020204" pitchFamily="34" charset="0"/>
              </a:rPr>
              <a:t>la revoca può riguardare alcune misure in favore di determinati beneficiari o adottate da determinate autorità</a:t>
            </a:r>
          </a:p>
        </p:txBody>
      </p:sp>
      <p:sp>
        <p:nvSpPr>
          <p:cNvPr id="23556" name="Rettangolo 4"/>
          <p:cNvSpPr>
            <a:spLocks noChangeArrowheads="1"/>
          </p:cNvSpPr>
          <p:nvPr/>
        </p:nvSpPr>
        <p:spPr bwMode="auto">
          <a:xfrm>
            <a:off x="2555875" y="0"/>
            <a:ext cx="40322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000" b="1" i="1">
                <a:solidFill>
                  <a:srgbClr val="002060"/>
                </a:solidFill>
              </a:rPr>
              <a:t> </a:t>
            </a:r>
          </a:p>
        </p:txBody>
      </p:sp>
      <p:sp>
        <p:nvSpPr>
          <p:cNvPr id="23557" name="Titolo 1"/>
          <p:cNvSpPr>
            <a:spLocks noGrp="1"/>
          </p:cNvSpPr>
          <p:nvPr>
            <p:ph type="title"/>
          </p:nvPr>
        </p:nvSpPr>
        <p:spPr>
          <a:xfrm>
            <a:off x="251520" y="191733"/>
            <a:ext cx="8640960" cy="716988"/>
          </a:xfrm>
        </p:spPr>
        <p:txBody>
          <a:bodyPr/>
          <a:lstStyle/>
          <a:p>
            <a:r>
              <a:rPr lang="it-IT" altLang="it-IT" sz="2400" b="1" dirty="0">
                <a:latin typeface="Arial" panose="020B0604020202020204" pitchFamily="34" charset="0"/>
                <a:ea typeface="MS PGothic" panose="020B0600070205080204" pitchFamily="34" charset="-128"/>
              </a:rPr>
              <a:t>Revoca del beneficio dell’esenzione per categoria (art.10)</a:t>
            </a:r>
          </a:p>
        </p:txBody>
      </p:sp>
    </p:spTree>
    <p:extLst>
      <p:ext uri="{BB962C8B-B14F-4D97-AF65-F5344CB8AC3E}">
        <p14:creationId xmlns:p14="http://schemas.microsoft.com/office/powerpoint/2010/main" xmlns="" val="10950403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contenuto 2"/>
          <p:cNvSpPr>
            <a:spLocks noGrp="1"/>
          </p:cNvSpPr>
          <p:nvPr>
            <p:ph idx="1"/>
          </p:nvPr>
        </p:nvSpPr>
        <p:spPr>
          <a:xfrm>
            <a:off x="123079" y="952515"/>
            <a:ext cx="8712968" cy="4619625"/>
          </a:xfrm>
        </p:spPr>
        <p:txBody>
          <a:bodyPr>
            <a:normAutofit/>
          </a:bodyPr>
          <a:lstStyle/>
          <a:p>
            <a:pPr marL="0" indent="0" algn="just">
              <a:buNone/>
            </a:pPr>
            <a:r>
              <a:rPr lang="it-IT" altLang="it-IT" sz="2400" dirty="0" smtClean="0">
                <a:latin typeface="Arial" panose="020B0604020202020204" pitchFamily="34" charset="0"/>
                <a:cs typeface="Arial" panose="020B0604020202020204" pitchFamily="34" charset="0"/>
              </a:rPr>
              <a:t>Obblighi per lo Stato Membro:</a:t>
            </a:r>
          </a:p>
          <a:p>
            <a:pPr marL="0" indent="0" algn="just">
              <a:buNone/>
            </a:pPr>
            <a:endParaRPr lang="it-IT" altLang="it-IT" sz="2400" dirty="0" smtClean="0">
              <a:latin typeface="Arial" panose="020B0604020202020204" pitchFamily="34" charset="0"/>
              <a:cs typeface="Arial" panose="020B0604020202020204" pitchFamily="34" charset="0"/>
            </a:endParaRPr>
          </a:p>
          <a:p>
            <a:pPr marL="0" indent="0" algn="just">
              <a:buNone/>
            </a:pPr>
            <a:r>
              <a:rPr lang="it-IT" altLang="it-IT" sz="2400" dirty="0" smtClean="0">
                <a:latin typeface="Arial" panose="020B0604020202020204" pitchFamily="34" charset="0"/>
                <a:cs typeface="Arial" panose="020B0604020202020204" pitchFamily="34" charset="0"/>
              </a:rPr>
              <a:t>Trasmissione attraverso il sistema di notifica elettronica della Commissione delle </a:t>
            </a:r>
            <a:r>
              <a:rPr lang="it-IT" altLang="it-IT" sz="2400" b="1" dirty="0" smtClean="0">
                <a:latin typeface="Arial" panose="020B0604020202020204" pitchFamily="34" charset="0"/>
                <a:cs typeface="Arial" panose="020B0604020202020204" pitchFamily="34" charset="0"/>
              </a:rPr>
              <a:t>informazioni sintetiche </a:t>
            </a:r>
            <a:r>
              <a:rPr lang="it-IT" altLang="it-IT" sz="2400" dirty="0" smtClean="0">
                <a:latin typeface="Arial" panose="020B0604020202020204" pitchFamily="34" charset="0"/>
                <a:cs typeface="Arial" panose="020B0604020202020204" pitchFamily="34" charset="0"/>
              </a:rPr>
              <a:t>(allegato II) su ciascuna misura di aiuto esentata a norma del regolamento, insieme a link di accesso al testo integrale della misura di aiuto entro 20 giorni dalla sua entrata in vigore</a:t>
            </a:r>
          </a:p>
          <a:p>
            <a:pPr marL="0" indent="0" algn="just">
              <a:buNone/>
            </a:pPr>
            <a:endParaRPr lang="it-IT" altLang="it-IT" sz="2400" dirty="0" smtClean="0">
              <a:latin typeface="Arial" panose="020B0604020202020204" pitchFamily="34" charset="0"/>
              <a:cs typeface="Arial" panose="020B0604020202020204" pitchFamily="34" charset="0"/>
            </a:endParaRPr>
          </a:p>
          <a:p>
            <a:pPr marL="0" indent="0" algn="just">
              <a:buNone/>
            </a:pPr>
            <a:r>
              <a:rPr lang="it-IT" altLang="it-IT" sz="2400" b="1" dirty="0" smtClean="0">
                <a:latin typeface="Arial" panose="020B0604020202020204" pitchFamily="34" charset="0"/>
                <a:cs typeface="Arial" panose="020B0604020202020204" pitchFamily="34" charset="0"/>
              </a:rPr>
              <a:t>Relazione annuale </a:t>
            </a:r>
            <a:r>
              <a:rPr lang="it-IT" altLang="it-IT" sz="2400" dirty="0" smtClean="0">
                <a:latin typeface="Arial" panose="020B0604020202020204" pitchFamily="34" charset="0"/>
                <a:cs typeface="Arial" panose="020B0604020202020204" pitchFamily="34" charset="0"/>
              </a:rPr>
              <a:t>sull’applicazione del regolamento contenente le informazioni indicate nel regolamento di esecuzione 659/1999</a:t>
            </a:r>
          </a:p>
        </p:txBody>
      </p:sp>
      <p:sp>
        <p:nvSpPr>
          <p:cNvPr id="24579" name="Segnaposto numero diapositiva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21640B09-7F6D-475E-9FDF-588C079F0522}" type="slidenum">
              <a:rPr lang="it-IT" altLang="it-IT" sz="1400" smtClean="0"/>
              <a:pPr>
                <a:spcBef>
                  <a:spcPct val="0"/>
                </a:spcBef>
                <a:buFontTx/>
                <a:buNone/>
              </a:pPr>
              <a:t>25</a:t>
            </a:fld>
            <a:endParaRPr lang="it-IT" altLang="it-IT" sz="1400" smtClean="0"/>
          </a:p>
        </p:txBody>
      </p:sp>
      <p:sp>
        <p:nvSpPr>
          <p:cNvPr id="24580" name="Titolo 4"/>
          <p:cNvSpPr>
            <a:spLocks noGrp="1"/>
          </p:cNvSpPr>
          <p:nvPr>
            <p:ph type="title"/>
          </p:nvPr>
        </p:nvSpPr>
        <p:spPr>
          <a:xfrm>
            <a:off x="395536" y="116633"/>
            <a:ext cx="8424614" cy="791418"/>
          </a:xfrm>
        </p:spPr>
        <p:txBody>
          <a:bodyPr/>
          <a:lstStyle/>
          <a:p>
            <a:r>
              <a:rPr lang="it-IT" altLang="it-IT" sz="2400" b="1" dirty="0">
                <a:latin typeface="Arial" panose="020B0604020202020204" pitchFamily="34" charset="0"/>
                <a:ea typeface="MS PGothic" panose="020B0600070205080204" pitchFamily="34" charset="-128"/>
              </a:rPr>
              <a:t>Relazioni (art.11)</a:t>
            </a:r>
          </a:p>
        </p:txBody>
      </p:sp>
    </p:spTree>
    <p:extLst>
      <p:ext uri="{BB962C8B-B14F-4D97-AF65-F5344CB8AC3E}">
        <p14:creationId xmlns:p14="http://schemas.microsoft.com/office/powerpoint/2010/main" xmlns="" val="24616857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olo 1"/>
          <p:cNvSpPr>
            <a:spLocks noGrp="1"/>
          </p:cNvSpPr>
          <p:nvPr>
            <p:ph type="title"/>
          </p:nvPr>
        </p:nvSpPr>
        <p:spPr>
          <a:xfrm>
            <a:off x="395536" y="115888"/>
            <a:ext cx="8208912" cy="720725"/>
          </a:xfrm>
        </p:spPr>
        <p:txBody>
          <a:bodyPr/>
          <a:lstStyle/>
          <a:p>
            <a:r>
              <a:rPr lang="it-IT" altLang="it-IT" sz="2400" b="1" dirty="0">
                <a:latin typeface="Arial" panose="020B0604020202020204" pitchFamily="34" charset="0"/>
                <a:ea typeface="MS PGothic" panose="020B0600070205080204" pitchFamily="34" charset="-128"/>
              </a:rPr>
              <a:t>Controllo (art.12) </a:t>
            </a:r>
          </a:p>
        </p:txBody>
      </p:sp>
      <p:sp>
        <p:nvSpPr>
          <p:cNvPr id="25603" name="Segnaposto contenuto 2"/>
          <p:cNvSpPr>
            <a:spLocks noGrp="1"/>
          </p:cNvSpPr>
          <p:nvPr>
            <p:ph idx="1"/>
          </p:nvPr>
        </p:nvSpPr>
        <p:spPr>
          <a:xfrm>
            <a:off x="251520" y="952501"/>
            <a:ext cx="8640960" cy="5141912"/>
          </a:xfrm>
        </p:spPr>
        <p:txBody>
          <a:bodyPr>
            <a:normAutofit/>
          </a:bodyPr>
          <a:lstStyle/>
          <a:p>
            <a:pPr marL="0" lvl="1" indent="0" algn="just">
              <a:buFontTx/>
              <a:buNone/>
            </a:pPr>
            <a:r>
              <a:rPr lang="it-IT" altLang="it-IT" sz="2400" dirty="0" smtClean="0">
                <a:latin typeface="Arial" panose="020B0604020202020204" pitchFamily="34" charset="0"/>
                <a:cs typeface="Arial" panose="020B0604020202020204" pitchFamily="34" charset="0"/>
              </a:rPr>
              <a:t>Lo Stato membro conserva </a:t>
            </a:r>
            <a:r>
              <a:rPr lang="it-IT" altLang="it-IT" sz="2400" b="1" dirty="0" smtClean="0">
                <a:latin typeface="Arial" panose="020B0604020202020204" pitchFamily="34" charset="0"/>
                <a:cs typeface="Arial" panose="020B0604020202020204" pitchFamily="34" charset="0"/>
              </a:rPr>
              <a:t>registri dettagliati </a:t>
            </a:r>
            <a:r>
              <a:rPr lang="it-IT" altLang="it-IT" sz="2400" dirty="0" smtClean="0">
                <a:latin typeface="Arial" panose="020B0604020202020204" pitchFamily="34" charset="0"/>
                <a:cs typeface="Arial" panose="020B0604020202020204" pitchFamily="34" charset="0"/>
              </a:rPr>
              <a:t>contenenti le informazioni e i documenti giustificativi necessari per verificare il rispetto di tutte le condizioni del regolamento</a:t>
            </a:r>
          </a:p>
          <a:p>
            <a:pPr marL="0" lvl="1" indent="0" algn="just"/>
            <a:endParaRPr lang="it-IT" altLang="it-IT" sz="2400" dirty="0" smtClean="0">
              <a:latin typeface="Arial" panose="020B0604020202020204" pitchFamily="34" charset="0"/>
              <a:cs typeface="Arial" panose="020B0604020202020204" pitchFamily="34" charset="0"/>
            </a:endParaRPr>
          </a:p>
          <a:p>
            <a:pPr marL="0" lvl="2" indent="0" algn="just"/>
            <a:r>
              <a:rPr lang="it-IT" altLang="it-IT" sz="2400" dirty="0" smtClean="0">
                <a:latin typeface="Arial" panose="020B0604020202020204" pitchFamily="34" charset="0"/>
                <a:cs typeface="Arial" panose="020B0604020202020204" pitchFamily="34" charset="0"/>
              </a:rPr>
              <a:t> Obbligo di </a:t>
            </a:r>
            <a:r>
              <a:rPr lang="it-IT" altLang="it-IT" sz="2400" b="1" dirty="0" smtClean="0">
                <a:latin typeface="Arial" panose="020B0604020202020204" pitchFamily="34" charset="0"/>
                <a:cs typeface="Arial" panose="020B0604020202020204" pitchFamily="34" charset="0"/>
              </a:rPr>
              <a:t>conservazione per 10 anni </a:t>
            </a:r>
            <a:r>
              <a:rPr lang="it-IT" altLang="it-IT" sz="2400" dirty="0" smtClean="0">
                <a:latin typeface="Arial" panose="020B0604020202020204" pitchFamily="34" charset="0"/>
                <a:cs typeface="Arial" panose="020B0604020202020204" pitchFamily="34" charset="0"/>
              </a:rPr>
              <a:t>dalla data in cui è stato concesso l’aiuto ad hoc ovvero l’ultimo aiuto a norma del regime</a:t>
            </a:r>
          </a:p>
          <a:p>
            <a:pPr marL="0" lvl="2" indent="0" algn="just"/>
            <a:endParaRPr lang="it-IT" altLang="it-IT" sz="2400" dirty="0" smtClean="0">
              <a:latin typeface="Arial" panose="020B0604020202020204" pitchFamily="34" charset="0"/>
              <a:cs typeface="Arial" panose="020B0604020202020204" pitchFamily="34" charset="0"/>
            </a:endParaRPr>
          </a:p>
          <a:p>
            <a:pPr marL="0" lvl="2" indent="0" algn="just"/>
            <a:r>
              <a:rPr lang="it-IT" altLang="it-IT" sz="2400" dirty="0" smtClean="0">
                <a:latin typeface="Arial" panose="020B0604020202020204" pitchFamily="34" charset="0"/>
                <a:cs typeface="Arial" panose="020B0604020202020204" pitchFamily="34" charset="0"/>
              </a:rPr>
              <a:t> Obbligo di </a:t>
            </a:r>
            <a:r>
              <a:rPr lang="it-IT" altLang="it-IT" sz="2400" b="1" dirty="0" smtClean="0">
                <a:latin typeface="Arial" panose="020B0604020202020204" pitchFamily="34" charset="0"/>
                <a:cs typeface="Arial" panose="020B0604020202020204" pitchFamily="34" charset="0"/>
              </a:rPr>
              <a:t>fornire informazioni e documenti giustificativi </a:t>
            </a:r>
            <a:r>
              <a:rPr lang="it-IT" altLang="it-IT" sz="2400" dirty="0" smtClean="0">
                <a:latin typeface="Arial" panose="020B0604020202020204" pitchFamily="34" charset="0"/>
                <a:cs typeface="Arial" panose="020B0604020202020204" pitchFamily="34" charset="0"/>
              </a:rPr>
              <a:t>entro 20 giorni ovvero entro un periodo più lungo fissato dalla Commissione</a:t>
            </a:r>
          </a:p>
        </p:txBody>
      </p:sp>
      <p:sp>
        <p:nvSpPr>
          <p:cNvPr id="25605" name="Rettangolo 4"/>
          <p:cNvSpPr>
            <a:spLocks noChangeArrowheads="1"/>
          </p:cNvSpPr>
          <p:nvPr/>
        </p:nvSpPr>
        <p:spPr bwMode="auto">
          <a:xfrm>
            <a:off x="2555875" y="0"/>
            <a:ext cx="40322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000" b="1" i="1">
                <a:solidFill>
                  <a:srgbClr val="002060"/>
                </a:solidFill>
              </a:rPr>
              <a:t> </a:t>
            </a:r>
          </a:p>
        </p:txBody>
      </p:sp>
    </p:spTree>
    <p:extLst>
      <p:ext uri="{BB962C8B-B14F-4D97-AF65-F5344CB8AC3E}">
        <p14:creationId xmlns:p14="http://schemas.microsoft.com/office/powerpoint/2010/main" xmlns="" val="14725486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olo 1"/>
          <p:cNvSpPr>
            <a:spLocks noGrp="1"/>
          </p:cNvSpPr>
          <p:nvPr>
            <p:ph type="title"/>
          </p:nvPr>
        </p:nvSpPr>
        <p:spPr>
          <a:xfrm>
            <a:off x="711200" y="276822"/>
            <a:ext cx="7772400" cy="673100"/>
          </a:xfrm>
        </p:spPr>
        <p:txBody>
          <a:bodyPr/>
          <a:lstStyle/>
          <a:p>
            <a:r>
              <a:rPr lang="it-IT" altLang="it-IT" sz="2400" b="1" dirty="0">
                <a:latin typeface="Arial" panose="020B0604020202020204" pitchFamily="34" charset="0"/>
                <a:ea typeface="MS PGothic" panose="020B0600070205080204" pitchFamily="34" charset="-128"/>
              </a:rPr>
              <a:t>Disposizioni transitorie (art.58)</a:t>
            </a:r>
          </a:p>
        </p:txBody>
      </p:sp>
      <p:sp>
        <p:nvSpPr>
          <p:cNvPr id="26628" name="Segnaposto contenuto 2"/>
          <p:cNvSpPr>
            <a:spLocks noGrp="1"/>
          </p:cNvSpPr>
          <p:nvPr>
            <p:ph idx="1"/>
          </p:nvPr>
        </p:nvSpPr>
        <p:spPr>
          <a:xfrm>
            <a:off x="395288" y="1273473"/>
            <a:ext cx="8425184" cy="4527252"/>
          </a:xfrm>
        </p:spPr>
        <p:txBody>
          <a:bodyPr>
            <a:normAutofit/>
          </a:bodyPr>
          <a:lstStyle/>
          <a:p>
            <a:pPr marL="0" indent="0" algn="just">
              <a:buFontTx/>
              <a:buNone/>
            </a:pPr>
            <a:r>
              <a:rPr lang="it-IT" altLang="it-IT" sz="2400" dirty="0">
                <a:latin typeface="Arial" panose="020B0604020202020204" pitchFamily="34" charset="0"/>
                <a:cs typeface="Arial" panose="020B0604020202020204" pitchFamily="34" charset="0"/>
              </a:rPr>
              <a:t>Il regolamento n. 651/2014 è entrato in vigore dal 1° luglio 2014 – abrogando il precedente n. 800/2008 e si applica sino al 31 dicembre 2020</a:t>
            </a:r>
          </a:p>
          <a:p>
            <a:pPr marL="0" indent="0">
              <a:buFontTx/>
              <a:buNone/>
            </a:pPr>
            <a:endParaRPr lang="it-IT" altLang="it-IT" sz="2400" dirty="0">
              <a:latin typeface="Arial" panose="020B0604020202020204" pitchFamily="34" charset="0"/>
              <a:cs typeface="Arial" panose="020B0604020202020204" pitchFamily="34" charset="0"/>
            </a:endParaRPr>
          </a:p>
        </p:txBody>
      </p:sp>
      <p:sp>
        <p:nvSpPr>
          <p:cNvPr id="6" name="Rectangle 34"/>
          <p:cNvSpPr>
            <a:spLocks noChangeArrowheads="1"/>
          </p:cNvSpPr>
          <p:nvPr/>
        </p:nvSpPr>
        <p:spPr bwMode="auto">
          <a:xfrm>
            <a:off x="1239315" y="3365500"/>
            <a:ext cx="858837" cy="35877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2014</a:t>
            </a:r>
          </a:p>
        </p:txBody>
      </p:sp>
      <p:sp>
        <p:nvSpPr>
          <p:cNvPr id="7" name="Rectangle 34"/>
          <p:cNvSpPr>
            <a:spLocks noChangeArrowheads="1"/>
          </p:cNvSpPr>
          <p:nvPr/>
        </p:nvSpPr>
        <p:spPr bwMode="auto">
          <a:xfrm>
            <a:off x="2124075" y="3365500"/>
            <a:ext cx="869950" cy="35877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2015</a:t>
            </a:r>
          </a:p>
        </p:txBody>
      </p:sp>
      <p:sp>
        <p:nvSpPr>
          <p:cNvPr id="8" name="Rectangle 34"/>
          <p:cNvSpPr>
            <a:spLocks noChangeArrowheads="1"/>
          </p:cNvSpPr>
          <p:nvPr/>
        </p:nvSpPr>
        <p:spPr bwMode="auto">
          <a:xfrm>
            <a:off x="2992438" y="3357563"/>
            <a:ext cx="715962" cy="35877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2016</a:t>
            </a:r>
          </a:p>
        </p:txBody>
      </p:sp>
      <p:sp>
        <p:nvSpPr>
          <p:cNvPr id="9" name="Rectangle 34"/>
          <p:cNvSpPr>
            <a:spLocks noChangeArrowheads="1"/>
          </p:cNvSpPr>
          <p:nvPr/>
        </p:nvSpPr>
        <p:spPr bwMode="auto">
          <a:xfrm>
            <a:off x="3590925" y="3357563"/>
            <a:ext cx="1006475" cy="35877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2017</a:t>
            </a:r>
          </a:p>
        </p:txBody>
      </p:sp>
      <p:sp>
        <p:nvSpPr>
          <p:cNvPr id="10" name="Rectangle 34"/>
          <p:cNvSpPr>
            <a:spLocks noChangeArrowheads="1"/>
          </p:cNvSpPr>
          <p:nvPr/>
        </p:nvSpPr>
        <p:spPr bwMode="auto">
          <a:xfrm>
            <a:off x="4305300" y="3357563"/>
            <a:ext cx="839788" cy="35877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2018</a:t>
            </a:r>
          </a:p>
        </p:txBody>
      </p:sp>
      <p:sp>
        <p:nvSpPr>
          <p:cNvPr id="11" name="Rectangle 34"/>
          <p:cNvSpPr>
            <a:spLocks noChangeArrowheads="1"/>
          </p:cNvSpPr>
          <p:nvPr/>
        </p:nvSpPr>
        <p:spPr bwMode="auto">
          <a:xfrm>
            <a:off x="4999038" y="3357563"/>
            <a:ext cx="592137" cy="35877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2019</a:t>
            </a:r>
          </a:p>
        </p:txBody>
      </p:sp>
      <p:sp>
        <p:nvSpPr>
          <p:cNvPr id="12" name="Rectangle 34"/>
          <p:cNvSpPr>
            <a:spLocks noChangeArrowheads="1"/>
          </p:cNvSpPr>
          <p:nvPr/>
        </p:nvSpPr>
        <p:spPr bwMode="auto">
          <a:xfrm>
            <a:off x="5591175" y="3357563"/>
            <a:ext cx="592138" cy="35877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2020</a:t>
            </a:r>
          </a:p>
        </p:txBody>
      </p:sp>
      <p:sp>
        <p:nvSpPr>
          <p:cNvPr id="13" name="Rectangle 34"/>
          <p:cNvSpPr>
            <a:spLocks noChangeArrowheads="1"/>
          </p:cNvSpPr>
          <p:nvPr/>
        </p:nvSpPr>
        <p:spPr bwMode="auto">
          <a:xfrm>
            <a:off x="6156325" y="3357563"/>
            <a:ext cx="596900" cy="35877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2021</a:t>
            </a:r>
          </a:p>
        </p:txBody>
      </p:sp>
      <p:sp>
        <p:nvSpPr>
          <p:cNvPr id="14" name="Rectangle 34"/>
          <p:cNvSpPr>
            <a:spLocks noChangeArrowheads="1"/>
          </p:cNvSpPr>
          <p:nvPr/>
        </p:nvSpPr>
        <p:spPr bwMode="auto">
          <a:xfrm>
            <a:off x="6731000" y="3351213"/>
            <a:ext cx="577850" cy="36512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2022</a:t>
            </a:r>
          </a:p>
        </p:txBody>
      </p:sp>
      <p:sp>
        <p:nvSpPr>
          <p:cNvPr id="15" name="Rectangle 34"/>
          <p:cNvSpPr>
            <a:spLocks noChangeArrowheads="1"/>
          </p:cNvSpPr>
          <p:nvPr/>
        </p:nvSpPr>
        <p:spPr bwMode="auto">
          <a:xfrm>
            <a:off x="7304142" y="3349625"/>
            <a:ext cx="722313" cy="358775"/>
          </a:xfrm>
          <a:prstGeom prst="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1400" b="1" dirty="0">
                <a:solidFill>
                  <a:srgbClr val="002060"/>
                </a:solidFill>
              </a:rPr>
              <a:t>2023</a:t>
            </a:r>
          </a:p>
        </p:txBody>
      </p:sp>
      <p:sp>
        <p:nvSpPr>
          <p:cNvPr id="16" name="Parentesi graffa chiusa 15"/>
          <p:cNvSpPr/>
          <p:nvPr/>
        </p:nvSpPr>
        <p:spPr>
          <a:xfrm rot="5400000">
            <a:off x="3646189" y="1626891"/>
            <a:ext cx="555625" cy="4464645"/>
          </a:xfrm>
          <a:prstGeom prst="rightBrace">
            <a:avLst>
              <a:gd name="adj1" fmla="val 8333"/>
              <a:gd name="adj2" fmla="val 89629"/>
            </a:avLst>
          </a:prstGeom>
        </p:spPr>
        <p:style>
          <a:lnRef idx="1">
            <a:schemeClr val="accent1"/>
          </a:lnRef>
          <a:fillRef idx="0">
            <a:schemeClr val="accent1"/>
          </a:fillRef>
          <a:effectRef idx="0">
            <a:schemeClr val="accent1"/>
          </a:effectRef>
          <a:fontRef idx="minor">
            <a:schemeClr val="tx1"/>
          </a:fontRef>
        </p:style>
        <p:txBody>
          <a:bodyPr anchor="ct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endParaRPr lang="it-IT" altLang="it-IT" smtClean="0"/>
          </a:p>
        </p:txBody>
      </p:sp>
      <p:sp>
        <p:nvSpPr>
          <p:cNvPr id="17" name="Parentesi graffa chiusa 16"/>
          <p:cNvSpPr/>
          <p:nvPr/>
        </p:nvSpPr>
        <p:spPr>
          <a:xfrm rot="5400000">
            <a:off x="4309035" y="1727705"/>
            <a:ext cx="647700" cy="6787139"/>
          </a:xfrm>
          <a:prstGeom prst="rightBrace">
            <a:avLst>
              <a:gd name="adj1" fmla="val 8333"/>
              <a:gd name="adj2" fmla="val 91223"/>
            </a:avLst>
          </a:prstGeom>
        </p:spPr>
        <p:style>
          <a:lnRef idx="1">
            <a:schemeClr val="accent1"/>
          </a:lnRef>
          <a:fillRef idx="0">
            <a:schemeClr val="accent1"/>
          </a:fillRef>
          <a:effectRef idx="0">
            <a:schemeClr val="accent1"/>
          </a:effectRef>
          <a:fontRef idx="minor">
            <a:schemeClr val="tx1"/>
          </a:fontRef>
        </p:style>
        <p:txBody>
          <a:bodyPr anchor="ct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endParaRPr lang="it-IT" altLang="it-IT" smtClean="0"/>
          </a:p>
        </p:txBody>
      </p:sp>
      <p:sp>
        <p:nvSpPr>
          <p:cNvPr id="26641" name="CasellaDiTesto 17"/>
          <p:cNvSpPr txBox="1">
            <a:spLocks noChangeArrowheads="1"/>
          </p:cNvSpPr>
          <p:nvPr/>
        </p:nvSpPr>
        <p:spPr bwMode="auto">
          <a:xfrm>
            <a:off x="2124075" y="4292600"/>
            <a:ext cx="2303463"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it-IT" altLang="it-IT" sz="2400" dirty="0">
                <a:latin typeface="Times New Roman" panose="02020603050405020304" pitchFamily="18" charset="0"/>
              </a:rPr>
              <a:t>GBER</a:t>
            </a:r>
          </a:p>
        </p:txBody>
      </p:sp>
      <p:sp>
        <p:nvSpPr>
          <p:cNvPr id="26642" name="CasellaDiTesto 18"/>
          <p:cNvSpPr txBox="1">
            <a:spLocks noChangeArrowheads="1"/>
          </p:cNvSpPr>
          <p:nvPr/>
        </p:nvSpPr>
        <p:spPr bwMode="auto">
          <a:xfrm>
            <a:off x="2098153" y="5445125"/>
            <a:ext cx="564249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it-IT" altLang="it-IT" sz="2400" dirty="0">
                <a:latin typeface="Times New Roman" panose="02020603050405020304" pitchFamily="18" charset="0"/>
              </a:rPr>
              <a:t>Ammissibilità spese fondi SIE</a:t>
            </a:r>
          </a:p>
        </p:txBody>
      </p:sp>
    </p:spTree>
    <p:extLst>
      <p:ext uri="{BB962C8B-B14F-4D97-AF65-F5344CB8AC3E}">
        <p14:creationId xmlns:p14="http://schemas.microsoft.com/office/powerpoint/2010/main" xmlns="" val="852295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olo 1"/>
          <p:cNvSpPr>
            <a:spLocks noGrp="1"/>
          </p:cNvSpPr>
          <p:nvPr>
            <p:ph type="title"/>
          </p:nvPr>
        </p:nvSpPr>
        <p:spPr>
          <a:xfrm>
            <a:off x="685800" y="115888"/>
            <a:ext cx="7772400" cy="720725"/>
          </a:xfrm>
        </p:spPr>
        <p:txBody>
          <a:bodyPr/>
          <a:lstStyle/>
          <a:p>
            <a:r>
              <a:rPr lang="it-IT" altLang="it-IT" sz="2400" b="1" dirty="0">
                <a:latin typeface="Arial" panose="020B0604020202020204" pitchFamily="34" charset="0"/>
                <a:ea typeface="MS PGothic" panose="020B0600070205080204" pitchFamily="34" charset="-128"/>
              </a:rPr>
              <a:t>Modifiche al GBER</a:t>
            </a:r>
          </a:p>
        </p:txBody>
      </p:sp>
      <p:sp>
        <p:nvSpPr>
          <p:cNvPr id="27651" name="Segnaposto contenuto 2"/>
          <p:cNvSpPr>
            <a:spLocks noGrp="1"/>
          </p:cNvSpPr>
          <p:nvPr>
            <p:ph idx="1"/>
          </p:nvPr>
        </p:nvSpPr>
        <p:spPr>
          <a:xfrm>
            <a:off x="179512" y="952501"/>
            <a:ext cx="8784976" cy="5026024"/>
          </a:xfrm>
        </p:spPr>
        <p:txBody>
          <a:bodyPr>
            <a:normAutofit/>
          </a:bodyPr>
          <a:lstStyle/>
          <a:p>
            <a:pPr marL="0" lvl="1" indent="0" algn="just">
              <a:buFontTx/>
              <a:buNone/>
            </a:pPr>
            <a:r>
              <a:rPr lang="it-IT" altLang="it-IT" sz="2400" dirty="0" smtClean="0">
                <a:latin typeface="Arial" panose="020B0604020202020204" pitchFamily="34" charset="0"/>
                <a:cs typeface="Arial" panose="020B0604020202020204" pitchFamily="34" charset="0"/>
              </a:rPr>
              <a:t>Il </a:t>
            </a:r>
            <a:r>
              <a:rPr lang="it-IT" altLang="it-IT" sz="2400" dirty="0">
                <a:latin typeface="Arial" panose="020B0604020202020204" pitchFamily="34" charset="0"/>
                <a:cs typeface="Arial" panose="020B0604020202020204" pitchFamily="34" charset="0"/>
              </a:rPr>
              <a:t>17 </a:t>
            </a:r>
            <a:r>
              <a:rPr lang="it-IT" altLang="it-IT" sz="2400" dirty="0" smtClean="0">
                <a:latin typeface="Arial" panose="020B0604020202020204" pitchFamily="34" charset="0"/>
                <a:cs typeface="Arial" panose="020B0604020202020204" pitchFamily="34" charset="0"/>
              </a:rPr>
              <a:t>maggio 2017 </a:t>
            </a:r>
            <a:r>
              <a:rPr lang="it-IT" altLang="it-IT" sz="2400" dirty="0">
                <a:latin typeface="Arial" panose="020B0604020202020204" pitchFamily="34" charset="0"/>
                <a:cs typeface="Arial" panose="020B0604020202020204" pitchFamily="34" charset="0"/>
              </a:rPr>
              <a:t>la Commissione europea ha approvato gli emendamenti al </a:t>
            </a:r>
            <a:r>
              <a:rPr lang="it-IT" altLang="it-IT" sz="2400" dirty="0" smtClean="0">
                <a:latin typeface="Arial" panose="020B0604020202020204" pitchFamily="34" charset="0"/>
                <a:cs typeface="Arial" panose="020B0604020202020204" pitchFamily="34" charset="0"/>
              </a:rPr>
              <a:t>GBER (due </a:t>
            </a:r>
            <a:r>
              <a:rPr lang="it-IT" altLang="it-IT" sz="2400" dirty="0">
                <a:latin typeface="Arial" panose="020B0604020202020204" pitchFamily="34" charset="0"/>
                <a:cs typeface="Arial" panose="020B0604020202020204" pitchFamily="34" charset="0"/>
              </a:rPr>
              <a:t>consultazioni </a:t>
            </a:r>
            <a:r>
              <a:rPr lang="it-IT" altLang="it-IT" sz="2400" dirty="0" smtClean="0">
                <a:latin typeface="Arial" panose="020B0604020202020204" pitchFamily="34" charset="0"/>
                <a:cs typeface="Arial" panose="020B0604020202020204" pitchFamily="34" charset="0"/>
              </a:rPr>
              <a:t>pubbliche)</a:t>
            </a:r>
            <a:endParaRPr lang="it-IT" altLang="it-IT" sz="2400" dirty="0">
              <a:latin typeface="Arial" panose="020B0604020202020204" pitchFamily="34" charset="0"/>
              <a:cs typeface="Arial" panose="020B0604020202020204" pitchFamily="34" charset="0"/>
            </a:endParaRPr>
          </a:p>
          <a:p>
            <a:pPr marL="0" lvl="1" indent="0" algn="just">
              <a:buFontTx/>
              <a:buNone/>
            </a:pPr>
            <a:endParaRPr lang="it-IT" altLang="it-IT" sz="2400" dirty="0" smtClean="0">
              <a:latin typeface="Arial" panose="020B0604020202020204" pitchFamily="34" charset="0"/>
              <a:cs typeface="Arial" panose="020B0604020202020204" pitchFamily="34" charset="0"/>
            </a:endParaRPr>
          </a:p>
          <a:p>
            <a:pPr marL="0" lvl="1" indent="0" algn="just">
              <a:buNone/>
            </a:pPr>
            <a:r>
              <a:rPr lang="it-IT" altLang="it-IT" sz="2400" dirty="0" smtClean="0">
                <a:latin typeface="Arial" panose="020B0604020202020204" pitchFamily="34" charset="0"/>
                <a:cs typeface="Arial" panose="020B0604020202020204" pitchFamily="34" charset="0"/>
              </a:rPr>
              <a:t>Regolamento </a:t>
            </a:r>
            <a:r>
              <a:rPr lang="it-IT" altLang="it-IT" sz="2400" dirty="0">
                <a:latin typeface="Arial" panose="020B0604020202020204" pitchFamily="34" charset="0"/>
                <a:cs typeface="Arial" panose="020B0604020202020204" pitchFamily="34" charset="0"/>
              </a:rPr>
              <a:t>(UE) 2017/1084 della Commissione del 14 giugno 2017 </a:t>
            </a:r>
            <a:r>
              <a:rPr lang="it-IT" altLang="it-IT" sz="2400" dirty="0" smtClean="0">
                <a:latin typeface="Arial" panose="020B0604020202020204" pitchFamily="34" charset="0"/>
                <a:cs typeface="Arial" panose="020B0604020202020204" pitchFamily="34" charset="0"/>
              </a:rPr>
              <a:t>(</a:t>
            </a:r>
            <a:r>
              <a:rPr lang="it-IT" altLang="it-IT" sz="2400" dirty="0">
                <a:latin typeface="Arial" panose="020B0604020202020204" pitchFamily="34" charset="0"/>
                <a:cs typeface="Arial" panose="020B0604020202020204" pitchFamily="34" charset="0"/>
              </a:rPr>
              <a:t>GUUE serie L n. 156 del 20.06.2017)</a:t>
            </a:r>
          </a:p>
          <a:p>
            <a:pPr marL="0" lvl="1" indent="0" algn="just">
              <a:buNone/>
            </a:pPr>
            <a:endParaRPr lang="it-IT" altLang="it-IT" sz="2400" dirty="0">
              <a:latin typeface="Arial" panose="020B0604020202020204" pitchFamily="34" charset="0"/>
              <a:cs typeface="Arial" panose="020B0604020202020204" pitchFamily="34" charset="0"/>
            </a:endParaRPr>
          </a:p>
          <a:p>
            <a:pPr marL="0" lvl="1" indent="0" algn="just">
              <a:buNone/>
            </a:pPr>
            <a:r>
              <a:rPr lang="it-IT" altLang="it-IT" sz="2400" dirty="0">
                <a:latin typeface="Arial" panose="020B0604020202020204" pitchFamily="34" charset="0"/>
                <a:cs typeface="Arial" panose="020B0604020202020204" pitchFamily="34" charset="0"/>
              </a:rPr>
              <a:t>Novità più importante: estensione GBER a porti e </a:t>
            </a:r>
            <a:r>
              <a:rPr lang="it-IT" altLang="it-IT" sz="2400" dirty="0" smtClean="0">
                <a:latin typeface="Arial" panose="020B0604020202020204" pitchFamily="34" charset="0"/>
                <a:cs typeface="Arial" panose="020B0604020202020204" pitchFamily="34" charset="0"/>
              </a:rPr>
              <a:t>aeroporti</a:t>
            </a:r>
            <a:endParaRPr lang="it-IT" altLang="it-IT" sz="2400" dirty="0">
              <a:latin typeface="Arial" panose="020B0604020202020204" pitchFamily="34" charset="0"/>
              <a:cs typeface="Arial" panose="020B0604020202020204" pitchFamily="34" charset="0"/>
            </a:endParaRPr>
          </a:p>
          <a:p>
            <a:pPr marL="0" lvl="1" indent="0" algn="ctr">
              <a:buNone/>
            </a:pPr>
            <a:r>
              <a:rPr lang="it-IT" altLang="it-IT" sz="4800" dirty="0" smtClean="0">
                <a:latin typeface="Arial" panose="020B0604020202020204" pitchFamily="34" charset="0"/>
                <a:cs typeface="Arial" panose="020B0604020202020204" pitchFamily="34" charset="0"/>
              </a:rPr>
              <a:t>⇣</a:t>
            </a:r>
            <a:endParaRPr lang="it-IT" altLang="it-IT" sz="2400" dirty="0">
              <a:latin typeface="Arial" panose="020B0604020202020204" pitchFamily="34" charset="0"/>
              <a:cs typeface="Arial" panose="020B0604020202020204" pitchFamily="34" charset="0"/>
            </a:endParaRPr>
          </a:p>
          <a:p>
            <a:pPr marL="0" lvl="1" indent="0" algn="just">
              <a:buNone/>
            </a:pPr>
            <a:r>
              <a:rPr lang="it-IT" altLang="it-IT" sz="2400" dirty="0">
                <a:latin typeface="Arial" panose="020B0604020202020204" pitchFamily="34" charset="0"/>
                <a:cs typeface="Arial" panose="020B0604020202020204" pitchFamily="34" charset="0"/>
              </a:rPr>
              <a:t>Acquisizione sufficiente esperienza da parte della </a:t>
            </a:r>
            <a:r>
              <a:rPr lang="it-IT" altLang="it-IT" sz="2400" dirty="0" smtClean="0">
                <a:latin typeface="Arial" panose="020B0604020202020204" pitchFamily="34" charset="0"/>
                <a:cs typeface="Arial" panose="020B0604020202020204" pitchFamily="34" charset="0"/>
              </a:rPr>
              <a:t>CE</a:t>
            </a:r>
            <a:endParaRPr lang="it-IT" altLang="it-IT"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5093061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olo 1"/>
          <p:cNvSpPr>
            <a:spLocks noGrp="1"/>
          </p:cNvSpPr>
          <p:nvPr>
            <p:ph type="title"/>
          </p:nvPr>
        </p:nvSpPr>
        <p:spPr>
          <a:xfrm>
            <a:off x="685800" y="115888"/>
            <a:ext cx="7772400" cy="720725"/>
          </a:xfrm>
        </p:spPr>
        <p:txBody>
          <a:bodyPr/>
          <a:lstStyle/>
          <a:p>
            <a:r>
              <a:rPr lang="it-IT" altLang="it-IT" sz="2400" b="1" smtClean="0">
                <a:solidFill>
                  <a:srgbClr val="FF0000"/>
                </a:solidFill>
                <a:latin typeface="Times New Roman" panose="02020603050405020304" pitchFamily="18" charset="0"/>
              </a:rPr>
              <a:t> </a:t>
            </a:r>
          </a:p>
        </p:txBody>
      </p:sp>
      <p:sp>
        <p:nvSpPr>
          <p:cNvPr id="38914" name="Segnaposto contenuto 2"/>
          <p:cNvSpPr>
            <a:spLocks noGrp="1"/>
          </p:cNvSpPr>
          <p:nvPr>
            <p:ph idx="1"/>
          </p:nvPr>
        </p:nvSpPr>
        <p:spPr>
          <a:xfrm>
            <a:off x="179512" y="1244227"/>
            <a:ext cx="8784976" cy="2760837"/>
          </a:xfrm>
        </p:spPr>
        <p:txBody>
          <a:bodyPr>
            <a:normAutofit lnSpcReduction="10000"/>
          </a:bodyPr>
          <a:lstStyle/>
          <a:p>
            <a:pPr marL="0" lvl="1" indent="0" algn="just">
              <a:buNone/>
              <a:defRPr/>
            </a:pPr>
            <a:r>
              <a:rPr lang="it-IT" altLang="x-none" sz="2400" dirty="0">
                <a:latin typeface="Arial" panose="020B0604020202020204" pitchFamily="34" charset="0"/>
                <a:cs typeface="Arial" panose="020B0604020202020204" pitchFamily="34" charset="0"/>
              </a:rPr>
              <a:t>La </a:t>
            </a:r>
            <a:r>
              <a:rPr lang="it-IT" altLang="x-none" sz="2400" dirty="0" smtClean="0">
                <a:latin typeface="Arial" panose="020B0604020202020204" pitchFamily="34" charset="0"/>
                <a:cs typeface="Arial" panose="020B0604020202020204" pitchFamily="34" charset="0"/>
              </a:rPr>
              <a:t>Commissione europea </a:t>
            </a:r>
            <a:r>
              <a:rPr lang="it-IT" altLang="x-none" sz="2400" dirty="0">
                <a:latin typeface="Arial" panose="020B0604020202020204" pitchFamily="34" charset="0"/>
                <a:cs typeface="Arial" panose="020B0604020202020204" pitchFamily="34" charset="0"/>
              </a:rPr>
              <a:t>ha raggiunto l’obiettivo che si era prefissata:</a:t>
            </a:r>
          </a:p>
          <a:p>
            <a:pPr marL="0" lvl="1" indent="0" algn="just">
              <a:buNone/>
              <a:defRPr/>
            </a:pPr>
            <a:endParaRPr lang="it-IT" altLang="x-none" sz="2400" dirty="0">
              <a:latin typeface="Arial" panose="020B0604020202020204" pitchFamily="34" charset="0"/>
              <a:cs typeface="Arial" panose="020B0604020202020204" pitchFamily="34" charset="0"/>
            </a:endParaRPr>
          </a:p>
          <a:p>
            <a:pPr marL="342900" lvl="1" indent="-342900" algn="just">
              <a:buFont typeface="Wingdings" panose="05000000000000000000" pitchFamily="2" charset="2"/>
              <a:buChar char="Ø"/>
              <a:defRPr/>
            </a:pPr>
            <a:r>
              <a:rPr lang="it-IT" altLang="x-none" sz="2400" dirty="0">
                <a:latin typeface="Arial" panose="020B0604020202020204" pitchFamily="34" charset="0"/>
                <a:cs typeface="Arial" panose="020B0604020202020204" pitchFamily="34" charset="0"/>
              </a:rPr>
              <a:t>far “uscire” dalla nozione di aiuto molte tipologie di misure di sostegno </a:t>
            </a:r>
            <a:r>
              <a:rPr lang="it-IT" altLang="x-none" sz="2400" dirty="0" smtClean="0">
                <a:latin typeface="Arial" panose="020B0604020202020204" pitchFamily="34" charset="0"/>
                <a:cs typeface="Arial" panose="020B0604020202020204" pitchFamily="34" charset="0"/>
              </a:rPr>
              <a:t>pubblico</a:t>
            </a:r>
            <a:endParaRPr lang="it-IT" altLang="x-none" sz="2400" dirty="0">
              <a:latin typeface="Arial" panose="020B0604020202020204" pitchFamily="34" charset="0"/>
              <a:cs typeface="Arial" panose="020B0604020202020204" pitchFamily="34" charset="0"/>
            </a:endParaRPr>
          </a:p>
          <a:p>
            <a:pPr marL="342900" lvl="1" indent="-342900" algn="just">
              <a:buFont typeface="Wingdings" panose="05000000000000000000" pitchFamily="2" charset="2"/>
              <a:buChar char="Ø"/>
              <a:defRPr/>
            </a:pPr>
            <a:endParaRPr lang="it-IT" altLang="x-none" sz="2400" dirty="0">
              <a:latin typeface="Arial" panose="020B0604020202020204" pitchFamily="34" charset="0"/>
              <a:cs typeface="Arial" panose="020B0604020202020204" pitchFamily="34" charset="0"/>
            </a:endParaRPr>
          </a:p>
          <a:p>
            <a:pPr marL="342900" lvl="1" indent="-342900" algn="just">
              <a:buFont typeface="Wingdings" panose="05000000000000000000" pitchFamily="2" charset="2"/>
              <a:buChar char="Ø"/>
              <a:defRPr/>
            </a:pPr>
            <a:r>
              <a:rPr lang="it-IT" altLang="x-none" sz="2400" dirty="0">
                <a:latin typeface="Arial" panose="020B0604020202020204" pitchFamily="34" charset="0"/>
                <a:cs typeface="Arial" panose="020B0604020202020204" pitchFamily="34" charset="0"/>
              </a:rPr>
              <a:t>rendere esentabili il 95% delle misure di aiuto di </a:t>
            </a:r>
            <a:r>
              <a:rPr lang="it-IT" altLang="x-none" sz="2400" dirty="0" smtClean="0">
                <a:latin typeface="Arial" panose="020B0604020202020204" pitchFamily="34" charset="0"/>
                <a:cs typeface="Arial" panose="020B0604020202020204" pitchFamily="34" charset="0"/>
              </a:rPr>
              <a:t>Stato</a:t>
            </a:r>
            <a:endParaRPr lang="it-IT" altLang="x-none" sz="2400" dirty="0">
              <a:latin typeface="Arial" panose="020B0604020202020204" pitchFamily="34" charset="0"/>
              <a:cs typeface="Arial" panose="020B0604020202020204" pitchFamily="34" charset="0"/>
            </a:endParaRPr>
          </a:p>
        </p:txBody>
      </p:sp>
      <p:sp>
        <p:nvSpPr>
          <p:cNvPr id="6" name="Titolo 1"/>
          <p:cNvSpPr txBox="1">
            <a:spLocks/>
          </p:cNvSpPr>
          <p:nvPr/>
        </p:nvSpPr>
        <p:spPr>
          <a:xfrm>
            <a:off x="395536" y="268288"/>
            <a:ext cx="8215064"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altLang="it-IT" sz="2400" b="1" dirty="0" smtClean="0">
                <a:latin typeface="Arial" panose="020B0604020202020204" pitchFamily="34" charset="0"/>
                <a:ea typeface="MS PGothic" panose="020B0600070205080204" pitchFamily="34" charset="-128"/>
              </a:rPr>
              <a:t>Modifiche al GBER</a:t>
            </a:r>
            <a:endParaRPr lang="it-IT" altLang="it-IT" sz="2400" b="1" dirty="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xmlns="" val="33654352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a:xfrm>
            <a:off x="683568" y="172457"/>
            <a:ext cx="7772400" cy="538468"/>
          </a:xfrm>
        </p:spPr>
        <p:txBody>
          <a:bodyPr/>
          <a:lstStyle/>
          <a:p>
            <a:r>
              <a:rPr lang="it-IT" altLang="it-IT" sz="2400" b="1" dirty="0" smtClean="0">
                <a:latin typeface="Arial" panose="020B0604020202020204" pitchFamily="34" charset="0"/>
                <a:ea typeface="MS PGothic" panose="020B0600070205080204" pitchFamily="34" charset="-128"/>
                <a:cs typeface="+mn-cs"/>
              </a:rPr>
              <a:t>Reg. 651/2014 GBER - Campo </a:t>
            </a:r>
            <a:r>
              <a:rPr lang="it-IT" altLang="it-IT" sz="2400" b="1" dirty="0">
                <a:latin typeface="Arial" panose="020B0604020202020204" pitchFamily="34" charset="0"/>
                <a:ea typeface="MS PGothic" panose="020B0600070205080204" pitchFamily="34" charset="-128"/>
                <a:cs typeface="+mn-cs"/>
              </a:rPr>
              <a:t>di applicazione (art.1)</a:t>
            </a:r>
          </a:p>
        </p:txBody>
      </p:sp>
      <p:sp>
        <p:nvSpPr>
          <p:cNvPr id="5" name="Rettangolo 7"/>
          <p:cNvSpPr/>
          <p:nvPr/>
        </p:nvSpPr>
        <p:spPr>
          <a:xfrm>
            <a:off x="3988423" y="1028404"/>
            <a:ext cx="4976065" cy="327024"/>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Agli investimenti</a:t>
            </a:r>
          </a:p>
        </p:txBody>
      </p:sp>
      <p:sp>
        <p:nvSpPr>
          <p:cNvPr id="6" name="Rettangolo 7"/>
          <p:cNvSpPr/>
          <p:nvPr/>
        </p:nvSpPr>
        <p:spPr>
          <a:xfrm>
            <a:off x="3988422" y="1398104"/>
            <a:ext cx="4976065" cy="332740"/>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Al funzionamento</a:t>
            </a:r>
          </a:p>
        </p:txBody>
      </p:sp>
      <p:sp>
        <p:nvSpPr>
          <p:cNvPr id="7" name="Rettangolo 7"/>
          <p:cNvSpPr/>
          <p:nvPr/>
        </p:nvSpPr>
        <p:spPr>
          <a:xfrm>
            <a:off x="3988423" y="1771704"/>
            <a:ext cx="4976065" cy="358798"/>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Per lo sviluppo urbano</a:t>
            </a:r>
          </a:p>
        </p:txBody>
      </p:sp>
      <p:sp>
        <p:nvSpPr>
          <p:cNvPr id="8" name="Rettangolo 7"/>
          <p:cNvSpPr/>
          <p:nvPr/>
        </p:nvSpPr>
        <p:spPr>
          <a:xfrm>
            <a:off x="323526" y="1404672"/>
            <a:ext cx="3455987" cy="365919"/>
          </a:xfrm>
          <a:prstGeom prst="rect">
            <a:avLst/>
          </a:prstGeom>
          <a:noFill/>
          <a:ln/>
          <a:effectLst/>
        </p:spPr>
        <p:style>
          <a:lnRef idx="1">
            <a:schemeClr val="dk1"/>
          </a:lnRef>
          <a:fillRef idx="2">
            <a:schemeClr val="dk1"/>
          </a:fillRef>
          <a:effectRef idx="1">
            <a:schemeClr val="dk1"/>
          </a:effectRef>
          <a:fontRef idx="minor">
            <a:schemeClr val="dk1"/>
          </a:fontRef>
        </p:style>
        <p:txBody>
          <a:bodyPr lIns="36000" rIns="36000"/>
          <a:lstStyle/>
          <a:p>
            <a:pPr>
              <a:defRPr/>
            </a:pPr>
            <a:r>
              <a:rPr lang="it-IT" sz="2000" i="1" dirty="0">
                <a:solidFill>
                  <a:srgbClr val="002060"/>
                </a:solidFill>
              </a:rPr>
              <a:t>Aiuti a finalità regionale</a:t>
            </a:r>
          </a:p>
        </p:txBody>
      </p:sp>
      <p:sp>
        <p:nvSpPr>
          <p:cNvPr id="9" name="Rettangolo 7"/>
          <p:cNvSpPr/>
          <p:nvPr/>
        </p:nvSpPr>
        <p:spPr>
          <a:xfrm>
            <a:off x="323526" y="2995057"/>
            <a:ext cx="3455987" cy="432688"/>
          </a:xfrm>
          <a:prstGeom prst="rect">
            <a:avLst/>
          </a:prstGeom>
          <a:noFill/>
          <a:ln/>
          <a:effectLst/>
        </p:spPr>
        <p:style>
          <a:lnRef idx="1">
            <a:schemeClr val="dk1"/>
          </a:lnRef>
          <a:fillRef idx="2">
            <a:schemeClr val="dk1"/>
          </a:fillRef>
          <a:effectRef idx="1">
            <a:schemeClr val="dk1"/>
          </a:effectRef>
          <a:fontRef idx="minor">
            <a:schemeClr val="dk1"/>
          </a:fontRef>
        </p:style>
        <p:txBody>
          <a:bodyPr lIns="36000" rIns="36000"/>
          <a:lstStyle/>
          <a:p>
            <a:pPr>
              <a:defRPr/>
            </a:pPr>
            <a:r>
              <a:rPr lang="it-IT" sz="2000" i="1" dirty="0">
                <a:solidFill>
                  <a:srgbClr val="002060"/>
                </a:solidFill>
              </a:rPr>
              <a:t>Aiuti alle PMI</a:t>
            </a:r>
          </a:p>
        </p:txBody>
      </p:sp>
      <p:sp>
        <p:nvSpPr>
          <p:cNvPr id="10" name="Rettangolo 7"/>
          <p:cNvSpPr/>
          <p:nvPr/>
        </p:nvSpPr>
        <p:spPr>
          <a:xfrm>
            <a:off x="3988423" y="2479118"/>
            <a:ext cx="4976065" cy="325665"/>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Agli investimenti in favore di PMI</a:t>
            </a:r>
          </a:p>
        </p:txBody>
      </p:sp>
      <p:sp>
        <p:nvSpPr>
          <p:cNvPr id="11" name="Rettangolo 7"/>
          <p:cNvSpPr/>
          <p:nvPr/>
        </p:nvSpPr>
        <p:spPr>
          <a:xfrm>
            <a:off x="3992190" y="2845643"/>
            <a:ext cx="4972298" cy="365758"/>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Per servizi di consulenza</a:t>
            </a:r>
          </a:p>
        </p:txBody>
      </p:sp>
      <p:sp>
        <p:nvSpPr>
          <p:cNvPr id="12" name="Rettangolo 7"/>
          <p:cNvSpPr/>
          <p:nvPr/>
        </p:nvSpPr>
        <p:spPr>
          <a:xfrm>
            <a:off x="3992190" y="3248179"/>
            <a:ext cx="4972298" cy="360789"/>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Per la partecipazione alle fiere</a:t>
            </a:r>
          </a:p>
        </p:txBody>
      </p:sp>
      <p:sp>
        <p:nvSpPr>
          <p:cNvPr id="13" name="Rettangolo 7"/>
          <p:cNvSpPr/>
          <p:nvPr/>
        </p:nvSpPr>
        <p:spPr>
          <a:xfrm>
            <a:off x="3992190" y="3649828"/>
            <a:ext cx="4972298" cy="361247"/>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Per i costi di </a:t>
            </a:r>
            <a:r>
              <a:rPr lang="it-IT" sz="2000" i="1" dirty="0" smtClean="0">
                <a:solidFill>
                  <a:srgbClr val="002060"/>
                </a:solidFill>
              </a:rPr>
              <a:t>cooperazione </a:t>
            </a:r>
            <a:r>
              <a:rPr lang="it-IT" sz="2000" i="1" dirty="0">
                <a:solidFill>
                  <a:srgbClr val="002060"/>
                </a:solidFill>
              </a:rPr>
              <a:t>(progetti CTE)</a:t>
            </a:r>
          </a:p>
        </p:txBody>
      </p:sp>
      <p:sp>
        <p:nvSpPr>
          <p:cNvPr id="14" name="Rettangolo 7"/>
          <p:cNvSpPr/>
          <p:nvPr/>
        </p:nvSpPr>
        <p:spPr>
          <a:xfrm>
            <a:off x="323526" y="4769687"/>
            <a:ext cx="3455987" cy="752779"/>
          </a:xfrm>
          <a:prstGeom prst="rect">
            <a:avLst/>
          </a:prstGeom>
          <a:noFill/>
          <a:ln/>
          <a:effectLst/>
        </p:spPr>
        <p:style>
          <a:lnRef idx="1">
            <a:schemeClr val="dk1"/>
          </a:lnRef>
          <a:fillRef idx="2">
            <a:schemeClr val="dk1"/>
          </a:fillRef>
          <a:effectRef idx="1">
            <a:schemeClr val="dk1"/>
          </a:effectRef>
          <a:fontRef idx="minor">
            <a:schemeClr val="dk1"/>
          </a:fontRef>
        </p:style>
        <p:txBody>
          <a:bodyPr lIns="36000" rIns="36000"/>
          <a:lstStyle/>
          <a:p>
            <a:pPr>
              <a:defRPr/>
            </a:pPr>
            <a:r>
              <a:rPr lang="it-IT" sz="2000" i="1" dirty="0">
                <a:solidFill>
                  <a:srgbClr val="002060"/>
                </a:solidFill>
              </a:rPr>
              <a:t>Aiuti per l’accesso delle PMI ai finanziamenti</a:t>
            </a:r>
          </a:p>
        </p:txBody>
      </p:sp>
      <p:sp>
        <p:nvSpPr>
          <p:cNvPr id="15" name="Rettangolo 7"/>
          <p:cNvSpPr/>
          <p:nvPr/>
        </p:nvSpPr>
        <p:spPr>
          <a:xfrm>
            <a:off x="3992191" y="4369508"/>
            <a:ext cx="4972297" cy="343047"/>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Al finanziamento del rischio</a:t>
            </a:r>
          </a:p>
        </p:txBody>
      </p:sp>
      <p:sp>
        <p:nvSpPr>
          <p:cNvPr id="16" name="Rettangolo 7"/>
          <p:cNvSpPr/>
          <p:nvPr/>
        </p:nvSpPr>
        <p:spPr>
          <a:xfrm>
            <a:off x="3999560" y="4771142"/>
            <a:ext cx="4964927" cy="319322"/>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Alle imprese in fase di avviamento</a:t>
            </a:r>
          </a:p>
        </p:txBody>
      </p:sp>
      <p:sp>
        <p:nvSpPr>
          <p:cNvPr id="17" name="Rettangolo 7"/>
          <p:cNvSpPr/>
          <p:nvPr/>
        </p:nvSpPr>
        <p:spPr>
          <a:xfrm>
            <a:off x="3999560" y="5153565"/>
            <a:ext cx="4964927" cy="377835"/>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Alle piattaforme alternative di negoziazione </a:t>
            </a:r>
          </a:p>
        </p:txBody>
      </p:sp>
      <p:sp>
        <p:nvSpPr>
          <p:cNvPr id="18" name="Rettangolo 7"/>
          <p:cNvSpPr/>
          <p:nvPr/>
        </p:nvSpPr>
        <p:spPr>
          <a:xfrm>
            <a:off x="4006933" y="5568708"/>
            <a:ext cx="4957555" cy="362989"/>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Ai costi di esplorazione</a:t>
            </a:r>
          </a:p>
        </p:txBody>
      </p:sp>
      <p:sp>
        <p:nvSpPr>
          <p:cNvPr id="33" name="Rettangolo 32"/>
          <p:cNvSpPr/>
          <p:nvPr/>
        </p:nvSpPr>
        <p:spPr>
          <a:xfrm>
            <a:off x="3995936" y="5949280"/>
            <a:ext cx="4968552" cy="648072"/>
          </a:xfrm>
          <a:prstGeom prst="rect">
            <a:avLst/>
          </a:prstGeom>
          <a:solidFill>
            <a:schemeClr val="bg2">
              <a:lumMod val="40000"/>
              <a:lumOff val="60000"/>
            </a:schemeClr>
          </a:solidFill>
          <a:ln/>
          <a:effectLst/>
        </p:spPr>
        <p:style>
          <a:lnRef idx="1">
            <a:schemeClr val="dk1"/>
          </a:lnRef>
          <a:fillRef idx="2">
            <a:schemeClr val="dk1"/>
          </a:fillRef>
          <a:effectRef idx="1">
            <a:schemeClr val="dk1"/>
          </a:effectRef>
          <a:fontRef idx="minor">
            <a:schemeClr val="dk1"/>
          </a:fontRef>
        </p:style>
        <p:txBody>
          <a:bodyPr lIns="36000" rIns="36000"/>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it-IT" altLang="it-IT" sz="2000" i="1" dirty="0" smtClean="0">
                <a:solidFill>
                  <a:srgbClr val="002060"/>
                </a:solidFill>
                <a:latin typeface="+mn-lt"/>
                <a:ea typeface="+mn-ea"/>
              </a:rPr>
              <a:t>Aiuti a favore dei lavoratori svantaggiati e con disabilità</a:t>
            </a:r>
          </a:p>
        </p:txBody>
      </p:sp>
    </p:spTree>
    <p:extLst>
      <p:ext uri="{BB962C8B-B14F-4D97-AF65-F5344CB8AC3E}">
        <p14:creationId xmlns:p14="http://schemas.microsoft.com/office/powerpoint/2010/main" xmlns="" val="16083730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7295685" cy="5289588"/>
          </a:xfrm>
        </p:spPr>
        <p:txBody>
          <a:bodyPr>
            <a:normAutofit/>
          </a:bodyPr>
          <a:lstStyle/>
          <a:p>
            <a:pPr>
              <a:lnSpc>
                <a:spcPct val="100000"/>
              </a:lnSpc>
            </a:pPr>
            <a:r>
              <a:rPr lang="it-IT" altLang="it-IT" sz="2400" i="0" dirty="0" smtClean="0">
                <a:solidFill>
                  <a:srgbClr val="000000"/>
                </a:solidFill>
                <a:latin typeface="+mn-lt"/>
              </a:rPr>
              <a:t> </a:t>
            </a:r>
            <a:endParaRPr lang="it-IT" sz="2400" b="1" dirty="0">
              <a:latin typeface="+mn-lt"/>
            </a:endParaRPr>
          </a:p>
        </p:txBody>
      </p:sp>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5" name="CasellaDiTesto 4"/>
          <p:cNvSpPr txBox="1"/>
          <p:nvPr/>
        </p:nvSpPr>
        <p:spPr>
          <a:xfrm>
            <a:off x="285720" y="714356"/>
            <a:ext cx="8643998" cy="4216539"/>
          </a:xfrm>
          <a:prstGeom prst="rect">
            <a:avLst/>
          </a:prstGeom>
          <a:noFill/>
        </p:spPr>
        <p:txBody>
          <a:bodyPr wrap="square" rtlCol="0">
            <a:spAutoFit/>
          </a:bodyPr>
          <a:lstStyle/>
          <a:p>
            <a:pPr algn="just">
              <a:spcBef>
                <a:spcPts val="300"/>
              </a:spcBef>
              <a:spcAft>
                <a:spcPts val="300"/>
              </a:spcAft>
              <a:buFontTx/>
              <a:buNone/>
            </a:pPr>
            <a:r>
              <a:rPr lang="it-IT" altLang="it-IT" sz="2400" b="1" dirty="0">
                <a:latin typeface="Arial" panose="020B0604020202020204" pitchFamily="34" charset="0"/>
                <a:ea typeface="MS PGothic" panose="020B0600070205080204" pitchFamily="34" charset="-128"/>
                <a:cs typeface="+mj-cs"/>
              </a:rPr>
              <a:t>Processo “Fitness </a:t>
            </a:r>
            <a:r>
              <a:rPr lang="it-IT" altLang="it-IT" sz="2400" b="1" dirty="0" err="1">
                <a:latin typeface="Arial" panose="020B0604020202020204" pitchFamily="34" charset="0"/>
                <a:ea typeface="MS PGothic" panose="020B0600070205080204" pitchFamily="34" charset="-128"/>
                <a:cs typeface="+mj-cs"/>
              </a:rPr>
              <a:t>check</a:t>
            </a:r>
            <a:r>
              <a:rPr lang="it-IT" altLang="it-IT" sz="2400" b="1" dirty="0">
                <a:latin typeface="Arial" panose="020B0604020202020204" pitchFamily="34" charset="0"/>
                <a:ea typeface="MS PGothic" panose="020B0600070205080204" pitchFamily="34" charset="-128"/>
                <a:cs typeface="+mj-cs"/>
              </a:rPr>
              <a:t>” della CE in materia di aiuti di Stato</a:t>
            </a:r>
          </a:p>
          <a:p>
            <a:pPr algn="just">
              <a:spcBef>
                <a:spcPts val="300"/>
              </a:spcBef>
              <a:spcAft>
                <a:spcPts val="300"/>
              </a:spcAft>
              <a:buFontTx/>
              <a:buNone/>
            </a:pPr>
            <a:endParaRPr lang="it-IT" altLang="it-IT" dirty="0"/>
          </a:p>
          <a:p>
            <a:pPr algn="just">
              <a:spcBef>
                <a:spcPts val="300"/>
              </a:spcBef>
              <a:spcAft>
                <a:spcPts val="300"/>
              </a:spcAft>
              <a:buFontTx/>
              <a:buNone/>
            </a:pPr>
            <a:r>
              <a:rPr lang="it-IT" altLang="it-IT" sz="2400" dirty="0">
                <a:latin typeface="Arial" panose="020B0604020202020204" pitchFamily="34" charset="0"/>
                <a:cs typeface="Arial" panose="020B0604020202020204" pitchFamily="34" charset="0"/>
              </a:rPr>
              <a:t>Con una Comunicazione del 7 gennaio </a:t>
            </a:r>
            <a:r>
              <a:rPr lang="it-IT" altLang="it-IT" sz="2400" dirty="0" smtClean="0">
                <a:latin typeface="Arial" panose="020B0604020202020204" pitchFamily="34" charset="0"/>
                <a:cs typeface="Arial" panose="020B0604020202020204" pitchFamily="34" charset="0"/>
              </a:rPr>
              <a:t>2020 </a:t>
            </a:r>
            <a:r>
              <a:rPr lang="it-IT" altLang="it-IT" sz="2400" dirty="0">
                <a:latin typeface="Arial" panose="020B0604020202020204" pitchFamily="34" charset="0"/>
                <a:cs typeface="Arial" panose="020B0604020202020204" pitchFamily="34" charset="0"/>
              </a:rPr>
              <a:t>la Commissione europea ha proposto la proroga di due anni della validità degli orientamenti e delle linee guida sugli </a:t>
            </a:r>
            <a:r>
              <a:rPr lang="it-IT" altLang="it-IT" sz="2400" dirty="0" smtClean="0">
                <a:latin typeface="Arial" panose="020B0604020202020204" pitchFamily="34" charset="0"/>
                <a:cs typeface="Arial" panose="020B0604020202020204" pitchFamily="34" charset="0"/>
              </a:rPr>
              <a:t>aiuti </a:t>
            </a:r>
            <a:r>
              <a:rPr lang="it-IT" altLang="it-IT" sz="2400" dirty="0">
                <a:latin typeface="Arial" panose="020B0604020202020204" pitchFamily="34" charset="0"/>
                <a:cs typeface="Arial" panose="020B0604020202020204" pitchFamily="34" charset="0"/>
              </a:rPr>
              <a:t>di Stato che arriveranno a scadenza nel corso dell’anno 2020 e ha avviato la valutazione sia delle norme in scadenza che di quelle adottate nell’ambito del processo di modernizzazione degli aiuti di Stato per decidere se prorogarle ulteriormente o eventualmente aggiornarle nel prossimo </a:t>
            </a:r>
            <a:r>
              <a:rPr lang="it-IT" altLang="it-IT" sz="2400" dirty="0" smtClean="0">
                <a:latin typeface="Arial" panose="020B0604020202020204" pitchFamily="34" charset="0"/>
                <a:cs typeface="Arial" panose="020B0604020202020204" pitchFamily="34" charset="0"/>
              </a:rPr>
              <a:t>futuro</a:t>
            </a:r>
            <a:endParaRPr lang="it-IT" altLang="x-non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4268478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7295685" cy="5289588"/>
          </a:xfrm>
        </p:spPr>
        <p:txBody>
          <a:bodyPr>
            <a:normAutofit/>
          </a:bodyPr>
          <a:lstStyle/>
          <a:p>
            <a:pPr>
              <a:lnSpc>
                <a:spcPct val="100000"/>
              </a:lnSpc>
            </a:pPr>
            <a:r>
              <a:rPr lang="it-IT" altLang="it-IT" sz="2400" i="0" dirty="0" smtClean="0">
                <a:solidFill>
                  <a:srgbClr val="000000"/>
                </a:solidFill>
                <a:latin typeface="+mn-lt"/>
              </a:rPr>
              <a:t> </a:t>
            </a:r>
            <a:endParaRPr lang="it-IT" sz="2400" b="1" dirty="0">
              <a:latin typeface="+mn-lt"/>
            </a:endParaRPr>
          </a:p>
        </p:txBody>
      </p:sp>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5" name="CasellaDiTesto 4"/>
          <p:cNvSpPr txBox="1"/>
          <p:nvPr/>
        </p:nvSpPr>
        <p:spPr>
          <a:xfrm>
            <a:off x="0" y="142852"/>
            <a:ext cx="9001156" cy="6617196"/>
          </a:xfrm>
          <a:prstGeom prst="rect">
            <a:avLst/>
          </a:prstGeom>
          <a:noFill/>
        </p:spPr>
        <p:txBody>
          <a:bodyPr wrap="square" rtlCol="0">
            <a:spAutoFit/>
          </a:bodyPr>
          <a:lstStyle/>
          <a:p>
            <a:r>
              <a:rPr lang="en-US" sz="2400" b="1" dirty="0"/>
              <a:t>Fitness Check</a:t>
            </a:r>
            <a:r>
              <a:rPr lang="en-US" sz="2400" dirty="0"/>
              <a:t> </a:t>
            </a:r>
            <a:r>
              <a:rPr lang="en-US" sz="2400" b="1" dirty="0"/>
              <a:t>of State aid rules</a:t>
            </a:r>
            <a:r>
              <a:rPr lang="it-IT" sz="2400" dirty="0"/>
              <a:t> </a:t>
            </a:r>
            <a:endParaRPr lang="it-IT" sz="2400" dirty="0" smtClean="0"/>
          </a:p>
          <a:p>
            <a:endParaRPr lang="it-IT" dirty="0"/>
          </a:p>
          <a:p>
            <a:pPr algn="just"/>
            <a:r>
              <a:rPr lang="it-IT" sz="2400" dirty="0" smtClean="0"/>
              <a:t>Commissione europea, Comunicato </a:t>
            </a:r>
            <a:r>
              <a:rPr lang="it-IT" sz="2400" dirty="0"/>
              <a:t>Stampa (IP/19/182) “</a:t>
            </a:r>
            <a:r>
              <a:rPr lang="it-IT" sz="2400" i="1" dirty="0"/>
              <a:t>State </a:t>
            </a:r>
            <a:r>
              <a:rPr lang="it-IT" sz="2400" i="1" dirty="0" err="1"/>
              <a:t>aid</a:t>
            </a:r>
            <a:r>
              <a:rPr lang="it-IT" sz="2400" i="1" dirty="0"/>
              <a:t>: </a:t>
            </a:r>
            <a:r>
              <a:rPr lang="it-IT" sz="2400" i="1" dirty="0" err="1"/>
              <a:t>Commission</a:t>
            </a:r>
            <a:r>
              <a:rPr lang="it-IT" sz="2400" i="1" dirty="0"/>
              <a:t> to </a:t>
            </a:r>
            <a:r>
              <a:rPr lang="it-IT" sz="2400" i="1" dirty="0" err="1"/>
              <a:t>prolong</a:t>
            </a:r>
            <a:r>
              <a:rPr lang="it-IT" sz="2400" i="1" dirty="0"/>
              <a:t> EU State </a:t>
            </a:r>
            <a:r>
              <a:rPr lang="it-IT" sz="2400" i="1" dirty="0" err="1"/>
              <a:t>aid</a:t>
            </a:r>
            <a:r>
              <a:rPr lang="it-IT" sz="2400" i="1" dirty="0"/>
              <a:t> </a:t>
            </a:r>
            <a:r>
              <a:rPr lang="it-IT" sz="2400" i="1" dirty="0" err="1"/>
              <a:t>rules</a:t>
            </a:r>
            <a:r>
              <a:rPr lang="it-IT" sz="2400" i="1" dirty="0"/>
              <a:t> and </a:t>
            </a:r>
            <a:r>
              <a:rPr lang="it-IT" sz="2400" i="1" dirty="0" err="1"/>
              <a:t>launch</a:t>
            </a:r>
            <a:r>
              <a:rPr lang="it-IT" sz="2400" i="1" dirty="0"/>
              <a:t> </a:t>
            </a:r>
            <a:r>
              <a:rPr lang="it-IT" sz="2400" i="1" dirty="0" err="1"/>
              <a:t>evaluation</a:t>
            </a:r>
            <a:r>
              <a:rPr lang="it-IT" sz="2400" dirty="0" smtClean="0"/>
              <a:t>” 7 gennaio 2019, intenzione </a:t>
            </a:r>
            <a:r>
              <a:rPr lang="it-IT" sz="2400" dirty="0"/>
              <a:t>di prorogare di due anni </a:t>
            </a:r>
            <a:r>
              <a:rPr lang="it-IT" sz="2400" dirty="0" smtClean="0"/>
              <a:t>le seguenti </a:t>
            </a:r>
            <a:r>
              <a:rPr lang="it-IT" sz="2400" dirty="0"/>
              <a:t>normative in scadenza al 31 </a:t>
            </a:r>
            <a:r>
              <a:rPr lang="it-IT" sz="2400" dirty="0" smtClean="0"/>
              <a:t>12 2020: </a:t>
            </a:r>
            <a:endParaRPr lang="it-IT" sz="2400" dirty="0"/>
          </a:p>
          <a:p>
            <a:pPr algn="just"/>
            <a:r>
              <a:rPr lang="it-IT" sz="2200" dirty="0" smtClean="0">
                <a:latin typeface="+mn-lt"/>
              </a:rPr>
              <a:t>a) Regolamento </a:t>
            </a:r>
            <a:r>
              <a:rPr lang="it-IT" sz="2200" dirty="0">
                <a:latin typeface="+mn-lt"/>
              </a:rPr>
              <a:t>(UE) n. 651/2014 (GBER</a:t>
            </a:r>
            <a:r>
              <a:rPr lang="it-IT" sz="2200" dirty="0" smtClean="0">
                <a:latin typeface="+mn-lt"/>
              </a:rPr>
              <a:t>)</a:t>
            </a:r>
            <a:endParaRPr lang="it-IT" sz="2200" dirty="0">
              <a:latin typeface="+mn-lt"/>
            </a:endParaRPr>
          </a:p>
          <a:p>
            <a:pPr algn="just"/>
            <a:r>
              <a:rPr lang="it-IT" sz="2200" dirty="0" smtClean="0">
                <a:latin typeface="+mn-lt"/>
              </a:rPr>
              <a:t>b) Regolamento </a:t>
            </a:r>
            <a:r>
              <a:rPr lang="it-IT" sz="2200" dirty="0">
                <a:latin typeface="+mn-lt"/>
              </a:rPr>
              <a:t>(UE) n. 1407/2013 “</a:t>
            </a:r>
            <a:r>
              <a:rPr lang="it-IT" sz="2200" i="1" dirty="0">
                <a:latin typeface="+mn-lt"/>
              </a:rPr>
              <a:t>de </a:t>
            </a:r>
            <a:r>
              <a:rPr lang="it-IT" sz="2200" i="1" dirty="0" err="1">
                <a:latin typeface="+mn-lt"/>
              </a:rPr>
              <a:t>minimis</a:t>
            </a:r>
            <a:r>
              <a:rPr lang="it-IT" sz="2200" dirty="0" smtClean="0">
                <a:latin typeface="+mn-lt"/>
              </a:rPr>
              <a:t>”</a:t>
            </a:r>
            <a:endParaRPr lang="it-IT" sz="2200" dirty="0">
              <a:latin typeface="+mn-lt"/>
            </a:endParaRPr>
          </a:p>
          <a:p>
            <a:pPr algn="just"/>
            <a:r>
              <a:rPr lang="it-IT" sz="2200" dirty="0" smtClean="0">
                <a:latin typeface="+mn-lt"/>
              </a:rPr>
              <a:t>c) Orientamenti </a:t>
            </a:r>
            <a:r>
              <a:rPr lang="it-IT" sz="2200" dirty="0">
                <a:latin typeface="+mn-lt"/>
              </a:rPr>
              <a:t>in materia di aiuti di Stato a finalità regionale 2014-2020 (COM 2013/C 209/01</a:t>
            </a:r>
            <a:r>
              <a:rPr lang="it-IT" sz="2200" dirty="0" smtClean="0">
                <a:latin typeface="+mn-lt"/>
              </a:rPr>
              <a:t>)</a:t>
            </a:r>
            <a:endParaRPr lang="it-IT" sz="2200" dirty="0">
              <a:latin typeface="+mn-lt"/>
            </a:endParaRPr>
          </a:p>
          <a:p>
            <a:pPr algn="just"/>
            <a:r>
              <a:rPr lang="it-IT" sz="2200" dirty="0" smtClean="0">
                <a:latin typeface="+mn-lt"/>
              </a:rPr>
              <a:t>d) Orientamenti su </a:t>
            </a:r>
            <a:r>
              <a:rPr lang="it-IT" sz="2200" dirty="0">
                <a:latin typeface="+mn-lt"/>
              </a:rPr>
              <a:t>aiuti di Stato destinati a promuovere </a:t>
            </a:r>
            <a:r>
              <a:rPr lang="it-IT" sz="2200" dirty="0" smtClean="0">
                <a:latin typeface="+mn-lt"/>
              </a:rPr>
              <a:t>investimenti </a:t>
            </a:r>
            <a:r>
              <a:rPr lang="it-IT" sz="2200" dirty="0">
                <a:latin typeface="+mn-lt"/>
              </a:rPr>
              <a:t>per il finanziamento del rischio (COM </a:t>
            </a:r>
            <a:r>
              <a:rPr lang="it-IT" sz="2200" dirty="0" smtClean="0">
                <a:latin typeface="+mn-lt"/>
              </a:rPr>
              <a:t>2014/C </a:t>
            </a:r>
            <a:r>
              <a:rPr lang="it-IT" sz="2200" dirty="0">
                <a:latin typeface="+mn-lt"/>
              </a:rPr>
              <a:t>19/04</a:t>
            </a:r>
            <a:r>
              <a:rPr lang="it-IT" sz="2200" dirty="0" smtClean="0">
                <a:latin typeface="+mn-lt"/>
              </a:rPr>
              <a:t>)</a:t>
            </a:r>
            <a:endParaRPr lang="it-IT" sz="2200" dirty="0">
              <a:latin typeface="+mn-lt"/>
            </a:endParaRPr>
          </a:p>
          <a:p>
            <a:pPr marL="457200" indent="-457200" algn="just">
              <a:buAutoNum type="alphaLcParenR" startAt="5"/>
            </a:pPr>
            <a:r>
              <a:rPr lang="it-IT" sz="2200" dirty="0" smtClean="0">
                <a:latin typeface="+mn-lt"/>
              </a:rPr>
              <a:t>Disciplina </a:t>
            </a:r>
            <a:r>
              <a:rPr lang="it-IT" sz="2200" dirty="0">
                <a:latin typeface="+mn-lt"/>
              </a:rPr>
              <a:t>in materia di aiuti di Stato a favore dell’ambiente e dell’energia 2014-2020 (2014/C 200/01</a:t>
            </a:r>
            <a:r>
              <a:rPr lang="it-IT" sz="2200" dirty="0" smtClean="0">
                <a:latin typeface="+mn-lt"/>
              </a:rPr>
              <a:t>)</a:t>
            </a:r>
            <a:endParaRPr lang="it-IT" sz="2200" dirty="0">
              <a:latin typeface="+mn-lt"/>
            </a:endParaRPr>
          </a:p>
          <a:p>
            <a:pPr marL="457200" indent="-457200" algn="just">
              <a:buAutoNum type="alphaLcParenR" startAt="5"/>
            </a:pPr>
            <a:r>
              <a:rPr lang="it-IT" sz="2200" dirty="0" smtClean="0">
                <a:latin typeface="+mn-lt"/>
              </a:rPr>
              <a:t>Orientamenti su </a:t>
            </a:r>
            <a:r>
              <a:rPr lang="it-IT" sz="2200" dirty="0">
                <a:latin typeface="+mn-lt"/>
              </a:rPr>
              <a:t>aiuti di Stato per il salvataggio e la ristrutturazione di imprese non finanziarie in difficoltà </a:t>
            </a:r>
            <a:r>
              <a:rPr lang="it-IT" sz="2200" dirty="0" smtClean="0">
                <a:latin typeface="+mn-lt"/>
              </a:rPr>
              <a:t>(</a:t>
            </a:r>
            <a:r>
              <a:rPr lang="it-IT" sz="2200" dirty="0">
                <a:latin typeface="+mn-lt"/>
              </a:rPr>
              <a:t>COM 2014/C 249/01</a:t>
            </a:r>
            <a:r>
              <a:rPr lang="it-IT" sz="2200" dirty="0" smtClean="0">
                <a:latin typeface="+mn-lt"/>
              </a:rPr>
              <a:t>)</a:t>
            </a:r>
          </a:p>
          <a:p>
            <a:pPr marL="342900" indent="-342900" algn="just">
              <a:buAutoNum type="alphaLcParenR" startAt="6"/>
            </a:pPr>
            <a:r>
              <a:rPr lang="it-IT" sz="2200" dirty="0" smtClean="0">
                <a:latin typeface="+mn-lt"/>
              </a:rPr>
              <a:t>Criteri </a:t>
            </a:r>
            <a:r>
              <a:rPr lang="it-IT" sz="2200" dirty="0">
                <a:latin typeface="+mn-lt"/>
              </a:rPr>
              <a:t>per l’analisi della compatibilità con il mercato </a:t>
            </a:r>
            <a:r>
              <a:rPr lang="it-IT" sz="2200" dirty="0" smtClean="0">
                <a:latin typeface="+mn-lt"/>
              </a:rPr>
              <a:t>interno degli </a:t>
            </a:r>
            <a:r>
              <a:rPr lang="it-IT" sz="2200" dirty="0">
                <a:latin typeface="+mn-lt"/>
              </a:rPr>
              <a:t>aiuti di Stato destinati a promuovere </a:t>
            </a:r>
            <a:r>
              <a:rPr lang="it-IT" sz="2200" dirty="0" smtClean="0">
                <a:latin typeface="+mn-lt"/>
              </a:rPr>
              <a:t>la realizzazione di importanti </a:t>
            </a:r>
            <a:r>
              <a:rPr lang="it-IT" sz="2200" dirty="0">
                <a:latin typeface="+mn-lt"/>
              </a:rPr>
              <a:t>progetti di comune interesse </a:t>
            </a:r>
            <a:r>
              <a:rPr lang="it-IT" sz="2200" dirty="0" smtClean="0">
                <a:latin typeface="+mn-lt"/>
              </a:rPr>
              <a:t>europeo, </a:t>
            </a:r>
            <a:r>
              <a:rPr lang="it-IT" sz="2200" dirty="0">
                <a:latin typeface="+mn-lt"/>
              </a:rPr>
              <a:t>IPCEI (COM 2014/C 188/02</a:t>
            </a:r>
            <a:r>
              <a:rPr lang="it-IT" sz="2200" dirty="0" smtClean="0">
                <a:latin typeface="+mn-lt"/>
              </a:rPr>
              <a:t>)</a:t>
            </a:r>
          </a:p>
        </p:txBody>
      </p:sp>
    </p:spTree>
    <p:extLst>
      <p:ext uri="{BB962C8B-B14F-4D97-AF65-F5344CB8AC3E}">
        <p14:creationId xmlns:p14="http://schemas.microsoft.com/office/powerpoint/2010/main" xmlns="" val="21376261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7295685" cy="5289588"/>
          </a:xfrm>
        </p:spPr>
        <p:txBody>
          <a:bodyPr>
            <a:normAutofit/>
          </a:bodyPr>
          <a:lstStyle/>
          <a:p>
            <a:pPr>
              <a:lnSpc>
                <a:spcPct val="100000"/>
              </a:lnSpc>
            </a:pPr>
            <a:r>
              <a:rPr lang="it-IT" altLang="it-IT" sz="2400" i="0" dirty="0" smtClean="0">
                <a:solidFill>
                  <a:srgbClr val="000000"/>
                </a:solidFill>
                <a:latin typeface="+mn-lt"/>
              </a:rPr>
              <a:t> </a:t>
            </a:r>
            <a:endParaRPr lang="it-IT" sz="2400" b="1" dirty="0">
              <a:latin typeface="+mn-lt"/>
            </a:endParaRPr>
          </a:p>
        </p:txBody>
      </p:sp>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5" name="CasellaDiTesto 4"/>
          <p:cNvSpPr txBox="1"/>
          <p:nvPr/>
        </p:nvSpPr>
        <p:spPr>
          <a:xfrm>
            <a:off x="214282" y="1000108"/>
            <a:ext cx="8786874" cy="5262979"/>
          </a:xfrm>
          <a:prstGeom prst="rect">
            <a:avLst/>
          </a:prstGeom>
          <a:noFill/>
        </p:spPr>
        <p:txBody>
          <a:bodyPr wrap="square" rtlCol="0">
            <a:spAutoFit/>
          </a:bodyPr>
          <a:lstStyle/>
          <a:p>
            <a:r>
              <a:rPr lang="it-IT" sz="2400" dirty="0" smtClean="0"/>
              <a:t>Includere </a:t>
            </a:r>
            <a:r>
              <a:rPr lang="it-IT" sz="2400" dirty="0"/>
              <a:t>nella revisione sia le sopra richiamate normative, sia le linee guida per: </a:t>
            </a:r>
            <a:endParaRPr lang="it-IT" sz="2400" dirty="0" smtClean="0"/>
          </a:p>
          <a:p>
            <a:pPr marL="514350" indent="-514350">
              <a:buAutoNum type="romanLcParenR"/>
            </a:pPr>
            <a:r>
              <a:rPr lang="it-IT" sz="2400" dirty="0" smtClean="0"/>
              <a:t>gli </a:t>
            </a:r>
            <a:r>
              <a:rPr lang="it-IT" sz="2400" dirty="0"/>
              <a:t>aeroporti e </a:t>
            </a:r>
            <a:r>
              <a:rPr lang="it-IT" sz="2400" dirty="0" smtClean="0"/>
              <a:t>l’aviazione</a:t>
            </a:r>
          </a:p>
          <a:p>
            <a:pPr marL="514350" indent="-514350">
              <a:buAutoNum type="romanLcParenR"/>
            </a:pPr>
            <a:r>
              <a:rPr lang="it-IT" sz="2400" dirty="0" smtClean="0"/>
              <a:t>le ferrovie </a:t>
            </a:r>
          </a:p>
          <a:p>
            <a:pPr marL="514350" indent="-514350">
              <a:buAutoNum type="romanLcParenR"/>
            </a:pPr>
            <a:r>
              <a:rPr lang="it-IT" sz="2400" dirty="0" smtClean="0"/>
              <a:t>la </a:t>
            </a:r>
            <a:r>
              <a:rPr lang="it-IT" sz="2400" dirty="0"/>
              <a:t>comunicazione sul credito all’esportazione a </a:t>
            </a:r>
            <a:r>
              <a:rPr lang="it-IT" sz="2400" dirty="0" smtClean="0"/>
              <a:t>breve</a:t>
            </a:r>
          </a:p>
          <a:p>
            <a:endParaRPr lang="it-IT" sz="2400" dirty="0"/>
          </a:p>
          <a:p>
            <a:pPr algn="just"/>
            <a:r>
              <a:rPr lang="it-IT" sz="2400" dirty="0"/>
              <a:t>Con tale esercizio la Commissione intende </a:t>
            </a:r>
            <a:r>
              <a:rPr lang="it-IT" sz="2400" b="1" dirty="0"/>
              <a:t>valutare se le norme sugli aiuti di Stato </a:t>
            </a:r>
            <a:r>
              <a:rPr lang="it-IT" sz="2400" b="1" dirty="0" smtClean="0"/>
              <a:t>siano </a:t>
            </a:r>
            <a:r>
              <a:rPr lang="it-IT" sz="2400" b="1" dirty="0"/>
              <a:t>ancora "idonee allo scopo" </a:t>
            </a:r>
            <a:r>
              <a:rPr lang="it-IT" sz="2400" dirty="0"/>
              <a:t>tenendo conto degli obiettivi </a:t>
            </a:r>
            <a:r>
              <a:rPr lang="it-IT" sz="2400" dirty="0" smtClean="0"/>
              <a:t>generali della </a:t>
            </a:r>
            <a:r>
              <a:rPr lang="it-IT" sz="2400" dirty="0"/>
              <a:t>SAM, degli obiettivi specifici del quadro giuridico della futura legislazione e se gli obiettivi </a:t>
            </a:r>
            <a:r>
              <a:rPr lang="it-IT" sz="2400" dirty="0" smtClean="0"/>
              <a:t>della </a:t>
            </a:r>
            <a:r>
              <a:rPr lang="it-IT" sz="2400" dirty="0"/>
              <a:t>SAM siano stati </a:t>
            </a:r>
            <a:r>
              <a:rPr lang="it-IT" sz="2400" dirty="0" smtClean="0"/>
              <a:t>raggiunti</a:t>
            </a:r>
            <a:endParaRPr lang="it-IT" sz="2400" dirty="0"/>
          </a:p>
          <a:p>
            <a:pPr marL="342900" indent="-342900">
              <a:buAutoNum type="alphaLcParenR" startAt="6"/>
            </a:pPr>
            <a:endParaRPr lang="it-IT" dirty="0" smtClean="0"/>
          </a:p>
          <a:p>
            <a:pPr marL="342900" indent="-342900">
              <a:buAutoNum type="alphaLcParenR" startAt="6"/>
            </a:pPr>
            <a:endParaRPr lang="it-IT" dirty="0"/>
          </a:p>
          <a:p>
            <a:r>
              <a:rPr lang="it-IT" dirty="0" smtClean="0"/>
              <a:t> </a:t>
            </a:r>
            <a:endParaRPr lang="it-IT" dirty="0"/>
          </a:p>
          <a:p>
            <a:pPr marL="342900" indent="-342900">
              <a:buAutoNum type="alphaLcParenR" startAt="6"/>
            </a:pPr>
            <a:endParaRPr lang="it-IT" dirty="0"/>
          </a:p>
        </p:txBody>
      </p:sp>
      <p:sp>
        <p:nvSpPr>
          <p:cNvPr id="6" name="CasellaDiTesto 5"/>
          <p:cNvSpPr txBox="1"/>
          <p:nvPr/>
        </p:nvSpPr>
        <p:spPr>
          <a:xfrm>
            <a:off x="214282" y="285728"/>
            <a:ext cx="8215370" cy="461665"/>
          </a:xfrm>
          <a:prstGeom prst="rect">
            <a:avLst/>
          </a:prstGeom>
          <a:noFill/>
        </p:spPr>
        <p:txBody>
          <a:bodyPr wrap="square" rtlCol="0">
            <a:spAutoFit/>
          </a:bodyPr>
          <a:lstStyle/>
          <a:p>
            <a:r>
              <a:rPr lang="en-US" altLang="it-IT" sz="2400" b="1" dirty="0" smtClean="0">
                <a:latin typeface="Arial" panose="020B0604020202020204" pitchFamily="34" charset="0"/>
                <a:ea typeface="MS PGothic" panose="020B0600070205080204" pitchFamily="34" charset="-128"/>
                <a:cs typeface="+mj-cs"/>
              </a:rPr>
              <a:t>Fitness Check of State aid rules</a:t>
            </a:r>
            <a:r>
              <a:rPr lang="it-IT" altLang="it-IT" sz="2400" b="1" dirty="0" smtClean="0">
                <a:latin typeface="Arial" panose="020B0604020202020204" pitchFamily="34" charset="0"/>
                <a:ea typeface="MS PGothic" panose="020B0600070205080204" pitchFamily="34" charset="-128"/>
                <a:cs typeface="+mj-cs"/>
              </a:rPr>
              <a:t> </a:t>
            </a:r>
          </a:p>
        </p:txBody>
      </p:sp>
    </p:spTree>
    <p:extLst>
      <p:ext uri="{BB962C8B-B14F-4D97-AF65-F5344CB8AC3E}">
        <p14:creationId xmlns:p14="http://schemas.microsoft.com/office/powerpoint/2010/main" xmlns="" val="4245330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Grp="1" noChangeArrowheads="1"/>
          </p:cNvSpPr>
          <p:nvPr>
            <p:ph type="ctrTitle"/>
          </p:nvPr>
        </p:nvSpPr>
        <p:spPr>
          <a:xfrm>
            <a:off x="685800" y="1196752"/>
            <a:ext cx="7772400" cy="3305597"/>
          </a:xfrm>
          <a:solidFill>
            <a:schemeClr val="accent1"/>
          </a:solidFill>
        </p:spPr>
        <p:txBody>
          <a:bodyPr/>
          <a:lstStyle/>
          <a:p>
            <a:r>
              <a:rPr lang="it-IT" altLang="it-IT" sz="2400" b="1" dirty="0" smtClean="0">
                <a:latin typeface="Arial" panose="020B0604020202020204" pitchFamily="34" charset="0"/>
                <a:ea typeface="MS PGothic" panose="020B0600070205080204" pitchFamily="34" charset="-128"/>
              </a:rPr>
              <a:t>Il sostegno </a:t>
            </a:r>
            <a:r>
              <a:rPr lang="it-IT" altLang="it-IT" sz="2400" b="1" i="1" dirty="0" smtClean="0">
                <a:latin typeface="Arial" panose="020B0604020202020204" pitchFamily="34" charset="0"/>
                <a:ea typeface="MS PGothic" panose="020B0600070205080204" pitchFamily="34" charset="-128"/>
              </a:rPr>
              <a:t>de </a:t>
            </a:r>
            <a:r>
              <a:rPr lang="it-IT" altLang="it-IT" sz="2400" b="1" i="1" dirty="0" err="1" smtClean="0">
                <a:latin typeface="Arial" panose="020B0604020202020204" pitchFamily="34" charset="0"/>
                <a:ea typeface="MS PGothic" panose="020B0600070205080204" pitchFamily="34" charset="-128"/>
              </a:rPr>
              <a:t>minimis</a:t>
            </a:r>
            <a:r>
              <a:rPr lang="it-IT" altLang="it-IT" sz="2400" b="1" dirty="0">
                <a:latin typeface="Arial" panose="020B0604020202020204" pitchFamily="34" charset="0"/>
                <a:ea typeface="MS PGothic" panose="020B0600070205080204" pitchFamily="34" charset="-128"/>
              </a:rPr>
              <a:t/>
            </a:r>
            <a:br>
              <a:rPr lang="it-IT" altLang="it-IT" sz="2400" b="1" dirty="0">
                <a:latin typeface="Arial" panose="020B0604020202020204" pitchFamily="34" charset="0"/>
                <a:ea typeface="MS PGothic" panose="020B0600070205080204" pitchFamily="34" charset="-128"/>
              </a:rPr>
            </a:br>
            <a:r>
              <a:rPr lang="it-IT" altLang="it-IT" sz="2400" b="1" dirty="0" smtClean="0">
                <a:latin typeface="Arial" panose="020B0604020202020204" pitchFamily="34" charset="0"/>
                <a:ea typeface="MS PGothic" panose="020B0600070205080204" pitchFamily="34" charset="-128"/>
              </a:rPr>
              <a:t/>
            </a:r>
            <a:br>
              <a:rPr lang="it-IT" altLang="it-IT" sz="2400" b="1" dirty="0" smtClean="0">
                <a:latin typeface="Arial" panose="020B0604020202020204" pitchFamily="34" charset="0"/>
                <a:ea typeface="MS PGothic" panose="020B0600070205080204" pitchFamily="34" charset="-128"/>
              </a:rPr>
            </a:br>
            <a:r>
              <a:rPr lang="it-IT" altLang="it-IT" sz="2400" b="1" dirty="0" smtClean="0">
                <a:latin typeface="Arial" panose="020B0604020202020204" pitchFamily="34" charset="0"/>
                <a:ea typeface="MS PGothic" panose="020B0600070205080204" pitchFamily="34" charset="-128"/>
              </a:rPr>
              <a:t>Regolamento </a:t>
            </a:r>
            <a:r>
              <a:rPr lang="it-IT" altLang="it-IT" sz="2400" b="1" dirty="0">
                <a:latin typeface="Arial" panose="020B0604020202020204" pitchFamily="34" charset="0"/>
                <a:ea typeface="MS PGothic" panose="020B0600070205080204" pitchFamily="34" charset="-128"/>
              </a:rPr>
              <a:t>(UE) N. 1407/2013 della Commissione del 18 dicembre 2013 relativo all’applicazione degli articoli 107 e 108 del trattato sul funzionamento dell’Unione europea agli aiuti «de </a:t>
            </a:r>
            <a:r>
              <a:rPr lang="it-IT" altLang="it-IT" sz="2400" b="1" dirty="0" err="1">
                <a:latin typeface="Arial" panose="020B0604020202020204" pitchFamily="34" charset="0"/>
                <a:ea typeface="MS PGothic" panose="020B0600070205080204" pitchFamily="34" charset="-128"/>
              </a:rPr>
              <a:t>minimis</a:t>
            </a:r>
            <a:r>
              <a:rPr lang="it-IT" altLang="it-IT" sz="2400" b="1" dirty="0">
                <a:latin typeface="Arial" panose="020B0604020202020204" pitchFamily="34" charset="0"/>
                <a:ea typeface="MS PGothic" panose="020B0600070205080204" pitchFamily="34" charset="-128"/>
              </a:rPr>
              <a:t>»</a:t>
            </a:r>
          </a:p>
        </p:txBody>
      </p:sp>
      <p:sp>
        <p:nvSpPr>
          <p:cNvPr id="4100" name="Rectangle 7"/>
          <p:cNvSpPr>
            <a:spLocks noChangeArrowheads="1"/>
          </p:cNvSpPr>
          <p:nvPr/>
        </p:nvSpPr>
        <p:spPr bwMode="auto">
          <a:xfrm>
            <a:off x="609600" y="1066800"/>
            <a:ext cx="7924800" cy="1425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1">
              <a:spcAft>
                <a:spcPts val="600"/>
              </a:spcAft>
              <a:buFont typeface="Wingdings" panose="05000000000000000000" pitchFamily="2" charset="2"/>
              <a:buChar char="v"/>
            </a:pPr>
            <a:endParaRPr lang="it-IT" altLang="it-IT" sz="2300" b="1">
              <a:solidFill>
                <a:srgbClr val="003399"/>
              </a:solidFill>
              <a:latin typeface="Times New Roman" panose="02020603050405020304" pitchFamily="18" charset="0"/>
            </a:endParaRPr>
          </a:p>
          <a:p>
            <a:pPr lvl="1">
              <a:buFontTx/>
              <a:buNone/>
            </a:pPr>
            <a:endParaRPr lang="it-IT" altLang="it-IT" sz="2400" b="1">
              <a:solidFill>
                <a:srgbClr val="003399"/>
              </a:solidFill>
              <a:latin typeface="Times New Roman" panose="02020603050405020304" pitchFamily="18" charset="0"/>
            </a:endParaRPr>
          </a:p>
          <a:p>
            <a:pPr lvl="1">
              <a:buFontTx/>
              <a:buNone/>
            </a:pPr>
            <a:r>
              <a:rPr lang="it-IT" altLang="it-IT" sz="2400" b="1">
                <a:solidFill>
                  <a:srgbClr val="003399"/>
                </a:solidFill>
                <a:latin typeface="Times New Roman" panose="02020603050405020304" pitchFamily="18" charset="0"/>
              </a:rPr>
              <a:t> </a:t>
            </a:r>
            <a:endParaRPr lang="it-IT" altLang="it-IT" sz="2400" b="1">
              <a:solidFill>
                <a:srgbClr val="004070"/>
              </a:solidFill>
              <a:latin typeface="Times New Roman" panose="02020603050405020304" pitchFamily="18" charset="0"/>
            </a:endParaRPr>
          </a:p>
        </p:txBody>
      </p:sp>
    </p:spTree>
    <p:extLst>
      <p:ext uri="{BB962C8B-B14F-4D97-AF65-F5344CB8AC3E}">
        <p14:creationId xmlns:p14="http://schemas.microsoft.com/office/powerpoint/2010/main" xmlns="" val="22076633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148" name="Rectangle 8"/>
          <p:cNvSpPr>
            <a:spLocks noChangeArrowheads="1"/>
          </p:cNvSpPr>
          <p:nvPr/>
        </p:nvSpPr>
        <p:spPr bwMode="auto">
          <a:xfrm>
            <a:off x="685800" y="990600"/>
            <a:ext cx="76962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50000"/>
              </a:spcBef>
              <a:buClr>
                <a:schemeClr val="folHlink"/>
              </a:buClr>
              <a:buSzPct val="75000"/>
              <a:buFont typeface="Monotype Sorts"/>
              <a:buNone/>
            </a:pPr>
            <a:r>
              <a:rPr lang="it-IT" altLang="it-IT" sz="2400"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285750" y="1403351"/>
            <a:ext cx="8496300" cy="239450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Aft>
                <a:spcPts val="1200"/>
              </a:spcAft>
              <a:buNone/>
            </a:pPr>
            <a:r>
              <a:rPr lang="it-IT" sz="2400" dirty="0" smtClean="0"/>
              <a:t>Ratio complessiva del </a:t>
            </a:r>
            <a:r>
              <a:rPr lang="it-IT" sz="2400" i="1" dirty="0" smtClean="0"/>
              <a:t>de </a:t>
            </a:r>
            <a:r>
              <a:rPr lang="it-IT" sz="2400" i="1" dirty="0" err="1" smtClean="0"/>
              <a:t>minimis</a:t>
            </a:r>
            <a:r>
              <a:rPr lang="it-IT" sz="2400" dirty="0" smtClean="0"/>
              <a:t>: </a:t>
            </a:r>
            <a:endParaRPr lang="it-IT" sz="2400" dirty="0"/>
          </a:p>
          <a:p>
            <a:pPr marL="342900" indent="-342900" algn="just">
              <a:spcAft>
                <a:spcPts val="1200"/>
              </a:spcAft>
              <a:buFont typeface="Wingdings" panose="05000000000000000000" pitchFamily="2" charset="2"/>
              <a:buChar char="q"/>
            </a:pPr>
            <a:r>
              <a:rPr lang="it-IT" sz="2400" dirty="0" smtClean="0"/>
              <a:t>soglia </a:t>
            </a:r>
            <a:r>
              <a:rPr lang="it-IT" sz="2400" dirty="0"/>
              <a:t>di aiuto al di sotto della quale si può considerare come inapplicabile l’articolo 107, paragrafo 1, del TFUE </a:t>
            </a:r>
          </a:p>
          <a:p>
            <a:pPr marL="342900" indent="-342900" algn="just">
              <a:spcAft>
                <a:spcPts val="1200"/>
              </a:spcAft>
              <a:buFont typeface="Wingdings" panose="05000000000000000000" pitchFamily="2" charset="2"/>
              <a:buChar char="q"/>
            </a:pPr>
            <a:r>
              <a:rPr lang="it-IT" sz="2400" dirty="0" smtClean="0"/>
              <a:t>gli </a:t>
            </a:r>
            <a:r>
              <a:rPr lang="it-IT" sz="2400" dirty="0"/>
              <a:t>aiuti di importanza minore </a:t>
            </a:r>
            <a:r>
              <a:rPr lang="it-IT" sz="2400" b="1" dirty="0"/>
              <a:t>non hanno alcun effetto sugli scambi</a:t>
            </a:r>
            <a:r>
              <a:rPr lang="it-IT" sz="2400" dirty="0"/>
              <a:t> e sulla concorrenza tra Stati membri </a:t>
            </a:r>
          </a:p>
        </p:txBody>
      </p:sp>
      <p:sp>
        <p:nvSpPr>
          <p:cNvPr id="7" name="Titolo 1"/>
          <p:cNvSpPr txBox="1">
            <a:spLocks/>
          </p:cNvSpPr>
          <p:nvPr/>
        </p:nvSpPr>
        <p:spPr>
          <a:xfrm>
            <a:off x="395536" y="268288"/>
            <a:ext cx="8215064"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a:latin typeface="Arial" panose="020B0604020202020204" pitchFamily="34" charset="0"/>
                <a:cs typeface="Arial" panose="020B0604020202020204" pitchFamily="34" charset="0"/>
              </a:rPr>
              <a:t>Concetto</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19984097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148" name="Rectangle 8"/>
          <p:cNvSpPr>
            <a:spLocks noChangeArrowheads="1"/>
          </p:cNvSpPr>
          <p:nvPr/>
        </p:nvSpPr>
        <p:spPr bwMode="auto">
          <a:xfrm>
            <a:off x="685800" y="990600"/>
            <a:ext cx="76962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50000"/>
              </a:spcBef>
              <a:buClr>
                <a:schemeClr val="folHlink"/>
              </a:buClr>
              <a:buSzPct val="75000"/>
              <a:buFont typeface="Monotype Sorts"/>
              <a:buNone/>
            </a:pPr>
            <a:r>
              <a:rPr lang="it-IT" altLang="it-IT" sz="2400"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101600" y="836712"/>
            <a:ext cx="8901559" cy="44689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Aft>
                <a:spcPts val="1200"/>
              </a:spcAft>
              <a:buNone/>
            </a:pPr>
            <a:r>
              <a:rPr lang="it-IT" sz="2400" dirty="0" smtClean="0"/>
              <a:t>Elementi di riferimento per il sostegno </a:t>
            </a:r>
            <a:r>
              <a:rPr lang="it-IT" sz="2400" i="1" dirty="0" smtClean="0"/>
              <a:t>de </a:t>
            </a:r>
            <a:r>
              <a:rPr lang="it-IT" sz="2400" i="1" dirty="0" err="1" smtClean="0"/>
              <a:t>minimis</a:t>
            </a:r>
            <a:r>
              <a:rPr lang="it-IT" sz="2400" dirty="0" smtClean="0"/>
              <a:t>: </a:t>
            </a:r>
            <a:endParaRPr lang="it-IT" sz="2400" dirty="0"/>
          </a:p>
          <a:p>
            <a:pPr marL="342900" indent="-342900" algn="just">
              <a:spcAft>
                <a:spcPts val="1200"/>
              </a:spcAft>
              <a:buFont typeface="Wingdings" panose="05000000000000000000" pitchFamily="2" charset="2"/>
              <a:buChar char="ü"/>
            </a:pPr>
            <a:r>
              <a:rPr lang="it-IT" sz="2400" dirty="0" smtClean="0"/>
              <a:t>il </a:t>
            </a:r>
            <a:r>
              <a:rPr lang="it-IT" sz="2400" dirty="0"/>
              <a:t>massimale dell’aiuto è di 200.000 € nell’arco di tre esercizi finanziari, compreso quello in corso (trasporto merci su strada conto terzi: 100.000</a:t>
            </a:r>
            <a:r>
              <a:rPr lang="it-IT" sz="2400" dirty="0" smtClean="0"/>
              <a:t>)</a:t>
            </a:r>
            <a:r>
              <a:rPr lang="it-IT" sz="2400" dirty="0" smtClean="0">
                <a:solidFill>
                  <a:srgbClr val="FF0000"/>
                </a:solidFill>
              </a:rPr>
              <a:t> </a:t>
            </a:r>
            <a:endParaRPr lang="it-IT" sz="2400" dirty="0">
              <a:solidFill>
                <a:srgbClr val="FF0000"/>
              </a:solidFill>
            </a:endParaRPr>
          </a:p>
          <a:p>
            <a:pPr marL="342900" indent="-342900" algn="just">
              <a:spcAft>
                <a:spcPts val="1200"/>
              </a:spcAft>
              <a:buFont typeface="Wingdings" panose="05000000000000000000" pitchFamily="2" charset="2"/>
              <a:buChar char="ü"/>
            </a:pPr>
            <a:r>
              <a:rPr lang="it-IT" sz="2400" dirty="0" smtClean="0"/>
              <a:t>il </a:t>
            </a:r>
            <a:r>
              <a:rPr lang="it-IT" sz="2400" dirty="0"/>
              <a:t>massimale vale solo per gli aiuti </a:t>
            </a:r>
            <a:r>
              <a:rPr lang="it-IT" sz="2400" i="1" dirty="0" smtClean="0"/>
              <a:t>de </a:t>
            </a:r>
            <a:r>
              <a:rPr lang="it-IT" sz="2400" i="1" dirty="0" err="1" smtClean="0"/>
              <a:t>minimis</a:t>
            </a:r>
            <a:r>
              <a:rPr lang="it-IT" sz="2400" dirty="0" smtClean="0"/>
              <a:t> </a:t>
            </a:r>
            <a:endParaRPr lang="it-IT" sz="2400" dirty="0"/>
          </a:p>
          <a:p>
            <a:pPr marL="342900" indent="-342900" algn="just">
              <a:spcAft>
                <a:spcPts val="1200"/>
              </a:spcAft>
              <a:buFont typeface="Wingdings" panose="05000000000000000000" pitchFamily="2" charset="2"/>
              <a:buChar char="ü"/>
            </a:pPr>
            <a:r>
              <a:rPr lang="it-IT" sz="2400" b="1" dirty="0" smtClean="0"/>
              <a:t>cumulo</a:t>
            </a:r>
            <a:r>
              <a:rPr lang="it-IT" sz="2400" dirty="0"/>
              <a:t>: non incompatibili con altri aiuti di Stato, per gli stessi costi ammissibili (o stessa misura di capitale di rischio), autorizzati od esentati dalla Commissione, ma entro i massimali di questi ultimi; se costi ammissibili non </a:t>
            </a:r>
            <a:r>
              <a:rPr lang="it-IT" sz="2400" dirty="0" smtClean="0"/>
              <a:t>identificati, cumulabili </a:t>
            </a:r>
            <a:r>
              <a:rPr lang="it-IT" sz="2400" dirty="0"/>
              <a:t>con altri esentati entro i massimali</a:t>
            </a:r>
          </a:p>
        </p:txBody>
      </p:sp>
      <p:sp>
        <p:nvSpPr>
          <p:cNvPr id="7" name="Titolo 1"/>
          <p:cNvSpPr txBox="1">
            <a:spLocks/>
          </p:cNvSpPr>
          <p:nvPr/>
        </p:nvSpPr>
        <p:spPr>
          <a:xfrm>
            <a:off x="323528" y="41275"/>
            <a:ext cx="8215064"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Criteri</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38245442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148" name="Rectangle 8"/>
          <p:cNvSpPr>
            <a:spLocks noChangeArrowheads="1"/>
          </p:cNvSpPr>
          <p:nvPr/>
        </p:nvSpPr>
        <p:spPr bwMode="auto">
          <a:xfrm>
            <a:off x="685800" y="990600"/>
            <a:ext cx="76962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50000"/>
              </a:spcBef>
              <a:buClr>
                <a:schemeClr val="folHlink"/>
              </a:buClr>
              <a:buSzPct val="75000"/>
              <a:buFont typeface="Monotype Sorts"/>
              <a:buNone/>
            </a:pPr>
            <a:r>
              <a:rPr lang="it-IT" altLang="it-IT" sz="2400" b="1">
                <a:solidFill>
                  <a:srgbClr val="201C7A"/>
                </a:solidFill>
                <a:latin typeface="Verdana" panose="020B0604030504040204" pitchFamily="34" charset="0"/>
                <a:ea typeface="Arial Unicode MS" panose="020B0604020202020204" pitchFamily="34" charset="-128"/>
                <a:cs typeface="Arial Unicode MS" panose="020B0604020202020204" pitchFamily="34" charset="-128"/>
              </a:rPr>
              <a:t> </a:t>
            </a:r>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
        <p:nvSpPr>
          <p:cNvPr id="6150" name="CasellaDiTesto 1"/>
          <p:cNvSpPr txBox="1">
            <a:spLocks noChangeArrowheads="1"/>
          </p:cNvSpPr>
          <p:nvPr/>
        </p:nvSpPr>
        <p:spPr bwMode="auto">
          <a:xfrm>
            <a:off x="101600" y="990600"/>
            <a:ext cx="8901559" cy="3133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Aft>
                <a:spcPts val="1200"/>
              </a:spcAft>
              <a:buNone/>
            </a:pPr>
            <a:r>
              <a:rPr lang="it-IT" sz="2400" dirty="0"/>
              <a:t>Elementi di riferimento per il sostegno de </a:t>
            </a:r>
            <a:r>
              <a:rPr lang="it-IT" sz="2400" dirty="0" err="1" smtClean="0"/>
              <a:t>minimis</a:t>
            </a:r>
            <a:r>
              <a:rPr lang="it-IT" sz="2400" dirty="0" smtClean="0"/>
              <a:t>: </a:t>
            </a:r>
            <a:endParaRPr lang="it-IT" sz="2400" dirty="0"/>
          </a:p>
          <a:p>
            <a:pPr marL="342900" indent="-342900" algn="just">
              <a:spcAft>
                <a:spcPts val="1200"/>
              </a:spcAft>
              <a:buFont typeface="Wingdings" panose="05000000000000000000" pitchFamily="2" charset="2"/>
              <a:buChar char="ü"/>
            </a:pPr>
            <a:r>
              <a:rPr lang="it-IT" sz="2400" dirty="0" smtClean="0"/>
              <a:t>il </a:t>
            </a:r>
            <a:r>
              <a:rPr lang="it-IT" sz="2400" dirty="0"/>
              <a:t>massimale si applica a prescindere dalla forma che </a:t>
            </a:r>
            <a:r>
              <a:rPr lang="it-IT" sz="2400" dirty="0" smtClean="0"/>
              <a:t>assume </a:t>
            </a:r>
            <a:r>
              <a:rPr lang="it-IT" sz="2400" dirty="0"/>
              <a:t>o dall’obiettivo </a:t>
            </a:r>
            <a:r>
              <a:rPr lang="it-IT" sz="2400" dirty="0" smtClean="0"/>
              <a:t>perseguito </a:t>
            </a:r>
            <a:endParaRPr lang="it-IT" sz="2400" dirty="0"/>
          </a:p>
          <a:p>
            <a:pPr marL="342900" indent="-342900" algn="just">
              <a:spcAft>
                <a:spcPts val="1200"/>
              </a:spcAft>
              <a:buFont typeface="Wingdings" panose="05000000000000000000" pitchFamily="2" charset="2"/>
              <a:buChar char="ü"/>
            </a:pPr>
            <a:r>
              <a:rPr lang="it-IT" sz="2400" dirty="0" smtClean="0"/>
              <a:t>il </a:t>
            </a:r>
            <a:r>
              <a:rPr lang="it-IT" sz="2400" dirty="0"/>
              <a:t>massimale si applica all’importo totale aiuti </a:t>
            </a:r>
            <a:r>
              <a:rPr lang="it-IT" sz="2400" i="1" dirty="0"/>
              <a:t>de </a:t>
            </a:r>
            <a:r>
              <a:rPr lang="it-IT" sz="2400" i="1" dirty="0" err="1"/>
              <a:t>minimis</a:t>
            </a:r>
            <a:r>
              <a:rPr lang="it-IT" sz="2400" i="1" dirty="0"/>
              <a:t> </a:t>
            </a:r>
            <a:r>
              <a:rPr lang="it-IT" sz="2400" dirty="0"/>
              <a:t>concessi a una </a:t>
            </a:r>
            <a:r>
              <a:rPr lang="it-IT" sz="2400" b="1" dirty="0" smtClean="0"/>
              <a:t>impresa unica </a:t>
            </a:r>
            <a:r>
              <a:rPr lang="it-IT" sz="2400" dirty="0" smtClean="0"/>
              <a:t>→ </a:t>
            </a:r>
            <a:r>
              <a:rPr lang="it-IT" sz="2400" dirty="0"/>
              <a:t>concetto comunitario → situazioni di controllo (nuova norma art. </a:t>
            </a:r>
            <a:r>
              <a:rPr lang="it-IT" sz="2400" dirty="0" smtClean="0"/>
              <a:t>2) </a:t>
            </a:r>
            <a:r>
              <a:rPr lang="it-IT" sz="2400" dirty="0"/>
              <a:t>→ regole per fusioni, scissioni, </a:t>
            </a:r>
            <a:r>
              <a:rPr lang="it-IT" sz="2400" dirty="0" smtClean="0"/>
              <a:t>acquisizioni (art. 3) </a:t>
            </a:r>
            <a:endParaRPr lang="it-IT" sz="2400" dirty="0"/>
          </a:p>
        </p:txBody>
      </p:sp>
      <p:sp>
        <p:nvSpPr>
          <p:cNvPr id="7" name="Titolo 1"/>
          <p:cNvSpPr txBox="1">
            <a:spLocks/>
          </p:cNvSpPr>
          <p:nvPr/>
        </p:nvSpPr>
        <p:spPr>
          <a:xfrm>
            <a:off x="223168" y="192741"/>
            <a:ext cx="8215064"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Criteri</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210824656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ttangolo 1"/>
          <p:cNvSpPr>
            <a:spLocks noChangeArrowheads="1"/>
          </p:cNvSpPr>
          <p:nvPr/>
        </p:nvSpPr>
        <p:spPr bwMode="auto">
          <a:xfrm>
            <a:off x="323528" y="1124744"/>
            <a:ext cx="8496944" cy="3046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smtClean="0">
                <a:cs typeface="Arial" panose="020B0604020202020204" pitchFamily="34" charset="0"/>
              </a:rPr>
              <a:t>Articolo 3, par. 1</a:t>
            </a:r>
            <a:endParaRPr lang="it-IT" altLang="it-IT" sz="2400" dirty="0">
              <a:cs typeface="Arial" panose="020B0604020202020204" pitchFamily="34" charset="0"/>
            </a:endParaRPr>
          </a:p>
          <a:p>
            <a:pPr algn="ctr">
              <a:spcBef>
                <a:spcPct val="0"/>
              </a:spcBef>
              <a:buFontTx/>
              <a:buNone/>
            </a:pPr>
            <a:r>
              <a:rPr lang="it-IT" altLang="it-IT" sz="2400" b="1" dirty="0">
                <a:cs typeface="Arial" panose="020B0604020202020204" pitchFamily="34" charset="0"/>
              </a:rPr>
              <a:t>Aiuti «de </a:t>
            </a:r>
            <a:r>
              <a:rPr lang="it-IT" altLang="it-IT" sz="2400" b="1" dirty="0" err="1">
                <a:cs typeface="Arial" panose="020B0604020202020204" pitchFamily="34" charset="0"/>
              </a:rPr>
              <a:t>minimis</a:t>
            </a:r>
            <a:r>
              <a:rPr lang="it-IT" altLang="it-IT" sz="2400" b="1" dirty="0">
                <a:cs typeface="Arial" panose="020B0604020202020204" pitchFamily="34" charset="0"/>
              </a:rPr>
              <a:t>» </a:t>
            </a:r>
          </a:p>
          <a:p>
            <a:pPr algn="ctr">
              <a:spcBef>
                <a:spcPct val="0"/>
              </a:spcBef>
              <a:buFontTx/>
              <a:buNone/>
            </a:pPr>
            <a:endParaRPr lang="it-IT" altLang="it-IT" sz="2400" dirty="0">
              <a:cs typeface="Arial" panose="020B0604020202020204" pitchFamily="34" charset="0"/>
            </a:endParaRPr>
          </a:p>
          <a:p>
            <a:pPr algn="just">
              <a:spcBef>
                <a:spcPct val="0"/>
              </a:spcBef>
              <a:buNone/>
            </a:pPr>
            <a:r>
              <a:rPr lang="it-IT" altLang="it-IT" sz="2400" dirty="0" smtClean="0">
                <a:cs typeface="Arial" panose="020B0604020202020204" pitchFamily="34" charset="0"/>
              </a:rPr>
              <a:t>Le </a:t>
            </a:r>
            <a:r>
              <a:rPr lang="it-IT" altLang="it-IT" sz="2400" dirty="0">
                <a:cs typeface="Arial" panose="020B0604020202020204" pitchFamily="34" charset="0"/>
              </a:rPr>
              <a:t>misure di aiuto che soddisfano le condizioni di cui al presente regolamento sono considerate misure che non rispettano tutti i criteri di cui all’articolo 107, paragrafo 1, del </a:t>
            </a:r>
            <a:r>
              <a:rPr lang="it-IT" altLang="it-IT" sz="2400" dirty="0" smtClean="0">
                <a:cs typeface="Arial" panose="020B0604020202020204" pitchFamily="34" charset="0"/>
              </a:rPr>
              <a:t>TFUE e </a:t>
            </a:r>
            <a:r>
              <a:rPr lang="it-IT" altLang="it-IT" sz="2400" dirty="0">
                <a:cs typeface="Arial" panose="020B0604020202020204" pitchFamily="34" charset="0"/>
              </a:rPr>
              <a:t>pertanto sono esenti dall’obbligo di notifica di cui all’articolo 108, paragrafo 3, del </a:t>
            </a:r>
            <a:r>
              <a:rPr lang="it-IT" altLang="it-IT" sz="2400" dirty="0" smtClean="0">
                <a:cs typeface="Arial" panose="020B0604020202020204" pitchFamily="34" charset="0"/>
              </a:rPr>
              <a:t>trattato</a:t>
            </a:r>
            <a:endParaRPr lang="it-IT" altLang="it-IT" sz="2400" dirty="0">
              <a:cs typeface="Arial" panose="020B0604020202020204" pitchFamily="34" charset="0"/>
            </a:endParaRPr>
          </a:p>
        </p:txBody>
      </p:sp>
      <p:sp>
        <p:nvSpPr>
          <p:cNvPr id="3" name="Titolo 1"/>
          <p:cNvSpPr txBox="1">
            <a:spLocks/>
          </p:cNvSpPr>
          <p:nvPr/>
        </p:nvSpPr>
        <p:spPr>
          <a:xfrm>
            <a:off x="223168" y="192741"/>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26348267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asellaDiTesto 1"/>
          <p:cNvSpPr txBox="1">
            <a:spLocks noChangeArrowheads="1"/>
          </p:cNvSpPr>
          <p:nvPr/>
        </p:nvSpPr>
        <p:spPr bwMode="auto">
          <a:xfrm>
            <a:off x="98765" y="765349"/>
            <a:ext cx="8830805" cy="52629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 1</a:t>
            </a:r>
          </a:p>
          <a:p>
            <a:pPr algn="just">
              <a:spcBef>
                <a:spcPct val="0"/>
              </a:spcBef>
              <a:buFontTx/>
              <a:buNone/>
            </a:pPr>
            <a:r>
              <a:rPr lang="it-IT" altLang="it-IT" sz="2400" dirty="0" smtClean="0">
                <a:cs typeface="Arial" panose="020B0604020202020204" pitchFamily="34" charset="0"/>
              </a:rPr>
              <a:t>Si </a:t>
            </a:r>
            <a:r>
              <a:rPr lang="it-IT" altLang="it-IT" sz="2400" dirty="0">
                <a:cs typeface="Arial" panose="020B0604020202020204" pitchFamily="34" charset="0"/>
              </a:rPr>
              <a:t>applica a tutti i settori, ad eccezione di</a:t>
            </a:r>
            <a:r>
              <a:rPr lang="it-IT" altLang="it-IT" sz="2400" dirty="0" smtClean="0">
                <a:cs typeface="Arial" panose="020B0604020202020204" pitchFamily="34" charset="0"/>
              </a:rPr>
              <a:t>:</a:t>
            </a:r>
            <a:endParaRPr lang="it-IT" altLang="it-IT" sz="2400" dirty="0">
              <a:cs typeface="Arial" panose="020B0604020202020204" pitchFamily="34" charset="0"/>
            </a:endParaRPr>
          </a:p>
          <a:p>
            <a:pPr algn="just">
              <a:spcBef>
                <a:spcPct val="0"/>
              </a:spcBef>
              <a:buFontTx/>
              <a:buNone/>
            </a:pPr>
            <a:r>
              <a:rPr lang="it-IT" altLang="it-IT" sz="2400" dirty="0">
                <a:cs typeface="Arial" panose="020B0604020202020204" pitchFamily="34" charset="0"/>
              </a:rPr>
              <a:t>a) </a:t>
            </a:r>
            <a:r>
              <a:rPr lang="it-IT" altLang="it-IT" sz="2400" dirty="0" smtClean="0">
                <a:cs typeface="Arial" panose="020B0604020202020204" pitchFamily="34" charset="0"/>
              </a:rPr>
              <a:t>aiuti </a:t>
            </a:r>
            <a:r>
              <a:rPr lang="it-IT" altLang="it-IT" sz="2400" dirty="0">
                <a:cs typeface="Arial" panose="020B0604020202020204" pitchFamily="34" charset="0"/>
              </a:rPr>
              <a:t>concessi a imprese operanti nel settore della pesca </a:t>
            </a:r>
            <a:r>
              <a:rPr lang="it-IT" altLang="it-IT" sz="2400" dirty="0" smtClean="0">
                <a:cs typeface="Arial" panose="020B0604020202020204" pitchFamily="34" charset="0"/>
              </a:rPr>
              <a:t>e dell’acquacoltura  </a:t>
            </a:r>
            <a:endParaRPr lang="it-IT" altLang="it-IT" sz="2400" dirty="0">
              <a:cs typeface="Arial" panose="020B0604020202020204" pitchFamily="34" charset="0"/>
            </a:endParaRPr>
          </a:p>
          <a:p>
            <a:pPr algn="just">
              <a:spcBef>
                <a:spcPct val="0"/>
              </a:spcBef>
              <a:buFontTx/>
              <a:buNone/>
            </a:pPr>
            <a:r>
              <a:rPr lang="it-IT" altLang="it-IT" sz="2400" dirty="0">
                <a:cs typeface="Arial" panose="020B0604020202020204" pitchFamily="34" charset="0"/>
              </a:rPr>
              <a:t>b) </a:t>
            </a:r>
            <a:r>
              <a:rPr lang="it-IT" altLang="it-IT" sz="2400" dirty="0" smtClean="0">
                <a:cs typeface="Arial" panose="020B0604020202020204" pitchFamily="34" charset="0"/>
              </a:rPr>
              <a:t>aiuti </a:t>
            </a:r>
            <a:r>
              <a:rPr lang="it-IT" altLang="it-IT" sz="2400" dirty="0">
                <a:cs typeface="Arial" panose="020B0604020202020204" pitchFamily="34" charset="0"/>
              </a:rPr>
              <a:t>concessi a imprese operanti nel settore della produzione </a:t>
            </a:r>
            <a:r>
              <a:rPr lang="it-IT" altLang="it-IT" sz="2400" dirty="0" smtClean="0">
                <a:cs typeface="Arial" panose="020B0604020202020204" pitchFamily="34" charset="0"/>
              </a:rPr>
              <a:t>primaria </a:t>
            </a:r>
            <a:r>
              <a:rPr lang="it-IT" altLang="it-IT" sz="2400" dirty="0">
                <a:cs typeface="Arial" panose="020B0604020202020204" pitchFamily="34" charset="0"/>
              </a:rPr>
              <a:t>dei </a:t>
            </a:r>
            <a:r>
              <a:rPr lang="it-IT" altLang="it-IT" sz="2400" dirty="0" smtClean="0">
                <a:cs typeface="Arial" panose="020B0604020202020204" pitchFamily="34" charset="0"/>
              </a:rPr>
              <a:t>prodotti agricoli</a:t>
            </a:r>
            <a:endParaRPr lang="it-IT" altLang="it-IT" sz="2400" dirty="0">
              <a:cs typeface="Arial" panose="020B0604020202020204" pitchFamily="34" charset="0"/>
            </a:endParaRPr>
          </a:p>
          <a:p>
            <a:pPr algn="just">
              <a:spcBef>
                <a:spcPct val="0"/>
              </a:spcBef>
              <a:buFontTx/>
              <a:buNone/>
            </a:pPr>
            <a:r>
              <a:rPr lang="it-IT" altLang="it-IT" sz="2400" dirty="0">
                <a:cs typeface="Arial" panose="020B0604020202020204" pitchFamily="34" charset="0"/>
              </a:rPr>
              <a:t>c) </a:t>
            </a:r>
            <a:r>
              <a:rPr lang="it-IT" altLang="it-IT" sz="2400" dirty="0" smtClean="0">
                <a:cs typeface="Arial" panose="020B0604020202020204" pitchFamily="34" charset="0"/>
              </a:rPr>
              <a:t>aiuti </a:t>
            </a:r>
            <a:r>
              <a:rPr lang="it-IT" altLang="it-IT" sz="2400" dirty="0">
                <a:cs typeface="Arial" panose="020B0604020202020204" pitchFamily="34" charset="0"/>
              </a:rPr>
              <a:t>concessi a imprese operanti nel settore della trasformazione e </a:t>
            </a:r>
            <a:r>
              <a:rPr lang="it-IT" altLang="it-IT" sz="2400" dirty="0" smtClean="0">
                <a:cs typeface="Arial" panose="020B0604020202020204" pitchFamily="34" charset="0"/>
              </a:rPr>
              <a:t>commercializzazione </a:t>
            </a:r>
            <a:r>
              <a:rPr lang="it-IT" altLang="it-IT" sz="2400" dirty="0">
                <a:cs typeface="Arial" panose="020B0604020202020204" pitchFamily="34" charset="0"/>
              </a:rPr>
              <a:t>di prodotti agricoli nei casi seguenti: </a:t>
            </a:r>
          </a:p>
          <a:p>
            <a:pPr algn="just">
              <a:spcBef>
                <a:spcPct val="0"/>
              </a:spcBef>
              <a:buFontTx/>
              <a:buNone/>
            </a:pPr>
            <a:r>
              <a:rPr lang="it-IT" altLang="it-IT" sz="2400" dirty="0">
                <a:cs typeface="Arial" panose="020B0604020202020204" pitchFamily="34" charset="0"/>
              </a:rPr>
              <a:t>	i) qualora l’importo dell’aiuto sia fissato in base al prezzo o al quantitativo di </a:t>
            </a:r>
            <a:r>
              <a:rPr lang="it-IT" altLang="it-IT" sz="2400" dirty="0" smtClean="0">
                <a:cs typeface="Arial" panose="020B0604020202020204" pitchFamily="34" charset="0"/>
              </a:rPr>
              <a:t>tali </a:t>
            </a:r>
            <a:r>
              <a:rPr lang="it-IT" altLang="it-IT" sz="2400" dirty="0">
                <a:cs typeface="Arial" panose="020B0604020202020204" pitchFamily="34" charset="0"/>
              </a:rPr>
              <a:t>prodotti acquistati da produttori primari o immessi sul mercato </a:t>
            </a:r>
            <a:r>
              <a:rPr lang="it-IT" altLang="it-IT" sz="2400" dirty="0" smtClean="0">
                <a:cs typeface="Arial" panose="020B0604020202020204" pitchFamily="34" charset="0"/>
              </a:rPr>
              <a:t>dalle</a:t>
            </a:r>
            <a:r>
              <a:rPr lang="it-IT" altLang="it-IT" sz="2400" dirty="0">
                <a:cs typeface="Arial" panose="020B0604020202020204" pitchFamily="34" charset="0"/>
              </a:rPr>
              <a:t>	imprese </a:t>
            </a:r>
            <a:r>
              <a:rPr lang="it-IT" altLang="it-IT" sz="2400" dirty="0" smtClean="0">
                <a:cs typeface="Arial" panose="020B0604020202020204" pitchFamily="34" charset="0"/>
              </a:rPr>
              <a:t>interessate</a:t>
            </a:r>
            <a:endParaRPr lang="it-IT" altLang="it-IT" sz="2400" dirty="0">
              <a:cs typeface="Arial" panose="020B0604020202020204" pitchFamily="34" charset="0"/>
            </a:endParaRPr>
          </a:p>
          <a:p>
            <a:pPr algn="just">
              <a:spcBef>
                <a:spcPct val="0"/>
              </a:spcBef>
              <a:buFontTx/>
              <a:buNone/>
            </a:pPr>
            <a:r>
              <a:rPr lang="it-IT" altLang="it-IT" sz="2400" dirty="0">
                <a:cs typeface="Arial" panose="020B0604020202020204" pitchFamily="34" charset="0"/>
              </a:rPr>
              <a:t>	ii) qualora l’aiuto sia subordinato al fatto di venire parzialmente o </a:t>
            </a:r>
            <a:r>
              <a:rPr lang="it-IT" altLang="it-IT" sz="2400" dirty="0" smtClean="0">
                <a:cs typeface="Arial" panose="020B0604020202020204" pitchFamily="34" charset="0"/>
              </a:rPr>
              <a:t>interamente </a:t>
            </a:r>
            <a:r>
              <a:rPr lang="it-IT" altLang="it-IT" sz="2400" dirty="0">
                <a:cs typeface="Arial" panose="020B0604020202020204" pitchFamily="34" charset="0"/>
              </a:rPr>
              <a:t>trasferito a produttori </a:t>
            </a:r>
            <a:r>
              <a:rPr lang="it-IT" altLang="it-IT" sz="2400" dirty="0" smtClean="0">
                <a:cs typeface="Arial" panose="020B0604020202020204" pitchFamily="34" charset="0"/>
              </a:rPr>
              <a:t>primari</a:t>
            </a:r>
            <a:endParaRPr lang="it-IT" altLang="it-IT" sz="2400"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36785507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asellaDiTesto 1"/>
          <p:cNvSpPr txBox="1">
            <a:spLocks noChangeArrowheads="1"/>
          </p:cNvSpPr>
          <p:nvPr/>
        </p:nvSpPr>
        <p:spPr bwMode="auto">
          <a:xfrm>
            <a:off x="107504" y="980728"/>
            <a:ext cx="8928546" cy="33547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 1</a:t>
            </a:r>
          </a:p>
          <a:p>
            <a:pPr algn="just">
              <a:spcBef>
                <a:spcPct val="0"/>
              </a:spcBef>
              <a:spcAft>
                <a:spcPts val="1200"/>
              </a:spcAft>
              <a:buFontTx/>
              <a:buNone/>
            </a:pPr>
            <a:r>
              <a:rPr lang="it-IT" altLang="it-IT" sz="2400" dirty="0" smtClean="0">
                <a:cs typeface="Arial" panose="020B0604020202020204" pitchFamily="34" charset="0"/>
              </a:rPr>
              <a:t>Si </a:t>
            </a:r>
            <a:r>
              <a:rPr lang="it-IT" altLang="it-IT" sz="2400" dirty="0">
                <a:cs typeface="Arial" panose="020B0604020202020204" pitchFamily="34" charset="0"/>
              </a:rPr>
              <a:t>applica a tutti i settori, ad eccezione di</a:t>
            </a:r>
            <a:r>
              <a:rPr lang="it-IT" altLang="it-IT" sz="2400" dirty="0" smtClean="0">
                <a:cs typeface="Arial" panose="020B0604020202020204" pitchFamily="34" charset="0"/>
              </a:rPr>
              <a:t>:</a:t>
            </a:r>
            <a:r>
              <a:rPr lang="it-IT" altLang="it-IT" sz="2400" dirty="0">
                <a:cs typeface="Arial" panose="020B0604020202020204" pitchFamily="34" charset="0"/>
              </a:rPr>
              <a:t> </a:t>
            </a:r>
          </a:p>
          <a:p>
            <a:pPr algn="just">
              <a:spcBef>
                <a:spcPct val="0"/>
              </a:spcBef>
              <a:spcAft>
                <a:spcPts val="1200"/>
              </a:spcAft>
              <a:buFontTx/>
              <a:buNone/>
            </a:pPr>
            <a:r>
              <a:rPr lang="it-IT" altLang="it-IT" sz="2400" dirty="0">
                <a:cs typeface="Arial" panose="020B0604020202020204" pitchFamily="34" charset="0"/>
              </a:rPr>
              <a:t>d) </a:t>
            </a:r>
            <a:r>
              <a:rPr lang="it-IT" altLang="it-IT" sz="2400" dirty="0" smtClean="0">
                <a:cs typeface="Arial" panose="020B0604020202020204" pitchFamily="34" charset="0"/>
              </a:rPr>
              <a:t>aiuti </a:t>
            </a:r>
            <a:r>
              <a:rPr lang="it-IT" altLang="it-IT" sz="2400" dirty="0">
                <a:cs typeface="Arial" panose="020B0604020202020204" pitchFamily="34" charset="0"/>
              </a:rPr>
              <a:t>per attività connesse all’esportazione verso paesi terzi o Stati </a:t>
            </a:r>
            <a:r>
              <a:rPr lang="it-IT" altLang="it-IT" sz="2400" dirty="0" smtClean="0">
                <a:cs typeface="Arial" panose="020B0604020202020204" pitchFamily="34" charset="0"/>
              </a:rPr>
              <a:t>membri</a:t>
            </a:r>
            <a:r>
              <a:rPr lang="it-IT" altLang="it-IT" sz="2400" dirty="0">
                <a:cs typeface="Arial" panose="020B0604020202020204" pitchFamily="34" charset="0"/>
              </a:rPr>
              <a:t>, ossia aiuti direttamente collegati ai quantitativi esportati, alla </a:t>
            </a:r>
            <a:r>
              <a:rPr lang="it-IT" altLang="it-IT" sz="2400" dirty="0" smtClean="0">
                <a:cs typeface="Arial" panose="020B0604020202020204" pitchFamily="34" charset="0"/>
              </a:rPr>
              <a:t>costituzione </a:t>
            </a:r>
            <a:r>
              <a:rPr lang="it-IT" altLang="it-IT" sz="2400" dirty="0">
                <a:cs typeface="Arial" panose="020B0604020202020204" pitchFamily="34" charset="0"/>
              </a:rPr>
              <a:t>e gestione di una rete di distribuzione o ad altre </a:t>
            </a:r>
            <a:r>
              <a:rPr lang="it-IT" altLang="it-IT" sz="2400" dirty="0" smtClean="0">
                <a:cs typeface="Arial" panose="020B0604020202020204" pitchFamily="34" charset="0"/>
              </a:rPr>
              <a:t>spese </a:t>
            </a:r>
            <a:r>
              <a:rPr lang="it-IT" altLang="it-IT" sz="2400" dirty="0">
                <a:cs typeface="Arial" panose="020B0604020202020204" pitchFamily="34" charset="0"/>
              </a:rPr>
              <a:t>correnti </a:t>
            </a:r>
            <a:r>
              <a:rPr lang="it-IT" altLang="it-IT" sz="2400" dirty="0" smtClean="0">
                <a:cs typeface="Arial" panose="020B0604020202020204" pitchFamily="34" charset="0"/>
              </a:rPr>
              <a:t>connesse </a:t>
            </a:r>
            <a:r>
              <a:rPr lang="it-IT" altLang="it-IT" sz="2400" dirty="0">
                <a:cs typeface="Arial" panose="020B0604020202020204" pitchFamily="34" charset="0"/>
              </a:rPr>
              <a:t>con l’attività </a:t>
            </a:r>
            <a:r>
              <a:rPr lang="it-IT" altLang="it-IT" sz="2400" dirty="0" smtClean="0">
                <a:cs typeface="Arial" panose="020B0604020202020204" pitchFamily="34" charset="0"/>
              </a:rPr>
              <a:t>d’esportazione</a:t>
            </a:r>
            <a:r>
              <a:rPr lang="it-IT" altLang="it-IT" sz="2400" dirty="0">
                <a:cs typeface="Arial" panose="020B0604020202020204" pitchFamily="34" charset="0"/>
              </a:rPr>
              <a:t> </a:t>
            </a:r>
          </a:p>
          <a:p>
            <a:pPr algn="just">
              <a:spcBef>
                <a:spcPct val="0"/>
              </a:spcBef>
              <a:spcAft>
                <a:spcPts val="1200"/>
              </a:spcAft>
              <a:buFontTx/>
              <a:buNone/>
            </a:pPr>
            <a:r>
              <a:rPr lang="it-IT" altLang="it-IT" sz="2400" dirty="0">
                <a:cs typeface="Arial" panose="020B0604020202020204" pitchFamily="34" charset="0"/>
              </a:rPr>
              <a:t>e) </a:t>
            </a:r>
            <a:r>
              <a:rPr lang="it-IT" altLang="it-IT" sz="2400" dirty="0" smtClean="0">
                <a:cs typeface="Arial" panose="020B0604020202020204" pitchFamily="34" charset="0"/>
              </a:rPr>
              <a:t>aiuti </a:t>
            </a:r>
            <a:r>
              <a:rPr lang="it-IT" altLang="it-IT" sz="2400" dirty="0">
                <a:cs typeface="Arial" panose="020B0604020202020204" pitchFamily="34" charset="0"/>
              </a:rPr>
              <a:t>subordinati all’impiego di prodotti nazionali rispetto a quelli </a:t>
            </a:r>
            <a:r>
              <a:rPr lang="it-IT" altLang="it-IT" sz="2400" dirty="0" smtClean="0">
                <a:cs typeface="Arial" panose="020B0604020202020204" pitchFamily="34" charset="0"/>
              </a:rPr>
              <a:t>d’importazione</a:t>
            </a:r>
            <a:endParaRPr lang="it-IT" altLang="it-IT" sz="2400"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3008742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a:xfrm>
            <a:off x="683568" y="18020"/>
            <a:ext cx="7772400" cy="518971"/>
          </a:xfrm>
        </p:spPr>
        <p:txBody>
          <a:bodyPr/>
          <a:lstStyle/>
          <a:p>
            <a:r>
              <a:rPr lang="it-IT" altLang="it-IT" sz="2400" b="1" dirty="0">
                <a:latin typeface="Arial" panose="020B0604020202020204" pitchFamily="34" charset="0"/>
                <a:ea typeface="MS PGothic" panose="020B0600070205080204" pitchFamily="34" charset="-128"/>
                <a:cs typeface="+mn-cs"/>
              </a:rPr>
              <a:t>Campo di applicazione (art.1)</a:t>
            </a:r>
          </a:p>
        </p:txBody>
      </p:sp>
      <p:sp>
        <p:nvSpPr>
          <p:cNvPr id="24" name="Rettangolo 7"/>
          <p:cNvSpPr/>
          <p:nvPr/>
        </p:nvSpPr>
        <p:spPr>
          <a:xfrm>
            <a:off x="107503" y="1726740"/>
            <a:ext cx="3455987" cy="1126196"/>
          </a:xfrm>
          <a:prstGeom prst="rect">
            <a:avLst/>
          </a:prstGeom>
          <a:noFill/>
          <a:ln/>
          <a:effectLst/>
        </p:spPr>
        <p:style>
          <a:lnRef idx="1">
            <a:schemeClr val="dk1"/>
          </a:lnRef>
          <a:fillRef idx="2">
            <a:schemeClr val="dk1"/>
          </a:fillRef>
          <a:effectRef idx="1">
            <a:schemeClr val="dk1"/>
          </a:effectRef>
          <a:fontRef idx="minor">
            <a:schemeClr val="dk1"/>
          </a:fontRef>
        </p:style>
        <p:txBody>
          <a:bodyPr lIns="36000" rIns="36000"/>
          <a:lstStyle/>
          <a:p>
            <a:pPr>
              <a:defRPr/>
            </a:pPr>
            <a:r>
              <a:rPr lang="it-IT" sz="2000" i="1" dirty="0">
                <a:solidFill>
                  <a:srgbClr val="002060"/>
                </a:solidFill>
              </a:rPr>
              <a:t>Aiuti a favore di progetti di ricerca, sviluppo e innovazione</a:t>
            </a:r>
          </a:p>
        </p:txBody>
      </p:sp>
      <p:sp>
        <p:nvSpPr>
          <p:cNvPr id="25" name="Rettangolo 7"/>
          <p:cNvSpPr/>
          <p:nvPr/>
        </p:nvSpPr>
        <p:spPr>
          <a:xfrm>
            <a:off x="3683529" y="1006086"/>
            <a:ext cx="5258669" cy="323148"/>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Progetti di ricerca e sviluppo</a:t>
            </a:r>
          </a:p>
        </p:txBody>
      </p:sp>
      <p:sp>
        <p:nvSpPr>
          <p:cNvPr id="26" name="Rettangolo 7"/>
          <p:cNvSpPr/>
          <p:nvPr/>
        </p:nvSpPr>
        <p:spPr>
          <a:xfrm>
            <a:off x="3691493" y="1340277"/>
            <a:ext cx="5258669" cy="344656"/>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Infrastrutture per la ricerca</a:t>
            </a:r>
          </a:p>
        </p:txBody>
      </p:sp>
      <p:sp>
        <p:nvSpPr>
          <p:cNvPr id="27" name="Rettangolo 7"/>
          <p:cNvSpPr/>
          <p:nvPr/>
        </p:nvSpPr>
        <p:spPr>
          <a:xfrm>
            <a:off x="3691492" y="1715526"/>
            <a:ext cx="5258670" cy="322851"/>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Poli di innovazione</a:t>
            </a:r>
          </a:p>
        </p:txBody>
      </p:sp>
      <p:sp>
        <p:nvSpPr>
          <p:cNvPr id="28" name="Rettangolo 7"/>
          <p:cNvSpPr/>
          <p:nvPr/>
        </p:nvSpPr>
        <p:spPr>
          <a:xfrm>
            <a:off x="3691492" y="2030626"/>
            <a:ext cx="5258670" cy="299733"/>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Innovazione a favore di PMI</a:t>
            </a:r>
          </a:p>
        </p:txBody>
      </p:sp>
      <p:sp>
        <p:nvSpPr>
          <p:cNvPr id="29" name="Rettangolo 7"/>
          <p:cNvSpPr/>
          <p:nvPr/>
        </p:nvSpPr>
        <p:spPr>
          <a:xfrm>
            <a:off x="3691492" y="2355477"/>
            <a:ext cx="5258670" cy="302485"/>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Innovazione dei processi e dell’organizzazione</a:t>
            </a:r>
          </a:p>
        </p:txBody>
      </p:sp>
      <p:sp>
        <p:nvSpPr>
          <p:cNvPr id="30" name="Rettangolo 7"/>
          <p:cNvSpPr/>
          <p:nvPr/>
        </p:nvSpPr>
        <p:spPr>
          <a:xfrm>
            <a:off x="3697555" y="2681082"/>
            <a:ext cx="5258670" cy="603901"/>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Ricerca e sviluppo nei settori </a:t>
            </a:r>
            <a:r>
              <a:rPr lang="it-IT" sz="2000" i="1" dirty="0" smtClean="0">
                <a:solidFill>
                  <a:srgbClr val="002060"/>
                </a:solidFill>
              </a:rPr>
              <a:t>pesca </a:t>
            </a:r>
            <a:r>
              <a:rPr lang="it-IT" sz="2000" i="1" dirty="0">
                <a:solidFill>
                  <a:srgbClr val="002060"/>
                </a:solidFill>
              </a:rPr>
              <a:t>e </a:t>
            </a:r>
            <a:r>
              <a:rPr lang="it-IT" sz="2000" i="1" dirty="0" smtClean="0">
                <a:solidFill>
                  <a:srgbClr val="002060"/>
                </a:solidFill>
              </a:rPr>
              <a:t>acquacoltura</a:t>
            </a:r>
            <a:endParaRPr lang="it-IT" sz="2000" i="1" dirty="0">
              <a:solidFill>
                <a:srgbClr val="002060"/>
              </a:solidFill>
            </a:endParaRPr>
          </a:p>
        </p:txBody>
      </p:sp>
      <p:sp>
        <p:nvSpPr>
          <p:cNvPr id="31" name="Rettangolo 7"/>
          <p:cNvSpPr/>
          <p:nvPr/>
        </p:nvSpPr>
        <p:spPr>
          <a:xfrm>
            <a:off x="3707904" y="3501008"/>
            <a:ext cx="5258669" cy="271184"/>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i="1" dirty="0">
                <a:solidFill>
                  <a:srgbClr val="002060"/>
                </a:solidFill>
              </a:rPr>
              <a:t>Alla formazione</a:t>
            </a:r>
          </a:p>
        </p:txBody>
      </p:sp>
      <p:sp>
        <p:nvSpPr>
          <p:cNvPr id="32" name="Rettangolo 7"/>
          <p:cNvSpPr/>
          <p:nvPr/>
        </p:nvSpPr>
        <p:spPr>
          <a:xfrm>
            <a:off x="107502" y="4288698"/>
            <a:ext cx="3455987" cy="484621"/>
          </a:xfrm>
          <a:prstGeom prst="rect">
            <a:avLst/>
          </a:prstGeom>
          <a:noFill/>
          <a:ln/>
          <a:effectLst/>
        </p:spPr>
        <p:style>
          <a:lnRef idx="1">
            <a:schemeClr val="dk1"/>
          </a:lnRef>
          <a:fillRef idx="2">
            <a:schemeClr val="dk1"/>
          </a:fillRef>
          <a:effectRef idx="1">
            <a:schemeClr val="dk1"/>
          </a:effectRef>
          <a:fontRef idx="minor">
            <a:schemeClr val="dk1"/>
          </a:fontRef>
        </p:style>
        <p:txBody>
          <a:bodyPr lIns="36000" rIns="36000"/>
          <a:lstStyle/>
          <a:p>
            <a:pPr>
              <a:defRPr/>
            </a:pPr>
            <a:r>
              <a:rPr lang="it-IT" sz="2000" i="1" dirty="0">
                <a:solidFill>
                  <a:srgbClr val="002060"/>
                </a:solidFill>
              </a:rPr>
              <a:t>Aiuti alla formazione</a:t>
            </a:r>
          </a:p>
        </p:txBody>
      </p:sp>
      <p:sp>
        <p:nvSpPr>
          <p:cNvPr id="33" name="Rettangolo 32"/>
          <p:cNvSpPr/>
          <p:nvPr/>
        </p:nvSpPr>
        <p:spPr>
          <a:xfrm>
            <a:off x="3707904" y="6021288"/>
            <a:ext cx="5256584" cy="576064"/>
          </a:xfrm>
          <a:prstGeom prst="rect">
            <a:avLst/>
          </a:prstGeom>
          <a:solidFill>
            <a:schemeClr val="bg2">
              <a:lumMod val="40000"/>
              <a:lumOff val="60000"/>
            </a:schemeClr>
          </a:solidFill>
          <a:ln/>
          <a:effectLst/>
        </p:spPr>
        <p:style>
          <a:lnRef idx="1">
            <a:schemeClr val="dk1"/>
          </a:lnRef>
          <a:fillRef idx="2">
            <a:schemeClr val="dk1"/>
          </a:fillRef>
          <a:effectRef idx="1">
            <a:schemeClr val="dk1"/>
          </a:effectRef>
          <a:fontRef idx="minor">
            <a:schemeClr val="dk1"/>
          </a:fontRef>
        </p:style>
        <p:txBody>
          <a:bodyPr lIns="36000" rIns="36000"/>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it-IT" altLang="it-IT" sz="1800" i="1" dirty="0" smtClean="0">
                <a:solidFill>
                  <a:srgbClr val="002060"/>
                </a:solidFill>
                <a:latin typeface="+mn-lt"/>
                <a:ea typeface="+mn-ea"/>
              </a:rPr>
              <a:t>Aiuti a favore dei lavoratori svantaggiati e con disabilità</a:t>
            </a:r>
          </a:p>
        </p:txBody>
      </p:sp>
      <p:sp>
        <p:nvSpPr>
          <p:cNvPr id="34" name="Rettangolo 7"/>
          <p:cNvSpPr/>
          <p:nvPr/>
        </p:nvSpPr>
        <p:spPr>
          <a:xfrm>
            <a:off x="3707904" y="3789040"/>
            <a:ext cx="5256056" cy="576064"/>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i="1" dirty="0">
                <a:solidFill>
                  <a:srgbClr val="002060"/>
                </a:solidFill>
              </a:rPr>
              <a:t>Assunzione </a:t>
            </a:r>
            <a:r>
              <a:rPr lang="it-IT" i="1" dirty="0" smtClean="0">
                <a:solidFill>
                  <a:srgbClr val="002060"/>
                </a:solidFill>
              </a:rPr>
              <a:t>lavoratori </a:t>
            </a:r>
            <a:r>
              <a:rPr lang="it-IT" i="1" dirty="0">
                <a:solidFill>
                  <a:srgbClr val="002060"/>
                </a:solidFill>
              </a:rPr>
              <a:t>svantaggiati (integrazioni </a:t>
            </a:r>
            <a:r>
              <a:rPr lang="it-IT" i="1" dirty="0" smtClean="0">
                <a:solidFill>
                  <a:srgbClr val="002060"/>
                </a:solidFill>
              </a:rPr>
              <a:t>salariali)</a:t>
            </a:r>
            <a:endParaRPr lang="it-IT" i="1" dirty="0">
              <a:solidFill>
                <a:srgbClr val="002060"/>
              </a:solidFill>
            </a:endParaRPr>
          </a:p>
        </p:txBody>
      </p:sp>
      <p:sp>
        <p:nvSpPr>
          <p:cNvPr id="35" name="Rettangolo 7"/>
          <p:cNvSpPr/>
          <p:nvPr/>
        </p:nvSpPr>
        <p:spPr>
          <a:xfrm>
            <a:off x="3707904" y="4332823"/>
            <a:ext cx="5247613" cy="536337"/>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i="1" dirty="0">
                <a:solidFill>
                  <a:srgbClr val="002060"/>
                </a:solidFill>
              </a:rPr>
              <a:t>Occupazione di lavoratori disabili (integrazioni salariali)</a:t>
            </a:r>
          </a:p>
        </p:txBody>
      </p:sp>
      <p:sp>
        <p:nvSpPr>
          <p:cNvPr id="36" name="Rettangolo 7"/>
          <p:cNvSpPr/>
          <p:nvPr/>
        </p:nvSpPr>
        <p:spPr>
          <a:xfrm>
            <a:off x="3707904" y="4869160"/>
            <a:ext cx="5256056" cy="590992"/>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i="1" dirty="0" smtClean="0">
                <a:solidFill>
                  <a:srgbClr val="002060"/>
                </a:solidFill>
              </a:rPr>
              <a:t>Per compensare </a:t>
            </a:r>
            <a:r>
              <a:rPr lang="it-IT" i="1" dirty="0" err="1">
                <a:solidFill>
                  <a:srgbClr val="002060"/>
                </a:solidFill>
              </a:rPr>
              <a:t>sovraccosti</a:t>
            </a:r>
            <a:r>
              <a:rPr lang="it-IT" i="1" dirty="0">
                <a:solidFill>
                  <a:srgbClr val="002060"/>
                </a:solidFill>
              </a:rPr>
              <a:t> connessi </a:t>
            </a:r>
            <a:r>
              <a:rPr lang="it-IT" i="1" dirty="0" smtClean="0">
                <a:solidFill>
                  <a:srgbClr val="002060"/>
                </a:solidFill>
              </a:rPr>
              <a:t>a lavoratori </a:t>
            </a:r>
            <a:r>
              <a:rPr lang="it-IT" i="1" dirty="0">
                <a:solidFill>
                  <a:srgbClr val="002060"/>
                </a:solidFill>
              </a:rPr>
              <a:t>disabili</a:t>
            </a:r>
          </a:p>
        </p:txBody>
      </p:sp>
      <p:sp>
        <p:nvSpPr>
          <p:cNvPr id="37" name="Rettangolo 7"/>
          <p:cNvSpPr/>
          <p:nvPr/>
        </p:nvSpPr>
        <p:spPr>
          <a:xfrm>
            <a:off x="3707904" y="5445224"/>
            <a:ext cx="5256056" cy="576064"/>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i="1" dirty="0" smtClean="0">
                <a:solidFill>
                  <a:srgbClr val="002060"/>
                </a:solidFill>
              </a:rPr>
              <a:t>Per </a:t>
            </a:r>
            <a:r>
              <a:rPr lang="it-IT" i="1" dirty="0">
                <a:solidFill>
                  <a:srgbClr val="002060"/>
                </a:solidFill>
              </a:rPr>
              <a:t>compensare costi assistenza lavoratori svantaggiati</a:t>
            </a:r>
          </a:p>
        </p:txBody>
      </p:sp>
    </p:spTree>
    <p:extLst>
      <p:ext uri="{BB962C8B-B14F-4D97-AF65-F5344CB8AC3E}">
        <p14:creationId xmlns:p14="http://schemas.microsoft.com/office/powerpoint/2010/main" xmlns="" val="33590831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ttangolo 1"/>
          <p:cNvSpPr>
            <a:spLocks noChangeArrowheads="1"/>
          </p:cNvSpPr>
          <p:nvPr/>
        </p:nvSpPr>
        <p:spPr bwMode="auto">
          <a:xfrm>
            <a:off x="107504" y="692696"/>
            <a:ext cx="8928992" cy="49859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 2, par. 2 	</a:t>
            </a:r>
            <a:r>
              <a:rPr lang="it-IT" altLang="it-IT" sz="2400" b="1" dirty="0">
                <a:cs typeface="Arial" panose="020B0604020202020204" pitchFamily="34" charset="0"/>
              </a:rPr>
              <a:t>	 </a:t>
            </a:r>
          </a:p>
          <a:p>
            <a:pPr algn="just">
              <a:spcBef>
                <a:spcPct val="0"/>
              </a:spcBef>
              <a:spcAft>
                <a:spcPts val="1200"/>
              </a:spcAft>
              <a:buFontTx/>
              <a:buNone/>
            </a:pPr>
            <a:r>
              <a:rPr lang="it-IT" altLang="it-IT" sz="2400" b="1" dirty="0" smtClean="0">
                <a:cs typeface="Arial" panose="020B0604020202020204" pitchFamily="34" charset="0"/>
              </a:rPr>
              <a:t>“</a:t>
            </a:r>
            <a:r>
              <a:rPr lang="it-IT" altLang="it-IT" sz="2400" b="1" dirty="0">
                <a:cs typeface="Arial" panose="020B0604020202020204" pitchFamily="34" charset="0"/>
              </a:rPr>
              <a:t>Impresa unica”: </a:t>
            </a:r>
            <a:r>
              <a:rPr lang="it-IT" altLang="it-IT" sz="2400" dirty="0">
                <a:cs typeface="Arial" panose="020B0604020202020204" pitchFamily="34" charset="0"/>
              </a:rPr>
              <a:t>l’insieme delle imprese fra le quali esiste </a:t>
            </a:r>
            <a:r>
              <a:rPr lang="it-IT" altLang="it-IT" sz="2400" u="sng" dirty="0">
                <a:cs typeface="Arial" panose="020B0604020202020204" pitchFamily="34" charset="0"/>
              </a:rPr>
              <a:t>almeno una</a:t>
            </a:r>
            <a:r>
              <a:rPr lang="it-IT" altLang="it-IT" sz="2400" dirty="0">
                <a:cs typeface="Arial" panose="020B0604020202020204" pitchFamily="34" charset="0"/>
              </a:rPr>
              <a:t> delle relazioni seguenti: </a:t>
            </a:r>
          </a:p>
          <a:p>
            <a:pPr algn="just">
              <a:spcBef>
                <a:spcPct val="0"/>
              </a:spcBef>
              <a:spcAft>
                <a:spcPts val="1200"/>
              </a:spcAft>
              <a:buFontTx/>
              <a:buNone/>
            </a:pPr>
            <a:r>
              <a:rPr lang="it-IT" altLang="it-IT" sz="2400" dirty="0">
                <a:cs typeface="Arial" panose="020B0604020202020204" pitchFamily="34" charset="0"/>
              </a:rPr>
              <a:t>a) </a:t>
            </a:r>
            <a:r>
              <a:rPr lang="it-IT" altLang="it-IT" sz="2400" dirty="0" smtClean="0">
                <a:cs typeface="Arial" panose="020B0604020202020204" pitchFamily="34" charset="0"/>
              </a:rPr>
              <a:t>un’impresa </a:t>
            </a:r>
            <a:r>
              <a:rPr lang="it-IT" altLang="it-IT" sz="2400" dirty="0">
                <a:cs typeface="Arial" panose="020B0604020202020204" pitchFamily="34" charset="0"/>
              </a:rPr>
              <a:t>detiene la maggioranza dei diritti di voto degli azionisti </a:t>
            </a:r>
            <a:r>
              <a:rPr lang="it-IT" altLang="it-IT" sz="2400" dirty="0" smtClean="0">
                <a:cs typeface="Arial" panose="020B0604020202020204" pitchFamily="34" charset="0"/>
              </a:rPr>
              <a:t>o </a:t>
            </a:r>
            <a:r>
              <a:rPr lang="it-IT" altLang="it-IT" sz="2400" dirty="0">
                <a:cs typeface="Arial" panose="020B0604020202020204" pitchFamily="34" charset="0"/>
              </a:rPr>
              <a:t>soci di un’altra impresa; </a:t>
            </a:r>
          </a:p>
          <a:p>
            <a:pPr algn="just">
              <a:spcBef>
                <a:spcPct val="0"/>
              </a:spcBef>
              <a:spcAft>
                <a:spcPts val="1200"/>
              </a:spcAft>
              <a:buFontTx/>
              <a:buNone/>
            </a:pPr>
            <a:r>
              <a:rPr lang="it-IT" altLang="it-IT" sz="2400" dirty="0">
                <a:cs typeface="Arial" panose="020B0604020202020204" pitchFamily="34" charset="0"/>
              </a:rPr>
              <a:t>b) </a:t>
            </a:r>
            <a:r>
              <a:rPr lang="it-IT" altLang="it-IT" sz="2400" dirty="0" smtClean="0">
                <a:cs typeface="Arial" panose="020B0604020202020204" pitchFamily="34" charset="0"/>
              </a:rPr>
              <a:t>un’impresa </a:t>
            </a:r>
            <a:r>
              <a:rPr lang="it-IT" altLang="it-IT" sz="2400" dirty="0">
                <a:cs typeface="Arial" panose="020B0604020202020204" pitchFamily="34" charset="0"/>
              </a:rPr>
              <a:t>ha il diritto di nominare o revocare la maggioranza </a:t>
            </a:r>
            <a:r>
              <a:rPr lang="it-IT" altLang="it-IT" sz="2400" dirty="0" smtClean="0">
                <a:cs typeface="Arial" panose="020B0604020202020204" pitchFamily="34" charset="0"/>
              </a:rPr>
              <a:t>dei </a:t>
            </a:r>
            <a:r>
              <a:rPr lang="it-IT" altLang="it-IT" sz="2400" dirty="0">
                <a:cs typeface="Arial" panose="020B0604020202020204" pitchFamily="34" charset="0"/>
              </a:rPr>
              <a:t>membri del consiglio di amministrazione, direzione o </a:t>
            </a:r>
            <a:r>
              <a:rPr lang="it-IT" altLang="it-IT" sz="2400" dirty="0" smtClean="0">
                <a:cs typeface="Arial" panose="020B0604020202020204" pitchFamily="34" charset="0"/>
              </a:rPr>
              <a:t>sorveglianza </a:t>
            </a:r>
            <a:r>
              <a:rPr lang="it-IT" altLang="it-IT" sz="2400" dirty="0">
                <a:cs typeface="Arial" panose="020B0604020202020204" pitchFamily="34" charset="0"/>
              </a:rPr>
              <a:t>di un’altra impresa; </a:t>
            </a:r>
          </a:p>
          <a:p>
            <a:pPr algn="just">
              <a:spcBef>
                <a:spcPct val="0"/>
              </a:spcBef>
              <a:spcAft>
                <a:spcPts val="1200"/>
              </a:spcAft>
              <a:buFontTx/>
              <a:buNone/>
            </a:pPr>
            <a:r>
              <a:rPr lang="it-IT" altLang="it-IT" sz="2400" dirty="0">
                <a:cs typeface="Arial" panose="020B0604020202020204" pitchFamily="34" charset="0"/>
              </a:rPr>
              <a:t>c) </a:t>
            </a:r>
            <a:r>
              <a:rPr lang="it-IT" altLang="it-IT" sz="2400" dirty="0" smtClean="0">
                <a:cs typeface="Arial" panose="020B0604020202020204" pitchFamily="34" charset="0"/>
              </a:rPr>
              <a:t>un’impresa </a:t>
            </a:r>
            <a:r>
              <a:rPr lang="it-IT" altLang="it-IT" sz="2400" dirty="0">
                <a:cs typeface="Arial" panose="020B0604020202020204" pitchFamily="34" charset="0"/>
              </a:rPr>
              <a:t>ha il diritto di esercitare un’influenza dominante su </a:t>
            </a:r>
            <a:r>
              <a:rPr lang="it-IT" altLang="it-IT" sz="2400" dirty="0" smtClean="0">
                <a:cs typeface="Arial" panose="020B0604020202020204" pitchFamily="34" charset="0"/>
              </a:rPr>
              <a:t>un’altra </a:t>
            </a:r>
            <a:r>
              <a:rPr lang="it-IT" altLang="it-IT" sz="2400" dirty="0">
                <a:cs typeface="Arial" panose="020B0604020202020204" pitchFamily="34" charset="0"/>
              </a:rPr>
              <a:t>impresa in virtù di un contratto concluso con </a:t>
            </a:r>
            <a:r>
              <a:rPr lang="it-IT" altLang="it-IT" sz="2400" dirty="0" smtClean="0">
                <a:cs typeface="Arial" panose="020B0604020202020204" pitchFamily="34" charset="0"/>
              </a:rPr>
              <a:t>quest’ultima oppure </a:t>
            </a:r>
            <a:r>
              <a:rPr lang="it-IT" altLang="it-IT" sz="2400" dirty="0">
                <a:cs typeface="Arial" panose="020B0604020202020204" pitchFamily="34" charset="0"/>
              </a:rPr>
              <a:t>in virtù di una clausola dello statuto di quest’ultima; </a:t>
            </a: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100541610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ttangolo 1"/>
          <p:cNvSpPr>
            <a:spLocks noChangeArrowheads="1"/>
          </p:cNvSpPr>
          <p:nvPr/>
        </p:nvSpPr>
        <p:spPr bwMode="auto">
          <a:xfrm>
            <a:off x="251520" y="765349"/>
            <a:ext cx="8784976" cy="4154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 2, par. 2 	</a:t>
            </a:r>
            <a:r>
              <a:rPr lang="it-IT" altLang="it-IT" sz="2400" b="1" dirty="0">
                <a:cs typeface="Arial" panose="020B0604020202020204" pitchFamily="34" charset="0"/>
              </a:rPr>
              <a:t>	 </a:t>
            </a:r>
          </a:p>
          <a:p>
            <a:pPr algn="just">
              <a:spcBef>
                <a:spcPct val="0"/>
              </a:spcBef>
              <a:buFontTx/>
              <a:buNone/>
            </a:pPr>
            <a:r>
              <a:rPr lang="it-IT" altLang="it-IT" sz="2400" b="1" dirty="0" smtClean="0">
                <a:cs typeface="Arial" panose="020B0604020202020204" pitchFamily="34" charset="0"/>
              </a:rPr>
              <a:t>“</a:t>
            </a:r>
            <a:r>
              <a:rPr lang="it-IT" altLang="it-IT" sz="2400" b="1" dirty="0">
                <a:cs typeface="Arial" panose="020B0604020202020204" pitchFamily="34" charset="0"/>
              </a:rPr>
              <a:t>Impresa unica”: </a:t>
            </a:r>
            <a:r>
              <a:rPr lang="it-IT" altLang="it-IT" sz="2400" dirty="0">
                <a:cs typeface="Arial" panose="020B0604020202020204" pitchFamily="34" charset="0"/>
              </a:rPr>
              <a:t>l’insieme delle imprese fra le quali esiste </a:t>
            </a:r>
            <a:r>
              <a:rPr lang="it-IT" altLang="it-IT" sz="2400" u="sng" dirty="0">
                <a:cs typeface="Arial" panose="020B0604020202020204" pitchFamily="34" charset="0"/>
              </a:rPr>
              <a:t>almeno una</a:t>
            </a:r>
            <a:r>
              <a:rPr lang="it-IT" altLang="it-IT" sz="2400" dirty="0">
                <a:cs typeface="Arial" panose="020B0604020202020204" pitchFamily="34" charset="0"/>
              </a:rPr>
              <a:t> delle relazioni seguenti: </a:t>
            </a:r>
            <a:endParaRPr lang="it-IT" altLang="it-IT" sz="2400" dirty="0" smtClean="0">
              <a:cs typeface="Arial" panose="020B0604020202020204" pitchFamily="34" charset="0"/>
            </a:endParaRPr>
          </a:p>
          <a:p>
            <a:pPr algn="just">
              <a:spcBef>
                <a:spcPct val="0"/>
              </a:spcBef>
              <a:buNone/>
            </a:pPr>
            <a:r>
              <a:rPr lang="it-IT" altLang="it-IT" sz="2400" dirty="0">
                <a:cs typeface="Arial" panose="020B0604020202020204" pitchFamily="34" charset="0"/>
              </a:rPr>
              <a:t>d) un’impresa azionista o socia di un’altra impresa controlla da sola, in virtù di un accordo stipulato con altri azionisti o soci dell’altra impresa, la maggioranza dei diritti di voto degli azionisti o soci di </a:t>
            </a:r>
            <a:r>
              <a:rPr lang="it-IT" altLang="it-IT" sz="2400" dirty="0" smtClean="0">
                <a:cs typeface="Arial" panose="020B0604020202020204" pitchFamily="34" charset="0"/>
              </a:rPr>
              <a:t>quest’ultima</a:t>
            </a:r>
            <a:endParaRPr lang="it-IT" altLang="it-IT" sz="2400" dirty="0">
              <a:cs typeface="Arial" panose="020B0604020202020204" pitchFamily="34" charset="0"/>
            </a:endParaRPr>
          </a:p>
          <a:p>
            <a:pPr algn="just">
              <a:spcBef>
                <a:spcPct val="0"/>
              </a:spcBef>
              <a:buFontTx/>
              <a:buNone/>
            </a:pPr>
            <a:endParaRPr lang="it-IT" altLang="it-IT" sz="2400" dirty="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Le </a:t>
            </a:r>
            <a:r>
              <a:rPr lang="it-IT" altLang="it-IT" sz="2400" dirty="0">
                <a:cs typeface="Arial" panose="020B0604020202020204" pitchFamily="34" charset="0"/>
              </a:rPr>
              <a:t>imprese fra le quali intercorre una delle relazioni di cui al primo comma, lettere da a) a d), per il tramite di una o più </a:t>
            </a:r>
            <a:r>
              <a:rPr lang="it-IT" altLang="it-IT" sz="2400" u="sng" dirty="0">
                <a:cs typeface="Arial" panose="020B0604020202020204" pitchFamily="34" charset="0"/>
              </a:rPr>
              <a:t>altre imprese</a:t>
            </a:r>
            <a:r>
              <a:rPr lang="it-IT" altLang="it-IT" sz="2400" dirty="0">
                <a:cs typeface="Arial" panose="020B0604020202020204" pitchFamily="34" charset="0"/>
              </a:rPr>
              <a:t> sono anch’esse considerate un’impresa </a:t>
            </a:r>
            <a:r>
              <a:rPr lang="it-IT" altLang="it-IT" sz="2400" dirty="0" smtClean="0">
                <a:cs typeface="Arial" panose="020B0604020202020204" pitchFamily="34" charset="0"/>
              </a:rPr>
              <a:t>unica</a:t>
            </a:r>
            <a:endParaRPr lang="it-IT" altLang="it-IT" sz="2400"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659297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ttangolo 1"/>
          <p:cNvSpPr>
            <a:spLocks noChangeArrowheads="1"/>
          </p:cNvSpPr>
          <p:nvPr/>
        </p:nvSpPr>
        <p:spPr bwMode="auto">
          <a:xfrm>
            <a:off x="179388" y="908050"/>
            <a:ext cx="8785100" cy="48936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 3, par. 2</a:t>
            </a:r>
          </a:p>
          <a:p>
            <a:pPr algn="ctr">
              <a:spcBef>
                <a:spcPct val="0"/>
              </a:spcBef>
              <a:buFontTx/>
              <a:buNone/>
            </a:pPr>
            <a:r>
              <a:rPr lang="it-IT" altLang="it-IT" sz="2400" b="1" u="sng" dirty="0" smtClean="0">
                <a:cs typeface="Arial" panose="020B0604020202020204" pitchFamily="34" charset="0"/>
              </a:rPr>
              <a:t>Massimali</a:t>
            </a:r>
            <a:endParaRPr lang="it-IT" altLang="it-IT" sz="2400" b="1" u="sng" dirty="0">
              <a:cs typeface="Arial" panose="020B0604020202020204" pitchFamily="34" charset="0"/>
            </a:endParaRPr>
          </a:p>
          <a:p>
            <a:pPr algn="ctr">
              <a:spcBef>
                <a:spcPct val="0"/>
              </a:spcBef>
              <a:buFontTx/>
              <a:buNone/>
            </a:pPr>
            <a:endParaRPr lang="it-IT" altLang="it-IT" sz="2400" dirty="0">
              <a:cs typeface="Arial" panose="020B0604020202020204" pitchFamily="34" charset="0"/>
            </a:endParaRPr>
          </a:p>
          <a:p>
            <a:pPr algn="just">
              <a:spcBef>
                <a:spcPct val="0"/>
              </a:spcBef>
              <a:buFontTx/>
              <a:buNone/>
            </a:pPr>
            <a:r>
              <a:rPr lang="it-IT" altLang="it-IT" sz="2400" dirty="0">
                <a:cs typeface="Arial" panose="020B0604020202020204" pitchFamily="34" charset="0"/>
              </a:rPr>
              <a:t>200 000 </a:t>
            </a:r>
            <a:r>
              <a:rPr lang="it-IT" altLang="it-IT" sz="2400" dirty="0" smtClean="0">
                <a:cs typeface="Arial" panose="020B0604020202020204" pitchFamily="34" charset="0"/>
              </a:rPr>
              <a:t>	EUR </a:t>
            </a:r>
            <a:r>
              <a:rPr lang="it-IT" altLang="it-IT" sz="2400" dirty="0">
                <a:cs typeface="Arial" panose="020B0604020202020204" pitchFamily="34" charset="0"/>
              </a:rPr>
              <a:t>ad un’impresa unica nell’arco </a:t>
            </a:r>
            <a:r>
              <a:rPr lang="it-IT" altLang="it-IT" sz="2400" b="1" dirty="0">
                <a:cs typeface="Arial" panose="020B0604020202020204" pitchFamily="34" charset="0"/>
              </a:rPr>
              <a:t>di tre esercizi 		</a:t>
            </a:r>
            <a:r>
              <a:rPr lang="it-IT" altLang="it-IT" sz="2400" b="1" dirty="0" smtClean="0">
                <a:cs typeface="Arial" panose="020B0604020202020204" pitchFamily="34" charset="0"/>
              </a:rPr>
              <a:t>finanziari</a:t>
            </a:r>
            <a:endParaRPr lang="it-IT" altLang="it-IT" sz="2400" b="1" dirty="0">
              <a:cs typeface="Arial" panose="020B0604020202020204" pitchFamily="34" charset="0"/>
            </a:endParaRPr>
          </a:p>
          <a:p>
            <a:pPr>
              <a:spcBef>
                <a:spcPct val="0"/>
              </a:spcBef>
              <a:buFontTx/>
              <a:buNone/>
            </a:pPr>
            <a:endParaRPr lang="it-IT" altLang="it-IT" sz="2400" dirty="0">
              <a:cs typeface="Arial" panose="020B0604020202020204" pitchFamily="34" charset="0"/>
            </a:endParaRPr>
          </a:p>
          <a:p>
            <a:pPr algn="just">
              <a:spcBef>
                <a:spcPct val="0"/>
              </a:spcBef>
              <a:buFontTx/>
              <a:buNone/>
            </a:pPr>
            <a:r>
              <a:rPr lang="it-IT" altLang="it-IT" sz="2400" dirty="0">
                <a:cs typeface="Arial" panose="020B0604020202020204" pitchFamily="34" charset="0"/>
              </a:rPr>
              <a:t>100 000 	EUR a un’impresa unica che opera nel settore del 		</a:t>
            </a:r>
            <a:r>
              <a:rPr lang="it-IT" altLang="it-IT" sz="2400" dirty="0" smtClean="0">
                <a:cs typeface="Arial" panose="020B0604020202020204" pitchFamily="34" charset="0"/>
              </a:rPr>
              <a:t>trasporto </a:t>
            </a:r>
            <a:r>
              <a:rPr lang="it-IT" altLang="it-IT" sz="2400" dirty="0">
                <a:cs typeface="Arial" panose="020B0604020202020204" pitchFamily="34" charset="0"/>
              </a:rPr>
              <a:t>di merci su strada per conto </a:t>
            </a:r>
            <a:r>
              <a:rPr lang="it-IT" altLang="it-IT" sz="2400" dirty="0" smtClean="0">
                <a:cs typeface="Arial" panose="020B0604020202020204" pitchFamily="34" charset="0"/>
              </a:rPr>
              <a:t>terzi 	nell’arco di </a:t>
            </a:r>
            <a:r>
              <a:rPr lang="it-IT" altLang="it-IT" sz="2400" dirty="0">
                <a:cs typeface="Arial" panose="020B0604020202020204" pitchFamily="34" charset="0"/>
              </a:rPr>
              <a:t>tre esercizi </a:t>
            </a:r>
            <a:r>
              <a:rPr lang="it-IT" altLang="it-IT" sz="2400" dirty="0" smtClean="0">
                <a:cs typeface="Arial" panose="020B0604020202020204" pitchFamily="34" charset="0"/>
              </a:rPr>
              <a:t>finanziari</a:t>
            </a:r>
            <a:endParaRPr lang="it-IT" altLang="it-IT" sz="2400" dirty="0">
              <a:cs typeface="Arial" panose="020B0604020202020204" pitchFamily="34" charset="0"/>
            </a:endParaRPr>
          </a:p>
          <a:p>
            <a:pPr algn="just">
              <a:spcBef>
                <a:spcPct val="0"/>
              </a:spcBef>
              <a:buFontTx/>
              <a:buNone/>
            </a:pPr>
            <a:endParaRPr lang="it-IT" altLang="it-IT" sz="2400" dirty="0">
              <a:cs typeface="Arial" panose="020B0604020202020204" pitchFamily="34" charset="0"/>
            </a:endParaRPr>
          </a:p>
          <a:p>
            <a:pPr algn="just">
              <a:spcBef>
                <a:spcPct val="0"/>
              </a:spcBef>
              <a:buFontTx/>
              <a:buNone/>
            </a:pPr>
            <a:r>
              <a:rPr lang="it-IT" altLang="it-IT" sz="2400" dirty="0">
                <a:cs typeface="Arial" panose="020B0604020202020204" pitchFamily="34" charset="0"/>
              </a:rPr>
              <a:t>N.B. 	Gli aiuti «de </a:t>
            </a:r>
            <a:r>
              <a:rPr lang="it-IT" altLang="it-IT" sz="2400" dirty="0" err="1">
                <a:cs typeface="Arial" panose="020B0604020202020204" pitchFamily="34" charset="0"/>
              </a:rPr>
              <a:t>minimis</a:t>
            </a:r>
            <a:r>
              <a:rPr lang="it-IT" altLang="it-IT" sz="2400" dirty="0">
                <a:cs typeface="Arial" panose="020B0604020202020204" pitchFamily="34" charset="0"/>
              </a:rPr>
              <a:t>» non possono essere utilizzati per 	l’acquisto di veicoli destinati al trasporto di merci su 	</a:t>
            </a:r>
            <a:r>
              <a:rPr lang="it-IT" altLang="it-IT" sz="2400" dirty="0" smtClean="0">
                <a:cs typeface="Arial" panose="020B0604020202020204" pitchFamily="34" charset="0"/>
              </a:rPr>
              <a:t>strada</a:t>
            </a:r>
            <a:endParaRPr lang="it-IT" altLang="it-IT" sz="2400"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240111168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ttangolo 1"/>
          <p:cNvSpPr>
            <a:spLocks noChangeArrowheads="1"/>
          </p:cNvSpPr>
          <p:nvPr/>
        </p:nvSpPr>
        <p:spPr bwMode="auto">
          <a:xfrm>
            <a:off x="121555" y="786563"/>
            <a:ext cx="8914941" cy="47828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L’importo è considerato su </a:t>
            </a:r>
            <a:r>
              <a:rPr lang="it-IT" altLang="it-IT" sz="2400" b="1" dirty="0">
                <a:cs typeface="Arial" panose="020B0604020202020204" pitchFamily="34" charset="0"/>
              </a:rPr>
              <a:t>tre esercizi finanziari </a:t>
            </a:r>
          </a:p>
          <a:p>
            <a:pPr algn="ctr">
              <a:spcBef>
                <a:spcPct val="0"/>
              </a:spcBef>
              <a:buFontTx/>
              <a:buNone/>
            </a:pPr>
            <a:r>
              <a:rPr lang="it-IT" altLang="it-IT" sz="2400" b="1" dirty="0">
                <a:cs typeface="Arial" panose="020B0604020202020204" pitchFamily="34" charset="0"/>
              </a:rPr>
              <a:t>e calcolato su base mobile </a:t>
            </a:r>
            <a:r>
              <a:rPr lang="it-IT" altLang="it-IT" sz="2400" dirty="0">
                <a:cs typeface="Arial" panose="020B0604020202020204" pitchFamily="34" charset="0"/>
              </a:rPr>
              <a:t>(considerando 10)</a:t>
            </a:r>
          </a:p>
          <a:p>
            <a:pPr algn="ctr">
              <a:spcBef>
                <a:spcPct val="0"/>
              </a:spcBef>
              <a:buFontTx/>
              <a:buNone/>
            </a:pPr>
            <a:endParaRPr lang="it-IT" altLang="it-IT" sz="1200" dirty="0">
              <a:cs typeface="Arial" panose="020B0604020202020204" pitchFamily="34" charset="0"/>
            </a:endParaRPr>
          </a:p>
          <a:p>
            <a:pPr algn="ctr">
              <a:spcBef>
                <a:spcPct val="0"/>
              </a:spcBef>
              <a:buFontTx/>
              <a:buNone/>
            </a:pPr>
            <a:r>
              <a:rPr lang="it-IT" altLang="it-IT" sz="2400" dirty="0">
                <a:cs typeface="Arial" panose="020B0604020202020204" pitchFamily="34" charset="0"/>
              </a:rPr>
              <a:t>Cosa significa?</a:t>
            </a:r>
          </a:p>
          <a:p>
            <a:pPr>
              <a:buFontTx/>
              <a:buNone/>
            </a:pPr>
            <a:endParaRPr lang="it-IT" altLang="it-IT" sz="1200" dirty="0">
              <a:cs typeface="Arial" panose="020B0604020202020204" pitchFamily="34" charset="0"/>
            </a:endParaRPr>
          </a:p>
          <a:p>
            <a:pPr algn="just">
              <a:buFontTx/>
              <a:buNone/>
            </a:pPr>
            <a:r>
              <a:rPr lang="it-IT" altLang="it-IT" sz="2400" dirty="0">
                <a:cs typeface="Arial" panose="020B0604020202020204" pitchFamily="34" charset="0"/>
              </a:rPr>
              <a:t>Il periodo di tre anni da prendere in considerazione deve essere valutato su base mobile nel senso che, in caso di nuova concessione di un aiuto «de </a:t>
            </a:r>
            <a:r>
              <a:rPr lang="it-IT" altLang="it-IT" sz="2400" dirty="0" err="1">
                <a:cs typeface="Arial" panose="020B0604020202020204" pitchFamily="34" charset="0"/>
              </a:rPr>
              <a:t>minimis</a:t>
            </a:r>
            <a:r>
              <a:rPr lang="it-IT" altLang="it-IT" sz="2400" dirty="0">
                <a:cs typeface="Arial" panose="020B0604020202020204" pitchFamily="34" charset="0"/>
              </a:rPr>
              <a:t>», si deve tener conto dell’importo complessivo degli aiuti «de </a:t>
            </a:r>
            <a:r>
              <a:rPr lang="it-IT" altLang="it-IT" sz="2400" dirty="0" err="1">
                <a:cs typeface="Arial" panose="020B0604020202020204" pitchFamily="34" charset="0"/>
              </a:rPr>
              <a:t>minimis</a:t>
            </a:r>
            <a:r>
              <a:rPr lang="it-IT" altLang="it-IT" sz="2400" dirty="0">
                <a:cs typeface="Arial" panose="020B0604020202020204" pitchFamily="34" charset="0"/>
              </a:rPr>
              <a:t>» concessi nell’esercizio finanziario in questione e nei due esercizi finanziari </a:t>
            </a:r>
            <a:r>
              <a:rPr lang="it-IT" altLang="it-IT" sz="2400" dirty="0" smtClean="0">
                <a:cs typeface="Arial" panose="020B0604020202020204" pitchFamily="34" charset="0"/>
              </a:rPr>
              <a:t>precedenti</a:t>
            </a:r>
            <a:endParaRPr lang="it-IT" altLang="it-IT" sz="2400" dirty="0">
              <a:cs typeface="Arial" panose="020B0604020202020204" pitchFamily="34" charset="0"/>
            </a:endParaRPr>
          </a:p>
          <a:p>
            <a:pPr>
              <a:buFontTx/>
              <a:buNone/>
            </a:pPr>
            <a:endParaRPr lang="it-IT" altLang="it-IT" sz="2400" dirty="0">
              <a:cs typeface="Arial" panose="020B0604020202020204" pitchFamily="34" charset="0"/>
            </a:endParaRPr>
          </a:p>
          <a:p>
            <a:pPr algn="ctr">
              <a:buFontTx/>
              <a:buNone/>
            </a:pPr>
            <a:r>
              <a:rPr lang="it-IT" altLang="it-IT" sz="2400" b="1" dirty="0">
                <a:cs typeface="Arial" panose="020B0604020202020204" pitchFamily="34" charset="0"/>
              </a:rPr>
              <a:t>Il superamento del massimale d’aiuto inficia tutta la </a:t>
            </a:r>
            <a:r>
              <a:rPr lang="it-IT" altLang="it-IT" sz="2400" b="1" dirty="0" smtClean="0">
                <a:cs typeface="Arial" panose="020B0604020202020204" pitchFamily="34" charset="0"/>
              </a:rPr>
              <a:t>misura</a:t>
            </a:r>
            <a:endParaRPr lang="it-IT" altLang="it-IT" sz="2400" b="1"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53567535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ttangolo 1"/>
          <p:cNvSpPr>
            <a:spLocks noChangeArrowheads="1"/>
          </p:cNvSpPr>
          <p:nvPr/>
        </p:nvSpPr>
        <p:spPr bwMode="auto">
          <a:xfrm>
            <a:off x="121680" y="908720"/>
            <a:ext cx="8784976" cy="37856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it-IT" altLang="it-IT" sz="2400" dirty="0">
                <a:cs typeface="Arial" panose="020B0604020202020204" pitchFamily="34" charset="0"/>
              </a:rPr>
              <a:t>Momento della concessione dell’aiuto</a:t>
            </a:r>
            <a:r>
              <a:rPr lang="it-IT" altLang="it-IT" sz="2400" dirty="0">
                <a:latin typeface="Times New Roman" panose="02020603050405020304" pitchFamily="18" charset="0"/>
              </a:rPr>
              <a:t/>
            </a:r>
            <a:br>
              <a:rPr lang="it-IT" altLang="it-IT" sz="2400" dirty="0">
                <a:latin typeface="Times New Roman" panose="02020603050405020304" pitchFamily="18" charset="0"/>
              </a:rPr>
            </a:br>
            <a:r>
              <a:rPr lang="it-IT" altLang="it-IT" sz="2400" dirty="0">
                <a:cs typeface="Arial" panose="020B0604020202020204" pitchFamily="34" charset="0"/>
              </a:rPr>
              <a:t>Art. 3, par. 2</a:t>
            </a:r>
          </a:p>
          <a:p>
            <a:pPr algn="ctr">
              <a:spcBef>
                <a:spcPct val="0"/>
              </a:spcBef>
              <a:buFontTx/>
              <a:buNone/>
            </a:pPr>
            <a:endParaRPr lang="it-IT" altLang="it-IT" sz="2400" dirty="0">
              <a:latin typeface="Times New Roman" panose="02020603050405020304" pitchFamily="18" charset="0"/>
            </a:endParaRPr>
          </a:p>
          <a:p>
            <a:pPr algn="just">
              <a:spcBef>
                <a:spcPct val="0"/>
              </a:spcBef>
              <a:buFontTx/>
              <a:buNone/>
            </a:pPr>
            <a:r>
              <a:rPr lang="it-IT" altLang="it-IT" sz="2400" dirty="0">
                <a:cs typeface="Arial" panose="020B0604020202020204" pitchFamily="34" charset="0"/>
              </a:rPr>
              <a:t>Gli aiuti «de </a:t>
            </a:r>
            <a:r>
              <a:rPr lang="it-IT" altLang="it-IT" sz="2400" dirty="0" err="1">
                <a:cs typeface="Arial" panose="020B0604020202020204" pitchFamily="34" charset="0"/>
              </a:rPr>
              <a:t>minimis</a:t>
            </a:r>
            <a:r>
              <a:rPr lang="it-IT" altLang="it-IT" sz="2400" dirty="0">
                <a:cs typeface="Arial" panose="020B0604020202020204" pitchFamily="34" charset="0"/>
              </a:rPr>
              <a:t>» sono considerati concessi nel momento in cui all’impresa è accordato, a norma del </a:t>
            </a:r>
            <a:r>
              <a:rPr lang="it-IT" altLang="it-IT" sz="2400" dirty="0" smtClean="0">
                <a:cs typeface="Arial" panose="020B0604020202020204" pitchFamily="34" charset="0"/>
              </a:rPr>
              <a:t>regime </a:t>
            </a:r>
            <a:r>
              <a:rPr lang="it-IT" altLang="it-IT" sz="2400" dirty="0">
                <a:cs typeface="Arial" panose="020B0604020202020204" pitchFamily="34" charset="0"/>
              </a:rPr>
              <a:t>giuridico nazionale applicabile, il diritto di ricevere gli aiuti, indipendentemente dalla data di erogazione degli aiuti «de </a:t>
            </a:r>
            <a:r>
              <a:rPr lang="it-IT" altLang="it-IT" sz="2400" dirty="0" err="1">
                <a:cs typeface="Arial" panose="020B0604020202020204" pitchFamily="34" charset="0"/>
              </a:rPr>
              <a:t>minimis</a:t>
            </a:r>
            <a:r>
              <a:rPr lang="it-IT" altLang="it-IT" sz="2400" dirty="0">
                <a:cs typeface="Arial" panose="020B0604020202020204" pitchFamily="34" charset="0"/>
              </a:rPr>
              <a:t>» </a:t>
            </a:r>
            <a:r>
              <a:rPr lang="it-IT" altLang="it-IT" sz="2400" dirty="0" smtClean="0">
                <a:cs typeface="Arial" panose="020B0604020202020204" pitchFamily="34" charset="0"/>
              </a:rPr>
              <a:t>all’impresa</a:t>
            </a:r>
            <a:endParaRPr lang="it-IT" altLang="it-IT" sz="2400" dirty="0">
              <a:cs typeface="Arial" panose="020B0604020202020204" pitchFamily="34" charset="0"/>
            </a:endParaRPr>
          </a:p>
          <a:p>
            <a:pPr algn="just">
              <a:spcBef>
                <a:spcPct val="0"/>
              </a:spcBef>
              <a:buFontTx/>
              <a:buNone/>
            </a:pPr>
            <a:endParaRPr lang="it-IT" altLang="it-IT" sz="2400" dirty="0">
              <a:cs typeface="Arial" panose="020B0604020202020204" pitchFamily="34" charset="0"/>
            </a:endParaRPr>
          </a:p>
          <a:p>
            <a:pPr>
              <a:spcBef>
                <a:spcPct val="0"/>
              </a:spcBef>
            </a:pPr>
            <a:r>
              <a:rPr lang="it-IT" altLang="it-IT" sz="2400" dirty="0" smtClean="0">
                <a:cs typeface="Arial" panose="020B0604020202020204" pitchFamily="34" charset="0"/>
              </a:rPr>
              <a:t> un atto avente valenza giuridica di concessione </a:t>
            </a:r>
            <a:r>
              <a:rPr lang="it-IT" altLang="it-IT" sz="2400" dirty="0">
                <a:cs typeface="Arial" panose="020B0604020202020204" pitchFamily="34" charset="0"/>
              </a:rPr>
              <a:t>e </a:t>
            </a:r>
            <a:r>
              <a:rPr lang="it-IT" altLang="it-IT" sz="2400" dirty="0" smtClean="0">
                <a:cs typeface="Arial" panose="020B0604020202020204" pitchFamily="34" charset="0"/>
              </a:rPr>
              <a:t>erogazione</a:t>
            </a:r>
            <a:endParaRPr lang="it-IT" altLang="it-IT" sz="2400"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14641262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asellaDiTesto 1"/>
          <p:cNvSpPr txBox="1">
            <a:spLocks noChangeArrowheads="1"/>
          </p:cNvSpPr>
          <p:nvPr/>
        </p:nvSpPr>
        <p:spPr bwMode="auto">
          <a:xfrm>
            <a:off x="107504" y="764704"/>
            <a:ext cx="8957628" cy="52629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 3, par. </a:t>
            </a:r>
            <a:r>
              <a:rPr lang="it-IT" altLang="it-IT" sz="2400" dirty="0" smtClean="0">
                <a:cs typeface="Arial" panose="020B0604020202020204" pitchFamily="34" charset="0"/>
              </a:rPr>
              <a:t>5</a:t>
            </a:r>
            <a:endParaRPr lang="it-IT" altLang="it-IT" sz="2400" dirty="0">
              <a:cs typeface="Arial" panose="020B0604020202020204" pitchFamily="34" charset="0"/>
            </a:endParaRPr>
          </a:p>
          <a:p>
            <a:pPr>
              <a:spcBef>
                <a:spcPct val="0"/>
              </a:spcBef>
              <a:buFontTx/>
              <a:buNone/>
            </a:pPr>
            <a:r>
              <a:rPr lang="it-IT" altLang="it-IT" sz="2400" dirty="0" smtClean="0">
                <a:cs typeface="Arial" panose="020B0604020202020204" pitchFamily="34" charset="0"/>
              </a:rPr>
              <a:t>Nessuna </a:t>
            </a:r>
            <a:r>
              <a:rPr lang="it-IT" altLang="it-IT" sz="2400" dirty="0">
                <a:cs typeface="Arial" panose="020B0604020202020204" pitchFamily="34" charset="0"/>
              </a:rPr>
              <a:t>rilevanza hanno</a:t>
            </a:r>
            <a:r>
              <a:rPr lang="it-IT" altLang="it-IT" sz="2400" dirty="0" smtClean="0">
                <a:cs typeface="Arial" panose="020B0604020202020204" pitchFamily="34" charset="0"/>
              </a:rPr>
              <a:t>:</a:t>
            </a:r>
            <a:endParaRPr lang="it-IT" altLang="it-IT" sz="2400" dirty="0">
              <a:cs typeface="Arial" panose="020B0604020202020204" pitchFamily="34" charset="0"/>
            </a:endParaRPr>
          </a:p>
          <a:p>
            <a:pPr>
              <a:spcBef>
                <a:spcPct val="0"/>
              </a:spcBef>
            </a:pPr>
            <a:r>
              <a:rPr lang="it-IT" altLang="it-IT" sz="2400" dirty="0">
                <a:cs typeface="Arial" panose="020B0604020202020204" pitchFamily="34" charset="0"/>
              </a:rPr>
              <a:t> </a:t>
            </a:r>
            <a:r>
              <a:rPr lang="it-IT" altLang="it-IT" sz="2400" dirty="0" smtClean="0">
                <a:cs typeface="Arial" panose="020B0604020202020204" pitchFamily="34" charset="0"/>
              </a:rPr>
              <a:t>la forma dell’aiuto</a:t>
            </a:r>
            <a:endParaRPr lang="it-IT" altLang="it-IT" sz="2400" dirty="0">
              <a:cs typeface="Arial" panose="020B0604020202020204" pitchFamily="34" charset="0"/>
            </a:endParaRPr>
          </a:p>
          <a:p>
            <a:pPr>
              <a:spcBef>
                <a:spcPct val="0"/>
              </a:spcBef>
            </a:pPr>
            <a:r>
              <a:rPr lang="it-IT" altLang="it-IT" sz="2400" dirty="0">
                <a:cs typeface="Arial" panose="020B0604020202020204" pitchFamily="34" charset="0"/>
              </a:rPr>
              <a:t> </a:t>
            </a:r>
            <a:r>
              <a:rPr lang="it-IT" altLang="it-IT" sz="2400" dirty="0" smtClean="0">
                <a:cs typeface="Arial" panose="020B0604020202020204" pitchFamily="34" charset="0"/>
              </a:rPr>
              <a:t>l’obiettivo perseguito</a:t>
            </a:r>
            <a:endParaRPr lang="it-IT" altLang="it-IT" sz="2400" dirty="0">
              <a:cs typeface="Arial" panose="020B0604020202020204" pitchFamily="34" charset="0"/>
            </a:endParaRPr>
          </a:p>
          <a:p>
            <a:pPr>
              <a:spcBef>
                <a:spcPct val="0"/>
              </a:spcBef>
            </a:pPr>
            <a:r>
              <a:rPr lang="it-IT" altLang="it-IT" sz="2400" dirty="0">
                <a:cs typeface="Arial" panose="020B0604020202020204" pitchFamily="34" charset="0"/>
              </a:rPr>
              <a:t> </a:t>
            </a:r>
            <a:r>
              <a:rPr lang="it-IT" altLang="it-IT" sz="2400" dirty="0" smtClean="0">
                <a:cs typeface="Arial" panose="020B0604020202020204" pitchFamily="34" charset="0"/>
              </a:rPr>
              <a:t>l’eventuale cofinanziamento con risorse </a:t>
            </a:r>
            <a:r>
              <a:rPr lang="it-IT" altLang="it-IT" sz="2400" dirty="0">
                <a:cs typeface="Arial" panose="020B0604020202020204" pitchFamily="34" charset="0"/>
              </a:rPr>
              <a:t>UE</a:t>
            </a:r>
          </a:p>
          <a:p>
            <a:pPr>
              <a:spcBef>
                <a:spcPct val="0"/>
              </a:spcBef>
              <a:buNone/>
            </a:pPr>
            <a:endParaRPr lang="it-IT" altLang="it-IT" sz="2400" dirty="0" smtClean="0">
              <a:cs typeface="Arial" panose="020B0604020202020204" pitchFamily="34" charset="0"/>
            </a:endParaRPr>
          </a:p>
          <a:p>
            <a:pPr algn="ctr">
              <a:spcBef>
                <a:spcPct val="0"/>
              </a:spcBef>
              <a:buNone/>
            </a:pPr>
            <a:r>
              <a:rPr lang="it-IT" altLang="it-IT" sz="2400" dirty="0" smtClean="0">
                <a:cs typeface="Arial" panose="020B0604020202020204" pitchFamily="34" charset="0"/>
              </a:rPr>
              <a:t>Art</a:t>
            </a:r>
            <a:r>
              <a:rPr lang="it-IT" altLang="it-IT" sz="2400" dirty="0">
                <a:cs typeface="Arial" panose="020B0604020202020204" pitchFamily="34" charset="0"/>
              </a:rPr>
              <a:t>. 3, par. </a:t>
            </a:r>
            <a:r>
              <a:rPr lang="it-IT" altLang="it-IT" sz="2400" dirty="0" smtClean="0">
                <a:cs typeface="Arial" panose="020B0604020202020204" pitchFamily="34" charset="0"/>
              </a:rPr>
              <a:t>6</a:t>
            </a:r>
            <a:endParaRPr lang="it-IT" altLang="it-IT" sz="2400" dirty="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Ai </a:t>
            </a:r>
            <a:r>
              <a:rPr lang="it-IT" altLang="it-IT" sz="2400" dirty="0">
                <a:cs typeface="Arial" panose="020B0604020202020204" pitchFamily="34" charset="0"/>
              </a:rPr>
              <a:t>fini dei massimali gli aiuti sono </a:t>
            </a:r>
            <a:r>
              <a:rPr lang="it-IT" altLang="it-IT" sz="2400" b="1" dirty="0">
                <a:cs typeface="Arial" panose="020B0604020202020204" pitchFamily="34" charset="0"/>
              </a:rPr>
              <a:t>espressi</a:t>
            </a:r>
            <a:r>
              <a:rPr lang="it-IT" altLang="it-IT" sz="2400" dirty="0">
                <a:cs typeface="Arial" panose="020B0604020202020204" pitchFamily="34" charset="0"/>
              </a:rPr>
              <a:t> in termini di </a:t>
            </a:r>
            <a:r>
              <a:rPr lang="it-IT" altLang="it-IT" sz="2400" b="1" dirty="0">
                <a:cs typeface="Arial" panose="020B0604020202020204" pitchFamily="34" charset="0"/>
              </a:rPr>
              <a:t>sovvenzione diretta in denaro</a:t>
            </a:r>
            <a:r>
              <a:rPr lang="it-IT" altLang="it-IT" sz="2400" dirty="0">
                <a:cs typeface="Arial" panose="020B0604020202020204" pitchFamily="34" charset="0"/>
              </a:rPr>
              <a:t>. Tutti i valori utilizzati sono al lordo di qualsiasi imposta o altri oneri. Quando un aiuto è concesso in forma diversa da una sovvenzione diretta in denaro, l’importo dell’aiuto corrisponde all’equivalente sovvenzione </a:t>
            </a:r>
            <a:r>
              <a:rPr lang="it-IT" altLang="it-IT" sz="2400" dirty="0" smtClean="0">
                <a:cs typeface="Arial" panose="020B0604020202020204" pitchFamily="34" charset="0"/>
              </a:rPr>
              <a:t>lordo </a:t>
            </a:r>
          </a:p>
          <a:p>
            <a:pPr algn="just">
              <a:spcBef>
                <a:spcPct val="0"/>
              </a:spcBef>
              <a:buFontTx/>
              <a:buNone/>
            </a:pPr>
            <a:r>
              <a:rPr lang="it-IT" altLang="it-IT" sz="2400" dirty="0" smtClean="0">
                <a:cs typeface="Arial" panose="020B0604020202020204" pitchFamily="34" charset="0"/>
              </a:rPr>
              <a:t>(</a:t>
            </a:r>
            <a:r>
              <a:rPr lang="it-IT" altLang="it-IT" sz="2400" b="1" dirty="0" smtClean="0">
                <a:cs typeface="Arial" panose="020B0604020202020204" pitchFamily="34" charset="0"/>
              </a:rPr>
              <a:t>ESL</a:t>
            </a:r>
            <a:r>
              <a:rPr lang="it-IT" altLang="it-IT" sz="2400" dirty="0" smtClean="0">
                <a:cs typeface="Arial" panose="020B0604020202020204" pitchFamily="34" charset="0"/>
              </a:rPr>
              <a:t>: importo </a:t>
            </a:r>
            <a:r>
              <a:rPr lang="it-IT" altLang="it-IT" sz="2400" dirty="0">
                <a:cs typeface="Arial" panose="020B0604020202020204" pitchFamily="34" charset="0"/>
              </a:rPr>
              <a:t>dell’aiuto se fosse stato erogato al beneficiario sotto forma di </a:t>
            </a:r>
            <a:r>
              <a:rPr lang="it-IT" altLang="it-IT" sz="2400" dirty="0" smtClean="0">
                <a:cs typeface="Arial" panose="020B0604020202020204" pitchFamily="34" charset="0"/>
              </a:rPr>
              <a:t>sovvenzione)</a:t>
            </a:r>
            <a:endParaRPr lang="it-IT" altLang="it-IT" sz="2400" dirty="0">
              <a:cs typeface="Arial" panose="020B0604020202020204" pitchFamily="34" charset="0"/>
            </a:endParaRPr>
          </a:p>
        </p:txBody>
      </p:sp>
      <p:sp>
        <p:nvSpPr>
          <p:cNvPr id="3" name="Titolo 1"/>
          <p:cNvSpPr txBox="1">
            <a:spLocks/>
          </p:cNvSpPr>
          <p:nvPr/>
        </p:nvSpPr>
        <p:spPr>
          <a:xfrm>
            <a:off x="217984" y="-28029"/>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24631919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ttangolo 1"/>
          <p:cNvSpPr>
            <a:spLocks noChangeArrowheads="1"/>
          </p:cNvSpPr>
          <p:nvPr/>
        </p:nvSpPr>
        <p:spPr bwMode="auto">
          <a:xfrm>
            <a:off x="49672" y="620688"/>
            <a:ext cx="8928992" cy="56323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it-IT" altLang="it-IT" sz="2400" dirty="0">
                <a:cs typeface="Arial" panose="020B0604020202020204" pitchFamily="34" charset="0"/>
              </a:rPr>
              <a:t>Art. 3, par. </a:t>
            </a:r>
            <a:r>
              <a:rPr lang="it-IT" altLang="it-IT" sz="2400" dirty="0" smtClean="0">
                <a:cs typeface="Arial" panose="020B0604020202020204" pitchFamily="34" charset="0"/>
              </a:rPr>
              <a:t>7</a:t>
            </a:r>
            <a:endParaRPr lang="it-IT" altLang="it-IT" sz="2400" dirty="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Qualora </a:t>
            </a:r>
            <a:r>
              <a:rPr lang="it-IT" altLang="it-IT" sz="2400" dirty="0">
                <a:cs typeface="Arial" panose="020B0604020202020204" pitchFamily="34" charset="0"/>
              </a:rPr>
              <a:t>la concessione di nuovi aiuti «de </a:t>
            </a:r>
            <a:r>
              <a:rPr lang="it-IT" altLang="it-IT" sz="2400" dirty="0" err="1">
                <a:cs typeface="Arial" panose="020B0604020202020204" pitchFamily="34" charset="0"/>
              </a:rPr>
              <a:t>minimis</a:t>
            </a:r>
            <a:r>
              <a:rPr lang="it-IT" altLang="it-IT" sz="2400" dirty="0">
                <a:cs typeface="Arial" panose="020B0604020202020204" pitchFamily="34" charset="0"/>
              </a:rPr>
              <a:t>» </a:t>
            </a:r>
            <a:r>
              <a:rPr lang="it-IT" altLang="it-IT" sz="2400" dirty="0" smtClean="0">
                <a:cs typeface="Arial" panose="020B0604020202020204" pitchFamily="34" charset="0"/>
              </a:rPr>
              <a:t>comporti </a:t>
            </a:r>
            <a:r>
              <a:rPr lang="it-IT" altLang="it-IT" sz="2400" dirty="0">
                <a:cs typeface="Arial" panose="020B0604020202020204" pitchFamily="34" charset="0"/>
              </a:rPr>
              <a:t>il superamento dei massimali pertinenti di cui </a:t>
            </a:r>
            <a:r>
              <a:rPr lang="it-IT" altLang="it-IT" sz="2400" dirty="0" smtClean="0">
                <a:cs typeface="Arial" panose="020B0604020202020204" pitchFamily="34" charset="0"/>
              </a:rPr>
              <a:t>al </a:t>
            </a:r>
            <a:r>
              <a:rPr lang="it-IT" altLang="it-IT" sz="2400" dirty="0">
                <a:cs typeface="Arial" panose="020B0604020202020204" pitchFamily="34" charset="0"/>
              </a:rPr>
              <a:t>paragrafo 2, </a:t>
            </a:r>
            <a:r>
              <a:rPr lang="it-IT" altLang="it-IT" sz="2400" u="sng" dirty="0">
                <a:cs typeface="Arial" panose="020B0604020202020204" pitchFamily="34" charset="0"/>
              </a:rPr>
              <a:t>nessuna</a:t>
            </a:r>
            <a:r>
              <a:rPr lang="it-IT" altLang="it-IT" sz="2400" dirty="0">
                <a:cs typeface="Arial" panose="020B0604020202020204" pitchFamily="34" charset="0"/>
              </a:rPr>
              <a:t> delle </a:t>
            </a:r>
            <a:r>
              <a:rPr lang="it-IT" altLang="it-IT" sz="2400" dirty="0" smtClean="0">
                <a:cs typeface="Arial" panose="020B0604020202020204" pitchFamily="34" charset="0"/>
              </a:rPr>
              <a:t>nuove </a:t>
            </a:r>
            <a:r>
              <a:rPr lang="it-IT" altLang="it-IT" sz="2400" dirty="0">
                <a:cs typeface="Arial" panose="020B0604020202020204" pitchFamily="34" charset="0"/>
              </a:rPr>
              <a:t>misure di aiuto può </a:t>
            </a:r>
            <a:r>
              <a:rPr lang="it-IT" altLang="it-IT" sz="2400" dirty="0" smtClean="0">
                <a:cs typeface="Arial" panose="020B0604020202020204" pitchFamily="34" charset="0"/>
              </a:rPr>
              <a:t>beneficiare </a:t>
            </a:r>
            <a:r>
              <a:rPr lang="it-IT" altLang="it-IT" sz="2400" dirty="0">
                <a:cs typeface="Arial" panose="020B0604020202020204" pitchFamily="34" charset="0"/>
              </a:rPr>
              <a:t>del presente </a:t>
            </a:r>
            <a:r>
              <a:rPr lang="it-IT" altLang="it-IT" sz="2400" dirty="0" smtClean="0">
                <a:cs typeface="Arial" panose="020B0604020202020204" pitchFamily="34" charset="0"/>
              </a:rPr>
              <a:t>regolamento</a:t>
            </a:r>
            <a:endParaRPr lang="it-IT" altLang="it-IT" sz="2400" dirty="0">
              <a:cs typeface="Arial" panose="020B0604020202020204" pitchFamily="34" charset="0"/>
            </a:endParaRPr>
          </a:p>
          <a:p>
            <a:pPr algn="ctr">
              <a:spcBef>
                <a:spcPct val="0"/>
              </a:spcBef>
              <a:buNone/>
            </a:pPr>
            <a:endParaRPr lang="it-IT" altLang="it-IT" sz="1000" dirty="0" smtClean="0">
              <a:cs typeface="Arial" panose="020B0604020202020204" pitchFamily="34" charset="0"/>
            </a:endParaRPr>
          </a:p>
          <a:p>
            <a:pPr algn="ctr">
              <a:spcBef>
                <a:spcPct val="0"/>
              </a:spcBef>
              <a:buNone/>
            </a:pPr>
            <a:r>
              <a:rPr lang="it-IT" altLang="it-IT" sz="2400" dirty="0" smtClean="0">
                <a:cs typeface="Arial" panose="020B0604020202020204" pitchFamily="34" charset="0"/>
              </a:rPr>
              <a:t>Art</a:t>
            </a:r>
            <a:r>
              <a:rPr lang="it-IT" altLang="it-IT" sz="2400" dirty="0">
                <a:cs typeface="Arial" panose="020B0604020202020204" pitchFamily="34" charset="0"/>
              </a:rPr>
              <a:t>. 3, par. </a:t>
            </a:r>
            <a:r>
              <a:rPr lang="it-IT" altLang="it-IT" sz="2400" dirty="0" smtClean="0">
                <a:cs typeface="Arial" panose="020B0604020202020204" pitchFamily="34" charset="0"/>
              </a:rPr>
              <a:t>8</a:t>
            </a:r>
            <a:endParaRPr lang="it-IT" altLang="it-IT" sz="2400" dirty="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In </a:t>
            </a:r>
            <a:r>
              <a:rPr lang="it-IT" altLang="it-IT" sz="2400" dirty="0">
                <a:cs typeface="Arial" panose="020B0604020202020204" pitchFamily="34" charset="0"/>
              </a:rPr>
              <a:t>caso di fusioni o acquisizioni, per </a:t>
            </a:r>
            <a:r>
              <a:rPr lang="it-IT" altLang="it-IT" sz="2400" dirty="0" smtClean="0">
                <a:cs typeface="Arial" panose="020B0604020202020204" pitchFamily="34" charset="0"/>
              </a:rPr>
              <a:t>determinare se </a:t>
            </a:r>
            <a:r>
              <a:rPr lang="it-IT" altLang="it-IT" sz="2400" dirty="0">
                <a:cs typeface="Arial" panose="020B0604020202020204" pitchFamily="34" charset="0"/>
              </a:rPr>
              <a:t>gli </a:t>
            </a:r>
            <a:r>
              <a:rPr lang="it-IT" altLang="it-IT" sz="2400" dirty="0" smtClean="0">
                <a:cs typeface="Arial" panose="020B0604020202020204" pitchFamily="34" charset="0"/>
              </a:rPr>
              <a:t>eventuali </a:t>
            </a:r>
            <a:r>
              <a:rPr lang="it-IT" altLang="it-IT" sz="2400" dirty="0">
                <a:cs typeface="Arial" panose="020B0604020202020204" pitchFamily="34" charset="0"/>
              </a:rPr>
              <a:t>nuovi aiuti «de </a:t>
            </a:r>
            <a:r>
              <a:rPr lang="it-IT" altLang="it-IT" sz="2400" dirty="0" err="1">
                <a:cs typeface="Arial" panose="020B0604020202020204" pitchFamily="34" charset="0"/>
              </a:rPr>
              <a:t>minimis</a:t>
            </a:r>
            <a:r>
              <a:rPr lang="it-IT" altLang="it-IT" sz="2400" dirty="0">
                <a:cs typeface="Arial" panose="020B0604020202020204" pitchFamily="34" charset="0"/>
              </a:rPr>
              <a:t>» a favore della nuova </a:t>
            </a:r>
            <a:r>
              <a:rPr lang="it-IT" altLang="it-IT" sz="2400" dirty="0" smtClean="0">
                <a:cs typeface="Arial" panose="020B0604020202020204" pitchFamily="34" charset="0"/>
              </a:rPr>
              <a:t>impresa </a:t>
            </a:r>
            <a:r>
              <a:rPr lang="it-IT" altLang="it-IT" sz="2400" dirty="0">
                <a:cs typeface="Arial" panose="020B0604020202020204" pitchFamily="34" charset="0"/>
              </a:rPr>
              <a:t>o </a:t>
            </a:r>
            <a:r>
              <a:rPr lang="it-IT" altLang="it-IT" sz="2400" dirty="0" smtClean="0">
                <a:cs typeface="Arial" panose="020B0604020202020204" pitchFamily="34" charset="0"/>
              </a:rPr>
              <a:t>dell’impresa </a:t>
            </a:r>
            <a:r>
              <a:rPr lang="it-IT" altLang="it-IT" sz="2400" dirty="0">
                <a:cs typeface="Arial" panose="020B0604020202020204" pitchFamily="34" charset="0"/>
              </a:rPr>
              <a:t>acquirente superino il massimale </a:t>
            </a:r>
            <a:r>
              <a:rPr lang="it-IT" altLang="it-IT" sz="2400" dirty="0" smtClean="0">
                <a:cs typeface="Arial" panose="020B0604020202020204" pitchFamily="34" charset="0"/>
              </a:rPr>
              <a:t>pertinente</a:t>
            </a:r>
            <a:r>
              <a:rPr lang="it-IT" altLang="it-IT" sz="2400" dirty="0">
                <a:cs typeface="Arial" panose="020B0604020202020204" pitchFamily="34" charset="0"/>
              </a:rPr>
              <a:t>, occorre </a:t>
            </a:r>
            <a:r>
              <a:rPr lang="it-IT" altLang="it-IT" sz="2400" u="sng" dirty="0">
                <a:cs typeface="Arial" panose="020B0604020202020204" pitchFamily="34" charset="0"/>
              </a:rPr>
              <a:t>tener conto di tutti gli aiuti</a:t>
            </a:r>
            <a:r>
              <a:rPr lang="it-IT" altLang="it-IT" sz="2400" dirty="0">
                <a:cs typeface="Arial" panose="020B0604020202020204" pitchFamily="34" charset="0"/>
              </a:rPr>
              <a:t> «de </a:t>
            </a:r>
            <a:r>
              <a:rPr lang="it-IT" altLang="it-IT" sz="2400" dirty="0" err="1" smtClean="0">
                <a:cs typeface="Arial" panose="020B0604020202020204" pitchFamily="34" charset="0"/>
              </a:rPr>
              <a:t>minimis</a:t>
            </a:r>
            <a:r>
              <a:rPr lang="it-IT" altLang="it-IT" sz="2400" dirty="0">
                <a:cs typeface="Arial" panose="020B0604020202020204" pitchFamily="34" charset="0"/>
              </a:rPr>
              <a:t>» precedentemente concessi a ciascuna </a:t>
            </a:r>
            <a:r>
              <a:rPr lang="it-IT" altLang="it-IT" sz="2400" dirty="0" smtClean="0">
                <a:cs typeface="Arial" panose="020B0604020202020204" pitchFamily="34" charset="0"/>
              </a:rPr>
              <a:t>delle imprese </a:t>
            </a:r>
            <a:r>
              <a:rPr lang="it-IT" altLang="it-IT" sz="2400" dirty="0">
                <a:cs typeface="Arial" panose="020B0604020202020204" pitchFamily="34" charset="0"/>
              </a:rPr>
              <a:t>partecipanti alla fusione. </a:t>
            </a:r>
            <a:r>
              <a:rPr lang="it-IT" altLang="it-IT" sz="2400" dirty="0" smtClean="0">
                <a:cs typeface="Arial" panose="020B0604020202020204" pitchFamily="34" charset="0"/>
              </a:rPr>
              <a:t>Gli </a:t>
            </a:r>
            <a:r>
              <a:rPr lang="it-IT" altLang="it-IT" sz="2400" dirty="0">
                <a:cs typeface="Arial" panose="020B0604020202020204" pitchFamily="34" charset="0"/>
              </a:rPr>
              <a:t>aiuti «de </a:t>
            </a:r>
            <a:r>
              <a:rPr lang="it-IT" altLang="it-IT" sz="2400" dirty="0" err="1">
                <a:cs typeface="Arial" panose="020B0604020202020204" pitchFamily="34" charset="0"/>
              </a:rPr>
              <a:t>minimis</a:t>
            </a:r>
            <a:r>
              <a:rPr lang="it-IT" altLang="it-IT" sz="2400" dirty="0">
                <a:cs typeface="Arial" panose="020B0604020202020204" pitchFamily="34" charset="0"/>
              </a:rPr>
              <a:t>» </a:t>
            </a:r>
            <a:r>
              <a:rPr lang="it-IT" altLang="it-IT" sz="2400" dirty="0" smtClean="0">
                <a:cs typeface="Arial" panose="020B0604020202020204" pitchFamily="34" charset="0"/>
              </a:rPr>
              <a:t>concessi </a:t>
            </a:r>
            <a:r>
              <a:rPr lang="it-IT" altLang="it-IT" sz="2400" dirty="0">
                <a:cs typeface="Arial" panose="020B0604020202020204" pitchFamily="34" charset="0"/>
              </a:rPr>
              <a:t>legalmente </a:t>
            </a:r>
            <a:r>
              <a:rPr lang="it-IT" altLang="it-IT" sz="2400" dirty="0" smtClean="0">
                <a:cs typeface="Arial" panose="020B0604020202020204" pitchFamily="34" charset="0"/>
              </a:rPr>
              <a:t>prima della fusione </a:t>
            </a:r>
            <a:r>
              <a:rPr lang="it-IT" altLang="it-IT" sz="2400" dirty="0">
                <a:cs typeface="Arial" panose="020B0604020202020204" pitchFamily="34" charset="0"/>
              </a:rPr>
              <a:t>o </a:t>
            </a:r>
            <a:r>
              <a:rPr lang="it-IT" altLang="it-IT" sz="2400" dirty="0" smtClean="0">
                <a:cs typeface="Arial" panose="020B0604020202020204" pitchFamily="34" charset="0"/>
              </a:rPr>
              <a:t>dell’acquisizione </a:t>
            </a:r>
            <a:r>
              <a:rPr lang="it-IT" altLang="it-IT" sz="2400" dirty="0">
                <a:cs typeface="Arial" panose="020B0604020202020204" pitchFamily="34" charset="0"/>
              </a:rPr>
              <a:t>restano </a:t>
            </a:r>
            <a:r>
              <a:rPr lang="it-IT" altLang="it-IT" sz="2400" dirty="0" smtClean="0">
                <a:cs typeface="Arial" panose="020B0604020202020204" pitchFamily="34" charset="0"/>
              </a:rPr>
              <a:t>legittimi</a:t>
            </a:r>
            <a:endParaRPr lang="it-IT" altLang="it-IT" sz="2400" dirty="0">
              <a:cs typeface="Arial" panose="020B0604020202020204" pitchFamily="34" charset="0"/>
            </a:endParaRPr>
          </a:p>
        </p:txBody>
      </p:sp>
      <p:sp>
        <p:nvSpPr>
          <p:cNvPr id="3" name="Titolo 1"/>
          <p:cNvSpPr txBox="1">
            <a:spLocks/>
          </p:cNvSpPr>
          <p:nvPr/>
        </p:nvSpPr>
        <p:spPr>
          <a:xfrm>
            <a:off x="251520" y="-27094"/>
            <a:ext cx="8525296"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367148337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ttangolo 1"/>
          <p:cNvSpPr>
            <a:spLocks noChangeArrowheads="1"/>
          </p:cNvSpPr>
          <p:nvPr/>
        </p:nvSpPr>
        <p:spPr bwMode="auto">
          <a:xfrm>
            <a:off x="179512" y="1124744"/>
            <a:ext cx="8712968" cy="37856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MS PGothic" charset="-128"/>
              </a:defRPr>
            </a:lvl1pPr>
            <a:lvl2pPr marL="742950" indent="-285750">
              <a:spcBef>
                <a:spcPct val="20000"/>
              </a:spcBef>
              <a:buChar char="–"/>
              <a:defRPr sz="2800">
                <a:solidFill>
                  <a:schemeClr val="tx1"/>
                </a:solidFill>
                <a:latin typeface="Arial" charset="0"/>
                <a:ea typeface="MS PGothic" charset="-128"/>
              </a:defRPr>
            </a:lvl2pPr>
            <a:lvl3pPr marL="1143000" indent="-228600">
              <a:spcBef>
                <a:spcPct val="20000"/>
              </a:spcBef>
              <a:buChar char="•"/>
              <a:defRPr sz="2400">
                <a:solidFill>
                  <a:schemeClr val="tx1"/>
                </a:solidFill>
                <a:latin typeface="Arial" charset="0"/>
                <a:ea typeface="MS PGothic" charset="-128"/>
              </a:defRPr>
            </a:lvl3pPr>
            <a:lvl4pPr marL="1600200" indent="-228600">
              <a:spcBef>
                <a:spcPct val="20000"/>
              </a:spcBef>
              <a:buChar char="–"/>
              <a:defRPr sz="2000">
                <a:solidFill>
                  <a:schemeClr val="tx1"/>
                </a:solidFill>
                <a:latin typeface="Arial" charset="0"/>
                <a:ea typeface="MS PGothic" charset="-128"/>
              </a:defRPr>
            </a:lvl4pPr>
            <a:lvl5pPr marL="2057400" indent="-228600">
              <a:spcBef>
                <a:spcPct val="20000"/>
              </a:spcBef>
              <a:buChar char="»"/>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defRPr sz="2000">
                <a:solidFill>
                  <a:schemeClr val="tx1"/>
                </a:solidFill>
                <a:latin typeface="Arial" charset="0"/>
                <a:ea typeface="MS PGothic" charset="-128"/>
              </a:defRPr>
            </a:lvl9pPr>
          </a:lstStyle>
          <a:p>
            <a:pPr algn="ctr">
              <a:spcBef>
                <a:spcPct val="0"/>
              </a:spcBef>
              <a:buNone/>
              <a:defRPr/>
            </a:pPr>
            <a:r>
              <a:rPr lang="it-IT" altLang="it-IT" sz="2400" dirty="0">
                <a:cs typeface="Arial" panose="020B0604020202020204" pitchFamily="34" charset="0"/>
              </a:rPr>
              <a:t>Art. 3, par. </a:t>
            </a:r>
            <a:r>
              <a:rPr lang="it-IT" altLang="it-IT" sz="2400" dirty="0" smtClean="0">
                <a:cs typeface="Arial" panose="020B0604020202020204" pitchFamily="34" charset="0"/>
              </a:rPr>
              <a:t>9</a:t>
            </a:r>
            <a:endParaRPr lang="it-IT" altLang="it-IT" sz="2400" dirty="0">
              <a:cs typeface="Arial" panose="020B0604020202020204" pitchFamily="34" charset="0"/>
            </a:endParaRPr>
          </a:p>
          <a:p>
            <a:pPr algn="just">
              <a:spcBef>
                <a:spcPct val="0"/>
              </a:spcBef>
              <a:buNone/>
              <a:defRPr/>
            </a:pPr>
            <a:endParaRPr lang="it-IT" altLang="x-none" sz="2400" dirty="0">
              <a:latin typeface="Arial" panose="020B0604020202020204" pitchFamily="34" charset="0"/>
              <a:ea typeface="MS PGothic" panose="020B0600070205080204" pitchFamily="34" charset="-128"/>
              <a:cs typeface="Arial" panose="020B0604020202020204" pitchFamily="34" charset="0"/>
            </a:endParaRPr>
          </a:p>
          <a:p>
            <a:pPr algn="just">
              <a:spcBef>
                <a:spcPct val="0"/>
              </a:spcBef>
              <a:buNone/>
              <a:defRPr/>
            </a:pPr>
            <a:r>
              <a:rPr lang="it-IT" altLang="x-none" sz="2400" dirty="0">
                <a:latin typeface="Arial" panose="020B0604020202020204" pitchFamily="34" charset="0"/>
                <a:ea typeface="MS PGothic" panose="020B0600070205080204" pitchFamily="34" charset="-128"/>
                <a:cs typeface="Arial" panose="020B0604020202020204" pitchFamily="34" charset="0"/>
              </a:rPr>
              <a:t>In caso di scissione di un’impresa in due o più </a:t>
            </a:r>
            <a:r>
              <a:rPr lang="it-IT" altLang="x-none" sz="2400" dirty="0" smtClean="0">
                <a:latin typeface="Arial" panose="020B0604020202020204" pitchFamily="34" charset="0"/>
                <a:ea typeface="MS PGothic" panose="020B0600070205080204" pitchFamily="34" charset="-128"/>
                <a:cs typeface="Arial" panose="020B0604020202020204" pitchFamily="34" charset="0"/>
              </a:rPr>
              <a:t>imprese </a:t>
            </a:r>
            <a:r>
              <a:rPr lang="it-IT" altLang="x-none" sz="2400" dirty="0">
                <a:latin typeface="Arial" panose="020B0604020202020204" pitchFamily="34" charset="0"/>
                <a:ea typeface="MS PGothic" panose="020B0600070205080204" pitchFamily="34" charset="-128"/>
                <a:cs typeface="Arial" panose="020B0604020202020204" pitchFamily="34" charset="0"/>
              </a:rPr>
              <a:t>distinte, l’importo degli aiuti «de </a:t>
            </a:r>
            <a:r>
              <a:rPr lang="it-IT" altLang="x-none" sz="2400" dirty="0" err="1">
                <a:latin typeface="Arial" panose="020B0604020202020204" pitchFamily="34" charset="0"/>
                <a:ea typeface="MS PGothic" panose="020B0600070205080204" pitchFamily="34" charset="-128"/>
                <a:cs typeface="Arial" panose="020B0604020202020204" pitchFamily="34" charset="0"/>
              </a:rPr>
              <a:t>minimis</a:t>
            </a:r>
            <a:r>
              <a:rPr lang="it-IT" altLang="x-none" sz="2400" dirty="0">
                <a:latin typeface="Arial" panose="020B0604020202020204" pitchFamily="34" charset="0"/>
                <a:ea typeface="MS PGothic" panose="020B0600070205080204" pitchFamily="34" charset="-128"/>
                <a:cs typeface="Arial" panose="020B0604020202020204" pitchFamily="34" charset="0"/>
              </a:rPr>
              <a:t>» concesso prima della scissione è assegnato all’impresa che ne ha fruito, che in linea di principio è l’impresa </a:t>
            </a:r>
            <a:r>
              <a:rPr lang="it-IT" altLang="x-none" sz="2400" dirty="0" smtClean="0">
                <a:latin typeface="Arial" panose="020B0604020202020204" pitchFamily="34" charset="0"/>
                <a:ea typeface="MS PGothic" panose="020B0600070205080204" pitchFamily="34" charset="-128"/>
                <a:cs typeface="Arial" panose="020B0604020202020204" pitchFamily="34" charset="0"/>
              </a:rPr>
              <a:t>che </a:t>
            </a:r>
            <a:r>
              <a:rPr lang="it-IT" altLang="x-none" sz="2400" dirty="0">
                <a:latin typeface="Arial" panose="020B0604020202020204" pitchFamily="34" charset="0"/>
                <a:ea typeface="MS PGothic" panose="020B0600070205080204" pitchFamily="34" charset="-128"/>
                <a:cs typeface="Arial" panose="020B0604020202020204" pitchFamily="34" charset="0"/>
              </a:rPr>
              <a:t>rileva le attività per le quali sono stati utilizzati gli aiuti «de </a:t>
            </a:r>
            <a:r>
              <a:rPr lang="it-IT" altLang="x-none" sz="2400" dirty="0" err="1">
                <a:latin typeface="Arial" panose="020B0604020202020204" pitchFamily="34" charset="0"/>
                <a:ea typeface="MS PGothic" panose="020B0600070205080204" pitchFamily="34" charset="-128"/>
                <a:cs typeface="Arial" panose="020B0604020202020204" pitchFamily="34" charset="0"/>
              </a:rPr>
              <a:t>minimis</a:t>
            </a:r>
            <a:r>
              <a:rPr lang="it-IT" altLang="x-none" sz="2400" dirty="0">
                <a:latin typeface="Arial" panose="020B0604020202020204" pitchFamily="34" charset="0"/>
                <a:ea typeface="MS PGothic" panose="020B0600070205080204" pitchFamily="34" charset="-128"/>
                <a:cs typeface="Arial" panose="020B0604020202020204" pitchFamily="34" charset="0"/>
              </a:rPr>
              <a:t>». Qualora tale </a:t>
            </a:r>
            <a:r>
              <a:rPr lang="it-IT" altLang="x-none" sz="2400" dirty="0" smtClean="0">
                <a:latin typeface="Arial" panose="020B0604020202020204" pitchFamily="34" charset="0"/>
                <a:ea typeface="MS PGothic" panose="020B0600070205080204" pitchFamily="34" charset="-128"/>
                <a:cs typeface="Arial" panose="020B0604020202020204" pitchFamily="34" charset="0"/>
              </a:rPr>
              <a:t>attribuzione non </a:t>
            </a:r>
            <a:r>
              <a:rPr lang="it-IT" altLang="x-none" sz="2400" dirty="0">
                <a:latin typeface="Arial" panose="020B0604020202020204" pitchFamily="34" charset="0"/>
                <a:ea typeface="MS PGothic" panose="020B0600070205080204" pitchFamily="34" charset="-128"/>
                <a:cs typeface="Arial" panose="020B0604020202020204" pitchFamily="34" charset="0"/>
              </a:rPr>
              <a:t>sia possibile, l’aiuto «de </a:t>
            </a:r>
            <a:r>
              <a:rPr lang="it-IT" altLang="x-none" sz="2400" dirty="0" err="1">
                <a:latin typeface="Arial" panose="020B0604020202020204" pitchFamily="34" charset="0"/>
                <a:ea typeface="MS PGothic" panose="020B0600070205080204" pitchFamily="34" charset="-128"/>
                <a:cs typeface="Arial" panose="020B0604020202020204" pitchFamily="34" charset="0"/>
              </a:rPr>
              <a:t>minimis</a:t>
            </a:r>
            <a:r>
              <a:rPr lang="it-IT" altLang="x-none" sz="2400" dirty="0">
                <a:latin typeface="Arial" panose="020B0604020202020204" pitchFamily="34" charset="0"/>
                <a:ea typeface="MS PGothic" panose="020B0600070205080204" pitchFamily="34" charset="-128"/>
                <a:cs typeface="Arial" panose="020B0604020202020204" pitchFamily="34" charset="0"/>
              </a:rPr>
              <a:t>» è ripartito proporzionalmente sulla base del valore contabile del capitale azionario delle nuove imprese alla data effettiva della scissione</a:t>
            </a: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279478680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ttangolo 1"/>
          <p:cNvSpPr>
            <a:spLocks noChangeArrowheads="1"/>
          </p:cNvSpPr>
          <p:nvPr/>
        </p:nvSpPr>
        <p:spPr bwMode="auto">
          <a:xfrm>
            <a:off x="179512" y="1124744"/>
            <a:ext cx="8712968" cy="4154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MS PGothic" charset="-128"/>
              </a:defRPr>
            </a:lvl1pPr>
            <a:lvl2pPr marL="742950" indent="-285750">
              <a:spcBef>
                <a:spcPct val="20000"/>
              </a:spcBef>
              <a:buChar char="–"/>
              <a:defRPr sz="2800">
                <a:solidFill>
                  <a:schemeClr val="tx1"/>
                </a:solidFill>
                <a:latin typeface="Arial" charset="0"/>
                <a:ea typeface="MS PGothic" charset="-128"/>
              </a:defRPr>
            </a:lvl2pPr>
            <a:lvl3pPr marL="1143000" indent="-228600">
              <a:spcBef>
                <a:spcPct val="20000"/>
              </a:spcBef>
              <a:buChar char="•"/>
              <a:defRPr sz="2400">
                <a:solidFill>
                  <a:schemeClr val="tx1"/>
                </a:solidFill>
                <a:latin typeface="Arial" charset="0"/>
                <a:ea typeface="MS PGothic" charset="-128"/>
              </a:defRPr>
            </a:lvl3pPr>
            <a:lvl4pPr marL="1600200" indent="-228600">
              <a:spcBef>
                <a:spcPct val="20000"/>
              </a:spcBef>
              <a:buChar char="–"/>
              <a:defRPr sz="2000">
                <a:solidFill>
                  <a:schemeClr val="tx1"/>
                </a:solidFill>
                <a:latin typeface="Arial" charset="0"/>
                <a:ea typeface="MS PGothic" charset="-128"/>
              </a:defRPr>
            </a:lvl4pPr>
            <a:lvl5pPr marL="2057400" indent="-228600">
              <a:spcBef>
                <a:spcPct val="20000"/>
              </a:spcBef>
              <a:buChar char="»"/>
              <a:defRPr sz="2000">
                <a:solidFill>
                  <a:schemeClr val="tx1"/>
                </a:solidFill>
                <a:latin typeface="Arial" charset="0"/>
                <a:ea typeface="MS PGothic" charset="-128"/>
              </a:defRPr>
            </a:lvl5pPr>
            <a:lvl6pPr marL="2514600" indent="-228600" eaLnBrk="0" fontAlgn="base" hangingPunct="0">
              <a:spcBef>
                <a:spcPct val="20000"/>
              </a:spcBef>
              <a:spcAft>
                <a:spcPct val="0"/>
              </a:spcAft>
              <a:buChar char="»"/>
              <a:defRPr sz="2000">
                <a:solidFill>
                  <a:schemeClr val="tx1"/>
                </a:solidFill>
                <a:latin typeface="Arial" charset="0"/>
                <a:ea typeface="MS PGothic" charset="-128"/>
              </a:defRPr>
            </a:lvl6pPr>
            <a:lvl7pPr marL="2971800" indent="-228600" eaLnBrk="0" fontAlgn="base" hangingPunct="0">
              <a:spcBef>
                <a:spcPct val="20000"/>
              </a:spcBef>
              <a:spcAft>
                <a:spcPct val="0"/>
              </a:spcAft>
              <a:buChar char="»"/>
              <a:defRPr sz="2000">
                <a:solidFill>
                  <a:schemeClr val="tx1"/>
                </a:solidFill>
                <a:latin typeface="Arial" charset="0"/>
                <a:ea typeface="MS PGothic" charset="-128"/>
              </a:defRPr>
            </a:lvl7pPr>
            <a:lvl8pPr marL="3429000" indent="-228600" eaLnBrk="0" fontAlgn="base" hangingPunct="0">
              <a:spcBef>
                <a:spcPct val="20000"/>
              </a:spcBef>
              <a:spcAft>
                <a:spcPct val="0"/>
              </a:spcAft>
              <a:buChar char="»"/>
              <a:defRPr sz="2000">
                <a:solidFill>
                  <a:schemeClr val="tx1"/>
                </a:solidFill>
                <a:latin typeface="Arial" charset="0"/>
                <a:ea typeface="MS PGothic" charset="-128"/>
              </a:defRPr>
            </a:lvl8pPr>
            <a:lvl9pPr marL="3886200" indent="-228600" eaLnBrk="0" fontAlgn="base" hangingPunct="0">
              <a:spcBef>
                <a:spcPct val="20000"/>
              </a:spcBef>
              <a:spcAft>
                <a:spcPct val="0"/>
              </a:spcAft>
              <a:buChar char="»"/>
              <a:defRPr sz="2000">
                <a:solidFill>
                  <a:schemeClr val="tx1"/>
                </a:solidFill>
                <a:latin typeface="Arial" charset="0"/>
                <a:ea typeface="MS PGothic" charset="-128"/>
              </a:defRPr>
            </a:lvl9pPr>
          </a:lstStyle>
          <a:p>
            <a:pPr algn="ctr">
              <a:spcBef>
                <a:spcPct val="0"/>
              </a:spcBef>
              <a:buNone/>
              <a:defRPr/>
            </a:pPr>
            <a:r>
              <a:rPr lang="it-IT" altLang="it-IT" sz="2400" dirty="0">
                <a:cs typeface="Arial" panose="020B0604020202020204" pitchFamily="34" charset="0"/>
              </a:rPr>
              <a:t>Art. </a:t>
            </a:r>
            <a:r>
              <a:rPr lang="it-IT" altLang="it-IT" sz="2400" dirty="0" smtClean="0">
                <a:cs typeface="Arial" panose="020B0604020202020204" pitchFamily="34" charset="0"/>
              </a:rPr>
              <a:t>4, </a:t>
            </a:r>
            <a:r>
              <a:rPr lang="it-IT" altLang="it-IT" sz="2400" dirty="0">
                <a:cs typeface="Arial" panose="020B0604020202020204" pitchFamily="34" charset="0"/>
              </a:rPr>
              <a:t>par. </a:t>
            </a:r>
            <a:r>
              <a:rPr lang="it-IT" altLang="it-IT" sz="2400" dirty="0" smtClean="0">
                <a:cs typeface="Arial" panose="020B0604020202020204" pitchFamily="34" charset="0"/>
              </a:rPr>
              <a:t>1</a:t>
            </a:r>
            <a:endParaRPr lang="it-IT" altLang="it-IT" sz="2400" dirty="0">
              <a:cs typeface="Arial" panose="020B0604020202020204" pitchFamily="34" charset="0"/>
            </a:endParaRPr>
          </a:p>
          <a:p>
            <a:pPr algn="ctr">
              <a:spcBef>
                <a:spcPct val="0"/>
              </a:spcBef>
              <a:buFontTx/>
              <a:buNone/>
            </a:pPr>
            <a:r>
              <a:rPr lang="it-IT" altLang="it-IT" sz="2400" dirty="0">
                <a:latin typeface="Arial" panose="020B0604020202020204" pitchFamily="34" charset="0"/>
                <a:ea typeface="MS PGothic" panose="020B0600070205080204" pitchFamily="34" charset="-128"/>
                <a:cs typeface="Arial" panose="020B0604020202020204" pitchFamily="34" charset="0"/>
              </a:rPr>
              <a:t>Calcolo dell’equivalente sovvenzione lordo</a:t>
            </a:r>
          </a:p>
          <a:p>
            <a:pPr algn="ctr">
              <a:spcBef>
                <a:spcPct val="0"/>
              </a:spcBef>
              <a:buFontTx/>
              <a:buNone/>
            </a:pPr>
            <a:endParaRPr lang="it-IT" altLang="it-IT" sz="2400" b="1" dirty="0">
              <a:solidFill>
                <a:srgbClr val="002060"/>
              </a:solidFill>
              <a:latin typeface="Times New Roman" panose="02020603050405020304" pitchFamily="18" charset="0"/>
            </a:endParaRPr>
          </a:p>
          <a:p>
            <a:pPr algn="just">
              <a:spcBef>
                <a:spcPct val="0"/>
              </a:spcBef>
              <a:buNone/>
              <a:defRPr/>
            </a:pPr>
            <a:r>
              <a:rPr lang="it-IT" altLang="x-none" sz="2400" dirty="0" smtClean="0">
                <a:latin typeface="Arial" panose="020B0604020202020204" pitchFamily="34" charset="0"/>
                <a:ea typeface="MS PGothic" panose="020B0600070205080204" pitchFamily="34" charset="-128"/>
                <a:cs typeface="Arial" panose="020B0604020202020204" pitchFamily="34" charset="0"/>
              </a:rPr>
              <a:t>Il </a:t>
            </a:r>
            <a:r>
              <a:rPr lang="it-IT" altLang="x-none" sz="2400" dirty="0">
                <a:latin typeface="Arial" panose="020B0604020202020204" pitchFamily="34" charset="0"/>
                <a:ea typeface="MS PGothic" panose="020B0600070205080204" pitchFamily="34" charset="-128"/>
                <a:cs typeface="Arial" panose="020B0604020202020204" pitchFamily="34" charset="0"/>
              </a:rPr>
              <a:t>presente regolamento si applica solo agli aiuti riguardo ai quali è possibile calcolare con precisione l’equivalente sovvenzione lordo ex ante senza che sia necessario effettuare una valutazione dei rischi </a:t>
            </a:r>
            <a:r>
              <a:rPr lang="it-IT" altLang="x-none" sz="2400" dirty="0" smtClean="0">
                <a:latin typeface="Arial" panose="020B0604020202020204" pitchFamily="34" charset="0"/>
                <a:ea typeface="MS PGothic" panose="020B0600070205080204" pitchFamily="34" charset="-128"/>
                <a:cs typeface="Arial" panose="020B0604020202020204" pitchFamily="34" charset="0"/>
              </a:rPr>
              <a:t>(</a:t>
            </a:r>
            <a:r>
              <a:rPr lang="it-IT" altLang="x-none" sz="2400" b="1" dirty="0" smtClean="0">
                <a:latin typeface="Arial" panose="020B0604020202020204" pitchFamily="34" charset="0"/>
                <a:ea typeface="MS PGothic" panose="020B0600070205080204" pitchFamily="34" charset="-128"/>
                <a:cs typeface="Arial" panose="020B0604020202020204" pitchFamily="34" charset="0"/>
              </a:rPr>
              <a:t>aiuti trasparenti</a:t>
            </a:r>
            <a:r>
              <a:rPr lang="it-IT" altLang="x-none" sz="2400" dirty="0" smtClean="0">
                <a:latin typeface="Arial" panose="020B0604020202020204" pitchFamily="34" charset="0"/>
                <a:ea typeface="MS PGothic" panose="020B0600070205080204" pitchFamily="34" charset="-128"/>
                <a:cs typeface="Arial" panose="020B0604020202020204" pitchFamily="34" charset="0"/>
              </a:rPr>
              <a:t>)</a:t>
            </a:r>
          </a:p>
          <a:p>
            <a:pPr algn="just">
              <a:spcBef>
                <a:spcPct val="0"/>
              </a:spcBef>
              <a:buNone/>
              <a:defRPr/>
            </a:pPr>
            <a:endParaRPr lang="it-IT" altLang="x-none" sz="2400" dirty="0">
              <a:latin typeface="Arial" panose="020B0604020202020204" pitchFamily="34" charset="0"/>
              <a:ea typeface="MS PGothic" panose="020B0600070205080204" pitchFamily="34" charset="-128"/>
              <a:cs typeface="Arial" panose="020B0604020202020204" pitchFamily="34" charset="0"/>
            </a:endParaRPr>
          </a:p>
          <a:p>
            <a:pPr algn="ctr">
              <a:spcBef>
                <a:spcPct val="0"/>
              </a:spcBef>
              <a:buNone/>
              <a:defRPr/>
            </a:pPr>
            <a:r>
              <a:rPr lang="it-IT" altLang="it-IT" sz="2400" dirty="0">
                <a:cs typeface="Arial" panose="020B0604020202020204" pitchFamily="34" charset="0"/>
              </a:rPr>
              <a:t>Art. 4, par. </a:t>
            </a:r>
            <a:r>
              <a:rPr lang="it-IT" altLang="it-IT" sz="2400" dirty="0" smtClean="0">
                <a:cs typeface="Arial" panose="020B0604020202020204" pitchFamily="34" charset="0"/>
              </a:rPr>
              <a:t>2</a:t>
            </a:r>
            <a:endParaRPr lang="it-IT" altLang="it-IT" sz="2400" dirty="0">
              <a:cs typeface="Arial" panose="020B0604020202020204" pitchFamily="34" charset="0"/>
            </a:endParaRPr>
          </a:p>
          <a:p>
            <a:pPr algn="just">
              <a:spcBef>
                <a:spcPct val="0"/>
              </a:spcBef>
              <a:buNone/>
              <a:defRPr/>
            </a:pPr>
            <a:r>
              <a:rPr lang="it-IT" altLang="x-none" sz="2400" dirty="0">
                <a:latin typeface="Arial" panose="020B0604020202020204" pitchFamily="34" charset="0"/>
                <a:ea typeface="MS PGothic" panose="020B0600070205080204" pitchFamily="34" charset="-128"/>
                <a:cs typeface="Arial" panose="020B0604020202020204" pitchFamily="34" charset="0"/>
              </a:rPr>
              <a:t>Gli aiuti concessi sotto forma di </a:t>
            </a:r>
            <a:r>
              <a:rPr lang="it-IT" altLang="x-none" sz="2400" b="1" dirty="0">
                <a:latin typeface="Arial" panose="020B0604020202020204" pitchFamily="34" charset="0"/>
                <a:ea typeface="MS PGothic" panose="020B0600070205080204" pitchFamily="34" charset="-128"/>
                <a:cs typeface="Arial" panose="020B0604020202020204" pitchFamily="34" charset="0"/>
              </a:rPr>
              <a:t>sovvenzioni</a:t>
            </a:r>
            <a:r>
              <a:rPr lang="it-IT" altLang="x-none" sz="2400" dirty="0">
                <a:latin typeface="Arial" panose="020B0604020202020204" pitchFamily="34" charset="0"/>
                <a:ea typeface="MS PGothic" panose="020B0600070205080204" pitchFamily="34" charset="-128"/>
                <a:cs typeface="Arial" panose="020B0604020202020204" pitchFamily="34" charset="0"/>
              </a:rPr>
              <a:t> o di </a:t>
            </a:r>
            <a:r>
              <a:rPr lang="it-IT" altLang="x-none" sz="2400" b="1" dirty="0">
                <a:latin typeface="Arial" panose="020B0604020202020204" pitchFamily="34" charset="0"/>
                <a:ea typeface="MS PGothic" panose="020B0600070205080204" pitchFamily="34" charset="-128"/>
                <a:cs typeface="Arial" panose="020B0604020202020204" pitchFamily="34" charset="0"/>
              </a:rPr>
              <a:t>contributi in conto interessi</a:t>
            </a:r>
            <a:r>
              <a:rPr lang="it-IT" altLang="x-none" sz="2400" dirty="0">
                <a:latin typeface="Arial" panose="020B0604020202020204" pitchFamily="34" charset="0"/>
                <a:ea typeface="MS PGothic" panose="020B0600070205080204" pitchFamily="34" charset="-128"/>
                <a:cs typeface="Arial" panose="020B0604020202020204" pitchFamily="34" charset="0"/>
              </a:rPr>
              <a:t> sono considerati aiuti «de </a:t>
            </a:r>
            <a:r>
              <a:rPr lang="it-IT" altLang="x-none" sz="2400" dirty="0" err="1">
                <a:latin typeface="Arial" panose="020B0604020202020204" pitchFamily="34" charset="0"/>
                <a:ea typeface="MS PGothic" panose="020B0600070205080204" pitchFamily="34" charset="-128"/>
                <a:cs typeface="Arial" panose="020B0604020202020204" pitchFamily="34" charset="0"/>
              </a:rPr>
              <a:t>minimis</a:t>
            </a:r>
            <a:r>
              <a:rPr lang="it-IT" altLang="x-none" sz="2400" dirty="0">
                <a:latin typeface="Arial" panose="020B0604020202020204" pitchFamily="34" charset="0"/>
                <a:ea typeface="MS PGothic" panose="020B0600070205080204" pitchFamily="34" charset="-128"/>
                <a:cs typeface="Arial" panose="020B0604020202020204" pitchFamily="34" charset="0"/>
              </a:rPr>
              <a:t>» trasparenti</a:t>
            </a: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45017405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ttangolo 1"/>
          <p:cNvSpPr>
            <a:spLocks noChangeArrowheads="1"/>
          </p:cNvSpPr>
          <p:nvPr/>
        </p:nvSpPr>
        <p:spPr bwMode="auto">
          <a:xfrm>
            <a:off x="107504" y="980728"/>
            <a:ext cx="8785225" cy="45243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a:t>
            </a:r>
            <a:r>
              <a:rPr lang="it-IT" altLang="it-IT" sz="2400" dirty="0" smtClean="0">
                <a:cs typeface="Arial" panose="020B0604020202020204" pitchFamily="34" charset="0"/>
              </a:rPr>
              <a:t>4, par. 3</a:t>
            </a:r>
            <a:r>
              <a:rPr lang="it-IT" altLang="it-IT" sz="2400" dirty="0">
                <a:cs typeface="Arial" panose="020B0604020202020204" pitchFamily="34" charset="0"/>
              </a:rPr>
              <a:t> </a:t>
            </a:r>
          </a:p>
          <a:p>
            <a:pPr algn="ctr">
              <a:spcBef>
                <a:spcPct val="0"/>
              </a:spcBef>
              <a:buFontTx/>
              <a:buNone/>
            </a:pPr>
            <a:r>
              <a:rPr lang="it-IT" altLang="it-IT" sz="2400" dirty="0">
                <a:cs typeface="Arial" panose="020B0604020202020204" pitchFamily="34" charset="0"/>
              </a:rPr>
              <a:t>Calcolo dell’equivalente sovvenzione lordo</a:t>
            </a:r>
          </a:p>
          <a:p>
            <a:pPr algn="ctr">
              <a:spcBef>
                <a:spcPct val="0"/>
              </a:spcBef>
              <a:buFontTx/>
              <a:buNone/>
            </a:pPr>
            <a:endParaRPr lang="it-IT" altLang="it-IT" sz="2400" dirty="0">
              <a:cs typeface="Arial" panose="020B0604020202020204" pitchFamily="34" charset="0"/>
            </a:endParaRPr>
          </a:p>
          <a:p>
            <a:pPr algn="just">
              <a:spcBef>
                <a:spcPct val="0"/>
              </a:spcBef>
              <a:buNone/>
            </a:pPr>
            <a:r>
              <a:rPr lang="it-IT" altLang="it-IT" sz="2400" dirty="0">
                <a:cs typeface="Arial" panose="020B0604020202020204" pitchFamily="34" charset="0"/>
              </a:rPr>
              <a:t>Gli aiuti concessi sotto forma di </a:t>
            </a:r>
            <a:r>
              <a:rPr lang="it-IT" altLang="it-IT" sz="2400" b="1" dirty="0">
                <a:cs typeface="Arial" panose="020B0604020202020204" pitchFamily="34" charset="0"/>
              </a:rPr>
              <a:t>prestiti</a:t>
            </a:r>
            <a:r>
              <a:rPr lang="it-IT" altLang="it-IT" sz="2400" dirty="0">
                <a:cs typeface="Arial" panose="020B0604020202020204" pitchFamily="34" charset="0"/>
              </a:rPr>
              <a:t> sono considerati aiuti «de </a:t>
            </a:r>
            <a:r>
              <a:rPr lang="it-IT" altLang="it-IT" sz="2400" dirty="0" err="1">
                <a:cs typeface="Arial" panose="020B0604020202020204" pitchFamily="34" charset="0"/>
              </a:rPr>
              <a:t>minimis</a:t>
            </a:r>
            <a:r>
              <a:rPr lang="it-IT" altLang="it-IT" sz="2400" dirty="0">
                <a:cs typeface="Arial" panose="020B0604020202020204" pitchFamily="34" charset="0"/>
              </a:rPr>
              <a:t>» trasparenti </a:t>
            </a:r>
            <a:r>
              <a:rPr lang="it-IT" altLang="it-IT" sz="2400" dirty="0" smtClean="0">
                <a:cs typeface="Arial" panose="020B0604020202020204" pitchFamily="34" charset="0"/>
              </a:rPr>
              <a:t>se:</a:t>
            </a:r>
            <a:endParaRPr lang="it-IT" altLang="it-IT" sz="2400" dirty="0">
              <a:cs typeface="Arial" panose="020B0604020202020204" pitchFamily="34" charset="0"/>
            </a:endParaRPr>
          </a:p>
          <a:p>
            <a:pPr algn="just">
              <a:spcBef>
                <a:spcPct val="0"/>
              </a:spcBef>
              <a:buFontTx/>
              <a:buNone/>
            </a:pPr>
            <a:r>
              <a:rPr lang="it-IT" altLang="it-IT" sz="2400" dirty="0">
                <a:cs typeface="Arial" panose="020B0604020202020204" pitchFamily="34" charset="0"/>
              </a:rPr>
              <a:t/>
            </a:r>
            <a:br>
              <a:rPr lang="it-IT" altLang="it-IT" sz="2400" dirty="0">
                <a:cs typeface="Arial" panose="020B0604020202020204" pitchFamily="34" charset="0"/>
              </a:rPr>
            </a:br>
            <a:r>
              <a:rPr lang="it-IT" altLang="it-IT" sz="2400" dirty="0">
                <a:cs typeface="Arial" panose="020B0604020202020204" pitchFamily="34" charset="0"/>
              </a:rPr>
              <a:t>a) </a:t>
            </a:r>
            <a:r>
              <a:rPr lang="it-IT" altLang="it-IT" sz="2400" dirty="0" smtClean="0">
                <a:cs typeface="Arial" panose="020B0604020202020204" pitchFamily="34" charset="0"/>
              </a:rPr>
              <a:t>il </a:t>
            </a:r>
            <a:r>
              <a:rPr lang="it-IT" altLang="it-IT" sz="2400" dirty="0">
                <a:cs typeface="Arial" panose="020B0604020202020204" pitchFamily="34" charset="0"/>
              </a:rPr>
              <a:t>beneficiario non è oggetto di procedura concorsuale per insolvenza</a:t>
            </a:r>
            <a:r>
              <a:rPr lang="it-IT" altLang="it-IT" sz="2400" dirty="0">
                <a:solidFill>
                  <a:srgbClr val="FF0000"/>
                </a:solidFill>
                <a:cs typeface="Arial" panose="020B0604020202020204" pitchFamily="34" charset="0"/>
              </a:rPr>
              <a:t> </a:t>
            </a:r>
            <a:r>
              <a:rPr lang="it-IT" altLang="it-IT" sz="2400" dirty="0">
                <a:cs typeface="Arial" panose="020B0604020202020204" pitchFamily="34" charset="0"/>
              </a:rPr>
              <a:t>o non </a:t>
            </a:r>
            <a:r>
              <a:rPr lang="it-IT" altLang="it-IT" sz="2400" dirty="0" smtClean="0">
                <a:cs typeface="Arial" panose="020B0604020202020204" pitchFamily="34" charset="0"/>
              </a:rPr>
              <a:t>soddisfa </a:t>
            </a:r>
            <a:r>
              <a:rPr lang="it-IT" altLang="it-IT" sz="2400" dirty="0">
                <a:cs typeface="Arial" panose="020B0604020202020204" pitchFamily="34" charset="0"/>
              </a:rPr>
              <a:t>le condizioni previste dal diritto nazionale per l’apertura nei </a:t>
            </a:r>
            <a:r>
              <a:rPr lang="it-IT" altLang="it-IT" sz="2400" dirty="0" smtClean="0">
                <a:cs typeface="Arial" panose="020B0604020202020204" pitchFamily="34" charset="0"/>
              </a:rPr>
              <a:t>suoi </a:t>
            </a:r>
            <a:r>
              <a:rPr lang="it-IT" altLang="it-IT" sz="2400" dirty="0">
                <a:cs typeface="Arial" panose="020B0604020202020204" pitchFamily="34" charset="0"/>
              </a:rPr>
              <a:t>confronti </a:t>
            </a:r>
            <a:r>
              <a:rPr lang="it-IT" altLang="it-IT" sz="2400" dirty="0" smtClean="0">
                <a:cs typeface="Arial" panose="020B0604020202020204" pitchFamily="34" charset="0"/>
              </a:rPr>
              <a:t>di </a:t>
            </a:r>
            <a:r>
              <a:rPr lang="it-IT" altLang="it-IT" sz="2400" dirty="0">
                <a:cs typeface="Arial" panose="020B0604020202020204" pitchFamily="34" charset="0"/>
              </a:rPr>
              <a:t>una tale procedura su richiesta dei suoi creditori. Nel caso di grandi </a:t>
            </a:r>
            <a:r>
              <a:rPr lang="it-IT" altLang="it-IT" sz="2400" dirty="0" smtClean="0">
                <a:cs typeface="Arial" panose="020B0604020202020204" pitchFamily="34" charset="0"/>
              </a:rPr>
              <a:t>imprese</a:t>
            </a:r>
            <a:r>
              <a:rPr lang="it-IT" altLang="it-IT" sz="2400" dirty="0">
                <a:cs typeface="Arial" panose="020B0604020202020204" pitchFamily="34" charset="0"/>
              </a:rPr>
              <a:t>, il beneficiario si trova in una situazione </a:t>
            </a:r>
            <a:r>
              <a:rPr lang="it-IT" altLang="it-IT" sz="2400" dirty="0" smtClean="0">
                <a:cs typeface="Arial" panose="020B0604020202020204" pitchFamily="34" charset="0"/>
              </a:rPr>
              <a:t>comparabile </a:t>
            </a:r>
            <a:r>
              <a:rPr lang="it-IT" altLang="it-IT" sz="2400" dirty="0">
                <a:cs typeface="Arial" panose="020B0604020202020204" pitchFamily="34" charset="0"/>
              </a:rPr>
              <a:t>a un rating del </a:t>
            </a:r>
            <a:r>
              <a:rPr lang="it-IT" altLang="it-IT" sz="2400" dirty="0" smtClean="0">
                <a:cs typeface="Arial" panose="020B0604020202020204" pitchFamily="34" charset="0"/>
              </a:rPr>
              <a:t>credito </a:t>
            </a:r>
            <a:r>
              <a:rPr lang="it-IT" altLang="it-IT" sz="2400" dirty="0">
                <a:cs typeface="Arial" panose="020B0604020202020204" pitchFamily="34" charset="0"/>
              </a:rPr>
              <a:t>pari almeno a </a:t>
            </a:r>
            <a:r>
              <a:rPr lang="it-IT" altLang="it-IT" sz="2400" dirty="0" smtClean="0">
                <a:cs typeface="Arial" panose="020B0604020202020204" pitchFamily="34" charset="0"/>
              </a:rPr>
              <a:t>B- </a:t>
            </a:r>
            <a:endParaRPr lang="it-IT" altLang="it-IT" sz="2400"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134368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107504" y="2348880"/>
            <a:ext cx="3455987" cy="1030230"/>
          </a:xfrm>
          <a:prstGeom prst="rect">
            <a:avLst/>
          </a:prstGeom>
          <a:noFill/>
          <a:ln/>
          <a:effectLst/>
        </p:spPr>
        <p:style>
          <a:lnRef idx="1">
            <a:schemeClr val="dk1"/>
          </a:lnRef>
          <a:fillRef idx="2">
            <a:schemeClr val="dk1"/>
          </a:fillRef>
          <a:effectRef idx="1">
            <a:schemeClr val="dk1"/>
          </a:effectRef>
          <a:fontRef idx="minor">
            <a:schemeClr val="dk1"/>
          </a:fontRef>
        </p:style>
        <p:txBody>
          <a:bodyPr lIns="36000" rIns="36000"/>
          <a:lstStyle/>
          <a:p>
            <a:pPr>
              <a:defRPr/>
            </a:pPr>
            <a:r>
              <a:rPr lang="it-IT" sz="2000" i="1" dirty="0">
                <a:solidFill>
                  <a:srgbClr val="002060"/>
                </a:solidFill>
              </a:rPr>
              <a:t>Aiuti per la tutela dell’ambiente</a:t>
            </a:r>
          </a:p>
        </p:txBody>
      </p:sp>
      <p:sp>
        <p:nvSpPr>
          <p:cNvPr id="6" name="Rettangolo 7"/>
          <p:cNvSpPr/>
          <p:nvPr/>
        </p:nvSpPr>
        <p:spPr>
          <a:xfrm>
            <a:off x="3707902" y="543348"/>
            <a:ext cx="5256584" cy="317493"/>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Innalzamento del livello di tutela ambientale</a:t>
            </a:r>
          </a:p>
        </p:txBody>
      </p:sp>
      <p:sp>
        <p:nvSpPr>
          <p:cNvPr id="7" name="Rettangolo 7"/>
          <p:cNvSpPr/>
          <p:nvPr/>
        </p:nvSpPr>
        <p:spPr>
          <a:xfrm>
            <a:off x="3707901" y="876800"/>
            <a:ext cx="5256584" cy="346868"/>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Adeguamento anticipato a future norme </a:t>
            </a:r>
            <a:r>
              <a:rPr lang="it-IT" sz="2000" i="1" dirty="0" smtClean="0">
                <a:solidFill>
                  <a:srgbClr val="002060"/>
                </a:solidFill>
              </a:rPr>
              <a:t>dell’UE</a:t>
            </a:r>
            <a:endParaRPr lang="it-IT" sz="2000" i="1" dirty="0">
              <a:solidFill>
                <a:srgbClr val="002060"/>
              </a:solidFill>
            </a:endParaRPr>
          </a:p>
        </p:txBody>
      </p:sp>
      <p:sp>
        <p:nvSpPr>
          <p:cNvPr id="8" name="Rettangolo 7"/>
          <p:cNvSpPr/>
          <p:nvPr/>
        </p:nvSpPr>
        <p:spPr>
          <a:xfrm>
            <a:off x="3707897" y="1230381"/>
            <a:ext cx="5256588" cy="326412"/>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Investimenti </a:t>
            </a:r>
            <a:r>
              <a:rPr lang="it-IT" sz="2000" i="1" dirty="0" smtClean="0">
                <a:solidFill>
                  <a:srgbClr val="002060"/>
                </a:solidFill>
              </a:rPr>
              <a:t>per </a:t>
            </a:r>
            <a:r>
              <a:rPr lang="it-IT" sz="2000" i="1" dirty="0">
                <a:solidFill>
                  <a:srgbClr val="002060"/>
                </a:solidFill>
              </a:rPr>
              <a:t>efficienza energetica</a:t>
            </a:r>
          </a:p>
        </p:txBody>
      </p:sp>
      <p:sp>
        <p:nvSpPr>
          <p:cNvPr id="9" name="Rettangolo 7"/>
          <p:cNvSpPr/>
          <p:nvPr/>
        </p:nvSpPr>
        <p:spPr>
          <a:xfrm>
            <a:off x="3707904" y="1556792"/>
            <a:ext cx="5256588" cy="360040"/>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Investimenti </a:t>
            </a:r>
            <a:r>
              <a:rPr lang="it-IT" sz="2000" i="1" dirty="0" smtClean="0">
                <a:solidFill>
                  <a:srgbClr val="002060"/>
                </a:solidFill>
              </a:rPr>
              <a:t>efficienza </a:t>
            </a:r>
            <a:r>
              <a:rPr lang="it-IT" sz="2000" i="1" dirty="0">
                <a:solidFill>
                  <a:srgbClr val="002060"/>
                </a:solidFill>
              </a:rPr>
              <a:t>energetica </a:t>
            </a:r>
            <a:r>
              <a:rPr lang="it-IT" sz="2000" i="1" dirty="0" smtClean="0">
                <a:solidFill>
                  <a:srgbClr val="002060"/>
                </a:solidFill>
              </a:rPr>
              <a:t>immobili</a:t>
            </a:r>
            <a:endParaRPr lang="it-IT" sz="2000" i="1" dirty="0">
              <a:solidFill>
                <a:srgbClr val="002060"/>
              </a:solidFill>
            </a:endParaRPr>
          </a:p>
        </p:txBody>
      </p:sp>
      <p:sp>
        <p:nvSpPr>
          <p:cNvPr id="10" name="Rettangolo 7"/>
          <p:cNvSpPr/>
          <p:nvPr/>
        </p:nvSpPr>
        <p:spPr>
          <a:xfrm>
            <a:off x="3707897" y="1926599"/>
            <a:ext cx="5256588" cy="638305"/>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Investimenti </a:t>
            </a:r>
            <a:r>
              <a:rPr lang="it-IT" sz="2000" i="1" dirty="0" smtClean="0">
                <a:solidFill>
                  <a:srgbClr val="002060"/>
                </a:solidFill>
              </a:rPr>
              <a:t>cogenerazione </a:t>
            </a:r>
            <a:r>
              <a:rPr lang="it-IT" sz="2000" i="1" dirty="0">
                <a:solidFill>
                  <a:srgbClr val="002060"/>
                </a:solidFill>
              </a:rPr>
              <a:t>ad alto rendimento</a:t>
            </a:r>
          </a:p>
        </p:txBody>
      </p:sp>
      <p:sp>
        <p:nvSpPr>
          <p:cNvPr id="11" name="Rettangolo 7"/>
          <p:cNvSpPr/>
          <p:nvPr/>
        </p:nvSpPr>
        <p:spPr>
          <a:xfrm>
            <a:off x="3707904" y="2564904"/>
            <a:ext cx="5256588" cy="576064"/>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Investimenti </a:t>
            </a:r>
            <a:r>
              <a:rPr lang="it-IT" sz="2000" i="1" dirty="0" smtClean="0">
                <a:solidFill>
                  <a:srgbClr val="002060"/>
                </a:solidFill>
              </a:rPr>
              <a:t>produzione energia fonti rinnovabili</a:t>
            </a:r>
            <a:endParaRPr lang="it-IT" sz="2000" i="1" dirty="0">
              <a:solidFill>
                <a:srgbClr val="002060"/>
              </a:solidFill>
            </a:endParaRPr>
          </a:p>
        </p:txBody>
      </p:sp>
      <p:sp>
        <p:nvSpPr>
          <p:cNvPr id="14" name="Rettangolo 7"/>
          <p:cNvSpPr/>
          <p:nvPr/>
        </p:nvSpPr>
        <p:spPr>
          <a:xfrm>
            <a:off x="3707904" y="3140968"/>
            <a:ext cx="5256588" cy="293911"/>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Sgravi da imposte ambientali</a:t>
            </a:r>
          </a:p>
        </p:txBody>
      </p:sp>
      <p:sp>
        <p:nvSpPr>
          <p:cNvPr id="15" name="Rettangolo 7"/>
          <p:cNvSpPr/>
          <p:nvPr/>
        </p:nvSpPr>
        <p:spPr>
          <a:xfrm>
            <a:off x="3707904" y="3429000"/>
            <a:ext cx="5256588" cy="288514"/>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Risanamento di siti contaminati</a:t>
            </a:r>
          </a:p>
        </p:txBody>
      </p:sp>
      <p:sp>
        <p:nvSpPr>
          <p:cNvPr id="16" name="Rettangolo 7"/>
          <p:cNvSpPr/>
          <p:nvPr/>
        </p:nvSpPr>
        <p:spPr>
          <a:xfrm>
            <a:off x="3707904" y="3717032"/>
            <a:ext cx="5256584" cy="288032"/>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smtClean="0">
                <a:solidFill>
                  <a:srgbClr val="002060"/>
                </a:solidFill>
              </a:rPr>
              <a:t>Teleriscaldamento/raffreddamento </a:t>
            </a:r>
            <a:r>
              <a:rPr lang="it-IT" sz="2000" i="1" dirty="0">
                <a:solidFill>
                  <a:srgbClr val="002060"/>
                </a:solidFill>
              </a:rPr>
              <a:t>efficienti </a:t>
            </a:r>
          </a:p>
        </p:txBody>
      </p:sp>
      <p:sp>
        <p:nvSpPr>
          <p:cNvPr id="17" name="Rettangolo 7"/>
          <p:cNvSpPr/>
          <p:nvPr/>
        </p:nvSpPr>
        <p:spPr>
          <a:xfrm>
            <a:off x="3707904" y="4005064"/>
            <a:ext cx="5254555" cy="311408"/>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Riciclaggio e riutilizzo dei rifiuti</a:t>
            </a:r>
          </a:p>
        </p:txBody>
      </p:sp>
      <p:sp>
        <p:nvSpPr>
          <p:cNvPr id="18" name="Rettangolo 7"/>
          <p:cNvSpPr/>
          <p:nvPr/>
        </p:nvSpPr>
        <p:spPr>
          <a:xfrm>
            <a:off x="3707904" y="4293096"/>
            <a:ext cx="5256586" cy="318601"/>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Infrastrutture energetiche</a:t>
            </a:r>
          </a:p>
        </p:txBody>
      </p:sp>
      <p:sp>
        <p:nvSpPr>
          <p:cNvPr id="19" name="Rettangolo 7"/>
          <p:cNvSpPr/>
          <p:nvPr/>
        </p:nvSpPr>
        <p:spPr>
          <a:xfrm>
            <a:off x="3707904" y="4581128"/>
            <a:ext cx="5256588" cy="299997"/>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pPr>
              <a:defRPr/>
            </a:pPr>
            <a:r>
              <a:rPr lang="it-IT" sz="2000" i="1" dirty="0">
                <a:solidFill>
                  <a:srgbClr val="002060"/>
                </a:solidFill>
              </a:rPr>
              <a:t>Studi ambientali</a:t>
            </a:r>
          </a:p>
        </p:txBody>
      </p:sp>
      <p:sp>
        <p:nvSpPr>
          <p:cNvPr id="20" name="Rettangolo 19"/>
          <p:cNvSpPr/>
          <p:nvPr/>
        </p:nvSpPr>
        <p:spPr>
          <a:xfrm>
            <a:off x="107504" y="5013176"/>
            <a:ext cx="3455987" cy="720080"/>
          </a:xfrm>
          <a:prstGeom prst="rect">
            <a:avLst/>
          </a:prstGeom>
          <a:noFill/>
          <a:ln/>
          <a:effectLst/>
        </p:spPr>
        <p:style>
          <a:lnRef idx="1">
            <a:schemeClr val="dk1"/>
          </a:lnRef>
          <a:fillRef idx="2">
            <a:schemeClr val="dk1"/>
          </a:fillRef>
          <a:effectRef idx="1">
            <a:schemeClr val="dk1"/>
          </a:effectRef>
          <a:fontRef idx="minor">
            <a:schemeClr val="dk1"/>
          </a:fontRef>
        </p:style>
        <p:txBody>
          <a:bodyPr lIns="36000" rIns="36000"/>
          <a:lstStyle/>
          <a:p>
            <a:pPr>
              <a:defRPr/>
            </a:pPr>
            <a:r>
              <a:rPr lang="it-IT" sz="2000" i="1" dirty="0">
                <a:solidFill>
                  <a:srgbClr val="002060"/>
                </a:solidFill>
              </a:rPr>
              <a:t>Aiuti destinati a ovviare danni da calamità naturali</a:t>
            </a:r>
          </a:p>
        </p:txBody>
      </p:sp>
      <p:sp>
        <p:nvSpPr>
          <p:cNvPr id="21" name="Rettangolo 7"/>
          <p:cNvSpPr/>
          <p:nvPr/>
        </p:nvSpPr>
        <p:spPr>
          <a:xfrm>
            <a:off x="3707904" y="5085184"/>
            <a:ext cx="5256588" cy="619082"/>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Destinati a ovviare ai danni arrecati da calamità naturali</a:t>
            </a:r>
          </a:p>
        </p:txBody>
      </p:sp>
      <p:sp>
        <p:nvSpPr>
          <p:cNvPr id="22" name="Rettangolo 7"/>
          <p:cNvSpPr/>
          <p:nvPr/>
        </p:nvSpPr>
        <p:spPr>
          <a:xfrm>
            <a:off x="3707904" y="6021288"/>
            <a:ext cx="5256585" cy="622583"/>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Trasporti a favore dei residenti in regioni remote</a:t>
            </a:r>
          </a:p>
        </p:txBody>
      </p:sp>
      <p:sp>
        <p:nvSpPr>
          <p:cNvPr id="23" name="Rettangolo 7"/>
          <p:cNvSpPr/>
          <p:nvPr/>
        </p:nvSpPr>
        <p:spPr>
          <a:xfrm>
            <a:off x="107504" y="5825413"/>
            <a:ext cx="3455987" cy="915955"/>
          </a:xfrm>
          <a:prstGeom prst="rect">
            <a:avLst/>
          </a:prstGeom>
          <a:noFill/>
          <a:ln/>
          <a:effectLst/>
        </p:spPr>
        <p:style>
          <a:lnRef idx="1">
            <a:schemeClr val="dk1"/>
          </a:lnRef>
          <a:fillRef idx="2">
            <a:schemeClr val="dk1"/>
          </a:fillRef>
          <a:effectRef idx="1">
            <a:schemeClr val="dk1"/>
          </a:effectRef>
          <a:fontRef idx="minor">
            <a:schemeClr val="dk1"/>
          </a:fontRef>
        </p:style>
        <p:txBody>
          <a:bodyPr lIns="36000" rIns="36000"/>
          <a:lstStyle/>
          <a:p>
            <a:r>
              <a:rPr lang="it-IT" sz="2000" i="1" dirty="0">
                <a:solidFill>
                  <a:srgbClr val="002060"/>
                </a:solidFill>
              </a:rPr>
              <a:t>Aiuti </a:t>
            </a:r>
            <a:r>
              <a:rPr lang="it-IT" sz="2000" i="1" dirty="0" smtClean="0">
                <a:solidFill>
                  <a:srgbClr val="002060"/>
                </a:solidFill>
              </a:rPr>
              <a:t>carattere </a:t>
            </a:r>
            <a:r>
              <a:rPr lang="it-IT" sz="2000" i="1" dirty="0">
                <a:solidFill>
                  <a:srgbClr val="002060"/>
                </a:solidFill>
              </a:rPr>
              <a:t>soc. per </a:t>
            </a:r>
            <a:r>
              <a:rPr lang="it-IT" sz="2000" i="1" dirty="0" smtClean="0">
                <a:solidFill>
                  <a:srgbClr val="002060"/>
                </a:solidFill>
              </a:rPr>
              <a:t>trasporti </a:t>
            </a:r>
            <a:r>
              <a:rPr lang="it-IT" sz="2000" i="1" dirty="0">
                <a:solidFill>
                  <a:srgbClr val="002060"/>
                </a:solidFill>
              </a:rPr>
              <a:t>residenti regioni remote</a:t>
            </a:r>
          </a:p>
        </p:txBody>
      </p:sp>
      <p:sp>
        <p:nvSpPr>
          <p:cNvPr id="34" name="Titolo 1"/>
          <p:cNvSpPr>
            <a:spLocks noGrp="1"/>
          </p:cNvSpPr>
          <p:nvPr>
            <p:ph type="title"/>
          </p:nvPr>
        </p:nvSpPr>
        <p:spPr>
          <a:xfrm>
            <a:off x="683568" y="18020"/>
            <a:ext cx="7772400" cy="518971"/>
          </a:xfrm>
        </p:spPr>
        <p:txBody>
          <a:bodyPr/>
          <a:lstStyle/>
          <a:p>
            <a:r>
              <a:rPr lang="it-IT" altLang="it-IT" sz="2400" b="1" dirty="0">
                <a:latin typeface="Arial" panose="020B0604020202020204" pitchFamily="34" charset="0"/>
                <a:ea typeface="MS PGothic" panose="020B0600070205080204" pitchFamily="34" charset="-128"/>
                <a:cs typeface="+mn-cs"/>
              </a:rPr>
              <a:t>Campo di applicazione (art.1)</a:t>
            </a:r>
          </a:p>
        </p:txBody>
      </p:sp>
    </p:spTree>
    <p:extLst>
      <p:ext uri="{BB962C8B-B14F-4D97-AF65-F5344CB8AC3E}">
        <p14:creationId xmlns:p14="http://schemas.microsoft.com/office/powerpoint/2010/main" xmlns="" val="327045628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ttangolo 1"/>
          <p:cNvSpPr>
            <a:spLocks noChangeArrowheads="1"/>
          </p:cNvSpPr>
          <p:nvPr/>
        </p:nvSpPr>
        <p:spPr bwMode="auto">
          <a:xfrm>
            <a:off x="107504" y="620688"/>
            <a:ext cx="8928992" cy="52629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a:t>
            </a:r>
            <a:r>
              <a:rPr lang="it-IT" altLang="it-IT" sz="2400" dirty="0" smtClean="0">
                <a:cs typeface="Arial" panose="020B0604020202020204" pitchFamily="34" charset="0"/>
              </a:rPr>
              <a:t>4, par. 3</a:t>
            </a:r>
            <a:endParaRPr lang="it-IT" altLang="it-IT" sz="2400" dirty="0">
              <a:cs typeface="Arial" panose="020B0604020202020204" pitchFamily="34" charset="0"/>
            </a:endParaRPr>
          </a:p>
          <a:p>
            <a:pPr algn="ctr">
              <a:spcBef>
                <a:spcPct val="0"/>
              </a:spcBef>
              <a:buFontTx/>
              <a:buNone/>
            </a:pPr>
            <a:r>
              <a:rPr lang="it-IT" altLang="it-IT" sz="2400" dirty="0">
                <a:cs typeface="Arial" panose="020B0604020202020204" pitchFamily="34" charset="0"/>
              </a:rPr>
              <a:t>Calcolo dell’equivalente sovvenzione lordo</a:t>
            </a:r>
          </a:p>
          <a:p>
            <a:pPr algn="just">
              <a:spcBef>
                <a:spcPct val="0"/>
              </a:spcBef>
              <a:buFontTx/>
              <a:buNone/>
            </a:pPr>
            <a:r>
              <a:rPr lang="it-IT" altLang="it-IT" sz="2400" dirty="0" smtClean="0">
                <a:cs typeface="Arial" panose="020B0604020202020204" pitchFamily="34" charset="0"/>
              </a:rPr>
              <a:t>b</a:t>
            </a:r>
            <a:r>
              <a:rPr lang="it-IT" altLang="it-IT" sz="2400" dirty="0">
                <a:cs typeface="Arial" panose="020B0604020202020204" pitchFamily="34" charset="0"/>
              </a:rPr>
              <a:t>) </a:t>
            </a:r>
            <a:r>
              <a:rPr lang="it-IT" altLang="it-IT" sz="2400" dirty="0" smtClean="0">
                <a:cs typeface="Arial" panose="020B0604020202020204" pitchFamily="34" charset="0"/>
              </a:rPr>
              <a:t>il </a:t>
            </a:r>
            <a:r>
              <a:rPr lang="it-IT" altLang="it-IT" sz="2400" dirty="0">
                <a:cs typeface="Arial" panose="020B0604020202020204" pitchFamily="34" charset="0"/>
              </a:rPr>
              <a:t>prestito è assistito da una garanzia pari ad almeno il </a:t>
            </a:r>
            <a:r>
              <a:rPr lang="it-IT" altLang="it-IT" sz="2400" dirty="0" smtClean="0">
                <a:cs typeface="Arial" panose="020B0604020202020204" pitchFamily="34" charset="0"/>
              </a:rPr>
              <a:t>50% </a:t>
            </a:r>
            <a:r>
              <a:rPr lang="it-IT" altLang="it-IT" sz="2400" dirty="0">
                <a:cs typeface="Arial" panose="020B0604020202020204" pitchFamily="34" charset="0"/>
              </a:rPr>
              <a:t>dell’importo </a:t>
            </a:r>
            <a:r>
              <a:rPr lang="it-IT" altLang="it-IT" sz="2400" dirty="0" smtClean="0">
                <a:cs typeface="Arial" panose="020B0604020202020204" pitchFamily="34" charset="0"/>
              </a:rPr>
              <a:t>preso </a:t>
            </a:r>
            <a:r>
              <a:rPr lang="it-IT" altLang="it-IT" sz="2400" dirty="0">
                <a:cs typeface="Arial" panose="020B0604020202020204" pitchFamily="34" charset="0"/>
              </a:rPr>
              <a:t>in prestito e ammonta a </a:t>
            </a:r>
            <a:r>
              <a:rPr lang="it-IT" altLang="it-IT" sz="2400" dirty="0" smtClean="0">
                <a:cs typeface="Arial" panose="020B0604020202020204" pitchFamily="34" charset="0"/>
              </a:rPr>
              <a:t>1.000.000 € (</a:t>
            </a:r>
            <a:r>
              <a:rPr lang="it-IT" altLang="it-IT" sz="2400" dirty="0">
                <a:cs typeface="Arial" panose="020B0604020202020204" pitchFamily="34" charset="0"/>
              </a:rPr>
              <a:t>o </a:t>
            </a:r>
            <a:r>
              <a:rPr lang="it-IT" altLang="it-IT" sz="2400" dirty="0" smtClean="0">
                <a:cs typeface="Arial" panose="020B0604020202020204" pitchFamily="34" charset="0"/>
              </a:rPr>
              <a:t>500.000 </a:t>
            </a:r>
            <a:r>
              <a:rPr lang="it-IT" altLang="it-IT" sz="2400" dirty="0">
                <a:cs typeface="Arial" panose="020B0604020202020204" pitchFamily="34" charset="0"/>
              </a:rPr>
              <a:t>€ per le </a:t>
            </a:r>
            <a:r>
              <a:rPr lang="it-IT" altLang="it-IT" sz="2400" dirty="0" smtClean="0">
                <a:cs typeface="Arial" panose="020B0604020202020204" pitchFamily="34" charset="0"/>
              </a:rPr>
              <a:t>imprese </a:t>
            </a:r>
            <a:r>
              <a:rPr lang="it-IT" altLang="it-IT" sz="2400" dirty="0">
                <a:cs typeface="Arial" panose="020B0604020202020204" pitchFamily="34" charset="0"/>
              </a:rPr>
              <a:t>che </a:t>
            </a:r>
            <a:r>
              <a:rPr lang="it-IT" altLang="it-IT" sz="2400" dirty="0" smtClean="0">
                <a:cs typeface="Arial" panose="020B0604020202020204" pitchFamily="34" charset="0"/>
              </a:rPr>
              <a:t>effettuano </a:t>
            </a:r>
            <a:r>
              <a:rPr lang="it-IT" altLang="it-IT" sz="2400" dirty="0">
                <a:cs typeface="Arial" panose="020B0604020202020204" pitchFamily="34" charset="0"/>
              </a:rPr>
              <a:t>trasporto di merci su strada) su un periodo di </a:t>
            </a:r>
            <a:r>
              <a:rPr lang="it-IT" altLang="it-IT" sz="2400" dirty="0" smtClean="0">
                <a:cs typeface="Arial" panose="020B0604020202020204" pitchFamily="34" charset="0"/>
              </a:rPr>
              <a:t>5 anni </a:t>
            </a:r>
            <a:r>
              <a:rPr lang="it-IT" altLang="it-IT" sz="2400" dirty="0">
                <a:cs typeface="Arial" panose="020B0604020202020204" pitchFamily="34" charset="0"/>
              </a:rPr>
              <a:t>oppure a </a:t>
            </a:r>
            <a:r>
              <a:rPr lang="it-IT" altLang="it-IT" sz="2400" dirty="0" smtClean="0">
                <a:cs typeface="Arial" panose="020B0604020202020204" pitchFamily="34" charset="0"/>
              </a:rPr>
              <a:t>500.000 € (</a:t>
            </a:r>
            <a:r>
              <a:rPr lang="it-IT" altLang="it-IT" sz="2400" dirty="0">
                <a:cs typeface="Arial" panose="020B0604020202020204" pitchFamily="34" charset="0"/>
              </a:rPr>
              <a:t>o </a:t>
            </a:r>
            <a:r>
              <a:rPr lang="it-IT" altLang="it-IT" sz="2400" dirty="0" smtClean="0">
                <a:cs typeface="Arial" panose="020B0604020202020204" pitchFamily="34" charset="0"/>
              </a:rPr>
              <a:t>250.000 </a:t>
            </a:r>
            <a:r>
              <a:rPr lang="it-IT" altLang="it-IT" sz="2400" dirty="0">
                <a:cs typeface="Arial" panose="020B0604020202020204" pitchFamily="34" charset="0"/>
              </a:rPr>
              <a:t>€ per le imprese che effettuano trasporto </a:t>
            </a:r>
            <a:r>
              <a:rPr lang="it-IT" altLang="it-IT" sz="2400" dirty="0" smtClean="0">
                <a:cs typeface="Arial" panose="020B0604020202020204" pitchFamily="34" charset="0"/>
              </a:rPr>
              <a:t>di merci </a:t>
            </a:r>
            <a:r>
              <a:rPr lang="it-IT" altLang="it-IT" sz="2400" dirty="0">
                <a:cs typeface="Arial" panose="020B0604020202020204" pitchFamily="34" charset="0"/>
              </a:rPr>
              <a:t>su strada) su un periodo di </a:t>
            </a:r>
            <a:r>
              <a:rPr lang="it-IT" altLang="it-IT" sz="2400" dirty="0" smtClean="0">
                <a:cs typeface="Arial" panose="020B0604020202020204" pitchFamily="34" charset="0"/>
              </a:rPr>
              <a:t>10 </a:t>
            </a:r>
            <a:r>
              <a:rPr lang="it-IT" altLang="it-IT" sz="2400" dirty="0">
                <a:cs typeface="Arial" panose="020B0604020202020204" pitchFamily="34" charset="0"/>
              </a:rPr>
              <a:t>anni; se un prestito è inferiore a tali </a:t>
            </a:r>
            <a:r>
              <a:rPr lang="it-IT" altLang="it-IT" sz="2400" dirty="0" smtClean="0">
                <a:cs typeface="Arial" panose="020B0604020202020204" pitchFamily="34" charset="0"/>
              </a:rPr>
              <a:t>importi </a:t>
            </a:r>
            <a:r>
              <a:rPr lang="it-IT" altLang="it-IT" sz="2400" dirty="0">
                <a:cs typeface="Arial" panose="020B0604020202020204" pitchFamily="34" charset="0"/>
              </a:rPr>
              <a:t>e/o è concesso per un periodo inferiore </a:t>
            </a:r>
            <a:r>
              <a:rPr lang="it-IT" altLang="it-IT" sz="2400" dirty="0" smtClean="0">
                <a:cs typeface="Arial" panose="020B0604020202020204" pitchFamily="34" charset="0"/>
              </a:rPr>
              <a:t>rispettivamente </a:t>
            </a:r>
            <a:r>
              <a:rPr lang="it-IT" altLang="it-IT" sz="2400" dirty="0">
                <a:cs typeface="Arial" panose="020B0604020202020204" pitchFamily="34" charset="0"/>
              </a:rPr>
              <a:t>a </a:t>
            </a:r>
            <a:r>
              <a:rPr lang="it-IT" altLang="it-IT" sz="2400" dirty="0" smtClean="0">
                <a:cs typeface="Arial" panose="020B0604020202020204" pitchFamily="34" charset="0"/>
              </a:rPr>
              <a:t>5 o 10 anni</a:t>
            </a:r>
            <a:r>
              <a:rPr lang="it-IT" altLang="it-IT" sz="2400" dirty="0">
                <a:cs typeface="Arial" panose="020B0604020202020204" pitchFamily="34" charset="0"/>
              </a:rPr>
              <a:t>, l’equivalente sovvenzione lordo di tale prestito viene calcolato in </a:t>
            </a:r>
            <a:r>
              <a:rPr lang="it-IT" altLang="it-IT" sz="2400" dirty="0" smtClean="0">
                <a:cs typeface="Arial" panose="020B0604020202020204" pitchFamily="34" charset="0"/>
              </a:rPr>
              <a:t>proporzione al massimale </a:t>
            </a:r>
            <a:r>
              <a:rPr lang="it-IT" altLang="it-IT" sz="2400" dirty="0">
                <a:cs typeface="Arial" panose="020B0604020202020204" pitchFamily="34" charset="0"/>
              </a:rPr>
              <a:t>pertinente di cui </a:t>
            </a:r>
            <a:r>
              <a:rPr lang="it-IT" altLang="it-IT" sz="2400" dirty="0" smtClean="0">
                <a:cs typeface="Arial" panose="020B0604020202020204" pitchFamily="34" charset="0"/>
              </a:rPr>
              <a:t>all’art. </a:t>
            </a:r>
            <a:r>
              <a:rPr lang="it-IT" altLang="it-IT" sz="2400" dirty="0">
                <a:cs typeface="Arial" panose="020B0604020202020204" pitchFamily="34" charset="0"/>
              </a:rPr>
              <a:t>3, paragrafo </a:t>
            </a:r>
            <a:r>
              <a:rPr lang="it-IT" altLang="it-IT" sz="2400" dirty="0" smtClean="0">
                <a:cs typeface="Arial" panose="020B0604020202020204" pitchFamily="34" charset="0"/>
              </a:rPr>
              <a:t>2</a:t>
            </a:r>
            <a:r>
              <a:rPr lang="it-IT" altLang="it-IT" sz="2400" dirty="0">
                <a:cs typeface="Arial" panose="020B0604020202020204" pitchFamily="34" charset="0"/>
              </a:rPr>
              <a:t> </a:t>
            </a:r>
          </a:p>
          <a:p>
            <a:pPr algn="just">
              <a:spcBef>
                <a:spcPct val="0"/>
              </a:spcBef>
              <a:buFontTx/>
              <a:buNone/>
            </a:pPr>
            <a:r>
              <a:rPr lang="it-IT" altLang="it-IT" sz="2400" dirty="0" smtClean="0">
                <a:cs typeface="Arial" panose="020B0604020202020204" pitchFamily="34" charset="0"/>
              </a:rPr>
              <a:t>c</a:t>
            </a:r>
            <a:r>
              <a:rPr lang="it-IT" altLang="it-IT" sz="2400" dirty="0">
                <a:cs typeface="Arial" panose="020B0604020202020204" pitchFamily="34" charset="0"/>
              </a:rPr>
              <a:t>) </a:t>
            </a:r>
            <a:r>
              <a:rPr lang="it-IT" altLang="it-IT" sz="2400" dirty="0" smtClean="0">
                <a:cs typeface="Arial" panose="020B0604020202020204" pitchFamily="34" charset="0"/>
              </a:rPr>
              <a:t>l’equivalente </a:t>
            </a:r>
            <a:r>
              <a:rPr lang="it-IT" altLang="it-IT" sz="2400" dirty="0">
                <a:cs typeface="Arial" panose="020B0604020202020204" pitchFamily="34" charset="0"/>
              </a:rPr>
              <a:t>sovvenzione lordo è stato calcolato sulla </a:t>
            </a:r>
            <a:r>
              <a:rPr lang="it-IT" altLang="it-IT" sz="2400" dirty="0" smtClean="0">
                <a:cs typeface="Arial" panose="020B0604020202020204" pitchFamily="34" charset="0"/>
              </a:rPr>
              <a:t>base del </a:t>
            </a:r>
            <a:r>
              <a:rPr lang="it-IT" altLang="it-IT" sz="2400" dirty="0">
                <a:cs typeface="Arial" panose="020B0604020202020204" pitchFamily="34" charset="0"/>
              </a:rPr>
              <a:t>tasso di </a:t>
            </a:r>
            <a:r>
              <a:rPr lang="it-IT" altLang="it-IT" sz="2400" dirty="0" smtClean="0">
                <a:cs typeface="Arial" panose="020B0604020202020204" pitchFamily="34" charset="0"/>
              </a:rPr>
              <a:t>riferimento </a:t>
            </a:r>
            <a:r>
              <a:rPr lang="it-IT" altLang="it-IT" sz="2400" dirty="0">
                <a:cs typeface="Arial" panose="020B0604020202020204" pitchFamily="34" charset="0"/>
              </a:rPr>
              <a:t>applicabile al momento </a:t>
            </a:r>
            <a:r>
              <a:rPr lang="it-IT" altLang="it-IT" sz="2400" dirty="0" smtClean="0">
                <a:cs typeface="Arial" panose="020B0604020202020204" pitchFamily="34" charset="0"/>
              </a:rPr>
              <a:t>della concessione</a:t>
            </a:r>
            <a:endParaRPr lang="it-IT" altLang="it-IT" sz="2400" dirty="0">
              <a:cs typeface="Arial" panose="020B0604020202020204" pitchFamily="34" charset="0"/>
            </a:endParaRPr>
          </a:p>
        </p:txBody>
      </p:sp>
      <p:sp>
        <p:nvSpPr>
          <p:cNvPr id="3" name="Titolo 1"/>
          <p:cNvSpPr txBox="1">
            <a:spLocks/>
          </p:cNvSpPr>
          <p:nvPr/>
        </p:nvSpPr>
        <p:spPr>
          <a:xfrm>
            <a:off x="251520" y="0"/>
            <a:ext cx="8525296" cy="47667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73648029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ttangolo 1"/>
          <p:cNvSpPr>
            <a:spLocks noChangeArrowheads="1"/>
          </p:cNvSpPr>
          <p:nvPr/>
        </p:nvSpPr>
        <p:spPr bwMode="auto">
          <a:xfrm>
            <a:off x="107504" y="908720"/>
            <a:ext cx="8928992" cy="48936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4, par. </a:t>
            </a:r>
            <a:r>
              <a:rPr lang="it-IT" altLang="it-IT" sz="2400" dirty="0" smtClean="0">
                <a:cs typeface="Arial" panose="020B0604020202020204" pitchFamily="34" charset="0"/>
              </a:rPr>
              <a:t>4</a:t>
            </a:r>
            <a:endParaRPr lang="it-IT" altLang="it-IT" sz="2400" dirty="0">
              <a:cs typeface="Arial" panose="020B0604020202020204" pitchFamily="34" charset="0"/>
            </a:endParaRPr>
          </a:p>
          <a:p>
            <a:pPr algn="ctr">
              <a:spcBef>
                <a:spcPct val="0"/>
              </a:spcBef>
              <a:buFontTx/>
              <a:buNone/>
            </a:pPr>
            <a:r>
              <a:rPr lang="it-IT" altLang="it-IT" sz="2400" dirty="0">
                <a:cs typeface="Arial" panose="020B0604020202020204" pitchFamily="34" charset="0"/>
              </a:rPr>
              <a:t>Calcolo dell’equivalente sovvenzione lordo</a:t>
            </a:r>
          </a:p>
          <a:p>
            <a:pPr algn="just">
              <a:spcBef>
                <a:spcPct val="0"/>
              </a:spcBef>
              <a:buFontTx/>
              <a:buNone/>
            </a:pPr>
            <a:endParaRPr lang="it-IT" altLang="it-IT" sz="2400" dirty="0" smtClean="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Gli </a:t>
            </a:r>
            <a:r>
              <a:rPr lang="it-IT" altLang="it-IT" sz="2400" dirty="0">
                <a:cs typeface="Arial" panose="020B0604020202020204" pitchFamily="34" charset="0"/>
              </a:rPr>
              <a:t>aiuti concessi sotto forma di </a:t>
            </a:r>
            <a:r>
              <a:rPr lang="it-IT" altLang="it-IT" sz="2400" b="1" dirty="0">
                <a:cs typeface="Arial" panose="020B0604020202020204" pitchFamily="34" charset="0"/>
              </a:rPr>
              <a:t>conferimenti di capitale</a:t>
            </a:r>
            <a:r>
              <a:rPr lang="it-IT" altLang="it-IT" sz="2400" dirty="0">
                <a:cs typeface="Arial" panose="020B0604020202020204" pitchFamily="34" charset="0"/>
              </a:rPr>
              <a:t> sono considerati aiuti «de </a:t>
            </a:r>
            <a:r>
              <a:rPr lang="it-IT" altLang="it-IT" sz="2400" dirty="0" err="1">
                <a:cs typeface="Arial" panose="020B0604020202020204" pitchFamily="34" charset="0"/>
              </a:rPr>
              <a:t>minimis</a:t>
            </a:r>
            <a:r>
              <a:rPr lang="it-IT" altLang="it-IT" sz="2400" dirty="0">
                <a:cs typeface="Arial" panose="020B0604020202020204" pitchFamily="34" charset="0"/>
              </a:rPr>
              <a:t>» trasparenti solo se l’importo totale dell’apporto pubblico non supera il massimale «de </a:t>
            </a:r>
            <a:r>
              <a:rPr lang="it-IT" altLang="it-IT" sz="2400" dirty="0" err="1">
                <a:cs typeface="Arial" panose="020B0604020202020204" pitchFamily="34" charset="0"/>
              </a:rPr>
              <a:t>minimis</a:t>
            </a:r>
            <a:r>
              <a:rPr lang="it-IT" altLang="it-IT" sz="2400" dirty="0" smtClean="0">
                <a:cs typeface="Arial" panose="020B0604020202020204" pitchFamily="34" charset="0"/>
              </a:rPr>
              <a:t>»</a:t>
            </a:r>
          </a:p>
          <a:p>
            <a:pPr algn="ctr">
              <a:spcBef>
                <a:spcPct val="0"/>
              </a:spcBef>
              <a:buNone/>
            </a:pPr>
            <a:endParaRPr lang="it-IT" altLang="it-IT" sz="2400" dirty="0" smtClean="0">
              <a:cs typeface="Arial" panose="020B0604020202020204" pitchFamily="34" charset="0"/>
            </a:endParaRPr>
          </a:p>
          <a:p>
            <a:pPr algn="ctr">
              <a:spcBef>
                <a:spcPct val="0"/>
              </a:spcBef>
              <a:buNone/>
            </a:pPr>
            <a:r>
              <a:rPr lang="it-IT" altLang="it-IT" sz="2400" dirty="0" smtClean="0">
                <a:cs typeface="Arial" panose="020B0604020202020204" pitchFamily="34" charset="0"/>
              </a:rPr>
              <a:t>Articolo </a:t>
            </a:r>
            <a:r>
              <a:rPr lang="it-IT" altLang="it-IT" sz="2400" dirty="0">
                <a:cs typeface="Arial" panose="020B0604020202020204" pitchFamily="34" charset="0"/>
              </a:rPr>
              <a:t>4, par. </a:t>
            </a:r>
            <a:r>
              <a:rPr lang="it-IT" altLang="it-IT" sz="2400" dirty="0" smtClean="0">
                <a:cs typeface="Arial" panose="020B0604020202020204" pitchFamily="34" charset="0"/>
              </a:rPr>
              <a:t>5</a:t>
            </a:r>
            <a:endParaRPr lang="it-IT" altLang="it-IT" sz="2400" dirty="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Gli </a:t>
            </a:r>
            <a:r>
              <a:rPr lang="it-IT" altLang="it-IT" sz="2400" dirty="0">
                <a:cs typeface="Arial" panose="020B0604020202020204" pitchFamily="34" charset="0"/>
              </a:rPr>
              <a:t>aiuti concessi sotto forma di misure per il </a:t>
            </a:r>
            <a:r>
              <a:rPr lang="it-IT" altLang="it-IT" sz="2400" b="1" dirty="0">
                <a:cs typeface="Arial" panose="020B0604020202020204" pitchFamily="34" charset="0"/>
              </a:rPr>
              <a:t>finanziamento del rischio</a:t>
            </a:r>
            <a:r>
              <a:rPr lang="it-IT" altLang="it-IT" sz="2400" dirty="0">
                <a:cs typeface="Arial" panose="020B0604020202020204" pitchFamily="34" charset="0"/>
              </a:rPr>
              <a:t>, quali investimenti in </a:t>
            </a:r>
            <a:r>
              <a:rPr lang="it-IT" altLang="it-IT" sz="2400" dirty="0" err="1">
                <a:cs typeface="Arial" panose="020B0604020202020204" pitchFamily="34" charset="0"/>
              </a:rPr>
              <a:t>equity</a:t>
            </a:r>
            <a:r>
              <a:rPr lang="it-IT" altLang="it-IT" sz="2400" dirty="0">
                <a:cs typeface="Arial" panose="020B0604020202020204" pitchFamily="34" charset="0"/>
              </a:rPr>
              <a:t> o quasi-</a:t>
            </a:r>
            <a:r>
              <a:rPr lang="it-IT" altLang="it-IT" sz="2400" dirty="0" err="1">
                <a:cs typeface="Arial" panose="020B0604020202020204" pitchFamily="34" charset="0"/>
              </a:rPr>
              <a:t>equity</a:t>
            </a:r>
            <a:r>
              <a:rPr lang="it-IT" altLang="it-IT" sz="2400" dirty="0">
                <a:cs typeface="Arial" panose="020B0604020202020204" pitchFamily="34" charset="0"/>
              </a:rPr>
              <a:t>, sono considerati aiuti «de </a:t>
            </a:r>
            <a:r>
              <a:rPr lang="it-IT" altLang="it-IT" sz="2400" dirty="0" err="1">
                <a:cs typeface="Arial" panose="020B0604020202020204" pitchFamily="34" charset="0"/>
              </a:rPr>
              <a:t>minimis</a:t>
            </a:r>
            <a:r>
              <a:rPr lang="it-IT" altLang="it-IT" sz="2400" dirty="0">
                <a:cs typeface="Arial" panose="020B0604020202020204" pitchFamily="34" charset="0"/>
              </a:rPr>
              <a:t>» trasparenti solo se il capitale fornito a un’impresa unica non supera il massimale «de </a:t>
            </a:r>
            <a:r>
              <a:rPr lang="it-IT" altLang="it-IT" sz="2400" dirty="0" err="1">
                <a:cs typeface="Arial" panose="020B0604020202020204" pitchFamily="34" charset="0"/>
              </a:rPr>
              <a:t>minimis</a:t>
            </a:r>
            <a:r>
              <a:rPr lang="it-IT" altLang="it-IT" sz="2400" dirty="0" smtClean="0">
                <a:cs typeface="Arial" panose="020B0604020202020204" pitchFamily="34" charset="0"/>
              </a:rPr>
              <a:t>»</a:t>
            </a:r>
            <a:endParaRPr lang="it-IT" altLang="it-IT" sz="2400"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374724662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ttangolo 1"/>
          <p:cNvSpPr>
            <a:spLocks noChangeArrowheads="1"/>
          </p:cNvSpPr>
          <p:nvPr/>
        </p:nvSpPr>
        <p:spPr bwMode="auto">
          <a:xfrm>
            <a:off x="107504" y="1124744"/>
            <a:ext cx="8928992" cy="4154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4, par. </a:t>
            </a:r>
            <a:r>
              <a:rPr lang="it-IT" altLang="it-IT" sz="2400" dirty="0" smtClean="0">
                <a:cs typeface="Arial" panose="020B0604020202020204" pitchFamily="34" charset="0"/>
              </a:rPr>
              <a:t>6</a:t>
            </a:r>
            <a:endParaRPr lang="it-IT" altLang="it-IT" sz="2400" dirty="0">
              <a:cs typeface="Arial" panose="020B0604020202020204" pitchFamily="34" charset="0"/>
            </a:endParaRPr>
          </a:p>
          <a:p>
            <a:pPr algn="ctr">
              <a:spcBef>
                <a:spcPct val="0"/>
              </a:spcBef>
              <a:buFontTx/>
              <a:buNone/>
            </a:pPr>
            <a:r>
              <a:rPr lang="it-IT" altLang="it-IT" sz="2400" dirty="0">
                <a:cs typeface="Arial" panose="020B0604020202020204" pitchFamily="34" charset="0"/>
              </a:rPr>
              <a:t>Calcolo dell’equivalente sovvenzione lordo</a:t>
            </a:r>
          </a:p>
          <a:p>
            <a:pPr algn="just">
              <a:spcBef>
                <a:spcPct val="0"/>
              </a:spcBef>
              <a:buFontTx/>
              <a:buNone/>
            </a:pPr>
            <a:endParaRPr lang="it-IT" altLang="it-IT" sz="2400" dirty="0" smtClean="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Gli </a:t>
            </a:r>
            <a:r>
              <a:rPr lang="it-IT" altLang="it-IT" sz="2400" dirty="0">
                <a:cs typeface="Arial" panose="020B0604020202020204" pitchFamily="34" charset="0"/>
              </a:rPr>
              <a:t>aiuti concessi sotto forma di </a:t>
            </a:r>
            <a:r>
              <a:rPr lang="it-IT" altLang="it-IT" sz="2400" b="1" dirty="0">
                <a:cs typeface="Arial" panose="020B0604020202020204" pitchFamily="34" charset="0"/>
              </a:rPr>
              <a:t>garanzie</a:t>
            </a:r>
            <a:r>
              <a:rPr lang="it-IT" altLang="it-IT" sz="2400" dirty="0">
                <a:cs typeface="Arial" panose="020B0604020202020204" pitchFamily="34" charset="0"/>
              </a:rPr>
              <a:t> sono considerati aiuti «de </a:t>
            </a:r>
            <a:r>
              <a:rPr lang="it-IT" altLang="it-IT" sz="2400" dirty="0" err="1">
                <a:cs typeface="Arial" panose="020B0604020202020204" pitchFamily="34" charset="0"/>
              </a:rPr>
              <a:t>minimis</a:t>
            </a:r>
            <a:r>
              <a:rPr lang="it-IT" altLang="it-IT" sz="2400" dirty="0">
                <a:cs typeface="Arial" panose="020B0604020202020204" pitchFamily="34" charset="0"/>
              </a:rPr>
              <a:t>» trasparenti se: </a:t>
            </a:r>
          </a:p>
          <a:p>
            <a:pPr algn="just">
              <a:spcBef>
                <a:spcPct val="0"/>
              </a:spcBef>
              <a:buFontTx/>
              <a:buNone/>
            </a:pPr>
            <a:r>
              <a:rPr lang="it-IT" altLang="it-IT" sz="2400" dirty="0">
                <a:cs typeface="Arial" panose="020B0604020202020204" pitchFamily="34" charset="0"/>
              </a:rPr>
              <a:t>a) il beneficiario non è oggetto di procedura concorsuale per insolvenza o non soddisfa le condizioni previste dal diritto nazionale per l’apertura nei suoi confronti di una tale procedura su richiesta dei suoi creditori. Nel caso di grandi imprese, il beneficiario si trova in una situazione comparabile a un rating del credito pari almeno a B-</a:t>
            </a: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123316412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ttangolo 1"/>
          <p:cNvSpPr>
            <a:spLocks noChangeArrowheads="1"/>
          </p:cNvSpPr>
          <p:nvPr/>
        </p:nvSpPr>
        <p:spPr bwMode="auto">
          <a:xfrm>
            <a:off x="107504" y="476672"/>
            <a:ext cx="8928992" cy="57861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4, par. </a:t>
            </a:r>
            <a:r>
              <a:rPr lang="it-IT" altLang="it-IT" sz="2400" dirty="0" smtClean="0">
                <a:cs typeface="Arial" panose="020B0604020202020204" pitchFamily="34" charset="0"/>
              </a:rPr>
              <a:t>6</a:t>
            </a:r>
            <a:endParaRPr lang="it-IT" altLang="it-IT" sz="2400" dirty="0">
              <a:cs typeface="Arial" panose="020B0604020202020204" pitchFamily="34" charset="0"/>
            </a:endParaRPr>
          </a:p>
          <a:p>
            <a:pPr algn="ctr">
              <a:spcBef>
                <a:spcPct val="0"/>
              </a:spcBef>
              <a:buFontTx/>
              <a:buNone/>
            </a:pPr>
            <a:r>
              <a:rPr lang="it-IT" altLang="it-IT" sz="2400" dirty="0">
                <a:cs typeface="Arial" panose="020B0604020202020204" pitchFamily="34" charset="0"/>
              </a:rPr>
              <a:t>Calcolo dell’equivalente sovvenzione lordo</a:t>
            </a:r>
          </a:p>
          <a:p>
            <a:pPr algn="just">
              <a:spcBef>
                <a:spcPct val="0"/>
              </a:spcBef>
              <a:buFontTx/>
              <a:buNone/>
            </a:pPr>
            <a:endParaRPr lang="it-IT" altLang="it-IT" sz="1000" dirty="0" smtClean="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b</a:t>
            </a:r>
            <a:r>
              <a:rPr lang="it-IT" altLang="it-IT" sz="2400" dirty="0">
                <a:cs typeface="Arial" panose="020B0604020202020204" pitchFamily="34" charset="0"/>
              </a:rPr>
              <a:t>) la garanzia non eccede </a:t>
            </a:r>
            <a:r>
              <a:rPr lang="it-IT" altLang="it-IT" sz="2400" dirty="0" smtClean="0">
                <a:cs typeface="Arial" panose="020B0604020202020204" pitchFamily="34" charset="0"/>
              </a:rPr>
              <a:t>l’80% </a:t>
            </a:r>
            <a:r>
              <a:rPr lang="it-IT" altLang="it-IT" sz="2400" dirty="0">
                <a:cs typeface="Arial" panose="020B0604020202020204" pitchFamily="34" charset="0"/>
              </a:rPr>
              <a:t>del prestito sotteso e ha un importo garantito di 1.500.000 € (o 750.000 € per le imprese che effettuano trasporto di merci su strada) e una durata di cinque anni o un importo garantito di 750.000 € (o 375.000 € per le imprese che effettuano trasporto di merci su strada) e una durata di dieci anni; se l’importo garantito è inferiore a tali importi e/o la garanzia è concessa per un periodo inferiore rispettivamente a </a:t>
            </a:r>
            <a:r>
              <a:rPr lang="it-IT" altLang="it-IT" sz="2400" dirty="0" smtClean="0">
                <a:cs typeface="Arial" panose="020B0604020202020204" pitchFamily="34" charset="0"/>
              </a:rPr>
              <a:t>5 </a:t>
            </a:r>
            <a:r>
              <a:rPr lang="it-IT" altLang="it-IT" sz="2400" dirty="0">
                <a:cs typeface="Arial" panose="020B0604020202020204" pitchFamily="34" charset="0"/>
              </a:rPr>
              <a:t>o </a:t>
            </a:r>
            <a:r>
              <a:rPr lang="it-IT" altLang="it-IT" sz="2400" dirty="0" smtClean="0">
                <a:cs typeface="Arial" panose="020B0604020202020204" pitchFamily="34" charset="0"/>
              </a:rPr>
              <a:t>10 </a:t>
            </a:r>
            <a:r>
              <a:rPr lang="it-IT" altLang="it-IT" sz="2400" dirty="0">
                <a:cs typeface="Arial" panose="020B0604020202020204" pitchFamily="34" charset="0"/>
              </a:rPr>
              <a:t>anni, l’equivalente sovvenzione lordo di tale garanzia viene calcolato in proporzione al massimale pertinente di cui </a:t>
            </a:r>
            <a:r>
              <a:rPr lang="it-IT" altLang="it-IT" sz="2400" dirty="0" smtClean="0">
                <a:cs typeface="Arial" panose="020B0604020202020204" pitchFamily="34" charset="0"/>
              </a:rPr>
              <a:t>all’art. </a:t>
            </a:r>
            <a:r>
              <a:rPr lang="it-IT" altLang="it-IT" sz="2400" dirty="0">
                <a:cs typeface="Arial" panose="020B0604020202020204" pitchFamily="34" charset="0"/>
              </a:rPr>
              <a:t>3, paragrafo </a:t>
            </a:r>
            <a:r>
              <a:rPr lang="it-IT" altLang="it-IT" sz="2400" dirty="0" smtClean="0">
                <a:cs typeface="Arial" panose="020B0604020202020204" pitchFamily="34" charset="0"/>
              </a:rPr>
              <a:t>2</a:t>
            </a:r>
          </a:p>
          <a:p>
            <a:pPr algn="just">
              <a:spcBef>
                <a:spcPct val="0"/>
              </a:spcBef>
              <a:buFontTx/>
              <a:buNone/>
            </a:pPr>
            <a:endParaRPr lang="it-IT" altLang="it-IT" sz="1000" dirty="0" smtClean="0">
              <a:cs typeface="Arial" panose="020B0604020202020204" pitchFamily="34" charset="0"/>
            </a:endParaRPr>
          </a:p>
          <a:p>
            <a:pPr algn="just">
              <a:spcBef>
                <a:spcPct val="0"/>
              </a:spcBef>
              <a:buFontTx/>
              <a:buNone/>
            </a:pPr>
            <a:r>
              <a:rPr lang="it-IT" altLang="it-IT" sz="2400" dirty="0">
                <a:cs typeface="Arial" panose="020B0604020202020204" pitchFamily="34" charset="0"/>
              </a:rPr>
              <a:t>c) l’equivalente sovvenzione lordo è stato calcolato in base ai </a:t>
            </a:r>
            <a:r>
              <a:rPr lang="it-IT" altLang="it-IT" sz="2400" dirty="0" smtClean="0">
                <a:cs typeface="Arial" panose="020B0604020202020204" pitchFamily="34" charset="0"/>
              </a:rPr>
              <a:t>«premi esenti» </a:t>
            </a:r>
            <a:r>
              <a:rPr lang="it-IT" altLang="it-IT" sz="2400" dirty="0">
                <a:cs typeface="Arial" panose="020B0604020202020204" pitchFamily="34" charset="0"/>
              </a:rPr>
              <a:t>di cui in una comunicazione della Commissione</a:t>
            </a:r>
          </a:p>
        </p:txBody>
      </p:sp>
      <p:sp>
        <p:nvSpPr>
          <p:cNvPr id="3" name="Titolo 1"/>
          <p:cNvSpPr txBox="1">
            <a:spLocks/>
          </p:cNvSpPr>
          <p:nvPr/>
        </p:nvSpPr>
        <p:spPr>
          <a:xfrm>
            <a:off x="309352" y="0"/>
            <a:ext cx="8525296"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338198018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ttangolo 1"/>
          <p:cNvSpPr>
            <a:spLocks noChangeArrowheads="1"/>
          </p:cNvSpPr>
          <p:nvPr/>
        </p:nvSpPr>
        <p:spPr bwMode="auto">
          <a:xfrm>
            <a:off x="107504" y="765349"/>
            <a:ext cx="8928992" cy="50475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4, par. </a:t>
            </a:r>
            <a:r>
              <a:rPr lang="it-IT" altLang="it-IT" sz="2400" dirty="0" smtClean="0">
                <a:cs typeface="Arial" panose="020B0604020202020204" pitchFamily="34" charset="0"/>
              </a:rPr>
              <a:t>6</a:t>
            </a:r>
            <a:endParaRPr lang="it-IT" altLang="it-IT" sz="2400" dirty="0">
              <a:cs typeface="Arial" panose="020B0604020202020204" pitchFamily="34" charset="0"/>
            </a:endParaRPr>
          </a:p>
          <a:p>
            <a:pPr algn="ctr">
              <a:spcBef>
                <a:spcPct val="0"/>
              </a:spcBef>
              <a:buFontTx/>
              <a:buNone/>
            </a:pPr>
            <a:r>
              <a:rPr lang="it-IT" altLang="it-IT" sz="2400" dirty="0">
                <a:cs typeface="Arial" panose="020B0604020202020204" pitchFamily="34" charset="0"/>
              </a:rPr>
              <a:t>Calcolo dell’equivalente sovvenzione lordo</a:t>
            </a:r>
          </a:p>
          <a:p>
            <a:pPr algn="just">
              <a:spcBef>
                <a:spcPct val="0"/>
              </a:spcBef>
              <a:buFontTx/>
              <a:buNone/>
            </a:pPr>
            <a:endParaRPr lang="it-IT" altLang="it-IT" sz="2400" dirty="0" smtClean="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d</a:t>
            </a:r>
            <a:r>
              <a:rPr lang="it-IT" altLang="it-IT" sz="2400" dirty="0">
                <a:cs typeface="Arial" panose="020B0604020202020204" pitchFamily="34" charset="0"/>
              </a:rPr>
              <a:t>) prima dell’attuazione dell’aiuto, </a:t>
            </a:r>
          </a:p>
          <a:p>
            <a:pPr algn="just">
              <a:spcBef>
                <a:spcPct val="0"/>
              </a:spcBef>
              <a:buFontTx/>
              <a:buNone/>
            </a:pPr>
            <a:r>
              <a:rPr lang="it-IT" altLang="it-IT" sz="2400" dirty="0" smtClean="0">
                <a:cs typeface="Arial" panose="020B0604020202020204" pitchFamily="34" charset="0"/>
              </a:rPr>
              <a:t>	i</a:t>
            </a:r>
            <a:r>
              <a:rPr lang="it-IT" altLang="it-IT" sz="2400" dirty="0">
                <a:cs typeface="Arial" panose="020B0604020202020204" pitchFamily="34" charset="0"/>
              </a:rPr>
              <a:t>) il metodo di calcolo dell’equivalente sovvenzione lordo relativo alla garanzia è stato notificato alla Commissione a norma di un regolamento da questa adottato nel settore degli aiuti di Stato in vigore in quel momento e accolto dalla Commissione come conforme alla comunicazione sulle garanzie o a comunicazioni successive, e </a:t>
            </a:r>
            <a:endParaRPr lang="it-IT" altLang="it-IT" sz="2400" dirty="0" smtClean="0">
              <a:cs typeface="Arial" panose="020B0604020202020204" pitchFamily="34" charset="0"/>
            </a:endParaRPr>
          </a:p>
          <a:p>
            <a:pPr algn="just">
              <a:spcBef>
                <a:spcPct val="0"/>
              </a:spcBef>
              <a:buFontTx/>
              <a:buNone/>
            </a:pPr>
            <a:endParaRPr lang="it-IT" altLang="it-IT" sz="1000" dirty="0">
              <a:cs typeface="Arial" panose="020B0604020202020204" pitchFamily="34" charset="0"/>
            </a:endParaRPr>
          </a:p>
          <a:p>
            <a:pPr algn="just">
              <a:spcBef>
                <a:spcPct val="0"/>
              </a:spcBef>
              <a:buFontTx/>
              <a:buNone/>
            </a:pPr>
            <a:r>
              <a:rPr lang="it-IT" altLang="it-IT" sz="2400" dirty="0" smtClean="0">
                <a:cs typeface="Arial" panose="020B0604020202020204" pitchFamily="34" charset="0"/>
              </a:rPr>
              <a:t>	ii</a:t>
            </a:r>
            <a:r>
              <a:rPr lang="it-IT" altLang="it-IT" sz="2400" dirty="0">
                <a:cs typeface="Arial" panose="020B0604020202020204" pitchFamily="34" charset="0"/>
              </a:rPr>
              <a:t>) tale metodo si riferisce esplicitamente al tipo di garanzia e al tipo di operazioni sottese in questione nel contesto dell’applicazione del presente regolamento</a:t>
            </a: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401508350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ttangolo 1"/>
          <p:cNvSpPr>
            <a:spLocks noChangeArrowheads="1"/>
          </p:cNvSpPr>
          <p:nvPr/>
        </p:nvSpPr>
        <p:spPr bwMode="auto">
          <a:xfrm>
            <a:off x="121680" y="765349"/>
            <a:ext cx="8842808" cy="48936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a:t>
            </a:r>
            <a:r>
              <a:rPr lang="it-IT" altLang="it-IT" sz="2400" dirty="0" smtClean="0">
                <a:cs typeface="Arial" panose="020B0604020202020204" pitchFamily="34" charset="0"/>
              </a:rPr>
              <a:t>5, par. 1</a:t>
            </a:r>
          </a:p>
          <a:p>
            <a:pPr algn="ctr">
              <a:spcBef>
                <a:spcPct val="0"/>
              </a:spcBef>
              <a:buFontTx/>
              <a:buNone/>
            </a:pPr>
            <a:r>
              <a:rPr lang="it-IT" altLang="it-IT" sz="2400" dirty="0">
                <a:cs typeface="Arial" panose="020B0604020202020204" pitchFamily="34" charset="0"/>
              </a:rPr>
              <a:t>Cumulo</a:t>
            </a:r>
          </a:p>
          <a:p>
            <a:pPr algn="ctr">
              <a:spcBef>
                <a:spcPct val="0"/>
              </a:spcBef>
              <a:buFontTx/>
              <a:buNone/>
            </a:pPr>
            <a:endParaRPr lang="it-IT" altLang="it-IT" sz="2400" dirty="0">
              <a:cs typeface="Arial" panose="020B0604020202020204" pitchFamily="34" charset="0"/>
            </a:endParaRPr>
          </a:p>
          <a:p>
            <a:pPr algn="just">
              <a:spcBef>
                <a:spcPct val="0"/>
              </a:spcBef>
              <a:buNone/>
            </a:pPr>
            <a:r>
              <a:rPr lang="it-IT" altLang="it-IT" sz="2400" dirty="0" smtClean="0">
                <a:cs typeface="Arial" panose="020B0604020202020204" pitchFamily="34" charset="0"/>
              </a:rPr>
              <a:t>Gli </a:t>
            </a:r>
            <a:r>
              <a:rPr lang="it-IT" altLang="it-IT" sz="2400" dirty="0">
                <a:cs typeface="Arial" panose="020B0604020202020204" pitchFamily="34" charset="0"/>
              </a:rPr>
              <a:t>aiuti «de </a:t>
            </a:r>
            <a:r>
              <a:rPr lang="it-IT" altLang="it-IT" sz="2400" dirty="0" err="1">
                <a:cs typeface="Arial" panose="020B0604020202020204" pitchFamily="34" charset="0"/>
              </a:rPr>
              <a:t>minimis</a:t>
            </a:r>
            <a:r>
              <a:rPr lang="it-IT" altLang="it-IT" sz="2400" dirty="0">
                <a:cs typeface="Arial" panose="020B0604020202020204" pitchFamily="34" charset="0"/>
              </a:rPr>
              <a:t>» concessi a norma del presente regolamento possono essere cumulati con gli aiuti «de </a:t>
            </a:r>
            <a:r>
              <a:rPr lang="it-IT" altLang="it-IT" sz="2400" dirty="0" err="1">
                <a:cs typeface="Arial" panose="020B0604020202020204" pitchFamily="34" charset="0"/>
              </a:rPr>
              <a:t>minimis</a:t>
            </a:r>
            <a:r>
              <a:rPr lang="it-IT" altLang="it-IT" sz="2400" dirty="0">
                <a:cs typeface="Arial" panose="020B0604020202020204" pitchFamily="34" charset="0"/>
              </a:rPr>
              <a:t>» concessi a norma del regolamento (UE) n. 360/2012 della Commissione </a:t>
            </a:r>
            <a:r>
              <a:rPr lang="it-IT" altLang="it-IT" sz="2400" dirty="0" smtClean="0">
                <a:cs typeface="Arial" panose="020B0604020202020204" pitchFamily="34" charset="0"/>
              </a:rPr>
              <a:t>(de </a:t>
            </a:r>
            <a:r>
              <a:rPr lang="it-IT" altLang="it-IT" sz="2400" dirty="0" err="1" smtClean="0">
                <a:cs typeface="Arial" panose="020B0604020202020204" pitchFamily="34" charset="0"/>
              </a:rPr>
              <a:t>minimis</a:t>
            </a:r>
            <a:r>
              <a:rPr lang="it-IT" altLang="it-IT" sz="2400" dirty="0" smtClean="0">
                <a:cs typeface="Arial" panose="020B0604020202020204" pitchFamily="34" charset="0"/>
              </a:rPr>
              <a:t> SIEG) </a:t>
            </a:r>
            <a:r>
              <a:rPr lang="it-IT" altLang="it-IT" sz="2400" b="1" dirty="0">
                <a:cs typeface="Arial" panose="020B0604020202020204" pitchFamily="34" charset="0"/>
              </a:rPr>
              <a:t>a concorrenza del massimale previsto in tale </a:t>
            </a:r>
            <a:r>
              <a:rPr lang="it-IT" altLang="it-IT" sz="2400" b="1" dirty="0" smtClean="0">
                <a:cs typeface="Arial" panose="020B0604020202020204" pitchFamily="34" charset="0"/>
              </a:rPr>
              <a:t>regolamento</a:t>
            </a:r>
            <a:endParaRPr lang="it-IT" altLang="it-IT" sz="2400" b="1" dirty="0">
              <a:cs typeface="Arial" panose="020B0604020202020204" pitchFamily="34" charset="0"/>
            </a:endParaRPr>
          </a:p>
          <a:p>
            <a:pPr algn="just">
              <a:spcBef>
                <a:spcPct val="0"/>
              </a:spcBef>
              <a:buNone/>
            </a:pPr>
            <a:endParaRPr lang="it-IT" altLang="it-IT" sz="2400" dirty="0" smtClean="0">
              <a:cs typeface="Arial" panose="020B0604020202020204" pitchFamily="34" charset="0"/>
            </a:endParaRPr>
          </a:p>
          <a:p>
            <a:pPr algn="just">
              <a:spcBef>
                <a:spcPct val="0"/>
              </a:spcBef>
              <a:buNone/>
            </a:pPr>
            <a:r>
              <a:rPr lang="it-IT" altLang="it-IT" sz="2400" dirty="0" smtClean="0">
                <a:cs typeface="Arial" panose="020B0604020202020204" pitchFamily="34" charset="0"/>
              </a:rPr>
              <a:t>Essi </a:t>
            </a:r>
            <a:r>
              <a:rPr lang="it-IT" altLang="it-IT" sz="2400" dirty="0">
                <a:cs typeface="Arial" panose="020B0604020202020204" pitchFamily="34" charset="0"/>
              </a:rPr>
              <a:t>possono essere cumulati con aiuti «de </a:t>
            </a:r>
            <a:r>
              <a:rPr lang="it-IT" altLang="it-IT" sz="2400" dirty="0" err="1">
                <a:cs typeface="Arial" panose="020B0604020202020204" pitchFamily="34" charset="0"/>
              </a:rPr>
              <a:t>minimis</a:t>
            </a:r>
            <a:r>
              <a:rPr lang="it-IT" altLang="it-IT" sz="2400" dirty="0">
                <a:cs typeface="Arial" panose="020B0604020202020204" pitchFamily="34" charset="0"/>
              </a:rPr>
              <a:t>» concessi a norma di altri regolamenti «de </a:t>
            </a:r>
            <a:r>
              <a:rPr lang="it-IT" altLang="it-IT" sz="2400" dirty="0" err="1">
                <a:cs typeface="Arial" panose="020B0604020202020204" pitchFamily="34" charset="0"/>
              </a:rPr>
              <a:t>minimis</a:t>
            </a:r>
            <a:r>
              <a:rPr lang="it-IT" altLang="it-IT" sz="2400" dirty="0">
                <a:cs typeface="Arial" panose="020B0604020202020204" pitchFamily="34" charset="0"/>
              </a:rPr>
              <a:t>» a condizione che non superino il massimale pertinente di cui all’articolo 3, paragrafo 2, del presente regolamento</a:t>
            </a:r>
            <a:r>
              <a:rPr lang="it-IT" altLang="it-IT" sz="2400" b="1" dirty="0">
                <a:cs typeface="Arial" panose="020B0604020202020204" pitchFamily="34" charset="0"/>
              </a:rPr>
              <a:t> </a:t>
            </a:r>
            <a:endParaRPr lang="it-IT" altLang="it-IT" sz="2400"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301332728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ttangolo 1"/>
          <p:cNvSpPr>
            <a:spLocks noChangeArrowheads="1"/>
          </p:cNvSpPr>
          <p:nvPr/>
        </p:nvSpPr>
        <p:spPr bwMode="auto">
          <a:xfrm>
            <a:off x="35496" y="605662"/>
            <a:ext cx="8986824" cy="56323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a:t>
            </a:r>
            <a:r>
              <a:rPr lang="it-IT" altLang="it-IT" sz="2400" dirty="0" smtClean="0">
                <a:cs typeface="Arial" panose="020B0604020202020204" pitchFamily="34" charset="0"/>
              </a:rPr>
              <a:t>5, par. 2</a:t>
            </a:r>
          </a:p>
          <a:p>
            <a:pPr algn="ctr">
              <a:spcBef>
                <a:spcPct val="0"/>
              </a:spcBef>
              <a:buFontTx/>
              <a:buNone/>
            </a:pPr>
            <a:r>
              <a:rPr lang="it-IT" altLang="it-IT" sz="2400" dirty="0">
                <a:cs typeface="Arial" panose="020B0604020202020204" pitchFamily="34" charset="0"/>
              </a:rPr>
              <a:t>Cumulo</a:t>
            </a:r>
          </a:p>
          <a:p>
            <a:pPr algn="ctr">
              <a:spcBef>
                <a:spcPct val="0"/>
              </a:spcBef>
              <a:buFontTx/>
              <a:buNone/>
            </a:pPr>
            <a:endParaRPr lang="it-IT" altLang="it-IT" sz="1000" dirty="0">
              <a:cs typeface="Arial" panose="020B0604020202020204" pitchFamily="34" charset="0"/>
            </a:endParaRPr>
          </a:p>
          <a:p>
            <a:pPr algn="just">
              <a:spcBef>
                <a:spcPct val="0"/>
              </a:spcBef>
              <a:buNone/>
            </a:pPr>
            <a:r>
              <a:rPr lang="it-IT" altLang="it-IT" sz="2400" dirty="0">
                <a:cs typeface="Arial" panose="020B0604020202020204" pitchFamily="34" charset="0"/>
              </a:rPr>
              <a:t>Gli aiuti «de </a:t>
            </a:r>
            <a:r>
              <a:rPr lang="it-IT" altLang="it-IT" sz="2400" dirty="0" err="1">
                <a:cs typeface="Arial" panose="020B0604020202020204" pitchFamily="34" charset="0"/>
              </a:rPr>
              <a:t>minimis</a:t>
            </a:r>
            <a:r>
              <a:rPr lang="it-IT" altLang="it-IT" sz="2400" dirty="0">
                <a:cs typeface="Arial" panose="020B0604020202020204" pitchFamily="34" charset="0"/>
              </a:rPr>
              <a:t>» non sono cumulabili con aiuti di Stato concessi per gli stessi costi ammissibili o con aiuti di Stato relativi alla stessa misura di finanziamento del rischio se tale cumulo comporta il superamento dell’intensità di aiuto o dell’importo di aiuto più elevati fissati, per le specifiche circostanze di ogni caso, in un regolamento d’esenzione per categoria o in una decisione adottata dalla </a:t>
            </a:r>
            <a:r>
              <a:rPr lang="it-IT" altLang="it-IT" sz="2400" dirty="0" smtClean="0">
                <a:cs typeface="Arial" panose="020B0604020202020204" pitchFamily="34" charset="0"/>
              </a:rPr>
              <a:t>Commissione</a:t>
            </a:r>
          </a:p>
          <a:p>
            <a:pPr algn="just">
              <a:spcBef>
                <a:spcPct val="0"/>
              </a:spcBef>
              <a:buNone/>
            </a:pPr>
            <a:r>
              <a:rPr lang="it-IT" altLang="it-IT" sz="2400" dirty="0" smtClean="0">
                <a:cs typeface="Arial" panose="020B0604020202020204" pitchFamily="34" charset="0"/>
              </a:rPr>
              <a:t>Gli </a:t>
            </a:r>
            <a:r>
              <a:rPr lang="it-IT" altLang="it-IT" sz="2400" dirty="0">
                <a:cs typeface="Arial" panose="020B0604020202020204" pitchFamily="34" charset="0"/>
              </a:rPr>
              <a:t>aiuti «de </a:t>
            </a:r>
            <a:r>
              <a:rPr lang="it-IT" altLang="it-IT" sz="2400" dirty="0" err="1">
                <a:cs typeface="Arial" panose="020B0604020202020204" pitchFamily="34" charset="0"/>
              </a:rPr>
              <a:t>minimis</a:t>
            </a:r>
            <a:r>
              <a:rPr lang="it-IT" altLang="it-IT" sz="2400" dirty="0">
                <a:cs typeface="Arial" panose="020B0604020202020204" pitchFamily="34" charset="0"/>
              </a:rPr>
              <a:t>» che non sono concessi per specifici costi ammissibili o non sono a essi imputabili possono essere cumulati con altri aiuti di Stato concessi a norma di un regolamento d’esenzione per categoria o di una decisione adottata dalla Commissione</a:t>
            </a:r>
          </a:p>
        </p:txBody>
      </p:sp>
      <p:sp>
        <p:nvSpPr>
          <p:cNvPr id="3" name="Titolo 1"/>
          <p:cNvSpPr txBox="1">
            <a:spLocks/>
          </p:cNvSpPr>
          <p:nvPr/>
        </p:nvSpPr>
        <p:spPr>
          <a:xfrm>
            <a:off x="251520" y="0"/>
            <a:ext cx="8525296"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419321188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ttangolo 1"/>
          <p:cNvSpPr>
            <a:spLocks noChangeArrowheads="1"/>
          </p:cNvSpPr>
          <p:nvPr/>
        </p:nvSpPr>
        <p:spPr bwMode="auto">
          <a:xfrm>
            <a:off x="179512" y="980728"/>
            <a:ext cx="8784976" cy="4154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a:t>
            </a:r>
            <a:r>
              <a:rPr lang="it-IT" altLang="it-IT" sz="2400" dirty="0" smtClean="0">
                <a:cs typeface="Arial" panose="020B0604020202020204" pitchFamily="34" charset="0"/>
              </a:rPr>
              <a:t>5</a:t>
            </a:r>
          </a:p>
          <a:p>
            <a:pPr algn="ctr">
              <a:spcBef>
                <a:spcPct val="0"/>
              </a:spcBef>
              <a:buFontTx/>
              <a:buNone/>
            </a:pPr>
            <a:r>
              <a:rPr lang="it-IT" altLang="it-IT" sz="2400" dirty="0">
                <a:cs typeface="Arial" panose="020B0604020202020204" pitchFamily="34" charset="0"/>
              </a:rPr>
              <a:t>Cumulo</a:t>
            </a:r>
          </a:p>
          <a:p>
            <a:pPr algn="ctr">
              <a:spcBef>
                <a:spcPct val="0"/>
              </a:spcBef>
              <a:buFontTx/>
              <a:buNone/>
            </a:pPr>
            <a:endParaRPr lang="it-IT" altLang="it-IT" sz="2400" dirty="0">
              <a:cs typeface="Arial" panose="020B0604020202020204" pitchFamily="34" charset="0"/>
            </a:endParaRPr>
          </a:p>
          <a:p>
            <a:pPr algn="just">
              <a:spcBef>
                <a:spcPct val="0"/>
              </a:spcBef>
              <a:buNone/>
            </a:pPr>
            <a:r>
              <a:rPr lang="it-IT" altLang="it-IT" sz="2400" dirty="0" smtClean="0">
                <a:cs typeface="Arial" panose="020B0604020202020204" pitchFamily="34" charset="0"/>
              </a:rPr>
              <a:t>Il </a:t>
            </a:r>
            <a:r>
              <a:rPr lang="it-IT" altLang="it-IT" sz="2400" dirty="0">
                <a:cs typeface="Arial" panose="020B0604020202020204" pitchFamily="34" charset="0"/>
              </a:rPr>
              <a:t>cumulo è </a:t>
            </a:r>
            <a:r>
              <a:rPr lang="it-IT" altLang="it-IT" sz="2400" dirty="0" smtClean="0">
                <a:cs typeface="Arial" panose="020B0604020202020204" pitchFamily="34" charset="0"/>
              </a:rPr>
              <a:t>possibile</a:t>
            </a:r>
            <a:endParaRPr lang="it-IT" altLang="it-IT" sz="2400" dirty="0">
              <a:cs typeface="Arial" panose="020B0604020202020204" pitchFamily="34" charset="0"/>
            </a:endParaRPr>
          </a:p>
          <a:p>
            <a:pPr algn="just">
              <a:spcBef>
                <a:spcPct val="0"/>
              </a:spcBef>
              <a:buNone/>
            </a:pPr>
            <a:endParaRPr lang="it-IT" altLang="it-IT" sz="2400" dirty="0">
              <a:cs typeface="Arial" panose="020B0604020202020204" pitchFamily="34" charset="0"/>
            </a:endParaRPr>
          </a:p>
          <a:p>
            <a:pPr algn="just">
              <a:spcBef>
                <a:spcPct val="0"/>
              </a:spcBef>
              <a:buNone/>
            </a:pPr>
            <a:r>
              <a:rPr lang="it-IT" altLang="it-IT" sz="2400" dirty="0" smtClean="0">
                <a:cs typeface="Arial" panose="020B0604020202020204" pitchFamily="34" charset="0"/>
              </a:rPr>
              <a:t>È </a:t>
            </a:r>
            <a:r>
              <a:rPr lang="it-IT" altLang="it-IT" sz="2400" dirty="0">
                <a:cs typeface="Arial" panose="020B0604020202020204" pitchFamily="34" charset="0"/>
              </a:rPr>
              <a:t>possibile </a:t>
            </a:r>
            <a:r>
              <a:rPr lang="it-IT" altLang="it-IT" sz="2400" u="sng" dirty="0">
                <a:cs typeface="Arial" panose="020B0604020202020204" pitchFamily="34" charset="0"/>
              </a:rPr>
              <a:t>per gli stessi costi</a:t>
            </a:r>
            <a:r>
              <a:rPr lang="it-IT" altLang="it-IT" sz="2400" dirty="0">
                <a:cs typeface="Arial" panose="020B0604020202020204" pitchFamily="34" charset="0"/>
              </a:rPr>
              <a:t> ammissibili sino ai  </a:t>
            </a:r>
            <a:r>
              <a:rPr lang="it-IT" altLang="it-IT" sz="2400" dirty="0" smtClean="0">
                <a:cs typeface="Arial" panose="020B0604020202020204" pitchFamily="34" charset="0"/>
              </a:rPr>
              <a:t>massimali</a:t>
            </a:r>
          </a:p>
          <a:p>
            <a:pPr algn="just">
              <a:spcBef>
                <a:spcPct val="0"/>
              </a:spcBef>
              <a:buNone/>
            </a:pPr>
            <a:endParaRPr lang="it-IT" altLang="it-IT" sz="2400" dirty="0" smtClean="0">
              <a:cs typeface="Arial" panose="020B0604020202020204" pitchFamily="34" charset="0"/>
            </a:endParaRPr>
          </a:p>
          <a:p>
            <a:pPr algn="just">
              <a:spcBef>
                <a:spcPct val="0"/>
              </a:spcBef>
              <a:buNone/>
            </a:pPr>
            <a:r>
              <a:rPr lang="it-IT" altLang="it-IT" sz="2400" dirty="0" smtClean="0">
                <a:cs typeface="Arial" panose="020B0604020202020204" pitchFamily="34" charset="0"/>
              </a:rPr>
              <a:t>Non </a:t>
            </a:r>
            <a:r>
              <a:rPr lang="it-IT" altLang="it-IT" sz="2400" dirty="0">
                <a:cs typeface="Arial" panose="020B0604020202020204" pitchFamily="34" charset="0"/>
              </a:rPr>
              <a:t>è possibile, quindi, per gli stessi costi ammissibili se </a:t>
            </a:r>
            <a:r>
              <a:rPr lang="it-IT" altLang="it-IT" sz="2400" dirty="0" smtClean="0">
                <a:cs typeface="Arial" panose="020B0604020202020204" pitchFamily="34" charset="0"/>
              </a:rPr>
              <a:t>si</a:t>
            </a:r>
            <a:r>
              <a:rPr lang="it-IT" altLang="it-IT" sz="2400" dirty="0">
                <a:cs typeface="Arial" panose="020B0604020202020204" pitchFamily="34" charset="0"/>
              </a:rPr>
              <a:t> </a:t>
            </a:r>
            <a:r>
              <a:rPr lang="it-IT" altLang="it-IT" sz="2400" dirty="0" smtClean="0">
                <a:cs typeface="Arial" panose="020B0604020202020204" pitchFamily="34" charset="0"/>
              </a:rPr>
              <a:t>superano </a:t>
            </a:r>
            <a:r>
              <a:rPr lang="it-IT" altLang="it-IT" sz="2400" dirty="0">
                <a:cs typeface="Arial" panose="020B0604020202020204" pitchFamily="34" charset="0"/>
              </a:rPr>
              <a:t>l’intensità di aiuto o l’importo di aiuto più elevati (più </a:t>
            </a:r>
            <a:r>
              <a:rPr lang="it-IT" altLang="it-IT" sz="2400" dirty="0" smtClean="0">
                <a:cs typeface="Arial" panose="020B0604020202020204" pitchFamily="34" charset="0"/>
              </a:rPr>
              <a:t>favorevoli</a:t>
            </a:r>
            <a:r>
              <a:rPr lang="it-IT" altLang="it-IT" sz="2400" dirty="0">
                <a:cs typeface="Arial" panose="020B0604020202020204" pitchFamily="34" charset="0"/>
              </a:rPr>
              <a:t>) fissati in un regolamento d’esenzione per </a:t>
            </a:r>
            <a:r>
              <a:rPr lang="it-IT" altLang="it-IT" sz="2400" dirty="0" smtClean="0">
                <a:cs typeface="Arial" panose="020B0604020202020204" pitchFamily="34" charset="0"/>
              </a:rPr>
              <a:t>categoria </a:t>
            </a:r>
            <a:r>
              <a:rPr lang="it-IT" altLang="it-IT" sz="2400" dirty="0">
                <a:cs typeface="Arial" panose="020B0604020202020204" pitchFamily="34" charset="0"/>
              </a:rPr>
              <a:t>o in </a:t>
            </a:r>
            <a:r>
              <a:rPr lang="it-IT" altLang="it-IT" sz="2400" dirty="0" smtClean="0">
                <a:cs typeface="Arial" panose="020B0604020202020204" pitchFamily="34" charset="0"/>
              </a:rPr>
              <a:t>una </a:t>
            </a:r>
            <a:r>
              <a:rPr lang="it-IT" altLang="it-IT" sz="2400" dirty="0">
                <a:cs typeface="Arial" panose="020B0604020202020204" pitchFamily="34" charset="0"/>
              </a:rPr>
              <a:t>decisione adottata dalla Commissione </a:t>
            </a:r>
            <a:r>
              <a:rPr lang="it-IT" altLang="it-IT" sz="2400" b="1" dirty="0">
                <a:cs typeface="Arial" panose="020B0604020202020204" pitchFamily="34" charset="0"/>
              </a:rPr>
              <a:t> </a:t>
            </a:r>
            <a:endParaRPr lang="it-IT" altLang="it-IT" sz="2400" dirty="0">
              <a:cs typeface="Arial" panose="020B0604020202020204" pitchFamily="34" charset="0"/>
            </a:endParaRPr>
          </a:p>
        </p:txBody>
      </p:sp>
      <p:sp>
        <p:nvSpPr>
          <p:cNvPr id="3" name="Titolo 1"/>
          <p:cNvSpPr txBox="1">
            <a:spLocks/>
          </p:cNvSpPr>
          <p:nvPr/>
        </p:nvSpPr>
        <p:spPr>
          <a:xfrm>
            <a:off x="251520" y="44624"/>
            <a:ext cx="8525296" cy="7207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78364915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ttangolo 1"/>
          <p:cNvSpPr>
            <a:spLocks noChangeArrowheads="1"/>
          </p:cNvSpPr>
          <p:nvPr/>
        </p:nvSpPr>
        <p:spPr bwMode="auto">
          <a:xfrm>
            <a:off x="107504" y="487762"/>
            <a:ext cx="8928670" cy="51244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a:t>
            </a:r>
            <a:r>
              <a:rPr lang="it-IT" altLang="it-IT" sz="2400" dirty="0" smtClean="0">
                <a:cs typeface="Arial" panose="020B0604020202020204" pitchFamily="34" charset="0"/>
              </a:rPr>
              <a:t>6</a:t>
            </a:r>
            <a:endParaRPr lang="it-IT" altLang="it-IT" sz="2400" dirty="0">
              <a:cs typeface="Arial" panose="020B0604020202020204" pitchFamily="34" charset="0"/>
            </a:endParaRPr>
          </a:p>
          <a:p>
            <a:pPr algn="ctr">
              <a:spcBef>
                <a:spcPct val="0"/>
              </a:spcBef>
              <a:buFontTx/>
              <a:buNone/>
            </a:pPr>
            <a:r>
              <a:rPr lang="it-IT" altLang="it-IT" sz="2400" dirty="0">
                <a:cs typeface="Arial" panose="020B0604020202020204" pitchFamily="34" charset="0"/>
              </a:rPr>
              <a:t>Controllo</a:t>
            </a:r>
          </a:p>
          <a:p>
            <a:pPr algn="just">
              <a:spcBef>
                <a:spcPct val="0"/>
              </a:spcBef>
              <a:spcAft>
                <a:spcPts val="600"/>
              </a:spcAft>
              <a:buNone/>
            </a:pPr>
            <a:r>
              <a:rPr lang="it-IT" altLang="it-IT" sz="2400" dirty="0" smtClean="0">
                <a:cs typeface="Arial" panose="020B0604020202020204" pitchFamily="34" charset="0"/>
              </a:rPr>
              <a:t>Obbligo </a:t>
            </a:r>
            <a:r>
              <a:rPr lang="it-IT" altLang="it-IT" sz="2400" dirty="0">
                <a:cs typeface="Arial" panose="020B0604020202020204" pitchFamily="34" charset="0"/>
              </a:rPr>
              <a:t>di comunicazione dell’autorità concedente l’aiuto de </a:t>
            </a:r>
            <a:r>
              <a:rPr lang="it-IT" altLang="it-IT" sz="2400" dirty="0" err="1">
                <a:cs typeface="Arial" panose="020B0604020202020204" pitchFamily="34" charset="0"/>
              </a:rPr>
              <a:t>minimis</a:t>
            </a:r>
            <a:r>
              <a:rPr lang="it-IT" altLang="it-IT" sz="2400" dirty="0">
                <a:cs typeface="Arial" panose="020B0604020202020204" pitchFamily="34" charset="0"/>
              </a:rPr>
              <a:t> nei </a:t>
            </a:r>
            <a:r>
              <a:rPr lang="it-IT" altLang="it-IT" sz="2400" dirty="0" smtClean="0">
                <a:cs typeface="Arial" panose="020B0604020202020204" pitchFamily="34" charset="0"/>
              </a:rPr>
              <a:t>confronti </a:t>
            </a:r>
            <a:r>
              <a:rPr lang="it-IT" altLang="it-IT" sz="2400" dirty="0">
                <a:cs typeface="Arial" panose="020B0604020202020204" pitchFamily="34" charset="0"/>
              </a:rPr>
              <a:t>dell’impresa o delle imprese</a:t>
            </a:r>
          </a:p>
          <a:p>
            <a:pPr algn="just">
              <a:spcBef>
                <a:spcPct val="0"/>
              </a:spcBef>
              <a:spcAft>
                <a:spcPts val="600"/>
              </a:spcAft>
              <a:buNone/>
            </a:pPr>
            <a:r>
              <a:rPr lang="it-IT" altLang="it-IT" sz="2400" dirty="0" smtClean="0">
                <a:cs typeface="Arial" panose="020B0604020202020204" pitchFamily="34" charset="0"/>
              </a:rPr>
              <a:t>Esplicito </a:t>
            </a:r>
            <a:r>
              <a:rPr lang="it-IT" altLang="it-IT" sz="2400" dirty="0">
                <a:cs typeface="Arial" panose="020B0604020202020204" pitchFamily="34" charset="0"/>
              </a:rPr>
              <a:t>riferimento al Regolamento, citandone il titolo e il riferimento di pubblicazione nella Gazzetta ufficiale </a:t>
            </a:r>
            <a:r>
              <a:rPr lang="it-IT" altLang="it-IT" sz="2400" dirty="0" smtClean="0">
                <a:cs typeface="Arial" panose="020B0604020202020204" pitchFamily="34" charset="0"/>
              </a:rPr>
              <a:t>dell’UE</a:t>
            </a:r>
            <a:endParaRPr lang="it-IT" altLang="it-IT" sz="2400" dirty="0">
              <a:cs typeface="Arial" panose="020B0604020202020204" pitchFamily="34" charset="0"/>
            </a:endParaRPr>
          </a:p>
          <a:p>
            <a:pPr algn="just">
              <a:spcBef>
                <a:spcPct val="0"/>
              </a:spcBef>
              <a:spcAft>
                <a:spcPts val="600"/>
              </a:spcAft>
              <a:buNone/>
            </a:pPr>
            <a:r>
              <a:rPr lang="it-IT" altLang="it-IT" sz="2400" dirty="0" smtClean="0">
                <a:cs typeface="Arial" panose="020B0604020202020204" pitchFamily="34" charset="0"/>
              </a:rPr>
              <a:t>Prima </a:t>
            </a:r>
            <a:r>
              <a:rPr lang="it-IT" altLang="it-IT" sz="2400" dirty="0">
                <a:cs typeface="Arial" panose="020B0604020202020204" pitchFamily="34" charset="0"/>
              </a:rPr>
              <a:t>della concessione, richiesta all’impresa </a:t>
            </a:r>
            <a:r>
              <a:rPr lang="it-IT" altLang="it-IT" sz="2400" dirty="0" smtClean="0">
                <a:cs typeface="Arial" panose="020B0604020202020204" pitchFamily="34" charset="0"/>
              </a:rPr>
              <a:t>di un’autodichiarazione relativa </a:t>
            </a:r>
            <a:r>
              <a:rPr lang="it-IT" altLang="it-IT" sz="2400" dirty="0">
                <a:cs typeface="Arial" panose="020B0604020202020204" pitchFamily="34" charset="0"/>
              </a:rPr>
              <a:t>a qualsiasi altro aiuto «de </a:t>
            </a:r>
            <a:r>
              <a:rPr lang="it-IT" altLang="it-IT" sz="2400" dirty="0" err="1">
                <a:cs typeface="Arial" panose="020B0604020202020204" pitchFamily="34" charset="0"/>
              </a:rPr>
              <a:t>minimis</a:t>
            </a:r>
            <a:r>
              <a:rPr lang="it-IT" altLang="it-IT" sz="2400" dirty="0">
                <a:cs typeface="Arial" panose="020B0604020202020204" pitchFamily="34" charset="0"/>
              </a:rPr>
              <a:t>» </a:t>
            </a:r>
            <a:r>
              <a:rPr lang="it-IT" altLang="it-IT" sz="2400" dirty="0" smtClean="0">
                <a:cs typeface="Arial" panose="020B0604020202020204" pitchFamily="34" charset="0"/>
              </a:rPr>
              <a:t>ricevuto </a:t>
            </a:r>
            <a:r>
              <a:rPr lang="it-IT" altLang="it-IT" sz="2400" dirty="0">
                <a:cs typeface="Arial" panose="020B0604020202020204" pitchFamily="34" charset="0"/>
              </a:rPr>
              <a:t>a norma del presente </a:t>
            </a:r>
            <a:r>
              <a:rPr lang="it-IT" altLang="it-IT" sz="2400" dirty="0" smtClean="0">
                <a:cs typeface="Arial" panose="020B0604020202020204" pitchFamily="34" charset="0"/>
              </a:rPr>
              <a:t>regolamento </a:t>
            </a:r>
            <a:r>
              <a:rPr lang="it-IT" altLang="it-IT" sz="2400" dirty="0">
                <a:cs typeface="Arial" panose="020B0604020202020204" pitchFamily="34" charset="0"/>
              </a:rPr>
              <a:t>o di altri regolamenti </a:t>
            </a:r>
            <a:r>
              <a:rPr lang="it-IT" altLang="it-IT" sz="2400" dirty="0" smtClean="0">
                <a:cs typeface="Arial" panose="020B0604020202020204" pitchFamily="34" charset="0"/>
              </a:rPr>
              <a:t>«</a:t>
            </a:r>
            <a:r>
              <a:rPr lang="it-IT" altLang="it-IT" sz="2400" dirty="0">
                <a:cs typeface="Arial" panose="020B0604020202020204" pitchFamily="34" charset="0"/>
              </a:rPr>
              <a:t>de </a:t>
            </a:r>
            <a:r>
              <a:rPr lang="it-IT" altLang="it-IT" sz="2400" dirty="0" err="1">
                <a:cs typeface="Arial" panose="020B0604020202020204" pitchFamily="34" charset="0"/>
              </a:rPr>
              <a:t>minimis</a:t>
            </a:r>
            <a:r>
              <a:rPr lang="it-IT" altLang="it-IT" sz="2400" dirty="0">
                <a:cs typeface="Arial" panose="020B0604020202020204" pitchFamily="34" charset="0"/>
              </a:rPr>
              <a:t>» durante i due esercizi </a:t>
            </a:r>
            <a:r>
              <a:rPr lang="it-IT" altLang="it-IT" sz="2400" dirty="0" smtClean="0">
                <a:cs typeface="Arial" panose="020B0604020202020204" pitchFamily="34" charset="0"/>
              </a:rPr>
              <a:t>finanziari </a:t>
            </a:r>
            <a:r>
              <a:rPr lang="it-IT" altLang="it-IT" sz="2400" dirty="0">
                <a:cs typeface="Arial" panose="020B0604020202020204" pitchFamily="34" charset="0"/>
              </a:rPr>
              <a:t>precedenti e l’esercizio finanziario in corso (superata </a:t>
            </a:r>
            <a:r>
              <a:rPr lang="it-IT" altLang="it-IT" sz="2400" dirty="0" smtClean="0">
                <a:cs typeface="Arial" panose="020B0604020202020204" pitchFamily="34" charset="0"/>
              </a:rPr>
              <a:t>dal Registro </a:t>
            </a:r>
            <a:r>
              <a:rPr lang="it-IT" altLang="it-IT" sz="2400" dirty="0">
                <a:cs typeface="Arial" panose="020B0604020202020204" pitchFamily="34" charset="0"/>
              </a:rPr>
              <a:t>degli aiuti)</a:t>
            </a:r>
          </a:p>
          <a:p>
            <a:pPr algn="just">
              <a:spcBef>
                <a:spcPct val="0"/>
              </a:spcBef>
              <a:spcAft>
                <a:spcPts val="600"/>
              </a:spcAft>
              <a:buNone/>
            </a:pPr>
            <a:r>
              <a:rPr lang="it-IT" altLang="it-IT" sz="2400" dirty="0" smtClean="0">
                <a:cs typeface="Arial" panose="020B0604020202020204" pitchFamily="34" charset="0"/>
              </a:rPr>
              <a:t>Erogazione </a:t>
            </a:r>
            <a:r>
              <a:rPr lang="it-IT" altLang="it-IT" sz="2400" dirty="0">
                <a:cs typeface="Arial" panose="020B0604020202020204" pitchFamily="34" charset="0"/>
              </a:rPr>
              <a:t>dell’aiuto solo dopo la verifica del rispetto dei massimali e di tutte le condizioni del Regolamento </a:t>
            </a:r>
          </a:p>
        </p:txBody>
      </p:sp>
      <p:sp>
        <p:nvSpPr>
          <p:cNvPr id="3" name="Titolo 1"/>
          <p:cNvSpPr txBox="1">
            <a:spLocks/>
          </p:cNvSpPr>
          <p:nvPr/>
        </p:nvSpPr>
        <p:spPr>
          <a:xfrm>
            <a:off x="251520" y="44625"/>
            <a:ext cx="8525296" cy="5040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114601791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asellaDiTesto 1"/>
          <p:cNvSpPr txBox="1">
            <a:spLocks noChangeArrowheads="1"/>
          </p:cNvSpPr>
          <p:nvPr/>
        </p:nvSpPr>
        <p:spPr bwMode="auto">
          <a:xfrm>
            <a:off x="85676" y="620688"/>
            <a:ext cx="8950820" cy="51244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285750" indent="-28575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it-IT" altLang="it-IT" sz="2400" dirty="0">
                <a:cs typeface="Arial" panose="020B0604020202020204" pitchFamily="34" charset="0"/>
              </a:rPr>
              <a:t>Articolo 6</a:t>
            </a:r>
          </a:p>
          <a:p>
            <a:pPr algn="ctr">
              <a:spcBef>
                <a:spcPct val="0"/>
              </a:spcBef>
              <a:buFontTx/>
              <a:buNone/>
            </a:pPr>
            <a:r>
              <a:rPr lang="it-IT" altLang="it-IT" sz="2400" dirty="0">
                <a:cs typeface="Arial" panose="020B0604020202020204" pitchFamily="34" charset="0"/>
              </a:rPr>
              <a:t>Controllo</a:t>
            </a:r>
          </a:p>
          <a:p>
            <a:pPr marL="0" indent="0" algn="just">
              <a:spcBef>
                <a:spcPct val="0"/>
              </a:spcBef>
              <a:buNone/>
            </a:pPr>
            <a:endParaRPr lang="it-IT" altLang="it-IT" sz="1000" dirty="0" smtClean="0">
              <a:cs typeface="Arial" panose="020B0604020202020204" pitchFamily="34" charset="0"/>
            </a:endParaRPr>
          </a:p>
          <a:p>
            <a:pPr marL="0" indent="0" algn="just">
              <a:spcBef>
                <a:spcPct val="0"/>
              </a:spcBef>
              <a:spcAft>
                <a:spcPts val="600"/>
              </a:spcAft>
              <a:buNone/>
            </a:pPr>
            <a:r>
              <a:rPr lang="it-IT" altLang="it-IT" sz="2400" dirty="0" smtClean="0">
                <a:cs typeface="Arial" panose="020B0604020202020204" pitchFamily="34" charset="0"/>
              </a:rPr>
              <a:t>Conservazione </a:t>
            </a:r>
            <a:r>
              <a:rPr lang="it-IT" altLang="it-IT" sz="2400" dirty="0">
                <a:cs typeface="Arial" panose="020B0604020202020204" pitchFamily="34" charset="0"/>
              </a:rPr>
              <a:t>delle informazioni: i dati riguardanti gli aiuti «de </a:t>
            </a:r>
            <a:r>
              <a:rPr lang="it-IT" altLang="it-IT" sz="2400" dirty="0" err="1">
                <a:cs typeface="Arial" panose="020B0604020202020204" pitchFamily="34" charset="0"/>
              </a:rPr>
              <a:t>minimis</a:t>
            </a:r>
            <a:r>
              <a:rPr lang="it-IT" altLang="it-IT" sz="2400" dirty="0">
                <a:cs typeface="Arial" panose="020B0604020202020204" pitchFamily="34" charset="0"/>
              </a:rPr>
              <a:t>» individuali sono conservati per dieci esercizi finanziari dalla data di concessione </a:t>
            </a:r>
            <a:r>
              <a:rPr lang="it-IT" altLang="it-IT" sz="2400" dirty="0" smtClean="0">
                <a:cs typeface="Arial" panose="020B0604020202020204" pitchFamily="34" charset="0"/>
              </a:rPr>
              <a:t>dell’aiuto</a:t>
            </a:r>
          </a:p>
          <a:p>
            <a:pPr marL="0" indent="0" algn="just">
              <a:spcBef>
                <a:spcPct val="0"/>
              </a:spcBef>
              <a:spcAft>
                <a:spcPts val="600"/>
              </a:spcAft>
              <a:buNone/>
            </a:pPr>
            <a:r>
              <a:rPr lang="it-IT" altLang="it-IT" sz="2400" dirty="0" smtClean="0">
                <a:cs typeface="Arial" panose="020B0604020202020204" pitchFamily="34" charset="0"/>
              </a:rPr>
              <a:t>Su </a:t>
            </a:r>
            <a:r>
              <a:rPr lang="it-IT" altLang="it-IT" sz="2400" dirty="0">
                <a:cs typeface="Arial" panose="020B0604020202020204" pitchFamily="34" charset="0"/>
              </a:rPr>
              <a:t>richiesta scritta, lo Stato membro interessato trasmette alla Commissione, entro venti giorni lavorativi ovvero entro un termine più lungo specificato nella richiesta, tutte le informazioni che la Commissione ritiene necessarie per accertare che siano state rispettate le condizioni del presente regolamento, con particolare riferimento all’importo complessivo degli aiuti «de </a:t>
            </a:r>
            <a:r>
              <a:rPr lang="it-IT" altLang="it-IT" sz="2400" dirty="0" err="1">
                <a:cs typeface="Arial" panose="020B0604020202020204" pitchFamily="34" charset="0"/>
              </a:rPr>
              <a:t>minimis</a:t>
            </a:r>
            <a:r>
              <a:rPr lang="it-IT" altLang="it-IT" sz="2400" dirty="0">
                <a:cs typeface="Arial" panose="020B0604020202020204" pitchFamily="34" charset="0"/>
              </a:rPr>
              <a:t>» ricevuti dalle singole imprese a norma del presente regolamento e di altri regolamenti «de </a:t>
            </a:r>
            <a:r>
              <a:rPr lang="it-IT" altLang="it-IT" sz="2400" dirty="0" err="1">
                <a:cs typeface="Arial" panose="020B0604020202020204" pitchFamily="34" charset="0"/>
              </a:rPr>
              <a:t>minimis</a:t>
            </a:r>
            <a:r>
              <a:rPr lang="it-IT" altLang="it-IT" sz="2400" dirty="0" smtClean="0">
                <a:cs typeface="Arial" panose="020B0604020202020204" pitchFamily="34" charset="0"/>
              </a:rPr>
              <a:t>»</a:t>
            </a:r>
            <a:endParaRPr lang="it-IT" altLang="it-IT" sz="2400" dirty="0">
              <a:cs typeface="Arial" panose="020B0604020202020204" pitchFamily="34" charset="0"/>
            </a:endParaRPr>
          </a:p>
        </p:txBody>
      </p:sp>
      <p:sp>
        <p:nvSpPr>
          <p:cNvPr id="3" name="Titolo 1"/>
          <p:cNvSpPr txBox="1">
            <a:spLocks/>
          </p:cNvSpPr>
          <p:nvPr/>
        </p:nvSpPr>
        <p:spPr>
          <a:xfrm>
            <a:off x="251520" y="44625"/>
            <a:ext cx="8525296" cy="5040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sz="2400" b="1" dirty="0" smtClean="0">
                <a:latin typeface="Arial" panose="020B0604020202020204" pitchFamily="34" charset="0"/>
                <a:cs typeface="Arial" panose="020B0604020202020204" pitchFamily="34" charset="0"/>
              </a:rPr>
              <a:t>Disciplina regime de </a:t>
            </a:r>
            <a:r>
              <a:rPr lang="it-IT" sz="2400" b="1" dirty="0" err="1" smtClean="0">
                <a:latin typeface="Arial" panose="020B0604020202020204" pitchFamily="34" charset="0"/>
                <a:cs typeface="Arial" panose="020B0604020202020204" pitchFamily="34" charset="0"/>
              </a:rPr>
              <a:t>minimis</a:t>
            </a:r>
            <a:endParaRPr lang="it-IT" altLang="it-IT" sz="2400" b="1" dirty="0">
              <a:latin typeface="Arial" panose="020B0604020202020204" pitchFamily="34" charset="0"/>
              <a:ea typeface="MS PGothic" panose="020B0600070205080204" pitchFamily="34" charset="-128"/>
              <a:cs typeface="Arial" panose="020B0604020202020204" pitchFamily="34" charset="0"/>
            </a:endParaRPr>
          </a:p>
        </p:txBody>
      </p:sp>
    </p:spTree>
    <p:extLst>
      <p:ext uri="{BB962C8B-B14F-4D97-AF65-F5344CB8AC3E}">
        <p14:creationId xmlns:p14="http://schemas.microsoft.com/office/powerpoint/2010/main" xmlns="" val="2427994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ttangolo 23"/>
          <p:cNvSpPr/>
          <p:nvPr/>
        </p:nvSpPr>
        <p:spPr>
          <a:xfrm>
            <a:off x="3923925" y="790277"/>
            <a:ext cx="4968552" cy="349252"/>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Infrastrutture a banda larga</a:t>
            </a:r>
          </a:p>
        </p:txBody>
      </p:sp>
      <p:sp>
        <p:nvSpPr>
          <p:cNvPr id="25" name="Rettangolo 7"/>
          <p:cNvSpPr/>
          <p:nvPr/>
        </p:nvSpPr>
        <p:spPr>
          <a:xfrm>
            <a:off x="255802" y="645075"/>
            <a:ext cx="3455987" cy="639656"/>
          </a:xfrm>
          <a:prstGeom prst="rect">
            <a:avLst/>
          </a:prstGeom>
          <a:solidFill>
            <a:srgbClr val="FFC000"/>
          </a:solidFill>
          <a:ln/>
          <a:effectLst/>
        </p:spPr>
        <p:style>
          <a:lnRef idx="1">
            <a:schemeClr val="dk1"/>
          </a:lnRef>
          <a:fillRef idx="2">
            <a:schemeClr val="dk1"/>
          </a:fillRef>
          <a:effectRef idx="1">
            <a:schemeClr val="dk1"/>
          </a:effectRef>
          <a:fontRef idx="minor">
            <a:schemeClr val="dk1"/>
          </a:fontRef>
        </p:style>
        <p:txBody>
          <a:bodyPr lIns="36000" rIns="36000"/>
          <a:lstStyle/>
          <a:p>
            <a:pPr>
              <a:defRPr/>
            </a:pPr>
            <a:r>
              <a:rPr lang="it-IT" sz="2000" i="1" dirty="0">
                <a:solidFill>
                  <a:srgbClr val="002060"/>
                </a:solidFill>
              </a:rPr>
              <a:t>Aiuti per le infrastrutture a banda larga</a:t>
            </a:r>
          </a:p>
        </p:txBody>
      </p:sp>
      <p:sp>
        <p:nvSpPr>
          <p:cNvPr id="26" name="Rettangolo 25"/>
          <p:cNvSpPr/>
          <p:nvPr/>
        </p:nvSpPr>
        <p:spPr>
          <a:xfrm>
            <a:off x="3918154" y="1536998"/>
            <a:ext cx="4974324" cy="339513"/>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Cultura e conservazione del patrimonio</a:t>
            </a:r>
          </a:p>
        </p:txBody>
      </p:sp>
      <p:sp>
        <p:nvSpPr>
          <p:cNvPr id="27" name="Rettangolo 7"/>
          <p:cNvSpPr/>
          <p:nvPr/>
        </p:nvSpPr>
        <p:spPr>
          <a:xfrm>
            <a:off x="251519" y="1515920"/>
            <a:ext cx="3455987" cy="721182"/>
          </a:xfrm>
          <a:prstGeom prst="rect">
            <a:avLst/>
          </a:prstGeom>
          <a:solidFill>
            <a:srgbClr val="FFC000"/>
          </a:solidFill>
          <a:ln/>
          <a:effectLst/>
        </p:spPr>
        <p:style>
          <a:lnRef idx="1">
            <a:schemeClr val="dk1"/>
          </a:lnRef>
          <a:fillRef idx="2">
            <a:schemeClr val="dk1"/>
          </a:fillRef>
          <a:effectRef idx="1">
            <a:schemeClr val="dk1"/>
          </a:effectRef>
          <a:fontRef idx="minor">
            <a:schemeClr val="dk1"/>
          </a:fontRef>
        </p:style>
        <p:txBody>
          <a:bodyPr lIns="36000" rIns="36000"/>
          <a:lstStyle/>
          <a:p>
            <a:r>
              <a:rPr lang="it-IT" sz="2000" i="1" dirty="0">
                <a:solidFill>
                  <a:srgbClr val="002060"/>
                </a:solidFill>
              </a:rPr>
              <a:t>Aiuti per la cultura e conservazione del patrimonio</a:t>
            </a:r>
          </a:p>
        </p:txBody>
      </p:sp>
      <p:sp>
        <p:nvSpPr>
          <p:cNvPr id="28" name="Rettangolo 27"/>
          <p:cNvSpPr/>
          <p:nvPr/>
        </p:nvSpPr>
        <p:spPr>
          <a:xfrm>
            <a:off x="3918154" y="1892515"/>
            <a:ext cx="4974323" cy="326647"/>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Opere audiovisive</a:t>
            </a:r>
          </a:p>
        </p:txBody>
      </p:sp>
      <p:sp>
        <p:nvSpPr>
          <p:cNvPr id="29" name="Rettangolo 7"/>
          <p:cNvSpPr/>
          <p:nvPr/>
        </p:nvSpPr>
        <p:spPr>
          <a:xfrm>
            <a:off x="3918154" y="2494169"/>
            <a:ext cx="4974326" cy="601280"/>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Infrastrutture sportive </a:t>
            </a:r>
            <a:r>
              <a:rPr lang="it-IT" sz="2000" i="1" dirty="0" smtClean="0">
                <a:solidFill>
                  <a:srgbClr val="002060"/>
                </a:solidFill>
              </a:rPr>
              <a:t>e </a:t>
            </a:r>
            <a:r>
              <a:rPr lang="it-IT" sz="2000" i="1" dirty="0">
                <a:solidFill>
                  <a:srgbClr val="002060"/>
                </a:solidFill>
              </a:rPr>
              <a:t>ricreative multifunzionali</a:t>
            </a:r>
          </a:p>
        </p:txBody>
      </p:sp>
      <p:sp>
        <p:nvSpPr>
          <p:cNvPr id="30" name="Rettangolo 7"/>
          <p:cNvSpPr/>
          <p:nvPr/>
        </p:nvSpPr>
        <p:spPr>
          <a:xfrm>
            <a:off x="244257" y="2453127"/>
            <a:ext cx="3455987" cy="690968"/>
          </a:xfrm>
          <a:prstGeom prst="rect">
            <a:avLst/>
          </a:prstGeom>
          <a:solidFill>
            <a:srgbClr val="FFC000"/>
          </a:solidFill>
          <a:ln/>
          <a:effectLst/>
        </p:spPr>
        <p:style>
          <a:lnRef idx="1">
            <a:schemeClr val="dk1"/>
          </a:lnRef>
          <a:fillRef idx="2">
            <a:schemeClr val="dk1"/>
          </a:fillRef>
          <a:effectRef idx="1">
            <a:schemeClr val="dk1"/>
          </a:effectRef>
          <a:fontRef idx="minor">
            <a:schemeClr val="dk1"/>
          </a:fontRef>
        </p:style>
        <p:txBody>
          <a:bodyPr lIns="36000" rIns="36000"/>
          <a:lstStyle/>
          <a:p>
            <a:r>
              <a:rPr lang="it-IT" sz="2000" i="1" dirty="0">
                <a:solidFill>
                  <a:srgbClr val="002060"/>
                </a:solidFill>
              </a:rPr>
              <a:t>Aiuti per </a:t>
            </a:r>
            <a:r>
              <a:rPr lang="it-IT" sz="2000" i="1" dirty="0" smtClean="0">
                <a:solidFill>
                  <a:srgbClr val="002060"/>
                </a:solidFill>
              </a:rPr>
              <a:t>infrastrutture </a:t>
            </a:r>
            <a:r>
              <a:rPr lang="it-IT" sz="2000" i="1" dirty="0">
                <a:solidFill>
                  <a:srgbClr val="002060"/>
                </a:solidFill>
              </a:rPr>
              <a:t>sportive e ricreative </a:t>
            </a:r>
            <a:r>
              <a:rPr lang="it-IT" sz="2000" i="1" dirty="0" smtClean="0">
                <a:solidFill>
                  <a:srgbClr val="002060"/>
                </a:solidFill>
              </a:rPr>
              <a:t>multifunzionali</a:t>
            </a:r>
            <a:endParaRPr lang="it-IT" sz="2000" i="1" dirty="0">
              <a:solidFill>
                <a:srgbClr val="002060"/>
              </a:solidFill>
            </a:endParaRPr>
          </a:p>
        </p:txBody>
      </p:sp>
      <p:sp>
        <p:nvSpPr>
          <p:cNvPr id="31" name="Rettangolo 30"/>
          <p:cNvSpPr/>
          <p:nvPr/>
        </p:nvSpPr>
        <p:spPr>
          <a:xfrm>
            <a:off x="3918152" y="3479669"/>
            <a:ext cx="4974325" cy="298104"/>
          </a:xfrm>
          <a:prstGeom prst="rect">
            <a:avLst/>
          </a:prstGeom>
          <a:solidFill>
            <a:schemeClr val="bg1">
              <a:lumMod val="85000"/>
            </a:schemeClr>
          </a:solidFill>
          <a:ln/>
          <a:effectLst/>
        </p:spPr>
        <p:style>
          <a:lnRef idx="1">
            <a:schemeClr val="dk1"/>
          </a:lnRef>
          <a:fillRef idx="2">
            <a:schemeClr val="dk1"/>
          </a:fillRef>
          <a:effectRef idx="1">
            <a:schemeClr val="dk1"/>
          </a:effectRef>
          <a:fontRef idx="minor">
            <a:schemeClr val="dk1"/>
          </a:fontRef>
        </p:style>
        <p:txBody>
          <a:bodyPr lIns="0" tIns="0" rIns="0" bIns="0"/>
          <a:lstStyle/>
          <a:p>
            <a:r>
              <a:rPr lang="it-IT" sz="2000" i="1" dirty="0">
                <a:solidFill>
                  <a:srgbClr val="002060"/>
                </a:solidFill>
              </a:rPr>
              <a:t>Infrastrutture locali</a:t>
            </a:r>
          </a:p>
        </p:txBody>
      </p:sp>
      <p:sp>
        <p:nvSpPr>
          <p:cNvPr id="32" name="Rettangolo 7"/>
          <p:cNvSpPr/>
          <p:nvPr/>
        </p:nvSpPr>
        <p:spPr>
          <a:xfrm>
            <a:off x="244258" y="3360119"/>
            <a:ext cx="3455987" cy="537204"/>
          </a:xfrm>
          <a:prstGeom prst="rect">
            <a:avLst/>
          </a:prstGeom>
          <a:solidFill>
            <a:srgbClr val="FFC000"/>
          </a:solidFill>
          <a:ln/>
          <a:effectLst/>
        </p:spPr>
        <p:style>
          <a:lnRef idx="1">
            <a:schemeClr val="dk1"/>
          </a:lnRef>
          <a:fillRef idx="2">
            <a:schemeClr val="dk1"/>
          </a:fillRef>
          <a:effectRef idx="1">
            <a:schemeClr val="dk1"/>
          </a:effectRef>
          <a:fontRef idx="minor">
            <a:schemeClr val="dk1"/>
          </a:fontRef>
        </p:style>
        <p:txBody>
          <a:bodyPr lIns="36000" rIns="36000"/>
          <a:lstStyle/>
          <a:p>
            <a:r>
              <a:rPr lang="it-IT" sz="2000" i="1" dirty="0">
                <a:solidFill>
                  <a:srgbClr val="002060"/>
                </a:solidFill>
              </a:rPr>
              <a:t>Aiuti per le infrastrutture locali</a:t>
            </a:r>
          </a:p>
        </p:txBody>
      </p:sp>
      <p:sp>
        <p:nvSpPr>
          <p:cNvPr id="35" name="Rettangolo 7"/>
          <p:cNvSpPr/>
          <p:nvPr/>
        </p:nvSpPr>
        <p:spPr>
          <a:xfrm>
            <a:off x="244258" y="4113348"/>
            <a:ext cx="3455987" cy="683803"/>
          </a:xfrm>
          <a:prstGeom prst="rect">
            <a:avLst/>
          </a:prstGeom>
          <a:solidFill>
            <a:srgbClr val="FFC000"/>
          </a:solidFill>
          <a:ln/>
          <a:effectLst/>
        </p:spPr>
        <p:style>
          <a:lnRef idx="1">
            <a:schemeClr val="dk1"/>
          </a:lnRef>
          <a:fillRef idx="2">
            <a:schemeClr val="dk1"/>
          </a:fillRef>
          <a:effectRef idx="1">
            <a:schemeClr val="dk1"/>
          </a:effectRef>
          <a:fontRef idx="minor">
            <a:schemeClr val="dk1"/>
          </a:fontRef>
        </p:style>
        <p:txBody>
          <a:bodyPr lIns="36000" rIns="36000"/>
          <a:lstStyle/>
          <a:p>
            <a:pPr>
              <a:defRPr/>
            </a:pPr>
            <a:r>
              <a:rPr lang="it-IT" sz="2000" i="1" dirty="0">
                <a:solidFill>
                  <a:srgbClr val="002060"/>
                </a:solidFill>
              </a:rPr>
              <a:t>Aiuti a favore degli aeroporti regionali</a:t>
            </a:r>
          </a:p>
        </p:txBody>
      </p:sp>
      <p:sp>
        <p:nvSpPr>
          <p:cNvPr id="36" name="Rettangolo 7"/>
          <p:cNvSpPr/>
          <p:nvPr/>
        </p:nvSpPr>
        <p:spPr>
          <a:xfrm>
            <a:off x="244258" y="5013176"/>
            <a:ext cx="3455987" cy="504056"/>
          </a:xfrm>
          <a:prstGeom prst="rect">
            <a:avLst/>
          </a:prstGeom>
          <a:solidFill>
            <a:srgbClr val="FFC000"/>
          </a:solidFill>
          <a:ln/>
          <a:effectLst/>
        </p:spPr>
        <p:style>
          <a:lnRef idx="1">
            <a:schemeClr val="dk1"/>
          </a:lnRef>
          <a:fillRef idx="2">
            <a:schemeClr val="dk1"/>
          </a:fillRef>
          <a:effectRef idx="1">
            <a:schemeClr val="dk1"/>
          </a:effectRef>
          <a:fontRef idx="minor">
            <a:schemeClr val="dk1"/>
          </a:fontRef>
        </p:style>
        <p:txBody>
          <a:bodyPr lIns="36000" rIns="36000"/>
          <a:lstStyle/>
          <a:p>
            <a:r>
              <a:rPr lang="it-IT" sz="2000" i="1" dirty="0">
                <a:solidFill>
                  <a:srgbClr val="002060"/>
                </a:solidFill>
              </a:rPr>
              <a:t>Aiuti a favore dei porti</a:t>
            </a:r>
          </a:p>
        </p:txBody>
      </p:sp>
      <p:sp>
        <p:nvSpPr>
          <p:cNvPr id="34" name="Titolo 1"/>
          <p:cNvSpPr>
            <a:spLocks noGrp="1"/>
          </p:cNvSpPr>
          <p:nvPr>
            <p:ph type="title"/>
          </p:nvPr>
        </p:nvSpPr>
        <p:spPr>
          <a:xfrm>
            <a:off x="683568" y="18020"/>
            <a:ext cx="7772400" cy="518971"/>
          </a:xfrm>
        </p:spPr>
        <p:txBody>
          <a:bodyPr/>
          <a:lstStyle/>
          <a:p>
            <a:r>
              <a:rPr lang="it-IT" altLang="it-IT" sz="2400" b="1" dirty="0">
                <a:latin typeface="Arial" panose="020B0604020202020204" pitchFamily="34" charset="0"/>
                <a:ea typeface="MS PGothic" panose="020B0600070205080204" pitchFamily="34" charset="-128"/>
                <a:cs typeface="+mn-cs"/>
              </a:rPr>
              <a:t>Campo di applicazione (art.1)</a:t>
            </a:r>
          </a:p>
        </p:txBody>
      </p:sp>
      <p:sp>
        <p:nvSpPr>
          <p:cNvPr id="15" name="Rettangolo 14"/>
          <p:cNvSpPr/>
          <p:nvPr/>
        </p:nvSpPr>
        <p:spPr>
          <a:xfrm>
            <a:off x="3929058" y="4214818"/>
            <a:ext cx="4974325" cy="1000132"/>
          </a:xfrm>
          <a:prstGeom prst="rect">
            <a:avLst/>
          </a:prstGeom>
          <a:solidFill>
            <a:srgbClr val="92D050"/>
          </a:solidFill>
          <a:ln/>
          <a:effectLst/>
        </p:spPr>
        <p:style>
          <a:lnRef idx="1">
            <a:schemeClr val="dk1"/>
          </a:lnRef>
          <a:fillRef idx="2">
            <a:schemeClr val="dk1"/>
          </a:fillRef>
          <a:effectRef idx="1">
            <a:schemeClr val="dk1"/>
          </a:effectRef>
          <a:fontRef idx="minor">
            <a:schemeClr val="dk1"/>
          </a:fontRef>
        </p:style>
        <p:txBody>
          <a:bodyPr lIns="0" tIns="0" rIns="0" bIns="0"/>
          <a:lstStyle/>
          <a:p>
            <a:pPr algn="just"/>
            <a:endParaRPr lang="it-IT" sz="2000" b="1" dirty="0" smtClean="0">
              <a:solidFill>
                <a:srgbClr val="FF0000"/>
              </a:solidFill>
            </a:endParaRPr>
          </a:p>
          <a:p>
            <a:pPr algn="just"/>
            <a:r>
              <a:rPr lang="it-IT" sz="2000" b="1" dirty="0" smtClean="0">
                <a:solidFill>
                  <a:srgbClr val="FF0000"/>
                </a:solidFill>
              </a:rPr>
              <a:t>Settori aggiunti più recentemente</a:t>
            </a:r>
            <a:endParaRPr lang="it-IT" sz="2000" b="1" dirty="0">
              <a:solidFill>
                <a:srgbClr val="FF0000"/>
              </a:solidFill>
            </a:endParaRPr>
          </a:p>
        </p:txBody>
      </p:sp>
    </p:spTree>
    <p:extLst>
      <p:ext uri="{BB962C8B-B14F-4D97-AF65-F5344CB8AC3E}">
        <p14:creationId xmlns:p14="http://schemas.microsoft.com/office/powerpoint/2010/main" xmlns="" val="190730114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Grp="1" noChangeArrowheads="1"/>
          </p:cNvSpPr>
          <p:nvPr>
            <p:ph type="ctrTitle"/>
          </p:nvPr>
        </p:nvSpPr>
        <p:spPr>
          <a:xfrm>
            <a:off x="685800" y="1196752"/>
            <a:ext cx="7772400" cy="3305597"/>
          </a:xfrm>
          <a:solidFill>
            <a:schemeClr val="accent1"/>
          </a:solidFill>
        </p:spPr>
        <p:txBody>
          <a:bodyPr/>
          <a:lstStyle/>
          <a:p>
            <a:r>
              <a:rPr lang="it-IT" altLang="it-IT" sz="2800" b="1" dirty="0" err="1" smtClean="0">
                <a:latin typeface="+mn-lt"/>
                <a:ea typeface="MS PGothic" panose="020B0600070205080204" pitchFamily="34" charset="-128"/>
              </a:rPr>
              <a:t>Temporary</a:t>
            </a:r>
            <a:r>
              <a:rPr lang="it-IT" altLang="it-IT" sz="2800" b="1" dirty="0" smtClean="0">
                <a:latin typeface="+mn-lt"/>
                <a:ea typeface="MS PGothic" panose="020B0600070205080204" pitchFamily="34" charset="-128"/>
              </a:rPr>
              <a:t> </a:t>
            </a:r>
            <a:r>
              <a:rPr lang="it-IT" altLang="it-IT" sz="2800" b="1" dirty="0" err="1" smtClean="0">
                <a:latin typeface="+mn-lt"/>
                <a:ea typeface="MS PGothic" panose="020B0600070205080204" pitchFamily="34" charset="-128"/>
              </a:rPr>
              <a:t>framework</a:t>
            </a:r>
            <a:r>
              <a:rPr lang="it-IT" altLang="it-IT" sz="2800" b="1" dirty="0" smtClean="0">
                <a:latin typeface="+mn-lt"/>
                <a:ea typeface="MS PGothic" panose="020B0600070205080204" pitchFamily="34" charset="-128"/>
              </a:rPr>
              <a:t> </a:t>
            </a:r>
            <a:r>
              <a:rPr lang="it-IT" altLang="it-IT" sz="2800" b="1" dirty="0" err="1" smtClean="0">
                <a:solidFill>
                  <a:srgbClr val="000000"/>
                </a:solidFill>
                <a:latin typeface="+mn-lt"/>
              </a:rPr>
              <a:t>Covid</a:t>
            </a:r>
            <a:r>
              <a:rPr lang="it-IT" altLang="it-IT" sz="2800" b="1" dirty="0" smtClean="0">
                <a:solidFill>
                  <a:srgbClr val="000000"/>
                </a:solidFill>
                <a:latin typeface="+mn-lt"/>
              </a:rPr>
              <a:t> – 19</a:t>
            </a:r>
            <a:endParaRPr lang="it-IT" altLang="it-IT" sz="2800" b="1" dirty="0">
              <a:latin typeface="+mn-lt"/>
              <a:ea typeface="MS PGothic" panose="020B0600070205080204" pitchFamily="34" charset="-128"/>
            </a:endParaRPr>
          </a:p>
        </p:txBody>
      </p:sp>
      <p:sp>
        <p:nvSpPr>
          <p:cNvPr id="4100" name="Rectangle 7"/>
          <p:cNvSpPr>
            <a:spLocks noChangeArrowheads="1"/>
          </p:cNvSpPr>
          <p:nvPr/>
        </p:nvSpPr>
        <p:spPr bwMode="auto">
          <a:xfrm>
            <a:off x="609600" y="1066800"/>
            <a:ext cx="7924800" cy="1425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1">
              <a:spcAft>
                <a:spcPts val="600"/>
              </a:spcAft>
              <a:buFont typeface="Wingdings" panose="05000000000000000000" pitchFamily="2" charset="2"/>
              <a:buChar char="v"/>
            </a:pPr>
            <a:endParaRPr lang="it-IT" altLang="it-IT" sz="2300" b="1">
              <a:solidFill>
                <a:srgbClr val="003399"/>
              </a:solidFill>
              <a:latin typeface="Times New Roman" panose="02020603050405020304" pitchFamily="18" charset="0"/>
            </a:endParaRPr>
          </a:p>
          <a:p>
            <a:pPr lvl="1">
              <a:buFontTx/>
              <a:buNone/>
            </a:pPr>
            <a:endParaRPr lang="it-IT" altLang="it-IT" sz="2400" b="1">
              <a:solidFill>
                <a:srgbClr val="003399"/>
              </a:solidFill>
              <a:latin typeface="Times New Roman" panose="02020603050405020304" pitchFamily="18" charset="0"/>
            </a:endParaRPr>
          </a:p>
          <a:p>
            <a:pPr lvl="1">
              <a:buFontTx/>
              <a:buNone/>
            </a:pPr>
            <a:r>
              <a:rPr lang="it-IT" altLang="it-IT" sz="2400" b="1">
                <a:solidFill>
                  <a:srgbClr val="003399"/>
                </a:solidFill>
                <a:latin typeface="Times New Roman" panose="02020603050405020304" pitchFamily="18" charset="0"/>
              </a:rPr>
              <a:t> </a:t>
            </a:r>
            <a:endParaRPr lang="it-IT" altLang="it-IT" sz="2400" b="1">
              <a:solidFill>
                <a:srgbClr val="004070"/>
              </a:solidFill>
              <a:latin typeface="Times New Roman" panose="02020603050405020304" pitchFamily="18" charset="0"/>
            </a:endParaRPr>
          </a:p>
        </p:txBody>
      </p:sp>
    </p:spTree>
    <p:extLst>
      <p:ext uri="{BB962C8B-B14F-4D97-AF65-F5344CB8AC3E}">
        <p14:creationId xmlns:p14="http://schemas.microsoft.com/office/powerpoint/2010/main" xmlns="" val="220766337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5" name="CasellaDiTesto 4"/>
          <p:cNvSpPr txBox="1"/>
          <p:nvPr/>
        </p:nvSpPr>
        <p:spPr>
          <a:xfrm>
            <a:off x="269112" y="1122363"/>
            <a:ext cx="8529201" cy="923330"/>
          </a:xfrm>
          <a:prstGeom prst="rect">
            <a:avLst/>
          </a:prstGeom>
          <a:noFill/>
        </p:spPr>
        <p:txBody>
          <a:bodyPr wrap="square" rtlCol="0">
            <a:spAutoFit/>
          </a:bodyPr>
          <a:lstStyle/>
          <a:p>
            <a:r>
              <a:rPr lang="it-IT" b="1" dirty="0" smtClean="0"/>
              <a:t> </a:t>
            </a:r>
            <a:endParaRPr lang="it-IT" dirty="0" smtClean="0"/>
          </a:p>
          <a:p>
            <a:pPr marL="342900" indent="-342900">
              <a:buAutoNum type="alphaLcParenR" startAt="6"/>
            </a:pPr>
            <a:endParaRPr lang="it-IT" dirty="0"/>
          </a:p>
          <a:p>
            <a:r>
              <a:rPr lang="it-IT" dirty="0" smtClean="0"/>
              <a:t> </a:t>
            </a:r>
            <a:endParaRPr lang="it-IT" dirty="0"/>
          </a:p>
        </p:txBody>
      </p:sp>
      <p:sp>
        <p:nvSpPr>
          <p:cNvPr id="6" name="CasellaDiTesto 5"/>
          <p:cNvSpPr txBox="1"/>
          <p:nvPr/>
        </p:nvSpPr>
        <p:spPr>
          <a:xfrm>
            <a:off x="142844" y="714356"/>
            <a:ext cx="8858312" cy="6001643"/>
          </a:xfrm>
          <a:prstGeom prst="rect">
            <a:avLst/>
          </a:prstGeom>
          <a:noFill/>
        </p:spPr>
        <p:txBody>
          <a:bodyPr wrap="square" rtlCol="0">
            <a:spAutoFit/>
          </a:bodyPr>
          <a:lstStyle/>
          <a:p>
            <a:pPr algn="just"/>
            <a:r>
              <a:rPr lang="it-IT" sz="2400" dirty="0" smtClean="0"/>
              <a:t>Comunicazione </a:t>
            </a:r>
            <a:r>
              <a:rPr lang="it-IT" sz="2400" dirty="0"/>
              <a:t>C(2020) 1863 </a:t>
            </a:r>
            <a:r>
              <a:rPr lang="it-IT" sz="2400" i="1" dirty="0" err="1"/>
              <a:t>final</a:t>
            </a:r>
            <a:r>
              <a:rPr lang="it-IT" sz="2400" i="1" dirty="0"/>
              <a:t> </a:t>
            </a:r>
            <a:r>
              <a:rPr lang="it-IT" sz="2400" dirty="0"/>
              <a:t>“</a:t>
            </a:r>
            <a:r>
              <a:rPr lang="it-IT" sz="2400" i="1" dirty="0"/>
              <a:t>Quadro temporaneo per le misure di aiuto di Stato a sostegno dell'economia nell'attuale epidemia di COVID-19</a:t>
            </a:r>
            <a:r>
              <a:rPr lang="it-IT" sz="2400" dirty="0"/>
              <a:t>”, adottata dalla Commissione europea in data 19 marzo </a:t>
            </a:r>
            <a:r>
              <a:rPr lang="it-IT" sz="2400" dirty="0" smtClean="0"/>
              <a:t>2020, modificata 3 aprile 2020 </a:t>
            </a:r>
            <a:r>
              <a:rPr lang="it-IT" sz="2400" dirty="0"/>
              <a:t>e </a:t>
            </a:r>
            <a:r>
              <a:rPr lang="it-IT" sz="2400" dirty="0" smtClean="0"/>
              <a:t>8 maggio 2020</a:t>
            </a:r>
          </a:p>
          <a:p>
            <a:pPr algn="just"/>
            <a:endParaRPr lang="it-IT" sz="2400" dirty="0" smtClean="0"/>
          </a:p>
          <a:p>
            <a:pPr algn="just"/>
            <a:r>
              <a:rPr lang="it-IT" sz="2400" b="1" dirty="0"/>
              <a:t>S</a:t>
            </a:r>
            <a:r>
              <a:rPr lang="it-IT" sz="2400" b="1" dirty="0" smtClean="0"/>
              <a:t>copo</a:t>
            </a:r>
            <a:r>
              <a:rPr lang="it-IT" sz="2400" dirty="0" smtClean="0"/>
              <a:t> </a:t>
            </a:r>
            <a:r>
              <a:rPr lang="it-IT" sz="2400" dirty="0"/>
              <a:t>della Comunicazione è duplice: </a:t>
            </a:r>
          </a:p>
          <a:p>
            <a:pPr marL="285750" indent="-285750" algn="just">
              <a:buFontTx/>
              <a:buChar char="-"/>
            </a:pPr>
            <a:r>
              <a:rPr lang="it-IT" sz="2400" dirty="0" smtClean="0"/>
              <a:t>introdurre </a:t>
            </a:r>
            <a:r>
              <a:rPr lang="it-IT" sz="2400" dirty="0"/>
              <a:t>misure di aiuti di Stato efficaci e </a:t>
            </a:r>
          </a:p>
          <a:p>
            <a:pPr marL="285750" indent="-285750" algn="just">
              <a:buFontTx/>
              <a:buChar char="-"/>
            </a:pPr>
            <a:r>
              <a:rPr lang="it-IT" sz="2400" dirty="0" smtClean="0"/>
              <a:t>fornire </a:t>
            </a:r>
            <a:r>
              <a:rPr lang="it-IT" sz="2400" dirty="0"/>
              <a:t>un quadro di riferimento comune a tutti gli Stati, in modo da evitare frammentazioni nel mercato unico europeo, mantenendo intatta la parità di </a:t>
            </a:r>
            <a:r>
              <a:rPr lang="it-IT" sz="2400" dirty="0" smtClean="0"/>
              <a:t>condizioni</a:t>
            </a:r>
          </a:p>
          <a:p>
            <a:pPr marL="285750" indent="-285750" algn="just"/>
            <a:endParaRPr lang="it-IT" sz="2400" dirty="0"/>
          </a:p>
          <a:p>
            <a:pPr algn="just"/>
            <a:r>
              <a:rPr lang="it-IT" sz="2400" dirty="0"/>
              <a:t>La </a:t>
            </a:r>
            <a:r>
              <a:rPr lang="it-IT" sz="2400" b="1" dirty="0"/>
              <a:t>deroga </a:t>
            </a:r>
            <a:r>
              <a:rPr lang="it-IT" sz="2400" dirty="0"/>
              <a:t>di riferimento per la concessione di </a:t>
            </a:r>
            <a:r>
              <a:rPr lang="it-IT" sz="2400" dirty="0" smtClean="0"/>
              <a:t>aiuti è </a:t>
            </a:r>
            <a:r>
              <a:rPr lang="it-IT" sz="2400" dirty="0"/>
              <a:t>il </a:t>
            </a:r>
            <a:r>
              <a:rPr lang="it-IT" sz="2400" b="1" dirty="0"/>
              <a:t>107.3 b)</a:t>
            </a:r>
            <a:r>
              <a:rPr lang="it-IT" sz="2400" dirty="0"/>
              <a:t> del Trattato, che fra l’altro stabilisce che la Commissione possa dichiarare compatibili con il mercato interno gli aiuti destinati </a:t>
            </a:r>
            <a:r>
              <a:rPr lang="it-IT" sz="2400" b="1" i="1" dirty="0"/>
              <a:t>“a porre rimedio a un grave turbamento dell'economia di uno Stato membro</a:t>
            </a:r>
            <a:r>
              <a:rPr lang="it-IT" sz="2400" b="1" i="1" dirty="0" smtClean="0"/>
              <a:t>”</a:t>
            </a:r>
            <a:endParaRPr lang="it-IT" sz="2400" b="1" dirty="0"/>
          </a:p>
        </p:txBody>
      </p:sp>
      <p:sp>
        <p:nvSpPr>
          <p:cNvPr id="8" name="CasellaDiTesto 7"/>
          <p:cNvSpPr txBox="1"/>
          <p:nvPr/>
        </p:nvSpPr>
        <p:spPr>
          <a:xfrm>
            <a:off x="214282" y="142852"/>
            <a:ext cx="8786874" cy="461665"/>
          </a:xfrm>
          <a:prstGeom prst="rect">
            <a:avLst/>
          </a:prstGeom>
          <a:noFill/>
        </p:spPr>
        <p:txBody>
          <a:bodyPr wrap="square" rtlCol="0">
            <a:spAutoFit/>
          </a:bodyPr>
          <a:lstStyle/>
          <a:p>
            <a:r>
              <a:rPr lang="it-IT" altLang="it-IT" sz="2400" b="1" dirty="0" err="1" smtClean="0">
                <a:latin typeface="Arial" panose="020B0604020202020204" pitchFamily="34" charset="0"/>
                <a:ea typeface="MS PGothic" panose="020B0600070205080204" pitchFamily="34" charset="-128"/>
              </a:rPr>
              <a:t>Temporary</a:t>
            </a:r>
            <a:r>
              <a:rPr lang="it-IT" altLang="it-IT" sz="2400" b="1" dirty="0" smtClean="0">
                <a:latin typeface="Arial" panose="020B0604020202020204" pitchFamily="34" charset="0"/>
                <a:ea typeface="MS PGothic" panose="020B0600070205080204" pitchFamily="34" charset="-128"/>
              </a:rPr>
              <a:t> </a:t>
            </a:r>
            <a:r>
              <a:rPr lang="it-IT" altLang="it-IT" sz="2400" b="1" dirty="0" err="1" smtClean="0">
                <a:latin typeface="Arial" panose="020B0604020202020204" pitchFamily="34" charset="0"/>
                <a:ea typeface="MS PGothic" panose="020B0600070205080204" pitchFamily="34" charset="-128"/>
              </a:rPr>
              <a:t>framework</a:t>
            </a:r>
            <a:r>
              <a:rPr lang="it-IT" altLang="it-IT" sz="2400" b="1" dirty="0" smtClean="0">
                <a:latin typeface="Arial" panose="020B0604020202020204" pitchFamily="34" charset="0"/>
                <a:ea typeface="MS PGothic" panose="020B0600070205080204" pitchFamily="34" charset="-128"/>
              </a:rPr>
              <a:t> </a:t>
            </a:r>
            <a:r>
              <a:rPr lang="it-IT" altLang="it-IT" sz="2400" b="1" dirty="0" err="1" smtClean="0">
                <a:solidFill>
                  <a:srgbClr val="000000"/>
                </a:solidFill>
              </a:rPr>
              <a:t>Covid</a:t>
            </a:r>
            <a:r>
              <a:rPr lang="it-IT" altLang="it-IT" sz="2400" b="1" dirty="0" smtClean="0">
                <a:solidFill>
                  <a:srgbClr val="000000"/>
                </a:solidFill>
              </a:rPr>
              <a:t> – 19</a:t>
            </a:r>
            <a:endParaRPr lang="it-IT" sz="2400" dirty="0"/>
          </a:p>
        </p:txBody>
      </p:sp>
    </p:spTree>
    <p:extLst>
      <p:ext uri="{BB962C8B-B14F-4D97-AF65-F5344CB8AC3E}">
        <p14:creationId xmlns:p14="http://schemas.microsoft.com/office/powerpoint/2010/main" xmlns="" val="213762619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7295685" cy="5289588"/>
          </a:xfrm>
        </p:spPr>
        <p:txBody>
          <a:bodyPr>
            <a:normAutofit/>
          </a:bodyPr>
          <a:lstStyle/>
          <a:p>
            <a:pPr>
              <a:lnSpc>
                <a:spcPct val="100000"/>
              </a:lnSpc>
            </a:pPr>
            <a:r>
              <a:rPr lang="it-IT" altLang="it-IT" sz="2400" i="0" dirty="0" smtClean="0">
                <a:solidFill>
                  <a:srgbClr val="000000"/>
                </a:solidFill>
                <a:latin typeface="+mn-lt"/>
              </a:rPr>
              <a:t> </a:t>
            </a:r>
            <a:endParaRPr lang="it-IT" sz="2400" b="1" dirty="0">
              <a:latin typeface="+mn-lt"/>
            </a:endParaRPr>
          </a:p>
        </p:txBody>
      </p:sp>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5" name="CasellaDiTesto 4"/>
          <p:cNvSpPr txBox="1"/>
          <p:nvPr/>
        </p:nvSpPr>
        <p:spPr>
          <a:xfrm>
            <a:off x="0" y="500042"/>
            <a:ext cx="9144000" cy="6596301"/>
          </a:xfrm>
          <a:prstGeom prst="rect">
            <a:avLst/>
          </a:prstGeom>
          <a:noFill/>
        </p:spPr>
        <p:txBody>
          <a:bodyPr wrap="square" rtlCol="0">
            <a:spAutoFit/>
          </a:bodyPr>
          <a:lstStyle/>
          <a:p>
            <a:pPr algn="just"/>
            <a:r>
              <a:rPr lang="it-IT" sz="2200" dirty="0"/>
              <a:t>Le misure oggetto della Comunicazione </a:t>
            </a:r>
            <a:r>
              <a:rPr lang="it-IT" sz="2200" b="1" dirty="0" smtClean="0"/>
              <a:t>non </a:t>
            </a:r>
            <a:r>
              <a:rPr lang="it-IT" sz="2200" b="1" dirty="0"/>
              <a:t>si sostituiscono a quelle normalmente in vigore</a:t>
            </a:r>
            <a:r>
              <a:rPr lang="it-IT" sz="2200" dirty="0"/>
              <a:t>, ma le </a:t>
            </a:r>
            <a:r>
              <a:rPr lang="it-IT" sz="2200" dirty="0" smtClean="0"/>
              <a:t>completano, restano </a:t>
            </a:r>
            <a:r>
              <a:rPr lang="it-IT" sz="2200" dirty="0"/>
              <a:t>applicabili tutte le </a:t>
            </a:r>
            <a:r>
              <a:rPr lang="it-IT" sz="2200" dirty="0" smtClean="0"/>
              <a:t>forme </a:t>
            </a:r>
            <a:r>
              <a:rPr lang="it-IT" sz="2200" dirty="0"/>
              <a:t>di sostegno alle imprese ed ai settori produttivi che</a:t>
            </a:r>
            <a:r>
              <a:rPr lang="it-IT" sz="2200" dirty="0" smtClean="0"/>
              <a:t>:</a:t>
            </a:r>
            <a:endParaRPr lang="it-IT" sz="2200" dirty="0"/>
          </a:p>
          <a:p>
            <a:pPr marL="342900" lvl="0" indent="-342900" algn="just">
              <a:buAutoNum type="alphaLcParenR"/>
            </a:pPr>
            <a:r>
              <a:rPr lang="it-IT" sz="2200" b="1" dirty="0" smtClean="0"/>
              <a:t>NON</a:t>
            </a:r>
            <a:r>
              <a:rPr lang="it-IT" sz="2200" dirty="0" smtClean="0"/>
              <a:t> </a:t>
            </a:r>
            <a:r>
              <a:rPr lang="it-IT" sz="2200" dirty="0"/>
              <a:t>siano qualificabili come </a:t>
            </a:r>
            <a:r>
              <a:rPr lang="it-IT" sz="2200" b="1" dirty="0"/>
              <a:t>aiuti di Stato </a:t>
            </a:r>
            <a:r>
              <a:rPr lang="it-IT" sz="2200" dirty="0"/>
              <a:t>ai sensi dell’articolo 107, paragrafo 1 del trattato: </a:t>
            </a:r>
            <a:r>
              <a:rPr lang="it-IT" sz="2200" dirty="0" smtClean="0"/>
              <a:t>ad </a:t>
            </a:r>
            <a:r>
              <a:rPr lang="it-IT" sz="2200" dirty="0"/>
              <a:t>esempio, </a:t>
            </a:r>
            <a:r>
              <a:rPr lang="it-IT" sz="2200" dirty="0" smtClean="0"/>
              <a:t>misure </a:t>
            </a:r>
            <a:r>
              <a:rPr lang="it-IT" sz="2200" dirty="0"/>
              <a:t>generali a sostegno delle imprese (di tutte le tipologie </a:t>
            </a:r>
            <a:r>
              <a:rPr lang="it-IT" sz="2200" dirty="0" smtClean="0"/>
              <a:t>dimensionali - </a:t>
            </a:r>
            <a:r>
              <a:rPr lang="it-IT" sz="2200" dirty="0"/>
              <a:t>PMI e GI – attive in  tutti i settori produttivi e di tutto il territorio nazionale) per il perseguimento di un obiettivo di politica economica generale </a:t>
            </a:r>
            <a:r>
              <a:rPr lang="it-IT" sz="2200" dirty="0" smtClean="0"/>
              <a:t>quale l’occupazione </a:t>
            </a:r>
            <a:r>
              <a:rPr lang="it-IT" sz="2200" dirty="0"/>
              <a:t>o per la sospensione del versamento dei tributi o di misure i cui destinatari siano i consumatori e non le imprese </a:t>
            </a:r>
            <a:r>
              <a:rPr lang="it-IT" sz="2200" dirty="0" smtClean="0"/>
              <a:t>(ad </a:t>
            </a:r>
            <a:r>
              <a:rPr lang="it-IT" sz="2200" dirty="0"/>
              <a:t>esempio il rimborso di eventi annullati a causa dell’emergenza</a:t>
            </a:r>
            <a:r>
              <a:rPr lang="it-IT" sz="2200" dirty="0" smtClean="0"/>
              <a:t>)</a:t>
            </a:r>
            <a:endParaRPr lang="it-IT" sz="2200" dirty="0"/>
          </a:p>
          <a:p>
            <a:pPr marL="342900" indent="-342900" algn="just">
              <a:buAutoNum type="alphaLcParenR"/>
            </a:pPr>
            <a:r>
              <a:rPr lang="it-IT" sz="2200" dirty="0" smtClean="0"/>
              <a:t>siano qualificabili come </a:t>
            </a:r>
            <a:r>
              <a:rPr lang="it-IT" sz="2200" b="1" dirty="0"/>
              <a:t>aiuti di Stato </a:t>
            </a:r>
            <a:r>
              <a:rPr lang="it-IT" sz="2200" dirty="0"/>
              <a:t>e possano essere concessi ai sensi della disciplina attualmente in </a:t>
            </a:r>
            <a:r>
              <a:rPr lang="it-IT" sz="2200" dirty="0" smtClean="0"/>
              <a:t>vigore: </a:t>
            </a:r>
            <a:r>
              <a:rPr lang="it-IT" sz="2200" dirty="0"/>
              <a:t>Regolamento (UE) N. 1407/2013 </a:t>
            </a:r>
            <a:r>
              <a:rPr lang="it-IT" sz="2200" dirty="0" smtClean="0"/>
              <a:t>de </a:t>
            </a:r>
            <a:r>
              <a:rPr lang="it-IT" sz="2200" dirty="0" err="1"/>
              <a:t>minimis</a:t>
            </a:r>
            <a:r>
              <a:rPr lang="it-IT" sz="2200" dirty="0"/>
              <a:t> sino a 200.000 euro di massimale; Regolamento (UE) N. 651/2014 </a:t>
            </a:r>
            <a:r>
              <a:rPr lang="it-IT" sz="2200" dirty="0" smtClean="0"/>
              <a:t>GBER; </a:t>
            </a:r>
            <a:r>
              <a:rPr lang="it-IT" sz="2200" dirty="0"/>
              <a:t>articolo 107, paragrafo 2, lettera b) per compensare i danni causati dal verificarsi di un evento eccezionale; articolo 103, paragrafo 3, lettera c) e Orientamenti </a:t>
            </a:r>
            <a:r>
              <a:rPr lang="it-IT" sz="2200" dirty="0" smtClean="0"/>
              <a:t>su </a:t>
            </a:r>
            <a:r>
              <a:rPr lang="it-IT" sz="2200" dirty="0"/>
              <a:t>aiuti di Stato per </a:t>
            </a:r>
            <a:r>
              <a:rPr lang="it-IT" sz="2200" dirty="0" smtClean="0"/>
              <a:t>salvataggio </a:t>
            </a:r>
            <a:r>
              <a:rPr lang="it-IT" sz="2200" dirty="0"/>
              <a:t>e </a:t>
            </a:r>
            <a:r>
              <a:rPr lang="it-IT" sz="2200" dirty="0" smtClean="0"/>
              <a:t>ristrutturazione </a:t>
            </a:r>
            <a:r>
              <a:rPr lang="it-IT" sz="2200" dirty="0"/>
              <a:t>di imprese non finanziarie in </a:t>
            </a:r>
            <a:r>
              <a:rPr lang="it-IT" sz="2200" dirty="0" smtClean="0"/>
              <a:t>difficoltà</a:t>
            </a:r>
          </a:p>
        </p:txBody>
      </p:sp>
      <p:sp>
        <p:nvSpPr>
          <p:cNvPr id="6" name="CasellaDiTesto 5"/>
          <p:cNvSpPr txBox="1"/>
          <p:nvPr/>
        </p:nvSpPr>
        <p:spPr>
          <a:xfrm>
            <a:off x="142844" y="71414"/>
            <a:ext cx="8786874" cy="461665"/>
          </a:xfrm>
          <a:prstGeom prst="rect">
            <a:avLst/>
          </a:prstGeom>
          <a:noFill/>
        </p:spPr>
        <p:txBody>
          <a:bodyPr wrap="square" rtlCol="0">
            <a:spAutoFit/>
          </a:bodyPr>
          <a:lstStyle/>
          <a:p>
            <a:r>
              <a:rPr lang="it-IT" altLang="it-IT" sz="2400" b="1" dirty="0" err="1" smtClean="0">
                <a:latin typeface="Arial" panose="020B0604020202020204" pitchFamily="34" charset="0"/>
                <a:ea typeface="MS PGothic" panose="020B0600070205080204" pitchFamily="34" charset="-128"/>
              </a:rPr>
              <a:t>Temporary</a:t>
            </a:r>
            <a:r>
              <a:rPr lang="it-IT" altLang="it-IT" sz="2400" b="1" dirty="0" smtClean="0">
                <a:latin typeface="Arial" panose="020B0604020202020204" pitchFamily="34" charset="0"/>
                <a:ea typeface="MS PGothic" panose="020B0600070205080204" pitchFamily="34" charset="-128"/>
              </a:rPr>
              <a:t> </a:t>
            </a:r>
            <a:r>
              <a:rPr lang="it-IT" altLang="it-IT" sz="2400" b="1" dirty="0" err="1" smtClean="0">
                <a:latin typeface="Arial" panose="020B0604020202020204" pitchFamily="34" charset="0"/>
                <a:ea typeface="MS PGothic" panose="020B0600070205080204" pitchFamily="34" charset="-128"/>
              </a:rPr>
              <a:t>framework</a:t>
            </a:r>
            <a:r>
              <a:rPr lang="it-IT" altLang="it-IT" sz="2400" b="1" dirty="0" smtClean="0">
                <a:latin typeface="Arial" panose="020B0604020202020204" pitchFamily="34" charset="0"/>
                <a:ea typeface="MS PGothic" panose="020B0600070205080204" pitchFamily="34" charset="-128"/>
              </a:rPr>
              <a:t> </a:t>
            </a:r>
            <a:r>
              <a:rPr lang="it-IT" altLang="it-IT" sz="2400" b="1" dirty="0" err="1" smtClean="0">
                <a:solidFill>
                  <a:srgbClr val="000000"/>
                </a:solidFill>
              </a:rPr>
              <a:t>Covid</a:t>
            </a:r>
            <a:r>
              <a:rPr lang="it-IT" altLang="it-IT" sz="2400" b="1" dirty="0" smtClean="0">
                <a:solidFill>
                  <a:srgbClr val="000000"/>
                </a:solidFill>
              </a:rPr>
              <a:t> – 19</a:t>
            </a:r>
            <a:endParaRPr lang="it-IT" sz="2400" dirty="0"/>
          </a:p>
        </p:txBody>
      </p:sp>
    </p:spTree>
    <p:extLst>
      <p:ext uri="{BB962C8B-B14F-4D97-AF65-F5344CB8AC3E}">
        <p14:creationId xmlns:p14="http://schemas.microsoft.com/office/powerpoint/2010/main" xmlns="" val="42453307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7295685" cy="5289588"/>
          </a:xfrm>
        </p:spPr>
        <p:txBody>
          <a:bodyPr>
            <a:normAutofit/>
          </a:bodyPr>
          <a:lstStyle/>
          <a:p>
            <a:pPr>
              <a:lnSpc>
                <a:spcPct val="100000"/>
              </a:lnSpc>
            </a:pPr>
            <a:r>
              <a:rPr lang="it-IT" altLang="it-IT" sz="2400" i="0" dirty="0" smtClean="0">
                <a:solidFill>
                  <a:srgbClr val="000000"/>
                </a:solidFill>
                <a:latin typeface="+mn-lt"/>
              </a:rPr>
              <a:t> </a:t>
            </a:r>
            <a:endParaRPr lang="it-IT" sz="2400" b="1" dirty="0">
              <a:latin typeface="+mn-lt"/>
            </a:endParaRPr>
          </a:p>
        </p:txBody>
      </p:sp>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5" name="CasellaDiTesto 4"/>
          <p:cNvSpPr txBox="1"/>
          <p:nvPr/>
        </p:nvSpPr>
        <p:spPr>
          <a:xfrm>
            <a:off x="269113" y="1122363"/>
            <a:ext cx="8529200" cy="1477328"/>
          </a:xfrm>
          <a:prstGeom prst="rect">
            <a:avLst/>
          </a:prstGeom>
          <a:noFill/>
        </p:spPr>
        <p:txBody>
          <a:bodyPr wrap="square" rtlCol="0">
            <a:spAutoFit/>
          </a:bodyPr>
          <a:lstStyle/>
          <a:p>
            <a:r>
              <a:rPr lang="it-IT" b="1" dirty="0" smtClean="0"/>
              <a:t> </a:t>
            </a:r>
            <a:endParaRPr lang="it-IT" dirty="0"/>
          </a:p>
          <a:p>
            <a:pPr algn="just"/>
            <a:endParaRPr lang="it-IT" dirty="0"/>
          </a:p>
          <a:p>
            <a:endParaRPr lang="it-IT" dirty="0"/>
          </a:p>
          <a:p>
            <a:r>
              <a:rPr lang="it-IT" dirty="0"/>
              <a:t> </a:t>
            </a:r>
          </a:p>
          <a:p>
            <a:pPr marL="342900" indent="-342900">
              <a:buAutoNum type="alphaLcParenR" startAt="6"/>
            </a:pPr>
            <a:endParaRPr lang="it-IT" dirty="0"/>
          </a:p>
        </p:txBody>
      </p:sp>
      <p:sp>
        <p:nvSpPr>
          <p:cNvPr id="6" name="CasellaDiTesto 5"/>
          <p:cNvSpPr txBox="1"/>
          <p:nvPr/>
        </p:nvSpPr>
        <p:spPr>
          <a:xfrm>
            <a:off x="142844" y="0"/>
            <a:ext cx="8929750" cy="6740307"/>
          </a:xfrm>
          <a:prstGeom prst="rect">
            <a:avLst/>
          </a:prstGeom>
          <a:noFill/>
        </p:spPr>
        <p:txBody>
          <a:bodyPr wrap="square" rtlCol="0">
            <a:spAutoFit/>
          </a:bodyPr>
          <a:lstStyle/>
          <a:p>
            <a:r>
              <a:rPr lang="it-IT" sz="2400" b="1" dirty="0"/>
              <a:t>Tipologie</a:t>
            </a:r>
            <a:r>
              <a:rPr lang="it-IT" sz="2400" dirty="0"/>
              <a:t> di aiuti di Stato concedibili a norma del TF</a:t>
            </a:r>
            <a:r>
              <a:rPr lang="it-IT" sz="2400" dirty="0" smtClean="0"/>
              <a:t>:</a:t>
            </a:r>
          </a:p>
          <a:p>
            <a:endParaRPr lang="it-IT" sz="2400" dirty="0"/>
          </a:p>
          <a:p>
            <a:pPr marL="342900" indent="-342900" algn="just">
              <a:buFont typeface="+mj-lt"/>
              <a:buAutoNum type="arabicPeriod"/>
            </a:pPr>
            <a:r>
              <a:rPr lang="it-IT" sz="2400" b="1" dirty="0" smtClean="0"/>
              <a:t>Aiuti di importo limitato</a:t>
            </a:r>
            <a:r>
              <a:rPr lang="it-IT" sz="2400" dirty="0" smtClean="0"/>
              <a:t>: l'importo </a:t>
            </a:r>
            <a:r>
              <a:rPr lang="it-IT" sz="2400" dirty="0"/>
              <a:t>complessivo dell'aiuto non supera </a:t>
            </a:r>
            <a:r>
              <a:rPr lang="it-IT" sz="2400" dirty="0" smtClean="0"/>
              <a:t>800.000 </a:t>
            </a:r>
            <a:r>
              <a:rPr lang="it-IT" sz="2400" dirty="0"/>
              <a:t>EUR per impresa. L'aiuto può essere concesso sotto forma di sovvenzioni dirette, agevolazioni fiscali e di pagamento o in altre forme, quali anticipi rimborsabili, garanzie, prestiti e partecipazioni, a condizione che il valore nominale totale di tali misure rimanga al di sotto del massimale di </a:t>
            </a:r>
            <a:r>
              <a:rPr lang="it-IT" sz="2400" dirty="0" smtClean="0"/>
              <a:t>800.000 </a:t>
            </a:r>
            <a:r>
              <a:rPr lang="it-IT" sz="2400" dirty="0"/>
              <a:t>EUR per </a:t>
            </a:r>
            <a:r>
              <a:rPr lang="it-IT" sz="2400" dirty="0" smtClean="0"/>
              <a:t>impresa (tutti </a:t>
            </a:r>
            <a:r>
              <a:rPr lang="it-IT" sz="2400" dirty="0"/>
              <a:t>i valori utilizzati sono al lordo di qualsiasi imposta o altro </a:t>
            </a:r>
            <a:r>
              <a:rPr lang="it-IT" sz="2400" dirty="0" smtClean="0"/>
              <a:t>onere)</a:t>
            </a:r>
            <a:r>
              <a:rPr lang="it-IT" sz="2400" dirty="0"/>
              <a:t> </a:t>
            </a:r>
          </a:p>
          <a:p>
            <a:pPr marL="342900" indent="-342900" algn="just">
              <a:buFont typeface="+mj-lt"/>
              <a:buAutoNum type="arabicPeriod"/>
            </a:pPr>
            <a:r>
              <a:rPr lang="it-IT" sz="2400" b="1" dirty="0" smtClean="0"/>
              <a:t>Aiuti </a:t>
            </a:r>
            <a:r>
              <a:rPr lang="it-IT" sz="2400" b="1" dirty="0"/>
              <a:t>sotto forma di garanzie sui </a:t>
            </a:r>
            <a:r>
              <a:rPr lang="it-IT" sz="2400" b="1" dirty="0" smtClean="0"/>
              <a:t>prestiti: </a:t>
            </a:r>
            <a:r>
              <a:rPr lang="it-IT" sz="2400" dirty="0" smtClean="0"/>
              <a:t>garanzie </a:t>
            </a:r>
            <a:r>
              <a:rPr lang="it-IT" sz="2400" dirty="0"/>
              <a:t>pubbliche su prestiti individuali da erogare in risposta alla pandemia di </a:t>
            </a:r>
            <a:r>
              <a:rPr lang="it-IT" sz="2400" dirty="0" smtClean="0"/>
              <a:t>Covid-19</a:t>
            </a:r>
          </a:p>
          <a:p>
            <a:pPr marL="342900" indent="-342900" algn="just">
              <a:buFont typeface="+mj-lt"/>
              <a:buAutoNum type="arabicPeriod"/>
            </a:pPr>
            <a:r>
              <a:rPr lang="it-IT" sz="2400" b="1" dirty="0" smtClean="0"/>
              <a:t>Aiuti </a:t>
            </a:r>
            <a:r>
              <a:rPr lang="it-IT" sz="2400" b="1" dirty="0"/>
              <a:t>sotto forma di tassi d'interesse agevolati per i </a:t>
            </a:r>
            <a:r>
              <a:rPr lang="it-IT" sz="2400" b="1" dirty="0" smtClean="0"/>
              <a:t>prestiti: </a:t>
            </a:r>
            <a:r>
              <a:rPr lang="it-IT" sz="2400" dirty="0" smtClean="0"/>
              <a:t>gli </a:t>
            </a:r>
            <a:r>
              <a:rPr lang="it-IT" sz="2400" dirty="0"/>
              <a:t>aiuti di Stato in risposta alla pandemia di Covid-19 sotto forma di agevolazioni sui prestiti </a:t>
            </a:r>
            <a:r>
              <a:rPr lang="it-IT" sz="2400" dirty="0" smtClean="0"/>
              <a:t>pubblici</a:t>
            </a:r>
          </a:p>
          <a:p>
            <a:pPr marL="342900" indent="-342900" algn="just">
              <a:buFont typeface="+mj-lt"/>
              <a:buAutoNum type="arabicPeriod"/>
            </a:pPr>
            <a:r>
              <a:rPr lang="it-IT" sz="2400" b="1" dirty="0"/>
              <a:t>Aiuti sotto forma di garanzie e prestiti veicolati tramite enti creditizi o altri enti </a:t>
            </a:r>
            <a:r>
              <a:rPr lang="it-IT" sz="2400" b="1" dirty="0" smtClean="0"/>
              <a:t>finanziari</a:t>
            </a:r>
          </a:p>
        </p:txBody>
      </p:sp>
    </p:spTree>
    <p:extLst>
      <p:ext uri="{BB962C8B-B14F-4D97-AF65-F5344CB8AC3E}">
        <p14:creationId xmlns:p14="http://schemas.microsoft.com/office/powerpoint/2010/main" xmlns="" val="103661237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7295685" cy="5289588"/>
          </a:xfrm>
        </p:spPr>
        <p:txBody>
          <a:bodyPr>
            <a:normAutofit/>
          </a:bodyPr>
          <a:lstStyle/>
          <a:p>
            <a:pPr>
              <a:lnSpc>
                <a:spcPct val="100000"/>
              </a:lnSpc>
            </a:pPr>
            <a:r>
              <a:rPr lang="it-IT" altLang="it-IT" sz="2400" i="0" dirty="0" smtClean="0">
                <a:solidFill>
                  <a:srgbClr val="000000"/>
                </a:solidFill>
                <a:latin typeface="+mn-lt"/>
              </a:rPr>
              <a:t> </a:t>
            </a:r>
            <a:endParaRPr lang="it-IT" sz="2400" b="1" dirty="0">
              <a:latin typeface="+mn-lt"/>
            </a:endParaRPr>
          </a:p>
        </p:txBody>
      </p:sp>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5" name="CasellaDiTesto 4"/>
          <p:cNvSpPr txBox="1"/>
          <p:nvPr/>
        </p:nvSpPr>
        <p:spPr>
          <a:xfrm>
            <a:off x="269113" y="1122363"/>
            <a:ext cx="8529200" cy="1477328"/>
          </a:xfrm>
          <a:prstGeom prst="rect">
            <a:avLst/>
          </a:prstGeom>
          <a:noFill/>
        </p:spPr>
        <p:txBody>
          <a:bodyPr wrap="square" rtlCol="0">
            <a:spAutoFit/>
          </a:bodyPr>
          <a:lstStyle/>
          <a:p>
            <a:r>
              <a:rPr lang="it-IT" b="1" dirty="0" smtClean="0"/>
              <a:t> </a:t>
            </a:r>
            <a:endParaRPr lang="it-IT" dirty="0"/>
          </a:p>
          <a:p>
            <a:pPr algn="just"/>
            <a:endParaRPr lang="it-IT" dirty="0"/>
          </a:p>
          <a:p>
            <a:endParaRPr lang="it-IT" dirty="0"/>
          </a:p>
          <a:p>
            <a:r>
              <a:rPr lang="it-IT" dirty="0"/>
              <a:t> </a:t>
            </a:r>
          </a:p>
          <a:p>
            <a:pPr marL="342900" indent="-342900">
              <a:buAutoNum type="alphaLcParenR" startAt="6"/>
            </a:pPr>
            <a:endParaRPr lang="it-IT" dirty="0"/>
          </a:p>
        </p:txBody>
      </p:sp>
      <p:sp>
        <p:nvSpPr>
          <p:cNvPr id="6" name="CasellaDiTesto 5"/>
          <p:cNvSpPr txBox="1"/>
          <p:nvPr/>
        </p:nvSpPr>
        <p:spPr>
          <a:xfrm>
            <a:off x="0" y="0"/>
            <a:ext cx="9072594" cy="6986528"/>
          </a:xfrm>
          <a:prstGeom prst="rect">
            <a:avLst/>
          </a:prstGeom>
          <a:noFill/>
        </p:spPr>
        <p:txBody>
          <a:bodyPr wrap="square" rtlCol="0">
            <a:spAutoFit/>
          </a:bodyPr>
          <a:lstStyle/>
          <a:p>
            <a:r>
              <a:rPr lang="it-IT" sz="2000" b="1" dirty="0"/>
              <a:t>Tipologie</a:t>
            </a:r>
            <a:r>
              <a:rPr lang="it-IT" sz="2000" dirty="0"/>
              <a:t> di aiuti di Stato concedibili a norma del TF</a:t>
            </a:r>
            <a:r>
              <a:rPr lang="it-IT" sz="2000" dirty="0" smtClean="0"/>
              <a:t>:</a:t>
            </a:r>
          </a:p>
          <a:p>
            <a:endParaRPr lang="it-IT" sz="1200" dirty="0"/>
          </a:p>
          <a:p>
            <a:pPr marL="342900" indent="-342900" algn="just"/>
            <a:r>
              <a:rPr lang="it-IT" sz="2400" b="1" dirty="0" smtClean="0"/>
              <a:t>5. Assicurazione </a:t>
            </a:r>
            <a:r>
              <a:rPr lang="it-IT" sz="2400" b="1" dirty="0"/>
              <a:t>del credito all'esportazione a breve termine </a:t>
            </a:r>
          </a:p>
          <a:p>
            <a:pPr marL="342900" indent="-342900" algn="just"/>
            <a:r>
              <a:rPr lang="it-IT" sz="2400" b="1" dirty="0" smtClean="0"/>
              <a:t>6. Aiuti </a:t>
            </a:r>
            <a:r>
              <a:rPr lang="it-IT" sz="2400" b="1" dirty="0"/>
              <a:t>per la ricerca e lo sviluppo in materia di Covid-19 </a:t>
            </a:r>
          </a:p>
          <a:p>
            <a:pPr marL="342900" indent="-342900" algn="just"/>
            <a:r>
              <a:rPr lang="it-IT" sz="2400" b="1" dirty="0" smtClean="0"/>
              <a:t>7. Aiuti </a:t>
            </a:r>
            <a:r>
              <a:rPr lang="it-IT" sz="2400" b="1" dirty="0"/>
              <a:t>agli investimenti per le infrastrutture di prova e </a:t>
            </a:r>
            <a:r>
              <a:rPr lang="it-IT" sz="2400" b="1" dirty="0" err="1"/>
              <a:t>upscaling</a:t>
            </a:r>
            <a:r>
              <a:rPr lang="it-IT" sz="2400" b="1" dirty="0"/>
              <a:t> </a:t>
            </a:r>
            <a:r>
              <a:rPr lang="it-IT" sz="2400" dirty="0" smtClean="0"/>
              <a:t>necessari </a:t>
            </a:r>
            <a:r>
              <a:rPr lang="it-IT" sz="2400" dirty="0"/>
              <a:t>per sviluppare, provare e ampliare di scala, fino alla prima applicazione industriale prima della produzione in serie, prodotti connessi al </a:t>
            </a:r>
            <a:r>
              <a:rPr lang="it-IT" sz="2400" dirty="0" smtClean="0"/>
              <a:t>Covid-19</a:t>
            </a:r>
          </a:p>
          <a:p>
            <a:pPr marL="342900" indent="-342900" algn="just"/>
            <a:r>
              <a:rPr lang="it-IT" sz="2000" b="1" dirty="0" smtClean="0"/>
              <a:t>8. </a:t>
            </a:r>
            <a:r>
              <a:rPr lang="it-IT" sz="2400" b="1" dirty="0" smtClean="0"/>
              <a:t>Aiuto agli investimenti per la produzione di prodotti connessi al Covid-19</a:t>
            </a:r>
            <a:r>
              <a:rPr lang="it-IT" sz="2400" dirty="0" smtClean="0"/>
              <a:t>: aiuti per la produzione di  prodotti connessi al Covid-19. Questi comprendono: i medicinali (compresi i vaccini) e i trattamenti, i relativi prodotti intermedi, i principi attivi farmaceutici e le materie prime; i dispositivi medici, le attrezzature ospedaliere e mediche (compresi i ventilatori meccanici, gli indumenti e i dispositivi di protezione e gli strumenti diagnostici) e le materie prime necessarie; i disinfettanti e i relativi prodotti intermedi e le materie prime chimiche necessarie per la loro produzione; gli strumenti per la raccolta/il trattamento dei dati</a:t>
            </a:r>
          </a:p>
        </p:txBody>
      </p:sp>
    </p:spTree>
    <p:extLst>
      <p:ext uri="{BB962C8B-B14F-4D97-AF65-F5344CB8AC3E}">
        <p14:creationId xmlns:p14="http://schemas.microsoft.com/office/powerpoint/2010/main" xmlns="" val="103661237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7295685" cy="5289588"/>
          </a:xfrm>
        </p:spPr>
        <p:txBody>
          <a:bodyPr>
            <a:normAutofit/>
          </a:bodyPr>
          <a:lstStyle/>
          <a:p>
            <a:pPr>
              <a:lnSpc>
                <a:spcPct val="100000"/>
              </a:lnSpc>
            </a:pPr>
            <a:r>
              <a:rPr lang="it-IT" altLang="it-IT" sz="2400" i="0" dirty="0" smtClean="0">
                <a:solidFill>
                  <a:srgbClr val="000000"/>
                </a:solidFill>
                <a:latin typeface="+mn-lt"/>
              </a:rPr>
              <a:t> </a:t>
            </a:r>
            <a:endParaRPr lang="it-IT" sz="2400" b="1" dirty="0">
              <a:latin typeface="+mn-lt"/>
            </a:endParaRPr>
          </a:p>
        </p:txBody>
      </p:sp>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5" name="CasellaDiTesto 4"/>
          <p:cNvSpPr txBox="1"/>
          <p:nvPr/>
        </p:nvSpPr>
        <p:spPr>
          <a:xfrm>
            <a:off x="142844" y="0"/>
            <a:ext cx="8929750" cy="7006269"/>
          </a:xfrm>
          <a:prstGeom prst="rect">
            <a:avLst/>
          </a:prstGeom>
          <a:noFill/>
        </p:spPr>
        <p:txBody>
          <a:bodyPr wrap="square" rtlCol="0">
            <a:spAutoFit/>
          </a:bodyPr>
          <a:lstStyle/>
          <a:p>
            <a:pPr algn="just"/>
            <a:r>
              <a:rPr lang="it-IT" sz="2200" b="1" dirty="0" smtClean="0"/>
              <a:t>9. Aiuti </a:t>
            </a:r>
            <a:r>
              <a:rPr lang="it-IT" sz="2200" b="1" dirty="0"/>
              <a:t>sotto forma di differimento delle imposte e/o dei contributi </a:t>
            </a:r>
            <a:r>
              <a:rPr lang="it-IT" sz="2200" b="1" dirty="0" smtClean="0"/>
              <a:t>previdenziali: </a:t>
            </a:r>
            <a:r>
              <a:rPr lang="it-IT" sz="2200" dirty="0" smtClean="0"/>
              <a:t>aiuti </a:t>
            </a:r>
            <a:r>
              <a:rPr lang="it-IT" sz="2200" dirty="0"/>
              <a:t>costituiti da differimenti temporanei delle imposte o dei contributi previdenziali che si applicano a imprese (compresi i lavoratori autonomi) particolarmente colpite dalla pandemia di Covid-19, ad esempio i regimi che riguardano determinati settori, regioni o imprese di determinate </a:t>
            </a:r>
            <a:r>
              <a:rPr lang="it-IT" sz="2200" dirty="0" smtClean="0"/>
              <a:t>dimensioni, comprese le </a:t>
            </a:r>
            <a:r>
              <a:rPr lang="it-IT" sz="2200" dirty="0"/>
              <a:t>misure previste in materia di obblighi fiscali e previdenziali </a:t>
            </a:r>
            <a:r>
              <a:rPr lang="it-IT" sz="2200" dirty="0" smtClean="0"/>
              <a:t>per </a:t>
            </a:r>
            <a:r>
              <a:rPr lang="it-IT" sz="2200" dirty="0"/>
              <a:t>alleviare i vincoli di </a:t>
            </a:r>
            <a:r>
              <a:rPr lang="it-IT" sz="2200" dirty="0" smtClean="0"/>
              <a:t>liquidità</a:t>
            </a:r>
          </a:p>
          <a:p>
            <a:pPr algn="just"/>
            <a:r>
              <a:rPr lang="it-IT" sz="2200" b="1" dirty="0" smtClean="0"/>
              <a:t>10. Aiuti </a:t>
            </a:r>
            <a:r>
              <a:rPr lang="it-IT" sz="2200" b="1" dirty="0"/>
              <a:t>sotto forma di sovvenzioni per il pagamento dei salari dei dipendenti per evitare i licenziamenti durante la pandemia di </a:t>
            </a:r>
            <a:r>
              <a:rPr lang="it-IT" sz="2200" b="1" dirty="0" smtClean="0"/>
              <a:t>Covid-19: </a:t>
            </a:r>
            <a:r>
              <a:rPr lang="it-IT" sz="2200" dirty="0" smtClean="0"/>
              <a:t>contributi </a:t>
            </a:r>
            <a:r>
              <a:rPr lang="it-IT" sz="2200" dirty="0"/>
              <a:t>ai costi salariali delle imprese (compresi i lavoratori autonomi) che, a causa della pandemia di Covid-19, sarebbero altrimenti costrette a licenziare i </a:t>
            </a:r>
            <a:r>
              <a:rPr lang="it-IT" sz="2200" dirty="0" smtClean="0"/>
              <a:t>dipendenti</a:t>
            </a:r>
          </a:p>
          <a:p>
            <a:pPr algn="just"/>
            <a:r>
              <a:rPr lang="it-IT" sz="2200" b="1" dirty="0" smtClean="0"/>
              <a:t>11. Misure </a:t>
            </a:r>
            <a:r>
              <a:rPr lang="it-IT" sz="2200" b="1" dirty="0"/>
              <a:t>di ricapitalizzazione per le imprese non </a:t>
            </a:r>
            <a:r>
              <a:rPr lang="it-IT" sz="2200" b="1" dirty="0" smtClean="0"/>
              <a:t>finanziarie: </a:t>
            </a:r>
            <a:r>
              <a:rPr lang="it-IT" sz="2200" dirty="0" smtClean="0"/>
              <a:t>sostegno </a:t>
            </a:r>
            <a:r>
              <a:rPr lang="it-IT" sz="2200" dirty="0"/>
              <a:t>pubblico sotto forma di strumenti di capitale e/o strumenti ibridi di capitale a favore di imprese che si trovano in difficoltà finanziarie a causa della pandemia di Covid-1944. Esso mira a garantire che la perturbazione dell'economia non dia luogo a un'uscita dal mercato non necessaria di imprese che erano redditizie prima della pandemia di </a:t>
            </a:r>
            <a:r>
              <a:rPr lang="it-IT" sz="2200" dirty="0" smtClean="0"/>
              <a:t>Covid-19</a:t>
            </a:r>
            <a:endParaRPr lang="it-IT" sz="2200" dirty="0"/>
          </a:p>
        </p:txBody>
      </p:sp>
    </p:spTree>
    <p:extLst>
      <p:ext uri="{BB962C8B-B14F-4D97-AF65-F5344CB8AC3E}">
        <p14:creationId xmlns:p14="http://schemas.microsoft.com/office/powerpoint/2010/main" xmlns="" val="65911390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7295685" cy="5289588"/>
          </a:xfrm>
        </p:spPr>
        <p:txBody>
          <a:bodyPr>
            <a:normAutofit/>
          </a:bodyPr>
          <a:lstStyle/>
          <a:p>
            <a:pPr>
              <a:lnSpc>
                <a:spcPct val="100000"/>
              </a:lnSpc>
            </a:pPr>
            <a:r>
              <a:rPr lang="it-IT" altLang="it-IT" sz="2400" i="0" dirty="0" smtClean="0">
                <a:solidFill>
                  <a:srgbClr val="000000"/>
                </a:solidFill>
                <a:latin typeface="+mn-lt"/>
              </a:rPr>
              <a:t> </a:t>
            </a:r>
            <a:endParaRPr lang="it-IT" sz="2400" b="1" dirty="0">
              <a:latin typeface="+mn-lt"/>
            </a:endParaRPr>
          </a:p>
        </p:txBody>
      </p:sp>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6" name="CasellaDiTesto 5"/>
          <p:cNvSpPr txBox="1"/>
          <p:nvPr/>
        </p:nvSpPr>
        <p:spPr>
          <a:xfrm>
            <a:off x="533401" y="1384301"/>
            <a:ext cx="8264912" cy="1200329"/>
          </a:xfrm>
          <a:prstGeom prst="rect">
            <a:avLst/>
          </a:prstGeom>
          <a:noFill/>
        </p:spPr>
        <p:txBody>
          <a:bodyPr wrap="square" rtlCol="0">
            <a:spAutoFit/>
          </a:bodyPr>
          <a:lstStyle/>
          <a:p>
            <a:endParaRPr lang="it-IT" dirty="0"/>
          </a:p>
          <a:p>
            <a:endParaRPr lang="it-IT" dirty="0" smtClean="0"/>
          </a:p>
          <a:p>
            <a:endParaRPr lang="it-IT" dirty="0"/>
          </a:p>
          <a:p>
            <a:endParaRPr lang="it-IT" dirty="0"/>
          </a:p>
        </p:txBody>
      </p:sp>
      <p:sp>
        <p:nvSpPr>
          <p:cNvPr id="5" name="CasellaDiTesto 4"/>
          <p:cNvSpPr txBox="1"/>
          <p:nvPr/>
        </p:nvSpPr>
        <p:spPr>
          <a:xfrm>
            <a:off x="142844" y="142852"/>
            <a:ext cx="8858312" cy="8032968"/>
          </a:xfrm>
          <a:prstGeom prst="rect">
            <a:avLst/>
          </a:prstGeom>
          <a:noFill/>
        </p:spPr>
        <p:txBody>
          <a:bodyPr wrap="square" rtlCol="0">
            <a:spAutoFit/>
          </a:bodyPr>
          <a:lstStyle/>
          <a:p>
            <a:pPr algn="just"/>
            <a:r>
              <a:rPr lang="it-IT" sz="2400" b="1" dirty="0" smtClean="0"/>
              <a:t>Condizioni comuni per tutte le tipologie di aiuti del TF</a:t>
            </a:r>
          </a:p>
          <a:p>
            <a:pPr algn="just"/>
            <a:endParaRPr lang="it-IT" sz="2200" b="1" dirty="0"/>
          </a:p>
          <a:p>
            <a:pPr marL="285750" indent="-285750" algn="just">
              <a:spcBef>
                <a:spcPts val="600"/>
              </a:spcBef>
              <a:buFontTx/>
              <a:buChar char="-"/>
            </a:pPr>
            <a:r>
              <a:rPr lang="it-IT" sz="2400" dirty="0"/>
              <a:t>l</a:t>
            </a:r>
            <a:r>
              <a:rPr lang="it-IT" sz="2400" dirty="0" smtClean="0"/>
              <a:t>a </a:t>
            </a:r>
            <a:r>
              <a:rPr lang="it-IT" sz="2400" dirty="0"/>
              <a:t>Comunicazione è applicabile agli aiuti concessi </a:t>
            </a:r>
            <a:r>
              <a:rPr lang="it-IT" sz="2400" b="1" dirty="0"/>
              <a:t>dopo la data del 1 febbraio </a:t>
            </a:r>
            <a:r>
              <a:rPr lang="it-IT" sz="2400" b="1" dirty="0" smtClean="0"/>
              <a:t>2020</a:t>
            </a:r>
            <a:endParaRPr lang="it-IT" sz="2400" dirty="0" smtClean="0"/>
          </a:p>
          <a:p>
            <a:pPr marL="285750" indent="-285750" algn="just">
              <a:spcBef>
                <a:spcPts val="600"/>
              </a:spcBef>
              <a:buFontTx/>
              <a:buChar char="-"/>
            </a:pPr>
            <a:r>
              <a:rPr lang="it-IT" sz="2400" dirty="0"/>
              <a:t>la data </a:t>
            </a:r>
            <a:r>
              <a:rPr lang="it-IT" sz="2400" b="1" dirty="0"/>
              <a:t>ultima d'applicazione</a:t>
            </a:r>
            <a:r>
              <a:rPr lang="it-IT" sz="2400" dirty="0"/>
              <a:t>, ad oggi e salvo diverse considerazioni che la Commissione potrà effettuare in seguito, è il </a:t>
            </a:r>
            <a:r>
              <a:rPr lang="it-IT" sz="2400" b="1" dirty="0"/>
              <a:t>31 dicembre 2020 </a:t>
            </a:r>
            <a:r>
              <a:rPr lang="it-IT" sz="2400" dirty="0" smtClean="0"/>
              <a:t>(tranne che per le misure di ricapitalizzazione che è il </a:t>
            </a:r>
            <a:r>
              <a:rPr lang="it-IT" sz="2400" b="1" dirty="0" smtClean="0"/>
              <a:t>1 luglio 2021</a:t>
            </a:r>
            <a:r>
              <a:rPr lang="it-IT" sz="2400" dirty="0" smtClean="0"/>
              <a:t>)</a:t>
            </a:r>
          </a:p>
          <a:p>
            <a:pPr marL="285750" indent="-285750" algn="just">
              <a:spcBef>
                <a:spcPts val="600"/>
              </a:spcBef>
              <a:buFontTx/>
              <a:buChar char="-"/>
            </a:pPr>
            <a:r>
              <a:rPr lang="it-IT" sz="2400" dirty="0"/>
              <a:t>beneficiarie degli aiuti possono essere </a:t>
            </a:r>
            <a:r>
              <a:rPr lang="it-IT" sz="2400" b="1" dirty="0"/>
              <a:t>tutte le imprese</a:t>
            </a:r>
            <a:r>
              <a:rPr lang="it-IT" sz="2400" dirty="0"/>
              <a:t>, comprese anche quelle che sono entrate in difficoltà dopo il 31.12.2019 a causa del </a:t>
            </a:r>
            <a:r>
              <a:rPr lang="it-IT" sz="2400" dirty="0" smtClean="0"/>
              <a:t>COVID-19</a:t>
            </a:r>
          </a:p>
          <a:p>
            <a:pPr marL="285750" indent="-285750" algn="just">
              <a:spcBef>
                <a:spcPts val="600"/>
              </a:spcBef>
              <a:buFontTx/>
              <a:buChar char="-"/>
            </a:pPr>
            <a:r>
              <a:rPr lang="it-IT" sz="2400" dirty="0"/>
              <a:t>le misure di aiuto dovranno essere preventivamente </a:t>
            </a:r>
            <a:r>
              <a:rPr lang="it-IT" sz="2400" b="1" dirty="0"/>
              <a:t>notificate </a:t>
            </a:r>
            <a:r>
              <a:rPr lang="it-IT" sz="2400" dirty="0"/>
              <a:t>alla Commissione </a:t>
            </a:r>
            <a:r>
              <a:rPr lang="it-IT" sz="2400" dirty="0" smtClean="0"/>
              <a:t>Europea, che garantirà </a:t>
            </a:r>
            <a:r>
              <a:rPr lang="it-IT" sz="2400" dirty="0"/>
              <a:t>la rapida adozione delle relative decisioni di </a:t>
            </a:r>
            <a:r>
              <a:rPr lang="it-IT" sz="2400" dirty="0" smtClean="0"/>
              <a:t>autorizzazione: </a:t>
            </a:r>
            <a:r>
              <a:rPr lang="it-IT" sz="2400" dirty="0"/>
              <a:t>gli Stati Membri dovranno </a:t>
            </a:r>
            <a:r>
              <a:rPr lang="it-IT" sz="2400" b="1" dirty="0"/>
              <a:t>dimostrare che le misure notificate siano necessarie, appropriate e proporzionate </a:t>
            </a:r>
            <a:r>
              <a:rPr lang="it-IT" sz="2400" dirty="0"/>
              <a:t>al fine di </a:t>
            </a:r>
            <a:r>
              <a:rPr lang="it-IT" sz="2400" u="sng" dirty="0"/>
              <a:t>porre rimedio a un grave turbamento della propria </a:t>
            </a:r>
            <a:r>
              <a:rPr lang="it-IT" sz="2400" u="sng" dirty="0" smtClean="0"/>
              <a:t>economia</a:t>
            </a:r>
            <a:endParaRPr lang="it-IT" sz="2400" b="1" u="sng" dirty="0"/>
          </a:p>
          <a:p>
            <a:endParaRPr lang="it-IT" b="1" dirty="0" smtClean="0"/>
          </a:p>
          <a:p>
            <a:endParaRPr lang="it-IT" b="1" dirty="0"/>
          </a:p>
          <a:p>
            <a:endParaRPr lang="it-IT" b="1" dirty="0" smtClean="0"/>
          </a:p>
          <a:p>
            <a:endParaRPr lang="it-IT" b="1" dirty="0"/>
          </a:p>
          <a:p>
            <a:endParaRPr lang="it-IT" b="1" dirty="0"/>
          </a:p>
        </p:txBody>
      </p:sp>
    </p:spTree>
    <p:extLst>
      <p:ext uri="{BB962C8B-B14F-4D97-AF65-F5344CB8AC3E}">
        <p14:creationId xmlns:p14="http://schemas.microsoft.com/office/powerpoint/2010/main" xmlns="" val="155532824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7295685" cy="5289588"/>
          </a:xfrm>
        </p:spPr>
        <p:txBody>
          <a:bodyPr>
            <a:normAutofit/>
          </a:bodyPr>
          <a:lstStyle/>
          <a:p>
            <a:pPr>
              <a:lnSpc>
                <a:spcPct val="100000"/>
              </a:lnSpc>
            </a:pPr>
            <a:r>
              <a:rPr lang="it-IT" altLang="it-IT" sz="2400" i="0" dirty="0" smtClean="0">
                <a:solidFill>
                  <a:srgbClr val="000000"/>
                </a:solidFill>
                <a:latin typeface="+mn-lt"/>
              </a:rPr>
              <a:t> </a:t>
            </a:r>
            <a:endParaRPr lang="it-IT" sz="2400" b="1" dirty="0">
              <a:latin typeface="+mn-lt"/>
            </a:endParaRPr>
          </a:p>
        </p:txBody>
      </p:sp>
      <p:sp>
        <p:nvSpPr>
          <p:cNvPr id="3" name="CasellaDiTesto 2"/>
          <p:cNvSpPr txBox="1"/>
          <p:nvPr/>
        </p:nvSpPr>
        <p:spPr>
          <a:xfrm>
            <a:off x="602167" y="1483112"/>
            <a:ext cx="8196146" cy="461665"/>
          </a:xfrm>
          <a:prstGeom prst="rect">
            <a:avLst/>
          </a:prstGeom>
          <a:noFill/>
        </p:spPr>
        <p:txBody>
          <a:bodyPr wrap="square" rtlCol="0">
            <a:spAutoFit/>
          </a:bodyPr>
          <a:lstStyle/>
          <a:p>
            <a:pPr>
              <a:spcBef>
                <a:spcPct val="0"/>
              </a:spcBef>
              <a:buFontTx/>
              <a:buNone/>
            </a:pPr>
            <a:r>
              <a:rPr lang="it-IT" altLang="x-none" sz="2400" dirty="0" smtClean="0"/>
              <a:t> </a:t>
            </a:r>
            <a:endParaRPr lang="it-IT" altLang="x-none" sz="2400" dirty="0"/>
          </a:p>
        </p:txBody>
      </p:sp>
      <p:sp>
        <p:nvSpPr>
          <p:cNvPr id="6" name="CasellaDiTesto 5"/>
          <p:cNvSpPr txBox="1"/>
          <p:nvPr/>
        </p:nvSpPr>
        <p:spPr>
          <a:xfrm>
            <a:off x="533401" y="1384301"/>
            <a:ext cx="8264912" cy="1200329"/>
          </a:xfrm>
          <a:prstGeom prst="rect">
            <a:avLst/>
          </a:prstGeom>
          <a:noFill/>
        </p:spPr>
        <p:txBody>
          <a:bodyPr wrap="square" rtlCol="0">
            <a:spAutoFit/>
          </a:bodyPr>
          <a:lstStyle/>
          <a:p>
            <a:endParaRPr lang="it-IT" dirty="0"/>
          </a:p>
          <a:p>
            <a:endParaRPr lang="it-IT" dirty="0" smtClean="0"/>
          </a:p>
          <a:p>
            <a:endParaRPr lang="it-IT" dirty="0"/>
          </a:p>
          <a:p>
            <a:endParaRPr lang="it-IT" dirty="0"/>
          </a:p>
        </p:txBody>
      </p:sp>
      <p:sp>
        <p:nvSpPr>
          <p:cNvPr id="5" name="CasellaDiTesto 4"/>
          <p:cNvSpPr txBox="1"/>
          <p:nvPr/>
        </p:nvSpPr>
        <p:spPr>
          <a:xfrm>
            <a:off x="142844" y="928670"/>
            <a:ext cx="8858312" cy="5262979"/>
          </a:xfrm>
          <a:prstGeom prst="rect">
            <a:avLst/>
          </a:prstGeom>
          <a:noFill/>
        </p:spPr>
        <p:txBody>
          <a:bodyPr wrap="square" rtlCol="0">
            <a:spAutoFit/>
          </a:bodyPr>
          <a:lstStyle/>
          <a:p>
            <a:pPr marL="285750" indent="-285750" algn="just">
              <a:buFontTx/>
              <a:buChar char="-"/>
            </a:pPr>
            <a:r>
              <a:rPr lang="it-IT" sz="2400" dirty="0" smtClean="0"/>
              <a:t>salvo </a:t>
            </a:r>
            <a:r>
              <a:rPr lang="it-IT" sz="2400" dirty="0"/>
              <a:t>i casi in cui sia espressamente vietato, le tipologie di aiuto di Stato previste dalla comunicazione </a:t>
            </a:r>
            <a:r>
              <a:rPr lang="it-IT" sz="2400" b="1" dirty="0"/>
              <a:t>possono essere </a:t>
            </a:r>
            <a:r>
              <a:rPr lang="it-IT" sz="2400" b="1" dirty="0" smtClean="0"/>
              <a:t>cumulate</a:t>
            </a:r>
            <a:endParaRPr lang="it-IT" sz="2400" dirty="0" smtClean="0"/>
          </a:p>
          <a:p>
            <a:pPr marL="285750" indent="-285750" algn="just">
              <a:buFontTx/>
              <a:buChar char="-"/>
            </a:pPr>
            <a:endParaRPr lang="it-IT" sz="2400" dirty="0"/>
          </a:p>
          <a:p>
            <a:pPr marL="285750" indent="-285750" algn="just">
              <a:buFontTx/>
              <a:buChar char="-"/>
            </a:pPr>
            <a:r>
              <a:rPr lang="it-IT" sz="2400" dirty="0"/>
              <a:t>la concessione degli aiuti sulla base della Comunicazione richiederà il rispetto dei generali </a:t>
            </a:r>
            <a:r>
              <a:rPr lang="it-IT" sz="2400" u="sng" dirty="0"/>
              <a:t>obblighi di trasparenza </a:t>
            </a:r>
            <a:r>
              <a:rPr lang="it-IT" sz="2400" dirty="0"/>
              <a:t>stabiliti dalla normativa in materia di aiuti di Stato nonché specifici adempimenti in materia di </a:t>
            </a:r>
            <a:r>
              <a:rPr lang="it-IT" sz="2400" u="sng" dirty="0"/>
              <a:t>comunicazione e </a:t>
            </a:r>
            <a:r>
              <a:rPr lang="it-IT" sz="2400" u="sng" dirty="0" smtClean="0"/>
              <a:t>monitoraggio</a:t>
            </a:r>
            <a:endParaRPr lang="it-IT" sz="2400" dirty="0" smtClean="0"/>
          </a:p>
          <a:p>
            <a:pPr marL="285750" indent="-285750" algn="just">
              <a:buFontTx/>
              <a:buChar char="-"/>
            </a:pPr>
            <a:endParaRPr lang="it-IT" sz="2400" dirty="0"/>
          </a:p>
          <a:p>
            <a:pPr marL="285750" indent="-285750" algn="just">
              <a:buFontTx/>
              <a:buChar char="-"/>
            </a:pPr>
            <a:r>
              <a:rPr lang="it-IT" sz="2400" dirty="0"/>
              <a:t>la Comunicazione potrà applicarsi </a:t>
            </a:r>
            <a:r>
              <a:rPr lang="it-IT" sz="2400" b="1" dirty="0"/>
              <a:t>retroattivamente</a:t>
            </a:r>
            <a:r>
              <a:rPr lang="it-IT" sz="2400" dirty="0"/>
              <a:t> anche agli </a:t>
            </a:r>
            <a:r>
              <a:rPr lang="it-IT" sz="2400" b="1" dirty="0"/>
              <a:t>aiuti "illegali"</a:t>
            </a:r>
            <a:r>
              <a:rPr lang="it-IT" sz="2400" dirty="0"/>
              <a:t> in quanto non notificati alla CE secondo il </a:t>
            </a:r>
            <a:r>
              <a:rPr lang="it-IT" sz="2400" dirty="0" err="1"/>
              <a:t>Temporary</a:t>
            </a:r>
            <a:r>
              <a:rPr lang="it-IT" sz="2400" dirty="0"/>
              <a:t> Framework concessi a partire dal 1° febbraio 2020 (quindi prima dell'adozione della Comunicazione stessa</a:t>
            </a:r>
            <a:r>
              <a:rPr lang="it-IT" sz="2400" dirty="0" smtClean="0"/>
              <a:t>)</a:t>
            </a:r>
            <a:endParaRPr lang="it-IT" sz="2400" b="1" dirty="0"/>
          </a:p>
        </p:txBody>
      </p:sp>
      <p:sp>
        <p:nvSpPr>
          <p:cNvPr id="7" name="CasellaDiTesto 6"/>
          <p:cNvSpPr txBox="1"/>
          <p:nvPr/>
        </p:nvSpPr>
        <p:spPr>
          <a:xfrm>
            <a:off x="214282" y="142852"/>
            <a:ext cx="8786874" cy="461665"/>
          </a:xfrm>
          <a:prstGeom prst="rect">
            <a:avLst/>
          </a:prstGeom>
          <a:noFill/>
        </p:spPr>
        <p:txBody>
          <a:bodyPr wrap="square" rtlCol="0">
            <a:spAutoFit/>
          </a:bodyPr>
          <a:lstStyle/>
          <a:p>
            <a:r>
              <a:rPr lang="it-IT" altLang="it-IT" sz="2400" b="1" dirty="0" err="1" smtClean="0">
                <a:latin typeface="Arial" panose="020B0604020202020204" pitchFamily="34" charset="0"/>
                <a:ea typeface="MS PGothic" panose="020B0600070205080204" pitchFamily="34" charset="-128"/>
              </a:rPr>
              <a:t>Temporary</a:t>
            </a:r>
            <a:r>
              <a:rPr lang="it-IT" altLang="it-IT" sz="2400" b="1" dirty="0" smtClean="0">
                <a:latin typeface="Arial" panose="020B0604020202020204" pitchFamily="34" charset="0"/>
                <a:ea typeface="MS PGothic" panose="020B0600070205080204" pitchFamily="34" charset="-128"/>
              </a:rPr>
              <a:t> </a:t>
            </a:r>
            <a:r>
              <a:rPr lang="it-IT" altLang="it-IT" sz="2400" b="1" dirty="0" err="1" smtClean="0">
                <a:latin typeface="Arial" panose="020B0604020202020204" pitchFamily="34" charset="0"/>
                <a:ea typeface="MS PGothic" panose="020B0600070205080204" pitchFamily="34" charset="-128"/>
              </a:rPr>
              <a:t>framework</a:t>
            </a:r>
            <a:r>
              <a:rPr lang="it-IT" altLang="it-IT" sz="2400" b="1" dirty="0" smtClean="0">
                <a:latin typeface="Arial" panose="020B0604020202020204" pitchFamily="34" charset="0"/>
                <a:ea typeface="MS PGothic" panose="020B0600070205080204" pitchFamily="34" charset="-128"/>
              </a:rPr>
              <a:t> </a:t>
            </a:r>
            <a:r>
              <a:rPr lang="it-IT" altLang="it-IT" sz="2400" b="1" dirty="0" err="1" smtClean="0">
                <a:solidFill>
                  <a:srgbClr val="000000"/>
                </a:solidFill>
              </a:rPr>
              <a:t>Covid</a:t>
            </a:r>
            <a:r>
              <a:rPr lang="it-IT" altLang="it-IT" sz="2400" b="1" dirty="0" smtClean="0">
                <a:solidFill>
                  <a:srgbClr val="000000"/>
                </a:solidFill>
              </a:rPr>
              <a:t> – 19</a:t>
            </a:r>
            <a:endParaRPr lang="it-IT" sz="2400" dirty="0"/>
          </a:p>
        </p:txBody>
      </p:sp>
    </p:spTree>
    <p:extLst>
      <p:ext uri="{BB962C8B-B14F-4D97-AF65-F5344CB8AC3E}">
        <p14:creationId xmlns:p14="http://schemas.microsoft.com/office/powerpoint/2010/main" xmlns="" val="94030985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4"/>
          <p:cNvSpPr txBox="1">
            <a:spLocks noChangeArrowheads="1"/>
          </p:cNvSpPr>
          <p:nvPr/>
        </p:nvSpPr>
        <p:spPr bwMode="auto">
          <a:xfrm>
            <a:off x="539750" y="4962525"/>
            <a:ext cx="691197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pPr defTabSz="914400" eaLnBrk="1" hangingPunct="1"/>
            <a:r>
              <a:rPr lang="it-IT" altLang="it-IT" sz="2000" b="0" i="0">
                <a:latin typeface="Georgia" panose="02040502050405020303" pitchFamily="18" charset="0"/>
              </a:rPr>
              <a:t>Sergio Vasarri</a:t>
            </a:r>
            <a:r>
              <a:rPr lang="it-IT" altLang="it-IT" b="0" i="0"/>
              <a:t> </a:t>
            </a:r>
            <a:r>
              <a:rPr lang="it-IT" altLang="it-IT" sz="2000" b="0" i="0">
                <a:latin typeface="Georgia" panose="02040502050405020303" pitchFamily="18" charset="0"/>
              </a:rPr>
              <a:t>(</a:t>
            </a:r>
            <a:r>
              <a:rPr lang="it-IT" altLang="it-IT" sz="2000" b="0" i="0">
                <a:latin typeface="Georgia" panose="02040502050405020303" pitchFamily="18" charset="0"/>
                <a:hlinkClick r:id="rId3"/>
              </a:rPr>
              <a:t>sergiovasarri@hotmail.com</a:t>
            </a:r>
            <a:r>
              <a:rPr lang="it-IT" altLang="it-IT" sz="2000" b="0" i="0">
                <a:latin typeface="Georgia" panose="02040502050405020303" pitchFamily="18" charset="0"/>
              </a:rPr>
              <a:t>)</a:t>
            </a:r>
          </a:p>
        </p:txBody>
      </p:sp>
      <p:sp>
        <p:nvSpPr>
          <p:cNvPr id="86019" name="Text Box 4"/>
          <p:cNvSpPr txBox="1">
            <a:spLocks noChangeArrowheads="1"/>
          </p:cNvSpPr>
          <p:nvPr/>
        </p:nvSpPr>
        <p:spPr bwMode="auto">
          <a:xfrm>
            <a:off x="8077200" y="6356350"/>
            <a:ext cx="2133600"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i="1">
                <a:solidFill>
                  <a:schemeClr val="tx1"/>
                </a:solidFill>
                <a:latin typeface="Arial" panose="020B0604020202020204" pitchFamily="34" charset="0"/>
                <a:ea typeface="ＭＳ Ｐゴシック" panose="020B0600070205080204" pitchFamily="34" charset="-128"/>
              </a:defRPr>
            </a:lvl9pPr>
          </a:lstStyle>
          <a:p>
            <a:pPr algn="r" defTabSz="914400" eaLnBrk="1" hangingPunct="1"/>
            <a:fld id="{123AA08F-672D-422C-975D-865386859405}" type="slidenum">
              <a:rPr lang="it-IT" altLang="it-IT" sz="1200" b="0" i="0">
                <a:solidFill>
                  <a:srgbClr val="898989"/>
                </a:solidFill>
                <a:latin typeface="Calibri" panose="020F0502020204030204" pitchFamily="34" charset="0"/>
                <a:cs typeface="Arial" panose="020B0604020202020204" pitchFamily="34" charset="0"/>
              </a:rPr>
              <a:pPr algn="r" defTabSz="914400" eaLnBrk="1" hangingPunct="1"/>
              <a:t>68</a:t>
            </a:fld>
            <a:endParaRPr lang="it-IT" altLang="it-IT" sz="1200" b="0" i="0">
              <a:solidFill>
                <a:srgbClr val="898989"/>
              </a:solidFill>
              <a:latin typeface="Calibri" panose="020F0502020204030204" pitchFamily="34" charset="0"/>
              <a:cs typeface="Arial" panose="020B0604020202020204" pitchFamily="34" charset="0"/>
            </a:endParaRPr>
          </a:p>
        </p:txBody>
      </p:sp>
      <p:sp>
        <p:nvSpPr>
          <p:cNvPr id="86020" name="Text Box 3"/>
          <p:cNvSpPr txBox="1">
            <a:spLocks noChangeArrowheads="1"/>
          </p:cNvSpPr>
          <p:nvPr/>
        </p:nvSpPr>
        <p:spPr bwMode="auto">
          <a:xfrm>
            <a:off x="419100" y="1223963"/>
            <a:ext cx="5135563"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i="1">
                <a:solidFill>
                  <a:schemeClr val="tx1"/>
                </a:solidFill>
                <a:latin typeface="Arial" panose="020B0604020202020204" pitchFamily="34" charset="0"/>
                <a:ea typeface="ＭＳ Ｐゴシック" panose="020B0600070205080204" pitchFamily="34" charset="-128"/>
              </a:defRPr>
            </a:lvl1pPr>
            <a:lvl2pPr marL="742950" indent="-285750">
              <a:defRPr sz="2400" b="1" i="1">
                <a:solidFill>
                  <a:schemeClr val="tx1"/>
                </a:solidFill>
                <a:latin typeface="Arial" panose="020B0604020202020204" pitchFamily="34" charset="0"/>
                <a:ea typeface="ＭＳ Ｐゴシック" panose="020B0600070205080204" pitchFamily="34" charset="-128"/>
              </a:defRPr>
            </a:lvl2pPr>
            <a:lvl3pPr marL="1143000" indent="-228600">
              <a:defRPr sz="2400" b="1" i="1">
                <a:solidFill>
                  <a:schemeClr val="tx1"/>
                </a:solidFill>
                <a:latin typeface="Arial" panose="020B0604020202020204" pitchFamily="34" charset="0"/>
                <a:ea typeface="ＭＳ Ｐゴシック" panose="020B0600070205080204" pitchFamily="34" charset="-128"/>
              </a:defRPr>
            </a:lvl3pPr>
            <a:lvl4pPr marL="1600200" indent="-228600">
              <a:defRPr sz="2400" b="1" i="1">
                <a:solidFill>
                  <a:schemeClr val="tx1"/>
                </a:solidFill>
                <a:latin typeface="Arial" panose="020B0604020202020204" pitchFamily="34" charset="0"/>
                <a:ea typeface="ＭＳ Ｐゴシック" panose="020B0600070205080204" pitchFamily="34" charset="-128"/>
              </a:defRPr>
            </a:lvl4pPr>
            <a:lvl5pPr marL="2057400" indent="-228600">
              <a:defRPr sz="2400" b="1" 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i="1">
                <a:solidFill>
                  <a:schemeClr val="tx1"/>
                </a:solidFill>
                <a:latin typeface="Arial" panose="020B0604020202020204" pitchFamily="34" charset="0"/>
                <a:ea typeface="ＭＳ Ｐゴシック" panose="020B0600070205080204" pitchFamily="34" charset="-128"/>
              </a:defRPr>
            </a:lvl9pPr>
          </a:lstStyle>
          <a:p>
            <a:pPr defTabSz="914400" eaLnBrk="1" hangingPunct="1">
              <a:lnSpc>
                <a:spcPct val="90000"/>
              </a:lnSpc>
            </a:pPr>
            <a:r>
              <a:rPr lang="it-IT" altLang="it-IT" sz="2800" b="0" i="0" dirty="0">
                <a:latin typeface="Georgia" panose="02040502050405020303" pitchFamily="18" charset="0"/>
                <a:cs typeface="Arial" panose="020B0604020202020204" pitchFamily="34" charset="0"/>
              </a:rPr>
              <a:t>molte grazie per l’attenzione …</a:t>
            </a:r>
          </a:p>
        </p:txBody>
      </p:sp>
      <p:pic>
        <p:nvPicPr>
          <p:cNvPr id="86021" name="Immagine 3" descr="uomo-che-dorme-alla-tabella-di-lavoro-sopra-il-computer-portatile"/>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987675" y="1700213"/>
            <a:ext cx="3813175" cy="2701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519894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7280" y="1052736"/>
            <a:ext cx="8784976" cy="4176464"/>
          </a:xfrm>
        </p:spPr>
        <p:txBody>
          <a:bodyPr>
            <a:normAutofit/>
          </a:bodyPr>
          <a:lstStyle/>
          <a:p>
            <a:pPr marL="0" indent="0" algn="just">
              <a:lnSpc>
                <a:spcPct val="90000"/>
              </a:lnSpc>
              <a:buFontTx/>
              <a:buNone/>
              <a:defRPr/>
            </a:pPr>
            <a:r>
              <a:rPr lang="it-IT" altLang="x-none" sz="2400" dirty="0">
                <a:latin typeface="Arial" panose="020B0604020202020204" pitchFamily="34" charset="0"/>
                <a:ea typeface="MS PGothic" charset="-128"/>
                <a:cs typeface="Arial" panose="020B0604020202020204" pitchFamily="34" charset="0"/>
              </a:rPr>
              <a:t>Il GBER </a:t>
            </a:r>
            <a:r>
              <a:rPr lang="it-IT" altLang="x-none" sz="2400" b="1" u="sng" dirty="0">
                <a:latin typeface="Arial" panose="020B0604020202020204" pitchFamily="34" charset="0"/>
                <a:ea typeface="MS PGothic" charset="-128"/>
                <a:cs typeface="Arial" panose="020B0604020202020204" pitchFamily="34" charset="0"/>
              </a:rPr>
              <a:t>non</a:t>
            </a:r>
            <a:r>
              <a:rPr lang="it-IT" altLang="x-none" sz="2400" dirty="0">
                <a:latin typeface="Arial" panose="020B0604020202020204" pitchFamily="34" charset="0"/>
                <a:ea typeface="MS PGothic" charset="-128"/>
                <a:cs typeface="Arial" panose="020B0604020202020204" pitchFamily="34" charset="0"/>
              </a:rPr>
              <a:t> si applica </a:t>
            </a:r>
            <a:r>
              <a:rPr lang="it-IT" altLang="x-none" sz="2400" dirty="0" smtClean="0">
                <a:latin typeface="Arial" panose="020B0604020202020204" pitchFamily="34" charset="0"/>
                <a:ea typeface="MS PGothic" charset="-128"/>
                <a:cs typeface="Arial" panose="020B0604020202020204" pitchFamily="34" charset="0"/>
              </a:rPr>
              <a:t>a, </a:t>
            </a:r>
            <a:r>
              <a:rPr lang="it-IT" altLang="x-none" sz="2400" b="1" dirty="0" smtClean="0">
                <a:latin typeface="Arial" panose="020B0604020202020204" pitchFamily="34" charset="0"/>
                <a:ea typeface="MS PGothic" charset="-128"/>
                <a:cs typeface="Arial" panose="020B0604020202020204" pitchFamily="34" charset="0"/>
              </a:rPr>
              <a:t>Art. 1, Paragrafo </a:t>
            </a:r>
            <a:r>
              <a:rPr lang="it-IT" altLang="x-none" sz="2400" b="1" dirty="0">
                <a:latin typeface="Arial" panose="020B0604020202020204" pitchFamily="34" charset="0"/>
                <a:ea typeface="MS PGothic" charset="-128"/>
                <a:cs typeface="Arial" panose="020B0604020202020204" pitchFamily="34" charset="0"/>
              </a:rPr>
              <a:t>2</a:t>
            </a:r>
            <a:r>
              <a:rPr lang="it-IT" altLang="x-none" sz="2400" dirty="0" smtClean="0">
                <a:latin typeface="Arial" panose="020B0604020202020204" pitchFamily="34" charset="0"/>
                <a:ea typeface="MS PGothic" charset="-128"/>
                <a:cs typeface="Arial" panose="020B0604020202020204" pitchFamily="34" charset="0"/>
              </a:rPr>
              <a:t>:</a:t>
            </a:r>
          </a:p>
          <a:p>
            <a:pPr marL="0" indent="0" algn="just">
              <a:lnSpc>
                <a:spcPct val="90000"/>
              </a:lnSpc>
              <a:buFontTx/>
              <a:buNone/>
              <a:defRPr/>
            </a:pPr>
            <a:endParaRPr lang="it-IT" altLang="x-none" sz="2400" dirty="0">
              <a:latin typeface="Arial" panose="020B0604020202020204" pitchFamily="34" charset="0"/>
              <a:ea typeface="MS PGothic" charset="-128"/>
              <a:cs typeface="Arial" panose="020B0604020202020204" pitchFamily="34" charset="0"/>
            </a:endParaRPr>
          </a:p>
          <a:p>
            <a:pPr algn="just">
              <a:lnSpc>
                <a:spcPct val="90000"/>
              </a:lnSpc>
              <a:spcAft>
                <a:spcPts val="1200"/>
              </a:spcAft>
              <a:buFont typeface="Wingdings" panose="05000000000000000000" pitchFamily="2" charset="2"/>
              <a:buChar char="q"/>
              <a:defRPr/>
            </a:pPr>
            <a:r>
              <a:rPr lang="it-IT" altLang="x-none" sz="2400" dirty="0" smtClean="0">
                <a:latin typeface="Arial" panose="020B0604020202020204" pitchFamily="34" charset="0"/>
                <a:ea typeface="MS PGothic" charset="-128"/>
                <a:cs typeface="Arial" panose="020B0604020202020204" pitchFamily="34" charset="0"/>
              </a:rPr>
              <a:t>Regimi </a:t>
            </a:r>
            <a:r>
              <a:rPr lang="it-IT" altLang="x-none" sz="2400" dirty="0">
                <a:latin typeface="Arial" panose="020B0604020202020204" pitchFamily="34" charset="0"/>
                <a:ea typeface="MS PGothic" charset="-128"/>
                <a:cs typeface="Arial" panose="020B0604020202020204" pitchFamily="34" charset="0"/>
              </a:rPr>
              <a:t>di cui alle sezioni 1</a:t>
            </a:r>
            <a:r>
              <a:rPr lang="it-IT" altLang="x-none" sz="2400" dirty="0" smtClean="0">
                <a:latin typeface="Arial" panose="020B0604020202020204" pitchFamily="34" charset="0"/>
                <a:ea typeface="MS PGothic" charset="-128"/>
                <a:cs typeface="Arial" panose="020B0604020202020204" pitchFamily="34" charset="0"/>
              </a:rPr>
              <a:t>, 2, 3, 4, 7 </a:t>
            </a:r>
            <a:r>
              <a:rPr lang="it-IT" altLang="x-none" sz="2400" dirty="0">
                <a:latin typeface="Arial" panose="020B0604020202020204" pitchFamily="34" charset="0"/>
                <a:ea typeface="MS PGothic" charset="-128"/>
                <a:cs typeface="Arial" panose="020B0604020202020204" pitchFamily="34" charset="0"/>
              </a:rPr>
              <a:t>e 10 se la dotazione annuale media di </a:t>
            </a:r>
            <a:r>
              <a:rPr lang="it-IT" altLang="x-none" sz="2400" dirty="0" smtClean="0">
                <a:latin typeface="Arial" panose="020B0604020202020204" pitchFamily="34" charset="0"/>
                <a:ea typeface="MS PGothic" charset="-128"/>
                <a:cs typeface="Arial" panose="020B0604020202020204" pitchFamily="34" charset="0"/>
              </a:rPr>
              <a:t>aiuti </a:t>
            </a:r>
            <a:r>
              <a:rPr lang="it-IT" altLang="x-none" sz="2400" dirty="0">
                <a:latin typeface="Arial" panose="020B0604020202020204" pitchFamily="34" charset="0"/>
                <a:ea typeface="MS PGothic" charset="-128"/>
                <a:cs typeface="Arial" panose="020B0604020202020204" pitchFamily="34" charset="0"/>
              </a:rPr>
              <a:t>di Stato </a:t>
            </a:r>
            <a:r>
              <a:rPr lang="it-IT" altLang="x-none" sz="2400" b="1" dirty="0">
                <a:latin typeface="Arial" panose="020B0604020202020204" pitchFamily="34" charset="0"/>
                <a:ea typeface="MS PGothic" charset="-128"/>
                <a:cs typeface="Arial" panose="020B0604020202020204" pitchFamily="34" charset="0"/>
              </a:rPr>
              <a:t>supera 150 milioni di euro</a:t>
            </a:r>
            <a:r>
              <a:rPr lang="it-IT" altLang="x-none" sz="2400" dirty="0">
                <a:latin typeface="Arial" panose="020B0604020202020204" pitchFamily="34" charset="0"/>
                <a:ea typeface="MS PGothic" charset="-128"/>
                <a:cs typeface="Arial" panose="020B0604020202020204" pitchFamily="34" charset="0"/>
              </a:rPr>
              <a:t>, a decorrere da sei mesi dalla </a:t>
            </a:r>
            <a:r>
              <a:rPr lang="it-IT" altLang="x-none" sz="2400" dirty="0" smtClean="0">
                <a:latin typeface="Arial" panose="020B0604020202020204" pitchFamily="34" charset="0"/>
                <a:ea typeface="MS PGothic" charset="-128"/>
                <a:cs typeface="Arial" panose="020B0604020202020204" pitchFamily="34" charset="0"/>
              </a:rPr>
              <a:t>loro entrata </a:t>
            </a:r>
            <a:r>
              <a:rPr lang="it-IT" altLang="x-none" sz="2400" dirty="0">
                <a:latin typeface="Arial" panose="020B0604020202020204" pitchFamily="34" charset="0"/>
                <a:ea typeface="MS PGothic" charset="-128"/>
                <a:cs typeface="Arial" panose="020B0604020202020204" pitchFamily="34" charset="0"/>
              </a:rPr>
              <a:t>in vigore</a:t>
            </a:r>
          </a:p>
          <a:p>
            <a:pPr algn="just">
              <a:lnSpc>
                <a:spcPct val="90000"/>
              </a:lnSpc>
              <a:spcAft>
                <a:spcPts val="1200"/>
              </a:spcAft>
              <a:buFont typeface="Wingdings" panose="05000000000000000000" pitchFamily="2" charset="2"/>
              <a:buChar char="q"/>
              <a:defRPr/>
            </a:pPr>
            <a:r>
              <a:rPr lang="it-IT" altLang="x-none" sz="2400" dirty="0" smtClean="0">
                <a:latin typeface="Arial" panose="020B0604020202020204" pitchFamily="34" charset="0"/>
                <a:ea typeface="MS PGothic" charset="-128"/>
                <a:cs typeface="Arial" panose="020B0604020202020204" pitchFamily="34" charset="0"/>
              </a:rPr>
              <a:t>Aiuti </a:t>
            </a:r>
            <a:r>
              <a:rPr lang="it-IT" altLang="x-none" sz="2400" dirty="0">
                <a:latin typeface="Arial" panose="020B0604020202020204" pitchFamily="34" charset="0"/>
                <a:ea typeface="MS PGothic" charset="-128"/>
                <a:cs typeface="Arial" panose="020B0604020202020204" pitchFamily="34" charset="0"/>
              </a:rPr>
              <a:t>per attività connesse </a:t>
            </a:r>
            <a:r>
              <a:rPr lang="it-IT" altLang="x-none" sz="2400" b="1" dirty="0">
                <a:latin typeface="Arial" panose="020B0604020202020204" pitchFamily="34" charset="0"/>
                <a:ea typeface="MS PGothic" charset="-128"/>
                <a:cs typeface="Arial" panose="020B0604020202020204" pitchFamily="34" charset="0"/>
              </a:rPr>
              <a:t>all’esportazione</a:t>
            </a:r>
          </a:p>
          <a:p>
            <a:pPr algn="just">
              <a:lnSpc>
                <a:spcPct val="90000"/>
              </a:lnSpc>
              <a:spcAft>
                <a:spcPts val="1200"/>
              </a:spcAft>
              <a:buFont typeface="Wingdings" panose="05000000000000000000" pitchFamily="2" charset="2"/>
              <a:buChar char="q"/>
              <a:defRPr/>
            </a:pPr>
            <a:r>
              <a:rPr lang="it-IT" altLang="x-none" sz="2400" dirty="0" smtClean="0">
                <a:latin typeface="Arial" panose="020B0604020202020204" pitchFamily="34" charset="0"/>
                <a:ea typeface="MS PGothic" charset="-128"/>
                <a:cs typeface="Arial" panose="020B0604020202020204" pitchFamily="34" charset="0"/>
              </a:rPr>
              <a:t>Aiuti </a:t>
            </a:r>
            <a:r>
              <a:rPr lang="it-IT" altLang="x-none" sz="2400" b="1" dirty="0">
                <a:latin typeface="Arial" panose="020B0604020202020204" pitchFamily="34" charset="0"/>
                <a:ea typeface="MS PGothic" charset="-128"/>
                <a:cs typeface="Arial" panose="020B0604020202020204" pitchFamily="34" charset="0"/>
              </a:rPr>
              <a:t>subordinati all’uso di prodotti nazionali </a:t>
            </a:r>
            <a:r>
              <a:rPr lang="it-IT" altLang="x-none" sz="2400" dirty="0">
                <a:latin typeface="Arial" panose="020B0604020202020204" pitchFamily="34" charset="0"/>
                <a:ea typeface="MS PGothic" charset="-128"/>
                <a:cs typeface="Arial" panose="020B0604020202020204" pitchFamily="34" charset="0"/>
              </a:rPr>
              <a:t>rispetto a quelli </a:t>
            </a:r>
            <a:r>
              <a:rPr lang="it-IT" altLang="x-none" sz="2400" dirty="0" smtClean="0">
                <a:latin typeface="Arial" panose="020B0604020202020204" pitchFamily="34" charset="0"/>
                <a:ea typeface="MS PGothic" charset="-128"/>
                <a:cs typeface="Arial" panose="020B0604020202020204" pitchFamily="34" charset="0"/>
              </a:rPr>
              <a:t>d’importazione</a:t>
            </a:r>
            <a:endParaRPr lang="it-IT" altLang="x-none" sz="2400" dirty="0">
              <a:latin typeface="Arial" panose="020B0604020202020204" pitchFamily="34" charset="0"/>
              <a:ea typeface="MS PGothic" charset="-128"/>
              <a:cs typeface="Arial" panose="020B0604020202020204" pitchFamily="34" charset="0"/>
            </a:endParaRPr>
          </a:p>
        </p:txBody>
      </p:sp>
      <p:sp>
        <p:nvSpPr>
          <p:cNvPr id="6" name="Titolo 1"/>
          <p:cNvSpPr txBox="1">
            <a:spLocks/>
          </p:cNvSpPr>
          <p:nvPr/>
        </p:nvSpPr>
        <p:spPr>
          <a:xfrm>
            <a:off x="683568" y="200025"/>
            <a:ext cx="7772400" cy="5189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altLang="it-IT" sz="2400" b="1" dirty="0" smtClean="0">
                <a:latin typeface="Arial" panose="020B0604020202020204" pitchFamily="34" charset="0"/>
                <a:ea typeface="MS PGothic" panose="020B0600070205080204" pitchFamily="34" charset="-128"/>
                <a:cs typeface="+mn-cs"/>
              </a:rPr>
              <a:t>Dove il GBER non trova applicazione</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2181501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7504" y="764704"/>
            <a:ext cx="8856984" cy="5340281"/>
          </a:xfrm>
        </p:spPr>
        <p:txBody>
          <a:bodyPr>
            <a:normAutofit/>
          </a:bodyPr>
          <a:lstStyle/>
          <a:p>
            <a:pPr marL="0" indent="0" algn="just">
              <a:lnSpc>
                <a:spcPct val="90000"/>
              </a:lnSpc>
              <a:buFontTx/>
              <a:buNone/>
              <a:defRPr/>
            </a:pPr>
            <a:r>
              <a:rPr lang="it-IT" altLang="x-none" sz="2400" dirty="0">
                <a:latin typeface="Arial" panose="020B0604020202020204" pitchFamily="34" charset="0"/>
                <a:ea typeface="MS PGothic" charset="-128"/>
                <a:cs typeface="Arial" panose="020B0604020202020204" pitchFamily="34" charset="0"/>
              </a:rPr>
              <a:t>Il GBER </a:t>
            </a:r>
            <a:r>
              <a:rPr lang="it-IT" altLang="x-none" sz="2400" b="1" u="sng" dirty="0">
                <a:latin typeface="Arial" panose="020B0604020202020204" pitchFamily="34" charset="0"/>
                <a:ea typeface="MS PGothic" charset="-128"/>
                <a:cs typeface="Arial" panose="020B0604020202020204" pitchFamily="34" charset="0"/>
              </a:rPr>
              <a:t>non</a:t>
            </a:r>
            <a:r>
              <a:rPr lang="it-IT" altLang="x-none" sz="2400" dirty="0">
                <a:latin typeface="Arial" panose="020B0604020202020204" pitchFamily="34" charset="0"/>
                <a:ea typeface="MS PGothic" charset="-128"/>
                <a:cs typeface="Arial" panose="020B0604020202020204" pitchFamily="34" charset="0"/>
              </a:rPr>
              <a:t> si applica </a:t>
            </a:r>
            <a:r>
              <a:rPr lang="it-IT" altLang="x-none" sz="2400" dirty="0" smtClean="0">
                <a:latin typeface="Arial" panose="020B0604020202020204" pitchFamily="34" charset="0"/>
                <a:ea typeface="MS PGothic" charset="-128"/>
                <a:cs typeface="Arial" panose="020B0604020202020204" pitchFamily="34" charset="0"/>
              </a:rPr>
              <a:t>a, </a:t>
            </a:r>
            <a:r>
              <a:rPr lang="it-IT" altLang="x-none" sz="2400" b="1" dirty="0" smtClean="0">
                <a:latin typeface="Arial" panose="020B0604020202020204" pitchFamily="34" charset="0"/>
                <a:ea typeface="MS PGothic" charset="-128"/>
                <a:cs typeface="Arial" panose="020B0604020202020204" pitchFamily="34" charset="0"/>
              </a:rPr>
              <a:t>Art</a:t>
            </a:r>
            <a:r>
              <a:rPr lang="it-IT" altLang="x-none" sz="2400" b="1" dirty="0">
                <a:latin typeface="Arial" panose="020B0604020202020204" pitchFamily="34" charset="0"/>
                <a:ea typeface="MS PGothic" charset="-128"/>
                <a:cs typeface="Arial" panose="020B0604020202020204" pitchFamily="34" charset="0"/>
              </a:rPr>
              <a:t>. 1, Paragrafo </a:t>
            </a:r>
            <a:r>
              <a:rPr lang="it-IT" altLang="x-none" sz="2400" b="1" dirty="0" smtClean="0">
                <a:latin typeface="Arial" panose="020B0604020202020204" pitchFamily="34" charset="0"/>
                <a:ea typeface="MS PGothic" charset="-128"/>
                <a:cs typeface="Arial" panose="020B0604020202020204" pitchFamily="34" charset="0"/>
              </a:rPr>
              <a:t>3:</a:t>
            </a:r>
            <a:endParaRPr lang="it-IT" altLang="x-none" sz="2400" b="1" dirty="0">
              <a:latin typeface="Arial" panose="020B0604020202020204" pitchFamily="34" charset="0"/>
              <a:ea typeface="MS PGothic" charset="-128"/>
              <a:cs typeface="Arial" panose="020B0604020202020204" pitchFamily="34" charset="0"/>
            </a:endParaRPr>
          </a:p>
          <a:p>
            <a:pPr algn="just">
              <a:lnSpc>
                <a:spcPct val="90000"/>
              </a:lnSpc>
              <a:spcAft>
                <a:spcPts val="1200"/>
              </a:spcAft>
              <a:buFont typeface="Wingdings" panose="05000000000000000000" pitchFamily="2" charset="2"/>
              <a:buChar char="q"/>
              <a:defRPr/>
            </a:pPr>
            <a:r>
              <a:rPr lang="it-IT" altLang="x-none" sz="2400" dirty="0" smtClean="0">
                <a:latin typeface="Arial" panose="020B0604020202020204" pitchFamily="34" charset="0"/>
                <a:ea typeface="MS PGothic" charset="-128"/>
                <a:cs typeface="Arial" panose="020B0604020202020204" pitchFamily="34" charset="0"/>
              </a:rPr>
              <a:t>Aiuti </a:t>
            </a:r>
            <a:r>
              <a:rPr lang="it-IT" altLang="x-none" sz="2400" dirty="0">
                <a:latin typeface="Arial" panose="020B0604020202020204" pitchFamily="34" charset="0"/>
                <a:ea typeface="MS PGothic" charset="-128"/>
                <a:cs typeface="Arial" panose="020B0604020202020204" pitchFamily="34" charset="0"/>
              </a:rPr>
              <a:t>concessi nel settore della </a:t>
            </a:r>
            <a:r>
              <a:rPr lang="it-IT" altLang="x-none" sz="2400" b="1" dirty="0">
                <a:latin typeface="Arial" panose="020B0604020202020204" pitchFamily="34" charset="0"/>
                <a:ea typeface="MS PGothic" charset="-128"/>
                <a:cs typeface="Arial" panose="020B0604020202020204" pitchFamily="34" charset="0"/>
              </a:rPr>
              <a:t>pesca e dell’acquacoltura </a:t>
            </a:r>
            <a:r>
              <a:rPr lang="it-IT" altLang="x-none" sz="2400" dirty="0">
                <a:latin typeface="Arial" panose="020B0604020202020204" pitchFamily="34" charset="0"/>
                <a:ea typeface="MS PGothic" charset="-128"/>
                <a:cs typeface="Arial" panose="020B0604020202020204" pitchFamily="34" charset="0"/>
              </a:rPr>
              <a:t>(con eccezioni)</a:t>
            </a:r>
          </a:p>
          <a:p>
            <a:pPr algn="just">
              <a:lnSpc>
                <a:spcPct val="90000"/>
              </a:lnSpc>
              <a:spcAft>
                <a:spcPts val="1200"/>
              </a:spcAft>
              <a:buFont typeface="Wingdings" panose="05000000000000000000" pitchFamily="2" charset="2"/>
              <a:buChar char="q"/>
              <a:defRPr/>
            </a:pPr>
            <a:r>
              <a:rPr lang="it-IT" altLang="x-none" sz="2400" dirty="0" smtClean="0">
                <a:latin typeface="Arial" panose="020B0604020202020204" pitchFamily="34" charset="0"/>
                <a:ea typeface="MS PGothic" charset="-128"/>
                <a:cs typeface="Arial" panose="020B0604020202020204" pitchFamily="34" charset="0"/>
              </a:rPr>
              <a:t>Aiuti </a:t>
            </a:r>
            <a:r>
              <a:rPr lang="it-IT" altLang="x-none" sz="2400" dirty="0">
                <a:latin typeface="Arial" panose="020B0604020202020204" pitchFamily="34" charset="0"/>
                <a:ea typeface="MS PGothic" charset="-128"/>
                <a:cs typeface="Arial" panose="020B0604020202020204" pitchFamily="34" charset="0"/>
              </a:rPr>
              <a:t>concessi nel settore della </a:t>
            </a:r>
            <a:r>
              <a:rPr lang="it-IT" altLang="x-none" sz="2400" b="1" dirty="0">
                <a:latin typeface="Arial" panose="020B0604020202020204" pitchFamily="34" charset="0"/>
                <a:ea typeface="MS PGothic" charset="-128"/>
                <a:cs typeface="Arial" panose="020B0604020202020204" pitchFamily="34" charset="0"/>
              </a:rPr>
              <a:t>produzione primaria di prodotti </a:t>
            </a:r>
            <a:r>
              <a:rPr lang="it-IT" altLang="x-none" sz="2400" b="1" dirty="0" smtClean="0">
                <a:latin typeface="Arial" panose="020B0604020202020204" pitchFamily="34" charset="0"/>
                <a:ea typeface="MS PGothic" charset="-128"/>
                <a:cs typeface="Arial" panose="020B0604020202020204" pitchFamily="34" charset="0"/>
              </a:rPr>
              <a:t>agricoli </a:t>
            </a:r>
            <a:r>
              <a:rPr lang="it-IT" altLang="x-none" sz="2400" dirty="0" smtClean="0">
                <a:latin typeface="Arial" panose="020B0604020202020204" pitchFamily="34" charset="0"/>
                <a:ea typeface="MS PGothic" charset="-128"/>
                <a:cs typeface="Arial" panose="020B0604020202020204" pitchFamily="34" charset="0"/>
              </a:rPr>
              <a:t>(</a:t>
            </a:r>
            <a:r>
              <a:rPr lang="it-IT" altLang="x-none" sz="2400" dirty="0">
                <a:latin typeface="Arial" panose="020B0604020202020204" pitchFamily="34" charset="0"/>
                <a:ea typeface="MS PGothic" charset="-128"/>
                <a:cs typeface="Arial" panose="020B0604020202020204" pitchFamily="34" charset="0"/>
              </a:rPr>
              <a:t>con eccezioni)</a:t>
            </a:r>
          </a:p>
          <a:p>
            <a:pPr algn="just">
              <a:lnSpc>
                <a:spcPct val="90000"/>
              </a:lnSpc>
              <a:spcAft>
                <a:spcPts val="1200"/>
              </a:spcAft>
              <a:buFont typeface="Wingdings" panose="05000000000000000000" pitchFamily="2" charset="2"/>
              <a:buChar char="q"/>
              <a:defRPr/>
            </a:pPr>
            <a:r>
              <a:rPr lang="it-IT" altLang="x-none" sz="2400" dirty="0" smtClean="0">
                <a:latin typeface="Arial" panose="020B0604020202020204" pitchFamily="34" charset="0"/>
                <a:ea typeface="MS PGothic" charset="-128"/>
                <a:cs typeface="Arial" panose="020B0604020202020204" pitchFamily="34" charset="0"/>
              </a:rPr>
              <a:t>Aiuti </a:t>
            </a:r>
            <a:r>
              <a:rPr lang="it-IT" altLang="x-none" sz="2400" dirty="0">
                <a:latin typeface="Arial" panose="020B0604020202020204" pitchFamily="34" charset="0"/>
                <a:ea typeface="MS PGothic" charset="-128"/>
                <a:cs typeface="Arial" panose="020B0604020202020204" pitchFamily="34" charset="0"/>
              </a:rPr>
              <a:t>concessi nel settore della </a:t>
            </a:r>
            <a:r>
              <a:rPr lang="it-IT" altLang="x-none" sz="2400" b="1" dirty="0">
                <a:latin typeface="Arial" panose="020B0604020202020204" pitchFamily="34" charset="0"/>
                <a:ea typeface="MS PGothic" charset="-128"/>
                <a:cs typeface="Arial" panose="020B0604020202020204" pitchFamily="34" charset="0"/>
              </a:rPr>
              <a:t>trasformazione e commercializzazione di </a:t>
            </a:r>
            <a:r>
              <a:rPr lang="it-IT" altLang="x-none" sz="2400" b="1" dirty="0" smtClean="0">
                <a:latin typeface="Arial" panose="020B0604020202020204" pitchFamily="34" charset="0"/>
                <a:ea typeface="MS PGothic" charset="-128"/>
                <a:cs typeface="Arial" panose="020B0604020202020204" pitchFamily="34" charset="0"/>
              </a:rPr>
              <a:t>prodotti </a:t>
            </a:r>
            <a:r>
              <a:rPr lang="it-IT" altLang="x-none" sz="2400" b="1" dirty="0">
                <a:latin typeface="Arial" panose="020B0604020202020204" pitchFamily="34" charset="0"/>
                <a:ea typeface="MS PGothic" charset="-128"/>
                <a:cs typeface="Arial" panose="020B0604020202020204" pitchFamily="34" charset="0"/>
              </a:rPr>
              <a:t>agricoli </a:t>
            </a:r>
            <a:r>
              <a:rPr lang="it-IT" altLang="x-none" sz="2400" dirty="0">
                <a:latin typeface="Arial" panose="020B0604020202020204" pitchFamily="34" charset="0"/>
                <a:ea typeface="MS PGothic" charset="-128"/>
                <a:cs typeface="Arial" panose="020B0604020202020204" pitchFamily="34" charset="0"/>
              </a:rPr>
              <a:t>se fissati in base al prezzo o al quantitativo di tali prodotti </a:t>
            </a:r>
            <a:r>
              <a:rPr lang="it-IT" altLang="x-none" sz="2400" dirty="0" smtClean="0">
                <a:latin typeface="Arial" panose="020B0604020202020204" pitchFamily="34" charset="0"/>
                <a:ea typeface="MS PGothic" charset="-128"/>
                <a:cs typeface="Arial" panose="020B0604020202020204" pitchFamily="34" charset="0"/>
              </a:rPr>
              <a:t>o </a:t>
            </a:r>
            <a:r>
              <a:rPr lang="it-IT" altLang="x-none" sz="2400" dirty="0">
                <a:latin typeface="Arial" panose="020B0604020202020204" pitchFamily="34" charset="0"/>
                <a:ea typeface="MS PGothic" charset="-128"/>
                <a:cs typeface="Arial" panose="020B0604020202020204" pitchFamily="34" charset="0"/>
              </a:rPr>
              <a:t>se subordinati al fatto di venire trasferito a produttori primari</a:t>
            </a:r>
          </a:p>
          <a:p>
            <a:pPr algn="just">
              <a:lnSpc>
                <a:spcPct val="90000"/>
              </a:lnSpc>
              <a:spcAft>
                <a:spcPts val="1200"/>
              </a:spcAft>
              <a:buFont typeface="Wingdings" panose="05000000000000000000" pitchFamily="2" charset="2"/>
              <a:buChar char="q"/>
              <a:defRPr/>
            </a:pPr>
            <a:r>
              <a:rPr lang="it-IT" altLang="x-none" sz="2400" dirty="0" smtClean="0">
                <a:latin typeface="Arial" panose="020B0604020202020204" pitchFamily="34" charset="0"/>
                <a:ea typeface="MS PGothic" charset="-128"/>
                <a:cs typeface="Arial" panose="020B0604020202020204" pitchFamily="34" charset="0"/>
              </a:rPr>
              <a:t>Aiuti </a:t>
            </a:r>
            <a:r>
              <a:rPr lang="it-IT" altLang="x-none" sz="2400" dirty="0">
                <a:latin typeface="Arial" panose="020B0604020202020204" pitchFamily="34" charset="0"/>
                <a:ea typeface="MS PGothic" charset="-128"/>
                <a:cs typeface="Arial" panose="020B0604020202020204" pitchFamily="34" charset="0"/>
              </a:rPr>
              <a:t>per agevolare la chiusura di </a:t>
            </a:r>
            <a:r>
              <a:rPr lang="it-IT" altLang="x-none" sz="2400" b="1" dirty="0">
                <a:latin typeface="Arial" panose="020B0604020202020204" pitchFamily="34" charset="0"/>
                <a:ea typeface="MS PGothic" charset="-128"/>
                <a:cs typeface="Arial" panose="020B0604020202020204" pitchFamily="34" charset="0"/>
              </a:rPr>
              <a:t>miniere di carbone non competitive</a:t>
            </a:r>
          </a:p>
          <a:p>
            <a:pPr algn="just">
              <a:lnSpc>
                <a:spcPct val="90000"/>
              </a:lnSpc>
              <a:spcAft>
                <a:spcPts val="1200"/>
              </a:spcAft>
              <a:buFont typeface="Wingdings" panose="05000000000000000000" pitchFamily="2" charset="2"/>
              <a:buChar char="q"/>
              <a:defRPr/>
            </a:pPr>
            <a:r>
              <a:rPr lang="it-IT" altLang="x-none" sz="2400" dirty="0" smtClean="0">
                <a:latin typeface="Arial" panose="020B0604020202020204" pitchFamily="34" charset="0"/>
                <a:ea typeface="MS PGothic" charset="-128"/>
                <a:cs typeface="Arial" panose="020B0604020202020204" pitchFamily="34" charset="0"/>
              </a:rPr>
              <a:t>Alle </a:t>
            </a:r>
            <a:r>
              <a:rPr lang="it-IT" altLang="x-none" sz="2400" dirty="0">
                <a:latin typeface="Arial" panose="020B0604020202020204" pitchFamily="34" charset="0"/>
                <a:ea typeface="MS PGothic" charset="-128"/>
                <a:cs typeface="Arial" panose="020B0604020202020204" pitchFamily="34" charset="0"/>
              </a:rPr>
              <a:t>categorie di </a:t>
            </a:r>
            <a:r>
              <a:rPr lang="it-IT" altLang="x-none" sz="2400" b="1" dirty="0">
                <a:latin typeface="Arial" panose="020B0604020202020204" pitchFamily="34" charset="0"/>
                <a:ea typeface="MS PGothic" charset="-128"/>
                <a:cs typeface="Arial" panose="020B0604020202020204" pitchFamily="34" charset="0"/>
              </a:rPr>
              <a:t>aiuti a finalità regionale </a:t>
            </a:r>
            <a:r>
              <a:rPr lang="it-IT" altLang="x-none" sz="2400" dirty="0" smtClean="0">
                <a:latin typeface="Arial" panose="020B0604020202020204" pitchFamily="34" charset="0"/>
                <a:ea typeface="MS PGothic" charset="-128"/>
                <a:cs typeface="Arial" panose="020B0604020202020204" pitchFamily="34" charset="0"/>
              </a:rPr>
              <a:t>escluse dall’Art. 13</a:t>
            </a:r>
            <a:endParaRPr lang="it-IT" altLang="x-none" sz="2400" dirty="0">
              <a:latin typeface="Arial" panose="020B0604020202020204" pitchFamily="34" charset="0"/>
              <a:ea typeface="MS PGothic" charset="-128"/>
              <a:cs typeface="Arial" panose="020B0604020202020204" pitchFamily="34" charset="0"/>
            </a:endParaRPr>
          </a:p>
        </p:txBody>
      </p:sp>
      <p:sp>
        <p:nvSpPr>
          <p:cNvPr id="6" name="Titolo 1"/>
          <p:cNvSpPr txBox="1">
            <a:spLocks/>
          </p:cNvSpPr>
          <p:nvPr/>
        </p:nvSpPr>
        <p:spPr>
          <a:xfrm>
            <a:off x="683568" y="18020"/>
            <a:ext cx="7772400" cy="5189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altLang="it-IT" sz="2400" b="1" dirty="0" smtClean="0">
                <a:latin typeface="Arial" panose="020B0604020202020204" pitchFamily="34" charset="0"/>
                <a:ea typeface="MS PGothic" panose="020B0600070205080204" pitchFamily="34" charset="-128"/>
                <a:cs typeface="+mn-cs"/>
              </a:rPr>
              <a:t>Dove il GBER non trova applicazione</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3174240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egnaposto contenuto 2"/>
          <p:cNvSpPr>
            <a:spLocks noGrp="1"/>
          </p:cNvSpPr>
          <p:nvPr>
            <p:ph idx="1"/>
          </p:nvPr>
        </p:nvSpPr>
        <p:spPr>
          <a:xfrm>
            <a:off x="107504" y="589888"/>
            <a:ext cx="8928992" cy="5359392"/>
          </a:xfrm>
        </p:spPr>
        <p:txBody>
          <a:bodyPr>
            <a:noAutofit/>
          </a:bodyPr>
          <a:lstStyle/>
          <a:p>
            <a:pPr marL="0" indent="0" algn="just">
              <a:lnSpc>
                <a:spcPct val="90000"/>
              </a:lnSpc>
              <a:buFontTx/>
              <a:buNone/>
              <a:defRPr/>
            </a:pPr>
            <a:r>
              <a:rPr lang="it-IT" altLang="x-none" sz="2200" dirty="0">
                <a:latin typeface="Arial" panose="020B0604020202020204" pitchFamily="34" charset="0"/>
                <a:ea typeface="MS PGothic" charset="-128"/>
                <a:cs typeface="Arial" panose="020B0604020202020204" pitchFamily="34" charset="0"/>
              </a:rPr>
              <a:t>Il GBER </a:t>
            </a:r>
            <a:r>
              <a:rPr lang="it-IT" altLang="x-none" sz="2200" b="1" u="sng" dirty="0">
                <a:latin typeface="Arial" panose="020B0604020202020204" pitchFamily="34" charset="0"/>
                <a:ea typeface="MS PGothic" charset="-128"/>
                <a:cs typeface="Arial" panose="020B0604020202020204" pitchFamily="34" charset="0"/>
              </a:rPr>
              <a:t>non</a:t>
            </a:r>
            <a:r>
              <a:rPr lang="it-IT" altLang="x-none" sz="2200" dirty="0">
                <a:latin typeface="Arial" panose="020B0604020202020204" pitchFamily="34" charset="0"/>
                <a:ea typeface="MS PGothic" charset="-128"/>
                <a:cs typeface="Arial" panose="020B0604020202020204" pitchFamily="34" charset="0"/>
              </a:rPr>
              <a:t> si applica </a:t>
            </a:r>
            <a:r>
              <a:rPr lang="it-IT" altLang="x-none" sz="2200" dirty="0" smtClean="0">
                <a:latin typeface="Arial" panose="020B0604020202020204" pitchFamily="34" charset="0"/>
                <a:ea typeface="MS PGothic" charset="-128"/>
                <a:cs typeface="Arial" panose="020B0604020202020204" pitchFamily="34" charset="0"/>
              </a:rPr>
              <a:t>a, </a:t>
            </a:r>
            <a:r>
              <a:rPr lang="it-IT" altLang="x-none" sz="2200" b="1" dirty="0" smtClean="0">
                <a:latin typeface="Arial" panose="020B0604020202020204" pitchFamily="34" charset="0"/>
                <a:ea typeface="MS PGothic" charset="-128"/>
                <a:cs typeface="Arial" panose="020B0604020202020204" pitchFamily="34" charset="0"/>
              </a:rPr>
              <a:t>Art</a:t>
            </a:r>
            <a:r>
              <a:rPr lang="it-IT" altLang="x-none" sz="2200" b="1" dirty="0">
                <a:latin typeface="Arial" panose="020B0604020202020204" pitchFamily="34" charset="0"/>
                <a:ea typeface="MS PGothic" charset="-128"/>
                <a:cs typeface="Arial" panose="020B0604020202020204" pitchFamily="34" charset="0"/>
              </a:rPr>
              <a:t>. 1, </a:t>
            </a:r>
            <a:r>
              <a:rPr lang="it-IT" altLang="it-IT" sz="2200" b="1" dirty="0" smtClean="0">
                <a:latin typeface="Arial" panose="020B0604020202020204" pitchFamily="34" charset="0"/>
                <a:cs typeface="Arial" panose="020B0604020202020204" pitchFamily="34" charset="0"/>
              </a:rPr>
              <a:t>Paragrafo 4</a:t>
            </a:r>
            <a:r>
              <a:rPr lang="it-IT" altLang="it-IT" sz="2200" dirty="0" smtClean="0">
                <a:latin typeface="Arial" panose="020B0604020202020204" pitchFamily="34" charset="0"/>
                <a:cs typeface="Arial" panose="020B0604020202020204" pitchFamily="34" charset="0"/>
              </a:rPr>
              <a:t>:</a:t>
            </a:r>
          </a:p>
          <a:p>
            <a:pPr marL="0" indent="0" algn="just">
              <a:buFontTx/>
              <a:buNone/>
            </a:pPr>
            <a:r>
              <a:rPr lang="it-IT" altLang="it-IT" sz="2200" dirty="0" smtClean="0">
                <a:latin typeface="Arial" panose="020B0604020202020204" pitchFamily="34" charset="0"/>
                <a:cs typeface="Arial" panose="020B0604020202020204" pitchFamily="34" charset="0"/>
              </a:rPr>
              <a:t>Aiuti alle </a:t>
            </a:r>
            <a:r>
              <a:rPr lang="it-IT" altLang="it-IT" sz="2200" b="1" dirty="0" smtClean="0">
                <a:latin typeface="Arial" panose="020B0604020202020204" pitchFamily="34" charset="0"/>
                <a:cs typeface="Arial" panose="020B0604020202020204" pitchFamily="34" charset="0"/>
              </a:rPr>
              <a:t>imprese in difficoltà, </a:t>
            </a:r>
            <a:r>
              <a:rPr lang="it-IT" altLang="it-IT" sz="2200" dirty="0" smtClean="0">
                <a:latin typeface="Arial" panose="020B0604020202020204" pitchFamily="34" charset="0"/>
                <a:cs typeface="Arial" panose="020B0604020202020204" pitchFamily="34" charset="0"/>
              </a:rPr>
              <a:t>ad </a:t>
            </a:r>
            <a:r>
              <a:rPr lang="it-IT" altLang="it-IT" sz="2200" u="sng" dirty="0" smtClean="0">
                <a:latin typeface="Arial" panose="020B0604020202020204" pitchFamily="34" charset="0"/>
                <a:cs typeface="Arial" panose="020B0604020202020204" pitchFamily="34" charset="0"/>
              </a:rPr>
              <a:t>eccezione</a:t>
            </a:r>
            <a:r>
              <a:rPr lang="it-IT" altLang="it-IT" sz="2200" dirty="0" smtClean="0">
                <a:latin typeface="Arial" panose="020B0604020202020204" pitchFamily="34" charset="0"/>
                <a:cs typeface="Arial" panose="020B0604020202020204" pitchFamily="34" charset="0"/>
              </a:rPr>
              <a:t> dei regimi di aiuti destinati a ovviare ai danni arrecati da determinate calamità naturali, dei regimi di aiuti all'avviamento e dei regimi di aiuti a finalità regionale al funzionamento, purché tali regimi non prevedano per le imprese in difficoltà un trattamento più favorevole rispetto alle altre imprese</a:t>
            </a:r>
          </a:p>
          <a:p>
            <a:pPr marL="0" indent="0" algn="just">
              <a:buFontTx/>
              <a:buNone/>
            </a:pPr>
            <a:endParaRPr lang="it-IT" altLang="it-IT" sz="1000" dirty="0" smtClean="0">
              <a:latin typeface="Arial" panose="020B0604020202020204" pitchFamily="34" charset="0"/>
              <a:cs typeface="Arial" panose="020B0604020202020204" pitchFamily="34" charset="0"/>
            </a:endParaRPr>
          </a:p>
          <a:p>
            <a:pPr marL="0" indent="0" algn="just">
              <a:buFontTx/>
              <a:buNone/>
            </a:pPr>
            <a:r>
              <a:rPr lang="it-IT" altLang="it-IT" sz="2200" dirty="0" smtClean="0">
                <a:latin typeface="Arial" panose="020B0604020202020204" pitchFamily="34" charset="0"/>
                <a:cs typeface="Arial" panose="020B0604020202020204" pitchFamily="34" charset="0"/>
              </a:rPr>
              <a:t>Regimi di aiuto che non escludono esplicitamente il pagamento di aiuti individuali a favore di un'impresa destinataria di un ordine di recupero pendente per effetto di una precedente decisione della Commissione che dichiara un aiuto concesso dallo stesso Stato membro illegale e incompatibile con il mercato interno (“</a:t>
            </a:r>
            <a:r>
              <a:rPr lang="it-IT" altLang="it-IT" sz="2200" b="1" dirty="0" smtClean="0">
                <a:latin typeface="Arial" panose="020B0604020202020204" pitchFamily="34" charset="0"/>
                <a:cs typeface="Arial" panose="020B0604020202020204" pitchFamily="34" charset="0"/>
              </a:rPr>
              <a:t>Clausola </a:t>
            </a:r>
            <a:r>
              <a:rPr lang="it-IT" altLang="it-IT" sz="2200" b="1" dirty="0" err="1" smtClean="0">
                <a:latin typeface="Arial" panose="020B0604020202020204" pitchFamily="34" charset="0"/>
                <a:cs typeface="Arial" panose="020B0604020202020204" pitchFamily="34" charset="0"/>
              </a:rPr>
              <a:t>Deggendorf</a:t>
            </a:r>
            <a:r>
              <a:rPr lang="it-IT" altLang="it-IT" sz="2200" dirty="0" smtClean="0">
                <a:latin typeface="Arial" panose="020B0604020202020204" pitchFamily="34" charset="0"/>
                <a:cs typeface="Arial" panose="020B0604020202020204" pitchFamily="34" charset="0"/>
              </a:rPr>
              <a:t>”) ad eccezione dei regimi di aiuti destinati a ovviare ai danni arrecati da determinate calamità naturali</a:t>
            </a:r>
          </a:p>
          <a:p>
            <a:pPr marL="0" indent="0" algn="just">
              <a:buFontTx/>
              <a:buNone/>
            </a:pPr>
            <a:endParaRPr lang="it-IT" altLang="it-IT" sz="1000" dirty="0" smtClean="0">
              <a:latin typeface="Arial" panose="020B0604020202020204" pitchFamily="34" charset="0"/>
              <a:cs typeface="Arial" panose="020B0604020202020204" pitchFamily="34" charset="0"/>
            </a:endParaRPr>
          </a:p>
          <a:p>
            <a:pPr marL="0" indent="0" algn="just">
              <a:buFontTx/>
              <a:buNone/>
            </a:pPr>
            <a:r>
              <a:rPr lang="it-IT" altLang="it-IT" sz="2200" dirty="0" smtClean="0">
                <a:latin typeface="Arial" panose="020B0604020202020204" pitchFamily="34" charset="0"/>
                <a:cs typeface="Arial" panose="020B0604020202020204" pitchFamily="34" charset="0"/>
              </a:rPr>
              <a:t>Aiuti ad hoc per imprese sotto la “Clausola </a:t>
            </a:r>
            <a:r>
              <a:rPr lang="it-IT" altLang="it-IT" sz="2200" dirty="0" err="1" smtClean="0">
                <a:latin typeface="Arial" panose="020B0604020202020204" pitchFamily="34" charset="0"/>
                <a:cs typeface="Arial" panose="020B0604020202020204" pitchFamily="34" charset="0"/>
              </a:rPr>
              <a:t>Deggendorf</a:t>
            </a:r>
            <a:r>
              <a:rPr lang="it-IT" altLang="it-IT" sz="2200" dirty="0" smtClean="0">
                <a:latin typeface="Arial" panose="020B0604020202020204" pitchFamily="34" charset="0"/>
                <a:cs typeface="Arial" panose="020B0604020202020204" pitchFamily="34" charset="0"/>
              </a:rPr>
              <a:t>”</a:t>
            </a:r>
          </a:p>
        </p:txBody>
      </p:sp>
      <p:sp>
        <p:nvSpPr>
          <p:cNvPr id="5" name="Titolo 1"/>
          <p:cNvSpPr txBox="1">
            <a:spLocks/>
          </p:cNvSpPr>
          <p:nvPr/>
        </p:nvSpPr>
        <p:spPr>
          <a:xfrm>
            <a:off x="683568" y="18020"/>
            <a:ext cx="7772400" cy="5189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000" kern="1200">
                <a:solidFill>
                  <a:schemeClr val="tx1"/>
                </a:solidFill>
                <a:latin typeface="Helvetica" panose="020B0604020202020204" pitchFamily="34" charset="0"/>
                <a:ea typeface="+mj-ea"/>
                <a:cs typeface="+mj-cs"/>
              </a:defRPr>
            </a:lvl1pPr>
          </a:lstStyle>
          <a:p>
            <a:r>
              <a:rPr lang="it-IT" altLang="it-IT" sz="2400" b="1" dirty="0" smtClean="0">
                <a:latin typeface="Arial" panose="020B0604020202020204" pitchFamily="34" charset="0"/>
                <a:ea typeface="MS PGothic" panose="020B0600070205080204" pitchFamily="34" charset="-128"/>
                <a:cs typeface="+mn-cs"/>
              </a:rPr>
              <a:t>Dove il GBER non trova applicazione</a:t>
            </a:r>
            <a:endParaRPr lang="it-IT" altLang="it-IT" sz="2400" b="1" dirty="0">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xmlns="" val="1952135342"/>
      </p:ext>
    </p:extLst>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13805</TotalTime>
  <Words>5379</Words>
  <Application>Microsoft Office PowerPoint</Application>
  <PresentationFormat>Presentazione su schermo (4:3)</PresentationFormat>
  <Paragraphs>550</Paragraphs>
  <Slides>68</Slides>
  <Notes>5</Notes>
  <HiddenSlides>0</HiddenSlides>
  <MMClips>0</MMClips>
  <ScaleCrop>false</ScaleCrop>
  <HeadingPairs>
    <vt:vector size="4" baseType="variant">
      <vt:variant>
        <vt:lpstr>Tema</vt:lpstr>
      </vt:variant>
      <vt:variant>
        <vt:i4>1</vt:i4>
      </vt:variant>
      <vt:variant>
        <vt:lpstr>Titoli diapositive</vt:lpstr>
      </vt:variant>
      <vt:variant>
        <vt:i4>68</vt:i4>
      </vt:variant>
    </vt:vector>
  </HeadingPairs>
  <TitlesOfParts>
    <vt:vector size="69" baseType="lpstr">
      <vt:lpstr>Struttura predefinita</vt:lpstr>
      <vt:lpstr>Diapositiva 1</vt:lpstr>
      <vt:lpstr>Diapositiva 2</vt:lpstr>
      <vt:lpstr>Reg. 651/2014 GBER - Campo di applicazione (art.1)</vt:lpstr>
      <vt:lpstr>Campo di applicazione (art.1)</vt:lpstr>
      <vt:lpstr>Campo di applicazione (art.1)</vt:lpstr>
      <vt:lpstr>Campo di applicazione (art.1)</vt:lpstr>
      <vt:lpstr>Diapositiva 7</vt:lpstr>
      <vt:lpstr>Diapositiva 8</vt:lpstr>
      <vt:lpstr>Diapositiva 9</vt:lpstr>
      <vt:lpstr>Diapositiva 10</vt:lpstr>
      <vt:lpstr>Definizioni (art.2)</vt:lpstr>
      <vt:lpstr>Condizioni per l’esenzione (art.3)</vt:lpstr>
      <vt:lpstr>Soglie di notifica (art.4)</vt:lpstr>
      <vt:lpstr>Soglie di notifica (art.4)</vt:lpstr>
      <vt:lpstr>Soglie di notifica (art.4)</vt:lpstr>
      <vt:lpstr>Trasparenza degli aiuti (art.5)</vt:lpstr>
      <vt:lpstr>Effetto incentivazione (art.6)</vt:lpstr>
      <vt:lpstr>Effetto incentivazione (art.6)</vt:lpstr>
      <vt:lpstr>Effetto incentivazione (art.6)</vt:lpstr>
      <vt:lpstr>Intensità di aiuto e costi ammissibili (art.7)</vt:lpstr>
      <vt:lpstr>Opzioni semplificate in materia di costi (OSC)</vt:lpstr>
      <vt:lpstr>Cumulo (art.8)</vt:lpstr>
      <vt:lpstr>Pubblicazione e informazione (art.9)</vt:lpstr>
      <vt:lpstr>Revoca del beneficio dell’esenzione per categoria (art.10)</vt:lpstr>
      <vt:lpstr>Relazioni (art.11)</vt:lpstr>
      <vt:lpstr>Controllo (art.12) </vt:lpstr>
      <vt:lpstr>Disposizioni transitorie (art.58)</vt:lpstr>
      <vt:lpstr>Modifiche al GBER</vt:lpstr>
      <vt:lpstr> </vt:lpstr>
      <vt:lpstr> </vt:lpstr>
      <vt:lpstr> </vt:lpstr>
      <vt:lpstr> </vt:lpstr>
      <vt:lpstr>Il sostegno de minimis  Regolamento (UE) N. 1407/2013 della Commissione del 18 dicembre 2013 relativo all’applicazione degli articoli 107 e 108 del trattato sul funzionamento dell’Unione europea agli aiuti «de minimis»</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lpstr>Diapositiva 53</vt:lpstr>
      <vt:lpstr>Diapositiva 54</vt:lpstr>
      <vt:lpstr>Diapositiva 55</vt:lpstr>
      <vt:lpstr>Diapositiva 56</vt:lpstr>
      <vt:lpstr>Diapositiva 57</vt:lpstr>
      <vt:lpstr>Diapositiva 58</vt:lpstr>
      <vt:lpstr>Diapositiva 59</vt:lpstr>
      <vt:lpstr>Temporary framework Covid – 19</vt:lpstr>
      <vt:lpstr>Diapositiva 61</vt:lpstr>
      <vt:lpstr> </vt:lpstr>
      <vt:lpstr> </vt:lpstr>
      <vt:lpstr> </vt:lpstr>
      <vt:lpstr> </vt:lpstr>
      <vt:lpstr> </vt:lpstr>
      <vt:lpstr> </vt:lpstr>
      <vt:lpstr>Diapositiva 68</vt:lpstr>
    </vt:vector>
  </TitlesOfParts>
  <Company>CLES S.r.l.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Sviluppo locale di tipo partecipativo</dc:title>
  <dc:creator>****</dc:creator>
  <cp:lastModifiedBy>utente</cp:lastModifiedBy>
  <cp:revision>1790</cp:revision>
  <cp:lastPrinted>2013-09-18T14:10:13Z</cp:lastPrinted>
  <dcterms:created xsi:type="dcterms:W3CDTF">2012-03-01T17:56:19Z</dcterms:created>
  <dcterms:modified xsi:type="dcterms:W3CDTF">2020-06-09T15:02:04Z</dcterms:modified>
</cp:coreProperties>
</file>