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  <p:sldId id="279" r:id="rId21"/>
    <p:sldId id="277" r:id="rId22"/>
    <p:sldId id="259" r:id="rId23"/>
    <p:sldId id="25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95" r:id="rId35"/>
    <p:sldId id="289" r:id="rId36"/>
    <p:sldId id="290" r:id="rId37"/>
    <p:sldId id="291" r:id="rId38"/>
    <p:sldId id="293" r:id="rId39"/>
    <p:sldId id="292" r:id="rId40"/>
    <p:sldId id="294" r:id="rId41"/>
    <p:sldId id="296" r:id="rId42"/>
    <p:sldId id="298" r:id="rId43"/>
    <p:sldId id="299" r:id="rId44"/>
    <p:sldId id="260" r:id="rId4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io Pagnotta" initials="SP" lastIdx="1" clrIdx="0">
    <p:extLst>
      <p:ext uri="{19B8F6BF-5375-455C-9EA6-DF929625EA0E}">
        <p15:presenceInfo xmlns:p15="http://schemas.microsoft.com/office/powerpoint/2012/main" userId="02770c0e54955a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6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5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0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0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3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28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0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2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8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23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5F7B-A42A-4F7F-9A24-6599414FFCB8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B809-4011-4EF2-8267-5DCEC8DB1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1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d.it/archivio/progetti/aurora/download/download.htm" TargetMode="External"/><Relationship Id="rId2" Type="http://schemas.openxmlformats.org/officeDocument/2006/relationships/hyperlink" Target="https://www.fondazionescuolapatrimonio.it/archivio-centro-transizione-digitale-corso-multimedia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221829" y="2591275"/>
            <a:ext cx="7748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FORMAZIONE AGID – FORMEZ SULLA TRANSIZIONE DIGITALE DELLA PA </a:t>
            </a:r>
          </a:p>
        </p:txBody>
      </p:sp>
      <p:pic>
        <p:nvPicPr>
          <p:cNvPr id="11" name="Immagine 10" descr="Logo AgiD - Agenzia per l'Italia Digitale" title="Logo AgiD - Agenzia per l'Italia Digitale"/>
          <p:cNvPicPr/>
          <p:nvPr/>
        </p:nvPicPr>
        <p:blipFill>
          <a:blip r:embed="rId2"/>
          <a:srcRect l="-469" r="-469"/>
          <a:stretch>
            <a:fillRect/>
          </a:stretch>
        </p:blipFill>
        <p:spPr>
          <a:xfrm>
            <a:off x="777822" y="458291"/>
            <a:ext cx="3913922" cy="92228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03" y="669593"/>
            <a:ext cx="2579623" cy="6477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8DA716-B8FB-474F-AA6C-0C08CC4F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0" y="6217920"/>
            <a:ext cx="6850380" cy="64008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8E0EB652-EDBF-4698-B2A8-295E88173A26}"/>
              </a:ext>
            </a:extLst>
          </p:cNvPr>
          <p:cNvSpPr/>
          <p:nvPr/>
        </p:nvSpPr>
        <p:spPr>
          <a:xfrm>
            <a:off x="2670810" y="5664838"/>
            <a:ext cx="7632000" cy="3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866FAE-D4BE-46C1-95C8-353306521DD2}"/>
              </a:ext>
            </a:extLst>
          </p:cNvPr>
          <p:cNvSpPr txBox="1"/>
          <p:nvPr/>
        </p:nvSpPr>
        <p:spPr>
          <a:xfrm>
            <a:off x="2734783" y="4247935"/>
            <a:ext cx="76719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Progetto Informazione e formazione per la transizione digitale della PA nell'ambito del progetto «Italia Login – la casa del cittadino»</a:t>
            </a:r>
          </a:p>
          <a:p>
            <a:pPr algn="ctr">
              <a:spcBef>
                <a:spcPts val="1200"/>
              </a:spcBef>
            </a:pPr>
            <a:r>
              <a:rPr lang="it-IT" sz="16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(A valere sul PON </a:t>
            </a:r>
            <a:r>
              <a:rPr lang="it-IT" sz="16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r>
              <a:rPr lang="it-IT" sz="16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 Capacità Istituzionale 2014-2020)</a:t>
            </a:r>
          </a:p>
        </p:txBody>
      </p:sp>
    </p:spTree>
    <p:extLst>
      <p:ext uri="{BB962C8B-B14F-4D97-AF65-F5344CB8AC3E}">
        <p14:creationId xmlns:p14="http://schemas.microsoft.com/office/powerpoint/2010/main" val="174359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 documento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86071" y="1863140"/>
            <a:ext cx="10923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66CC"/>
                </a:solidFill>
              </a:rPr>
              <a:t>Un bene con intrinseca funzione giuridica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66CC"/>
                </a:solidFill>
                <a:cs typeface="Arial" charset="0"/>
              </a:rPr>
              <a:t>ll</a:t>
            </a:r>
            <a:r>
              <a:rPr lang="it-IT" sz="2400" dirty="0">
                <a:solidFill>
                  <a:srgbClr val="0066CC"/>
                </a:solidFill>
                <a:cs typeface="Arial" charset="0"/>
              </a:rPr>
              <a:t> documento (informatico) ha una funzione strumentale, intrinsecamente giuridica ed è quindi un bene (tutelato dal diritto) con cui si dà prova dell’esistenza di un fatto giuridico, di un diritto, di una relazione. In particolare:</a:t>
            </a:r>
          </a:p>
          <a:p>
            <a:pPr marL="914400" lvl="1" indent="-457200">
              <a:lnSpc>
                <a:spcPct val="80000"/>
              </a:lnSpc>
              <a:buFont typeface="Arial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il documento è </a:t>
            </a:r>
            <a:r>
              <a:rPr lang="it-IT" sz="2400" b="1" dirty="0">
                <a:solidFill>
                  <a:srgbClr val="0066CC"/>
                </a:solidFill>
              </a:rPr>
              <a:t>un oggetto materiale idoneo </a:t>
            </a:r>
            <a:r>
              <a:rPr lang="it-IT" sz="2400" dirty="0">
                <a:solidFill>
                  <a:srgbClr val="0066CC"/>
                </a:solidFill>
              </a:rPr>
              <a:t>a </a:t>
            </a:r>
            <a:r>
              <a:rPr lang="it-IT" sz="2400" b="1" dirty="0">
                <a:solidFill>
                  <a:srgbClr val="0066CC"/>
                </a:solidFill>
              </a:rPr>
              <a:t>rappresentare o a dare conoscenza di un fatto</a:t>
            </a:r>
            <a:r>
              <a:rPr lang="it-IT" sz="2400" dirty="0">
                <a:solidFill>
                  <a:srgbClr val="0066CC"/>
                </a:solidFill>
              </a:rPr>
              <a:t>; </a:t>
            </a:r>
          </a:p>
          <a:p>
            <a:pPr marL="914400" lvl="1" indent="-457200">
              <a:lnSpc>
                <a:spcPct val="80000"/>
              </a:lnSpc>
              <a:buFont typeface="Arial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è spesso uno scritto  (ma in ambiente digitale assume sempre più frequentemente altre e nuove dimensioni) che rispetta requisiti definiti dal sistema giuridico</a:t>
            </a:r>
            <a:r>
              <a:rPr lang="it-IT" sz="2400" i="1" dirty="0">
                <a:solidFill>
                  <a:srgbClr val="0066CC"/>
                </a:solidFill>
                <a:cs typeface="Arial" charset="0"/>
              </a:rPr>
              <a:t>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 documento: elementi costitutivi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86071" y="1863140"/>
            <a:ext cx="10923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  <a:cs typeface="Arial" charset="0"/>
              </a:rPr>
              <a:t>Gli elementi costitutivi  del documento (non solo informatico) in quanto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rappresentazione di atti e fatti giuridicamente rilevanti </a:t>
            </a:r>
            <a:r>
              <a:rPr lang="it-IT" sz="2400" dirty="0">
                <a:solidFill>
                  <a:srgbClr val="0066CC"/>
                </a:solidFill>
                <a:cs typeface="Arial" charset="0"/>
              </a:rPr>
              <a:t>sono: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it-IT" sz="2400" b="1" dirty="0">
              <a:solidFill>
                <a:srgbClr val="0066CC"/>
              </a:solidFill>
              <a:cs typeface="Arial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p</a:t>
            </a:r>
            <a:r>
              <a:rPr lang="it-IT" altLang="it-IT" sz="2400" b="1" dirty="0">
                <a:solidFill>
                  <a:srgbClr val="0066CC"/>
                </a:solidFill>
              </a:rPr>
              <a:t>rovenienza </a:t>
            </a:r>
            <a:r>
              <a:rPr lang="it-IT" altLang="it-IT" sz="2400" dirty="0">
                <a:solidFill>
                  <a:srgbClr val="0066CC"/>
                </a:solidFill>
              </a:rPr>
              <a:t>(assunzione di responsabilità del contenuto rappresentato da parte di una persona fisica)</a:t>
            </a:r>
            <a:r>
              <a:rPr lang="it-IT" altLang="it-IT" sz="2400" b="1" dirty="0">
                <a:solidFill>
                  <a:srgbClr val="0066CC"/>
                </a:solidFill>
              </a:rPr>
              <a:t>,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0066CC"/>
                </a:solidFill>
              </a:rPr>
              <a:t>contenuto stabile </a:t>
            </a:r>
            <a:r>
              <a:rPr lang="it-IT" altLang="it-IT" sz="2400" dirty="0">
                <a:solidFill>
                  <a:srgbClr val="0066CC"/>
                </a:solidFill>
              </a:rPr>
              <a:t>(garantito e verificabile nella sua integrità originaria),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0066CC"/>
                </a:solidFill>
              </a:rPr>
              <a:t>data certa </a:t>
            </a:r>
            <a:r>
              <a:rPr lang="it-IT" altLang="it-IT" sz="2400" dirty="0">
                <a:solidFill>
                  <a:srgbClr val="0066CC"/>
                </a:solidFill>
              </a:rPr>
              <a:t>(opponibile a terzi comunque in grado di collocare la manifestazione di volontà nello spazio e nel tempo)</a:t>
            </a:r>
            <a:r>
              <a:rPr lang="it-IT" altLang="it-IT" sz="2400" b="1" dirty="0">
                <a:solidFill>
                  <a:srgbClr val="0066CC"/>
                </a:solidFill>
              </a:rPr>
              <a:t>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66CC"/>
              </a:solidFill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Sono</a:t>
            </a:r>
            <a:r>
              <a:rPr lang="it-IT" sz="2400" dirty="0">
                <a:solidFill>
                  <a:srgbClr val="0066CC"/>
                </a:solidFill>
              </a:rPr>
              <a:t> requisiti (CHI, CHE COSA, QUANDO) </a:t>
            </a:r>
            <a:r>
              <a:rPr lang="it-IT" sz="2400" b="1" u="sng" dirty="0">
                <a:solidFill>
                  <a:srgbClr val="0066CC"/>
                </a:solidFill>
              </a:rPr>
              <a:t>strettamente interrelati e verificabili</a:t>
            </a:r>
            <a:r>
              <a:rPr lang="it-IT" sz="2400" i="1" dirty="0">
                <a:solidFill>
                  <a:srgbClr val="0066CC"/>
                </a:solidFill>
                <a:cs typeface="Arial" charset="0"/>
              </a:rPr>
              <a:t>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Requisiti irrinunciabili del documento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86071" y="1863140"/>
            <a:ext cx="10923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it-IT" sz="2400" b="1" dirty="0">
                <a:solidFill>
                  <a:srgbClr val="0066CC"/>
                </a:solidFill>
              </a:rPr>
              <a:t>È  sempre necessario per garantire il valore giuridico del documento e la sua funzione probatoria che siano assicurati (e verificabili nel tempo</a:t>
            </a:r>
            <a:r>
              <a:rPr lang="it-IT" sz="2400" dirty="0">
                <a:solidFill>
                  <a:srgbClr val="0066CC"/>
                </a:solidFill>
              </a:rPr>
              <a:t>): </a:t>
            </a:r>
          </a:p>
          <a:p>
            <a:pPr marL="800100" lvl="1" indent="-342900">
              <a:spcBef>
                <a:spcPct val="0"/>
              </a:spcBef>
              <a:buFont typeface="Arial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l’identità dell’autore </a:t>
            </a:r>
            <a:r>
              <a:rPr lang="it-IT" sz="2400" dirty="0">
                <a:solidFill>
                  <a:srgbClr val="0066CC"/>
                </a:solidFill>
              </a:rPr>
              <a:t>(per esempio ricorrendo al deposito della firma autografa, al certificato qualificato nel caso di firma elettronica; all’utilizzo di dispositivi informatici e informazioni su cui l’autore abbia pieno possesso);</a:t>
            </a:r>
          </a:p>
          <a:p>
            <a:pPr marL="800100" lvl="1" indent="-342900">
              <a:spcBef>
                <a:spcPct val="0"/>
              </a:spcBef>
              <a:buFont typeface="Arial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l’integrità del contenuto  </a:t>
            </a:r>
            <a:r>
              <a:rPr lang="it-IT" sz="2400" dirty="0">
                <a:solidFill>
                  <a:srgbClr val="0066CC"/>
                </a:solidFill>
              </a:rPr>
              <a:t>(per esempio utilizzando la sottoscrizione autografa in calce al documento, l’impronta digitale del documento digitale riportata nella segnatura e nel sistema di registrazione);</a:t>
            </a:r>
          </a:p>
          <a:p>
            <a:pPr marL="800100" lvl="1" indent="-342900">
              <a:spcBef>
                <a:spcPct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</a:t>
            </a:r>
            <a:r>
              <a:rPr lang="it-IT" sz="2400" b="1" dirty="0">
                <a:solidFill>
                  <a:srgbClr val="0066CC"/>
                </a:solidFill>
              </a:rPr>
              <a:t>data certa </a:t>
            </a:r>
            <a:r>
              <a:rPr lang="it-IT" sz="2400" dirty="0">
                <a:solidFill>
                  <a:srgbClr val="0066CC"/>
                </a:solidFill>
              </a:rPr>
              <a:t>della formazione del documento (applicando strumenti di validazione temporale: segnatura di protocollo, versamento in sistemi di conservazione, PEC, marca temporale)</a:t>
            </a:r>
            <a:r>
              <a:rPr lang="it-IT" sz="2400" i="1" dirty="0">
                <a:solidFill>
                  <a:srgbClr val="0066CC"/>
                </a:solidFill>
                <a:cs typeface="Arial" charset="0"/>
              </a:rPr>
              <a:t>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Requisiti irrinunciabili del documento: le criticità della dimensione digitale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29784" y="1655164"/>
            <a:ext cx="10787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it-IT" sz="2400" dirty="0">
                <a:solidFill>
                  <a:srgbClr val="0066CC"/>
                </a:solidFill>
                <a:cs typeface="Arial" charset="0"/>
              </a:rPr>
              <a:t>Le garanzie di controllo sulla qualità dei documenti e degli elementi costitutivi si modificano nella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dimensione digitale che consente o impone soluzioni diverse:</a:t>
            </a:r>
          </a:p>
          <a:p>
            <a:pPr marL="6858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l’identità dell’autore e la sua manifestazione di volontà </a:t>
            </a:r>
            <a:r>
              <a:rPr lang="it-IT" sz="2400" dirty="0">
                <a:solidFill>
                  <a:srgbClr val="0066CC"/>
                </a:solidFill>
              </a:rPr>
              <a:t>possono richiedere diversi tipi di firma elettronica (semplice, avanzata, digitale);</a:t>
            </a:r>
          </a:p>
          <a:p>
            <a:pPr marL="6858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l’integrità del contenuto  </a:t>
            </a:r>
            <a:r>
              <a:rPr lang="it-IT" sz="2400" dirty="0">
                <a:solidFill>
                  <a:srgbClr val="0066CC"/>
                </a:solidFill>
              </a:rPr>
              <a:t>può limitarsi alla gestione dell’impronta del documento o richiedere l’immediato versamento nel sistema di conservazione digitale;</a:t>
            </a:r>
          </a:p>
          <a:p>
            <a:pPr marL="6858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</a:t>
            </a:r>
            <a:r>
              <a:rPr lang="it-IT" sz="2400" b="1" dirty="0">
                <a:solidFill>
                  <a:srgbClr val="0066CC"/>
                </a:solidFill>
              </a:rPr>
              <a:t>data certa </a:t>
            </a:r>
            <a:r>
              <a:rPr lang="it-IT" sz="2400" dirty="0">
                <a:solidFill>
                  <a:srgbClr val="0066CC"/>
                </a:solidFill>
              </a:rPr>
              <a:t>della formazione del documento potrebbe </a:t>
            </a:r>
            <a:r>
              <a:rPr lang="it-IT" sz="2400" b="1" dirty="0">
                <a:solidFill>
                  <a:srgbClr val="0066CC"/>
                </a:solidFill>
              </a:rPr>
              <a:t>non dover essere sempre opponibile a terzi</a:t>
            </a:r>
            <a:r>
              <a:rPr lang="it-IT" sz="2400" dirty="0">
                <a:solidFill>
                  <a:srgbClr val="0066CC"/>
                </a:solidFill>
              </a:rPr>
              <a:t>.</a:t>
            </a:r>
          </a:p>
          <a:p>
            <a:pPr marL="342900">
              <a:spcBef>
                <a:spcPct val="0"/>
              </a:spcBef>
            </a:pPr>
            <a:r>
              <a:rPr lang="it-IT" sz="2400" dirty="0">
                <a:solidFill>
                  <a:srgbClr val="0066CC"/>
                </a:solidFill>
              </a:rPr>
              <a:t>La diversità dei processi e la tipologia degli atti incidono sui livelli di garanzia e devono essere gestite in base ai </a:t>
            </a:r>
            <a:r>
              <a:rPr lang="it-IT" sz="2400" b="1" dirty="0">
                <a:solidFill>
                  <a:srgbClr val="0066CC"/>
                </a:solidFill>
              </a:rPr>
              <a:t>contesti specifici, tenendo conto della sostenibilità ma anche della uniformità della gestione.</a:t>
            </a:r>
            <a:endParaRPr lang="it-IT" sz="2400" b="1" dirty="0">
              <a:solidFill>
                <a:srgbClr val="0066CC"/>
              </a:solidFill>
              <a:cs typeface="Arial" charset="0"/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Valore legale del documento informatico- 1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193566" y="1333448"/>
            <a:ext cx="10923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 </a:t>
            </a:r>
            <a:r>
              <a:rPr lang="it-IT" altLang="en-US" sz="2400" b="1" dirty="0">
                <a:solidFill>
                  <a:srgbClr val="0066CC"/>
                </a:solidFill>
              </a:rPr>
              <a:t>CAD, artt. 20-21, 40</a:t>
            </a:r>
            <a:r>
              <a:rPr lang="it-IT" altLang="en-US" sz="2400" b="1" i="1" dirty="0">
                <a:solidFill>
                  <a:srgbClr val="0066CC"/>
                </a:solidFill>
              </a:rPr>
              <a:t>; </a:t>
            </a:r>
            <a:r>
              <a:rPr lang="it-IT" altLang="en-US" sz="2400" b="1" dirty="0">
                <a:solidFill>
                  <a:srgbClr val="0066CC"/>
                </a:solidFill>
              </a:rPr>
              <a:t>Linee guida </a:t>
            </a:r>
            <a:r>
              <a:rPr lang="it-IT" altLang="en-US" sz="2400" b="1" dirty="0" err="1">
                <a:solidFill>
                  <a:srgbClr val="0066CC"/>
                </a:solidFill>
              </a:rPr>
              <a:t>Agid</a:t>
            </a:r>
            <a:r>
              <a:rPr lang="it-IT" altLang="en-US" sz="2400" b="1" dirty="0">
                <a:solidFill>
                  <a:srgbClr val="0066CC"/>
                </a:solidFill>
              </a:rPr>
              <a:t> cap. 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Il documento informatico soddisfa </a:t>
            </a:r>
            <a:r>
              <a:rPr lang="it-IT" sz="2400" b="1" dirty="0">
                <a:solidFill>
                  <a:srgbClr val="0066CC"/>
                </a:solidFill>
              </a:rPr>
              <a:t>pienamente</a:t>
            </a:r>
            <a:r>
              <a:rPr lang="it-IT" sz="2400" dirty="0">
                <a:solidFill>
                  <a:srgbClr val="0066CC"/>
                </a:solidFill>
              </a:rPr>
              <a:t> il </a:t>
            </a:r>
            <a:r>
              <a:rPr lang="it-IT" sz="2400" b="1" dirty="0">
                <a:solidFill>
                  <a:srgbClr val="0066CC"/>
                </a:solidFill>
              </a:rPr>
              <a:t>requisito della forma scritta</a:t>
            </a:r>
            <a:r>
              <a:rPr lang="it-IT" sz="2400" dirty="0">
                <a:solidFill>
                  <a:srgbClr val="0066CC"/>
                </a:solidFill>
              </a:rPr>
              <a:t>  e ha </a:t>
            </a:r>
            <a:r>
              <a:rPr lang="it-IT" sz="2400" b="1" dirty="0">
                <a:solidFill>
                  <a:srgbClr val="0066CC"/>
                </a:solidFill>
              </a:rPr>
              <a:t>l’efficacia probatoria </a:t>
            </a:r>
            <a:r>
              <a:rPr lang="it-IT" sz="2400" dirty="0">
                <a:solidFill>
                  <a:srgbClr val="0066CC"/>
                </a:solidFill>
              </a:rPr>
              <a:t>prevista dall’art. 2702 c.c. se sono rispettate  le seguenti condizioni: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è </a:t>
            </a:r>
            <a:r>
              <a:rPr lang="it-IT" sz="2400" b="1" dirty="0" err="1">
                <a:solidFill>
                  <a:srgbClr val="0066CC"/>
                </a:solidFill>
              </a:rPr>
              <a:t>ricondubile</a:t>
            </a:r>
            <a:r>
              <a:rPr lang="it-IT" sz="2400" b="1" u="sng" dirty="0">
                <a:solidFill>
                  <a:srgbClr val="0066CC"/>
                </a:solidFill>
              </a:rPr>
              <a:t> all’autore in modo certo</a:t>
            </a:r>
            <a:r>
              <a:rPr lang="it-IT" sz="2400" dirty="0">
                <a:solidFill>
                  <a:srgbClr val="0066CC"/>
                </a:solidFill>
              </a:rPr>
              <a:t>: è necessario identificare la persona fisica, ma anche il contenuto sottoscritto come sua manifestazione di volontà,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Il processo di formazione del documento ne garantisce la sicurezza, l’integrità e l’immodificabilità</a:t>
            </a:r>
            <a:r>
              <a:rPr lang="it-IT" sz="2400" dirty="0">
                <a:solidFill>
                  <a:srgbClr val="0066CC"/>
                </a:solidFill>
              </a:rPr>
              <a:t>.</a:t>
            </a:r>
            <a:endParaRPr lang="it-IT" sz="2400" b="1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L’utilizzo di </a:t>
            </a:r>
            <a:r>
              <a:rPr lang="it-IT" sz="2400" b="1" dirty="0">
                <a:solidFill>
                  <a:srgbClr val="0066CC"/>
                </a:solidFill>
              </a:rPr>
              <a:t>una firma avanzata </a:t>
            </a:r>
            <a:r>
              <a:rPr lang="it-IT" sz="2400" dirty="0">
                <a:solidFill>
                  <a:srgbClr val="0066CC"/>
                </a:solidFill>
              </a:rPr>
              <a:t>(di cui la firma digitale è una fattispecie) soddisfa entrambi le condizioni consentendo la verifica della identità dell’autore e l’integrità dei contenuti del documento</a:t>
            </a:r>
          </a:p>
          <a:p>
            <a:pPr marL="342900" indent="-342900">
              <a:spcBef>
                <a:spcPct val="0"/>
              </a:spcBef>
            </a:pPr>
            <a:endParaRPr lang="it-IT" sz="2400" b="1" dirty="0">
              <a:solidFill>
                <a:srgbClr val="0066CC"/>
              </a:solidFill>
              <a:cs typeface="Arial" charset="0"/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Valore legale del documento informatico - 2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193566" y="1333448"/>
            <a:ext cx="10923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 </a:t>
            </a:r>
            <a:r>
              <a:rPr lang="it-IT" altLang="en-US" sz="2400" b="1" dirty="0">
                <a:solidFill>
                  <a:srgbClr val="0066CC"/>
                </a:solidFill>
              </a:rPr>
              <a:t>CAD, artt. 20-21, 40</a:t>
            </a:r>
            <a:r>
              <a:rPr lang="it-IT" altLang="en-US" sz="2400" b="1" i="1" dirty="0">
                <a:solidFill>
                  <a:srgbClr val="0066CC"/>
                </a:solidFill>
              </a:rPr>
              <a:t>; </a:t>
            </a:r>
            <a:r>
              <a:rPr lang="it-IT" altLang="en-US" sz="2400" b="1" dirty="0">
                <a:solidFill>
                  <a:srgbClr val="0066CC"/>
                </a:solidFill>
              </a:rPr>
              <a:t>Linee guida </a:t>
            </a:r>
            <a:r>
              <a:rPr lang="it-IT" altLang="en-US" sz="2400" b="1" dirty="0" err="1">
                <a:solidFill>
                  <a:srgbClr val="0066CC"/>
                </a:solidFill>
              </a:rPr>
              <a:t>Agid</a:t>
            </a:r>
            <a:r>
              <a:rPr lang="it-IT" altLang="en-US" sz="2400" b="1" dirty="0">
                <a:solidFill>
                  <a:srgbClr val="0066CC"/>
                </a:solidFill>
              </a:rPr>
              <a:t> cap. 2</a:t>
            </a:r>
          </a:p>
          <a:p>
            <a:pPr algn="ctr"/>
            <a:endParaRPr lang="it-IT" sz="2400" b="1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In assenza di tali condizioni, l’idoneità del documento informatico a soddisfare il requisito della forma scritta e il suo valore probatorio sono </a:t>
            </a:r>
            <a:r>
              <a:rPr lang="it-IT" sz="2400" b="1" dirty="0">
                <a:solidFill>
                  <a:srgbClr val="0066CC"/>
                </a:solidFill>
              </a:rPr>
              <a:t>liberamente valutabili in giudizio</a:t>
            </a:r>
            <a:r>
              <a:rPr lang="it-IT" sz="2400" dirty="0">
                <a:solidFill>
                  <a:srgbClr val="0066CC"/>
                </a:solidFill>
              </a:rPr>
              <a:t>, sempre in relazione alle caratteristiche di sicurezza, integrità e immodificabilità del documento medesimo.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firma elettronica digitale assicura provenienza e integrità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20842" y="1796716"/>
            <a:ext cx="107963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800" dirty="0">
                <a:solidFill>
                  <a:srgbClr val="0066CC"/>
                </a:solidFill>
              </a:rPr>
              <a:t>La firma elettronica digitale garantisce le condizioni di validità e di efficacia probatoria del documento informatico in quanto </a:t>
            </a:r>
          </a:p>
          <a:p>
            <a:pPr lvl="1" eaLnBrk="1" hangingPunct="1"/>
            <a:r>
              <a:rPr lang="it-IT" sz="2400" dirty="0">
                <a:solidFill>
                  <a:srgbClr val="0066CC"/>
                </a:solidFill>
              </a:rPr>
              <a:t>è basata su un certificato  che </a:t>
            </a:r>
            <a:r>
              <a:rPr lang="it-IT" sz="2400" b="1" dirty="0">
                <a:solidFill>
                  <a:srgbClr val="0066CC"/>
                </a:solidFill>
              </a:rPr>
              <a:t>identifica il firmatario in modo manifesto e univoco</a:t>
            </a:r>
            <a:r>
              <a:rPr lang="it-IT" sz="2400" dirty="0">
                <a:solidFill>
                  <a:srgbClr val="0066CC"/>
                </a:solidFill>
              </a:rPr>
              <a:t>;</a:t>
            </a:r>
          </a:p>
          <a:p>
            <a:pPr lvl="1" eaLnBrk="1" hangingPunct="1"/>
            <a:r>
              <a:rPr lang="it-IT" sz="2400" dirty="0">
                <a:solidFill>
                  <a:srgbClr val="0066CC"/>
                </a:solidFill>
              </a:rPr>
              <a:t>è creata mediante </a:t>
            </a:r>
            <a:r>
              <a:rPr lang="it-IT" sz="2400" b="1" dirty="0">
                <a:solidFill>
                  <a:srgbClr val="0066CC"/>
                </a:solidFill>
              </a:rPr>
              <a:t>un dispositivo sicuro di cui il firmatario ha il pieno controllo;</a:t>
            </a:r>
          </a:p>
          <a:p>
            <a:pPr lvl="1" eaLnBrk="1" hangingPunct="1"/>
            <a:r>
              <a:rPr lang="it-IT" sz="2400" dirty="0">
                <a:solidFill>
                  <a:srgbClr val="0066CC"/>
                </a:solidFill>
              </a:rPr>
              <a:t>il suo utilizzo </a:t>
            </a:r>
            <a:r>
              <a:rPr lang="it-IT" sz="2400" b="1" dirty="0">
                <a:solidFill>
                  <a:srgbClr val="0066CC"/>
                </a:solidFill>
              </a:rPr>
              <a:t>collega la firma ai dati </a:t>
            </a:r>
            <a:r>
              <a:rPr lang="it-IT" sz="2400" dirty="0">
                <a:solidFill>
                  <a:srgbClr val="0066CC"/>
                </a:solidFill>
              </a:rPr>
              <a:t>cui si riferisce in modo da </a:t>
            </a:r>
            <a:r>
              <a:rPr lang="it-IT" sz="2400" b="1" dirty="0">
                <a:solidFill>
                  <a:srgbClr val="0066CC"/>
                </a:solidFill>
              </a:rPr>
              <a:t>consentire l'identificazione di ogni loro successiva modifica </a:t>
            </a:r>
            <a:r>
              <a:rPr lang="it-IT" sz="2400" dirty="0">
                <a:solidFill>
                  <a:srgbClr val="0066CC"/>
                </a:solidFill>
              </a:rPr>
              <a:t>(controllo dell’integrità e della immodificabilità del documento).</a:t>
            </a:r>
            <a:endParaRPr lang="it-IT" sz="2400" b="1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firma elettronica digitale non garantisce la data certa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193566" y="1333448"/>
            <a:ext cx="10923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800" dirty="0">
                <a:solidFill>
                  <a:srgbClr val="0066CC"/>
                </a:solidFill>
              </a:rPr>
              <a:t>Nessun tipo di firma elettronica è in grado di garantire </a:t>
            </a:r>
            <a:r>
              <a:rPr lang="it-IT" sz="2800" b="1" dirty="0">
                <a:solidFill>
                  <a:srgbClr val="0066CC"/>
                </a:solidFill>
              </a:rPr>
              <a:t>data certa </a:t>
            </a:r>
            <a:r>
              <a:rPr lang="it-IT" sz="2800" dirty="0">
                <a:solidFill>
                  <a:srgbClr val="0066CC"/>
                </a:solidFill>
              </a:rPr>
              <a:t>e quindi, in caso di certificato scaduto, revocato o sospeso è indispensabile che il documento </a:t>
            </a:r>
            <a:r>
              <a:rPr lang="it-IT" sz="2800" b="1" dirty="0">
                <a:solidFill>
                  <a:srgbClr val="0066CC"/>
                </a:solidFill>
              </a:rPr>
              <a:t>disponga di un riferimento temporale opponibile a terzi </a:t>
            </a:r>
            <a:r>
              <a:rPr lang="it-IT" sz="2800" dirty="0">
                <a:solidFill>
                  <a:srgbClr val="0066CC"/>
                </a:solidFill>
              </a:rPr>
              <a:t>che ne attesti la formazione con data verificabile antecedente la data di scadenza, revoca o sospensione del certificato.</a:t>
            </a:r>
            <a:endParaRPr lang="it-IT" sz="2800" b="1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Riferimento temporale e sistemi di validazione temporale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241693" y="1655164"/>
            <a:ext cx="109236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66CC"/>
                </a:solidFill>
              </a:rPr>
              <a:t>Il riferimento temporale è l’informazione che </a:t>
            </a:r>
            <a:r>
              <a:rPr lang="it-IT" sz="2400" b="1" dirty="0">
                <a:solidFill>
                  <a:srgbClr val="0066CC"/>
                </a:solidFill>
              </a:rPr>
              <a:t>indica la data e l’ora del documento</a:t>
            </a:r>
            <a:r>
              <a:rPr lang="it-IT" sz="2400" dirty="0">
                <a:solidFill>
                  <a:srgbClr val="0066CC"/>
                </a:solidFill>
              </a:rPr>
              <a:t>.</a:t>
            </a:r>
          </a:p>
          <a:p>
            <a:r>
              <a:rPr lang="it-IT" sz="2400" dirty="0">
                <a:solidFill>
                  <a:srgbClr val="0066CC"/>
                </a:solidFill>
              </a:rPr>
              <a:t>Un documento ha </a:t>
            </a:r>
            <a:r>
              <a:rPr lang="it-IT" sz="2400" b="1" dirty="0">
                <a:solidFill>
                  <a:srgbClr val="0066CC"/>
                </a:solidFill>
              </a:rPr>
              <a:t>data certa </a:t>
            </a:r>
            <a:r>
              <a:rPr lang="it-IT" sz="2400" dirty="0">
                <a:solidFill>
                  <a:srgbClr val="0066CC"/>
                </a:solidFill>
              </a:rPr>
              <a:t>quando è possibile </a:t>
            </a:r>
            <a:r>
              <a:rPr lang="it-IT" sz="2400" u="sng" dirty="0">
                <a:solidFill>
                  <a:srgbClr val="0066CC"/>
                </a:solidFill>
              </a:rPr>
              <a:t>provare con certezza </a:t>
            </a:r>
            <a:r>
              <a:rPr lang="it-IT" sz="2400" dirty="0">
                <a:solidFill>
                  <a:srgbClr val="0066CC"/>
                </a:solidFill>
              </a:rPr>
              <a:t>la sua esistenza in un certo arco temporale (codice civile, artt. 2699 e seguenti).</a:t>
            </a:r>
          </a:p>
          <a:p>
            <a:r>
              <a:rPr lang="it-IT" sz="2400" dirty="0">
                <a:solidFill>
                  <a:srgbClr val="0066CC"/>
                </a:solidFill>
              </a:rPr>
              <a:t>Solo alcune tipologie di riferimento temporale consentono di accertare la data del documento anche in caso di contenzioso (</a:t>
            </a:r>
            <a:r>
              <a:rPr lang="it-IT" sz="2400" b="1" dirty="0">
                <a:solidFill>
                  <a:srgbClr val="0066CC"/>
                </a:solidFill>
              </a:rPr>
              <a:t>riferimenti temporali opponibili a terzi</a:t>
            </a:r>
            <a:r>
              <a:rPr lang="it-IT" sz="2400" dirty="0">
                <a:solidFill>
                  <a:srgbClr val="0066CC"/>
                </a:solidFill>
              </a:rPr>
              <a:t>):</a:t>
            </a:r>
          </a:p>
          <a:p>
            <a:pPr lvl="1"/>
            <a:r>
              <a:rPr lang="it-IT" sz="2000" dirty="0">
                <a:solidFill>
                  <a:srgbClr val="0066CC"/>
                </a:solidFill>
              </a:rPr>
              <a:t>il riferimento temporale incluso nella </a:t>
            </a:r>
            <a:r>
              <a:rPr lang="it-IT" sz="2000" b="1" dirty="0">
                <a:solidFill>
                  <a:srgbClr val="0066CC"/>
                </a:solidFill>
              </a:rPr>
              <a:t>segnatura di protocollo</a:t>
            </a:r>
            <a:r>
              <a:rPr lang="it-IT" sz="2000" dirty="0">
                <a:solidFill>
                  <a:srgbClr val="0066CC"/>
                </a:solidFill>
              </a:rPr>
              <a:t>,</a:t>
            </a:r>
          </a:p>
          <a:p>
            <a:pPr lvl="1"/>
            <a:r>
              <a:rPr lang="it-IT" sz="2000" dirty="0">
                <a:solidFill>
                  <a:srgbClr val="0066CC"/>
                </a:solidFill>
              </a:rPr>
              <a:t>il riferimento temporale ottenuto attraverso il </a:t>
            </a:r>
            <a:r>
              <a:rPr lang="it-IT" sz="2000" b="1" dirty="0">
                <a:solidFill>
                  <a:srgbClr val="0066CC"/>
                </a:solidFill>
              </a:rPr>
              <a:t>processo  di conservazione  </a:t>
            </a:r>
            <a:r>
              <a:rPr lang="it-IT" sz="2000" dirty="0">
                <a:solidFill>
                  <a:srgbClr val="0066CC"/>
                </a:solidFill>
              </a:rPr>
              <a:t>dei documenti,  a opera di un pubblico ufficiale o di una PA o di un conservatore qualificato,</a:t>
            </a:r>
          </a:p>
          <a:p>
            <a:pPr lvl="1"/>
            <a:r>
              <a:rPr lang="it-IT" sz="2000" dirty="0">
                <a:solidFill>
                  <a:srgbClr val="0066CC"/>
                </a:solidFill>
              </a:rPr>
              <a:t>il riferimento temporale ottenuto attraverso l'utilizzo di </a:t>
            </a:r>
            <a:r>
              <a:rPr lang="it-IT" sz="2000" b="1" dirty="0">
                <a:solidFill>
                  <a:srgbClr val="0066CC"/>
                </a:solidFill>
              </a:rPr>
              <a:t>PEC</a:t>
            </a:r>
            <a:r>
              <a:rPr lang="it-IT" sz="2000" dirty="0">
                <a:solidFill>
                  <a:srgbClr val="0066CC"/>
                </a:solidFill>
              </a:rPr>
              <a:t>,</a:t>
            </a:r>
          </a:p>
          <a:p>
            <a:pPr lvl="1"/>
            <a:r>
              <a:rPr lang="it-IT" sz="2000" dirty="0">
                <a:solidFill>
                  <a:srgbClr val="0066CC"/>
                </a:solidFill>
              </a:rPr>
              <a:t>il riferimento temporale ottenuto attraverso la </a:t>
            </a:r>
            <a:r>
              <a:rPr lang="it-IT" sz="2000" b="1" dirty="0">
                <a:solidFill>
                  <a:srgbClr val="0066CC"/>
                </a:solidFill>
              </a:rPr>
              <a:t>marca elettronica</a:t>
            </a:r>
            <a:r>
              <a:rPr lang="it-IT" sz="2800" dirty="0">
                <a:solidFill>
                  <a:srgbClr val="0066CC"/>
                </a:solidFill>
              </a:rPr>
              <a:t>.</a:t>
            </a:r>
            <a:endParaRPr lang="it-IT" sz="2800" b="1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firma elettronica digitale: procedura di verifica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193566" y="1333448"/>
            <a:ext cx="10923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0066CC"/>
                </a:solidFill>
              </a:rPr>
              <a:t>La procedura di verifica della firma digitale apposta ad un documento informatico consiste nel verificare che: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800" dirty="0">
                <a:solidFill>
                  <a:srgbClr val="0066CC"/>
                </a:solidFill>
              </a:rPr>
              <a:t>il documento </a:t>
            </a:r>
            <a:r>
              <a:rPr lang="it-IT" sz="2800" b="1" dirty="0">
                <a:solidFill>
                  <a:srgbClr val="0066CC"/>
                </a:solidFill>
              </a:rPr>
              <a:t>non sia stato modificato dopo la firma</a:t>
            </a:r>
            <a:r>
              <a:rPr lang="it-IT" sz="2800" dirty="0">
                <a:solidFill>
                  <a:srgbClr val="0066CC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800" dirty="0">
                <a:solidFill>
                  <a:srgbClr val="0066CC"/>
                </a:solidFill>
              </a:rPr>
              <a:t>il </a:t>
            </a:r>
            <a:r>
              <a:rPr lang="it-IT" sz="2800" b="1" dirty="0">
                <a:solidFill>
                  <a:srgbClr val="0066CC"/>
                </a:solidFill>
              </a:rPr>
              <a:t>certificato qualificato del sottoscrittore sia garantito da una Autorità di Certificazione </a:t>
            </a:r>
            <a:r>
              <a:rPr lang="it-IT" sz="2800" dirty="0">
                <a:solidFill>
                  <a:srgbClr val="0066CC"/>
                </a:solidFill>
              </a:rPr>
              <a:t>(CA) inclusa nell’Elenco Pubblico dei Certificatori;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800" dirty="0">
                <a:solidFill>
                  <a:srgbClr val="0066CC"/>
                </a:solidFill>
              </a:rPr>
              <a:t>il </a:t>
            </a:r>
            <a:r>
              <a:rPr lang="it-IT" sz="2800" b="1" dirty="0">
                <a:solidFill>
                  <a:srgbClr val="0066CC"/>
                </a:solidFill>
              </a:rPr>
              <a:t>certificato del sottoscrittore non sia scaduto</a:t>
            </a:r>
            <a:r>
              <a:rPr lang="it-IT" sz="2800" dirty="0">
                <a:solidFill>
                  <a:srgbClr val="0066CC"/>
                </a:solidFill>
              </a:rPr>
              <a:t>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800" dirty="0">
                <a:solidFill>
                  <a:srgbClr val="0066CC"/>
                </a:solidFill>
              </a:rPr>
              <a:t>il certificato del sottoscrittore </a:t>
            </a:r>
            <a:r>
              <a:rPr lang="it-IT" sz="2800" b="1" dirty="0">
                <a:solidFill>
                  <a:srgbClr val="0066CC"/>
                </a:solidFill>
              </a:rPr>
              <a:t>non sia stato sospeso o revocato</a:t>
            </a:r>
            <a:r>
              <a:rPr lang="it-IT" sz="2800" dirty="0">
                <a:solidFill>
                  <a:srgbClr val="0066CC"/>
                </a:solidFill>
              </a:rPr>
              <a:t>.</a:t>
            </a:r>
            <a:endParaRPr lang="it-IT" sz="2800" b="1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1771" t="-90" r="364" b="85"/>
          <a:stretch/>
        </p:blipFill>
        <p:spPr>
          <a:xfrm>
            <a:off x="0" y="0"/>
            <a:ext cx="2400749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69328" y="1570119"/>
            <a:ext cx="575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Ciclo di webinar sul documento</a:t>
            </a:r>
          </a:p>
        </p:txBody>
      </p:sp>
      <p:pic>
        <p:nvPicPr>
          <p:cNvPr id="11" name="Immagine 10" descr="Logo AgiD - Agenzia per l'Italia Digitale" title="Logo AgiD - Agenzia per l'Italia Digitale"/>
          <p:cNvPicPr/>
          <p:nvPr/>
        </p:nvPicPr>
        <p:blipFill>
          <a:blip r:embed="rId3"/>
          <a:srcRect l="-469" r="-469"/>
          <a:stretch>
            <a:fillRect/>
          </a:stretch>
        </p:blipFill>
        <p:spPr>
          <a:xfrm>
            <a:off x="2713153" y="358192"/>
            <a:ext cx="1530373" cy="3606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64" y="410278"/>
            <a:ext cx="1299393" cy="3262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8DA716-B8FB-474F-AA6C-0C08CC4F8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8" y="6179768"/>
            <a:ext cx="6850380" cy="64008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162650" y="2513745"/>
            <a:ext cx="79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Tutto ciò che avreste voluto sapere del documento ma …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BAE53C-F1E6-4BB7-A5E3-B9E8D60DCF9B}"/>
              </a:ext>
            </a:extLst>
          </p:cNvPr>
          <p:cNvSpPr txBox="1"/>
          <p:nvPr/>
        </p:nvSpPr>
        <p:spPr>
          <a:xfrm>
            <a:off x="4691743" y="2975410"/>
            <a:ext cx="503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Roma, 6 ottobre 2022</a:t>
            </a:r>
            <a:r>
              <a:rPr lang="it-IT" dirty="0">
                <a:solidFill>
                  <a:srgbClr val="0070C0"/>
                </a:solidFill>
                <a:latin typeface="Titillium Web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3693111" y="3701988"/>
            <a:ext cx="7632000" cy="3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E0504B-E8DF-4602-915E-197A1B7E93F5}"/>
              </a:ext>
            </a:extLst>
          </p:cNvPr>
          <p:cNvSpPr txBox="1"/>
          <p:nvPr/>
        </p:nvSpPr>
        <p:spPr>
          <a:xfrm>
            <a:off x="4691742" y="4446812"/>
            <a:ext cx="503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Mariella Guercio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6163D7B-611A-4FA0-9AB7-C3A24A2D19B3}"/>
              </a:ext>
            </a:extLst>
          </p:cNvPr>
          <p:cNvSpPr/>
          <p:nvPr/>
        </p:nvSpPr>
        <p:spPr>
          <a:xfrm>
            <a:off x="3559946" y="3693111"/>
            <a:ext cx="7632000" cy="3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04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 documento informatico con certificato di firma scaduto, revocato, sospeso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193566" y="1496325"/>
            <a:ext cx="1092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scadenza, la revoca o la sospensione  del certificato della firma digitale riconducibili all’autore del documento non consentono di </a:t>
            </a:r>
            <a:r>
              <a:rPr lang="it-IT" sz="2400" b="1" dirty="0">
                <a:solidFill>
                  <a:srgbClr val="0066CC"/>
                </a:solidFill>
              </a:rPr>
              <a:t>verificare origine e integrità del documento </a:t>
            </a:r>
            <a:r>
              <a:rPr lang="it-IT" sz="2400" dirty="0">
                <a:solidFill>
                  <a:srgbClr val="0066CC"/>
                </a:solidFill>
              </a:rPr>
              <a:t>con il rischio </a:t>
            </a:r>
            <a:r>
              <a:rPr lang="it-IT" sz="2400" b="1" dirty="0">
                <a:solidFill>
                  <a:srgbClr val="0066CC"/>
                </a:solidFill>
              </a:rPr>
              <a:t>di perdita della sua rilevanza giuridica e della sua capacità di costituire prova documentale </a:t>
            </a:r>
            <a:r>
              <a:rPr lang="it-IT" sz="2400" dirty="0">
                <a:solidFill>
                  <a:srgbClr val="0066CC"/>
                </a:solidFill>
              </a:rPr>
              <a:t>(in quanto documento </a:t>
            </a:r>
            <a:r>
              <a:rPr lang="it-IT" sz="2400" i="1" dirty="0">
                <a:solidFill>
                  <a:srgbClr val="0066CC"/>
                </a:solidFill>
              </a:rPr>
              <a:t>non sottoscritto)</a:t>
            </a:r>
            <a:r>
              <a:rPr lang="it-IT" sz="2400" dirty="0">
                <a:solidFill>
                  <a:srgbClr val="0066CC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Tale rischio è evitato solo </a:t>
            </a:r>
            <a:r>
              <a:rPr lang="it-IT" sz="2400" b="1" dirty="0">
                <a:solidFill>
                  <a:srgbClr val="0066CC"/>
                </a:solidFill>
              </a:rPr>
              <a:t>in presenza di sistemi di validazione temporale </a:t>
            </a:r>
            <a:r>
              <a:rPr lang="it-IT" sz="2400" dirty="0">
                <a:solidFill>
                  <a:srgbClr val="0066CC"/>
                </a:solidFill>
              </a:rPr>
              <a:t>riconosciuti dal legislatore e </a:t>
            </a:r>
            <a:r>
              <a:rPr lang="it-IT" sz="2400" b="1" dirty="0">
                <a:solidFill>
                  <a:srgbClr val="0066CC"/>
                </a:solidFill>
              </a:rPr>
              <a:t>applicati</a:t>
            </a:r>
            <a:r>
              <a:rPr lang="it-IT" sz="2400" dirty="0">
                <a:solidFill>
                  <a:srgbClr val="0066CC"/>
                </a:solidFill>
              </a:rPr>
              <a:t> al documento </a:t>
            </a:r>
            <a:r>
              <a:rPr lang="it-IT" sz="2400" b="1" dirty="0">
                <a:solidFill>
                  <a:srgbClr val="0066CC"/>
                </a:solidFill>
              </a:rPr>
              <a:t>prima della scadenza del certificato di firma</a:t>
            </a:r>
            <a:r>
              <a:rPr lang="it-IT" sz="2800" dirty="0">
                <a:solidFill>
                  <a:srgbClr val="0066CC"/>
                </a:solidFill>
              </a:rPr>
              <a:t>.</a:t>
            </a:r>
            <a:endParaRPr lang="it-IT" sz="2800" b="1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9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 sigillo elettronico: i limiti della sua applicazione in Italia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193566" y="1333448"/>
            <a:ext cx="1092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dirty="0">
                <a:solidFill>
                  <a:srgbClr val="0066CC"/>
                </a:solidFill>
              </a:rPr>
              <a:t>E’ stato introdotto nel regolamento europeo </a:t>
            </a:r>
            <a:r>
              <a:rPr lang="it-IT" sz="2400" dirty="0" err="1">
                <a:solidFill>
                  <a:srgbClr val="0066CC"/>
                </a:solidFill>
              </a:rPr>
              <a:t>eIDAS</a:t>
            </a:r>
            <a:r>
              <a:rPr lang="it-IT" sz="2400" dirty="0">
                <a:solidFill>
                  <a:srgbClr val="0066CC"/>
                </a:solidFill>
              </a:rPr>
              <a:t> (2014) in analogia con la firma elettronica: si tratta di dati in forma elettronica, acclusi oppure connessi tramite associazione logica ad altri dati in forma elettronica </a:t>
            </a:r>
            <a:r>
              <a:rPr lang="it-IT" sz="2400" b="1" dirty="0">
                <a:solidFill>
                  <a:srgbClr val="0066CC"/>
                </a:solidFill>
              </a:rPr>
              <a:t>per garantirne integrità e origine riferita alla persona giuridica»</a:t>
            </a:r>
          </a:p>
          <a:p>
            <a:pPr eaLnBrk="1" hangingPunct="1">
              <a:spcBef>
                <a:spcPct val="0"/>
              </a:spcBef>
            </a:pPr>
            <a:r>
              <a:rPr lang="it-IT" sz="2400" dirty="0">
                <a:solidFill>
                  <a:srgbClr val="0066CC"/>
                </a:solidFill>
              </a:rPr>
              <a:t>Il sigillo elettronico: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 </a:t>
            </a:r>
            <a:r>
              <a:rPr lang="it-IT" sz="2400" b="1" dirty="0">
                <a:solidFill>
                  <a:srgbClr val="0066CC"/>
                </a:solidFill>
              </a:rPr>
              <a:t>non assicura l’autorialità del documento</a:t>
            </a:r>
            <a:r>
              <a:rPr lang="it-IT" sz="2400" dirty="0">
                <a:solidFill>
                  <a:srgbClr val="0066CC"/>
                </a:solidFill>
              </a:rPr>
              <a:t>, cioè l’assunzione di responsabilità di una persona fisica rispetto al contenuto del documento;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non garantisce la forma scritta del documento elettronico;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non consente di datare il documento su cui è apposto.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" y="6332155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-71020"/>
            <a:ext cx="12192000" cy="6169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54A482-67BF-4E73-BE2D-E7EB19BD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6204898"/>
            <a:ext cx="6258757" cy="58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17" y="6368840"/>
            <a:ext cx="1321510" cy="3318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7C4D66-FBA8-470E-9224-F633A326012B}"/>
              </a:ext>
            </a:extLst>
          </p:cNvPr>
          <p:cNvSpPr txBox="1"/>
          <p:nvPr/>
        </p:nvSpPr>
        <p:spPr>
          <a:xfrm>
            <a:off x="2068643" y="2211905"/>
            <a:ext cx="7884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formazione del documento informatico: indicazioni di redazione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5F58EF-CF9C-4E0A-BDBD-0C29B69645BA}"/>
              </a:ext>
            </a:extLst>
          </p:cNvPr>
          <p:cNvSpPr txBox="1"/>
          <p:nvPr/>
        </p:nvSpPr>
        <p:spPr>
          <a:xfrm>
            <a:off x="3576592" y="3429000"/>
            <a:ext cx="503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Mariella Guercio</a:t>
            </a:r>
            <a:r>
              <a:rPr lang="it-IT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16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5957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Obiettivi di normalizzazione nella formazione dei documenti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931502" y="1786050"/>
            <a:ext cx="8955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altLang="it-IT" sz="2400" dirty="0">
                <a:solidFill>
                  <a:srgbClr val="0066CC"/>
                </a:solidFill>
              </a:rPr>
              <a:t>E’ opportuno/indispensabile individuare </a:t>
            </a:r>
            <a:r>
              <a:rPr lang="it-IT" altLang="it-IT" sz="2400" b="1" dirty="0">
                <a:solidFill>
                  <a:srgbClr val="0066CC"/>
                </a:solidFill>
              </a:rPr>
              <a:t>criteri comuni interni all’ente nella formazione </a:t>
            </a:r>
            <a:r>
              <a:rPr lang="it-IT" altLang="it-IT" sz="2400" dirty="0">
                <a:solidFill>
                  <a:srgbClr val="0066CC"/>
                </a:solidFill>
              </a:rPr>
              <a:t>dei documenti (informatici) al fine di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assicurarne la </a:t>
            </a:r>
            <a:r>
              <a:rPr lang="it-IT" altLang="it-IT" sz="2400" b="1" dirty="0">
                <a:solidFill>
                  <a:srgbClr val="0066CC"/>
                </a:solidFill>
              </a:rPr>
              <a:t>completezza e l’accuratezza</a:t>
            </a:r>
            <a:r>
              <a:rPr lang="it-IT" altLang="it-IT" sz="2400" dirty="0">
                <a:solidFill>
                  <a:srgbClr val="0066CC"/>
                </a:solidFill>
              </a:rPr>
              <a:t>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garantirne </a:t>
            </a:r>
            <a:r>
              <a:rPr lang="it-IT" altLang="it-IT" sz="2400" b="1" dirty="0">
                <a:solidFill>
                  <a:srgbClr val="0066CC"/>
                </a:solidFill>
              </a:rPr>
              <a:t>l’efficacia probatoria nel tempo</a:t>
            </a:r>
            <a:r>
              <a:rPr lang="it-IT" altLang="it-IT" sz="2400" dirty="0">
                <a:solidFill>
                  <a:srgbClr val="0066CC"/>
                </a:solidFill>
              </a:rPr>
              <a:t>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agevolare le attività gestionali </a:t>
            </a:r>
            <a:r>
              <a:rPr lang="it-IT" sz="2400" dirty="0">
                <a:solidFill>
                  <a:srgbClr val="0066CC"/>
                </a:solidFill>
              </a:rPr>
              <a:t>dell’ente (coerenza e qualità nelle attività di </a:t>
            </a:r>
            <a:r>
              <a:rPr lang="it-IT" sz="2400" b="1" dirty="0">
                <a:solidFill>
                  <a:srgbClr val="0066CC"/>
                </a:solidFill>
              </a:rPr>
              <a:t>registrazione</a:t>
            </a:r>
            <a:r>
              <a:rPr lang="it-IT" sz="2400" dirty="0">
                <a:solidFill>
                  <a:srgbClr val="0066CC"/>
                </a:solidFill>
              </a:rPr>
              <a:t>, </a:t>
            </a:r>
            <a:r>
              <a:rPr lang="it-IT" sz="2400" b="1" dirty="0">
                <a:solidFill>
                  <a:srgbClr val="0066CC"/>
                </a:solidFill>
              </a:rPr>
              <a:t>interoperabilità</a:t>
            </a:r>
            <a:r>
              <a:rPr lang="it-IT" sz="2400" dirty="0">
                <a:solidFill>
                  <a:srgbClr val="0066CC"/>
                </a:solidFill>
              </a:rPr>
              <a:t>, </a:t>
            </a:r>
            <a:r>
              <a:rPr lang="it-IT" sz="2400" b="1" dirty="0">
                <a:solidFill>
                  <a:srgbClr val="0066CC"/>
                </a:solidFill>
              </a:rPr>
              <a:t>recupero e riuso </a:t>
            </a:r>
            <a:r>
              <a:rPr lang="it-IT" sz="2400" dirty="0">
                <a:solidFill>
                  <a:srgbClr val="0066CC"/>
                </a:solidFill>
              </a:rPr>
              <a:t>dei contenuti);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migliorare la </a:t>
            </a:r>
            <a:r>
              <a:rPr lang="it-IT" sz="2400" b="1" dirty="0">
                <a:solidFill>
                  <a:srgbClr val="0066CC"/>
                </a:solidFill>
              </a:rPr>
              <a:t>riconoscibilità</a:t>
            </a:r>
            <a:r>
              <a:rPr lang="it-IT" sz="2400" dirty="0">
                <a:solidFill>
                  <a:srgbClr val="0066CC"/>
                </a:solidFill>
              </a:rPr>
              <a:t>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sostenere </a:t>
            </a:r>
            <a:r>
              <a:rPr lang="it-IT" sz="2400" b="1" dirty="0">
                <a:solidFill>
                  <a:srgbClr val="0066CC"/>
                </a:solidFill>
              </a:rPr>
              <a:t>obiettivi di uniformità e coerenza dell’ente</a:t>
            </a:r>
            <a:r>
              <a:rPr lang="it-IT" sz="2400" dirty="0">
                <a:solidFill>
                  <a:srgbClr val="0066CC"/>
                </a:solidFill>
              </a:rPr>
              <a:t>;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contribuire </a:t>
            </a:r>
            <a:r>
              <a:rPr lang="it-IT" sz="2400" b="1" dirty="0">
                <a:solidFill>
                  <a:srgbClr val="0066CC"/>
                </a:solidFill>
              </a:rPr>
              <a:t>all’accessibilità e alla usabilità </a:t>
            </a:r>
            <a:r>
              <a:rPr lang="it-IT" sz="2400" dirty="0">
                <a:solidFill>
                  <a:srgbClr val="0066CC"/>
                </a:solidFill>
              </a:rPr>
              <a:t>delle informazioni prodotte dall’ente.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8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5957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Livelli di normalizzazione nella formazione dei documenti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931502" y="1786050"/>
            <a:ext cx="8955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I livelli di normalizzazione riguardano: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</a:t>
            </a:r>
            <a:r>
              <a:rPr lang="it-IT" sz="2400" b="1" dirty="0">
                <a:solidFill>
                  <a:srgbClr val="0066CC"/>
                </a:solidFill>
              </a:rPr>
              <a:t>struttura  logica </a:t>
            </a:r>
            <a:r>
              <a:rPr lang="it-IT" sz="2400" dirty="0">
                <a:solidFill>
                  <a:srgbClr val="0066CC"/>
                </a:solidFill>
              </a:rPr>
              <a:t>(definizione degli elementi che individuano la </a:t>
            </a:r>
            <a:r>
              <a:rPr lang="it-IT" sz="2400" b="1" dirty="0">
                <a:solidFill>
                  <a:srgbClr val="0066CC"/>
                </a:solidFill>
              </a:rPr>
              <a:t>forma documentale</a:t>
            </a:r>
            <a:r>
              <a:rPr lang="it-IT" sz="2400" dirty="0">
                <a:solidFill>
                  <a:srgbClr val="0066CC"/>
                </a:solidFill>
              </a:rPr>
              <a:t>),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le</a:t>
            </a:r>
            <a:r>
              <a:rPr lang="it-IT" sz="2400" b="1" dirty="0">
                <a:solidFill>
                  <a:srgbClr val="0066CC"/>
                </a:solidFill>
              </a:rPr>
              <a:t> indicazioni di natura sintattica e semantica</a:t>
            </a:r>
            <a:r>
              <a:rPr lang="it-IT" sz="2400" dirty="0">
                <a:solidFill>
                  <a:srgbClr val="0066CC"/>
                </a:solidFill>
              </a:rPr>
              <a:t> per la redazione di ogni elemento rilevante,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</a:t>
            </a:r>
            <a:r>
              <a:rPr lang="it-IT" sz="2400" b="1" dirty="0">
                <a:solidFill>
                  <a:srgbClr val="0066CC"/>
                </a:solidFill>
              </a:rPr>
              <a:t>configurazione grafica</a:t>
            </a:r>
            <a:r>
              <a:rPr lang="it-IT" sz="2400" dirty="0">
                <a:solidFill>
                  <a:srgbClr val="0066CC"/>
                </a:solidFill>
              </a:rPr>
              <a:t>,</a:t>
            </a:r>
            <a:endParaRPr lang="it-IT" sz="2400" b="1" dirty="0">
              <a:solidFill>
                <a:srgbClr val="0066CC"/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lo </a:t>
            </a:r>
            <a:r>
              <a:rPr lang="it-IT" sz="2400" b="1" dirty="0">
                <a:solidFill>
                  <a:srgbClr val="0066CC"/>
                </a:solidFill>
              </a:rPr>
              <a:t>stile </a:t>
            </a:r>
            <a:r>
              <a:rPr lang="it-IT" sz="2400" dirty="0">
                <a:solidFill>
                  <a:srgbClr val="0066CC"/>
                </a:solidFill>
              </a:rPr>
              <a:t>(si applica a tutte le parti del documento, differenziandosi per i diversi elementi).</a:t>
            </a:r>
            <a:endParaRPr lang="it-IT" sz="2400" b="1" dirty="0">
              <a:solidFill>
                <a:srgbClr val="0066CC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Gli strumenti operativi sono lo sviluppo di modelli documentali e la definizione di regole.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5957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Livelli di normalizzazione nella formazione dei documenti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931502" y="1786050"/>
            <a:ext cx="8955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I livelli di normalizzazione riguardano: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</a:t>
            </a:r>
            <a:r>
              <a:rPr lang="it-IT" sz="2400" b="1" dirty="0">
                <a:solidFill>
                  <a:srgbClr val="0066CC"/>
                </a:solidFill>
              </a:rPr>
              <a:t>struttura  logica </a:t>
            </a:r>
            <a:r>
              <a:rPr lang="it-IT" sz="2400" dirty="0">
                <a:solidFill>
                  <a:srgbClr val="0066CC"/>
                </a:solidFill>
              </a:rPr>
              <a:t>(definizione degli elementi che individuano la </a:t>
            </a:r>
            <a:r>
              <a:rPr lang="it-IT" sz="2400" b="1" dirty="0">
                <a:solidFill>
                  <a:srgbClr val="0066CC"/>
                </a:solidFill>
              </a:rPr>
              <a:t>forma documentale</a:t>
            </a:r>
            <a:r>
              <a:rPr lang="it-IT" sz="2400" dirty="0">
                <a:solidFill>
                  <a:srgbClr val="0066CC"/>
                </a:solidFill>
              </a:rPr>
              <a:t>),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le</a:t>
            </a:r>
            <a:r>
              <a:rPr lang="it-IT" sz="2400" b="1" dirty="0">
                <a:solidFill>
                  <a:srgbClr val="0066CC"/>
                </a:solidFill>
              </a:rPr>
              <a:t> indicazioni di natura sintattica e semantica</a:t>
            </a:r>
            <a:r>
              <a:rPr lang="it-IT" sz="2400" dirty="0">
                <a:solidFill>
                  <a:srgbClr val="0066CC"/>
                </a:solidFill>
              </a:rPr>
              <a:t> per la redazione di ogni elemento rilevante,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</a:t>
            </a:r>
            <a:r>
              <a:rPr lang="it-IT" sz="2400" b="1" dirty="0">
                <a:solidFill>
                  <a:srgbClr val="0066CC"/>
                </a:solidFill>
              </a:rPr>
              <a:t>configurazione grafica</a:t>
            </a:r>
            <a:r>
              <a:rPr lang="it-IT" sz="2400" dirty="0">
                <a:solidFill>
                  <a:srgbClr val="0066CC"/>
                </a:solidFill>
              </a:rPr>
              <a:t>,</a:t>
            </a:r>
            <a:endParaRPr lang="it-IT" sz="2400" b="1" dirty="0">
              <a:solidFill>
                <a:srgbClr val="0066CC"/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lo </a:t>
            </a:r>
            <a:r>
              <a:rPr lang="it-IT" sz="2400" b="1" dirty="0">
                <a:solidFill>
                  <a:srgbClr val="0066CC"/>
                </a:solidFill>
              </a:rPr>
              <a:t>stile </a:t>
            </a:r>
            <a:r>
              <a:rPr lang="it-IT" sz="2400" dirty="0">
                <a:solidFill>
                  <a:srgbClr val="0066CC"/>
                </a:solidFill>
              </a:rPr>
              <a:t>(si applica a tutte le parti del documento, differenziandosi per i diversi elementi).</a:t>
            </a:r>
            <a:endParaRPr lang="it-IT" sz="2400" b="1" dirty="0">
              <a:solidFill>
                <a:srgbClr val="0066CC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Gli strumenti operativi sono lo sviluppo di modelli documentali e la definizione di regole.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7516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struttura logica: gli elementi costitutivi - 1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931502" y="1786050"/>
            <a:ext cx="89553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400" dirty="0">
                <a:solidFill>
                  <a:srgbClr val="0066CC"/>
                </a:solidFill>
              </a:rPr>
              <a:t>Il documento  deve essere </a:t>
            </a:r>
            <a:r>
              <a:rPr lang="it-IT" sz="2400" b="1" dirty="0">
                <a:solidFill>
                  <a:srgbClr val="0066CC"/>
                </a:solidFill>
              </a:rPr>
              <a:t>completo</a:t>
            </a:r>
            <a:r>
              <a:rPr lang="it-IT" sz="2400" dirty="0">
                <a:solidFill>
                  <a:srgbClr val="0066CC"/>
                </a:solidFill>
              </a:rPr>
              <a:t> di tutti gli elementi che consentono al documento stesso  (nel suo stato di sviluppo: originale, minuta, copia) di </a:t>
            </a:r>
            <a:r>
              <a:rPr lang="it-IT" sz="2400" b="1" dirty="0">
                <a:solidFill>
                  <a:srgbClr val="0066CC"/>
                </a:solidFill>
              </a:rPr>
              <a:t>svolgere la funzione per cui è formato. Include</a:t>
            </a:r>
            <a:r>
              <a:rPr lang="it-IT" sz="2400" dirty="0">
                <a:solidFill>
                  <a:srgbClr val="0066CC"/>
                </a:solidFill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l’intestazione:</a:t>
            </a:r>
            <a:r>
              <a:rPr lang="it-IT" sz="2400" dirty="0">
                <a:solidFill>
                  <a:srgbClr val="0066CC"/>
                </a:solidFill>
              </a:rPr>
              <a:t> la denominazione dell’ente/persona giuridica e/o fisica che emette il documento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66CC"/>
                </a:solidFill>
              </a:rPr>
              <a:t>Include l’indicazione dell’ufficio di competenza (nel caso di amministrazioni articolate in più aree organizzative omogenee)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indicazione del destinatario: </a:t>
            </a:r>
            <a:r>
              <a:rPr lang="it-IT" sz="2400" dirty="0">
                <a:solidFill>
                  <a:srgbClr val="0066CC"/>
                </a:solidFill>
              </a:rPr>
              <a:t>denominazione, titoli e qualità della persona fisica o giuridica; indicazione se il destinatario riceve per conoscenza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7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7516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struttura logica: gli elementi costitutivi - 2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675290" y="1366850"/>
            <a:ext cx="101852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400" b="1" dirty="0">
                <a:solidFill>
                  <a:srgbClr val="0066CC"/>
                </a:solidFill>
              </a:rPr>
              <a:t>Testo del documento: </a:t>
            </a:r>
            <a:r>
              <a:rPr lang="it-IT" sz="2400" dirty="0">
                <a:solidFill>
                  <a:srgbClr val="0066CC"/>
                </a:solidFill>
              </a:rPr>
              <a:t> </a:t>
            </a:r>
            <a:r>
              <a:rPr lang="it-IT" sz="2000" dirty="0">
                <a:solidFill>
                  <a:srgbClr val="0066CC"/>
                </a:solidFill>
              </a:rPr>
              <a:t>da sviluppare in relazione a eventuali template per tipologie documentali ricorrenti</a:t>
            </a:r>
            <a:endParaRPr lang="it-IT" sz="2000" b="1" dirty="0">
              <a:solidFill>
                <a:srgbClr val="0066CC"/>
              </a:solidFill>
            </a:endParaRPr>
          </a:p>
          <a:p>
            <a:pPr lvl="1" eaLnBrk="1" hangingPunct="1"/>
            <a:r>
              <a:rPr lang="it-IT" sz="2000" b="1" dirty="0">
                <a:solidFill>
                  <a:srgbClr val="0066CC"/>
                </a:solidFill>
              </a:rPr>
              <a:t>Oggetto: </a:t>
            </a:r>
            <a:r>
              <a:rPr lang="it-IT" sz="2000" dirty="0">
                <a:solidFill>
                  <a:srgbClr val="0066CC"/>
                </a:solidFill>
              </a:rPr>
              <a:t> è la sintesi </a:t>
            </a:r>
            <a:r>
              <a:rPr lang="it-IT" sz="2000" b="1" dirty="0">
                <a:solidFill>
                  <a:srgbClr val="0066CC"/>
                </a:solidFill>
              </a:rPr>
              <a:t>comprensibile</a:t>
            </a:r>
            <a:r>
              <a:rPr lang="it-IT" sz="2000" dirty="0">
                <a:solidFill>
                  <a:srgbClr val="0066CC"/>
                </a:solidFill>
              </a:rPr>
              <a:t> della funzione svolta dal documento</a:t>
            </a:r>
            <a:endParaRPr lang="it-IT" sz="2000" b="1" dirty="0">
              <a:solidFill>
                <a:srgbClr val="0066CC"/>
              </a:solidFill>
            </a:endParaRPr>
          </a:p>
          <a:p>
            <a:pPr lvl="1" eaLnBrk="1" hangingPunct="1"/>
            <a:r>
              <a:rPr lang="it-IT" sz="2000" b="1" dirty="0">
                <a:solidFill>
                  <a:srgbClr val="0066CC"/>
                </a:solidFill>
              </a:rPr>
              <a:t>Premessa o preambolo</a:t>
            </a:r>
          </a:p>
          <a:p>
            <a:pPr lvl="1" eaLnBrk="1" hangingPunct="1"/>
            <a:r>
              <a:rPr lang="it-IT" sz="2000" b="1" dirty="0">
                <a:solidFill>
                  <a:srgbClr val="0066CC"/>
                </a:solidFill>
              </a:rPr>
              <a:t>Dispositivo del documento: </a:t>
            </a:r>
            <a:r>
              <a:rPr lang="it-IT" sz="2000" dirty="0">
                <a:solidFill>
                  <a:srgbClr val="0066CC"/>
                </a:solidFill>
              </a:rPr>
              <a:t>costituisce il nucleo centrale del documento e ne individua la natura specifica </a:t>
            </a:r>
            <a:endParaRPr lang="it-IT" sz="2000" b="1" dirty="0">
              <a:solidFill>
                <a:srgbClr val="0066CC"/>
              </a:solidFill>
            </a:endParaRPr>
          </a:p>
          <a:p>
            <a:pPr lvl="1" eaLnBrk="1" hangingPunct="1"/>
            <a:r>
              <a:rPr lang="it-IT" sz="2000" b="1" dirty="0">
                <a:solidFill>
                  <a:srgbClr val="0066CC"/>
                </a:solidFill>
              </a:rPr>
              <a:t>Segnalazione degli allegati: </a:t>
            </a:r>
            <a:r>
              <a:rPr lang="it-IT" sz="2000" dirty="0">
                <a:solidFill>
                  <a:srgbClr val="0066CC"/>
                </a:solidFill>
              </a:rPr>
              <a:t>sono indicati dal numero ed eventualmente descritti</a:t>
            </a:r>
          </a:p>
          <a:p>
            <a:pPr eaLnBrk="1" hangingPunct="1"/>
            <a:r>
              <a:rPr lang="it-IT" sz="2400" b="1" dirty="0">
                <a:solidFill>
                  <a:srgbClr val="0066CC"/>
                </a:solidFill>
              </a:rPr>
              <a:t>Indicazione di chi sottoscrive: </a:t>
            </a:r>
            <a:r>
              <a:rPr lang="it-IT" sz="2000" dirty="0">
                <a:solidFill>
                  <a:srgbClr val="0066CC"/>
                </a:solidFill>
              </a:rPr>
              <a:t>indicazione dell’autore  e della sua qualifica</a:t>
            </a:r>
          </a:p>
          <a:p>
            <a:pPr eaLnBrk="1" hangingPunct="1"/>
            <a:r>
              <a:rPr lang="it-IT" sz="2400" b="1" dirty="0">
                <a:solidFill>
                  <a:srgbClr val="0066CC"/>
                </a:solidFill>
              </a:rPr>
              <a:t>Sottoscrizione: </a:t>
            </a:r>
            <a:r>
              <a:rPr lang="it-IT" sz="2000" dirty="0">
                <a:solidFill>
                  <a:srgbClr val="0066CC"/>
                </a:solidFill>
              </a:rPr>
              <a:t>firma digitale nei formati stabiliti dall’ente</a:t>
            </a:r>
            <a:endParaRPr lang="it-IT" sz="2000" b="1" dirty="0">
              <a:solidFill>
                <a:srgbClr val="0066CC"/>
              </a:solidFill>
            </a:endParaRPr>
          </a:p>
          <a:p>
            <a:pPr eaLnBrk="1" hangingPunct="1"/>
            <a:r>
              <a:rPr lang="it-IT" sz="2400" b="1" dirty="0">
                <a:solidFill>
                  <a:srgbClr val="0066CC"/>
                </a:solidFill>
              </a:rPr>
              <a:t>Autenticazione</a:t>
            </a:r>
            <a:r>
              <a:rPr lang="it-IT" sz="2400" dirty="0">
                <a:solidFill>
                  <a:srgbClr val="0066CC"/>
                </a:solidFill>
              </a:rPr>
              <a:t>: </a:t>
            </a:r>
            <a:r>
              <a:rPr lang="it-IT" sz="2000" dirty="0">
                <a:solidFill>
                  <a:srgbClr val="0066CC"/>
                </a:solidFill>
              </a:rPr>
              <a:t>mezzi utilizzati per la validazione di una copia (es. uso del contrassegno elettronico)</a:t>
            </a:r>
          </a:p>
          <a:p>
            <a:pPr eaLnBrk="1" hangingPunct="1"/>
            <a:r>
              <a:rPr lang="it-IT" sz="2400" b="1" dirty="0">
                <a:solidFill>
                  <a:srgbClr val="0066CC"/>
                </a:solidFill>
              </a:rPr>
              <a:t>Data: </a:t>
            </a:r>
            <a:r>
              <a:rPr lang="it-IT" sz="2000" dirty="0">
                <a:solidFill>
                  <a:srgbClr val="0066CC"/>
                </a:solidFill>
              </a:rPr>
              <a:t>è il riferimento temporale in genere non presente nel caso di registrazione di protocollo</a:t>
            </a:r>
          </a:p>
          <a:p>
            <a:pPr eaLnBrk="1" hangingPunct="1"/>
            <a:r>
              <a:rPr lang="it-IT" sz="2400" b="1" dirty="0">
                <a:solidFill>
                  <a:srgbClr val="0066CC"/>
                </a:solidFill>
              </a:rPr>
              <a:t>Elementi di registrazione o repertoriazione: </a:t>
            </a:r>
            <a:r>
              <a:rPr lang="it-IT" sz="2000" dirty="0">
                <a:solidFill>
                  <a:srgbClr val="0066CC"/>
                </a:solidFill>
              </a:rPr>
              <a:t>nei documenti informatici sono associati al documento e includono il numero progressivo e la data di registrazione, l’indice di classificazione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83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intestazione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492127" y="2305615"/>
            <a:ext cx="10186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it-IT" sz="2400" b="1" dirty="0">
                <a:solidFill>
                  <a:srgbClr val="0066CC"/>
                </a:solidFill>
              </a:rPr>
              <a:t>Intestazione</a:t>
            </a:r>
            <a:r>
              <a:rPr lang="it-IT" sz="2400" dirty="0">
                <a:solidFill>
                  <a:srgbClr val="0066CC"/>
                </a:solidFill>
              </a:rPr>
              <a:t>: </a:t>
            </a:r>
          </a:p>
          <a:p>
            <a:pPr eaLnBrk="1" hangingPunct="1"/>
            <a:r>
              <a:rPr lang="it-IT" sz="2400" dirty="0">
                <a:solidFill>
                  <a:srgbClr val="0066CC"/>
                </a:solidFill>
              </a:rPr>
              <a:t>Tutti i documenti prodotti dall’ente, anche quelli interni, devono avere l’ultima versione del </a:t>
            </a:r>
            <a:r>
              <a:rPr lang="it-IT" sz="2400" b="1" dirty="0">
                <a:solidFill>
                  <a:srgbClr val="0066CC"/>
                </a:solidFill>
              </a:rPr>
              <a:t>logo.</a:t>
            </a:r>
          </a:p>
          <a:p>
            <a:pPr eaLnBrk="1" hangingPunct="1"/>
            <a:r>
              <a:rPr lang="it-IT" sz="2400" dirty="0">
                <a:solidFill>
                  <a:srgbClr val="0066CC"/>
                </a:solidFill>
              </a:rPr>
              <a:t>Tutti i documenti destinati all’esterno devono riportare i </a:t>
            </a:r>
            <a:r>
              <a:rPr lang="it-IT" sz="2400" b="1" dirty="0">
                <a:solidFill>
                  <a:srgbClr val="0066CC"/>
                </a:solidFill>
              </a:rPr>
              <a:t>dati di riferimento dell’ente/AOO</a:t>
            </a:r>
            <a:r>
              <a:rPr lang="it-IT" sz="2400" dirty="0">
                <a:solidFill>
                  <a:srgbClr val="0066CC"/>
                </a:solidFill>
              </a:rPr>
              <a:t> nel piè di pagina</a:t>
            </a:r>
          </a:p>
          <a:p>
            <a:pPr eaLnBrk="1" hangingPunct="1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6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destinatario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475234"/>
            <a:ext cx="107108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it-IT" sz="2400" b="1" dirty="0">
                <a:solidFill>
                  <a:srgbClr val="0066CC"/>
                </a:solidFill>
              </a:rPr>
              <a:t>Indicazione del destinatario (dei documenti in partenza e dei documenti interni)</a:t>
            </a:r>
            <a:endParaRPr lang="it-IT" sz="2400" dirty="0">
              <a:solidFill>
                <a:srgbClr val="0066CC"/>
              </a:solidFill>
            </a:endParaRPr>
          </a:p>
          <a:p>
            <a:pPr eaLnBrk="1" hangingPunct="1"/>
            <a:r>
              <a:rPr lang="it-IT" sz="2400" dirty="0">
                <a:solidFill>
                  <a:srgbClr val="0066CC"/>
                </a:solidFill>
              </a:rPr>
              <a:t>Il destinatario è individuato (nel documento) dalla denominazione (se persona giuridica procedendo dal generale al particolare eliminando i livelli intermedi se non limitano l’identificazione dell’ufficio competente),  dai titoli e/o dalla qualità della persona fisica, dalla indicazione del domicilio (analogico o digitale), dalla indicazione se il destinatario riceve per conoscenza (la mancanza di indicazione implica un invio per competenza)</a:t>
            </a:r>
          </a:p>
          <a:p>
            <a:pPr lvl="2">
              <a:buFont typeface="Arial" charset="0"/>
              <a:buNone/>
            </a:pPr>
            <a:r>
              <a:rPr lang="it-IT" sz="2000" dirty="0">
                <a:solidFill>
                  <a:srgbClr val="0066CC"/>
                </a:solidFill>
              </a:rPr>
              <a:t>Esempio:	</a:t>
            </a:r>
            <a:r>
              <a:rPr lang="it-IT" sz="2000" dirty="0" err="1">
                <a:solidFill>
                  <a:srgbClr val="0066CC"/>
                </a:solidFill>
              </a:rPr>
              <a:t>D</a:t>
            </a:r>
            <a:r>
              <a:rPr lang="it-IT" sz="1800" dirty="0" err="1">
                <a:solidFill>
                  <a:srgbClr val="0066CC"/>
                </a:solidFill>
              </a:rPr>
              <a:t>iaconica</a:t>
            </a:r>
            <a:r>
              <a:rPr lang="it-IT" sz="1800" dirty="0">
                <a:solidFill>
                  <a:srgbClr val="0066CC"/>
                </a:solidFill>
              </a:rPr>
              <a:t> </a:t>
            </a:r>
            <a:r>
              <a:rPr lang="it-IT" sz="1800" dirty="0" err="1">
                <a:solidFill>
                  <a:srgbClr val="0066CC"/>
                </a:solidFill>
              </a:rPr>
              <a:t>srl</a:t>
            </a:r>
            <a:r>
              <a:rPr lang="it-IT" sz="1800" dirty="0">
                <a:solidFill>
                  <a:srgbClr val="0066CC"/>
                </a:solidFill>
              </a:rPr>
              <a:t>, </a:t>
            </a:r>
          </a:p>
          <a:p>
            <a:pPr lvl="2">
              <a:buFont typeface="Arial" charset="0"/>
              <a:buNone/>
            </a:pPr>
            <a:r>
              <a:rPr lang="it-IT" dirty="0">
                <a:solidFill>
                  <a:srgbClr val="0066CC"/>
                </a:solidFill>
              </a:rPr>
              <a:t>		</a:t>
            </a:r>
            <a:r>
              <a:rPr lang="it-IT" sz="1800" dirty="0">
                <a:solidFill>
                  <a:srgbClr val="0066CC"/>
                </a:solidFill>
              </a:rPr>
              <a:t>Ufficio</a:t>
            </a:r>
            <a:r>
              <a:rPr lang="it-IT" sz="1800" i="1" dirty="0">
                <a:solidFill>
                  <a:srgbClr val="0066CC"/>
                </a:solidFill>
              </a:rPr>
              <a:t> </a:t>
            </a:r>
            <a:r>
              <a:rPr lang="it-IT" sz="1800" dirty="0">
                <a:solidFill>
                  <a:srgbClr val="0066CC"/>
                </a:solidFill>
              </a:rPr>
              <a:t>formazione e documentazione</a:t>
            </a:r>
          </a:p>
          <a:p>
            <a:pPr lvl="2">
              <a:buFont typeface="Arial" charset="0"/>
              <a:buNone/>
            </a:pPr>
            <a:r>
              <a:rPr lang="it-IT" sz="1800" dirty="0">
                <a:solidFill>
                  <a:srgbClr val="0066CC"/>
                </a:solidFill>
              </a:rPr>
              <a:t>		c.a. dott. Mario Rossi</a:t>
            </a:r>
          </a:p>
          <a:p>
            <a:pPr lvl="2">
              <a:buFont typeface="Arial" charset="0"/>
              <a:buNone/>
            </a:pPr>
            <a:r>
              <a:rPr lang="it-IT" sz="1800" dirty="0">
                <a:solidFill>
                  <a:srgbClr val="0066CC"/>
                </a:solidFill>
              </a:rPr>
              <a:t>		Via Canale del Grande, 15</a:t>
            </a:r>
          </a:p>
          <a:p>
            <a:pPr lvl="2">
              <a:buFont typeface="Arial" charset="0"/>
              <a:buNone/>
            </a:pPr>
            <a:r>
              <a:rPr lang="it-IT" sz="1800" dirty="0">
                <a:solidFill>
                  <a:srgbClr val="0066CC"/>
                </a:solidFill>
              </a:rPr>
              <a:t>		00167 Roma </a:t>
            </a:r>
          </a:p>
          <a:p>
            <a:pPr lvl="2">
              <a:buFont typeface="Arial" charset="0"/>
              <a:buNone/>
            </a:pPr>
            <a:r>
              <a:rPr lang="it-IT" sz="1800" i="1" dirty="0">
                <a:solidFill>
                  <a:srgbClr val="0066CC"/>
                </a:solidFill>
              </a:rPr>
              <a:t>		oppure per persona fisica  </a:t>
            </a:r>
            <a:r>
              <a:rPr lang="it-IT" sz="1800" dirty="0">
                <a:solidFill>
                  <a:srgbClr val="0066CC"/>
                </a:solidFill>
              </a:rPr>
              <a:t>PEC:  mario.rossi@pec.it</a:t>
            </a:r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-71020"/>
            <a:ext cx="12192000" cy="6169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54A482-67BF-4E73-BE2D-E7EB19BD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6204898"/>
            <a:ext cx="6258757" cy="58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17" y="6368840"/>
            <a:ext cx="1321510" cy="3318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7C4D66-FBA8-470E-9224-F633A326012B}"/>
              </a:ext>
            </a:extLst>
          </p:cNvPr>
          <p:cNvSpPr txBox="1"/>
          <p:nvPr/>
        </p:nvSpPr>
        <p:spPr>
          <a:xfrm>
            <a:off x="3576593" y="2211905"/>
            <a:ext cx="5038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formazione del documento informatico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Principi e regole operative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5F58EF-CF9C-4E0A-BDBD-0C29B69645BA}"/>
              </a:ext>
            </a:extLst>
          </p:cNvPr>
          <p:cNvSpPr txBox="1"/>
          <p:nvPr/>
        </p:nvSpPr>
        <p:spPr>
          <a:xfrm>
            <a:off x="3576593" y="3843121"/>
            <a:ext cx="503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Mariella Guercio</a:t>
            </a:r>
            <a:r>
              <a:rPr lang="it-IT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11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oggetto - 1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000" dirty="0">
                <a:solidFill>
                  <a:srgbClr val="0066CC"/>
                </a:solidFill>
              </a:rPr>
              <a:t>Il documento può avere un </a:t>
            </a:r>
            <a:r>
              <a:rPr lang="it-IT" sz="2000" b="1" dirty="0">
                <a:solidFill>
                  <a:srgbClr val="0066CC"/>
                </a:solidFill>
              </a:rPr>
              <a:t>titolo predefinito </a:t>
            </a:r>
            <a:r>
              <a:rPr lang="it-IT" sz="2000" dirty="0">
                <a:solidFill>
                  <a:srgbClr val="0066CC"/>
                </a:solidFill>
              </a:rPr>
              <a:t>(per esempio nel caso di modelli documentali)</a:t>
            </a:r>
          </a:p>
          <a:p>
            <a:pPr eaLnBrk="1" hangingPunct="1"/>
            <a:r>
              <a:rPr lang="it-IT" sz="2000" dirty="0">
                <a:solidFill>
                  <a:srgbClr val="0066CC"/>
                </a:solidFill>
              </a:rPr>
              <a:t>Il documento ha sempre un </a:t>
            </a:r>
            <a:r>
              <a:rPr lang="it-IT" sz="2000" b="1" dirty="0">
                <a:solidFill>
                  <a:srgbClr val="0066CC"/>
                </a:solidFill>
              </a:rPr>
              <a:t>oggetto:</a:t>
            </a:r>
          </a:p>
          <a:p>
            <a:pPr lvl="1" eaLnBrk="1" hangingPunct="1"/>
            <a:r>
              <a:rPr lang="it-IT" sz="2000" dirty="0">
                <a:solidFill>
                  <a:srgbClr val="0066CC"/>
                </a:solidFill>
              </a:rPr>
              <a:t>è elemento </a:t>
            </a:r>
            <a:r>
              <a:rPr lang="it-IT" sz="2000" b="1" dirty="0">
                <a:solidFill>
                  <a:srgbClr val="0066CC"/>
                </a:solidFill>
              </a:rPr>
              <a:t>presente sin dalla fase di redazione/formazione </a:t>
            </a:r>
            <a:r>
              <a:rPr lang="it-IT" sz="2000" dirty="0">
                <a:solidFill>
                  <a:srgbClr val="0066CC"/>
                </a:solidFill>
              </a:rPr>
              <a:t>del documento;</a:t>
            </a:r>
          </a:p>
          <a:p>
            <a:pPr lvl="1" eaLnBrk="1" hangingPunct="1"/>
            <a:r>
              <a:rPr lang="it-IT" sz="2000" dirty="0">
                <a:solidFill>
                  <a:srgbClr val="0066CC"/>
                </a:solidFill>
              </a:rPr>
              <a:t>deve essere </a:t>
            </a:r>
            <a:r>
              <a:rPr lang="it-IT" sz="2000" b="1" dirty="0">
                <a:solidFill>
                  <a:srgbClr val="0066CC"/>
                </a:solidFill>
              </a:rPr>
              <a:t>predisposto in modo corretto dall’autore </a:t>
            </a:r>
            <a:r>
              <a:rPr lang="it-IT" sz="2000" dirty="0">
                <a:solidFill>
                  <a:srgbClr val="0066CC"/>
                </a:solidFill>
              </a:rPr>
              <a:t>del documento poiché è obbligatorio e immodificabile una volta registrato nel sistema di protocollo.</a:t>
            </a:r>
          </a:p>
          <a:p>
            <a:r>
              <a:rPr lang="it-IT" sz="2000" dirty="0">
                <a:solidFill>
                  <a:srgbClr val="0066CC"/>
                </a:solidFill>
              </a:rPr>
              <a:t>Per la sua compilazione si seguono principi generali coerenti con la </a:t>
            </a:r>
            <a:r>
              <a:rPr lang="it-IT" sz="2000" b="1" dirty="0">
                <a:solidFill>
                  <a:srgbClr val="0066CC"/>
                </a:solidFill>
              </a:rPr>
              <a:t>finalità</a:t>
            </a:r>
            <a:r>
              <a:rPr lang="it-IT" sz="2000" dirty="0">
                <a:solidFill>
                  <a:srgbClr val="0066CC"/>
                </a:solidFill>
              </a:rPr>
              <a:t> dell’elemento: </a:t>
            </a:r>
          </a:p>
          <a:p>
            <a:pPr lvl="1"/>
            <a:r>
              <a:rPr lang="it-IT" sz="2000" b="1" dirty="0">
                <a:solidFill>
                  <a:srgbClr val="0066CC"/>
                </a:solidFill>
              </a:rPr>
              <a:t>giuridica</a:t>
            </a:r>
            <a:r>
              <a:rPr lang="it-IT" sz="2000" dirty="0">
                <a:solidFill>
                  <a:srgbClr val="0066CC"/>
                </a:solidFill>
              </a:rPr>
              <a:t>: implica coerenza tra la funzione riconosciuta al documento e la sintesi giuridica espressa nell’oggetto;  </a:t>
            </a:r>
          </a:p>
          <a:p>
            <a:pPr lvl="1"/>
            <a:r>
              <a:rPr lang="it-IT" sz="2000" b="1" dirty="0">
                <a:solidFill>
                  <a:srgbClr val="0066CC"/>
                </a:solidFill>
              </a:rPr>
              <a:t>strumentale al processo decisionale e comunicativa: </a:t>
            </a:r>
            <a:r>
              <a:rPr lang="it-IT" sz="2000" dirty="0">
                <a:solidFill>
                  <a:srgbClr val="0066CC"/>
                </a:solidFill>
              </a:rPr>
              <a:t>si evita di dover sempre leggere l’intero contenuto del documento</a:t>
            </a:r>
          </a:p>
          <a:p>
            <a:r>
              <a:rPr lang="it-IT" sz="2000" dirty="0">
                <a:solidFill>
                  <a:srgbClr val="0066CC"/>
                </a:solidFill>
              </a:rPr>
              <a:t>L’oggetto richiede </a:t>
            </a:r>
            <a:r>
              <a:rPr lang="it-IT" sz="2000" b="1" dirty="0">
                <a:solidFill>
                  <a:srgbClr val="0066CC"/>
                </a:solidFill>
              </a:rPr>
              <a:t>un lavoro redazionale che implica l’analisi del documento al fine di individuarne le azioni rappresentate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9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oggetto - 2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CC"/>
                </a:solidFill>
              </a:rPr>
              <a:t>Deve essere espresso utilizzando </a:t>
            </a:r>
            <a:r>
              <a:rPr lang="it-IT" sz="2000" b="1" dirty="0">
                <a:solidFill>
                  <a:srgbClr val="0066CC"/>
                </a:solidFill>
              </a:rPr>
              <a:t>termini efficaci e comprensibili</a:t>
            </a:r>
            <a:r>
              <a:rPr lang="it-IT" sz="2000" dirty="0">
                <a:solidFill>
                  <a:srgbClr val="0066CC"/>
                </a:solidFill>
              </a:rPr>
              <a:t> in grado di fornire informazioni utili nella ricerca.</a:t>
            </a:r>
          </a:p>
          <a:p>
            <a:r>
              <a:rPr lang="it-IT" sz="2000" dirty="0">
                <a:solidFill>
                  <a:srgbClr val="0066CC"/>
                </a:solidFill>
              </a:rPr>
              <a:t>Elemento essenziale e prioritario è </a:t>
            </a:r>
            <a:r>
              <a:rPr lang="it-IT" sz="2000" b="1" dirty="0">
                <a:solidFill>
                  <a:srgbClr val="0066CC"/>
                </a:solidFill>
              </a:rPr>
              <a:t>l’espressione verbale </a:t>
            </a:r>
            <a:r>
              <a:rPr lang="it-IT" sz="2000" dirty="0">
                <a:solidFill>
                  <a:srgbClr val="0066CC"/>
                </a:solidFill>
              </a:rPr>
              <a:t>che identifica l’atto principale di cui il documento è la rappresentazione</a:t>
            </a:r>
          </a:p>
          <a:p>
            <a:r>
              <a:rPr lang="it-IT" sz="2000" b="1" dirty="0">
                <a:solidFill>
                  <a:srgbClr val="0066CC"/>
                </a:solidFill>
              </a:rPr>
              <a:t>Riporta gli elementi essenziali dell’atto o del fatto</a:t>
            </a:r>
            <a:r>
              <a:rPr lang="it-IT" sz="2000" dirty="0">
                <a:solidFill>
                  <a:srgbClr val="0066CC"/>
                </a:solidFill>
              </a:rPr>
              <a:t> giuridicamente rilevante di cui il documento è la rappresentazione: in tal modo evidenzia il ruolo e la funzione del documento e ne esprime sintatticamente il contenuto.</a:t>
            </a:r>
          </a:p>
          <a:p>
            <a:r>
              <a:rPr lang="it-IT" sz="2000" dirty="0">
                <a:solidFill>
                  <a:srgbClr val="0066CC"/>
                </a:solidFill>
              </a:rPr>
              <a:t>E’ il risultato di un compromesso bilanciato tra esigenze di</a:t>
            </a:r>
            <a:r>
              <a:rPr lang="it-IT" sz="2000" b="1" dirty="0">
                <a:solidFill>
                  <a:srgbClr val="0066CC"/>
                </a:solidFill>
              </a:rPr>
              <a:t> sintesi ed elementi di dettaglio </a:t>
            </a:r>
            <a:r>
              <a:rPr lang="it-IT" sz="2000" dirty="0">
                <a:solidFill>
                  <a:srgbClr val="0066CC"/>
                </a:solidFill>
              </a:rPr>
              <a:t> utili alla comprensibilità del documento cui l’oggetto si riferisce (evitando la prolissità ma anche l’eccessiva stringatezza).</a:t>
            </a:r>
          </a:p>
          <a:p>
            <a:r>
              <a:rPr lang="it-IT" sz="2000" dirty="0">
                <a:solidFill>
                  <a:srgbClr val="0066CC"/>
                </a:solidFill>
              </a:rPr>
              <a:t>È standardizzabile ricorrendo a </a:t>
            </a:r>
            <a:r>
              <a:rPr lang="it-IT" sz="2000" b="1" dirty="0">
                <a:solidFill>
                  <a:srgbClr val="0066CC"/>
                </a:solidFill>
              </a:rPr>
              <a:t>un vocabolario di riferimento</a:t>
            </a:r>
            <a:r>
              <a:rPr lang="it-IT" sz="2000" dirty="0">
                <a:solidFill>
                  <a:srgbClr val="0066CC"/>
                </a:solidFill>
              </a:rPr>
              <a:t> che consenta di utilizzare una terminologia comune per le medesime tipologie documentarie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7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oggetto - 3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66CC"/>
                </a:solidFill>
              </a:rPr>
              <a:t>Nel caso di modelli/template di documenti già predisposti per tipologie ricorrenti il </a:t>
            </a:r>
            <a:r>
              <a:rPr lang="it-IT" sz="2400" b="1" dirty="0">
                <a:solidFill>
                  <a:srgbClr val="0066CC"/>
                </a:solidFill>
              </a:rPr>
              <a:t>titolo del template</a:t>
            </a:r>
            <a:r>
              <a:rPr lang="it-IT" sz="2400" dirty="0">
                <a:solidFill>
                  <a:srgbClr val="0066CC"/>
                </a:solidFill>
              </a:rPr>
              <a:t> può fornire le basi per la definizione parziale dell’oggetto.</a:t>
            </a:r>
          </a:p>
          <a:p>
            <a:r>
              <a:rPr lang="it-IT" sz="2400" dirty="0">
                <a:solidFill>
                  <a:srgbClr val="0066CC"/>
                </a:solidFill>
              </a:rPr>
              <a:t>Non deve includere </a:t>
            </a:r>
            <a:r>
              <a:rPr lang="it-IT" sz="2400" b="1" dirty="0">
                <a:solidFill>
                  <a:srgbClr val="0066CC"/>
                </a:solidFill>
              </a:rPr>
              <a:t>riferimenti normativi ‘muti’ </a:t>
            </a:r>
            <a:r>
              <a:rPr lang="it-IT" sz="2400" dirty="0">
                <a:solidFill>
                  <a:srgbClr val="0066CC"/>
                </a:solidFill>
              </a:rPr>
              <a:t>troppo specifici e destinati inevitabilmente a essere superati e non più comprensibili a distanza di tempo.</a:t>
            </a:r>
          </a:p>
          <a:p>
            <a:pPr lvl="1"/>
            <a:r>
              <a:rPr lang="it-IT" sz="2000" i="1" dirty="0">
                <a:solidFill>
                  <a:srgbClr val="0066CC"/>
                </a:solidFill>
              </a:rPr>
              <a:t>Esempio corretto:</a:t>
            </a:r>
            <a:r>
              <a:rPr lang="it-IT" sz="2000" dirty="0">
                <a:solidFill>
                  <a:srgbClr val="0066CC"/>
                </a:solidFill>
              </a:rPr>
              <a:t>	</a:t>
            </a:r>
          </a:p>
          <a:p>
            <a:pPr lvl="2"/>
            <a:r>
              <a:rPr lang="it-IT" sz="2000" b="1" dirty="0">
                <a:solidFill>
                  <a:srgbClr val="0066CC"/>
                </a:solidFill>
              </a:rPr>
              <a:t>Trasmissione </a:t>
            </a:r>
            <a:r>
              <a:rPr lang="it-IT" sz="2000" dirty="0">
                <a:solidFill>
                  <a:srgbClr val="0066CC"/>
                </a:solidFill>
              </a:rPr>
              <a:t>1°rendiconto al 30 giugno 2020 del Progetto “Azioni di supporto tecnico e amministrativo per la gestione e realizzazione di interventi nell’ambito del Fondo per l’Innovazione sociale» </a:t>
            </a:r>
          </a:p>
          <a:p>
            <a:pPr lvl="1"/>
            <a:r>
              <a:rPr lang="it-IT" sz="2000" i="1" dirty="0">
                <a:solidFill>
                  <a:srgbClr val="0066CC"/>
                </a:solidFill>
              </a:rPr>
              <a:t>Esempio non corretto:</a:t>
            </a:r>
            <a:r>
              <a:rPr lang="it-IT" sz="2000" dirty="0">
                <a:solidFill>
                  <a:srgbClr val="0066CC"/>
                </a:solidFill>
              </a:rPr>
              <a:t>	</a:t>
            </a:r>
          </a:p>
          <a:p>
            <a:pPr lvl="2"/>
            <a:r>
              <a:rPr lang="it-IT" altLang="en-US" sz="2000" dirty="0">
                <a:solidFill>
                  <a:srgbClr val="0070C0"/>
                </a:solidFill>
              </a:rPr>
              <a:t>Dichiarazione ai sensi </a:t>
            </a:r>
            <a:r>
              <a:rPr lang="it-IT" altLang="en-US" sz="2000" b="1" dirty="0">
                <a:solidFill>
                  <a:srgbClr val="0070C0"/>
                </a:solidFill>
              </a:rPr>
              <a:t>dell’art. 145 del DPR 29.12.73, n. 1092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8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oggetto - </a:t>
            </a:r>
            <a:r>
              <a:rPr lang="it-IT" sz="3000" b="1" dirty="0">
                <a:solidFill>
                  <a:srgbClr val="0070C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e dubbi ricorrenti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oggetto in presenza di allegati: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vanno richiamati e indicati gli allegati rilevanti per identificare la funzione del documento (trasmissione di un’istanza)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b="1" dirty="0">
                <a:solidFill>
                  <a:srgbClr val="0066CC"/>
                </a:solidFill>
                <a:latin typeface="Calibri" panose="020F0502020204030204"/>
              </a:rPr>
              <a:t>oggetto di un documento in forma di PEC: </a:t>
            </a:r>
            <a:r>
              <a:rPr lang="it-IT" sz="2400" dirty="0">
                <a:solidFill>
                  <a:srgbClr val="0066CC"/>
                </a:solidFill>
                <a:latin typeface="Calibri" panose="020F0502020204030204"/>
              </a:rPr>
              <a:t>richiede il rispetto delle stesse regole in quanto si tratta del documento principale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  <a:latin typeface="Calibri" panose="020F0502020204030204"/>
              </a:rPr>
              <a:t>i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assenza di un oggetto adeguato in ricezione </a:t>
            </a:r>
            <a:r>
              <a:rPr lang="it-IT" sz="2400" dirty="0">
                <a:solidFill>
                  <a:srgbClr val="0066CC"/>
                </a:solidFill>
                <a:latin typeface="Calibri" panose="020F0502020204030204"/>
              </a:rPr>
              <a:t>in fase di registrazione </a:t>
            </a:r>
            <a:r>
              <a:rPr lang="it-IT" sz="2400" b="1" dirty="0">
                <a:solidFill>
                  <a:srgbClr val="0066CC"/>
                </a:solidFill>
                <a:latin typeface="Calibri" panose="020F0502020204030204"/>
              </a:rPr>
              <a:t>si integrano le informazioni e si mantengono quelle necessarie </a:t>
            </a:r>
            <a:r>
              <a:rPr lang="it-IT" sz="2400" dirty="0">
                <a:solidFill>
                  <a:srgbClr val="0066CC"/>
                </a:solidFill>
                <a:latin typeface="Calibri" panose="020F0502020204030204"/>
              </a:rPr>
              <a:t>alla corretta comprensione e gestione del documento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16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oggetto - 5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95375" eaLnBrk="1" hangingPunct="1"/>
            <a:r>
              <a:rPr lang="it-IT" sz="2400" b="1" i="1" dirty="0"/>
              <a:t>“</a:t>
            </a:r>
            <a:r>
              <a:rPr lang="it-IT" sz="2400" i="1" dirty="0"/>
              <a:t>la corrispondenza deve richiamare l’oggetto cui si riferisce e non i soli numeri”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  <p:pic>
        <p:nvPicPr>
          <p:cNvPr id="10" name="Picture 5" descr="Gestione documentale per La Sapienza">
            <a:extLst>
              <a:ext uri="{FF2B5EF4-FFF2-40B4-BE49-F238E27FC236}">
                <a16:creationId xmlns:a16="http://schemas.microsoft.com/office/drawing/2014/main" id="{8D9BE045-2858-4A06-AA72-24EC7069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145" y="2828237"/>
            <a:ext cx="8210288" cy="227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117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sottoscrizione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it-IT" sz="2400" b="1" dirty="0">
                <a:solidFill>
                  <a:srgbClr val="0066CC"/>
                </a:solidFill>
              </a:rPr>
              <a:t>Indicazione di chi sottoscrive e sottoscrizione</a:t>
            </a:r>
            <a:r>
              <a:rPr lang="it-IT" sz="2400" dirty="0">
                <a:solidFill>
                  <a:srgbClr val="0066CC"/>
                </a:solidFill>
              </a:rPr>
              <a:t>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firma viene preceduta dalla </a:t>
            </a:r>
            <a:r>
              <a:rPr lang="it-IT" sz="2400" b="1" dirty="0">
                <a:solidFill>
                  <a:srgbClr val="0066CC"/>
                </a:solidFill>
              </a:rPr>
              <a:t>funzione</a:t>
            </a:r>
            <a:r>
              <a:rPr lang="it-IT" sz="2400" dirty="0">
                <a:solidFill>
                  <a:srgbClr val="0066CC"/>
                </a:solidFill>
              </a:rPr>
              <a:t> o dal </a:t>
            </a:r>
            <a:r>
              <a:rPr lang="it-IT" sz="2400" b="1" dirty="0">
                <a:solidFill>
                  <a:srgbClr val="0066CC"/>
                </a:solidFill>
              </a:rPr>
              <a:t>ruolo</a:t>
            </a:r>
            <a:r>
              <a:rPr lang="it-IT" sz="2400" dirty="0">
                <a:solidFill>
                  <a:srgbClr val="0066CC"/>
                </a:solidFill>
              </a:rPr>
              <a:t> (per esempio “Il dirigente dell’Area X) cui segue l’indicazione del nome e del cognome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funzione e il ruolo indicati sono quelli che l’autore del documento (il firmatario) </a:t>
            </a:r>
            <a:r>
              <a:rPr lang="it-IT" sz="2400" b="1" dirty="0">
                <a:solidFill>
                  <a:srgbClr val="0066CC"/>
                </a:solidFill>
              </a:rPr>
              <a:t>svolge nel formare il documento in quanto rappresentazione dell’atto: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66CC"/>
                </a:solidFill>
              </a:rPr>
              <a:t>la stessa persona fisica può avere ruoli diversi all’interno dell’ente: dirigente di area, coordinatore, supervisore, ecc.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L’uso della firma digitale implica l’assunzione di responsabilità dell’autore a tutto il documento (clausole incluse)</a:t>
            </a:r>
          </a:p>
          <a:p>
            <a:pPr lvl="2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4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data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it-IT" sz="2400" b="1" dirty="0">
                <a:solidFill>
                  <a:srgbClr val="0066CC"/>
                </a:solidFill>
              </a:rPr>
              <a:t>Data</a:t>
            </a:r>
            <a:r>
              <a:rPr lang="it-IT" sz="2400" dirty="0">
                <a:solidFill>
                  <a:srgbClr val="0066CC"/>
                </a:solidFill>
              </a:rPr>
              <a:t>: </a:t>
            </a:r>
          </a:p>
          <a:p>
            <a:pPr eaLnBrk="1" hangingPunct="1"/>
            <a:r>
              <a:rPr lang="it-IT" sz="2400" dirty="0">
                <a:solidFill>
                  <a:srgbClr val="0066CC"/>
                </a:solidFill>
              </a:rPr>
              <a:t>Tutti i documenti devono riportare il riferimento temporale che può mancare nel caso dei documenti oggetto di registrazione di protocollo: in questo caso la data è presente nella segnatura di protocollo e ha natura di validazione temporale</a:t>
            </a:r>
            <a:endParaRPr lang="it-IT" sz="2000" dirty="0">
              <a:solidFill>
                <a:srgbClr val="0066CC"/>
              </a:solidFill>
            </a:endParaRPr>
          </a:p>
          <a:p>
            <a:pPr lvl="2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57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Esempi di indicazioni sintattiche e semantiche (per una guida da allegare al Manuale di gestione): indicazione di trasmissione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</a:t>
            </a:r>
            <a:r>
              <a:rPr lang="it-IT" sz="2400" b="1" dirty="0">
                <a:solidFill>
                  <a:srgbClr val="0066CC"/>
                </a:solidFill>
              </a:rPr>
              <a:t> copia per conoscenza</a:t>
            </a:r>
            <a:r>
              <a:rPr lang="it-IT" sz="2400" dirty="0">
                <a:solidFill>
                  <a:srgbClr val="0066CC"/>
                </a:solidFill>
              </a:rPr>
              <a:t> non implica una diretta partecipazione al processo di lavoro/procedimento ma solo una informazione per semplice presa d’atto che tuttavia coinvolge solo i destinatari concretamente interessati al processo.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L’invio per conoscenza deve essere correttamente </a:t>
            </a:r>
            <a:r>
              <a:rPr lang="it-IT" sz="2400" b="1" dirty="0">
                <a:solidFill>
                  <a:srgbClr val="0066CC"/>
                </a:solidFill>
              </a:rPr>
              <a:t>stabilito e indicato da chi predispone </a:t>
            </a:r>
            <a:r>
              <a:rPr lang="it-IT" sz="2400" dirty="0">
                <a:solidFill>
                  <a:srgbClr val="0066CC"/>
                </a:solidFill>
              </a:rPr>
              <a:t>(configura logicamente) il documento (l’autore che firma o colui che predispone il testo: il dirigente o il funzionario responsabile della stesura)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L’invio del documento per conoscenza va pianificato nella definizione dei workflow documentali.</a:t>
            </a:r>
          </a:p>
          <a:p>
            <a:pPr lvl="2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0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scelta dei formati: le indicazioni di </a:t>
            </a:r>
            <a:r>
              <a:rPr lang="it-IT" sz="30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Agid</a:t>
            </a:r>
            <a:endParaRPr lang="it-IT" sz="30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66CC"/>
                </a:solidFill>
              </a:rPr>
              <a:t>Le linee guida AGID consigliano formati documentali coerenti con obiettivi di persistenza nel tempo:</a:t>
            </a: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documenti impaginati</a:t>
            </a:r>
            <a:r>
              <a:rPr lang="it-IT" sz="1800" dirty="0">
                <a:solidFill>
                  <a:srgbClr val="0066CC"/>
                </a:solidFill>
              </a:rPr>
              <a:t>: </a:t>
            </a:r>
            <a:r>
              <a:rPr lang="en-US" sz="1800" dirty="0">
                <a:solidFill>
                  <a:srgbClr val="0066CC"/>
                </a:solidFill>
              </a:rPr>
              <a:t>PDF, Microsoft OOXML e Word, OpenDocument Text, </a:t>
            </a:r>
            <a:r>
              <a:rPr lang="en-US" sz="1800" dirty="0" err="1">
                <a:solidFill>
                  <a:srgbClr val="0066CC"/>
                </a:solidFill>
              </a:rPr>
              <a:t>RichTextFormat</a:t>
            </a:r>
            <a:r>
              <a:rPr lang="en-US" sz="1800" dirty="0">
                <a:solidFill>
                  <a:srgbClr val="0066CC"/>
                </a:solidFill>
              </a:rPr>
              <a:t>, </a:t>
            </a:r>
            <a:r>
              <a:rPr lang="en-US" sz="1800" dirty="0" err="1">
                <a:solidFill>
                  <a:srgbClr val="0066CC"/>
                </a:solidFill>
              </a:rPr>
              <a:t>epub</a:t>
            </a:r>
            <a:endParaRPr lang="en-US" sz="1800" dirty="0">
              <a:solidFill>
                <a:srgbClr val="0066CC"/>
              </a:solidFill>
            </a:endParaRP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ipertesti</a:t>
            </a:r>
            <a:r>
              <a:rPr lang="it-IT" sz="1800" dirty="0">
                <a:solidFill>
                  <a:srgbClr val="0066CC"/>
                </a:solidFill>
              </a:rPr>
              <a:t>: XML, HTML</a:t>
            </a: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basi di dati</a:t>
            </a:r>
            <a:r>
              <a:rPr lang="it-IT" sz="1800" dirty="0">
                <a:solidFill>
                  <a:srgbClr val="0066CC"/>
                </a:solidFill>
              </a:rPr>
              <a:t>: SQL, csv, access, </a:t>
            </a:r>
            <a:r>
              <a:rPr lang="it-IT" sz="1800" dirty="0" err="1">
                <a:solidFill>
                  <a:srgbClr val="0066CC"/>
                </a:solidFill>
              </a:rPr>
              <a:t>Json</a:t>
            </a:r>
            <a:r>
              <a:rPr lang="it-IT" sz="1800" dirty="0">
                <a:solidFill>
                  <a:srgbClr val="0066CC"/>
                </a:solidFill>
              </a:rPr>
              <a:t>, </a:t>
            </a:r>
            <a:r>
              <a:rPr lang="it-IT" sz="1800" dirty="0" err="1">
                <a:solidFill>
                  <a:srgbClr val="0066CC"/>
                </a:solidFill>
              </a:rPr>
              <a:t>LinkedOpenData</a:t>
            </a:r>
            <a:endParaRPr lang="it-IT" sz="1800" dirty="0">
              <a:solidFill>
                <a:srgbClr val="0066CC"/>
              </a:solidFill>
            </a:endParaRP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fogli di calcolo</a:t>
            </a:r>
            <a:r>
              <a:rPr lang="it-IT" sz="1800" dirty="0">
                <a:solidFill>
                  <a:srgbClr val="0066CC"/>
                </a:solidFill>
              </a:rPr>
              <a:t>: M</a:t>
            </a:r>
            <a:r>
              <a:rPr lang="en-US" sz="1800" dirty="0" err="1">
                <a:solidFill>
                  <a:srgbClr val="0066CC"/>
                </a:solidFill>
              </a:rPr>
              <a:t>icrosoft</a:t>
            </a:r>
            <a:r>
              <a:rPr lang="en-US" sz="1800" dirty="0">
                <a:solidFill>
                  <a:srgbClr val="0066CC"/>
                </a:solidFill>
              </a:rPr>
              <a:t> OOXML, Excel, OpenDocument Spreadsheet</a:t>
            </a:r>
            <a:endParaRPr lang="it-IT" sz="1800" dirty="0">
              <a:solidFill>
                <a:srgbClr val="0066CC"/>
              </a:solidFill>
            </a:endParaRP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presentazioni multimediali</a:t>
            </a:r>
            <a:r>
              <a:rPr lang="it-IT" sz="1800" dirty="0">
                <a:solidFill>
                  <a:srgbClr val="0066CC"/>
                </a:solidFill>
              </a:rPr>
              <a:t>: Microsoft OOXML, </a:t>
            </a:r>
            <a:r>
              <a:rPr lang="it-IT" sz="1800" dirty="0" err="1">
                <a:solidFill>
                  <a:srgbClr val="0066CC"/>
                </a:solidFill>
              </a:rPr>
              <a:t>Powerpoint</a:t>
            </a:r>
            <a:r>
              <a:rPr lang="it-IT" sz="1800" dirty="0">
                <a:solidFill>
                  <a:srgbClr val="0066CC"/>
                </a:solidFill>
              </a:rPr>
              <a:t>, </a:t>
            </a:r>
            <a:r>
              <a:rPr lang="it-IT" sz="1800" dirty="0" err="1">
                <a:solidFill>
                  <a:srgbClr val="0066CC"/>
                </a:solidFill>
              </a:rPr>
              <a:t>OpenDocument</a:t>
            </a:r>
            <a:r>
              <a:rPr lang="it-IT" sz="1800" dirty="0">
                <a:solidFill>
                  <a:srgbClr val="0066CC"/>
                </a:solidFill>
              </a:rPr>
              <a:t> Presentation</a:t>
            </a: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immagini </a:t>
            </a:r>
            <a:r>
              <a:rPr lang="it-IT" sz="1800" b="1" dirty="0" err="1">
                <a:solidFill>
                  <a:srgbClr val="0066CC"/>
                </a:solidFill>
              </a:rPr>
              <a:t>raster</a:t>
            </a:r>
            <a:r>
              <a:rPr lang="it-IT" sz="1800" dirty="0">
                <a:solidFill>
                  <a:srgbClr val="0066CC"/>
                </a:solidFill>
              </a:rPr>
              <a:t>: JPEG, TIFF, PNG, GIF, JPEG2000, DICOM, DNG, DPX, Adobe Photoshop;</a:t>
            </a: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video</a:t>
            </a:r>
            <a:r>
              <a:rPr lang="it-IT" sz="1800" dirty="0">
                <a:solidFill>
                  <a:srgbClr val="0066CC"/>
                </a:solidFill>
              </a:rPr>
              <a:t>: formati della famiglia MPEG2 e MPEG4 e formati codec video</a:t>
            </a:r>
          </a:p>
          <a:p>
            <a:pPr lvl="1"/>
            <a:r>
              <a:rPr lang="it-IT" sz="1800" b="1" dirty="0">
                <a:solidFill>
                  <a:srgbClr val="0066CC"/>
                </a:solidFill>
              </a:rPr>
              <a:t>contenitori</a:t>
            </a:r>
            <a:r>
              <a:rPr lang="it-IT" sz="1800" dirty="0">
                <a:solidFill>
                  <a:srgbClr val="0066CC"/>
                </a:solidFill>
              </a:rPr>
              <a:t> di archivi: ZIP, RAR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8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scelta dei formati: il documento testuale accessibile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679027" y="1351508"/>
            <a:ext cx="101867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Il formato generalmente consigliato in molti enti per i documenti testuali è il </a:t>
            </a:r>
            <a:r>
              <a:rPr lang="it-IT" sz="2400" b="1" dirty="0">
                <a:solidFill>
                  <a:srgbClr val="0066CC"/>
                </a:solidFill>
              </a:rPr>
              <a:t>formato PDF/A </a:t>
            </a:r>
            <a:r>
              <a:rPr lang="it-IT" sz="2400" dirty="0">
                <a:solidFill>
                  <a:srgbClr val="0066CC"/>
                </a:solidFill>
              </a:rPr>
              <a:t>(standard ISO 19005-1) che garantisce la persistenza del file.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Accorgimenti sono tuttavia necessari per creare documenti </a:t>
            </a:r>
            <a:r>
              <a:rPr lang="it-IT" sz="2400" b="1" dirty="0">
                <a:solidFill>
                  <a:srgbClr val="0066CC"/>
                </a:solidFill>
              </a:rPr>
              <a:t>accessibili a utenti con disabilità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Gli obblighi sono previsti dalla legge 4/2004 </a:t>
            </a:r>
            <a:r>
              <a:rPr lang="it-IT" sz="2400" b="1" dirty="0">
                <a:solidFill>
                  <a:srgbClr val="0066CC"/>
                </a:solidFill>
              </a:rPr>
              <a:t>(legge Stanca) </a:t>
            </a:r>
            <a:r>
              <a:rPr lang="it-IT" sz="2400" dirty="0">
                <a:solidFill>
                  <a:srgbClr val="0066CC"/>
                </a:solidFill>
              </a:rPr>
              <a:t>e dai successivi decreti attuativi</a:t>
            </a:r>
            <a:r>
              <a:rPr lang="it-IT" sz="2400" b="1" dirty="0">
                <a:solidFill>
                  <a:srgbClr val="0066CC"/>
                </a:solidFill>
              </a:rPr>
              <a:t> con riferimento ai contenuti informativi dei siti istituzionali </a:t>
            </a:r>
            <a:r>
              <a:rPr lang="it-IT" sz="2400" dirty="0">
                <a:solidFill>
                  <a:srgbClr val="0066CC"/>
                </a:solidFill>
              </a:rPr>
              <a:t>che si riferiscono anche ai </a:t>
            </a:r>
            <a:r>
              <a:rPr lang="it-IT" sz="2400" b="1" dirty="0">
                <a:solidFill>
                  <a:srgbClr val="0066CC"/>
                </a:solidFill>
              </a:rPr>
              <a:t>documenti e ai contenuti pubblicati attraverso i canali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66CC"/>
                </a:solidFill>
              </a:rPr>
              <a:t>Nel caso di un documento testuale accessibile  sono necessarie opzioni adeguate </a:t>
            </a:r>
            <a:r>
              <a:rPr lang="it-IT" sz="2400" dirty="0">
                <a:solidFill>
                  <a:srgbClr val="0066CC"/>
                </a:solidFill>
              </a:rPr>
              <a:t>(presenti in qualunque sistema di videoscrittura): per esempio si deve salvare  il documento in word e solo successivamente in PDF/A.</a:t>
            </a:r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1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8" y="459571"/>
            <a:ext cx="4532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Indice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761454" y="2982732"/>
            <a:ext cx="11141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Il documento nel quadro normativo vigente: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Principi generali, elementi costitutivi e obblighi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Valore legale e valore probatorio dei documenti informatici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La formazione del documento informatico: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Requisiti e indicazioni per la corretta formazione dei documenti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Criteri redazionali, template, formati, regole di trasmissione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66CC"/>
                </a:solidFill>
              </a:rPr>
              <a:t>Documentazione di supporto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chemeClr val="tx2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45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Condizioni di pubblicazione per i documenti che non rispettano i requisiti tecnici di accessibilità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66CC"/>
                </a:solidFill>
              </a:rPr>
              <a:t>È </a:t>
            </a:r>
            <a:r>
              <a:rPr lang="it-IT" sz="2000" b="1" dirty="0">
                <a:solidFill>
                  <a:srgbClr val="0066CC"/>
                </a:solidFill>
              </a:rPr>
              <a:t>necessario rispettare almeno una delle due condizioni</a:t>
            </a:r>
            <a:r>
              <a:rPr lang="it-IT" sz="2000" dirty="0">
                <a:solidFill>
                  <a:srgbClr val="0066CC"/>
                </a:solidFill>
              </a:rPr>
              <a:t>: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66CC"/>
                </a:solidFill>
              </a:rPr>
              <a:t>i </a:t>
            </a:r>
            <a:r>
              <a:rPr lang="it-IT" sz="2000" b="1" dirty="0">
                <a:solidFill>
                  <a:srgbClr val="0066CC"/>
                </a:solidFill>
              </a:rPr>
              <a:t>contenuti devono essere resi disponibili nella loro completezza </a:t>
            </a:r>
            <a:r>
              <a:rPr lang="it-IT" sz="2000" dirty="0">
                <a:solidFill>
                  <a:srgbClr val="0066CC"/>
                </a:solidFill>
              </a:rPr>
              <a:t>anche in modalità adatta a essere fruita mediante le tecnologie compatibili con gli obblighi dell’accessibilità (per esempio pubblicando la copia del testo senza le formattazioni presenti nell’immagine scansionata);</a:t>
            </a:r>
          </a:p>
          <a:p>
            <a:pPr marL="8001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66CC"/>
                </a:solidFill>
              </a:rPr>
              <a:t>devono essere forniti in formato accessibile </a:t>
            </a:r>
            <a:r>
              <a:rPr lang="it-IT" sz="2000" b="1" dirty="0">
                <a:solidFill>
                  <a:srgbClr val="0066CC"/>
                </a:solidFill>
              </a:rPr>
              <a:t>un contenuto testuale (sommario) che  lo riepiloghi</a:t>
            </a:r>
            <a:r>
              <a:rPr lang="it-IT" sz="2000" dirty="0">
                <a:solidFill>
                  <a:srgbClr val="0066CC"/>
                </a:solidFill>
              </a:rPr>
              <a:t>  e </a:t>
            </a:r>
            <a:r>
              <a:rPr lang="it-IT" sz="2000" b="1" dirty="0">
                <a:solidFill>
                  <a:srgbClr val="0066CC"/>
                </a:solidFill>
              </a:rPr>
              <a:t>una modalità </a:t>
            </a:r>
            <a:r>
              <a:rPr lang="it-IT" sz="2000" b="1" kern="1200" dirty="0">
                <a:solidFill>
                  <a:srgbClr val="0066CC"/>
                </a:solidFill>
                <a:ea typeface="+mn-ea"/>
                <a:cs typeface="+mn-cs"/>
              </a:rPr>
              <a:t>accessibile di contatto con l’amministrazione </a:t>
            </a:r>
            <a:r>
              <a:rPr lang="it-IT" sz="2000" kern="1200" dirty="0">
                <a:solidFill>
                  <a:srgbClr val="0066CC"/>
                </a:solidFill>
                <a:ea typeface="+mn-ea"/>
                <a:cs typeface="+mn-cs"/>
              </a:rPr>
              <a:t>per consentire alla persona con disabilità di ricevere informazioni alternative equivalenti al documento non accessibile.</a:t>
            </a:r>
            <a:endParaRPr lang="it-IT" sz="2000" dirty="0">
              <a:solidFill>
                <a:srgbClr val="0066CC"/>
              </a:solidFill>
            </a:endParaRPr>
          </a:p>
          <a:p>
            <a:pPr lvl="2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8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 concludere: il documento richiede cura nella formazione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6" y="1920903"/>
            <a:ext cx="10186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rgbClr val="0066CC"/>
                </a:solidFill>
              </a:rPr>
              <a:t>Il documento informatico non è un bene in grado di svolgere la sua funzione e ancor meno di sopravvivere senza </a:t>
            </a:r>
            <a:r>
              <a:rPr lang="it-IT" sz="2400" b="1" dirty="0">
                <a:solidFill>
                  <a:srgbClr val="0066CC"/>
                </a:solidFill>
              </a:rPr>
              <a:t>strumenti e indicazioni guida che assicurino la qualità della sua formazione e delle successive fasi di cura.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rgbClr val="0066CC"/>
                </a:solidFill>
              </a:rPr>
              <a:t>Deve essere </a:t>
            </a:r>
            <a:r>
              <a:rPr lang="it-IT" sz="2400" b="1" dirty="0">
                <a:solidFill>
                  <a:srgbClr val="0066CC"/>
                </a:solidFill>
              </a:rPr>
              <a:t>predisposto con attenzione </a:t>
            </a:r>
            <a:r>
              <a:rPr lang="it-IT" sz="2400" dirty="0">
                <a:solidFill>
                  <a:srgbClr val="0066CC"/>
                </a:solidFill>
              </a:rPr>
              <a:t>da parte degli autori responsabili dei processi/procedimenti</a:t>
            </a:r>
          </a:p>
          <a:p>
            <a:pPr lvl="2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 concludere: il ruolo di normalizzazione e integrazione della gestione documentale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518607" y="1920903"/>
            <a:ext cx="70532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rgbClr val="0066CC"/>
                </a:solidFill>
              </a:rPr>
              <a:t>In assenza di una corretta redazione il compito è affidato in pratica al </a:t>
            </a:r>
            <a:r>
              <a:rPr lang="it-IT" sz="2400" b="1" dirty="0">
                <a:solidFill>
                  <a:srgbClr val="0066CC"/>
                </a:solidFill>
              </a:rPr>
              <a:t>responsabile della gestione documentale </a:t>
            </a:r>
            <a:r>
              <a:rPr lang="it-IT" sz="2400" dirty="0">
                <a:solidFill>
                  <a:srgbClr val="0066CC"/>
                </a:solidFill>
              </a:rPr>
              <a:t>e </a:t>
            </a:r>
            <a:r>
              <a:rPr lang="it-IT" sz="2400" b="1" dirty="0">
                <a:solidFill>
                  <a:srgbClr val="0066CC"/>
                </a:solidFill>
              </a:rPr>
              <a:t>all’operatore addetto alla registrazione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rgbClr val="0066CC"/>
                </a:solidFill>
              </a:rPr>
              <a:t>Strumenti e indicazioni guida possono integrare le criticità e costituire parte integrante del </a:t>
            </a:r>
            <a:r>
              <a:rPr lang="it-IT" sz="2400" b="1" dirty="0">
                <a:solidFill>
                  <a:srgbClr val="0066CC"/>
                </a:solidFill>
              </a:rPr>
              <a:t>sistema di gestione documentale </a:t>
            </a:r>
            <a:r>
              <a:rPr lang="it-IT" sz="2400" dirty="0">
                <a:solidFill>
                  <a:srgbClr val="0066CC"/>
                </a:solidFill>
              </a:rPr>
              <a:t>che deve essere, quindi, pianificato con attenzione, aggiornato costantemente e, soprattutto, affidato a personale </a:t>
            </a:r>
            <a:r>
              <a:rPr lang="it-IT" sz="2400" b="1" dirty="0">
                <a:solidFill>
                  <a:srgbClr val="0066CC"/>
                </a:solidFill>
              </a:rPr>
              <a:t>competente e motivato.</a:t>
            </a:r>
          </a:p>
          <a:p>
            <a:pPr lvl="2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E491A7C-CFEC-4386-8136-4A2F70C4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3077" y="1174170"/>
            <a:ext cx="3583633" cy="48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366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6" y="459571"/>
            <a:ext cx="9507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 approfondimenti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65400" y="1174170"/>
            <a:ext cx="7715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it-IT" sz="2400" b="1" dirty="0">
                <a:solidFill>
                  <a:srgbClr val="0066CC"/>
                </a:solidFill>
              </a:rPr>
              <a:t>Fondazione Scuola Beni attività culturali</a:t>
            </a:r>
          </a:p>
          <a:p>
            <a:pPr lvl="2" algn="ctr"/>
            <a:r>
              <a:rPr lang="it-IT" sz="2400" b="1" dirty="0">
                <a:solidFill>
                  <a:srgbClr val="0066CC"/>
                </a:solidFill>
              </a:rPr>
              <a:t>«L’archivio al centro della transizione al digitale»</a:t>
            </a:r>
          </a:p>
          <a:p>
            <a:pPr lvl="2" algn="ctr"/>
            <a:r>
              <a:rPr lang="it-IT" sz="2000" dirty="0">
                <a:solidFill>
                  <a:srgbClr val="0066CC"/>
                </a:solidFill>
                <a:hlinkClick r:id="rId2"/>
              </a:rPr>
              <a:t>https://www.fondazionescuolapatrimonio.it/archivio-centro-transizione-digitale-corso-multimediale/</a:t>
            </a:r>
            <a:r>
              <a:rPr lang="it-IT" sz="2000" dirty="0">
                <a:solidFill>
                  <a:srgbClr val="0066CC"/>
                </a:solidFill>
              </a:rPr>
              <a:t> </a:t>
            </a:r>
          </a:p>
          <a:p>
            <a:pPr lvl="2" algn="ctr"/>
            <a:r>
              <a:rPr lang="it-IT" sz="2000" dirty="0">
                <a:solidFill>
                  <a:srgbClr val="0066CC"/>
                </a:solidFill>
              </a:rPr>
              <a:t>e</a:t>
            </a:r>
          </a:p>
          <a:p>
            <a:pPr lvl="2" algn="ctr"/>
            <a:r>
              <a:rPr lang="it-IT" sz="2400" b="1" dirty="0">
                <a:solidFill>
                  <a:srgbClr val="0066CC"/>
                </a:solidFill>
              </a:rPr>
              <a:t>Le raccomandazioni di Aurora </a:t>
            </a:r>
            <a:r>
              <a:rPr lang="it-IT" altLang="en-US" sz="2400" b="1" dirty="0">
                <a:solidFill>
                  <a:srgbClr val="0066CC"/>
                </a:solidFill>
              </a:rPr>
              <a:t>per la redazione dell’anagrafica dei corrispondenti e dell’oggetto nel protocollo informatico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it-IT" altLang="en-US" sz="2000" dirty="0">
                <a:hlinkClick r:id="rId3"/>
              </a:rPr>
              <a:t>http://www.unipd.it/archivio/progetti/aurora/download/download.htm</a:t>
            </a:r>
            <a:r>
              <a:rPr lang="it-IT" altLang="en-US" sz="2000" dirty="0"/>
              <a:t> </a:t>
            </a:r>
          </a:p>
          <a:p>
            <a:pPr lvl="2" algn="ctr"/>
            <a:endParaRPr 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E491A7C-CFEC-4386-8136-4A2F70C4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3077" y="1174170"/>
            <a:ext cx="3583633" cy="48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739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-71020"/>
            <a:ext cx="12192000" cy="6169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54A482-67BF-4E73-BE2D-E7EB19BD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6204898"/>
            <a:ext cx="6258757" cy="58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17" y="6368840"/>
            <a:ext cx="1321510" cy="3318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7C4D66-FBA8-470E-9224-F633A326012B}"/>
              </a:ext>
            </a:extLst>
          </p:cNvPr>
          <p:cNvSpPr txBox="1"/>
          <p:nvPr/>
        </p:nvSpPr>
        <p:spPr>
          <a:xfrm>
            <a:off x="2806269" y="4236013"/>
            <a:ext cx="657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Mariella Guercio, maria.guercio@uniroma1.it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F9066C-533D-4E29-B173-7C58BFDB7C2A}"/>
              </a:ext>
            </a:extLst>
          </p:cNvPr>
          <p:cNvSpPr txBox="1"/>
          <p:nvPr/>
        </p:nvSpPr>
        <p:spPr>
          <a:xfrm>
            <a:off x="3125864" y="2068447"/>
            <a:ext cx="594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www.agid.gov.it </a:t>
            </a:r>
          </a:p>
        </p:txBody>
      </p:sp>
    </p:spTree>
    <p:extLst>
      <p:ext uri="{BB962C8B-B14F-4D97-AF65-F5344CB8AC3E}">
        <p14:creationId xmlns:p14="http://schemas.microsoft.com/office/powerpoint/2010/main" val="239101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-71020"/>
            <a:ext cx="12192000" cy="61699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54A482-67BF-4E73-BE2D-E7EB19BD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6204898"/>
            <a:ext cx="6258757" cy="584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17" y="6368840"/>
            <a:ext cx="1321510" cy="3318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7C4D66-FBA8-470E-9224-F633A326012B}"/>
              </a:ext>
            </a:extLst>
          </p:cNvPr>
          <p:cNvSpPr txBox="1"/>
          <p:nvPr/>
        </p:nvSpPr>
        <p:spPr>
          <a:xfrm>
            <a:off x="3576593" y="2211905"/>
            <a:ext cx="503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Il documento nel quadro normativo vigente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5F58EF-CF9C-4E0A-BDBD-0C29B69645BA}"/>
              </a:ext>
            </a:extLst>
          </p:cNvPr>
          <p:cNvSpPr txBox="1"/>
          <p:nvPr/>
        </p:nvSpPr>
        <p:spPr>
          <a:xfrm>
            <a:off x="3576592" y="3429000"/>
            <a:ext cx="503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Mariella Guercio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46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 quadro normativo rinnovato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257734" y="1141245"/>
            <a:ext cx="10923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altLang="en-US" sz="2000" dirty="0">
                <a:solidFill>
                  <a:srgbClr val="0066CC"/>
                </a:solidFill>
              </a:rPr>
              <a:t>La principale normativa sui documenti informatici (formazione, gestione e conservazione): </a:t>
            </a:r>
          </a:p>
          <a:p>
            <a:pPr lvl="1" eaLnBrk="1" hangingPunct="1"/>
            <a:r>
              <a:rPr lang="it-IT" altLang="en-US" sz="2000" b="1" dirty="0">
                <a:solidFill>
                  <a:srgbClr val="0066CC"/>
                </a:solidFill>
              </a:rPr>
              <a:t>Regolamento europeo </a:t>
            </a:r>
            <a:r>
              <a:rPr lang="it-IT" altLang="en-US" sz="2000" b="1" dirty="0" err="1">
                <a:solidFill>
                  <a:srgbClr val="0066CC"/>
                </a:solidFill>
              </a:rPr>
              <a:t>eIDAS</a:t>
            </a:r>
            <a:r>
              <a:rPr lang="it-IT" altLang="en-US" sz="2000" b="1" dirty="0">
                <a:solidFill>
                  <a:srgbClr val="0066CC"/>
                </a:solidFill>
              </a:rPr>
              <a:t> </a:t>
            </a:r>
            <a:r>
              <a:rPr lang="it-IT" altLang="en-US" sz="2000" dirty="0">
                <a:solidFill>
                  <a:srgbClr val="0066CC"/>
                </a:solidFill>
              </a:rPr>
              <a:t>(910/2014) (in corso di revisione)</a:t>
            </a:r>
          </a:p>
          <a:p>
            <a:pPr lvl="1" eaLnBrk="1" hangingPunct="1"/>
            <a:r>
              <a:rPr lang="it-IT" altLang="en-US" sz="2000" b="1" dirty="0">
                <a:solidFill>
                  <a:srgbClr val="0066CC"/>
                </a:solidFill>
              </a:rPr>
              <a:t>D.P.R. 445/2000 Testo unico sul documento amministrativo </a:t>
            </a:r>
            <a:r>
              <a:rPr lang="it-IT" altLang="en-US" sz="2000" dirty="0">
                <a:solidFill>
                  <a:srgbClr val="0066CC"/>
                </a:solidFill>
              </a:rPr>
              <a:t>(capo IV – Gestione dei documenti) e </a:t>
            </a:r>
            <a:r>
              <a:rPr lang="it-IT" altLang="en-US" sz="2000" b="1" dirty="0">
                <a:solidFill>
                  <a:srgbClr val="0066CC"/>
                </a:solidFill>
              </a:rPr>
              <a:t>Linee guida </a:t>
            </a:r>
            <a:r>
              <a:rPr lang="it-IT" altLang="en-US" sz="2000" b="1" dirty="0" err="1">
                <a:solidFill>
                  <a:srgbClr val="0066CC"/>
                </a:solidFill>
              </a:rPr>
              <a:t>Agid</a:t>
            </a:r>
            <a:r>
              <a:rPr lang="it-IT" altLang="en-US" sz="2000" b="1" dirty="0">
                <a:solidFill>
                  <a:srgbClr val="0066CC"/>
                </a:solidFill>
              </a:rPr>
              <a:t> 2020</a:t>
            </a:r>
          </a:p>
          <a:p>
            <a:pPr lvl="1" eaLnBrk="1" hangingPunct="1"/>
            <a:r>
              <a:rPr lang="it-IT" altLang="en-US" sz="2000" b="1" dirty="0">
                <a:solidFill>
                  <a:srgbClr val="0066CC"/>
                </a:solidFill>
              </a:rPr>
              <a:t>Codice dell’amministrazione digitale </a:t>
            </a:r>
            <a:r>
              <a:rPr lang="it-IT" altLang="en-US" sz="2000" dirty="0">
                <a:solidFill>
                  <a:srgbClr val="0066CC"/>
                </a:solidFill>
              </a:rPr>
              <a:t>(</a:t>
            </a:r>
            <a:r>
              <a:rPr lang="it-IT" altLang="en-US" sz="2000" dirty="0" err="1">
                <a:solidFill>
                  <a:srgbClr val="0066CC"/>
                </a:solidFill>
              </a:rPr>
              <a:t>D.lgs</a:t>
            </a:r>
            <a:r>
              <a:rPr lang="it-IT" altLang="en-US" sz="2000" dirty="0">
                <a:solidFill>
                  <a:srgbClr val="0066CC"/>
                </a:solidFill>
              </a:rPr>
              <a:t> 82/2005 e successive modifiche di cui in particolare: </a:t>
            </a:r>
            <a:r>
              <a:rPr lang="it-IT" altLang="en-US" sz="2000" b="1" dirty="0">
                <a:solidFill>
                  <a:srgbClr val="0066CC"/>
                </a:solidFill>
              </a:rPr>
              <a:t>Linee guida </a:t>
            </a:r>
            <a:r>
              <a:rPr lang="it-IT" altLang="en-US" sz="2000" b="1" dirty="0" err="1">
                <a:solidFill>
                  <a:srgbClr val="0066CC"/>
                </a:solidFill>
              </a:rPr>
              <a:t>Agid</a:t>
            </a:r>
            <a:r>
              <a:rPr lang="it-IT" altLang="en-US" sz="2000" b="1" dirty="0">
                <a:solidFill>
                  <a:srgbClr val="0066CC"/>
                </a:solidFill>
              </a:rPr>
              <a:t> sulla formazione, gestione e conservazione dei documenti informatici  </a:t>
            </a:r>
            <a:r>
              <a:rPr lang="it-IT" altLang="en-US" sz="2000" dirty="0">
                <a:solidFill>
                  <a:srgbClr val="0066CC"/>
                </a:solidFill>
              </a:rPr>
              <a:t>(deliberazione n. 407 del 9.9.2020)</a:t>
            </a:r>
          </a:p>
          <a:p>
            <a:pPr lvl="1" eaLnBrk="1" hangingPunct="1"/>
            <a:r>
              <a:rPr lang="it-IT" altLang="en-US" sz="2000" b="1" dirty="0">
                <a:solidFill>
                  <a:srgbClr val="0066CC"/>
                </a:solidFill>
              </a:rPr>
              <a:t>Codice dei beni culturali </a:t>
            </a:r>
            <a:r>
              <a:rPr lang="it-IT" altLang="en-US" sz="2000" dirty="0">
                <a:solidFill>
                  <a:srgbClr val="0066CC"/>
                </a:solidFill>
              </a:rPr>
              <a:t>(</a:t>
            </a:r>
            <a:r>
              <a:rPr lang="it-IT" altLang="en-US" sz="2000" dirty="0" err="1">
                <a:solidFill>
                  <a:srgbClr val="0066CC"/>
                </a:solidFill>
              </a:rPr>
              <a:t>D.lgs</a:t>
            </a:r>
            <a:r>
              <a:rPr lang="it-IT" altLang="en-US" sz="2000" dirty="0">
                <a:solidFill>
                  <a:srgbClr val="0066CC"/>
                </a:solidFill>
              </a:rPr>
              <a:t> 4/2004)</a:t>
            </a:r>
            <a:endParaRPr lang="it-IT" alt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0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Perché trasformazione digitale e formazione e gestione di documenti sono interdipendenti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86071" y="1863140"/>
            <a:ext cx="1092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  <a:cs typeface="Arial" charset="0"/>
              </a:rPr>
              <a:t>Perché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la funzione di certezza  </a:t>
            </a:r>
            <a:r>
              <a:rPr lang="it-IT" sz="2400" dirty="0">
                <a:solidFill>
                  <a:srgbClr val="0066CC"/>
                </a:solidFill>
                <a:cs typeface="Arial" charset="0"/>
              </a:rPr>
              <a:t>nelle società complesse è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sempre </a:t>
            </a:r>
            <a:r>
              <a:rPr lang="it-IT" sz="2400" dirty="0">
                <a:solidFill>
                  <a:srgbClr val="0066CC"/>
                </a:solidFill>
                <a:cs typeface="Arial" charset="0"/>
              </a:rPr>
              <a:t>affidata ai documenti, </a:t>
            </a:r>
            <a:r>
              <a:rPr lang="it-IT" sz="2400" b="1" i="1" dirty="0">
                <a:solidFill>
                  <a:srgbClr val="0066CC"/>
                </a:solidFill>
                <a:cs typeface="Arial" charset="0"/>
              </a:rPr>
              <a:t>oggetti materiali  idonei a rappresentare o a dare conoscenza di fatti e atti</a:t>
            </a:r>
            <a:r>
              <a:rPr lang="it-IT" sz="2400" i="1" dirty="0">
                <a:solidFill>
                  <a:srgbClr val="0066CC"/>
                </a:solidFill>
                <a:cs typeface="Arial" charset="0"/>
              </a:rPr>
              <a:t>.</a:t>
            </a:r>
          </a:p>
          <a:p>
            <a:pPr eaLnBrk="1" hangingPunct="1"/>
            <a:endParaRPr lang="it-IT" sz="2400" i="1" dirty="0">
              <a:solidFill>
                <a:srgbClr val="0066CC"/>
              </a:solidFill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  <a:cs typeface="Arial" charset="0"/>
              </a:rPr>
              <a:t>Perché i documenti garantiscono certezza se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affidabili e autentici.</a:t>
            </a:r>
          </a:p>
          <a:p>
            <a:pPr eaLnBrk="1" hangingPunct="1"/>
            <a:endParaRPr lang="it-IT" sz="2400" b="1" dirty="0">
              <a:solidFill>
                <a:srgbClr val="0066CC"/>
              </a:solidFill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  <a:cs typeface="Arial" charset="0"/>
              </a:rPr>
              <a:t>Perché l’affidabilità e l’autenticità richiedono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regole</a:t>
            </a:r>
            <a:r>
              <a:rPr lang="it-IT" sz="2400" dirty="0">
                <a:solidFill>
                  <a:srgbClr val="0066CC"/>
                </a:solidFill>
                <a:cs typeface="Arial" charset="0"/>
              </a:rPr>
              <a:t>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e strumenti di normalizzazione e di governo per assicurare la validità legale nei processi attivi </a:t>
            </a:r>
            <a:r>
              <a:rPr lang="it-IT" sz="2400" dirty="0">
                <a:solidFill>
                  <a:srgbClr val="0066CC"/>
                </a:solidFill>
                <a:cs typeface="Arial" charset="0"/>
              </a:rPr>
              <a:t>e fornire </a:t>
            </a:r>
            <a:r>
              <a:rPr lang="it-IT" sz="2400" b="1" dirty="0">
                <a:solidFill>
                  <a:srgbClr val="0066CC"/>
                </a:solidFill>
                <a:cs typeface="Arial" charset="0"/>
              </a:rPr>
              <a:t>efficacia probatoria nel tempo.</a:t>
            </a: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Conoscenze per un presidio documentale digitale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86071" y="1863140"/>
            <a:ext cx="1092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66CC"/>
                </a:solidFill>
              </a:rPr>
              <a:t>Le conoscenze documentali sono cruciali per tutti gli enti (pubblici e privati) e per tutti i ruoli dirigenziali e operativi: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funzione </a:t>
            </a:r>
            <a:r>
              <a:rPr lang="it-IT" sz="2400" b="1" dirty="0">
                <a:solidFill>
                  <a:srgbClr val="0066CC"/>
                </a:solidFill>
              </a:rPr>
              <a:t>probatoria</a:t>
            </a:r>
            <a:r>
              <a:rPr lang="it-IT" sz="2400" dirty="0">
                <a:solidFill>
                  <a:srgbClr val="0066CC"/>
                </a:solidFill>
              </a:rPr>
              <a:t> dei documenti è essenziale in qualunque ordinamento e in qualunque epoca.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Documenti e archivi forniscono le </a:t>
            </a:r>
            <a:r>
              <a:rPr lang="it-IT" sz="2400" b="1" dirty="0">
                <a:solidFill>
                  <a:srgbClr val="0066CC"/>
                </a:solidFill>
              </a:rPr>
              <a:t> basi di certezza </a:t>
            </a:r>
            <a:r>
              <a:rPr lang="it-IT" sz="2400" dirty="0">
                <a:solidFill>
                  <a:srgbClr val="0066CC"/>
                </a:solidFill>
              </a:rPr>
              <a:t>per lo svolgimento del mandato istituzionale e sono presenti e necessari </a:t>
            </a:r>
            <a:r>
              <a:rPr lang="it-IT" sz="2400" b="1" dirty="0">
                <a:solidFill>
                  <a:srgbClr val="0066CC"/>
                </a:solidFill>
              </a:rPr>
              <a:t>in ogni fase </a:t>
            </a:r>
            <a:r>
              <a:rPr lang="it-IT" sz="2400" dirty="0">
                <a:solidFill>
                  <a:srgbClr val="0066CC"/>
                </a:solidFill>
              </a:rPr>
              <a:t>del lavoro amministrativo e tecnico.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66CC"/>
                </a:solidFill>
              </a:rPr>
              <a:t>La trasformazione digitale – dinamica per definizione – richiede </a:t>
            </a:r>
            <a:r>
              <a:rPr lang="it-IT" sz="2400" b="1" dirty="0">
                <a:solidFill>
                  <a:srgbClr val="0066CC"/>
                </a:solidFill>
              </a:rPr>
              <a:t>strumenti evoluti e distribuiti </a:t>
            </a:r>
            <a:r>
              <a:rPr lang="it-IT" sz="2400" dirty="0">
                <a:solidFill>
                  <a:srgbClr val="0066CC"/>
                </a:solidFill>
              </a:rPr>
              <a:t>per garantire certezza</a:t>
            </a:r>
            <a:r>
              <a:rPr lang="it-IT" sz="2000" b="1" dirty="0">
                <a:solidFill>
                  <a:srgbClr val="0066CC"/>
                </a:solidFill>
                <a:cs typeface="Arial" charset="0"/>
              </a:rPr>
              <a:t>.</a:t>
            </a:r>
            <a:endParaRPr lang="it-IT" alt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18607" y="459571"/>
            <a:ext cx="902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 documento informatico nel quadro normativo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BFBCE6-55AA-4ED4-8C17-C4378B921B55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5CAD3D-7C66-478E-BC3C-A66BB1EC2012}"/>
              </a:ext>
            </a:extLst>
          </p:cNvPr>
          <p:cNvSpPr txBox="1"/>
          <p:nvPr/>
        </p:nvSpPr>
        <p:spPr>
          <a:xfrm>
            <a:off x="386071" y="1863140"/>
            <a:ext cx="10923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66CC"/>
                </a:solidFill>
              </a:rPr>
              <a:t>Il </a:t>
            </a:r>
            <a:r>
              <a:rPr lang="it-IT" sz="2400" b="1" dirty="0">
                <a:solidFill>
                  <a:srgbClr val="0066CC"/>
                </a:solidFill>
              </a:rPr>
              <a:t>documento si esprime in via principale  e per le PA obbligatoria </a:t>
            </a:r>
            <a:r>
              <a:rPr lang="it-IT" sz="2400" dirty="0">
                <a:solidFill>
                  <a:srgbClr val="0066CC"/>
                </a:solidFill>
              </a:rPr>
              <a:t>attraverso la modalità digitale (CAD art. 40 c. 1).</a:t>
            </a:r>
            <a:endParaRPr lang="it-IT" sz="2400" b="1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en-US" sz="2400" dirty="0">
                <a:solidFill>
                  <a:srgbClr val="0066CC"/>
                </a:solidFill>
              </a:rPr>
              <a:t>Il documento informatico </a:t>
            </a:r>
            <a:r>
              <a:rPr lang="it-IT" altLang="en-US" sz="2400" b="1" dirty="0">
                <a:solidFill>
                  <a:srgbClr val="0066CC"/>
                </a:solidFill>
              </a:rPr>
              <a:t>mantiene le stesse caratteristiche del documento analogico</a:t>
            </a:r>
            <a:r>
              <a:rPr lang="it-IT" altLang="en-US" sz="2400" dirty="0">
                <a:solidFill>
                  <a:srgbClr val="0066CC"/>
                </a:solidFill>
              </a:rPr>
              <a:t>, ma deve essere trattato  </a:t>
            </a:r>
            <a:r>
              <a:rPr lang="it-IT" altLang="en-US" sz="2400" b="1" u="sng" dirty="0">
                <a:solidFill>
                  <a:srgbClr val="0066CC"/>
                </a:solidFill>
              </a:rPr>
              <a:t>da tutti </a:t>
            </a:r>
            <a:r>
              <a:rPr lang="it-IT" altLang="en-US" sz="2400" dirty="0">
                <a:solidFill>
                  <a:srgbClr val="0066CC"/>
                </a:solidFill>
              </a:rPr>
              <a:t>con maggiore cautela al fine di garantirne la funzione </a:t>
            </a:r>
            <a:r>
              <a:rPr lang="it-IT" altLang="en-US" sz="2400" b="1" dirty="0">
                <a:solidFill>
                  <a:srgbClr val="0066CC"/>
                </a:solidFill>
              </a:rPr>
              <a:t>probatoria</a:t>
            </a:r>
            <a:r>
              <a:rPr lang="it-IT" altLang="en-US" sz="2400" dirty="0">
                <a:solidFill>
                  <a:srgbClr val="0066CC"/>
                </a:solidFill>
              </a:rPr>
              <a:t> e la </a:t>
            </a:r>
            <a:r>
              <a:rPr lang="it-IT" altLang="en-US" sz="2400" b="1" dirty="0">
                <a:solidFill>
                  <a:srgbClr val="0066CC"/>
                </a:solidFill>
              </a:rPr>
              <a:t>validità giuridica  nel tempo.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en-US" sz="2400" dirty="0">
                <a:solidFill>
                  <a:srgbClr val="0066CC"/>
                </a:solidFill>
              </a:rPr>
              <a:t>E’ necessaria l’adozione di </a:t>
            </a:r>
            <a:r>
              <a:rPr lang="it-IT" altLang="en-US" sz="2400" b="1" dirty="0">
                <a:solidFill>
                  <a:srgbClr val="0066CC"/>
                </a:solidFill>
              </a:rPr>
              <a:t>regole condivise </a:t>
            </a:r>
            <a:r>
              <a:rPr lang="it-IT" altLang="en-US" sz="2400" dirty="0">
                <a:solidFill>
                  <a:srgbClr val="0066CC"/>
                </a:solidFill>
              </a:rPr>
              <a:t>e impegnativi </a:t>
            </a:r>
            <a:r>
              <a:rPr lang="it-IT" altLang="en-US" sz="2400" b="1" dirty="0">
                <a:solidFill>
                  <a:srgbClr val="0066CC"/>
                </a:solidFill>
              </a:rPr>
              <a:t>strumenti comuni </a:t>
            </a:r>
            <a:r>
              <a:rPr lang="it-IT" altLang="en-US" sz="2400" dirty="0">
                <a:solidFill>
                  <a:srgbClr val="0066CC"/>
                </a:solidFill>
              </a:rPr>
              <a:t>affinché la </a:t>
            </a:r>
            <a:r>
              <a:rPr lang="it-IT" altLang="en-US" sz="2400" b="1" dirty="0">
                <a:solidFill>
                  <a:srgbClr val="0066CC"/>
                </a:solidFill>
              </a:rPr>
              <a:t>funzione del documento </a:t>
            </a:r>
            <a:r>
              <a:rPr lang="it-IT" altLang="en-US" sz="2400" dirty="0">
                <a:solidFill>
                  <a:srgbClr val="0066CC"/>
                </a:solidFill>
              </a:rPr>
              <a:t>e i suoi </a:t>
            </a:r>
            <a:r>
              <a:rPr lang="it-IT" altLang="en-US" sz="2400" b="1" dirty="0">
                <a:solidFill>
                  <a:srgbClr val="0066CC"/>
                </a:solidFill>
              </a:rPr>
              <a:t>elementi costitutivi essenziali </a:t>
            </a:r>
            <a:r>
              <a:rPr lang="it-IT" altLang="en-US" sz="2400" dirty="0">
                <a:solidFill>
                  <a:srgbClr val="0066CC"/>
                </a:solidFill>
              </a:rPr>
              <a:t>siano verificabili in ogni momento.</a:t>
            </a:r>
            <a:endParaRPr lang="it-IT" altLang="it-IT" sz="2000" dirty="0">
              <a:solidFill>
                <a:srgbClr val="0066CC"/>
              </a:solidFill>
            </a:endParaRPr>
          </a:p>
        </p:txBody>
      </p:sp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BEB0777-1031-437E-BB8C-28CC2A72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2" y="6279901"/>
            <a:ext cx="2543175" cy="5429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9836D3-1AB5-4DF5-A8D1-71498817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18" y="6332155"/>
            <a:ext cx="1675692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3743</Words>
  <Application>Microsoft Office PowerPoint</Application>
  <PresentationFormat>Widescreen</PresentationFormat>
  <Paragraphs>235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Titillium Web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Agenzia per l'Italia Digitale</dc:creator>
  <cp:lastModifiedBy>Mariella Guercio</cp:lastModifiedBy>
  <cp:revision>33</cp:revision>
  <dcterms:created xsi:type="dcterms:W3CDTF">2021-01-18T18:41:09Z</dcterms:created>
  <dcterms:modified xsi:type="dcterms:W3CDTF">2022-10-04T12:49:40Z</dcterms:modified>
</cp:coreProperties>
</file>