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Default Extension="emf" ContentType="image/x-emf"/>
  <Default Extension="svg" ContentType="image/svg+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erverZoom="100000" strictFirstAndLastChars="0" saveSubsetFonts="1" autoCompressPictures="0">
  <p:sldMasterIdLst>
    <p:sldMasterId id="2147483648" r:id="rId1"/>
  </p:sldMasterIdLst>
  <p:notesMasterIdLst>
    <p:notesMasterId r:id="rId25"/>
  </p:notesMasterIdLst>
  <p:handoutMasterIdLst>
    <p:handoutMasterId r:id="rId26"/>
  </p:handoutMasterIdLst>
  <p:sldIdLst>
    <p:sldId id="407" r:id="rId2"/>
    <p:sldId id="257" r:id="rId3"/>
    <p:sldId id="417" r:id="rId4"/>
    <p:sldId id="426" r:id="rId5"/>
    <p:sldId id="425" r:id="rId6"/>
    <p:sldId id="429" r:id="rId7"/>
    <p:sldId id="431" r:id="rId8"/>
    <p:sldId id="433" r:id="rId9"/>
    <p:sldId id="435" r:id="rId10"/>
    <p:sldId id="437" r:id="rId11"/>
    <p:sldId id="439" r:id="rId12"/>
    <p:sldId id="441" r:id="rId13"/>
    <p:sldId id="443" r:id="rId14"/>
    <p:sldId id="445" r:id="rId15"/>
    <p:sldId id="447" r:id="rId16"/>
    <p:sldId id="449" r:id="rId17"/>
    <p:sldId id="451" r:id="rId18"/>
    <p:sldId id="455" r:id="rId19"/>
    <p:sldId id="457" r:id="rId20"/>
    <p:sldId id="459" r:id="rId21"/>
    <p:sldId id="461" r:id="rId22"/>
    <p:sldId id="463" r:id="rId23"/>
    <p:sldId id="465" r:id="rId24"/>
  </p:sldIdLst>
  <p:sldSz cx="24384000" cy="13716000"/>
  <p:notesSz cx="6858000" cy="9144000"/>
  <p:defaultTextStyle>
    <a:defPPr>
      <a:defRPr lang="x-none"/>
    </a:defPPr>
    <a:lvl1pPr algn="l" defTabSz="825500" rtl="0" eaLnBrk="0" fontAlgn="base" hangingPunct="0">
      <a:spcBef>
        <a:spcPct val="0"/>
      </a:spcBef>
      <a:spcAft>
        <a:spcPct val="0"/>
      </a:spcAft>
      <a:defRPr sz="2000" kern="1200">
        <a:solidFill>
          <a:srgbClr val="74808C"/>
        </a:solidFill>
        <a:latin typeface="Poppins" charset="0"/>
        <a:ea typeface="Poppins" charset="0"/>
        <a:cs typeface="Poppins" charset="0"/>
        <a:sym typeface="Poppins" charset="0"/>
      </a:defRPr>
    </a:lvl1pPr>
    <a:lvl2pPr marL="457200" indent="-228600" algn="l" defTabSz="825500" rtl="0" eaLnBrk="0" fontAlgn="base" hangingPunct="0">
      <a:spcBef>
        <a:spcPct val="0"/>
      </a:spcBef>
      <a:spcAft>
        <a:spcPct val="0"/>
      </a:spcAft>
      <a:defRPr sz="2000" kern="1200">
        <a:solidFill>
          <a:srgbClr val="74808C"/>
        </a:solidFill>
        <a:latin typeface="Poppins" charset="0"/>
        <a:ea typeface="Poppins" charset="0"/>
        <a:cs typeface="Poppins" charset="0"/>
        <a:sym typeface="Poppins" charset="0"/>
      </a:defRPr>
    </a:lvl2pPr>
    <a:lvl3pPr marL="914400" indent="-457200" algn="l" defTabSz="825500" rtl="0" eaLnBrk="0" fontAlgn="base" hangingPunct="0">
      <a:spcBef>
        <a:spcPct val="0"/>
      </a:spcBef>
      <a:spcAft>
        <a:spcPct val="0"/>
      </a:spcAft>
      <a:defRPr sz="2000" kern="1200">
        <a:solidFill>
          <a:srgbClr val="74808C"/>
        </a:solidFill>
        <a:latin typeface="Poppins" charset="0"/>
        <a:ea typeface="Poppins" charset="0"/>
        <a:cs typeface="Poppins" charset="0"/>
        <a:sym typeface="Poppins" charset="0"/>
      </a:defRPr>
    </a:lvl3pPr>
    <a:lvl4pPr marL="1371600" indent="-685800" algn="l" defTabSz="825500" rtl="0" eaLnBrk="0" fontAlgn="base" hangingPunct="0">
      <a:spcBef>
        <a:spcPct val="0"/>
      </a:spcBef>
      <a:spcAft>
        <a:spcPct val="0"/>
      </a:spcAft>
      <a:defRPr sz="2000" kern="1200">
        <a:solidFill>
          <a:srgbClr val="74808C"/>
        </a:solidFill>
        <a:latin typeface="Poppins" charset="0"/>
        <a:ea typeface="Poppins" charset="0"/>
        <a:cs typeface="Poppins" charset="0"/>
        <a:sym typeface="Poppins" charset="0"/>
      </a:defRPr>
    </a:lvl4pPr>
    <a:lvl5pPr marL="1828800" indent="-914400" algn="l" defTabSz="825500" rtl="0" eaLnBrk="0" fontAlgn="base" hangingPunct="0">
      <a:spcBef>
        <a:spcPct val="0"/>
      </a:spcBef>
      <a:spcAft>
        <a:spcPct val="0"/>
      </a:spcAft>
      <a:defRPr sz="2000" kern="1200">
        <a:solidFill>
          <a:srgbClr val="74808C"/>
        </a:solidFill>
        <a:latin typeface="Poppins" charset="0"/>
        <a:ea typeface="Poppins" charset="0"/>
        <a:cs typeface="Poppins" charset="0"/>
        <a:sym typeface="Poppins" charset="0"/>
      </a:defRPr>
    </a:lvl5pPr>
    <a:lvl6pPr marL="2286000" algn="l" defTabSz="914400" rtl="0" eaLnBrk="1" latinLnBrk="0" hangingPunct="1">
      <a:defRPr sz="2000" kern="1200">
        <a:solidFill>
          <a:srgbClr val="74808C"/>
        </a:solidFill>
        <a:latin typeface="Poppins" charset="0"/>
        <a:ea typeface="Poppins" charset="0"/>
        <a:cs typeface="Poppins" charset="0"/>
        <a:sym typeface="Poppins" charset="0"/>
      </a:defRPr>
    </a:lvl6pPr>
    <a:lvl7pPr marL="2743200" algn="l" defTabSz="914400" rtl="0" eaLnBrk="1" latinLnBrk="0" hangingPunct="1">
      <a:defRPr sz="2000" kern="1200">
        <a:solidFill>
          <a:srgbClr val="74808C"/>
        </a:solidFill>
        <a:latin typeface="Poppins" charset="0"/>
        <a:ea typeface="Poppins" charset="0"/>
        <a:cs typeface="Poppins" charset="0"/>
        <a:sym typeface="Poppins" charset="0"/>
      </a:defRPr>
    </a:lvl7pPr>
    <a:lvl8pPr marL="3200400" algn="l" defTabSz="914400" rtl="0" eaLnBrk="1" latinLnBrk="0" hangingPunct="1">
      <a:defRPr sz="2000" kern="1200">
        <a:solidFill>
          <a:srgbClr val="74808C"/>
        </a:solidFill>
        <a:latin typeface="Poppins" charset="0"/>
        <a:ea typeface="Poppins" charset="0"/>
        <a:cs typeface="Poppins" charset="0"/>
        <a:sym typeface="Poppins" charset="0"/>
      </a:defRPr>
    </a:lvl8pPr>
    <a:lvl9pPr marL="3657600" algn="l" defTabSz="914400" rtl="0" eaLnBrk="1" latinLnBrk="0" hangingPunct="1">
      <a:defRPr sz="2000" kern="1200">
        <a:solidFill>
          <a:srgbClr val="74808C"/>
        </a:solidFill>
        <a:latin typeface="Poppins" charset="0"/>
        <a:ea typeface="Poppins" charset="0"/>
        <a:cs typeface="Poppins" charset="0"/>
        <a:sym typeface="Poppins" charset="0"/>
      </a:defRPr>
    </a:lvl9pPr>
  </p:defaultTextStyle>
  <p:extLst>
    <p:ext uri="{EFAFB233-063F-42B5-8137-9DF3F51BA10A}">
      <p15:sldGuideLst xmlns:p15="http://schemas.microsoft.com/office/powerpoint/2012/main">
        <p15:guide id="1" orient="horz" pos="4320">
          <p15:clr>
            <a:srgbClr val="A4A3A4"/>
          </p15:clr>
        </p15:guide>
        <p15:guide id="2" pos="76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D04F"/>
    <a:srgbClr val="384C36"/>
    <a:srgbClr val="FFFFFF"/>
    <a:srgbClr val="F1F2F4"/>
    <a:srgbClr val="C1C6CB"/>
    <a:srgbClr val="8B969C"/>
    <a:srgbClr val="5F686A"/>
    <a:srgbClr val="4D5556"/>
    <a:srgbClr val="3B4243"/>
    <a:srgbClr val="7E7C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08" autoAdjust="0"/>
    <p:restoredTop sz="93632"/>
  </p:normalViewPr>
  <p:slideViewPr>
    <p:cSldViewPr showGuides="1">
      <p:cViewPr>
        <p:scale>
          <a:sx n="41" d="100"/>
          <a:sy n="41" d="100"/>
        </p:scale>
        <p:origin x="144" y="144"/>
      </p:cViewPr>
      <p:guideLst>
        <p:guide orient="horz" pos="4320"/>
        <p:guide pos="7680"/>
      </p:guideLst>
    </p:cSldViewPr>
  </p:slideViewPr>
  <p:notesTextViewPr>
    <p:cViewPr>
      <p:scale>
        <a:sx n="1" d="1"/>
        <a:sy n="1" d="1"/>
      </p:scale>
      <p:origin x="0" y="0"/>
    </p:cViewPr>
  </p:notesTextViewPr>
  <p:sorterViewPr>
    <p:cViewPr>
      <p:scale>
        <a:sx n="73" d="100"/>
        <a:sy n="73"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handoutMaster" Target="handoutMasters/handoutMaster1.xml"/><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a:defRPr sz="1200"/>
            </a:lvl1pPr>
          </a:lstStyle>
          <a:p>
            <a:endParaRPr lang="en-US" altLang="x-none"/>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a:defRPr sz="1200"/>
            </a:lvl1pPr>
          </a:lstStyle>
          <a:p>
            <a:fld id="{95C4DE98-8EDA-A841-B9A6-06EFCCAA01C1}" type="datetimeFigureOut">
              <a:rPr lang="en-US" altLang="x-none"/>
              <a:pPr/>
              <a:t>7/23/20</a:t>
            </a:fld>
            <a:endParaRPr lang="en-US" altLang="x-none"/>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a:defRPr sz="1200"/>
            </a:lvl1pPr>
          </a:lstStyle>
          <a:p>
            <a:endParaRPr lang="en-US" altLang="x-none"/>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a:defRPr sz="1200"/>
            </a:lvl1pPr>
          </a:lstStyle>
          <a:p>
            <a:fld id="{13A37EE4-913C-7B46-861C-DB0D9484C441}" type="slidenum">
              <a:rPr lang="en-US" altLang="x-none"/>
              <a:pPr/>
              <a:t>‹n.›</a:t>
            </a:fld>
            <a:endParaRPr lang="en-US" altLang="x-none"/>
          </a:p>
        </p:txBody>
      </p:sp>
    </p:spTree>
    <p:extLst>
      <p:ext uri="{BB962C8B-B14F-4D97-AF65-F5344CB8AC3E}">
        <p14:creationId xmlns:p14="http://schemas.microsoft.com/office/powerpoint/2010/main" val="23243997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p:cNvSpPr>
          <p:nvPr>
            <p:ph type="sldImg"/>
          </p:nvPr>
        </p:nvSpPr>
        <p:spPr bwMode="auto">
          <a:xfrm>
            <a:off x="1143000" y="685800"/>
            <a:ext cx="4572000" cy="3429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sp>
      <p:sp>
        <p:nvSpPr>
          <p:cNvPr id="4098" name="Rectangle 2"/>
          <p:cNvSpPr>
            <a:spLocks noGrp="1"/>
          </p:cNvSpPr>
          <p:nvPr>
            <p:ph type="body" sz="quarter" idx="1"/>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x-none" altLang="x-none" noProof="0">
                <a:sym typeface="Helvetica Neue" charset="0"/>
              </a:rPr>
              <a:t>Click to edit Master text styles</a:t>
            </a:r>
          </a:p>
          <a:p>
            <a:pPr lvl="1"/>
            <a:r>
              <a:rPr lang="x-none" altLang="x-none" noProof="0">
                <a:sym typeface="Helvetica Neue" charset="0"/>
              </a:rPr>
              <a:t>Second level</a:t>
            </a:r>
          </a:p>
          <a:p>
            <a:pPr lvl="2"/>
            <a:r>
              <a:rPr lang="x-none" altLang="x-none" noProof="0">
                <a:sym typeface="Helvetica Neue" charset="0"/>
              </a:rPr>
              <a:t>Third level</a:t>
            </a:r>
          </a:p>
          <a:p>
            <a:pPr lvl="3"/>
            <a:r>
              <a:rPr lang="x-none" altLang="x-none" noProof="0">
                <a:sym typeface="Helvetica Neue" charset="0"/>
              </a:rPr>
              <a:t>Fourth level</a:t>
            </a:r>
          </a:p>
          <a:p>
            <a:pPr lvl="4"/>
            <a:r>
              <a:rPr lang="x-none" altLang="x-none" noProof="0">
                <a:sym typeface="Helvetica Neue" charset="0"/>
              </a:rPr>
              <a:t>Fifth level</a:t>
            </a:r>
          </a:p>
        </p:txBody>
      </p:sp>
    </p:spTree>
    <p:extLst>
      <p:ext uri="{BB962C8B-B14F-4D97-AF65-F5344CB8AC3E}">
        <p14:creationId xmlns:p14="http://schemas.microsoft.com/office/powerpoint/2010/main" val="1584261803"/>
      </p:ext>
    </p:extLst>
  </p:cSld>
  <p:clrMap bg1="lt1" tx1="dk1" bg2="lt2" tx2="dk2" accent1="accent1" accent2="accent2" accent3="accent3" accent4="accent4" accent5="accent5" accent6="accent6" hlink="hlink" folHlink="folHlink"/>
  <p:notesStyle>
    <a:lvl1pPr algn="l" defTabSz="457200" rtl="0" eaLnBrk="0" fontAlgn="base" hangingPunct="0">
      <a:lnSpc>
        <a:spcPct val="117000"/>
      </a:lnSpc>
      <a:spcBef>
        <a:spcPct val="0"/>
      </a:spcBef>
      <a:spcAft>
        <a:spcPct val="0"/>
      </a:spcAft>
      <a:defRPr sz="2200" kern="1200">
        <a:solidFill>
          <a:srgbClr val="000000"/>
        </a:solidFill>
        <a:latin typeface="Helvetica Neue" charset="0"/>
        <a:ea typeface="Helvetica Neue" charset="0"/>
        <a:cs typeface="Helvetica Neue" charset="0"/>
        <a:sym typeface="Helvetica Neue" charset="0"/>
      </a:defRPr>
    </a:lvl1pPr>
    <a:lvl2pPr indent="228600" algn="l" defTabSz="457200" rtl="0" eaLnBrk="0" fontAlgn="base" hangingPunct="0">
      <a:lnSpc>
        <a:spcPct val="117000"/>
      </a:lnSpc>
      <a:spcBef>
        <a:spcPct val="0"/>
      </a:spcBef>
      <a:spcAft>
        <a:spcPct val="0"/>
      </a:spcAft>
      <a:defRPr sz="2200" kern="1200">
        <a:solidFill>
          <a:srgbClr val="000000"/>
        </a:solidFill>
        <a:latin typeface="Helvetica Neue" charset="0"/>
        <a:ea typeface="Helvetica Neue" charset="0"/>
        <a:cs typeface="Helvetica Neue" charset="0"/>
        <a:sym typeface="Helvetica Neue" charset="0"/>
      </a:defRPr>
    </a:lvl2pPr>
    <a:lvl3pPr indent="457200" algn="l" defTabSz="457200" rtl="0" eaLnBrk="0" fontAlgn="base" hangingPunct="0">
      <a:lnSpc>
        <a:spcPct val="117000"/>
      </a:lnSpc>
      <a:spcBef>
        <a:spcPct val="0"/>
      </a:spcBef>
      <a:spcAft>
        <a:spcPct val="0"/>
      </a:spcAft>
      <a:defRPr sz="2200" kern="1200">
        <a:solidFill>
          <a:srgbClr val="000000"/>
        </a:solidFill>
        <a:latin typeface="Helvetica Neue" charset="0"/>
        <a:ea typeface="Helvetica Neue" charset="0"/>
        <a:cs typeface="Helvetica Neue" charset="0"/>
        <a:sym typeface="Helvetica Neue" charset="0"/>
      </a:defRPr>
    </a:lvl3pPr>
    <a:lvl4pPr indent="685800" algn="l" defTabSz="457200" rtl="0" eaLnBrk="0" fontAlgn="base" hangingPunct="0">
      <a:lnSpc>
        <a:spcPct val="117000"/>
      </a:lnSpc>
      <a:spcBef>
        <a:spcPct val="0"/>
      </a:spcBef>
      <a:spcAft>
        <a:spcPct val="0"/>
      </a:spcAft>
      <a:defRPr sz="2200" kern="1200">
        <a:solidFill>
          <a:srgbClr val="000000"/>
        </a:solidFill>
        <a:latin typeface="Helvetica Neue" charset="0"/>
        <a:ea typeface="Helvetica Neue" charset="0"/>
        <a:cs typeface="Helvetica Neue" charset="0"/>
        <a:sym typeface="Helvetica Neue" charset="0"/>
      </a:defRPr>
    </a:lvl4pPr>
    <a:lvl5pPr indent="914400" algn="l" defTabSz="457200" rtl="0" eaLnBrk="0" fontAlgn="base" hangingPunct="0">
      <a:lnSpc>
        <a:spcPct val="117000"/>
      </a:lnSpc>
      <a:spcBef>
        <a:spcPct val="0"/>
      </a:spcBef>
      <a:spcAft>
        <a:spcPct val="0"/>
      </a:spcAft>
      <a:defRPr sz="2200" kern="1200">
        <a:solidFill>
          <a:srgbClr val="000000"/>
        </a:solidFill>
        <a:latin typeface="Helvetica Neue" charset="0"/>
        <a:ea typeface="Helvetica Neue" charset="0"/>
        <a:cs typeface="Helvetica Neue" charset="0"/>
        <a:sym typeface="Helvetica Neue"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4" Type="http://schemas.openxmlformats.org/officeDocument/2006/relationships/image" Target="../media/image3.png"/><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svg"/><Relationship Id="rId5" Type="http://schemas.openxmlformats.org/officeDocument/2006/relationships/image" Target="../media/image5.emf"/><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Start">
    <p:spTree>
      <p:nvGrpSpPr>
        <p:cNvPr id="1" name=""/>
        <p:cNvGrpSpPr/>
        <p:nvPr/>
      </p:nvGrpSpPr>
      <p:grpSpPr>
        <a:xfrm>
          <a:off x="0" y="0"/>
          <a:ext cx="0" cy="0"/>
          <a:chOff x="0" y="0"/>
          <a:chExt cx="0" cy="0"/>
        </a:xfrm>
      </p:grpSpPr>
      <p:sp>
        <p:nvSpPr>
          <p:cNvPr id="2" name="Rectangle 1"/>
          <p:cNvSpPr>
            <a:spLocks noGrp="1"/>
          </p:cNvSpPr>
          <p:nvPr>
            <p:ph type="sldNum" sz="quarter" idx="10"/>
          </p:nvPr>
        </p:nvSpPr>
        <p:spPr>
          <a:xfrm>
            <a:off x="22545675" y="12136760"/>
            <a:ext cx="895350" cy="482600"/>
          </a:xfrm>
        </p:spPr>
        <p:txBody>
          <a:bodyPr/>
          <a:lstStyle>
            <a:lvl1pPr>
              <a:defRPr b="0" i="0">
                <a:solidFill>
                  <a:schemeClr val="accent5"/>
                </a:solidFill>
                <a:latin typeface="Open Sans" charset="0"/>
                <a:ea typeface="Open Sans" charset="0"/>
                <a:cs typeface="Open Sans" charset="0"/>
              </a:defRPr>
            </a:lvl1pPr>
          </a:lstStyle>
          <a:p>
            <a:pPr>
              <a:defRPr/>
            </a:pPr>
            <a:fld id="{F022265E-D897-9E41-BB1E-6376BE4E3B4C}" type="slidenum">
              <a:rPr lang="x-none" altLang="x-none"/>
              <a:pPr>
                <a:defRPr/>
              </a:pPr>
              <a:t>‹n.›</a:t>
            </a:fld>
            <a:endParaRPr lang="x-none" altLang="x-none"/>
          </a:p>
        </p:txBody>
      </p:sp>
      <p:pic>
        <p:nvPicPr>
          <p:cNvPr id="8" name="Elemento grafico 7">
            <a:extLst>
              <a:ext uri="{FF2B5EF4-FFF2-40B4-BE49-F238E27FC236}">
                <a16:creationId xmlns:a16="http://schemas.microsoft.com/office/drawing/2014/main" xmlns="" id="{AF90C0C7-662E-4420-BD89-6BCFCB00A837}"/>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a:off x="17405888" y="11754544"/>
            <a:ext cx="3820897" cy="1533741"/>
          </a:xfrm>
          <a:prstGeom prst="rect">
            <a:avLst/>
          </a:prstGeom>
        </p:spPr>
      </p:pic>
      <p:pic>
        <p:nvPicPr>
          <p:cNvPr id="69" name="Immagine 68">
            <a:extLst>
              <a:ext uri="{FF2B5EF4-FFF2-40B4-BE49-F238E27FC236}">
                <a16:creationId xmlns:a16="http://schemas.microsoft.com/office/drawing/2014/main" xmlns="" id="{944A4AD7-680A-4F7E-9747-F88F1D758BD1}"/>
              </a:ext>
            </a:extLst>
          </p:cNvPr>
          <p:cNvPicPr>
            <a:picLocks noChangeAspect="1"/>
          </p:cNvPicPr>
          <p:nvPr userDrawn="1"/>
        </p:nvPicPr>
        <p:blipFill>
          <a:blip r:embed="rId4"/>
          <a:stretch>
            <a:fillRect/>
          </a:stretch>
        </p:blipFill>
        <p:spPr>
          <a:xfrm>
            <a:off x="2686944" y="11821000"/>
            <a:ext cx="10552142" cy="1187953"/>
          </a:xfrm>
          <a:prstGeom prst="rect">
            <a:avLst/>
          </a:prstGeom>
        </p:spPr>
      </p:pic>
      <p:sp>
        <p:nvSpPr>
          <p:cNvPr id="71" name="Rettangolo 70">
            <a:extLst>
              <a:ext uri="{FF2B5EF4-FFF2-40B4-BE49-F238E27FC236}">
                <a16:creationId xmlns:a16="http://schemas.microsoft.com/office/drawing/2014/main" xmlns="" id="{C37EC7EE-20A7-4EBC-B06F-F5968418B4F1}"/>
              </a:ext>
            </a:extLst>
          </p:cNvPr>
          <p:cNvSpPr/>
          <p:nvPr userDrawn="1"/>
        </p:nvSpPr>
        <p:spPr bwMode="auto">
          <a:xfrm>
            <a:off x="0" y="0"/>
            <a:ext cx="24384000" cy="11250488"/>
          </a:xfrm>
          <a:prstGeom prst="rect">
            <a:avLst/>
          </a:prstGeom>
          <a:solidFill>
            <a:schemeClr val="accent2"/>
          </a:solidFill>
          <a:ln>
            <a:no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38100" tIns="38100" rIns="38100" bIns="38100" numCol="1" rtlCol="0" anchor="ctr" anchorCtr="0" compatLnSpc="1">
            <a:prstTxWarp prst="textNoShape">
              <a:avLst/>
            </a:prstTxWarp>
            <a:spAutoFit/>
          </a:bodyPr>
          <a:lstStyle/>
          <a:p>
            <a:pPr marL="0" marR="0" indent="0" algn="l" defTabSz="825500" rtl="0" eaLnBrk="1" fontAlgn="base" latinLnBrk="0" hangingPunct="0">
              <a:lnSpc>
                <a:spcPct val="100000"/>
              </a:lnSpc>
              <a:spcBef>
                <a:spcPct val="0"/>
              </a:spcBef>
              <a:spcAft>
                <a:spcPct val="0"/>
              </a:spcAft>
              <a:buClrTx/>
              <a:buSzTx/>
              <a:buFontTx/>
              <a:buNone/>
              <a:tabLst/>
            </a:pPr>
            <a:endParaRPr kumimoji="0" lang="it-IT" sz="2000" b="0" i="0" u="none" strike="noStrike" cap="none" normalizeH="0" baseline="0">
              <a:ln>
                <a:noFill/>
              </a:ln>
              <a:solidFill>
                <a:srgbClr val="74808C"/>
              </a:solidFill>
              <a:effectLst/>
              <a:latin typeface="Poppins" charset="0"/>
              <a:ea typeface="Poppins" charset="0"/>
              <a:cs typeface="Poppins" charset="0"/>
              <a:sym typeface="Poppins" charset="0"/>
            </a:endParaRPr>
          </a:p>
        </p:txBody>
      </p:sp>
      <p:sp>
        <p:nvSpPr>
          <p:cNvPr id="3" name="Titolo 2"/>
          <p:cNvSpPr>
            <a:spLocks noGrp="1"/>
          </p:cNvSpPr>
          <p:nvPr>
            <p:ph type="title"/>
          </p:nvPr>
        </p:nvSpPr>
        <p:spPr/>
        <p:txBody>
          <a:bodyPr/>
          <a:lstStyle/>
          <a:p>
            <a:r>
              <a:rPr lang="it-IT" smtClean="0"/>
              <a:t>Fare clic per modificare stile</a:t>
            </a:r>
            <a:endParaRPr lang="it-IT"/>
          </a:p>
        </p:txBody>
      </p:sp>
    </p:spTree>
    <p:extLst>
      <p:ext uri="{BB962C8B-B14F-4D97-AF65-F5344CB8AC3E}">
        <p14:creationId xmlns:p14="http://schemas.microsoft.com/office/powerpoint/2010/main" val="752599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Master Page">
    <p:spTree>
      <p:nvGrpSpPr>
        <p:cNvPr id="1" name=""/>
        <p:cNvGrpSpPr/>
        <p:nvPr/>
      </p:nvGrpSpPr>
      <p:grpSpPr>
        <a:xfrm>
          <a:off x="0" y="0"/>
          <a:ext cx="0" cy="0"/>
          <a:chOff x="0" y="0"/>
          <a:chExt cx="0" cy="0"/>
        </a:xfrm>
      </p:grpSpPr>
      <p:sp>
        <p:nvSpPr>
          <p:cNvPr id="2" name="Rectangle 1"/>
          <p:cNvSpPr>
            <a:spLocks noGrp="1"/>
          </p:cNvSpPr>
          <p:nvPr>
            <p:ph type="sldNum" sz="quarter" idx="10"/>
          </p:nvPr>
        </p:nvSpPr>
        <p:spPr>
          <a:xfrm>
            <a:off x="22545675" y="12496800"/>
            <a:ext cx="895350" cy="482600"/>
          </a:xfrm>
        </p:spPr>
        <p:txBody>
          <a:bodyPr/>
          <a:lstStyle>
            <a:lvl1pPr>
              <a:defRPr b="0" i="0">
                <a:solidFill>
                  <a:schemeClr val="accent5"/>
                </a:solidFill>
                <a:latin typeface="Open Sans" charset="0"/>
                <a:ea typeface="Open Sans" charset="0"/>
                <a:cs typeface="Open Sans" charset="0"/>
              </a:defRPr>
            </a:lvl1pPr>
          </a:lstStyle>
          <a:p>
            <a:pPr>
              <a:defRPr/>
            </a:pPr>
            <a:fld id="{F022265E-D897-9E41-BB1E-6376BE4E3B4C}" type="slidenum">
              <a:rPr lang="x-none" altLang="x-none"/>
              <a:pPr>
                <a:defRPr/>
              </a:pPr>
              <a:t>‹n.›</a:t>
            </a:fld>
            <a:endParaRPr lang="x-none" altLang="x-none"/>
          </a:p>
        </p:txBody>
      </p:sp>
      <p:sp>
        <p:nvSpPr>
          <p:cNvPr id="6" name="Rettangolo 5">
            <a:extLst>
              <a:ext uri="{FF2B5EF4-FFF2-40B4-BE49-F238E27FC236}">
                <a16:creationId xmlns:a16="http://schemas.microsoft.com/office/drawing/2014/main" xmlns="" id="{C2CBDB67-98D3-4E4C-A2B6-FED020CFF953}"/>
              </a:ext>
            </a:extLst>
          </p:cNvPr>
          <p:cNvSpPr/>
          <p:nvPr userDrawn="1"/>
        </p:nvSpPr>
        <p:spPr bwMode="auto">
          <a:xfrm>
            <a:off x="0" y="11843399"/>
            <a:ext cx="24384000" cy="1872601"/>
          </a:xfrm>
          <a:prstGeom prst="rect">
            <a:avLst/>
          </a:prstGeom>
          <a:solidFill>
            <a:schemeClr val="bg2"/>
          </a:solidFill>
          <a:ln w="12700" cap="flat" cmpd="sng" algn="ctr">
            <a:noFill/>
            <a:prstDash val="solid"/>
            <a:miter lim="400000"/>
            <a:headEnd type="none" w="med" len="med"/>
            <a:tailEnd type="none" w="med" len="med"/>
          </a:ln>
          <a:effectLst>
            <a:outerShdw blurRad="25400" algn="ctr" rotWithShape="0">
              <a:srgbClr val="000000">
                <a:alpha val="50000"/>
              </a:srgbClr>
            </a:outerShdw>
          </a:effectLst>
        </p:spPr>
        <p:txBody>
          <a:bodyPr vert="horz" wrap="square" lIns="38100" tIns="38100" rIns="38100" bIns="38100" numCol="1" rtlCol="0" anchor="ctr" anchorCtr="0" compatLnSpc="1">
            <a:prstTxWarp prst="textNoShape">
              <a:avLst/>
            </a:prstTxWarp>
            <a:spAutoFit/>
          </a:bodyPr>
          <a:lstStyle/>
          <a:p>
            <a:pPr marL="0" marR="0" indent="0" algn="l" defTabSz="825500" rtl="0" eaLnBrk="1" fontAlgn="base" latinLnBrk="0" hangingPunct="0">
              <a:lnSpc>
                <a:spcPct val="100000"/>
              </a:lnSpc>
              <a:spcBef>
                <a:spcPct val="0"/>
              </a:spcBef>
              <a:spcAft>
                <a:spcPct val="0"/>
              </a:spcAft>
              <a:buClrTx/>
              <a:buSzTx/>
              <a:buFontTx/>
              <a:buNone/>
              <a:tabLst/>
            </a:pPr>
            <a:endParaRPr kumimoji="0" lang="it-IT" sz="2000" b="0" i="0" u="none" strike="noStrike" cap="none" normalizeH="0" baseline="0">
              <a:ln>
                <a:noFill/>
              </a:ln>
              <a:solidFill>
                <a:srgbClr val="74808C"/>
              </a:solidFill>
              <a:effectLst/>
              <a:latin typeface="Poppins" charset="0"/>
              <a:ea typeface="Poppins" charset="0"/>
              <a:cs typeface="Poppins" charset="0"/>
              <a:sym typeface="Poppins" charset="0"/>
            </a:endParaRPr>
          </a:p>
        </p:txBody>
      </p:sp>
      <p:sp>
        <p:nvSpPr>
          <p:cNvPr id="11" name="Rectangle 4">
            <a:extLst>
              <a:ext uri="{FF2B5EF4-FFF2-40B4-BE49-F238E27FC236}">
                <a16:creationId xmlns:a16="http://schemas.microsoft.com/office/drawing/2014/main" xmlns="" id="{36B12429-7793-4643-8A52-3F4594F49F8B}"/>
              </a:ext>
            </a:extLst>
          </p:cNvPr>
          <p:cNvSpPr txBox="1">
            <a:spLocks/>
          </p:cNvSpPr>
          <p:nvPr userDrawn="1"/>
        </p:nvSpPr>
        <p:spPr bwMode="auto">
          <a:xfrm>
            <a:off x="21814458" y="12590166"/>
            <a:ext cx="89535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38100" tIns="38100" rIns="38100" bIns="38100" numCol="1" anchor="t" anchorCtr="0" compatLnSpc="1">
            <a:prstTxWarp prst="textNoShape">
              <a:avLst/>
            </a:prstTxWarp>
          </a:bodyPr>
          <a:lstStyle>
            <a:defPPr>
              <a:defRPr lang="x-none"/>
            </a:defPPr>
            <a:lvl1pPr algn="ctr" defTabSz="825500" rtl="0" eaLnBrk="1" fontAlgn="base" hangingPunct="0">
              <a:spcBef>
                <a:spcPct val="0"/>
              </a:spcBef>
              <a:spcAft>
                <a:spcPct val="0"/>
              </a:spcAft>
              <a:defRPr sz="2000" b="0" i="0" kern="1200">
                <a:solidFill>
                  <a:schemeClr val="accent5"/>
                </a:solidFill>
                <a:latin typeface="Open Sans" charset="0"/>
                <a:ea typeface="Open Sans" charset="0"/>
                <a:cs typeface="Open Sans" charset="0"/>
                <a:sym typeface="Poppins" charset="0"/>
              </a:defRPr>
            </a:lvl1pPr>
            <a:lvl2pPr marL="457200" indent="-228600" algn="l" defTabSz="825500" rtl="0" eaLnBrk="0" fontAlgn="base" hangingPunct="0">
              <a:spcBef>
                <a:spcPct val="0"/>
              </a:spcBef>
              <a:spcAft>
                <a:spcPct val="0"/>
              </a:spcAft>
              <a:defRPr sz="2000" kern="1200">
                <a:solidFill>
                  <a:srgbClr val="74808C"/>
                </a:solidFill>
                <a:latin typeface="Poppins" charset="0"/>
                <a:ea typeface="Poppins" charset="0"/>
                <a:cs typeface="Poppins" charset="0"/>
                <a:sym typeface="Poppins" charset="0"/>
              </a:defRPr>
            </a:lvl2pPr>
            <a:lvl3pPr marL="914400" indent="-457200" algn="l" defTabSz="825500" rtl="0" eaLnBrk="0" fontAlgn="base" hangingPunct="0">
              <a:spcBef>
                <a:spcPct val="0"/>
              </a:spcBef>
              <a:spcAft>
                <a:spcPct val="0"/>
              </a:spcAft>
              <a:defRPr sz="2000" kern="1200">
                <a:solidFill>
                  <a:srgbClr val="74808C"/>
                </a:solidFill>
                <a:latin typeface="Poppins" charset="0"/>
                <a:ea typeface="Poppins" charset="0"/>
                <a:cs typeface="Poppins" charset="0"/>
                <a:sym typeface="Poppins" charset="0"/>
              </a:defRPr>
            </a:lvl3pPr>
            <a:lvl4pPr marL="1371600" indent="-685800" algn="l" defTabSz="825500" rtl="0" eaLnBrk="0" fontAlgn="base" hangingPunct="0">
              <a:spcBef>
                <a:spcPct val="0"/>
              </a:spcBef>
              <a:spcAft>
                <a:spcPct val="0"/>
              </a:spcAft>
              <a:defRPr sz="2000" kern="1200">
                <a:solidFill>
                  <a:srgbClr val="74808C"/>
                </a:solidFill>
                <a:latin typeface="Poppins" charset="0"/>
                <a:ea typeface="Poppins" charset="0"/>
                <a:cs typeface="Poppins" charset="0"/>
                <a:sym typeface="Poppins" charset="0"/>
              </a:defRPr>
            </a:lvl4pPr>
            <a:lvl5pPr marL="1828800" indent="-914400" algn="l" defTabSz="825500" rtl="0" eaLnBrk="0" fontAlgn="base" hangingPunct="0">
              <a:spcBef>
                <a:spcPct val="0"/>
              </a:spcBef>
              <a:spcAft>
                <a:spcPct val="0"/>
              </a:spcAft>
              <a:defRPr sz="2000" kern="1200">
                <a:solidFill>
                  <a:srgbClr val="74808C"/>
                </a:solidFill>
                <a:latin typeface="Poppins" charset="0"/>
                <a:ea typeface="Poppins" charset="0"/>
                <a:cs typeface="Poppins" charset="0"/>
                <a:sym typeface="Poppins" charset="0"/>
              </a:defRPr>
            </a:lvl5pPr>
            <a:lvl6pPr marL="2286000" algn="l" defTabSz="914400" rtl="0" eaLnBrk="1" latinLnBrk="0" hangingPunct="1">
              <a:defRPr sz="2000" kern="1200">
                <a:solidFill>
                  <a:srgbClr val="74808C"/>
                </a:solidFill>
                <a:latin typeface="Poppins" charset="0"/>
                <a:ea typeface="Poppins" charset="0"/>
                <a:cs typeface="Poppins" charset="0"/>
                <a:sym typeface="Poppins" charset="0"/>
              </a:defRPr>
            </a:lvl6pPr>
            <a:lvl7pPr marL="2743200" algn="l" defTabSz="914400" rtl="0" eaLnBrk="1" latinLnBrk="0" hangingPunct="1">
              <a:defRPr sz="2000" kern="1200">
                <a:solidFill>
                  <a:srgbClr val="74808C"/>
                </a:solidFill>
                <a:latin typeface="Poppins" charset="0"/>
                <a:ea typeface="Poppins" charset="0"/>
                <a:cs typeface="Poppins" charset="0"/>
                <a:sym typeface="Poppins" charset="0"/>
              </a:defRPr>
            </a:lvl7pPr>
            <a:lvl8pPr marL="3200400" algn="l" defTabSz="914400" rtl="0" eaLnBrk="1" latinLnBrk="0" hangingPunct="1">
              <a:defRPr sz="2000" kern="1200">
                <a:solidFill>
                  <a:srgbClr val="74808C"/>
                </a:solidFill>
                <a:latin typeface="Poppins" charset="0"/>
                <a:ea typeface="Poppins" charset="0"/>
                <a:cs typeface="Poppins" charset="0"/>
                <a:sym typeface="Poppins" charset="0"/>
              </a:defRPr>
            </a:lvl8pPr>
            <a:lvl9pPr marL="3657600" algn="l" defTabSz="914400" rtl="0" eaLnBrk="1" latinLnBrk="0" hangingPunct="1">
              <a:defRPr sz="2000" kern="1200">
                <a:solidFill>
                  <a:srgbClr val="74808C"/>
                </a:solidFill>
                <a:latin typeface="Poppins" charset="0"/>
                <a:ea typeface="Poppins" charset="0"/>
                <a:cs typeface="Poppins" charset="0"/>
                <a:sym typeface="Poppins" charset="0"/>
              </a:defRPr>
            </a:lvl9pPr>
          </a:lstStyle>
          <a:p>
            <a:pPr>
              <a:defRPr/>
            </a:pPr>
            <a:fld id="{2514CAEF-40AC-E446-8E12-67B16236D6EB}" type="slidenum">
              <a:rPr lang="x-none" altLang="x-none" sz="2400" smtClean="0">
                <a:solidFill>
                  <a:schemeClr val="tx2"/>
                </a:solidFill>
              </a:rPr>
              <a:pPr>
                <a:defRPr/>
              </a:pPr>
              <a:t>‹n.›</a:t>
            </a:fld>
            <a:endParaRPr lang="x-none" altLang="x-none" sz="2400" dirty="0">
              <a:solidFill>
                <a:schemeClr val="tx2"/>
              </a:solidFill>
            </a:endParaRPr>
          </a:p>
        </p:txBody>
      </p:sp>
      <p:cxnSp>
        <p:nvCxnSpPr>
          <p:cNvPr id="14" name="Connettore diritto 13">
            <a:extLst>
              <a:ext uri="{FF2B5EF4-FFF2-40B4-BE49-F238E27FC236}">
                <a16:creationId xmlns:a16="http://schemas.microsoft.com/office/drawing/2014/main" xmlns="" id="{CA42EAC5-308E-444E-A42D-21533DAD0A5B}"/>
              </a:ext>
            </a:extLst>
          </p:cNvPr>
          <p:cNvCxnSpPr>
            <a:cxnSpLocks/>
          </p:cNvCxnSpPr>
          <p:nvPr userDrawn="1"/>
        </p:nvCxnSpPr>
        <p:spPr bwMode="auto">
          <a:xfrm>
            <a:off x="6642273" y="12394033"/>
            <a:ext cx="0" cy="874867"/>
          </a:xfrm>
          <a:prstGeom prst="line">
            <a:avLst/>
          </a:prstGeom>
          <a:blipFill dpi="0" rotWithShape="0">
            <a:blip r:embed="rId2"/>
            <a:srcRect/>
            <a:tile tx="0" ty="0" sx="100000" sy="100000" flip="none" algn="tl"/>
          </a:blipFill>
          <a:ln w="19050" cap="flat" cmpd="sng" algn="ctr">
            <a:solidFill>
              <a:schemeClr val="tx2"/>
            </a:solidFill>
            <a:prstDash val="solid"/>
            <a:miter lim="400000"/>
            <a:headEnd type="none" w="med" len="med"/>
            <a:tailEnd type="none" w="med" len="med"/>
          </a:ln>
          <a:effectLst>
            <a:outerShdw blurRad="25400" algn="ctr" rotWithShape="0">
              <a:srgbClr val="000000">
                <a:alpha val="50000"/>
              </a:srgbClr>
            </a:outerShdw>
          </a:effectLst>
        </p:spPr>
      </p:cxnSp>
      <p:pic>
        <p:nvPicPr>
          <p:cNvPr id="17" name="Elemento grafico 16">
            <a:extLst>
              <a:ext uri="{FF2B5EF4-FFF2-40B4-BE49-F238E27FC236}">
                <a16:creationId xmlns:a16="http://schemas.microsoft.com/office/drawing/2014/main" xmlns="" id="{C2175665-0B87-4398-8000-C0C6C52E5472}"/>
              </a:ext>
            </a:extLst>
          </p:cNvPr>
          <p:cNvPicPr>
            <a:picLocks noChangeAspect="1"/>
          </p:cNvPicPr>
          <p:nvPr userDrawn="1"/>
        </p:nvPicPr>
        <p:blipFill>
          <a:blip r:embed="rId3">
            <a:extLst>
              <a:ext uri="{96DAC541-7B7A-43D3-8B79-37D633B846F1}">
                <asvg:svgBlip xmlns:asvg="http://schemas.microsoft.com/office/drawing/2016/SVG/main" xmlns="" r:embed="rId4"/>
              </a:ext>
            </a:extLst>
          </a:blip>
          <a:stretch>
            <a:fillRect/>
          </a:stretch>
        </p:blipFill>
        <p:spPr>
          <a:xfrm>
            <a:off x="6357190" y="12114584"/>
            <a:ext cx="3962602" cy="1590622"/>
          </a:xfrm>
          <a:prstGeom prst="rect">
            <a:avLst/>
          </a:prstGeom>
        </p:spPr>
      </p:pic>
      <p:pic>
        <p:nvPicPr>
          <p:cNvPr id="18" name="Immagine 17">
            <a:extLst>
              <a:ext uri="{FF2B5EF4-FFF2-40B4-BE49-F238E27FC236}">
                <a16:creationId xmlns:a16="http://schemas.microsoft.com/office/drawing/2014/main" xmlns="" id="{E240467C-45DF-4A90-A5B4-03E33A263CE2}"/>
              </a:ext>
            </a:extLst>
          </p:cNvPr>
          <p:cNvPicPr>
            <a:picLocks noChangeAspect="1"/>
          </p:cNvPicPr>
          <p:nvPr userDrawn="1"/>
        </p:nvPicPr>
        <p:blipFill>
          <a:blip r:embed="rId5"/>
          <a:stretch>
            <a:fillRect/>
          </a:stretch>
        </p:blipFill>
        <p:spPr>
          <a:xfrm>
            <a:off x="2016547" y="12330608"/>
            <a:ext cx="4260118" cy="901682"/>
          </a:xfrm>
          <a:prstGeom prst="rect">
            <a:avLst/>
          </a:prstGeom>
        </p:spPr>
      </p:pic>
    </p:spTree>
    <p:extLst>
      <p:ext uri="{BB962C8B-B14F-4D97-AF65-F5344CB8AC3E}">
        <p14:creationId xmlns:p14="http://schemas.microsoft.com/office/powerpoint/2010/main" val="326677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Master Page">
    <p:spTree>
      <p:nvGrpSpPr>
        <p:cNvPr id="1" name=""/>
        <p:cNvGrpSpPr/>
        <p:nvPr/>
      </p:nvGrpSpPr>
      <p:grpSpPr>
        <a:xfrm>
          <a:off x="0" y="0"/>
          <a:ext cx="0" cy="0"/>
          <a:chOff x="0" y="0"/>
          <a:chExt cx="0" cy="0"/>
        </a:xfrm>
      </p:grpSpPr>
      <p:sp>
        <p:nvSpPr>
          <p:cNvPr id="8" name="Segnaposto immagine 7">
            <a:extLst>
              <a:ext uri="{FF2B5EF4-FFF2-40B4-BE49-F238E27FC236}">
                <a16:creationId xmlns:a16="http://schemas.microsoft.com/office/drawing/2014/main" xmlns="" id="{3BC9AFBC-EC65-477D-B9D1-89F3B2523FF5}"/>
              </a:ext>
            </a:extLst>
          </p:cNvPr>
          <p:cNvSpPr>
            <a:spLocks noGrp="1"/>
          </p:cNvSpPr>
          <p:nvPr userDrawn="1">
            <p:ph type="pic" sz="quarter" idx="10"/>
          </p:nvPr>
        </p:nvSpPr>
        <p:spPr>
          <a:xfrm>
            <a:off x="13487400" y="0"/>
            <a:ext cx="10896600" cy="13716000"/>
          </a:xfrm>
          <a:solidFill>
            <a:schemeClr val="accent2"/>
          </a:solidFill>
        </p:spPr>
        <p:txBody>
          <a:bodyPr/>
          <a:lstStyle/>
          <a:p>
            <a:endParaRPr lang="it-IT"/>
          </a:p>
        </p:txBody>
      </p:sp>
    </p:spTree>
    <p:extLst>
      <p:ext uri="{BB962C8B-B14F-4D97-AF65-F5344CB8AC3E}">
        <p14:creationId xmlns:p14="http://schemas.microsoft.com/office/powerpoint/2010/main" val="3526530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with photo">
    <p:spTree>
      <p:nvGrpSpPr>
        <p:cNvPr id="1" name=""/>
        <p:cNvGrpSpPr/>
        <p:nvPr/>
      </p:nvGrpSpPr>
      <p:grpSpPr>
        <a:xfrm>
          <a:off x="0" y="0"/>
          <a:ext cx="0" cy="0"/>
          <a:chOff x="0" y="0"/>
          <a:chExt cx="0" cy="0"/>
        </a:xfrm>
      </p:grpSpPr>
      <p:sp>
        <p:nvSpPr>
          <p:cNvPr id="4" name="Picture Placeholder 3"/>
          <p:cNvSpPr>
            <a:spLocks noGrp="1"/>
          </p:cNvSpPr>
          <p:nvPr>
            <p:ph type="pic" sz="quarter" idx="11"/>
          </p:nvPr>
        </p:nvSpPr>
        <p:spPr>
          <a:xfrm>
            <a:off x="5314458" y="3906439"/>
            <a:ext cx="2447925" cy="2447925"/>
          </a:xfrm>
        </p:spPr>
        <p:txBody>
          <a:bodyPr/>
          <a:lstStyle/>
          <a:p>
            <a:pPr lvl="0"/>
            <a:endParaRPr lang="en-US" noProof="0">
              <a:sym typeface="Poppins" charset="0"/>
            </a:endParaRPr>
          </a:p>
        </p:txBody>
      </p:sp>
      <p:sp>
        <p:nvSpPr>
          <p:cNvPr id="5" name="Picture Placeholder 3"/>
          <p:cNvSpPr>
            <a:spLocks noGrp="1"/>
          </p:cNvSpPr>
          <p:nvPr>
            <p:ph type="pic" sz="quarter" idx="12"/>
          </p:nvPr>
        </p:nvSpPr>
        <p:spPr>
          <a:xfrm>
            <a:off x="8265993" y="3906439"/>
            <a:ext cx="2447925" cy="2447925"/>
          </a:xfrm>
        </p:spPr>
        <p:txBody>
          <a:bodyPr/>
          <a:lstStyle/>
          <a:p>
            <a:pPr lvl="0"/>
            <a:endParaRPr lang="en-US" noProof="0">
              <a:sym typeface="Poppins" charset="0"/>
            </a:endParaRPr>
          </a:p>
        </p:txBody>
      </p:sp>
      <p:sp>
        <p:nvSpPr>
          <p:cNvPr id="6" name="Picture Placeholder 3"/>
          <p:cNvSpPr>
            <a:spLocks noGrp="1"/>
          </p:cNvSpPr>
          <p:nvPr>
            <p:ph type="pic" sz="quarter" idx="13"/>
          </p:nvPr>
        </p:nvSpPr>
        <p:spPr>
          <a:xfrm>
            <a:off x="11183888" y="3906439"/>
            <a:ext cx="2447925" cy="2447925"/>
          </a:xfrm>
        </p:spPr>
        <p:txBody>
          <a:bodyPr/>
          <a:lstStyle/>
          <a:p>
            <a:pPr lvl="0"/>
            <a:endParaRPr lang="en-US" noProof="0">
              <a:sym typeface="Poppins" charset="0"/>
            </a:endParaRPr>
          </a:p>
        </p:txBody>
      </p:sp>
      <p:sp>
        <p:nvSpPr>
          <p:cNvPr id="7" name="Picture Placeholder 3"/>
          <p:cNvSpPr>
            <a:spLocks noGrp="1"/>
          </p:cNvSpPr>
          <p:nvPr>
            <p:ph type="pic" sz="quarter" idx="14"/>
          </p:nvPr>
        </p:nvSpPr>
        <p:spPr>
          <a:xfrm>
            <a:off x="14135423" y="3906439"/>
            <a:ext cx="2447925" cy="2447925"/>
          </a:xfrm>
        </p:spPr>
        <p:txBody>
          <a:bodyPr/>
          <a:lstStyle/>
          <a:p>
            <a:pPr lvl="0"/>
            <a:endParaRPr lang="en-US" noProof="0">
              <a:sym typeface="Poppins" charset="0"/>
            </a:endParaRPr>
          </a:p>
        </p:txBody>
      </p:sp>
      <p:sp>
        <p:nvSpPr>
          <p:cNvPr id="8" name="Picture Placeholder 3"/>
          <p:cNvSpPr>
            <a:spLocks noGrp="1"/>
          </p:cNvSpPr>
          <p:nvPr>
            <p:ph type="pic" sz="quarter" idx="15"/>
          </p:nvPr>
        </p:nvSpPr>
        <p:spPr>
          <a:xfrm>
            <a:off x="17086958" y="3906439"/>
            <a:ext cx="2447925" cy="2447925"/>
          </a:xfrm>
        </p:spPr>
        <p:txBody>
          <a:bodyPr/>
          <a:lstStyle/>
          <a:p>
            <a:pPr lvl="0"/>
            <a:endParaRPr lang="en-US" noProof="0">
              <a:sym typeface="Poppins" charset="0"/>
            </a:endParaRPr>
          </a:p>
        </p:txBody>
      </p:sp>
      <p:sp>
        <p:nvSpPr>
          <p:cNvPr id="9" name="Picture Placeholder 3"/>
          <p:cNvSpPr>
            <a:spLocks noGrp="1"/>
          </p:cNvSpPr>
          <p:nvPr>
            <p:ph type="pic" sz="quarter" idx="16"/>
          </p:nvPr>
        </p:nvSpPr>
        <p:spPr>
          <a:xfrm>
            <a:off x="5314458" y="6858000"/>
            <a:ext cx="2447925" cy="2447925"/>
          </a:xfrm>
        </p:spPr>
        <p:txBody>
          <a:bodyPr/>
          <a:lstStyle/>
          <a:p>
            <a:pPr lvl="0"/>
            <a:endParaRPr lang="en-US" noProof="0">
              <a:sym typeface="Poppins" charset="0"/>
            </a:endParaRPr>
          </a:p>
        </p:txBody>
      </p:sp>
      <p:sp>
        <p:nvSpPr>
          <p:cNvPr id="10" name="Picture Placeholder 3"/>
          <p:cNvSpPr>
            <a:spLocks noGrp="1"/>
          </p:cNvSpPr>
          <p:nvPr>
            <p:ph type="pic" sz="quarter" idx="17"/>
          </p:nvPr>
        </p:nvSpPr>
        <p:spPr>
          <a:xfrm>
            <a:off x="8265993" y="6858000"/>
            <a:ext cx="2447925" cy="2447925"/>
          </a:xfrm>
        </p:spPr>
        <p:txBody>
          <a:bodyPr/>
          <a:lstStyle/>
          <a:p>
            <a:pPr lvl="0"/>
            <a:endParaRPr lang="en-US" noProof="0">
              <a:sym typeface="Poppins" charset="0"/>
            </a:endParaRPr>
          </a:p>
        </p:txBody>
      </p:sp>
      <p:sp>
        <p:nvSpPr>
          <p:cNvPr id="11" name="Picture Placeholder 3"/>
          <p:cNvSpPr>
            <a:spLocks noGrp="1"/>
          </p:cNvSpPr>
          <p:nvPr>
            <p:ph type="pic" sz="quarter" idx="18"/>
          </p:nvPr>
        </p:nvSpPr>
        <p:spPr>
          <a:xfrm>
            <a:off x="11183888" y="6858000"/>
            <a:ext cx="2447925" cy="2447925"/>
          </a:xfrm>
        </p:spPr>
        <p:txBody>
          <a:bodyPr/>
          <a:lstStyle/>
          <a:p>
            <a:pPr lvl="0"/>
            <a:endParaRPr lang="en-US" noProof="0">
              <a:sym typeface="Poppins" charset="0"/>
            </a:endParaRPr>
          </a:p>
        </p:txBody>
      </p:sp>
      <p:sp>
        <p:nvSpPr>
          <p:cNvPr id="12" name="Picture Placeholder 3"/>
          <p:cNvSpPr>
            <a:spLocks noGrp="1"/>
          </p:cNvSpPr>
          <p:nvPr>
            <p:ph type="pic" sz="quarter" idx="19"/>
          </p:nvPr>
        </p:nvSpPr>
        <p:spPr>
          <a:xfrm>
            <a:off x="14135423" y="6858000"/>
            <a:ext cx="2447925" cy="2447925"/>
          </a:xfrm>
        </p:spPr>
        <p:txBody>
          <a:bodyPr/>
          <a:lstStyle/>
          <a:p>
            <a:pPr lvl="0"/>
            <a:endParaRPr lang="en-US" noProof="0">
              <a:sym typeface="Poppins" charset="0"/>
            </a:endParaRPr>
          </a:p>
        </p:txBody>
      </p:sp>
      <p:sp>
        <p:nvSpPr>
          <p:cNvPr id="13" name="Picture Placeholder 3"/>
          <p:cNvSpPr>
            <a:spLocks noGrp="1"/>
          </p:cNvSpPr>
          <p:nvPr>
            <p:ph type="pic" sz="quarter" idx="20"/>
          </p:nvPr>
        </p:nvSpPr>
        <p:spPr>
          <a:xfrm>
            <a:off x="17086958" y="6858000"/>
            <a:ext cx="2447925" cy="2447925"/>
          </a:xfrm>
        </p:spPr>
        <p:txBody>
          <a:bodyPr/>
          <a:lstStyle/>
          <a:p>
            <a:pPr lvl="0"/>
            <a:endParaRPr lang="en-US" noProof="0">
              <a:sym typeface="Poppins" charset="0"/>
            </a:endParaRPr>
          </a:p>
        </p:txBody>
      </p:sp>
      <p:sp>
        <p:nvSpPr>
          <p:cNvPr id="17" name="Rectangle 4"/>
          <p:cNvSpPr>
            <a:spLocks noGrp="1"/>
          </p:cNvSpPr>
          <p:nvPr>
            <p:ph type="sldNum" sz="quarter" idx="21"/>
          </p:nvPr>
        </p:nvSpPr>
        <p:spPr>
          <a:xfrm>
            <a:off x="22545675" y="12496800"/>
            <a:ext cx="895350" cy="482600"/>
          </a:xfrm>
        </p:spPr>
        <p:txBody>
          <a:bodyPr/>
          <a:lstStyle>
            <a:lvl1pPr>
              <a:defRPr b="0" i="0">
                <a:solidFill>
                  <a:schemeClr val="accent5"/>
                </a:solidFill>
                <a:latin typeface="Open Sans" charset="0"/>
                <a:ea typeface="Open Sans" charset="0"/>
                <a:cs typeface="Open Sans" charset="0"/>
              </a:defRPr>
            </a:lvl1pPr>
          </a:lstStyle>
          <a:p>
            <a:pPr>
              <a:defRPr/>
            </a:pPr>
            <a:fld id="{355BB0B9-C554-844A-8A1C-D7242B5F46A6}" type="slidenum">
              <a:rPr lang="x-none" altLang="x-none"/>
              <a:pPr>
                <a:defRPr/>
              </a:pPr>
              <a:t>‹n.›</a:t>
            </a:fld>
            <a:endParaRPr lang="x-none" altLang="x-none"/>
          </a:p>
        </p:txBody>
      </p:sp>
    </p:spTree>
    <p:extLst>
      <p:ext uri="{BB962C8B-B14F-4D97-AF65-F5344CB8AC3E}">
        <p14:creationId xmlns:p14="http://schemas.microsoft.com/office/powerpoint/2010/main" val="259350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Tree>
    <p:extLst>
      <p:ext uri="{BB962C8B-B14F-4D97-AF65-F5344CB8AC3E}">
        <p14:creationId xmlns:p14="http://schemas.microsoft.com/office/powerpoint/2010/main" val="318932101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p:cNvSpPr>
          <p:nvPr>
            <p:ph type="title"/>
          </p:nvPr>
        </p:nvSpPr>
        <p:spPr bwMode="auto">
          <a:xfrm>
            <a:off x="2120900" y="2278063"/>
            <a:ext cx="20627975" cy="2178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38100" tIns="38100" rIns="38100" bIns="38100" numCol="1" anchor="t" anchorCtr="0" compatLnSpc="1">
            <a:prstTxWarp prst="textNoShape">
              <a:avLst/>
            </a:prstTxWarp>
          </a:bodyPr>
          <a:lstStyle/>
          <a:p>
            <a:pPr lvl="0"/>
            <a:r>
              <a:rPr lang="x-none" altLang="x-none">
                <a:sym typeface="Poppins Medium" charset="0"/>
              </a:rPr>
              <a:t>Click to edit Master title style</a:t>
            </a:r>
          </a:p>
        </p:txBody>
      </p:sp>
      <p:sp>
        <p:nvSpPr>
          <p:cNvPr id="1027" name="Rectangle 3"/>
          <p:cNvSpPr>
            <a:spLocks noGrp="1"/>
          </p:cNvSpPr>
          <p:nvPr>
            <p:ph type="body" idx="1"/>
          </p:nvPr>
        </p:nvSpPr>
        <p:spPr bwMode="auto">
          <a:xfrm>
            <a:off x="2271713" y="4670425"/>
            <a:ext cx="20477162" cy="7019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38100" tIns="38100" rIns="38100" bIns="38100" numCol="1" anchor="t" anchorCtr="0" compatLnSpc="1">
            <a:prstTxWarp prst="textNoShape">
              <a:avLst/>
            </a:prstTxWarp>
          </a:bodyPr>
          <a:lstStyle/>
          <a:p>
            <a:pPr lvl="0"/>
            <a:r>
              <a:rPr lang="x-none" altLang="x-none">
                <a:sym typeface="Poppins" charset="0"/>
              </a:rPr>
              <a:t>Click to edit Master text styles</a:t>
            </a:r>
          </a:p>
          <a:p>
            <a:pPr lvl="1"/>
            <a:r>
              <a:rPr lang="x-none" altLang="x-none">
                <a:sym typeface="Poppins" charset="0"/>
              </a:rPr>
              <a:t>Second level</a:t>
            </a:r>
          </a:p>
          <a:p>
            <a:pPr lvl="2"/>
            <a:r>
              <a:rPr lang="x-none" altLang="x-none">
                <a:sym typeface="Poppins" charset="0"/>
              </a:rPr>
              <a:t>Third level</a:t>
            </a:r>
          </a:p>
          <a:p>
            <a:pPr lvl="3"/>
            <a:r>
              <a:rPr lang="x-none" altLang="x-none">
                <a:sym typeface="Poppins" charset="0"/>
              </a:rPr>
              <a:t>Fourth level</a:t>
            </a:r>
          </a:p>
          <a:p>
            <a:pPr lvl="4"/>
            <a:r>
              <a:rPr lang="x-none" altLang="x-none">
                <a:sym typeface="Poppins" charset="0"/>
              </a:rPr>
              <a:t>Fifth level</a:t>
            </a:r>
          </a:p>
        </p:txBody>
      </p:sp>
      <p:sp>
        <p:nvSpPr>
          <p:cNvPr id="1028" name="Rectangle 4"/>
          <p:cNvSpPr>
            <a:spLocks noGrp="1"/>
          </p:cNvSpPr>
          <p:nvPr>
            <p:ph type="sldNum" sz="quarter" idx="2"/>
          </p:nvPr>
        </p:nvSpPr>
        <p:spPr bwMode="auto">
          <a:xfrm>
            <a:off x="22545675" y="12352338"/>
            <a:ext cx="89535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38100" tIns="38100" rIns="38100" bIns="38100" numCol="1" anchor="t" anchorCtr="0" compatLnSpc="1">
            <a:prstTxWarp prst="textNoShape">
              <a:avLst/>
            </a:prstTxWarp>
          </a:bodyPr>
          <a:lstStyle>
            <a:lvl1pPr algn="ctr" eaLnBrk="1">
              <a:defRPr b="1" i="0">
                <a:solidFill>
                  <a:schemeClr val="accent5"/>
                </a:solidFill>
                <a:latin typeface="Open Sans Semibold" charset="0"/>
                <a:ea typeface="Open Sans Semibold" charset="0"/>
                <a:cs typeface="Open Sans Semibold" charset="0"/>
              </a:defRPr>
            </a:lvl1pPr>
          </a:lstStyle>
          <a:p>
            <a:pPr>
              <a:defRPr/>
            </a:pPr>
            <a:fld id="{93B7FB9D-53AB-1A4F-BD67-27AAAA326A67}" type="slidenum">
              <a:rPr lang="x-none" altLang="x-none"/>
              <a:pPr>
                <a:defRPr/>
              </a:pPr>
              <a:t>‹n.›</a:t>
            </a:fld>
            <a:endParaRPr lang="x-none" altLang="x-none"/>
          </a:p>
        </p:txBody>
      </p:sp>
    </p:spTree>
  </p:cSld>
  <p:clrMap bg1="dk2" tx1="lt1" bg2="dk1" tx2="lt2" accent1="accent1" accent2="accent2" accent3="accent3" accent4="accent4" accent5="accent5" accent6="accent6" hlink="hlink" folHlink="folHlink"/>
  <p:sldLayoutIdLst>
    <p:sldLayoutId id="2147483791" r:id="rId1"/>
    <p:sldLayoutId id="2147483795" r:id="rId2"/>
    <p:sldLayoutId id="2147483796" r:id="rId3"/>
    <p:sldLayoutId id="2147483792" r:id="rId4"/>
    <p:sldLayoutId id="2147483797" r:id="rId5"/>
  </p:sldLayoutIdLst>
  <p:txStyles>
    <p:titleStyle>
      <a:lvl1pPr algn="l" defTabSz="825500" rtl="0" eaLnBrk="0" fontAlgn="base" hangingPunct="0">
        <a:spcBef>
          <a:spcPct val="0"/>
        </a:spcBef>
        <a:spcAft>
          <a:spcPct val="0"/>
        </a:spcAft>
        <a:defRPr sz="10000" b="1" kern="1200">
          <a:solidFill>
            <a:srgbClr val="272D30"/>
          </a:solidFill>
          <a:latin typeface="Open Sans Semibold" charset="0"/>
          <a:ea typeface="Open Sans Semibold" charset="0"/>
          <a:cs typeface="Open Sans Semibold" charset="0"/>
          <a:sym typeface="Poppins Medium" charset="0"/>
        </a:defRPr>
      </a:lvl1pPr>
      <a:lvl2pPr algn="l" defTabSz="825500" rtl="0" eaLnBrk="0" fontAlgn="base" hangingPunct="0">
        <a:spcBef>
          <a:spcPct val="0"/>
        </a:spcBef>
        <a:spcAft>
          <a:spcPct val="0"/>
        </a:spcAft>
        <a:defRPr sz="10000" b="1">
          <a:solidFill>
            <a:srgbClr val="272D30"/>
          </a:solidFill>
          <a:latin typeface="Open Sans Semibold" charset="0"/>
          <a:ea typeface="Open Sans Semibold" charset="0"/>
          <a:cs typeface="Open Sans Semibold" charset="0"/>
          <a:sym typeface="Poppins Medium" charset="0"/>
        </a:defRPr>
      </a:lvl2pPr>
      <a:lvl3pPr algn="l" defTabSz="825500" rtl="0" eaLnBrk="0" fontAlgn="base" hangingPunct="0">
        <a:spcBef>
          <a:spcPct val="0"/>
        </a:spcBef>
        <a:spcAft>
          <a:spcPct val="0"/>
        </a:spcAft>
        <a:defRPr sz="10000" b="1">
          <a:solidFill>
            <a:srgbClr val="272D30"/>
          </a:solidFill>
          <a:latin typeface="Open Sans Semibold" charset="0"/>
          <a:ea typeface="Open Sans Semibold" charset="0"/>
          <a:cs typeface="Open Sans Semibold" charset="0"/>
          <a:sym typeface="Poppins Medium" charset="0"/>
        </a:defRPr>
      </a:lvl3pPr>
      <a:lvl4pPr algn="l" defTabSz="825500" rtl="0" eaLnBrk="0" fontAlgn="base" hangingPunct="0">
        <a:spcBef>
          <a:spcPct val="0"/>
        </a:spcBef>
        <a:spcAft>
          <a:spcPct val="0"/>
        </a:spcAft>
        <a:defRPr sz="10000" b="1">
          <a:solidFill>
            <a:srgbClr val="272D30"/>
          </a:solidFill>
          <a:latin typeface="Open Sans Semibold" charset="0"/>
          <a:ea typeface="Open Sans Semibold" charset="0"/>
          <a:cs typeface="Open Sans Semibold" charset="0"/>
          <a:sym typeface="Poppins Medium" charset="0"/>
        </a:defRPr>
      </a:lvl4pPr>
      <a:lvl5pPr algn="l" defTabSz="825500" rtl="0" eaLnBrk="0" fontAlgn="base" hangingPunct="0">
        <a:spcBef>
          <a:spcPct val="0"/>
        </a:spcBef>
        <a:spcAft>
          <a:spcPct val="0"/>
        </a:spcAft>
        <a:defRPr sz="10000" b="1">
          <a:solidFill>
            <a:srgbClr val="272D30"/>
          </a:solidFill>
          <a:latin typeface="Open Sans Semibold" charset="0"/>
          <a:ea typeface="Open Sans Semibold" charset="0"/>
          <a:cs typeface="Open Sans Semibold" charset="0"/>
          <a:sym typeface="Poppins Medium" charset="0"/>
        </a:defRPr>
      </a:lvl5pPr>
      <a:lvl6pPr marL="457200" algn="l" defTabSz="825500" rtl="0" fontAlgn="base" hangingPunct="0">
        <a:lnSpc>
          <a:spcPct val="80000"/>
        </a:lnSpc>
        <a:spcBef>
          <a:spcPct val="0"/>
        </a:spcBef>
        <a:spcAft>
          <a:spcPct val="0"/>
        </a:spcAft>
        <a:defRPr sz="10000">
          <a:solidFill>
            <a:srgbClr val="272D30"/>
          </a:solidFill>
          <a:latin typeface="Poppins Medium" charset="0"/>
          <a:ea typeface="Poppins Medium" charset="0"/>
          <a:cs typeface="Poppins Medium" charset="0"/>
          <a:sym typeface="Poppins Medium" charset="0"/>
        </a:defRPr>
      </a:lvl6pPr>
      <a:lvl7pPr marL="914400" algn="l" defTabSz="825500" rtl="0" fontAlgn="base" hangingPunct="0">
        <a:lnSpc>
          <a:spcPct val="80000"/>
        </a:lnSpc>
        <a:spcBef>
          <a:spcPct val="0"/>
        </a:spcBef>
        <a:spcAft>
          <a:spcPct val="0"/>
        </a:spcAft>
        <a:defRPr sz="10000">
          <a:solidFill>
            <a:srgbClr val="272D30"/>
          </a:solidFill>
          <a:latin typeface="Poppins Medium" charset="0"/>
          <a:ea typeface="Poppins Medium" charset="0"/>
          <a:cs typeface="Poppins Medium" charset="0"/>
          <a:sym typeface="Poppins Medium" charset="0"/>
        </a:defRPr>
      </a:lvl7pPr>
      <a:lvl8pPr marL="1371600" algn="l" defTabSz="825500" rtl="0" fontAlgn="base" hangingPunct="0">
        <a:lnSpc>
          <a:spcPct val="80000"/>
        </a:lnSpc>
        <a:spcBef>
          <a:spcPct val="0"/>
        </a:spcBef>
        <a:spcAft>
          <a:spcPct val="0"/>
        </a:spcAft>
        <a:defRPr sz="10000">
          <a:solidFill>
            <a:srgbClr val="272D30"/>
          </a:solidFill>
          <a:latin typeface="Poppins Medium" charset="0"/>
          <a:ea typeface="Poppins Medium" charset="0"/>
          <a:cs typeface="Poppins Medium" charset="0"/>
          <a:sym typeface="Poppins Medium" charset="0"/>
        </a:defRPr>
      </a:lvl8pPr>
      <a:lvl9pPr marL="1828800" algn="l" defTabSz="825500" rtl="0" fontAlgn="base" hangingPunct="0">
        <a:lnSpc>
          <a:spcPct val="80000"/>
        </a:lnSpc>
        <a:spcBef>
          <a:spcPct val="0"/>
        </a:spcBef>
        <a:spcAft>
          <a:spcPct val="0"/>
        </a:spcAft>
        <a:defRPr sz="10000">
          <a:solidFill>
            <a:srgbClr val="272D30"/>
          </a:solidFill>
          <a:latin typeface="Poppins Medium" charset="0"/>
          <a:ea typeface="Poppins Medium" charset="0"/>
          <a:cs typeface="Poppins Medium" charset="0"/>
          <a:sym typeface="Poppins Medium" charset="0"/>
        </a:defRPr>
      </a:lvl9pPr>
    </p:titleStyle>
    <p:bodyStyle>
      <a:lvl1pPr algn="l" defTabSz="825500" rtl="0" eaLnBrk="0" fontAlgn="base" hangingPunct="0">
        <a:lnSpc>
          <a:spcPct val="150000"/>
        </a:lnSpc>
        <a:spcBef>
          <a:spcPct val="0"/>
        </a:spcBef>
        <a:spcAft>
          <a:spcPct val="0"/>
        </a:spcAft>
        <a:defRPr sz="2200" kern="1200">
          <a:solidFill>
            <a:srgbClr val="9B9A9C"/>
          </a:solidFill>
          <a:latin typeface="Open Sans" charset="0"/>
          <a:ea typeface="Open Sans" charset="0"/>
          <a:cs typeface="Open Sans" charset="0"/>
          <a:sym typeface="Poppins" charset="0"/>
        </a:defRPr>
      </a:lvl1pPr>
      <a:lvl2pPr indent="228600" algn="l" defTabSz="825500" rtl="0" eaLnBrk="0" fontAlgn="base" hangingPunct="0">
        <a:lnSpc>
          <a:spcPct val="150000"/>
        </a:lnSpc>
        <a:spcBef>
          <a:spcPct val="0"/>
        </a:spcBef>
        <a:spcAft>
          <a:spcPct val="0"/>
        </a:spcAft>
        <a:defRPr sz="2200" kern="1200">
          <a:solidFill>
            <a:srgbClr val="9B9A9C"/>
          </a:solidFill>
          <a:latin typeface="Open Sans" charset="0"/>
          <a:ea typeface="Open Sans" charset="0"/>
          <a:cs typeface="Open Sans" charset="0"/>
          <a:sym typeface="Poppins" charset="0"/>
        </a:defRPr>
      </a:lvl2pPr>
      <a:lvl3pPr indent="457200" algn="l" defTabSz="825500" rtl="0" eaLnBrk="0" fontAlgn="base" hangingPunct="0">
        <a:lnSpc>
          <a:spcPct val="150000"/>
        </a:lnSpc>
        <a:spcBef>
          <a:spcPct val="0"/>
        </a:spcBef>
        <a:spcAft>
          <a:spcPct val="0"/>
        </a:spcAft>
        <a:defRPr sz="2200" kern="1200">
          <a:solidFill>
            <a:srgbClr val="9B9A9C"/>
          </a:solidFill>
          <a:latin typeface="Open Sans" charset="0"/>
          <a:ea typeface="Open Sans" charset="0"/>
          <a:cs typeface="Open Sans" charset="0"/>
          <a:sym typeface="Poppins" charset="0"/>
        </a:defRPr>
      </a:lvl3pPr>
      <a:lvl4pPr indent="685800" algn="l" defTabSz="825500" rtl="0" eaLnBrk="0" fontAlgn="base" hangingPunct="0">
        <a:lnSpc>
          <a:spcPct val="150000"/>
        </a:lnSpc>
        <a:spcBef>
          <a:spcPct val="0"/>
        </a:spcBef>
        <a:spcAft>
          <a:spcPct val="0"/>
        </a:spcAft>
        <a:defRPr sz="2200" kern="1200">
          <a:solidFill>
            <a:srgbClr val="9B9A9C"/>
          </a:solidFill>
          <a:latin typeface="Open Sans" charset="0"/>
          <a:ea typeface="Open Sans" charset="0"/>
          <a:cs typeface="Open Sans" charset="0"/>
          <a:sym typeface="Poppins" charset="0"/>
        </a:defRPr>
      </a:lvl4pPr>
      <a:lvl5pPr indent="914400" algn="l" defTabSz="825500" rtl="0" eaLnBrk="0" fontAlgn="base" hangingPunct="0">
        <a:lnSpc>
          <a:spcPct val="150000"/>
        </a:lnSpc>
        <a:spcBef>
          <a:spcPct val="0"/>
        </a:spcBef>
        <a:spcAft>
          <a:spcPct val="0"/>
        </a:spcAft>
        <a:defRPr sz="2200" kern="1200">
          <a:solidFill>
            <a:srgbClr val="9B9A9C"/>
          </a:solidFill>
          <a:latin typeface="Open Sans" charset="0"/>
          <a:ea typeface="Open Sans" charset="0"/>
          <a:cs typeface="Open Sans" charset="0"/>
          <a:sym typeface="Poppins"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Box 2"/>
          <p:cNvSpPr txBox="1">
            <a:spLocks/>
          </p:cNvSpPr>
          <p:nvPr/>
        </p:nvSpPr>
        <p:spPr bwMode="auto">
          <a:xfrm>
            <a:off x="15288344" y="1349679"/>
            <a:ext cx="7200800" cy="10002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eaLnBrk="1">
              <a:defRPr/>
            </a:pPr>
            <a:r>
              <a:rPr lang="it-IT" altLang="x-none" sz="3600" b="1" dirty="0">
                <a:solidFill>
                  <a:schemeClr val="bg2"/>
                </a:solidFill>
                <a:latin typeface="Open Sans" charset="0"/>
                <a:ea typeface="Open Sans" charset="0"/>
                <a:cs typeface="Open Sans" charset="0"/>
                <a:sym typeface="Poppins SemiBold" charset="0"/>
              </a:rPr>
              <a:t>PALERMO – </a:t>
            </a:r>
            <a:r>
              <a:rPr lang="it-IT" altLang="x-none" sz="3600" b="1" dirty="0" smtClean="0">
                <a:solidFill>
                  <a:schemeClr val="bg2"/>
                </a:solidFill>
                <a:latin typeface="Open Sans" charset="0"/>
                <a:ea typeface="Open Sans" charset="0"/>
                <a:cs typeface="Open Sans" charset="0"/>
                <a:sym typeface="Poppins SemiBold" charset="0"/>
              </a:rPr>
              <a:t>23 luglio </a:t>
            </a:r>
            <a:r>
              <a:rPr lang="it-IT" altLang="x-none" sz="3600" b="1" dirty="0">
                <a:solidFill>
                  <a:schemeClr val="bg2"/>
                </a:solidFill>
                <a:latin typeface="Open Sans" charset="0"/>
                <a:ea typeface="Open Sans" charset="0"/>
                <a:cs typeface="Open Sans" charset="0"/>
                <a:sym typeface="Poppins SemiBold" charset="0"/>
              </a:rPr>
              <a:t>2020</a:t>
            </a:r>
            <a:endParaRPr lang="x-none" altLang="x-none" sz="3600" b="1" dirty="0">
              <a:solidFill>
                <a:schemeClr val="bg2"/>
              </a:solidFill>
              <a:latin typeface="Open Sans" charset="0"/>
              <a:ea typeface="Open Sans" charset="0"/>
              <a:cs typeface="Open Sans" charset="0"/>
              <a:sym typeface="Poppins SemiBold" charset="0"/>
            </a:endParaRPr>
          </a:p>
          <a:p>
            <a:pPr eaLnBrk="1">
              <a:defRPr/>
            </a:pPr>
            <a:r>
              <a:rPr lang="it-IT" altLang="x-none" sz="2400" b="1" dirty="0">
                <a:solidFill>
                  <a:schemeClr val="bg2"/>
                </a:solidFill>
                <a:latin typeface="Open Sans" charset="0"/>
                <a:ea typeface="Open Sans" charset="0"/>
                <a:cs typeface="Open Sans" charset="0"/>
                <a:sym typeface="Poppins SemiBold" charset="0"/>
              </a:rPr>
              <a:t>Dipartimento della Funzione Pubblica </a:t>
            </a:r>
          </a:p>
        </p:txBody>
      </p:sp>
      <p:sp>
        <p:nvSpPr>
          <p:cNvPr id="9" name="Text Box 2">
            <a:extLst>
              <a:ext uri="{FF2B5EF4-FFF2-40B4-BE49-F238E27FC236}">
                <a16:creationId xmlns:a16="http://schemas.microsoft.com/office/drawing/2014/main" xmlns="" id="{3ADDB171-F640-4E05-8700-247EA1366DFC}"/>
              </a:ext>
            </a:extLst>
          </p:cNvPr>
          <p:cNvSpPr txBox="1">
            <a:spLocks/>
          </p:cNvSpPr>
          <p:nvPr/>
        </p:nvSpPr>
        <p:spPr bwMode="auto">
          <a:xfrm>
            <a:off x="3199751" y="3870210"/>
            <a:ext cx="8920241" cy="1231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eaLnBrk="1">
              <a:lnSpc>
                <a:spcPts val="9000"/>
              </a:lnSpc>
              <a:defRPr/>
            </a:pPr>
            <a:r>
              <a:rPr lang="it-IT" altLang="x-none" sz="5000" dirty="0" smtClean="0">
                <a:solidFill>
                  <a:schemeClr val="bg2"/>
                </a:solidFill>
                <a:latin typeface="Open Sans" charset="0"/>
                <a:ea typeface="Open Sans" charset="0"/>
                <a:cs typeface="Open Sans" charset="0"/>
                <a:sym typeface="Poppins SemiBold" charset="0"/>
              </a:rPr>
              <a:t>Laboratorio online</a:t>
            </a:r>
            <a:endParaRPr lang="it-IT" altLang="x-none" sz="5000" dirty="0">
              <a:solidFill>
                <a:schemeClr val="bg2"/>
              </a:solidFill>
              <a:latin typeface="Open Sans" charset="0"/>
              <a:ea typeface="Open Sans" charset="0"/>
              <a:cs typeface="Open Sans" charset="0"/>
              <a:sym typeface="Poppins SemiBold" charset="0"/>
            </a:endParaRPr>
          </a:p>
        </p:txBody>
      </p:sp>
      <p:pic>
        <p:nvPicPr>
          <p:cNvPr id="66" name="Immagine 65">
            <a:extLst>
              <a:ext uri="{FF2B5EF4-FFF2-40B4-BE49-F238E27FC236}">
                <a16:creationId xmlns:a16="http://schemas.microsoft.com/office/drawing/2014/main" xmlns="" id="{1FB7D7B3-7BFB-4A7B-9C65-AB9E1D12822C}"/>
              </a:ext>
            </a:extLst>
          </p:cNvPr>
          <p:cNvPicPr>
            <a:picLocks noChangeAspect="1"/>
          </p:cNvPicPr>
          <p:nvPr/>
        </p:nvPicPr>
        <p:blipFill>
          <a:blip r:embed="rId2"/>
          <a:stretch>
            <a:fillRect/>
          </a:stretch>
        </p:blipFill>
        <p:spPr>
          <a:xfrm>
            <a:off x="1534816" y="1092093"/>
            <a:ext cx="5592762" cy="1189676"/>
          </a:xfrm>
          <a:prstGeom prst="rect">
            <a:avLst/>
          </a:prstGeom>
        </p:spPr>
      </p:pic>
      <p:sp>
        <p:nvSpPr>
          <p:cNvPr id="70" name="Text Box 2">
            <a:extLst>
              <a:ext uri="{FF2B5EF4-FFF2-40B4-BE49-F238E27FC236}">
                <a16:creationId xmlns:a16="http://schemas.microsoft.com/office/drawing/2014/main" xmlns="" id="{5E9E9186-4D62-47D2-BA41-FAB7419743BA}"/>
              </a:ext>
            </a:extLst>
          </p:cNvPr>
          <p:cNvSpPr txBox="1">
            <a:spLocks/>
          </p:cNvSpPr>
          <p:nvPr/>
        </p:nvSpPr>
        <p:spPr bwMode="auto">
          <a:xfrm>
            <a:off x="3179779" y="5029630"/>
            <a:ext cx="18024442" cy="276998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eaLnBrk="1">
              <a:lnSpc>
                <a:spcPts val="7000"/>
              </a:lnSpc>
              <a:defRPr/>
            </a:pPr>
            <a:r>
              <a:rPr lang="it-IT" altLang="x-none" sz="6600" b="1" dirty="0">
                <a:solidFill>
                  <a:schemeClr val="bg2"/>
                </a:solidFill>
                <a:latin typeface="Open Sans" charset="0"/>
                <a:ea typeface="Open Sans" charset="0"/>
                <a:cs typeface="Open Sans" charset="0"/>
                <a:sym typeface="Poppins SemiBold" charset="0"/>
              </a:rPr>
              <a:t>Il codice dei contratti pubblici di lavori, forniture e servizi (D.lgs. n. 50/2016)</a:t>
            </a:r>
          </a:p>
          <a:p>
            <a:pPr eaLnBrk="1">
              <a:lnSpc>
                <a:spcPts val="7000"/>
              </a:lnSpc>
              <a:defRPr/>
            </a:pPr>
            <a:endParaRPr lang="x-none" altLang="x-none" sz="6600" b="1" dirty="0">
              <a:solidFill>
                <a:schemeClr val="bg2"/>
              </a:solidFill>
              <a:latin typeface="Open Sans" charset="0"/>
              <a:ea typeface="Open Sans" charset="0"/>
              <a:cs typeface="Open Sans" charset="0"/>
              <a:sym typeface="Poppins SemiBold" charset="0"/>
            </a:endParaRPr>
          </a:p>
        </p:txBody>
      </p:sp>
      <p:sp>
        <p:nvSpPr>
          <p:cNvPr id="6" name="Text Box 2">
            <a:extLst>
              <a:ext uri="{FF2B5EF4-FFF2-40B4-BE49-F238E27FC236}">
                <a16:creationId xmlns:a16="http://schemas.microsoft.com/office/drawing/2014/main" xmlns="" id="{A1D4640D-EE5F-4B08-8765-511E9CE4FD8C}"/>
              </a:ext>
            </a:extLst>
          </p:cNvPr>
          <p:cNvSpPr txBox="1">
            <a:spLocks/>
          </p:cNvSpPr>
          <p:nvPr/>
        </p:nvSpPr>
        <p:spPr bwMode="auto">
          <a:xfrm>
            <a:off x="3152733" y="7412578"/>
            <a:ext cx="17149125" cy="186204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algn="ctr" eaLnBrk="1">
              <a:defRPr/>
            </a:pPr>
            <a:r>
              <a:rPr lang="it-IT" altLang="x-none" sz="4000" b="1" dirty="0" smtClean="0">
                <a:solidFill>
                  <a:schemeClr val="accent1"/>
                </a:solidFill>
                <a:latin typeface="Open Sans Semibold"/>
                <a:ea typeface="Open Sans" charset="0"/>
                <a:cs typeface="Open Sans" charset="0"/>
                <a:sym typeface="Poppins SemiBold" charset="0"/>
              </a:rPr>
              <a:t>Gli Affidamenti degli appalti sotto soglia</a:t>
            </a:r>
            <a:r>
              <a:rPr lang="it-IT" altLang="x-none" sz="4000" b="1" dirty="0">
                <a:solidFill>
                  <a:schemeClr val="accent1"/>
                </a:solidFill>
                <a:latin typeface="Open Sans Semibold"/>
                <a:ea typeface="Open Sans" charset="0"/>
                <a:cs typeface="Open Sans" charset="0"/>
                <a:sym typeface="Poppins SemiBold" charset="0"/>
              </a:rPr>
              <a:t> </a:t>
            </a:r>
            <a:r>
              <a:rPr lang="it-IT" altLang="x-none" sz="4000" b="1" dirty="0" smtClean="0">
                <a:solidFill>
                  <a:schemeClr val="accent1"/>
                </a:solidFill>
                <a:latin typeface="Open Sans Semibold"/>
                <a:ea typeface="Open Sans" charset="0"/>
                <a:cs typeface="Open Sans" charset="0"/>
                <a:sym typeface="Poppins SemiBold" charset="0"/>
              </a:rPr>
              <a:t>- Laboratorio</a:t>
            </a:r>
            <a:endParaRPr lang="it-IT" altLang="x-none" sz="4400" b="1" dirty="0">
              <a:solidFill>
                <a:schemeClr val="accent1"/>
              </a:solidFill>
              <a:latin typeface="Open Sans" charset="0"/>
              <a:ea typeface="Open Sans" charset="0"/>
              <a:cs typeface="Open Sans" charset="0"/>
              <a:sym typeface="Poppins SemiBold" charset="0"/>
            </a:endParaRPr>
          </a:p>
          <a:p>
            <a:pPr algn="ctr" eaLnBrk="1">
              <a:defRPr/>
            </a:pPr>
            <a:r>
              <a:rPr lang="it-IT" altLang="x-none" sz="3600" b="1" dirty="0">
                <a:solidFill>
                  <a:schemeClr val="accent1"/>
                </a:solidFill>
                <a:latin typeface="Open Sans" charset="0"/>
                <a:ea typeface="Open Sans" charset="0"/>
                <a:cs typeface="Open Sans" charset="0"/>
                <a:sym typeface="Poppins SemiBold" charset="0"/>
              </a:rPr>
              <a:t> </a:t>
            </a:r>
          </a:p>
          <a:p>
            <a:pPr algn="ctr" eaLnBrk="1">
              <a:defRPr/>
            </a:pPr>
            <a:r>
              <a:rPr lang="it-IT" altLang="x-none" sz="4000" b="1" dirty="0">
                <a:solidFill>
                  <a:schemeClr val="accent1"/>
                </a:solidFill>
                <a:latin typeface="Open Sans Semibold"/>
                <a:ea typeface="Open Sans" charset="0"/>
                <a:cs typeface="Open Sans" charset="0"/>
                <a:sym typeface="Poppins SemiBold" charset="0"/>
              </a:rPr>
              <a:t>Docente: Avv. Salvatore Capezzuto</a:t>
            </a:r>
          </a:p>
        </p:txBody>
      </p:sp>
    </p:spTree>
    <p:extLst>
      <p:ext uri="{BB962C8B-B14F-4D97-AF65-F5344CB8AC3E}">
        <p14:creationId xmlns:p14="http://schemas.microsoft.com/office/powerpoint/2010/main" val="9015078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1823727" y="1745433"/>
            <a:ext cx="21125186" cy="13221614"/>
            <a:chOff x="2759545" y="4134722"/>
            <a:chExt cx="11299896" cy="10165395"/>
          </a:xfrm>
        </p:grpSpPr>
        <p:sp>
          <p:nvSpPr>
            <p:cNvPr id="6147" name="Text Box 3"/>
            <p:cNvSpPr txBox="1">
              <a:spLocks/>
            </p:cNvSpPr>
            <p:nvPr/>
          </p:nvSpPr>
          <p:spPr bwMode="auto">
            <a:xfrm>
              <a:off x="2773903" y="4134722"/>
              <a:ext cx="11285538" cy="1797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algn="ctr" eaLnBrk="1">
                <a:defRPr/>
              </a:pPr>
              <a:r>
                <a:rPr lang="it-IT" altLang="it-IT" sz="7200" b="1" dirty="0">
                  <a:solidFill>
                    <a:schemeClr val="bg1"/>
                  </a:solidFill>
                  <a:latin typeface="Open Sans Semibold"/>
                </a:rPr>
                <a:t>SOLUZIONE STUDIO DI </a:t>
              </a:r>
              <a:r>
                <a:rPr lang="it-IT" altLang="it-IT" sz="7200" b="1" dirty="0" smtClean="0">
                  <a:solidFill>
                    <a:schemeClr val="bg1"/>
                  </a:solidFill>
                  <a:latin typeface="Open Sans Semibold"/>
                </a:rPr>
                <a:t>CASO/3</a:t>
              </a:r>
              <a:endParaRPr lang="x-none" altLang="x-none" sz="7200" b="1">
                <a:solidFill>
                  <a:srgbClr val="2B4390"/>
                </a:solidFill>
                <a:latin typeface="Open Sans Semibold" charset="0"/>
                <a:ea typeface="Open Sans Semibold" charset="0"/>
                <a:cs typeface="Open Sans Semibold" charset="0"/>
                <a:sym typeface="Poppins Medium" charset="0"/>
              </a:endParaRPr>
            </a:p>
            <a:p>
              <a:pPr lvl="0" algn="ctr" eaLnBrk="1">
                <a:defRPr/>
              </a:pPr>
              <a:r>
                <a:rPr lang="it-IT" altLang="it-IT" sz="7200" b="1" dirty="0">
                  <a:solidFill>
                    <a:schemeClr val="bg1"/>
                  </a:solidFill>
                  <a:latin typeface="Open Sans Semibold"/>
                </a:rPr>
                <a:t/>
              </a:r>
              <a:br>
                <a:rPr lang="it-IT" altLang="it-IT" sz="7200" b="1" dirty="0">
                  <a:solidFill>
                    <a:schemeClr val="bg1"/>
                  </a:solidFill>
                  <a:latin typeface="Open Sans Semibold"/>
                </a:rPr>
              </a:br>
              <a:r>
                <a:rPr lang="it-IT" altLang="x-none" sz="7200" b="1" dirty="0">
                  <a:solidFill>
                    <a:srgbClr val="2B4390"/>
                  </a:solidFill>
                  <a:latin typeface="Open Sans Semibold" charset="0"/>
                  <a:ea typeface="Open Sans Semibold" charset="0"/>
                  <a:cs typeface="Open Sans Semibold" charset="0"/>
                  <a:sym typeface="Poppins Medium" charset="0"/>
                </a:rPr>
                <a:t/>
              </a:r>
              <a:br>
                <a:rPr lang="it-IT" altLang="x-none" sz="7200" b="1" dirty="0">
                  <a:solidFill>
                    <a:srgbClr val="2B4390"/>
                  </a:solidFill>
                  <a:latin typeface="Open Sans Semibold" charset="0"/>
                  <a:ea typeface="Open Sans Semibold" charset="0"/>
                  <a:cs typeface="Open Sans Semibold" charset="0"/>
                  <a:sym typeface="Poppins Medium" charset="0"/>
                </a:rPr>
              </a:br>
              <a:endParaRPr kumimoji="0" lang="x-none" altLang="x-none" sz="72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endParaRPr>
            </a:p>
          </p:txBody>
        </p:sp>
        <p:sp>
          <p:nvSpPr>
            <p:cNvPr id="2" name="Rectangle 1"/>
            <p:cNvSpPr/>
            <p:nvPr/>
          </p:nvSpPr>
          <p:spPr>
            <a:xfrm>
              <a:off x="2759545" y="6349247"/>
              <a:ext cx="11285538" cy="7950870"/>
            </a:xfrm>
            <a:prstGeom prst="rect">
              <a:avLst/>
            </a:prstGeom>
          </p:spPr>
          <p:txBody>
            <a:bodyPr wrap="square">
              <a:spAutoFit/>
            </a:bodyPr>
            <a:lstStyle/>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Rileva quindi il fatto oggettivo del precedente affidamento in favore di un determinato operatore economico, non anche la circostanza che questo fosse scaturito da una procedura di tipo aperto o di altra natura.</a:t>
              </a:r>
            </a:p>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Per l'effetto, ove la stazione appaltante intenda comunque procedere all'invito del precedente affidatario, dovrà puntualmente motivare tale decisione, facendo in particolare riferimento al numero (eventualmente) ridotto di operatori presenti sul mercato, al grado di soddisfazione maturato a conclusione del precedente rapporto contrattuale ovvero al peculiare oggetto ed alle caratteristiche del mercato di riferimento (in tal senso, si veda anche la </a:t>
              </a:r>
              <a:r>
                <a:rPr lang="it-IT" altLang="it-IT" sz="3200" dirty="0" err="1">
                  <a:solidFill>
                    <a:schemeClr val="bg1"/>
                  </a:solidFill>
                  <a:latin typeface="Open Sans Semibold"/>
                </a:rPr>
                <a:t>Delib</a:t>
              </a:r>
              <a:r>
                <a:rPr lang="it-IT" altLang="it-IT" sz="3200" dirty="0">
                  <a:solidFill>
                    <a:schemeClr val="bg1"/>
                  </a:solidFill>
                  <a:latin typeface="Open Sans Semibold"/>
                </a:rPr>
                <a:t>. 26 ottobre 2016, n. 1097 dell'Autorità nazionale anticorruzione, linee-guida n. 4).</a:t>
              </a:r>
            </a:p>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Nel caso su cui si verte, dunque, la stazione appaltante aveva solo due possibilità: non invitare il gestore uscente o, in caso contrario, motivare attentamente le ragioni per le quali riteneva di non poter invece prescindere dall'invito</a:t>
              </a:r>
              <a:r>
                <a:rPr lang="it-IT" altLang="it-IT" sz="3200" dirty="0" smtClean="0">
                  <a:solidFill>
                    <a:schemeClr val="bg1"/>
                  </a:solidFill>
                  <a:latin typeface="Open Sans Semibold"/>
                </a:rPr>
                <a:t>.</a:t>
              </a:r>
              <a:r>
                <a:rPr lang="it-IT" sz="3200" dirty="0" smtClean="0">
                  <a:solidFill>
                    <a:schemeClr val="bg1"/>
                  </a:solidFill>
                  <a:latin typeface="Open Sans Semibold"/>
                </a:rPr>
                <a:t> </a:t>
              </a:r>
            </a:p>
            <a:p>
              <a:pPr algn="just">
                <a:lnSpc>
                  <a:spcPct val="150000"/>
                </a:lnSpc>
                <a:defRPr/>
              </a:pPr>
              <a:r>
                <a:rPr lang="it-IT" sz="3200" dirty="0" smtClean="0">
                  <a:solidFill>
                    <a:schemeClr val="tx1"/>
                  </a:solidFill>
                  <a:latin typeface="Open Sans Semibold"/>
                </a:rPr>
                <a:t>.</a:t>
              </a:r>
              <a:endParaRPr lang="it-IT" sz="3200" dirty="0">
                <a:solidFill>
                  <a:schemeClr val="tx1"/>
                </a:solidFill>
                <a:latin typeface="Open Sans Semibold"/>
              </a:endParaRPr>
            </a:p>
            <a:p>
              <a:pPr marL="457200" indent="-457200" algn="just">
                <a:lnSpc>
                  <a:spcPct val="150000"/>
                </a:lnSpc>
                <a:buFont typeface="Arial" panose="020B0604020202020204" pitchFamily="34" charset="0"/>
                <a:buChar char="•"/>
                <a:defRPr/>
              </a:pPr>
              <a:endParaRPr lang="it-IT" altLang="it-IT" sz="3200" dirty="0">
                <a:latin typeface="Calibri" pitchFamily="34" charset="0"/>
              </a:endParaRPr>
            </a:p>
            <a:p>
              <a:pPr marL="457200" lvl="0" indent="-457200" algn="just">
                <a:lnSpc>
                  <a:spcPct val="150000"/>
                </a:lnSpc>
                <a:buFont typeface="Arial" panose="020B0604020202020204" pitchFamily="34" charset="0"/>
                <a:buChar char="•"/>
                <a:defRPr/>
              </a:pPr>
              <a:endParaRPr kumimoji="0" lang="it-IT" sz="3000" b="0" i="0" u="none" strike="noStrike" kern="1200" cap="none" spc="0" normalizeH="0" baseline="0" noProof="0" dirty="0">
                <a:ln>
                  <a:noFill/>
                </a:ln>
                <a:solidFill>
                  <a:srgbClr val="F0F2F4">
                    <a:lumMod val="25000"/>
                  </a:srgbClr>
                </a:solidFill>
                <a:effectLst/>
                <a:uLnTx/>
                <a:uFillTx/>
                <a:latin typeface="Open Sans"/>
                <a:ea typeface="Open Sans" charset="0"/>
                <a:cs typeface="Calibri" panose="020F0502020204030204" pitchFamily="34" charset="0"/>
                <a:sym typeface="Poppins" charset="0"/>
              </a:endParaRPr>
            </a:p>
            <a:p>
              <a:pPr marL="342900" marR="0" lvl="0" indent="-342900" algn="just" defTabSz="825500" rtl="0" eaLnBrk="0" fontAlgn="base" latinLnBrk="0" hangingPunct="0">
                <a:lnSpc>
                  <a:spcPct val="150000"/>
                </a:lnSpc>
                <a:spcBef>
                  <a:spcPct val="0"/>
                </a:spcBef>
                <a:spcAft>
                  <a:spcPct val="0"/>
                </a:spcAft>
                <a:buClrTx/>
                <a:buSzTx/>
                <a:buFont typeface="Arial" panose="020B0604020202020204" pitchFamily="34" charset="0"/>
                <a:buChar char="•"/>
                <a:tabLst/>
                <a:defRPr/>
              </a:pPr>
              <a:endParaRPr kumimoji="0" lang="it-IT" sz="3000" b="0" i="0" u="none" strike="noStrike" kern="1200" cap="none" spc="0" normalizeH="0" baseline="0" noProof="0" dirty="0">
                <a:ln>
                  <a:noFill/>
                </a:ln>
                <a:solidFill>
                  <a:srgbClr val="F0F2F4">
                    <a:lumMod val="25000"/>
                  </a:srgbClr>
                </a:solidFill>
                <a:effectLst/>
                <a:uLnTx/>
                <a:uFillTx/>
                <a:latin typeface="Open Sans"/>
                <a:ea typeface="Open Sans" charset="0"/>
                <a:cs typeface="Calibri" panose="020F0502020204030204" pitchFamily="34" charset="0"/>
                <a:sym typeface="Poppins" charset="0"/>
              </a:endParaRPr>
            </a:p>
          </p:txBody>
        </p:sp>
      </p:grpSp>
      <p:sp>
        <p:nvSpPr>
          <p:cNvPr id="5" name="Text Box 2">
            <a:extLst>
              <a:ext uri="{FF2B5EF4-FFF2-40B4-BE49-F238E27FC236}">
                <a16:creationId xmlns:a16="http://schemas.microsoft.com/office/drawing/2014/main" xmlns="" id="{864890BA-F0E1-4088-AA45-2FE79B99AEF0}"/>
              </a:ext>
            </a:extLst>
          </p:cNvPr>
          <p:cNvSpPr txBox="1">
            <a:spLocks/>
          </p:cNvSpPr>
          <p:nvPr/>
        </p:nvSpPr>
        <p:spPr bwMode="auto">
          <a:xfrm>
            <a:off x="2326904" y="3903496"/>
            <a:ext cx="8568952" cy="81560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lvl="0" eaLnBrk="1">
              <a:defRPr/>
            </a:pP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endParaRPr kumimoji="0" lang="x-none"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endParaRPr>
          </a:p>
        </p:txBody>
      </p:sp>
    </p:spTree>
    <p:extLst>
      <p:ext uri="{BB962C8B-B14F-4D97-AF65-F5344CB8AC3E}">
        <p14:creationId xmlns:p14="http://schemas.microsoft.com/office/powerpoint/2010/main" val="2964382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1642828" y="1872655"/>
            <a:ext cx="21099696" cy="11867640"/>
            <a:chOff x="2662782" y="4232537"/>
            <a:chExt cx="11286261" cy="9124395"/>
          </a:xfrm>
        </p:grpSpPr>
        <p:sp>
          <p:nvSpPr>
            <p:cNvPr id="6147" name="Text Box 3"/>
            <p:cNvSpPr txBox="1">
              <a:spLocks/>
            </p:cNvSpPr>
            <p:nvPr/>
          </p:nvSpPr>
          <p:spPr bwMode="auto">
            <a:xfrm>
              <a:off x="2663505" y="4232537"/>
              <a:ext cx="11285538" cy="1797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algn="ctr" eaLnBrk="1">
                <a:defRPr/>
              </a:pPr>
              <a:r>
                <a:rPr lang="it-IT" altLang="it-IT" sz="7200" b="1" dirty="0">
                  <a:solidFill>
                    <a:schemeClr val="bg1"/>
                  </a:solidFill>
                  <a:latin typeface="Open Sans Semibold"/>
                </a:rPr>
                <a:t>SOLUZIONE STUDIO DI </a:t>
              </a:r>
              <a:r>
                <a:rPr lang="it-IT" altLang="it-IT" sz="7200" b="1" dirty="0" smtClean="0">
                  <a:solidFill>
                    <a:schemeClr val="bg1"/>
                  </a:solidFill>
                  <a:latin typeface="Open Sans Semibold"/>
                </a:rPr>
                <a:t>CASO/4</a:t>
              </a:r>
              <a:endParaRPr lang="x-none" altLang="x-none" sz="7200" b="1">
                <a:solidFill>
                  <a:srgbClr val="2B4390"/>
                </a:solidFill>
                <a:latin typeface="Open Sans Semibold" charset="0"/>
                <a:ea typeface="Open Sans Semibold" charset="0"/>
                <a:cs typeface="Open Sans Semibold" charset="0"/>
                <a:sym typeface="Poppins Medium" charset="0"/>
              </a:endParaRPr>
            </a:p>
            <a:p>
              <a:pPr lvl="0" eaLnBrk="1">
                <a:defRPr/>
              </a:pPr>
              <a:r>
                <a:rPr kumimoji="0" lang="it-IT" altLang="x-none" sz="72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72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endParaRPr kumimoji="0" lang="x-none" altLang="x-none" sz="72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endParaRPr>
            </a:p>
          </p:txBody>
        </p:sp>
        <p:sp>
          <p:nvSpPr>
            <p:cNvPr id="2" name="Rectangle 1"/>
            <p:cNvSpPr/>
            <p:nvPr/>
          </p:nvSpPr>
          <p:spPr>
            <a:xfrm>
              <a:off x="2662782" y="6127795"/>
              <a:ext cx="11285538" cy="7229137"/>
            </a:xfrm>
            <a:prstGeom prst="rect">
              <a:avLst/>
            </a:prstGeom>
          </p:spPr>
          <p:txBody>
            <a:bodyPr wrap="square">
              <a:spAutoFit/>
            </a:bodyPr>
            <a:lstStyle/>
            <a:p>
              <a:pPr marL="457200" indent="-457200" algn="just">
                <a:lnSpc>
                  <a:spcPct val="150000"/>
                </a:lnSpc>
                <a:buFont typeface="Arial" panose="020B0604020202020204" pitchFamily="34" charset="0"/>
                <a:buChar char="•"/>
              </a:pPr>
              <a:r>
                <a:rPr lang="it-IT" altLang="it-IT" sz="3200" dirty="0" smtClean="0">
                  <a:solidFill>
                    <a:schemeClr val="bg1"/>
                  </a:solidFill>
                  <a:latin typeface="Open Sans Semibold"/>
                </a:rPr>
                <a:t>La </a:t>
              </a:r>
              <a:r>
                <a:rPr lang="it-IT" altLang="it-IT" sz="3200" dirty="0">
                  <a:solidFill>
                    <a:schemeClr val="bg1"/>
                  </a:solidFill>
                  <a:latin typeface="Open Sans Semibold"/>
                </a:rPr>
                <a:t>scelta di optare per la prima soluzione è dunque legittima, né in favore della soluzione contraria valgono considerazioni di tutela della concorrenza: invero, l'obbligo di applicazione del principio di rotazione negli affidamenti sotto-soglia è volto proprio a tutelare le esigenze della concorrenza in un settore nel quale è maggiore il rischio del consolidarsi, ancor più a livello locale, di posizioni di rendita anticoncorrenziale da parte di singoli operatori del settore risultati in precedenza aggiudicatari della fornitura o del servizio.</a:t>
              </a:r>
            </a:p>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In particolare, per effetto del principio di rotazione l'impresa che in precedenza ha svolto un determinato servizio non ha più alcuna possibilità di vantare una legittima pretesa ad essere invitata ad una nuova procedura di gara per l'affidamento di un contratto pubblico di importo inferiore alle soglie di rilevanza comunitaria, né di risultare aggiudicataria del relativo affidamento (ex </a:t>
              </a:r>
              <a:r>
                <a:rPr lang="it-IT" altLang="it-IT" sz="3200" dirty="0" err="1">
                  <a:solidFill>
                    <a:schemeClr val="bg1"/>
                  </a:solidFill>
                  <a:latin typeface="Open Sans Semibold"/>
                </a:rPr>
                <a:t>multis</a:t>
              </a:r>
              <a:r>
                <a:rPr lang="it-IT" altLang="it-IT" sz="3200" dirty="0">
                  <a:solidFill>
                    <a:schemeClr val="bg1"/>
                  </a:solidFill>
                  <a:latin typeface="Open Sans Semibold"/>
                </a:rPr>
                <a:t>, </a:t>
              </a:r>
              <a:r>
                <a:rPr lang="it-IT" altLang="it-IT" sz="3200" dirty="0" err="1">
                  <a:solidFill>
                    <a:schemeClr val="bg1"/>
                  </a:solidFill>
                  <a:latin typeface="Open Sans Semibold"/>
                </a:rPr>
                <a:t>Cons</a:t>
              </a:r>
              <a:r>
                <a:rPr lang="it-IT" altLang="it-IT" sz="3200" dirty="0">
                  <a:solidFill>
                    <a:schemeClr val="bg1"/>
                  </a:solidFill>
                  <a:latin typeface="Open Sans Semibold"/>
                </a:rPr>
                <a:t>. Stato, V, 13 dicembre 2017, n. 5854; V, 31 agosto 2017, n. 4142).</a:t>
              </a:r>
            </a:p>
            <a:p>
              <a:pPr algn="just"/>
              <a:endParaRPr lang="it-IT" altLang="it-IT" sz="3200" dirty="0"/>
            </a:p>
            <a:p>
              <a:pPr marL="457200" lvl="0" indent="-457200" algn="just">
                <a:lnSpc>
                  <a:spcPct val="150000"/>
                </a:lnSpc>
                <a:buFont typeface="Arial" panose="020B0604020202020204" pitchFamily="34" charset="0"/>
                <a:buChar char="•"/>
                <a:defRPr/>
              </a:pPr>
              <a:endParaRPr kumimoji="0" lang="it-IT" sz="3200" b="0" i="0" u="none" strike="noStrike" kern="1200" cap="none" spc="0" normalizeH="0" baseline="0" noProof="0" dirty="0">
                <a:ln>
                  <a:noFill/>
                </a:ln>
                <a:solidFill>
                  <a:srgbClr val="F0F2F4">
                    <a:lumMod val="25000"/>
                  </a:srgbClr>
                </a:solidFill>
                <a:effectLst/>
                <a:uLnTx/>
                <a:uFillTx/>
                <a:latin typeface="Open Sans"/>
                <a:ea typeface="Open Sans" charset="0"/>
                <a:cs typeface="Calibri" panose="020F0502020204030204" pitchFamily="34" charset="0"/>
                <a:sym typeface="Poppins" charset="0"/>
              </a:endParaRPr>
            </a:p>
            <a:p>
              <a:pPr marL="342900" marR="0" lvl="0" indent="-342900" algn="just" defTabSz="825500" rtl="0" eaLnBrk="0" fontAlgn="base" latinLnBrk="0" hangingPunct="0">
                <a:lnSpc>
                  <a:spcPct val="150000"/>
                </a:lnSpc>
                <a:spcBef>
                  <a:spcPct val="0"/>
                </a:spcBef>
                <a:spcAft>
                  <a:spcPct val="0"/>
                </a:spcAft>
                <a:buClrTx/>
                <a:buSzTx/>
                <a:buFont typeface="Arial" panose="020B0604020202020204" pitchFamily="34" charset="0"/>
                <a:buChar char="•"/>
                <a:tabLst/>
                <a:defRPr/>
              </a:pPr>
              <a:endParaRPr kumimoji="0" lang="it-IT" sz="3000" b="0" i="0" u="none" strike="noStrike" kern="1200" cap="none" spc="0" normalizeH="0" baseline="0" noProof="0" dirty="0">
                <a:ln>
                  <a:noFill/>
                </a:ln>
                <a:solidFill>
                  <a:srgbClr val="F0F2F4">
                    <a:lumMod val="25000"/>
                  </a:srgbClr>
                </a:solidFill>
                <a:effectLst/>
                <a:uLnTx/>
                <a:uFillTx/>
                <a:latin typeface="Open Sans"/>
                <a:ea typeface="Open Sans" charset="0"/>
                <a:cs typeface="Calibri" panose="020F0502020204030204" pitchFamily="34" charset="0"/>
                <a:sym typeface="Poppins" charset="0"/>
              </a:endParaRPr>
            </a:p>
          </p:txBody>
        </p:sp>
      </p:grpSp>
      <p:sp>
        <p:nvSpPr>
          <p:cNvPr id="5" name="Text Box 2">
            <a:extLst>
              <a:ext uri="{FF2B5EF4-FFF2-40B4-BE49-F238E27FC236}">
                <a16:creationId xmlns:a16="http://schemas.microsoft.com/office/drawing/2014/main" xmlns="" id="{864890BA-F0E1-4088-AA45-2FE79B99AEF0}"/>
              </a:ext>
            </a:extLst>
          </p:cNvPr>
          <p:cNvSpPr txBox="1">
            <a:spLocks/>
          </p:cNvSpPr>
          <p:nvPr/>
        </p:nvSpPr>
        <p:spPr bwMode="auto">
          <a:xfrm>
            <a:off x="2254896" y="3802695"/>
            <a:ext cx="11665296" cy="81560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lvl="0" eaLnBrk="1">
              <a:defRPr/>
            </a:pP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endParaRPr kumimoji="0" lang="x-none"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endParaRPr>
          </a:p>
        </p:txBody>
      </p:sp>
    </p:spTree>
    <p:extLst>
      <p:ext uri="{BB962C8B-B14F-4D97-AF65-F5344CB8AC3E}">
        <p14:creationId xmlns:p14="http://schemas.microsoft.com/office/powerpoint/2010/main" val="1828064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1642828" y="1872655"/>
            <a:ext cx="21099696" cy="12679136"/>
            <a:chOff x="2662782" y="4232537"/>
            <a:chExt cx="11286261" cy="9748317"/>
          </a:xfrm>
        </p:grpSpPr>
        <p:sp>
          <p:nvSpPr>
            <p:cNvPr id="6147" name="Text Box 3"/>
            <p:cNvSpPr txBox="1">
              <a:spLocks/>
            </p:cNvSpPr>
            <p:nvPr/>
          </p:nvSpPr>
          <p:spPr bwMode="auto">
            <a:xfrm>
              <a:off x="2663505" y="4232537"/>
              <a:ext cx="11285538" cy="1797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lvl="0" algn="ctr" eaLnBrk="1">
                <a:defRPr/>
              </a:pPr>
              <a:r>
                <a:rPr lang="it-IT" altLang="it-IT" sz="7200" b="1" dirty="0">
                  <a:solidFill>
                    <a:schemeClr val="bg1"/>
                  </a:solidFill>
                  <a:latin typeface="Open Sans Semibold"/>
                </a:rPr>
                <a:t>SOLUZIONE STUDIO DI </a:t>
              </a:r>
              <a:r>
                <a:rPr lang="it-IT" altLang="it-IT" sz="7200" b="1" dirty="0" smtClean="0">
                  <a:solidFill>
                    <a:schemeClr val="bg1"/>
                  </a:solidFill>
                  <a:latin typeface="Open Sans Semibold"/>
                </a:rPr>
                <a:t>CASO/5</a:t>
              </a:r>
              <a:endParaRPr kumimoji="0" lang="x-none" altLang="x-none" sz="7200" b="1" i="0" u="none" strike="noStrike" kern="1200" cap="none" spc="0" normalizeH="0" baseline="0" noProof="0" dirty="0">
                <a:ln>
                  <a:noFill/>
                </a:ln>
                <a:solidFill>
                  <a:schemeClr val="bg1"/>
                </a:solidFill>
                <a:effectLst/>
                <a:uLnTx/>
                <a:uFillTx/>
                <a:latin typeface="Open Sans Semibold" charset="0"/>
                <a:ea typeface="Open Sans Semibold" charset="0"/>
                <a:cs typeface="Open Sans Semibold" charset="0"/>
                <a:sym typeface="Poppins Medium" charset="0"/>
              </a:endParaRPr>
            </a:p>
          </p:txBody>
        </p:sp>
        <p:sp>
          <p:nvSpPr>
            <p:cNvPr id="2" name="Rectangle 1"/>
            <p:cNvSpPr/>
            <p:nvPr/>
          </p:nvSpPr>
          <p:spPr>
            <a:xfrm>
              <a:off x="2662782" y="6029981"/>
              <a:ext cx="11285538" cy="7950873"/>
            </a:xfrm>
            <a:prstGeom prst="rect">
              <a:avLst/>
            </a:prstGeom>
          </p:spPr>
          <p:txBody>
            <a:bodyPr wrap="square">
              <a:spAutoFit/>
            </a:bodyPr>
            <a:lstStyle/>
            <a:p>
              <a:pPr marL="457200" indent="-457200" algn="just">
                <a:lnSpc>
                  <a:spcPct val="150000"/>
                </a:lnSpc>
                <a:buFont typeface="Arial" panose="020B0604020202020204" pitchFamily="34" charset="0"/>
                <a:buChar char="•"/>
              </a:pPr>
              <a:r>
                <a:rPr lang="it-IT" altLang="it-IT" sz="3200" dirty="0" smtClean="0">
                  <a:solidFill>
                    <a:schemeClr val="bg1"/>
                  </a:solidFill>
                  <a:latin typeface="Open Sans Semibold"/>
                </a:rPr>
                <a:t>Neppure </a:t>
              </a:r>
              <a:r>
                <a:rPr lang="it-IT" altLang="it-IT" sz="3200" dirty="0">
                  <a:solidFill>
                    <a:schemeClr val="bg1"/>
                  </a:solidFill>
                  <a:latin typeface="Open Sans Semibold"/>
                </a:rPr>
                <a:t>può trovare accoglimento l'ulteriore secondo profilo di censura secondo cui, nel caso di specie, il principio di rotazione non avrebbe potuto comunque trovare applicazione in ragione della non perfetta omogeneità tra le prestazioni oggetto dell'affidamento e quelle in precedenza rese da XXXX </a:t>
              </a:r>
              <a:r>
                <a:rPr lang="it-IT" altLang="it-IT" sz="3200" dirty="0" err="1">
                  <a:solidFill>
                    <a:schemeClr val="bg1"/>
                  </a:solidFill>
                  <a:latin typeface="Open Sans Semibold"/>
                </a:rPr>
                <a:t>s.p.a.</a:t>
              </a:r>
              <a:r>
                <a:rPr lang="it-IT" altLang="it-IT" sz="3200" dirty="0">
                  <a:solidFill>
                    <a:schemeClr val="bg1"/>
                  </a:solidFill>
                  <a:latin typeface="Open Sans Semibold"/>
                </a:rPr>
                <a:t> in qualità di affidatario uscente.</a:t>
              </a:r>
            </a:p>
            <a:p>
              <a:pPr marL="457200" indent="-457200" algn="just">
                <a:lnSpc>
                  <a:spcPct val="150000"/>
                </a:lnSpc>
                <a:buFont typeface="Arial" panose="020B0604020202020204" pitchFamily="34" charset="0"/>
                <a:buChar char="•"/>
              </a:pPr>
              <a:r>
                <a:rPr lang="it-IT" altLang="it-IT" sz="3200" dirty="0" smtClean="0">
                  <a:solidFill>
                    <a:schemeClr val="bg1"/>
                  </a:solidFill>
                  <a:latin typeface="Open Sans Semibold"/>
                </a:rPr>
                <a:t>La </a:t>
              </a:r>
              <a:r>
                <a:rPr lang="it-IT" altLang="it-IT" sz="3200" dirty="0">
                  <a:solidFill>
                    <a:schemeClr val="bg1"/>
                  </a:solidFill>
                  <a:latin typeface="Open Sans Semibold"/>
                </a:rPr>
                <a:t>stessa circostanza che l'odierna appellante rivendichi la propria qualità di "gestore uscente" dà la misura dei limiti oggettivi di tale argomento, dal momento che in tanto può avere un senso spendere nel processo una tale circostanza, in quanto il nuovo affidamento nel quale si intende subentrare sia consustanziale al precedente.</a:t>
              </a:r>
            </a:p>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In ogni caso, l'eccezione non è fondata. Non è infatti sostenibile, alla luce delle risultanze di causa, che l'affidamento su cui attualmente si controverte presenti una sostanziale alterità qualitativa (ossia afferente la natura delle prestazioni richieste) rispetto al precedente affidamento assegnato a XXXXX </a:t>
              </a:r>
              <a:r>
                <a:rPr lang="it-IT" altLang="it-IT" sz="3200" dirty="0" err="1">
                  <a:solidFill>
                    <a:schemeClr val="bg1"/>
                  </a:solidFill>
                  <a:latin typeface="Open Sans Semibold"/>
                </a:rPr>
                <a:t>s.p.a.</a:t>
              </a:r>
              <a:r>
                <a:rPr lang="it-IT" altLang="it-IT" sz="3200" dirty="0">
                  <a:solidFill>
                    <a:schemeClr val="bg1"/>
                  </a:solidFill>
                  <a:latin typeface="Open Sans Semibold"/>
                </a:rPr>
                <a:t> nel 2016.</a:t>
              </a:r>
            </a:p>
            <a:p>
              <a:pPr indent="359052" algn="just">
                <a:lnSpc>
                  <a:spcPct val="150000"/>
                </a:lnSpc>
                <a:defRPr/>
              </a:pPr>
              <a:endParaRPr lang="it-IT" sz="3200" dirty="0">
                <a:solidFill>
                  <a:schemeClr val="bg1"/>
                </a:solidFill>
                <a:latin typeface="Open Sans Semibold"/>
              </a:endParaRPr>
            </a:p>
            <a:p>
              <a:pPr marL="457200" indent="-457200" algn="just">
                <a:lnSpc>
                  <a:spcPct val="150000"/>
                </a:lnSpc>
                <a:buFont typeface="Arial" panose="020B0604020202020204" pitchFamily="34" charset="0"/>
                <a:buChar char="•"/>
                <a:defRPr/>
              </a:pPr>
              <a:endParaRPr lang="it-IT" altLang="it-IT" sz="3200" dirty="0">
                <a:solidFill>
                  <a:schemeClr val="bg1"/>
                </a:solidFill>
                <a:latin typeface="Open Sans Semibold"/>
              </a:endParaRPr>
            </a:p>
            <a:p>
              <a:pPr marL="457200" lvl="0" indent="-457200" algn="just">
                <a:lnSpc>
                  <a:spcPct val="150000"/>
                </a:lnSpc>
                <a:buFont typeface="Arial" panose="020B0604020202020204" pitchFamily="34" charset="0"/>
                <a:buChar char="•"/>
                <a:defRPr/>
              </a:pPr>
              <a:endParaRPr kumimoji="0" lang="it-IT" sz="3000" b="0" i="0" u="none" strike="noStrike" kern="1200" cap="none" spc="0" normalizeH="0" baseline="0" noProof="0" dirty="0" smtClean="0">
                <a:ln>
                  <a:noFill/>
                </a:ln>
                <a:solidFill>
                  <a:srgbClr val="F0F2F4">
                    <a:lumMod val="25000"/>
                  </a:srgbClr>
                </a:solidFill>
                <a:effectLst/>
                <a:uLnTx/>
                <a:uFillTx/>
                <a:latin typeface="Open Sans"/>
                <a:ea typeface="Open Sans" charset="0"/>
                <a:cs typeface="Calibri" panose="020F0502020204030204" pitchFamily="34" charset="0"/>
                <a:sym typeface="Poppins" charset="0"/>
              </a:endParaRPr>
            </a:p>
            <a:p>
              <a:pPr marL="342900" marR="0" lvl="0" indent="-342900" algn="just" defTabSz="825500" rtl="0" eaLnBrk="0" fontAlgn="base" latinLnBrk="0" hangingPunct="0">
                <a:lnSpc>
                  <a:spcPct val="150000"/>
                </a:lnSpc>
                <a:spcBef>
                  <a:spcPct val="0"/>
                </a:spcBef>
                <a:spcAft>
                  <a:spcPct val="0"/>
                </a:spcAft>
                <a:buClrTx/>
                <a:buSzTx/>
                <a:buFont typeface="Arial" panose="020B0604020202020204" pitchFamily="34" charset="0"/>
                <a:buChar char="•"/>
                <a:tabLst/>
                <a:defRPr/>
              </a:pPr>
              <a:endParaRPr kumimoji="0" lang="it-IT" sz="3000" b="0" i="0" u="none" strike="noStrike" kern="1200" cap="none" spc="0" normalizeH="0" baseline="0" noProof="0" dirty="0">
                <a:ln>
                  <a:noFill/>
                </a:ln>
                <a:solidFill>
                  <a:srgbClr val="F0F2F4">
                    <a:lumMod val="25000"/>
                  </a:srgbClr>
                </a:solidFill>
                <a:effectLst/>
                <a:uLnTx/>
                <a:uFillTx/>
                <a:latin typeface="Open Sans"/>
                <a:ea typeface="Open Sans" charset="0"/>
                <a:cs typeface="Calibri" panose="020F0502020204030204" pitchFamily="34" charset="0"/>
                <a:sym typeface="Poppins" charset="0"/>
              </a:endParaRPr>
            </a:p>
          </p:txBody>
        </p:sp>
      </p:grpSp>
    </p:spTree>
    <p:extLst>
      <p:ext uri="{BB962C8B-B14F-4D97-AF65-F5344CB8AC3E}">
        <p14:creationId xmlns:p14="http://schemas.microsoft.com/office/powerpoint/2010/main" val="2350094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1644180" y="1872653"/>
            <a:ext cx="21098344" cy="10555478"/>
            <a:chOff x="2663505" y="4232537"/>
            <a:chExt cx="11285538" cy="8115547"/>
          </a:xfrm>
        </p:grpSpPr>
        <p:sp>
          <p:nvSpPr>
            <p:cNvPr id="6147" name="Text Box 3"/>
            <p:cNvSpPr txBox="1">
              <a:spLocks/>
            </p:cNvSpPr>
            <p:nvPr/>
          </p:nvSpPr>
          <p:spPr bwMode="auto">
            <a:xfrm>
              <a:off x="2663505" y="4232537"/>
              <a:ext cx="11285538" cy="1797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algn="ctr" eaLnBrk="1">
                <a:defRPr/>
              </a:pPr>
              <a:r>
                <a:rPr lang="it-IT" altLang="it-IT" sz="7200" b="1" dirty="0">
                  <a:solidFill>
                    <a:schemeClr val="bg1"/>
                  </a:solidFill>
                  <a:latin typeface="Open Sans Semibold"/>
                </a:rPr>
                <a:t>SOLUZIONE STUDIO DI </a:t>
              </a:r>
              <a:r>
                <a:rPr lang="it-IT" altLang="it-IT" sz="7200" b="1" dirty="0" smtClean="0">
                  <a:solidFill>
                    <a:schemeClr val="bg1"/>
                  </a:solidFill>
                  <a:latin typeface="Open Sans Semibold"/>
                </a:rPr>
                <a:t>CASO/6</a:t>
              </a:r>
              <a:endParaRPr lang="x-none" altLang="x-none" sz="7200" b="1">
                <a:solidFill>
                  <a:schemeClr val="bg1"/>
                </a:solidFill>
                <a:latin typeface="Open Sans Semibold" charset="0"/>
                <a:ea typeface="Open Sans Semibold" charset="0"/>
                <a:cs typeface="Open Sans Semibold" charset="0"/>
                <a:sym typeface="Poppins Medium" charset="0"/>
              </a:endParaRPr>
            </a:p>
            <a:p>
              <a:pPr lvl="0" algn="ctr" eaLnBrk="1">
                <a:defRPr/>
              </a:pPr>
              <a:endParaRPr kumimoji="0" lang="x-none" altLang="x-none" sz="72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endParaRPr>
            </a:p>
          </p:txBody>
        </p:sp>
        <p:sp>
          <p:nvSpPr>
            <p:cNvPr id="2" name="Rectangle 1"/>
            <p:cNvSpPr/>
            <p:nvPr/>
          </p:nvSpPr>
          <p:spPr>
            <a:xfrm>
              <a:off x="2663505" y="6029981"/>
              <a:ext cx="11285538" cy="6318103"/>
            </a:xfrm>
            <a:prstGeom prst="rect">
              <a:avLst/>
            </a:prstGeom>
          </p:spPr>
          <p:txBody>
            <a:bodyPr wrap="square">
              <a:spAutoFit/>
            </a:bodyPr>
            <a:lstStyle/>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Sulla questione deve comunque concludersi, in termini generali, che - se è corretto affermare che l'applicazione del disposto di cui all'art. 36, comma primo del </a:t>
              </a:r>
              <a:r>
                <a:rPr lang="it-IT" altLang="it-IT" sz="3200" dirty="0" err="1">
                  <a:solidFill>
                    <a:schemeClr val="bg1"/>
                  </a:solidFill>
                  <a:latin typeface="Open Sans Semibold"/>
                </a:rPr>
                <a:t>D.Lgs.</a:t>
              </a:r>
              <a:r>
                <a:rPr lang="it-IT" altLang="it-IT" sz="3200" dirty="0">
                  <a:solidFill>
                    <a:schemeClr val="bg1"/>
                  </a:solidFill>
                  <a:latin typeface="Open Sans Semibold"/>
                </a:rPr>
                <a:t> n. 50 del 2016, proprio perché volta a tutelare la dimensione temporale della concorrenza, logicamente presuppone una specifica situazione di continuità degli affidamenti, tale per cui un determinato servizio, una volta raggiunta la scadenza contrattuale, potrebbe essere ciclicamente affidato mediante un nuova gara allo stesso operatore - ciò non implica però che i diversi affidamenti debbano essere ognuno l'esatta "fotocopia" degli altri.</a:t>
              </a:r>
            </a:p>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In breve, ciò che conta è l'identità (e continuità), nel corso del tempo, della prestazione principale o comunque - nel caso in cui non sia possibile individuare una chiara prevalenza delle diverse prestazioni dedotte in rapporto (tanto più se aventi contenuto tra loro non omogeneo) - che i successivi affidamenti abbiano comunque ad oggetto, in tutto o parte, queste ultime.</a:t>
              </a:r>
            </a:p>
            <a:p>
              <a:pPr indent="359052" algn="just">
                <a:lnSpc>
                  <a:spcPct val="150000"/>
                </a:lnSpc>
                <a:defRPr/>
              </a:pPr>
              <a:endParaRPr lang="it-IT" sz="3200" dirty="0">
                <a:solidFill>
                  <a:schemeClr val="bg1"/>
                </a:solidFill>
                <a:latin typeface="Open Sans Semibold"/>
              </a:endParaRPr>
            </a:p>
          </p:txBody>
        </p:sp>
      </p:grpSp>
      <p:sp>
        <p:nvSpPr>
          <p:cNvPr id="5" name="Text Box 2">
            <a:extLst>
              <a:ext uri="{FF2B5EF4-FFF2-40B4-BE49-F238E27FC236}">
                <a16:creationId xmlns:a16="http://schemas.microsoft.com/office/drawing/2014/main" xmlns="" id="{864890BA-F0E1-4088-AA45-2FE79B99AEF0}"/>
              </a:ext>
            </a:extLst>
          </p:cNvPr>
          <p:cNvSpPr txBox="1">
            <a:spLocks/>
          </p:cNvSpPr>
          <p:nvPr/>
        </p:nvSpPr>
        <p:spPr bwMode="auto">
          <a:xfrm>
            <a:off x="2326904" y="3863280"/>
            <a:ext cx="8424936" cy="26622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lvl="0" eaLnBrk="1">
              <a:defRPr/>
            </a:pP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endParaRPr kumimoji="0" lang="x-none"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endParaRPr>
          </a:p>
        </p:txBody>
      </p:sp>
    </p:spTree>
    <p:extLst>
      <p:ext uri="{BB962C8B-B14F-4D97-AF65-F5344CB8AC3E}">
        <p14:creationId xmlns:p14="http://schemas.microsoft.com/office/powerpoint/2010/main" val="5834686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1641476" y="737321"/>
            <a:ext cx="21098344" cy="12495861"/>
            <a:chOff x="2662059" y="3439230"/>
            <a:chExt cx="11285538" cy="9607405"/>
          </a:xfrm>
        </p:grpSpPr>
        <p:sp>
          <p:nvSpPr>
            <p:cNvPr id="6147" name="Text Box 3"/>
            <p:cNvSpPr txBox="1">
              <a:spLocks/>
            </p:cNvSpPr>
            <p:nvPr/>
          </p:nvSpPr>
          <p:spPr bwMode="auto">
            <a:xfrm>
              <a:off x="2662059" y="3439230"/>
              <a:ext cx="11285538" cy="25907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algn="ctr" eaLnBrk="1">
                <a:defRPr/>
              </a:pPr>
              <a:r>
                <a:rPr lang="it-IT" altLang="it-IT" sz="7200" b="1" dirty="0">
                  <a:solidFill>
                    <a:schemeClr val="bg1"/>
                  </a:solidFill>
                  <a:latin typeface="Open Sans Semibold"/>
                </a:rPr>
                <a:t>SOLUZIONE STUDIO DI </a:t>
              </a:r>
              <a:r>
                <a:rPr lang="it-IT" altLang="it-IT" sz="7200" b="1" dirty="0" smtClean="0">
                  <a:solidFill>
                    <a:schemeClr val="bg1"/>
                  </a:solidFill>
                  <a:latin typeface="Open Sans Semibold"/>
                </a:rPr>
                <a:t>CASO/7</a:t>
              </a:r>
            </a:p>
            <a:p>
              <a:pPr algn="ctr" eaLnBrk="1">
                <a:defRPr/>
              </a:pPr>
              <a:endParaRPr lang="x-none" altLang="x-none" sz="7200" b="1">
                <a:solidFill>
                  <a:schemeClr val="bg1"/>
                </a:solidFill>
                <a:latin typeface="Open Sans Semibold" charset="0"/>
                <a:ea typeface="Open Sans Semibold" charset="0"/>
                <a:cs typeface="Open Sans Semibold" charset="0"/>
                <a:sym typeface="Poppins Medium" charset="0"/>
              </a:endParaRPr>
            </a:p>
            <a:p>
              <a:pPr lvl="0" algn="ctr" eaLnBrk="1">
                <a:defRPr/>
              </a:pPr>
              <a:r>
                <a:rPr kumimoji="0" lang="it-IT" altLang="x-none" sz="72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72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endParaRPr kumimoji="0" lang="x-none" altLang="x-none" sz="72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endParaRPr>
            </a:p>
          </p:txBody>
        </p:sp>
        <p:sp>
          <p:nvSpPr>
            <p:cNvPr id="2" name="Rectangle 1"/>
            <p:cNvSpPr/>
            <p:nvPr/>
          </p:nvSpPr>
          <p:spPr>
            <a:xfrm>
              <a:off x="2662059" y="5131259"/>
              <a:ext cx="11285538" cy="7915376"/>
            </a:xfrm>
            <a:prstGeom prst="rect">
              <a:avLst/>
            </a:prstGeom>
          </p:spPr>
          <p:txBody>
            <a:bodyPr wrap="square">
              <a:spAutoFit/>
            </a:bodyPr>
            <a:lstStyle/>
            <a:p>
              <a:pPr marL="457200" indent="-457200" algn="just">
                <a:lnSpc>
                  <a:spcPct val="150000"/>
                </a:lnSpc>
                <a:buFont typeface="Arial" panose="020B0604020202020204" pitchFamily="34" charset="0"/>
                <a:buChar char="•"/>
              </a:pPr>
              <a:r>
                <a:rPr lang="it-IT" sz="2800" dirty="0" smtClean="0">
                  <a:solidFill>
                    <a:schemeClr val="bg1"/>
                  </a:solidFill>
                  <a:latin typeface="Open Sans Semibold"/>
                </a:rPr>
                <a:t> </a:t>
              </a:r>
              <a:r>
                <a:rPr lang="it-IT" altLang="it-IT" sz="3200" dirty="0">
                  <a:solidFill>
                    <a:schemeClr val="bg1"/>
                  </a:solidFill>
                  <a:latin typeface="Open Sans Semibold"/>
                </a:rPr>
                <a:t>In questi termini di grandezza va dunque letta la norma di legge in precedenza richiamata, ad escludere cioè che la procedura di selezione del contraente si risolva in una mera rinnovazione - in tutto o in parte, e comunque nei suoi contenuti qualificanti ed essenziali - del rapporto contrattuale scaduto, dando così luogo ad una sostanziale elusione delle regole della concorrenza a discapito degli operatori più deboli del mercato cui, nel tempo, sarebbe sottratta la possibilità di accedere ad ogni prospettiva di aggiudicazione.</a:t>
              </a:r>
            </a:p>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Con il terzo motivo di appello la sentenza di primo grado viene censurata nella parte in cui ha ritenuto XXXXX carente di interesse a denunciare il criterio di aggiudicazione adottato dall'amministrazione (ossia il massimo ribasso in luogo dell'offerta economicamente più vantaggiosa), in quanto (legittimamente) non invitata alla gara.</a:t>
              </a:r>
            </a:p>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La società appellante, sul presupposto invece dell'illegittimità della propria esclusione, deduce che il criterio prescelto contrasterebbe con l'obbligo, sancito dall'art. 95, comma 3 del </a:t>
              </a:r>
              <a:r>
                <a:rPr lang="it-IT" altLang="it-IT" sz="3200" dirty="0" err="1">
                  <a:solidFill>
                    <a:schemeClr val="bg1"/>
                  </a:solidFill>
                  <a:latin typeface="Open Sans Semibold"/>
                </a:rPr>
                <a:t>D.Lgs.</a:t>
              </a:r>
              <a:r>
                <a:rPr lang="it-IT" altLang="it-IT" sz="3200" dirty="0">
                  <a:solidFill>
                    <a:schemeClr val="bg1"/>
                  </a:solidFill>
                  <a:latin typeface="Open Sans Semibold"/>
                </a:rPr>
                <a:t> n. 50 del 2016, di affidare i servizi "ad alta intensità di manodopera" ex art. 50 del medesimo decreto mediante il diverso criterio dell'offerta economicamente più vantaggiosa.</a:t>
              </a:r>
            </a:p>
            <a:p>
              <a:pPr marL="457200" indent="-457200" algn="just">
                <a:lnSpc>
                  <a:spcPct val="150000"/>
                </a:lnSpc>
                <a:buFont typeface="Arial" panose="020B0604020202020204" pitchFamily="34" charset="0"/>
                <a:buChar char="•"/>
                <a:defRPr/>
              </a:pPr>
              <a:endParaRPr lang="it-IT" sz="2800" dirty="0">
                <a:solidFill>
                  <a:schemeClr val="bg1"/>
                </a:solidFill>
                <a:latin typeface="Open Sans Semibold"/>
              </a:endParaRPr>
            </a:p>
            <a:p>
              <a:pPr marL="457200" lvl="0" indent="-457200" algn="just">
                <a:lnSpc>
                  <a:spcPct val="150000"/>
                </a:lnSpc>
                <a:buFont typeface="Arial" panose="020B0604020202020204" pitchFamily="34" charset="0"/>
                <a:buChar char="•"/>
                <a:defRPr/>
              </a:pPr>
              <a:endParaRPr lang="it-IT" sz="3000" dirty="0">
                <a:solidFill>
                  <a:srgbClr val="4D5556"/>
                </a:solidFill>
                <a:latin typeface="Open Sans" charset="0"/>
                <a:ea typeface="Open Sans" charset="0"/>
                <a:cs typeface="Open Sans" charset="0"/>
              </a:endParaRPr>
            </a:p>
          </p:txBody>
        </p:sp>
      </p:grpSp>
      <p:sp>
        <p:nvSpPr>
          <p:cNvPr id="5" name="Text Box 2">
            <a:extLst>
              <a:ext uri="{FF2B5EF4-FFF2-40B4-BE49-F238E27FC236}">
                <a16:creationId xmlns:a16="http://schemas.microsoft.com/office/drawing/2014/main" xmlns="" id="{864890BA-F0E1-4088-AA45-2FE79B99AEF0}"/>
              </a:ext>
            </a:extLst>
          </p:cNvPr>
          <p:cNvSpPr txBox="1">
            <a:spLocks/>
          </p:cNvSpPr>
          <p:nvPr/>
        </p:nvSpPr>
        <p:spPr bwMode="auto">
          <a:xfrm>
            <a:off x="2110880" y="2567137"/>
            <a:ext cx="8424936" cy="26622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lvl="0" eaLnBrk="1">
              <a:defRPr/>
            </a:pP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endParaRPr kumimoji="0" lang="x-none"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endParaRPr>
          </a:p>
        </p:txBody>
      </p:sp>
    </p:spTree>
    <p:extLst>
      <p:ext uri="{BB962C8B-B14F-4D97-AF65-F5344CB8AC3E}">
        <p14:creationId xmlns:p14="http://schemas.microsoft.com/office/powerpoint/2010/main" val="14944948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1641476" y="1529409"/>
            <a:ext cx="21098344" cy="8547765"/>
            <a:chOff x="2662059" y="4048225"/>
            <a:chExt cx="11285538" cy="6571922"/>
          </a:xfrm>
        </p:grpSpPr>
        <p:sp>
          <p:nvSpPr>
            <p:cNvPr id="6147" name="Text Box 3"/>
            <p:cNvSpPr txBox="1">
              <a:spLocks/>
            </p:cNvSpPr>
            <p:nvPr/>
          </p:nvSpPr>
          <p:spPr bwMode="auto">
            <a:xfrm>
              <a:off x="2662059" y="4048225"/>
              <a:ext cx="11285538" cy="25907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algn="ctr" eaLnBrk="1">
                <a:defRPr/>
              </a:pPr>
              <a:r>
                <a:rPr lang="it-IT" altLang="it-IT" sz="7200" b="1" dirty="0">
                  <a:solidFill>
                    <a:schemeClr val="bg1"/>
                  </a:solidFill>
                  <a:latin typeface="Open Sans Semibold"/>
                </a:rPr>
                <a:t>SOLUZIONE STUDIO DI </a:t>
              </a:r>
              <a:r>
                <a:rPr lang="it-IT" altLang="it-IT" sz="7200" b="1" dirty="0" smtClean="0">
                  <a:solidFill>
                    <a:schemeClr val="bg1"/>
                  </a:solidFill>
                  <a:latin typeface="Open Sans Semibold"/>
                </a:rPr>
                <a:t>CASO/8</a:t>
              </a:r>
              <a:endParaRPr lang="it-IT" altLang="it-IT" sz="7200" b="1" dirty="0">
                <a:solidFill>
                  <a:schemeClr val="bg1"/>
                </a:solidFill>
                <a:latin typeface="Open Sans Semibold"/>
              </a:endParaRPr>
            </a:p>
            <a:p>
              <a:pPr lvl="0" algn="ctr" eaLnBrk="1">
                <a:defRPr/>
              </a:pPr>
              <a:endParaRPr kumimoji="0" lang="x-none" altLang="x-none" sz="72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endParaRPr>
            </a:p>
          </p:txBody>
        </p:sp>
        <p:sp>
          <p:nvSpPr>
            <p:cNvPr id="2" name="Rectangle 1"/>
            <p:cNvSpPr/>
            <p:nvPr/>
          </p:nvSpPr>
          <p:spPr>
            <a:xfrm>
              <a:off x="2662059" y="6041298"/>
              <a:ext cx="11285538" cy="4578849"/>
            </a:xfrm>
            <a:prstGeom prst="rect">
              <a:avLst/>
            </a:prstGeom>
          </p:spPr>
          <p:txBody>
            <a:bodyPr wrap="square">
              <a:spAutoFit/>
            </a:bodyPr>
            <a:lstStyle/>
            <a:p>
              <a:pPr marL="457200" indent="-457200" algn="just">
                <a:lnSpc>
                  <a:spcPct val="150000"/>
                </a:lnSpc>
                <a:buFont typeface="Arial" panose="020B0604020202020204" pitchFamily="34" charset="0"/>
                <a:buChar char="•"/>
              </a:pPr>
              <a:r>
                <a:rPr lang="it-IT" sz="3200" dirty="0" smtClean="0">
                  <a:solidFill>
                    <a:schemeClr val="bg1"/>
                  </a:solidFill>
                  <a:latin typeface="Open Sans Semibold"/>
                  <a:ea typeface="Open Sans" charset="0"/>
                  <a:cs typeface="Open Sans" charset="0"/>
                </a:rPr>
                <a:t> I</a:t>
              </a:r>
              <a:r>
                <a:rPr lang="it-IT" altLang="it-IT" sz="3200" dirty="0" smtClean="0">
                  <a:solidFill>
                    <a:schemeClr val="bg1"/>
                  </a:solidFill>
                  <a:latin typeface="Open Sans Semibold"/>
                </a:rPr>
                <a:t>l </a:t>
              </a:r>
              <a:r>
                <a:rPr lang="it-IT" altLang="it-IT" sz="3200" dirty="0">
                  <a:solidFill>
                    <a:schemeClr val="bg1"/>
                  </a:solidFill>
                  <a:latin typeface="Open Sans Semibold"/>
                </a:rPr>
                <a:t>motivo è in primo luogo inammissibile, non sussistendo un interesse obiettivo ed attuale in capo all'appellante a proporre tale doglianza, una volta accertata la legittimità del suo mancato invito alla gara (e, dunque, della conseguente mancata partecipazione alla stessa).</a:t>
              </a:r>
            </a:p>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Solo per completezza, va comunque detto che la censura non risulta neppure fondata nel merito, ove si ricordi che l'appalto aveva ad oggetto esclusivamente l'affidamento del servizio di portierato / reception, servizi per loro natura strettamente vincolati a precisi ed inderogabili standard tecnici o contrattuali, per i quali dunque non sorge un reale necessità di far luogo all'acquisizione di offerte differenziate.</a:t>
              </a:r>
            </a:p>
            <a:p>
              <a:pPr marL="457200" indent="-457200" algn="just">
                <a:lnSpc>
                  <a:spcPct val="150000"/>
                </a:lnSpc>
                <a:buFont typeface="Arial" panose="020B0604020202020204" pitchFamily="34" charset="0"/>
                <a:buChar char="•"/>
                <a:defRPr/>
              </a:pPr>
              <a:endParaRPr kumimoji="0" lang="it-IT" sz="3000" b="0" i="0" u="none" strike="noStrike" kern="1200" cap="none" spc="0" normalizeH="0" baseline="0" noProof="0" dirty="0">
                <a:ln>
                  <a:noFill/>
                </a:ln>
                <a:solidFill>
                  <a:srgbClr val="F0F2F4">
                    <a:lumMod val="25000"/>
                  </a:srgbClr>
                </a:solidFill>
                <a:effectLst/>
                <a:uLnTx/>
                <a:uFillTx/>
                <a:latin typeface="Open Sans"/>
                <a:ea typeface="Open Sans" charset="0"/>
                <a:cs typeface="Calibri" panose="020F0502020204030204" pitchFamily="34" charset="0"/>
                <a:sym typeface="Poppins" charset="0"/>
              </a:endParaRPr>
            </a:p>
          </p:txBody>
        </p:sp>
      </p:grpSp>
    </p:spTree>
    <p:extLst>
      <p:ext uri="{BB962C8B-B14F-4D97-AF65-F5344CB8AC3E}">
        <p14:creationId xmlns:p14="http://schemas.microsoft.com/office/powerpoint/2010/main" val="3957233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1610373" y="1601418"/>
            <a:ext cx="21999796" cy="10547735"/>
            <a:chOff x="2645422" y="4103587"/>
            <a:chExt cx="11767726" cy="8109593"/>
          </a:xfrm>
        </p:grpSpPr>
        <p:sp>
          <p:nvSpPr>
            <p:cNvPr id="6147" name="Text Box 3"/>
            <p:cNvSpPr txBox="1">
              <a:spLocks/>
            </p:cNvSpPr>
            <p:nvPr/>
          </p:nvSpPr>
          <p:spPr bwMode="auto">
            <a:xfrm>
              <a:off x="2645422" y="4103587"/>
              <a:ext cx="11767726" cy="25907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algn="ctr" eaLnBrk="1">
                <a:defRPr/>
              </a:pPr>
              <a:r>
                <a:rPr lang="it-IT" altLang="it-IT" sz="7200" b="1" dirty="0" smtClean="0">
                  <a:solidFill>
                    <a:schemeClr val="bg1"/>
                  </a:solidFill>
                  <a:latin typeface="Open Sans Semibold"/>
                </a:rPr>
                <a:t>SOLUZIONE </a:t>
              </a:r>
              <a:r>
                <a:rPr lang="it-IT" altLang="it-IT" sz="7200" b="1" dirty="0">
                  <a:solidFill>
                    <a:schemeClr val="bg1"/>
                  </a:solidFill>
                  <a:latin typeface="Open Sans Semibold"/>
                </a:rPr>
                <a:t>STUDIO DI </a:t>
              </a:r>
              <a:r>
                <a:rPr lang="it-IT" altLang="it-IT" sz="7200" b="1" dirty="0" smtClean="0">
                  <a:solidFill>
                    <a:schemeClr val="bg1"/>
                  </a:solidFill>
                  <a:latin typeface="Open Sans Semibold"/>
                </a:rPr>
                <a:t>CASO/9</a:t>
              </a:r>
              <a:endParaRPr lang="it-IT" altLang="it-IT" sz="7200" b="1" dirty="0">
                <a:solidFill>
                  <a:schemeClr val="bg1"/>
                </a:solidFill>
                <a:latin typeface="Open Sans Semibold"/>
              </a:endParaRPr>
            </a:p>
            <a:p>
              <a:pPr lvl="0" algn="ctr" eaLnBrk="1">
                <a:defRPr/>
              </a:pPr>
              <a:endParaRPr kumimoji="0" lang="x-none" altLang="x-none" sz="7200" b="1" i="0" u="none" strike="noStrike" kern="1200" cap="none" spc="0" normalizeH="0" baseline="0" noProof="0" dirty="0">
                <a:ln>
                  <a:noFill/>
                </a:ln>
                <a:solidFill>
                  <a:schemeClr val="bg1"/>
                </a:solidFill>
                <a:effectLst/>
                <a:uLnTx/>
                <a:uFillTx/>
                <a:latin typeface="Open Sans Semibold" charset="0"/>
                <a:ea typeface="Open Sans Semibold" charset="0"/>
                <a:cs typeface="Open Sans Semibold" charset="0"/>
                <a:sym typeface="Poppins Medium" charset="0"/>
              </a:endParaRPr>
            </a:p>
          </p:txBody>
        </p:sp>
        <p:sp>
          <p:nvSpPr>
            <p:cNvPr id="2" name="Rectangle 1"/>
            <p:cNvSpPr/>
            <p:nvPr/>
          </p:nvSpPr>
          <p:spPr>
            <a:xfrm>
              <a:off x="2645422" y="5930572"/>
              <a:ext cx="11285538" cy="6282608"/>
            </a:xfrm>
            <a:prstGeom prst="rect">
              <a:avLst/>
            </a:prstGeom>
          </p:spPr>
          <p:txBody>
            <a:bodyPr wrap="square">
              <a:spAutoFit/>
            </a:bodyPr>
            <a:lstStyle/>
            <a:p>
              <a:pPr marL="457200" indent="-457200" algn="just">
                <a:lnSpc>
                  <a:spcPct val="150000"/>
                </a:lnSpc>
                <a:buFont typeface="Arial" panose="020B0604020202020204" pitchFamily="34" charset="0"/>
                <a:buChar char="•"/>
              </a:pPr>
              <a:r>
                <a:rPr lang="it-IT" altLang="it-IT" sz="3200" dirty="0" smtClean="0">
                  <a:solidFill>
                    <a:schemeClr val="bg1"/>
                  </a:solidFill>
                  <a:latin typeface="Open Sans Semibold"/>
                </a:rPr>
                <a:t>Per contro, la determinazione della stazione appaltante appariva chiara nel motivare la scelta di "aggiudicare la gara in oggetto secondo il criterio dell'offerta del prezzo più basso, di cui all'art. 95 del </a:t>
              </a:r>
              <a:r>
                <a:rPr lang="it-IT" altLang="it-IT" sz="3200" dirty="0" err="1" smtClean="0">
                  <a:solidFill>
                    <a:schemeClr val="bg1"/>
                  </a:solidFill>
                  <a:latin typeface="Open Sans Semibold"/>
                </a:rPr>
                <a:t>D.Lgs.</a:t>
              </a:r>
              <a:r>
                <a:rPr lang="it-IT" altLang="it-IT" sz="3200" dirty="0" smtClean="0">
                  <a:solidFill>
                    <a:schemeClr val="bg1"/>
                  </a:solidFill>
                  <a:latin typeface="Open Sans Semibold"/>
                </a:rPr>
                <a:t> n. 50 del 2016, in quanto le caratteristiche della prestazione da eseguire sono già ben definite nel capitolato d'oneri, in cui sono previste tutte le caratteristiche e condizioni della prestazione e, pertanto, il concorrente deve solo offrire il prezzo".</a:t>
              </a:r>
            </a:p>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Sulla base di tale premessa va dunque fatta applicazione del principio (da ultimo, </a:t>
              </a:r>
              <a:r>
                <a:rPr lang="it-IT" altLang="it-IT" sz="3200" dirty="0" err="1">
                  <a:solidFill>
                    <a:schemeClr val="bg1"/>
                  </a:solidFill>
                  <a:latin typeface="Open Sans Semibold"/>
                </a:rPr>
                <a:t>Cons</a:t>
              </a:r>
              <a:r>
                <a:rPr lang="it-IT" altLang="it-IT" sz="3200" dirty="0">
                  <a:solidFill>
                    <a:schemeClr val="bg1"/>
                  </a:solidFill>
                  <a:latin typeface="Open Sans Semibold"/>
                </a:rPr>
                <a:t>. Stato, III, 13 marzo 2018, n. 1609, che supera il precedente di </a:t>
              </a:r>
              <a:r>
                <a:rPr lang="it-IT" altLang="it-IT" sz="3200" dirty="0" err="1">
                  <a:solidFill>
                    <a:schemeClr val="bg1"/>
                  </a:solidFill>
                  <a:latin typeface="Open Sans Semibold"/>
                </a:rPr>
                <a:t>Cons</a:t>
              </a:r>
              <a:r>
                <a:rPr lang="it-IT" altLang="it-IT" sz="3200" dirty="0">
                  <a:solidFill>
                    <a:schemeClr val="bg1"/>
                  </a:solidFill>
                  <a:latin typeface="Open Sans Semibold"/>
                </a:rPr>
                <a:t>. Stato, III, 2 maggio 2017, n. 2014) secondo cui per i contratti con caratteristiche standardizzate non vi è alcuna ragione né utilità di far luogo ad un'autonoma valutazione e valorizzazione degli elementi non meramente economici delle offerte, poiché queste, proprio perché strettamente assoggettati allo standard, devono assolutamente coincidere tra le varie imprese</a:t>
              </a:r>
              <a:r>
                <a:rPr lang="it-IT" altLang="it-IT" sz="3200" dirty="0" smtClean="0">
                  <a:solidFill>
                    <a:schemeClr val="bg1"/>
                  </a:solidFill>
                  <a:latin typeface="Open Sans Semibold"/>
                </a:rPr>
                <a:t>.</a:t>
              </a:r>
            </a:p>
            <a:p>
              <a:pPr marL="457200" indent="-457200" algn="just">
                <a:lnSpc>
                  <a:spcPct val="150000"/>
                </a:lnSpc>
                <a:buFont typeface="Arial" panose="020B0604020202020204" pitchFamily="34" charset="0"/>
                <a:buChar char="•"/>
              </a:pPr>
              <a:endParaRPr lang="it-IT" altLang="it-IT" sz="3200" dirty="0">
                <a:solidFill>
                  <a:schemeClr val="bg1"/>
                </a:solidFill>
                <a:latin typeface="Open Sans Semibold"/>
              </a:endParaRPr>
            </a:p>
            <a:p>
              <a:pPr marL="457200" indent="-457200" algn="just">
                <a:lnSpc>
                  <a:spcPct val="150000"/>
                </a:lnSpc>
                <a:buFont typeface="Arial" panose="020B0604020202020204" pitchFamily="34" charset="0"/>
                <a:buChar char="•"/>
              </a:pPr>
              <a:endParaRPr lang="it-IT" sz="3000" dirty="0">
                <a:solidFill>
                  <a:srgbClr val="4D5556"/>
                </a:solidFill>
                <a:latin typeface="Open Sans" charset="0"/>
                <a:ea typeface="Open Sans" charset="0"/>
                <a:cs typeface="Open Sans" charset="0"/>
              </a:endParaRPr>
            </a:p>
          </p:txBody>
        </p:sp>
      </p:grpSp>
      <p:sp>
        <p:nvSpPr>
          <p:cNvPr id="5" name="Text Box 2">
            <a:extLst>
              <a:ext uri="{FF2B5EF4-FFF2-40B4-BE49-F238E27FC236}">
                <a16:creationId xmlns:a16="http://schemas.microsoft.com/office/drawing/2014/main" xmlns="" id="{864890BA-F0E1-4088-AA45-2FE79B99AEF0}"/>
              </a:ext>
            </a:extLst>
          </p:cNvPr>
          <p:cNvSpPr txBox="1">
            <a:spLocks/>
          </p:cNvSpPr>
          <p:nvPr/>
        </p:nvSpPr>
        <p:spPr bwMode="auto">
          <a:xfrm>
            <a:off x="2254896" y="3178274"/>
            <a:ext cx="8424936" cy="35855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lvl="0" eaLnBrk="1">
              <a:defRPr/>
            </a:pP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endParaRPr kumimoji="0" lang="x-none"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endParaRPr>
          </a:p>
        </p:txBody>
      </p:sp>
    </p:spTree>
    <p:extLst>
      <p:ext uri="{BB962C8B-B14F-4D97-AF65-F5344CB8AC3E}">
        <p14:creationId xmlns:p14="http://schemas.microsoft.com/office/powerpoint/2010/main" val="14896486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1633229" y="2249129"/>
            <a:ext cx="22034746" cy="8147175"/>
            <a:chOff x="2657648" y="4601582"/>
            <a:chExt cx="11786421" cy="6263932"/>
          </a:xfrm>
        </p:grpSpPr>
        <p:sp>
          <p:nvSpPr>
            <p:cNvPr id="6147" name="Text Box 3"/>
            <p:cNvSpPr txBox="1">
              <a:spLocks/>
            </p:cNvSpPr>
            <p:nvPr/>
          </p:nvSpPr>
          <p:spPr bwMode="auto">
            <a:xfrm>
              <a:off x="2676343" y="4601582"/>
              <a:ext cx="11767726" cy="25907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algn="ctr" eaLnBrk="1">
                <a:defRPr/>
              </a:pPr>
              <a:r>
                <a:rPr lang="it-IT" altLang="it-IT" sz="7200" b="1" dirty="0" smtClean="0">
                  <a:solidFill>
                    <a:schemeClr val="bg1"/>
                  </a:solidFill>
                  <a:latin typeface="Open Sans Semibold"/>
                </a:rPr>
                <a:t>SOLUZIONE </a:t>
              </a:r>
              <a:r>
                <a:rPr lang="it-IT" altLang="it-IT" sz="7200" b="1" dirty="0">
                  <a:solidFill>
                    <a:schemeClr val="bg1"/>
                  </a:solidFill>
                  <a:latin typeface="Open Sans Semibold"/>
                </a:rPr>
                <a:t>STUDIO DI </a:t>
              </a:r>
              <a:r>
                <a:rPr lang="it-IT" altLang="it-IT" sz="7200" b="1" dirty="0" smtClean="0">
                  <a:solidFill>
                    <a:schemeClr val="bg1"/>
                  </a:solidFill>
                  <a:latin typeface="Open Sans Semibold"/>
                </a:rPr>
                <a:t>CASO/10</a:t>
              </a:r>
              <a:endParaRPr lang="it-IT" altLang="it-IT" sz="7200" b="1" dirty="0">
                <a:solidFill>
                  <a:schemeClr val="bg1"/>
                </a:solidFill>
                <a:latin typeface="Open Sans Semibold"/>
              </a:endParaRPr>
            </a:p>
            <a:p>
              <a:pPr lvl="0" algn="ctr" eaLnBrk="1">
                <a:defRPr/>
              </a:pPr>
              <a:endParaRPr lang="it-IT" altLang="x-none" sz="7200" b="1" dirty="0" smtClean="0">
                <a:solidFill>
                  <a:srgbClr val="2B4390"/>
                </a:solidFill>
                <a:latin typeface="Open Sans Semibold" charset="0"/>
                <a:ea typeface="Open Sans Semibold" charset="0"/>
                <a:cs typeface="Open Sans Semibold" charset="0"/>
                <a:sym typeface="Poppins Medium" charset="0"/>
              </a:endParaRPr>
            </a:p>
            <a:p>
              <a:pPr lvl="0" algn="just" eaLnBrk="1">
                <a:defRPr/>
              </a:pPr>
              <a:endParaRPr kumimoji="0" lang="x-none" altLang="x-none" sz="72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endParaRPr>
            </a:p>
          </p:txBody>
        </p:sp>
        <p:sp>
          <p:nvSpPr>
            <p:cNvPr id="2" name="Rectangle 1"/>
            <p:cNvSpPr/>
            <p:nvPr/>
          </p:nvSpPr>
          <p:spPr>
            <a:xfrm>
              <a:off x="2657648" y="6920396"/>
              <a:ext cx="11285538" cy="3945118"/>
            </a:xfrm>
            <a:prstGeom prst="rect">
              <a:avLst/>
            </a:prstGeom>
          </p:spPr>
          <p:txBody>
            <a:bodyPr wrap="square">
              <a:spAutoFit/>
            </a:bodyPr>
            <a:lstStyle/>
            <a:p>
              <a:pPr algn="just">
                <a:lnSpc>
                  <a:spcPct val="150000"/>
                </a:lnSpc>
              </a:pPr>
              <a:r>
                <a:rPr lang="it-IT" sz="3200" dirty="0" smtClean="0">
                  <a:solidFill>
                    <a:schemeClr val="bg1"/>
                  </a:solidFill>
                  <a:latin typeface="Open Sans Semibold"/>
                  <a:ea typeface="Open Sans" charset="0"/>
                  <a:cs typeface="Open Sans" charset="0"/>
                </a:rPr>
                <a:t> </a:t>
              </a:r>
              <a:r>
                <a:rPr lang="it-IT" altLang="it-IT" sz="3200" dirty="0">
                  <a:solidFill>
                    <a:schemeClr val="bg1"/>
                  </a:solidFill>
                  <a:latin typeface="Open Sans Semibold"/>
                </a:rPr>
                <a:t>In tale ottica la tipologia di cui alla </a:t>
              </a:r>
              <a:r>
                <a:rPr lang="it-IT" altLang="it-IT" sz="3200" dirty="0" err="1">
                  <a:solidFill>
                    <a:schemeClr val="bg1"/>
                  </a:solidFill>
                  <a:latin typeface="Open Sans Semibold"/>
                </a:rPr>
                <a:t>lett</a:t>
              </a:r>
              <a:r>
                <a:rPr lang="it-IT" altLang="it-IT" sz="3200" dirty="0">
                  <a:solidFill>
                    <a:schemeClr val="bg1"/>
                  </a:solidFill>
                  <a:latin typeface="Open Sans Semibold"/>
                </a:rPr>
                <a:t>. b) del comma 4 dell'art. 95 </a:t>
              </a:r>
              <a:r>
                <a:rPr lang="it-IT" altLang="it-IT" sz="3200" dirty="0" err="1">
                  <a:solidFill>
                    <a:schemeClr val="bg1"/>
                  </a:solidFill>
                  <a:latin typeface="Open Sans Semibold"/>
                </a:rPr>
                <a:t>D.Lgs.</a:t>
              </a:r>
              <a:r>
                <a:rPr lang="it-IT" altLang="it-IT" sz="3200" dirty="0">
                  <a:solidFill>
                    <a:schemeClr val="bg1"/>
                  </a:solidFill>
                  <a:latin typeface="Open Sans Semibold"/>
                </a:rPr>
                <a:t> n. 50 del 2016 attiene ad un'ipotesi ontologicamente del tutto differente sia dall'appalto "ad alta intensità di manodopera" di cui all'art. 95 comma 3 </a:t>
              </a:r>
              <a:r>
                <a:rPr lang="it-IT" altLang="it-IT" sz="3200" dirty="0" err="1">
                  <a:solidFill>
                    <a:schemeClr val="bg1"/>
                  </a:solidFill>
                  <a:latin typeface="Open Sans Semibold"/>
                </a:rPr>
                <a:t>lett</a:t>
              </a:r>
              <a:r>
                <a:rPr lang="it-IT" altLang="it-IT" sz="3200" dirty="0">
                  <a:solidFill>
                    <a:schemeClr val="bg1"/>
                  </a:solidFill>
                  <a:latin typeface="Open Sans Semibold"/>
                </a:rPr>
                <a:t>. a), che concerne prestazioni comunque tecnicamente fungibili; e sia da quelli caratterizzati da "notevole contenuto tecnologico" o di "carattere innovativo" di cui all'art. 95 comma n. 4 </a:t>
              </a:r>
              <a:r>
                <a:rPr lang="it-IT" altLang="it-IT" sz="3200" dirty="0" err="1">
                  <a:solidFill>
                    <a:schemeClr val="bg1"/>
                  </a:solidFill>
                  <a:latin typeface="Open Sans Semibold"/>
                </a:rPr>
                <a:t>lett</a:t>
              </a:r>
              <a:r>
                <a:rPr lang="it-IT" altLang="it-IT" sz="3200" dirty="0">
                  <a:solidFill>
                    <a:schemeClr val="bg1"/>
                  </a:solidFill>
                  <a:latin typeface="Open Sans Semibold"/>
                </a:rPr>
                <a:t>. c) del Codice dei contratti, attinenti tipicamente a prestazioni di contenuto evolutivo.</a:t>
              </a:r>
            </a:p>
            <a:p>
              <a:pPr>
                <a:lnSpc>
                  <a:spcPct val="150000"/>
                </a:lnSpc>
              </a:pPr>
              <a:r>
                <a:rPr lang="it-IT" altLang="it-IT" sz="3200" dirty="0">
                  <a:solidFill>
                    <a:schemeClr val="bg1"/>
                  </a:solidFill>
                  <a:latin typeface="Open Sans Semibold"/>
                </a:rPr>
                <a:t> </a:t>
              </a:r>
              <a:r>
                <a:rPr lang="en-US" altLang="it-IT" sz="3200" b="1" dirty="0">
                  <a:solidFill>
                    <a:schemeClr val="bg1"/>
                  </a:solidFill>
                  <a:latin typeface="Open Sans Semibold"/>
                </a:rPr>
                <a:t>Cons. </a:t>
              </a:r>
              <a:r>
                <a:rPr lang="en-US" altLang="it-IT" sz="3200" b="1" dirty="0" err="1">
                  <a:solidFill>
                    <a:schemeClr val="bg1"/>
                  </a:solidFill>
                  <a:latin typeface="Open Sans Semibold"/>
                </a:rPr>
                <a:t>Stato</a:t>
              </a:r>
              <a:r>
                <a:rPr lang="en-US" altLang="it-IT" sz="3200" b="1" dirty="0">
                  <a:solidFill>
                    <a:schemeClr val="bg1"/>
                  </a:solidFill>
                  <a:latin typeface="Open Sans Semibold"/>
                </a:rPr>
                <a:t> </a:t>
              </a:r>
              <a:r>
                <a:rPr lang="en-US" altLang="it-IT" sz="3200" b="1" dirty="0" err="1">
                  <a:solidFill>
                    <a:schemeClr val="bg1"/>
                  </a:solidFill>
                  <a:latin typeface="Open Sans Semibold"/>
                </a:rPr>
                <a:t>Sez</a:t>
              </a:r>
              <a:r>
                <a:rPr lang="en-US" altLang="it-IT" sz="3200" b="1" dirty="0">
                  <a:solidFill>
                    <a:schemeClr val="bg1"/>
                  </a:solidFill>
                  <a:latin typeface="Open Sans Semibold"/>
                </a:rPr>
                <a:t>. V, Sent., 05-03-2019, n. 1524</a:t>
              </a:r>
              <a:endParaRPr lang="it-IT" altLang="it-IT" sz="3200" dirty="0">
                <a:solidFill>
                  <a:schemeClr val="bg1"/>
                </a:solidFill>
                <a:latin typeface="Open Sans Semibold"/>
              </a:endParaRPr>
            </a:p>
            <a:p>
              <a:pPr marL="457200" indent="-457200" algn="just">
                <a:lnSpc>
                  <a:spcPct val="150000"/>
                </a:lnSpc>
                <a:buFont typeface="Arial" panose="020B0604020202020204" pitchFamily="34" charset="0"/>
                <a:buChar char="•"/>
              </a:pPr>
              <a:endParaRPr kumimoji="0" lang="it-IT" sz="3000" b="0" i="0" u="none" strike="noStrike" kern="1200" cap="none" spc="0" normalizeH="0" baseline="0" noProof="0" dirty="0">
                <a:ln>
                  <a:noFill/>
                </a:ln>
                <a:solidFill>
                  <a:srgbClr val="F0F2F4">
                    <a:lumMod val="25000"/>
                  </a:srgbClr>
                </a:solidFill>
                <a:effectLst/>
                <a:uLnTx/>
                <a:uFillTx/>
                <a:latin typeface="Open Sans"/>
                <a:ea typeface="Open Sans" charset="0"/>
                <a:cs typeface="Calibri" panose="020F0502020204030204" pitchFamily="34" charset="0"/>
                <a:sym typeface="Poppins" charset="0"/>
              </a:endParaRPr>
            </a:p>
          </p:txBody>
        </p:sp>
      </p:grpSp>
      <p:sp>
        <p:nvSpPr>
          <p:cNvPr id="5" name="Text Box 2">
            <a:extLst>
              <a:ext uri="{FF2B5EF4-FFF2-40B4-BE49-F238E27FC236}">
                <a16:creationId xmlns:a16="http://schemas.microsoft.com/office/drawing/2014/main" xmlns="" id="{864890BA-F0E1-4088-AA45-2FE79B99AEF0}"/>
              </a:ext>
            </a:extLst>
          </p:cNvPr>
          <p:cNvSpPr txBox="1">
            <a:spLocks/>
          </p:cNvSpPr>
          <p:nvPr/>
        </p:nvSpPr>
        <p:spPr bwMode="auto">
          <a:xfrm>
            <a:off x="2110880" y="4626455"/>
            <a:ext cx="8424936" cy="127727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lvl="0" eaLnBrk="1">
              <a:defRPr/>
            </a:pP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endParaRPr kumimoji="0" lang="x-none"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endParaRPr>
          </a:p>
        </p:txBody>
      </p:sp>
    </p:spTree>
    <p:extLst>
      <p:ext uri="{BB962C8B-B14F-4D97-AF65-F5344CB8AC3E}">
        <p14:creationId xmlns:p14="http://schemas.microsoft.com/office/powerpoint/2010/main" val="2922260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1066763" y="1031065"/>
            <a:ext cx="22550507" cy="10778368"/>
            <a:chOff x="2354645" y="3665076"/>
            <a:chExt cx="12062303" cy="8286920"/>
          </a:xfrm>
        </p:grpSpPr>
        <p:sp>
          <p:nvSpPr>
            <p:cNvPr id="6147" name="Text Box 3"/>
            <p:cNvSpPr txBox="1">
              <a:spLocks/>
            </p:cNvSpPr>
            <p:nvPr/>
          </p:nvSpPr>
          <p:spPr bwMode="auto">
            <a:xfrm>
              <a:off x="2649222" y="3665076"/>
              <a:ext cx="11767726" cy="25907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algn="ctr" eaLnBrk="1">
                <a:defRPr/>
              </a:pPr>
              <a:r>
                <a:rPr lang="it-IT" altLang="it-IT" sz="7200" b="1" dirty="0" smtClean="0">
                  <a:solidFill>
                    <a:schemeClr val="bg1"/>
                  </a:solidFill>
                  <a:latin typeface="Open Sans Semibold"/>
                </a:rPr>
                <a:t>SOLUZIONE </a:t>
              </a:r>
              <a:r>
                <a:rPr lang="it-IT" altLang="it-IT" sz="7200" b="1" dirty="0">
                  <a:solidFill>
                    <a:schemeClr val="bg1"/>
                  </a:solidFill>
                  <a:latin typeface="Open Sans Semibold"/>
                </a:rPr>
                <a:t>STUDIO DI </a:t>
              </a:r>
              <a:r>
                <a:rPr lang="it-IT" altLang="it-IT" sz="7200" b="1" dirty="0" smtClean="0">
                  <a:solidFill>
                    <a:schemeClr val="bg1"/>
                  </a:solidFill>
                  <a:latin typeface="Open Sans Semibold"/>
                </a:rPr>
                <a:t>CASO/11</a:t>
              </a:r>
              <a:endParaRPr lang="it-IT" altLang="it-IT" sz="7200" b="1" dirty="0">
                <a:solidFill>
                  <a:schemeClr val="bg1"/>
                </a:solidFill>
                <a:latin typeface="Open Sans Semibold"/>
              </a:endParaRPr>
            </a:p>
            <a:p>
              <a:pPr lvl="0" algn="ctr" eaLnBrk="1">
                <a:defRPr/>
              </a:pPr>
              <a:endParaRPr lang="it-IT" altLang="x-none" sz="7200" b="1" dirty="0" smtClean="0">
                <a:solidFill>
                  <a:schemeClr val="bg1"/>
                </a:solidFill>
                <a:latin typeface="Open Sans Semibold" charset="0"/>
                <a:ea typeface="Open Sans Semibold" charset="0"/>
                <a:cs typeface="Open Sans Semibold" charset="0"/>
                <a:sym typeface="Poppins Medium" charset="0"/>
              </a:endParaRPr>
            </a:p>
            <a:p>
              <a:pPr lvl="0" eaLnBrk="1">
                <a:defRPr/>
              </a:pPr>
              <a:endParaRPr kumimoji="0" lang="x-none" altLang="x-none" sz="72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endParaRPr>
            </a:p>
          </p:txBody>
        </p:sp>
        <p:sp>
          <p:nvSpPr>
            <p:cNvPr id="2" name="Rectangle 1"/>
            <p:cNvSpPr/>
            <p:nvPr/>
          </p:nvSpPr>
          <p:spPr>
            <a:xfrm>
              <a:off x="2354645" y="5598394"/>
              <a:ext cx="11285538" cy="6353602"/>
            </a:xfrm>
            <a:prstGeom prst="rect">
              <a:avLst/>
            </a:prstGeom>
          </p:spPr>
          <p:txBody>
            <a:bodyPr wrap="square">
              <a:spAutoFit/>
            </a:bodyPr>
            <a:lstStyle/>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E’ oggetto di contrasti di giurisprudenza il tema relativo a quale criterio di aggiudicazione debba applicarsi nelle procedure di affidamento di appalti pubblici di servizi, nel caso in cui questi contratti abbiano contemporaneamente caratteristiche di </a:t>
              </a:r>
              <a:r>
                <a:rPr lang="it-IT" altLang="it-IT" sz="3200" b="1" dirty="0">
                  <a:solidFill>
                    <a:schemeClr val="bg1"/>
                  </a:solidFill>
                  <a:latin typeface="Open Sans Semibold"/>
                </a:rPr>
                <a:t>alta intensità di manodopera</a:t>
              </a:r>
              <a:r>
                <a:rPr lang="it-IT" altLang="it-IT" sz="3200" dirty="0">
                  <a:solidFill>
                    <a:schemeClr val="bg1"/>
                  </a:solidFill>
                  <a:latin typeface="Open Sans Semibold"/>
                </a:rPr>
                <a:t> e siano </a:t>
              </a:r>
              <a:r>
                <a:rPr lang="it-IT" altLang="it-IT" sz="3200" b="1" dirty="0">
                  <a:solidFill>
                    <a:schemeClr val="bg1"/>
                  </a:solidFill>
                  <a:latin typeface="Open Sans Semibold"/>
                </a:rPr>
                <a:t>standardizzate</a:t>
              </a:r>
              <a:r>
                <a:rPr lang="it-IT" altLang="it-IT" sz="3200" dirty="0">
                  <a:solidFill>
                    <a:schemeClr val="bg1"/>
                  </a:solidFill>
                  <a:latin typeface="Open Sans Semibold"/>
                </a:rPr>
                <a:t>.</a:t>
              </a:r>
            </a:p>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La questione è stata rimessa alla decisione dell'Adunanza Plenaria del Consiglio di Stato, dalla quale sono arrivate puntuali e precise indicazioni.</a:t>
              </a:r>
            </a:p>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La questione di diritto è stata risolta nei termini seguenti: «</a:t>
              </a:r>
              <a:r>
                <a:rPr lang="it-IT" altLang="it-IT" sz="3200" i="1" dirty="0">
                  <a:solidFill>
                    <a:schemeClr val="bg1"/>
                  </a:solidFill>
                  <a:latin typeface="Open Sans Semibold"/>
                </a:rPr>
                <a:t>gli appalti di servizi ad alta intensità di manodopera ai sensi degli artt. 50, comma 1, e 95, comma 3, </a:t>
              </a:r>
              <a:r>
                <a:rPr lang="it-IT" altLang="it-IT" sz="3200" i="1" dirty="0" err="1">
                  <a:solidFill>
                    <a:schemeClr val="bg1"/>
                  </a:solidFill>
                  <a:latin typeface="Open Sans Semibold"/>
                </a:rPr>
                <a:t>lett</a:t>
              </a:r>
              <a:r>
                <a:rPr lang="it-IT" altLang="it-IT" sz="3200" i="1" dirty="0">
                  <a:solidFill>
                    <a:schemeClr val="bg1"/>
                  </a:solidFill>
                  <a:latin typeface="Open Sans Semibold"/>
                </a:rPr>
                <a:t>. a), del codice dei contratti pubblici sono comunque aggiudicati con il criterio del miglior rapporto qualità/prezzo, quand'anche gli stessi abbiano anche caratteristiche standardizzate ai sensi del comma 4, </a:t>
              </a:r>
              <a:r>
                <a:rPr lang="it-IT" altLang="it-IT" sz="3200" i="1" dirty="0" err="1">
                  <a:solidFill>
                    <a:schemeClr val="bg1"/>
                  </a:solidFill>
                  <a:latin typeface="Open Sans Semibold"/>
                </a:rPr>
                <a:t>lett</a:t>
              </a:r>
              <a:r>
                <a:rPr lang="it-IT" altLang="it-IT" sz="3200" i="1" dirty="0">
                  <a:solidFill>
                    <a:schemeClr val="bg1"/>
                  </a:solidFill>
                  <a:latin typeface="Open Sans Semibold"/>
                </a:rPr>
                <a:t>. b), del medesimo codice</a:t>
              </a:r>
              <a:r>
                <a:rPr lang="it-IT" altLang="it-IT" sz="3200" dirty="0">
                  <a:solidFill>
                    <a:schemeClr val="bg1"/>
                  </a:solidFill>
                  <a:latin typeface="Open Sans Semibold"/>
                </a:rPr>
                <a:t>».</a:t>
              </a:r>
            </a:p>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 </a:t>
              </a:r>
              <a:r>
                <a:rPr lang="en-US" altLang="it-IT" sz="3600" b="1" dirty="0">
                  <a:solidFill>
                    <a:schemeClr val="bg1"/>
                  </a:solidFill>
                  <a:latin typeface="Open Sans Semibold"/>
                </a:rPr>
                <a:t>Cons. </a:t>
              </a:r>
              <a:r>
                <a:rPr lang="en-US" altLang="it-IT" sz="3600" b="1" dirty="0" err="1">
                  <a:solidFill>
                    <a:schemeClr val="bg1"/>
                  </a:solidFill>
                  <a:latin typeface="Open Sans Semibold"/>
                </a:rPr>
                <a:t>Stato</a:t>
              </a:r>
              <a:r>
                <a:rPr lang="en-US" altLang="it-IT" sz="3600" b="1" dirty="0">
                  <a:solidFill>
                    <a:schemeClr val="bg1"/>
                  </a:solidFill>
                  <a:latin typeface="Open Sans Semibold"/>
                </a:rPr>
                <a:t>, </a:t>
              </a:r>
              <a:r>
                <a:rPr lang="en-US" altLang="it-IT" sz="3600" b="1" dirty="0" err="1">
                  <a:solidFill>
                    <a:schemeClr val="bg1"/>
                  </a:solidFill>
                  <a:latin typeface="Open Sans Semibold"/>
                </a:rPr>
                <a:t>Adunanza</a:t>
              </a:r>
              <a:r>
                <a:rPr lang="en-US" altLang="it-IT" sz="3600" b="1" dirty="0">
                  <a:solidFill>
                    <a:schemeClr val="bg1"/>
                  </a:solidFill>
                  <a:latin typeface="Open Sans Semibold"/>
                </a:rPr>
                <a:t> </a:t>
              </a:r>
              <a:r>
                <a:rPr lang="en-US" altLang="it-IT" sz="3600" b="1" dirty="0" err="1">
                  <a:solidFill>
                    <a:schemeClr val="bg1"/>
                  </a:solidFill>
                  <a:latin typeface="Open Sans Semibold"/>
                </a:rPr>
                <a:t>Plenaria</a:t>
              </a:r>
              <a:r>
                <a:rPr lang="en-US" altLang="it-IT" sz="3600" b="1" dirty="0">
                  <a:solidFill>
                    <a:schemeClr val="bg1"/>
                  </a:solidFill>
                  <a:latin typeface="Open Sans Semibold"/>
                </a:rPr>
                <a:t>, Sent. 21-05-2019, n. 8</a:t>
              </a:r>
              <a:endParaRPr lang="it-IT" altLang="it-IT" sz="3600" dirty="0">
                <a:solidFill>
                  <a:schemeClr val="bg1"/>
                </a:solidFill>
                <a:latin typeface="Open Sans Semibold"/>
              </a:endParaRPr>
            </a:p>
            <a:p>
              <a:pPr marL="457200" indent="-457200" algn="just">
                <a:lnSpc>
                  <a:spcPct val="150000"/>
                </a:lnSpc>
                <a:buFont typeface="Arial" panose="020B0604020202020204" pitchFamily="34" charset="0"/>
                <a:buChar char="•"/>
                <a:defRPr/>
              </a:pPr>
              <a:endParaRPr kumimoji="0" lang="it-IT" sz="3000" b="0" i="0" u="none" strike="noStrike" kern="1200" cap="none" spc="0" normalizeH="0" baseline="0" noProof="0" dirty="0">
                <a:ln>
                  <a:noFill/>
                </a:ln>
                <a:solidFill>
                  <a:srgbClr val="F0F2F4">
                    <a:lumMod val="25000"/>
                  </a:srgbClr>
                </a:solidFill>
                <a:effectLst/>
                <a:uLnTx/>
                <a:uFillTx/>
                <a:latin typeface="Open Sans"/>
                <a:ea typeface="Open Sans" charset="0"/>
                <a:cs typeface="Calibri" panose="020F0502020204030204" pitchFamily="34" charset="0"/>
                <a:sym typeface="Poppins" charset="0"/>
              </a:endParaRPr>
            </a:p>
          </p:txBody>
        </p:sp>
      </p:grpSp>
      <p:sp>
        <p:nvSpPr>
          <p:cNvPr id="5" name="Text Box 2">
            <a:extLst>
              <a:ext uri="{FF2B5EF4-FFF2-40B4-BE49-F238E27FC236}">
                <a16:creationId xmlns:a16="http://schemas.microsoft.com/office/drawing/2014/main" xmlns="" id="{864890BA-F0E1-4088-AA45-2FE79B99AEF0}"/>
              </a:ext>
            </a:extLst>
          </p:cNvPr>
          <p:cNvSpPr txBox="1">
            <a:spLocks/>
          </p:cNvSpPr>
          <p:nvPr/>
        </p:nvSpPr>
        <p:spPr bwMode="auto">
          <a:xfrm>
            <a:off x="2110880" y="2485061"/>
            <a:ext cx="9505056" cy="26622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lvl="0" eaLnBrk="1">
              <a:defRPr/>
            </a:pPr>
            <a:endParaRPr lang="it-IT" altLang="x-none" sz="3000" b="1" dirty="0" smtClean="0">
              <a:solidFill>
                <a:srgbClr val="2B4390"/>
              </a:solidFill>
              <a:latin typeface="Open Sans Semibold" charset="0"/>
              <a:ea typeface="Open Sans Semibold" charset="0"/>
              <a:cs typeface="Open Sans Semibold" charset="0"/>
              <a:sym typeface="Poppins Medium" charset="0"/>
            </a:endParaRPr>
          </a:p>
          <a:p>
            <a:pPr lvl="0" eaLnBrk="1">
              <a:defRPr/>
            </a:pPr>
            <a:endParaRPr lang="it-IT" altLang="x-none" sz="3000" b="1" dirty="0">
              <a:solidFill>
                <a:srgbClr val="2B4390"/>
              </a:solidFill>
              <a:latin typeface="Open Sans Semibold" charset="0"/>
              <a:ea typeface="Open Sans Semibold" charset="0"/>
              <a:cs typeface="Open Sans Semibold" charset="0"/>
              <a:sym typeface="Poppins Medium" charset="0"/>
            </a:endParaRPr>
          </a:p>
          <a:p>
            <a:pPr lvl="0" eaLnBrk="1">
              <a:defRPr/>
            </a:pP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endParaRPr kumimoji="0" lang="x-none"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endParaRPr>
          </a:p>
        </p:txBody>
      </p:sp>
    </p:spTree>
    <p:extLst>
      <p:ext uri="{BB962C8B-B14F-4D97-AF65-F5344CB8AC3E}">
        <p14:creationId xmlns:p14="http://schemas.microsoft.com/office/powerpoint/2010/main" val="20474862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1102769" y="1065931"/>
            <a:ext cx="23258584" cy="11417415"/>
            <a:chOff x="2373904" y="3691882"/>
            <a:chExt cx="12441054" cy="8778250"/>
          </a:xfrm>
        </p:grpSpPr>
        <p:sp>
          <p:nvSpPr>
            <p:cNvPr id="6147" name="Text Box 3"/>
            <p:cNvSpPr txBox="1">
              <a:spLocks/>
            </p:cNvSpPr>
            <p:nvPr/>
          </p:nvSpPr>
          <p:spPr bwMode="auto">
            <a:xfrm>
              <a:off x="2682041" y="3691882"/>
              <a:ext cx="12132917" cy="25907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lvl="0" algn="ctr" eaLnBrk="1">
                <a:defRPr/>
              </a:pPr>
              <a:r>
                <a:rPr lang="it-IT" altLang="x-none" sz="7200" b="1" noProof="0" dirty="0" smtClean="0">
                  <a:solidFill>
                    <a:schemeClr val="bg1"/>
                  </a:solidFill>
                  <a:latin typeface="Open Sans Semibold" charset="0"/>
                  <a:ea typeface="Open Sans Semibold" charset="0"/>
                  <a:cs typeface="Open Sans Semibold" charset="0"/>
                  <a:sym typeface="Poppins Medium" charset="0"/>
                </a:rPr>
                <a:t>COSA PORTIAMO A CASA/1</a:t>
              </a:r>
              <a:endParaRPr kumimoji="0" lang="x-none" altLang="x-none" sz="7200" b="1" i="0" u="none" strike="noStrike" kern="1200" cap="none" spc="0" normalizeH="0" baseline="0" noProof="0" dirty="0">
                <a:ln>
                  <a:noFill/>
                </a:ln>
                <a:solidFill>
                  <a:schemeClr val="bg1"/>
                </a:solidFill>
                <a:effectLst/>
                <a:uLnTx/>
                <a:uFillTx/>
                <a:latin typeface="Open Sans Semibold" charset="0"/>
                <a:ea typeface="Open Sans Semibold" charset="0"/>
                <a:cs typeface="Open Sans Semibold" charset="0"/>
                <a:sym typeface="Poppins Medium" charset="0"/>
              </a:endParaRPr>
            </a:p>
          </p:txBody>
        </p:sp>
        <p:sp>
          <p:nvSpPr>
            <p:cNvPr id="2" name="Rectangle 1"/>
            <p:cNvSpPr/>
            <p:nvPr/>
          </p:nvSpPr>
          <p:spPr>
            <a:xfrm>
              <a:off x="2373904" y="6152025"/>
              <a:ext cx="11285538" cy="6318107"/>
            </a:xfrm>
            <a:prstGeom prst="rect">
              <a:avLst/>
            </a:prstGeom>
          </p:spPr>
          <p:txBody>
            <a:bodyPr wrap="square">
              <a:spAutoFit/>
            </a:bodyPr>
            <a:lstStyle/>
            <a:p>
              <a:pPr marL="457200" indent="-457200" algn="just">
                <a:lnSpc>
                  <a:spcPct val="150000"/>
                </a:lnSpc>
                <a:buFont typeface="Arial" panose="020B0604020202020204" pitchFamily="34" charset="0"/>
                <a:buChar char="•"/>
                <a:defRPr/>
              </a:pPr>
              <a:r>
                <a:rPr lang="it-IT" altLang="it-IT" sz="3200" dirty="0">
                  <a:solidFill>
                    <a:schemeClr val="bg1"/>
                  </a:solidFill>
                  <a:latin typeface="Open Sans Semibold"/>
                </a:rPr>
                <a:t>Negli appalti sotto soglia il principio di rotazione è la regola assoluta quando si adottano procedure negoziate, per cui la ditta che ha eseguito in precedenza il medesimo appalto non ha alcun diritto di essere invitata, anche se si è aggiudicata la gara con procedura aperta o ha partecipato ad una selezione aperta a tutti gli operatori della categoria iscritti al MEPA.</a:t>
              </a:r>
            </a:p>
            <a:p>
              <a:pPr marL="457200" indent="-457200" algn="just">
                <a:lnSpc>
                  <a:spcPct val="150000"/>
                </a:lnSpc>
                <a:buFont typeface="Arial" panose="020B0604020202020204" pitchFamily="34" charset="0"/>
                <a:buChar char="•"/>
                <a:defRPr/>
              </a:pPr>
              <a:r>
                <a:rPr lang="it-IT" sz="3200" dirty="0">
                  <a:solidFill>
                    <a:schemeClr val="bg1"/>
                  </a:solidFill>
                  <a:latin typeface="Open Sans Semibold"/>
                </a:rPr>
                <a:t>L’invito del precedente affidatario costituisce eccezione al principio di rotazione e va adeguatamente motivato in considerazione dei seguenti elementi , che devono essere tutti presenti:</a:t>
              </a:r>
            </a:p>
            <a:p>
              <a:pPr algn="just">
                <a:lnSpc>
                  <a:spcPct val="150000"/>
                </a:lnSpc>
                <a:defRPr/>
              </a:pPr>
              <a:r>
                <a:rPr lang="it-IT" sz="3200" dirty="0" smtClean="0">
                  <a:solidFill>
                    <a:schemeClr val="bg1"/>
                  </a:solidFill>
                  <a:latin typeface="Open Sans Semibold"/>
                </a:rPr>
                <a:t>- la </a:t>
              </a:r>
              <a:r>
                <a:rPr lang="it-IT" sz="3200" dirty="0">
                  <a:solidFill>
                    <a:schemeClr val="bg1"/>
                  </a:solidFill>
                  <a:latin typeface="Open Sans Semibold"/>
                </a:rPr>
                <a:t>particolare struttura del mercato in relazione </a:t>
              </a:r>
              <a:r>
                <a:rPr lang="it-IT" altLang="it-IT" sz="3200" dirty="0">
                  <a:solidFill>
                    <a:schemeClr val="bg1"/>
                  </a:solidFill>
                  <a:latin typeface="Open Sans Semibold"/>
                </a:rPr>
                <a:t>al numero (eventualmente) ridotto di operatori presenti sul mercato, ovvero al peculiare oggetto ed alle caratteristiche del mercato di riferimento </a:t>
              </a:r>
              <a:r>
                <a:rPr lang="it-IT" sz="3200" dirty="0">
                  <a:solidFill>
                    <a:schemeClr val="bg1"/>
                  </a:solidFill>
                  <a:latin typeface="Open Sans Semibold"/>
                </a:rPr>
                <a:t>; </a:t>
              </a:r>
            </a:p>
            <a:p>
              <a:pPr algn="just">
                <a:lnSpc>
                  <a:spcPct val="150000"/>
                </a:lnSpc>
                <a:defRPr/>
              </a:pPr>
              <a:r>
                <a:rPr lang="it-IT" sz="3200" dirty="0" smtClean="0">
                  <a:solidFill>
                    <a:schemeClr val="bg1"/>
                  </a:solidFill>
                  <a:latin typeface="Open Sans Semibold"/>
                </a:rPr>
                <a:t>- il </a:t>
              </a:r>
              <a:r>
                <a:rPr lang="it-IT" sz="3200" dirty="0">
                  <a:solidFill>
                    <a:schemeClr val="bg1"/>
                  </a:solidFill>
                  <a:latin typeface="Open Sans Semibold"/>
                </a:rPr>
                <a:t>grado di soddisfazione maturato a conclusione del precedente rapporto contrattuale (esecuzione a regola d’arte e qualità della prestazione, nel rispetto dei tempi e dei costi </a:t>
              </a:r>
              <a:r>
                <a:rPr lang="it-IT" sz="3200" dirty="0" smtClean="0">
                  <a:solidFill>
                    <a:schemeClr val="bg1"/>
                  </a:solidFill>
                  <a:latin typeface="Open Sans Semibold"/>
                </a:rPr>
                <a:t>pattuiti), nonché la </a:t>
              </a:r>
              <a:r>
                <a:rPr lang="it-IT" sz="3200" dirty="0">
                  <a:solidFill>
                    <a:schemeClr val="bg1"/>
                  </a:solidFill>
                  <a:latin typeface="Open Sans Semibold"/>
                </a:rPr>
                <a:t>competitività del prezzo offerto.</a:t>
              </a:r>
              <a:endParaRPr lang="it-IT" altLang="it-IT" sz="3200" dirty="0">
                <a:solidFill>
                  <a:schemeClr val="bg1"/>
                </a:solidFill>
                <a:latin typeface="Open Sans Semibold"/>
              </a:endParaRPr>
            </a:p>
            <a:p>
              <a:pPr marL="457200" lvl="0" indent="-457200">
                <a:lnSpc>
                  <a:spcPct val="150000"/>
                </a:lnSpc>
                <a:buFont typeface="Arial" panose="020B0604020202020204" pitchFamily="34" charset="0"/>
                <a:buChar char="•"/>
                <a:defRPr/>
              </a:pPr>
              <a:endParaRPr kumimoji="0" lang="it-IT" sz="3200" b="0" i="0" u="none" strike="noStrike" kern="1200" cap="none" spc="0" normalizeH="0" baseline="0" noProof="0" dirty="0">
                <a:ln>
                  <a:noFill/>
                </a:ln>
                <a:solidFill>
                  <a:schemeClr val="bg1"/>
                </a:solidFill>
                <a:effectLst/>
                <a:uLnTx/>
                <a:uFillTx/>
                <a:latin typeface="Open Sans"/>
                <a:ea typeface="Open Sans" charset="0"/>
                <a:cs typeface="Calibri" panose="020F0502020204030204" pitchFamily="34" charset="0"/>
                <a:sym typeface="Poppins" charset="0"/>
              </a:endParaRPr>
            </a:p>
          </p:txBody>
        </p:sp>
      </p:grpSp>
    </p:spTree>
    <p:extLst>
      <p:ext uri="{BB962C8B-B14F-4D97-AF65-F5344CB8AC3E}">
        <p14:creationId xmlns:p14="http://schemas.microsoft.com/office/powerpoint/2010/main" val="865497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1816896" y="1169368"/>
            <a:ext cx="21024792" cy="8437304"/>
            <a:chOff x="2759075" y="3410541"/>
            <a:chExt cx="11285538" cy="6486996"/>
          </a:xfrm>
        </p:grpSpPr>
        <p:sp>
          <p:nvSpPr>
            <p:cNvPr id="6146" name="Text Box 2"/>
            <p:cNvSpPr txBox="1">
              <a:spLocks/>
            </p:cNvSpPr>
            <p:nvPr/>
          </p:nvSpPr>
          <p:spPr bwMode="auto">
            <a:xfrm>
              <a:off x="2990987" y="5304747"/>
              <a:ext cx="5515990" cy="48509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eaLnBrk="1">
                <a:defRPr/>
              </a:pPr>
              <a:r>
                <a:rPr lang="it-IT" altLang="x-none" sz="1800" b="1" dirty="0">
                  <a:solidFill>
                    <a:schemeClr val="accent1"/>
                  </a:solidFill>
                  <a:latin typeface="Open Sans" charset="0"/>
                  <a:ea typeface="Open Sans" charset="0"/>
                  <a:cs typeface="Open Sans" charset="0"/>
                  <a:sym typeface="Poppins SemiBold" charset="0"/>
                </a:rPr>
                <a:t/>
              </a:r>
              <a:br>
                <a:rPr lang="it-IT" altLang="x-none" sz="1800" b="1" dirty="0">
                  <a:solidFill>
                    <a:schemeClr val="accent1"/>
                  </a:solidFill>
                  <a:latin typeface="Open Sans" charset="0"/>
                  <a:ea typeface="Open Sans" charset="0"/>
                  <a:cs typeface="Open Sans" charset="0"/>
                  <a:sym typeface="Poppins SemiBold" charset="0"/>
                </a:rPr>
              </a:br>
              <a:endParaRPr lang="x-none" altLang="x-none" sz="1800" b="1" dirty="0">
                <a:solidFill>
                  <a:schemeClr val="accent1"/>
                </a:solidFill>
                <a:latin typeface="Open Sans" charset="0"/>
                <a:ea typeface="Open Sans" charset="0"/>
                <a:cs typeface="Open Sans" charset="0"/>
                <a:sym typeface="Poppins SemiBold" charset="0"/>
              </a:endParaRPr>
            </a:p>
          </p:txBody>
        </p:sp>
        <p:sp>
          <p:nvSpPr>
            <p:cNvPr id="6147" name="Text Box 3"/>
            <p:cNvSpPr txBox="1">
              <a:spLocks/>
            </p:cNvSpPr>
            <p:nvPr/>
          </p:nvSpPr>
          <p:spPr bwMode="auto">
            <a:xfrm>
              <a:off x="2759075" y="3410541"/>
              <a:ext cx="11285538" cy="1797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algn="ctr" eaLnBrk="1">
                <a:defRPr/>
              </a:pPr>
              <a:r>
                <a:rPr lang="it-IT" altLang="it-IT" sz="7200" b="1" dirty="0">
                  <a:solidFill>
                    <a:schemeClr val="bg1"/>
                  </a:solidFill>
                  <a:latin typeface="Open Sans Semibold"/>
                </a:rPr>
                <a:t>FOCUS APPALTI AFFIDAMENTI SOTTO SOGLIA</a:t>
              </a:r>
              <a:endParaRPr lang="x-none" altLang="x-none" sz="7200" b="1" dirty="0">
                <a:solidFill>
                  <a:schemeClr val="bg1"/>
                </a:solidFill>
                <a:latin typeface="Open Sans Semibold"/>
                <a:ea typeface="Open Sans Semibold" charset="0"/>
                <a:cs typeface="Open Sans Semibold" charset="0"/>
                <a:sym typeface="Poppins Medium" charset="0"/>
              </a:endParaRPr>
            </a:p>
          </p:txBody>
        </p:sp>
        <p:sp>
          <p:nvSpPr>
            <p:cNvPr id="2" name="Rectangle 1"/>
            <p:cNvSpPr/>
            <p:nvPr/>
          </p:nvSpPr>
          <p:spPr>
            <a:xfrm>
              <a:off x="2759075" y="5886606"/>
              <a:ext cx="11285538" cy="4010931"/>
            </a:xfrm>
            <a:prstGeom prst="rect">
              <a:avLst/>
            </a:prstGeom>
          </p:spPr>
          <p:txBody>
            <a:bodyPr wrap="square">
              <a:spAutoFit/>
            </a:bodyPr>
            <a:lstStyle/>
            <a:p>
              <a:pPr marL="0" indent="0" algn="just">
                <a:lnSpc>
                  <a:spcPct val="150000"/>
                </a:lnSpc>
                <a:buFont typeface="Arial" charset="0"/>
                <a:buNone/>
                <a:defRPr/>
              </a:pPr>
              <a:r>
                <a:rPr lang="it-IT" sz="3200" b="1" dirty="0">
                  <a:solidFill>
                    <a:schemeClr val="bg1"/>
                  </a:solidFill>
                  <a:latin typeface="Open Sans Semibold"/>
                </a:rPr>
                <a:t>QUESTIONI TRATTATE :</a:t>
              </a:r>
              <a:endParaRPr lang="it-IT" sz="3200" dirty="0">
                <a:solidFill>
                  <a:schemeClr val="bg1"/>
                </a:solidFill>
                <a:latin typeface="Open Sans Semibold"/>
              </a:endParaRPr>
            </a:p>
            <a:p>
              <a:pPr marL="457200" indent="-457200" algn="just">
                <a:lnSpc>
                  <a:spcPct val="150000"/>
                </a:lnSpc>
                <a:buFont typeface="Arial" panose="020B0604020202020204" pitchFamily="34" charset="0"/>
                <a:buChar char="•"/>
                <a:defRPr/>
              </a:pPr>
              <a:r>
                <a:rPr lang="it-IT" sz="3200" b="1" dirty="0">
                  <a:solidFill>
                    <a:schemeClr val="bg1"/>
                  </a:solidFill>
                  <a:latin typeface="Open Sans Semibold"/>
                </a:rPr>
                <a:t>PRECEDENTE GARA CON PROCEDURA APERTA</a:t>
              </a:r>
              <a:endParaRPr lang="it-IT" sz="3200" dirty="0">
                <a:solidFill>
                  <a:schemeClr val="bg1"/>
                </a:solidFill>
                <a:latin typeface="Open Sans Semibold"/>
              </a:endParaRPr>
            </a:p>
            <a:p>
              <a:pPr marL="457200" indent="-457200" algn="just">
                <a:lnSpc>
                  <a:spcPct val="150000"/>
                </a:lnSpc>
                <a:buFont typeface="Arial" panose="020B0604020202020204" pitchFamily="34" charset="0"/>
                <a:buChar char="•"/>
                <a:defRPr/>
              </a:pPr>
              <a:r>
                <a:rPr lang="it-IT" sz="3200" b="1" dirty="0">
                  <a:solidFill>
                    <a:schemeClr val="bg1"/>
                  </a:solidFill>
                  <a:latin typeface="Open Sans Semibold"/>
                </a:rPr>
                <a:t>PRINCIPIO DI ROTAZIONE</a:t>
              </a:r>
              <a:endParaRPr lang="it-IT" sz="3200" dirty="0">
                <a:solidFill>
                  <a:schemeClr val="bg1"/>
                </a:solidFill>
                <a:latin typeface="Open Sans Semibold"/>
              </a:endParaRPr>
            </a:p>
            <a:p>
              <a:pPr marL="457200" indent="-457200" algn="just">
                <a:lnSpc>
                  <a:spcPct val="150000"/>
                </a:lnSpc>
                <a:buFont typeface="Arial" panose="020B0604020202020204" pitchFamily="34" charset="0"/>
                <a:buChar char="•"/>
                <a:defRPr/>
              </a:pPr>
              <a:r>
                <a:rPr lang="it-IT" sz="3200" b="1" dirty="0">
                  <a:solidFill>
                    <a:schemeClr val="bg1"/>
                  </a:solidFill>
                  <a:latin typeface="Open Sans Semibold"/>
                </a:rPr>
                <a:t>CRITERIO DI AGGIUDICAZIONE PER APPALTI AD ALTA INTENSITA’ DI MANODOPERA</a:t>
              </a:r>
            </a:p>
            <a:p>
              <a:pPr marL="457200" indent="-457200" algn="just">
                <a:lnSpc>
                  <a:spcPct val="150000"/>
                </a:lnSpc>
                <a:buFont typeface="Arial" panose="020B0604020202020204" pitchFamily="34" charset="0"/>
                <a:buChar char="•"/>
                <a:defRPr/>
              </a:pPr>
              <a:r>
                <a:rPr lang="it-IT" sz="3200" b="1" dirty="0">
                  <a:solidFill>
                    <a:schemeClr val="bg1"/>
                  </a:solidFill>
                  <a:latin typeface="Open Sans Semibold"/>
                </a:rPr>
                <a:t>DIVERSITA’ DELL’OGGETTO DELL’APPALTO</a:t>
              </a:r>
            </a:p>
            <a:p>
              <a:pPr algn="just">
                <a:lnSpc>
                  <a:spcPct val="150000"/>
                </a:lnSpc>
                <a:defRPr/>
              </a:pPr>
              <a:endParaRPr lang="it-IT" altLang="it-IT" sz="3200" dirty="0">
                <a:solidFill>
                  <a:schemeClr val="bg1"/>
                </a:solidFill>
                <a:latin typeface="Open Sans Semibold"/>
              </a:endParaRPr>
            </a:p>
            <a:p>
              <a:pPr algn="just">
                <a:lnSpc>
                  <a:spcPct val="150000"/>
                </a:lnSpc>
                <a:defRPr/>
              </a:pPr>
              <a:endParaRPr lang="it-IT" sz="3000" dirty="0">
                <a:solidFill>
                  <a:schemeClr val="tx1">
                    <a:lumMod val="25000"/>
                  </a:schemeClr>
                </a:solidFill>
                <a:latin typeface="Open Sans" charset="0"/>
                <a:ea typeface="Open Sans" charset="0"/>
                <a:cs typeface="Open Sans" charset="0"/>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1318792" y="1065931"/>
            <a:ext cx="23042561" cy="8632634"/>
            <a:chOff x="2489455" y="3691882"/>
            <a:chExt cx="12325503" cy="6637179"/>
          </a:xfrm>
        </p:grpSpPr>
        <p:sp>
          <p:nvSpPr>
            <p:cNvPr id="6147" name="Text Box 3"/>
            <p:cNvSpPr txBox="1">
              <a:spLocks/>
            </p:cNvSpPr>
            <p:nvPr/>
          </p:nvSpPr>
          <p:spPr bwMode="auto">
            <a:xfrm>
              <a:off x="2682041" y="3691882"/>
              <a:ext cx="12132917" cy="25907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algn="ctr" eaLnBrk="1">
                <a:defRPr/>
              </a:pPr>
              <a:r>
                <a:rPr lang="it-IT" altLang="x-none" sz="7200" b="1" dirty="0">
                  <a:solidFill>
                    <a:schemeClr val="bg1"/>
                  </a:solidFill>
                  <a:latin typeface="Open Sans Semibold" charset="0"/>
                  <a:ea typeface="Open Sans Semibold" charset="0"/>
                  <a:cs typeface="Open Sans Semibold" charset="0"/>
                  <a:sym typeface="Poppins Medium" charset="0"/>
                </a:rPr>
                <a:t>COSA PORTIAMO A </a:t>
              </a:r>
              <a:r>
                <a:rPr lang="it-IT" altLang="x-none" sz="7200" b="1" dirty="0" smtClean="0">
                  <a:solidFill>
                    <a:schemeClr val="bg1"/>
                  </a:solidFill>
                  <a:latin typeface="Open Sans Semibold" charset="0"/>
                  <a:ea typeface="Open Sans Semibold" charset="0"/>
                  <a:cs typeface="Open Sans Semibold" charset="0"/>
                  <a:sym typeface="Poppins Medium" charset="0"/>
                </a:rPr>
                <a:t>CASA/2</a:t>
              </a:r>
              <a:endParaRPr lang="x-none" altLang="x-none" sz="7200" b="1">
                <a:solidFill>
                  <a:schemeClr val="bg1"/>
                </a:solidFill>
                <a:latin typeface="Open Sans Semibold" charset="0"/>
                <a:ea typeface="Open Sans Semibold" charset="0"/>
                <a:cs typeface="Open Sans Semibold" charset="0"/>
                <a:sym typeface="Poppins Medium" charset="0"/>
              </a:endParaRPr>
            </a:p>
            <a:p>
              <a:pPr lvl="0" algn="ctr" eaLnBrk="1">
                <a:defRPr/>
              </a:pPr>
              <a:endParaRPr kumimoji="0" lang="x-none" altLang="x-none" sz="7200" b="1" i="0" u="none" strike="noStrike" kern="1200" cap="none" spc="0" normalizeH="0" baseline="0" noProof="0" dirty="0">
                <a:ln>
                  <a:noFill/>
                </a:ln>
                <a:solidFill>
                  <a:schemeClr val="bg1"/>
                </a:solidFill>
                <a:effectLst/>
                <a:uLnTx/>
                <a:uFillTx/>
                <a:latin typeface="Open Sans Semibold" charset="0"/>
                <a:ea typeface="Open Sans Semibold" charset="0"/>
                <a:cs typeface="Open Sans Semibold" charset="0"/>
                <a:sym typeface="Poppins Medium" charset="0"/>
              </a:endParaRPr>
            </a:p>
          </p:txBody>
        </p:sp>
        <p:sp>
          <p:nvSpPr>
            <p:cNvPr id="2" name="Rectangle 1"/>
            <p:cNvSpPr/>
            <p:nvPr/>
          </p:nvSpPr>
          <p:spPr>
            <a:xfrm>
              <a:off x="2489455" y="6282633"/>
              <a:ext cx="11285538" cy="4046428"/>
            </a:xfrm>
            <a:prstGeom prst="rect">
              <a:avLst/>
            </a:prstGeom>
          </p:spPr>
          <p:txBody>
            <a:bodyPr wrap="square">
              <a:spAutoFit/>
            </a:bodyPr>
            <a:lstStyle/>
            <a:p>
              <a:pPr marL="457200" indent="-457200" algn="just">
                <a:lnSpc>
                  <a:spcPct val="150000"/>
                </a:lnSpc>
                <a:buFont typeface="Arial" panose="020B0604020202020204" pitchFamily="34" charset="0"/>
                <a:buChar char="•"/>
                <a:defRPr/>
              </a:pPr>
              <a:r>
                <a:rPr lang="it-IT" altLang="it-IT" sz="3200" dirty="0">
                  <a:solidFill>
                    <a:schemeClr val="bg1"/>
                  </a:solidFill>
                  <a:latin typeface="Open Sans Semibold"/>
                </a:rPr>
                <a:t>Per identità degli appalti che si susseguono, dai quali deriva l’obbligo di escludere il precedente affidatario salvo deroga al principio di rotazione, non si richiede che i diversi affidamenti debbano essere ognuno l'esatta "fotocopia" degli altri.</a:t>
              </a:r>
            </a:p>
            <a:p>
              <a:pPr marL="457200" indent="-457200" algn="just">
                <a:lnSpc>
                  <a:spcPct val="150000"/>
                </a:lnSpc>
                <a:buFont typeface="Arial" panose="020B0604020202020204" pitchFamily="34" charset="0"/>
                <a:buChar char="•"/>
                <a:defRPr/>
              </a:pPr>
              <a:r>
                <a:rPr lang="it-IT" altLang="it-IT" sz="3200" dirty="0">
                  <a:solidFill>
                    <a:schemeClr val="bg1"/>
                  </a:solidFill>
                  <a:latin typeface="Open Sans Semibold"/>
                </a:rPr>
                <a:t>Ciò che conta è l'identità (e continuità), nel corso del tempo, della prestazione principale o comunque che i successivi affidamenti abbiano comunque ad oggetto, in tutto o parte, quest’ ultima e comunque riproduca il precedente appalto nei suoi contenuti qualificanti ed essenziali.</a:t>
              </a:r>
            </a:p>
            <a:p>
              <a:pPr marL="457200" lvl="0" indent="-457200" algn="just">
                <a:lnSpc>
                  <a:spcPct val="150000"/>
                </a:lnSpc>
                <a:buFont typeface="Arial" panose="020B0604020202020204" pitchFamily="34" charset="0"/>
                <a:buChar char="•"/>
                <a:defRPr/>
              </a:pPr>
              <a:endParaRPr kumimoji="0" lang="it-IT" sz="3200" b="0" i="0" u="none" strike="noStrike" kern="1200" cap="none" spc="0" normalizeH="0" baseline="0" noProof="0" dirty="0">
                <a:ln>
                  <a:noFill/>
                </a:ln>
                <a:solidFill>
                  <a:schemeClr val="bg1"/>
                </a:solidFill>
                <a:effectLst/>
                <a:uLnTx/>
                <a:uFillTx/>
                <a:latin typeface="Open Sans"/>
                <a:ea typeface="Open Sans" charset="0"/>
                <a:cs typeface="Calibri" panose="020F0502020204030204" pitchFamily="34" charset="0"/>
                <a:sym typeface="Poppins" charset="0"/>
              </a:endParaRPr>
            </a:p>
          </p:txBody>
        </p:sp>
      </p:grpSp>
      <p:sp>
        <p:nvSpPr>
          <p:cNvPr id="5" name="Text Box 2">
            <a:extLst>
              <a:ext uri="{FF2B5EF4-FFF2-40B4-BE49-F238E27FC236}">
                <a16:creationId xmlns:a16="http://schemas.microsoft.com/office/drawing/2014/main" xmlns="" id="{864890BA-F0E1-4088-AA45-2FE79B99AEF0}"/>
              </a:ext>
            </a:extLst>
          </p:cNvPr>
          <p:cNvSpPr txBox="1">
            <a:spLocks/>
          </p:cNvSpPr>
          <p:nvPr/>
        </p:nvSpPr>
        <p:spPr bwMode="auto">
          <a:xfrm>
            <a:off x="1678832" y="3619979"/>
            <a:ext cx="16057784" cy="81560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lvl="0" eaLnBrk="1">
              <a:defRPr/>
            </a:pPr>
            <a:r>
              <a:rPr lang="it-IT" altLang="x-none" sz="3000" b="1" dirty="0" smtClean="0">
                <a:solidFill>
                  <a:srgbClr val="2B4390"/>
                </a:solidFill>
                <a:latin typeface="Open Sans Semibold" charset="0"/>
                <a:ea typeface="Open Sans Semibold" charset="0"/>
                <a:cs typeface="Open Sans Semibold" charset="0"/>
                <a:sym typeface="Poppins Medium" charset="0"/>
              </a:rPr>
              <a:t> </a:t>
            </a:r>
            <a: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t/>
            </a:r>
            <a:br>
              <a:rPr kumimoji="0" lang="it-IT" altLang="x-none" sz="30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rPr>
            </a:br>
            <a:endParaRPr kumimoji="0" lang="x-none"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endParaRPr>
          </a:p>
        </p:txBody>
      </p:sp>
    </p:spTree>
    <p:extLst>
      <p:ext uri="{BB962C8B-B14F-4D97-AF65-F5344CB8AC3E}">
        <p14:creationId xmlns:p14="http://schemas.microsoft.com/office/powerpoint/2010/main" val="31008657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1318792" y="1065930"/>
            <a:ext cx="23042561" cy="8586470"/>
            <a:chOff x="2489455" y="3691882"/>
            <a:chExt cx="12325503" cy="6601683"/>
          </a:xfrm>
        </p:grpSpPr>
        <p:sp>
          <p:nvSpPr>
            <p:cNvPr id="6147" name="Text Box 3"/>
            <p:cNvSpPr txBox="1">
              <a:spLocks/>
            </p:cNvSpPr>
            <p:nvPr/>
          </p:nvSpPr>
          <p:spPr bwMode="auto">
            <a:xfrm>
              <a:off x="2682041" y="3691882"/>
              <a:ext cx="12132917" cy="25907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algn="ctr" eaLnBrk="1">
                <a:defRPr/>
              </a:pPr>
              <a:r>
                <a:rPr lang="it-IT" altLang="x-none" sz="7200" b="1" dirty="0">
                  <a:solidFill>
                    <a:schemeClr val="bg1"/>
                  </a:solidFill>
                  <a:latin typeface="Open Sans Semibold" charset="0"/>
                  <a:ea typeface="Open Sans Semibold" charset="0"/>
                  <a:cs typeface="Open Sans Semibold" charset="0"/>
                  <a:sym typeface="Poppins Medium" charset="0"/>
                </a:rPr>
                <a:t>COSA PORTIAMO A </a:t>
              </a:r>
              <a:r>
                <a:rPr lang="it-IT" altLang="x-none" sz="7200" b="1" dirty="0" smtClean="0">
                  <a:solidFill>
                    <a:schemeClr val="bg1"/>
                  </a:solidFill>
                  <a:latin typeface="Open Sans Semibold" charset="0"/>
                  <a:ea typeface="Open Sans Semibold" charset="0"/>
                  <a:cs typeface="Open Sans Semibold" charset="0"/>
                  <a:sym typeface="Poppins Medium" charset="0"/>
                </a:rPr>
                <a:t>CASA/3</a:t>
              </a:r>
              <a:endParaRPr lang="x-none" altLang="x-none" sz="7200" b="1">
                <a:solidFill>
                  <a:schemeClr val="bg1"/>
                </a:solidFill>
                <a:latin typeface="Open Sans Semibold" charset="0"/>
                <a:ea typeface="Open Sans Semibold" charset="0"/>
                <a:cs typeface="Open Sans Semibold" charset="0"/>
                <a:sym typeface="Poppins Medium" charset="0"/>
              </a:endParaRPr>
            </a:p>
            <a:p>
              <a:pPr marL="0" marR="0" lvl="0" indent="0" algn="l" defTabSz="825500" rtl="0" eaLnBrk="1" fontAlgn="base" latinLnBrk="0" hangingPunct="0">
                <a:lnSpc>
                  <a:spcPct val="100000"/>
                </a:lnSpc>
                <a:spcBef>
                  <a:spcPct val="0"/>
                </a:spcBef>
                <a:spcAft>
                  <a:spcPct val="0"/>
                </a:spcAft>
                <a:buClrTx/>
                <a:buSzTx/>
                <a:buFontTx/>
                <a:buNone/>
                <a:tabLst/>
                <a:defRPr/>
              </a:pPr>
              <a:endParaRPr kumimoji="0" lang="x-none" altLang="x-none" sz="72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endParaRPr>
            </a:p>
          </p:txBody>
        </p:sp>
        <p:sp>
          <p:nvSpPr>
            <p:cNvPr id="2" name="Rectangle 1"/>
            <p:cNvSpPr/>
            <p:nvPr/>
          </p:nvSpPr>
          <p:spPr>
            <a:xfrm>
              <a:off x="2489455" y="6282633"/>
              <a:ext cx="11285538" cy="4010932"/>
            </a:xfrm>
            <a:prstGeom prst="rect">
              <a:avLst/>
            </a:prstGeom>
          </p:spPr>
          <p:txBody>
            <a:bodyPr wrap="square">
              <a:spAutoFit/>
            </a:bodyPr>
            <a:lstStyle/>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Può verificarsi una difficoltà applicativa del criterio di aggiudicazione nel caso il cui il servizio presenti le caratteristiche sia dell’appalto ad alta intensità di manodopera (art. 95, comma 3, </a:t>
              </a:r>
              <a:r>
                <a:rPr lang="it-IT" altLang="it-IT" sz="3200" dirty="0" err="1">
                  <a:solidFill>
                    <a:schemeClr val="bg1"/>
                  </a:solidFill>
                  <a:latin typeface="Open Sans Semibold"/>
                </a:rPr>
                <a:t>lett</a:t>
              </a:r>
              <a:r>
                <a:rPr lang="it-IT" altLang="it-IT" sz="3200" dirty="0">
                  <a:solidFill>
                    <a:schemeClr val="bg1"/>
                  </a:solidFill>
                  <a:latin typeface="Open Sans Semibold"/>
                </a:rPr>
                <a:t>. a)) che impone l’offerta economicamente più vantaggiosa, sia dei servizi standardizzati che attribuisce la facoltà di applicare il prezzo più basso (art. 95, comma 4). </a:t>
              </a:r>
            </a:p>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Gli appalti di servizi ad alta intensità di manodopera sono comunque aggiudicati con il criterio dell’offerta economicamente più vantaggiosa, anche se gli stessi abbiano caratteristiche standardizzate.</a:t>
              </a:r>
            </a:p>
            <a:p>
              <a:pPr marL="457200" indent="-457200" algn="just">
                <a:lnSpc>
                  <a:spcPct val="150000"/>
                </a:lnSpc>
                <a:buFont typeface="Arial" panose="020B0604020202020204" pitchFamily="34" charset="0"/>
                <a:buChar char="•"/>
                <a:defRPr/>
              </a:pPr>
              <a:endParaRPr kumimoji="0" lang="it-IT" sz="3000" b="0" i="0" u="none" strike="noStrike" kern="1200" cap="none" spc="0" normalizeH="0" baseline="0" noProof="0" dirty="0">
                <a:ln>
                  <a:noFill/>
                </a:ln>
                <a:solidFill>
                  <a:srgbClr val="F0F2F4">
                    <a:lumMod val="25000"/>
                  </a:srgbClr>
                </a:solidFill>
                <a:effectLst/>
                <a:uLnTx/>
                <a:uFillTx/>
                <a:latin typeface="Open Sans"/>
                <a:ea typeface="Open Sans" charset="0"/>
                <a:cs typeface="Calibri" panose="020F0502020204030204" pitchFamily="34" charset="0"/>
                <a:sym typeface="Poppins" charset="0"/>
              </a:endParaRPr>
            </a:p>
          </p:txBody>
        </p:sp>
      </p:grpSp>
      <p:sp>
        <p:nvSpPr>
          <p:cNvPr id="5" name="Text Box 2">
            <a:extLst>
              <a:ext uri="{FF2B5EF4-FFF2-40B4-BE49-F238E27FC236}">
                <a16:creationId xmlns:a16="http://schemas.microsoft.com/office/drawing/2014/main" xmlns="" id="{864890BA-F0E1-4088-AA45-2FE79B99AEF0}"/>
              </a:ext>
            </a:extLst>
          </p:cNvPr>
          <p:cNvSpPr txBox="1">
            <a:spLocks/>
          </p:cNvSpPr>
          <p:nvPr/>
        </p:nvSpPr>
        <p:spPr bwMode="auto">
          <a:xfrm>
            <a:off x="1678832" y="3617640"/>
            <a:ext cx="16057784" cy="53860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lvl="0" eaLnBrk="1">
              <a:defRPr/>
            </a:pPr>
            <a:r>
              <a:rPr lang="it-IT" altLang="x-none" sz="3000" b="1" dirty="0" smtClean="0">
                <a:solidFill>
                  <a:srgbClr val="2B4390"/>
                </a:solidFill>
                <a:latin typeface="Open Sans Semibold" charset="0"/>
                <a:ea typeface="Open Sans Semibold" charset="0"/>
                <a:cs typeface="Open Sans Semibold" charset="0"/>
                <a:sym typeface="Poppins Medium" charset="0"/>
              </a:rPr>
              <a:t> </a:t>
            </a:r>
            <a:endParaRPr kumimoji="0" lang="x-none"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endParaRPr>
          </a:p>
        </p:txBody>
      </p:sp>
    </p:spTree>
    <p:extLst>
      <p:ext uri="{BB962C8B-B14F-4D97-AF65-F5344CB8AC3E}">
        <p14:creationId xmlns:p14="http://schemas.microsoft.com/office/powerpoint/2010/main" val="37274388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1246784" y="1186511"/>
            <a:ext cx="22682521" cy="10467581"/>
            <a:chOff x="2450938" y="3784589"/>
            <a:chExt cx="12132917" cy="8047972"/>
          </a:xfrm>
        </p:grpSpPr>
        <p:sp>
          <p:nvSpPr>
            <p:cNvPr id="6147" name="Text Box 3"/>
            <p:cNvSpPr txBox="1">
              <a:spLocks/>
            </p:cNvSpPr>
            <p:nvPr/>
          </p:nvSpPr>
          <p:spPr bwMode="auto">
            <a:xfrm>
              <a:off x="2450938" y="3784589"/>
              <a:ext cx="12132917" cy="25907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marL="0" marR="0" lvl="0" indent="0" algn="ctr" defTabSz="825500" rtl="0" eaLnBrk="1" fontAlgn="base" latinLnBrk="0" hangingPunct="0">
                <a:lnSpc>
                  <a:spcPct val="100000"/>
                </a:lnSpc>
                <a:spcBef>
                  <a:spcPct val="0"/>
                </a:spcBef>
                <a:spcAft>
                  <a:spcPct val="0"/>
                </a:spcAft>
                <a:buClrTx/>
                <a:buSzTx/>
                <a:buFontTx/>
                <a:buNone/>
                <a:tabLst/>
                <a:defRPr/>
              </a:pPr>
              <a:r>
                <a:rPr lang="it-IT" altLang="x-none" sz="7200" b="1" dirty="0" smtClean="0">
                  <a:solidFill>
                    <a:schemeClr val="bg1"/>
                  </a:solidFill>
                  <a:latin typeface="Open Sans Semibold" charset="0"/>
                  <a:ea typeface="Open Sans Semibold" charset="0"/>
                  <a:cs typeface="Open Sans Semibold" charset="0"/>
                  <a:sym typeface="Poppins Medium" charset="0"/>
                </a:rPr>
                <a:t>NOVITA’ APPALTI DECRETO SEMPLIFICAZIONI</a:t>
              </a:r>
            </a:p>
            <a:p>
              <a:pPr marL="0" marR="0" lvl="0" indent="0" algn="ctr" defTabSz="825500" rtl="0" eaLnBrk="1" fontAlgn="base" latinLnBrk="0" hangingPunct="0">
                <a:lnSpc>
                  <a:spcPct val="100000"/>
                </a:lnSpc>
                <a:spcBef>
                  <a:spcPct val="0"/>
                </a:spcBef>
                <a:spcAft>
                  <a:spcPct val="0"/>
                </a:spcAft>
                <a:buClrTx/>
                <a:buSzTx/>
                <a:buFontTx/>
                <a:buNone/>
                <a:tabLst/>
                <a:defRPr/>
              </a:pPr>
              <a:r>
                <a:rPr kumimoji="0" lang="it-IT" altLang="x-none" sz="7200" b="1" i="0" u="none" strike="noStrike" kern="1200" cap="none" spc="0" normalizeH="0" baseline="0" noProof="0" dirty="0" smtClean="0">
                  <a:ln>
                    <a:noFill/>
                  </a:ln>
                  <a:solidFill>
                    <a:schemeClr val="bg1"/>
                  </a:solidFill>
                  <a:effectLst/>
                  <a:uLnTx/>
                  <a:uFillTx/>
                  <a:latin typeface="Open Sans Semibold" charset="0"/>
                  <a:ea typeface="Open Sans Semibold" charset="0"/>
                  <a:cs typeface="Open Sans Semibold" charset="0"/>
                  <a:sym typeface="Poppins Medium" charset="0"/>
                </a:rPr>
                <a:t>D.L. 76/2020</a:t>
              </a:r>
              <a:endParaRPr kumimoji="0" lang="x-none" altLang="x-none" sz="7200" b="1" i="0" u="none" strike="noStrike" kern="1200" cap="none" spc="0" normalizeH="0" baseline="0" noProof="0" dirty="0">
                <a:ln>
                  <a:noFill/>
                </a:ln>
                <a:solidFill>
                  <a:schemeClr val="bg1"/>
                </a:solidFill>
                <a:effectLst/>
                <a:uLnTx/>
                <a:uFillTx/>
                <a:latin typeface="Open Sans Semibold" charset="0"/>
                <a:ea typeface="Open Sans Semibold" charset="0"/>
                <a:cs typeface="Open Sans Semibold" charset="0"/>
                <a:sym typeface="Poppins Medium" charset="0"/>
              </a:endParaRPr>
            </a:p>
          </p:txBody>
        </p:sp>
        <p:sp>
          <p:nvSpPr>
            <p:cNvPr id="2" name="Rectangle 1"/>
            <p:cNvSpPr/>
            <p:nvPr/>
          </p:nvSpPr>
          <p:spPr>
            <a:xfrm>
              <a:off x="2450938" y="6650294"/>
              <a:ext cx="11285538" cy="5182267"/>
            </a:xfrm>
            <a:prstGeom prst="rect">
              <a:avLst/>
            </a:prstGeom>
          </p:spPr>
          <p:txBody>
            <a:bodyPr wrap="square">
              <a:spAutoFit/>
            </a:bodyPr>
            <a:lstStyle/>
            <a:p>
              <a:pPr marL="457200" lvl="0" indent="-457200" algn="just">
                <a:lnSpc>
                  <a:spcPct val="150000"/>
                </a:lnSpc>
                <a:buFont typeface="Arial" panose="020B0604020202020204" pitchFamily="34" charset="0"/>
                <a:buChar char="•"/>
                <a:defRPr/>
              </a:pPr>
              <a:r>
                <a:rPr lang="it-IT" sz="3200" dirty="0" smtClean="0">
                  <a:solidFill>
                    <a:schemeClr val="bg1"/>
                  </a:solidFill>
                  <a:latin typeface="Open Sans" charset="0"/>
                  <a:ea typeface="Open Sans" charset="0"/>
                  <a:cs typeface="Calibri" panose="020F0502020204030204" pitchFamily="34" charset="0"/>
                </a:rPr>
                <a:t>Le stazioni appaltanti, fino al 31 luglio 2021, procedono mediante affidamento diretto di lavori, servizi e forniture per importi inferiori a € 150.000,00 e comunque nei limiti delle soglie comunitarie.</a:t>
              </a:r>
            </a:p>
            <a:p>
              <a:pPr marL="457200" lvl="0" indent="-457200" algn="just">
                <a:lnSpc>
                  <a:spcPct val="150000"/>
                </a:lnSpc>
                <a:buFont typeface="Arial" panose="020B0604020202020204" pitchFamily="34" charset="0"/>
                <a:buChar char="•"/>
                <a:defRPr/>
              </a:pPr>
              <a:r>
                <a:rPr lang="it-IT" sz="3200" dirty="0" smtClean="0">
                  <a:solidFill>
                    <a:schemeClr val="bg1"/>
                  </a:solidFill>
                  <a:latin typeface="Open Sans" charset="0"/>
                  <a:ea typeface="Open Sans" charset="0"/>
                  <a:cs typeface="Calibri" panose="020F0502020204030204" pitchFamily="34" charset="0"/>
                </a:rPr>
                <a:t>Per l’affidamento di servizi e forniture da € 150.000,00 fino alla soglia comunitaria e per i lavori da 150.000,00 a 350.000,00 € le stazioni appaltanti effettuano una procedura negoziata senza bando, di cui all’art. 63 del </a:t>
              </a:r>
              <a:r>
                <a:rPr lang="it-IT" sz="3200" dirty="0" err="1" smtClean="0">
                  <a:solidFill>
                    <a:schemeClr val="bg1"/>
                  </a:solidFill>
                  <a:latin typeface="Open Sans" charset="0"/>
                  <a:ea typeface="Open Sans" charset="0"/>
                  <a:cs typeface="Calibri" panose="020F0502020204030204" pitchFamily="34" charset="0"/>
                </a:rPr>
                <a:t>D.Lgs.</a:t>
              </a:r>
              <a:r>
                <a:rPr lang="it-IT" sz="3200" dirty="0" smtClean="0">
                  <a:solidFill>
                    <a:schemeClr val="bg1"/>
                  </a:solidFill>
                  <a:latin typeface="Open Sans" charset="0"/>
                  <a:ea typeface="Open Sans" charset="0"/>
                  <a:cs typeface="Calibri" panose="020F0502020204030204" pitchFamily="34" charset="0"/>
                </a:rPr>
                <a:t> 50/2016, con invito ad almeno 5 operatori economici, nel rispetto di un criterio di rotazione degli inviti che tenga conto anche di una diversa dislocazione territoriale delle imprese invitate.</a:t>
              </a:r>
            </a:p>
            <a:p>
              <a:pPr marL="457200" lvl="0" indent="-457200" algn="just">
                <a:lnSpc>
                  <a:spcPct val="150000"/>
                </a:lnSpc>
                <a:buFont typeface="Arial" panose="020B0604020202020204" pitchFamily="34" charset="0"/>
                <a:buChar char="•"/>
                <a:defRPr/>
              </a:pPr>
              <a:r>
                <a:rPr lang="it-IT" sz="3200" dirty="0" smtClean="0">
                  <a:solidFill>
                    <a:schemeClr val="bg1"/>
                  </a:solidFill>
                  <a:latin typeface="Open Sans" charset="0"/>
                  <a:ea typeface="Open Sans" charset="0"/>
                  <a:cs typeface="Calibri" panose="020F0502020204030204" pitchFamily="34" charset="0"/>
                </a:rPr>
                <a:t>Per appalti di lavori da 350.000,00 a 1.000.000,00 € si applica la stessa procedura negoziata con invito di almeno 10 operatori economici, mentre per lavori da € 1.000.000,00 fino alla soglia comunitaria la procedura negoziata deve essere svolta con invito ad almeno 15 operatori economici.   </a:t>
              </a:r>
              <a:endParaRPr kumimoji="0" lang="it-IT" sz="3200" b="0" i="0" u="none" strike="noStrike" kern="1200" cap="none" spc="0" normalizeH="0" baseline="0" noProof="0" dirty="0">
                <a:ln>
                  <a:noFill/>
                </a:ln>
                <a:solidFill>
                  <a:schemeClr val="bg1"/>
                </a:solidFill>
                <a:effectLst/>
                <a:uLnTx/>
                <a:uFillTx/>
                <a:latin typeface="Open Sans"/>
                <a:ea typeface="Open Sans" charset="0"/>
                <a:cs typeface="Calibri" panose="020F0502020204030204" pitchFamily="34" charset="0"/>
                <a:sym typeface="Poppins" charset="0"/>
              </a:endParaRPr>
            </a:p>
          </p:txBody>
        </p:sp>
      </p:grpSp>
      <p:sp>
        <p:nvSpPr>
          <p:cNvPr id="5" name="Text Box 2">
            <a:extLst>
              <a:ext uri="{FF2B5EF4-FFF2-40B4-BE49-F238E27FC236}">
                <a16:creationId xmlns:a16="http://schemas.microsoft.com/office/drawing/2014/main" xmlns="" id="{864890BA-F0E1-4088-AA45-2FE79B99AEF0}"/>
              </a:ext>
            </a:extLst>
          </p:cNvPr>
          <p:cNvSpPr txBox="1">
            <a:spLocks/>
          </p:cNvSpPr>
          <p:nvPr/>
        </p:nvSpPr>
        <p:spPr bwMode="auto">
          <a:xfrm>
            <a:off x="1462808" y="4017558"/>
            <a:ext cx="16057784" cy="53860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lvl="0" eaLnBrk="1">
              <a:defRPr/>
            </a:pPr>
            <a:r>
              <a:rPr lang="it-IT" altLang="x-none" sz="3000" b="1" dirty="0" smtClean="0">
                <a:solidFill>
                  <a:srgbClr val="2B4390"/>
                </a:solidFill>
                <a:latin typeface="Open Sans Semibold" charset="0"/>
                <a:ea typeface="Open Sans Semibold" charset="0"/>
                <a:cs typeface="Open Sans Semibold" charset="0"/>
                <a:sym typeface="Poppins Medium" charset="0"/>
              </a:rPr>
              <a:t> </a:t>
            </a:r>
            <a:endParaRPr kumimoji="0" lang="x-none"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endParaRPr>
          </a:p>
        </p:txBody>
      </p:sp>
    </p:spTree>
    <p:extLst>
      <p:ext uri="{BB962C8B-B14F-4D97-AF65-F5344CB8AC3E}">
        <p14:creationId xmlns:p14="http://schemas.microsoft.com/office/powerpoint/2010/main" val="7826928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1431638" y="1006857"/>
            <a:ext cx="22682520" cy="10777281"/>
            <a:chOff x="2443307" y="3327463"/>
            <a:chExt cx="12132917" cy="8286083"/>
          </a:xfrm>
        </p:grpSpPr>
        <p:sp>
          <p:nvSpPr>
            <p:cNvPr id="6147" name="Text Box 3"/>
            <p:cNvSpPr txBox="1">
              <a:spLocks/>
            </p:cNvSpPr>
            <p:nvPr/>
          </p:nvSpPr>
          <p:spPr bwMode="auto">
            <a:xfrm>
              <a:off x="2443307" y="3327463"/>
              <a:ext cx="12132917" cy="25907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lvl="0" algn="ctr" eaLnBrk="1">
                <a:defRPr/>
              </a:pPr>
              <a:r>
                <a:rPr lang="it-IT" altLang="x-none" sz="7200" b="1" dirty="0">
                  <a:solidFill>
                    <a:schemeClr val="bg1"/>
                  </a:solidFill>
                  <a:latin typeface="Open Sans Semibold" charset="0"/>
                  <a:ea typeface="Open Sans Semibold" charset="0"/>
                  <a:cs typeface="Open Sans Semibold" charset="0"/>
                  <a:sym typeface="Poppins Medium" charset="0"/>
                </a:rPr>
                <a:t>NOVITA’ APPALTI DECRETO SEMPLIFICAZIONI</a:t>
              </a:r>
            </a:p>
            <a:p>
              <a:pPr lvl="0" algn="ctr" eaLnBrk="1">
                <a:defRPr/>
              </a:pPr>
              <a:r>
                <a:rPr lang="it-IT" altLang="x-none" sz="7200" b="1" dirty="0">
                  <a:solidFill>
                    <a:schemeClr val="bg1"/>
                  </a:solidFill>
                  <a:latin typeface="Open Sans Semibold" charset="0"/>
                  <a:ea typeface="Open Sans Semibold" charset="0"/>
                  <a:cs typeface="Open Sans Semibold" charset="0"/>
                  <a:sym typeface="Poppins Medium" charset="0"/>
                </a:rPr>
                <a:t>D.L. 76/2020</a:t>
              </a:r>
              <a:endParaRPr lang="x-none" altLang="x-none" sz="7200" b="1">
                <a:solidFill>
                  <a:schemeClr val="bg1"/>
                </a:solidFill>
                <a:latin typeface="Open Sans Semibold" charset="0"/>
                <a:ea typeface="Open Sans Semibold" charset="0"/>
                <a:cs typeface="Open Sans Semibold" charset="0"/>
                <a:sym typeface="Poppins Medium" charset="0"/>
              </a:endParaRPr>
            </a:p>
            <a:p>
              <a:pPr marL="0" marR="0" lvl="0" indent="0" algn="ctr" defTabSz="825500" rtl="0" eaLnBrk="1" fontAlgn="base" latinLnBrk="0" hangingPunct="0">
                <a:lnSpc>
                  <a:spcPct val="100000"/>
                </a:lnSpc>
                <a:spcBef>
                  <a:spcPct val="0"/>
                </a:spcBef>
                <a:spcAft>
                  <a:spcPct val="0"/>
                </a:spcAft>
                <a:buClrTx/>
                <a:buSzTx/>
                <a:buFontTx/>
                <a:buNone/>
                <a:tabLst/>
                <a:defRPr/>
              </a:pPr>
              <a:endParaRPr kumimoji="0" lang="x-none" altLang="x-none" sz="7200" b="1" i="0" u="none" strike="noStrike" kern="1200" cap="none" spc="0" normalizeH="0" baseline="0" noProof="0" dirty="0">
                <a:ln>
                  <a:noFill/>
                </a:ln>
                <a:solidFill>
                  <a:schemeClr val="bg1"/>
                </a:solidFill>
                <a:effectLst/>
                <a:uLnTx/>
                <a:uFillTx/>
                <a:latin typeface="Open Sans Semibold" charset="0"/>
                <a:ea typeface="Open Sans Semibold" charset="0"/>
                <a:cs typeface="Open Sans Semibold" charset="0"/>
                <a:sym typeface="Poppins Medium" charset="0"/>
              </a:endParaRPr>
            </a:p>
          </p:txBody>
        </p:sp>
        <p:sp>
          <p:nvSpPr>
            <p:cNvPr id="2" name="Rectangle 1"/>
            <p:cNvSpPr/>
            <p:nvPr/>
          </p:nvSpPr>
          <p:spPr>
            <a:xfrm>
              <a:off x="2443307" y="5863360"/>
              <a:ext cx="11285538" cy="5750186"/>
            </a:xfrm>
            <a:prstGeom prst="rect">
              <a:avLst/>
            </a:prstGeom>
          </p:spPr>
          <p:txBody>
            <a:bodyPr wrap="square">
              <a:spAutoFit/>
            </a:bodyPr>
            <a:lstStyle/>
            <a:p>
              <a:pPr marL="457200" indent="-457200" algn="just">
                <a:lnSpc>
                  <a:spcPct val="150000"/>
                </a:lnSpc>
                <a:buFont typeface="Arial" panose="020B0604020202020204" pitchFamily="34" charset="0"/>
                <a:buChar char="•"/>
              </a:pPr>
              <a:r>
                <a:rPr lang="it-IT" sz="3200" noProof="0" dirty="0" smtClean="0">
                  <a:solidFill>
                    <a:schemeClr val="bg1"/>
                  </a:solidFill>
                  <a:latin typeface="Open Sans Semibold"/>
                  <a:ea typeface="Open Sans" charset="0"/>
                  <a:cs typeface="Calibri" panose="020F0502020204030204" pitchFamily="34" charset="0"/>
                </a:rPr>
                <a:t>Per le procedure negoziate le stazioni appaltanti decidono, a loro scelta, all’aggiudicazione degli appalti sulla base dell’offerta economicamente più vantaggiosa o del prezzo più basso.</a:t>
              </a:r>
            </a:p>
            <a:p>
              <a:pPr marL="457200" indent="-457200" algn="just">
                <a:lnSpc>
                  <a:spcPct val="150000"/>
                </a:lnSpc>
                <a:buFont typeface="Arial" panose="020B0604020202020204" pitchFamily="34" charset="0"/>
                <a:buChar char="•"/>
              </a:pPr>
              <a:r>
                <a:rPr kumimoji="0" lang="it-IT" sz="3200" b="0" i="0" u="none" strike="noStrike" kern="1200" cap="none" spc="0" normalizeH="0" baseline="0" dirty="0" smtClean="0">
                  <a:ln>
                    <a:noFill/>
                  </a:ln>
                  <a:solidFill>
                    <a:schemeClr val="bg1"/>
                  </a:solidFill>
                  <a:effectLst/>
                  <a:uLnTx/>
                  <a:uFillTx/>
                  <a:latin typeface="Open Sans Semibold"/>
                  <a:ea typeface="Open Sans" charset="0"/>
                  <a:cs typeface="Calibri" panose="020F0502020204030204" pitchFamily="34" charset="0"/>
                  <a:sym typeface="Poppins" charset="0"/>
                </a:rPr>
                <a:t>Nel caso di aggiudicazione di una procedura negoziata in base al criterio </a:t>
              </a:r>
              <a:r>
                <a:rPr lang="it-IT" sz="3200" dirty="0" smtClean="0">
                  <a:solidFill>
                    <a:schemeClr val="bg1"/>
                  </a:solidFill>
                  <a:latin typeface="Open Sans Semibold"/>
                  <a:ea typeface="Open Sans" charset="0"/>
                  <a:cs typeface="Calibri" panose="020F0502020204030204" pitchFamily="34" charset="0"/>
                </a:rPr>
                <a:t>del prezzo più basso, le stazioni appaltanti procedono all’esclusione automatica delle offerte anomale anche quando il numero delle offerte ammesse sia pari o superiore a 5.</a:t>
              </a:r>
            </a:p>
            <a:p>
              <a:pPr marL="457200" indent="-457200" algn="just">
                <a:lnSpc>
                  <a:spcPct val="150000"/>
                </a:lnSpc>
                <a:buFont typeface="Arial" panose="020B0604020202020204" pitchFamily="34" charset="0"/>
                <a:buChar char="•"/>
              </a:pPr>
              <a:r>
                <a:rPr kumimoji="0" lang="it-IT" sz="3200" b="0" i="0" u="none" strike="noStrike" kern="1200" cap="none" spc="0" normalizeH="0" baseline="0" dirty="0" smtClean="0">
                  <a:ln>
                    <a:noFill/>
                  </a:ln>
                  <a:solidFill>
                    <a:schemeClr val="bg1"/>
                  </a:solidFill>
                  <a:effectLst/>
                  <a:uLnTx/>
                  <a:uFillTx/>
                  <a:latin typeface="Open Sans Semibold"/>
                  <a:ea typeface="Open Sans" charset="0"/>
                  <a:cs typeface="Calibri" panose="020F0502020204030204" pitchFamily="34" charset="0"/>
                  <a:sym typeface="Poppins" charset="0"/>
                </a:rPr>
                <a:t>Per le modalità di affidamento previste in via transitoria dal D.L. Semplificazioni, la stazione appaltante non richiede le garanzie provvisorie di cui all’art. 93 del </a:t>
              </a:r>
              <a:r>
                <a:rPr kumimoji="0" lang="it-IT" sz="3200" b="0" i="0" u="none" strike="noStrike" kern="1200" cap="none" spc="0" normalizeH="0" baseline="0" dirty="0" err="1" smtClean="0">
                  <a:ln>
                    <a:noFill/>
                  </a:ln>
                  <a:solidFill>
                    <a:schemeClr val="bg1"/>
                  </a:solidFill>
                  <a:effectLst/>
                  <a:uLnTx/>
                  <a:uFillTx/>
                  <a:latin typeface="Open Sans Semibold"/>
                  <a:ea typeface="Open Sans" charset="0"/>
                  <a:cs typeface="Calibri" panose="020F0502020204030204" pitchFamily="34" charset="0"/>
                  <a:sym typeface="Poppins" charset="0"/>
                </a:rPr>
                <a:t>D.Lgs.</a:t>
              </a:r>
              <a:r>
                <a:rPr kumimoji="0" lang="it-IT" sz="3200" b="0" i="0" u="none" strike="noStrike" kern="1200" cap="none" spc="0" normalizeH="0" baseline="0" dirty="0" smtClean="0">
                  <a:ln>
                    <a:noFill/>
                  </a:ln>
                  <a:solidFill>
                    <a:schemeClr val="bg1"/>
                  </a:solidFill>
                  <a:effectLst/>
                  <a:uLnTx/>
                  <a:uFillTx/>
                  <a:latin typeface="Open Sans Semibold"/>
                  <a:ea typeface="Open Sans" charset="0"/>
                  <a:cs typeface="Calibri" panose="020F0502020204030204" pitchFamily="34" charset="0"/>
                  <a:sym typeface="Poppins" charset="0"/>
                </a:rPr>
                <a:t> 50/2016, salvo ricorrano particolari esigenze che ne giustifichino la richiesta. In tal caso il relativo ammontare è dimezzato. </a:t>
              </a:r>
            </a:p>
            <a:p>
              <a:pPr marL="457200" indent="-457200" algn="just">
                <a:lnSpc>
                  <a:spcPct val="150000"/>
                </a:lnSpc>
                <a:buFont typeface="Arial" panose="020B0604020202020204" pitchFamily="34" charset="0"/>
                <a:buChar char="•"/>
              </a:pPr>
              <a:r>
                <a:rPr lang="it-IT" sz="3200" noProof="0" dirty="0" smtClean="0">
                  <a:solidFill>
                    <a:schemeClr val="bg1"/>
                  </a:solidFill>
                  <a:latin typeface="Open Sans Semibold"/>
                  <a:ea typeface="Open Sans" charset="0"/>
                  <a:cs typeface="Calibri" panose="020F0502020204030204" pitchFamily="34" charset="0"/>
                </a:rPr>
                <a:t>In caso di affidamento diretto l’appalto deve essere aggiudicato nel termine massimo di 2 mesi, mentre nel caso di procedure negoziate il termine massimo è di 4 mesi.</a:t>
              </a:r>
              <a:endParaRPr kumimoji="0" lang="it-IT" sz="3000" b="0" i="0" u="none" strike="noStrike" kern="1200" cap="none" spc="0" normalizeH="0" baseline="0" noProof="0" dirty="0">
                <a:ln>
                  <a:noFill/>
                </a:ln>
                <a:solidFill>
                  <a:srgbClr val="F0F2F4">
                    <a:lumMod val="25000"/>
                  </a:srgbClr>
                </a:solidFill>
                <a:effectLst/>
                <a:uLnTx/>
                <a:uFillTx/>
                <a:latin typeface="Open Sans"/>
                <a:ea typeface="Open Sans" charset="0"/>
                <a:cs typeface="Calibri" panose="020F0502020204030204" pitchFamily="34" charset="0"/>
                <a:sym typeface="Poppins" charset="0"/>
              </a:endParaRPr>
            </a:p>
          </p:txBody>
        </p:sp>
      </p:grpSp>
      <p:sp>
        <p:nvSpPr>
          <p:cNvPr id="5" name="Text Box 2">
            <a:extLst>
              <a:ext uri="{FF2B5EF4-FFF2-40B4-BE49-F238E27FC236}">
                <a16:creationId xmlns:a16="http://schemas.microsoft.com/office/drawing/2014/main" xmlns="" id="{864890BA-F0E1-4088-AA45-2FE79B99AEF0}"/>
              </a:ext>
            </a:extLst>
          </p:cNvPr>
          <p:cNvSpPr txBox="1">
            <a:spLocks/>
          </p:cNvSpPr>
          <p:nvPr/>
        </p:nvSpPr>
        <p:spPr bwMode="auto">
          <a:xfrm>
            <a:off x="1894856" y="3473624"/>
            <a:ext cx="16057784" cy="53860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lvl="0" eaLnBrk="1">
              <a:defRPr/>
            </a:pPr>
            <a:r>
              <a:rPr lang="it-IT" altLang="x-none" sz="3000" b="1" dirty="0" smtClean="0">
                <a:solidFill>
                  <a:srgbClr val="2B4390"/>
                </a:solidFill>
                <a:latin typeface="Open Sans Semibold" charset="0"/>
                <a:ea typeface="Open Sans Semibold" charset="0"/>
                <a:cs typeface="Open Sans Semibold" charset="0"/>
                <a:sym typeface="Poppins Medium" charset="0"/>
              </a:rPr>
              <a:t> </a:t>
            </a:r>
            <a:endParaRPr kumimoji="0" lang="x-none"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endParaRPr>
          </a:p>
        </p:txBody>
      </p:sp>
    </p:spTree>
    <p:extLst>
      <p:ext uri="{BB962C8B-B14F-4D97-AF65-F5344CB8AC3E}">
        <p14:creationId xmlns:p14="http://schemas.microsoft.com/office/powerpoint/2010/main" val="2997009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1822848" y="1169368"/>
            <a:ext cx="20522280" cy="9184284"/>
            <a:chOff x="2759075" y="3410541"/>
            <a:chExt cx="11285538" cy="7061309"/>
          </a:xfrm>
        </p:grpSpPr>
        <p:sp>
          <p:nvSpPr>
            <p:cNvPr id="6146" name="Text Box 2"/>
            <p:cNvSpPr txBox="1">
              <a:spLocks/>
            </p:cNvSpPr>
            <p:nvPr/>
          </p:nvSpPr>
          <p:spPr bwMode="auto">
            <a:xfrm>
              <a:off x="2945436" y="5650452"/>
              <a:ext cx="5515990" cy="48509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marL="0" marR="0" lvl="0" indent="0" algn="l" defTabSz="825500" rtl="0" eaLnBrk="1" fontAlgn="base" latinLnBrk="0" hangingPunct="0">
                <a:lnSpc>
                  <a:spcPct val="100000"/>
                </a:lnSpc>
                <a:spcBef>
                  <a:spcPct val="0"/>
                </a:spcBef>
                <a:spcAft>
                  <a:spcPct val="0"/>
                </a:spcAft>
                <a:buClrTx/>
                <a:buSzTx/>
                <a:buFontTx/>
                <a:buNone/>
                <a:tabLst/>
                <a:defRPr/>
              </a:pPr>
              <a:r>
                <a:rPr kumimoji="0" lang="it-IT"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rPr>
                <a:t/>
              </a:r>
              <a:br>
                <a:rPr kumimoji="0" lang="it-IT"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rPr>
              </a:br>
              <a:endParaRPr kumimoji="0" lang="x-none"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endParaRPr>
            </a:p>
          </p:txBody>
        </p:sp>
        <p:sp>
          <p:nvSpPr>
            <p:cNvPr id="6147" name="Text Box 3"/>
            <p:cNvSpPr txBox="1">
              <a:spLocks/>
            </p:cNvSpPr>
            <p:nvPr/>
          </p:nvSpPr>
          <p:spPr bwMode="auto">
            <a:xfrm>
              <a:off x="2759075" y="3410541"/>
              <a:ext cx="11285538" cy="1797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lvl="0" algn="ctr" eaLnBrk="1">
                <a:defRPr/>
              </a:pPr>
              <a:r>
                <a:rPr lang="it-IT" altLang="it-IT" sz="7200" b="1" dirty="0">
                  <a:solidFill>
                    <a:schemeClr val="bg1"/>
                  </a:solidFill>
                  <a:latin typeface="Open Sans Semibold"/>
                </a:rPr>
                <a:t>STUDIO DI CASO</a:t>
              </a:r>
              <a:br>
                <a:rPr lang="it-IT" altLang="it-IT" sz="7200" b="1" dirty="0">
                  <a:solidFill>
                    <a:schemeClr val="bg1"/>
                  </a:solidFill>
                  <a:latin typeface="Open Sans Semibold"/>
                </a:rPr>
              </a:br>
              <a:r>
                <a:rPr lang="it-IT" altLang="it-IT" sz="7200" b="1" dirty="0">
                  <a:solidFill>
                    <a:schemeClr val="bg1"/>
                  </a:solidFill>
                  <a:latin typeface="Open Sans Semibold"/>
                </a:rPr>
                <a:t>ESPOSIZIONE/1</a:t>
              </a:r>
              <a:r>
                <a:rPr lang="it-IT" altLang="it-IT" sz="7200" dirty="0">
                  <a:solidFill>
                    <a:schemeClr val="bg1"/>
                  </a:solidFill>
                  <a:latin typeface="Open Sans Semibold"/>
                </a:rPr>
                <a:t/>
              </a:r>
              <a:br>
                <a:rPr lang="it-IT" altLang="it-IT" sz="7200" dirty="0">
                  <a:solidFill>
                    <a:schemeClr val="bg1"/>
                  </a:solidFill>
                  <a:latin typeface="Open Sans Semibold"/>
                </a:rPr>
              </a:br>
              <a:endParaRPr kumimoji="0" lang="x-none" altLang="x-none" sz="7200" b="1" i="0" u="none" strike="noStrike" kern="1200" cap="none" spc="0" normalizeH="0" baseline="0" noProof="0" dirty="0">
                <a:ln>
                  <a:noFill/>
                </a:ln>
                <a:solidFill>
                  <a:schemeClr val="bg1"/>
                </a:solidFill>
                <a:effectLst/>
                <a:uLnTx/>
                <a:uFillTx/>
                <a:latin typeface="Open Sans Semibold"/>
                <a:ea typeface="Open Sans Semibold" charset="0"/>
                <a:cs typeface="Open Sans Semibold" charset="0"/>
                <a:sym typeface="Poppins Medium" charset="0"/>
              </a:endParaRPr>
            </a:p>
          </p:txBody>
        </p:sp>
        <p:sp>
          <p:nvSpPr>
            <p:cNvPr id="2" name="Rectangle 1"/>
            <p:cNvSpPr/>
            <p:nvPr/>
          </p:nvSpPr>
          <p:spPr>
            <a:xfrm>
              <a:off x="2759075" y="5893000"/>
              <a:ext cx="11285538" cy="4578850"/>
            </a:xfrm>
            <a:prstGeom prst="rect">
              <a:avLst/>
            </a:prstGeom>
          </p:spPr>
          <p:txBody>
            <a:bodyPr wrap="square">
              <a:spAutoFit/>
            </a:bodyPr>
            <a:lstStyle/>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Nel corso dell'anno 2017, la XXXXXXX Ente di ricerca - Amministrazione Statale - sede Napoli - aveva indetto una procedura per l'affidamento del servizio di portierato/reception per le sedi di Napoli e di Portici, nonché del servizio di ronda per il laboratorio, per il periodo 17 luglio 2017 - 28 febbraio 2018, mediante un'unica gara da aggiudicarsi con il criterio del massimo ribasso.</a:t>
              </a:r>
            </a:p>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La gara era stata svolta previa pubblicazione di una "manifestazione di interesse" a tutte le imprese iscritte al </a:t>
              </a:r>
              <a:r>
                <a:rPr lang="it-IT" altLang="it-IT" sz="3200" dirty="0" err="1">
                  <a:solidFill>
                    <a:schemeClr val="bg1"/>
                  </a:solidFill>
                  <a:latin typeface="Open Sans Semibold"/>
                </a:rPr>
                <a:t>Mepa</a:t>
              </a:r>
              <a:r>
                <a:rPr lang="it-IT" altLang="it-IT" sz="3200" dirty="0">
                  <a:solidFill>
                    <a:schemeClr val="bg1"/>
                  </a:solidFill>
                  <a:latin typeface="Open Sans Semibold"/>
                </a:rPr>
                <a:t>, cui faceva seguito l'invito dei cinque concorrenti che avevano chiesto di partecipare, da svolgersi attraverso procedura negoziata.</a:t>
              </a:r>
            </a:p>
            <a:p>
              <a:pPr marL="342900" lvl="0" indent="-342900" algn="just">
                <a:lnSpc>
                  <a:spcPct val="150000"/>
                </a:lnSpc>
                <a:buFont typeface="Arial" panose="020B0604020202020204" pitchFamily="34" charset="0"/>
                <a:buChar char="•"/>
                <a:defRPr/>
              </a:pPr>
              <a:endParaRPr lang="it-IT" sz="3000" dirty="0">
                <a:solidFill>
                  <a:srgbClr val="F0F2F4">
                    <a:lumMod val="25000"/>
                  </a:srgbClr>
                </a:solidFill>
                <a:latin typeface="Open Sans"/>
                <a:ea typeface="Open Sans" charset="0"/>
                <a:cs typeface="Calibri" panose="020F0502020204030204" pitchFamily="34" charset="0"/>
              </a:endParaRPr>
            </a:p>
          </p:txBody>
        </p:sp>
      </p:grpSp>
    </p:spTree>
    <p:extLst>
      <p:ext uri="{BB962C8B-B14F-4D97-AF65-F5344CB8AC3E}">
        <p14:creationId xmlns:p14="http://schemas.microsoft.com/office/powerpoint/2010/main" val="2298964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1750840" y="737320"/>
            <a:ext cx="20846316" cy="12510531"/>
            <a:chOff x="2759075" y="3410541"/>
            <a:chExt cx="11305063" cy="9618686"/>
          </a:xfrm>
        </p:grpSpPr>
        <p:sp>
          <p:nvSpPr>
            <p:cNvPr id="6146" name="Text Box 2"/>
            <p:cNvSpPr txBox="1">
              <a:spLocks/>
            </p:cNvSpPr>
            <p:nvPr/>
          </p:nvSpPr>
          <p:spPr bwMode="auto">
            <a:xfrm>
              <a:off x="2993377" y="5742936"/>
              <a:ext cx="5515990" cy="48509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marL="0" marR="0" lvl="0" indent="0" algn="l" defTabSz="825500" rtl="0" eaLnBrk="1" fontAlgn="base" latinLnBrk="0" hangingPunct="0">
                <a:lnSpc>
                  <a:spcPct val="100000"/>
                </a:lnSpc>
                <a:spcBef>
                  <a:spcPct val="0"/>
                </a:spcBef>
                <a:spcAft>
                  <a:spcPct val="0"/>
                </a:spcAft>
                <a:buClrTx/>
                <a:buSzTx/>
                <a:buFontTx/>
                <a:buNone/>
                <a:tabLst/>
                <a:defRPr/>
              </a:pPr>
              <a:r>
                <a:rPr kumimoji="0" lang="it-IT"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rPr>
                <a:t/>
              </a:r>
              <a:br>
                <a:rPr kumimoji="0" lang="it-IT"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rPr>
              </a:br>
              <a:endParaRPr kumimoji="0" lang="x-none"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endParaRPr>
            </a:p>
          </p:txBody>
        </p:sp>
        <p:sp>
          <p:nvSpPr>
            <p:cNvPr id="6147" name="Text Box 3"/>
            <p:cNvSpPr txBox="1">
              <a:spLocks/>
            </p:cNvSpPr>
            <p:nvPr/>
          </p:nvSpPr>
          <p:spPr bwMode="auto">
            <a:xfrm>
              <a:off x="2759075" y="3410541"/>
              <a:ext cx="11285538" cy="1797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lvl="0" algn="ctr" eaLnBrk="1">
                <a:defRPr/>
              </a:pPr>
              <a:r>
                <a:rPr lang="it-IT" altLang="it-IT" sz="7200" b="1" dirty="0">
                  <a:solidFill>
                    <a:schemeClr val="bg1"/>
                  </a:solidFill>
                  <a:latin typeface="Open Sans Semibold"/>
                </a:rPr>
                <a:t>STUDIO DI CASO</a:t>
              </a:r>
              <a:br>
                <a:rPr lang="it-IT" altLang="it-IT" sz="7200" b="1" dirty="0">
                  <a:solidFill>
                    <a:schemeClr val="bg1"/>
                  </a:solidFill>
                  <a:latin typeface="Open Sans Semibold"/>
                </a:rPr>
              </a:br>
              <a:r>
                <a:rPr lang="it-IT" altLang="it-IT" sz="7200" b="1" dirty="0" smtClean="0">
                  <a:solidFill>
                    <a:schemeClr val="bg1"/>
                  </a:solidFill>
                  <a:latin typeface="Open Sans Semibold"/>
                </a:rPr>
                <a:t>ESPOSIZIONE/2</a:t>
              </a:r>
              <a:endParaRPr kumimoji="0" lang="x-none" altLang="x-none" sz="72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endParaRPr>
            </a:p>
          </p:txBody>
        </p:sp>
        <p:sp>
          <p:nvSpPr>
            <p:cNvPr id="2" name="Rectangle 1"/>
            <p:cNvSpPr/>
            <p:nvPr/>
          </p:nvSpPr>
          <p:spPr>
            <a:xfrm>
              <a:off x="2778600" y="6178698"/>
              <a:ext cx="11285538" cy="6850529"/>
            </a:xfrm>
            <a:prstGeom prst="rect">
              <a:avLst/>
            </a:prstGeom>
          </p:spPr>
          <p:txBody>
            <a:bodyPr wrap="square">
              <a:spAutoFit/>
            </a:bodyPr>
            <a:lstStyle/>
            <a:p>
              <a:pPr marL="342900" indent="-342900" algn="just">
                <a:lnSpc>
                  <a:spcPct val="150000"/>
                </a:lnSpc>
                <a:buFont typeface="Arial" panose="020B0604020202020204" pitchFamily="34" charset="0"/>
                <a:buChar char="•"/>
                <a:defRPr/>
              </a:pPr>
              <a:r>
                <a:rPr lang="it-IT" altLang="it-IT" sz="3200" dirty="0">
                  <a:solidFill>
                    <a:schemeClr val="bg1"/>
                  </a:solidFill>
                  <a:latin typeface="Open Sans Semibold"/>
                </a:rPr>
                <a:t>Avverso gli atti della procedura la ditta XXXXX proponeva ricorso al Tribunale amministrativo della Campania, deducendo la violazione dell'art. </a:t>
              </a:r>
              <a:r>
                <a:rPr lang="it-IT" altLang="it-IT" sz="3200" u="sng" dirty="0">
                  <a:solidFill>
                    <a:schemeClr val="bg1"/>
                  </a:solidFill>
                  <a:latin typeface="Open Sans Semibold"/>
                </a:rPr>
                <a:t>95 comma 3</a:t>
              </a:r>
              <a:r>
                <a:rPr lang="it-IT" altLang="it-IT" sz="3200" dirty="0">
                  <a:solidFill>
                    <a:schemeClr val="bg1"/>
                  </a:solidFill>
                  <a:latin typeface="Open Sans Semibold"/>
                </a:rPr>
                <a:t> del </a:t>
              </a:r>
              <a:r>
                <a:rPr lang="it-IT" altLang="it-IT" sz="3200" u="sng" dirty="0" err="1">
                  <a:solidFill>
                    <a:schemeClr val="bg1"/>
                  </a:solidFill>
                  <a:latin typeface="Open Sans Semibold"/>
                </a:rPr>
                <a:t>D.Lgs.</a:t>
              </a:r>
              <a:r>
                <a:rPr lang="it-IT" altLang="it-IT" sz="3200" u="sng" dirty="0">
                  <a:solidFill>
                    <a:schemeClr val="bg1"/>
                  </a:solidFill>
                  <a:latin typeface="Open Sans Semibold"/>
                </a:rPr>
                <a:t> n. 50 del 2016</a:t>
              </a:r>
              <a:r>
                <a:rPr lang="it-IT" altLang="it-IT" sz="3200" dirty="0">
                  <a:solidFill>
                    <a:schemeClr val="bg1"/>
                  </a:solidFill>
                  <a:latin typeface="Open Sans Semibold"/>
                </a:rPr>
                <a:t>, stante l'obbligo, in caso di appalto per l'affidamento di servizi ad "alta densità di manodopera" (quale sarebbe stato quello in questione), di utilizzare il criterio dell'offerta economicamente più vantaggiosa; contestava inoltre la violazione dell'art. 51 del medesimo </a:t>
              </a:r>
              <a:r>
                <a:rPr lang="it-IT" altLang="it-IT" sz="3200" u="sng" dirty="0" err="1">
                  <a:solidFill>
                    <a:schemeClr val="bg1"/>
                  </a:solidFill>
                  <a:latin typeface="Open Sans Semibold"/>
                </a:rPr>
                <a:t>D.Lgs.</a:t>
              </a:r>
              <a:r>
                <a:rPr lang="it-IT" altLang="it-IT" sz="3200" u="sng" dirty="0">
                  <a:solidFill>
                    <a:schemeClr val="bg1"/>
                  </a:solidFill>
                  <a:latin typeface="Open Sans Semibold"/>
                </a:rPr>
                <a:t> n. 50 del 2016</a:t>
              </a:r>
              <a:r>
                <a:rPr lang="it-IT" altLang="it-IT" sz="3200" dirty="0">
                  <a:solidFill>
                    <a:schemeClr val="bg1"/>
                  </a:solidFill>
                  <a:latin typeface="Open Sans Semibold"/>
                </a:rPr>
                <a:t>, tenuto conto che la procedura di gara - sebbene riferita a servizi ontologicamente differenti - non era stata suddivisa in lotti</a:t>
              </a:r>
              <a:r>
                <a:rPr lang="it-IT" altLang="it-IT" sz="3200" dirty="0" smtClean="0">
                  <a:solidFill>
                    <a:schemeClr val="bg1"/>
                  </a:solidFill>
                  <a:latin typeface="Open Sans Semibold"/>
                </a:rPr>
                <a:t>.</a:t>
              </a:r>
            </a:p>
            <a:p>
              <a:pPr marL="342900" indent="-342900" algn="just">
                <a:lnSpc>
                  <a:spcPct val="150000"/>
                </a:lnSpc>
                <a:buFont typeface="Arial" panose="020B0604020202020204" pitchFamily="34" charset="0"/>
                <a:buChar char="•"/>
                <a:defRPr/>
              </a:pPr>
              <a:r>
                <a:rPr lang="it-IT" sz="3200" dirty="0">
                  <a:solidFill>
                    <a:schemeClr val="bg1"/>
                  </a:solidFill>
                  <a:latin typeface="Open Sans Semibold"/>
                </a:rPr>
                <a:t>A seguito di detta impugnativa la stazione appaltante annullava in autotutela il bando di gara 2017 in ragione, tra l'altro, della ritenuta contrarietà del bando con l'art. 51 del </a:t>
              </a:r>
              <a:r>
                <a:rPr lang="it-IT" sz="3200" dirty="0" err="1">
                  <a:solidFill>
                    <a:schemeClr val="bg1"/>
                  </a:solidFill>
                  <a:latin typeface="Open Sans Semibold"/>
                </a:rPr>
                <a:t>D.Lgs.</a:t>
              </a:r>
              <a:r>
                <a:rPr lang="it-IT" sz="3200" dirty="0">
                  <a:solidFill>
                    <a:schemeClr val="bg1"/>
                  </a:solidFill>
                  <a:latin typeface="Open Sans Semibold"/>
                </a:rPr>
                <a:t> n. 50 del 2016, nella parte in cui la lettera di invito aveva inteso affidare, mediante lotto unico, sia i servizi di vigilanza che i servizi di portierato e reception, così precludendo l'accesso ai soggetti privi di licenza ex art. 134 </a:t>
              </a:r>
              <a:r>
                <a:rPr lang="it-IT" sz="3200" dirty="0" err="1">
                  <a:solidFill>
                    <a:schemeClr val="bg1"/>
                  </a:solidFill>
                  <a:latin typeface="Open Sans Semibold"/>
                </a:rPr>
                <a:t>Tulps</a:t>
              </a:r>
              <a:r>
                <a:rPr lang="it-IT" sz="3200" dirty="0">
                  <a:solidFill>
                    <a:schemeClr val="bg1"/>
                  </a:solidFill>
                  <a:latin typeface="Open Sans Semibold"/>
                </a:rPr>
                <a:t>.</a:t>
              </a:r>
            </a:p>
            <a:p>
              <a:pPr marL="342900" indent="-342900" algn="just">
                <a:lnSpc>
                  <a:spcPct val="150000"/>
                </a:lnSpc>
                <a:buFont typeface="Arial" panose="020B0604020202020204" pitchFamily="34" charset="0"/>
                <a:buChar char="•"/>
                <a:defRPr/>
              </a:pPr>
              <a:endParaRPr lang="it-IT" altLang="it-IT" sz="3200" dirty="0">
                <a:solidFill>
                  <a:schemeClr val="bg1"/>
                </a:solidFill>
                <a:latin typeface="Open Sans Semibold"/>
              </a:endParaRPr>
            </a:p>
            <a:p>
              <a:pPr marL="342900" indent="-342900" algn="just">
                <a:lnSpc>
                  <a:spcPct val="150000"/>
                </a:lnSpc>
                <a:buFont typeface="Arial" panose="020B0604020202020204" pitchFamily="34" charset="0"/>
                <a:buChar char="•"/>
                <a:defRPr/>
              </a:pPr>
              <a:endParaRPr lang="it-IT" sz="3000" dirty="0">
                <a:solidFill>
                  <a:schemeClr val="tx1">
                    <a:lumMod val="25000"/>
                  </a:schemeClr>
                </a:solidFill>
                <a:latin typeface="Open Sans" charset="0"/>
                <a:ea typeface="Open Sans" charset="0"/>
                <a:cs typeface="Open Sans" charset="0"/>
              </a:endParaRPr>
            </a:p>
          </p:txBody>
        </p:sp>
      </p:grpSp>
    </p:spTree>
    <p:extLst>
      <p:ext uri="{BB962C8B-B14F-4D97-AF65-F5344CB8AC3E}">
        <p14:creationId xmlns:p14="http://schemas.microsoft.com/office/powerpoint/2010/main" val="3750853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1822848" y="803528"/>
            <a:ext cx="21098344" cy="13989251"/>
            <a:chOff x="2759075" y="3410541"/>
            <a:chExt cx="11285538" cy="10755593"/>
          </a:xfrm>
        </p:grpSpPr>
        <p:sp>
          <p:nvSpPr>
            <p:cNvPr id="6146" name="Text Box 2"/>
            <p:cNvSpPr txBox="1">
              <a:spLocks/>
            </p:cNvSpPr>
            <p:nvPr/>
          </p:nvSpPr>
          <p:spPr bwMode="auto">
            <a:xfrm>
              <a:off x="2901225" y="5404640"/>
              <a:ext cx="5515990" cy="48509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marL="0" marR="0" lvl="0" indent="0" algn="l" defTabSz="825500" rtl="0" eaLnBrk="1" fontAlgn="base" latinLnBrk="0" hangingPunct="0">
                <a:lnSpc>
                  <a:spcPct val="100000"/>
                </a:lnSpc>
                <a:spcBef>
                  <a:spcPct val="0"/>
                </a:spcBef>
                <a:spcAft>
                  <a:spcPct val="0"/>
                </a:spcAft>
                <a:buClrTx/>
                <a:buSzTx/>
                <a:buFontTx/>
                <a:buNone/>
                <a:tabLst/>
                <a:defRPr/>
              </a:pPr>
              <a:r>
                <a:rPr kumimoji="0" lang="it-IT"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rPr>
                <a:t/>
              </a:r>
              <a:br>
                <a:rPr kumimoji="0" lang="it-IT"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rPr>
              </a:br>
              <a:endParaRPr kumimoji="0" lang="x-none"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endParaRPr>
            </a:p>
          </p:txBody>
        </p:sp>
        <p:sp>
          <p:nvSpPr>
            <p:cNvPr id="6147" name="Text Box 3"/>
            <p:cNvSpPr txBox="1">
              <a:spLocks/>
            </p:cNvSpPr>
            <p:nvPr/>
          </p:nvSpPr>
          <p:spPr bwMode="auto">
            <a:xfrm>
              <a:off x="2759075" y="3410541"/>
              <a:ext cx="11285538" cy="1797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algn="ctr" eaLnBrk="1">
                <a:defRPr/>
              </a:pPr>
              <a:r>
                <a:rPr lang="it-IT" altLang="it-IT" sz="7200" b="1" dirty="0">
                  <a:solidFill>
                    <a:schemeClr val="bg1"/>
                  </a:solidFill>
                  <a:latin typeface="Open Sans Semibold"/>
                </a:rPr>
                <a:t>STUDIO DI CASO</a:t>
              </a:r>
              <a:br>
                <a:rPr lang="it-IT" altLang="it-IT" sz="7200" b="1" dirty="0">
                  <a:solidFill>
                    <a:schemeClr val="bg1"/>
                  </a:solidFill>
                  <a:latin typeface="Open Sans Semibold"/>
                </a:rPr>
              </a:br>
              <a:r>
                <a:rPr lang="it-IT" altLang="it-IT" sz="7200" b="1" dirty="0" smtClean="0">
                  <a:solidFill>
                    <a:schemeClr val="bg1"/>
                  </a:solidFill>
                  <a:latin typeface="Open Sans Semibold"/>
                </a:rPr>
                <a:t>ESPOSIZIONE/3</a:t>
              </a:r>
              <a:endParaRPr lang="x-none" altLang="x-none" sz="7200" b="1">
                <a:solidFill>
                  <a:srgbClr val="2B4390"/>
                </a:solidFill>
                <a:latin typeface="Open Sans Semibold" charset="0"/>
                <a:ea typeface="Open Sans Semibold" charset="0"/>
                <a:cs typeface="Open Sans Semibold" charset="0"/>
                <a:sym typeface="Poppins Medium" charset="0"/>
              </a:endParaRPr>
            </a:p>
            <a:p>
              <a:pPr lvl="0" algn="ctr" eaLnBrk="1">
                <a:defRPr/>
              </a:pPr>
              <a:endParaRPr kumimoji="0" lang="x-none" altLang="x-none" sz="7200" b="1" i="0" u="none" strike="noStrike" kern="1200" cap="none" spc="0" normalizeH="0" baseline="0" noProof="0" dirty="0">
                <a:ln>
                  <a:noFill/>
                </a:ln>
                <a:solidFill>
                  <a:schemeClr val="bg1"/>
                </a:solidFill>
                <a:effectLst/>
                <a:uLnTx/>
                <a:uFillTx/>
                <a:latin typeface="Open Sans Semibold"/>
                <a:ea typeface="Open Sans Semibold" charset="0"/>
                <a:cs typeface="Open Sans Semibold" charset="0"/>
                <a:sym typeface="Poppins Medium" charset="0"/>
              </a:endParaRPr>
            </a:p>
          </p:txBody>
        </p:sp>
        <p:sp>
          <p:nvSpPr>
            <p:cNvPr id="2" name="Rectangle 1"/>
            <p:cNvSpPr/>
            <p:nvPr/>
          </p:nvSpPr>
          <p:spPr>
            <a:xfrm>
              <a:off x="2759075" y="5647344"/>
              <a:ext cx="11285538" cy="8518790"/>
            </a:xfrm>
            <a:prstGeom prst="rect">
              <a:avLst/>
            </a:prstGeom>
          </p:spPr>
          <p:txBody>
            <a:bodyPr wrap="square">
              <a:spAutoFit/>
            </a:bodyPr>
            <a:lstStyle/>
            <a:p>
              <a:pPr marL="457200" indent="-457200" algn="just">
                <a:lnSpc>
                  <a:spcPct val="150000"/>
                </a:lnSpc>
                <a:buFont typeface="Arial" panose="020B0604020202020204" pitchFamily="34" charset="0"/>
                <a:buChar char="•"/>
                <a:defRPr/>
              </a:pPr>
              <a:r>
                <a:rPr lang="it-IT" sz="3200" dirty="0" smtClean="0">
                  <a:solidFill>
                    <a:schemeClr val="bg1"/>
                  </a:solidFill>
                  <a:latin typeface="Open Sans Semibold"/>
                </a:rPr>
                <a:t>All’annullamento </a:t>
              </a:r>
              <a:r>
                <a:rPr lang="it-IT" sz="3200" dirty="0">
                  <a:solidFill>
                    <a:schemeClr val="bg1"/>
                  </a:solidFill>
                  <a:latin typeface="Open Sans Semibold"/>
                </a:rPr>
                <a:t>in autotutela faceva seguito, con sentenza n. XXXX del 2017 del Tribunale adito, la dichiarazione di sopravvenuta improcedibilità del ricorso.</a:t>
              </a:r>
            </a:p>
            <a:p>
              <a:pPr marL="457200" indent="-457200" algn="just">
                <a:lnSpc>
                  <a:spcPct val="150000"/>
                </a:lnSpc>
                <a:buFont typeface="Arial" panose="020B0604020202020204" pitchFamily="34" charset="0"/>
                <a:buChar char="•"/>
                <a:defRPr/>
              </a:pPr>
              <a:r>
                <a:rPr lang="it-IT" sz="3200" dirty="0">
                  <a:solidFill>
                    <a:schemeClr val="bg1"/>
                  </a:solidFill>
                  <a:latin typeface="Open Sans Semibold"/>
                </a:rPr>
                <a:t>Successivamente la medesima stazione appaltante indiceva una nuova gara, con procedura negoziata, con oggetto quantitativamente ridotto rispetto alla precedente in quanto limitata al servizio di portierato/reception (con "stralcio", dunque, del servizio di ronda).</a:t>
              </a:r>
            </a:p>
            <a:p>
              <a:pPr marL="457200" indent="-457200" algn="just">
                <a:lnSpc>
                  <a:spcPct val="150000"/>
                </a:lnSpc>
                <a:buFont typeface="Arial" panose="020B0604020202020204" pitchFamily="34" charset="0"/>
                <a:buChar char="•"/>
                <a:defRPr/>
              </a:pPr>
              <a:r>
                <a:rPr lang="it-IT" sz="3200" dirty="0">
                  <a:solidFill>
                    <a:schemeClr val="bg1"/>
                  </a:solidFill>
                  <a:latin typeface="Open Sans Semibold"/>
                </a:rPr>
                <a:t>La stazione appaltante individuava sempre come criterio di selezione quello del massimo ribasso, senza però invitare la ricorrente ditta XXXX </a:t>
              </a:r>
              <a:r>
                <a:rPr lang="it-IT" sz="3200" dirty="0" err="1">
                  <a:solidFill>
                    <a:schemeClr val="bg1"/>
                  </a:solidFill>
                  <a:latin typeface="Open Sans Semibold"/>
                </a:rPr>
                <a:t>s.p.a.</a:t>
              </a:r>
              <a:r>
                <a:rPr lang="it-IT" sz="3200" dirty="0">
                  <a:solidFill>
                    <a:schemeClr val="bg1"/>
                  </a:solidFill>
                  <a:latin typeface="Open Sans Semibold"/>
                </a:rPr>
                <a:t>,  attuale gestore dei servizi</a:t>
              </a:r>
              <a:r>
                <a:rPr lang="it-IT" sz="3200" dirty="0" smtClean="0">
                  <a:solidFill>
                    <a:schemeClr val="bg1"/>
                  </a:solidFill>
                  <a:latin typeface="Open Sans Semibold"/>
                </a:rPr>
                <a:t>.</a:t>
              </a:r>
            </a:p>
            <a:p>
              <a:pPr marL="457200" indent="-457200" algn="just">
                <a:lnSpc>
                  <a:spcPct val="150000"/>
                </a:lnSpc>
                <a:buFont typeface="Arial" panose="020B0604020202020204" pitchFamily="34" charset="0"/>
                <a:buChar char="•"/>
                <a:defRPr/>
              </a:pPr>
              <a:r>
                <a:rPr lang="it-IT" sz="3200" dirty="0">
                  <a:solidFill>
                    <a:schemeClr val="bg1"/>
                  </a:solidFill>
                  <a:latin typeface="Open Sans Semibold"/>
                </a:rPr>
                <a:t>Quest'ultima proponeva allora un nuovo ricorso al Tribunale amministrativo della Campania, deducendo in particolare la violazione degli artt. 50 e 95 del Codice dei contratti pubblici, avendo la stazione appaltante reiterato una illegittima determinazione del criterio di aggiudicazione, peraltro contraddittoria ed illogica rispetto alle precedenti determinazioni di far luogo al ritiro in autotutela della precedente gara.</a:t>
              </a:r>
            </a:p>
            <a:p>
              <a:pPr algn="just">
                <a:lnSpc>
                  <a:spcPct val="150000"/>
                </a:lnSpc>
                <a:defRPr/>
              </a:pPr>
              <a:endParaRPr lang="it-IT" sz="3200" dirty="0">
                <a:solidFill>
                  <a:schemeClr val="bg1"/>
                </a:solidFill>
                <a:latin typeface="Open Sans Semibold"/>
              </a:endParaRPr>
            </a:p>
            <a:p>
              <a:pPr marL="457200" indent="-457200" algn="just">
                <a:lnSpc>
                  <a:spcPct val="150000"/>
                </a:lnSpc>
                <a:buFont typeface="Arial" panose="020B0604020202020204" pitchFamily="34" charset="0"/>
                <a:buChar char="•"/>
              </a:pPr>
              <a:r>
                <a:rPr lang="it-IT" altLang="it-IT" sz="3200" dirty="0" smtClean="0">
                  <a:solidFill>
                    <a:schemeClr val="bg1"/>
                  </a:solidFill>
                  <a:latin typeface="Open Sans Semibold"/>
                </a:rPr>
                <a:t> </a:t>
              </a:r>
              <a:endParaRPr lang="it-IT" sz="3000" dirty="0">
                <a:solidFill>
                  <a:srgbClr val="F0F2F4">
                    <a:lumMod val="25000"/>
                  </a:srgbClr>
                </a:solidFill>
                <a:latin typeface="Open Sans"/>
                <a:ea typeface="Open Sans" charset="0"/>
                <a:cs typeface="Calibri" panose="020F0502020204030204" pitchFamily="34" charset="0"/>
              </a:endParaRPr>
            </a:p>
            <a:p>
              <a:pPr marL="342900" lvl="0" indent="-342900" algn="just">
                <a:lnSpc>
                  <a:spcPct val="150000"/>
                </a:lnSpc>
                <a:buFont typeface="Arial" panose="020B0604020202020204" pitchFamily="34" charset="0"/>
                <a:buChar char="•"/>
                <a:defRPr/>
              </a:pPr>
              <a:endParaRPr lang="it-IT" sz="3000" dirty="0">
                <a:solidFill>
                  <a:srgbClr val="F0F2F4">
                    <a:lumMod val="25000"/>
                  </a:srgbClr>
                </a:solidFill>
                <a:latin typeface="Open Sans"/>
                <a:ea typeface="Open Sans" charset="0"/>
                <a:cs typeface="Calibri" panose="020F0502020204030204" pitchFamily="34" charset="0"/>
              </a:endParaRPr>
            </a:p>
            <a:p>
              <a:pPr marL="342900" lvl="0" indent="-342900" algn="just">
                <a:lnSpc>
                  <a:spcPct val="150000"/>
                </a:lnSpc>
                <a:buFont typeface="Arial" panose="020B0604020202020204" pitchFamily="34" charset="0"/>
                <a:buChar char="•"/>
                <a:defRPr/>
              </a:pPr>
              <a:endParaRPr lang="it-IT" sz="3000" dirty="0">
                <a:solidFill>
                  <a:srgbClr val="F0F2F4">
                    <a:lumMod val="25000"/>
                  </a:srgbClr>
                </a:solidFill>
                <a:latin typeface="Open Sans"/>
                <a:ea typeface="Open Sans" charset="0"/>
                <a:cs typeface="Calibri" panose="020F0502020204030204" pitchFamily="34" charset="0"/>
              </a:endParaRPr>
            </a:p>
          </p:txBody>
        </p:sp>
      </p:grpSp>
    </p:spTree>
    <p:extLst>
      <p:ext uri="{BB962C8B-B14F-4D97-AF65-F5344CB8AC3E}">
        <p14:creationId xmlns:p14="http://schemas.microsoft.com/office/powerpoint/2010/main" val="838291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1642828" y="803528"/>
            <a:ext cx="21278364" cy="13959981"/>
            <a:chOff x="2662782" y="3410541"/>
            <a:chExt cx="11381831" cy="10733090"/>
          </a:xfrm>
        </p:grpSpPr>
        <p:sp>
          <p:nvSpPr>
            <p:cNvPr id="6146" name="Text Box 2"/>
            <p:cNvSpPr txBox="1">
              <a:spLocks/>
            </p:cNvSpPr>
            <p:nvPr/>
          </p:nvSpPr>
          <p:spPr bwMode="auto">
            <a:xfrm>
              <a:off x="2990178" y="5530185"/>
              <a:ext cx="5515990" cy="48509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lvl="0" eaLnBrk="1">
                <a:defRPr/>
              </a:pPr>
              <a:r>
                <a:rPr kumimoji="0" lang="it-IT"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rPr>
                <a:t/>
              </a:r>
              <a:br>
                <a:rPr kumimoji="0" lang="it-IT"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rPr>
              </a:br>
              <a:endParaRPr kumimoji="0" lang="x-none"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endParaRPr>
            </a:p>
          </p:txBody>
        </p:sp>
        <p:sp>
          <p:nvSpPr>
            <p:cNvPr id="6147" name="Text Box 3"/>
            <p:cNvSpPr txBox="1">
              <a:spLocks/>
            </p:cNvSpPr>
            <p:nvPr/>
          </p:nvSpPr>
          <p:spPr bwMode="auto">
            <a:xfrm>
              <a:off x="2759075" y="3410541"/>
              <a:ext cx="11285538" cy="1797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algn="ctr" eaLnBrk="1">
                <a:defRPr/>
              </a:pPr>
              <a:r>
                <a:rPr lang="it-IT" altLang="it-IT" sz="7200" b="1" dirty="0">
                  <a:solidFill>
                    <a:schemeClr val="bg1"/>
                  </a:solidFill>
                  <a:latin typeface="Open Sans Semibold"/>
                </a:rPr>
                <a:t>STUDIO DI CASO</a:t>
              </a:r>
              <a:br>
                <a:rPr lang="it-IT" altLang="it-IT" sz="7200" b="1" dirty="0">
                  <a:solidFill>
                    <a:schemeClr val="bg1"/>
                  </a:solidFill>
                  <a:latin typeface="Open Sans Semibold"/>
                </a:rPr>
              </a:br>
              <a:r>
                <a:rPr lang="it-IT" altLang="it-IT" sz="7200" b="1" dirty="0" smtClean="0">
                  <a:solidFill>
                    <a:schemeClr val="bg1"/>
                  </a:solidFill>
                  <a:latin typeface="Open Sans Semibold"/>
                </a:rPr>
                <a:t>ESPOSIZIONE/4</a:t>
              </a:r>
              <a:endParaRPr lang="x-none" altLang="x-none" sz="7200" b="1">
                <a:solidFill>
                  <a:srgbClr val="2B4390"/>
                </a:solidFill>
                <a:latin typeface="Open Sans Semibold" charset="0"/>
                <a:ea typeface="Open Sans Semibold" charset="0"/>
                <a:cs typeface="Open Sans Semibold" charset="0"/>
                <a:sym typeface="Poppins Medium" charset="0"/>
              </a:endParaRPr>
            </a:p>
            <a:p>
              <a:pPr eaLnBrk="1">
                <a:defRPr/>
              </a:pPr>
              <a:endParaRPr lang="x-none" altLang="x-none" sz="7200" b="1" dirty="0">
                <a:solidFill>
                  <a:schemeClr val="bg2"/>
                </a:solidFill>
                <a:latin typeface="Open Sans Semibold" charset="0"/>
                <a:ea typeface="Open Sans Semibold" charset="0"/>
                <a:cs typeface="Open Sans Semibold" charset="0"/>
                <a:sym typeface="Poppins Medium" charset="0"/>
              </a:endParaRPr>
            </a:p>
          </p:txBody>
        </p:sp>
        <p:sp>
          <p:nvSpPr>
            <p:cNvPr id="2" name="Rectangle 1"/>
            <p:cNvSpPr/>
            <p:nvPr/>
          </p:nvSpPr>
          <p:spPr>
            <a:xfrm>
              <a:off x="2662782" y="6192758"/>
              <a:ext cx="11285538" cy="7950873"/>
            </a:xfrm>
            <a:prstGeom prst="rect">
              <a:avLst/>
            </a:prstGeom>
          </p:spPr>
          <p:txBody>
            <a:bodyPr wrap="square">
              <a:spAutoFit/>
            </a:bodyPr>
            <a:lstStyle/>
            <a:p>
              <a:pPr marL="457200" indent="-457200" algn="just">
                <a:lnSpc>
                  <a:spcPct val="150000"/>
                </a:lnSpc>
                <a:buFont typeface="Arial" panose="020B0604020202020204" pitchFamily="34" charset="0"/>
                <a:buChar char="•"/>
              </a:pPr>
              <a:r>
                <a:rPr lang="it-IT" sz="3200" dirty="0" smtClean="0">
                  <a:solidFill>
                    <a:schemeClr val="bg1"/>
                  </a:solidFill>
                  <a:latin typeface="Open Sans Semibold"/>
                </a:rPr>
                <a:t>Lamentava </a:t>
              </a:r>
              <a:r>
                <a:rPr lang="it-IT" sz="3200" dirty="0">
                  <a:solidFill>
                    <a:schemeClr val="bg1"/>
                  </a:solidFill>
                  <a:latin typeface="Open Sans Semibold"/>
                </a:rPr>
                <a:t>inoltre un eccesso di potere per sviamento, essendosi fatto luogo - mediante inviti - ad una procedura negoziata in luogo di una procedura aperta; la scelta dell'amministrazione di optare per una procedura negoziata sarebbe in controtendenza rispetto al suo precedente intendimento di garantire un confronto concorrenziale aperto, avendo nel 2016 indetto una procedura aperta (aggiudicata a XXXXX </a:t>
              </a:r>
              <a:r>
                <a:rPr lang="it-IT" sz="3200" dirty="0" err="1">
                  <a:solidFill>
                    <a:schemeClr val="bg1"/>
                  </a:solidFill>
                  <a:latin typeface="Open Sans Semibold"/>
                </a:rPr>
                <a:t>s.p.a.</a:t>
              </a:r>
              <a:r>
                <a:rPr lang="it-IT" sz="3200" dirty="0">
                  <a:solidFill>
                    <a:schemeClr val="bg1"/>
                  </a:solidFill>
                  <a:latin typeface="Open Sans Semibold"/>
                </a:rPr>
                <a:t>) e, nel 2017, una manifestazione di interesse a partecipare alla gara destinato a tutti gli operatori della vigilanza iscritti al </a:t>
              </a:r>
              <a:r>
                <a:rPr lang="it-IT" sz="3200" dirty="0" err="1">
                  <a:solidFill>
                    <a:schemeClr val="bg1"/>
                  </a:solidFill>
                  <a:latin typeface="Open Sans Semibold"/>
                </a:rPr>
                <a:t>Mepa</a:t>
              </a:r>
              <a:r>
                <a:rPr lang="it-IT" sz="3200" dirty="0">
                  <a:solidFill>
                    <a:schemeClr val="bg1"/>
                  </a:solidFill>
                  <a:latin typeface="Open Sans Semibold"/>
                </a:rPr>
                <a:t>. Contestava quindi la decisione di non invitare la ricorrente, non potendo trovare applicazione nel caso di specie il cd. principio di rotazione</a:t>
              </a:r>
              <a:r>
                <a:rPr lang="it-IT" sz="3200" dirty="0" smtClean="0">
                  <a:solidFill>
                    <a:schemeClr val="bg1"/>
                  </a:solidFill>
                  <a:latin typeface="Open Sans Semibold"/>
                </a:rPr>
                <a:t>.</a:t>
              </a:r>
            </a:p>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Più nello specifico, l'appellante sostiene che il principio di rotazione potrebbe trovare applicazione solo nel caso di invito del gestore uscente del servizio - aggiudicatario a mezzo affidamento diretto o procedura negoziata - ad una successiva procedura negoziata ex art. 36 comma 2 </a:t>
              </a:r>
              <a:r>
                <a:rPr lang="it-IT" altLang="it-IT" sz="3200" dirty="0" err="1">
                  <a:solidFill>
                    <a:schemeClr val="bg1"/>
                  </a:solidFill>
                  <a:latin typeface="Open Sans Semibold"/>
                </a:rPr>
                <a:t>D.Lgs.</a:t>
              </a:r>
              <a:r>
                <a:rPr lang="it-IT" altLang="it-IT" sz="3200" dirty="0">
                  <a:solidFill>
                    <a:schemeClr val="bg1"/>
                  </a:solidFill>
                  <a:latin typeface="Open Sans Semibold"/>
                </a:rPr>
                <a:t> n. 50 del 2016.</a:t>
              </a:r>
            </a:p>
            <a:p>
              <a:pPr marL="457200" indent="-457200" algn="just">
                <a:lnSpc>
                  <a:spcPct val="150000"/>
                </a:lnSpc>
                <a:buFont typeface="Arial" panose="020B0604020202020204" pitchFamily="34" charset="0"/>
                <a:buChar char="•"/>
              </a:pPr>
              <a:endParaRPr lang="it-IT" sz="3200" dirty="0">
                <a:solidFill>
                  <a:schemeClr val="bg1"/>
                </a:solidFill>
                <a:latin typeface="Open Sans Semibold"/>
              </a:endParaRPr>
            </a:p>
            <a:p>
              <a:pPr marL="457200" indent="-457200" algn="just">
                <a:lnSpc>
                  <a:spcPct val="150000"/>
                </a:lnSpc>
                <a:buFont typeface="Arial" panose="020B0604020202020204" pitchFamily="34" charset="0"/>
                <a:buChar char="•"/>
              </a:pPr>
              <a:r>
                <a:rPr lang="it-IT" altLang="it-IT" sz="3200" dirty="0" smtClean="0">
                  <a:solidFill>
                    <a:schemeClr val="bg1"/>
                  </a:solidFill>
                  <a:latin typeface="Open Sans Semibold"/>
                </a:rPr>
                <a:t> </a:t>
              </a:r>
              <a:endParaRPr kumimoji="0" lang="it-IT" sz="3000" b="0" i="0" u="none" strike="noStrike" kern="1200" cap="none" spc="0" normalizeH="0" baseline="0" noProof="0" dirty="0">
                <a:ln>
                  <a:noFill/>
                </a:ln>
                <a:solidFill>
                  <a:srgbClr val="4D5556"/>
                </a:solidFill>
                <a:effectLst/>
                <a:uLnTx/>
                <a:uFillTx/>
                <a:latin typeface="Open Sans" charset="0"/>
                <a:ea typeface="Open Sans" charset="0"/>
                <a:cs typeface="Open Sans" charset="0"/>
                <a:sym typeface="Poppins" charset="0"/>
              </a:endParaRPr>
            </a:p>
            <a:p>
              <a:pPr marL="342900" marR="0" lvl="0" indent="-342900" algn="just" defTabSz="825500" rtl="0" eaLnBrk="0" fontAlgn="base" latinLnBrk="0" hangingPunct="0">
                <a:lnSpc>
                  <a:spcPct val="150000"/>
                </a:lnSpc>
                <a:spcBef>
                  <a:spcPct val="0"/>
                </a:spcBef>
                <a:spcAft>
                  <a:spcPct val="0"/>
                </a:spcAft>
                <a:buClrTx/>
                <a:buSzTx/>
                <a:buFont typeface="Arial" panose="020B0604020202020204" pitchFamily="34" charset="0"/>
                <a:buChar char="•"/>
                <a:tabLst/>
                <a:defRPr/>
              </a:pPr>
              <a:endParaRPr kumimoji="0" lang="it-IT" sz="3000" b="0" i="0" u="none" strike="noStrike" kern="1200" cap="none" spc="0" normalizeH="0" baseline="0" noProof="0" dirty="0">
                <a:ln>
                  <a:noFill/>
                </a:ln>
                <a:solidFill>
                  <a:srgbClr val="F0F2F4">
                    <a:lumMod val="25000"/>
                  </a:srgbClr>
                </a:solidFill>
                <a:effectLst/>
                <a:uLnTx/>
                <a:uFillTx/>
                <a:latin typeface="Open Sans"/>
                <a:ea typeface="Open Sans" charset="0"/>
                <a:cs typeface="Calibri" panose="020F0502020204030204" pitchFamily="34" charset="0"/>
                <a:sym typeface="Poppins" charset="0"/>
              </a:endParaRPr>
            </a:p>
            <a:p>
              <a:pPr marL="342900" marR="0" lvl="0" indent="-342900" algn="just" defTabSz="825500" rtl="0" eaLnBrk="0" fontAlgn="base" latinLnBrk="0" hangingPunct="0">
                <a:lnSpc>
                  <a:spcPct val="150000"/>
                </a:lnSpc>
                <a:spcBef>
                  <a:spcPct val="0"/>
                </a:spcBef>
                <a:spcAft>
                  <a:spcPct val="0"/>
                </a:spcAft>
                <a:buClrTx/>
                <a:buSzTx/>
                <a:buFont typeface="Arial" panose="020B0604020202020204" pitchFamily="34" charset="0"/>
                <a:buChar char="•"/>
                <a:tabLst/>
                <a:defRPr/>
              </a:pPr>
              <a:endParaRPr kumimoji="0" lang="it-IT" sz="3000" b="0" i="0" u="none" strike="noStrike" kern="1200" cap="none" spc="0" normalizeH="0" baseline="0" noProof="0" dirty="0">
                <a:ln>
                  <a:noFill/>
                </a:ln>
                <a:solidFill>
                  <a:srgbClr val="F0F2F4">
                    <a:lumMod val="25000"/>
                  </a:srgbClr>
                </a:solidFill>
                <a:effectLst/>
                <a:uLnTx/>
                <a:uFillTx/>
                <a:latin typeface="Open Sans"/>
                <a:ea typeface="Open Sans" charset="0"/>
                <a:cs typeface="Calibri" panose="020F0502020204030204" pitchFamily="34" charset="0"/>
                <a:sym typeface="Poppins" charset="0"/>
              </a:endParaRPr>
            </a:p>
          </p:txBody>
        </p:sp>
      </p:grpSp>
    </p:spTree>
    <p:extLst>
      <p:ext uri="{BB962C8B-B14F-4D97-AF65-F5344CB8AC3E}">
        <p14:creationId xmlns:p14="http://schemas.microsoft.com/office/powerpoint/2010/main" val="3986874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1822848" y="803528"/>
            <a:ext cx="21098344" cy="12436484"/>
            <a:chOff x="2759075" y="3410541"/>
            <a:chExt cx="11285538" cy="9561753"/>
          </a:xfrm>
        </p:grpSpPr>
        <p:sp>
          <p:nvSpPr>
            <p:cNvPr id="6146" name="Text Box 2"/>
            <p:cNvSpPr txBox="1">
              <a:spLocks/>
            </p:cNvSpPr>
            <p:nvPr/>
          </p:nvSpPr>
          <p:spPr bwMode="auto">
            <a:xfrm>
              <a:off x="2951661" y="5564307"/>
              <a:ext cx="7703439" cy="2721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lvl="0" eaLnBrk="1">
                <a:defRPr/>
              </a:pPr>
              <a:endParaRPr kumimoji="0" lang="x-none"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endParaRPr>
            </a:p>
          </p:txBody>
        </p:sp>
        <p:sp>
          <p:nvSpPr>
            <p:cNvPr id="6147" name="Text Box 3"/>
            <p:cNvSpPr txBox="1">
              <a:spLocks/>
            </p:cNvSpPr>
            <p:nvPr/>
          </p:nvSpPr>
          <p:spPr bwMode="auto">
            <a:xfrm>
              <a:off x="2759075" y="3410541"/>
              <a:ext cx="11285538" cy="1797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algn="ctr" eaLnBrk="1">
                <a:defRPr/>
              </a:pPr>
              <a:r>
                <a:rPr lang="it-IT" altLang="it-IT" sz="7200" b="1" dirty="0">
                  <a:solidFill>
                    <a:schemeClr val="bg1"/>
                  </a:solidFill>
                  <a:latin typeface="Open Sans Semibold"/>
                </a:rPr>
                <a:t>STUDIO DI CASO</a:t>
              </a:r>
              <a:br>
                <a:rPr lang="it-IT" altLang="it-IT" sz="7200" b="1" dirty="0">
                  <a:solidFill>
                    <a:schemeClr val="bg1"/>
                  </a:solidFill>
                  <a:latin typeface="Open Sans Semibold"/>
                </a:rPr>
              </a:br>
              <a:r>
                <a:rPr lang="it-IT" altLang="it-IT" sz="7200" b="1" dirty="0" smtClean="0">
                  <a:solidFill>
                    <a:schemeClr val="bg1"/>
                  </a:solidFill>
                  <a:latin typeface="Open Sans Semibold"/>
                </a:rPr>
                <a:t>ESPOSIZIONE/5</a:t>
              </a:r>
              <a:endParaRPr lang="x-none" altLang="x-none" sz="7200" b="1">
                <a:solidFill>
                  <a:srgbClr val="2B4390"/>
                </a:solidFill>
                <a:latin typeface="Open Sans Semibold" charset="0"/>
                <a:ea typeface="Open Sans Semibold" charset="0"/>
                <a:cs typeface="Open Sans Semibold" charset="0"/>
                <a:sym typeface="Poppins Medium" charset="0"/>
              </a:endParaRPr>
            </a:p>
            <a:p>
              <a:pPr marL="0" marR="0" lvl="0" indent="0" algn="ctr" defTabSz="825500" rtl="0" eaLnBrk="1" fontAlgn="base" latinLnBrk="0" hangingPunct="0">
                <a:lnSpc>
                  <a:spcPct val="100000"/>
                </a:lnSpc>
                <a:spcBef>
                  <a:spcPct val="0"/>
                </a:spcBef>
                <a:spcAft>
                  <a:spcPct val="0"/>
                </a:spcAft>
                <a:buClrTx/>
                <a:buSzTx/>
                <a:buFontTx/>
                <a:buNone/>
                <a:tabLst/>
                <a:defRPr/>
              </a:pPr>
              <a:endParaRPr kumimoji="0" lang="x-none" altLang="x-none" sz="72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endParaRPr>
            </a:p>
          </p:txBody>
        </p:sp>
        <p:sp>
          <p:nvSpPr>
            <p:cNvPr id="2" name="Rectangle 1"/>
            <p:cNvSpPr/>
            <p:nvPr/>
          </p:nvSpPr>
          <p:spPr>
            <a:xfrm>
              <a:off x="2759075" y="6192756"/>
              <a:ext cx="11285538" cy="6779538"/>
            </a:xfrm>
            <a:prstGeom prst="rect">
              <a:avLst/>
            </a:prstGeom>
          </p:spPr>
          <p:txBody>
            <a:bodyPr wrap="square">
              <a:spAutoFit/>
            </a:bodyPr>
            <a:lstStyle/>
            <a:p>
              <a:pPr marL="457200" indent="-457200" algn="just">
                <a:lnSpc>
                  <a:spcPct val="150000"/>
                </a:lnSpc>
                <a:buFont typeface="Arial" panose="020B0604020202020204" pitchFamily="34" charset="0"/>
                <a:buChar char="•"/>
              </a:pPr>
              <a:r>
                <a:rPr lang="it-IT" altLang="it-IT" sz="3200" dirty="0" smtClean="0">
                  <a:solidFill>
                    <a:schemeClr val="bg1"/>
                  </a:solidFill>
                  <a:latin typeface="Open Sans Semibold"/>
                </a:rPr>
                <a:t>Sarebbero </a:t>
              </a:r>
              <a:r>
                <a:rPr lang="it-IT" altLang="it-IT" sz="3200" dirty="0">
                  <a:solidFill>
                    <a:schemeClr val="bg1"/>
                  </a:solidFill>
                  <a:latin typeface="Open Sans Semibold"/>
                </a:rPr>
                <a:t>dunque inconferenti, per difetto di presupposti, i richiami ai principi in tema di rotazione e di mancato invito del precedente gestore, atteso che detto principio non potrebbe trovare applicazione laddove il nuovo affidamento avvenga tramite procedure negoziate ed il precedente sia avvenuto con procedure ordinarie o comunque aperte al mercato, nelle quali la stazione appaltante non operi alcuna limitazione in ordine al numero di operatori economici tra i quali effettuare la selezione.</a:t>
              </a:r>
            </a:p>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Sotto un ulteriore profilo, l'appellante deduce che la decisione di escludere il precedente gestore invocando il principio di rotazione potrebbe essere ipotizzata solamente quando i servizi da appaltare siano esattamente gli stessi rispetto a quelli oggetto della precedente gara, laddove nel caso di specie tra la prima e la seconda gara sarebbe stato modificato l'oggetto della procedura.</a:t>
              </a:r>
            </a:p>
            <a:p>
              <a:pPr algn="just">
                <a:lnSpc>
                  <a:spcPct val="150000"/>
                </a:lnSpc>
              </a:pPr>
              <a:endParaRPr kumimoji="0" lang="it-IT" sz="3000" b="0" i="0" u="none" strike="noStrike" kern="1200" cap="none" spc="0" normalizeH="0" baseline="0" noProof="0" dirty="0">
                <a:ln>
                  <a:noFill/>
                </a:ln>
                <a:solidFill>
                  <a:srgbClr val="4D5556"/>
                </a:solidFill>
                <a:effectLst/>
                <a:uLnTx/>
                <a:uFillTx/>
                <a:latin typeface="Open Sans" charset="0"/>
                <a:ea typeface="Open Sans" charset="0"/>
                <a:cs typeface="Open Sans" charset="0"/>
                <a:sym typeface="Poppins" charset="0"/>
              </a:endParaRPr>
            </a:p>
            <a:p>
              <a:pPr marL="342900" marR="0" lvl="0" indent="-342900" algn="just" defTabSz="825500" rtl="0" eaLnBrk="0" fontAlgn="base" latinLnBrk="0" hangingPunct="0">
                <a:lnSpc>
                  <a:spcPct val="150000"/>
                </a:lnSpc>
                <a:spcBef>
                  <a:spcPct val="0"/>
                </a:spcBef>
                <a:spcAft>
                  <a:spcPct val="0"/>
                </a:spcAft>
                <a:buClrTx/>
                <a:buSzTx/>
                <a:buFont typeface="Arial" panose="020B0604020202020204" pitchFamily="34" charset="0"/>
                <a:buChar char="•"/>
                <a:tabLst/>
                <a:defRPr/>
              </a:pPr>
              <a:endParaRPr kumimoji="0" lang="it-IT" sz="3000" b="0" i="0" u="none" strike="noStrike" kern="1200" cap="none" spc="0" normalizeH="0" baseline="0" noProof="0" dirty="0">
                <a:ln>
                  <a:noFill/>
                </a:ln>
                <a:solidFill>
                  <a:srgbClr val="F0F2F4">
                    <a:lumMod val="25000"/>
                  </a:srgbClr>
                </a:solidFill>
                <a:effectLst/>
                <a:uLnTx/>
                <a:uFillTx/>
                <a:latin typeface="Open Sans"/>
                <a:ea typeface="Open Sans" charset="0"/>
                <a:cs typeface="Calibri" panose="020F0502020204030204" pitchFamily="34" charset="0"/>
                <a:sym typeface="Poppins" charset="0"/>
              </a:endParaRPr>
            </a:p>
            <a:p>
              <a:pPr marL="342900" marR="0" lvl="0" indent="-342900" algn="just" defTabSz="825500" rtl="0" eaLnBrk="0" fontAlgn="base" latinLnBrk="0" hangingPunct="0">
                <a:lnSpc>
                  <a:spcPct val="150000"/>
                </a:lnSpc>
                <a:spcBef>
                  <a:spcPct val="0"/>
                </a:spcBef>
                <a:spcAft>
                  <a:spcPct val="0"/>
                </a:spcAft>
                <a:buClrTx/>
                <a:buSzTx/>
                <a:buFont typeface="Arial" panose="020B0604020202020204" pitchFamily="34" charset="0"/>
                <a:buChar char="•"/>
                <a:tabLst/>
                <a:defRPr/>
              </a:pPr>
              <a:endParaRPr kumimoji="0" lang="it-IT" sz="3000" b="0" i="0" u="none" strike="noStrike" kern="1200" cap="none" spc="0" normalizeH="0" baseline="0" noProof="0" dirty="0">
                <a:ln>
                  <a:noFill/>
                </a:ln>
                <a:solidFill>
                  <a:srgbClr val="F0F2F4">
                    <a:lumMod val="25000"/>
                  </a:srgbClr>
                </a:solidFill>
                <a:effectLst/>
                <a:uLnTx/>
                <a:uFillTx/>
                <a:latin typeface="Open Sans"/>
                <a:ea typeface="Open Sans" charset="0"/>
                <a:cs typeface="Calibri" panose="020F0502020204030204" pitchFamily="34" charset="0"/>
                <a:sym typeface="Poppins" charset="0"/>
              </a:endParaRPr>
            </a:p>
          </p:txBody>
        </p:sp>
      </p:grpSp>
    </p:spTree>
    <p:extLst>
      <p:ext uri="{BB962C8B-B14F-4D97-AF65-F5344CB8AC3E}">
        <p14:creationId xmlns:p14="http://schemas.microsoft.com/office/powerpoint/2010/main" val="2781055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1822848" y="2105471"/>
            <a:ext cx="21098344" cy="10617998"/>
            <a:chOff x="2759075" y="4411537"/>
            <a:chExt cx="11285538" cy="8163617"/>
          </a:xfrm>
        </p:grpSpPr>
        <p:sp>
          <p:nvSpPr>
            <p:cNvPr id="6147" name="Text Box 3"/>
            <p:cNvSpPr txBox="1">
              <a:spLocks/>
            </p:cNvSpPr>
            <p:nvPr/>
          </p:nvSpPr>
          <p:spPr bwMode="auto">
            <a:xfrm>
              <a:off x="2759075" y="4411537"/>
              <a:ext cx="11285538" cy="1797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algn="ctr" eaLnBrk="1">
                <a:defRPr/>
              </a:pPr>
              <a:r>
                <a:rPr lang="it-IT" altLang="it-IT" sz="7200" b="1" dirty="0" smtClean="0">
                  <a:solidFill>
                    <a:schemeClr val="bg1"/>
                  </a:solidFill>
                  <a:latin typeface="Open Sans Semibold"/>
                </a:rPr>
                <a:t>SOLUZIONE STUDIO DI CASO/1</a:t>
              </a:r>
              <a:endParaRPr lang="x-none" altLang="x-none" sz="7200" b="1" smtClean="0">
                <a:solidFill>
                  <a:srgbClr val="2B4390"/>
                </a:solidFill>
                <a:latin typeface="Open Sans Semibold" charset="0"/>
                <a:ea typeface="Open Sans Semibold" charset="0"/>
                <a:cs typeface="Open Sans Semibold" charset="0"/>
                <a:sym typeface="Poppins Medium" charset="0"/>
              </a:endParaRPr>
            </a:p>
            <a:p>
              <a:pPr lvl="0" eaLnBrk="1">
                <a:defRPr/>
              </a:pPr>
              <a:endParaRPr lang="it-IT" altLang="x-none" sz="3000" b="1" dirty="0" smtClean="0">
                <a:solidFill>
                  <a:srgbClr val="2B4390"/>
                </a:solidFill>
                <a:latin typeface="Open Sans Semibold" charset="0"/>
                <a:ea typeface="Open Sans Semibold" charset="0"/>
                <a:cs typeface="Open Sans Semibold" charset="0"/>
                <a:sym typeface="Poppins Medium" charset="0"/>
              </a:endParaRPr>
            </a:p>
            <a:p>
              <a:pPr lvl="0" eaLnBrk="1">
                <a:defRPr/>
              </a:pPr>
              <a:endParaRPr kumimoji="0" lang="x-none" altLang="x-none" sz="7200" b="1" i="0" u="none" strike="noStrike" kern="1200" cap="none" spc="0" normalizeH="0" baseline="0" noProof="0" dirty="0">
                <a:ln>
                  <a:noFill/>
                </a:ln>
                <a:solidFill>
                  <a:srgbClr val="2B4390"/>
                </a:solidFill>
                <a:effectLst/>
                <a:uLnTx/>
                <a:uFillTx/>
                <a:latin typeface="Open Sans Semibold" charset="0"/>
                <a:ea typeface="Open Sans Semibold" charset="0"/>
                <a:cs typeface="Open Sans Semibold" charset="0"/>
                <a:sym typeface="Poppins Medium" charset="0"/>
              </a:endParaRPr>
            </a:p>
          </p:txBody>
        </p:sp>
        <p:sp>
          <p:nvSpPr>
            <p:cNvPr id="2" name="Rectangle 1"/>
            <p:cNvSpPr/>
            <p:nvPr/>
          </p:nvSpPr>
          <p:spPr>
            <a:xfrm>
              <a:off x="2759075" y="5795615"/>
              <a:ext cx="11285538" cy="6779539"/>
            </a:xfrm>
            <a:prstGeom prst="rect">
              <a:avLst/>
            </a:prstGeom>
          </p:spPr>
          <p:txBody>
            <a:bodyPr wrap="square">
              <a:spAutoFit/>
            </a:bodyPr>
            <a:lstStyle/>
            <a:p>
              <a:pPr marL="457200" lvl="0" indent="-457200" algn="just">
                <a:lnSpc>
                  <a:spcPct val="150000"/>
                </a:lnSpc>
                <a:buFont typeface="Arial" panose="020B0604020202020204" pitchFamily="34" charset="0"/>
                <a:buChar char="•"/>
                <a:defRPr/>
              </a:pPr>
              <a:endParaRPr lang="it-IT" sz="3000" dirty="0" smtClean="0">
                <a:solidFill>
                  <a:srgbClr val="4D5556"/>
                </a:solidFill>
                <a:latin typeface="Open Sans" charset="0"/>
                <a:ea typeface="Open Sans" charset="0"/>
                <a:cs typeface="Open Sans" charset="0"/>
              </a:endParaRPr>
            </a:p>
            <a:p>
              <a:pPr marL="457200" indent="-457200" algn="just">
                <a:lnSpc>
                  <a:spcPct val="150000"/>
                </a:lnSpc>
                <a:buFont typeface="Arial" panose="020B0604020202020204" pitchFamily="34" charset="0"/>
                <a:buChar char="•"/>
              </a:pPr>
              <a:r>
                <a:rPr lang="it-IT" altLang="it-IT" sz="3200" dirty="0" smtClean="0">
                  <a:solidFill>
                    <a:schemeClr val="bg1"/>
                  </a:solidFill>
                  <a:latin typeface="Open Sans Semibold"/>
                </a:rPr>
                <a:t>Con </a:t>
              </a:r>
              <a:r>
                <a:rPr lang="it-IT" altLang="it-IT" sz="3200" dirty="0">
                  <a:solidFill>
                    <a:schemeClr val="bg1"/>
                  </a:solidFill>
                  <a:latin typeface="Open Sans Semibold"/>
                </a:rPr>
                <a:t>il primo motivo di appello viene contestata, in particolare, la scelta dell'amministrazione di indire una procedura negoziata in luogo di una aperta e di non aver invitato XXXX </a:t>
              </a:r>
              <a:r>
                <a:rPr lang="it-IT" altLang="it-IT" sz="3200" dirty="0" err="1">
                  <a:solidFill>
                    <a:schemeClr val="bg1"/>
                  </a:solidFill>
                  <a:latin typeface="Open Sans Semibold"/>
                </a:rPr>
                <a:t>s.p.a.</a:t>
              </a:r>
              <a:r>
                <a:rPr lang="it-IT" altLang="it-IT" sz="3200" dirty="0">
                  <a:solidFill>
                    <a:schemeClr val="bg1"/>
                  </a:solidFill>
                  <a:latin typeface="Open Sans Semibold"/>
                </a:rPr>
                <a:t> alla gara, sebbene quest'ultima fosse la precedente aggiudicataria del servizio, in virtù di una procedura aperta.</a:t>
              </a:r>
            </a:p>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Il motivo non può trovare accoglimento.</a:t>
              </a:r>
            </a:p>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Premesso infatti che quello in esame è un appalto sotto soglia e che la procedura su cui nello specifico si controverte non è aperta, bensì negoziata, va confermato il principio di carattere generale - su cui, da ultimi, </a:t>
              </a:r>
              <a:r>
                <a:rPr lang="it-IT" altLang="it-IT" sz="3200" dirty="0" err="1">
                  <a:solidFill>
                    <a:schemeClr val="bg1"/>
                  </a:solidFill>
                  <a:latin typeface="Open Sans Semibold"/>
                </a:rPr>
                <a:t>Cons</a:t>
              </a:r>
              <a:r>
                <a:rPr lang="it-IT" altLang="it-IT" sz="3200" dirty="0">
                  <a:solidFill>
                    <a:schemeClr val="bg1"/>
                  </a:solidFill>
                  <a:latin typeface="Open Sans Semibold"/>
                </a:rPr>
                <a:t>. Stato, V, 13 dicembre 2017, n. 5854 e VI, 31 agosto 2017, n. 4125 - in virtù del quale va riconosciuta l'obbligatorietà del principio di rotazione per le gare di lavori, servizi e forniture negli appalti cd. "sotto soglia".</a:t>
              </a:r>
            </a:p>
            <a:p>
              <a:pPr marL="457200" indent="-457200" algn="just">
                <a:lnSpc>
                  <a:spcPct val="150000"/>
                </a:lnSpc>
                <a:buFont typeface="Arial" panose="020B0604020202020204" pitchFamily="34" charset="0"/>
                <a:buChar char="•"/>
              </a:pPr>
              <a:endParaRPr kumimoji="0" lang="it-IT" sz="3200" b="0" i="0" u="none" strike="noStrike" kern="1200" cap="none" spc="0" normalizeH="0" baseline="0" noProof="0" dirty="0">
                <a:ln>
                  <a:noFill/>
                </a:ln>
                <a:solidFill>
                  <a:schemeClr val="bg1"/>
                </a:solidFill>
                <a:effectLst/>
                <a:uLnTx/>
                <a:uFillTx/>
                <a:latin typeface="Open Sans Semibold"/>
                <a:ea typeface="Open Sans" charset="0"/>
                <a:cs typeface="Open Sans" charset="0"/>
                <a:sym typeface="Poppins" charset="0"/>
              </a:endParaRPr>
            </a:p>
            <a:p>
              <a:pPr marL="342900" marR="0" lvl="0" indent="-342900" algn="just" defTabSz="825500" rtl="0" eaLnBrk="0" fontAlgn="base" latinLnBrk="0" hangingPunct="0">
                <a:lnSpc>
                  <a:spcPct val="150000"/>
                </a:lnSpc>
                <a:spcBef>
                  <a:spcPct val="0"/>
                </a:spcBef>
                <a:spcAft>
                  <a:spcPct val="0"/>
                </a:spcAft>
                <a:buClrTx/>
                <a:buSzTx/>
                <a:buFont typeface="Arial" panose="020B0604020202020204" pitchFamily="34" charset="0"/>
                <a:buChar char="•"/>
                <a:tabLst/>
                <a:defRPr/>
              </a:pPr>
              <a:endParaRPr kumimoji="0" lang="it-IT" sz="3000" b="0" i="0" u="none" strike="noStrike" kern="1200" cap="none" spc="0" normalizeH="0" baseline="0" noProof="0" dirty="0">
                <a:ln>
                  <a:noFill/>
                </a:ln>
                <a:solidFill>
                  <a:srgbClr val="F0F2F4">
                    <a:lumMod val="25000"/>
                  </a:srgbClr>
                </a:solidFill>
                <a:effectLst/>
                <a:uLnTx/>
                <a:uFillTx/>
                <a:latin typeface="Open Sans"/>
                <a:ea typeface="Open Sans" charset="0"/>
                <a:cs typeface="Calibri" panose="020F0502020204030204" pitchFamily="34" charset="0"/>
                <a:sym typeface="Poppins" charset="0"/>
              </a:endParaRPr>
            </a:p>
            <a:p>
              <a:pPr marL="342900" marR="0" lvl="0" indent="-342900" algn="just" defTabSz="825500" rtl="0" eaLnBrk="0" fontAlgn="base" latinLnBrk="0" hangingPunct="0">
                <a:lnSpc>
                  <a:spcPct val="150000"/>
                </a:lnSpc>
                <a:spcBef>
                  <a:spcPct val="0"/>
                </a:spcBef>
                <a:spcAft>
                  <a:spcPct val="0"/>
                </a:spcAft>
                <a:buClrTx/>
                <a:buSzTx/>
                <a:buFont typeface="Arial" panose="020B0604020202020204" pitchFamily="34" charset="0"/>
                <a:buChar char="•"/>
                <a:tabLst/>
                <a:defRPr/>
              </a:pPr>
              <a:endParaRPr kumimoji="0" lang="it-IT" sz="3000" b="0" i="0" u="none" strike="noStrike" kern="1200" cap="none" spc="0" normalizeH="0" baseline="0" noProof="0" dirty="0">
                <a:ln>
                  <a:noFill/>
                </a:ln>
                <a:solidFill>
                  <a:srgbClr val="F0F2F4">
                    <a:lumMod val="25000"/>
                  </a:srgbClr>
                </a:solidFill>
                <a:effectLst/>
                <a:uLnTx/>
                <a:uFillTx/>
                <a:latin typeface="Open Sans"/>
                <a:ea typeface="Open Sans" charset="0"/>
                <a:cs typeface="Calibri" panose="020F0502020204030204" pitchFamily="34" charset="0"/>
                <a:sym typeface="Poppins" charset="0"/>
              </a:endParaRPr>
            </a:p>
          </p:txBody>
        </p:sp>
      </p:grpSp>
    </p:spTree>
    <p:extLst>
      <p:ext uri="{BB962C8B-B14F-4D97-AF65-F5344CB8AC3E}">
        <p14:creationId xmlns:p14="http://schemas.microsoft.com/office/powerpoint/2010/main" val="3856301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1822848" y="1314349"/>
            <a:ext cx="21098344" cy="12886448"/>
            <a:chOff x="2759075" y="3803285"/>
            <a:chExt cx="11285538" cy="9907706"/>
          </a:xfrm>
        </p:grpSpPr>
        <p:sp>
          <p:nvSpPr>
            <p:cNvPr id="6147" name="Text Box 3"/>
            <p:cNvSpPr txBox="1">
              <a:spLocks/>
            </p:cNvSpPr>
            <p:nvPr/>
          </p:nvSpPr>
          <p:spPr bwMode="auto">
            <a:xfrm>
              <a:off x="2759075" y="3803285"/>
              <a:ext cx="11285538" cy="1797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algn="ctr" eaLnBrk="1">
                <a:defRPr/>
              </a:pPr>
              <a:r>
                <a:rPr lang="it-IT" altLang="it-IT" sz="7200" b="1" dirty="0">
                  <a:solidFill>
                    <a:schemeClr val="bg1"/>
                  </a:solidFill>
                  <a:latin typeface="Open Sans Semibold"/>
                </a:rPr>
                <a:t>SOLUZIONE STUDIO DI </a:t>
              </a:r>
              <a:r>
                <a:rPr lang="it-IT" altLang="it-IT" sz="7200" b="1" dirty="0" smtClean="0">
                  <a:solidFill>
                    <a:schemeClr val="bg1"/>
                  </a:solidFill>
                  <a:latin typeface="Open Sans Semibold"/>
                </a:rPr>
                <a:t>CASO/2</a:t>
              </a:r>
              <a:endParaRPr lang="x-none" altLang="x-none" sz="7200" b="1">
                <a:solidFill>
                  <a:srgbClr val="2B4390"/>
                </a:solidFill>
                <a:latin typeface="Open Sans Semibold" charset="0"/>
                <a:ea typeface="Open Sans Semibold" charset="0"/>
                <a:cs typeface="Open Sans Semibold" charset="0"/>
                <a:sym typeface="Poppins Medium" charset="0"/>
              </a:endParaRPr>
            </a:p>
            <a:p>
              <a:pPr lvl="0" algn="ctr" eaLnBrk="1">
                <a:defRPr/>
              </a:pPr>
              <a:endParaRPr kumimoji="0" lang="x-none" altLang="x-none" sz="7200" b="1" i="0" u="none" strike="noStrike" kern="1200" cap="none" spc="0" normalizeH="0" baseline="0" noProof="0" dirty="0">
                <a:ln>
                  <a:noFill/>
                </a:ln>
                <a:solidFill>
                  <a:schemeClr val="bg1"/>
                </a:solidFill>
                <a:effectLst/>
                <a:uLnTx/>
                <a:uFillTx/>
                <a:latin typeface="Open Sans Semibold"/>
                <a:ea typeface="Open Sans Semibold" charset="0"/>
                <a:cs typeface="Open Sans Semibold" charset="0"/>
                <a:sym typeface="Poppins Medium" charset="0"/>
              </a:endParaRPr>
            </a:p>
          </p:txBody>
        </p:sp>
        <p:sp>
          <p:nvSpPr>
            <p:cNvPr id="2" name="Rectangle 1"/>
            <p:cNvSpPr/>
            <p:nvPr/>
          </p:nvSpPr>
          <p:spPr>
            <a:xfrm>
              <a:off x="2759075" y="5795615"/>
              <a:ext cx="11285538" cy="7915376"/>
            </a:xfrm>
            <a:prstGeom prst="rect">
              <a:avLst/>
            </a:prstGeom>
          </p:spPr>
          <p:txBody>
            <a:bodyPr wrap="square">
              <a:spAutoFit/>
            </a:bodyPr>
            <a:lstStyle/>
            <a:p>
              <a:pPr marL="457200" indent="-457200" algn="just">
                <a:lnSpc>
                  <a:spcPct val="150000"/>
                </a:lnSpc>
                <a:buFont typeface="Arial" panose="020B0604020202020204" pitchFamily="34" charset="0"/>
                <a:buChar char="•"/>
              </a:pPr>
              <a:r>
                <a:rPr lang="it-IT" altLang="it-IT" sz="3200" dirty="0" smtClean="0">
                  <a:solidFill>
                    <a:schemeClr val="bg1"/>
                  </a:solidFill>
                  <a:latin typeface="Open Sans Semibold"/>
                </a:rPr>
                <a:t>In </a:t>
              </a:r>
              <a:r>
                <a:rPr lang="it-IT" altLang="it-IT" sz="3200" dirty="0">
                  <a:solidFill>
                    <a:schemeClr val="bg1"/>
                  </a:solidFill>
                  <a:latin typeface="Open Sans Semibold"/>
                </a:rPr>
                <a:t>particolare, il principio di rotazione, che per espressa previsione normativa deve orientare le stazioni appaltanti nella fase di consultazione degli operatori economici da invitare a presentare le offerte, trova fondamento nell'esigenza di evitare il consolidamento di rendite di posizione in capo al gestore uscente (la cui posizione di vantaggio deriva dalle informazioni acquisite durante il pregresso affidamento e non invece - come ipotizzato dall'appellante - dalle modalità di affidamento, di tipo "aperto", "ristretto" o "negoziato"), soprattutto nei mercati in cui il numero di operatori economici attivi non è elevato.</a:t>
              </a:r>
            </a:p>
            <a:p>
              <a:pPr marL="457200" indent="-457200" algn="just">
                <a:lnSpc>
                  <a:spcPct val="150000"/>
                </a:lnSpc>
                <a:buFont typeface="Arial" panose="020B0604020202020204" pitchFamily="34" charset="0"/>
                <a:buChar char="•"/>
              </a:pPr>
              <a:r>
                <a:rPr lang="it-IT" altLang="it-IT" sz="3200" dirty="0">
                  <a:solidFill>
                    <a:schemeClr val="bg1"/>
                  </a:solidFill>
                  <a:latin typeface="Open Sans Semibold"/>
                </a:rPr>
                <a:t>Pertanto, anche al fine di dissuadere le pratiche di affidamenti senza gara - tanto più ove ripetuti nel tempo - che ostacolino l'ingresso delle piccole e medie imprese e di favorire, per contro, la distribuzione temporale delle opportunità di aggiudicazione tra tutti gli operatori potenzialmente idonei, il principio in questione comporta, in linea generale, che ove la procedura prescelta per il nuovo affidamento sia di tipo ristretto o "chiuso" (</a:t>
              </a:r>
              <a:r>
                <a:rPr lang="it-IT" altLang="it-IT" sz="3200" dirty="0" err="1">
                  <a:solidFill>
                    <a:schemeClr val="bg1"/>
                  </a:solidFill>
                  <a:latin typeface="Open Sans Semibold"/>
                </a:rPr>
                <a:t>recte</a:t>
              </a:r>
              <a:r>
                <a:rPr lang="it-IT" altLang="it-IT" sz="3200" dirty="0">
                  <a:solidFill>
                    <a:schemeClr val="bg1"/>
                  </a:solidFill>
                  <a:latin typeface="Open Sans Semibold"/>
                </a:rPr>
                <a:t>, negoziato), l'invito all'affidatario uscente riveste carattere eccezionale.</a:t>
              </a:r>
            </a:p>
            <a:p>
              <a:pPr algn="just">
                <a:lnSpc>
                  <a:spcPct val="150000"/>
                </a:lnSpc>
              </a:pPr>
              <a:endParaRPr kumimoji="0" lang="it-IT" sz="3000" b="0" i="0" u="none" strike="noStrike" kern="1200" cap="none" spc="0" normalizeH="0" baseline="0" noProof="0" dirty="0">
                <a:ln>
                  <a:noFill/>
                </a:ln>
                <a:solidFill>
                  <a:srgbClr val="4D5556"/>
                </a:solidFill>
                <a:effectLst/>
                <a:uLnTx/>
                <a:uFillTx/>
                <a:latin typeface="Open Sans" charset="0"/>
                <a:ea typeface="Open Sans" charset="0"/>
                <a:cs typeface="Open Sans" charset="0"/>
                <a:sym typeface="Poppins" charset="0"/>
              </a:endParaRPr>
            </a:p>
            <a:p>
              <a:pPr marL="342900" marR="0" lvl="0" indent="-342900" algn="just" defTabSz="825500" rtl="0" eaLnBrk="0" fontAlgn="base" latinLnBrk="0" hangingPunct="0">
                <a:lnSpc>
                  <a:spcPct val="150000"/>
                </a:lnSpc>
                <a:spcBef>
                  <a:spcPct val="0"/>
                </a:spcBef>
                <a:spcAft>
                  <a:spcPct val="0"/>
                </a:spcAft>
                <a:buClrTx/>
                <a:buSzTx/>
                <a:buFont typeface="Arial" panose="020B0604020202020204" pitchFamily="34" charset="0"/>
                <a:buChar char="•"/>
                <a:tabLst/>
                <a:defRPr/>
              </a:pPr>
              <a:endParaRPr kumimoji="0" lang="it-IT" sz="3000" b="0" i="0" u="none" strike="noStrike" kern="1200" cap="none" spc="0" normalizeH="0" baseline="0" noProof="0" dirty="0">
                <a:ln>
                  <a:noFill/>
                </a:ln>
                <a:solidFill>
                  <a:srgbClr val="F0F2F4">
                    <a:lumMod val="25000"/>
                  </a:srgbClr>
                </a:solidFill>
                <a:effectLst/>
                <a:uLnTx/>
                <a:uFillTx/>
                <a:latin typeface="Open Sans"/>
                <a:ea typeface="Open Sans" charset="0"/>
                <a:cs typeface="Calibri" panose="020F0502020204030204" pitchFamily="34" charset="0"/>
                <a:sym typeface="Poppins" charset="0"/>
              </a:endParaRPr>
            </a:p>
            <a:p>
              <a:pPr marL="342900" marR="0" lvl="0" indent="-342900" algn="just" defTabSz="825500" rtl="0" eaLnBrk="0" fontAlgn="base" latinLnBrk="0" hangingPunct="0">
                <a:lnSpc>
                  <a:spcPct val="150000"/>
                </a:lnSpc>
                <a:spcBef>
                  <a:spcPct val="0"/>
                </a:spcBef>
                <a:spcAft>
                  <a:spcPct val="0"/>
                </a:spcAft>
                <a:buClrTx/>
                <a:buSzTx/>
                <a:buFont typeface="Arial" panose="020B0604020202020204" pitchFamily="34" charset="0"/>
                <a:buChar char="•"/>
                <a:tabLst/>
                <a:defRPr/>
              </a:pPr>
              <a:endParaRPr kumimoji="0" lang="it-IT" sz="3000" b="0" i="0" u="none" strike="noStrike" kern="1200" cap="none" spc="0" normalizeH="0" baseline="0" noProof="0" dirty="0">
                <a:ln>
                  <a:noFill/>
                </a:ln>
                <a:solidFill>
                  <a:srgbClr val="F0F2F4">
                    <a:lumMod val="25000"/>
                  </a:srgbClr>
                </a:solidFill>
                <a:effectLst/>
                <a:uLnTx/>
                <a:uFillTx/>
                <a:latin typeface="Open Sans"/>
                <a:ea typeface="Open Sans" charset="0"/>
                <a:cs typeface="Calibri" panose="020F0502020204030204" pitchFamily="34" charset="0"/>
                <a:sym typeface="Poppins" charset="0"/>
              </a:endParaRPr>
            </a:p>
          </p:txBody>
        </p:sp>
      </p:grpSp>
      <p:sp>
        <p:nvSpPr>
          <p:cNvPr id="5" name="Text Box 2">
            <a:extLst>
              <a:ext uri="{FF2B5EF4-FFF2-40B4-BE49-F238E27FC236}">
                <a16:creationId xmlns:a16="http://schemas.microsoft.com/office/drawing/2014/main" xmlns="" id="{864890BA-F0E1-4088-AA45-2FE79B99AEF0}"/>
              </a:ext>
            </a:extLst>
          </p:cNvPr>
          <p:cNvSpPr txBox="1">
            <a:spLocks/>
          </p:cNvSpPr>
          <p:nvPr/>
        </p:nvSpPr>
        <p:spPr bwMode="auto">
          <a:xfrm>
            <a:off x="2326904" y="3067417"/>
            <a:ext cx="14401600" cy="3539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lvl="0" eaLnBrk="1">
              <a:defRPr/>
            </a:pPr>
            <a:endParaRPr kumimoji="0" lang="x-none" altLang="x-none" sz="1800" b="1" i="0" u="none" strike="noStrike" kern="1200" cap="none" spc="0" normalizeH="0" baseline="0" noProof="0" dirty="0">
              <a:ln>
                <a:noFill/>
              </a:ln>
              <a:solidFill>
                <a:srgbClr val="2B4390"/>
              </a:solidFill>
              <a:effectLst/>
              <a:uLnTx/>
              <a:uFillTx/>
              <a:latin typeface="Open Sans" charset="0"/>
              <a:ea typeface="Open Sans" charset="0"/>
              <a:cs typeface="Open Sans" charset="0"/>
              <a:sym typeface="Poppins SemiBold" charset="0"/>
            </a:endParaRPr>
          </a:p>
        </p:txBody>
      </p:sp>
    </p:spTree>
    <p:extLst>
      <p:ext uri="{BB962C8B-B14F-4D97-AF65-F5344CB8AC3E}">
        <p14:creationId xmlns:p14="http://schemas.microsoft.com/office/powerpoint/2010/main" val="4444398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Formez Nuovi percorsi">
      <a:dk1>
        <a:srgbClr val="2B4390"/>
      </a:dk1>
      <a:lt1>
        <a:srgbClr val="F0F2F4"/>
      </a:lt1>
      <a:dk2>
        <a:srgbClr val="002060"/>
      </a:dk2>
      <a:lt2>
        <a:srgbClr val="FEFCFF"/>
      </a:lt2>
      <a:accent1>
        <a:srgbClr val="2B4390"/>
      </a:accent1>
      <a:accent2>
        <a:srgbClr val="F9DC0A"/>
      </a:accent2>
      <a:accent3>
        <a:srgbClr val="8A969B"/>
      </a:accent3>
      <a:accent4>
        <a:srgbClr val="5F686A"/>
      </a:accent4>
      <a:accent5>
        <a:srgbClr val="4D5556"/>
      </a:accent5>
      <a:accent6>
        <a:srgbClr val="3A4243"/>
      </a:accent6>
      <a:hlink>
        <a:srgbClr val="0070C0"/>
      </a:hlink>
      <a:folHlink>
        <a:srgbClr val="0070C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12700" cap="flat" cmpd="sng" algn="ctr">
          <a:solidFill>
            <a:srgbClr val="000000"/>
          </a:solidFill>
          <a:prstDash val="solid"/>
          <a:miter lim="400000"/>
          <a:headEnd type="none" w="med" len="med"/>
          <a:tailEnd type="none" w="med" len="med"/>
        </a:ln>
        <a:effectLst>
          <a:outerShdw blurRad="25400" algn="ctr" rotWithShape="0">
            <a:srgbClr val="000000">
              <a:alpha val="50000"/>
            </a:srgbClr>
          </a:outerShdw>
        </a:effectLst>
      </a:spPr>
      <a:bodyPr vert="horz" wrap="square" lIns="38100" tIns="38100" rIns="38100" bIns="38100" numCol="1" anchor="ctr" anchorCtr="0" compatLnSpc="1">
        <a:prstTxWarp prst="textNoShape">
          <a:avLst/>
        </a:prstTxWarp>
        <a:spAutoFit/>
      </a:bodyPr>
      <a:lstStyle>
        <a:defPPr marL="0" marR="0" indent="0" algn="l" defTabSz="825500" rtl="0" eaLnBrk="1" fontAlgn="base" latinLnBrk="0" hangingPunct="0">
          <a:lnSpc>
            <a:spcPct val="100000"/>
          </a:lnSpc>
          <a:spcBef>
            <a:spcPct val="0"/>
          </a:spcBef>
          <a:spcAft>
            <a:spcPct val="0"/>
          </a:spcAft>
          <a:buClrTx/>
          <a:buSzTx/>
          <a:buFontTx/>
          <a:buNone/>
          <a:tabLst/>
          <a:defRPr kumimoji="0" lang="x-none" altLang="x-none" sz="2000" b="0" i="0" u="none" strike="noStrike" cap="none" normalizeH="0" baseline="0">
            <a:ln>
              <a:noFill/>
            </a:ln>
            <a:solidFill>
              <a:srgbClr val="74808C"/>
            </a:solidFill>
            <a:effectLst/>
            <a:latin typeface="Poppins" charset="0"/>
            <a:ea typeface="Poppins" charset="0"/>
            <a:cs typeface="Poppins" charset="0"/>
            <a:sym typeface="Poppi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12700" cap="flat" cmpd="sng" algn="ctr">
          <a:solidFill>
            <a:srgbClr val="000000"/>
          </a:solidFill>
          <a:prstDash val="solid"/>
          <a:miter lim="400000"/>
          <a:headEnd type="none" w="med" len="med"/>
          <a:tailEnd type="none" w="med" len="med"/>
        </a:ln>
        <a:effectLst>
          <a:outerShdw blurRad="25400" algn="ctr" rotWithShape="0">
            <a:srgbClr val="000000">
              <a:alpha val="50000"/>
            </a:srgbClr>
          </a:outerShdw>
        </a:effectLst>
      </a:spPr>
      <a:bodyPr vert="horz" wrap="square" lIns="38100" tIns="38100" rIns="38100" bIns="38100" numCol="1" anchor="ctr" anchorCtr="0" compatLnSpc="1">
        <a:prstTxWarp prst="textNoShape">
          <a:avLst/>
        </a:prstTxWarp>
        <a:spAutoFit/>
      </a:bodyPr>
      <a:lstStyle>
        <a:defPPr marL="0" marR="0" indent="0" algn="l" defTabSz="825500" rtl="0" eaLnBrk="1" fontAlgn="base" latinLnBrk="0" hangingPunct="0">
          <a:lnSpc>
            <a:spcPct val="100000"/>
          </a:lnSpc>
          <a:spcBef>
            <a:spcPct val="0"/>
          </a:spcBef>
          <a:spcAft>
            <a:spcPct val="0"/>
          </a:spcAft>
          <a:buClrTx/>
          <a:buSzTx/>
          <a:buFontTx/>
          <a:buNone/>
          <a:tabLst/>
          <a:defRPr kumimoji="0" lang="x-none" altLang="x-none" sz="2000" b="0" i="0" u="none" strike="noStrike" cap="none" normalizeH="0" baseline="0">
            <a:ln>
              <a:noFill/>
            </a:ln>
            <a:solidFill>
              <a:srgbClr val="74808C"/>
            </a:solidFill>
            <a:effectLst/>
            <a:latin typeface="Poppins" charset="0"/>
            <a:ea typeface="Poppins" charset="0"/>
            <a:cs typeface="Poppins" charset="0"/>
            <a:sym typeface="Poppins" charset="0"/>
          </a:defRPr>
        </a:defP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53585F"/>
      </a:dk2>
      <a:lt2>
        <a:srgbClr val="DCDEE0"/>
      </a:lt2>
      <a:accent1>
        <a:srgbClr val="0365C0"/>
      </a:accent1>
      <a:accent2>
        <a:srgbClr val="00882B"/>
      </a:accent2>
      <a:accent3>
        <a:srgbClr val="FFFFFF"/>
      </a:accent3>
      <a:accent4>
        <a:srgbClr val="000000"/>
      </a:accent4>
      <a:accent5>
        <a:srgbClr val="AAB8DC"/>
      </a:accent5>
      <a:accent6>
        <a:srgbClr val="007B26"/>
      </a:accent6>
      <a:hlink>
        <a:srgbClr val="0000FF"/>
      </a:hlink>
      <a:folHlink>
        <a:srgbClr val="FF00FF"/>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7930</TotalTime>
  <Words>2629</Words>
  <Application>Microsoft Macintosh PowerPoint</Application>
  <PresentationFormat>Personalizzato</PresentationFormat>
  <Paragraphs>126</Paragraphs>
  <Slides>23</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23</vt:i4>
      </vt:variant>
    </vt:vector>
  </HeadingPairs>
  <TitlesOfParts>
    <vt:vector size="32" baseType="lpstr">
      <vt:lpstr>Arial</vt:lpstr>
      <vt:lpstr>Calibri</vt:lpstr>
      <vt:lpstr>Helvetica Neue</vt:lpstr>
      <vt:lpstr>Open Sans</vt:lpstr>
      <vt:lpstr>Open Sans Semibold</vt:lpstr>
      <vt:lpstr>Poppins</vt:lpstr>
      <vt:lpstr>Poppins Medium</vt:lpstr>
      <vt:lpstr>Poppins SemiBold</vt:lpstr>
      <vt:lpstr>White</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Sergio De Luca</dc:creator>
  <cp:lastModifiedBy>Vincenzo Richichi</cp:lastModifiedBy>
  <cp:revision>438</cp:revision>
  <dcterms:modified xsi:type="dcterms:W3CDTF">2020-07-23T09:41:52Z</dcterms:modified>
</cp:coreProperties>
</file>