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104"/>
  </p:notesMasterIdLst>
  <p:sldIdLst>
    <p:sldId id="786" r:id="rId2"/>
    <p:sldId id="788" r:id="rId3"/>
    <p:sldId id="939" r:id="rId4"/>
    <p:sldId id="934" r:id="rId5"/>
    <p:sldId id="958" r:id="rId6"/>
    <p:sldId id="1181" r:id="rId7"/>
    <p:sldId id="1182" r:id="rId8"/>
    <p:sldId id="1183" r:id="rId9"/>
    <p:sldId id="1184" r:id="rId10"/>
    <p:sldId id="1187" r:id="rId11"/>
    <p:sldId id="1185" r:id="rId12"/>
    <p:sldId id="1186" r:id="rId13"/>
    <p:sldId id="1180" r:id="rId14"/>
    <p:sldId id="960" r:id="rId15"/>
    <p:sldId id="961" r:id="rId16"/>
    <p:sldId id="963" r:id="rId17"/>
    <p:sldId id="964" r:id="rId18"/>
    <p:sldId id="950" r:id="rId19"/>
    <p:sldId id="952" r:id="rId20"/>
    <p:sldId id="965" r:id="rId21"/>
    <p:sldId id="966" r:id="rId22"/>
    <p:sldId id="955" r:id="rId23"/>
    <p:sldId id="1176" r:id="rId24"/>
    <p:sldId id="956" r:id="rId25"/>
    <p:sldId id="1008" r:id="rId26"/>
    <p:sldId id="1011" r:id="rId27"/>
    <p:sldId id="1012" r:id="rId28"/>
    <p:sldId id="1004" r:id="rId29"/>
    <p:sldId id="1005" r:id="rId30"/>
    <p:sldId id="1006" r:id="rId31"/>
    <p:sldId id="1175" r:id="rId32"/>
    <p:sldId id="1013" r:id="rId33"/>
    <p:sldId id="962" r:id="rId34"/>
    <p:sldId id="1001" r:id="rId35"/>
    <p:sldId id="1002" r:id="rId36"/>
    <p:sldId id="969" r:id="rId37"/>
    <p:sldId id="938" r:id="rId38"/>
    <p:sldId id="972" r:id="rId39"/>
    <p:sldId id="1014" r:id="rId40"/>
    <p:sldId id="970" r:id="rId41"/>
    <p:sldId id="1016" r:id="rId42"/>
    <p:sldId id="1017" r:id="rId43"/>
    <p:sldId id="1015" r:id="rId44"/>
    <p:sldId id="1018" r:id="rId45"/>
    <p:sldId id="1023" r:id="rId46"/>
    <p:sldId id="1024" r:id="rId47"/>
    <p:sldId id="1026" r:id="rId48"/>
    <p:sldId id="1027" r:id="rId49"/>
    <p:sldId id="1025" r:id="rId50"/>
    <p:sldId id="1178" r:id="rId51"/>
    <p:sldId id="1029" r:id="rId52"/>
    <p:sldId id="1030" r:id="rId53"/>
    <p:sldId id="1031" r:id="rId54"/>
    <p:sldId id="1033" r:id="rId55"/>
    <p:sldId id="1032" r:id="rId56"/>
    <p:sldId id="1019" r:id="rId57"/>
    <p:sldId id="1035" r:id="rId58"/>
    <p:sldId id="1036" r:id="rId59"/>
    <p:sldId id="999" r:id="rId60"/>
    <p:sldId id="1041" r:id="rId61"/>
    <p:sldId id="1000" r:id="rId62"/>
    <p:sldId id="1039" r:id="rId63"/>
    <p:sldId id="1042" r:id="rId64"/>
    <p:sldId id="973" r:id="rId65"/>
    <p:sldId id="1201" r:id="rId66"/>
    <p:sldId id="1202" r:id="rId67"/>
    <p:sldId id="1203" r:id="rId68"/>
    <p:sldId id="1204" r:id="rId69"/>
    <p:sldId id="1205" r:id="rId70"/>
    <p:sldId id="1206" r:id="rId71"/>
    <p:sldId id="1207" r:id="rId72"/>
    <p:sldId id="1208" r:id="rId73"/>
    <p:sldId id="1209" r:id="rId74"/>
    <p:sldId id="1210" r:id="rId75"/>
    <p:sldId id="1211" r:id="rId76"/>
    <p:sldId id="982" r:id="rId77"/>
    <p:sldId id="983" r:id="rId78"/>
    <p:sldId id="985" r:id="rId79"/>
    <p:sldId id="1179" r:id="rId80"/>
    <p:sldId id="1212" r:id="rId81"/>
    <p:sldId id="1213" r:id="rId82"/>
    <p:sldId id="1043" r:id="rId83"/>
    <p:sldId id="1045" r:id="rId84"/>
    <p:sldId id="1046" r:id="rId85"/>
    <p:sldId id="1048" r:id="rId86"/>
    <p:sldId id="1047" r:id="rId87"/>
    <p:sldId id="1057" r:id="rId88"/>
    <p:sldId id="1058" r:id="rId89"/>
    <p:sldId id="1059" r:id="rId90"/>
    <p:sldId id="1037" r:id="rId91"/>
    <p:sldId id="1060" r:id="rId92"/>
    <p:sldId id="1038" r:id="rId93"/>
    <p:sldId id="1061" r:id="rId94"/>
    <p:sldId id="1062" r:id="rId95"/>
    <p:sldId id="1063" r:id="rId96"/>
    <p:sldId id="1064" r:id="rId97"/>
    <p:sldId id="1065" r:id="rId98"/>
    <p:sldId id="1066" r:id="rId99"/>
    <p:sldId id="1067" r:id="rId100"/>
    <p:sldId id="1068" r:id="rId101"/>
    <p:sldId id="1069" r:id="rId102"/>
    <p:sldId id="1070" r:id="rId103"/>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FF"/>
    <a:srgbClr val="0033CC"/>
    <a:srgbClr val="3333CC"/>
    <a:srgbClr val="333399"/>
    <a:srgbClr val="EAEAEA"/>
    <a:srgbClr val="FFFF66"/>
    <a:srgbClr val="FFCC66"/>
    <a:srgbClr val="CC0000"/>
    <a:srgbClr val="D6D9C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9" autoAdjust="0"/>
    <p:restoredTop sz="99824" autoAdjust="0"/>
  </p:normalViewPr>
  <p:slideViewPr>
    <p:cSldViewPr>
      <p:cViewPr>
        <p:scale>
          <a:sx n="100" d="100"/>
          <a:sy n="100" d="100"/>
        </p:scale>
        <p:origin x="-156"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842"/>
    </p:cViewPr>
  </p:sorterViewPr>
  <p:notesViewPr>
    <p:cSldViewPr>
      <p:cViewPr varScale="1">
        <p:scale>
          <a:sx n="61" d="100"/>
          <a:sy n="61" d="100"/>
        </p:scale>
        <p:origin x="-3245" y="-96"/>
      </p:cViewPr>
      <p:guideLst>
        <p:guide orient="horz" pos="3126"/>
        <p:guide pos="2160"/>
      </p:guideLst>
    </p:cSldViewPr>
  </p:notes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heme" Target="theme/theme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xmlns=""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85288" y="9428390"/>
            <a:ext cx="2967883" cy="491861"/>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206420CC-B58B-40E4-ACA4-4BD767055B24}" type="slidenum">
              <a:rPr lang="it-IT">
                <a:solidFill>
                  <a:srgbClr val="000000"/>
                </a:solidFill>
                <a:latin typeface="Calibri" pitchFamily="34" charset="0"/>
                <a:cs typeface="Arial"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42732" y="744180"/>
            <a:ext cx="4574146" cy="3722489"/>
          </a:xfrm>
          <a:prstGeom prst="rect">
            <a:avLst/>
          </a:prstGeom>
          <a:solidFill>
            <a:srgbClr val="FFFFFF"/>
          </a:solidFill>
          <a:ln w="9360">
            <a:solidFill>
              <a:srgbClr val="000000"/>
            </a:solidFill>
            <a:miter lim="800000"/>
            <a:headEnd/>
            <a:tailEnd/>
          </a:ln>
        </p:spPr>
        <p:txBody>
          <a:bodyPr wrap="none" lIns="92268" tIns="46134" rIns="92268" bIns="46134" anchor="ctr"/>
          <a:lstStyle/>
          <a:p>
            <a:endParaRPr lang="it-IT"/>
          </a:p>
        </p:txBody>
      </p:sp>
      <p:sp>
        <p:nvSpPr>
          <p:cNvPr id="189445" name="Rectangle 3"/>
          <p:cNvSpPr>
            <a:spLocks noGrp="1" noChangeArrowheads="1"/>
          </p:cNvSpPr>
          <p:nvPr>
            <p:ph type="body"/>
          </p:nvPr>
        </p:nvSpPr>
        <p:spPr>
          <a:xfrm>
            <a:off x="685639" y="4715793"/>
            <a:ext cx="5485112" cy="4564082"/>
          </a:xfrm>
          <a:noFill/>
          <a:ln/>
        </p:spPr>
        <p:txBody>
          <a:bodyPr wrap="none" anchor="ctr"/>
          <a:lstStyle/>
          <a:p>
            <a:endParaRPr lang="it-IT"/>
          </a:p>
        </p:txBody>
      </p:sp>
      <p:sp>
        <p:nvSpPr>
          <p:cNvPr id="189446" name="Text Box 4"/>
          <p:cNvSpPr txBox="1">
            <a:spLocks noChangeArrowheads="1"/>
          </p:cNvSpPr>
          <p:nvPr/>
        </p:nvSpPr>
        <p:spPr bwMode="auto">
          <a:xfrm>
            <a:off x="3885288" y="9428390"/>
            <a:ext cx="2972712" cy="496652"/>
          </a:xfrm>
          <a:prstGeom prst="rect">
            <a:avLst/>
          </a:prstGeom>
          <a:noFill/>
          <a:ln w="9525">
            <a:noFill/>
            <a:round/>
            <a:headEnd/>
            <a:tailEnd/>
          </a:ln>
        </p:spPr>
        <p:txBody>
          <a:bodyPr lIns="90815" tIns="47224" rIns="90815" bIns="47224" anchor="b"/>
          <a:lstStyle/>
          <a:p>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fld id="{3A76991C-71AF-45F0-AE32-306A6ABEDAF3}" type="slidenum">
              <a:rPr lang="en-US">
                <a:solidFill>
                  <a:srgbClr val="000000"/>
                </a:solidFill>
                <a:latin typeface="Calibri" pitchFamily="34" charset="0"/>
              </a:rPr>
              <a:pPr algn="r">
                <a:tabLst>
                  <a:tab pos="0" algn="l"/>
                  <a:tab pos="451728" algn="l"/>
                  <a:tab pos="905059" algn="l"/>
                  <a:tab pos="1358389" algn="l"/>
                  <a:tab pos="1811719" algn="l"/>
                  <a:tab pos="2265049" algn="l"/>
                  <a:tab pos="2718380" algn="l"/>
                  <a:tab pos="3171710" algn="l"/>
                  <a:tab pos="3625041" algn="l"/>
                  <a:tab pos="4078371" algn="l"/>
                  <a:tab pos="4531701" algn="l"/>
                  <a:tab pos="4985031" algn="l"/>
                  <a:tab pos="5438362" algn="l"/>
                  <a:tab pos="5891691" algn="l"/>
                  <a:tab pos="6345022" algn="l"/>
                  <a:tab pos="6798352" algn="l"/>
                  <a:tab pos="7251682" algn="l"/>
                  <a:tab pos="7705013" algn="l"/>
                  <a:tab pos="8158344" algn="l"/>
                  <a:tab pos="8611673" algn="l"/>
                  <a:tab pos="9065004"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xmlns="" val="3145544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FDB09146-FC6B-4022-A532-66178927F847}" type="slidenum">
              <a:rPr lang="it-IT" smtClean="0"/>
              <a:pPr/>
              <a:t>19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Diapositiva titolo">
    <p:spTree>
      <p:nvGrpSpPr>
        <p:cNvPr id="1" name=""/>
        <p:cNvGrpSpPr/>
        <p:nvPr/>
      </p:nvGrpSpPr>
      <p:grpSpPr>
        <a:xfrm>
          <a:off x="0" y="0"/>
          <a:ext cx="0" cy="0"/>
          <a:chOff x="0" y="0"/>
          <a:chExt cx="0" cy="0"/>
        </a:xfrm>
      </p:grpSpPr>
      <p:sp>
        <p:nvSpPr>
          <p:cNvPr id="11" name="Titolo 10"/>
          <p:cNvSpPr>
            <a:spLocks noGrp="1"/>
          </p:cNvSpPr>
          <p:nvPr>
            <p:ph type="title"/>
          </p:nvPr>
        </p:nvSpPr>
        <p:spPr>
          <a:xfrm>
            <a:off x="636719" y="1096646"/>
            <a:ext cx="7886700" cy="635336"/>
          </a:xfrm>
        </p:spPr>
        <p:txBody>
          <a:bodyPr/>
          <a:lstStyle/>
          <a:p>
            <a:r>
              <a:rPr lang="it-IT" dirty="0" smtClean="0"/>
              <a:t>Fare clic per modificare lo stile del titolo</a:t>
            </a:r>
            <a:endParaRPr lang="it-IT" dirty="0"/>
          </a:p>
        </p:txBody>
      </p:sp>
    </p:spTree>
    <p:extLst>
      <p:ext uri="{BB962C8B-B14F-4D97-AF65-F5344CB8AC3E}">
        <p14:creationId xmlns:p14="http://schemas.microsoft.com/office/powerpoint/2010/main" xmlns="" val="1247731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2060"/>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11/16/2020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11/16/2020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defRPr>
            </a:lvl1pPr>
          </a:lstStyle>
          <a:p>
            <a:r>
              <a:rPr lang="it-IT"/>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vl1pPr>
            <a:lvl2pPr algn="just">
              <a:defRPr sz="2000"/>
            </a:lvl2pPr>
            <a:lvl3pPr algn="just">
              <a:defRPr sz="1800"/>
            </a:lvl3pPr>
            <a:lvl4pPr algn="just">
              <a:defRPr/>
            </a:lvl4pPr>
            <a:lvl5pPr algn="just">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 id="2147484417" r:id="rId13"/>
    <p:sldLayoutId id="2147484418" r:id="rId14"/>
    <p:sldLayoutId id="2147484419" r:id="rId15"/>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285720" y="2092766"/>
            <a:ext cx="8462744" cy="2079402"/>
          </a:xfrm>
          <a:prstGeom prst="rect">
            <a:avLst/>
          </a:prstGeom>
          <a:noFill/>
          <a:ln w="9525">
            <a:noFill/>
            <a:round/>
            <a:headEnd/>
            <a:tailEnd/>
          </a:ln>
        </p:spPr>
        <p:txBody>
          <a:bodyPr lIns="90000" tIns="46800" rIns="90000" bIns="46800" anchor="ctr"/>
          <a:lstStyle/>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4000" b="1" u="sng" dirty="0" smtClean="0"/>
              <a:t>Fondi SIE: opzioni semplificate in materia di costi</a:t>
            </a:r>
            <a:endParaRPr lang="it-IT" sz="4000" dirty="0" smtClean="0"/>
          </a:p>
        </p:txBody>
      </p:sp>
      <p:sp>
        <p:nvSpPr>
          <p:cNvPr id="15363" name="Text Box 2"/>
          <p:cNvSpPr txBox="1">
            <a:spLocks noChangeArrowheads="1"/>
          </p:cNvSpPr>
          <p:nvPr/>
        </p:nvSpPr>
        <p:spPr bwMode="auto">
          <a:xfrm>
            <a:off x="900113" y="5516563"/>
            <a:ext cx="7335837" cy="504725"/>
          </a:xfrm>
          <a:prstGeom prst="rect">
            <a:avLst/>
          </a:prstGeom>
          <a:noFill/>
          <a:ln w="9525">
            <a:noFill/>
            <a:round/>
            <a:headEnd/>
            <a:tailEnd/>
          </a:ln>
        </p:spPr>
        <p:txBody>
          <a:bodyPr lIns="90000" tIns="46800" rIns="90000" bIns="46800" numCol="1"/>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400" b="1" i="1" dirty="0" smtClean="0">
                <a:latin typeface="Calibri" pitchFamily="34" charset="0"/>
              </a:rPr>
              <a:t>18-27 novembre 2020</a:t>
            </a:r>
            <a:endParaRPr lang="it-IT" sz="2400" b="1" i="1" dirty="0">
              <a:latin typeface="Calibri" pitchFamily="34" charset="0"/>
            </a:endParaRP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sp>
        <p:nvSpPr>
          <p:cNvPr id="27653"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49" name="Group 1"/>
          <p:cNvGrpSpPr>
            <a:grpSpLocks/>
          </p:cNvGrpSpPr>
          <p:nvPr/>
        </p:nvGrpSpPr>
        <p:grpSpPr bwMode="auto">
          <a:xfrm>
            <a:off x="179512" y="127520"/>
            <a:ext cx="4283968" cy="1988840"/>
            <a:chOff x="0" y="0"/>
            <a:chExt cx="5424" cy="2050"/>
          </a:xfrm>
        </p:grpSpPr>
        <p:pic>
          <p:nvPicPr>
            <p:cNvPr id="27652" name="Picture 4"/>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27651" name="Picture 3"/>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27650" name="Text Box 2"/>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sp>
        <p:nvSpPr>
          <p:cNvPr id="276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t-IT"/>
          </a:p>
        </p:txBody>
      </p:sp>
      <p:grpSp>
        <p:nvGrpSpPr>
          <p:cNvPr id="27655" name="Group 7"/>
          <p:cNvGrpSpPr>
            <a:grpSpLocks/>
          </p:cNvGrpSpPr>
          <p:nvPr/>
        </p:nvGrpSpPr>
        <p:grpSpPr bwMode="auto">
          <a:xfrm>
            <a:off x="5652120" y="276572"/>
            <a:ext cx="2994025" cy="992188"/>
            <a:chOff x="0" y="0"/>
            <a:chExt cx="4716" cy="1563"/>
          </a:xfrm>
        </p:grpSpPr>
        <p:pic>
          <p:nvPicPr>
            <p:cNvPr id="27657" name="Picture 9"/>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27656" name="Picture 8"/>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836712"/>
            <a:ext cx="8858312" cy="55584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67 </a:t>
            </a:r>
            <a:r>
              <a:rPr lang="it-IT" sz="2400" b="1" dirty="0" smtClean="0"/>
              <a:t>Forme di sovvenzioni e assistenza rimborsabile</a:t>
            </a:r>
          </a:p>
          <a:p>
            <a:pPr algn="just">
              <a:buNone/>
            </a:pPr>
            <a:r>
              <a:rPr lang="it-IT" sz="2400" dirty="0" smtClean="0"/>
              <a:t>b) conformemente alle norme di applicazione delle corrispondenti tabelle di costi unitari, somme forfettarie e tassi forfettari applicabili nelle politiche dell'Unione per tipologie analoghe di operazioni e beneficiari;</a:t>
            </a:r>
          </a:p>
          <a:p>
            <a:pPr algn="just">
              <a:buNone/>
            </a:pPr>
            <a:r>
              <a:rPr lang="it-IT" sz="2400" dirty="0" smtClean="0"/>
              <a:t>c) conformemente alle norme di applicazione delle corrispondenti tabelle di costi unitari, somme forfettarie e tassi forfettari applicati nell'ambito di meccanismi di sovvenzione finanziati interamente dallo Stato membro per una tipologia analoga di operazione e beneficiario;</a:t>
            </a:r>
          </a:p>
          <a:p>
            <a:pPr algn="just">
              <a:buNone/>
            </a:pPr>
            <a:r>
              <a:rPr lang="it-IT" sz="2400" dirty="0" smtClean="0"/>
              <a:t>d) tassi previsti dal presente regolamento o dalle norme specifiche di ciascun fondo;</a:t>
            </a:r>
          </a:p>
          <a:p>
            <a:pPr algn="just">
              <a:buNone/>
            </a:pPr>
            <a:r>
              <a:rPr lang="it-IT" sz="2400" dirty="0" smtClean="0"/>
              <a:t>e) metodi specifici per determinare gli importi stabiliti conformemente alle norme specifiche di un fondo.</a:t>
            </a:r>
          </a:p>
        </p:txBody>
      </p:sp>
      <p:sp>
        <p:nvSpPr>
          <p:cNvPr id="4" name="Rectangle 8"/>
          <p:cNvSpPr>
            <a:spLocks noChangeArrowheads="1"/>
          </p:cNvSpPr>
          <p:nvPr/>
        </p:nvSpPr>
        <p:spPr bwMode="auto">
          <a:xfrm>
            <a:off x="179512" y="188640"/>
            <a:ext cx="864096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92696"/>
            <a:ext cx="8928992"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Certi tipi di progetti rivolti alle PMI nel campo della </a:t>
            </a:r>
            <a:r>
              <a:rPr lang="it-IT" sz="2400" dirty="0" err="1" smtClean="0"/>
              <a:t>R&amp;S</a:t>
            </a:r>
            <a:r>
              <a:rPr lang="it-IT" sz="2400" dirty="0" smtClean="0"/>
              <a:t> e dell'innovazione comportano spesso, tra i loro elementi chiave, i costi del personale</a:t>
            </a:r>
          </a:p>
          <a:p>
            <a:pPr algn="just">
              <a:spcBef>
                <a:spcPts val="0"/>
              </a:spcBef>
              <a:spcAft>
                <a:spcPts val="1200"/>
              </a:spcAft>
              <a:buNone/>
            </a:pPr>
            <a:r>
              <a:rPr lang="it-IT" sz="2400" dirty="0" smtClean="0"/>
              <a:t>L'applicazione di TSCU rappresenta una semplificazione molto apprezzata da queste PMI</a:t>
            </a:r>
          </a:p>
          <a:p>
            <a:pPr algn="just">
              <a:spcBef>
                <a:spcPts val="0"/>
              </a:spcBef>
              <a:spcAft>
                <a:spcPts val="1200"/>
              </a:spcAft>
              <a:buNone/>
            </a:pPr>
            <a:r>
              <a:rPr lang="it-IT" sz="2400" dirty="0" smtClean="0"/>
              <a:t>Il costo unitario delle attività è espresso in questo caso quale tasso orario applicato alle ore effettivamente lavorate dal personale, è stabilito in precedenza nel documento che specifica le condizioni per il sostegno e fissa l'importo massimo dell'assistenza finanziaria come numero massimo di ore lavorate consentite, moltiplicato per il costo unitario (i costi calcolati del personale addetto all'operazione)</a:t>
            </a:r>
          </a:p>
        </p:txBody>
      </p:sp>
      <p:sp>
        <p:nvSpPr>
          <p:cNvPr id="4" name="Rectangle 8"/>
          <p:cNvSpPr>
            <a:spLocks noChangeArrowheads="1"/>
          </p:cNvSpPr>
          <p:nvPr/>
        </p:nvSpPr>
        <p:spPr bwMode="auto">
          <a:xfrm>
            <a:off x="107504" y="116632"/>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costi personale Esempio FESR</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28604"/>
            <a:ext cx="8928992" cy="62232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Per convertire i costi reali con la migliore approssimazione possibile e per tener conto delle differenze tra regioni e settori, il costo per un'unità standard è definito quale costo orario del personale in base alla seguente formula:</a:t>
            </a:r>
          </a:p>
          <a:p>
            <a:pPr algn="just">
              <a:buFont typeface="Wingdings" pitchFamily="2" charset="2"/>
              <a:buChar char="ü"/>
            </a:pPr>
            <a:r>
              <a:rPr lang="it-IT" sz="2400" dirty="0" smtClean="0"/>
              <a:t> costo orario del personale = retribuzione annua lorda (compresi gli oneri di legge) divisa per le ore dell'orario di lavoro legale medio (tenendo conto delle ferie annuali).</a:t>
            </a:r>
          </a:p>
          <a:p>
            <a:pPr algn="just">
              <a:buFont typeface="Wingdings" pitchFamily="2" charset="2"/>
              <a:buChar char="ü"/>
            </a:pPr>
            <a:r>
              <a:rPr lang="it-IT" sz="2400" dirty="0" smtClean="0"/>
              <a:t> ad esempio: costo orario del personale = EUR 60.000 / (1.980 ore – 190 ore di ferie annuali) = 60.000/1.790 = 33,52 EUR/ora</a:t>
            </a:r>
          </a:p>
          <a:p>
            <a:pPr algn="just">
              <a:buNone/>
            </a:pPr>
            <a:r>
              <a:rPr lang="it-IT" sz="2400" dirty="0" smtClean="0"/>
              <a:t>L'assistenza finanziaria attribuita all'operazione è calcolata come tasso orario moltiplicato per il numero reale verificato di ore lavorate: ciò impone alle PMI di conservare tutti i documenti probatori delle ore lavorate dal personale addetto al progetto e l‘</a:t>
            </a:r>
            <a:r>
              <a:rPr lang="it-IT" sz="2400" dirty="0" err="1" smtClean="0"/>
              <a:t>AdG</a:t>
            </a:r>
            <a:r>
              <a:rPr lang="it-IT" sz="2400" dirty="0" smtClean="0"/>
              <a:t> deve conservare tutti i documenti atti a giustificare il costo orario del personale (una riduzione delle ore lavorate verificate si traduce in una riduzione dell'importo finale da versare)</a:t>
            </a:r>
          </a:p>
        </p:txBody>
      </p:sp>
      <p:sp>
        <p:nvSpPr>
          <p:cNvPr id="4" name="Rectangle 8"/>
          <p:cNvSpPr>
            <a:spLocks noChangeArrowheads="1"/>
          </p:cNvSpPr>
          <p:nvPr/>
        </p:nvSpPr>
        <p:spPr bwMode="auto">
          <a:xfrm>
            <a:off x="107504" y="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costi personale Esempio FESR</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908720"/>
            <a:ext cx="8928992" cy="29854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Simile al precedente tranne per il fatto che il costo orario del personale è basato sull'articolo 68, paragrafo 2, dell'RDC.</a:t>
            </a:r>
          </a:p>
          <a:p>
            <a:pPr algn="just">
              <a:spcBef>
                <a:spcPts val="0"/>
              </a:spcBef>
              <a:spcAft>
                <a:spcPts val="1200"/>
              </a:spcAft>
              <a:buFont typeface="Wingdings" pitchFamily="2" charset="2"/>
              <a:buChar char="ü"/>
            </a:pPr>
            <a:r>
              <a:rPr lang="it-IT" sz="2400" dirty="0" smtClean="0"/>
              <a:t> Costo orario del personale = più recente retribuzione annuale lorda documentata (compresi gli oneri di legge) divisa per 1.720 ore</a:t>
            </a:r>
          </a:p>
          <a:p>
            <a:pPr algn="just">
              <a:spcBef>
                <a:spcPts val="0"/>
              </a:spcBef>
              <a:spcAft>
                <a:spcPts val="1200"/>
              </a:spcAft>
              <a:buFont typeface="Wingdings" pitchFamily="2" charset="2"/>
              <a:buChar char="ü"/>
            </a:pPr>
            <a:r>
              <a:rPr lang="it-IT" sz="2400" dirty="0" smtClean="0"/>
              <a:t> ad esempio: tasso orario = EUR 60.000 / 1.720 ore = 60.000/1.720 = 34,88 EUR/ora</a:t>
            </a:r>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costi personale Esempio FESR alternativo</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57800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200" dirty="0" smtClean="0"/>
              <a:t>Articolo 68 </a:t>
            </a:r>
            <a:r>
              <a:rPr lang="it-IT" sz="2200" b="1" dirty="0" smtClean="0"/>
              <a:t>Finanziamento a tasso forfettario dei costi indiretti in materia di sovvenzioni e assistenza rimborsabile</a:t>
            </a:r>
          </a:p>
          <a:p>
            <a:pPr algn="just">
              <a:buNone/>
            </a:pPr>
            <a:r>
              <a:rPr lang="it-IT" sz="2200" dirty="0" smtClean="0"/>
              <a:t>Laddove l’esecuzione di un’operazione dia origine a costi indiretti, questi ultimi possono essere calcolati forfettariamente in uno dei seguenti modi:</a:t>
            </a:r>
          </a:p>
          <a:p>
            <a:pPr algn="just">
              <a:buFont typeface="Wingdings" pitchFamily="2" charset="2"/>
              <a:buChar char="§"/>
            </a:pPr>
            <a:r>
              <a:rPr lang="it-IT" sz="2200" dirty="0" smtClean="0"/>
              <a:t> a) un tasso forfettario fino al 25 % dei costi diretti ammissibili, a condizione che sia calcolato sulla base di un metodo giusto, equo e verificabile o di un metodo applicato nell’ambito di regimi di sovvenzione finanziati interamente dallo Stato membro per una tipologia analoga di operazione e beneficiario;</a:t>
            </a:r>
          </a:p>
          <a:p>
            <a:pPr algn="just">
              <a:buFont typeface="Wingdings" pitchFamily="2" charset="2"/>
              <a:buChar char="§"/>
            </a:pPr>
            <a:r>
              <a:rPr lang="it-IT" sz="2200" dirty="0" smtClean="0"/>
              <a:t> b) un tasso forfettario fino al 15 % dei costi diretti ammissibili per il personale, senza che vi sia un obbligo per lo Stato membro di eseguire un calcolo per determinare il tasso applicabile;</a:t>
            </a:r>
          </a:p>
          <a:p>
            <a:pPr algn="just">
              <a:buFont typeface="Wingdings" pitchFamily="2" charset="2"/>
              <a:buChar char="§"/>
            </a:pPr>
            <a:r>
              <a:rPr lang="it-IT" sz="2200" dirty="0" smtClean="0"/>
              <a:t> c) un tasso forfettario applicato ai costi diretti ammissibili basato su metodi esistenti e percentuali corrispondenti applicabili nelle politiche dell’Unione per una tipologia analoga di operazione e beneficiario.</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764704"/>
            <a:ext cx="8858312" cy="51152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68 </a:t>
            </a:r>
            <a:r>
              <a:rPr lang="it-IT" sz="2400" dirty="0" err="1" smtClean="0"/>
              <a:t>ter</a:t>
            </a:r>
            <a:r>
              <a:rPr lang="it-IT" sz="2400" dirty="0" smtClean="0"/>
              <a:t> </a:t>
            </a:r>
            <a:r>
              <a:rPr lang="it-IT" sz="2400" b="1" dirty="0" smtClean="0"/>
              <a:t>Finanziamento a tasso forfettario dei costi diversi dai costi per il personale</a:t>
            </a:r>
          </a:p>
          <a:p>
            <a:pPr algn="just">
              <a:buNone/>
            </a:pPr>
            <a:r>
              <a:rPr lang="it-IT" sz="2400" dirty="0" smtClean="0"/>
              <a:t>1.  Un tasso forfettario fino al 40 % dei costi diretti ammissibili per il personale può essere utilizzato per coprire i costi ammissibili residui di un’operazione senza che vi sia un obbligo per lo Stato membro di eseguire un calcolo per determinare il tasso applicabile.</a:t>
            </a:r>
          </a:p>
          <a:p>
            <a:pPr algn="just">
              <a:buNone/>
            </a:pPr>
            <a:r>
              <a:rPr lang="it-IT" sz="2400" dirty="0" smtClean="0"/>
              <a:t>Per le operazioni sostenute dall’FSE, dal FESR o dal FEASR le retribuzioni e le indennità versate ai partecipanti sono considerate costi ammissibili aggiuntivi non inclusi nel tasso forfettario.</a:t>
            </a:r>
          </a:p>
          <a:p>
            <a:pPr algn="just">
              <a:buNone/>
            </a:pPr>
            <a:r>
              <a:rPr lang="it-IT" sz="2400" dirty="0" smtClean="0"/>
              <a:t>2.  Il tasso forfettario di cui al paragrafo 1 non è applicato ai costi per il personale calcolati in base a un tasso forfettario.</a:t>
            </a:r>
            <a:endParaRPr lang="it-IT" sz="2400" dirty="0"/>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97696" y="1124744"/>
            <a:ext cx="8740080" cy="44135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Nel 2006 un'importante semplificazione introdotta nel regolamento FSE 2007-2013 ha aperto alla possibilità per gli Stati membri di dichiarare i costi indiretti su base forfettaria fino al 20% dei costi diretti di un'operazione</a:t>
            </a:r>
          </a:p>
          <a:p>
            <a:pPr algn="just">
              <a:lnSpc>
                <a:spcPct val="90000"/>
              </a:lnSpc>
              <a:spcBef>
                <a:spcPct val="0"/>
              </a:spcBef>
              <a:buClr>
                <a:srgbClr val="FF8000"/>
              </a:buClr>
              <a:buNone/>
            </a:pPr>
            <a:endParaRPr lang="it-IT" sz="2400" dirty="0" smtClean="0"/>
          </a:p>
          <a:p>
            <a:pPr algn="just">
              <a:lnSpc>
                <a:spcPct val="90000"/>
              </a:lnSpc>
              <a:spcBef>
                <a:spcPct val="0"/>
              </a:spcBef>
              <a:buClr>
                <a:srgbClr val="FF8000"/>
              </a:buClr>
              <a:buNone/>
            </a:pPr>
            <a:r>
              <a:rPr lang="it-IT" sz="2400" dirty="0" smtClean="0"/>
              <a:t>Durante il periodo di programmazione 2007-2013 sono state introdotte alcune opzioni addizionali (tabelle standard di costi unitari e importi forfettari) e la possibilità di usarli è stata estesa al FESR</a:t>
            </a:r>
          </a:p>
          <a:p>
            <a:pPr algn="just">
              <a:lnSpc>
                <a:spcPct val="90000"/>
              </a:lnSpc>
              <a:spcBef>
                <a:spcPct val="0"/>
              </a:spcBef>
              <a:buClr>
                <a:srgbClr val="FF8000"/>
              </a:buClr>
              <a:buNone/>
            </a:pPr>
            <a:endParaRPr lang="it-IT" altLang="it-IT" sz="2400" u="sng" dirty="0" smtClean="0"/>
          </a:p>
          <a:p>
            <a:pPr algn="just">
              <a:lnSpc>
                <a:spcPct val="90000"/>
              </a:lnSpc>
              <a:spcBef>
                <a:spcPct val="0"/>
              </a:spcBef>
              <a:buClr>
                <a:srgbClr val="FF8000"/>
              </a:buClr>
              <a:buNone/>
            </a:pPr>
            <a:r>
              <a:rPr lang="it-IT" sz="2400" dirty="0" smtClean="0"/>
              <a:t>L'uso del finanziamento a tasso forfettario, di tabelle standard di costi unitari e di importi forfettari è stato apprezzato da tutti gli </a:t>
            </a:r>
            <a:r>
              <a:rPr lang="it-IT" sz="2400" dirty="0" err="1" smtClean="0"/>
              <a:t>stakeholder</a:t>
            </a:r>
            <a:r>
              <a:rPr lang="it-IT" sz="2400" dirty="0" smtClean="0"/>
              <a:t>, tra cui anche la </a:t>
            </a:r>
            <a:r>
              <a:rPr lang="it-IT" sz="2400" b="1" dirty="0" smtClean="0"/>
              <a:t>Corte dei conti europea</a:t>
            </a:r>
            <a:endParaRPr lang="it-IT" altLang="it-IT" sz="2400" b="1" u="sng" dirty="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520" y="250195"/>
            <a:ext cx="8212524" cy="382156"/>
          </a:xfrm>
          <a:prstGeom prst="rect">
            <a:avLst/>
          </a:prstGeom>
        </p:spPr>
        <p:txBody>
          <a:bodyPr vert="horz" wrap="square" lIns="0" tIns="12700" rIns="0" bIns="0" rtlCol="0">
            <a:spAutoFit/>
          </a:bodyPr>
          <a:lstStyle/>
          <a:p>
            <a:pPr algn="just">
              <a:spcBef>
                <a:spcPct val="50000"/>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Il contesto normativo e la sua evoluzione</a:t>
            </a:r>
            <a:endParaRPr lang="it-IT" altLang="it-IT" sz="2400" kern="1200" dirty="0" smtClean="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251520" y="764704"/>
            <a:ext cx="8712968" cy="5072542"/>
          </a:xfrm>
          <a:prstGeom prst="rect">
            <a:avLst/>
          </a:prstGeom>
        </p:spPr>
        <p:txBody>
          <a:bodyPr vert="horz" wrap="square" lIns="0" tIns="85725" rIns="0" bIns="0" rtlCol="0">
            <a:spAutoFit/>
          </a:bodyPr>
          <a:lstStyle/>
          <a:p>
            <a:pPr marR="5080" algn="just">
              <a:lnSpc>
                <a:spcPct val="90000"/>
              </a:lnSpc>
              <a:buClr>
                <a:srgbClr val="FF8000"/>
              </a:buClr>
              <a:tabLst>
                <a:tab pos="765175" algn="l"/>
              </a:tabLst>
            </a:pPr>
            <a:r>
              <a:rPr lang="it-IT" sz="2400" dirty="0" smtClean="0">
                <a:latin typeface="Arial" panose="020B0604020202020204" pitchFamily="34" charset="0"/>
                <a:ea typeface="MS PGothic" panose="020B0600070205080204" pitchFamily="34" charset="-128"/>
              </a:rPr>
              <a:t>Nel rapporto annuale per il 2007, la Corte dei Conti Europea rilevava che la maggior parte degli errori rinvenuti nella spesa dei Fondi Strutturali è in parte dovuta alla complessità della base normativa e di attuazione</a:t>
            </a:r>
          </a:p>
          <a:p>
            <a:pPr marR="5080" algn="just">
              <a:lnSpc>
                <a:spcPct val="90000"/>
              </a:lnSpc>
              <a:buClr>
                <a:srgbClr val="FF8000"/>
              </a:buClr>
              <a:tabLst>
                <a:tab pos="765175" algn="l"/>
              </a:tabLst>
            </a:pPr>
            <a:endParaRPr lang="it-IT" sz="2400" dirty="0" smtClean="0">
              <a:latin typeface="Arial" panose="020B0604020202020204" pitchFamily="34" charset="0"/>
              <a:ea typeface="MS PGothic" panose="020B0600070205080204" pitchFamily="34" charset="-128"/>
            </a:endParaRPr>
          </a:p>
          <a:p>
            <a:pPr algn="just">
              <a:lnSpc>
                <a:spcPct val="90000"/>
              </a:lnSpc>
              <a:buClr>
                <a:srgbClr val="FF8000"/>
              </a:buClr>
              <a:tabLst>
                <a:tab pos="765175" algn="l"/>
              </a:tabLst>
            </a:pPr>
            <a:r>
              <a:rPr lang="it-IT" sz="2400" dirty="0" smtClean="0">
                <a:latin typeface="Arial" panose="020B0604020202020204" pitchFamily="34" charset="0"/>
                <a:ea typeface="MS PGothic" panose="020B0600070205080204" pitchFamily="34" charset="-128"/>
              </a:rPr>
              <a:t>Per questa ragione, ha raccomandato di semplificare</a:t>
            </a:r>
          </a:p>
          <a:p>
            <a:pPr algn="just">
              <a:lnSpc>
                <a:spcPct val="90000"/>
              </a:lnSpc>
              <a:buClr>
                <a:srgbClr val="FF8000"/>
              </a:buClr>
              <a:buFont typeface="Wingdings" pitchFamily="2" charset="2"/>
              <a:buChar char="§"/>
              <a:tabLst>
                <a:tab pos="765175" algn="l"/>
              </a:tabLst>
            </a:pPr>
            <a:r>
              <a:rPr lang="it-IT" sz="2400" dirty="0" smtClean="0">
                <a:latin typeface="Arial" panose="020B0604020202020204" pitchFamily="34" charset="0"/>
                <a:ea typeface="MS PGothic" panose="020B0600070205080204" pitchFamily="34" charset="-128"/>
              </a:rPr>
              <a:t> “le basi di calcolo dei costi ammissibili” e di</a:t>
            </a:r>
          </a:p>
          <a:p>
            <a:pPr marR="463550" algn="just">
              <a:lnSpc>
                <a:spcPct val="90000"/>
              </a:lnSpc>
              <a:buClr>
                <a:srgbClr val="FF8000"/>
              </a:buClr>
              <a:buFont typeface="Wingdings" pitchFamily="2" charset="2"/>
              <a:buChar char="§"/>
              <a:tabLst>
                <a:tab pos="765175" algn="l"/>
              </a:tabLst>
            </a:pPr>
            <a:r>
              <a:rPr lang="it-IT" sz="2400" dirty="0" smtClean="0">
                <a:latin typeface="Arial" panose="020B0604020202020204" pitchFamily="34" charset="0"/>
                <a:ea typeface="MS PGothic" panose="020B0600070205080204" pitchFamily="34" charset="-128"/>
              </a:rPr>
              <a:t> “ricorrere in maniera più diffusa all’utilizzo delle somme  forfettarie, o ai pagamenti sulla base di costi fissi in luogo del rimborso a costi reali”</a:t>
            </a:r>
          </a:p>
          <a:p>
            <a:pPr marR="365125" algn="just">
              <a:lnSpc>
                <a:spcPct val="90000"/>
              </a:lnSpc>
              <a:buClr>
                <a:srgbClr val="FF8000"/>
              </a:buClr>
              <a:tabLst>
                <a:tab pos="765175" algn="l"/>
              </a:tabLst>
            </a:pPr>
            <a:endParaRPr lang="it-IT" sz="2400" dirty="0" smtClean="0">
              <a:latin typeface="Arial" panose="020B0604020202020204" pitchFamily="34" charset="0"/>
              <a:ea typeface="MS PGothic" panose="020B0600070205080204" pitchFamily="34" charset="-128"/>
            </a:endParaRPr>
          </a:p>
          <a:p>
            <a:pPr marR="365125" algn="just">
              <a:lnSpc>
                <a:spcPct val="90000"/>
              </a:lnSpc>
              <a:buClr>
                <a:srgbClr val="FF8000"/>
              </a:buClr>
              <a:tabLst>
                <a:tab pos="765175" algn="l"/>
              </a:tabLst>
            </a:pPr>
            <a:r>
              <a:rPr lang="it-IT" sz="2400" dirty="0" smtClean="0">
                <a:latin typeface="Arial" panose="020B0604020202020204" pitchFamily="34" charset="0"/>
                <a:ea typeface="MS PGothic" panose="020B0600070205080204" pitchFamily="34" charset="-128"/>
              </a:rPr>
              <a:t>Inoltre, il Regolamento Finanziario 966 del 2012 allora applicabile al Bilancio Generale delle Comunità Europee, e le sue norme applicative, consentivano già tale approccio per le spese dirette di gestione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9512" y="908720"/>
            <a:ext cx="8784976" cy="5186676"/>
          </a:xfrm>
          <a:prstGeom prst="rect">
            <a:avLst/>
          </a:prstGeom>
        </p:spPr>
        <p:txBody>
          <a:bodyPr vert="horz" wrap="square" lIns="0" tIns="76835" rIns="0" bIns="0" rtlCol="0">
            <a:spAutoFit/>
          </a:bodyPr>
          <a:lstStyle/>
          <a:p>
            <a:pPr marR="72390" algn="just">
              <a:spcBef>
                <a:spcPts val="0"/>
              </a:spcBef>
              <a:spcAft>
                <a:spcPts val="600"/>
              </a:spcAft>
              <a:tabLst>
                <a:tab pos="354965" algn="l"/>
                <a:tab pos="355600" algn="l"/>
              </a:tabLst>
            </a:pPr>
            <a:r>
              <a:rPr lang="it-IT" sz="2400" dirty="0" smtClean="0">
                <a:latin typeface="Arial" panose="020B0604020202020204" pitchFamily="34" charset="0"/>
                <a:ea typeface="MS PGothic" panose="020B0600070205080204" pitchFamily="34" charset="-128"/>
              </a:rPr>
              <a:t>Partendo da tali raccomandazioni, la Commissione Europea  aveva avanzato una proposta di emendamento dell’articolo  11 del Regolamento 1081 del 2006 (Regolamento FSE)  introducendo la possibilità di applicare dei costi fissi, attraverso Tabelle Standard per Costi Unitari e Somme Forfettarie</a:t>
            </a:r>
          </a:p>
          <a:p>
            <a:pPr marR="72390" algn="just">
              <a:spcBef>
                <a:spcPts val="0"/>
              </a:spcBef>
              <a:spcAft>
                <a:spcPts val="600"/>
              </a:spcAft>
              <a:tabLst>
                <a:tab pos="354965" algn="l"/>
                <a:tab pos="355600" algn="l"/>
              </a:tabLst>
            </a:pPr>
            <a:endParaRPr lang="it-IT" sz="2400" dirty="0" smtClean="0">
              <a:latin typeface="Arial" panose="020B0604020202020204" pitchFamily="34" charset="0"/>
              <a:ea typeface="MS PGothic" panose="020B0600070205080204" pitchFamily="34" charset="-128"/>
            </a:endParaRPr>
          </a:p>
          <a:p>
            <a:pPr marR="5080" algn="just">
              <a:spcBef>
                <a:spcPts val="0"/>
              </a:spcBef>
              <a:spcAft>
                <a:spcPts val="600"/>
              </a:spcAft>
              <a:tabLst>
                <a:tab pos="354965" algn="l"/>
                <a:tab pos="355600" algn="l"/>
              </a:tabLst>
            </a:pPr>
            <a:r>
              <a:rPr lang="it-IT" sz="2400" dirty="0" smtClean="0">
                <a:latin typeface="Arial" panose="020B0604020202020204" pitchFamily="34" charset="0"/>
                <a:ea typeface="MS PGothic" panose="020B0600070205080204" pitchFamily="34" charset="-128"/>
              </a:rPr>
              <a:t>Durante il negoziato la Commissione Europea ha convenuto  di estendere alle “sovvenzioni” FESR l’applicazione della  “Forfetizzazione dei Costi Indiretti”, “Tabelle Standard per  Costi Unitari” e “Somme Forfettarie” tramite una modifica  dell’articolo 7 del Regolamento 1080 del 2006  (Regolamento FESR)</a:t>
            </a:r>
          </a:p>
          <a:p>
            <a:pPr marR="5080" algn="just">
              <a:spcBef>
                <a:spcPts val="0"/>
              </a:spcBef>
              <a:spcAft>
                <a:spcPts val="600"/>
              </a:spcAft>
              <a:tabLst>
                <a:tab pos="354965" algn="l"/>
                <a:tab pos="355600" algn="l"/>
              </a:tabLst>
            </a:pPr>
            <a:endParaRPr lang="it-IT" sz="2400" dirty="0" smtClean="0">
              <a:latin typeface="Arial" panose="020B0604020202020204" pitchFamily="34" charset="0"/>
              <a:ea typeface="MS PGothic" panose="020B0600070205080204" pitchFamily="34" charset="-128"/>
            </a:endParaRPr>
          </a:p>
          <a:p>
            <a:pPr algn="just">
              <a:spcBef>
                <a:spcPts val="0"/>
              </a:spcBef>
              <a:spcAft>
                <a:spcPts val="600"/>
              </a:spcAft>
              <a:tabLst>
                <a:tab pos="354965" algn="l"/>
                <a:tab pos="355600" algn="l"/>
              </a:tabLst>
            </a:pPr>
            <a:r>
              <a:rPr lang="it-IT" sz="2400" dirty="0" smtClean="0">
                <a:latin typeface="Arial" panose="020B0604020202020204" pitchFamily="34" charset="0"/>
                <a:ea typeface="MS PGothic" panose="020B0600070205080204" pitchFamily="34" charset="-128"/>
              </a:rPr>
              <a:t>La decisione è stata adottata il 26 Novembre 2008</a:t>
            </a:r>
            <a:endParaRPr lang="it-IT" sz="2400" dirty="0">
              <a:latin typeface="Arial" panose="020B0604020202020204" pitchFamily="34" charset="0"/>
              <a:ea typeface="MS PGothic" panose="020B0600070205080204" pitchFamily="34" charset="-128"/>
            </a:endParaRPr>
          </a:p>
        </p:txBody>
      </p:sp>
      <p:sp>
        <p:nvSpPr>
          <p:cNvPr id="5" name="object 2"/>
          <p:cNvSpPr txBox="1">
            <a:spLocks noGrp="1"/>
          </p:cNvSpPr>
          <p:nvPr>
            <p:ph type="title"/>
          </p:nvPr>
        </p:nvSpPr>
        <p:spPr>
          <a:xfrm>
            <a:off x="251520" y="250195"/>
            <a:ext cx="8212524" cy="382156"/>
          </a:xfrm>
          <a:prstGeom prst="rect">
            <a:avLst/>
          </a:prstGeom>
        </p:spPr>
        <p:txBody>
          <a:bodyPr vert="horz" wrap="square" lIns="0" tIns="12700" rIns="0" bIns="0" rtlCol="0">
            <a:spAutoFit/>
          </a:bodyPr>
          <a:lstStyle/>
          <a:p>
            <a:pPr algn="just">
              <a:spcBef>
                <a:spcPct val="50000"/>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Il contesto normativo e la sua evoluzione</a:t>
            </a:r>
            <a:endParaRPr lang="it-IT" altLang="it-IT" sz="2400" kern="1200" dirty="0" smtClean="0">
              <a:solidFill>
                <a:schemeClr val="tx1"/>
              </a:solidFill>
              <a:latin typeface="Arial" panose="020B0604020202020204" pitchFamily="34" charset="0"/>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64079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buNone/>
              <a:defRPr/>
            </a:pPr>
            <a:r>
              <a:rPr lang="it-IT" sz="2400" dirty="0" smtClean="0">
                <a:solidFill>
                  <a:schemeClr val="tx2">
                    <a:lumMod val="50000"/>
                  </a:schemeClr>
                </a:solidFill>
                <a:cs typeface="Arial" pitchFamily="34" charset="0"/>
              </a:rPr>
              <a:t>La maggioranza degli errori riscontrati dalla Corte dei Conti europea nella spesa è riconducibile alla complessità delle regole </a:t>
            </a:r>
          </a:p>
          <a:p>
            <a:pPr algn="just">
              <a:lnSpc>
                <a:spcPct val="90000"/>
              </a:lnSpc>
              <a:defRPr/>
            </a:pPr>
            <a:r>
              <a:rPr lang="it-IT" sz="2400" b="1" dirty="0" smtClean="0">
                <a:solidFill>
                  <a:schemeClr val="tx2">
                    <a:lumMod val="50000"/>
                  </a:schemeClr>
                </a:solidFill>
                <a:cs typeface="Arial" pitchFamily="34" charset="0"/>
              </a:rPr>
              <a:t> Rapporto annuale 2007 della Corte dei Conti europea</a:t>
            </a:r>
            <a:r>
              <a:rPr lang="it-IT" sz="2400" dirty="0" smtClean="0">
                <a:solidFill>
                  <a:schemeClr val="tx2">
                    <a:lumMod val="50000"/>
                  </a:schemeClr>
                </a:solidFill>
                <a:cs typeface="Arial" pitchFamily="34" charset="0"/>
              </a:rPr>
              <a:t>: </a:t>
            </a:r>
            <a:r>
              <a:rPr lang="it-IT" sz="2400" i="1" dirty="0" smtClean="0">
                <a:solidFill>
                  <a:schemeClr val="tx2">
                    <a:lumMod val="50000"/>
                  </a:schemeClr>
                </a:solidFill>
                <a:cs typeface="Arial" pitchFamily="34" charset="0"/>
              </a:rPr>
              <a:t>fare maggiormente ricorso all’utilizzo delle ‘somme forfettarie’ o ai pagamenti sulla base di ‘costi fissi’ piuttosto che di ‘costi reali</a:t>
            </a:r>
            <a:endParaRPr lang="it-IT" sz="2400" dirty="0" smtClean="0">
              <a:solidFill>
                <a:schemeClr val="tx2">
                  <a:lumMod val="50000"/>
                </a:schemeClr>
              </a:solidFill>
              <a:cs typeface="Arial" pitchFamily="34" charset="0"/>
            </a:endParaRPr>
          </a:p>
          <a:p>
            <a:pPr algn="just">
              <a:defRPr/>
            </a:pPr>
            <a:r>
              <a:rPr lang="it-IT" sz="2400" b="1" dirty="0" smtClean="0">
                <a:solidFill>
                  <a:schemeClr val="tx2">
                    <a:lumMod val="50000"/>
                  </a:schemeClr>
                </a:solidFill>
                <a:cs typeface="Arial" pitchFamily="34" charset="0"/>
              </a:rPr>
              <a:t> Novembre 2008, Piano europeo di ripresa economica</a:t>
            </a:r>
            <a:r>
              <a:rPr lang="it-IT" sz="2400" dirty="0" smtClean="0">
                <a:solidFill>
                  <a:schemeClr val="tx2">
                    <a:lumMod val="50000"/>
                  </a:schemeClr>
                </a:solidFill>
                <a:cs typeface="Arial" pitchFamily="34" charset="0"/>
              </a:rPr>
              <a:t>: accelerare l’attuazione dei Fondi Strutturali. Proposta di introdurre la possibilità di applicare i costi fissi calcolati applicando tabelle standard per costi unitari e somme forfettarie per le erogazioni del FSE</a:t>
            </a:r>
          </a:p>
          <a:p>
            <a:pPr algn="just">
              <a:defRPr/>
            </a:pPr>
            <a:r>
              <a:rPr lang="it-IT" sz="2400" b="1" dirty="0" smtClean="0">
                <a:solidFill>
                  <a:schemeClr val="tx2">
                    <a:lumMod val="50000"/>
                  </a:schemeClr>
                </a:solidFill>
                <a:cs typeface="Arial" pitchFamily="34" charset="0"/>
              </a:rPr>
              <a:t> Approvazione del regolamento CE 396 del 6 maggio 2009</a:t>
            </a:r>
            <a:r>
              <a:rPr lang="it-IT" sz="2400" dirty="0" smtClean="0">
                <a:solidFill>
                  <a:schemeClr val="tx2">
                    <a:lumMod val="50000"/>
                  </a:schemeClr>
                </a:solidFill>
                <a:cs typeface="Arial" pitchFamily="34" charset="0"/>
              </a:rPr>
              <a:t>, modificando l’art. 11 par 3 del regolamento CE 1081/2006, ha introdotto alcune semplificazioni in merito alla gestione, amministrazione e controllo di interventi che beneficiano di sovvenzioni a carico del FSE</a:t>
            </a:r>
          </a:p>
          <a:p>
            <a:pPr algn="just">
              <a:lnSpc>
                <a:spcPct val="90000"/>
              </a:lnSpc>
              <a:defRPr/>
            </a:pPr>
            <a:r>
              <a:rPr lang="it-IT" sz="2400" b="1" dirty="0" smtClean="0">
                <a:solidFill>
                  <a:schemeClr val="tx2">
                    <a:lumMod val="50000"/>
                  </a:schemeClr>
                </a:solidFill>
                <a:cs typeface="Arial" pitchFamily="34" charset="0"/>
              </a:rPr>
              <a:t> Parere della Corte dei Conti europea, n°1 2010</a:t>
            </a:r>
            <a:r>
              <a:rPr lang="it-IT" sz="2400" dirty="0" smtClean="0">
                <a:solidFill>
                  <a:schemeClr val="tx2">
                    <a:lumMod val="50000"/>
                  </a:schemeClr>
                </a:solidFill>
                <a:cs typeface="Arial" pitchFamily="34" charset="0"/>
              </a:rPr>
              <a:t>: </a:t>
            </a:r>
            <a:r>
              <a:rPr lang="it-IT" sz="2400" i="1" dirty="0" smtClean="0">
                <a:solidFill>
                  <a:schemeClr val="tx2">
                    <a:lumMod val="50000"/>
                  </a:schemeClr>
                </a:solidFill>
                <a:cs typeface="Arial" pitchFamily="34" charset="0"/>
              </a:rPr>
              <a:t>concentrarsi maggiormente sugli output piuttosto che sull’input</a:t>
            </a:r>
            <a:endParaRPr lang="it-IT" sz="2400" dirty="0">
              <a:solidFill>
                <a:schemeClr val="tx2">
                  <a:lumMod val="50000"/>
                </a:schemeClr>
              </a:solidFill>
              <a:cs typeface="Arial" pitchFamily="34" charset="0"/>
            </a:endParaRPr>
          </a:p>
        </p:txBody>
      </p:sp>
      <p:sp>
        <p:nvSpPr>
          <p:cNvPr id="4" name="Rectangle 8"/>
          <p:cNvSpPr>
            <a:spLocks noChangeArrowheads="1"/>
          </p:cNvSpPr>
          <p:nvPr/>
        </p:nvSpPr>
        <p:spPr bwMode="auto">
          <a:xfrm>
            <a:off x="107504" y="0"/>
            <a:ext cx="876679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764704"/>
            <a:ext cx="8740080" cy="60016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marL="273050" indent="-273050" algn="just" fontAlgn="auto">
              <a:spcBef>
                <a:spcPts val="0"/>
              </a:spcBef>
              <a:spcAft>
                <a:spcPts val="0"/>
              </a:spcAft>
              <a:buFont typeface="Arial" pitchFamily="34" charset="0"/>
              <a:buChar char="•"/>
              <a:defRPr/>
            </a:pPr>
            <a:r>
              <a:rPr lang="it-IT" sz="2400" dirty="0" smtClean="0">
                <a:solidFill>
                  <a:schemeClr val="tx2">
                    <a:lumMod val="50000"/>
                  </a:schemeClr>
                </a:solidFill>
                <a:cs typeface="Arial" pitchFamily="34" charset="0"/>
              </a:rPr>
              <a:t>Il FSE sostiene la spesa, per operazioni immateriali, finanziata principalmente attraverso sovvenzioni, ciò implica la giustificazione della spesa in base ai costi effettivamente sostenuti </a:t>
            </a:r>
          </a:p>
          <a:p>
            <a:pPr marL="273050" indent="-273050" algn="just" fontAlgn="auto">
              <a:spcBef>
                <a:spcPts val="0"/>
              </a:spcBef>
              <a:spcAft>
                <a:spcPts val="0"/>
              </a:spcAft>
              <a:buFont typeface="Arial" pitchFamily="34" charset="0"/>
              <a:buChar char="•"/>
              <a:defRPr/>
            </a:pPr>
            <a:endParaRPr lang="it-IT" sz="2400" dirty="0" smtClean="0">
              <a:solidFill>
                <a:schemeClr val="tx2">
                  <a:lumMod val="50000"/>
                </a:schemeClr>
              </a:solidFill>
              <a:cs typeface="Arial" pitchFamily="34" charset="0"/>
            </a:endParaRPr>
          </a:p>
          <a:p>
            <a:pPr marL="273050" indent="-273050" algn="just" fontAlgn="auto">
              <a:spcBef>
                <a:spcPts val="0"/>
              </a:spcBef>
              <a:spcAft>
                <a:spcPts val="0"/>
              </a:spcAft>
              <a:buFont typeface="Arial" pitchFamily="34" charset="0"/>
              <a:buChar char="•"/>
              <a:defRPr/>
            </a:pPr>
            <a:r>
              <a:rPr lang="it-IT" sz="2400" dirty="0" smtClean="0">
                <a:solidFill>
                  <a:schemeClr val="tx2">
                    <a:lumMod val="50000"/>
                  </a:schemeClr>
                </a:solidFill>
                <a:cs typeface="Arial" pitchFamily="34" charset="0"/>
              </a:rPr>
              <a:t>Gran numero di documenti di supporto necessari a giustificare una parte minore della spesa (molte spese di importo esiguo)</a:t>
            </a:r>
          </a:p>
          <a:p>
            <a:pPr marL="273050" indent="-273050" algn="just" fontAlgn="auto">
              <a:spcBef>
                <a:spcPts val="0"/>
              </a:spcBef>
              <a:spcAft>
                <a:spcPts val="0"/>
              </a:spcAft>
              <a:buFont typeface="Arial" pitchFamily="34" charset="0"/>
              <a:buChar char="•"/>
              <a:defRPr/>
            </a:pPr>
            <a:endParaRPr lang="it-IT" sz="2400" dirty="0" smtClean="0">
              <a:solidFill>
                <a:schemeClr val="tx2">
                  <a:lumMod val="50000"/>
                </a:schemeClr>
              </a:solidFill>
              <a:cs typeface="Arial" pitchFamily="34" charset="0"/>
            </a:endParaRPr>
          </a:p>
          <a:p>
            <a:pPr marL="273050" indent="-273050" algn="just" fontAlgn="auto">
              <a:spcBef>
                <a:spcPts val="0"/>
              </a:spcBef>
              <a:spcAft>
                <a:spcPts val="0"/>
              </a:spcAft>
              <a:buFont typeface="Arial" pitchFamily="34" charset="0"/>
              <a:buChar char="•"/>
              <a:defRPr/>
            </a:pPr>
            <a:r>
              <a:rPr lang="it-IT" sz="2400" dirty="0" smtClean="0">
                <a:solidFill>
                  <a:schemeClr val="tx2">
                    <a:lumMod val="50000"/>
                  </a:schemeClr>
                </a:solidFill>
                <a:cs typeface="Arial" pitchFamily="34" charset="0"/>
              </a:rPr>
              <a:t>Significativa articolazione delle voci di costo</a:t>
            </a:r>
          </a:p>
          <a:p>
            <a:pPr marL="273050" indent="-273050" algn="just" fontAlgn="auto">
              <a:spcBef>
                <a:spcPts val="0"/>
              </a:spcBef>
              <a:spcAft>
                <a:spcPts val="0"/>
              </a:spcAft>
              <a:buFont typeface="Arial" pitchFamily="34" charset="0"/>
              <a:buChar char="•"/>
              <a:defRPr/>
            </a:pPr>
            <a:endParaRPr lang="it-IT" sz="2400" dirty="0" smtClean="0">
              <a:solidFill>
                <a:schemeClr val="tx2">
                  <a:lumMod val="50000"/>
                </a:schemeClr>
              </a:solidFill>
              <a:cs typeface="Arial" pitchFamily="34" charset="0"/>
            </a:endParaRPr>
          </a:p>
          <a:p>
            <a:pPr marL="273050" indent="-273050" algn="just" fontAlgn="auto">
              <a:spcBef>
                <a:spcPts val="0"/>
              </a:spcBef>
              <a:spcAft>
                <a:spcPts val="0"/>
              </a:spcAft>
              <a:buFont typeface="Arial" pitchFamily="34" charset="0"/>
              <a:buChar char="•"/>
              <a:defRPr/>
            </a:pPr>
            <a:r>
              <a:rPr lang="it-IT" sz="2400" dirty="0" smtClean="0">
                <a:solidFill>
                  <a:schemeClr val="tx2">
                    <a:lumMod val="50000"/>
                  </a:schemeClr>
                </a:solidFill>
                <a:cs typeface="Arial" pitchFamily="34" charset="0"/>
              </a:rPr>
              <a:t>Molte “piccole” operazioni e “piccoli” soggetti (beneficiari) con capacità limitate di gestione amministrativa e finanziaria </a:t>
            </a:r>
          </a:p>
          <a:p>
            <a:pPr marL="273050" indent="-273050" algn="just" fontAlgn="auto">
              <a:spcBef>
                <a:spcPts val="0"/>
              </a:spcBef>
              <a:spcAft>
                <a:spcPts val="0"/>
              </a:spcAft>
              <a:buFont typeface="Arial" pitchFamily="34" charset="0"/>
              <a:buChar char="•"/>
              <a:defRPr/>
            </a:pPr>
            <a:endParaRPr lang="it-IT" sz="2400" dirty="0" smtClean="0">
              <a:solidFill>
                <a:schemeClr val="tx2">
                  <a:lumMod val="50000"/>
                </a:schemeClr>
              </a:solidFill>
              <a:cs typeface="Arial" pitchFamily="34" charset="0"/>
            </a:endParaRPr>
          </a:p>
          <a:p>
            <a:pPr marL="273050" indent="-273050" algn="just" fontAlgn="auto">
              <a:spcBef>
                <a:spcPts val="0"/>
              </a:spcBef>
              <a:spcAft>
                <a:spcPts val="0"/>
              </a:spcAft>
              <a:buFont typeface="Arial" pitchFamily="34" charset="0"/>
              <a:buChar char="•"/>
              <a:defRPr/>
            </a:pPr>
            <a:r>
              <a:rPr lang="it-IT" sz="2400" dirty="0" smtClean="0">
                <a:solidFill>
                  <a:schemeClr val="tx2">
                    <a:lumMod val="50000"/>
                  </a:schemeClr>
                </a:solidFill>
                <a:cs typeface="Arial" pitchFamily="34" charset="0"/>
              </a:rPr>
              <a:t>Il rischio di correzioni finanziarie è spesso dovuto unicamente ad errori</a:t>
            </a:r>
            <a:endParaRPr lang="it-IT" sz="2400" dirty="0">
              <a:solidFill>
                <a:schemeClr val="tx2">
                  <a:lumMod val="50000"/>
                </a:schemeClr>
              </a:solidFill>
              <a:cs typeface="Arial" pitchFamily="34" charset="0"/>
            </a:endParaRPr>
          </a:p>
        </p:txBody>
      </p:sp>
      <p:sp>
        <p:nvSpPr>
          <p:cNvPr id="4" name="Rectangle 8"/>
          <p:cNvSpPr>
            <a:spLocks noChangeArrowheads="1"/>
          </p:cNvSpPr>
          <p:nvPr/>
        </p:nvSpPr>
        <p:spPr bwMode="auto">
          <a:xfrm>
            <a:off x="107504" y="140603"/>
            <a:ext cx="892899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 – </a:t>
            </a:r>
            <a:r>
              <a:rPr lang="it-IT" sz="2400" b="1" i="1" dirty="0" smtClean="0">
                <a:solidFill>
                  <a:srgbClr val="FF0000"/>
                </a:solidFill>
              </a:rPr>
              <a:t>Perché le OSC?</a:t>
            </a:r>
            <a:endParaRPr lang="it-IT" altLang="it-IT" sz="2400" b="1" i="1" dirty="0">
              <a:solidFill>
                <a:srgbClr val="FF0000"/>
              </a:solidFill>
            </a:endParaRPr>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arrotondato 4"/>
          <p:cNvSpPr/>
          <p:nvPr/>
        </p:nvSpPr>
        <p:spPr>
          <a:xfrm>
            <a:off x="251520" y="1340768"/>
            <a:ext cx="8640960" cy="4175653"/>
          </a:xfrm>
          <a:prstGeom prst="round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it-IT" sz="2400" b="1" dirty="0">
                <a:solidFill>
                  <a:schemeClr val="tx2">
                    <a:lumMod val="50000"/>
                  </a:schemeClr>
                </a:solidFill>
                <a:latin typeface="Calibri" pitchFamily="34" charset="0"/>
              </a:rPr>
              <a:t>Caratteristiche peculiari delle operazioni finanziate con il FSE</a:t>
            </a:r>
          </a:p>
        </p:txBody>
      </p:sp>
      <p:sp>
        <p:nvSpPr>
          <p:cNvPr id="6" name="Rettangolo arrotondato 5"/>
          <p:cNvSpPr/>
          <p:nvPr/>
        </p:nvSpPr>
        <p:spPr>
          <a:xfrm>
            <a:off x="1610389" y="3716195"/>
            <a:ext cx="5759450" cy="1469953"/>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2000" b="1">
                <a:solidFill>
                  <a:schemeClr val="bg1"/>
                </a:solidFill>
                <a:latin typeface="Calibri" pitchFamily="34" charset="0"/>
                <a:cs typeface="Calibri" pitchFamily="34" charset="0"/>
              </a:rPr>
              <a:t>Strutturale sproporzione fra la complessità qualitativa e quantitativa dei documenti giustificativi di spesa da un lato e gli importi dichiarati in sede di rendiconto dall’altro</a:t>
            </a:r>
            <a:endParaRPr lang="it-IT" sz="2000" b="1">
              <a:solidFill>
                <a:schemeClr val="bg1"/>
              </a:solidFill>
            </a:endParaRPr>
          </a:p>
        </p:txBody>
      </p:sp>
      <p:sp>
        <p:nvSpPr>
          <p:cNvPr id="7" name="Rettangolo arrotondato 6"/>
          <p:cNvSpPr/>
          <p:nvPr/>
        </p:nvSpPr>
        <p:spPr>
          <a:xfrm>
            <a:off x="4599296" y="2492233"/>
            <a:ext cx="3889611" cy="863600"/>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b="1">
                <a:solidFill>
                  <a:schemeClr val="bg1"/>
                </a:solidFill>
                <a:latin typeface="Calibri" pitchFamily="34" charset="0"/>
                <a:cs typeface="Calibri" pitchFamily="34" charset="0"/>
              </a:rPr>
              <a:t>Complessa articolazione delle numerose tipologie di spesa interessate dalle operazioni</a:t>
            </a:r>
          </a:p>
        </p:txBody>
      </p:sp>
      <p:sp>
        <p:nvSpPr>
          <p:cNvPr id="8" name="Rettangolo arrotondato 7"/>
          <p:cNvSpPr/>
          <p:nvPr/>
        </p:nvSpPr>
        <p:spPr>
          <a:xfrm>
            <a:off x="627797" y="2492233"/>
            <a:ext cx="3575713" cy="863600"/>
          </a:xfrm>
          <a:prstGeom prst="roundRect">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b="1" dirty="0">
                <a:solidFill>
                  <a:schemeClr val="bg1"/>
                </a:solidFill>
                <a:latin typeface="Calibri" pitchFamily="34" charset="0"/>
                <a:cs typeface="Calibri" pitchFamily="34" charset="0"/>
              </a:rPr>
              <a:t>Elevata incidenza di interventi di “piccola dimensione” sul totale delle operazioni finanziate</a:t>
            </a:r>
          </a:p>
        </p:txBody>
      </p:sp>
      <p:sp>
        <p:nvSpPr>
          <p:cNvPr id="9" name="Freccia curva 8"/>
          <p:cNvSpPr/>
          <p:nvPr/>
        </p:nvSpPr>
        <p:spPr>
          <a:xfrm flipV="1">
            <a:off x="1105564" y="3500296"/>
            <a:ext cx="358775" cy="863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schemeClr val="tx1"/>
              </a:solidFill>
            </a:endParaRPr>
          </a:p>
        </p:txBody>
      </p:sp>
      <p:sp>
        <p:nvSpPr>
          <p:cNvPr id="10" name="Freccia curva 9"/>
          <p:cNvSpPr/>
          <p:nvPr/>
        </p:nvSpPr>
        <p:spPr>
          <a:xfrm flipH="1" flipV="1">
            <a:off x="7514302" y="3500296"/>
            <a:ext cx="360362" cy="8636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solidFill>
                <a:schemeClr val="tx1"/>
              </a:solidFill>
            </a:endParaRPr>
          </a:p>
        </p:txBody>
      </p:sp>
      <p:sp>
        <p:nvSpPr>
          <p:cNvPr id="11"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1596859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2"/>
          <p:cNvSpPr txBox="1">
            <a:spLocks noChangeArrowheads="1"/>
          </p:cNvSpPr>
          <p:nvPr/>
        </p:nvSpPr>
        <p:spPr bwMode="auto">
          <a:xfrm>
            <a:off x="179512" y="828630"/>
            <a:ext cx="8784976" cy="5549211"/>
          </a:xfrm>
          <a:prstGeom prst="rect">
            <a:avLst/>
          </a:prstGeom>
          <a:solidFill>
            <a:schemeClr val="bg1"/>
          </a:solidFill>
          <a:ln w="9525" cap="rnd">
            <a:solidFill>
              <a:srgbClr val="8599BD"/>
            </a:solidFill>
            <a:miter lim="800000"/>
            <a:headEnd/>
            <a:tailEnd/>
          </a:ln>
        </p:spPr>
        <p:txBody>
          <a:bodyPr wrap="square">
            <a:spAutoFit/>
          </a:bodyPr>
          <a:lstStyle/>
          <a:p>
            <a:pPr algn="ctr">
              <a:lnSpc>
                <a:spcPct val="90000"/>
              </a:lnSpc>
              <a:defRPr/>
            </a:pPr>
            <a:endParaRPr lang="it-IT" sz="1600" dirty="0">
              <a:solidFill>
                <a:schemeClr val="tx2">
                  <a:lumMod val="50000"/>
                </a:schemeClr>
              </a:solidFill>
            </a:endParaRPr>
          </a:p>
          <a:p>
            <a:pPr marL="531813" indent="-531813" algn="just">
              <a:lnSpc>
                <a:spcPct val="90000"/>
              </a:lnSpc>
              <a:tabLst>
                <a:tab pos="531813" algn="l"/>
              </a:tabLst>
              <a:defRPr/>
            </a:pPr>
            <a:endParaRPr lang="it-IT" sz="2400" b="1" dirty="0">
              <a:solidFill>
                <a:schemeClr val="tx2">
                  <a:lumMod val="50000"/>
                </a:schemeClr>
              </a:solidFill>
              <a:latin typeface="Calibri" pitchFamily="34" charset="0"/>
            </a:endParaRPr>
          </a:p>
          <a:p>
            <a:pPr marL="531813" indent="-531813" algn="just">
              <a:lnSpc>
                <a:spcPct val="90000"/>
              </a:lnSpc>
              <a:tabLst>
                <a:tab pos="531813" algn="l"/>
              </a:tabLst>
              <a:defRPr/>
            </a:pPr>
            <a:endParaRPr lang="it-IT" sz="2400" b="1" dirty="0">
              <a:solidFill>
                <a:schemeClr val="tx2">
                  <a:lumMod val="50000"/>
                </a:schemeClr>
              </a:solidFill>
              <a:latin typeface="Calibri" pitchFamily="34" charset="0"/>
            </a:endParaRPr>
          </a:p>
          <a:p>
            <a:pPr algn="just">
              <a:lnSpc>
                <a:spcPct val="90000"/>
              </a:lnSpc>
              <a:defRPr/>
            </a:pPr>
            <a:r>
              <a:rPr lang="it-IT" sz="2400" b="1" dirty="0" smtClean="0">
                <a:solidFill>
                  <a:schemeClr val="tx2">
                    <a:lumMod val="50000"/>
                  </a:schemeClr>
                </a:solidFill>
                <a:latin typeface="Calibri" pitchFamily="34" charset="0"/>
                <a:cs typeface="Calibri" pitchFamily="34" charset="0"/>
              </a:rPr>
              <a:t>Nel corso della programmazione 2007-2013</a:t>
            </a:r>
            <a:r>
              <a:rPr lang="it-IT" sz="2400" dirty="0" smtClean="0">
                <a:solidFill>
                  <a:schemeClr val="tx2">
                    <a:lumMod val="50000"/>
                  </a:schemeClr>
                </a:solidFill>
                <a:latin typeface="Calibri" pitchFamily="34" charset="0"/>
                <a:cs typeface="Calibri" pitchFamily="34" charset="0"/>
              </a:rPr>
              <a:t> sono state introdotte </a:t>
            </a:r>
            <a:r>
              <a:rPr lang="it-IT" sz="2400" dirty="0">
                <a:solidFill>
                  <a:schemeClr val="tx2">
                    <a:lumMod val="50000"/>
                  </a:schemeClr>
                </a:solidFill>
                <a:latin typeface="Calibri" pitchFamily="34" charset="0"/>
                <a:cs typeface="Calibri" pitchFamily="34" charset="0"/>
              </a:rPr>
              <a:t>alcune semplificazioni in merito alla gestione, amministrazione e controllo  di interventi che beneficiano di sovvenzioni a carico del FSE</a:t>
            </a: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dirty="0">
              <a:solidFill>
                <a:schemeClr val="tx2">
                  <a:lumMod val="50000"/>
                </a:schemeClr>
              </a:solidFill>
              <a:latin typeface="Calibri" pitchFamily="34" charset="0"/>
              <a:cs typeface="Calibri" pitchFamily="34" charset="0"/>
            </a:endParaRPr>
          </a:p>
          <a:p>
            <a:pPr algn="just">
              <a:lnSpc>
                <a:spcPct val="90000"/>
              </a:lnSpc>
              <a:defRPr/>
            </a:pPr>
            <a:endParaRPr lang="it-IT" sz="1600" dirty="0">
              <a:solidFill>
                <a:schemeClr val="tx2">
                  <a:lumMod val="50000"/>
                </a:schemeClr>
              </a:solidFill>
              <a:latin typeface="Calibri" pitchFamily="34" charset="0"/>
              <a:cs typeface="Calibri" pitchFamily="34" charset="0"/>
            </a:endParaRPr>
          </a:p>
          <a:p>
            <a:pPr algn="just">
              <a:lnSpc>
                <a:spcPct val="90000"/>
              </a:lnSpc>
              <a:defRPr/>
            </a:pPr>
            <a:endParaRPr lang="it-IT" sz="1600" dirty="0">
              <a:solidFill>
                <a:schemeClr val="tx2">
                  <a:lumMod val="50000"/>
                </a:schemeClr>
              </a:solidFill>
              <a:latin typeface="Calibri" pitchFamily="34" charset="0"/>
              <a:cs typeface="Calibri" pitchFamily="34" charset="0"/>
            </a:endParaRPr>
          </a:p>
          <a:p>
            <a:pPr marL="342900" indent="-342900" algn="just">
              <a:lnSpc>
                <a:spcPct val="90000"/>
              </a:lnSpc>
              <a:defRPr/>
            </a:pPr>
            <a:endParaRPr lang="it-IT" sz="1600" dirty="0">
              <a:solidFill>
                <a:schemeClr val="tx2">
                  <a:lumMod val="50000"/>
                </a:schemeClr>
              </a:solidFill>
            </a:endParaRPr>
          </a:p>
          <a:p>
            <a:pPr marL="342900" indent="-342900" algn="just">
              <a:lnSpc>
                <a:spcPct val="90000"/>
              </a:lnSpc>
              <a:buFontTx/>
              <a:buAutoNum type="arabicPeriod" startAt="2"/>
              <a:defRPr/>
            </a:pPr>
            <a:endParaRPr lang="it-IT" sz="1600" dirty="0">
              <a:solidFill>
                <a:schemeClr val="tx2">
                  <a:lumMod val="50000"/>
                </a:schemeClr>
              </a:solidFill>
            </a:endParaRPr>
          </a:p>
          <a:p>
            <a:pPr marL="342900" indent="-342900" algn="just">
              <a:lnSpc>
                <a:spcPct val="90000"/>
              </a:lnSpc>
              <a:buFontTx/>
              <a:buAutoNum type="arabicPeriod" startAt="2"/>
              <a:defRPr/>
            </a:pPr>
            <a:endParaRPr lang="it-IT" sz="1600" dirty="0">
              <a:solidFill>
                <a:schemeClr val="tx2">
                  <a:lumMod val="50000"/>
                </a:schemeClr>
              </a:solidFill>
            </a:endParaRPr>
          </a:p>
          <a:p>
            <a:pPr marL="342900" indent="-342900" algn="just">
              <a:lnSpc>
                <a:spcPct val="90000"/>
              </a:lnSpc>
              <a:buFontTx/>
              <a:buAutoNum type="arabicPeriod" startAt="2"/>
              <a:defRPr/>
            </a:pPr>
            <a:endParaRPr lang="it-IT" sz="1600" dirty="0">
              <a:solidFill>
                <a:schemeClr val="tx2">
                  <a:lumMod val="50000"/>
                </a:schemeClr>
              </a:solidFill>
            </a:endParaRPr>
          </a:p>
        </p:txBody>
      </p:sp>
      <p:sp>
        <p:nvSpPr>
          <p:cNvPr id="3" name="Freccia in giù 2"/>
          <p:cNvSpPr/>
          <p:nvPr/>
        </p:nvSpPr>
        <p:spPr>
          <a:xfrm>
            <a:off x="1600200" y="3628453"/>
            <a:ext cx="373063" cy="546100"/>
          </a:xfrm>
          <a:prstGeom prst="downArrow">
            <a:avLst/>
          </a:prstGeom>
          <a:solidFill>
            <a:schemeClr val="accent1">
              <a:lumMod val="40000"/>
              <a:lumOff val="6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1600" b="1">
              <a:solidFill>
                <a:schemeClr val="bg1"/>
              </a:solidFill>
              <a:latin typeface="Calibri" pitchFamily="34" charset="0"/>
              <a:cs typeface="Calibri" pitchFamily="34" charset="0"/>
            </a:endParaRPr>
          </a:p>
        </p:txBody>
      </p:sp>
      <p:sp>
        <p:nvSpPr>
          <p:cNvPr id="4" name="Freccia in giù 3"/>
          <p:cNvSpPr/>
          <p:nvPr/>
        </p:nvSpPr>
        <p:spPr>
          <a:xfrm>
            <a:off x="4343400" y="3628453"/>
            <a:ext cx="373063" cy="546100"/>
          </a:xfrm>
          <a:prstGeom prst="downArrow">
            <a:avLst/>
          </a:prstGeom>
          <a:solidFill>
            <a:schemeClr val="accent1">
              <a:lumMod val="40000"/>
              <a:lumOff val="6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1600" b="1">
              <a:solidFill>
                <a:schemeClr val="bg1"/>
              </a:solidFill>
              <a:latin typeface="Calibri" pitchFamily="34" charset="0"/>
              <a:cs typeface="Calibri" pitchFamily="34" charset="0"/>
            </a:endParaRPr>
          </a:p>
        </p:txBody>
      </p:sp>
      <p:sp>
        <p:nvSpPr>
          <p:cNvPr id="5" name="Freccia in giù 4"/>
          <p:cNvSpPr/>
          <p:nvPr/>
        </p:nvSpPr>
        <p:spPr>
          <a:xfrm>
            <a:off x="7086600" y="3628453"/>
            <a:ext cx="373063" cy="546100"/>
          </a:xfrm>
          <a:prstGeom prst="downArrow">
            <a:avLst/>
          </a:prstGeom>
          <a:solidFill>
            <a:schemeClr val="accent1">
              <a:lumMod val="40000"/>
              <a:lumOff val="6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sz="1600" b="1">
              <a:solidFill>
                <a:schemeClr val="bg1"/>
              </a:solidFill>
              <a:latin typeface="Calibri" pitchFamily="34" charset="0"/>
              <a:cs typeface="Calibri" pitchFamily="34" charset="0"/>
            </a:endParaRPr>
          </a:p>
        </p:txBody>
      </p:sp>
      <p:sp>
        <p:nvSpPr>
          <p:cNvPr id="6" name="Rettangolo arrotondato 5"/>
          <p:cNvSpPr/>
          <p:nvPr/>
        </p:nvSpPr>
        <p:spPr>
          <a:xfrm>
            <a:off x="685800" y="4177728"/>
            <a:ext cx="2286000" cy="1752600"/>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A</a:t>
            </a:r>
          </a:p>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I costi indiretti, dichiarati su base </a:t>
            </a:r>
            <a:r>
              <a:rPr lang="it-IT" sz="2000" b="1" dirty="0" smtClean="0">
                <a:solidFill>
                  <a:schemeClr val="tx2">
                    <a:lumMod val="50000"/>
                  </a:schemeClr>
                </a:solidFill>
                <a:latin typeface="Calibri" pitchFamily="34" charset="0"/>
                <a:cs typeface="Calibri" pitchFamily="34" charset="0"/>
              </a:rPr>
              <a:t>forfettaria</a:t>
            </a:r>
            <a:endParaRPr lang="it-IT" sz="2000" dirty="0">
              <a:solidFill>
                <a:schemeClr val="tx2">
                  <a:lumMod val="50000"/>
                </a:schemeClr>
              </a:solidFill>
              <a:latin typeface="Calibri" pitchFamily="34" charset="0"/>
              <a:cs typeface="Calibri" pitchFamily="34" charset="0"/>
            </a:endParaRPr>
          </a:p>
        </p:txBody>
      </p:sp>
      <p:sp>
        <p:nvSpPr>
          <p:cNvPr id="7" name="Rettangolo arrotondato 6"/>
          <p:cNvSpPr/>
          <p:nvPr/>
        </p:nvSpPr>
        <p:spPr>
          <a:xfrm>
            <a:off x="6011863" y="4177728"/>
            <a:ext cx="2592387" cy="215582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C</a:t>
            </a:r>
          </a:p>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Costi fissi calcolati applicando tabelle standard di costi unitari</a:t>
            </a:r>
            <a:r>
              <a:rPr lang="it-IT" sz="2000" dirty="0">
                <a:solidFill>
                  <a:schemeClr val="tx2">
                    <a:lumMod val="50000"/>
                  </a:schemeClr>
                </a:solidFill>
                <a:latin typeface="Calibri" pitchFamily="34" charset="0"/>
                <a:cs typeface="Calibri" pitchFamily="34" charset="0"/>
              </a:rPr>
              <a:t> definiti dallo Stato membro</a:t>
            </a:r>
          </a:p>
          <a:p>
            <a:pPr marL="0" lvl="1" algn="ctr" fontAlgn="auto">
              <a:spcBef>
                <a:spcPts val="0"/>
              </a:spcBef>
              <a:spcAft>
                <a:spcPts val="0"/>
              </a:spcAft>
              <a:defRPr/>
            </a:pPr>
            <a:r>
              <a:rPr lang="it-IT" sz="2000" b="1" dirty="0">
                <a:solidFill>
                  <a:srgbClr val="FF0000"/>
                </a:solidFill>
                <a:latin typeface="Calibri" pitchFamily="34" charset="0"/>
                <a:cs typeface="Calibri" pitchFamily="34" charset="0"/>
              </a:rPr>
              <a:t>(c.d. Costi Standard)</a:t>
            </a:r>
          </a:p>
        </p:txBody>
      </p:sp>
      <p:sp>
        <p:nvSpPr>
          <p:cNvPr id="8" name="Rettangolo arrotondato 7"/>
          <p:cNvSpPr/>
          <p:nvPr/>
        </p:nvSpPr>
        <p:spPr>
          <a:xfrm>
            <a:off x="3275856" y="4177728"/>
            <a:ext cx="2362944" cy="215582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B</a:t>
            </a:r>
          </a:p>
          <a:p>
            <a:pPr marL="0" lvl="1" algn="ctr" fontAlgn="auto">
              <a:spcBef>
                <a:spcPts val="0"/>
              </a:spcBef>
              <a:spcAft>
                <a:spcPts val="0"/>
              </a:spcAft>
              <a:defRPr/>
            </a:pPr>
            <a:r>
              <a:rPr lang="it-IT" sz="2000" b="1" dirty="0">
                <a:solidFill>
                  <a:schemeClr val="tx2">
                    <a:lumMod val="50000"/>
                  </a:schemeClr>
                </a:solidFill>
                <a:latin typeface="Calibri" pitchFamily="34" charset="0"/>
                <a:cs typeface="Calibri" pitchFamily="34" charset="0"/>
              </a:rPr>
              <a:t>Somme forfettarie  </a:t>
            </a:r>
            <a:r>
              <a:rPr lang="it-IT" sz="2000" dirty="0">
                <a:solidFill>
                  <a:schemeClr val="tx2">
                    <a:lumMod val="50000"/>
                  </a:schemeClr>
                </a:solidFill>
                <a:latin typeface="Calibri" pitchFamily="34" charset="0"/>
                <a:cs typeface="Calibri" pitchFamily="34" charset="0"/>
              </a:rPr>
              <a:t>destinate a coprire l’insieme o una parte dei costi di </a:t>
            </a:r>
            <a:r>
              <a:rPr lang="it-IT" sz="2000" dirty="0" smtClean="0">
                <a:solidFill>
                  <a:schemeClr val="tx2">
                    <a:lumMod val="50000"/>
                  </a:schemeClr>
                </a:solidFill>
                <a:latin typeface="Calibri" pitchFamily="34" charset="0"/>
                <a:cs typeface="Calibri" pitchFamily="34" charset="0"/>
              </a:rPr>
              <a:t>una “</a:t>
            </a:r>
            <a:r>
              <a:rPr lang="it-IT" sz="2000" dirty="0">
                <a:solidFill>
                  <a:schemeClr val="tx2">
                    <a:lumMod val="50000"/>
                  </a:schemeClr>
                </a:solidFill>
                <a:latin typeface="Calibri" pitchFamily="34" charset="0"/>
                <a:cs typeface="Calibri" pitchFamily="34" charset="0"/>
              </a:rPr>
              <a:t>operazione”</a:t>
            </a:r>
          </a:p>
        </p:txBody>
      </p:sp>
      <p:sp>
        <p:nvSpPr>
          <p:cNvPr id="9" name="Rettangolo arrotondato 8"/>
          <p:cNvSpPr/>
          <p:nvPr/>
        </p:nvSpPr>
        <p:spPr>
          <a:xfrm>
            <a:off x="468313" y="3093466"/>
            <a:ext cx="7991475" cy="504825"/>
          </a:xfrm>
          <a:prstGeom prst="roundRect">
            <a:avLst/>
          </a:prstGeom>
          <a:solidFill>
            <a:schemeClr val="bg1"/>
          </a:solidFill>
          <a:ln>
            <a:solidFill>
              <a:schemeClr val="accent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400" b="1" dirty="0">
                <a:solidFill>
                  <a:schemeClr val="tx2">
                    <a:lumMod val="50000"/>
                  </a:schemeClr>
                </a:solidFill>
                <a:latin typeface="Calibri" pitchFamily="34" charset="0"/>
                <a:cs typeface="Calibri" pitchFamily="34" charset="0"/>
              </a:rPr>
              <a:t>Il </a:t>
            </a:r>
            <a:r>
              <a:rPr lang="it-IT" sz="2400" b="1" dirty="0" smtClean="0">
                <a:solidFill>
                  <a:schemeClr val="tx2">
                    <a:lumMod val="50000"/>
                  </a:schemeClr>
                </a:solidFill>
                <a:latin typeface="Calibri" pitchFamily="34" charset="0"/>
                <a:cs typeface="Calibri" pitchFamily="34" charset="0"/>
              </a:rPr>
              <a:t>Regolamento (CE) 396/09 </a:t>
            </a:r>
            <a:r>
              <a:rPr lang="it-IT" sz="2400" b="1" dirty="0">
                <a:solidFill>
                  <a:schemeClr val="tx2">
                    <a:lumMod val="50000"/>
                  </a:schemeClr>
                </a:solidFill>
                <a:latin typeface="Calibri" pitchFamily="34" charset="0"/>
                <a:cs typeface="Calibri" pitchFamily="34" charset="0"/>
              </a:rPr>
              <a:t>disciplina 3 tipologie di opzioni:</a:t>
            </a:r>
          </a:p>
        </p:txBody>
      </p:sp>
      <p:sp>
        <p:nvSpPr>
          <p:cNvPr id="10" name="Ovale 9"/>
          <p:cNvSpPr/>
          <p:nvPr/>
        </p:nvSpPr>
        <p:spPr>
          <a:xfrm>
            <a:off x="611188" y="5758878"/>
            <a:ext cx="2376487" cy="792163"/>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it-IT" b="1" dirty="0">
                <a:solidFill>
                  <a:schemeClr val="tx2">
                    <a:lumMod val="50000"/>
                  </a:schemeClr>
                </a:solidFill>
                <a:latin typeface="Calibri" pitchFamily="34" charset="0"/>
              </a:rPr>
              <a:t>Già prevista dal </a:t>
            </a:r>
            <a:r>
              <a:rPr lang="it-IT" b="1" dirty="0" err="1">
                <a:solidFill>
                  <a:schemeClr val="tx2">
                    <a:lumMod val="50000"/>
                  </a:schemeClr>
                </a:solidFill>
                <a:latin typeface="Calibri" pitchFamily="34" charset="0"/>
              </a:rPr>
              <a:t>Reg</a:t>
            </a:r>
            <a:r>
              <a:rPr lang="it-IT" b="1" dirty="0">
                <a:solidFill>
                  <a:schemeClr val="tx2">
                    <a:lumMod val="50000"/>
                  </a:schemeClr>
                </a:solidFill>
                <a:latin typeface="Calibri" pitchFamily="34" charset="0"/>
              </a:rPr>
              <a:t> 1081/2006</a:t>
            </a:r>
          </a:p>
        </p:txBody>
      </p:sp>
      <p:sp>
        <p:nvSpPr>
          <p:cNvPr id="12" name="Rettangolo arrotondato 11"/>
          <p:cNvSpPr/>
          <p:nvPr/>
        </p:nvSpPr>
        <p:spPr>
          <a:xfrm>
            <a:off x="467544" y="908720"/>
            <a:ext cx="7991475" cy="503237"/>
          </a:xfrm>
          <a:prstGeom prst="roundRect">
            <a:avLst/>
          </a:prstGeom>
          <a:solidFill>
            <a:schemeClr val="bg1"/>
          </a:solidFill>
          <a:ln>
            <a:solidFill>
              <a:schemeClr val="accent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723900" algn="ctr" fontAlgn="auto">
              <a:spcBef>
                <a:spcPts val="0"/>
              </a:spcBef>
              <a:spcAft>
                <a:spcPts val="0"/>
              </a:spcAft>
              <a:defRPr/>
            </a:pPr>
            <a:r>
              <a:rPr lang="it-IT" sz="2400" b="1" dirty="0">
                <a:solidFill>
                  <a:schemeClr val="tx2">
                    <a:lumMod val="50000"/>
                  </a:schemeClr>
                </a:solidFill>
                <a:latin typeface="Calibri" pitchFamily="34" charset="0"/>
                <a:cs typeface="Calibri" pitchFamily="34" charset="0"/>
              </a:rPr>
              <a:t>Le tipologie di opzioni</a:t>
            </a:r>
          </a:p>
        </p:txBody>
      </p:sp>
      <p:sp>
        <p:nvSpPr>
          <p:cNvPr id="13"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159685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60016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err="1" smtClean="0"/>
              <a:t>Webinar</a:t>
            </a:r>
            <a:r>
              <a:rPr lang="it-IT" sz="2400" dirty="0" smtClean="0"/>
              <a:t> 18 novembre, 9,15-11,30</a:t>
            </a:r>
          </a:p>
          <a:p>
            <a:pPr lvl="0" algn="just"/>
            <a:r>
              <a:rPr lang="it-IT" sz="2400" dirty="0" smtClean="0"/>
              <a:t> obiettivi, contesto e vantaggi delle opzioni semplificate di costo (OSC)</a:t>
            </a:r>
          </a:p>
          <a:p>
            <a:pPr lvl="0" algn="just"/>
            <a:r>
              <a:rPr lang="it-IT" sz="2400" dirty="0" smtClean="0"/>
              <a:t> l’evoluzione del contesto e le principali novità della programmazione 2014-2020</a:t>
            </a:r>
          </a:p>
          <a:p>
            <a:pPr lvl="0" algn="just"/>
            <a:r>
              <a:rPr lang="it-IT" sz="2400" dirty="0" smtClean="0"/>
              <a:t> applicabilità dei costi semplificati</a:t>
            </a:r>
          </a:p>
          <a:p>
            <a:pPr lvl="0" algn="just"/>
            <a:r>
              <a:rPr lang="it-IT" sz="2400" i="1" dirty="0" smtClean="0"/>
              <a:t> esempi pratici</a:t>
            </a:r>
            <a:endParaRPr lang="it-IT" sz="2400" dirty="0" smtClean="0"/>
          </a:p>
          <a:p>
            <a:pPr algn="just">
              <a:buNone/>
            </a:pPr>
            <a:endParaRPr lang="it-IT" sz="2400" dirty="0" smtClean="0"/>
          </a:p>
          <a:p>
            <a:pPr algn="just">
              <a:buNone/>
            </a:pPr>
            <a:r>
              <a:rPr lang="it-IT" sz="2400" dirty="0" err="1" smtClean="0"/>
              <a:t>Webinar</a:t>
            </a:r>
            <a:r>
              <a:rPr lang="it-IT" sz="2400" dirty="0" smtClean="0"/>
              <a:t> 20 novembre, 9,15-11,30</a:t>
            </a:r>
          </a:p>
          <a:p>
            <a:pPr lvl="0" algn="just"/>
            <a:r>
              <a:rPr lang="it-IT" sz="2400" dirty="0" smtClean="0"/>
              <a:t> finanziamento a tasso forfettario</a:t>
            </a:r>
          </a:p>
          <a:p>
            <a:pPr lvl="0" algn="just"/>
            <a:r>
              <a:rPr lang="it-IT" sz="2400" dirty="0" smtClean="0"/>
              <a:t> definizione delle categorie di costo: costi diretti, costi indiretti, costi del personale</a:t>
            </a:r>
          </a:p>
          <a:p>
            <a:pPr lvl="0" algn="just"/>
            <a:r>
              <a:rPr lang="it-IT" sz="2400" dirty="0" smtClean="0"/>
              <a:t> tabelle standard di costi unitari</a:t>
            </a:r>
          </a:p>
          <a:p>
            <a:pPr lvl="0" algn="just"/>
            <a:r>
              <a:rPr lang="it-IT" sz="2400" i="1" dirty="0" smtClean="0"/>
              <a:t> esempi pratici</a:t>
            </a:r>
            <a:endParaRPr lang="it-IT" sz="2400"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Programma </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92696"/>
            <a:ext cx="8928992" cy="55553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marL="263525" lvl="1" indent="-263525" fontAlgn="auto">
              <a:spcBef>
                <a:spcPts val="0"/>
              </a:spcBef>
              <a:spcAft>
                <a:spcPts val="0"/>
              </a:spcAft>
              <a:buNone/>
              <a:defRPr/>
            </a:pPr>
            <a:r>
              <a:rPr lang="it-IT" sz="2400" b="1" dirty="0" smtClean="0">
                <a:solidFill>
                  <a:schemeClr val="tx2">
                    <a:lumMod val="50000"/>
                  </a:schemeClr>
                </a:solidFill>
                <a:latin typeface="Calibri" pitchFamily="34" charset="0"/>
                <a:cs typeface="Calibri" pitchFamily="34" charset="0"/>
              </a:rPr>
              <a:t>Le tipologie di opzioni disciplinate dal Reg. 396/09</a:t>
            </a:r>
            <a:endParaRPr lang="it-IT" b="1" dirty="0" smtClean="0">
              <a:solidFill>
                <a:schemeClr val="tx2">
                  <a:lumMod val="50000"/>
                </a:schemeClr>
              </a:solidFill>
              <a:latin typeface="Calibri" pitchFamily="34" charset="0"/>
              <a:cs typeface="Calibri" pitchFamily="34" charset="0"/>
            </a:endParaRPr>
          </a:p>
          <a:p>
            <a:pPr lvl="1" indent="-457200" algn="just" fontAlgn="auto">
              <a:spcBef>
                <a:spcPts val="0"/>
              </a:spcBef>
              <a:spcAft>
                <a:spcPts val="0"/>
              </a:spcAft>
              <a:buFontTx/>
              <a:buAutoNum type="alphaUcPeriod"/>
              <a:defRPr/>
            </a:pPr>
            <a:r>
              <a:rPr lang="it-IT" b="1" dirty="0" smtClean="0">
                <a:solidFill>
                  <a:srgbClr val="0066FF"/>
                </a:solidFill>
                <a:latin typeface="Calibri" pitchFamily="34" charset="0"/>
                <a:cs typeface="Calibri" pitchFamily="34" charset="0"/>
              </a:rPr>
              <a:t>Costi indiretti, dichiarati su base forfettaria</a:t>
            </a:r>
          </a:p>
          <a:p>
            <a:pPr marL="0" lvl="1" algn="just" fontAlgn="auto">
              <a:spcBef>
                <a:spcPts val="0"/>
              </a:spcBef>
              <a:spcAft>
                <a:spcPts val="600"/>
              </a:spcAft>
              <a:buNone/>
              <a:defRPr/>
            </a:pPr>
            <a:endParaRPr lang="it-IT" sz="2400" dirty="0" smtClean="0">
              <a:solidFill>
                <a:schemeClr val="tx2">
                  <a:lumMod val="50000"/>
                </a:schemeClr>
              </a:solidFill>
              <a:cs typeface="Arial" pitchFamily="34" charset="0"/>
            </a:endParaRPr>
          </a:p>
          <a:p>
            <a:pPr marL="0" lvl="1" algn="just" fontAlgn="auto">
              <a:spcBef>
                <a:spcPts val="0"/>
              </a:spcBef>
              <a:spcAft>
                <a:spcPts val="600"/>
              </a:spcAft>
              <a:buNone/>
              <a:defRPr/>
            </a:pPr>
            <a:r>
              <a:rPr lang="it-IT" sz="2400" dirty="0" smtClean="0">
                <a:solidFill>
                  <a:schemeClr val="tx2">
                    <a:lumMod val="50000"/>
                  </a:schemeClr>
                </a:solidFill>
                <a:cs typeface="Arial" pitchFamily="34" charset="0"/>
              </a:rPr>
              <a:t>La possibilità di dichiarare i </a:t>
            </a:r>
            <a:r>
              <a:rPr lang="it-IT" sz="2400" b="1" dirty="0" smtClean="0">
                <a:solidFill>
                  <a:schemeClr val="tx2">
                    <a:lumMod val="50000"/>
                  </a:schemeClr>
                </a:solidFill>
                <a:cs typeface="Arial" pitchFamily="34" charset="0"/>
              </a:rPr>
              <a:t>costi indiretti </a:t>
            </a:r>
            <a:r>
              <a:rPr lang="it-IT" sz="2400" b="1" u="sng" dirty="0" smtClean="0">
                <a:solidFill>
                  <a:schemeClr val="tx2">
                    <a:lumMod val="50000"/>
                  </a:schemeClr>
                </a:solidFill>
                <a:cs typeface="Arial" pitchFamily="34" charset="0"/>
              </a:rPr>
              <a:t>forfettariamente</a:t>
            </a:r>
            <a:r>
              <a:rPr lang="it-IT" sz="2400" b="1" dirty="0" smtClean="0">
                <a:solidFill>
                  <a:schemeClr val="tx2">
                    <a:lumMod val="50000"/>
                  </a:schemeClr>
                </a:solidFill>
                <a:cs typeface="Arial" pitchFamily="34" charset="0"/>
              </a:rPr>
              <a:t> </a:t>
            </a:r>
            <a:r>
              <a:rPr lang="it-IT" sz="2400" dirty="0" smtClean="0">
                <a:solidFill>
                  <a:schemeClr val="tx2">
                    <a:lumMod val="50000"/>
                  </a:schemeClr>
                </a:solidFill>
                <a:cs typeface="Arial" pitchFamily="34" charset="0"/>
              </a:rPr>
              <a:t>(cioè in assenza di una giustificazione puntuale degli stessi), in alternativa al tradizionale sistema basato sui “costi effettivi”, era già contemplata prima dell’approvazione del </a:t>
            </a:r>
            <a:r>
              <a:rPr lang="it-IT" sz="2400" dirty="0" err="1" smtClean="0">
                <a:solidFill>
                  <a:schemeClr val="tx2">
                    <a:lumMod val="50000"/>
                  </a:schemeClr>
                </a:solidFill>
                <a:cs typeface="Arial" pitchFamily="34" charset="0"/>
              </a:rPr>
              <a:t>Reg</a:t>
            </a:r>
            <a:r>
              <a:rPr lang="it-IT" sz="2400" dirty="0" smtClean="0">
                <a:solidFill>
                  <a:schemeClr val="tx2">
                    <a:lumMod val="50000"/>
                  </a:schemeClr>
                </a:solidFill>
                <a:cs typeface="Arial" pitchFamily="34" charset="0"/>
              </a:rPr>
              <a:t> 396/2009 </a:t>
            </a:r>
          </a:p>
          <a:p>
            <a:pPr marL="0" lvl="1" algn="just" fontAlgn="auto">
              <a:spcBef>
                <a:spcPts val="0"/>
              </a:spcBef>
              <a:spcAft>
                <a:spcPts val="600"/>
              </a:spcAft>
              <a:buNone/>
              <a:defRPr/>
            </a:pPr>
            <a:r>
              <a:rPr lang="it-IT" sz="2400" dirty="0" smtClean="0">
                <a:solidFill>
                  <a:schemeClr val="tx2">
                    <a:lumMod val="50000"/>
                  </a:schemeClr>
                </a:solidFill>
                <a:cs typeface="Arial" pitchFamily="34" charset="0"/>
              </a:rPr>
              <a:t>In fase di applicazione di tale opzione, l’</a:t>
            </a:r>
            <a:r>
              <a:rPr lang="it-IT" sz="2400" dirty="0" err="1" smtClean="0">
                <a:solidFill>
                  <a:schemeClr val="tx2">
                    <a:lumMod val="50000"/>
                  </a:schemeClr>
                </a:solidFill>
                <a:cs typeface="Arial" pitchFamily="34" charset="0"/>
              </a:rPr>
              <a:t>AdG</a:t>
            </a:r>
            <a:r>
              <a:rPr lang="it-IT" sz="2400" dirty="0" smtClean="0">
                <a:solidFill>
                  <a:schemeClr val="tx2">
                    <a:lumMod val="50000"/>
                  </a:schemeClr>
                </a:solidFill>
                <a:cs typeface="Arial" pitchFamily="34" charset="0"/>
              </a:rPr>
              <a:t> è chiamata a definire preventivamente la percentuale </a:t>
            </a:r>
            <a:r>
              <a:rPr lang="it-IT" sz="2400" b="1" dirty="0" smtClean="0">
                <a:solidFill>
                  <a:schemeClr val="tx2">
                    <a:lumMod val="50000"/>
                  </a:schemeClr>
                </a:solidFill>
                <a:cs typeface="Arial" pitchFamily="34" charset="0"/>
              </a:rPr>
              <a:t>di incidenza dei costi indiretti sul totale dei costi diretti</a:t>
            </a:r>
            <a:endParaRPr lang="it-IT" sz="2400" dirty="0" smtClean="0">
              <a:solidFill>
                <a:schemeClr val="tx2">
                  <a:lumMod val="50000"/>
                </a:schemeClr>
              </a:solidFill>
              <a:cs typeface="Arial" pitchFamily="34" charset="0"/>
            </a:endParaRPr>
          </a:p>
          <a:p>
            <a:pPr marL="0" lvl="1" algn="just" fontAlgn="auto">
              <a:spcBef>
                <a:spcPts val="0"/>
              </a:spcBef>
              <a:spcAft>
                <a:spcPts val="600"/>
              </a:spcAft>
              <a:buNone/>
              <a:defRPr/>
            </a:pPr>
            <a:r>
              <a:rPr lang="it-IT" sz="2400" dirty="0" smtClean="0">
                <a:solidFill>
                  <a:schemeClr val="tx2">
                    <a:lumMod val="50000"/>
                  </a:schemeClr>
                </a:solidFill>
                <a:cs typeface="Arial" pitchFamily="34" charset="0"/>
              </a:rPr>
              <a:t>Nella programmazione 2007-2013 l’incidenza massima ammissibile dei costi indiretti sul totale dei costi diretti era pari al 20%, </a:t>
            </a:r>
            <a:r>
              <a:rPr lang="it-IT" sz="2400" b="1" dirty="0" smtClean="0">
                <a:solidFill>
                  <a:schemeClr val="tx2">
                    <a:lumMod val="50000"/>
                  </a:schemeClr>
                </a:solidFill>
                <a:cs typeface="Arial" pitchFamily="34" charset="0"/>
              </a:rPr>
              <a:t>disposizione superata nella programmazione 2014-2020</a:t>
            </a:r>
            <a:endParaRPr lang="it-IT" sz="2400" b="1" dirty="0">
              <a:solidFill>
                <a:schemeClr val="tx2">
                  <a:lumMod val="50000"/>
                </a:schemeClr>
              </a:solidFill>
              <a:cs typeface="Arial" pitchFamily="34" charset="0"/>
            </a:endParaRPr>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9512" y="908720"/>
            <a:ext cx="8784976" cy="5363648"/>
          </a:xfrm>
          <a:prstGeom prst="rect">
            <a:avLst/>
          </a:prstGeom>
        </p:spPr>
        <p:txBody>
          <a:bodyPr vert="horz" wrap="square" lIns="0" tIns="76835" rIns="0" bIns="0" rtlCol="0">
            <a:spAutoFit/>
          </a:bodyPr>
          <a:lstStyle/>
          <a:p>
            <a:pPr marL="263525" lvl="1" indent="-263525">
              <a:defRPr/>
            </a:pPr>
            <a:r>
              <a:rPr lang="it-IT" sz="2400" b="1" dirty="0" smtClean="0">
                <a:solidFill>
                  <a:schemeClr val="tx2">
                    <a:lumMod val="50000"/>
                  </a:schemeClr>
                </a:solidFill>
                <a:latin typeface="+mn-lt"/>
                <a:cs typeface="Calibri" pitchFamily="34" charset="0"/>
              </a:rPr>
              <a:t>Le tipologie di opzioni disciplinate dal Reg. 396/09</a:t>
            </a:r>
          </a:p>
          <a:p>
            <a:pPr lvl="1" indent="-457200" algn="just" fontAlgn="auto">
              <a:spcBef>
                <a:spcPts val="0"/>
              </a:spcBef>
              <a:spcAft>
                <a:spcPts val="0"/>
              </a:spcAft>
              <a:defRPr/>
            </a:pPr>
            <a:r>
              <a:rPr lang="it-IT" sz="2800" b="1" dirty="0" smtClean="0">
                <a:solidFill>
                  <a:srgbClr val="0066FF"/>
                </a:solidFill>
                <a:latin typeface="+mn-lt"/>
                <a:cs typeface="Calibri" pitchFamily="34" charset="0"/>
              </a:rPr>
              <a:t>B.	Le somme forfettarie (c.d. “</a:t>
            </a:r>
            <a:r>
              <a:rPr lang="it-IT" sz="2800" b="1" dirty="0" err="1" smtClean="0">
                <a:solidFill>
                  <a:srgbClr val="0066FF"/>
                </a:solidFill>
                <a:latin typeface="+mn-lt"/>
                <a:cs typeface="Calibri" pitchFamily="34" charset="0"/>
              </a:rPr>
              <a:t>lump</a:t>
            </a:r>
            <a:r>
              <a:rPr lang="it-IT" sz="2800" b="1" dirty="0" smtClean="0">
                <a:solidFill>
                  <a:srgbClr val="0066FF"/>
                </a:solidFill>
                <a:latin typeface="+mn-lt"/>
                <a:cs typeface="Calibri" pitchFamily="34" charset="0"/>
              </a:rPr>
              <a:t> </a:t>
            </a:r>
            <a:r>
              <a:rPr lang="it-IT" sz="2800" b="1" dirty="0" err="1" smtClean="0">
                <a:solidFill>
                  <a:srgbClr val="0066FF"/>
                </a:solidFill>
                <a:latin typeface="+mn-lt"/>
                <a:cs typeface="Calibri" pitchFamily="34" charset="0"/>
              </a:rPr>
              <a:t>sums</a:t>
            </a:r>
            <a:r>
              <a:rPr lang="it-IT" sz="2800" b="1" dirty="0" smtClean="0">
                <a:solidFill>
                  <a:srgbClr val="0066FF"/>
                </a:solidFill>
                <a:latin typeface="+mn-lt"/>
                <a:cs typeface="Calibri" pitchFamily="34" charset="0"/>
              </a:rPr>
              <a:t>”)</a:t>
            </a:r>
          </a:p>
          <a:p>
            <a:pPr marL="355600" lvl="1" indent="-355600" algn="just" fontAlgn="auto">
              <a:spcBef>
                <a:spcPts val="0"/>
              </a:spcBef>
              <a:spcAft>
                <a:spcPts val="0"/>
              </a:spcAft>
              <a:defRPr/>
            </a:pPr>
            <a:endParaRPr lang="it-IT" sz="2400" b="1" dirty="0" smtClean="0">
              <a:solidFill>
                <a:schemeClr val="accent2">
                  <a:lumMod val="75000"/>
                </a:schemeClr>
              </a:solidFill>
              <a:latin typeface="+mn-lt"/>
              <a:cs typeface="Calibri" pitchFamily="34" charset="0"/>
            </a:endParaRPr>
          </a:p>
          <a:p>
            <a:pPr marL="0" lvl="1" algn="just" fontAlgn="auto">
              <a:spcBef>
                <a:spcPts val="0"/>
              </a:spcBef>
              <a:spcAft>
                <a:spcPts val="600"/>
              </a:spcAft>
              <a:defRPr/>
            </a:pPr>
            <a:r>
              <a:rPr lang="it-IT" sz="2400" dirty="0" smtClean="0">
                <a:solidFill>
                  <a:schemeClr val="tx2">
                    <a:lumMod val="50000"/>
                  </a:schemeClr>
                </a:solidFill>
                <a:latin typeface="+mn-lt"/>
                <a:cs typeface="Calibri" pitchFamily="34" charset="0"/>
              </a:rPr>
              <a:t>Le </a:t>
            </a:r>
            <a:r>
              <a:rPr lang="it-IT" sz="2400" b="1" dirty="0" smtClean="0">
                <a:solidFill>
                  <a:schemeClr val="tx2">
                    <a:lumMod val="50000"/>
                  </a:schemeClr>
                </a:solidFill>
                <a:latin typeface="+mn-lt"/>
                <a:cs typeface="Calibri" pitchFamily="34" charset="0"/>
              </a:rPr>
              <a:t>Somme forfettarie </a:t>
            </a:r>
            <a:r>
              <a:rPr lang="it-IT" sz="2400" dirty="0" smtClean="0">
                <a:solidFill>
                  <a:schemeClr val="tx2">
                    <a:lumMod val="50000"/>
                  </a:schemeClr>
                </a:solidFill>
                <a:latin typeface="+mn-lt"/>
                <a:cs typeface="Calibri" pitchFamily="34" charset="0"/>
              </a:rPr>
              <a:t>sono</a:t>
            </a:r>
            <a:r>
              <a:rPr lang="it-IT" sz="2400" b="1" dirty="0" smtClean="0">
                <a:solidFill>
                  <a:schemeClr val="tx2">
                    <a:lumMod val="50000"/>
                  </a:schemeClr>
                </a:solidFill>
                <a:latin typeface="+mn-lt"/>
                <a:cs typeface="Calibri" pitchFamily="34" charset="0"/>
              </a:rPr>
              <a:t> </a:t>
            </a:r>
            <a:r>
              <a:rPr lang="it-IT" sz="2400" dirty="0" smtClean="0">
                <a:solidFill>
                  <a:schemeClr val="tx2">
                    <a:lumMod val="50000"/>
                  </a:schemeClr>
                </a:solidFill>
                <a:latin typeface="+mn-lt"/>
                <a:cs typeface="Calibri" pitchFamily="34" charset="0"/>
              </a:rPr>
              <a:t>destinate </a:t>
            </a:r>
            <a:r>
              <a:rPr lang="it-IT" sz="2400" dirty="0" smtClean="0">
                <a:solidFill>
                  <a:schemeClr val="tx2">
                    <a:lumMod val="50000"/>
                  </a:schemeClr>
                </a:solidFill>
                <a:latin typeface="+mn-lt"/>
                <a:cs typeface="Calibri" pitchFamily="34" charset="0"/>
              </a:rPr>
              <a:t>a coprire l’insieme o una parte dei costi di </a:t>
            </a:r>
            <a:r>
              <a:rPr lang="it-IT" sz="2400" dirty="0" smtClean="0">
                <a:solidFill>
                  <a:schemeClr val="tx2">
                    <a:lumMod val="50000"/>
                  </a:schemeClr>
                </a:solidFill>
                <a:latin typeface="+mn-lt"/>
                <a:cs typeface="Calibri" pitchFamily="34" charset="0"/>
              </a:rPr>
              <a:t>una “</a:t>
            </a:r>
            <a:r>
              <a:rPr lang="it-IT" sz="2400" dirty="0" smtClean="0">
                <a:solidFill>
                  <a:schemeClr val="tx2">
                    <a:lumMod val="50000"/>
                  </a:schemeClr>
                </a:solidFill>
                <a:latin typeface="+mn-lt"/>
                <a:cs typeface="Calibri" pitchFamily="34" charset="0"/>
              </a:rPr>
              <a:t>operazione”: </a:t>
            </a:r>
            <a:r>
              <a:rPr lang="it-IT" sz="2400" b="1" dirty="0" smtClean="0">
                <a:solidFill>
                  <a:schemeClr val="tx2">
                    <a:lumMod val="50000"/>
                  </a:schemeClr>
                </a:solidFill>
                <a:latin typeface="+mn-lt"/>
                <a:cs typeface="Calibri" pitchFamily="34" charset="0"/>
              </a:rPr>
              <a:t>possibilità di rimborsare tutti i costi connessi ad un’operazione in ragione di un importo complessivo forfettariamente definito</a:t>
            </a:r>
            <a:r>
              <a:rPr lang="it-IT" sz="2400" dirty="0" smtClean="0">
                <a:solidFill>
                  <a:schemeClr val="tx2">
                    <a:lumMod val="50000"/>
                  </a:schemeClr>
                </a:solidFill>
                <a:latin typeface="+mn-lt"/>
                <a:cs typeface="Calibri" pitchFamily="34" charset="0"/>
              </a:rPr>
              <a:t>, in relazione alle attività realizzate e/o agli output prodotti nell’ambito dell’operazione</a:t>
            </a:r>
          </a:p>
          <a:p>
            <a:pPr marL="1588" indent="12700" algn="just">
              <a:spcAft>
                <a:spcPts val="600"/>
              </a:spcAft>
              <a:defRPr/>
            </a:pPr>
            <a:r>
              <a:rPr lang="it-IT" sz="2400" dirty="0" smtClean="0">
                <a:solidFill>
                  <a:schemeClr val="tx2">
                    <a:lumMod val="50000"/>
                  </a:schemeClr>
                </a:solidFill>
                <a:latin typeface="+mn-lt"/>
                <a:cs typeface="Calibri" pitchFamily="34" charset="0"/>
              </a:rPr>
              <a:t>Data </a:t>
            </a:r>
            <a:r>
              <a:rPr lang="it-IT" sz="2400" b="1" dirty="0" smtClean="0">
                <a:solidFill>
                  <a:schemeClr val="tx2">
                    <a:lumMod val="50000"/>
                  </a:schemeClr>
                </a:solidFill>
                <a:latin typeface="+mn-lt"/>
                <a:cs typeface="Calibri" pitchFamily="34" charset="0"/>
              </a:rPr>
              <a:t>l’estrema semplificazione connessa a tale ultima opzione</a:t>
            </a:r>
            <a:r>
              <a:rPr lang="it-IT" sz="2400" dirty="0" smtClean="0">
                <a:solidFill>
                  <a:schemeClr val="tx2">
                    <a:lumMod val="50000"/>
                  </a:schemeClr>
                </a:solidFill>
                <a:latin typeface="+mn-lt"/>
                <a:cs typeface="Calibri" pitchFamily="34" charset="0"/>
              </a:rPr>
              <a:t>, l’art 2. del Regolamento ne limitava l’ambito di applicazione alle sovvenzioni di valore inferiore ad Euro 50.000, </a:t>
            </a:r>
            <a:r>
              <a:rPr lang="it-IT" sz="2400" b="1" dirty="0" smtClean="0">
                <a:solidFill>
                  <a:schemeClr val="tx2">
                    <a:lumMod val="50000"/>
                  </a:schemeClr>
                </a:solidFill>
                <a:latin typeface="+mn-lt"/>
              </a:rPr>
              <a:t>disposizione modificata nella programmazione </a:t>
            </a:r>
            <a:r>
              <a:rPr lang="it-IT" sz="2400" b="1" dirty="0" smtClean="0">
                <a:solidFill>
                  <a:schemeClr val="tx2">
                    <a:lumMod val="50000"/>
                  </a:schemeClr>
                </a:solidFill>
                <a:latin typeface="+mn-lt"/>
              </a:rPr>
              <a:t>2014-2020</a:t>
            </a:r>
            <a:endParaRPr lang="it-IT" sz="2400" dirty="0" smtClean="0">
              <a:latin typeface="+mn-lt"/>
              <a:ea typeface="MS PGothic" panose="020B0600070205080204" pitchFamily="34" charset="-128"/>
            </a:endParaRPr>
          </a:p>
          <a:p>
            <a:pPr marR="72390" algn="just">
              <a:lnSpc>
                <a:spcPts val="2110"/>
              </a:lnSpc>
              <a:spcBef>
                <a:spcPts val="0"/>
              </a:spcBef>
              <a:tabLst>
                <a:tab pos="354965" algn="l"/>
                <a:tab pos="355600" algn="l"/>
              </a:tabLst>
            </a:pPr>
            <a:endParaRPr lang="it-IT" sz="2400" dirty="0">
              <a:latin typeface="Arial" panose="020B0604020202020204" pitchFamily="34" charset="0"/>
              <a:ea typeface="MS PGothic" panose="020B0600070205080204" pitchFamily="34" charset="-128"/>
            </a:endParaRPr>
          </a:p>
        </p:txBody>
      </p:sp>
      <p:sp>
        <p:nvSpPr>
          <p:cNvPr id="5" name="object 2"/>
          <p:cNvSpPr txBox="1">
            <a:spLocks noGrp="1"/>
          </p:cNvSpPr>
          <p:nvPr>
            <p:ph type="title"/>
          </p:nvPr>
        </p:nvSpPr>
        <p:spPr>
          <a:xfrm>
            <a:off x="179512" y="250195"/>
            <a:ext cx="8284532" cy="382156"/>
          </a:xfrm>
          <a:prstGeom prst="rect">
            <a:avLst/>
          </a:prstGeom>
        </p:spPr>
        <p:txBody>
          <a:bodyPr vert="horz" wrap="square" lIns="0" tIns="12700" rIns="0" bIns="0" rtlCol="0">
            <a:spAutoFit/>
          </a:bodyPr>
          <a:lstStyle/>
          <a:p>
            <a:pPr algn="just">
              <a:spcBef>
                <a:spcPct val="50000"/>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Il contesto normativo e la sua evoluzione</a:t>
            </a:r>
            <a:endParaRPr lang="it-IT" altLang="it-IT" sz="2400" kern="1200" dirty="0" smtClean="0">
              <a:solidFill>
                <a:schemeClr val="tx1"/>
              </a:solidFill>
              <a:latin typeface="Arial" panose="020B0604020202020204" pitchFamily="34" charset="0"/>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a:spLocks noChangeArrowheads="1"/>
          </p:cNvSpPr>
          <p:nvPr/>
        </p:nvSpPr>
        <p:spPr bwMode="auto">
          <a:xfrm>
            <a:off x="107504" y="620688"/>
            <a:ext cx="8856984" cy="5093702"/>
          </a:xfrm>
          <a:prstGeom prst="rect">
            <a:avLst/>
          </a:prstGeom>
          <a:solidFill>
            <a:schemeClr val="bg1"/>
          </a:solidFill>
          <a:ln w="9525" cap="rnd">
            <a:solidFill>
              <a:srgbClr val="7030A0"/>
            </a:solidFill>
            <a:miter lim="800000"/>
            <a:headEnd/>
            <a:tailEnd/>
          </a:ln>
        </p:spPr>
        <p:txBody>
          <a:bodyPr wrap="square">
            <a:spAutoFit/>
          </a:bodyPr>
          <a:lstStyle/>
          <a:p>
            <a:pPr marL="342900" lvl="1" indent="-342900" algn="just">
              <a:defRPr/>
            </a:pPr>
            <a:r>
              <a:rPr lang="it-IT" sz="2400" b="1" dirty="0" smtClean="0">
                <a:solidFill>
                  <a:schemeClr val="tx2">
                    <a:lumMod val="50000"/>
                  </a:schemeClr>
                </a:solidFill>
                <a:latin typeface="Arial" pitchFamily="34" charset="0"/>
                <a:cs typeface="Arial" pitchFamily="34" charset="0"/>
              </a:rPr>
              <a:t>Le tipologie di opzioni disciplinate dal Reg. 396/09</a:t>
            </a:r>
          </a:p>
          <a:p>
            <a:pPr marL="342900" lvl="1" indent="-342900" algn="just" fontAlgn="auto">
              <a:spcBef>
                <a:spcPts val="0"/>
              </a:spcBef>
              <a:spcAft>
                <a:spcPts val="0"/>
              </a:spcAft>
              <a:defRPr/>
            </a:pPr>
            <a:endParaRPr lang="it-IT" sz="2000" b="1" dirty="0" smtClean="0">
              <a:solidFill>
                <a:srgbClr val="0066FF"/>
              </a:solidFill>
              <a:latin typeface="Arial" pitchFamily="34" charset="0"/>
              <a:cs typeface="Arial" pitchFamily="34" charset="0"/>
            </a:endParaRPr>
          </a:p>
          <a:p>
            <a:pPr marL="342900" lvl="1" indent="-342900" algn="just" fontAlgn="auto">
              <a:lnSpc>
                <a:spcPts val="2800"/>
              </a:lnSpc>
              <a:spcBef>
                <a:spcPts val="0"/>
              </a:spcBef>
              <a:spcAft>
                <a:spcPts val="0"/>
              </a:spcAft>
              <a:defRPr/>
            </a:pPr>
            <a:r>
              <a:rPr lang="it-IT" sz="2600" b="1" dirty="0" smtClean="0">
                <a:solidFill>
                  <a:srgbClr val="0066FF"/>
                </a:solidFill>
                <a:latin typeface="Arial" pitchFamily="34" charset="0"/>
                <a:cs typeface="Arial" pitchFamily="34" charset="0"/>
              </a:rPr>
              <a:t>C</a:t>
            </a:r>
            <a:r>
              <a:rPr lang="it-IT" sz="2800" b="1" dirty="0">
                <a:solidFill>
                  <a:srgbClr val="0066FF"/>
                </a:solidFill>
                <a:latin typeface="Arial" pitchFamily="34" charset="0"/>
                <a:cs typeface="Arial" pitchFamily="34" charset="0"/>
              </a:rPr>
              <a:t>.</a:t>
            </a:r>
            <a:r>
              <a:rPr lang="it-IT" sz="2000" b="1" dirty="0">
                <a:solidFill>
                  <a:srgbClr val="0066FF"/>
                </a:solidFill>
                <a:latin typeface="Arial" pitchFamily="34" charset="0"/>
                <a:cs typeface="Arial" pitchFamily="34" charset="0"/>
              </a:rPr>
              <a:t>	</a:t>
            </a:r>
            <a:r>
              <a:rPr lang="it-IT" sz="2600" b="1" dirty="0">
                <a:solidFill>
                  <a:srgbClr val="0066FF"/>
                </a:solidFill>
                <a:latin typeface="Arial" pitchFamily="34" charset="0"/>
                <a:cs typeface="Arial" pitchFamily="34" charset="0"/>
              </a:rPr>
              <a:t>Costi fissi calcolati applicando tabelle standard di costi unitari (c.d. Unità di Costo Standard o, più comunemente, “Costi Standard</a:t>
            </a:r>
            <a:r>
              <a:rPr lang="it-IT" sz="2600" b="1" dirty="0" smtClean="0">
                <a:solidFill>
                  <a:srgbClr val="0066FF"/>
                </a:solidFill>
                <a:latin typeface="Arial" pitchFamily="34" charset="0"/>
                <a:cs typeface="Arial" pitchFamily="34" charset="0"/>
              </a:rPr>
              <a:t>”)</a:t>
            </a:r>
            <a:endParaRPr lang="it-IT" sz="2600" b="1" dirty="0">
              <a:solidFill>
                <a:srgbClr val="0066FF"/>
              </a:solidFill>
              <a:latin typeface="Arial" pitchFamily="34" charset="0"/>
              <a:cs typeface="Arial" pitchFamily="34" charset="0"/>
            </a:endParaRPr>
          </a:p>
          <a:p>
            <a:pPr marL="342900" lvl="1" indent="-342900" algn="just" fontAlgn="auto">
              <a:spcBef>
                <a:spcPts val="0"/>
              </a:spcBef>
              <a:spcAft>
                <a:spcPts val="0"/>
              </a:spcAft>
              <a:defRPr/>
            </a:pPr>
            <a:r>
              <a:rPr lang="it-IT" sz="1700" dirty="0">
                <a:solidFill>
                  <a:schemeClr val="accent6">
                    <a:lumMod val="60000"/>
                    <a:lumOff val="40000"/>
                  </a:schemeClr>
                </a:solidFill>
                <a:latin typeface="Arial" pitchFamily="34" charset="0"/>
                <a:cs typeface="Arial" pitchFamily="34" charset="0"/>
              </a:rPr>
              <a:t> </a:t>
            </a:r>
            <a:r>
              <a:rPr lang="it-IT" sz="1600" b="1" dirty="0">
                <a:solidFill>
                  <a:schemeClr val="accent6">
                    <a:lumMod val="60000"/>
                    <a:lumOff val="40000"/>
                  </a:schemeClr>
                </a:solidFill>
                <a:latin typeface="Arial" pitchFamily="34" charset="0"/>
                <a:cs typeface="Arial" pitchFamily="34" charset="0"/>
              </a:rPr>
              <a:t>	</a:t>
            </a:r>
            <a:endParaRPr lang="it-IT" sz="1600" b="1" dirty="0" smtClean="0">
              <a:solidFill>
                <a:schemeClr val="accent6">
                  <a:lumMod val="60000"/>
                  <a:lumOff val="40000"/>
                </a:schemeClr>
              </a:solidFill>
              <a:latin typeface="Arial" pitchFamily="34" charset="0"/>
              <a:cs typeface="Arial" pitchFamily="34" charset="0"/>
            </a:endParaRPr>
          </a:p>
          <a:p>
            <a:pPr marL="0" lvl="1" algn="just" fontAlgn="auto">
              <a:spcBef>
                <a:spcPts val="0"/>
              </a:spcBef>
              <a:spcAft>
                <a:spcPts val="0"/>
              </a:spcAft>
              <a:defRPr/>
            </a:pPr>
            <a:r>
              <a:rPr lang="it-IT" sz="2400" dirty="0" smtClean="0">
                <a:solidFill>
                  <a:schemeClr val="tx2">
                    <a:lumMod val="50000"/>
                  </a:schemeClr>
                </a:solidFill>
                <a:latin typeface="Arial" pitchFamily="34" charset="0"/>
                <a:cs typeface="Arial" pitchFamily="34" charset="0"/>
              </a:rPr>
              <a:t>L’opzione </a:t>
            </a:r>
            <a:r>
              <a:rPr lang="it-IT" sz="2400" dirty="0">
                <a:solidFill>
                  <a:schemeClr val="tx2">
                    <a:lumMod val="50000"/>
                  </a:schemeClr>
                </a:solidFill>
                <a:latin typeface="Arial" pitchFamily="34" charset="0"/>
                <a:cs typeface="Arial" pitchFamily="34" charset="0"/>
              </a:rPr>
              <a:t>è certamente la più interessante fra quelle disciplinate dal Reg. 396/09 e si articola in due varianti distinte </a:t>
            </a:r>
            <a:r>
              <a:rPr lang="it-IT" sz="2400" dirty="0" smtClean="0">
                <a:solidFill>
                  <a:schemeClr val="tx2">
                    <a:lumMod val="50000"/>
                  </a:schemeClr>
                </a:solidFill>
                <a:latin typeface="Arial" pitchFamily="34" charset="0"/>
                <a:cs typeface="Arial" pitchFamily="34" charset="0"/>
              </a:rPr>
              <a:t>e combinabili </a:t>
            </a:r>
            <a:r>
              <a:rPr lang="it-IT" sz="2400" dirty="0">
                <a:solidFill>
                  <a:schemeClr val="tx2">
                    <a:lumMod val="50000"/>
                  </a:schemeClr>
                </a:solidFill>
                <a:latin typeface="Arial" pitchFamily="34" charset="0"/>
                <a:cs typeface="Arial" pitchFamily="34" charset="0"/>
              </a:rPr>
              <a:t>all’interno di una medesima operazione o </a:t>
            </a:r>
            <a:r>
              <a:rPr lang="it-IT" sz="2400" dirty="0" smtClean="0">
                <a:solidFill>
                  <a:schemeClr val="tx2">
                    <a:lumMod val="50000"/>
                  </a:schemeClr>
                </a:solidFill>
                <a:latin typeface="Arial" pitchFamily="34" charset="0"/>
                <a:cs typeface="Arial" pitchFamily="34" charset="0"/>
              </a:rPr>
              <a:t>progetto </a:t>
            </a:r>
          </a:p>
          <a:p>
            <a:pPr marL="342900" lvl="1" indent="-342900" algn="just" fontAlgn="auto">
              <a:spcBef>
                <a:spcPts val="0"/>
              </a:spcBef>
              <a:spcAft>
                <a:spcPts val="0"/>
              </a:spcAft>
              <a:defRPr/>
            </a:pPr>
            <a:endParaRPr lang="it-IT" sz="2000" dirty="0" smtClean="0">
              <a:solidFill>
                <a:schemeClr val="tx2">
                  <a:lumMod val="50000"/>
                </a:schemeClr>
              </a:solidFill>
              <a:latin typeface="Calibri" pitchFamily="34" charset="0"/>
              <a:cs typeface="Calibri" pitchFamily="34" charset="0"/>
            </a:endParaRPr>
          </a:p>
          <a:p>
            <a:pPr marL="342900" lvl="1" indent="-342900" algn="just" fontAlgn="auto">
              <a:spcBef>
                <a:spcPts val="0"/>
              </a:spcBef>
              <a:spcAft>
                <a:spcPts val="0"/>
              </a:spcAft>
              <a:defRPr/>
            </a:pPr>
            <a:endParaRPr lang="it-IT" dirty="0">
              <a:solidFill>
                <a:srgbClr val="7030A0"/>
              </a:solidFill>
              <a:latin typeface="+mn-lt"/>
              <a:cs typeface="Calibri" pitchFamily="34" charset="0"/>
            </a:endParaRPr>
          </a:p>
          <a:p>
            <a:pPr marL="342900" lvl="1" indent="12700" algn="just" fontAlgn="auto">
              <a:spcBef>
                <a:spcPts val="0"/>
              </a:spcBef>
              <a:spcAft>
                <a:spcPts val="0"/>
              </a:spcAft>
              <a:defRPr/>
            </a:pPr>
            <a:endParaRPr lang="it-IT" dirty="0">
              <a:solidFill>
                <a:srgbClr val="7030A0"/>
              </a:solidFill>
              <a:latin typeface="+mn-lt"/>
              <a:cs typeface="Calibri" pitchFamily="34" charset="0"/>
            </a:endParaRPr>
          </a:p>
          <a:p>
            <a:pPr marL="342900" lvl="1" indent="12700" algn="just" fontAlgn="auto">
              <a:spcBef>
                <a:spcPts val="0"/>
              </a:spcBef>
              <a:spcAft>
                <a:spcPts val="0"/>
              </a:spcAft>
              <a:buFontTx/>
              <a:buChar char="-"/>
              <a:defRPr/>
            </a:pPr>
            <a:endParaRPr lang="it-IT" dirty="0">
              <a:solidFill>
                <a:srgbClr val="7030A0"/>
              </a:solidFill>
              <a:latin typeface="+mn-lt"/>
              <a:cs typeface="Calibri" pitchFamily="34" charset="0"/>
            </a:endParaRPr>
          </a:p>
          <a:p>
            <a:pPr marL="342900" lvl="1" indent="12700" algn="just" fontAlgn="auto">
              <a:spcBef>
                <a:spcPts val="0"/>
              </a:spcBef>
              <a:spcAft>
                <a:spcPts val="0"/>
              </a:spcAft>
              <a:buFontTx/>
              <a:buChar char="-"/>
              <a:defRPr/>
            </a:pPr>
            <a:endParaRPr lang="it-IT" sz="1600" b="1" dirty="0">
              <a:solidFill>
                <a:srgbClr val="7030A0"/>
              </a:solidFill>
              <a:latin typeface="Calibri" pitchFamily="34" charset="0"/>
              <a:cs typeface="Calibri" pitchFamily="34" charset="0"/>
            </a:endParaRPr>
          </a:p>
          <a:p>
            <a:pPr marL="342900" lvl="1" indent="-342900" algn="just" fontAlgn="auto">
              <a:spcBef>
                <a:spcPts val="0"/>
              </a:spcBef>
              <a:spcAft>
                <a:spcPts val="0"/>
              </a:spcAft>
              <a:defRPr/>
            </a:pPr>
            <a:endParaRPr lang="it-IT" sz="1600" b="1" dirty="0">
              <a:solidFill>
                <a:srgbClr val="7030A0"/>
              </a:solidFill>
              <a:latin typeface="Calibri" pitchFamily="34" charset="0"/>
              <a:cs typeface="Calibri" pitchFamily="34" charset="0"/>
            </a:endParaRPr>
          </a:p>
          <a:p>
            <a:pPr marL="342900" lvl="1" indent="-342900" algn="just" fontAlgn="auto">
              <a:spcBef>
                <a:spcPts val="0"/>
              </a:spcBef>
              <a:spcAft>
                <a:spcPts val="0"/>
              </a:spcAft>
              <a:defRPr/>
            </a:pPr>
            <a:endParaRPr lang="it-IT" sz="1600" b="1" dirty="0">
              <a:latin typeface="Calibri" pitchFamily="34" charset="0"/>
            </a:endParaRPr>
          </a:p>
        </p:txBody>
      </p:sp>
      <p:sp>
        <p:nvSpPr>
          <p:cNvPr id="3" name="Rettangolo arrotondato 2"/>
          <p:cNvSpPr/>
          <p:nvPr/>
        </p:nvSpPr>
        <p:spPr>
          <a:xfrm>
            <a:off x="539552" y="4365104"/>
            <a:ext cx="1534616" cy="1295400"/>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400" b="1" dirty="0">
                <a:solidFill>
                  <a:srgbClr val="002060"/>
                </a:solidFill>
                <a:latin typeface="Calibri" pitchFamily="34" charset="0"/>
                <a:cs typeface="Calibri" pitchFamily="34" charset="0"/>
              </a:rPr>
              <a:t>Al Processo</a:t>
            </a:r>
            <a:endParaRPr lang="it-IT" sz="2400" dirty="0">
              <a:solidFill>
                <a:srgbClr val="002060"/>
              </a:solidFill>
              <a:latin typeface="Calibri" pitchFamily="34" charset="0"/>
              <a:cs typeface="Calibri" pitchFamily="34" charset="0"/>
            </a:endParaRPr>
          </a:p>
        </p:txBody>
      </p:sp>
      <p:sp>
        <p:nvSpPr>
          <p:cNvPr id="4" name="Rettangolo arrotondato 3"/>
          <p:cNvSpPr/>
          <p:nvPr/>
        </p:nvSpPr>
        <p:spPr>
          <a:xfrm>
            <a:off x="7308304" y="4149080"/>
            <a:ext cx="1512168" cy="1524000"/>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400" b="1" dirty="0">
                <a:solidFill>
                  <a:srgbClr val="002060"/>
                </a:solidFill>
                <a:latin typeface="Calibri" pitchFamily="34" charset="0"/>
                <a:cs typeface="Calibri" pitchFamily="34" charset="0"/>
              </a:rPr>
              <a:t>Al Risultato</a:t>
            </a:r>
            <a:endParaRPr lang="it-IT" sz="2400" dirty="0">
              <a:solidFill>
                <a:srgbClr val="002060"/>
              </a:solidFill>
              <a:latin typeface="Calibri" pitchFamily="34" charset="0"/>
              <a:cs typeface="Calibri" pitchFamily="34" charset="0"/>
            </a:endParaRPr>
          </a:p>
        </p:txBody>
      </p:sp>
      <p:sp>
        <p:nvSpPr>
          <p:cNvPr id="5" name="Callout con frecce a sinistra/destra 4"/>
          <p:cNvSpPr/>
          <p:nvPr/>
        </p:nvSpPr>
        <p:spPr>
          <a:xfrm>
            <a:off x="2339752" y="3933056"/>
            <a:ext cx="4752528" cy="2304256"/>
          </a:xfrm>
          <a:prstGeom prst="leftRightArrow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t-IT" sz="2400" b="1" dirty="0">
                <a:solidFill>
                  <a:schemeClr val="accent6">
                    <a:lumMod val="50000"/>
                  </a:schemeClr>
                </a:solidFill>
                <a:cs typeface="Calibri" pitchFamily="34" charset="0"/>
              </a:rPr>
              <a:t>La valorizzazione dei costi  standard può far riferimento:</a:t>
            </a:r>
            <a:endParaRPr lang="it-IT" sz="2400" b="1" dirty="0">
              <a:solidFill>
                <a:schemeClr val="accent6">
                  <a:lumMod val="50000"/>
                </a:schemeClr>
              </a:solidFill>
            </a:endParaRPr>
          </a:p>
        </p:txBody>
      </p:sp>
      <p:sp>
        <p:nvSpPr>
          <p:cNvPr id="6" name="object 2"/>
          <p:cNvSpPr txBox="1">
            <a:spLocks noGrp="1"/>
          </p:cNvSpPr>
          <p:nvPr>
            <p:ph type="title"/>
          </p:nvPr>
        </p:nvSpPr>
        <p:spPr>
          <a:xfrm>
            <a:off x="251520" y="116632"/>
            <a:ext cx="8212524" cy="382156"/>
          </a:xfrm>
          <a:prstGeom prst="rect">
            <a:avLst/>
          </a:prstGeom>
        </p:spPr>
        <p:txBody>
          <a:bodyPr vert="horz" wrap="square" lIns="0" tIns="12700" rIns="0" bIns="0" rtlCol="0">
            <a:spAutoFit/>
          </a:bodyPr>
          <a:lstStyle/>
          <a:p>
            <a:pPr algn="just">
              <a:spcBef>
                <a:spcPct val="50000"/>
              </a:spcBef>
            </a:pPr>
            <a:r>
              <a:rPr lang="it-IT" sz="2400" b="1" kern="1200" dirty="0" smtClean="0">
                <a:solidFill>
                  <a:schemeClr val="tx1"/>
                </a:solidFill>
                <a:latin typeface="Arial" panose="020B0604020202020204" pitchFamily="34" charset="0"/>
                <a:ea typeface="MS PGothic" panose="020B0600070205080204" pitchFamily="34" charset="-128"/>
                <a:cs typeface="Arial" charset="0"/>
              </a:rPr>
              <a:t>Il contesto normativo e la sua evoluzione</a:t>
            </a:r>
            <a:endParaRPr lang="it-IT" altLang="it-IT" sz="2400" b="1" kern="1200" dirty="0" smtClean="0">
              <a:solidFill>
                <a:schemeClr val="tx1"/>
              </a:solidFill>
              <a:latin typeface="Arial" panose="020B0604020202020204" pitchFamily="34" charset="0"/>
              <a:ea typeface="MS PGothic" panose="020B0600070205080204" pitchFamily="34" charset="-128"/>
              <a:cs typeface="Arial" charset="0"/>
            </a:endParaRPr>
          </a:p>
        </p:txBody>
      </p:sp>
    </p:spTree>
    <p:extLst>
      <p:ext uri="{BB962C8B-B14F-4D97-AF65-F5344CB8AC3E}">
        <p14:creationId xmlns:p14="http://schemas.microsoft.com/office/powerpoint/2010/main" xmlns="" val="1596859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cstate="print"/>
          <a:srcRect/>
          <a:stretch>
            <a:fillRect/>
          </a:stretch>
        </p:blipFill>
        <p:spPr bwMode="auto">
          <a:xfrm>
            <a:off x="395536" y="404664"/>
            <a:ext cx="8512039" cy="6453336"/>
          </a:xfrm>
          <a:prstGeom prst="rect">
            <a:avLst/>
          </a:prstGeom>
          <a:noFill/>
          <a:ln w="9525">
            <a:noFill/>
            <a:miter lim="800000"/>
            <a:headEnd/>
            <a:tailEnd/>
          </a:ln>
        </p:spPr>
      </p:pic>
      <p:sp>
        <p:nvSpPr>
          <p:cNvPr id="3" name="object 2"/>
          <p:cNvSpPr txBox="1">
            <a:spLocks noGrp="1"/>
          </p:cNvSpPr>
          <p:nvPr>
            <p:ph type="title"/>
          </p:nvPr>
        </p:nvSpPr>
        <p:spPr>
          <a:xfrm>
            <a:off x="251520" y="47258"/>
            <a:ext cx="8212524" cy="382156"/>
          </a:xfrm>
          <a:prstGeom prst="rect">
            <a:avLst/>
          </a:prstGeom>
        </p:spPr>
        <p:txBody>
          <a:bodyPr vert="horz" wrap="square" lIns="0" tIns="12700" rIns="0" bIns="0" rtlCol="0">
            <a:spAutoFit/>
          </a:bodyPr>
          <a:lstStyle/>
          <a:p>
            <a:pPr>
              <a:spcBef>
                <a:spcPct val="50000"/>
              </a:spcBef>
            </a:pPr>
            <a:r>
              <a:rPr lang="it-IT" sz="2400" b="1"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endParaRPr lang="it-IT" altLang="it-IT" sz="2400" b="1" kern="1200" dirty="0" smtClean="0">
              <a:solidFill>
                <a:schemeClr val="tx1"/>
              </a:solidFill>
              <a:latin typeface="Arial" panose="020B0604020202020204" pitchFamily="34" charset="0"/>
              <a:ea typeface="MS PGothic" panose="020B0600070205080204" pitchFamily="34" charset="-128"/>
              <a:cs typeface="Arial" charset="0"/>
            </a:endParaRPr>
          </a:p>
        </p:txBody>
      </p:sp>
    </p:spTree>
    <p:extLst>
      <p:ext uri="{BB962C8B-B14F-4D97-AF65-F5344CB8AC3E}">
        <p14:creationId xmlns:p14="http://schemas.microsoft.com/office/powerpoint/2010/main" xmlns="" val="1596859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a:spLocks noChangeArrowheads="1"/>
          </p:cNvSpPr>
          <p:nvPr/>
        </p:nvSpPr>
        <p:spPr bwMode="auto">
          <a:xfrm>
            <a:off x="179512" y="908720"/>
            <a:ext cx="8720920" cy="4401205"/>
          </a:xfrm>
          <a:prstGeom prst="rect">
            <a:avLst/>
          </a:prstGeom>
          <a:solidFill>
            <a:schemeClr val="bg1"/>
          </a:solidFill>
          <a:ln w="9525" cap="rnd">
            <a:solidFill>
              <a:srgbClr val="8599BD"/>
            </a:solidFill>
            <a:miter lim="800000"/>
            <a:headEnd/>
            <a:tailEnd/>
          </a:ln>
        </p:spPr>
        <p:txBody>
          <a:bodyPr wrap="square">
            <a:spAutoFit/>
          </a:bodyPr>
          <a:lstStyle/>
          <a:p>
            <a:pPr>
              <a:defRPr/>
            </a:pPr>
            <a:endParaRPr lang="it-IT" b="1" dirty="0">
              <a:latin typeface="Calibri" pitchFamily="34" charset="0"/>
            </a:endParaRPr>
          </a:p>
          <a:p>
            <a:pPr algn="ctr" fontAlgn="auto">
              <a:spcBef>
                <a:spcPts val="0"/>
              </a:spcBef>
              <a:spcAft>
                <a:spcPts val="0"/>
              </a:spcAft>
              <a:defRPr/>
            </a:pPr>
            <a:r>
              <a:rPr lang="it-IT" sz="2400" b="1" dirty="0">
                <a:solidFill>
                  <a:schemeClr val="accent6">
                    <a:lumMod val="60000"/>
                    <a:lumOff val="40000"/>
                  </a:schemeClr>
                </a:solidFill>
                <a:latin typeface="Calibri" pitchFamily="34" charset="0"/>
                <a:cs typeface="Calibri" pitchFamily="34" charset="0"/>
              </a:rPr>
              <a:t>     </a:t>
            </a:r>
            <a:r>
              <a:rPr lang="it-IT" sz="2400" b="1" dirty="0">
                <a:solidFill>
                  <a:schemeClr val="tx2">
                    <a:lumMod val="50000"/>
                  </a:schemeClr>
                </a:solidFill>
                <a:latin typeface="Arial" pitchFamily="34" charset="0"/>
                <a:cs typeface="Arial" pitchFamily="34" charset="0"/>
              </a:rPr>
              <a:t>Sulla base dei principi fissati in ambito comunitario, </a:t>
            </a:r>
          </a:p>
          <a:p>
            <a:pPr algn="ctr" fontAlgn="auto">
              <a:spcBef>
                <a:spcPts val="0"/>
              </a:spcBef>
              <a:spcAft>
                <a:spcPts val="0"/>
              </a:spcAft>
              <a:defRPr/>
            </a:pPr>
            <a:r>
              <a:rPr lang="it-IT" sz="2400" b="1" u="sng" dirty="0" smtClean="0">
                <a:solidFill>
                  <a:srgbClr val="0066FF"/>
                </a:solidFill>
                <a:latin typeface="Arial" pitchFamily="34" charset="0"/>
                <a:cs typeface="Arial" pitchFamily="34" charset="0"/>
              </a:rPr>
              <a:t>una </a:t>
            </a:r>
            <a:r>
              <a:rPr lang="it-IT" sz="2400" b="1" u="sng" dirty="0">
                <a:solidFill>
                  <a:srgbClr val="0066FF"/>
                </a:solidFill>
                <a:latin typeface="Arial" pitchFamily="34" charset="0"/>
                <a:cs typeface="Arial" pitchFamily="34" charset="0"/>
              </a:rPr>
              <a:t>possibile definizione del concetto di “</a:t>
            </a:r>
            <a:r>
              <a:rPr lang="it-IT" sz="2400" b="1" u="sng" dirty="0" smtClean="0">
                <a:solidFill>
                  <a:srgbClr val="0066FF"/>
                </a:solidFill>
                <a:latin typeface="Arial" pitchFamily="34" charset="0"/>
                <a:cs typeface="Arial" pitchFamily="34" charset="0"/>
              </a:rPr>
              <a:t>costo standard”:</a:t>
            </a:r>
            <a:endParaRPr lang="it-IT" sz="2400" b="1" dirty="0">
              <a:solidFill>
                <a:srgbClr val="0066FF"/>
              </a:solidFill>
              <a:latin typeface="Arial" pitchFamily="34" charset="0"/>
              <a:cs typeface="Arial"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ctr" fontAlgn="auto">
              <a:spcBef>
                <a:spcPts val="0"/>
              </a:spcBef>
              <a:spcAft>
                <a:spcPts val="0"/>
              </a:spcAft>
              <a:defRPr/>
            </a:pPr>
            <a:endParaRPr lang="it-IT" sz="2400" b="1" dirty="0">
              <a:solidFill>
                <a:srgbClr val="FF0000"/>
              </a:solidFill>
              <a:latin typeface="Calibri" pitchFamily="34" charset="0"/>
              <a:cs typeface="Calibri" pitchFamily="34" charset="0"/>
            </a:endParaRPr>
          </a:p>
          <a:p>
            <a:pPr algn="just" fontAlgn="auto">
              <a:spcBef>
                <a:spcPts val="0"/>
              </a:spcBef>
              <a:spcAft>
                <a:spcPts val="0"/>
              </a:spcAft>
              <a:defRPr/>
            </a:pPr>
            <a:endParaRPr lang="it-IT" sz="1700" dirty="0">
              <a:solidFill>
                <a:schemeClr val="accent2">
                  <a:lumMod val="75000"/>
                </a:schemeClr>
              </a:solidFill>
              <a:latin typeface="Calibri" pitchFamily="34" charset="0"/>
              <a:cs typeface="Calibri" pitchFamily="34" charset="0"/>
            </a:endParaRPr>
          </a:p>
          <a:p>
            <a:pPr algn="just" fontAlgn="auto">
              <a:spcBef>
                <a:spcPts val="0"/>
              </a:spcBef>
              <a:spcAft>
                <a:spcPts val="0"/>
              </a:spcAft>
              <a:defRPr/>
            </a:pPr>
            <a:endParaRPr lang="it-IT" sz="1700" dirty="0">
              <a:solidFill>
                <a:schemeClr val="accent2">
                  <a:lumMod val="75000"/>
                </a:schemeClr>
              </a:solidFill>
              <a:latin typeface="Calibri" pitchFamily="34" charset="0"/>
              <a:cs typeface="Calibri" pitchFamily="34" charset="0"/>
            </a:endParaRPr>
          </a:p>
          <a:p>
            <a:pPr algn="ctr" fontAlgn="auto">
              <a:spcBef>
                <a:spcPts val="0"/>
              </a:spcBef>
              <a:spcAft>
                <a:spcPts val="0"/>
              </a:spcAft>
              <a:defRPr/>
            </a:pPr>
            <a:endParaRPr lang="it-IT" sz="2000" dirty="0">
              <a:solidFill>
                <a:schemeClr val="accent2">
                  <a:lumMod val="75000"/>
                </a:schemeClr>
              </a:solidFill>
              <a:latin typeface="Calibri" pitchFamily="34" charset="0"/>
              <a:cs typeface="Calibri" pitchFamily="34" charset="0"/>
            </a:endParaRPr>
          </a:p>
          <a:p>
            <a:pPr algn="ctr" fontAlgn="auto">
              <a:spcBef>
                <a:spcPts val="0"/>
              </a:spcBef>
              <a:spcAft>
                <a:spcPts val="0"/>
              </a:spcAft>
              <a:defRPr/>
            </a:pPr>
            <a:endParaRPr lang="it-IT" sz="1600" dirty="0">
              <a:solidFill>
                <a:srgbClr val="666699"/>
              </a:solidFill>
              <a:latin typeface="Calibri" pitchFamily="34" charset="0"/>
              <a:cs typeface="Calibri" pitchFamily="34" charset="0"/>
            </a:endParaRPr>
          </a:p>
        </p:txBody>
      </p:sp>
      <p:sp>
        <p:nvSpPr>
          <p:cNvPr id="5" name="Rettangolo arrotondato 4"/>
          <p:cNvSpPr/>
          <p:nvPr/>
        </p:nvSpPr>
        <p:spPr>
          <a:xfrm>
            <a:off x="539750" y="2487439"/>
            <a:ext cx="2016125" cy="2736850"/>
          </a:xfrm>
          <a:prstGeom prst="round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3200" b="1" dirty="0">
                <a:solidFill>
                  <a:srgbClr val="0066FF"/>
                </a:solidFill>
                <a:latin typeface="Calibri" pitchFamily="34" charset="0"/>
                <a:cs typeface="Calibri" pitchFamily="34" charset="0"/>
              </a:rPr>
              <a:t>Costo standard</a:t>
            </a:r>
            <a:endParaRPr lang="it-IT" sz="3200" dirty="0">
              <a:solidFill>
                <a:srgbClr val="0066FF"/>
              </a:solidFill>
              <a:latin typeface="Calibri" pitchFamily="34" charset="0"/>
              <a:cs typeface="Calibri" pitchFamily="34" charset="0"/>
            </a:endParaRPr>
          </a:p>
        </p:txBody>
      </p:sp>
      <p:sp>
        <p:nvSpPr>
          <p:cNvPr id="6" name="Rettangolo arrotondato 5"/>
          <p:cNvSpPr/>
          <p:nvPr/>
        </p:nvSpPr>
        <p:spPr>
          <a:xfrm>
            <a:off x="4067175" y="2487439"/>
            <a:ext cx="4392613" cy="2736850"/>
          </a:xfrm>
          <a:prstGeom prst="round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2400" b="1" dirty="0">
                <a:solidFill>
                  <a:schemeClr val="tx2">
                    <a:lumMod val="50000"/>
                  </a:schemeClr>
                </a:solidFill>
                <a:latin typeface="Calibri" pitchFamily="34" charset="0"/>
                <a:cs typeface="Calibri" pitchFamily="34" charset="0"/>
              </a:rPr>
              <a:t>Valore (o insieme di valori) la cui applicazione garantisce la </a:t>
            </a:r>
            <a:r>
              <a:rPr lang="it-IT" sz="2400" b="1" dirty="0">
                <a:solidFill>
                  <a:srgbClr val="0066FF"/>
                </a:solidFill>
                <a:latin typeface="Calibri" pitchFamily="34" charset="0"/>
                <a:cs typeface="Calibri" pitchFamily="34" charset="0"/>
              </a:rPr>
              <a:t>migliore approssimazione possibile del costo effettivamente sostenuto </a:t>
            </a:r>
            <a:r>
              <a:rPr lang="it-IT" sz="2400" b="1" dirty="0">
                <a:solidFill>
                  <a:schemeClr val="tx2">
                    <a:lumMod val="50000"/>
                  </a:schemeClr>
                </a:solidFill>
                <a:latin typeface="Calibri" pitchFamily="34" charset="0"/>
                <a:cs typeface="Calibri" pitchFamily="34" charset="0"/>
              </a:rPr>
              <a:t>per attuare l’operazione</a:t>
            </a:r>
            <a:endParaRPr lang="it-IT" sz="2400" dirty="0">
              <a:solidFill>
                <a:schemeClr val="tx2">
                  <a:lumMod val="50000"/>
                </a:schemeClr>
              </a:solidFill>
              <a:latin typeface="Calibri" pitchFamily="34" charset="0"/>
              <a:cs typeface="Calibri" pitchFamily="34" charset="0"/>
            </a:endParaRPr>
          </a:p>
        </p:txBody>
      </p:sp>
      <p:sp>
        <p:nvSpPr>
          <p:cNvPr id="8" name="Rettangolo arrotondato 7"/>
          <p:cNvSpPr/>
          <p:nvPr/>
        </p:nvSpPr>
        <p:spPr>
          <a:xfrm>
            <a:off x="2700338" y="3136727"/>
            <a:ext cx="1150937" cy="1150937"/>
          </a:xfrm>
          <a:prstGeom prst="round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fontAlgn="auto">
              <a:spcBef>
                <a:spcPts val="0"/>
              </a:spcBef>
              <a:spcAft>
                <a:spcPts val="0"/>
              </a:spcAft>
              <a:defRPr/>
            </a:pPr>
            <a:r>
              <a:rPr lang="it-IT" sz="3600" b="1">
                <a:solidFill>
                  <a:schemeClr val="accent1">
                    <a:lumMod val="75000"/>
                  </a:schemeClr>
                </a:solidFill>
                <a:latin typeface="Calibri" pitchFamily="34" charset="0"/>
                <a:cs typeface="Calibri" pitchFamily="34" charset="0"/>
              </a:rPr>
              <a:t>=</a:t>
            </a:r>
            <a:endParaRPr lang="it-IT" sz="3600">
              <a:solidFill>
                <a:schemeClr val="accent1">
                  <a:lumMod val="75000"/>
                </a:schemeClr>
              </a:solidFill>
              <a:latin typeface="Calibri" pitchFamily="34" charset="0"/>
              <a:cs typeface="Calibri" pitchFamily="34" charset="0"/>
            </a:endParaRPr>
          </a:p>
        </p:txBody>
      </p:sp>
      <p:sp>
        <p:nvSpPr>
          <p:cNvPr id="7" name="object 2"/>
          <p:cNvSpPr txBox="1">
            <a:spLocks noGrp="1"/>
          </p:cNvSpPr>
          <p:nvPr>
            <p:ph type="title"/>
          </p:nvPr>
        </p:nvSpPr>
        <p:spPr>
          <a:xfrm>
            <a:off x="251520" y="250195"/>
            <a:ext cx="8212524" cy="382156"/>
          </a:xfrm>
          <a:prstGeom prst="rect">
            <a:avLst/>
          </a:prstGeom>
        </p:spPr>
        <p:txBody>
          <a:bodyPr vert="horz" wrap="square" lIns="0" tIns="12700" rIns="0" bIns="0" rtlCol="0">
            <a:spAutoFit/>
          </a:bodyPr>
          <a:lstStyle/>
          <a:p>
            <a:pPr algn="just">
              <a:spcBef>
                <a:spcPct val="50000"/>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Il contesto normativo e la sua evoluzione</a:t>
            </a:r>
            <a:endParaRPr lang="it-IT" altLang="it-IT" sz="2400" kern="1200" dirty="0" smtClean="0">
              <a:solidFill>
                <a:schemeClr val="tx1"/>
              </a:solidFill>
              <a:latin typeface="Arial" panose="020B0604020202020204" pitchFamily="34" charset="0"/>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504" y="148103"/>
            <a:ext cx="8004175"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07504" y="764704"/>
            <a:ext cx="8928992" cy="5121915"/>
          </a:xfrm>
          <a:prstGeom prst="rect">
            <a:avLst/>
          </a:prstGeom>
        </p:spPr>
        <p:txBody>
          <a:bodyPr vert="horz" wrap="square" lIns="0" tIns="12700" rIns="0" bIns="0" rtlCol="0">
            <a:spAutoFit/>
          </a:bodyPr>
          <a:lstStyle/>
          <a:p>
            <a:pPr marR="5080" algn="just">
              <a:lnSpc>
                <a:spcPct val="100000"/>
              </a:lnSpc>
              <a:spcBef>
                <a:spcPts val="0"/>
              </a:spcBef>
              <a:spcAft>
                <a:spcPts val="1200"/>
              </a:spcAft>
              <a:tabLst>
                <a:tab pos="354965" algn="l"/>
                <a:tab pos="355600" algn="l"/>
              </a:tabLst>
            </a:pPr>
            <a:r>
              <a:rPr lang="it-IT" sz="2400" spc="-5" dirty="0" smtClean="0">
                <a:latin typeface="Tahoma"/>
                <a:cs typeface="Tahoma"/>
              </a:rPr>
              <a:t>Passo importante </a:t>
            </a:r>
            <a:r>
              <a:rPr lang="it-IT" sz="2400" spc="-10" dirty="0" smtClean="0">
                <a:latin typeface="Tahoma"/>
                <a:cs typeface="Tahoma"/>
              </a:rPr>
              <a:t>verso </a:t>
            </a:r>
            <a:r>
              <a:rPr lang="it-IT" sz="2400" dirty="0" smtClean="0">
                <a:latin typeface="Tahoma"/>
                <a:cs typeface="Tahoma"/>
              </a:rPr>
              <a:t>la </a:t>
            </a:r>
            <a:r>
              <a:rPr lang="it-IT" sz="2400" spc="-5" dirty="0" smtClean="0">
                <a:latin typeface="Tahoma"/>
                <a:cs typeface="Tahoma"/>
              </a:rPr>
              <a:t>semplificazione, perché l’esperienza degli Stati Membri </a:t>
            </a:r>
            <a:r>
              <a:rPr lang="it-IT" sz="2400" spc="-20" dirty="0" smtClean="0">
                <a:latin typeface="Tahoma"/>
                <a:cs typeface="Tahoma"/>
              </a:rPr>
              <a:t>aveva </a:t>
            </a:r>
            <a:r>
              <a:rPr lang="it-IT" sz="2400" spc="-5" dirty="0" smtClean="0">
                <a:latin typeface="Tahoma"/>
                <a:cs typeface="Tahoma"/>
              </a:rPr>
              <a:t>dimostrato che una larga parte dei documenti di supporto esaminati dai </a:t>
            </a:r>
            <a:r>
              <a:rPr lang="it-IT" sz="2400" b="1" spc="-5" dirty="0" smtClean="0">
                <a:latin typeface="Tahoma"/>
                <a:cs typeface="Tahoma"/>
              </a:rPr>
              <a:t>controllori </a:t>
            </a:r>
            <a:r>
              <a:rPr lang="it-IT" sz="2400" dirty="0" smtClean="0">
                <a:latin typeface="Tahoma"/>
                <a:cs typeface="Tahoma"/>
              </a:rPr>
              <a:t>e </a:t>
            </a:r>
            <a:r>
              <a:rPr lang="it-IT" sz="2400" spc="-5" dirty="0" smtClean="0">
                <a:latin typeface="Tahoma"/>
                <a:cs typeface="Tahoma"/>
              </a:rPr>
              <a:t>dai </a:t>
            </a:r>
            <a:r>
              <a:rPr lang="it-IT" sz="2400" b="1" spc="-5" dirty="0" smtClean="0">
                <a:latin typeface="Tahoma"/>
                <a:cs typeface="Tahoma"/>
              </a:rPr>
              <a:t>revisori </a:t>
            </a:r>
            <a:r>
              <a:rPr lang="it-IT" sz="2400" spc="-10" dirty="0" smtClean="0">
                <a:latin typeface="Tahoma"/>
                <a:cs typeface="Tahoma"/>
              </a:rPr>
              <a:t>erano  </a:t>
            </a:r>
            <a:r>
              <a:rPr lang="it-IT" sz="2400" spc="-5" dirty="0" smtClean="0">
                <a:latin typeface="Tahoma"/>
                <a:cs typeface="Tahoma"/>
              </a:rPr>
              <a:t>necessari </a:t>
            </a:r>
            <a:r>
              <a:rPr lang="it-IT" sz="2400" dirty="0" smtClean="0">
                <a:latin typeface="Tahoma"/>
                <a:cs typeface="Tahoma"/>
              </a:rPr>
              <a:t>a </a:t>
            </a:r>
            <a:r>
              <a:rPr lang="it-IT" sz="2400" spc="-5" dirty="0" smtClean="0">
                <a:latin typeface="Tahoma"/>
                <a:cs typeface="Tahoma"/>
              </a:rPr>
              <a:t>giustificare </a:t>
            </a:r>
            <a:r>
              <a:rPr lang="it-IT" sz="2400" b="1" spc="-5" dirty="0" smtClean="0">
                <a:latin typeface="Tahoma"/>
                <a:cs typeface="Tahoma"/>
              </a:rPr>
              <a:t>una piccola parte della</a:t>
            </a:r>
            <a:r>
              <a:rPr lang="it-IT" sz="2400" b="1" spc="55" dirty="0" smtClean="0">
                <a:latin typeface="Tahoma"/>
                <a:cs typeface="Tahoma"/>
              </a:rPr>
              <a:t> </a:t>
            </a:r>
            <a:r>
              <a:rPr lang="it-IT" sz="2400" b="1" spc="-5" dirty="0" smtClean="0">
                <a:latin typeface="Tahoma"/>
                <a:cs typeface="Tahoma"/>
              </a:rPr>
              <a:t>spesa</a:t>
            </a:r>
          </a:p>
          <a:p>
            <a:pPr marR="5080" algn="just">
              <a:spcBef>
                <a:spcPts val="0"/>
              </a:spcBef>
              <a:spcAft>
                <a:spcPts val="1200"/>
              </a:spcAft>
              <a:tabLst>
                <a:tab pos="354965" algn="l"/>
                <a:tab pos="355600" algn="l"/>
              </a:tabLst>
            </a:pPr>
            <a:r>
              <a:rPr lang="it-IT" sz="2400" spc="-5" dirty="0" smtClean="0">
                <a:latin typeface="Tahoma"/>
                <a:cs typeface="Tahoma"/>
              </a:rPr>
              <a:t>Ciò significa che </a:t>
            </a:r>
            <a:r>
              <a:rPr lang="it-IT" sz="2400" b="1" spc="-5" dirty="0" smtClean="0">
                <a:latin typeface="Tahoma"/>
                <a:cs typeface="Tahoma"/>
              </a:rPr>
              <a:t>molte risorse umane </a:t>
            </a:r>
            <a:r>
              <a:rPr lang="it-IT" sz="2400" spc="-5" dirty="0" smtClean="0">
                <a:latin typeface="Tahoma"/>
                <a:cs typeface="Tahoma"/>
              </a:rPr>
              <a:t>e molti sforzi  amministrativi richiesti per </a:t>
            </a:r>
            <a:r>
              <a:rPr lang="it-IT" sz="2400" dirty="0" smtClean="0">
                <a:latin typeface="Tahoma"/>
                <a:cs typeface="Tahoma"/>
              </a:rPr>
              <a:t>la </a:t>
            </a:r>
            <a:r>
              <a:rPr lang="it-IT" sz="2400" spc="-5" dirty="0" smtClean="0">
                <a:latin typeface="Tahoma"/>
                <a:cs typeface="Tahoma"/>
              </a:rPr>
              <a:t>gestione dei </a:t>
            </a:r>
            <a:r>
              <a:rPr lang="it-IT" sz="2400" spc="-15" dirty="0" smtClean="0">
                <a:latin typeface="Tahoma"/>
                <a:cs typeface="Tahoma"/>
              </a:rPr>
              <a:t>Fondi </a:t>
            </a:r>
            <a:r>
              <a:rPr lang="it-IT" sz="2400" spc="-10" dirty="0" smtClean="0">
                <a:latin typeface="Tahoma"/>
                <a:cs typeface="Tahoma"/>
              </a:rPr>
              <a:t>Strutturali </a:t>
            </a:r>
            <a:r>
              <a:rPr lang="it-IT" sz="2400" spc="-5" dirty="0" smtClean="0">
                <a:latin typeface="Tahoma"/>
                <a:cs typeface="Tahoma"/>
              </a:rPr>
              <a:t>sono state assorbite </a:t>
            </a:r>
            <a:r>
              <a:rPr lang="it-IT" sz="2400" dirty="0" smtClean="0">
                <a:latin typeface="Tahoma"/>
                <a:cs typeface="Tahoma"/>
              </a:rPr>
              <a:t>nella </a:t>
            </a:r>
            <a:r>
              <a:rPr lang="it-IT" sz="2400" spc="-10" dirty="0" smtClean="0">
                <a:latin typeface="Tahoma"/>
                <a:cs typeface="Tahoma"/>
              </a:rPr>
              <a:t>raccolta </a:t>
            </a:r>
            <a:r>
              <a:rPr lang="it-IT" sz="2400" dirty="0" smtClean="0">
                <a:latin typeface="Tahoma"/>
                <a:cs typeface="Tahoma"/>
              </a:rPr>
              <a:t>e nella </a:t>
            </a:r>
            <a:r>
              <a:rPr lang="it-IT" sz="2400" spc="-5" dirty="0" smtClean="0">
                <a:latin typeface="Tahoma"/>
                <a:cs typeface="Tahoma"/>
              </a:rPr>
              <a:t>verifica dei documenti, </a:t>
            </a:r>
            <a:r>
              <a:rPr lang="it-IT" sz="2400" spc="-10" dirty="0" smtClean="0">
                <a:latin typeface="Tahoma"/>
                <a:cs typeface="Tahoma"/>
              </a:rPr>
              <a:t>invece </a:t>
            </a:r>
            <a:r>
              <a:rPr lang="it-IT" sz="2400" spc="-5" dirty="0" smtClean="0">
                <a:latin typeface="Tahoma"/>
                <a:cs typeface="Tahoma"/>
              </a:rPr>
              <a:t>di </a:t>
            </a:r>
            <a:r>
              <a:rPr lang="it-IT" sz="2400" spc="-10" dirty="0" smtClean="0">
                <a:latin typeface="Tahoma"/>
                <a:cs typeface="Tahoma"/>
              </a:rPr>
              <a:t>essere </a:t>
            </a:r>
            <a:r>
              <a:rPr lang="it-IT" sz="2400" b="1" spc="-5" dirty="0" smtClean="0">
                <a:latin typeface="Tahoma"/>
                <a:cs typeface="Tahoma"/>
              </a:rPr>
              <a:t>concentrati nell’attuazione degli obiettivi delle politiche comunitarie sul campo</a:t>
            </a:r>
          </a:p>
          <a:p>
            <a:pPr marR="5080" algn="just">
              <a:spcBef>
                <a:spcPts val="0"/>
              </a:spcBef>
              <a:spcAft>
                <a:spcPts val="1200"/>
              </a:spcAft>
              <a:tabLst>
                <a:tab pos="354965" algn="l"/>
                <a:tab pos="355600" algn="l"/>
              </a:tabLst>
            </a:pPr>
            <a:r>
              <a:rPr lang="it-IT" sz="2400" spc="-5" dirty="0" smtClean="0">
                <a:latin typeface="Tahoma"/>
                <a:cs typeface="Tahoma"/>
              </a:rPr>
              <a:t>Dalla Programmazione 2007-2013, le </a:t>
            </a:r>
            <a:r>
              <a:rPr lang="it-IT" sz="2400" b="1" spc="-5" dirty="0" smtClean="0">
                <a:latin typeface="Tahoma"/>
                <a:cs typeface="Tahoma"/>
              </a:rPr>
              <a:t>regole di ammissibilità </a:t>
            </a:r>
            <a:r>
              <a:rPr lang="it-IT" sz="2400" spc="-5" dirty="0" smtClean="0">
                <a:latin typeface="Tahoma"/>
                <a:cs typeface="Tahoma"/>
              </a:rPr>
              <a:t>delle spese sono state </a:t>
            </a:r>
            <a:r>
              <a:rPr lang="it-IT" sz="2400" b="1" spc="-5" dirty="0" smtClean="0">
                <a:latin typeface="Tahoma"/>
                <a:cs typeface="Tahoma"/>
              </a:rPr>
              <a:t>determinate a livello nazionale</a:t>
            </a:r>
            <a:r>
              <a:rPr lang="it-IT" sz="2400" spc="-5" dirty="0" smtClean="0">
                <a:latin typeface="Tahoma"/>
                <a:cs typeface="Tahoma"/>
              </a:rPr>
              <a:t>, anche se soggette ad eccezioni previste dai Regolamenti specifici di ciascun Fondo in forza del </a:t>
            </a:r>
            <a:r>
              <a:rPr lang="it-IT" sz="2400" spc="-5" dirty="0" err="1" smtClean="0">
                <a:latin typeface="Tahoma"/>
                <a:cs typeface="Tahoma"/>
              </a:rPr>
              <a:t>Reg</a:t>
            </a:r>
            <a:r>
              <a:rPr lang="it-IT" sz="2400" spc="-5" dirty="0" smtClean="0">
                <a:latin typeface="Tahoma"/>
                <a:cs typeface="Tahoma"/>
              </a:rPr>
              <a:t> 1083/2006, art. 56 (4)</a:t>
            </a:r>
            <a:endParaRPr lang="it-IT" sz="2400" dirty="0" smtClean="0">
              <a:latin typeface="Tahoma"/>
              <a:cs typeface="Tahom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9512" y="116632"/>
            <a:ext cx="8004175"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79512" y="692696"/>
            <a:ext cx="8784976" cy="4752583"/>
          </a:xfrm>
          <a:prstGeom prst="rect">
            <a:avLst/>
          </a:prstGeom>
        </p:spPr>
        <p:txBody>
          <a:bodyPr vert="horz" wrap="square" lIns="0" tIns="12700" rIns="0" bIns="0" rtlCol="0">
            <a:spAutoFit/>
          </a:bodyPr>
          <a:lstStyle/>
          <a:p>
            <a:pPr marR="5080" algn="just">
              <a:lnSpc>
                <a:spcPct val="100000"/>
              </a:lnSpc>
              <a:spcBef>
                <a:spcPts val="0"/>
              </a:spcBef>
              <a:spcAft>
                <a:spcPts val="1200"/>
              </a:spcAft>
              <a:tabLst>
                <a:tab pos="354965" algn="l"/>
                <a:tab pos="355600" algn="l"/>
              </a:tabLst>
            </a:pPr>
            <a:r>
              <a:rPr lang="it-IT" sz="2400" spc="-15" dirty="0" smtClean="0">
                <a:latin typeface="Tahoma"/>
                <a:cs typeface="Tahoma"/>
              </a:rPr>
              <a:t>“l’</a:t>
            </a:r>
            <a:r>
              <a:rPr lang="it-IT" sz="2400" spc="-15" dirty="0" err="1" smtClean="0">
                <a:latin typeface="Tahoma"/>
                <a:cs typeface="Tahoma"/>
              </a:rPr>
              <a:t>A</a:t>
            </a:r>
            <a:r>
              <a:rPr lang="it-IT" sz="2400" spc="-5" dirty="0" err="1" smtClean="0">
                <a:latin typeface="Tahoma"/>
                <a:cs typeface="Tahoma"/>
              </a:rPr>
              <a:t>dG</a:t>
            </a:r>
            <a:r>
              <a:rPr lang="it-IT" sz="2400" spc="-5" dirty="0" smtClean="0">
                <a:latin typeface="Tahoma"/>
                <a:cs typeface="Tahoma"/>
              </a:rPr>
              <a:t> </a:t>
            </a:r>
            <a:r>
              <a:rPr lang="it-IT" sz="2400" dirty="0" smtClean="0">
                <a:latin typeface="Tahoma"/>
                <a:cs typeface="Tahoma"/>
              </a:rPr>
              <a:t>è </a:t>
            </a:r>
            <a:r>
              <a:rPr lang="it-IT" sz="2400" spc="-5" dirty="0" smtClean="0">
                <a:latin typeface="Tahoma"/>
                <a:cs typeface="Tahoma"/>
              </a:rPr>
              <a:t>responsabile </a:t>
            </a:r>
            <a:r>
              <a:rPr lang="it-IT" sz="2400" dirty="0" smtClean="0">
                <a:latin typeface="Tahoma"/>
                <a:cs typeface="Tahoma"/>
              </a:rPr>
              <a:t>della </a:t>
            </a:r>
            <a:r>
              <a:rPr lang="it-IT" sz="2400" spc="-5" dirty="0" smtClean="0">
                <a:latin typeface="Tahoma"/>
                <a:cs typeface="Tahoma"/>
              </a:rPr>
              <a:t>gestione </a:t>
            </a:r>
            <a:r>
              <a:rPr lang="it-IT" sz="2400" dirty="0" smtClean="0">
                <a:latin typeface="Tahoma"/>
                <a:cs typeface="Tahoma"/>
              </a:rPr>
              <a:t>e </a:t>
            </a:r>
            <a:r>
              <a:rPr lang="it-IT" sz="2400" spc="-5" dirty="0" smtClean="0">
                <a:latin typeface="Tahoma"/>
                <a:cs typeface="Tahoma"/>
              </a:rPr>
              <a:t>attuazione del </a:t>
            </a:r>
            <a:r>
              <a:rPr lang="it-IT" sz="2400" spc="-10" dirty="0" smtClean="0">
                <a:latin typeface="Tahoma"/>
                <a:cs typeface="Tahoma"/>
              </a:rPr>
              <a:t>PO </a:t>
            </a:r>
            <a:r>
              <a:rPr lang="it-IT" sz="2400" spc="-5" dirty="0" smtClean="0">
                <a:latin typeface="Tahoma"/>
                <a:cs typeface="Tahoma"/>
              </a:rPr>
              <a:t>in conformità </a:t>
            </a:r>
            <a:r>
              <a:rPr lang="it-IT" sz="2400" dirty="0" smtClean="0">
                <a:latin typeface="Tahoma"/>
                <a:cs typeface="Tahoma"/>
              </a:rPr>
              <a:t>ai </a:t>
            </a:r>
            <a:r>
              <a:rPr lang="it-IT" sz="2400" b="1" spc="-5" dirty="0" smtClean="0">
                <a:latin typeface="Tahoma"/>
                <a:cs typeface="Tahoma"/>
              </a:rPr>
              <a:t>principi di sana gestione finanziaria</a:t>
            </a:r>
            <a:r>
              <a:rPr lang="it-IT" sz="2400" spc="-5" dirty="0" smtClean="0">
                <a:latin typeface="Tahoma"/>
                <a:cs typeface="Tahoma"/>
              </a:rPr>
              <a:t>” </a:t>
            </a:r>
            <a:r>
              <a:rPr lang="it-IT" sz="2400" dirty="0" smtClean="0">
                <a:latin typeface="Tahoma"/>
                <a:cs typeface="Tahoma"/>
              </a:rPr>
              <a:t>(art. </a:t>
            </a:r>
            <a:r>
              <a:rPr lang="it-IT" sz="2400" spc="-5" dirty="0" smtClean="0">
                <a:latin typeface="Tahoma"/>
                <a:cs typeface="Tahoma"/>
              </a:rPr>
              <a:t>60 </a:t>
            </a:r>
            <a:r>
              <a:rPr lang="it-IT" sz="2400" spc="-20" dirty="0" err="1" smtClean="0">
                <a:latin typeface="Tahoma"/>
                <a:cs typeface="Tahoma"/>
              </a:rPr>
              <a:t>Reg</a:t>
            </a:r>
            <a:r>
              <a:rPr lang="it-IT" sz="2400" spc="-20" dirty="0" smtClean="0">
                <a:latin typeface="Tahoma"/>
                <a:cs typeface="Tahoma"/>
              </a:rPr>
              <a:t> </a:t>
            </a:r>
            <a:r>
              <a:rPr lang="it-IT" sz="2400" spc="-5" dirty="0" smtClean="0">
                <a:latin typeface="Tahoma"/>
                <a:cs typeface="Tahoma"/>
              </a:rPr>
              <a:t>1083/2006) ed </a:t>
            </a:r>
            <a:r>
              <a:rPr lang="it-IT" sz="2400" dirty="0" smtClean="0">
                <a:latin typeface="Tahoma"/>
                <a:cs typeface="Tahoma"/>
              </a:rPr>
              <a:t>ha la </a:t>
            </a:r>
            <a:r>
              <a:rPr lang="it-IT" sz="2400" spc="-5" dirty="0" smtClean="0">
                <a:latin typeface="Tahoma"/>
                <a:cs typeface="Tahoma"/>
              </a:rPr>
              <a:t>possibilità di applicare regole più  stringenti di </a:t>
            </a:r>
            <a:r>
              <a:rPr lang="it-IT" sz="2400" dirty="0" smtClean="0">
                <a:latin typeface="Tahoma"/>
                <a:cs typeface="Tahoma"/>
              </a:rPr>
              <a:t>quelle </a:t>
            </a:r>
            <a:r>
              <a:rPr lang="it-IT" sz="2400" spc="-5" dirty="0" smtClean="0">
                <a:latin typeface="Tahoma"/>
                <a:cs typeface="Tahoma"/>
              </a:rPr>
              <a:t>stabilite nel quadro giuridico</a:t>
            </a:r>
            <a:r>
              <a:rPr lang="it-IT" sz="2400" spc="-45" dirty="0" smtClean="0">
                <a:latin typeface="Tahoma"/>
                <a:cs typeface="Tahoma"/>
              </a:rPr>
              <a:t> </a:t>
            </a:r>
            <a:r>
              <a:rPr lang="it-IT" sz="2400" spc="-5" dirty="0" smtClean="0">
                <a:latin typeface="Tahoma"/>
                <a:cs typeface="Tahoma"/>
              </a:rPr>
              <a:t>europeo</a:t>
            </a:r>
          </a:p>
          <a:p>
            <a:pPr marR="5080" algn="just">
              <a:lnSpc>
                <a:spcPct val="100000"/>
              </a:lnSpc>
              <a:spcBef>
                <a:spcPts val="0"/>
              </a:spcBef>
              <a:spcAft>
                <a:spcPts val="1200"/>
              </a:spcAft>
              <a:tabLst>
                <a:tab pos="354965" algn="l"/>
                <a:tab pos="355600" algn="l"/>
              </a:tabLst>
            </a:pPr>
            <a:r>
              <a:rPr lang="it-IT" sz="2400" spc="-5" dirty="0" smtClean="0">
                <a:latin typeface="Tahoma"/>
                <a:cs typeface="Tahoma"/>
              </a:rPr>
              <a:t>Le </a:t>
            </a:r>
            <a:r>
              <a:rPr lang="it-IT" sz="2400" spc="-5" dirty="0" err="1" smtClean="0">
                <a:latin typeface="Tahoma"/>
                <a:cs typeface="Tahoma"/>
              </a:rPr>
              <a:t>AdG</a:t>
            </a:r>
            <a:r>
              <a:rPr lang="it-IT" sz="2400" spc="-5" dirty="0" smtClean="0">
                <a:latin typeface="Tahoma"/>
                <a:cs typeface="Tahoma"/>
              </a:rPr>
              <a:t> devono dunque determinare e  documentare le Regole di Ammissibilità per il FSE ed il FESR a livello appropriato (nazionale, regionale, di PO) e renderle fruibili ai potenziali beneficiari, citando tutte le norme pertinenti nelle decisioni di sovvenzione</a:t>
            </a:r>
          </a:p>
          <a:p>
            <a:pPr marR="5080" algn="just">
              <a:lnSpc>
                <a:spcPct val="100000"/>
              </a:lnSpc>
              <a:spcBef>
                <a:spcPts val="0"/>
              </a:spcBef>
              <a:spcAft>
                <a:spcPts val="1200"/>
              </a:spcAft>
              <a:tabLst>
                <a:tab pos="354965" algn="l"/>
                <a:tab pos="355600" algn="l"/>
              </a:tabLst>
            </a:pPr>
            <a:r>
              <a:rPr lang="it-IT" sz="2400" spc="-5" dirty="0" smtClean="0">
                <a:latin typeface="Tahoma"/>
                <a:cs typeface="Tahoma"/>
              </a:rPr>
              <a:t>Come parte di tali regole, anche il quadro di applicazione delle “opzioni di semplificazione dei costi” è stato definito, in forza dell’art. 11.3 (b) </a:t>
            </a:r>
            <a:r>
              <a:rPr lang="it-IT" sz="2400" spc="-5" dirty="0" err="1" smtClean="0">
                <a:latin typeface="Tahoma"/>
                <a:cs typeface="Tahoma"/>
              </a:rPr>
              <a:t>Reg</a:t>
            </a:r>
            <a:r>
              <a:rPr lang="it-IT" sz="2400" spc="-5" dirty="0" smtClean="0">
                <a:latin typeface="Tahoma"/>
                <a:cs typeface="Tahoma"/>
              </a:rPr>
              <a:t> 1081/2006 e dell’art 7.4 </a:t>
            </a:r>
            <a:r>
              <a:rPr lang="it-IT" sz="2400" spc="-5" dirty="0" err="1" smtClean="0">
                <a:latin typeface="Tahoma"/>
                <a:cs typeface="Tahoma"/>
              </a:rPr>
              <a:t>Reg</a:t>
            </a:r>
            <a:r>
              <a:rPr lang="it-IT" sz="2400" spc="-5" dirty="0" smtClean="0">
                <a:latin typeface="Tahoma"/>
                <a:cs typeface="Tahoma"/>
              </a:rPr>
              <a:t> 1080/2006</a:t>
            </a:r>
            <a:endParaRPr lang="it-IT" sz="2400" spc="-5" dirty="0">
              <a:latin typeface="Tahoma"/>
              <a:cs typeface="Tahoma"/>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9512" y="250195"/>
            <a:ext cx="8076183"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endParaRPr sz="2400" dirty="0"/>
          </a:p>
        </p:txBody>
      </p:sp>
      <p:sp>
        <p:nvSpPr>
          <p:cNvPr id="3" name="object 3"/>
          <p:cNvSpPr txBox="1"/>
          <p:nvPr/>
        </p:nvSpPr>
        <p:spPr>
          <a:xfrm>
            <a:off x="179512" y="908720"/>
            <a:ext cx="8784976" cy="3121367"/>
          </a:xfrm>
          <a:prstGeom prst="rect">
            <a:avLst/>
          </a:prstGeom>
        </p:spPr>
        <p:txBody>
          <a:bodyPr vert="horz" wrap="square" lIns="0" tIns="12700" rIns="0" bIns="0" rtlCol="0">
            <a:spAutoFit/>
          </a:bodyPr>
          <a:lstStyle/>
          <a:p>
            <a:pPr marR="5080" algn="just">
              <a:spcBef>
                <a:spcPts val="0"/>
              </a:spcBef>
              <a:spcAft>
                <a:spcPts val="600"/>
              </a:spcAft>
              <a:tabLst>
                <a:tab pos="354965" algn="l"/>
                <a:tab pos="355600" algn="l"/>
              </a:tabLst>
            </a:pPr>
            <a:r>
              <a:rPr lang="it-IT" sz="2400" spc="-5" dirty="0" smtClean="0">
                <a:latin typeface="Tahoma"/>
                <a:cs typeface="Tahoma"/>
              </a:rPr>
              <a:t>Per il Periodo 2007-2013 le OSC riguardavano soltanto operazioni e progetti attuati nell’ambito delle “sovvenzioni”, altrimenti si applicava il principio del costo reale, ovvero la spesa dichiarata deve essere giustificata da fatture quietanzate e da altri documenti contabili di equivalente valore probatorio</a:t>
            </a:r>
          </a:p>
          <a:p>
            <a:pPr marR="5080" algn="just">
              <a:spcBef>
                <a:spcPts val="0"/>
              </a:spcBef>
              <a:spcAft>
                <a:spcPts val="600"/>
              </a:spcAft>
              <a:tabLst>
                <a:tab pos="354965" algn="l"/>
                <a:tab pos="355600" algn="l"/>
              </a:tabLst>
            </a:pPr>
            <a:endParaRPr lang="it-IT" sz="2400" spc="-5" dirty="0" smtClean="0">
              <a:latin typeface="Tahoma"/>
              <a:cs typeface="Tahoma"/>
            </a:endParaRPr>
          </a:p>
          <a:p>
            <a:pPr marR="5080" algn="just">
              <a:spcBef>
                <a:spcPts val="0"/>
              </a:spcBef>
              <a:spcAft>
                <a:spcPts val="600"/>
              </a:spcAft>
              <a:tabLst>
                <a:tab pos="354965" algn="l"/>
                <a:tab pos="355600" algn="l"/>
              </a:tabLst>
            </a:pPr>
            <a:r>
              <a:rPr lang="it-IT" sz="2400" spc="-5" dirty="0" smtClean="0">
                <a:latin typeface="Tahoma"/>
                <a:cs typeface="Tahoma"/>
              </a:rPr>
              <a:t>Inoltre, le OSC non </a:t>
            </a:r>
            <a:r>
              <a:rPr lang="it-IT" sz="2400" spc="-5" dirty="0" smtClean="0">
                <a:latin typeface="Tahoma"/>
                <a:cs typeface="Tahoma"/>
              </a:rPr>
              <a:t>erano </a:t>
            </a:r>
            <a:r>
              <a:rPr lang="it-IT" sz="2400" spc="-5" dirty="0" smtClean="0">
                <a:latin typeface="Tahoma"/>
                <a:cs typeface="Tahoma"/>
              </a:rPr>
              <a:t>utilizzabili per operazioni o progetti soggetti </a:t>
            </a:r>
            <a:r>
              <a:rPr lang="it-IT" sz="2400" spc="-5" dirty="0" smtClean="0">
                <a:latin typeface="Tahoma"/>
                <a:cs typeface="Tahoma"/>
              </a:rPr>
              <a:t>a </a:t>
            </a:r>
            <a:r>
              <a:rPr lang="it-IT" sz="2400" spc="-5" dirty="0" smtClean="0">
                <a:latin typeface="Tahoma"/>
                <a:cs typeface="Tahoma"/>
              </a:rPr>
              <a:t>procedure di appalto pubblico</a:t>
            </a:r>
            <a:endParaRPr lang="it-IT" sz="2400" spc="-5" dirty="0">
              <a:latin typeface="Tahoma"/>
              <a:cs typeface="Tahoma"/>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asellaDiTesto 2"/>
          <p:cNvSpPr txBox="1">
            <a:spLocks noChangeArrowheads="1"/>
          </p:cNvSpPr>
          <p:nvPr/>
        </p:nvSpPr>
        <p:spPr bwMode="auto">
          <a:xfrm>
            <a:off x="107504" y="404664"/>
            <a:ext cx="8928992" cy="6334042"/>
          </a:xfrm>
          <a:prstGeom prst="rect">
            <a:avLst/>
          </a:prstGeom>
          <a:solidFill>
            <a:schemeClr val="bg1"/>
          </a:solidFill>
          <a:ln w="9525" cap="rnd">
            <a:solidFill>
              <a:srgbClr val="8599BD"/>
            </a:solidFill>
            <a:miter lim="800000"/>
            <a:headEnd/>
            <a:tailEnd/>
          </a:ln>
        </p:spPr>
        <p:txBody>
          <a:bodyPr wrap="square">
            <a:spAutoFit/>
          </a:bodyPr>
          <a:lstStyle/>
          <a:p>
            <a:pPr algn="ctr">
              <a:lnSpc>
                <a:spcPct val="90000"/>
              </a:lnSpc>
              <a:defRPr/>
            </a:pPr>
            <a:r>
              <a:rPr lang="it-IT" sz="2400" b="1" dirty="0" smtClean="0">
                <a:latin typeface="Calibri" pitchFamily="34" charset="0"/>
                <a:cs typeface="Calibri" pitchFamily="34" charset="0"/>
              </a:rPr>
              <a:t>Diffusione </a:t>
            </a:r>
            <a:r>
              <a:rPr lang="it-IT" sz="2400" b="1" dirty="0">
                <a:latin typeface="Calibri" pitchFamily="34" charset="0"/>
                <a:cs typeface="Calibri" pitchFamily="34" charset="0"/>
              </a:rPr>
              <a:t>delle </a:t>
            </a:r>
            <a:r>
              <a:rPr lang="it-IT" sz="2400" b="1" dirty="0" smtClean="0">
                <a:latin typeface="Calibri" pitchFamily="34" charset="0"/>
                <a:cs typeface="Calibri" pitchFamily="34" charset="0"/>
              </a:rPr>
              <a:t>OSC: fattori principali</a:t>
            </a:r>
          </a:p>
          <a:p>
            <a:pPr marL="342900" indent="-342900" algn="just">
              <a:buFontTx/>
              <a:buAutoNum type="arabicPeriod"/>
              <a:defRPr/>
            </a:pPr>
            <a:r>
              <a:rPr lang="it-IT" sz="2400" b="1" dirty="0" smtClean="0">
                <a:latin typeface="Calibri" pitchFamily="34" charset="0"/>
              </a:rPr>
              <a:t>Riduzione </a:t>
            </a:r>
            <a:r>
              <a:rPr lang="it-IT" sz="2400" b="1" dirty="0">
                <a:latin typeface="Calibri" pitchFamily="34" charset="0"/>
              </a:rPr>
              <a:t>del carico amministrativo</a:t>
            </a:r>
            <a:r>
              <a:rPr lang="it-IT" sz="2400" dirty="0">
                <a:latin typeface="Calibri" pitchFamily="34" charset="0"/>
              </a:rPr>
              <a:t>, gravante </a:t>
            </a:r>
            <a:r>
              <a:rPr lang="it-IT" sz="2400" dirty="0" smtClean="0">
                <a:latin typeface="Calibri" pitchFamily="34" charset="0"/>
              </a:rPr>
              <a:t>su </a:t>
            </a:r>
            <a:r>
              <a:rPr lang="it-IT" sz="2400" dirty="0" err="1">
                <a:latin typeface="Calibri" pitchFamily="34" charset="0"/>
              </a:rPr>
              <a:t>AdG</a:t>
            </a:r>
            <a:r>
              <a:rPr lang="it-IT" sz="2400" dirty="0">
                <a:latin typeface="Calibri" pitchFamily="34" charset="0"/>
              </a:rPr>
              <a:t> e </a:t>
            </a:r>
            <a:r>
              <a:rPr lang="it-IT" sz="2400" dirty="0" smtClean="0">
                <a:latin typeface="Calibri" pitchFamily="34" charset="0"/>
              </a:rPr>
              <a:t>beneficiari</a:t>
            </a:r>
            <a:endParaRPr lang="it-IT" sz="2400" dirty="0">
              <a:latin typeface="Calibri" pitchFamily="34" charset="0"/>
            </a:endParaRPr>
          </a:p>
          <a:p>
            <a:pPr marL="342900" indent="-342900" algn="just">
              <a:buFontTx/>
              <a:buAutoNum type="arabicPeriod"/>
              <a:defRPr/>
            </a:pPr>
            <a:r>
              <a:rPr lang="it-IT" sz="2400" b="1" dirty="0">
                <a:latin typeface="Calibri" pitchFamily="34" charset="0"/>
              </a:rPr>
              <a:t>Una maggiore attenzione alle politiche, agli obiettivi, alle priorità di intervento ed un più deciso orientamento all’efficacia delle azioni:</a:t>
            </a:r>
            <a:r>
              <a:rPr lang="it-IT" sz="2400" dirty="0">
                <a:latin typeface="Calibri" pitchFamily="34" charset="0"/>
              </a:rPr>
              <a:t> in fase di programmazione, attraverso la chiara definizione di processi e risultati oggettivi e misurabili; in fase di attuazione, spostando l’attenzione </a:t>
            </a:r>
            <a:r>
              <a:rPr lang="it-IT" sz="2400" dirty="0" smtClean="0">
                <a:latin typeface="Calibri" pitchFamily="34" charset="0"/>
              </a:rPr>
              <a:t>da </a:t>
            </a:r>
            <a:r>
              <a:rPr lang="it-IT" sz="2400" dirty="0">
                <a:latin typeface="Calibri" pitchFamily="34" charset="0"/>
              </a:rPr>
              <a:t>aspetti amministrativi </a:t>
            </a:r>
            <a:r>
              <a:rPr lang="it-IT" sz="2400" dirty="0" smtClean="0">
                <a:latin typeface="Calibri" pitchFamily="34" charset="0"/>
              </a:rPr>
              <a:t>a risultati prodotti</a:t>
            </a:r>
            <a:endParaRPr lang="it-IT" sz="2400" dirty="0">
              <a:latin typeface="Calibri" pitchFamily="34" charset="0"/>
            </a:endParaRPr>
          </a:p>
          <a:p>
            <a:pPr marL="342900" indent="-342900" algn="just">
              <a:buFontTx/>
              <a:buAutoNum type="arabicPeriod"/>
              <a:defRPr/>
            </a:pPr>
            <a:r>
              <a:rPr lang="it-IT" sz="2400" b="1" dirty="0">
                <a:latin typeface="Calibri" pitchFamily="34" charset="0"/>
              </a:rPr>
              <a:t>L’esigenza di adottare </a:t>
            </a:r>
            <a:r>
              <a:rPr lang="it-IT" sz="2400" b="1" dirty="0" smtClean="0">
                <a:latin typeface="Calibri" pitchFamily="34" charset="0"/>
              </a:rPr>
              <a:t>approcci </a:t>
            </a:r>
            <a:r>
              <a:rPr lang="it-IT" sz="2400" b="1" dirty="0">
                <a:latin typeface="Calibri" pitchFamily="34" charset="0"/>
              </a:rPr>
              <a:t>basati sulla “centralità della persona”</a:t>
            </a:r>
            <a:r>
              <a:rPr lang="it-IT" sz="2400" dirty="0">
                <a:latin typeface="Calibri" pitchFamily="34" charset="0"/>
              </a:rPr>
              <a:t>, per rispondere in maniera attiva ed individualizzata alla crisi occupazionale; tale logica ha infatti indotto una ulteriore frammentazione delle operazioni finanziate dal FSE, già caratterizzate da un alto numero di interventi di importo </a:t>
            </a:r>
            <a:r>
              <a:rPr lang="it-IT" sz="2400" dirty="0" smtClean="0">
                <a:latin typeface="Calibri" pitchFamily="34" charset="0"/>
              </a:rPr>
              <a:t>contenuto</a:t>
            </a:r>
            <a:endParaRPr lang="it-IT" sz="2400" dirty="0">
              <a:latin typeface="Calibri" pitchFamily="34" charset="0"/>
            </a:endParaRPr>
          </a:p>
          <a:p>
            <a:pPr marL="342900" indent="-342900" algn="just">
              <a:buFontTx/>
              <a:buAutoNum type="arabicPeriod"/>
              <a:defRPr/>
            </a:pPr>
            <a:r>
              <a:rPr lang="it-IT" sz="2400" b="1" dirty="0">
                <a:latin typeface="Calibri" pitchFamily="34" charset="0"/>
              </a:rPr>
              <a:t>Adozione di soluzioni e percorsi operativi in grado di attivare tempestivamente servizi di politica attiva per i destinatari</a:t>
            </a:r>
            <a:r>
              <a:rPr lang="it-IT" sz="2400" dirty="0">
                <a:latin typeface="Calibri" pitchFamily="34" charset="0"/>
              </a:rPr>
              <a:t>, assicurando anche la contestuale accelerazione della </a:t>
            </a:r>
            <a:r>
              <a:rPr lang="it-IT" sz="2400" dirty="0" smtClean="0">
                <a:latin typeface="Calibri" pitchFamily="34" charset="0"/>
              </a:rPr>
              <a:t>spesa</a:t>
            </a:r>
            <a:endParaRPr lang="it-IT" sz="2400" dirty="0">
              <a:latin typeface="Calibri" pitchFamily="34" charset="0"/>
            </a:endParaRPr>
          </a:p>
          <a:p>
            <a:pPr marL="342900" indent="-342900" algn="just">
              <a:buFontTx/>
              <a:buAutoNum type="arabicPeriod"/>
              <a:defRPr/>
            </a:pPr>
            <a:r>
              <a:rPr lang="it-IT" sz="2400" b="1" dirty="0">
                <a:latin typeface="Calibri" pitchFamily="34" charset="0"/>
              </a:rPr>
              <a:t>Un più agevole accesso alle opportunità offerte </a:t>
            </a:r>
            <a:r>
              <a:rPr lang="it-IT" sz="2400" b="1" dirty="0" smtClean="0">
                <a:latin typeface="Calibri" pitchFamily="34" charset="0"/>
              </a:rPr>
              <a:t>dai Fondi </a:t>
            </a:r>
            <a:r>
              <a:rPr lang="it-IT" sz="2400" dirty="0" smtClean="0">
                <a:latin typeface="Calibri" pitchFamily="34" charset="0"/>
              </a:rPr>
              <a:t>per </a:t>
            </a:r>
            <a:r>
              <a:rPr lang="it-IT" sz="2400" dirty="0">
                <a:latin typeface="Calibri" pitchFamily="34" charset="0"/>
              </a:rPr>
              <a:t>operatori e destinatari </a:t>
            </a:r>
            <a:r>
              <a:rPr lang="it-IT" sz="2400" dirty="0" smtClean="0">
                <a:latin typeface="Calibri" pitchFamily="34" charset="0"/>
              </a:rPr>
              <a:t>finali</a:t>
            </a:r>
            <a:endParaRPr lang="en-GB" sz="2400" dirty="0">
              <a:latin typeface="Calibri" pitchFamily="34" charset="0"/>
            </a:endParaRPr>
          </a:p>
        </p:txBody>
      </p:sp>
      <p:sp>
        <p:nvSpPr>
          <p:cNvPr id="3" name="object 2"/>
          <p:cNvSpPr txBox="1">
            <a:spLocks noGrp="1"/>
          </p:cNvSpPr>
          <p:nvPr>
            <p:ph type="title"/>
          </p:nvPr>
        </p:nvSpPr>
        <p:spPr>
          <a:xfrm>
            <a:off x="287016" y="0"/>
            <a:ext cx="8856984"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r>
              <a:rPr lang="it-IT" sz="2400" dirty="0" smtClean="0">
                <a:solidFill>
                  <a:schemeClr val="tx1"/>
                </a:solidFill>
                <a:latin typeface="Calibri" pitchFamily="34" charset="0"/>
              </a:rPr>
              <a:t> - P</a:t>
            </a:r>
            <a:r>
              <a:rPr lang="it-IT" sz="2400" kern="1200" dirty="0" smtClean="0">
                <a:solidFill>
                  <a:schemeClr val="tx1"/>
                </a:solidFill>
                <a:latin typeface="Arial" panose="020B0604020202020204" pitchFamily="34" charset="0"/>
                <a:ea typeface="MS PGothic" panose="020B0600070205080204" pitchFamily="34" charset="-128"/>
                <a:cs typeface="Arial" charset="0"/>
              </a:rPr>
              <a:t>rogrammazione 2014-2020</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p:cNvSpPr txBox="1">
            <a:spLocks noGrp="1"/>
          </p:cNvSpPr>
          <p:nvPr>
            <p:ph type="title"/>
          </p:nvPr>
        </p:nvSpPr>
        <p:spPr>
          <a:xfrm>
            <a:off x="287016" y="82941"/>
            <a:ext cx="8856984"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r>
              <a:rPr lang="it-IT" sz="2400" dirty="0" smtClean="0">
                <a:solidFill>
                  <a:schemeClr val="tx1"/>
                </a:solidFill>
                <a:latin typeface="Calibri" pitchFamily="34" charset="0"/>
              </a:rPr>
              <a:t> - P</a:t>
            </a:r>
            <a:r>
              <a:rPr lang="it-IT" sz="2400" kern="1200" dirty="0" smtClean="0">
                <a:solidFill>
                  <a:schemeClr val="tx1"/>
                </a:solidFill>
                <a:latin typeface="Arial" panose="020B0604020202020204" pitchFamily="34" charset="0"/>
                <a:ea typeface="MS PGothic" panose="020B0600070205080204" pitchFamily="34" charset="-128"/>
                <a:cs typeface="Arial" charset="0"/>
              </a:rPr>
              <a:t>rogrammazione 2014-2020</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6" name="Rettangolo 5"/>
          <p:cNvSpPr/>
          <p:nvPr/>
        </p:nvSpPr>
        <p:spPr>
          <a:xfrm>
            <a:off x="107504" y="548680"/>
            <a:ext cx="8928992" cy="6120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spcAft>
                <a:spcPts val="600"/>
              </a:spcAft>
              <a:defRPr/>
            </a:pPr>
            <a:r>
              <a:rPr lang="it-IT" sz="2400" b="1" dirty="0" smtClean="0">
                <a:solidFill>
                  <a:schemeClr val="tx1"/>
                </a:solidFill>
                <a:latin typeface="Calibri" pitchFamily="34" charset="0"/>
                <a:cs typeface="Calibri" pitchFamily="34" charset="0"/>
              </a:rPr>
              <a:t>Le principali novità</a:t>
            </a:r>
            <a:endParaRPr lang="en-GB" sz="2400" b="1" dirty="0" smtClean="0">
              <a:solidFill>
                <a:schemeClr val="tx1"/>
              </a:solidFill>
              <a:latin typeface="Calibri" pitchFamily="34" charset="0"/>
            </a:endParaRPr>
          </a:p>
          <a:p>
            <a:pPr algn="just">
              <a:lnSpc>
                <a:spcPts val="2400"/>
              </a:lnSpc>
              <a:spcAft>
                <a:spcPts val="600"/>
              </a:spcAft>
              <a:defRPr/>
            </a:pPr>
            <a:r>
              <a:rPr lang="en-GB" sz="2400" b="1" dirty="0" smtClean="0">
                <a:solidFill>
                  <a:schemeClr val="tx1"/>
                </a:solidFill>
                <a:latin typeface="Calibri" pitchFamily="34" charset="0"/>
              </a:rPr>
              <a:t>Principio </a:t>
            </a:r>
            <a:r>
              <a:rPr lang="en-GB" sz="2400" b="1" dirty="0" err="1" smtClean="0">
                <a:solidFill>
                  <a:schemeClr val="tx1"/>
                </a:solidFill>
                <a:latin typeface="Calibri" pitchFamily="34" charset="0"/>
              </a:rPr>
              <a:t>cardine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Regolamenti</a:t>
            </a:r>
            <a:r>
              <a:rPr lang="en-GB" sz="2400" b="1" dirty="0" smtClean="0">
                <a:solidFill>
                  <a:schemeClr val="tx1"/>
                </a:solidFill>
                <a:latin typeface="Calibri" pitchFamily="34" charset="0"/>
              </a:rPr>
              <a:t> 2014-2020: </a:t>
            </a:r>
            <a:r>
              <a:rPr lang="en-GB" sz="2400" b="1" dirty="0" err="1" smtClean="0">
                <a:solidFill>
                  <a:schemeClr val="tx1"/>
                </a:solidFill>
                <a:latin typeface="Calibri" pitchFamily="34" charset="0"/>
              </a:rPr>
              <a:t>mantenere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l’acquis</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della</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programmazione</a:t>
            </a:r>
            <a:r>
              <a:rPr lang="en-GB" sz="2400" b="1" dirty="0" smtClean="0">
                <a:solidFill>
                  <a:schemeClr val="tx1"/>
                </a:solidFill>
                <a:latin typeface="Calibri" pitchFamily="34" charset="0"/>
              </a:rPr>
              <a:t> 2007-2013.</a:t>
            </a:r>
            <a:r>
              <a:rPr lang="en-GB" sz="2400" dirty="0" smtClean="0">
                <a:solidFill>
                  <a:schemeClr val="tx1"/>
                </a:solidFill>
                <a:latin typeface="Calibri" pitchFamily="34" charset="0"/>
              </a:rPr>
              <a:t> Le </a:t>
            </a:r>
            <a:r>
              <a:rPr lang="en-GB" sz="2400" dirty="0" err="1" smtClean="0">
                <a:solidFill>
                  <a:schemeClr val="tx1"/>
                </a:solidFill>
                <a:latin typeface="Calibri" pitchFamily="34" charset="0"/>
              </a:rPr>
              <a:t>opzioni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applicate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fino</a:t>
            </a:r>
            <a:r>
              <a:rPr lang="en-GB" sz="2400" dirty="0" smtClean="0">
                <a:solidFill>
                  <a:schemeClr val="tx1"/>
                </a:solidFill>
                <a:latin typeface="Calibri" pitchFamily="34" charset="0"/>
              </a:rPr>
              <a:t> ad </a:t>
            </a:r>
            <a:r>
              <a:rPr lang="en-GB" sz="2400" dirty="0" err="1" smtClean="0">
                <a:solidFill>
                  <a:schemeClr val="tx1"/>
                </a:solidFill>
                <a:latin typeface="Calibri" pitchFamily="34" charset="0"/>
              </a:rPr>
              <a:t>oggi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sono</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applicabili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anche</a:t>
            </a:r>
            <a:r>
              <a:rPr lang="en-GB" sz="2400" dirty="0" smtClean="0">
                <a:solidFill>
                  <a:schemeClr val="tx1"/>
                </a:solidFill>
                <a:latin typeface="Calibri" pitchFamily="34" charset="0"/>
              </a:rPr>
              <a:t> in </a:t>
            </a:r>
            <a:r>
              <a:rPr lang="en-GB" sz="2400" dirty="0" err="1" smtClean="0">
                <a:solidFill>
                  <a:schemeClr val="tx1"/>
                </a:solidFill>
                <a:latin typeface="Calibri" pitchFamily="34" charset="0"/>
              </a:rPr>
              <a:t>futuro</a:t>
            </a:r>
            <a:r>
              <a:rPr lang="en-GB" sz="2400" dirty="0" smtClean="0">
                <a:solidFill>
                  <a:schemeClr val="tx1"/>
                </a:solidFill>
                <a:latin typeface="Calibri" pitchFamily="34" charset="0"/>
              </a:rPr>
              <a:t>.</a:t>
            </a:r>
          </a:p>
          <a:p>
            <a:pPr algn="just">
              <a:lnSpc>
                <a:spcPts val="2400"/>
              </a:lnSpc>
              <a:spcAft>
                <a:spcPts val="600"/>
              </a:spcAft>
              <a:defRPr/>
            </a:pPr>
            <a:r>
              <a:rPr lang="en-GB" sz="2400" b="1" dirty="0" smtClean="0">
                <a:solidFill>
                  <a:schemeClr val="tx1"/>
                </a:solidFill>
                <a:latin typeface="Calibri" pitchFamily="34" charset="0"/>
              </a:rPr>
              <a:t>In </a:t>
            </a:r>
            <a:r>
              <a:rPr lang="en-GB" sz="2400" b="1" dirty="0" err="1" smtClean="0">
                <a:solidFill>
                  <a:schemeClr val="tx1"/>
                </a:solidFill>
                <a:latin typeface="Calibri" pitchFamily="34" charset="0"/>
              </a:rPr>
              <a:t>generale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Regolamenti</a:t>
            </a:r>
            <a:r>
              <a:rPr lang="en-GB" sz="2400" b="1" dirty="0" smtClean="0">
                <a:solidFill>
                  <a:schemeClr val="tx1"/>
                </a:solidFill>
                <a:latin typeface="Calibri" pitchFamily="34" charset="0"/>
              </a:rPr>
              <a:t> 2014-2020 non </a:t>
            </a:r>
            <a:r>
              <a:rPr lang="en-GB" sz="2400" b="1" dirty="0" err="1" smtClean="0">
                <a:solidFill>
                  <a:schemeClr val="tx1"/>
                </a:solidFill>
                <a:latin typeface="Calibri" pitchFamily="34" charset="0"/>
              </a:rPr>
              <a:t>hanno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stravolto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il</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precedente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quadro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normativo</a:t>
            </a:r>
            <a:r>
              <a:rPr lang="en-GB" sz="2400" dirty="0" smtClean="0">
                <a:solidFill>
                  <a:schemeClr val="tx1"/>
                </a:solidFill>
                <a:latin typeface="Calibri" pitchFamily="34" charset="0"/>
              </a:rPr>
              <a:t>. In </a:t>
            </a:r>
            <a:r>
              <a:rPr lang="en-GB" sz="2400" dirty="0" err="1" smtClean="0">
                <a:solidFill>
                  <a:schemeClr val="tx1"/>
                </a:solidFill>
                <a:latin typeface="Calibri" pitchFamily="34" charset="0"/>
              </a:rPr>
              <a:t>breve</a:t>
            </a:r>
            <a:r>
              <a:rPr lang="en-GB" sz="2400" dirty="0" smtClean="0">
                <a:solidFill>
                  <a:schemeClr val="tx1"/>
                </a:solidFill>
                <a:latin typeface="Calibri" pitchFamily="34" charset="0"/>
              </a:rPr>
              <a:t>, la </a:t>
            </a:r>
            <a:r>
              <a:rPr lang="en-GB" sz="2400" dirty="0" err="1" smtClean="0">
                <a:solidFill>
                  <a:schemeClr val="tx1"/>
                </a:solidFill>
                <a:latin typeface="Calibri" pitchFamily="34" charset="0"/>
              </a:rPr>
              <a:t>portata</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innovativa</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delle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nuove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norme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può</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essere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sintetizzata</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nei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seguenti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aspetti</a:t>
            </a:r>
            <a:r>
              <a:rPr lang="en-GB" sz="2400" dirty="0" smtClean="0">
                <a:solidFill>
                  <a:schemeClr val="tx1"/>
                </a:solidFill>
                <a:latin typeface="Calibri" pitchFamily="34" charset="0"/>
              </a:rPr>
              <a:t>: </a:t>
            </a:r>
          </a:p>
          <a:p>
            <a:pPr algn="just">
              <a:lnSpc>
                <a:spcPts val="2400"/>
              </a:lnSpc>
              <a:spcAft>
                <a:spcPts val="600"/>
              </a:spcAft>
              <a:buFont typeface="Wingdings" pitchFamily="2" charset="2"/>
              <a:buChar char="ü"/>
              <a:defRPr/>
            </a:pP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Estendere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l’ambito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applicazione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delle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opzioni</a:t>
            </a:r>
            <a:r>
              <a:rPr lang="en-GB" sz="2400" b="1" dirty="0" smtClean="0">
                <a:solidFill>
                  <a:schemeClr val="tx1"/>
                </a:solidFill>
                <a:latin typeface="Calibri" pitchFamily="34" charset="0"/>
              </a:rPr>
              <a:t> </a:t>
            </a:r>
            <a:r>
              <a:rPr lang="en-GB" sz="2400" dirty="0" smtClean="0">
                <a:solidFill>
                  <a:schemeClr val="tx1"/>
                </a:solidFill>
                <a:latin typeface="Calibri" pitchFamily="34" charset="0"/>
              </a:rPr>
              <a:t>(</a:t>
            </a:r>
            <a:r>
              <a:rPr lang="en-GB" sz="2400" dirty="0" err="1" smtClean="0">
                <a:solidFill>
                  <a:schemeClr val="tx1"/>
                </a:solidFill>
                <a:latin typeface="Calibri" pitchFamily="34" charset="0"/>
              </a:rPr>
              <a:t>fino</a:t>
            </a:r>
            <a:r>
              <a:rPr lang="en-GB" sz="2400" dirty="0" smtClean="0">
                <a:solidFill>
                  <a:schemeClr val="tx1"/>
                </a:solidFill>
                <a:latin typeface="Calibri" pitchFamily="34" charset="0"/>
              </a:rPr>
              <a:t> ad </a:t>
            </a:r>
            <a:r>
              <a:rPr lang="en-GB" sz="2400" dirty="0" err="1" smtClean="0">
                <a:solidFill>
                  <a:schemeClr val="tx1"/>
                </a:solidFill>
                <a:latin typeface="Calibri" pitchFamily="34" charset="0"/>
              </a:rPr>
              <a:t>arrivare</a:t>
            </a:r>
            <a:r>
              <a:rPr lang="en-GB" sz="2400" dirty="0" smtClean="0">
                <a:solidFill>
                  <a:schemeClr val="tx1"/>
                </a:solidFill>
                <a:latin typeface="Calibri" pitchFamily="34" charset="0"/>
              </a:rPr>
              <a:t>, per </a:t>
            </a:r>
            <a:r>
              <a:rPr lang="en-GB" sz="2400" dirty="0" err="1" smtClean="0">
                <a:solidFill>
                  <a:schemeClr val="tx1"/>
                </a:solidFill>
                <a:latin typeface="Calibri" pitchFamily="34" charset="0"/>
              </a:rPr>
              <a:t>alcune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fattispecie</a:t>
            </a:r>
            <a:r>
              <a:rPr lang="en-GB" sz="2400" dirty="0" smtClean="0">
                <a:solidFill>
                  <a:schemeClr val="tx1"/>
                </a:solidFill>
                <a:latin typeface="Calibri" pitchFamily="34" charset="0"/>
              </a:rPr>
              <a:t>, a </a:t>
            </a:r>
            <a:r>
              <a:rPr lang="en-GB" sz="2400" dirty="0" err="1" smtClean="0">
                <a:solidFill>
                  <a:schemeClr val="tx1"/>
                </a:solidFill>
                <a:latin typeface="Calibri" pitchFamily="34" charset="0"/>
              </a:rPr>
              <a:t>prevederne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l’utilizzo</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obbligatorio</a:t>
            </a:r>
            <a:r>
              <a:rPr lang="en-GB" sz="2400" dirty="0" smtClean="0">
                <a:solidFill>
                  <a:schemeClr val="tx1"/>
                </a:solidFill>
                <a:latin typeface="Calibri" pitchFamily="34" charset="0"/>
              </a:rPr>
              <a:t>)</a:t>
            </a:r>
          </a:p>
          <a:p>
            <a:pPr algn="just">
              <a:lnSpc>
                <a:spcPts val="2400"/>
              </a:lnSpc>
              <a:spcAft>
                <a:spcPts val="600"/>
              </a:spcAft>
              <a:buFont typeface="Wingdings" pitchFamily="2" charset="2"/>
              <a:buChar char="ü"/>
              <a:defRPr/>
            </a:pP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Integrare</a:t>
            </a:r>
            <a:r>
              <a:rPr lang="en-GB" sz="2400" b="1" dirty="0" smtClean="0">
                <a:solidFill>
                  <a:schemeClr val="tx1"/>
                </a:solidFill>
                <a:latin typeface="Calibri" pitchFamily="34" charset="0"/>
              </a:rPr>
              <a:t> le </a:t>
            </a:r>
            <a:r>
              <a:rPr lang="en-GB" sz="2400" b="1" dirty="0" err="1" smtClean="0">
                <a:solidFill>
                  <a:schemeClr val="tx1"/>
                </a:solidFill>
                <a:latin typeface="Calibri" pitchFamily="34" charset="0"/>
              </a:rPr>
              <a:t>possibili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declinazioni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delle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tipologie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opzioni</a:t>
            </a:r>
            <a:r>
              <a:rPr lang="en-GB" sz="2400" b="1" dirty="0" smtClean="0">
                <a:solidFill>
                  <a:schemeClr val="tx1"/>
                </a:solidFill>
                <a:latin typeface="Calibri" pitchFamily="34" charset="0"/>
              </a:rPr>
              <a:t> </a:t>
            </a:r>
            <a:r>
              <a:rPr lang="en-GB" sz="2400" dirty="0" smtClean="0">
                <a:solidFill>
                  <a:schemeClr val="tx1"/>
                </a:solidFill>
                <a:latin typeface="Calibri" pitchFamily="34" charset="0"/>
              </a:rPr>
              <a:t>(</a:t>
            </a:r>
            <a:r>
              <a:rPr lang="en-GB" sz="2400" dirty="0" err="1" smtClean="0">
                <a:solidFill>
                  <a:schemeClr val="tx1"/>
                </a:solidFill>
                <a:latin typeface="Calibri" pitchFamily="34" charset="0"/>
              </a:rPr>
              <a:t>pur</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confermando</a:t>
            </a:r>
            <a:r>
              <a:rPr lang="en-GB" sz="2400" dirty="0" smtClean="0">
                <a:solidFill>
                  <a:schemeClr val="tx1"/>
                </a:solidFill>
                <a:latin typeface="Calibri" pitchFamily="34" charset="0"/>
              </a:rPr>
              <a:t> le 3 </a:t>
            </a:r>
            <a:r>
              <a:rPr lang="en-GB" sz="2400" dirty="0" err="1" smtClean="0">
                <a:solidFill>
                  <a:schemeClr val="tx1"/>
                </a:solidFill>
                <a:latin typeface="Calibri" pitchFamily="34" charset="0"/>
              </a:rPr>
              <a:t>tipologie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principali</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introdotte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nella</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programmazione</a:t>
            </a:r>
            <a:r>
              <a:rPr lang="en-GB" sz="2400" dirty="0" smtClean="0">
                <a:solidFill>
                  <a:schemeClr val="tx1"/>
                </a:solidFill>
                <a:latin typeface="Calibri" pitchFamily="34" charset="0"/>
              </a:rPr>
              <a:t> 2007-2013)</a:t>
            </a:r>
          </a:p>
          <a:p>
            <a:pPr algn="just">
              <a:lnSpc>
                <a:spcPts val="2400"/>
              </a:lnSpc>
              <a:spcAft>
                <a:spcPts val="600"/>
              </a:spcAft>
              <a:buFont typeface="Wingdings" pitchFamily="2" charset="2"/>
              <a:buChar char="ü"/>
              <a:defRPr/>
            </a:pP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Armonizzare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quanto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più</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possibile</a:t>
            </a:r>
            <a:r>
              <a:rPr lang="en-GB" sz="2400" b="1" dirty="0" smtClean="0">
                <a:solidFill>
                  <a:schemeClr val="tx1"/>
                </a:solidFill>
                <a:latin typeface="Calibri" pitchFamily="34" charset="0"/>
              </a:rPr>
              <a:t> le </a:t>
            </a:r>
            <a:r>
              <a:rPr lang="en-GB" sz="2400" b="1" dirty="0" err="1" smtClean="0">
                <a:solidFill>
                  <a:schemeClr val="tx1"/>
                </a:solidFill>
                <a:latin typeface="Calibri" pitchFamily="34" charset="0"/>
              </a:rPr>
              <a:t>opzioni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adottate</a:t>
            </a:r>
            <a:r>
              <a:rPr lang="en-GB" sz="2400" b="1" dirty="0" smtClean="0">
                <a:solidFill>
                  <a:schemeClr val="tx1"/>
                </a:solidFill>
                <a:latin typeface="Calibri" pitchFamily="34" charset="0"/>
              </a:rPr>
              <a:t> </a:t>
            </a:r>
            <a:r>
              <a:rPr lang="en-GB" sz="2400" dirty="0" smtClean="0">
                <a:solidFill>
                  <a:schemeClr val="tx1"/>
                </a:solidFill>
                <a:latin typeface="Calibri" pitchFamily="34" charset="0"/>
              </a:rPr>
              <a:t>(</a:t>
            </a:r>
            <a:r>
              <a:rPr lang="en-GB" sz="2400" dirty="0" err="1" smtClean="0">
                <a:solidFill>
                  <a:schemeClr val="tx1"/>
                </a:solidFill>
                <a:latin typeface="Calibri" pitchFamily="34" charset="0"/>
              </a:rPr>
              <a:t>pur</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tenendo</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conto</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delle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specificità</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rilevate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nel</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corso</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della</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precedente</a:t>
            </a:r>
            <a:r>
              <a:rPr lang="en-GB" sz="2400" dirty="0" smtClean="0">
                <a:solidFill>
                  <a:schemeClr val="tx1"/>
                </a:solidFill>
                <a:latin typeface="Calibri" pitchFamily="34" charset="0"/>
              </a:rPr>
              <a:t> </a:t>
            </a:r>
            <a:r>
              <a:rPr lang="en-GB" sz="2400" dirty="0" err="1" smtClean="0">
                <a:solidFill>
                  <a:schemeClr val="tx1"/>
                </a:solidFill>
                <a:latin typeface="Calibri" pitchFamily="34" charset="0"/>
              </a:rPr>
              <a:t>programmazione</a:t>
            </a:r>
            <a:r>
              <a:rPr lang="en-GB" sz="2400" dirty="0" smtClean="0">
                <a:solidFill>
                  <a:schemeClr val="tx1"/>
                </a:solidFill>
                <a:latin typeface="Calibri" pitchFamily="34" charset="0"/>
              </a:rPr>
              <a:t>)</a:t>
            </a:r>
          </a:p>
          <a:p>
            <a:pPr algn="just">
              <a:lnSpc>
                <a:spcPts val="2400"/>
              </a:lnSpc>
              <a:spcAft>
                <a:spcPts val="600"/>
              </a:spcAft>
              <a:buFont typeface="Wingdings" pitchFamily="2" charset="2"/>
              <a:buChar char="ü"/>
              <a:defRPr/>
            </a:pP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Offrire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maggiori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certezze</a:t>
            </a:r>
            <a:r>
              <a:rPr lang="en-GB" sz="2400" b="1" dirty="0" smtClean="0">
                <a:solidFill>
                  <a:schemeClr val="tx1"/>
                </a:solidFill>
                <a:latin typeface="Calibri" pitchFamily="34" charset="0"/>
              </a:rPr>
              <a:t> in </a:t>
            </a:r>
            <a:r>
              <a:rPr lang="en-GB" sz="2400" b="1" dirty="0" err="1" smtClean="0">
                <a:solidFill>
                  <a:schemeClr val="tx1"/>
                </a:solidFill>
                <a:latin typeface="Calibri" pitchFamily="34" charset="0"/>
              </a:rPr>
              <a:t>merito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alla</a:t>
            </a:r>
            <a:r>
              <a:rPr lang="en-GB" sz="2400" b="1" dirty="0" smtClean="0">
                <a:solidFill>
                  <a:schemeClr val="tx1"/>
                </a:solidFill>
                <a:latin typeface="Calibri" pitchFamily="34" charset="0"/>
              </a:rPr>
              <a:t> base </a:t>
            </a:r>
            <a:r>
              <a:rPr lang="en-GB" sz="2400" b="1" dirty="0" err="1" smtClean="0">
                <a:solidFill>
                  <a:schemeClr val="tx1"/>
                </a:solidFill>
                <a:latin typeface="Calibri" pitchFamily="34" charset="0"/>
              </a:rPr>
              <a:t>giuridica</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riferimento</a:t>
            </a:r>
            <a:endParaRPr lang="en-GB" sz="2400"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err="1" smtClean="0"/>
              <a:t>Webinar</a:t>
            </a:r>
            <a:r>
              <a:rPr lang="it-IT" sz="2400" dirty="0" smtClean="0"/>
              <a:t> 25 novembre, 9,15-11,30</a:t>
            </a:r>
          </a:p>
          <a:p>
            <a:pPr lvl="0" algn="just"/>
            <a:r>
              <a:rPr lang="it-IT" sz="2400" dirty="0" smtClean="0"/>
              <a:t> importi forfettari</a:t>
            </a:r>
          </a:p>
          <a:p>
            <a:pPr lvl="0" algn="just"/>
            <a:r>
              <a:rPr lang="it-IT" sz="2400" dirty="0" smtClean="0"/>
              <a:t> definizione del finanziamento a tasso forfettario, delle tabelle standard di costi unitari e degli importi forfettari</a:t>
            </a:r>
          </a:p>
          <a:p>
            <a:pPr lvl="0" algn="just"/>
            <a:r>
              <a:rPr lang="it-IT" sz="2400" dirty="0" smtClean="0"/>
              <a:t> i metodi di calcolo</a:t>
            </a:r>
          </a:p>
          <a:p>
            <a:pPr lvl="0" algn="just"/>
            <a:r>
              <a:rPr lang="it-IT" sz="2400" i="1" dirty="0" smtClean="0"/>
              <a:t> esempi pratici</a:t>
            </a:r>
            <a:endParaRPr lang="it-IT" sz="2400" dirty="0" smtClean="0"/>
          </a:p>
          <a:p>
            <a:pPr algn="just">
              <a:buNone/>
            </a:pPr>
            <a:endParaRPr lang="it-IT" sz="2400" dirty="0" smtClean="0"/>
          </a:p>
          <a:p>
            <a:pPr algn="just">
              <a:buNone/>
            </a:pPr>
            <a:r>
              <a:rPr lang="it-IT" sz="2400" dirty="0" err="1" smtClean="0"/>
              <a:t>Webinar</a:t>
            </a:r>
            <a:r>
              <a:rPr lang="it-IT" sz="2400" dirty="0" smtClean="0"/>
              <a:t> 27 novembre, 9,15-11,30</a:t>
            </a:r>
          </a:p>
          <a:p>
            <a:pPr lvl="0" algn="just"/>
            <a:r>
              <a:rPr lang="it-IT" sz="2400" dirty="0" smtClean="0"/>
              <a:t> le implicazioni in termini di gestione e controllo</a:t>
            </a:r>
          </a:p>
          <a:p>
            <a:pPr lvl="0" algn="just"/>
            <a:r>
              <a:rPr lang="it-IT" sz="2400" dirty="0" smtClean="0"/>
              <a:t> le implicazioni per gli </a:t>
            </a:r>
            <a:r>
              <a:rPr lang="it-IT" sz="2400" dirty="0" err="1" smtClean="0"/>
              <a:t>audit</a:t>
            </a:r>
            <a:r>
              <a:rPr lang="it-IT" sz="2400" dirty="0" smtClean="0"/>
              <a:t> e la disciplina degli aiuti di Stato</a:t>
            </a:r>
          </a:p>
          <a:p>
            <a:pPr lvl="0" algn="just"/>
            <a:r>
              <a:rPr lang="it-IT" sz="2400" dirty="0" smtClean="0"/>
              <a:t> la combinazione delle opzioni e la valutazione dei massimali</a:t>
            </a:r>
          </a:p>
          <a:p>
            <a:pPr lvl="0" algn="just"/>
            <a:r>
              <a:rPr lang="it-IT" sz="2400" i="1" dirty="0" smtClean="0"/>
              <a:t> esempi pratici</a:t>
            </a:r>
            <a:endParaRPr lang="it-IT" sz="2400"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Programma </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txBox="1">
            <a:spLocks noGrp="1"/>
          </p:cNvSpPr>
          <p:nvPr>
            <p:ph type="title"/>
          </p:nvPr>
        </p:nvSpPr>
        <p:spPr>
          <a:xfrm>
            <a:off x="287016" y="46937"/>
            <a:ext cx="8856984"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r>
              <a:rPr lang="it-IT" sz="2400" dirty="0" smtClean="0">
                <a:solidFill>
                  <a:schemeClr val="tx1"/>
                </a:solidFill>
                <a:latin typeface="Calibri" pitchFamily="34" charset="0"/>
              </a:rPr>
              <a:t> - P</a:t>
            </a:r>
            <a:r>
              <a:rPr lang="it-IT" sz="2400" kern="1200" dirty="0" smtClean="0">
                <a:solidFill>
                  <a:schemeClr val="tx1"/>
                </a:solidFill>
                <a:latin typeface="Arial" panose="020B0604020202020204" pitchFamily="34" charset="0"/>
                <a:ea typeface="MS PGothic" panose="020B0600070205080204" pitchFamily="34" charset="-128"/>
                <a:cs typeface="Arial" charset="0"/>
              </a:rPr>
              <a:t>rogrammazione 2014-2020</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5" name="Rettangolo 4"/>
          <p:cNvSpPr/>
          <p:nvPr/>
        </p:nvSpPr>
        <p:spPr>
          <a:xfrm>
            <a:off x="107504" y="620688"/>
            <a:ext cx="8928992" cy="60486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Aft>
                <a:spcPts val="600"/>
              </a:spcAft>
              <a:defRPr/>
            </a:pPr>
            <a:r>
              <a:rPr lang="en-GB" sz="2400" b="1" dirty="0" smtClean="0">
                <a:solidFill>
                  <a:schemeClr val="tx1"/>
                </a:solidFill>
                <a:latin typeface="Calibri" pitchFamily="34" charset="0"/>
              </a:rPr>
              <a:t>Le </a:t>
            </a:r>
            <a:r>
              <a:rPr lang="en-GB" sz="2400" b="1" dirty="0" err="1" smtClean="0">
                <a:solidFill>
                  <a:schemeClr val="tx1"/>
                </a:solidFill>
                <a:latin typeface="Calibri" pitchFamily="34" charset="0"/>
              </a:rPr>
              <a:t>principali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novità</a:t>
            </a:r>
            <a:endParaRPr lang="en-GB" sz="2400" dirty="0" smtClean="0">
              <a:solidFill>
                <a:schemeClr val="tx1"/>
              </a:solidFill>
              <a:latin typeface="Calibri" pitchFamily="34" charset="0"/>
            </a:endParaRPr>
          </a:p>
          <a:p>
            <a:pPr marL="450850" indent="-450850" algn="just">
              <a:spcAft>
                <a:spcPts val="600"/>
              </a:spcAft>
              <a:buFont typeface="Arial" pitchFamily="34" charset="0"/>
              <a:buChar char="•"/>
              <a:defRPr/>
            </a:pPr>
            <a:r>
              <a:rPr lang="en-GB" sz="2400" b="1" dirty="0" err="1" smtClean="0">
                <a:solidFill>
                  <a:schemeClr val="tx1"/>
                </a:solidFill>
                <a:latin typeface="Calibri" pitchFamily="34" charset="0"/>
              </a:rPr>
              <a:t>Estensione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dell’ambito</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applicazione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delle</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opzioni</a:t>
            </a:r>
            <a:r>
              <a:rPr lang="en-GB" sz="2400" b="1" dirty="0" smtClean="0">
                <a:solidFill>
                  <a:schemeClr val="tx1"/>
                </a:solidFill>
                <a:latin typeface="Calibri" pitchFamily="34" charset="0"/>
              </a:rPr>
              <a:t> </a:t>
            </a:r>
            <a:r>
              <a:rPr lang="en-GB" sz="2400" dirty="0" smtClean="0">
                <a:solidFill>
                  <a:schemeClr val="tx1"/>
                </a:solidFill>
                <a:latin typeface="Calibri" pitchFamily="34" charset="0"/>
              </a:rPr>
              <a:t>(non solo FSE e FESR ma </a:t>
            </a:r>
            <a:r>
              <a:rPr lang="it-IT" sz="2400" dirty="0" smtClean="0">
                <a:solidFill>
                  <a:schemeClr val="tx1"/>
                </a:solidFill>
                <a:latin typeface="Calibri" pitchFamily="34" charset="0"/>
              </a:rPr>
              <a:t>FC, FEASR, FEAMP + FAMI ed altri fondi e </a:t>
            </a:r>
            <a:r>
              <a:rPr lang="it-IT" sz="2400" dirty="0" err="1" smtClean="0">
                <a:solidFill>
                  <a:schemeClr val="tx1"/>
                </a:solidFill>
                <a:latin typeface="Calibri" pitchFamily="34" charset="0"/>
              </a:rPr>
              <a:t>programi</a:t>
            </a:r>
            <a:r>
              <a:rPr lang="it-IT" sz="2400" dirty="0" smtClean="0">
                <a:solidFill>
                  <a:schemeClr val="tx1"/>
                </a:solidFill>
                <a:latin typeface="Calibri" pitchFamily="34" charset="0"/>
              </a:rPr>
              <a:t> UE)</a:t>
            </a:r>
          </a:p>
          <a:p>
            <a:pPr marL="450850" indent="-450850" algn="just">
              <a:spcAft>
                <a:spcPts val="600"/>
              </a:spcAft>
              <a:buFont typeface="Arial" pitchFamily="34" charset="0"/>
              <a:buChar char="•"/>
              <a:defRPr/>
            </a:pPr>
            <a:r>
              <a:rPr lang="it-IT" sz="2400" b="1" dirty="0" smtClean="0">
                <a:solidFill>
                  <a:schemeClr val="tx1"/>
                </a:solidFill>
                <a:latin typeface="Calibri" pitchFamily="34" charset="0"/>
              </a:rPr>
              <a:t>Obbligo di utilizzare le OSC </a:t>
            </a:r>
            <a:r>
              <a:rPr lang="it-IT" sz="2400" dirty="0" smtClean="0">
                <a:solidFill>
                  <a:schemeClr val="tx1"/>
                </a:solidFill>
                <a:latin typeface="Calibri" pitchFamily="34" charset="0"/>
              </a:rPr>
              <a:t>per le operazioni in cui il sostegno pubblico non supera i 50.000 EUR (solo per l’FSE ed escluse le operazioni cui si applicano le norme sugli aiuti di stato)</a:t>
            </a:r>
          </a:p>
          <a:p>
            <a:pPr marL="450850" indent="-450850" algn="just">
              <a:spcAft>
                <a:spcPts val="600"/>
              </a:spcAft>
              <a:buFont typeface="Arial" pitchFamily="34" charset="0"/>
              <a:buChar char="•"/>
              <a:defRPr/>
            </a:pPr>
            <a:r>
              <a:rPr lang="it-IT" sz="2400" b="1" dirty="0" smtClean="0">
                <a:solidFill>
                  <a:schemeClr val="tx1"/>
                </a:solidFill>
                <a:latin typeface="Calibri" pitchFamily="34" charset="0"/>
              </a:rPr>
              <a:t>Incremento dell’importo massimo relativo alle somme forfettarie </a:t>
            </a:r>
            <a:r>
              <a:rPr lang="it-IT" sz="2400" dirty="0" smtClean="0">
                <a:solidFill>
                  <a:schemeClr val="tx1"/>
                </a:solidFill>
                <a:latin typeface="Calibri" pitchFamily="34" charset="0"/>
              </a:rPr>
              <a:t>(da 50.000 a 100.000 EUR)</a:t>
            </a:r>
          </a:p>
          <a:p>
            <a:pPr marL="450850" indent="-450850" algn="just">
              <a:spcAft>
                <a:spcPts val="600"/>
              </a:spcAft>
              <a:buFont typeface="Arial" pitchFamily="34" charset="0"/>
              <a:buChar char="•"/>
              <a:defRPr/>
            </a:pPr>
            <a:r>
              <a:rPr lang="it-IT" sz="2400" b="1" dirty="0" smtClean="0">
                <a:solidFill>
                  <a:schemeClr val="tx1"/>
                </a:solidFill>
                <a:latin typeface="Calibri" pitchFamily="34" charset="0"/>
              </a:rPr>
              <a:t>Estensione dell’ambito di applicazione dei tassi forfettari</a:t>
            </a:r>
            <a:r>
              <a:rPr lang="it-IT" sz="2400" dirty="0" smtClean="0">
                <a:solidFill>
                  <a:schemeClr val="tx1"/>
                </a:solidFill>
                <a:latin typeface="Calibri" pitchFamily="34" charset="0"/>
              </a:rPr>
              <a:t> (non più limitato ai soli costi indiretti, ma a tutte le categorie di costo)</a:t>
            </a:r>
          </a:p>
          <a:p>
            <a:pPr marL="450850" indent="-450850" algn="just">
              <a:spcAft>
                <a:spcPts val="600"/>
              </a:spcAft>
              <a:buFont typeface="Arial" pitchFamily="34" charset="0"/>
              <a:buChar char="•"/>
              <a:defRPr/>
            </a:pPr>
            <a:r>
              <a:rPr lang="it-IT" sz="2400" b="1" dirty="0" smtClean="0">
                <a:solidFill>
                  <a:schemeClr val="tx1"/>
                </a:solidFill>
                <a:latin typeface="Calibri" pitchFamily="34" charset="0"/>
              </a:rPr>
              <a:t>Possibilità (solo per l’FSE) di applicare un tasso forfettario sino al 40% delle spese dirette di personale</a:t>
            </a:r>
            <a:r>
              <a:rPr lang="it-IT" sz="2400" dirty="0" smtClean="0">
                <a:solidFill>
                  <a:schemeClr val="tx1"/>
                </a:solidFill>
                <a:latin typeface="Calibri" pitchFamily="34" charset="0"/>
              </a:rPr>
              <a:t> al fine di coprire i restanti costi ammissibili dell’operazione</a:t>
            </a:r>
          </a:p>
          <a:p>
            <a:pPr marL="450850" indent="-450850" algn="just">
              <a:spcAft>
                <a:spcPts val="600"/>
              </a:spcAft>
              <a:buFont typeface="Arial" pitchFamily="34" charset="0"/>
              <a:buChar char="•"/>
              <a:defRPr/>
            </a:pPr>
            <a:r>
              <a:rPr lang="it-IT" sz="2400" b="1" dirty="0" smtClean="0">
                <a:solidFill>
                  <a:schemeClr val="tx1"/>
                </a:solidFill>
                <a:latin typeface="Calibri" pitchFamily="34" charset="0"/>
              </a:rPr>
              <a:t>Ulteriore declinazione delle metodologie di calcolo</a:t>
            </a:r>
            <a:endParaRPr lang="it-IT" sz="24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txBox="1">
            <a:spLocks noGrp="1"/>
          </p:cNvSpPr>
          <p:nvPr>
            <p:ph type="title"/>
          </p:nvPr>
        </p:nvSpPr>
        <p:spPr>
          <a:xfrm>
            <a:off x="287016" y="46937"/>
            <a:ext cx="8856984" cy="382797"/>
          </a:xfrm>
          <a:prstGeom prst="rect">
            <a:avLst/>
          </a:prstGeom>
        </p:spPr>
        <p:txBody>
          <a:bodyPr vert="horz" wrap="square" lIns="0" tIns="13335" rIns="0" bIns="0" rtlCol="0">
            <a:spAutoFit/>
          </a:bodyPr>
          <a:lstStyle/>
          <a:p>
            <a:pPr marL="12700" algn="just">
              <a:lnSpc>
                <a:spcPct val="100000"/>
              </a:lnSpc>
              <a:spcBef>
                <a:spcPts val="105"/>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Opzioni semplificate di costo</a:t>
            </a:r>
            <a:r>
              <a:rPr lang="it-IT" sz="2400" dirty="0" smtClean="0">
                <a:solidFill>
                  <a:schemeClr val="tx1"/>
                </a:solidFill>
                <a:latin typeface="Calibri" pitchFamily="34" charset="0"/>
              </a:rPr>
              <a:t> - P</a:t>
            </a:r>
            <a:r>
              <a:rPr lang="it-IT" sz="2400" kern="1200" dirty="0" smtClean="0">
                <a:solidFill>
                  <a:schemeClr val="tx1"/>
                </a:solidFill>
                <a:latin typeface="Arial" panose="020B0604020202020204" pitchFamily="34" charset="0"/>
                <a:ea typeface="MS PGothic" panose="020B0600070205080204" pitchFamily="34" charset="-128"/>
                <a:cs typeface="Arial" charset="0"/>
              </a:rPr>
              <a:t>rogrammazione 2014-2020</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5" name="Rettangolo 4"/>
          <p:cNvSpPr/>
          <p:nvPr/>
        </p:nvSpPr>
        <p:spPr>
          <a:xfrm>
            <a:off x="107504" y="620688"/>
            <a:ext cx="8928992" cy="60486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Aft>
                <a:spcPts val="600"/>
              </a:spcAft>
              <a:defRPr/>
            </a:pPr>
            <a:r>
              <a:rPr lang="en-GB" sz="2400" b="1" dirty="0" smtClean="0">
                <a:solidFill>
                  <a:schemeClr val="tx1"/>
                </a:solidFill>
                <a:latin typeface="Calibri" pitchFamily="34" charset="0"/>
              </a:rPr>
              <a:t>Le </a:t>
            </a:r>
            <a:r>
              <a:rPr lang="en-GB" sz="2400" b="1" dirty="0" err="1" smtClean="0">
                <a:solidFill>
                  <a:schemeClr val="tx1"/>
                </a:solidFill>
                <a:latin typeface="Calibri" pitchFamily="34" charset="0"/>
              </a:rPr>
              <a:t>principali</a:t>
            </a:r>
            <a:r>
              <a:rPr lang="en-GB" sz="2400" b="1" dirty="0" smtClean="0">
                <a:solidFill>
                  <a:schemeClr val="tx1"/>
                </a:solidFill>
                <a:latin typeface="Calibri" pitchFamily="34" charset="0"/>
              </a:rPr>
              <a:t> </a:t>
            </a:r>
            <a:r>
              <a:rPr lang="en-GB" sz="2400" b="1" dirty="0" err="1" smtClean="0">
                <a:solidFill>
                  <a:schemeClr val="tx1"/>
                </a:solidFill>
                <a:latin typeface="Calibri" pitchFamily="34" charset="0"/>
              </a:rPr>
              <a:t>novità</a:t>
            </a:r>
            <a:endParaRPr lang="en-GB" sz="2400" dirty="0" smtClean="0">
              <a:solidFill>
                <a:schemeClr val="tx1"/>
              </a:solidFill>
              <a:latin typeface="Calibri" pitchFamily="34" charset="0"/>
            </a:endParaRPr>
          </a:p>
          <a:p>
            <a:pPr algn="ctr">
              <a:spcAft>
                <a:spcPts val="600"/>
              </a:spcAft>
              <a:defRPr/>
            </a:pPr>
            <a:r>
              <a:rPr lang="it-IT" sz="2200" b="1" dirty="0" smtClean="0">
                <a:solidFill>
                  <a:schemeClr val="tx1"/>
                </a:solidFill>
                <a:latin typeface="Calibri" pitchFamily="34" charset="0"/>
              </a:rPr>
              <a:t>Ulteriore declinazione delle metodologie di calcolo</a:t>
            </a:r>
          </a:p>
          <a:p>
            <a:pPr algn="just">
              <a:spcAft>
                <a:spcPts val="600"/>
              </a:spcAft>
              <a:defRPr/>
            </a:pPr>
            <a:r>
              <a:rPr lang="it-IT" sz="2200" dirty="0" smtClean="0">
                <a:solidFill>
                  <a:schemeClr val="tx1"/>
                </a:solidFill>
                <a:latin typeface="Calibri" pitchFamily="34" charset="0"/>
              </a:rPr>
              <a:t>In aggiunta alle indicazioni fornite nella programmazione 2007-2013 (</a:t>
            </a:r>
            <a:r>
              <a:rPr lang="it-IT" sz="2200" b="1" u="sng" dirty="0" smtClean="0">
                <a:solidFill>
                  <a:schemeClr val="tx1"/>
                </a:solidFill>
                <a:latin typeface="Calibri" pitchFamily="34" charset="0"/>
              </a:rPr>
              <a:t>definizione in anticipo</a:t>
            </a:r>
            <a:r>
              <a:rPr lang="it-IT" sz="2200" b="1" dirty="0" smtClean="0">
                <a:solidFill>
                  <a:schemeClr val="tx1"/>
                </a:solidFill>
                <a:latin typeface="Calibri" pitchFamily="34" charset="0"/>
              </a:rPr>
              <a:t>, sulla base di un calcolo </a:t>
            </a:r>
            <a:r>
              <a:rPr lang="it-IT" sz="2200" b="1" u="sng" dirty="0" smtClean="0">
                <a:solidFill>
                  <a:schemeClr val="tx1"/>
                </a:solidFill>
                <a:latin typeface="Calibri" pitchFamily="34" charset="0"/>
              </a:rPr>
              <a:t>giusto</a:t>
            </a:r>
            <a:r>
              <a:rPr lang="it-IT" sz="2200" b="1" dirty="0" smtClean="0">
                <a:solidFill>
                  <a:schemeClr val="tx1"/>
                </a:solidFill>
                <a:latin typeface="Calibri" pitchFamily="34" charset="0"/>
              </a:rPr>
              <a:t>, </a:t>
            </a:r>
            <a:r>
              <a:rPr lang="it-IT" sz="2200" b="1" u="sng" dirty="0" smtClean="0">
                <a:solidFill>
                  <a:schemeClr val="tx1"/>
                </a:solidFill>
                <a:latin typeface="Calibri" pitchFamily="34" charset="0"/>
              </a:rPr>
              <a:t>equo</a:t>
            </a:r>
            <a:r>
              <a:rPr lang="it-IT" sz="2200" b="1" dirty="0" smtClean="0">
                <a:solidFill>
                  <a:schemeClr val="tx1"/>
                </a:solidFill>
                <a:latin typeface="Calibri" pitchFamily="34" charset="0"/>
              </a:rPr>
              <a:t> e </a:t>
            </a:r>
            <a:r>
              <a:rPr lang="it-IT" sz="2200" b="1" u="sng" dirty="0" smtClean="0">
                <a:solidFill>
                  <a:schemeClr val="tx1"/>
                </a:solidFill>
                <a:latin typeface="Calibri" pitchFamily="34" charset="0"/>
              </a:rPr>
              <a:t>verificabile</a:t>
            </a:r>
            <a:r>
              <a:rPr lang="it-IT" sz="2200" b="1" dirty="0" smtClean="0">
                <a:solidFill>
                  <a:schemeClr val="tx1"/>
                </a:solidFill>
                <a:latin typeface="Calibri" pitchFamily="34" charset="0"/>
              </a:rPr>
              <a:t>)</a:t>
            </a:r>
            <a:r>
              <a:rPr lang="it-IT" sz="2200" dirty="0" smtClean="0">
                <a:solidFill>
                  <a:schemeClr val="tx1"/>
                </a:solidFill>
                <a:latin typeface="Calibri" pitchFamily="34" charset="0"/>
              </a:rPr>
              <a:t>, </a:t>
            </a:r>
            <a:r>
              <a:rPr lang="it-IT" sz="2200" b="1" dirty="0" smtClean="0">
                <a:solidFill>
                  <a:schemeClr val="tx1"/>
                </a:solidFill>
                <a:latin typeface="Calibri" pitchFamily="34" charset="0"/>
              </a:rPr>
              <a:t>i Regolamenti 2014-2020 hanno previsto le seguenti possibilità</a:t>
            </a:r>
            <a:r>
              <a:rPr lang="it-IT" sz="2200" dirty="0" smtClean="0">
                <a:solidFill>
                  <a:schemeClr val="tx1"/>
                </a:solidFill>
                <a:latin typeface="Calibri" pitchFamily="34" charset="0"/>
              </a:rPr>
              <a:t>:</a:t>
            </a:r>
          </a:p>
          <a:p>
            <a:pPr algn="just">
              <a:spcAft>
                <a:spcPts val="600"/>
              </a:spcAft>
              <a:buFont typeface="Wingdings" pitchFamily="2" charset="2"/>
              <a:buChar char="ü"/>
              <a:defRPr/>
            </a:pPr>
            <a:r>
              <a:rPr lang="it-IT" sz="2200" dirty="0" smtClean="0">
                <a:solidFill>
                  <a:schemeClr val="tx1"/>
                </a:solidFill>
                <a:latin typeface="Calibri" pitchFamily="34" charset="0"/>
              </a:rPr>
              <a:t> Ricorso a  </a:t>
            </a:r>
            <a:r>
              <a:rPr lang="it-IT" sz="2200" b="1" dirty="0" smtClean="0">
                <a:solidFill>
                  <a:schemeClr val="tx1"/>
                </a:solidFill>
                <a:latin typeface="Calibri" pitchFamily="34" charset="0"/>
              </a:rPr>
              <a:t>schemi di semplificazione </a:t>
            </a:r>
            <a:r>
              <a:rPr lang="it-IT" sz="2200" dirty="0" smtClean="0">
                <a:solidFill>
                  <a:schemeClr val="tx1"/>
                </a:solidFill>
                <a:latin typeface="Calibri" pitchFamily="34" charset="0"/>
              </a:rPr>
              <a:t>(tipologia e valori delle opzioni) </a:t>
            </a:r>
            <a:r>
              <a:rPr lang="it-IT" sz="2200" b="1" dirty="0" smtClean="0">
                <a:solidFill>
                  <a:schemeClr val="tx1"/>
                </a:solidFill>
                <a:latin typeface="Calibri" pitchFamily="34" charset="0"/>
              </a:rPr>
              <a:t>già applicati nelle politiche UE </a:t>
            </a:r>
            <a:r>
              <a:rPr lang="it-IT" sz="2200" dirty="0" smtClean="0">
                <a:solidFill>
                  <a:schemeClr val="tx1"/>
                </a:solidFill>
                <a:latin typeface="Calibri" pitchFamily="34" charset="0"/>
              </a:rPr>
              <a:t>per tipologie analoghe di operazioni e beneficiari</a:t>
            </a:r>
          </a:p>
          <a:p>
            <a:pPr algn="just">
              <a:spcAft>
                <a:spcPts val="600"/>
              </a:spcAft>
              <a:buFont typeface="Wingdings" pitchFamily="2" charset="2"/>
              <a:buChar char="ü"/>
              <a:defRPr/>
            </a:pPr>
            <a:r>
              <a:rPr lang="it-IT" sz="2200" dirty="0" smtClean="0">
                <a:solidFill>
                  <a:schemeClr val="tx1"/>
                </a:solidFill>
                <a:latin typeface="Calibri" pitchFamily="34" charset="0"/>
              </a:rPr>
              <a:t> Ricorso a </a:t>
            </a:r>
            <a:r>
              <a:rPr lang="it-IT" sz="2200" b="1" dirty="0" smtClean="0">
                <a:solidFill>
                  <a:schemeClr val="tx1"/>
                </a:solidFill>
                <a:latin typeface="Calibri" pitchFamily="34" charset="0"/>
              </a:rPr>
              <a:t>schemi di semplificazione </a:t>
            </a:r>
            <a:r>
              <a:rPr lang="it-IT" sz="2200" dirty="0" smtClean="0">
                <a:solidFill>
                  <a:schemeClr val="tx1"/>
                </a:solidFill>
                <a:latin typeface="Calibri" pitchFamily="34" charset="0"/>
              </a:rPr>
              <a:t>(tipologia e valori delle opzioni) già applicati dai </a:t>
            </a:r>
            <a:r>
              <a:rPr lang="it-IT" sz="2200" b="1" dirty="0" smtClean="0">
                <a:solidFill>
                  <a:schemeClr val="tx1"/>
                </a:solidFill>
                <a:latin typeface="Calibri" pitchFamily="34" charset="0"/>
              </a:rPr>
              <a:t>singoli Stati Membri </a:t>
            </a:r>
            <a:r>
              <a:rPr lang="it-IT" sz="2200" dirty="0" smtClean="0">
                <a:solidFill>
                  <a:schemeClr val="tx1"/>
                </a:solidFill>
                <a:latin typeface="Calibri" pitchFamily="34" charset="0"/>
              </a:rPr>
              <a:t>per tipologie analoghe di operazioni (</a:t>
            </a:r>
            <a:r>
              <a:rPr lang="it-IT" sz="2200" b="1" dirty="0" smtClean="0">
                <a:solidFill>
                  <a:schemeClr val="tx1"/>
                </a:solidFill>
                <a:latin typeface="Calibri" pitchFamily="34" charset="0"/>
              </a:rPr>
              <a:t>finanziate con risorse nazionali</a:t>
            </a:r>
            <a:r>
              <a:rPr lang="it-IT" sz="2200" dirty="0" smtClean="0">
                <a:solidFill>
                  <a:schemeClr val="tx1"/>
                </a:solidFill>
                <a:latin typeface="Calibri" pitchFamily="34" charset="0"/>
              </a:rPr>
              <a:t>) e beneficiari</a:t>
            </a:r>
          </a:p>
          <a:p>
            <a:pPr algn="just">
              <a:spcAft>
                <a:spcPts val="600"/>
              </a:spcAft>
              <a:buFont typeface="Wingdings" pitchFamily="2" charset="2"/>
              <a:buChar char="ü"/>
              <a:defRPr/>
            </a:pPr>
            <a:r>
              <a:rPr lang="it-IT" sz="2200" b="1" dirty="0" smtClean="0">
                <a:solidFill>
                  <a:schemeClr val="tx1"/>
                </a:solidFill>
                <a:latin typeface="Calibri" pitchFamily="34" charset="0"/>
              </a:rPr>
              <a:t> Utilizzo di schemi / tassi forfettari / standard di costo definiti nell’ambito dei Regolamenti o in </a:t>
            </a:r>
            <a:r>
              <a:rPr lang="it-IT" sz="2200" b="1" u="sng" dirty="0" smtClean="0">
                <a:solidFill>
                  <a:schemeClr val="tx1"/>
                </a:solidFill>
                <a:latin typeface="Calibri" pitchFamily="34" charset="0"/>
              </a:rPr>
              <a:t>atti delegati</a:t>
            </a:r>
            <a:r>
              <a:rPr lang="it-IT" sz="2200" b="1" dirty="0" smtClean="0">
                <a:solidFill>
                  <a:schemeClr val="tx1"/>
                </a:solidFill>
                <a:latin typeface="Calibri" pitchFamily="34" charset="0"/>
              </a:rPr>
              <a:t> adottati dalla Commissione </a:t>
            </a:r>
            <a:r>
              <a:rPr lang="it-IT" sz="2200" dirty="0" smtClean="0">
                <a:solidFill>
                  <a:schemeClr val="tx1"/>
                </a:solidFill>
                <a:latin typeface="Calibri" pitchFamily="34" charset="0"/>
              </a:rPr>
              <a:t>(quest’ultima possibilità è prevista solo per l’FSE)</a:t>
            </a:r>
          </a:p>
          <a:p>
            <a:pPr algn="just">
              <a:spcAft>
                <a:spcPts val="600"/>
              </a:spcAft>
              <a:buFont typeface="Wingdings" pitchFamily="2" charset="2"/>
              <a:buChar char="ü"/>
              <a:defRPr/>
            </a:pPr>
            <a:r>
              <a:rPr lang="it-IT" sz="2200" dirty="0" smtClean="0">
                <a:solidFill>
                  <a:schemeClr val="tx1"/>
                </a:solidFill>
                <a:latin typeface="Calibri" pitchFamily="34" charset="0"/>
              </a:rPr>
              <a:t> Determinazione degli importi standard sulla base di un </a:t>
            </a:r>
            <a:r>
              <a:rPr lang="it-IT" sz="2200" b="1" dirty="0" smtClean="0">
                <a:solidFill>
                  <a:schemeClr val="tx1"/>
                </a:solidFill>
                <a:latin typeface="Calibri" pitchFamily="34" charset="0"/>
              </a:rPr>
              <a:t>progetto di bilancio (</a:t>
            </a:r>
            <a:r>
              <a:rPr lang="it-IT" sz="2200" b="1" dirty="0" err="1" smtClean="0">
                <a:solidFill>
                  <a:schemeClr val="tx1"/>
                </a:solidFill>
                <a:latin typeface="Calibri" pitchFamily="34" charset="0"/>
              </a:rPr>
              <a:t>draft</a:t>
            </a:r>
            <a:r>
              <a:rPr lang="it-IT" sz="2200" b="1" dirty="0" smtClean="0">
                <a:solidFill>
                  <a:schemeClr val="tx1"/>
                </a:solidFill>
                <a:latin typeface="Calibri" pitchFamily="34" charset="0"/>
              </a:rPr>
              <a:t> budget) </a:t>
            </a:r>
            <a:r>
              <a:rPr lang="it-IT" sz="2200" dirty="0" smtClean="0">
                <a:solidFill>
                  <a:schemeClr val="tx1"/>
                </a:solidFill>
                <a:latin typeface="Calibri" pitchFamily="34" charset="0"/>
              </a:rPr>
              <a:t>convenuto, </a:t>
            </a:r>
            <a:r>
              <a:rPr lang="it-IT" sz="2200" u="sng" dirty="0" smtClean="0">
                <a:solidFill>
                  <a:schemeClr val="tx1"/>
                </a:solidFill>
                <a:latin typeface="Calibri" pitchFamily="34" charset="0"/>
              </a:rPr>
              <a:t>caso per caso ed ex-ante</a:t>
            </a:r>
            <a:r>
              <a:rPr lang="it-IT" sz="2200" dirty="0" smtClean="0">
                <a:solidFill>
                  <a:schemeClr val="tx1"/>
                </a:solidFill>
                <a:latin typeface="Calibri" pitchFamily="34" charset="0"/>
              </a:rPr>
              <a:t>, da parte dell’</a:t>
            </a:r>
            <a:r>
              <a:rPr lang="it-IT" sz="2200" dirty="0" err="1" smtClean="0">
                <a:solidFill>
                  <a:schemeClr val="tx1"/>
                </a:solidFill>
                <a:latin typeface="Calibri" pitchFamily="34" charset="0"/>
              </a:rPr>
              <a:t>AdG</a:t>
            </a:r>
            <a:r>
              <a:rPr lang="it-IT" sz="2200" dirty="0" smtClean="0">
                <a:solidFill>
                  <a:schemeClr val="tx1"/>
                </a:solidFill>
                <a:latin typeface="Calibri" pitchFamily="34" charset="0"/>
              </a:rPr>
              <a:t> (solo per l’FSE e per operazioni fino a 100.000 EUR)</a:t>
            </a:r>
            <a:endParaRPr lang="it-IT" sz="22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0" y="-1587"/>
          <a:ext cx="9142730" cy="6886294"/>
        </p:xfrm>
        <a:graphic>
          <a:graphicData uri="http://schemas.openxmlformats.org/drawingml/2006/table">
            <a:tbl>
              <a:tblPr firstRow="1" bandRow="1">
                <a:tableStyleId>{2D5ABB26-0587-4C30-8999-92F81FD0307C}</a:tableStyleId>
              </a:tblPr>
              <a:tblGrid>
                <a:gridCol w="2139315">
                  <a:extLst>
                    <a:ext uri="{9D8B030D-6E8A-4147-A177-3AD203B41FA5}">
                      <a16:colId xmlns:a16="http://schemas.microsoft.com/office/drawing/2014/main" xmlns="" val="20000"/>
                    </a:ext>
                  </a:extLst>
                </a:gridCol>
                <a:gridCol w="2286000">
                  <a:extLst>
                    <a:ext uri="{9D8B030D-6E8A-4147-A177-3AD203B41FA5}">
                      <a16:colId xmlns:a16="http://schemas.microsoft.com/office/drawing/2014/main" xmlns="" val="20001"/>
                    </a:ext>
                  </a:extLst>
                </a:gridCol>
                <a:gridCol w="4717415">
                  <a:extLst>
                    <a:ext uri="{9D8B030D-6E8A-4147-A177-3AD203B41FA5}">
                      <a16:colId xmlns:a16="http://schemas.microsoft.com/office/drawing/2014/main" xmlns="" val="20002"/>
                    </a:ext>
                  </a:extLst>
                </a:gridCol>
              </a:tblGrid>
              <a:tr h="234950">
                <a:tc>
                  <a:txBody>
                    <a:bodyPr/>
                    <a:lstStyle/>
                    <a:p>
                      <a:pPr marL="116205">
                        <a:lnSpc>
                          <a:spcPts val="1405"/>
                        </a:lnSpc>
                      </a:pPr>
                      <a:r>
                        <a:rPr sz="1200" b="1" spc="-5" dirty="0">
                          <a:latin typeface="Arial"/>
                          <a:cs typeface="Arial"/>
                        </a:rPr>
                        <a:t>Confronto Normativo</a:t>
                      </a:r>
                      <a:r>
                        <a:rPr sz="1200" b="1" spc="-10" dirty="0">
                          <a:latin typeface="Arial"/>
                          <a:cs typeface="Arial"/>
                        </a:rPr>
                        <a:t> </a:t>
                      </a:r>
                      <a:r>
                        <a:rPr sz="1200" b="1" dirty="0">
                          <a:latin typeface="Arial"/>
                          <a:cs typeface="Arial"/>
                        </a:rPr>
                        <a:t>OSC</a:t>
                      </a:r>
                      <a:endParaRPr sz="1200" dirty="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BDD1E7"/>
                    </a:solidFill>
                  </a:tcPr>
                </a:tc>
                <a:tc>
                  <a:txBody>
                    <a:bodyPr/>
                    <a:lstStyle/>
                    <a:p>
                      <a:pPr marL="383540">
                        <a:lnSpc>
                          <a:spcPts val="1405"/>
                        </a:lnSpc>
                      </a:pPr>
                      <a:r>
                        <a:rPr sz="1200" b="1" spc="-5" dirty="0">
                          <a:latin typeface="Arial"/>
                          <a:cs typeface="Arial"/>
                        </a:rPr>
                        <a:t>Periodo</a:t>
                      </a:r>
                      <a:r>
                        <a:rPr sz="1200" b="1" spc="-20" dirty="0">
                          <a:latin typeface="Arial"/>
                          <a:cs typeface="Arial"/>
                        </a:rPr>
                        <a:t> </a:t>
                      </a:r>
                      <a:r>
                        <a:rPr sz="1200" b="1" spc="-5" dirty="0">
                          <a:latin typeface="Arial"/>
                          <a:cs typeface="Arial"/>
                        </a:rPr>
                        <a:t>2007-2013</a:t>
                      </a:r>
                      <a:endParaRPr sz="120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BDD1E7"/>
                    </a:solidFill>
                  </a:tcPr>
                </a:tc>
                <a:tc>
                  <a:txBody>
                    <a:bodyPr/>
                    <a:lstStyle/>
                    <a:p>
                      <a:pPr marL="88265">
                        <a:lnSpc>
                          <a:spcPts val="1405"/>
                        </a:lnSpc>
                      </a:pPr>
                      <a:r>
                        <a:rPr sz="1200" b="1" spc="-5" dirty="0">
                          <a:latin typeface="Arial"/>
                          <a:cs typeface="Arial"/>
                        </a:rPr>
                        <a:t>Periodo 2014-2020 (integrato con Regolamento Omnibus</a:t>
                      </a:r>
                      <a:r>
                        <a:rPr sz="1200" b="1" spc="5" dirty="0">
                          <a:latin typeface="Arial"/>
                          <a:cs typeface="Arial"/>
                        </a:rPr>
                        <a:t> </a:t>
                      </a:r>
                      <a:r>
                        <a:rPr sz="1200" b="1" spc="-5" dirty="0">
                          <a:latin typeface="Arial"/>
                          <a:cs typeface="Arial"/>
                        </a:rPr>
                        <a:t>2018)</a:t>
                      </a:r>
                      <a:endParaRPr sz="120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BDD1E7"/>
                    </a:solidFill>
                  </a:tcPr>
                </a:tc>
                <a:extLst>
                  <a:ext uri="{0D108BD9-81ED-4DB2-BD59-A6C34878D82A}">
                    <a16:rowId xmlns:a16="http://schemas.microsoft.com/office/drawing/2014/main" xmlns="" val="10000"/>
                  </a:ext>
                </a:extLst>
              </a:tr>
              <a:tr h="635000">
                <a:tc>
                  <a:txBody>
                    <a:bodyPr/>
                    <a:lstStyle/>
                    <a:p>
                      <a:pPr marL="66040">
                        <a:lnSpc>
                          <a:spcPts val="1220"/>
                        </a:lnSpc>
                        <a:spcBef>
                          <a:spcPts val="550"/>
                        </a:spcBef>
                      </a:pPr>
                      <a:r>
                        <a:rPr sz="1200" b="1" spc="-5" dirty="0">
                          <a:latin typeface="Arial"/>
                          <a:cs typeface="Arial"/>
                        </a:rPr>
                        <a:t>Fondi che fanno</a:t>
                      </a:r>
                      <a:r>
                        <a:rPr sz="1200" b="1" spc="15" dirty="0">
                          <a:latin typeface="Arial"/>
                          <a:cs typeface="Arial"/>
                        </a:rPr>
                        <a:t> </a:t>
                      </a:r>
                      <a:r>
                        <a:rPr sz="1200" b="1" spc="-5" dirty="0">
                          <a:latin typeface="Arial"/>
                          <a:cs typeface="Arial"/>
                        </a:rPr>
                        <a:t>uso</a:t>
                      </a:r>
                      <a:endParaRPr sz="1200" dirty="0">
                        <a:latin typeface="Arial"/>
                        <a:cs typeface="Arial"/>
                      </a:endParaRPr>
                    </a:p>
                    <a:p>
                      <a:pPr marL="66040" marR="481965">
                        <a:lnSpc>
                          <a:spcPct val="70000"/>
                        </a:lnSpc>
                        <a:spcBef>
                          <a:spcPts val="210"/>
                        </a:spcBef>
                      </a:pPr>
                      <a:r>
                        <a:rPr sz="1200" b="1" spc="-5" dirty="0" err="1">
                          <a:latin typeface="Arial"/>
                          <a:cs typeface="Arial"/>
                        </a:rPr>
                        <a:t>delle</a:t>
                      </a:r>
                      <a:r>
                        <a:rPr sz="1200" b="1" spc="-5" dirty="0">
                          <a:latin typeface="Arial"/>
                          <a:cs typeface="Arial"/>
                        </a:rPr>
                        <a:t> </a:t>
                      </a:r>
                      <a:r>
                        <a:rPr lang="it-IT" sz="1200" b="1" spc="-5" dirty="0" smtClean="0">
                          <a:latin typeface="Arial"/>
                          <a:cs typeface="Arial"/>
                        </a:rPr>
                        <a:t>OSC</a:t>
                      </a:r>
                      <a:endParaRPr sz="1200" dirty="0">
                        <a:latin typeface="Arial"/>
                        <a:cs typeface="Arial"/>
                      </a:endParaRPr>
                    </a:p>
                  </a:txBody>
                  <a:tcPr marL="0" marR="0" marT="698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a:lnSpc>
                          <a:spcPct val="100000"/>
                        </a:lnSpc>
                        <a:spcBef>
                          <a:spcPts val="20"/>
                        </a:spcBef>
                      </a:pPr>
                      <a:endParaRPr sz="1200">
                        <a:latin typeface="Times New Roman"/>
                        <a:cs typeface="Times New Roman"/>
                      </a:endParaRPr>
                    </a:p>
                    <a:p>
                      <a:pPr marL="66675">
                        <a:lnSpc>
                          <a:spcPct val="100000"/>
                        </a:lnSpc>
                        <a:spcBef>
                          <a:spcPts val="5"/>
                        </a:spcBef>
                      </a:pPr>
                      <a:r>
                        <a:rPr sz="1200" spc="-5" dirty="0">
                          <a:latin typeface="Arial"/>
                          <a:cs typeface="Arial"/>
                        </a:rPr>
                        <a:t>soltanto FSE e</a:t>
                      </a:r>
                      <a:r>
                        <a:rPr sz="1200" spc="-40" dirty="0">
                          <a:latin typeface="Arial"/>
                          <a:cs typeface="Arial"/>
                        </a:rPr>
                        <a:t> </a:t>
                      </a:r>
                      <a:r>
                        <a:rPr sz="1200" spc="-5" dirty="0">
                          <a:latin typeface="Arial"/>
                          <a:cs typeface="Arial"/>
                        </a:rPr>
                        <a:t>FESR</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a:lnSpc>
                          <a:spcPct val="100000"/>
                        </a:lnSpc>
                        <a:spcBef>
                          <a:spcPts val="20"/>
                        </a:spcBef>
                      </a:pPr>
                      <a:endParaRPr sz="1200">
                        <a:latin typeface="Times New Roman"/>
                        <a:cs typeface="Times New Roman"/>
                      </a:endParaRPr>
                    </a:p>
                    <a:p>
                      <a:pPr marL="66675">
                        <a:lnSpc>
                          <a:spcPct val="100000"/>
                        </a:lnSpc>
                        <a:spcBef>
                          <a:spcPts val="5"/>
                        </a:spcBef>
                      </a:pPr>
                      <a:r>
                        <a:rPr sz="1200" dirty="0">
                          <a:latin typeface="Arial"/>
                          <a:cs typeface="Arial"/>
                        </a:rPr>
                        <a:t>tutti </a:t>
                      </a:r>
                      <a:r>
                        <a:rPr sz="1200" spc="-5" dirty="0">
                          <a:latin typeface="Arial"/>
                          <a:cs typeface="Arial"/>
                        </a:rPr>
                        <a:t>e 5 i Fondi</a:t>
                      </a:r>
                      <a:r>
                        <a:rPr sz="1200" spc="-40" dirty="0">
                          <a:latin typeface="Arial"/>
                          <a:cs typeface="Arial"/>
                        </a:rPr>
                        <a:t> </a:t>
                      </a:r>
                      <a:r>
                        <a:rPr sz="1200" dirty="0">
                          <a:latin typeface="Arial"/>
                          <a:cs typeface="Arial"/>
                        </a:rPr>
                        <a:t>SIE</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1"/>
                  </a:ext>
                </a:extLst>
              </a:tr>
              <a:tr h="563562">
                <a:tc>
                  <a:txBody>
                    <a:bodyPr/>
                    <a:lstStyle/>
                    <a:p>
                      <a:pPr>
                        <a:lnSpc>
                          <a:spcPct val="100000"/>
                        </a:lnSpc>
                        <a:spcBef>
                          <a:spcPts val="20"/>
                        </a:spcBef>
                      </a:pPr>
                      <a:endParaRPr sz="1200">
                        <a:latin typeface="Times New Roman"/>
                        <a:cs typeface="Times New Roman"/>
                      </a:endParaRPr>
                    </a:p>
                    <a:p>
                      <a:pPr marL="66040">
                        <a:lnSpc>
                          <a:spcPct val="100000"/>
                        </a:lnSpc>
                        <a:spcBef>
                          <a:spcPts val="5"/>
                        </a:spcBef>
                      </a:pPr>
                      <a:r>
                        <a:rPr sz="1200" b="1" spc="-5" dirty="0">
                          <a:latin typeface="Arial"/>
                          <a:cs typeface="Arial"/>
                        </a:rPr>
                        <a:t>Forma di</a:t>
                      </a:r>
                      <a:r>
                        <a:rPr sz="1200" b="1" spc="-10" dirty="0">
                          <a:latin typeface="Arial"/>
                          <a:cs typeface="Arial"/>
                        </a:rPr>
                        <a:t> </a:t>
                      </a:r>
                      <a:r>
                        <a:rPr sz="1200" b="1" spc="-5" dirty="0">
                          <a:latin typeface="Arial"/>
                          <a:cs typeface="Arial"/>
                        </a:rPr>
                        <a:t>Sostegno</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a:lnSpc>
                          <a:spcPct val="100000"/>
                        </a:lnSpc>
                        <a:spcBef>
                          <a:spcPts val="20"/>
                        </a:spcBef>
                      </a:pPr>
                      <a:endParaRPr sz="1200">
                        <a:latin typeface="Times New Roman"/>
                        <a:cs typeface="Times New Roman"/>
                      </a:endParaRPr>
                    </a:p>
                    <a:p>
                      <a:pPr marL="66675">
                        <a:lnSpc>
                          <a:spcPct val="100000"/>
                        </a:lnSpc>
                        <a:spcBef>
                          <a:spcPts val="5"/>
                        </a:spcBef>
                      </a:pPr>
                      <a:r>
                        <a:rPr sz="1200" spc="-5" dirty="0">
                          <a:latin typeface="Arial"/>
                          <a:cs typeface="Arial"/>
                        </a:rPr>
                        <a:t>soltanto le</a:t>
                      </a:r>
                      <a:r>
                        <a:rPr sz="1200" spc="-55" dirty="0">
                          <a:latin typeface="Arial"/>
                          <a:cs typeface="Arial"/>
                        </a:rPr>
                        <a:t> </a:t>
                      </a:r>
                      <a:r>
                        <a:rPr sz="1200" spc="-5" dirty="0">
                          <a:latin typeface="Arial"/>
                          <a:cs typeface="Arial"/>
                        </a:rPr>
                        <a:t>Sovvenzioni</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a:lnSpc>
                          <a:spcPct val="100000"/>
                        </a:lnSpc>
                        <a:spcBef>
                          <a:spcPts val="20"/>
                        </a:spcBef>
                      </a:pPr>
                      <a:endParaRPr sz="1200">
                        <a:latin typeface="Times New Roman"/>
                        <a:cs typeface="Times New Roman"/>
                      </a:endParaRPr>
                    </a:p>
                    <a:p>
                      <a:pPr marL="66675">
                        <a:lnSpc>
                          <a:spcPct val="100000"/>
                        </a:lnSpc>
                        <a:spcBef>
                          <a:spcPts val="5"/>
                        </a:spcBef>
                      </a:pPr>
                      <a:r>
                        <a:rPr sz="1200" spc="-5" dirty="0">
                          <a:latin typeface="Arial"/>
                          <a:cs typeface="Arial"/>
                        </a:rPr>
                        <a:t>Sovvenzioni ed Assistenza</a:t>
                      </a:r>
                      <a:r>
                        <a:rPr sz="1200" spc="-120" dirty="0">
                          <a:latin typeface="Arial"/>
                          <a:cs typeface="Arial"/>
                        </a:rPr>
                        <a:t> </a:t>
                      </a:r>
                      <a:r>
                        <a:rPr sz="1200" spc="-5" dirty="0">
                          <a:latin typeface="Arial"/>
                          <a:cs typeface="Arial"/>
                        </a:rPr>
                        <a:t>rimborsabile</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2"/>
                  </a:ext>
                </a:extLst>
              </a:tr>
              <a:tr h="914400">
                <a:tc>
                  <a:txBody>
                    <a:bodyPr/>
                    <a:lstStyle/>
                    <a:p>
                      <a:pPr>
                        <a:lnSpc>
                          <a:spcPct val="100000"/>
                        </a:lnSpc>
                        <a:spcBef>
                          <a:spcPts val="20"/>
                        </a:spcBef>
                      </a:pPr>
                      <a:endParaRPr sz="1200">
                        <a:latin typeface="Times New Roman"/>
                        <a:cs typeface="Times New Roman"/>
                      </a:endParaRPr>
                    </a:p>
                    <a:p>
                      <a:pPr marL="66040">
                        <a:lnSpc>
                          <a:spcPct val="100000"/>
                        </a:lnSpc>
                        <a:spcBef>
                          <a:spcPts val="5"/>
                        </a:spcBef>
                      </a:pPr>
                      <a:r>
                        <a:rPr sz="1200" b="1" spc="-5" dirty="0">
                          <a:latin typeface="Arial"/>
                          <a:cs typeface="Arial"/>
                        </a:rPr>
                        <a:t>Opzioni</a:t>
                      </a:r>
                      <a:r>
                        <a:rPr sz="1200" b="1" spc="10" dirty="0">
                          <a:latin typeface="Arial"/>
                          <a:cs typeface="Arial"/>
                        </a:rPr>
                        <a:t> </a:t>
                      </a:r>
                      <a:r>
                        <a:rPr sz="1200" b="1" spc="-5" dirty="0">
                          <a:latin typeface="Arial"/>
                          <a:cs typeface="Arial"/>
                        </a:rPr>
                        <a:t>Possibili</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marL="66675" marR="455295">
                        <a:lnSpc>
                          <a:spcPct val="110800"/>
                        </a:lnSpc>
                        <a:spcBef>
                          <a:spcPts val="910"/>
                        </a:spcBef>
                      </a:pPr>
                      <a:r>
                        <a:rPr sz="1200" spc="-5" dirty="0">
                          <a:latin typeface="Arial"/>
                          <a:cs typeface="Arial"/>
                        </a:rPr>
                        <a:t>L'uso dei </a:t>
                      </a:r>
                      <a:r>
                        <a:rPr sz="1200" dirty="0">
                          <a:latin typeface="Arial"/>
                          <a:cs typeface="Arial"/>
                        </a:rPr>
                        <a:t>costi </a:t>
                      </a:r>
                      <a:r>
                        <a:rPr sz="1200" spc="-5" dirty="0">
                          <a:latin typeface="Arial"/>
                          <a:cs typeface="Arial"/>
                        </a:rPr>
                        <a:t>semplificati  è facoltativo nel caso  delle</a:t>
                      </a:r>
                      <a:r>
                        <a:rPr sz="1200" spc="-50" dirty="0">
                          <a:latin typeface="Arial"/>
                          <a:cs typeface="Arial"/>
                        </a:rPr>
                        <a:t> </a:t>
                      </a:r>
                      <a:r>
                        <a:rPr sz="1200" spc="-5" dirty="0">
                          <a:latin typeface="Arial"/>
                          <a:cs typeface="Arial"/>
                        </a:rPr>
                        <a:t>Sovvenzioni</a:t>
                      </a:r>
                      <a:endParaRPr sz="1200">
                        <a:latin typeface="Arial"/>
                        <a:cs typeface="Arial"/>
                      </a:endParaRPr>
                    </a:p>
                  </a:txBody>
                  <a:tcPr marL="0" marR="0" marT="11557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marL="66675" algn="just">
                        <a:lnSpc>
                          <a:spcPts val="1220"/>
                        </a:lnSpc>
                        <a:spcBef>
                          <a:spcPts val="550"/>
                        </a:spcBef>
                      </a:pPr>
                      <a:r>
                        <a:rPr sz="1200" spc="-5" dirty="0">
                          <a:latin typeface="Arial"/>
                          <a:cs typeface="Arial"/>
                        </a:rPr>
                        <a:t>Le </a:t>
                      </a:r>
                      <a:r>
                        <a:rPr sz="1200" dirty="0">
                          <a:latin typeface="Arial"/>
                          <a:cs typeface="Arial"/>
                        </a:rPr>
                        <a:t>OSC </a:t>
                      </a:r>
                      <a:r>
                        <a:rPr sz="1200" spc="-5" dirty="0">
                          <a:latin typeface="Arial"/>
                          <a:cs typeface="Arial"/>
                        </a:rPr>
                        <a:t>sono facoltative, tranne che per le piccole operazioni</a:t>
                      </a:r>
                      <a:r>
                        <a:rPr sz="1200" spc="-114" dirty="0">
                          <a:latin typeface="Arial"/>
                          <a:cs typeface="Arial"/>
                        </a:rPr>
                        <a:t> </a:t>
                      </a:r>
                      <a:r>
                        <a:rPr sz="1200" spc="-5" dirty="0">
                          <a:latin typeface="Arial"/>
                          <a:cs typeface="Arial"/>
                        </a:rPr>
                        <a:t>FSE:</a:t>
                      </a:r>
                      <a:endParaRPr sz="1200" dirty="0">
                        <a:latin typeface="Arial"/>
                        <a:cs typeface="Arial"/>
                      </a:endParaRPr>
                    </a:p>
                    <a:p>
                      <a:pPr marL="66675" algn="just">
                        <a:lnSpc>
                          <a:spcPts val="1050"/>
                        </a:lnSpc>
                      </a:pPr>
                      <a:r>
                        <a:rPr sz="1200" b="1" spc="-5" dirty="0">
                          <a:latin typeface="Arial"/>
                          <a:cs typeface="Arial"/>
                        </a:rPr>
                        <a:t>obbligo </a:t>
                      </a:r>
                      <a:r>
                        <a:rPr sz="1200" b="1" dirty="0">
                          <a:latin typeface="Arial"/>
                          <a:cs typeface="Arial"/>
                        </a:rPr>
                        <a:t>OSC </a:t>
                      </a:r>
                      <a:r>
                        <a:rPr sz="1200" spc="-5" dirty="0">
                          <a:latin typeface="Arial"/>
                          <a:cs typeface="Arial"/>
                        </a:rPr>
                        <a:t>per le operazioni FSE </a:t>
                      </a:r>
                      <a:r>
                        <a:rPr sz="1200" dirty="0">
                          <a:latin typeface="Arial"/>
                          <a:cs typeface="Arial"/>
                        </a:rPr>
                        <a:t>fino </a:t>
                      </a:r>
                      <a:r>
                        <a:rPr sz="1200" spc="-5" dirty="0">
                          <a:latin typeface="Arial"/>
                          <a:cs typeface="Arial"/>
                        </a:rPr>
                        <a:t>a 50.000</a:t>
                      </a:r>
                      <a:r>
                        <a:rPr sz="1200" spc="-85" dirty="0">
                          <a:latin typeface="Arial"/>
                          <a:cs typeface="Arial"/>
                        </a:rPr>
                        <a:t> </a:t>
                      </a:r>
                      <a:r>
                        <a:rPr sz="1200" spc="-5" dirty="0">
                          <a:latin typeface="Arial"/>
                          <a:cs typeface="Arial"/>
                        </a:rPr>
                        <a:t>Euro</a:t>
                      </a:r>
                      <a:endParaRPr sz="1200" dirty="0">
                        <a:latin typeface="Arial"/>
                        <a:cs typeface="Arial"/>
                      </a:endParaRPr>
                    </a:p>
                    <a:p>
                      <a:pPr marL="66675" algn="just">
                        <a:lnSpc>
                          <a:spcPts val="1050"/>
                        </a:lnSpc>
                      </a:pPr>
                      <a:r>
                        <a:rPr sz="1200" spc="-5" dirty="0">
                          <a:latin typeface="Arial"/>
                          <a:cs typeface="Arial"/>
                        </a:rPr>
                        <a:t>di sostegno pubblico da versare al beneficiario, tranne nel</a:t>
                      </a:r>
                      <a:r>
                        <a:rPr sz="1200" spc="-120" dirty="0">
                          <a:latin typeface="Arial"/>
                          <a:cs typeface="Arial"/>
                        </a:rPr>
                        <a:t> </a:t>
                      </a:r>
                      <a:r>
                        <a:rPr sz="1200" spc="-5" dirty="0">
                          <a:latin typeface="Arial"/>
                          <a:cs typeface="Arial"/>
                        </a:rPr>
                        <a:t>caso</a:t>
                      </a:r>
                      <a:endParaRPr sz="1200" dirty="0">
                        <a:latin typeface="Arial"/>
                        <a:cs typeface="Arial"/>
                      </a:endParaRPr>
                    </a:p>
                    <a:p>
                      <a:pPr marL="66675" marR="170815" algn="just">
                        <a:lnSpc>
                          <a:spcPct val="70000"/>
                        </a:lnSpc>
                        <a:spcBef>
                          <a:spcPts val="210"/>
                        </a:spcBef>
                      </a:pPr>
                      <a:r>
                        <a:rPr sz="1200" spc="-5" dirty="0">
                          <a:latin typeface="Arial"/>
                          <a:cs typeface="Arial"/>
                        </a:rPr>
                        <a:t>di un sistema di Aiuti di </a:t>
                      </a:r>
                      <a:r>
                        <a:rPr sz="1200" dirty="0">
                          <a:latin typeface="Arial"/>
                          <a:cs typeface="Arial"/>
                        </a:rPr>
                        <a:t>Stato </a:t>
                      </a:r>
                      <a:r>
                        <a:rPr sz="1200" spc="-5" dirty="0">
                          <a:latin typeface="Arial"/>
                          <a:cs typeface="Arial"/>
                        </a:rPr>
                        <a:t>o una procedura di Appalto Pubblico,  (</a:t>
                      </a:r>
                      <a:r>
                        <a:rPr sz="1200" b="1" spc="-5" dirty="0">
                          <a:latin typeface="Arial"/>
                          <a:cs typeface="Arial"/>
                        </a:rPr>
                        <a:t>ora </a:t>
                      </a:r>
                      <a:r>
                        <a:rPr sz="1200" spc="-5" dirty="0">
                          <a:latin typeface="Arial"/>
                          <a:cs typeface="Arial"/>
                        </a:rPr>
                        <a:t>anche per le operazioni </a:t>
                      </a:r>
                      <a:r>
                        <a:rPr sz="1200" b="1" spc="-5" dirty="0">
                          <a:latin typeface="Arial"/>
                          <a:cs typeface="Arial"/>
                        </a:rPr>
                        <a:t>FESR </a:t>
                      </a:r>
                      <a:r>
                        <a:rPr sz="1200" spc="-5" dirty="0">
                          <a:latin typeface="Arial"/>
                          <a:cs typeface="Arial"/>
                        </a:rPr>
                        <a:t>e FSE </a:t>
                      </a:r>
                      <a:r>
                        <a:rPr sz="1200" b="1" spc="-5" dirty="0">
                          <a:latin typeface="Arial"/>
                          <a:cs typeface="Arial"/>
                        </a:rPr>
                        <a:t>fino a </a:t>
                      </a:r>
                      <a:r>
                        <a:rPr sz="1200" spc="-5" dirty="0">
                          <a:latin typeface="Arial"/>
                          <a:cs typeface="Arial"/>
                        </a:rPr>
                        <a:t>100.000</a:t>
                      </a:r>
                      <a:r>
                        <a:rPr sz="1200" spc="5" dirty="0">
                          <a:latin typeface="Arial"/>
                          <a:cs typeface="Arial"/>
                        </a:rPr>
                        <a:t> </a:t>
                      </a:r>
                      <a:r>
                        <a:rPr sz="1200" spc="-5" dirty="0">
                          <a:latin typeface="Arial"/>
                          <a:cs typeface="Arial"/>
                        </a:rPr>
                        <a:t>Euro)</a:t>
                      </a:r>
                      <a:endParaRPr sz="1200" dirty="0">
                        <a:latin typeface="Arial"/>
                        <a:cs typeface="Arial"/>
                      </a:endParaRPr>
                    </a:p>
                  </a:txBody>
                  <a:tcPr marL="0" marR="0" marT="698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3"/>
                  </a:ext>
                </a:extLst>
              </a:tr>
              <a:tr h="1395412">
                <a:tc>
                  <a:txBody>
                    <a:bodyPr/>
                    <a:lstStyle/>
                    <a:p>
                      <a:pPr>
                        <a:lnSpc>
                          <a:spcPct val="100000"/>
                        </a:lnSpc>
                      </a:pPr>
                      <a:endParaRPr sz="1300">
                        <a:latin typeface="Times New Roman"/>
                        <a:cs typeface="Times New Roman"/>
                      </a:endParaRPr>
                    </a:p>
                    <a:p>
                      <a:pPr>
                        <a:lnSpc>
                          <a:spcPct val="100000"/>
                        </a:lnSpc>
                      </a:pPr>
                      <a:endParaRPr sz="1300">
                        <a:latin typeface="Times New Roman"/>
                        <a:cs typeface="Times New Roman"/>
                      </a:endParaRPr>
                    </a:p>
                    <a:p>
                      <a:pPr>
                        <a:lnSpc>
                          <a:spcPct val="100000"/>
                        </a:lnSpc>
                        <a:spcBef>
                          <a:spcPts val="25"/>
                        </a:spcBef>
                      </a:pPr>
                      <a:endParaRPr sz="1100">
                        <a:latin typeface="Times New Roman"/>
                        <a:cs typeface="Times New Roman"/>
                      </a:endParaRPr>
                    </a:p>
                    <a:p>
                      <a:pPr marL="66040">
                        <a:lnSpc>
                          <a:spcPct val="100000"/>
                        </a:lnSpc>
                        <a:spcBef>
                          <a:spcPts val="5"/>
                        </a:spcBef>
                      </a:pPr>
                      <a:r>
                        <a:rPr sz="1200" b="1" spc="-5" dirty="0">
                          <a:latin typeface="Arial"/>
                          <a:cs typeface="Arial"/>
                        </a:rPr>
                        <a:t>Metodi di</a:t>
                      </a:r>
                      <a:r>
                        <a:rPr sz="1200" b="1" spc="15" dirty="0">
                          <a:latin typeface="Arial"/>
                          <a:cs typeface="Arial"/>
                        </a:rPr>
                        <a:t> </a:t>
                      </a:r>
                      <a:r>
                        <a:rPr sz="1200" b="1" spc="-5" dirty="0">
                          <a:latin typeface="Arial"/>
                          <a:cs typeface="Arial"/>
                        </a:rPr>
                        <a:t>Calcolo</a:t>
                      </a:r>
                      <a:endParaRPr sz="120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a:lnSpc>
                          <a:spcPct val="100000"/>
                        </a:lnSpc>
                      </a:pPr>
                      <a:endParaRPr sz="1250">
                        <a:latin typeface="Times New Roman"/>
                        <a:cs typeface="Times New Roman"/>
                      </a:endParaRPr>
                    </a:p>
                    <a:p>
                      <a:pPr marL="66675" marR="455930">
                        <a:lnSpc>
                          <a:spcPct val="110800"/>
                        </a:lnSpc>
                      </a:pPr>
                      <a:r>
                        <a:rPr sz="1200" spc="-5" dirty="0">
                          <a:latin typeface="Arial"/>
                          <a:cs typeface="Arial"/>
                        </a:rPr>
                        <a:t>Calcolo ex-ante basato</a:t>
                      </a:r>
                      <a:r>
                        <a:rPr sz="1200" spc="-100" dirty="0">
                          <a:latin typeface="Arial"/>
                          <a:cs typeface="Arial"/>
                        </a:rPr>
                        <a:t> </a:t>
                      </a:r>
                      <a:r>
                        <a:rPr sz="1200" spc="-5" dirty="0">
                          <a:latin typeface="Arial"/>
                          <a:cs typeface="Arial"/>
                        </a:rPr>
                        <a:t>su  un</a:t>
                      </a:r>
                      <a:r>
                        <a:rPr sz="1200" spc="-25" dirty="0">
                          <a:latin typeface="Arial"/>
                          <a:cs typeface="Arial"/>
                        </a:rPr>
                        <a:t> </a:t>
                      </a:r>
                      <a:r>
                        <a:rPr sz="1200" dirty="0">
                          <a:latin typeface="Arial"/>
                          <a:cs typeface="Arial"/>
                        </a:rPr>
                        <a:t>metodo:</a:t>
                      </a:r>
                      <a:endParaRPr sz="1200">
                        <a:latin typeface="Arial"/>
                        <a:cs typeface="Arial"/>
                      </a:endParaRPr>
                    </a:p>
                    <a:p>
                      <a:pPr marL="66675" marR="1753870">
                        <a:lnSpc>
                          <a:spcPct val="110800"/>
                        </a:lnSpc>
                        <a:spcBef>
                          <a:spcPts val="15"/>
                        </a:spcBef>
                      </a:pPr>
                      <a:r>
                        <a:rPr sz="1200" b="1" spc="-5" dirty="0">
                          <a:latin typeface="Arial"/>
                          <a:cs typeface="Arial"/>
                        </a:rPr>
                        <a:t>g</a:t>
                      </a:r>
                      <a:r>
                        <a:rPr sz="1200" b="1" dirty="0">
                          <a:latin typeface="Arial"/>
                          <a:cs typeface="Arial"/>
                        </a:rPr>
                        <a:t>i</a:t>
                      </a:r>
                      <a:r>
                        <a:rPr sz="1200" b="1" spc="-5" dirty="0">
                          <a:latin typeface="Arial"/>
                          <a:cs typeface="Arial"/>
                        </a:rPr>
                        <a:t>u</a:t>
                      </a:r>
                      <a:r>
                        <a:rPr sz="1200" b="1" dirty="0">
                          <a:latin typeface="Arial"/>
                          <a:cs typeface="Arial"/>
                        </a:rPr>
                        <a:t>s</a:t>
                      </a:r>
                      <a:r>
                        <a:rPr sz="1200" b="1" spc="-5" dirty="0">
                          <a:latin typeface="Arial"/>
                          <a:cs typeface="Arial"/>
                        </a:rPr>
                        <a:t>t</a:t>
                      </a:r>
                      <a:r>
                        <a:rPr sz="1200" b="1" dirty="0">
                          <a:latin typeface="Arial"/>
                          <a:cs typeface="Arial"/>
                        </a:rPr>
                        <a:t>o  </a:t>
                      </a:r>
                      <a:r>
                        <a:rPr sz="1200" b="1" spc="-5" dirty="0">
                          <a:latin typeface="Arial"/>
                          <a:cs typeface="Arial"/>
                        </a:rPr>
                        <a:t>equo</a:t>
                      </a:r>
                      <a:endParaRPr sz="1200">
                        <a:latin typeface="Arial"/>
                        <a:cs typeface="Arial"/>
                      </a:endParaRPr>
                    </a:p>
                    <a:p>
                      <a:pPr marL="66675">
                        <a:lnSpc>
                          <a:spcPct val="100000"/>
                        </a:lnSpc>
                        <a:spcBef>
                          <a:spcPts val="225"/>
                        </a:spcBef>
                      </a:pPr>
                      <a:r>
                        <a:rPr sz="1200" b="1" spc="-5" dirty="0">
                          <a:latin typeface="Arial"/>
                          <a:cs typeface="Arial"/>
                        </a:rPr>
                        <a:t>verificabile</a:t>
                      </a:r>
                      <a:endParaRPr sz="120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marL="66675" algn="just">
                        <a:lnSpc>
                          <a:spcPts val="1220"/>
                        </a:lnSpc>
                        <a:spcBef>
                          <a:spcPts val="550"/>
                        </a:spcBef>
                      </a:pPr>
                      <a:r>
                        <a:rPr sz="1200" spc="-5" dirty="0">
                          <a:latin typeface="Arial"/>
                          <a:cs typeface="Arial"/>
                        </a:rPr>
                        <a:t>Calcolo </a:t>
                      </a:r>
                      <a:r>
                        <a:rPr sz="1200" b="1" spc="-5" dirty="0">
                          <a:latin typeface="Arial"/>
                          <a:cs typeface="Arial"/>
                        </a:rPr>
                        <a:t>ex-ante </a:t>
                      </a:r>
                      <a:r>
                        <a:rPr sz="1200" spc="-5" dirty="0">
                          <a:latin typeface="Arial"/>
                          <a:cs typeface="Arial"/>
                        </a:rPr>
                        <a:t>basato su un</a:t>
                      </a:r>
                      <a:r>
                        <a:rPr sz="1200" spc="-95" dirty="0">
                          <a:latin typeface="Arial"/>
                          <a:cs typeface="Arial"/>
                        </a:rPr>
                        <a:t> </a:t>
                      </a:r>
                      <a:r>
                        <a:rPr sz="1200" dirty="0">
                          <a:latin typeface="Arial"/>
                          <a:cs typeface="Arial"/>
                        </a:rPr>
                        <a:t>metodo</a:t>
                      </a:r>
                    </a:p>
                    <a:p>
                      <a:pPr marL="66675" algn="just">
                        <a:lnSpc>
                          <a:spcPts val="1220"/>
                        </a:lnSpc>
                      </a:pPr>
                      <a:r>
                        <a:rPr sz="1200" b="1" spc="-5" dirty="0">
                          <a:latin typeface="Arial"/>
                          <a:cs typeface="Arial"/>
                        </a:rPr>
                        <a:t>giusto, equo e verificabile </a:t>
                      </a:r>
                      <a:r>
                        <a:rPr sz="1200" spc="-5" dirty="0">
                          <a:latin typeface="Arial"/>
                          <a:cs typeface="Arial"/>
                        </a:rPr>
                        <a:t>(ora anche </a:t>
                      </a:r>
                      <a:r>
                        <a:rPr sz="1200" b="1" spc="-5" dirty="0">
                          <a:latin typeface="Arial"/>
                          <a:cs typeface="Arial"/>
                        </a:rPr>
                        <a:t>valutazione di</a:t>
                      </a:r>
                      <a:r>
                        <a:rPr sz="1200" b="1" spc="55" dirty="0">
                          <a:latin typeface="Arial"/>
                          <a:cs typeface="Arial"/>
                        </a:rPr>
                        <a:t> </a:t>
                      </a:r>
                      <a:r>
                        <a:rPr sz="1200" b="1" spc="-5" dirty="0">
                          <a:latin typeface="Arial"/>
                          <a:cs typeface="Arial"/>
                        </a:rPr>
                        <a:t>esperti</a:t>
                      </a:r>
                      <a:r>
                        <a:rPr sz="1200" spc="-5" dirty="0">
                          <a:latin typeface="Arial"/>
                          <a:cs typeface="Arial"/>
                        </a:rPr>
                        <a:t>)</a:t>
                      </a:r>
                      <a:endParaRPr sz="1200" dirty="0">
                        <a:latin typeface="Arial"/>
                        <a:cs typeface="Arial"/>
                      </a:endParaRPr>
                    </a:p>
                    <a:p>
                      <a:pPr marL="66675" algn="just">
                        <a:lnSpc>
                          <a:spcPts val="1380"/>
                        </a:lnSpc>
                        <a:spcBef>
                          <a:spcPts val="180"/>
                        </a:spcBef>
                      </a:pPr>
                      <a:r>
                        <a:rPr sz="1200" spc="-5" dirty="0">
                          <a:latin typeface="Arial"/>
                          <a:cs typeface="Arial"/>
                        </a:rPr>
                        <a:t>Inoltre si possono </a:t>
                      </a:r>
                      <a:r>
                        <a:rPr sz="1200" spc="-10" dirty="0">
                          <a:latin typeface="Arial"/>
                          <a:cs typeface="Arial"/>
                        </a:rPr>
                        <a:t>utilizzare </a:t>
                      </a:r>
                      <a:r>
                        <a:rPr sz="1200" dirty="0">
                          <a:latin typeface="Arial"/>
                          <a:cs typeface="Arial"/>
                        </a:rPr>
                        <a:t>metodi </a:t>
                      </a:r>
                      <a:r>
                        <a:rPr sz="1200" spc="-5" dirty="0">
                          <a:latin typeface="Arial"/>
                          <a:cs typeface="Arial"/>
                        </a:rPr>
                        <a:t>addizionali di</a:t>
                      </a:r>
                      <a:r>
                        <a:rPr sz="1200" spc="-125" dirty="0">
                          <a:latin typeface="Arial"/>
                          <a:cs typeface="Arial"/>
                        </a:rPr>
                        <a:t> </a:t>
                      </a:r>
                      <a:r>
                        <a:rPr sz="1200" spc="-5" dirty="0">
                          <a:latin typeface="Arial"/>
                          <a:cs typeface="Arial"/>
                        </a:rPr>
                        <a:t>calcolo:</a:t>
                      </a:r>
                      <a:endParaRPr sz="1200" dirty="0">
                        <a:latin typeface="Arial"/>
                        <a:cs typeface="Arial"/>
                      </a:endParaRPr>
                    </a:p>
                    <a:p>
                      <a:pPr marL="152400" indent="-85725" algn="just">
                        <a:lnSpc>
                          <a:spcPts val="1165"/>
                        </a:lnSpc>
                        <a:buChar char="•"/>
                        <a:tabLst>
                          <a:tab pos="152400" algn="l"/>
                        </a:tabLst>
                      </a:pPr>
                      <a:r>
                        <a:rPr sz="1200" spc="-5" dirty="0">
                          <a:latin typeface="Arial"/>
                          <a:cs typeface="Arial"/>
                        </a:rPr>
                        <a:t>uso dei sistemi dell'UE esistenti per tipi simili di</a:t>
                      </a:r>
                      <a:r>
                        <a:rPr sz="1200" spc="-90" dirty="0">
                          <a:latin typeface="Arial"/>
                          <a:cs typeface="Arial"/>
                        </a:rPr>
                        <a:t> </a:t>
                      </a:r>
                      <a:r>
                        <a:rPr sz="1200" spc="-5" dirty="0">
                          <a:latin typeface="Arial"/>
                          <a:cs typeface="Arial"/>
                        </a:rPr>
                        <a:t>operazioni</a:t>
                      </a:r>
                      <a:endParaRPr sz="1200" dirty="0">
                        <a:latin typeface="Arial"/>
                        <a:cs typeface="Arial"/>
                      </a:endParaRPr>
                    </a:p>
                    <a:p>
                      <a:pPr marL="66675" algn="just">
                        <a:lnSpc>
                          <a:spcPts val="1000"/>
                        </a:lnSpc>
                      </a:pPr>
                      <a:r>
                        <a:rPr sz="1200" spc="-5" dirty="0">
                          <a:latin typeface="Arial"/>
                          <a:cs typeface="Arial"/>
                        </a:rPr>
                        <a:t>e di</a:t>
                      </a:r>
                      <a:r>
                        <a:rPr sz="1200" spc="-20" dirty="0">
                          <a:latin typeface="Arial"/>
                          <a:cs typeface="Arial"/>
                        </a:rPr>
                        <a:t> </a:t>
                      </a:r>
                      <a:r>
                        <a:rPr sz="1200" spc="-5" dirty="0">
                          <a:latin typeface="Arial"/>
                          <a:cs typeface="Arial"/>
                        </a:rPr>
                        <a:t>beneficiari</a:t>
                      </a:r>
                      <a:endParaRPr sz="1200" dirty="0">
                        <a:latin typeface="Arial"/>
                        <a:cs typeface="Arial"/>
                      </a:endParaRPr>
                    </a:p>
                    <a:p>
                      <a:pPr marL="152400" indent="-85725" algn="just">
                        <a:lnSpc>
                          <a:spcPts val="994"/>
                        </a:lnSpc>
                        <a:buChar char="•"/>
                        <a:tabLst>
                          <a:tab pos="152400" algn="l"/>
                        </a:tabLst>
                      </a:pPr>
                      <a:r>
                        <a:rPr sz="1200" spc="-5" dirty="0">
                          <a:latin typeface="Arial"/>
                          <a:cs typeface="Arial"/>
                        </a:rPr>
                        <a:t>uso dei sistemi nazionali esistenti per tipi simili di</a:t>
                      </a:r>
                      <a:r>
                        <a:rPr sz="1200" spc="-100" dirty="0">
                          <a:latin typeface="Arial"/>
                          <a:cs typeface="Arial"/>
                        </a:rPr>
                        <a:t> </a:t>
                      </a:r>
                      <a:r>
                        <a:rPr sz="1200" spc="-5" dirty="0">
                          <a:latin typeface="Arial"/>
                          <a:cs typeface="Arial"/>
                        </a:rPr>
                        <a:t>operazioni</a:t>
                      </a:r>
                      <a:endParaRPr sz="1200" dirty="0">
                        <a:latin typeface="Arial"/>
                        <a:cs typeface="Arial"/>
                      </a:endParaRPr>
                    </a:p>
                    <a:p>
                      <a:pPr marL="66675" algn="just">
                        <a:lnSpc>
                          <a:spcPts val="1000"/>
                        </a:lnSpc>
                      </a:pPr>
                      <a:r>
                        <a:rPr sz="1200" spc="-5" dirty="0">
                          <a:latin typeface="Arial"/>
                          <a:cs typeface="Arial"/>
                        </a:rPr>
                        <a:t>e di</a:t>
                      </a:r>
                      <a:r>
                        <a:rPr sz="1200" spc="-20" dirty="0">
                          <a:latin typeface="Arial"/>
                          <a:cs typeface="Arial"/>
                        </a:rPr>
                        <a:t> </a:t>
                      </a:r>
                      <a:r>
                        <a:rPr sz="1200" spc="-5" dirty="0">
                          <a:latin typeface="Arial"/>
                          <a:cs typeface="Arial"/>
                        </a:rPr>
                        <a:t>beneficiari</a:t>
                      </a:r>
                      <a:endParaRPr sz="1200" dirty="0">
                        <a:latin typeface="Arial"/>
                        <a:cs typeface="Arial"/>
                      </a:endParaRPr>
                    </a:p>
                    <a:p>
                      <a:pPr marL="152400" indent="-85725" algn="just">
                        <a:lnSpc>
                          <a:spcPts val="1225"/>
                        </a:lnSpc>
                        <a:buChar char="•"/>
                        <a:tabLst>
                          <a:tab pos="152400" algn="l"/>
                        </a:tabLst>
                      </a:pPr>
                      <a:r>
                        <a:rPr sz="1200" spc="-5" dirty="0">
                          <a:latin typeface="Arial"/>
                          <a:cs typeface="Arial"/>
                        </a:rPr>
                        <a:t>ora per FESR, FSE: uso di un progetto di bilancio </a:t>
                      </a:r>
                      <a:r>
                        <a:rPr sz="1200" dirty="0">
                          <a:latin typeface="Arial"/>
                          <a:cs typeface="Arial"/>
                        </a:rPr>
                        <a:t>adottato </a:t>
                      </a:r>
                      <a:r>
                        <a:rPr sz="1200" spc="-5" dirty="0">
                          <a:latin typeface="Arial"/>
                          <a:cs typeface="Arial"/>
                        </a:rPr>
                        <a:t>ex</a:t>
                      </a:r>
                      <a:r>
                        <a:rPr sz="1200" spc="-65" dirty="0">
                          <a:latin typeface="Arial"/>
                          <a:cs typeface="Arial"/>
                        </a:rPr>
                        <a:t> </a:t>
                      </a:r>
                      <a:r>
                        <a:rPr sz="1200" dirty="0">
                          <a:latin typeface="Arial"/>
                          <a:cs typeface="Arial"/>
                        </a:rPr>
                        <a:t>ante</a:t>
                      </a:r>
                    </a:p>
                  </a:txBody>
                  <a:tcPr marL="0" marR="0" marT="698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4"/>
                  </a:ext>
                </a:extLst>
              </a:tr>
              <a:tr h="1066800">
                <a:tc>
                  <a:txBody>
                    <a:bodyPr/>
                    <a:lstStyle/>
                    <a:p>
                      <a:pPr>
                        <a:lnSpc>
                          <a:spcPct val="100000"/>
                        </a:lnSpc>
                        <a:spcBef>
                          <a:spcPts val="20"/>
                        </a:spcBef>
                      </a:pPr>
                      <a:endParaRPr sz="1700">
                        <a:latin typeface="Times New Roman"/>
                        <a:cs typeface="Times New Roman"/>
                      </a:endParaRPr>
                    </a:p>
                    <a:p>
                      <a:pPr marL="66040" marR="429259">
                        <a:lnSpc>
                          <a:spcPct val="70000"/>
                        </a:lnSpc>
                        <a:spcBef>
                          <a:spcPts val="5"/>
                        </a:spcBef>
                      </a:pPr>
                      <a:r>
                        <a:rPr sz="1200" b="1" spc="-5" dirty="0">
                          <a:latin typeface="Arial"/>
                          <a:cs typeface="Arial"/>
                        </a:rPr>
                        <a:t>Finanziamento a tasso  forfettario</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a:lnSpc>
                          <a:spcPct val="100000"/>
                        </a:lnSpc>
                        <a:spcBef>
                          <a:spcPts val="50"/>
                        </a:spcBef>
                      </a:pPr>
                      <a:endParaRPr sz="1200">
                        <a:latin typeface="Times New Roman"/>
                        <a:cs typeface="Times New Roman"/>
                      </a:endParaRPr>
                    </a:p>
                    <a:p>
                      <a:pPr marL="66675" marR="113030">
                        <a:lnSpc>
                          <a:spcPct val="111200"/>
                        </a:lnSpc>
                        <a:spcBef>
                          <a:spcPts val="5"/>
                        </a:spcBef>
                      </a:pPr>
                      <a:r>
                        <a:rPr sz="1200" dirty="0">
                          <a:latin typeface="Arial"/>
                          <a:cs typeface="Arial"/>
                        </a:rPr>
                        <a:t>Il </a:t>
                      </a:r>
                      <a:r>
                        <a:rPr sz="1200" spc="-5" dirty="0">
                          <a:latin typeface="Arial"/>
                          <a:cs typeface="Arial"/>
                        </a:rPr>
                        <a:t>finanziamento a </a:t>
                      </a:r>
                      <a:r>
                        <a:rPr sz="1200" dirty="0">
                          <a:latin typeface="Arial"/>
                          <a:cs typeface="Arial"/>
                        </a:rPr>
                        <a:t>tasso  </a:t>
                      </a:r>
                      <a:r>
                        <a:rPr sz="1200" spc="-5" dirty="0">
                          <a:latin typeface="Arial"/>
                          <a:cs typeface="Arial"/>
                        </a:rPr>
                        <a:t>forfettario è usato per calcolare  </a:t>
                      </a:r>
                      <a:r>
                        <a:rPr sz="1200" b="1" spc="-5" dirty="0">
                          <a:latin typeface="Arial"/>
                          <a:cs typeface="Arial"/>
                        </a:rPr>
                        <a:t>soltanto </a:t>
                      </a:r>
                      <a:r>
                        <a:rPr sz="1200" b="1" dirty="0">
                          <a:latin typeface="Arial"/>
                          <a:cs typeface="Arial"/>
                        </a:rPr>
                        <a:t>i </a:t>
                      </a:r>
                      <a:r>
                        <a:rPr sz="1200" b="1" spc="-5" dirty="0">
                          <a:latin typeface="Arial"/>
                          <a:cs typeface="Arial"/>
                        </a:rPr>
                        <a:t>Costi</a:t>
                      </a:r>
                      <a:r>
                        <a:rPr sz="1200" b="1" dirty="0">
                          <a:latin typeface="Arial"/>
                          <a:cs typeface="Arial"/>
                        </a:rPr>
                        <a:t> </a:t>
                      </a:r>
                      <a:r>
                        <a:rPr sz="1200" b="1" spc="-5" dirty="0">
                          <a:latin typeface="Arial"/>
                          <a:cs typeface="Arial"/>
                        </a:rPr>
                        <a:t>Indiretti</a:t>
                      </a:r>
                      <a:endParaRPr sz="1200">
                        <a:latin typeface="Arial"/>
                        <a:cs typeface="Arial"/>
                      </a:endParaRPr>
                    </a:p>
                  </a:txBody>
                  <a:tcPr marL="0" marR="0" marT="63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marL="210185" indent="-109220">
                        <a:lnSpc>
                          <a:spcPts val="1220"/>
                        </a:lnSpc>
                        <a:spcBef>
                          <a:spcPts val="550"/>
                        </a:spcBef>
                        <a:buChar char="•"/>
                        <a:tabLst>
                          <a:tab pos="210820" algn="l"/>
                        </a:tabLst>
                      </a:pPr>
                      <a:r>
                        <a:rPr sz="1200" dirty="0">
                          <a:latin typeface="Arial"/>
                          <a:cs typeface="Arial"/>
                        </a:rPr>
                        <a:t>Il </a:t>
                      </a:r>
                      <a:r>
                        <a:rPr sz="1200" spc="-5" dirty="0">
                          <a:latin typeface="Arial"/>
                          <a:cs typeface="Arial"/>
                        </a:rPr>
                        <a:t>finanziamento a </a:t>
                      </a:r>
                      <a:r>
                        <a:rPr sz="1200" dirty="0">
                          <a:latin typeface="Arial"/>
                          <a:cs typeface="Arial"/>
                        </a:rPr>
                        <a:t>tasso forfettario </a:t>
                      </a:r>
                      <a:r>
                        <a:rPr sz="1200" spc="-5" dirty="0">
                          <a:latin typeface="Arial"/>
                          <a:cs typeface="Arial"/>
                        </a:rPr>
                        <a:t>può essere usato per</a:t>
                      </a:r>
                      <a:r>
                        <a:rPr sz="1200" spc="-135" dirty="0">
                          <a:latin typeface="Arial"/>
                          <a:cs typeface="Arial"/>
                        </a:rPr>
                        <a:t> </a:t>
                      </a:r>
                      <a:r>
                        <a:rPr sz="1200" spc="-5" dirty="0">
                          <a:latin typeface="Arial"/>
                          <a:cs typeface="Arial"/>
                        </a:rPr>
                        <a:t>calcolare</a:t>
                      </a:r>
                      <a:endParaRPr sz="1200" dirty="0">
                        <a:latin typeface="Arial"/>
                        <a:cs typeface="Arial"/>
                      </a:endParaRPr>
                    </a:p>
                    <a:p>
                      <a:pPr marL="210185">
                        <a:lnSpc>
                          <a:spcPts val="1220"/>
                        </a:lnSpc>
                      </a:pPr>
                      <a:r>
                        <a:rPr sz="1200" b="1" spc="-5" dirty="0">
                          <a:latin typeface="Arial"/>
                          <a:cs typeface="Arial"/>
                        </a:rPr>
                        <a:t>qualsiasi categoria di</a:t>
                      </a:r>
                      <a:r>
                        <a:rPr sz="1200" b="1" spc="-35" dirty="0">
                          <a:latin typeface="Arial"/>
                          <a:cs typeface="Arial"/>
                        </a:rPr>
                        <a:t> </a:t>
                      </a:r>
                      <a:r>
                        <a:rPr sz="1200" b="1" spc="-5" dirty="0">
                          <a:latin typeface="Arial"/>
                          <a:cs typeface="Arial"/>
                        </a:rPr>
                        <a:t>costi</a:t>
                      </a:r>
                      <a:endParaRPr sz="1200" dirty="0">
                        <a:latin typeface="Arial"/>
                        <a:cs typeface="Arial"/>
                      </a:endParaRPr>
                    </a:p>
                    <a:p>
                      <a:pPr marL="210185" indent="-109220">
                        <a:lnSpc>
                          <a:spcPts val="1220"/>
                        </a:lnSpc>
                        <a:spcBef>
                          <a:spcPts val="565"/>
                        </a:spcBef>
                        <a:buChar char="•"/>
                        <a:tabLst>
                          <a:tab pos="210820" algn="l"/>
                        </a:tabLst>
                      </a:pPr>
                      <a:r>
                        <a:rPr sz="1200" spc="-5" dirty="0">
                          <a:latin typeface="Arial"/>
                          <a:cs typeface="Arial"/>
                        </a:rPr>
                        <a:t>Per il FSE: </a:t>
                      </a:r>
                      <a:r>
                        <a:rPr sz="1200" dirty="0">
                          <a:latin typeface="Arial"/>
                          <a:cs typeface="Arial"/>
                        </a:rPr>
                        <a:t>tasso forfettario fino </a:t>
                      </a:r>
                      <a:r>
                        <a:rPr sz="1200" spc="-5" dirty="0">
                          <a:latin typeface="Arial"/>
                          <a:cs typeface="Arial"/>
                        </a:rPr>
                        <a:t>al 40% dei </a:t>
                      </a:r>
                      <a:r>
                        <a:rPr sz="1200" dirty="0">
                          <a:latin typeface="Arial"/>
                          <a:cs typeface="Arial"/>
                        </a:rPr>
                        <a:t>costi </a:t>
                      </a:r>
                      <a:r>
                        <a:rPr sz="1200" spc="-5" dirty="0">
                          <a:latin typeface="Arial"/>
                          <a:cs typeface="Arial"/>
                        </a:rPr>
                        <a:t>ammissibili</a:t>
                      </a:r>
                      <a:r>
                        <a:rPr sz="1200" spc="-130" dirty="0">
                          <a:latin typeface="Arial"/>
                          <a:cs typeface="Arial"/>
                        </a:rPr>
                        <a:t> </a:t>
                      </a:r>
                      <a:r>
                        <a:rPr sz="1200" spc="-5" dirty="0">
                          <a:latin typeface="Arial"/>
                          <a:cs typeface="Arial"/>
                        </a:rPr>
                        <a:t>diretti</a:t>
                      </a:r>
                      <a:endParaRPr sz="1200" dirty="0">
                        <a:latin typeface="Arial"/>
                        <a:cs typeface="Arial"/>
                      </a:endParaRPr>
                    </a:p>
                    <a:p>
                      <a:pPr marL="210185">
                        <a:lnSpc>
                          <a:spcPts val="1000"/>
                        </a:lnSpc>
                      </a:pPr>
                      <a:r>
                        <a:rPr sz="1200" spc="-5" dirty="0">
                          <a:latin typeface="Arial"/>
                          <a:cs typeface="Arial"/>
                        </a:rPr>
                        <a:t>per il personale per calcolare </a:t>
                      </a:r>
                      <a:r>
                        <a:rPr sz="1200" dirty="0">
                          <a:latin typeface="Arial"/>
                          <a:cs typeface="Arial"/>
                        </a:rPr>
                        <a:t>tutti </a:t>
                      </a:r>
                      <a:r>
                        <a:rPr sz="1200" spc="-10" dirty="0">
                          <a:latin typeface="Arial"/>
                          <a:cs typeface="Arial"/>
                        </a:rPr>
                        <a:t>gli </a:t>
                      </a:r>
                      <a:r>
                        <a:rPr sz="1200" spc="-5" dirty="0">
                          <a:latin typeface="Arial"/>
                          <a:cs typeface="Arial"/>
                        </a:rPr>
                        <a:t>altri </a:t>
                      </a:r>
                      <a:r>
                        <a:rPr sz="1200" dirty="0">
                          <a:latin typeface="Arial"/>
                          <a:cs typeface="Arial"/>
                        </a:rPr>
                        <a:t>costi </a:t>
                      </a:r>
                      <a:r>
                        <a:rPr sz="1200" spc="-5" dirty="0">
                          <a:latin typeface="Arial"/>
                          <a:cs typeface="Arial"/>
                        </a:rPr>
                        <a:t>del</a:t>
                      </a:r>
                      <a:r>
                        <a:rPr sz="1200" spc="-100" dirty="0">
                          <a:latin typeface="Arial"/>
                          <a:cs typeface="Arial"/>
                        </a:rPr>
                        <a:t> </a:t>
                      </a:r>
                      <a:r>
                        <a:rPr sz="1200" spc="-5" dirty="0">
                          <a:latin typeface="Arial"/>
                          <a:cs typeface="Arial"/>
                        </a:rPr>
                        <a:t>progetto</a:t>
                      </a:r>
                      <a:endParaRPr sz="1200" dirty="0">
                        <a:latin typeface="Arial"/>
                        <a:cs typeface="Arial"/>
                      </a:endParaRPr>
                    </a:p>
                    <a:p>
                      <a:pPr marL="210185">
                        <a:lnSpc>
                          <a:spcPts val="1225"/>
                        </a:lnSpc>
                      </a:pPr>
                      <a:r>
                        <a:rPr sz="1200" b="1" spc="-5" dirty="0">
                          <a:latin typeface="Arial"/>
                          <a:cs typeface="Arial"/>
                        </a:rPr>
                        <a:t>(esteso </a:t>
                      </a:r>
                      <a:r>
                        <a:rPr sz="1200" b="1" dirty="0">
                          <a:latin typeface="Arial"/>
                          <a:cs typeface="Arial"/>
                        </a:rPr>
                        <a:t>al </a:t>
                      </a:r>
                      <a:r>
                        <a:rPr sz="1200" b="1" spc="-5" dirty="0">
                          <a:latin typeface="Arial"/>
                          <a:cs typeface="Arial"/>
                        </a:rPr>
                        <a:t>FESR dal Regolamento Omnibus 1046 del 2018)</a:t>
                      </a:r>
                      <a:endParaRPr sz="1200" dirty="0">
                        <a:latin typeface="Arial"/>
                        <a:cs typeface="Arial"/>
                      </a:endParaRPr>
                    </a:p>
                  </a:txBody>
                  <a:tcPr marL="0" marR="0" marT="698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5"/>
                  </a:ext>
                </a:extLst>
              </a:tr>
              <a:tr h="1173163">
                <a:tc>
                  <a:txBody>
                    <a:bodyPr/>
                    <a:lstStyle/>
                    <a:p>
                      <a:pPr>
                        <a:lnSpc>
                          <a:spcPct val="100000"/>
                        </a:lnSpc>
                        <a:spcBef>
                          <a:spcPts val="50"/>
                        </a:spcBef>
                      </a:pPr>
                      <a:endParaRPr sz="1300" dirty="0">
                        <a:latin typeface="Times New Roman"/>
                        <a:cs typeface="Times New Roman"/>
                      </a:endParaRPr>
                    </a:p>
                    <a:p>
                      <a:pPr marL="66040">
                        <a:lnSpc>
                          <a:spcPts val="1225"/>
                        </a:lnSpc>
                      </a:pPr>
                      <a:r>
                        <a:rPr sz="1200" b="1" spc="-5" dirty="0">
                          <a:latin typeface="Arial"/>
                          <a:cs typeface="Arial"/>
                        </a:rPr>
                        <a:t>Finanziamento a</a:t>
                      </a:r>
                      <a:r>
                        <a:rPr sz="1200" b="1" spc="-25" dirty="0">
                          <a:latin typeface="Arial"/>
                          <a:cs typeface="Arial"/>
                        </a:rPr>
                        <a:t> </a:t>
                      </a:r>
                      <a:r>
                        <a:rPr sz="1200" b="1" spc="-5" dirty="0">
                          <a:latin typeface="Arial"/>
                          <a:cs typeface="Arial"/>
                        </a:rPr>
                        <a:t>tasso</a:t>
                      </a:r>
                      <a:endParaRPr sz="1200" dirty="0">
                        <a:latin typeface="Arial"/>
                        <a:cs typeface="Arial"/>
                      </a:endParaRPr>
                    </a:p>
                    <a:p>
                      <a:pPr marL="66040" marR="558800">
                        <a:lnSpc>
                          <a:spcPct val="69200"/>
                        </a:lnSpc>
                        <a:spcBef>
                          <a:spcPts val="229"/>
                        </a:spcBef>
                      </a:pPr>
                      <a:r>
                        <a:rPr sz="1200" b="1" spc="-5" dirty="0">
                          <a:latin typeface="Arial"/>
                          <a:cs typeface="Arial"/>
                        </a:rPr>
                        <a:t>forfettario per </a:t>
                      </a:r>
                      <a:r>
                        <a:rPr sz="1200" b="1" dirty="0">
                          <a:latin typeface="Arial"/>
                          <a:cs typeface="Arial"/>
                        </a:rPr>
                        <a:t>i </a:t>
                      </a:r>
                      <a:r>
                        <a:rPr sz="1200" b="1" spc="-5" dirty="0">
                          <a:latin typeface="Arial"/>
                          <a:cs typeface="Arial"/>
                        </a:rPr>
                        <a:t>Costi  Indiretti</a:t>
                      </a:r>
                      <a:endParaRPr sz="1200" dirty="0">
                        <a:latin typeface="Arial"/>
                        <a:cs typeface="Arial"/>
                      </a:endParaRPr>
                    </a:p>
                  </a:txBody>
                  <a:tcPr marL="0" marR="0" marT="63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a:lnSpc>
                          <a:spcPct val="100000"/>
                        </a:lnSpc>
                        <a:spcBef>
                          <a:spcPts val="50"/>
                        </a:spcBef>
                      </a:pPr>
                      <a:endParaRPr sz="1200" dirty="0">
                        <a:latin typeface="Times New Roman"/>
                        <a:cs typeface="Times New Roman"/>
                      </a:endParaRPr>
                    </a:p>
                    <a:p>
                      <a:pPr marL="66675" marR="315595" algn="just">
                        <a:lnSpc>
                          <a:spcPct val="111200"/>
                        </a:lnSpc>
                        <a:spcBef>
                          <a:spcPts val="5"/>
                        </a:spcBef>
                      </a:pPr>
                      <a:r>
                        <a:rPr sz="1200" spc="-25" dirty="0">
                          <a:latin typeface="Arial"/>
                          <a:cs typeface="Arial"/>
                        </a:rPr>
                        <a:t>Tasso </a:t>
                      </a:r>
                      <a:r>
                        <a:rPr sz="1200" dirty="0">
                          <a:latin typeface="Arial"/>
                          <a:cs typeface="Arial"/>
                        </a:rPr>
                        <a:t>forfettario massimo</a:t>
                      </a:r>
                      <a:r>
                        <a:rPr sz="1200" spc="-155" dirty="0">
                          <a:latin typeface="Arial"/>
                          <a:cs typeface="Arial"/>
                        </a:rPr>
                        <a:t> </a:t>
                      </a:r>
                      <a:r>
                        <a:rPr sz="1200" spc="-5" dirty="0">
                          <a:latin typeface="Arial"/>
                          <a:cs typeface="Arial"/>
                        </a:rPr>
                        <a:t>di  rimborso dei </a:t>
                      </a:r>
                      <a:r>
                        <a:rPr sz="1200" dirty="0">
                          <a:latin typeface="Arial"/>
                          <a:cs typeface="Arial"/>
                        </a:rPr>
                        <a:t>costi </a:t>
                      </a:r>
                      <a:r>
                        <a:rPr sz="1200" spc="-5" dirty="0">
                          <a:latin typeface="Arial"/>
                          <a:cs typeface="Arial"/>
                        </a:rPr>
                        <a:t>indiretti </a:t>
                      </a:r>
                      <a:r>
                        <a:rPr sz="1200" dirty="0">
                          <a:latin typeface="Arial"/>
                          <a:cs typeface="Arial"/>
                        </a:rPr>
                        <a:t>=  </a:t>
                      </a:r>
                      <a:r>
                        <a:rPr sz="1200" spc="-5" dirty="0">
                          <a:latin typeface="Arial"/>
                          <a:cs typeface="Arial"/>
                        </a:rPr>
                        <a:t>20% dei </a:t>
                      </a:r>
                      <a:r>
                        <a:rPr sz="1200" dirty="0">
                          <a:latin typeface="Arial"/>
                          <a:cs typeface="Arial"/>
                        </a:rPr>
                        <a:t>costi</a:t>
                      </a:r>
                      <a:r>
                        <a:rPr sz="1200" spc="-60" dirty="0">
                          <a:latin typeface="Arial"/>
                          <a:cs typeface="Arial"/>
                        </a:rPr>
                        <a:t> </a:t>
                      </a:r>
                      <a:r>
                        <a:rPr sz="1200" spc="-5" dirty="0">
                          <a:latin typeface="Arial"/>
                          <a:cs typeface="Arial"/>
                        </a:rPr>
                        <a:t>diretti</a:t>
                      </a:r>
                      <a:endParaRPr sz="1200" dirty="0">
                        <a:latin typeface="Arial"/>
                        <a:cs typeface="Arial"/>
                      </a:endParaRPr>
                    </a:p>
                  </a:txBody>
                  <a:tcPr marL="0" marR="0" marT="63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marL="210185" indent="-109220">
                        <a:lnSpc>
                          <a:spcPts val="1220"/>
                        </a:lnSpc>
                        <a:spcBef>
                          <a:spcPts val="550"/>
                        </a:spcBef>
                        <a:buChar char="•"/>
                        <a:tabLst>
                          <a:tab pos="210820" algn="l"/>
                        </a:tabLst>
                      </a:pPr>
                      <a:r>
                        <a:rPr sz="1200" spc="-25" dirty="0">
                          <a:latin typeface="Arial"/>
                          <a:cs typeface="Arial"/>
                        </a:rPr>
                        <a:t>Tasso </a:t>
                      </a:r>
                      <a:r>
                        <a:rPr sz="1200" dirty="0">
                          <a:latin typeface="Arial"/>
                          <a:cs typeface="Arial"/>
                        </a:rPr>
                        <a:t>forfettario massimo </a:t>
                      </a:r>
                      <a:r>
                        <a:rPr sz="1200" spc="-5" dirty="0">
                          <a:latin typeface="Arial"/>
                          <a:cs typeface="Arial"/>
                        </a:rPr>
                        <a:t>di rimborso dei </a:t>
                      </a:r>
                      <a:r>
                        <a:rPr sz="1200" dirty="0">
                          <a:latin typeface="Arial"/>
                          <a:cs typeface="Arial"/>
                        </a:rPr>
                        <a:t>costi</a:t>
                      </a:r>
                      <a:r>
                        <a:rPr sz="1200" spc="-130" dirty="0">
                          <a:latin typeface="Arial"/>
                          <a:cs typeface="Arial"/>
                        </a:rPr>
                        <a:t> </a:t>
                      </a:r>
                      <a:r>
                        <a:rPr sz="1200" spc="-5" dirty="0">
                          <a:latin typeface="Arial"/>
                          <a:cs typeface="Arial"/>
                        </a:rPr>
                        <a:t>indiretti</a:t>
                      </a:r>
                      <a:endParaRPr sz="1200" dirty="0">
                        <a:latin typeface="Arial"/>
                        <a:cs typeface="Arial"/>
                      </a:endParaRPr>
                    </a:p>
                    <a:p>
                      <a:pPr marL="210185">
                        <a:lnSpc>
                          <a:spcPts val="1000"/>
                        </a:lnSpc>
                      </a:pPr>
                      <a:r>
                        <a:rPr sz="1200" b="1" spc="-5" dirty="0">
                          <a:latin typeface="Arial"/>
                          <a:cs typeface="Arial"/>
                        </a:rPr>
                        <a:t>con requisito di calcolo da indicare </a:t>
                      </a:r>
                      <a:r>
                        <a:rPr sz="1200" dirty="0">
                          <a:latin typeface="Arial"/>
                          <a:cs typeface="Arial"/>
                        </a:rPr>
                        <a:t>= max </a:t>
                      </a:r>
                      <a:r>
                        <a:rPr sz="1200" spc="-5" dirty="0">
                          <a:latin typeface="Arial"/>
                          <a:cs typeface="Arial"/>
                        </a:rPr>
                        <a:t>25% dei </a:t>
                      </a:r>
                      <a:r>
                        <a:rPr sz="1200" dirty="0">
                          <a:latin typeface="Arial"/>
                          <a:cs typeface="Arial"/>
                        </a:rPr>
                        <a:t>costi</a:t>
                      </a:r>
                      <a:r>
                        <a:rPr sz="1200" spc="-15" dirty="0">
                          <a:latin typeface="Arial"/>
                          <a:cs typeface="Arial"/>
                        </a:rPr>
                        <a:t> </a:t>
                      </a:r>
                      <a:r>
                        <a:rPr sz="1200" spc="-5" dirty="0">
                          <a:latin typeface="Arial"/>
                          <a:cs typeface="Arial"/>
                        </a:rPr>
                        <a:t>diretti</a:t>
                      </a:r>
                      <a:endParaRPr sz="1200" dirty="0">
                        <a:latin typeface="Arial"/>
                        <a:cs typeface="Arial"/>
                      </a:endParaRPr>
                    </a:p>
                    <a:p>
                      <a:pPr marL="210185" indent="-109220">
                        <a:lnSpc>
                          <a:spcPts val="1000"/>
                        </a:lnSpc>
                        <a:buChar char="•"/>
                        <a:tabLst>
                          <a:tab pos="210820" algn="l"/>
                        </a:tabLst>
                      </a:pPr>
                      <a:r>
                        <a:rPr sz="1200" spc="-25" dirty="0">
                          <a:latin typeface="Arial"/>
                          <a:cs typeface="Arial"/>
                        </a:rPr>
                        <a:t>Tasso </a:t>
                      </a:r>
                      <a:r>
                        <a:rPr sz="1200" dirty="0">
                          <a:latin typeface="Arial"/>
                          <a:cs typeface="Arial"/>
                        </a:rPr>
                        <a:t>forfettario massimo </a:t>
                      </a:r>
                      <a:r>
                        <a:rPr sz="1200" spc="-5" dirty="0">
                          <a:latin typeface="Arial"/>
                          <a:cs typeface="Arial"/>
                        </a:rPr>
                        <a:t>di rimborso dei </a:t>
                      </a:r>
                      <a:r>
                        <a:rPr sz="1200" dirty="0">
                          <a:latin typeface="Arial"/>
                          <a:cs typeface="Arial"/>
                        </a:rPr>
                        <a:t>costi</a:t>
                      </a:r>
                      <a:r>
                        <a:rPr sz="1200" spc="-130" dirty="0">
                          <a:latin typeface="Arial"/>
                          <a:cs typeface="Arial"/>
                        </a:rPr>
                        <a:t> </a:t>
                      </a:r>
                      <a:r>
                        <a:rPr sz="1200" spc="-5" dirty="0">
                          <a:latin typeface="Arial"/>
                          <a:cs typeface="Arial"/>
                        </a:rPr>
                        <a:t>indiretti</a:t>
                      </a:r>
                      <a:endParaRPr sz="1200" dirty="0">
                        <a:latin typeface="Arial"/>
                        <a:cs typeface="Arial"/>
                      </a:endParaRPr>
                    </a:p>
                    <a:p>
                      <a:pPr marL="210185">
                        <a:lnSpc>
                          <a:spcPts val="1050"/>
                        </a:lnSpc>
                      </a:pPr>
                      <a:r>
                        <a:rPr sz="1200" b="1" spc="-5" dirty="0">
                          <a:latin typeface="Arial"/>
                          <a:cs typeface="Arial"/>
                        </a:rPr>
                        <a:t>senza requisito di calcolo </a:t>
                      </a:r>
                      <a:r>
                        <a:rPr sz="1200" dirty="0">
                          <a:latin typeface="Arial"/>
                          <a:cs typeface="Arial"/>
                        </a:rPr>
                        <a:t>= </a:t>
                      </a:r>
                      <a:r>
                        <a:rPr sz="1200" spc="-5" dirty="0">
                          <a:latin typeface="Arial"/>
                          <a:cs typeface="Arial"/>
                        </a:rPr>
                        <a:t>15% dei </a:t>
                      </a:r>
                      <a:r>
                        <a:rPr sz="1200" dirty="0">
                          <a:latin typeface="Arial"/>
                          <a:cs typeface="Arial"/>
                        </a:rPr>
                        <a:t>costi </a:t>
                      </a:r>
                      <a:r>
                        <a:rPr sz="1200" spc="-5" dirty="0">
                          <a:latin typeface="Arial"/>
                          <a:cs typeface="Arial"/>
                        </a:rPr>
                        <a:t>diretti del</a:t>
                      </a:r>
                      <a:r>
                        <a:rPr sz="1200" spc="-40" dirty="0">
                          <a:latin typeface="Arial"/>
                          <a:cs typeface="Arial"/>
                        </a:rPr>
                        <a:t> </a:t>
                      </a:r>
                      <a:r>
                        <a:rPr sz="1200" spc="-5" dirty="0">
                          <a:latin typeface="Arial"/>
                          <a:cs typeface="Arial"/>
                        </a:rPr>
                        <a:t>personale</a:t>
                      </a:r>
                      <a:endParaRPr sz="1200" dirty="0">
                        <a:latin typeface="Arial"/>
                        <a:cs typeface="Arial"/>
                      </a:endParaRPr>
                    </a:p>
                    <a:p>
                      <a:pPr marL="210185" indent="-109220">
                        <a:lnSpc>
                          <a:spcPts val="1050"/>
                        </a:lnSpc>
                        <a:buChar char="•"/>
                        <a:tabLst>
                          <a:tab pos="210820" algn="l"/>
                        </a:tabLst>
                      </a:pPr>
                      <a:r>
                        <a:rPr sz="1200" spc="-25" dirty="0">
                          <a:latin typeface="Arial"/>
                          <a:cs typeface="Arial"/>
                        </a:rPr>
                        <a:t>Tasso </a:t>
                      </a:r>
                      <a:r>
                        <a:rPr sz="1200" dirty="0">
                          <a:latin typeface="Arial"/>
                          <a:cs typeface="Arial"/>
                        </a:rPr>
                        <a:t>forfettario </a:t>
                      </a:r>
                      <a:r>
                        <a:rPr sz="1200" spc="-5" dirty="0">
                          <a:latin typeface="Arial"/>
                          <a:cs typeface="Arial"/>
                        </a:rPr>
                        <a:t>e </a:t>
                      </a:r>
                      <a:r>
                        <a:rPr sz="1200" dirty="0">
                          <a:latin typeface="Arial"/>
                          <a:cs typeface="Arial"/>
                        </a:rPr>
                        <a:t>metodo adottato </a:t>
                      </a:r>
                      <a:r>
                        <a:rPr sz="1200" spc="-5" dirty="0">
                          <a:latin typeface="Arial"/>
                          <a:cs typeface="Arial"/>
                        </a:rPr>
                        <a:t>con </a:t>
                      </a:r>
                      <a:r>
                        <a:rPr sz="1200" dirty="0">
                          <a:latin typeface="Arial"/>
                          <a:cs typeface="Arial"/>
                        </a:rPr>
                        <a:t>atto </a:t>
                      </a:r>
                      <a:r>
                        <a:rPr sz="1200" spc="-5" dirty="0">
                          <a:latin typeface="Arial"/>
                          <a:cs typeface="Arial"/>
                        </a:rPr>
                        <a:t>delegato per i</a:t>
                      </a:r>
                      <a:r>
                        <a:rPr sz="1200" spc="-200" dirty="0">
                          <a:latin typeface="Arial"/>
                          <a:cs typeface="Arial"/>
                        </a:rPr>
                        <a:t> </a:t>
                      </a:r>
                      <a:r>
                        <a:rPr sz="1200" dirty="0">
                          <a:latin typeface="Arial"/>
                          <a:cs typeface="Arial"/>
                        </a:rPr>
                        <a:t>metodi</a:t>
                      </a:r>
                    </a:p>
                    <a:p>
                      <a:pPr marL="210185" marR="141605">
                        <a:lnSpc>
                          <a:spcPct val="69200"/>
                        </a:lnSpc>
                        <a:spcBef>
                          <a:spcPts val="220"/>
                        </a:spcBef>
                      </a:pPr>
                      <a:r>
                        <a:rPr sz="1200" spc="-5" dirty="0">
                          <a:latin typeface="Arial"/>
                          <a:cs typeface="Arial"/>
                        </a:rPr>
                        <a:t>applicabili </a:t>
                      </a:r>
                      <a:r>
                        <a:rPr sz="1200" spc="-10" dirty="0">
                          <a:latin typeface="Arial"/>
                          <a:cs typeface="Arial"/>
                        </a:rPr>
                        <a:t>alle </a:t>
                      </a:r>
                      <a:r>
                        <a:rPr sz="1200" spc="-5" dirty="0">
                          <a:latin typeface="Arial"/>
                          <a:cs typeface="Arial"/>
                        </a:rPr>
                        <a:t>politiche dell'UE per un tipo analogo di operazione  e di</a:t>
                      </a:r>
                      <a:r>
                        <a:rPr sz="1200" spc="-20" dirty="0">
                          <a:latin typeface="Arial"/>
                          <a:cs typeface="Arial"/>
                        </a:rPr>
                        <a:t> </a:t>
                      </a:r>
                      <a:r>
                        <a:rPr sz="1200" spc="-5" dirty="0">
                          <a:latin typeface="Arial"/>
                          <a:cs typeface="Arial"/>
                        </a:rPr>
                        <a:t>beneficiario</a:t>
                      </a:r>
                      <a:endParaRPr sz="1200" dirty="0">
                        <a:latin typeface="Arial"/>
                        <a:cs typeface="Arial"/>
                      </a:endParaRPr>
                    </a:p>
                  </a:txBody>
                  <a:tcPr marL="0" marR="0" marT="6985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6"/>
                  </a:ext>
                </a:extLst>
              </a:tr>
              <a:tr h="393700">
                <a:tc>
                  <a:txBody>
                    <a:bodyPr/>
                    <a:lstStyle/>
                    <a:p>
                      <a:pPr marL="66040" marR="762635">
                        <a:lnSpc>
                          <a:spcPct val="69200"/>
                        </a:lnSpc>
                        <a:spcBef>
                          <a:spcPts val="994"/>
                        </a:spcBef>
                      </a:pPr>
                      <a:r>
                        <a:rPr sz="1200" b="1" spc="-5" dirty="0">
                          <a:latin typeface="Arial"/>
                          <a:cs typeface="Arial"/>
                        </a:rPr>
                        <a:t>Soglia per </a:t>
                      </a:r>
                      <a:r>
                        <a:rPr sz="1200" b="1" dirty="0">
                          <a:latin typeface="Arial"/>
                          <a:cs typeface="Arial"/>
                        </a:rPr>
                        <a:t>le  </a:t>
                      </a:r>
                      <a:r>
                        <a:rPr sz="1200" b="1" spc="-5" dirty="0">
                          <a:latin typeface="Arial"/>
                          <a:cs typeface="Arial"/>
                        </a:rPr>
                        <a:t>Somme</a:t>
                      </a:r>
                      <a:r>
                        <a:rPr sz="1200" b="1" spc="-65" dirty="0">
                          <a:latin typeface="Arial"/>
                          <a:cs typeface="Arial"/>
                        </a:rPr>
                        <a:t> </a:t>
                      </a:r>
                      <a:r>
                        <a:rPr sz="1200" b="1" spc="-5" dirty="0">
                          <a:latin typeface="Arial"/>
                          <a:cs typeface="Arial"/>
                        </a:rPr>
                        <a:t>forfettarie</a:t>
                      </a:r>
                      <a:endParaRPr sz="1200">
                        <a:latin typeface="Arial"/>
                        <a:cs typeface="Arial"/>
                      </a:endParaRPr>
                    </a:p>
                  </a:txBody>
                  <a:tcPr marL="0" marR="0" marT="126364"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tc>
                  <a:txBody>
                    <a:bodyPr/>
                    <a:lstStyle/>
                    <a:p>
                      <a:pPr marL="66675" marR="728345">
                        <a:lnSpc>
                          <a:spcPts val="1440"/>
                        </a:lnSpc>
                        <a:spcBef>
                          <a:spcPts val="10"/>
                        </a:spcBef>
                      </a:pPr>
                      <a:r>
                        <a:rPr sz="1200" spc="-5" dirty="0">
                          <a:latin typeface="Arial"/>
                          <a:cs typeface="Arial"/>
                        </a:rPr>
                        <a:t>Massimo Euro 50.000  di contributo</a:t>
                      </a:r>
                      <a:r>
                        <a:rPr sz="1200" spc="-65" dirty="0">
                          <a:latin typeface="Arial"/>
                          <a:cs typeface="Arial"/>
                        </a:rPr>
                        <a:t> </a:t>
                      </a:r>
                      <a:r>
                        <a:rPr sz="1200" spc="-5" dirty="0">
                          <a:latin typeface="Arial"/>
                          <a:cs typeface="Arial"/>
                        </a:rPr>
                        <a:t>pubblico</a:t>
                      </a:r>
                      <a:endParaRPr sz="1200">
                        <a:latin typeface="Arial"/>
                        <a:cs typeface="Arial"/>
                      </a:endParaRPr>
                    </a:p>
                  </a:txBody>
                  <a:tcPr marL="0" marR="0" marT="127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tcPr>
                </a:tc>
                <a:tc>
                  <a:txBody>
                    <a:bodyPr/>
                    <a:lstStyle/>
                    <a:p>
                      <a:pPr marL="66675">
                        <a:lnSpc>
                          <a:spcPts val="1405"/>
                        </a:lnSpc>
                      </a:pPr>
                      <a:r>
                        <a:rPr sz="1200" spc="-5" dirty="0">
                          <a:latin typeface="Arial"/>
                          <a:cs typeface="Arial"/>
                        </a:rPr>
                        <a:t>Massimo </a:t>
                      </a:r>
                      <a:r>
                        <a:rPr sz="1200" spc="-5" dirty="0" smtClean="0">
                          <a:latin typeface="Arial"/>
                          <a:cs typeface="Arial"/>
                        </a:rPr>
                        <a:t>Euro</a:t>
                      </a:r>
                      <a:r>
                        <a:rPr lang="it-IT" sz="1200" spc="-5" dirty="0" smtClean="0">
                          <a:latin typeface="Arial"/>
                          <a:cs typeface="Arial"/>
                        </a:rPr>
                        <a:t> </a:t>
                      </a:r>
                      <a:r>
                        <a:rPr sz="1200" spc="-5" dirty="0" smtClean="0">
                          <a:latin typeface="Arial"/>
                          <a:cs typeface="Arial"/>
                        </a:rPr>
                        <a:t>100.000 </a:t>
                      </a:r>
                      <a:r>
                        <a:rPr sz="1200" spc="-5" dirty="0">
                          <a:latin typeface="Arial"/>
                          <a:cs typeface="Arial"/>
                        </a:rPr>
                        <a:t>di contributo</a:t>
                      </a:r>
                      <a:r>
                        <a:rPr sz="1200" spc="-114" dirty="0">
                          <a:latin typeface="Arial"/>
                          <a:cs typeface="Arial"/>
                        </a:rPr>
                        <a:t> </a:t>
                      </a:r>
                      <a:r>
                        <a:rPr sz="1200" spc="-5" dirty="0">
                          <a:latin typeface="Arial"/>
                          <a:cs typeface="Arial"/>
                        </a:rPr>
                        <a:t>pubblico</a:t>
                      </a:r>
                      <a:endParaRPr sz="1200" dirty="0">
                        <a:latin typeface="Arial"/>
                        <a:cs typeface="Arial"/>
                      </a:endParaRPr>
                    </a:p>
                    <a:p>
                      <a:pPr marL="66675">
                        <a:lnSpc>
                          <a:spcPct val="100000"/>
                        </a:lnSpc>
                      </a:pPr>
                      <a:r>
                        <a:rPr sz="1200" b="0" spc="-5" dirty="0" smtClean="0">
                          <a:latin typeface="Arial"/>
                          <a:cs typeface="Arial"/>
                        </a:rPr>
                        <a:t>(</a:t>
                      </a:r>
                      <a:r>
                        <a:rPr sz="1200" b="0" spc="-5" dirty="0" err="1" smtClean="0">
                          <a:latin typeface="Arial"/>
                          <a:cs typeface="Arial"/>
                        </a:rPr>
                        <a:t>Regolamento</a:t>
                      </a:r>
                      <a:r>
                        <a:rPr sz="1200" b="0" spc="-5" dirty="0" smtClean="0">
                          <a:latin typeface="Arial"/>
                          <a:cs typeface="Arial"/>
                        </a:rPr>
                        <a:t> </a:t>
                      </a:r>
                      <a:r>
                        <a:rPr sz="1200" b="0" spc="-5" dirty="0">
                          <a:latin typeface="Arial"/>
                          <a:cs typeface="Arial"/>
                        </a:rPr>
                        <a:t>Omnibus 1046 del 2018)</a:t>
                      </a:r>
                      <a:endParaRPr sz="1200" b="0" dirty="0">
                        <a:latin typeface="Arial"/>
                        <a:cs typeface="Arial"/>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lnB w="3175">
                      <a:solidFill>
                        <a:srgbClr val="0074AC"/>
                      </a:solidFill>
                      <a:prstDash val="solid"/>
                    </a:lnB>
                    <a:solidFill>
                      <a:srgbClr val="E9EFF7"/>
                    </a:solidFill>
                  </a:tcPr>
                </a:tc>
                <a:extLst>
                  <a:ext uri="{0D108BD9-81ED-4DB2-BD59-A6C34878D82A}">
                    <a16:rowId xmlns:a16="http://schemas.microsoft.com/office/drawing/2014/main" xmlns="" val="10007"/>
                  </a:ext>
                </a:extLst>
              </a:tr>
              <a:tr h="509307">
                <a:tc>
                  <a:txBody>
                    <a:bodyPr/>
                    <a:lstStyle/>
                    <a:p>
                      <a:pPr>
                        <a:lnSpc>
                          <a:spcPct val="100000"/>
                        </a:lnSpc>
                        <a:spcBef>
                          <a:spcPts val="20"/>
                        </a:spcBef>
                      </a:pPr>
                      <a:endParaRPr sz="1200">
                        <a:latin typeface="Times New Roman"/>
                        <a:cs typeface="Times New Roman"/>
                      </a:endParaRPr>
                    </a:p>
                    <a:p>
                      <a:pPr marL="66040">
                        <a:lnSpc>
                          <a:spcPct val="100000"/>
                        </a:lnSpc>
                      </a:pPr>
                      <a:r>
                        <a:rPr sz="1200" b="1" spc="-5" dirty="0">
                          <a:latin typeface="Arial"/>
                          <a:cs typeface="Arial"/>
                        </a:rPr>
                        <a:t>Costi</a:t>
                      </a:r>
                      <a:r>
                        <a:rPr sz="1200" b="1" spc="-15" dirty="0">
                          <a:latin typeface="Arial"/>
                          <a:cs typeface="Arial"/>
                        </a:rPr>
                        <a:t> </a:t>
                      </a:r>
                      <a:r>
                        <a:rPr sz="1200" b="1" spc="-5" dirty="0">
                          <a:latin typeface="Arial"/>
                          <a:cs typeface="Arial"/>
                        </a:rPr>
                        <a:t>Unitari</a:t>
                      </a:r>
                      <a:endParaRPr sz="1200">
                        <a:latin typeface="Arial"/>
                        <a:cs typeface="Arial"/>
                      </a:endParaRPr>
                    </a:p>
                  </a:txBody>
                  <a:tcPr marL="0" marR="0" marT="2540" marB="0">
                    <a:lnL w="3175">
                      <a:solidFill>
                        <a:srgbClr val="0074AC"/>
                      </a:solidFill>
                      <a:prstDash val="solid"/>
                    </a:lnL>
                    <a:lnR w="3175">
                      <a:solidFill>
                        <a:srgbClr val="0074AC"/>
                      </a:solidFill>
                      <a:prstDash val="solid"/>
                    </a:lnR>
                    <a:lnT w="3175">
                      <a:solidFill>
                        <a:srgbClr val="0074AC"/>
                      </a:solidFill>
                      <a:prstDash val="solid"/>
                    </a:lnT>
                    <a:solidFill>
                      <a:srgbClr val="E9EFF7"/>
                    </a:solidFill>
                  </a:tcPr>
                </a:tc>
                <a:tc>
                  <a:txBody>
                    <a:bodyPr/>
                    <a:lstStyle/>
                    <a:p>
                      <a:pPr>
                        <a:lnSpc>
                          <a:spcPct val="100000"/>
                        </a:lnSpc>
                      </a:pPr>
                      <a:endParaRPr sz="1200">
                        <a:latin typeface="Times New Roman"/>
                        <a:cs typeface="Times New Roman"/>
                      </a:endParaRPr>
                    </a:p>
                  </a:txBody>
                  <a:tcPr marL="0" marR="0" marT="0" marB="0">
                    <a:lnL w="3175">
                      <a:solidFill>
                        <a:srgbClr val="0074AC"/>
                      </a:solidFill>
                      <a:prstDash val="solid"/>
                    </a:lnL>
                    <a:lnR w="3175">
                      <a:solidFill>
                        <a:srgbClr val="0074AC"/>
                      </a:solidFill>
                      <a:prstDash val="solid"/>
                    </a:lnR>
                    <a:lnT w="3175">
                      <a:solidFill>
                        <a:srgbClr val="0074AC"/>
                      </a:solidFill>
                      <a:prstDash val="solid"/>
                    </a:lnT>
                  </a:tcPr>
                </a:tc>
                <a:tc>
                  <a:txBody>
                    <a:bodyPr/>
                    <a:lstStyle/>
                    <a:p>
                      <a:pPr marL="66675">
                        <a:lnSpc>
                          <a:spcPts val="1220"/>
                        </a:lnSpc>
                        <a:spcBef>
                          <a:spcPts val="550"/>
                        </a:spcBef>
                      </a:pPr>
                      <a:r>
                        <a:rPr sz="1200" spc="-5" dirty="0">
                          <a:latin typeface="Arial"/>
                          <a:cs typeface="Arial"/>
                        </a:rPr>
                        <a:t>Metodo di calcolo dei </a:t>
                      </a:r>
                      <a:r>
                        <a:rPr sz="1200" dirty="0">
                          <a:latin typeface="Arial"/>
                          <a:cs typeface="Arial"/>
                        </a:rPr>
                        <a:t>costi </a:t>
                      </a:r>
                      <a:r>
                        <a:rPr sz="1200" spc="-5" dirty="0">
                          <a:latin typeface="Arial"/>
                          <a:cs typeface="Arial"/>
                        </a:rPr>
                        <a:t>unitari è previsto per i </a:t>
                      </a:r>
                      <a:r>
                        <a:rPr sz="1200" dirty="0">
                          <a:latin typeface="Arial"/>
                          <a:cs typeface="Arial"/>
                        </a:rPr>
                        <a:t>costi </a:t>
                      </a:r>
                      <a:r>
                        <a:rPr sz="1200" spc="-5" dirty="0">
                          <a:latin typeface="Arial"/>
                          <a:cs typeface="Arial"/>
                        </a:rPr>
                        <a:t>del</a:t>
                      </a:r>
                      <a:r>
                        <a:rPr sz="1200" spc="-70" dirty="0">
                          <a:latin typeface="Arial"/>
                          <a:cs typeface="Arial"/>
                        </a:rPr>
                        <a:t> </a:t>
                      </a:r>
                      <a:r>
                        <a:rPr sz="1200" spc="-5" dirty="0">
                          <a:latin typeface="Arial"/>
                          <a:cs typeface="Arial"/>
                        </a:rPr>
                        <a:t>personale</a:t>
                      </a:r>
                      <a:endParaRPr sz="1200" dirty="0">
                        <a:latin typeface="Arial"/>
                        <a:cs typeface="Arial"/>
                      </a:endParaRPr>
                    </a:p>
                    <a:p>
                      <a:pPr marL="66675" marR="245110">
                        <a:lnSpc>
                          <a:spcPct val="70000"/>
                        </a:lnSpc>
                        <a:spcBef>
                          <a:spcPts val="210"/>
                        </a:spcBef>
                      </a:pPr>
                      <a:r>
                        <a:rPr sz="1200" spc="-5" dirty="0">
                          <a:latin typeface="Arial"/>
                          <a:cs typeface="Arial"/>
                        </a:rPr>
                        <a:t>Costo orario del personale </a:t>
                      </a:r>
                      <a:r>
                        <a:rPr sz="1200" dirty="0">
                          <a:latin typeface="Arial"/>
                          <a:cs typeface="Arial"/>
                        </a:rPr>
                        <a:t>= </a:t>
                      </a:r>
                      <a:r>
                        <a:rPr sz="1200" spc="-5" dirty="0">
                          <a:latin typeface="Arial"/>
                          <a:cs typeface="Arial"/>
                        </a:rPr>
                        <a:t>ultimi </a:t>
                      </a:r>
                      <a:r>
                        <a:rPr sz="1200" dirty="0">
                          <a:latin typeface="Arial"/>
                          <a:cs typeface="Arial"/>
                        </a:rPr>
                        <a:t>costi </a:t>
                      </a:r>
                      <a:r>
                        <a:rPr sz="1200" spc="-5" dirty="0">
                          <a:latin typeface="Arial"/>
                          <a:cs typeface="Arial"/>
                        </a:rPr>
                        <a:t>lordi annuali documentati  del personale </a:t>
                      </a:r>
                      <a:r>
                        <a:rPr sz="1200" dirty="0">
                          <a:latin typeface="Arial"/>
                          <a:cs typeface="Arial"/>
                        </a:rPr>
                        <a:t>/ </a:t>
                      </a:r>
                      <a:r>
                        <a:rPr sz="1200" spc="-5" dirty="0">
                          <a:latin typeface="Arial"/>
                          <a:cs typeface="Arial"/>
                        </a:rPr>
                        <a:t>1.720</a:t>
                      </a:r>
                      <a:r>
                        <a:rPr sz="1200" spc="-105" dirty="0">
                          <a:latin typeface="Arial"/>
                          <a:cs typeface="Arial"/>
                        </a:rPr>
                        <a:t> </a:t>
                      </a:r>
                      <a:r>
                        <a:rPr sz="1200" spc="-5" dirty="0">
                          <a:latin typeface="Arial"/>
                          <a:cs typeface="Arial"/>
                        </a:rPr>
                        <a:t>ore</a:t>
                      </a:r>
                      <a:endParaRPr sz="1200" dirty="0">
                        <a:latin typeface="Arial"/>
                        <a:cs typeface="Arial"/>
                      </a:endParaRPr>
                    </a:p>
                  </a:txBody>
                  <a:tcPr marL="0" marR="0" marT="69850" marB="0">
                    <a:lnL w="3175">
                      <a:solidFill>
                        <a:srgbClr val="0074AC"/>
                      </a:solidFill>
                      <a:prstDash val="solid"/>
                    </a:lnL>
                    <a:lnR w="3175">
                      <a:solidFill>
                        <a:srgbClr val="0074AC"/>
                      </a:solidFill>
                      <a:prstDash val="solid"/>
                    </a:lnR>
                    <a:lnT w="3175">
                      <a:solidFill>
                        <a:srgbClr val="0074AC"/>
                      </a:solidFill>
                      <a:prstDash val="solid"/>
                    </a:lnT>
                    <a:solidFill>
                      <a:srgbClr val="E9EFF7"/>
                    </a:solidFill>
                  </a:tcPr>
                </a:tc>
                <a:extLst>
                  <a:ext uri="{0D108BD9-81ED-4DB2-BD59-A6C34878D82A}">
                    <a16:rowId xmlns:a16="http://schemas.microsoft.com/office/drawing/2014/main" xmlns="" val="10008"/>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1124744"/>
            <a:ext cx="8830272" cy="34163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Riduzione oneri amministrativi</a:t>
            </a:r>
          </a:p>
          <a:p>
            <a:pPr algn="just">
              <a:lnSpc>
                <a:spcPct val="90000"/>
              </a:lnSpc>
              <a:spcBef>
                <a:spcPct val="0"/>
              </a:spcBef>
              <a:buClr>
                <a:srgbClr val="FF8000"/>
              </a:buClr>
              <a:buNone/>
            </a:pPr>
            <a:endParaRPr lang="it-IT" sz="2400" dirty="0" smtClean="0"/>
          </a:p>
          <a:p>
            <a:pPr algn="just">
              <a:lnSpc>
                <a:spcPct val="90000"/>
              </a:lnSpc>
              <a:spcBef>
                <a:spcPct val="0"/>
              </a:spcBef>
              <a:buClr>
                <a:srgbClr val="FF8000"/>
              </a:buClr>
              <a:buNone/>
            </a:pPr>
            <a:r>
              <a:rPr lang="it-IT" sz="2400" dirty="0" smtClean="0"/>
              <a:t>Risparmio “costi di gestione” (risorse umane, tempo), anche a vantaggio di una maggiore concentrazione di risorse per il raggiungimento degli obiettivi strategici della Coesione</a:t>
            </a:r>
          </a:p>
          <a:p>
            <a:pPr algn="just">
              <a:lnSpc>
                <a:spcPct val="90000"/>
              </a:lnSpc>
              <a:spcBef>
                <a:spcPct val="0"/>
              </a:spcBef>
              <a:buClr>
                <a:srgbClr val="FF8000"/>
              </a:buClr>
              <a:buNone/>
            </a:pPr>
            <a:endParaRPr lang="it-IT" altLang="it-IT" sz="2400" dirty="0" smtClean="0"/>
          </a:p>
          <a:p>
            <a:pPr algn="just">
              <a:lnSpc>
                <a:spcPct val="90000"/>
              </a:lnSpc>
              <a:spcBef>
                <a:spcPct val="0"/>
              </a:spcBef>
              <a:buClr>
                <a:srgbClr val="FF8000"/>
              </a:buClr>
              <a:buNone/>
            </a:pPr>
            <a:r>
              <a:rPr lang="it-IT" altLang="it-IT" sz="2400" dirty="0" smtClean="0"/>
              <a:t>Facilitazione all’accesso ai Fondi dei beneficiari di minore entità</a:t>
            </a:r>
          </a:p>
          <a:p>
            <a:pPr algn="just">
              <a:lnSpc>
                <a:spcPct val="90000"/>
              </a:lnSpc>
              <a:spcBef>
                <a:spcPct val="0"/>
              </a:spcBef>
              <a:buClr>
                <a:srgbClr val="FF8000"/>
              </a:buClr>
              <a:buNone/>
            </a:pPr>
            <a:endParaRPr lang="it-IT" altLang="it-IT" sz="2400" dirty="0" smtClean="0"/>
          </a:p>
          <a:p>
            <a:pPr algn="just">
              <a:lnSpc>
                <a:spcPct val="90000"/>
              </a:lnSpc>
              <a:spcBef>
                <a:spcPct val="0"/>
              </a:spcBef>
              <a:buClr>
                <a:srgbClr val="FF8000"/>
              </a:buClr>
              <a:buNone/>
            </a:pPr>
            <a:r>
              <a:rPr lang="it-IT" altLang="it-IT" sz="2400" dirty="0" smtClean="0"/>
              <a:t>Riduzione tasso di errore, con conseguente uso più corretto dei Fondi</a:t>
            </a:r>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Gli obiettivi delle OSC</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a:spLocks noChangeArrowheads="1"/>
          </p:cNvSpPr>
          <p:nvPr/>
        </p:nvSpPr>
        <p:spPr bwMode="auto">
          <a:xfrm>
            <a:off x="107504" y="692696"/>
            <a:ext cx="8928991" cy="5463034"/>
          </a:xfrm>
          <a:prstGeom prst="rect">
            <a:avLst/>
          </a:prstGeom>
          <a:solidFill>
            <a:schemeClr val="bg1"/>
          </a:solidFill>
          <a:ln w="9525" cap="rnd">
            <a:solidFill>
              <a:srgbClr val="8599BD"/>
            </a:solidFill>
            <a:miter lim="800000"/>
            <a:headEnd/>
            <a:tailEnd/>
          </a:ln>
        </p:spPr>
        <p:txBody>
          <a:bodyPr wrap="square">
            <a:spAutoFit/>
          </a:bodyPr>
          <a:lstStyle/>
          <a:p>
            <a:pPr algn="ctr" fontAlgn="auto">
              <a:spcBef>
                <a:spcPts val="0"/>
              </a:spcBef>
              <a:spcAft>
                <a:spcPts val="0"/>
              </a:spcAft>
              <a:defRPr/>
            </a:pPr>
            <a:r>
              <a:rPr lang="it-IT" sz="2800" b="1" dirty="0" smtClean="0">
                <a:latin typeface="Calibri" pitchFamily="34" charset="0"/>
                <a:cs typeface="Calibri" pitchFamily="34" charset="0"/>
              </a:rPr>
              <a:t>Costi </a:t>
            </a:r>
            <a:r>
              <a:rPr lang="it-IT" sz="2800" b="1" dirty="0">
                <a:latin typeface="Calibri" pitchFamily="34" charset="0"/>
                <a:cs typeface="Calibri" pitchFamily="34" charset="0"/>
              </a:rPr>
              <a:t>standard </a:t>
            </a:r>
            <a:r>
              <a:rPr lang="it-IT" sz="2800" b="1" dirty="0">
                <a:solidFill>
                  <a:srgbClr val="FF0000"/>
                </a:solidFill>
                <a:latin typeface="Calibri" pitchFamily="34" charset="0"/>
                <a:cs typeface="Calibri" pitchFamily="34" charset="0"/>
              </a:rPr>
              <a:t>Vs.</a:t>
            </a:r>
            <a:r>
              <a:rPr lang="it-IT" sz="2800" b="1" dirty="0">
                <a:latin typeface="Calibri" pitchFamily="34" charset="0"/>
                <a:cs typeface="Calibri" pitchFamily="34" charset="0"/>
              </a:rPr>
              <a:t> Costi effettivi (c.d. costi “reali”) </a:t>
            </a:r>
          </a:p>
          <a:p>
            <a:pPr algn="ctr" fontAlgn="auto">
              <a:spcBef>
                <a:spcPts val="0"/>
              </a:spcBef>
              <a:spcAft>
                <a:spcPts val="0"/>
              </a:spcAft>
              <a:defRPr/>
            </a:pPr>
            <a:r>
              <a:rPr lang="it-IT" sz="2800" b="1" dirty="0">
                <a:latin typeface="Calibri" pitchFamily="34" charset="0"/>
                <a:cs typeface="Calibri" pitchFamily="34" charset="0"/>
              </a:rPr>
              <a:t>cosa cambia sul piano dell’approccio generale:</a:t>
            </a:r>
          </a:p>
          <a:p>
            <a:pPr algn="just" fontAlgn="auto">
              <a:spcBef>
                <a:spcPts val="0"/>
              </a:spcBef>
              <a:spcAft>
                <a:spcPts val="0"/>
              </a:spcAft>
              <a:defRPr/>
            </a:pPr>
            <a:endParaRPr lang="it-IT" sz="1700" dirty="0">
              <a:solidFill>
                <a:schemeClr val="accent2">
                  <a:lumMod val="75000"/>
                </a:schemeClr>
              </a:solidFill>
              <a:latin typeface="Calibri" pitchFamily="34" charset="0"/>
              <a:cs typeface="Calibri" pitchFamily="34" charset="0"/>
            </a:endParaRPr>
          </a:p>
          <a:p>
            <a:pPr algn="just" fontAlgn="auto">
              <a:spcBef>
                <a:spcPts val="0"/>
              </a:spcBef>
              <a:spcAft>
                <a:spcPts val="0"/>
              </a:spcAft>
              <a:defRPr/>
            </a:pPr>
            <a:r>
              <a:rPr lang="it-IT" sz="2400" dirty="0">
                <a:solidFill>
                  <a:schemeClr val="tx2">
                    <a:lumMod val="50000"/>
                  </a:schemeClr>
                </a:solidFill>
                <a:latin typeface="Calibri" pitchFamily="34" charset="0"/>
                <a:cs typeface="Calibri" pitchFamily="34" charset="0"/>
              </a:rPr>
              <a:t>Rispetto al tradizionale sistema “a costi effettivi”, nella metodologia a costi standard </a:t>
            </a:r>
            <a:r>
              <a:rPr lang="it-IT" sz="2400" b="1" dirty="0">
                <a:solidFill>
                  <a:schemeClr val="tx2">
                    <a:lumMod val="50000"/>
                  </a:schemeClr>
                </a:solidFill>
                <a:latin typeface="Calibri" pitchFamily="34" charset="0"/>
                <a:cs typeface="Calibri" pitchFamily="34" charset="0"/>
              </a:rPr>
              <a:t>non si fa alcun riferimento ai documenti amministrativi e finanziari giustificativi della spesa</a:t>
            </a:r>
            <a:r>
              <a:rPr lang="it-IT" sz="2400" dirty="0">
                <a:solidFill>
                  <a:schemeClr val="tx2">
                    <a:lumMod val="50000"/>
                  </a:schemeClr>
                </a:solidFill>
                <a:latin typeface="Calibri" pitchFamily="34" charset="0"/>
                <a:cs typeface="Calibri" pitchFamily="34" charset="0"/>
              </a:rPr>
              <a:t>. Come specificato dai documenti comunitari l'applicazione delle tabelle standard di costi unitari </a:t>
            </a:r>
            <a:r>
              <a:rPr lang="it-IT" sz="2400" b="1" dirty="0">
                <a:solidFill>
                  <a:schemeClr val="tx2">
                    <a:lumMod val="50000"/>
                  </a:schemeClr>
                </a:solidFill>
                <a:latin typeface="Calibri" pitchFamily="34" charset="0"/>
                <a:cs typeface="Calibri" pitchFamily="34" charset="0"/>
              </a:rPr>
              <a:t>fornisce per principio un'approssimazione dei costi effettivi </a:t>
            </a:r>
            <a:r>
              <a:rPr lang="it-IT" sz="2400" b="1" dirty="0" smtClean="0">
                <a:solidFill>
                  <a:schemeClr val="tx2">
                    <a:lumMod val="50000"/>
                  </a:schemeClr>
                </a:solidFill>
                <a:latin typeface="Calibri" pitchFamily="34" charset="0"/>
                <a:cs typeface="Calibri" pitchFamily="34" charset="0"/>
              </a:rPr>
              <a:t>dell'operazione</a:t>
            </a:r>
            <a:endParaRPr lang="it-IT" sz="2400" b="1" dirty="0">
              <a:solidFill>
                <a:schemeClr val="tx2">
                  <a:lumMod val="50000"/>
                </a:schemeClr>
              </a:solidFill>
              <a:latin typeface="Calibri" pitchFamily="34" charset="0"/>
              <a:cs typeface="Calibri" pitchFamily="34" charset="0"/>
            </a:endParaRPr>
          </a:p>
          <a:p>
            <a:pPr algn="just" fontAlgn="auto">
              <a:spcBef>
                <a:spcPts val="0"/>
              </a:spcBef>
              <a:spcAft>
                <a:spcPts val="0"/>
              </a:spcAft>
              <a:defRPr/>
            </a:pPr>
            <a:endParaRPr lang="it-IT" sz="2000" dirty="0">
              <a:solidFill>
                <a:schemeClr val="tx2">
                  <a:lumMod val="50000"/>
                </a:schemeClr>
              </a:solidFill>
              <a:latin typeface="Calibri" pitchFamily="34" charset="0"/>
              <a:cs typeface="Calibri" pitchFamily="34" charset="0"/>
            </a:endParaRPr>
          </a:p>
          <a:p>
            <a:pPr algn="ctr" fontAlgn="auto">
              <a:spcBef>
                <a:spcPts val="0"/>
              </a:spcBef>
              <a:spcAft>
                <a:spcPts val="0"/>
              </a:spcAft>
              <a:defRPr/>
            </a:pPr>
            <a:r>
              <a:rPr lang="it-IT" sz="2400" dirty="0">
                <a:solidFill>
                  <a:schemeClr val="tx2">
                    <a:lumMod val="50000"/>
                  </a:schemeClr>
                </a:solidFill>
                <a:latin typeface="Calibri" pitchFamily="34" charset="0"/>
                <a:cs typeface="Calibri" pitchFamily="34" charset="0"/>
              </a:rPr>
              <a:t>In altri termini:</a:t>
            </a:r>
          </a:p>
          <a:p>
            <a:pPr algn="ctr" fontAlgn="auto">
              <a:spcBef>
                <a:spcPts val="0"/>
              </a:spcBef>
              <a:spcAft>
                <a:spcPts val="0"/>
              </a:spcAft>
              <a:defRPr/>
            </a:pPr>
            <a:r>
              <a:rPr lang="it-IT" sz="2400" b="1" dirty="0">
                <a:solidFill>
                  <a:schemeClr val="tx2">
                    <a:lumMod val="50000"/>
                  </a:schemeClr>
                </a:solidFill>
                <a:latin typeface="Calibri" pitchFamily="34" charset="0"/>
                <a:cs typeface="Calibri" pitchFamily="34" charset="0"/>
              </a:rPr>
              <a:t>Il contributo assegnato viene erogato in relazione al completamento “fisico” dell’operazione, senza che </a:t>
            </a:r>
            <a:r>
              <a:rPr lang="it-IT" sz="2400" b="1" dirty="0" smtClean="0">
                <a:solidFill>
                  <a:schemeClr val="tx2">
                    <a:lumMod val="50000"/>
                  </a:schemeClr>
                </a:solidFill>
                <a:latin typeface="Calibri" pitchFamily="34" charset="0"/>
                <a:cs typeface="Calibri" pitchFamily="34" charset="0"/>
              </a:rPr>
              <a:t>l’</a:t>
            </a:r>
            <a:r>
              <a:rPr lang="it-IT" sz="2400" b="1" dirty="0" err="1" smtClean="0">
                <a:solidFill>
                  <a:schemeClr val="tx2">
                    <a:lumMod val="50000"/>
                  </a:schemeClr>
                </a:solidFill>
                <a:latin typeface="Calibri" pitchFamily="34" charset="0"/>
                <a:cs typeface="Calibri" pitchFamily="34" charset="0"/>
              </a:rPr>
              <a:t>AdG</a:t>
            </a:r>
            <a:r>
              <a:rPr lang="it-IT" sz="2400" b="1" dirty="0" smtClean="0">
                <a:solidFill>
                  <a:schemeClr val="tx2">
                    <a:lumMod val="50000"/>
                  </a:schemeClr>
                </a:solidFill>
                <a:latin typeface="Calibri" pitchFamily="34" charset="0"/>
                <a:cs typeface="Calibri" pitchFamily="34" charset="0"/>
              </a:rPr>
              <a:t> </a:t>
            </a:r>
            <a:r>
              <a:rPr lang="it-IT" sz="2400" b="1" dirty="0">
                <a:solidFill>
                  <a:schemeClr val="tx2">
                    <a:lumMod val="50000"/>
                  </a:schemeClr>
                </a:solidFill>
                <a:latin typeface="Calibri" pitchFamily="34" charset="0"/>
                <a:cs typeface="Calibri" pitchFamily="34" charset="0"/>
              </a:rPr>
              <a:t>debba richiedere al beneficiario alcun documento contabile che giustifichi i costi effettivamente </a:t>
            </a:r>
            <a:r>
              <a:rPr lang="it-IT" sz="2400" b="1" dirty="0" smtClean="0">
                <a:solidFill>
                  <a:schemeClr val="tx2">
                    <a:lumMod val="50000"/>
                  </a:schemeClr>
                </a:solidFill>
                <a:latin typeface="Calibri" pitchFamily="34" charset="0"/>
                <a:cs typeface="Calibri" pitchFamily="34" charset="0"/>
              </a:rPr>
              <a:t>sostenuti</a:t>
            </a:r>
          </a:p>
          <a:p>
            <a:pPr algn="ctr" fontAlgn="auto">
              <a:spcBef>
                <a:spcPts val="0"/>
              </a:spcBef>
              <a:spcAft>
                <a:spcPts val="0"/>
              </a:spcAft>
              <a:defRPr/>
            </a:pPr>
            <a:endParaRPr lang="it-IT" sz="1600" dirty="0">
              <a:solidFill>
                <a:srgbClr val="666699"/>
              </a:solidFill>
              <a:latin typeface="Calibri" pitchFamily="34" charset="0"/>
              <a:cs typeface="Calibri" pitchFamily="34" charset="0"/>
            </a:endParaRPr>
          </a:p>
        </p:txBody>
      </p:sp>
      <p:sp>
        <p:nvSpPr>
          <p:cNvPr id="4" name="Rettangolo arrotondato 3"/>
          <p:cNvSpPr/>
          <p:nvPr/>
        </p:nvSpPr>
        <p:spPr>
          <a:xfrm>
            <a:off x="179512" y="3933056"/>
            <a:ext cx="8784976" cy="216024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5"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Gli obiettivi delle OSC</a:t>
            </a:r>
            <a:endParaRPr lang="it-IT" altLang="it-IT" sz="24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a:spLocks noChangeArrowheads="1"/>
          </p:cNvSpPr>
          <p:nvPr/>
        </p:nvSpPr>
        <p:spPr bwMode="auto">
          <a:xfrm>
            <a:off x="179512" y="764704"/>
            <a:ext cx="8784976" cy="4801314"/>
          </a:xfrm>
          <a:prstGeom prst="rect">
            <a:avLst/>
          </a:prstGeom>
          <a:solidFill>
            <a:schemeClr val="bg1"/>
          </a:solidFill>
          <a:ln w="9525" cap="rnd">
            <a:solidFill>
              <a:srgbClr val="8599BD"/>
            </a:solidFill>
            <a:miter lim="800000"/>
            <a:headEnd/>
            <a:tailEnd/>
          </a:ln>
        </p:spPr>
        <p:txBody>
          <a:bodyPr wrap="square">
            <a:spAutoFit/>
          </a:bodyPr>
          <a:lstStyle/>
          <a:p>
            <a:pPr>
              <a:defRPr/>
            </a:pPr>
            <a:endParaRPr lang="it-IT" b="1" dirty="0">
              <a:latin typeface="Calibri" pitchFamily="34" charset="0"/>
            </a:endParaRPr>
          </a:p>
          <a:p>
            <a:pPr algn="ctr">
              <a:defRPr/>
            </a:pPr>
            <a:r>
              <a:rPr lang="it-IT" sz="2400" b="1" dirty="0">
                <a:latin typeface="Calibri" pitchFamily="34" charset="0"/>
                <a:cs typeface="Calibri" pitchFamily="34" charset="0"/>
              </a:rPr>
              <a:t>Costi </a:t>
            </a:r>
            <a:r>
              <a:rPr lang="it-IT" sz="2400" b="1" dirty="0" smtClean="0">
                <a:latin typeface="Calibri" pitchFamily="34" charset="0"/>
                <a:cs typeface="Calibri" pitchFamily="34" charset="0"/>
              </a:rPr>
              <a:t>standard </a:t>
            </a:r>
            <a:r>
              <a:rPr lang="it-IT" sz="2400" b="1" dirty="0">
                <a:solidFill>
                  <a:srgbClr val="FF0000"/>
                </a:solidFill>
                <a:latin typeface="Calibri" pitchFamily="34" charset="0"/>
                <a:cs typeface="Calibri" pitchFamily="34" charset="0"/>
              </a:rPr>
              <a:t>con</a:t>
            </a:r>
            <a:r>
              <a:rPr lang="it-IT" sz="2400" b="1" dirty="0">
                <a:latin typeface="Calibri" pitchFamily="34" charset="0"/>
                <a:cs typeface="Calibri" pitchFamily="34" charset="0"/>
              </a:rPr>
              <a:t> Costi effettivi (c.d. costi “reali”) </a:t>
            </a:r>
          </a:p>
          <a:p>
            <a:pPr algn="ctr" fontAlgn="auto">
              <a:spcBef>
                <a:spcPts val="0"/>
              </a:spcBef>
              <a:spcAft>
                <a:spcPts val="0"/>
              </a:spcAft>
              <a:defRPr/>
            </a:pPr>
            <a:r>
              <a:rPr lang="it-IT" sz="2400" b="1" dirty="0" smtClean="0">
                <a:latin typeface="Calibri" pitchFamily="34" charset="0"/>
                <a:cs typeface="Calibri" pitchFamily="34" charset="0"/>
              </a:rPr>
              <a:t>E</a:t>
            </a:r>
            <a:r>
              <a:rPr lang="it-IT" sz="2400" b="1" dirty="0">
                <a:latin typeface="Calibri" pitchFamily="34" charset="0"/>
                <a:cs typeface="Calibri" pitchFamily="34" charset="0"/>
              </a:rPr>
              <a:t>’ possibile combinare i 2 approcci?</a:t>
            </a:r>
          </a:p>
          <a:p>
            <a:pPr algn="ctr" fontAlgn="auto">
              <a:spcBef>
                <a:spcPts val="0"/>
              </a:spcBef>
              <a:spcAft>
                <a:spcPts val="0"/>
              </a:spcAft>
              <a:defRPr/>
            </a:pPr>
            <a:endParaRPr lang="it-IT" sz="2400" b="1" dirty="0">
              <a:latin typeface="Calibri" pitchFamily="34" charset="0"/>
              <a:cs typeface="Calibri" pitchFamily="34" charset="0"/>
            </a:endParaRPr>
          </a:p>
          <a:p>
            <a:pPr algn="just" fontAlgn="auto">
              <a:spcBef>
                <a:spcPts val="0"/>
              </a:spcBef>
              <a:spcAft>
                <a:spcPts val="0"/>
              </a:spcAft>
              <a:defRPr/>
            </a:pPr>
            <a:r>
              <a:rPr lang="it-IT" sz="2400" dirty="0">
                <a:latin typeface="Calibri" pitchFamily="34" charset="0"/>
                <a:cs typeface="Calibri" pitchFamily="34" charset="0"/>
              </a:rPr>
              <a:t>Risposta: </a:t>
            </a:r>
            <a:r>
              <a:rPr lang="it-IT" sz="2400" b="1" dirty="0">
                <a:latin typeface="Calibri" pitchFamily="34" charset="0"/>
                <a:cs typeface="Calibri" pitchFamily="34" charset="0"/>
              </a:rPr>
              <a:t>le opzioni di semplificazioni si possono combinare, oltre che fra loro, anche con l’opzione “costi reali”</a:t>
            </a:r>
            <a:r>
              <a:rPr lang="it-IT" sz="2400" dirty="0">
                <a:latin typeface="Calibri" pitchFamily="34" charset="0"/>
                <a:cs typeface="Calibri" pitchFamily="34" charset="0"/>
              </a:rPr>
              <a:t>, anche nell’ambito della medesima operazione, </a:t>
            </a:r>
            <a:r>
              <a:rPr lang="it-IT" sz="2400" b="1" dirty="0">
                <a:latin typeface="Calibri" pitchFamily="34" charset="0"/>
                <a:cs typeface="Calibri" pitchFamily="34" charset="0"/>
              </a:rPr>
              <a:t>a condizione che ciascuna opzione</a:t>
            </a:r>
            <a:r>
              <a:rPr lang="it-IT" sz="2400" dirty="0">
                <a:latin typeface="Calibri" pitchFamily="34" charset="0"/>
                <a:cs typeface="Calibri" pitchFamily="34" charset="0"/>
              </a:rPr>
              <a:t>:</a:t>
            </a:r>
          </a:p>
          <a:p>
            <a:pPr lvl="1" indent="-457200" algn="just" fontAlgn="auto">
              <a:spcBef>
                <a:spcPts val="0"/>
              </a:spcBef>
              <a:spcAft>
                <a:spcPts val="0"/>
              </a:spcAft>
              <a:buFontTx/>
              <a:buChar char="-"/>
              <a:defRPr/>
            </a:pPr>
            <a:r>
              <a:rPr lang="it-IT" sz="2400" dirty="0">
                <a:latin typeface="Calibri" pitchFamily="34" charset="0"/>
                <a:cs typeface="Calibri" pitchFamily="34" charset="0"/>
              </a:rPr>
              <a:t>copra diverse categorie di costi</a:t>
            </a:r>
          </a:p>
          <a:p>
            <a:pPr algn="ctr" fontAlgn="auto">
              <a:spcBef>
                <a:spcPts val="0"/>
              </a:spcBef>
              <a:spcAft>
                <a:spcPts val="0"/>
              </a:spcAft>
              <a:defRPr/>
            </a:pPr>
            <a:r>
              <a:rPr lang="it-IT" sz="2400" dirty="0">
                <a:latin typeface="Calibri" pitchFamily="34" charset="0"/>
                <a:cs typeface="Calibri" pitchFamily="34" charset="0"/>
              </a:rPr>
              <a:t>e/o</a:t>
            </a:r>
          </a:p>
          <a:p>
            <a:pPr marL="450850" indent="-450850" algn="just" fontAlgn="auto">
              <a:spcBef>
                <a:spcPts val="0"/>
              </a:spcBef>
              <a:spcAft>
                <a:spcPts val="0"/>
              </a:spcAft>
              <a:buFontTx/>
              <a:buChar char="-"/>
              <a:defRPr/>
            </a:pPr>
            <a:r>
              <a:rPr lang="it-IT" sz="2400" dirty="0">
                <a:latin typeface="Calibri" pitchFamily="34" charset="0"/>
                <a:cs typeface="Calibri" pitchFamily="34" charset="0"/>
              </a:rPr>
              <a:t>sia utilizzata per parti distinte o fasi successive dell’operazione</a:t>
            </a:r>
            <a:r>
              <a:rPr lang="it-IT" sz="2400" dirty="0" smtClean="0">
                <a:latin typeface="Calibri" pitchFamily="34" charset="0"/>
                <a:cs typeface="Calibri" pitchFamily="34" charset="0"/>
              </a:rPr>
              <a:t>.</a:t>
            </a:r>
          </a:p>
          <a:p>
            <a:pPr marL="450850" indent="-450850" algn="just" fontAlgn="auto">
              <a:spcBef>
                <a:spcPts val="0"/>
              </a:spcBef>
              <a:spcAft>
                <a:spcPts val="0"/>
              </a:spcAft>
              <a:buFontTx/>
              <a:buChar char="-"/>
              <a:defRPr/>
            </a:pPr>
            <a:endParaRPr lang="it-IT" sz="2400" dirty="0">
              <a:latin typeface="Calibri" pitchFamily="34" charset="0"/>
              <a:cs typeface="Calibri" pitchFamily="34" charset="0"/>
            </a:endParaRPr>
          </a:p>
          <a:p>
            <a:pPr algn="just" fontAlgn="auto">
              <a:spcBef>
                <a:spcPts val="0"/>
              </a:spcBef>
              <a:spcAft>
                <a:spcPts val="0"/>
              </a:spcAft>
              <a:defRPr/>
            </a:pPr>
            <a:r>
              <a:rPr lang="it-IT" sz="2400" b="1" dirty="0" smtClean="0">
                <a:latin typeface="Calibri" pitchFamily="34" charset="0"/>
                <a:cs typeface="Calibri" pitchFamily="34" charset="0"/>
              </a:rPr>
              <a:t>In </a:t>
            </a:r>
            <a:r>
              <a:rPr lang="it-IT" sz="2400" b="1" dirty="0">
                <a:latin typeface="Calibri" pitchFamily="34" charset="0"/>
                <a:cs typeface="Calibri" pitchFamily="34" charset="0"/>
              </a:rPr>
              <a:t>sintesi: </a:t>
            </a:r>
            <a:r>
              <a:rPr lang="it-IT" sz="2400" b="1" dirty="0" smtClean="0">
                <a:latin typeface="Calibri" pitchFamily="34" charset="0"/>
                <a:cs typeface="Calibri" pitchFamily="34" charset="0"/>
              </a:rPr>
              <a:t>evitare il </a:t>
            </a:r>
            <a:r>
              <a:rPr lang="it-IT" sz="2400" b="1" dirty="0">
                <a:latin typeface="Calibri" pitchFamily="34" charset="0"/>
                <a:cs typeface="Calibri" pitchFamily="34" charset="0"/>
              </a:rPr>
              <a:t>doppio finanziamento</a:t>
            </a:r>
          </a:p>
          <a:p>
            <a:pPr algn="ctr" fontAlgn="auto">
              <a:spcBef>
                <a:spcPts val="0"/>
              </a:spcBef>
              <a:spcAft>
                <a:spcPts val="0"/>
              </a:spcAft>
              <a:defRPr/>
            </a:pPr>
            <a:endParaRPr lang="it-IT" sz="1600" dirty="0">
              <a:solidFill>
                <a:schemeClr val="tx2">
                  <a:lumMod val="50000"/>
                </a:schemeClr>
              </a:solidFill>
              <a:latin typeface="Calibri" pitchFamily="34" charset="0"/>
              <a:cs typeface="Calibri" pitchFamily="34" charset="0"/>
            </a:endParaRP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Gli obiettivi delle OSC</a:t>
            </a:r>
            <a:endParaRPr lang="it-IT" altLang="it-IT" sz="24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1569660"/>
          </a:xfrm>
          <a:prstGeom prst="rect">
            <a:avLst/>
          </a:prstGeom>
          <a:solidFill>
            <a:schemeClr val="accent1"/>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Applicabilità delle opzioni semplificate di costo</a:t>
            </a:r>
          </a:p>
          <a:p>
            <a:pPr lvl="0" algn="ctr">
              <a:spcBef>
                <a:spcPct val="50000"/>
              </a:spcBef>
              <a:buClr>
                <a:schemeClr val="folHlink"/>
              </a:buClr>
              <a:buSzPct val="75000"/>
              <a:buNone/>
            </a:pPr>
            <a:endParaRPr lang="it-IT" sz="2400" b="1" dirty="0" smtClean="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856984" cy="59647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b="1" dirty="0" smtClean="0"/>
              <a:t>I costi semplificati devono essere usati soltanto nel caso di sovvenzioni e assistenza rimborsabile </a:t>
            </a:r>
            <a:r>
              <a:rPr lang="it-IT" sz="2400" dirty="0" smtClean="0"/>
              <a:t>(art 67, par 1, RDC)</a:t>
            </a:r>
          </a:p>
          <a:p>
            <a:pPr algn="just">
              <a:lnSpc>
                <a:spcPct val="90000"/>
              </a:lnSpc>
              <a:spcBef>
                <a:spcPct val="0"/>
              </a:spcBef>
              <a:buClr>
                <a:srgbClr val="FF8000"/>
              </a:buClr>
              <a:buNone/>
            </a:pPr>
            <a:endParaRPr lang="it-IT" sz="2400" dirty="0" smtClean="0"/>
          </a:p>
          <a:p>
            <a:pPr algn="just">
              <a:lnSpc>
                <a:spcPct val="90000"/>
              </a:lnSpc>
              <a:spcBef>
                <a:spcPct val="0"/>
              </a:spcBef>
              <a:buClr>
                <a:srgbClr val="FF8000"/>
              </a:buClr>
              <a:buNone/>
            </a:pPr>
            <a:r>
              <a:rPr lang="it-IT" sz="2400" dirty="0" smtClean="0"/>
              <a:t>Se un'operazione o un progetto che rientra in un'operazione sono realizzati esclusivamente tramite appalti pubblici non si devono usare i costi semplificati (art 67, par 4, RDC)</a:t>
            </a:r>
          </a:p>
          <a:p>
            <a:pPr algn="just">
              <a:lnSpc>
                <a:spcPct val="90000"/>
              </a:lnSpc>
              <a:spcBef>
                <a:spcPct val="0"/>
              </a:spcBef>
              <a:buClr>
                <a:srgbClr val="FF8000"/>
              </a:buClr>
              <a:buNone/>
            </a:pPr>
            <a:endParaRPr lang="it-IT" altLang="it-IT" sz="2400" u="sng" dirty="0" smtClean="0"/>
          </a:p>
          <a:p>
            <a:pPr algn="just">
              <a:buNone/>
            </a:pPr>
            <a:r>
              <a:rPr lang="it-IT" sz="2400" dirty="0" smtClean="0"/>
              <a:t>Si raccomanda di usare i costi semplificati quando si verifica una o più delle seguenti circostanze:</a:t>
            </a:r>
          </a:p>
          <a:p>
            <a:pPr lvl="0" algn="just"/>
            <a:r>
              <a:rPr lang="it-IT" sz="2400" dirty="0" smtClean="0"/>
              <a:t> gli Stati membri desiderano che la gestione dei Fondi SIE si concentri maggiormente sugli output e sui risultati invece che sugli input;</a:t>
            </a:r>
          </a:p>
          <a:p>
            <a:pPr lvl="0" algn="just"/>
            <a:r>
              <a:rPr lang="it-IT" sz="2400" dirty="0" smtClean="0"/>
              <a:t> i costi reali sono difficili da verificare e da dimostrare (diverse piccole voci da verificare aventi poco o nessun impatto sull'output previsto delle operazioni, criteri di ripartizione complessi, …);</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92696"/>
            <a:ext cx="8856984" cy="55584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Si raccomanda di usare i costi semplificati quando si verifica una o più delle seguenti circostanze:</a:t>
            </a:r>
          </a:p>
          <a:p>
            <a:pPr algn="just"/>
            <a:r>
              <a:rPr lang="it-IT" sz="2400" dirty="0" smtClean="0"/>
              <a:t> sono disponibili dati affidabili sull'implementazione finanziaria e quantitativa delle operazioni (tuttavia alcune delle possibilità di calcolo non richiedono tali dati);</a:t>
            </a:r>
          </a:p>
          <a:p>
            <a:pPr lvl="0" algn="just"/>
            <a:r>
              <a:rPr lang="it-IT" sz="2400" dirty="0" smtClean="0"/>
              <a:t> vi è il rischio che i documenti contabili non siano tenuti adeguatamente (ad esempio da parte di piccole ONG);</a:t>
            </a:r>
          </a:p>
          <a:p>
            <a:pPr lvl="0" algn="just"/>
            <a:r>
              <a:rPr lang="it-IT" sz="2400" dirty="0" smtClean="0"/>
              <a:t> le operazioni rientrano in un quadro standard (in questo caso le OSC avranno un maggiore valore aggiunto. Questo però non è obbligatorio e alcune delle possibilità di calcolo si basano su un approccio per operazione/beneficiario);</a:t>
            </a:r>
          </a:p>
          <a:p>
            <a:pPr lvl="0" algn="just"/>
            <a:r>
              <a:rPr lang="it-IT" sz="2400" dirty="0" smtClean="0"/>
              <a:t> esistono già metodi OSC per tipi analoghi di operazioni e di beneficiari nell'ambito di un sistema finanziato su scala nazionale o di un altro strumento dell'UE.</a:t>
            </a:r>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908720"/>
            <a:ext cx="8740080" cy="40811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Per lo Stato membro interessato l'uso dei costi semplificati è facoltativo: a livello di beneficiario, l’</a:t>
            </a:r>
            <a:r>
              <a:rPr lang="it-IT" sz="2400" dirty="0" err="1" smtClean="0"/>
              <a:t>AdG</a:t>
            </a:r>
            <a:r>
              <a:rPr lang="it-IT" sz="2400" dirty="0" smtClean="0"/>
              <a:t> può decidere di renderne l'uso facoltativo o obbligatorio per tutti o parte dei beneficiari o per tutte o parte delle operazioni</a:t>
            </a:r>
          </a:p>
          <a:p>
            <a:pPr algn="just">
              <a:lnSpc>
                <a:spcPct val="90000"/>
              </a:lnSpc>
              <a:spcBef>
                <a:spcPct val="0"/>
              </a:spcBef>
              <a:buClr>
                <a:srgbClr val="FF8000"/>
              </a:buClr>
              <a:buNone/>
            </a:pPr>
            <a:endParaRPr lang="it-IT" sz="2400" dirty="0" smtClean="0"/>
          </a:p>
          <a:p>
            <a:pPr algn="just">
              <a:lnSpc>
                <a:spcPct val="90000"/>
              </a:lnSpc>
              <a:spcBef>
                <a:spcPct val="0"/>
              </a:spcBef>
              <a:buClr>
                <a:srgbClr val="FF8000"/>
              </a:buClr>
              <a:buNone/>
            </a:pPr>
            <a:r>
              <a:rPr lang="it-IT" sz="2400" dirty="0" smtClean="0"/>
              <a:t>Nei casi in cui il sistema non sia obbligatorio per tutti, la portata delle OSC da applicarsi, vale a dire la categoria di progetti e di attività dei beneficiari per cui i costi semplificati saranno disponibili, dovrebbe essere chiaramente specificata e pubblicata conformemente ai principi generali di trasparenza e di parità di trattamento</a:t>
            </a:r>
          </a:p>
          <a:p>
            <a:pPr algn="just">
              <a:lnSpc>
                <a:spcPct val="90000"/>
              </a:lnSpc>
              <a:spcBef>
                <a:spcPct val="0"/>
              </a:spcBef>
              <a:buClr>
                <a:srgbClr val="FF8000"/>
              </a:buClr>
              <a:buNone/>
            </a:pPr>
            <a:endParaRPr lang="it-IT" altLang="it-IT" sz="2400" u="sng" dirty="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1938992"/>
          </a:xfrm>
          <a:prstGeom prst="rect">
            <a:avLst/>
          </a:prstGeom>
          <a:solidFill>
            <a:schemeClr val="accent1"/>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Obiettivi, contesto e vantaggi delle opzioni semplificate di costo (OSC)</a:t>
            </a:r>
          </a:p>
          <a:p>
            <a:pPr lvl="0" algn="ctr">
              <a:spcBef>
                <a:spcPct val="50000"/>
              </a:spcBef>
              <a:buClr>
                <a:schemeClr val="folHlink"/>
              </a:buClr>
              <a:buSzPct val="75000"/>
              <a:buNone/>
            </a:pPr>
            <a:endParaRPr lang="it-IT" sz="2400" b="1" dirty="0" smtClean="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92696"/>
            <a:ext cx="8928992" cy="49675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Tuttavia, conformemente all'art. 14, par 4, </a:t>
            </a:r>
            <a:r>
              <a:rPr lang="it-IT" sz="2400" dirty="0" smtClean="0"/>
              <a:t>FSE, </a:t>
            </a:r>
            <a:r>
              <a:rPr lang="it-IT" sz="2400" dirty="0" smtClean="0"/>
              <a:t>l'uso dei costi unitari, degli importi forfettari o del finanziamento a tasso forfettario è obbligatorio per le </a:t>
            </a:r>
            <a:r>
              <a:rPr lang="it-IT" sz="2400" b="1" dirty="0" smtClean="0"/>
              <a:t>piccole operazioni FSE</a:t>
            </a:r>
            <a:r>
              <a:rPr lang="it-IT" sz="2400" dirty="0" smtClean="0"/>
              <a:t>. Queste piccole operazioni sono definite come </a:t>
            </a:r>
            <a:r>
              <a:rPr lang="it-IT" sz="2400" i="1" dirty="0" smtClean="0"/>
              <a:t>"le sovvenzioni e l'intervento rimborsabile per le quali il sostegno pubblico non supera i 50.000 EUR“ </a:t>
            </a:r>
            <a:r>
              <a:rPr lang="it-IT" sz="2400" dirty="0" smtClean="0"/>
              <a:t>(ora fino ad Euro 100.000 obbligatorio anche per il FESR dopo il Regolamento Omnibus </a:t>
            </a:r>
            <a:r>
              <a:rPr lang="it-IT" sz="2400" dirty="0" smtClean="0"/>
              <a:t>1046/2018)</a:t>
            </a:r>
            <a:endParaRPr lang="it-IT" sz="2400" dirty="0" smtClean="0"/>
          </a:p>
          <a:p>
            <a:pPr algn="just">
              <a:buNone/>
            </a:pPr>
            <a:r>
              <a:rPr lang="it-IT" sz="2400" dirty="0" smtClean="0"/>
              <a:t>Tale importo deve essere considerato l'importo massimo di sostegno pubblico </a:t>
            </a:r>
            <a:r>
              <a:rPr lang="it-IT" sz="2400" b="1" dirty="0" smtClean="0"/>
              <a:t>da versare </a:t>
            </a:r>
            <a:r>
              <a:rPr lang="it-IT" sz="2400" b="1" u="sng" dirty="0" smtClean="0"/>
              <a:t>al</a:t>
            </a:r>
            <a:r>
              <a:rPr lang="it-IT" sz="2400" b="1" dirty="0" smtClean="0"/>
              <a:t> beneficiario </a:t>
            </a:r>
            <a:r>
              <a:rPr lang="it-IT" sz="2400" dirty="0" smtClean="0"/>
              <a:t>come specificato nel documento che dettaglia le condizioni per il sostegno al beneficiario (Fondi SIE + corrispondente finanziamento pubblico nazionale da versare al beneficiario in quanto importo massimo stabilito nell'accordo o </a:t>
            </a:r>
            <a:r>
              <a:rPr lang="it-IT" sz="2400" dirty="0" smtClean="0"/>
              <a:t>decisione </a:t>
            </a:r>
            <a:r>
              <a:rPr lang="it-IT" sz="2400" dirty="0" smtClean="0"/>
              <a:t>di finanziamento, se del caso)</a:t>
            </a:r>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Specificamente per il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740080"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b="1" dirty="0" smtClean="0"/>
              <a:t>Piccole operazioni</a:t>
            </a:r>
          </a:p>
          <a:p>
            <a:pPr algn="just">
              <a:buNone/>
            </a:pPr>
            <a:endParaRPr lang="it-IT" sz="2400" dirty="0" smtClean="0"/>
          </a:p>
          <a:p>
            <a:pPr algn="just">
              <a:buNone/>
            </a:pPr>
            <a:r>
              <a:rPr lang="it-IT" sz="2400" dirty="0" smtClean="0"/>
              <a:t>L'importo non comprende l'eventuale contributo pubblico apportato dal beneficiario né le indennità o le retribuzioni versate da terzi a favore dei partecipanti a un'operazione</a:t>
            </a:r>
          </a:p>
          <a:p>
            <a:pPr algn="just">
              <a:buNone/>
            </a:pPr>
            <a:r>
              <a:rPr lang="it-IT" sz="2400" dirty="0" smtClean="0"/>
              <a:t>Il sostegno pubblico versato al beneficiario alla conclusione dell'operazione non influisce su tale regola: è soltanto il sostegno pubblico programmato a determinare se debba essere applicato l'art. 14, par 4</a:t>
            </a:r>
          </a:p>
          <a:p>
            <a:pPr algn="just">
              <a:buNone/>
            </a:pPr>
            <a:endParaRPr lang="it-IT" sz="2400" dirty="0" smtClean="0"/>
          </a:p>
          <a:p>
            <a:pPr algn="just">
              <a:buNone/>
            </a:pPr>
            <a:r>
              <a:rPr lang="it-IT" sz="2400" dirty="0" smtClean="0"/>
              <a:t>L'obiettivo di questo articolo è evitare controlli dei costi reali, controlli che non siano economicamente giustificati considerati gli importi esigui da verificare</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Specificamente per il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740080" cy="43765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b="1" dirty="0" smtClean="0"/>
              <a:t>Piccole operazioni</a:t>
            </a:r>
            <a:endParaRPr lang="it-IT" sz="2400" dirty="0" smtClean="0"/>
          </a:p>
          <a:p>
            <a:pPr algn="just">
              <a:buNone/>
            </a:pPr>
            <a:r>
              <a:rPr lang="it-IT" sz="2400" dirty="0" smtClean="0"/>
              <a:t>Per evitare eventuali contraddizioni tra i diversi gruppi di norme esistono due eccezioni all'applicazione dell'art 14, par 4, FSE:</a:t>
            </a:r>
          </a:p>
          <a:p>
            <a:pPr lvl="0" algn="just">
              <a:buFont typeface="Wingdings" pitchFamily="2" charset="2"/>
              <a:buChar char="ü"/>
            </a:pPr>
            <a:r>
              <a:rPr lang="it-IT" sz="2400" dirty="0" smtClean="0"/>
              <a:t> allorché si applica l'art 67, par 4, RDC, vale a dire quando l'operazione o un progetto facente parte dell'operazione sono oggetto di appalto pubblico non si possono utilizzare le OSC</a:t>
            </a:r>
          </a:p>
          <a:p>
            <a:pPr lvl="0" algn="just">
              <a:buFont typeface="Wingdings" pitchFamily="2" charset="2"/>
              <a:buChar char="ü"/>
            </a:pPr>
            <a:r>
              <a:rPr lang="it-IT" sz="2400" dirty="0" smtClean="0"/>
              <a:t> se le operazioni ricevono un sostegno nel quadro di un sistema di aiuti di Stato: le regole del sistema di aiuti di Stato sono d'applicazione. L'autorità di gestione deve assicurare che le norme sugli aiuti di Stato non pregiudichino l'applicazione delle OSC</a:t>
            </a:r>
          </a:p>
        </p:txBody>
      </p:sp>
      <p:sp>
        <p:nvSpPr>
          <p:cNvPr id="4" name="Rectangle 8"/>
          <p:cNvSpPr>
            <a:spLocks noChangeArrowheads="1"/>
          </p:cNvSpPr>
          <p:nvPr/>
        </p:nvSpPr>
        <p:spPr bwMode="auto">
          <a:xfrm>
            <a:off x="179512" y="140603"/>
            <a:ext cx="864096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Specificamente per il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Piccole operazioni </a:t>
            </a:r>
            <a:endParaRPr lang="it-IT" altLang="it-IT" sz="2400" b="1" dirty="0"/>
          </a:p>
        </p:txBody>
      </p:sp>
      <p:pic>
        <p:nvPicPr>
          <p:cNvPr id="1031" name="Picture 7"/>
          <p:cNvPicPr>
            <a:picLocks noChangeAspect="1" noChangeArrowheads="1"/>
          </p:cNvPicPr>
          <p:nvPr/>
        </p:nvPicPr>
        <p:blipFill>
          <a:blip r:embed="rId2" cstate="print"/>
          <a:srcRect/>
          <a:stretch>
            <a:fillRect/>
          </a:stretch>
        </p:blipFill>
        <p:spPr bwMode="auto">
          <a:xfrm>
            <a:off x="107503" y="764704"/>
            <a:ext cx="8990713" cy="5688632"/>
          </a:xfrm>
          <a:prstGeom prst="rect">
            <a:avLst/>
          </a:prstGeom>
          <a:noFill/>
          <a:ln w="9525">
            <a:noFill/>
            <a:miter lim="800000"/>
            <a:headEnd/>
            <a:tailEnd/>
          </a:ln>
        </p:spPr>
      </p:pic>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836712"/>
            <a:ext cx="8740080" cy="51552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I costi semplificati di cui agli articoli 67 e 68 RDC sono </a:t>
            </a:r>
            <a:r>
              <a:rPr lang="it-IT" sz="2400" dirty="0" smtClean="0"/>
              <a:t>applicabili </a:t>
            </a:r>
            <a:r>
              <a:rPr lang="it-IT" sz="2400" dirty="0" smtClean="0"/>
              <a:t>soltanto nel caso di sovvenzioni e assistenza rimborsabile</a:t>
            </a:r>
          </a:p>
          <a:p>
            <a:pPr algn="just">
              <a:lnSpc>
                <a:spcPct val="90000"/>
              </a:lnSpc>
              <a:spcBef>
                <a:spcPct val="0"/>
              </a:spcBef>
              <a:buClr>
                <a:srgbClr val="FF8000"/>
              </a:buClr>
              <a:buNone/>
            </a:pPr>
            <a:endParaRPr lang="it-IT" sz="2400" dirty="0" smtClean="0"/>
          </a:p>
          <a:p>
            <a:pPr algn="just">
              <a:lnSpc>
                <a:spcPct val="90000"/>
              </a:lnSpc>
              <a:spcBef>
                <a:spcPct val="0"/>
              </a:spcBef>
              <a:spcAft>
                <a:spcPts val="600"/>
              </a:spcAft>
              <a:buClr>
                <a:srgbClr val="FF8000"/>
              </a:buClr>
              <a:buNone/>
            </a:pPr>
            <a:r>
              <a:rPr lang="it-IT" sz="2400" dirty="0" smtClean="0"/>
              <a:t>Ai sensi dell'art 67, par 4, RDC i costi semplificati non possono essere usati se un'operazione quale definita all'art 2, par 9, RDC o un progetto facente parte di un'operazione sono </a:t>
            </a:r>
            <a:r>
              <a:rPr lang="it-IT" sz="2400" dirty="0" err="1" smtClean="0"/>
              <a:t>esternalizzati</a:t>
            </a:r>
            <a:r>
              <a:rPr lang="it-IT" sz="2400" dirty="0" smtClean="0"/>
              <a:t> e attuati esclusivamente attraverso l'appalto di lavori, beni o servizi</a:t>
            </a:r>
          </a:p>
          <a:p>
            <a:pPr algn="just">
              <a:lnSpc>
                <a:spcPct val="90000"/>
              </a:lnSpc>
              <a:spcBef>
                <a:spcPct val="0"/>
              </a:spcBef>
              <a:spcAft>
                <a:spcPts val="600"/>
              </a:spcAft>
              <a:buClr>
                <a:srgbClr val="FF8000"/>
              </a:buClr>
              <a:buNone/>
            </a:pPr>
            <a:r>
              <a:rPr lang="it-IT" sz="2400" dirty="0" smtClean="0"/>
              <a:t>Le operazioni "soggette ad appalti pubblici" sono considerate dalla Commissione alla stregua di operazioni implementate tramite l'aggiudicazione di appalti pubblici conformemente alla direttiva 2004/18 (compresi i suoi allegati) o di appalti pubblici inferiori alle soglie fissate nella stessa direttiva (c.d. sotto soglia)</a:t>
            </a:r>
            <a:endParaRPr lang="it-IT" altLang="it-IT" sz="2400" u="sng" dirty="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836712"/>
            <a:ext cx="8740080" cy="52322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spcAft>
                <a:spcPts val="600"/>
              </a:spcAft>
              <a:buClr>
                <a:srgbClr val="FF8000"/>
              </a:buClr>
              <a:buNone/>
            </a:pPr>
            <a:r>
              <a:rPr lang="it-IT" sz="2400" dirty="0" smtClean="0"/>
              <a:t>È possibile tuttavia l'implementazione di un'operazione tra- mite procedure pubbliche d'appalto che si traducano </a:t>
            </a:r>
            <a:r>
              <a:rPr lang="it-IT" sz="2400" b="1" dirty="0" smtClean="0"/>
              <a:t>in pagamenti da parte del beneficiario al contraente determinati sulla base di costi unitari predefiniti o di importi forfettari</a:t>
            </a:r>
          </a:p>
          <a:p>
            <a:pPr algn="just">
              <a:lnSpc>
                <a:spcPct val="90000"/>
              </a:lnSpc>
              <a:spcBef>
                <a:spcPct val="0"/>
              </a:spcBef>
              <a:spcAft>
                <a:spcPts val="600"/>
              </a:spcAft>
              <a:buClr>
                <a:srgbClr val="FF8000"/>
              </a:buClr>
              <a:buNone/>
            </a:pPr>
            <a:r>
              <a:rPr lang="it-IT" sz="2400" dirty="0" smtClean="0"/>
              <a:t>In effetti, le fatture pagate in base a contratti d'appalto costituiscono costi reali effettivamente sostenuti e pagati dal beneficiario ai sensi dell'art 67, par 1, lettera a), RDC, anche se sono definiti nel contratto quale tabella standard di costi unitari o quale prezzo forfettario</a:t>
            </a:r>
          </a:p>
          <a:p>
            <a:pPr algn="just">
              <a:lnSpc>
                <a:spcPct val="90000"/>
              </a:lnSpc>
              <a:spcBef>
                <a:spcPct val="0"/>
              </a:spcBef>
              <a:spcAft>
                <a:spcPts val="600"/>
              </a:spcAft>
              <a:buClr>
                <a:srgbClr val="FF8000"/>
              </a:buClr>
              <a:buNone/>
            </a:pPr>
            <a:r>
              <a:rPr lang="it-IT" sz="2400" dirty="0" smtClean="0"/>
              <a:t>Ciò significa che le tabelle standard di costi unitari, gli importi forfettari o i tassi fissi possono essere usati quale metodo di pagamento nell'ambito di un appalto pubblico, ma che le disposizioni derivanti dall'art 67, par 1, lettera da b) a d) RDC non si applicano</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629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Se un beneficiario realizza un corso di formazione attraverso un appalto pubblico è possibile che nel bando di gara chieda agli offerenti un'offerta di prezzo sulla base di un costo unitario per ciascun tirocinante che ottiene un diploma alla fine del corso</a:t>
            </a:r>
          </a:p>
          <a:p>
            <a:pPr algn="just">
              <a:buNone/>
            </a:pPr>
            <a:r>
              <a:rPr lang="it-IT" sz="2400" dirty="0" smtClean="0"/>
              <a:t>I termini del contratto possono essere pertanto: un tirocinante con diploma = EUR 1.000.</a:t>
            </a:r>
          </a:p>
          <a:p>
            <a:pPr algn="just">
              <a:buNone/>
            </a:pPr>
            <a:r>
              <a:rPr lang="it-IT" sz="2400" dirty="0" smtClean="0"/>
              <a:t>Se alla fine del corso 10 tirocinanti hanno ricevuto il diploma il beneficiario può dichiarare all’</a:t>
            </a:r>
            <a:r>
              <a:rPr lang="it-IT" sz="2400" dirty="0" err="1" smtClean="0"/>
              <a:t>AdG</a:t>
            </a:r>
            <a:r>
              <a:rPr lang="it-IT" sz="2400" dirty="0" smtClean="0"/>
              <a:t> EUR 10.000 quale spesa ammissibile, importo che verrà considerato come costo reale </a:t>
            </a:r>
          </a:p>
          <a:p>
            <a:pPr algn="just">
              <a:buNone/>
            </a:pPr>
            <a:r>
              <a:rPr lang="it-IT" sz="2400" dirty="0" smtClean="0"/>
              <a:t>Pertanto, un controllo o un </a:t>
            </a:r>
            <a:r>
              <a:rPr lang="it-IT" sz="2400" dirty="0" err="1" smtClean="0"/>
              <a:t>audit</a:t>
            </a:r>
            <a:r>
              <a:rPr lang="it-IT" sz="2400" dirty="0" smtClean="0"/>
              <a:t> della spesa consisterà nella verifica della procedura d'appalto e del rispetto dei termini del contratto (nell’esempio accertare che vi sia un tirocinante che ha ottenuto un diploma per ciascuna unità di costo pagata)</a:t>
            </a:r>
          </a:p>
          <a:p>
            <a:pPr algn="just">
              <a:buNone/>
            </a:pPr>
            <a:r>
              <a:rPr lang="it-IT" sz="2400" dirty="0" smtClean="0"/>
              <a:t>I costi di base della formazione (affitto di sale, costi del personale, … ) non vengono di norma sottoposti a verifica poiché il contratto non prevede un rimborso su tale base</a:t>
            </a:r>
          </a:p>
        </p:txBody>
      </p:sp>
      <p:sp>
        <p:nvSpPr>
          <p:cNvPr id="4" name="Rectangle 8"/>
          <p:cNvSpPr>
            <a:spLocks noChangeArrowheads="1"/>
          </p:cNvSpPr>
          <p:nvPr/>
        </p:nvSpPr>
        <p:spPr bwMode="auto">
          <a:xfrm>
            <a:off x="107504" y="0"/>
            <a:ext cx="903649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appalto pubblico: Esempio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548680"/>
            <a:ext cx="8928992" cy="60385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Quando le OSC sono applicabili ad un'operazione, si deve determinare se esse possono essere applicate a tutta l'operazione o a parte di essa</a:t>
            </a:r>
          </a:p>
          <a:p>
            <a:pPr algn="just">
              <a:lnSpc>
                <a:spcPct val="90000"/>
              </a:lnSpc>
              <a:spcBef>
                <a:spcPct val="0"/>
              </a:spcBef>
              <a:buClr>
                <a:srgbClr val="FF8000"/>
              </a:buClr>
              <a:buNone/>
            </a:pPr>
            <a:endParaRPr lang="it-IT" sz="2400" dirty="0" smtClean="0"/>
          </a:p>
          <a:p>
            <a:pPr algn="just">
              <a:lnSpc>
                <a:spcPct val="90000"/>
              </a:lnSpc>
              <a:spcBef>
                <a:spcPct val="0"/>
              </a:spcBef>
              <a:buClr>
                <a:srgbClr val="FF8000"/>
              </a:buClr>
              <a:buNone/>
            </a:pPr>
            <a:r>
              <a:rPr lang="it-IT" sz="2400" dirty="0" smtClean="0"/>
              <a:t>Ciò dipende da cosa lo Stato membro intende per operazione: in alcuni Stati membri un'operazione consiste di ed è attuata attraverso un gruppo di progetti (la definizione dipende dalla struttura dei programmi, sostenuti dai Fondi SIE secondo i loro rispettivi ambiti d'intervento)</a:t>
            </a:r>
          </a:p>
          <a:p>
            <a:pPr algn="just">
              <a:spcBef>
                <a:spcPts val="0"/>
              </a:spcBef>
              <a:buNone/>
              <a:tabLst>
                <a:tab pos="354965" algn="l"/>
                <a:tab pos="355600" algn="l"/>
              </a:tabLst>
            </a:pPr>
            <a:endParaRPr lang="it-IT" sz="2400" dirty="0" smtClean="0"/>
          </a:p>
          <a:p>
            <a:pPr algn="just">
              <a:spcBef>
                <a:spcPts val="0"/>
              </a:spcBef>
              <a:buNone/>
              <a:tabLst>
                <a:tab pos="354965" algn="l"/>
                <a:tab pos="355600" algn="l"/>
              </a:tabLst>
            </a:pPr>
            <a:r>
              <a:rPr lang="it-IT" sz="2400" dirty="0" smtClean="0"/>
              <a:t>Una operazione è definita come un progetto, o un gruppo di progetti, selezionato dall‘</a:t>
            </a:r>
            <a:r>
              <a:rPr lang="it-IT" sz="2400" dirty="0" err="1" smtClean="0"/>
              <a:t>AdG</a:t>
            </a:r>
            <a:r>
              <a:rPr lang="it-IT" sz="2400" dirty="0" smtClean="0"/>
              <a:t> del PO, oppure sotto la sua responsabilità (da un OI):</a:t>
            </a:r>
          </a:p>
          <a:p>
            <a:pPr algn="just">
              <a:spcBef>
                <a:spcPts val="0"/>
              </a:spcBef>
              <a:buFont typeface="Wingdings" pitchFamily="2" charset="2"/>
              <a:buChar char="ü"/>
              <a:tabLst>
                <a:tab pos="354965" algn="l"/>
                <a:tab pos="355600" algn="l"/>
              </a:tabLst>
            </a:pPr>
            <a:r>
              <a:rPr lang="it-IT" sz="2400" dirty="0" smtClean="0"/>
              <a:t> secondo criteri stabiliti dal Comitato di Sorveglianza ed attuato da uno o più Beneficiari</a:t>
            </a:r>
          </a:p>
          <a:p>
            <a:pPr algn="just">
              <a:spcBef>
                <a:spcPts val="0"/>
              </a:spcBef>
              <a:buFont typeface="Wingdings" pitchFamily="2" charset="2"/>
              <a:buChar char="ü"/>
              <a:tabLst>
                <a:tab pos="354965" algn="l"/>
                <a:tab pos="355600" algn="l"/>
              </a:tabLst>
            </a:pPr>
            <a:r>
              <a:rPr lang="it-IT" sz="2400" dirty="0" smtClean="0"/>
              <a:t> che consente il conseguimento degli scopi dell’Asse Prioritario a cui si riferisce</a:t>
            </a:r>
          </a:p>
        </p:txBody>
      </p:sp>
      <p:sp>
        <p:nvSpPr>
          <p:cNvPr id="4" name="Rectangle 8"/>
          <p:cNvSpPr>
            <a:spLocks noChangeArrowheads="1"/>
          </p:cNvSpPr>
          <p:nvPr/>
        </p:nvSpPr>
        <p:spPr bwMode="auto">
          <a:xfrm>
            <a:off x="107504" y="1"/>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764704"/>
            <a:ext cx="8928992" cy="54168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600"/>
              </a:spcAft>
              <a:buNone/>
            </a:pPr>
            <a:r>
              <a:rPr lang="it-IT" sz="2400" dirty="0" smtClean="0"/>
              <a:t>Per determinare a quali progetti facenti parte di un'operazione possono essere applicate le OSC è necessario definire i progetti che costituiscono l'operazione al livello più basso possibile</a:t>
            </a:r>
          </a:p>
          <a:p>
            <a:pPr algn="just">
              <a:spcBef>
                <a:spcPts val="0"/>
              </a:spcBef>
              <a:spcAft>
                <a:spcPts val="600"/>
              </a:spcAft>
              <a:buNone/>
            </a:pPr>
            <a:r>
              <a:rPr lang="it-IT" sz="2400" dirty="0" smtClean="0"/>
              <a:t>Se il beneficiario </a:t>
            </a:r>
            <a:r>
              <a:rPr lang="it-IT" sz="2400" dirty="0" err="1" smtClean="0"/>
              <a:t>esternalizza</a:t>
            </a:r>
            <a:r>
              <a:rPr lang="it-IT" sz="2400" dirty="0" smtClean="0"/>
              <a:t> l'intera realizzazione di tutti i progetti o parte di essi attraverso contratti d'appalto, non è possibile applicare le OSC ai progetti che sono oggetto di appalto pubblico</a:t>
            </a:r>
          </a:p>
          <a:p>
            <a:pPr algn="just">
              <a:spcBef>
                <a:spcPts val="0"/>
              </a:spcBef>
              <a:spcAft>
                <a:spcPts val="600"/>
              </a:spcAft>
              <a:buNone/>
            </a:pPr>
            <a:r>
              <a:rPr lang="it-IT" sz="2400" dirty="0" smtClean="0"/>
              <a:t>Se il beneficiario stesso attua un progetto (vale a dire che mantiene il pieno controllo della gestione e della realizzazione del progetto), si possono applicare le OSC anche se alcune delle </a:t>
            </a:r>
            <a:r>
              <a:rPr lang="it-IT" sz="2400" b="1" dirty="0" smtClean="0"/>
              <a:t>categorie di costi </a:t>
            </a:r>
            <a:r>
              <a:rPr lang="it-IT" sz="2400" dirty="0" smtClean="0"/>
              <a:t>nel contesto del progetto si riferiscono ad appalti (ad esempio alcuni costi di realizzazione del progetto come servizi di pulizia, ricorso ad esperti esterni, acquisto di arredi ecc.), ex art. 67, para 4, RRDC</a:t>
            </a:r>
          </a:p>
        </p:txBody>
      </p:sp>
      <p:sp>
        <p:nvSpPr>
          <p:cNvPr id="4" name="Rectangle 8"/>
          <p:cNvSpPr>
            <a:spLocks noChangeArrowheads="1"/>
          </p:cNvSpPr>
          <p:nvPr/>
        </p:nvSpPr>
        <p:spPr bwMode="auto">
          <a:xfrm>
            <a:off x="107504" y="188640"/>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908720"/>
            <a:ext cx="8928992" cy="50598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Una sovvenzione di EUR 20.000.000 è concessa a un servizio pubblico per l'impiego ("beneficiario") per organizzare, nell'arco di due anni, il reinserimento di 5.000 disoccupati di lungo periodo ("l'operazione")</a:t>
            </a:r>
          </a:p>
          <a:p>
            <a:pPr algn="just">
              <a:buNone/>
            </a:pPr>
            <a:endParaRPr lang="it-IT" sz="2400" dirty="0" smtClean="0"/>
          </a:p>
          <a:p>
            <a:pPr algn="just">
              <a:spcBef>
                <a:spcPts val="0"/>
              </a:spcBef>
              <a:spcAft>
                <a:spcPts val="1200"/>
              </a:spcAft>
              <a:buNone/>
            </a:pPr>
            <a:r>
              <a:rPr lang="it-IT" sz="2400" dirty="0" smtClean="0"/>
              <a:t>Questa operazione verrà implementata tramite diversi progetti: </a:t>
            </a:r>
          </a:p>
          <a:p>
            <a:pPr algn="just">
              <a:spcBef>
                <a:spcPts val="0"/>
              </a:spcBef>
              <a:spcAft>
                <a:spcPts val="1200"/>
              </a:spcAft>
              <a:buFont typeface="Wingdings" pitchFamily="2" charset="2"/>
              <a:buChar char="ü"/>
            </a:pPr>
            <a:r>
              <a:rPr lang="it-IT" sz="2400" dirty="0" smtClean="0"/>
              <a:t> EUR 7.000.000 di progetti di sostegno personalizzato realizzati direttamente dal beneficiario</a:t>
            </a:r>
          </a:p>
          <a:p>
            <a:pPr algn="just">
              <a:spcBef>
                <a:spcPts val="0"/>
              </a:spcBef>
              <a:spcAft>
                <a:spcPts val="1200"/>
              </a:spcAft>
              <a:buFont typeface="Wingdings" pitchFamily="2" charset="2"/>
              <a:buChar char="ü"/>
            </a:pPr>
            <a:r>
              <a:rPr lang="it-IT" sz="2400" dirty="0" smtClean="0"/>
              <a:t> EUR 5.000.000 di progetti di formazione realizzati direttamente dal beneficiario </a:t>
            </a:r>
          </a:p>
          <a:p>
            <a:pPr algn="just">
              <a:spcBef>
                <a:spcPts val="0"/>
              </a:spcBef>
              <a:spcAft>
                <a:spcPts val="1200"/>
              </a:spcAft>
              <a:buFont typeface="Wingdings" pitchFamily="2" charset="2"/>
              <a:buChar char="ü"/>
            </a:pPr>
            <a:r>
              <a:rPr lang="it-IT" sz="2400" dirty="0" smtClean="0"/>
              <a:t> EUR 8.000.000 di progetti di formazione affidati all'esterno con contratti d'appalto</a:t>
            </a:r>
          </a:p>
        </p:txBody>
      </p:sp>
      <p:sp>
        <p:nvSpPr>
          <p:cNvPr id="4" name="Rectangle 8"/>
          <p:cNvSpPr>
            <a:spLocks noChangeArrowheads="1"/>
          </p:cNvSpPr>
          <p:nvPr/>
        </p:nvSpPr>
        <p:spPr bwMode="auto">
          <a:xfrm>
            <a:off x="107504" y="188640"/>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appalto pubblico: Esempio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97696" y="642918"/>
            <a:ext cx="8740080" cy="54845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Regolamento UE 1303/2013 (RRDC, RDC, Generale, CPFR)</a:t>
            </a:r>
          </a:p>
          <a:p>
            <a:pPr algn="just">
              <a:buNone/>
            </a:pPr>
            <a:r>
              <a:rPr lang="it-IT" sz="2400" dirty="0" smtClean="0"/>
              <a:t>CAPO III </a:t>
            </a:r>
            <a:r>
              <a:rPr lang="it-IT" sz="2400" b="1" dirty="0" smtClean="0"/>
              <a:t>Ammissibilità delle spese e stabilità</a:t>
            </a:r>
          </a:p>
          <a:p>
            <a:pPr algn="just">
              <a:buNone/>
            </a:pPr>
            <a:r>
              <a:rPr lang="it-IT" sz="2400" dirty="0" smtClean="0"/>
              <a:t>Articolo 65 </a:t>
            </a:r>
            <a:r>
              <a:rPr lang="it-IT" sz="2400" b="1" dirty="0" smtClean="0"/>
              <a:t>Ammissibilità</a:t>
            </a:r>
          </a:p>
          <a:p>
            <a:pPr algn="just">
              <a:buNone/>
            </a:pPr>
            <a:r>
              <a:rPr lang="it-IT" sz="2400" dirty="0" smtClean="0"/>
              <a:t>Articolo 66 </a:t>
            </a:r>
            <a:r>
              <a:rPr lang="it-IT" sz="2400" b="1" dirty="0" smtClean="0"/>
              <a:t>Forme di sostegno</a:t>
            </a:r>
          </a:p>
          <a:p>
            <a:pPr algn="just">
              <a:buNone/>
            </a:pPr>
            <a:r>
              <a:rPr lang="it-IT" sz="2400" dirty="0" smtClean="0"/>
              <a:t>I fondi SIE sono utilizzati per fornire sostegno sotto forma di sovvenzioni, premi, assistenza rimborsabile e strumenti finanziari o una combinazione degli stessi.</a:t>
            </a:r>
          </a:p>
          <a:p>
            <a:pPr algn="just">
              <a:buNone/>
            </a:pPr>
            <a:endParaRPr lang="it-IT" sz="2400" dirty="0" smtClean="0"/>
          </a:p>
          <a:p>
            <a:pPr algn="just">
              <a:buNone/>
            </a:pPr>
            <a:r>
              <a:rPr lang="it-IT" sz="2400" dirty="0" smtClean="0"/>
              <a:t>Articolo 67 </a:t>
            </a:r>
            <a:r>
              <a:rPr lang="it-IT" sz="2400" b="1" dirty="0" smtClean="0"/>
              <a:t>Forme di sovvenzioni e assistenza rimborsabile</a:t>
            </a:r>
          </a:p>
          <a:p>
            <a:pPr algn="just">
              <a:buNone/>
            </a:pPr>
            <a:endParaRPr lang="it-IT" sz="2400" i="1" dirty="0" smtClean="0"/>
          </a:p>
          <a:p>
            <a:pPr algn="just">
              <a:buNone/>
            </a:pPr>
            <a:r>
              <a:rPr lang="it-IT" sz="2400" i="1" dirty="0" smtClean="0"/>
              <a:t>A differenza della sovvenzione, che si prefigura come un aiuto a fondo perduto, l’assistenza rimborsabile prevede il rimborso dell'aiuto da parte del beneficiario</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908720"/>
            <a:ext cx="8928992" cy="52014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Poiché il beneficiario è un ente pubblico, gli istituti di formazione per i progetti affidati all'esterno devono essere scelti attraverso procedure d'appalto pubblico in funzione della soglia applicabile e le OSC non saranno applicabili a questi progetti facenti parte dell'operazione</a:t>
            </a:r>
          </a:p>
          <a:p>
            <a:pPr algn="just">
              <a:spcBef>
                <a:spcPts val="0"/>
              </a:spcBef>
              <a:spcAft>
                <a:spcPts val="1200"/>
              </a:spcAft>
              <a:buNone/>
            </a:pPr>
            <a:r>
              <a:rPr lang="it-IT" sz="2400" dirty="0" smtClean="0"/>
              <a:t>Le OSC saranno applicabili quindi soltanto a un importo di EUR 12.000.000 (</a:t>
            </a:r>
            <a:r>
              <a:rPr lang="it-IT" sz="2400" dirty="0" smtClean="0"/>
              <a:t>7.000.000 </a:t>
            </a:r>
            <a:r>
              <a:rPr lang="it-IT" sz="2400" dirty="0" smtClean="0"/>
              <a:t>+ 5.000.000 di progetti di sostegno personalizzato e formazione realizzati direttamente dal beneficiario)</a:t>
            </a:r>
          </a:p>
          <a:p>
            <a:pPr algn="just">
              <a:spcBef>
                <a:spcPts val="0"/>
              </a:spcBef>
              <a:spcAft>
                <a:spcPts val="1200"/>
              </a:spcAft>
              <a:buNone/>
            </a:pPr>
            <a:r>
              <a:rPr lang="it-IT" sz="2400" dirty="0" smtClean="0"/>
              <a:t>Per i progetti di formazione che il beneficiario realizza con i propri mezzi è accettabile che alcune delle voci di spesa siano affidate all'esterno e vengano incluse nelle OSC (ricorso ad esperti esterni, servizi di pulizia, ecc.)</a:t>
            </a:r>
          </a:p>
        </p:txBody>
      </p:sp>
      <p:sp>
        <p:nvSpPr>
          <p:cNvPr id="4" name="Rectangle 8"/>
          <p:cNvSpPr>
            <a:spLocks noChangeArrowheads="1"/>
          </p:cNvSpPr>
          <p:nvPr/>
        </p:nvSpPr>
        <p:spPr bwMode="auto">
          <a:xfrm>
            <a:off x="107504" y="188640"/>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appalto pubblico: Esempio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548680"/>
            <a:ext cx="8928992" cy="58723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Un comune riceve una sovvenzione per un importo massimo di EUR 1.000.000 di costi ammissibili per la costruzione di una strada. A tal fine il comune deve aggiudicare un contratto d'appalto per un valore stimato di EUR 700.000. </a:t>
            </a:r>
          </a:p>
          <a:p>
            <a:pPr algn="just">
              <a:spcBef>
                <a:spcPts val="0"/>
              </a:spcBef>
              <a:spcAft>
                <a:spcPts val="1200"/>
              </a:spcAft>
              <a:buNone/>
            </a:pPr>
            <a:r>
              <a:rPr lang="it-IT" sz="2400" dirty="0" smtClean="0"/>
              <a:t>Il comune si trova inoltre a sostenere alcune spese accessorie pari a EUR 300.000 (espropri, spese di </a:t>
            </a:r>
            <a:r>
              <a:rPr lang="it-IT" sz="2400" dirty="0" err="1" smtClean="0"/>
              <a:t>contenzioso*</a:t>
            </a:r>
            <a:r>
              <a:rPr lang="it-IT" sz="2400" dirty="0" smtClean="0"/>
              <a:t>, monitoraggio sul terreno, studi ambientali realizzati da personale proprio, campagne, prove di collaudo della strada ecc.). </a:t>
            </a:r>
          </a:p>
          <a:p>
            <a:pPr algn="just">
              <a:spcBef>
                <a:spcPts val="0"/>
              </a:spcBef>
              <a:spcAft>
                <a:spcPts val="1200"/>
              </a:spcAft>
              <a:buNone/>
            </a:pPr>
            <a:r>
              <a:rPr lang="it-IT" sz="2400" dirty="0" smtClean="0"/>
              <a:t>Per l'importo di EUR 300.000 di costi diretti e nella misura in cui tali costi sono ammissibili in forza delle disposizioni nazionali e dell'UE, si possono applicare i costi semplificati (ad esempio costi indiretti su base forfettaria)</a:t>
            </a:r>
          </a:p>
          <a:p>
            <a:pPr algn="just">
              <a:buNone/>
            </a:pPr>
            <a:endParaRPr lang="it-IT" sz="2400" dirty="0" smtClean="0"/>
          </a:p>
          <a:p>
            <a:pPr algn="just">
              <a:buNone/>
            </a:pPr>
            <a:r>
              <a:rPr lang="it-IT" sz="2400" i="1" dirty="0" smtClean="0"/>
              <a:t>* non ammesse dalla normativa comunitaria e nazionale</a:t>
            </a:r>
            <a:endParaRPr lang="it-IT" sz="2400" dirty="0" smtClean="0"/>
          </a:p>
        </p:txBody>
      </p:sp>
      <p:sp>
        <p:nvSpPr>
          <p:cNvPr id="4" name="Rectangle 8"/>
          <p:cNvSpPr>
            <a:spLocks noChangeArrowheads="1"/>
          </p:cNvSpPr>
          <p:nvPr/>
        </p:nvSpPr>
        <p:spPr bwMode="auto">
          <a:xfrm>
            <a:off x="107504" y="0"/>
            <a:ext cx="88569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appalto pubblico: Esempio FESR</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63094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b="1" dirty="0" smtClean="0"/>
              <a:t>In caso di finanziamento a tasso forfettario, </a:t>
            </a:r>
            <a:r>
              <a:rPr lang="it-IT" sz="2400" dirty="0" smtClean="0"/>
              <a:t>l'entità degli appalti affidati per certe categorie di costi dal beneficiario potrebbe avere un impatto sulla proporzione dei costi  calcolati</a:t>
            </a:r>
          </a:p>
          <a:p>
            <a:pPr algn="just">
              <a:spcBef>
                <a:spcPts val="0"/>
              </a:spcBef>
              <a:spcAft>
                <a:spcPts val="1200"/>
              </a:spcAft>
              <a:buNone/>
            </a:pPr>
            <a:r>
              <a:rPr lang="it-IT" sz="2400" dirty="0" smtClean="0"/>
              <a:t>Gli  Stati  membri  dovrebbero valutare l'impatto dell'entità degli appalti di servizi nell'ambito dei progetti che fanno parte di un'operazione sulla proporzione dei costi calcolati e quindi sul tasso forfettario, tranne per i tassi fissi previsti nei Regolamenti (art 68, lettere b) e c) RDC, art 14, par 2, FSE e art 19 ETC)</a:t>
            </a:r>
          </a:p>
          <a:p>
            <a:pPr algn="just">
              <a:spcBef>
                <a:spcPts val="0"/>
              </a:spcBef>
              <a:spcAft>
                <a:spcPts val="1200"/>
              </a:spcAft>
              <a:buNone/>
            </a:pPr>
            <a:r>
              <a:rPr lang="it-IT" sz="2400" dirty="0" smtClean="0"/>
              <a:t>Ciò potrebbe imporre l'introduzione di misure di mitigazione nella metodologia: ad esempio se la portata dei servizi dati in appalto ha un effetto significativo sulla proporzione dei costi calcolati, il tasso forfettario dovrebbe essere ridotto proporzionalmente rispetto all'entità dell'appalto oppure dovrebbe essere applicato soltanto ai costi che non sono legati all'appalto (per il finanziamento a tasso forfettario di costi indiretti sull'approccio Orizzonte 2020 è obbligatorio detrarre i costi di subappalto)</a:t>
            </a:r>
          </a:p>
        </p:txBody>
      </p:sp>
      <p:sp>
        <p:nvSpPr>
          <p:cNvPr id="4" name="Rectangle 8"/>
          <p:cNvSpPr>
            <a:spLocks noChangeArrowheads="1"/>
          </p:cNvSpPr>
          <p:nvPr/>
        </p:nvSpPr>
        <p:spPr bwMode="auto">
          <a:xfrm>
            <a:off x="107504" y="1"/>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836712"/>
            <a:ext cx="8812088" cy="55707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Può darsi però che l'entità dell'appalto di servizi non abbia un  impatto sulla proporzione dei costi calcolati o che tale impatto sia insignificante: in tal caso non sono necessarie misure di mitigazione</a:t>
            </a:r>
          </a:p>
          <a:p>
            <a:pPr algn="just">
              <a:spcBef>
                <a:spcPts val="0"/>
              </a:spcBef>
              <a:spcAft>
                <a:spcPts val="1200"/>
              </a:spcAft>
              <a:buNone/>
            </a:pPr>
            <a:r>
              <a:rPr lang="it-IT" sz="2400" dirty="0" smtClean="0"/>
              <a:t>L'impatto dell'appalto di servizi sul tasso forfettario dovrebbe comunque essere analizzato (ad esempio sulla base di misure analoghe o di progetti precedenti) e se ne dovrebbe tener conto all'atto di stabilire una metodologia (un tasso) per l'applicazione del finanziamento a tasso forfettario</a:t>
            </a:r>
          </a:p>
          <a:p>
            <a:pPr algn="just">
              <a:spcBef>
                <a:spcPts val="0"/>
              </a:spcBef>
              <a:spcAft>
                <a:spcPts val="1200"/>
              </a:spcAft>
              <a:buNone/>
            </a:pPr>
            <a:r>
              <a:rPr lang="it-IT" sz="2400" dirty="0" smtClean="0"/>
              <a:t>Gli Stati membri possono però decidere se i servizi dati in appalto nell'ambito del progetto siano esclusi o meno dalle categorie di costi in base alle quali è applicato il tasso, a condizione che sia rispettato il principio della parità di trattamento</a:t>
            </a:r>
          </a:p>
        </p:txBody>
      </p:sp>
      <p:sp>
        <p:nvSpPr>
          <p:cNvPr id="4" name="Rectangle 8"/>
          <p:cNvSpPr>
            <a:spLocks noChangeArrowheads="1"/>
          </p:cNvSpPr>
          <p:nvPr/>
        </p:nvSpPr>
        <p:spPr bwMode="auto">
          <a:xfrm>
            <a:off x="107504"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procedure di appalto pubblico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 name="Rectangle 8"/>
          <p:cNvSpPr>
            <a:spLocks noChangeArrowheads="1"/>
          </p:cNvSpPr>
          <p:nvPr/>
        </p:nvSpPr>
        <p:spPr bwMode="auto">
          <a:xfrm>
            <a:off x="179512" y="0"/>
            <a:ext cx="864096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appalto pubblico: Esempio FESR</a:t>
            </a:r>
            <a:endParaRPr lang="it-IT" sz="2400" dirty="0" smtClean="0"/>
          </a:p>
        </p:txBody>
      </p:sp>
      <p:pic>
        <p:nvPicPr>
          <p:cNvPr id="2050" name="Picture 2"/>
          <p:cNvPicPr>
            <a:picLocks noChangeAspect="1" noChangeArrowheads="1"/>
          </p:cNvPicPr>
          <p:nvPr/>
        </p:nvPicPr>
        <p:blipFill>
          <a:blip r:embed="rId2" cstate="print"/>
          <a:srcRect/>
          <a:stretch>
            <a:fillRect/>
          </a:stretch>
        </p:blipFill>
        <p:spPr bwMode="auto">
          <a:xfrm>
            <a:off x="107504" y="620688"/>
            <a:ext cx="8996573" cy="5976664"/>
          </a:xfrm>
          <a:prstGeom prst="rect">
            <a:avLst/>
          </a:prstGeom>
          <a:noFill/>
          <a:ln w="9525">
            <a:noFill/>
            <a:miter lim="800000"/>
            <a:headEnd/>
            <a:tailEnd/>
          </a:ln>
        </p:spPr>
      </p:pic>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04664"/>
            <a:ext cx="8928992" cy="609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Per il periodo di programmazione 2014-2020 l'ammissibilità della spesa è determinata sulla base di norme nazionali cui si applicano le eccezioni previste nei regolamenti specifici per i singoli fondi (art 65, par 1, RDC)</a:t>
            </a:r>
          </a:p>
          <a:p>
            <a:pPr algn="just">
              <a:spcBef>
                <a:spcPts val="0"/>
              </a:spcBef>
              <a:spcAft>
                <a:spcPts val="1200"/>
              </a:spcAft>
              <a:buNone/>
            </a:pPr>
            <a:r>
              <a:rPr lang="it-IT" sz="2400" dirty="0" smtClean="0"/>
              <a:t>Esse devono coprire l'integralità della spesa dichiarata in relazione al programma</a:t>
            </a:r>
          </a:p>
          <a:p>
            <a:pPr algn="just">
              <a:spcBef>
                <a:spcPts val="0"/>
              </a:spcBef>
              <a:spcAft>
                <a:spcPts val="1200"/>
              </a:spcAft>
              <a:buNone/>
            </a:pPr>
            <a:r>
              <a:rPr lang="it-IT" sz="2400" dirty="0" smtClean="0"/>
              <a:t>Inoltre "l’</a:t>
            </a:r>
            <a:r>
              <a:rPr lang="it-IT" sz="2400" dirty="0" err="1" smtClean="0"/>
              <a:t>AdG</a:t>
            </a:r>
            <a:r>
              <a:rPr lang="it-IT" sz="2400" dirty="0" smtClean="0"/>
              <a:t> è responsabile della gestione del PO conformemente al principio della sana gestione finanziaria" (art 125, par 1, RDC) ed ha l'opportunità di applicare norme più rigorose di quelle previste nel quadro giuridico europeo</a:t>
            </a:r>
          </a:p>
          <a:p>
            <a:pPr algn="just">
              <a:spcBef>
                <a:spcPts val="0"/>
              </a:spcBef>
              <a:spcAft>
                <a:spcPts val="1200"/>
              </a:spcAft>
              <a:buNone/>
            </a:pPr>
            <a:r>
              <a:rPr lang="it-IT" sz="2400" dirty="0" smtClean="0"/>
              <a:t>Pertanto, le </a:t>
            </a:r>
            <a:r>
              <a:rPr lang="it-IT" sz="2400" dirty="0" err="1" smtClean="0"/>
              <a:t>AdG</a:t>
            </a:r>
            <a:r>
              <a:rPr lang="it-IT" sz="2400" dirty="0" smtClean="0"/>
              <a:t> dovrebbero determinare e documentare le regole di ammissibilità per le operazioni dei Fondi SIE al livello appropriato (nazionale, regionale, locale/PO), comunicarle ai beneficiari potenziali e indicare tutte le regole pertinenti nei documenti in cui si definiscono le condizioni del sostegno</a:t>
            </a:r>
          </a:p>
        </p:txBody>
      </p:sp>
      <p:sp>
        <p:nvSpPr>
          <p:cNvPr id="4" name="Rectangle 8"/>
          <p:cNvSpPr>
            <a:spLocks noChangeArrowheads="1"/>
          </p:cNvSpPr>
          <p:nvPr/>
        </p:nvSpPr>
        <p:spPr bwMode="auto">
          <a:xfrm>
            <a:off x="107504" y="1"/>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856984"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Le </a:t>
            </a:r>
            <a:r>
              <a:rPr lang="it-IT" sz="2400" dirty="0" err="1" smtClean="0"/>
              <a:t>AdG</a:t>
            </a:r>
            <a:r>
              <a:rPr lang="it-IT" sz="2400" dirty="0" smtClean="0"/>
              <a:t> devono assicurare che i conteggi per le OSC siano adeguati e accurati allorché sono effettuati ex ante sulla base di un calcolo giusto, equo e verificabile</a:t>
            </a:r>
          </a:p>
          <a:p>
            <a:pPr algn="just">
              <a:spcBef>
                <a:spcPts val="0"/>
              </a:spcBef>
              <a:spcAft>
                <a:spcPts val="1200"/>
              </a:spcAft>
              <a:buNone/>
            </a:pPr>
            <a:r>
              <a:rPr lang="it-IT" sz="2400" dirty="0" smtClean="0"/>
              <a:t>A tal fine un organismo dotato della necessaria perizia e funzionalmente indipendente dalle autorità competenti per l'attuazione del programma effettua i calcoli o conferma l'esattezza e l'adeguatezza degli stessi. Una dichiarazione attestante l'esattezza e l'adeguatezza dei calcoli è acclusa al programma di sviluppo rurale (Art 63 </a:t>
            </a:r>
            <a:r>
              <a:rPr lang="it-IT" sz="2400" dirty="0" err="1" smtClean="0"/>
              <a:t>Reg</a:t>
            </a:r>
            <a:r>
              <a:rPr lang="it-IT" sz="2400" dirty="0" smtClean="0"/>
              <a:t> 1305/2013)</a:t>
            </a:r>
          </a:p>
          <a:p>
            <a:pPr algn="just">
              <a:spcBef>
                <a:spcPts val="0"/>
              </a:spcBef>
              <a:spcAft>
                <a:spcPts val="1200"/>
              </a:spcAft>
              <a:buNone/>
            </a:pPr>
            <a:r>
              <a:rPr lang="it-IT" sz="2400" dirty="0" smtClean="0"/>
              <a:t>Se l’</a:t>
            </a:r>
            <a:r>
              <a:rPr lang="it-IT" sz="2400" dirty="0" err="1" smtClean="0"/>
              <a:t>AdG</a:t>
            </a:r>
            <a:r>
              <a:rPr lang="it-IT" sz="2400" dirty="0" smtClean="0"/>
              <a:t> usa un metodo stabilito conformemente all'art 67, par 5, lettere b), c), d) o e), RDC non è necessaria l'effettuazione o la presentazione di tali calcoli né della dichiarazione di cui sopra</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Norme specifiche per il FEASR</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980728"/>
            <a:ext cx="8856984" cy="33547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Il programma di sviluppo rurale dovrebbe includere esclusivamente la metodologia usata per il calcolo dei pagamenti in base alle OSC</a:t>
            </a:r>
          </a:p>
          <a:p>
            <a:pPr algn="just">
              <a:spcBef>
                <a:spcPts val="0"/>
              </a:spcBef>
              <a:spcAft>
                <a:spcPts val="1200"/>
              </a:spcAft>
              <a:buNone/>
            </a:pPr>
            <a:r>
              <a:rPr lang="it-IT" sz="2400" dirty="0" smtClean="0"/>
              <a:t>Se tale metodologia non varia nell'arco di tutto il periodo di programmazione, il programma non deve essere modificato</a:t>
            </a:r>
          </a:p>
          <a:p>
            <a:pPr algn="just">
              <a:spcBef>
                <a:spcPts val="0"/>
              </a:spcBef>
              <a:spcAft>
                <a:spcPts val="1200"/>
              </a:spcAft>
              <a:buNone/>
            </a:pPr>
            <a:r>
              <a:rPr lang="it-IT" sz="2400" dirty="0" smtClean="0"/>
              <a:t>Se si introduce un sistema di OSC quale meccanismo di pagamento nell'ambito di una misura specifica, il programma va modificato di </a:t>
            </a:r>
            <a:r>
              <a:rPr lang="it-IT" sz="2400" dirty="0" smtClean="0"/>
              <a:t>conseguenza</a:t>
            </a:r>
            <a:endParaRPr lang="it-IT" sz="2400"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Norme specifiche per il FEASR</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856984" cy="55707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Norme specifiche sull'ammissibilità della spesa per i programmi di cooperazione per quanto concerne i costi del personale, le spese d'ufficio e amministrative, le indennità di trasferta, il ricorso ad esperti esterni e i costi dei servizi nonché le spese per le attrezzature sono stabilite a livello UE</a:t>
            </a:r>
          </a:p>
          <a:p>
            <a:pPr algn="just">
              <a:spcBef>
                <a:spcPts val="0"/>
              </a:spcBef>
              <a:spcAft>
                <a:spcPts val="1200"/>
              </a:spcAft>
              <a:buNone/>
            </a:pPr>
            <a:r>
              <a:rPr lang="it-IT" sz="2400" dirty="0" smtClean="0"/>
              <a:t>Fatte salve le norme in materia di ammissibilità stabilite nell'RDC, nel regolamento ETC e nelle specifiche regole di ammissibilità per il programma di cooperazione, il comitato di sorveglianza stabilisce regole addizionali in materia di ammissibilità della spesa per il programma di cooperazione nel suo insieme</a:t>
            </a:r>
          </a:p>
          <a:p>
            <a:pPr algn="just">
              <a:spcBef>
                <a:spcPts val="0"/>
              </a:spcBef>
              <a:spcAft>
                <a:spcPts val="1200"/>
              </a:spcAft>
              <a:buNone/>
            </a:pPr>
            <a:r>
              <a:rPr lang="it-IT" sz="2400" dirty="0" smtClean="0"/>
              <a:t>Per le questioni non coperte dalle disposizioni summenzionate si applicano le norme nazionali dello Stato membro in cui la spesa viene sostenuta</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Applicabilità OSC - Norme specifiche per ETC</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1569660"/>
          </a:xfrm>
          <a:prstGeom prst="rect">
            <a:avLst/>
          </a:prstGeom>
          <a:solidFill>
            <a:srgbClr val="FFC000"/>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Finanziamento a tasso forfettario</a:t>
            </a:r>
          </a:p>
          <a:p>
            <a:pPr lvl="0" algn="ctr">
              <a:spcBef>
                <a:spcPct val="50000"/>
              </a:spcBef>
              <a:buClr>
                <a:schemeClr val="folHlink"/>
              </a:buClr>
              <a:buSzPct val="75000"/>
              <a:buNone/>
            </a:pPr>
            <a:endParaRPr lang="it-IT" sz="2400" b="1" dirty="0" smtClean="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97696" y="642918"/>
            <a:ext cx="8740080" cy="60755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67 </a:t>
            </a:r>
            <a:r>
              <a:rPr lang="it-IT" sz="2400" b="1" dirty="0" smtClean="0"/>
              <a:t>Forme di sovvenzioni e assistenza rimborsabile</a:t>
            </a:r>
          </a:p>
          <a:p>
            <a:pPr algn="just">
              <a:buNone/>
            </a:pPr>
            <a:r>
              <a:rPr lang="it-IT" sz="2400" dirty="0" smtClean="0"/>
              <a:t>1. Le sovvenzioni e l'assistenza rimborsabile possono assumere una delle seguenti forme:</a:t>
            </a:r>
          </a:p>
          <a:p>
            <a:pPr algn="just">
              <a:buNone/>
            </a:pPr>
            <a:r>
              <a:rPr lang="it-IT" sz="2400" dirty="0" smtClean="0"/>
              <a:t>a) rimborso dei costi ammissibili effettivamente sostenuti e pagati unitamente, se del caso, a contributi in natura e ammortamenti;</a:t>
            </a:r>
          </a:p>
          <a:p>
            <a:pPr algn="just">
              <a:buNone/>
            </a:pPr>
            <a:r>
              <a:rPr lang="it-IT" sz="2400" dirty="0" smtClean="0"/>
              <a:t>b) tabelle standard di costi unitari;</a:t>
            </a:r>
          </a:p>
          <a:p>
            <a:pPr algn="just">
              <a:buNone/>
            </a:pPr>
            <a:r>
              <a:rPr lang="it-IT" sz="2400" dirty="0" smtClean="0"/>
              <a:t>c) somme forfettarie;</a:t>
            </a:r>
          </a:p>
          <a:p>
            <a:pPr algn="just">
              <a:buNone/>
            </a:pPr>
            <a:r>
              <a:rPr lang="it-IT" sz="2400" dirty="0" smtClean="0"/>
              <a:t>d) finanziamenti a tasso forfettario, calcolati applicando una determinata percentuale a una o più categorie di costo definite</a:t>
            </a:r>
          </a:p>
          <a:p>
            <a:pPr algn="just">
              <a:buNone/>
            </a:pPr>
            <a:r>
              <a:rPr lang="it-IT" sz="2400" dirty="0" smtClean="0"/>
              <a:t>e) finanziamenti che non sono collegati ai costi delle operazioni pertinenti, ma si basano sul rispetto delle condizioni connesse alla realizzazione di progressi nell’attuazione o nel conseguimento degli obiettivi dei programmi di cui all’atto delegato adottato in conformità del paragrafo 5 </a:t>
            </a:r>
            <a:r>
              <a:rPr lang="it-IT" sz="2400" i="1" dirty="0" smtClean="0"/>
              <a:t>bis</a:t>
            </a:r>
            <a:endParaRPr lang="it-IT" sz="2400"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836712"/>
            <a:ext cx="8740080" cy="46443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Nel caso del finanziamento a tasso forfettario, categorie specifiche di costi ammissibili chiaramente identificati in precedenza sono calcolate applicando una percentuale stabilita ex ante</a:t>
            </a:r>
          </a:p>
          <a:p>
            <a:pPr algn="just">
              <a:lnSpc>
                <a:spcPct val="90000"/>
              </a:lnSpc>
              <a:spcBef>
                <a:spcPct val="0"/>
              </a:spcBef>
              <a:buClr>
                <a:srgbClr val="FF8000"/>
              </a:buClr>
              <a:buNone/>
            </a:pPr>
            <a:endParaRPr lang="it-IT" sz="2400" dirty="0" smtClean="0"/>
          </a:p>
          <a:p>
            <a:pPr algn="just">
              <a:lnSpc>
                <a:spcPct val="90000"/>
              </a:lnSpc>
              <a:spcBef>
                <a:spcPct val="0"/>
              </a:spcBef>
              <a:spcAft>
                <a:spcPts val="600"/>
              </a:spcAft>
              <a:buClr>
                <a:srgbClr val="FF8000"/>
              </a:buClr>
              <a:buNone/>
            </a:pPr>
            <a:r>
              <a:rPr lang="it-IT" sz="2400" dirty="0" smtClean="0"/>
              <a:t>In un sistema di finanziamento a tasso forfettario vi sono un massimo di tre tipi di categorie di costi:</a:t>
            </a:r>
          </a:p>
          <a:p>
            <a:pPr algn="just">
              <a:lnSpc>
                <a:spcPct val="90000"/>
              </a:lnSpc>
              <a:spcBef>
                <a:spcPct val="0"/>
              </a:spcBef>
              <a:spcAft>
                <a:spcPts val="600"/>
              </a:spcAft>
              <a:buClr>
                <a:srgbClr val="FF8000"/>
              </a:buClr>
              <a:buFont typeface="Wingdings" pitchFamily="2" charset="2"/>
              <a:buChar char="ü"/>
            </a:pPr>
            <a:r>
              <a:rPr lang="it-IT" sz="2400" dirty="0" smtClean="0"/>
              <a:t> tipo 1: categorie di costi ammissibili in base ai quali verrà applicato il tasso per calcolare gli importi ammissibili</a:t>
            </a:r>
          </a:p>
          <a:p>
            <a:pPr algn="just">
              <a:lnSpc>
                <a:spcPct val="90000"/>
              </a:lnSpc>
              <a:spcBef>
                <a:spcPct val="0"/>
              </a:spcBef>
              <a:spcAft>
                <a:spcPts val="600"/>
              </a:spcAft>
              <a:buClr>
                <a:srgbClr val="FF8000"/>
              </a:buClr>
              <a:buFont typeface="Wingdings" pitchFamily="2" charset="2"/>
              <a:buChar char="ü"/>
            </a:pPr>
            <a:r>
              <a:rPr lang="it-IT" sz="2400" dirty="0" smtClean="0"/>
              <a:t> tipo 2: categorie di costi ammissibili che saranno calcolati con il tasso forfettario</a:t>
            </a:r>
          </a:p>
          <a:p>
            <a:pPr algn="just">
              <a:lnSpc>
                <a:spcPct val="90000"/>
              </a:lnSpc>
              <a:spcBef>
                <a:spcPct val="0"/>
              </a:spcBef>
              <a:spcAft>
                <a:spcPts val="600"/>
              </a:spcAft>
              <a:buClr>
                <a:srgbClr val="FF8000"/>
              </a:buClr>
              <a:buFont typeface="Wingdings" pitchFamily="2" charset="2"/>
              <a:buChar char="ü"/>
            </a:pPr>
            <a:r>
              <a:rPr lang="it-IT" sz="2400" dirty="0" smtClean="0"/>
              <a:t> tipo 3: se del caso, altre categorie di costi ammissibili a cui non è applicato il tasso e non sono calcolati a tasso forfettario</a:t>
            </a:r>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Categorie di costi a tasso forfettario</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856984" cy="601639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spcAft>
                <a:spcPts val="1200"/>
              </a:spcAft>
              <a:buClr>
                <a:srgbClr val="FF8000"/>
              </a:buClr>
              <a:buNone/>
            </a:pPr>
            <a:r>
              <a:rPr lang="it-IT" sz="2400" dirty="0" smtClean="0"/>
              <a:t>Quando l’</a:t>
            </a:r>
            <a:r>
              <a:rPr lang="it-IT" sz="2400" dirty="0" err="1" smtClean="0"/>
              <a:t>AdG</a:t>
            </a:r>
            <a:r>
              <a:rPr lang="it-IT" sz="2400" dirty="0" smtClean="0"/>
              <a:t> usa un sistema di finanziamento a tasso forfettario, deve definire le categorie dei costi che rientrano in ciascun tipo: tutte le categorie di spesa sono chiaramente incluse in uno, e soltanto in uno, dei tre tipi</a:t>
            </a:r>
          </a:p>
          <a:p>
            <a:pPr algn="just">
              <a:lnSpc>
                <a:spcPct val="90000"/>
              </a:lnSpc>
              <a:spcBef>
                <a:spcPct val="0"/>
              </a:spcBef>
              <a:spcAft>
                <a:spcPts val="1200"/>
              </a:spcAft>
              <a:buClr>
                <a:srgbClr val="FF8000"/>
              </a:buClr>
              <a:buNone/>
            </a:pPr>
            <a:r>
              <a:rPr lang="it-IT" sz="2400" dirty="0" smtClean="0"/>
              <a:t>In certi casi un tipo può essere definito in opposizione ad un altro tipo o agli altri tipi (ad esempio, in un sistema in cui vi sono soltanto costi diretti (tipo 1) e costi indiretti (tipo 2), per costi indiretti si potrebbero considerare tutti i costi ammissibili che non sono costi diretti ammissibili)</a:t>
            </a:r>
          </a:p>
          <a:p>
            <a:pPr algn="just">
              <a:lnSpc>
                <a:spcPct val="90000"/>
              </a:lnSpc>
              <a:spcBef>
                <a:spcPct val="0"/>
              </a:spcBef>
              <a:spcAft>
                <a:spcPts val="1200"/>
              </a:spcAft>
              <a:buClr>
                <a:srgbClr val="FF8000"/>
              </a:buClr>
              <a:buNone/>
            </a:pPr>
            <a:r>
              <a:rPr lang="it-IT" sz="2400" dirty="0" smtClean="0"/>
              <a:t>Il regolamento non pone restrizioni alle categorie dei costi ammissibili che possono essere utilizzate per il finanziamento a tasso forfettario</a:t>
            </a:r>
          </a:p>
          <a:p>
            <a:pPr algn="just">
              <a:lnSpc>
                <a:spcPct val="90000"/>
              </a:lnSpc>
              <a:spcBef>
                <a:spcPct val="0"/>
              </a:spcBef>
              <a:spcAft>
                <a:spcPts val="1200"/>
              </a:spcAft>
              <a:buClr>
                <a:srgbClr val="FF8000"/>
              </a:buClr>
              <a:buNone/>
            </a:pPr>
            <a:r>
              <a:rPr lang="it-IT" sz="2400" dirty="0" smtClean="0"/>
              <a:t>L'obiettivo precipuo nell'utilizzo dei tassi forfettari dovrebbe consistere però nella semplificazione e riduzione del tasso d'errore: pertanto, i tassi forfettari sono più adatti a costi che sono relativamente bassi e per cui le verifiche sono onerose</a:t>
            </a:r>
            <a:endParaRPr lang="it-IT" altLang="it-IT" sz="2400" u="sng" dirty="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Categorie di costi a tasso forfettario</a:t>
            </a:r>
            <a:endParaRPr lang="it-IT" altLang="it-IT" sz="2400" b="1"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908720"/>
            <a:ext cx="8740080" cy="35763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ts val="0"/>
              </a:spcBef>
              <a:spcAft>
                <a:spcPts val="1200"/>
              </a:spcAft>
              <a:buClr>
                <a:srgbClr val="FF8000"/>
              </a:buClr>
              <a:buNone/>
            </a:pPr>
            <a:r>
              <a:rPr lang="it-IT" sz="2400" dirty="0" smtClean="0"/>
              <a:t>I regolamenti prevedono certi sistemi specifici di finanziamento a tasso forfettario </a:t>
            </a:r>
          </a:p>
          <a:p>
            <a:pPr algn="just">
              <a:lnSpc>
                <a:spcPct val="90000"/>
              </a:lnSpc>
              <a:spcBef>
                <a:spcPts val="0"/>
              </a:spcBef>
              <a:spcAft>
                <a:spcPts val="1200"/>
              </a:spcAft>
              <a:buClr>
                <a:srgbClr val="FF8000"/>
              </a:buClr>
              <a:buNone/>
            </a:pPr>
            <a:r>
              <a:rPr lang="it-IT" sz="2400" dirty="0" smtClean="0"/>
              <a:t>L'art. 68, par. 1, RDC indica </a:t>
            </a:r>
            <a:r>
              <a:rPr lang="it-IT" sz="2400" b="1" dirty="0" smtClean="0"/>
              <a:t>alcuni sistemi di finanziamento a tasso forfettario per il calcolo dei costi indiretti</a:t>
            </a:r>
            <a:r>
              <a:rPr lang="it-IT" sz="2400" dirty="0" smtClean="0"/>
              <a:t>:</a:t>
            </a:r>
          </a:p>
          <a:p>
            <a:pPr lvl="0" algn="just">
              <a:spcBef>
                <a:spcPts val="0"/>
              </a:spcBef>
              <a:spcAft>
                <a:spcPts val="1200"/>
              </a:spcAft>
              <a:buFont typeface="Wingdings" pitchFamily="2" charset="2"/>
              <a:buChar char="ü"/>
            </a:pPr>
            <a:r>
              <a:rPr lang="it-IT" sz="2400" dirty="0" smtClean="0"/>
              <a:t> la lettera a) delinea il sistema generale di finanziamento a tasso forfettario dei costi indiretti con il tasso massimo portato a 25%. Il tasso effettivo da usare deve essere giustificato conformemente ad uno dei metodi di calcolo di cui all'art. 67, par. 5, lettere a) e c), RDC</a:t>
            </a:r>
          </a:p>
        </p:txBody>
      </p:sp>
      <p:sp>
        <p:nvSpPr>
          <p:cNvPr id="4" name="Rectangle 8"/>
          <p:cNvSpPr>
            <a:spLocks noChangeArrowheads="1"/>
          </p:cNvSpPr>
          <p:nvPr/>
        </p:nvSpPr>
        <p:spPr bwMode="auto">
          <a:xfrm>
            <a:off x="179512"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Sistemi specifici di tassi forfettari previsti dai Regolamenti</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692696"/>
            <a:ext cx="8740080" cy="51275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ts val="0"/>
              </a:spcBef>
              <a:spcAft>
                <a:spcPts val="1200"/>
              </a:spcAft>
              <a:buClr>
                <a:srgbClr val="FF8000"/>
              </a:buClr>
              <a:buNone/>
            </a:pPr>
            <a:r>
              <a:rPr lang="it-IT" sz="2400" dirty="0" smtClean="0"/>
              <a:t>Articolo 68, par 1, RDC </a:t>
            </a:r>
            <a:r>
              <a:rPr lang="it-IT" sz="2400" b="1" dirty="0" smtClean="0"/>
              <a:t>sistemi di finanziamento a tasso forfettario per il calcolo dei costi indiretti</a:t>
            </a:r>
            <a:r>
              <a:rPr lang="it-IT" sz="2400" dirty="0" smtClean="0"/>
              <a:t>:</a:t>
            </a:r>
          </a:p>
          <a:p>
            <a:pPr lvl="0" algn="just">
              <a:spcBef>
                <a:spcPts val="0"/>
              </a:spcBef>
              <a:spcAft>
                <a:spcPts val="1200"/>
              </a:spcAft>
              <a:buFont typeface="Wingdings" pitchFamily="2" charset="2"/>
              <a:buChar char="ü"/>
            </a:pPr>
            <a:r>
              <a:rPr lang="it-IT" sz="2400" dirty="0" smtClean="0"/>
              <a:t> la lettera b) concede la possibilità ad un’</a:t>
            </a:r>
            <a:r>
              <a:rPr lang="it-IT" sz="2400" dirty="0" err="1" smtClean="0"/>
              <a:t>AdG</a:t>
            </a:r>
            <a:r>
              <a:rPr lang="it-IT" sz="2400" dirty="0" smtClean="0"/>
              <a:t> </a:t>
            </a:r>
            <a:r>
              <a:rPr lang="it-IT" sz="2400" dirty="0"/>
              <a:t>di </a:t>
            </a:r>
            <a:r>
              <a:rPr lang="it-IT" sz="2400" dirty="0" smtClean="0"/>
              <a:t>usare un tasso forfettario fino al </a:t>
            </a:r>
            <a:r>
              <a:rPr lang="it-IT" sz="2400" b="1" dirty="0" smtClean="0"/>
              <a:t>15% dei costi diretti per il personale </a:t>
            </a:r>
            <a:r>
              <a:rPr lang="it-IT" sz="2400" dirty="0" smtClean="0"/>
              <a:t>per calcolare i costi indiretti. Il 15% può essere usato direttamente dall‘</a:t>
            </a:r>
            <a:r>
              <a:rPr lang="it-IT" sz="2400" dirty="0" err="1" smtClean="0"/>
              <a:t>AdG</a:t>
            </a:r>
            <a:r>
              <a:rPr lang="it-IT" sz="2400" dirty="0" smtClean="0"/>
              <a:t> senza bisogno di giustificazione. Questo è un esempio di un sistema in cui vi sono tre categorie di costi: (tipo 1) costi diretti per il personale, (tipo 2) costi indiretti, (tipo 3) costi diretti diversi dai costi per il </a:t>
            </a:r>
            <a:r>
              <a:rPr lang="it-IT" sz="2400" dirty="0" smtClean="0"/>
              <a:t>personale</a:t>
            </a:r>
            <a:endParaRPr lang="it-IT" sz="2400" b="1" dirty="0" smtClean="0">
              <a:solidFill>
                <a:srgbClr val="FF0000"/>
              </a:solidFill>
            </a:endParaRPr>
          </a:p>
          <a:p>
            <a:pPr lvl="0" algn="just">
              <a:spcBef>
                <a:spcPts val="0"/>
              </a:spcBef>
              <a:spcAft>
                <a:spcPts val="1200"/>
              </a:spcAft>
              <a:buFont typeface="Wingdings" pitchFamily="2" charset="2"/>
              <a:buChar char="ü"/>
            </a:pPr>
            <a:r>
              <a:rPr lang="it-IT" sz="2400" b="1" dirty="0" smtClean="0"/>
              <a:t> </a:t>
            </a:r>
            <a:r>
              <a:rPr lang="it-IT" sz="2400" dirty="0" smtClean="0"/>
              <a:t>lettera c) è possibile riutilizzare un tasso forfettario per i costi indiretti secondo metodi esistenti nelle politiche dell'UE, sulla base di quelli usati nell'ambito di Orizzonte 2020 e di LIFE e specificati in un atto delegato</a:t>
            </a:r>
            <a:endParaRPr lang="it-IT" sz="2400" b="1" dirty="0" smtClean="0"/>
          </a:p>
        </p:txBody>
      </p:sp>
      <p:sp>
        <p:nvSpPr>
          <p:cNvPr id="4" name="Rectangle 8"/>
          <p:cNvSpPr>
            <a:spLocks noChangeArrowheads="1"/>
          </p:cNvSpPr>
          <p:nvPr/>
        </p:nvSpPr>
        <p:spPr bwMode="auto">
          <a:xfrm>
            <a:off x="179512" y="140603"/>
            <a:ext cx="8712968"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Sistemi specifici di tassi forfettari previsti dai Regolamenti</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1569660"/>
          </a:xfrm>
          <a:prstGeom prst="rect">
            <a:avLst/>
          </a:prstGeom>
          <a:solidFill>
            <a:srgbClr val="FFC000"/>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Definizione delle categorie di costo</a:t>
            </a:r>
          </a:p>
          <a:p>
            <a:pPr lvl="0" algn="ctr">
              <a:spcBef>
                <a:spcPct val="50000"/>
              </a:spcBef>
              <a:buClr>
                <a:schemeClr val="folHlink"/>
              </a:buClr>
              <a:buSzPct val="75000"/>
              <a:buNone/>
            </a:pPr>
            <a:endParaRPr lang="it-IT" sz="2400" b="1" dirty="0" smtClean="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504" y="142852"/>
            <a:ext cx="8822214" cy="382797"/>
          </a:xfrm>
          <a:prstGeom prst="rect">
            <a:avLst/>
          </a:prstGeom>
        </p:spPr>
        <p:txBody>
          <a:bodyPr vert="horz" wrap="square" lIns="0" tIns="13335" rIns="0" bIns="0" rtlCol="0">
            <a:spAutoFit/>
          </a:bodyPr>
          <a:lstStyle/>
          <a:p>
            <a:pPr marL="12700" algn="just">
              <a:lnSpc>
                <a:spcPct val="100000"/>
              </a:lnSpc>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Definizione </a:t>
            </a:r>
            <a:r>
              <a:rPr sz="2400" kern="1200" dirty="0" err="1">
                <a:solidFill>
                  <a:schemeClr val="tx1"/>
                </a:solidFill>
                <a:latin typeface="Arial" panose="020B0604020202020204" pitchFamily="34" charset="0"/>
                <a:ea typeface="MS PGothic" panose="020B0600070205080204" pitchFamily="34" charset="-128"/>
                <a:cs typeface="Arial" charset="0"/>
              </a:rPr>
              <a:t>di</a:t>
            </a:r>
            <a:r>
              <a:rPr sz="2400" kern="1200" dirty="0">
                <a:solidFill>
                  <a:schemeClr val="tx1"/>
                </a:solidFill>
                <a:latin typeface="Arial" panose="020B0604020202020204" pitchFamily="34" charset="0"/>
                <a:ea typeface="MS PGothic" panose="020B0600070205080204" pitchFamily="34" charset="-128"/>
                <a:cs typeface="Arial" charset="0"/>
              </a:rPr>
              <a:t> </a:t>
            </a:r>
            <a:r>
              <a:rPr lang="it-IT" sz="2400" kern="1200" dirty="0" smtClean="0">
                <a:solidFill>
                  <a:schemeClr val="tx1"/>
                </a:solidFill>
                <a:latin typeface="Arial" panose="020B0604020202020204" pitchFamily="34" charset="0"/>
                <a:ea typeface="MS PGothic" panose="020B0600070205080204" pitchFamily="34" charset="-128"/>
                <a:cs typeface="Arial" charset="0"/>
              </a:rPr>
              <a:t>c</a:t>
            </a:r>
            <a:r>
              <a:rPr sz="2400" kern="1200" dirty="0" err="1" smtClean="0">
                <a:solidFill>
                  <a:schemeClr val="tx1"/>
                </a:solidFill>
                <a:latin typeface="Arial" panose="020B0604020202020204" pitchFamily="34" charset="0"/>
                <a:ea typeface="MS PGothic" panose="020B0600070205080204" pitchFamily="34" charset="-128"/>
                <a:cs typeface="Arial" charset="0"/>
              </a:rPr>
              <a:t>osti</a:t>
            </a:r>
            <a:r>
              <a:rPr sz="2400" kern="1200" dirty="0" smtClean="0">
                <a:solidFill>
                  <a:schemeClr val="tx1"/>
                </a:solidFill>
                <a:latin typeface="Arial" panose="020B0604020202020204" pitchFamily="34" charset="0"/>
                <a:ea typeface="MS PGothic" panose="020B0600070205080204" pitchFamily="34" charset="-128"/>
                <a:cs typeface="Arial" charset="0"/>
              </a:rPr>
              <a:t> </a:t>
            </a:r>
            <a:r>
              <a:rPr lang="it-IT" sz="2400" kern="1200" dirty="0" smtClean="0">
                <a:solidFill>
                  <a:schemeClr val="tx1"/>
                </a:solidFill>
                <a:latin typeface="Arial" panose="020B0604020202020204" pitchFamily="34" charset="0"/>
                <a:ea typeface="MS PGothic" panose="020B0600070205080204" pitchFamily="34" charset="-128"/>
                <a:cs typeface="Arial" charset="0"/>
              </a:rPr>
              <a:t>d</a:t>
            </a:r>
            <a:r>
              <a:rPr sz="2400" kern="1200" dirty="0" err="1" smtClean="0">
                <a:solidFill>
                  <a:schemeClr val="tx1"/>
                </a:solidFill>
                <a:latin typeface="Arial" panose="020B0604020202020204" pitchFamily="34" charset="0"/>
                <a:ea typeface="MS PGothic" panose="020B0600070205080204" pitchFamily="34" charset="-128"/>
                <a:cs typeface="Arial" charset="0"/>
              </a:rPr>
              <a:t>iretti</a:t>
            </a:r>
            <a:r>
              <a:rPr lang="it-IT" sz="2400" kern="1200" dirty="0" smtClean="0">
                <a:solidFill>
                  <a:schemeClr val="tx1"/>
                </a:solidFill>
                <a:latin typeface="Arial" panose="020B0604020202020204" pitchFamily="34" charset="0"/>
                <a:ea typeface="MS PGothic" panose="020B0600070205080204" pitchFamily="34" charset="-128"/>
                <a:cs typeface="Arial" charset="0"/>
              </a:rPr>
              <a:t> e di costi indiretti</a:t>
            </a:r>
            <a:endParaRPr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42844" y="714356"/>
            <a:ext cx="8858312" cy="4537139"/>
          </a:xfrm>
          <a:prstGeom prst="rect">
            <a:avLst/>
          </a:prstGeom>
        </p:spPr>
        <p:txBody>
          <a:bodyPr vert="horz" wrap="square" lIns="0" tIns="12700" rIns="0" bIns="0" rtlCol="0">
            <a:spAutoFit/>
          </a:bodyPr>
          <a:lstStyle/>
          <a:p>
            <a:pPr marR="5080" algn="just">
              <a:lnSpc>
                <a:spcPct val="100000"/>
              </a:lnSpc>
              <a:spcBef>
                <a:spcPts val="0"/>
              </a:spcBef>
              <a:spcAft>
                <a:spcPts val="1200"/>
              </a:spcAft>
              <a:tabLst>
                <a:tab pos="354965" algn="l"/>
                <a:tab pos="355600" algn="l"/>
              </a:tabLst>
            </a:pPr>
            <a:r>
              <a:rPr sz="2400" dirty="0">
                <a:latin typeface="+mn-lt"/>
                <a:ea typeface="MS PGothic" panose="020B0600070205080204" pitchFamily="34" charset="-128"/>
                <a:cs typeface="Calibri" pitchFamily="34" charset="0"/>
              </a:rPr>
              <a:t>In mancanza di una definizione contabile su </a:t>
            </a:r>
            <a:r>
              <a:rPr sz="2400" dirty="0" err="1">
                <a:latin typeface="+mn-lt"/>
                <a:ea typeface="MS PGothic" panose="020B0600070205080204" pitchFamily="34" charset="-128"/>
                <a:cs typeface="Calibri" pitchFamily="34" charset="0"/>
              </a:rPr>
              <a:t>scala</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europea</a:t>
            </a:r>
            <a:r>
              <a:rPr sz="2400" dirty="0" smtClean="0">
                <a:latin typeface="+mn-lt"/>
                <a:ea typeface="MS PGothic" panose="020B0600070205080204" pitchFamily="34" charset="-128"/>
                <a:cs typeface="Calibri" pitchFamily="34" charset="0"/>
              </a:rPr>
              <a:t> </a:t>
            </a:r>
            <a:r>
              <a:rPr sz="2400" dirty="0" err="1">
                <a:latin typeface="+mn-lt"/>
                <a:ea typeface="MS PGothic" panose="020B0600070205080204" pitchFamily="34" charset="-128"/>
                <a:cs typeface="Calibri" pitchFamily="34" charset="0"/>
              </a:rPr>
              <a:t>dei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d</a:t>
            </a:r>
            <a:r>
              <a:rPr sz="2400" dirty="0" err="1" smtClean="0">
                <a:latin typeface="+mn-lt"/>
                <a:ea typeface="MS PGothic" panose="020B0600070205080204" pitchFamily="34" charset="-128"/>
                <a:cs typeface="Calibri" pitchFamily="34" charset="0"/>
              </a:rPr>
              <a:t>iretti</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e </a:t>
            </a:r>
            <a:r>
              <a:rPr sz="2400" dirty="0" err="1">
                <a:latin typeface="+mn-lt"/>
                <a:ea typeface="MS PGothic" panose="020B0600070205080204" pitchFamily="34" charset="-128"/>
                <a:cs typeface="Calibri" pitchFamily="34" charset="0"/>
              </a:rPr>
              <a:t>dei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i</a:t>
            </a:r>
            <a:r>
              <a:rPr sz="2400" dirty="0" err="1" smtClean="0">
                <a:latin typeface="+mn-lt"/>
                <a:ea typeface="MS PGothic" panose="020B0600070205080204" pitchFamily="34" charset="-128"/>
                <a:cs typeface="Calibri" pitchFamily="34" charset="0"/>
              </a:rPr>
              <a:t>ndiretti</a:t>
            </a:r>
            <a:r>
              <a:rPr lang="it-IT" sz="2400" dirty="0" smtClean="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le </a:t>
            </a:r>
            <a:r>
              <a:rPr lang="it-IT" sz="2400" dirty="0" err="1" smtClean="0">
                <a:latin typeface="+mn-lt"/>
                <a:ea typeface="MS PGothic" panose="020B0600070205080204" pitchFamily="34" charset="-128"/>
                <a:cs typeface="Calibri" pitchFamily="34" charset="0"/>
              </a:rPr>
              <a:t>AdG</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o i relativi Organismi Intermedi, </a:t>
            </a:r>
            <a:r>
              <a:rPr sz="2400" dirty="0" err="1" smtClean="0">
                <a:latin typeface="+mn-lt"/>
                <a:ea typeface="MS PGothic" panose="020B0600070205080204" pitchFamily="34" charset="-128"/>
                <a:cs typeface="Calibri" pitchFamily="34" charset="0"/>
              </a:rPr>
              <a:t>dovranno</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indicare chiaramente che cosa rappresenta  un costo diretto o un costo indiretto per ogni tipo </a:t>
            </a:r>
            <a:r>
              <a:rPr sz="2400" dirty="0" err="1">
                <a:latin typeface="+mn-lt"/>
                <a:ea typeface="MS PGothic" panose="020B0600070205080204" pitchFamily="34" charset="-128"/>
                <a:cs typeface="Calibri" pitchFamily="34" charset="0"/>
              </a:rPr>
              <a:t>di</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operazione</a:t>
            </a:r>
            <a:endParaRPr lang="it-IT" sz="2400" dirty="0" smtClean="0">
              <a:latin typeface="+mn-lt"/>
              <a:ea typeface="MS PGothic" panose="020B0600070205080204" pitchFamily="34" charset="-128"/>
              <a:cs typeface="Calibri" pitchFamily="34" charset="0"/>
            </a:endParaRPr>
          </a:p>
          <a:p>
            <a:pPr marR="5080" algn="just">
              <a:lnSpc>
                <a:spcPct val="100000"/>
              </a:lnSpc>
              <a:spcBef>
                <a:spcPts val="0"/>
              </a:spcBef>
              <a:spcAft>
                <a:spcPts val="1200"/>
              </a:spcAft>
              <a:tabLst>
                <a:tab pos="354965" algn="l"/>
                <a:tab pos="355600" algn="l"/>
              </a:tabLst>
            </a:pPr>
            <a:r>
              <a:rPr sz="2400" dirty="0" smtClean="0">
                <a:latin typeface="+mn-lt"/>
                <a:ea typeface="MS PGothic" panose="020B0600070205080204" pitchFamily="34" charset="-128"/>
                <a:cs typeface="Calibri" pitchFamily="34" charset="0"/>
              </a:rPr>
              <a:t>I </a:t>
            </a:r>
            <a:r>
              <a:rPr lang="it-IT" sz="2400" b="1" dirty="0" smtClean="0">
                <a:latin typeface="+mn-lt"/>
                <a:ea typeface="MS PGothic" panose="020B0600070205080204" pitchFamily="34" charset="-128"/>
                <a:cs typeface="Calibri" pitchFamily="34" charset="0"/>
              </a:rPr>
              <a:t>c</a:t>
            </a:r>
            <a:r>
              <a:rPr sz="2400" b="1" dirty="0" err="1" smtClean="0">
                <a:latin typeface="+mn-lt"/>
                <a:ea typeface="MS PGothic" panose="020B0600070205080204" pitchFamily="34" charset="-128"/>
                <a:cs typeface="Calibri" pitchFamily="34" charset="0"/>
              </a:rPr>
              <a:t>osti</a:t>
            </a:r>
            <a:r>
              <a:rPr sz="2400" b="1" dirty="0" smtClean="0">
                <a:latin typeface="+mn-lt"/>
                <a:ea typeface="MS PGothic" panose="020B0600070205080204" pitchFamily="34" charset="-128"/>
                <a:cs typeface="Calibri" pitchFamily="34" charset="0"/>
              </a:rPr>
              <a:t> </a:t>
            </a:r>
            <a:r>
              <a:rPr lang="it-IT" sz="2400" b="1" dirty="0" smtClean="0">
                <a:latin typeface="+mn-lt"/>
                <a:ea typeface="MS PGothic" panose="020B0600070205080204" pitchFamily="34" charset="-128"/>
                <a:cs typeface="Calibri" pitchFamily="34" charset="0"/>
              </a:rPr>
              <a:t>d</a:t>
            </a:r>
            <a:r>
              <a:rPr sz="2400" b="1" dirty="0" err="1" smtClean="0">
                <a:latin typeface="+mn-lt"/>
                <a:ea typeface="MS PGothic" panose="020B0600070205080204" pitchFamily="34" charset="-128"/>
                <a:cs typeface="Calibri" pitchFamily="34" charset="0"/>
              </a:rPr>
              <a:t>iretti</a:t>
            </a:r>
            <a:r>
              <a:rPr sz="2400" b="1"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sono quelli direttamente </a:t>
            </a:r>
            <a:r>
              <a:rPr sz="2400" dirty="0" err="1">
                <a:latin typeface="+mn-lt"/>
                <a:ea typeface="MS PGothic" panose="020B0600070205080204" pitchFamily="34" charset="-128"/>
                <a:cs typeface="Calibri" pitchFamily="34" charset="0"/>
              </a:rPr>
              <a:t>connessi</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ad </a:t>
            </a:r>
            <a:r>
              <a:rPr sz="2400" dirty="0">
                <a:latin typeface="+mn-lt"/>
                <a:ea typeface="MS PGothic" panose="020B0600070205080204" pitchFamily="34" charset="-128"/>
                <a:cs typeface="Calibri" pitchFamily="34" charset="0"/>
              </a:rPr>
              <a:t>un'attività specifica dell'organismo, ove possa </a:t>
            </a:r>
            <a:r>
              <a:rPr sz="2400" dirty="0" err="1">
                <a:latin typeface="+mn-lt"/>
                <a:ea typeface="MS PGothic" panose="020B0600070205080204" pitchFamily="34" charset="-128"/>
                <a:cs typeface="Calibri" pitchFamily="34" charset="0"/>
              </a:rPr>
              <a:t>essere</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dimostrato</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il legame con tale </a:t>
            </a:r>
            <a:r>
              <a:rPr sz="2400" dirty="0" err="1" smtClean="0">
                <a:latin typeface="+mn-lt"/>
                <a:ea typeface="MS PGothic" panose="020B0600070205080204" pitchFamily="34" charset="-128"/>
                <a:cs typeface="Calibri" pitchFamily="34" charset="0"/>
              </a:rPr>
              <a:t>attività</a:t>
            </a:r>
            <a:endParaRPr lang="it-IT" sz="2400" dirty="0" smtClean="0">
              <a:latin typeface="+mn-lt"/>
              <a:ea typeface="MS PGothic" panose="020B0600070205080204" pitchFamily="34" charset="-128"/>
              <a:cs typeface="Calibri" pitchFamily="34" charset="0"/>
            </a:endParaRPr>
          </a:p>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I </a:t>
            </a:r>
            <a:r>
              <a:rPr lang="it-IT" sz="2400" b="1" dirty="0" smtClean="0">
                <a:latin typeface="+mn-lt"/>
                <a:ea typeface="MS PGothic" panose="020B0600070205080204" pitchFamily="34" charset="-128"/>
                <a:cs typeface="Calibri" pitchFamily="34" charset="0"/>
              </a:rPr>
              <a:t>costi indiretti</a:t>
            </a:r>
            <a:r>
              <a:rPr lang="it-IT" sz="2400" dirty="0" smtClean="0">
                <a:latin typeface="+mn-lt"/>
                <a:ea typeface="MS PGothic" panose="020B0600070205080204" pitchFamily="34" charset="-128"/>
                <a:cs typeface="Calibri" pitchFamily="34" charset="0"/>
              </a:rPr>
              <a:t>, per contro, sono quelli che non sono o non possono essere connessi direttamente ad un'attività specifica del beneficiario in questione</a:t>
            </a:r>
          </a:p>
          <a:p>
            <a:pPr marR="5080" algn="just">
              <a:lnSpc>
                <a:spcPct val="100000"/>
              </a:lnSpc>
              <a:spcBef>
                <a:spcPts val="0"/>
              </a:spcBef>
              <a:spcAft>
                <a:spcPts val="600"/>
              </a:spcAft>
              <a:tabLst>
                <a:tab pos="354965" algn="l"/>
                <a:tab pos="355600" algn="l"/>
              </a:tabLst>
            </a:pPr>
            <a:endParaRPr sz="2400" dirty="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282" y="214290"/>
            <a:ext cx="8572560" cy="382797"/>
          </a:xfrm>
          <a:prstGeom prst="rect">
            <a:avLst/>
          </a:prstGeom>
        </p:spPr>
        <p:txBody>
          <a:bodyPr vert="horz" wrap="square" lIns="0" tIns="13335" rIns="0" bIns="0" rtlCol="0">
            <a:spAutoFit/>
          </a:bodyPr>
          <a:lstStyle/>
          <a:p>
            <a:pPr marL="12700" algn="just">
              <a:spcBef>
                <a:spcPts val="105"/>
              </a:spcBef>
            </a:pPr>
            <a:r>
              <a:rPr sz="2400" kern="1200" dirty="0" err="1">
                <a:solidFill>
                  <a:schemeClr val="tx1"/>
                </a:solidFill>
                <a:latin typeface="Arial" panose="020B0604020202020204" pitchFamily="34" charset="0"/>
                <a:ea typeface="MS PGothic" panose="020B0600070205080204" pitchFamily="34" charset="-128"/>
                <a:cs typeface="Arial" charset="0"/>
              </a:rPr>
              <a:t>Definizione</a:t>
            </a:r>
            <a:r>
              <a:rPr sz="2400" kern="1200" dirty="0">
                <a:solidFill>
                  <a:schemeClr val="tx1"/>
                </a:solidFill>
                <a:latin typeface="Arial" panose="020B0604020202020204" pitchFamily="34" charset="0"/>
                <a:ea typeface="MS PGothic" panose="020B0600070205080204" pitchFamily="34" charset="-128"/>
                <a:cs typeface="Arial" charset="0"/>
              </a:rPr>
              <a:t> </a:t>
            </a:r>
            <a:r>
              <a:rPr sz="2400" kern="1200" dirty="0" err="1" smtClean="0">
                <a:solidFill>
                  <a:schemeClr val="tx1"/>
                </a:solidFill>
                <a:latin typeface="Arial" panose="020B0604020202020204" pitchFamily="34" charset="0"/>
                <a:ea typeface="MS PGothic" panose="020B0600070205080204" pitchFamily="34" charset="-128"/>
                <a:cs typeface="Arial" charset="0"/>
              </a:rPr>
              <a:t>di</a:t>
            </a:r>
            <a:r>
              <a:rPr lang="it-IT" sz="2400" kern="1200" dirty="0" smtClean="0">
                <a:solidFill>
                  <a:schemeClr val="tx1"/>
                </a:solidFill>
                <a:latin typeface="Arial" panose="020B0604020202020204" pitchFamily="34" charset="0"/>
                <a:ea typeface="MS PGothic" panose="020B0600070205080204" pitchFamily="34" charset="-128"/>
                <a:cs typeface="Arial" charset="0"/>
              </a:rPr>
              <a:t> costi indiretti</a:t>
            </a:r>
            <a:endParaRPr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214282" y="714356"/>
            <a:ext cx="8786874" cy="3162404"/>
          </a:xfrm>
          <a:prstGeom prst="rect">
            <a:avLst/>
          </a:prstGeom>
        </p:spPr>
        <p:txBody>
          <a:bodyPr vert="horz" wrap="square" lIns="0" tIns="12700" rIns="0" bIns="0" rtlCol="0">
            <a:spAutoFit/>
          </a:bodyPr>
          <a:lstStyle/>
          <a:p>
            <a:pPr marR="5080" algn="just">
              <a:lnSpc>
                <a:spcPct val="100000"/>
              </a:lnSpc>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T</a:t>
            </a:r>
            <a:r>
              <a:rPr sz="2400" smtClean="0">
                <a:latin typeface="+mn-lt"/>
                <a:ea typeface="MS PGothic" panose="020B0600070205080204" pitchFamily="34" charset="-128"/>
                <a:cs typeface="Calibri" pitchFamily="34" charset="0"/>
              </a:rPr>
              <a:t>ra </a:t>
            </a:r>
            <a:r>
              <a:rPr sz="2400">
                <a:latin typeface="+mn-lt"/>
                <a:ea typeface="MS PGothic" panose="020B0600070205080204" pitchFamily="34" charset="-128"/>
                <a:cs typeface="Calibri" pitchFamily="34" charset="0"/>
              </a:rPr>
              <a:t>i </a:t>
            </a:r>
            <a:r>
              <a:rPr lang="it-IT" sz="2400" dirty="0" smtClean="0">
                <a:latin typeface="+mn-lt"/>
                <a:ea typeface="MS PGothic" panose="020B0600070205080204" pitchFamily="34" charset="-128"/>
                <a:cs typeface="Calibri" pitchFamily="34" charset="0"/>
              </a:rPr>
              <a:t>c</a:t>
            </a:r>
            <a:r>
              <a:rPr sz="2400" smtClean="0">
                <a:latin typeface="+mn-lt"/>
                <a:ea typeface="MS PGothic" panose="020B0600070205080204" pitchFamily="34" charset="-128"/>
                <a:cs typeface="Calibri" pitchFamily="34" charset="0"/>
              </a:rPr>
              <a:t>osti </a:t>
            </a:r>
            <a:r>
              <a:rPr lang="it-IT" sz="2400" dirty="0" smtClean="0">
                <a:latin typeface="+mn-lt"/>
                <a:ea typeface="MS PGothic" panose="020B0600070205080204" pitchFamily="34" charset="-128"/>
                <a:cs typeface="Calibri" pitchFamily="34" charset="0"/>
              </a:rPr>
              <a:t>i</a:t>
            </a:r>
            <a:r>
              <a:rPr sz="2400" smtClean="0">
                <a:latin typeface="+mn-lt"/>
                <a:ea typeface="MS PGothic" panose="020B0600070205080204" pitchFamily="34" charset="-128"/>
                <a:cs typeface="Calibri" pitchFamily="34" charset="0"/>
              </a:rPr>
              <a:t>ndiretti </a:t>
            </a:r>
            <a:r>
              <a:rPr sz="2400" dirty="0">
                <a:latin typeface="+mn-lt"/>
                <a:ea typeface="MS PGothic" panose="020B0600070205080204" pitchFamily="34" charset="-128"/>
                <a:cs typeface="Calibri" pitchFamily="34" charset="0"/>
              </a:rPr>
              <a:t>figurano le spese amministrative, per  le quali è difficile determinare con </a:t>
            </a:r>
            <a:r>
              <a:rPr sz="2400">
                <a:latin typeface="+mn-lt"/>
                <a:ea typeface="MS PGothic" panose="020B0600070205080204" pitchFamily="34" charset="-128"/>
                <a:cs typeface="Calibri" pitchFamily="34" charset="0"/>
              </a:rPr>
              <a:t>precisione </a:t>
            </a:r>
            <a:r>
              <a:rPr sz="2400" smtClean="0">
                <a:latin typeface="+mn-lt"/>
                <a:ea typeface="MS PGothic" panose="020B0600070205080204" pitchFamily="34" charset="-128"/>
                <a:cs typeface="Calibri" pitchFamily="34" charset="0"/>
              </a:rPr>
              <a:t>l'importo </a:t>
            </a:r>
            <a:r>
              <a:rPr sz="2400" dirty="0">
                <a:latin typeface="+mn-lt"/>
                <a:ea typeface="MS PGothic" panose="020B0600070205080204" pitchFamily="34" charset="-128"/>
                <a:cs typeface="Calibri" pitchFamily="34" charset="0"/>
              </a:rPr>
              <a:t>attribuibile ad un'attività specifica, ad esempio:</a:t>
            </a:r>
            <a:endParaRPr sz="2400">
              <a:latin typeface="+mn-lt"/>
              <a:ea typeface="MS PGothic" panose="020B0600070205080204" pitchFamily="34" charset="-128"/>
              <a:cs typeface="Calibri" pitchFamily="34" charset="0"/>
            </a:endParaRPr>
          </a:p>
          <a:p>
            <a:pPr marL="355600" indent="-342900" algn="just">
              <a:lnSpc>
                <a:spcPct val="100000"/>
              </a:lnSpc>
              <a:spcBef>
                <a:spcPts val="2014"/>
              </a:spcBef>
              <a:buFont typeface="Wingdings" pitchFamily="2" charset="2"/>
              <a:buChar char="ü"/>
              <a:tabLst>
                <a:tab pos="354965" algn="l"/>
                <a:tab pos="355600" algn="l"/>
              </a:tabLst>
            </a:pPr>
            <a:r>
              <a:rPr sz="2400" dirty="0">
                <a:latin typeface="+mn-lt"/>
                <a:ea typeface="MS PGothic" panose="020B0600070205080204" pitchFamily="34" charset="-128"/>
                <a:cs typeface="Calibri" pitchFamily="34" charset="0"/>
              </a:rPr>
              <a:t>spese di gestione</a:t>
            </a:r>
            <a:endParaRPr sz="2400">
              <a:latin typeface="+mn-lt"/>
              <a:ea typeface="MS PGothic" panose="020B0600070205080204" pitchFamily="34" charset="-128"/>
              <a:cs typeface="Calibri" pitchFamily="34" charset="0"/>
            </a:endParaRPr>
          </a:p>
          <a:p>
            <a:pPr marL="355600" indent="-342900" algn="just">
              <a:lnSpc>
                <a:spcPct val="100000"/>
              </a:lnSpc>
              <a:spcBef>
                <a:spcPts val="575"/>
              </a:spcBef>
              <a:buFont typeface="Wingdings" pitchFamily="2" charset="2"/>
              <a:buChar char="ü"/>
              <a:tabLst>
                <a:tab pos="354965" algn="l"/>
                <a:tab pos="355600" algn="l"/>
              </a:tabLst>
            </a:pPr>
            <a:r>
              <a:rPr sz="2400" dirty="0">
                <a:latin typeface="+mn-lt"/>
                <a:ea typeface="MS PGothic" panose="020B0600070205080204" pitchFamily="34" charset="-128"/>
                <a:cs typeface="Calibri" pitchFamily="34" charset="0"/>
              </a:rPr>
              <a:t>spese del personale, spese di reclutamento</a:t>
            </a:r>
            <a:endParaRPr sz="2400">
              <a:latin typeface="+mn-lt"/>
              <a:ea typeface="MS PGothic" panose="020B0600070205080204" pitchFamily="34" charset="-128"/>
              <a:cs typeface="Calibri" pitchFamily="34" charset="0"/>
            </a:endParaRPr>
          </a:p>
          <a:p>
            <a:pPr marL="355600" indent="-342900" algn="just">
              <a:lnSpc>
                <a:spcPct val="100000"/>
              </a:lnSpc>
              <a:spcBef>
                <a:spcPts val="580"/>
              </a:spcBef>
              <a:buFont typeface="Wingdings" pitchFamily="2" charset="2"/>
              <a:buChar char="ü"/>
              <a:tabLst>
                <a:tab pos="354965" algn="l"/>
                <a:tab pos="355600" algn="l"/>
              </a:tabLst>
            </a:pPr>
            <a:r>
              <a:rPr sz="2400" dirty="0">
                <a:latin typeface="+mn-lt"/>
                <a:ea typeface="MS PGothic" panose="020B0600070205080204" pitchFamily="34" charset="-128"/>
                <a:cs typeface="Calibri" pitchFamily="34" charset="0"/>
              </a:rPr>
              <a:t>retribuzioni del contabile, dell'addetto alle pulizie, etc.</a:t>
            </a:r>
            <a:endParaRPr sz="2400">
              <a:latin typeface="+mn-lt"/>
              <a:ea typeface="MS PGothic" panose="020B0600070205080204" pitchFamily="34" charset="-128"/>
              <a:cs typeface="Calibri" pitchFamily="34" charset="0"/>
            </a:endParaRPr>
          </a:p>
          <a:p>
            <a:pPr marL="355600" indent="-342900" algn="just">
              <a:lnSpc>
                <a:spcPct val="100000"/>
              </a:lnSpc>
              <a:spcBef>
                <a:spcPts val="575"/>
              </a:spcBef>
              <a:buFont typeface="Wingdings" pitchFamily="2" charset="2"/>
              <a:buChar char="ü"/>
              <a:tabLst>
                <a:tab pos="354965" algn="l"/>
                <a:tab pos="355600" algn="l"/>
              </a:tabLst>
            </a:pPr>
            <a:r>
              <a:rPr sz="2400" dirty="0">
                <a:latin typeface="+mn-lt"/>
                <a:ea typeface="MS PGothic" panose="020B0600070205080204" pitchFamily="34" charset="-128"/>
                <a:cs typeface="Calibri" pitchFamily="34" charset="0"/>
              </a:rPr>
              <a:t>bollette telefoniche, per acqua, elettricità</a:t>
            </a:r>
            <a:r>
              <a:rPr sz="240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etc.</a:t>
            </a:r>
            <a:endParaRPr sz="240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116632"/>
            <a:ext cx="8572752" cy="381515"/>
          </a:xfrm>
          <a:prstGeom prst="rect">
            <a:avLst/>
          </a:prstGeom>
        </p:spPr>
        <p:txBody>
          <a:bodyPr vert="horz" wrap="square" lIns="0" tIns="12065" rIns="0" bIns="0" rtlCol="0">
            <a:spAutoFit/>
          </a:bodyPr>
          <a:lstStyle/>
          <a:p>
            <a:pPr marL="47625" algn="just">
              <a:lnSpc>
                <a:spcPct val="100000"/>
              </a:lnSpc>
              <a:spcBef>
                <a:spcPts val="95"/>
              </a:spcBef>
            </a:pPr>
            <a:r>
              <a:rPr sz="2400" kern="1200" dirty="0" err="1">
                <a:solidFill>
                  <a:schemeClr val="tx1"/>
                </a:solidFill>
                <a:latin typeface="Arial" panose="020B0604020202020204" pitchFamily="34" charset="0"/>
                <a:ea typeface="MS PGothic" panose="020B0600070205080204" pitchFamily="34" charset="-128"/>
                <a:cs typeface="Arial" charset="0"/>
              </a:rPr>
              <a:t>Costi</a:t>
            </a:r>
            <a:r>
              <a:rPr sz="2400" kern="1200" dirty="0">
                <a:solidFill>
                  <a:schemeClr val="tx1"/>
                </a:solidFill>
                <a:latin typeface="Arial" panose="020B0604020202020204" pitchFamily="34" charset="0"/>
                <a:ea typeface="MS PGothic" panose="020B0600070205080204" pitchFamily="34" charset="-128"/>
                <a:cs typeface="Arial" charset="0"/>
              </a:rPr>
              <a:t> </a:t>
            </a:r>
            <a:r>
              <a:rPr lang="it-IT" sz="2400" kern="1200" dirty="0" smtClean="0">
                <a:solidFill>
                  <a:schemeClr val="tx1"/>
                </a:solidFill>
                <a:latin typeface="Arial" panose="020B0604020202020204" pitchFamily="34" charset="0"/>
                <a:ea typeface="MS PGothic" panose="020B0600070205080204" pitchFamily="34" charset="-128"/>
                <a:cs typeface="Arial" charset="0"/>
              </a:rPr>
              <a:t>i</a:t>
            </a:r>
            <a:r>
              <a:rPr sz="2400" kern="1200" dirty="0" err="1" smtClean="0">
                <a:solidFill>
                  <a:schemeClr val="tx1"/>
                </a:solidFill>
                <a:latin typeface="Arial" panose="020B0604020202020204" pitchFamily="34" charset="0"/>
                <a:ea typeface="MS PGothic" panose="020B0600070205080204" pitchFamily="34" charset="-128"/>
                <a:cs typeface="Arial" charset="0"/>
              </a:rPr>
              <a:t>ndiretti</a:t>
            </a:r>
            <a:r>
              <a:rPr sz="2400" kern="1200" dirty="0" smtClean="0">
                <a:solidFill>
                  <a:schemeClr val="tx1"/>
                </a:solidFill>
                <a:latin typeface="Arial" panose="020B0604020202020204" pitchFamily="34" charset="0"/>
                <a:ea typeface="MS PGothic" panose="020B0600070205080204" pitchFamily="34" charset="-128"/>
                <a:cs typeface="Arial" charset="0"/>
              </a:rPr>
              <a:t> </a:t>
            </a:r>
            <a:r>
              <a:rPr sz="2400" kern="1200" dirty="0">
                <a:solidFill>
                  <a:schemeClr val="tx1"/>
                </a:solidFill>
                <a:latin typeface="Arial" panose="020B0604020202020204" pitchFamily="34" charset="0"/>
                <a:ea typeface="MS PGothic" panose="020B0600070205080204" pitchFamily="34" charset="-128"/>
                <a:cs typeface="Arial" charset="0"/>
              </a:rPr>
              <a:t>su base forfettaria: definizione</a:t>
            </a:r>
          </a:p>
        </p:txBody>
      </p:sp>
      <p:sp>
        <p:nvSpPr>
          <p:cNvPr id="3" name="object 3"/>
          <p:cNvSpPr txBox="1"/>
          <p:nvPr/>
        </p:nvSpPr>
        <p:spPr>
          <a:xfrm>
            <a:off x="179512" y="620688"/>
            <a:ext cx="8842568" cy="5414944"/>
          </a:xfrm>
          <a:prstGeom prst="rect">
            <a:avLst/>
          </a:prstGeom>
        </p:spPr>
        <p:txBody>
          <a:bodyPr vert="horz" wrap="square" lIns="0" tIns="13335" rIns="0" bIns="0" rtlCol="0">
            <a:spAutoFit/>
          </a:bodyPr>
          <a:lstStyle/>
          <a:p>
            <a:pPr marR="214629" algn="just">
              <a:lnSpc>
                <a:spcPct val="100000"/>
              </a:lnSpc>
              <a:spcBef>
                <a:spcPts val="0"/>
              </a:spcBef>
              <a:spcAft>
                <a:spcPts val="600"/>
              </a:spcAft>
              <a:tabLst>
                <a:tab pos="354965" algn="l"/>
                <a:tab pos="355600" algn="l"/>
              </a:tabLst>
            </a:pPr>
            <a:r>
              <a:rPr sz="2400" dirty="0">
                <a:latin typeface="Arial" panose="020B0604020202020204" pitchFamily="34" charset="0"/>
                <a:ea typeface="MS PGothic" panose="020B0600070205080204" pitchFamily="34" charset="-128"/>
              </a:rPr>
              <a:t>Di solito i costi indiretti sono calcolati in relazione ai costi diretti,  anche se il Reg. </a:t>
            </a:r>
            <a:r>
              <a:rPr lang="it-IT" sz="2400" dirty="0">
                <a:latin typeface="Arial" panose="020B0604020202020204" pitchFamily="34" charset="0"/>
                <a:ea typeface="MS PGothic" panose="020B0600070205080204" pitchFamily="34" charset="-128"/>
              </a:rPr>
              <a:t>1303/2013 </a:t>
            </a:r>
            <a:r>
              <a:rPr sz="2400" dirty="0" smtClean="0">
                <a:latin typeface="Arial" panose="020B0604020202020204" pitchFamily="34" charset="0"/>
                <a:ea typeface="MS PGothic" panose="020B0600070205080204" pitchFamily="34" charset="-128"/>
              </a:rPr>
              <a:t>non </a:t>
            </a:r>
            <a:r>
              <a:rPr sz="2400" dirty="0">
                <a:latin typeface="Arial" panose="020B0604020202020204" pitchFamily="34" charset="0"/>
                <a:ea typeface="MS PGothic" panose="020B0600070205080204" pitchFamily="34" charset="-128"/>
              </a:rPr>
              <a:t>pone restrizioni alle categorie di </a:t>
            </a:r>
            <a:r>
              <a:rPr sz="2400" dirty="0" err="1">
                <a:latin typeface="Arial" panose="020B0604020202020204" pitchFamily="34" charset="0"/>
                <a:ea typeface="MS PGothic" panose="020B0600070205080204" pitchFamily="34" charset="-128"/>
              </a:rPr>
              <a:t>costi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ammissibili</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che possono utilizzare un finanziamento a </a:t>
            </a:r>
            <a:r>
              <a:rPr sz="2400" dirty="0" err="1">
                <a:latin typeface="Arial" panose="020B0604020202020204" pitchFamily="34" charset="0"/>
                <a:ea typeface="MS PGothic" panose="020B0600070205080204" pitchFamily="34" charset="-128"/>
              </a:rPr>
              <a:t>tasso</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forfettario</a:t>
            </a:r>
            <a:endParaRPr lang="it-IT" sz="2400" dirty="0" smtClean="0">
              <a:latin typeface="Arial" panose="020B0604020202020204" pitchFamily="34" charset="0"/>
              <a:ea typeface="MS PGothic" panose="020B0600070205080204" pitchFamily="34" charset="-128"/>
            </a:endParaRPr>
          </a:p>
          <a:p>
            <a:pPr marR="214629" algn="just">
              <a:lnSpc>
                <a:spcPct val="100000"/>
              </a:lnSpc>
              <a:spcBef>
                <a:spcPts val="0"/>
              </a:spcBef>
              <a:spcAft>
                <a:spcPts val="600"/>
              </a:spcAft>
              <a:tabLst>
                <a:tab pos="354965" algn="l"/>
                <a:tab pos="355600" algn="l"/>
              </a:tabLst>
            </a:pPr>
            <a:r>
              <a:rPr sz="2400" dirty="0" err="1" smtClean="0">
                <a:latin typeface="Arial" panose="020B0604020202020204" pitchFamily="34" charset="0"/>
                <a:ea typeface="MS PGothic" panose="020B0600070205080204" pitchFamily="34" charset="-128"/>
              </a:rPr>
              <a:t>L'obiettivo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precipuo nell'utilizzo dei tassi </a:t>
            </a:r>
            <a:r>
              <a:rPr sz="2400" dirty="0" err="1">
                <a:latin typeface="Arial" panose="020B0604020202020204" pitchFamily="34" charset="0"/>
                <a:ea typeface="MS PGothic" panose="020B0600070205080204" pitchFamily="34" charset="-128"/>
              </a:rPr>
              <a:t>forfettari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dovrebbe</a:t>
            </a:r>
            <a:r>
              <a:rPr lang="it-IT"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consistere</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nella semplificazione e riduzione del tasso </a:t>
            </a:r>
            <a:r>
              <a:rPr sz="2400" dirty="0" err="1">
                <a:latin typeface="Arial" panose="020B0604020202020204" pitchFamily="34" charset="0"/>
                <a:ea typeface="MS PGothic" panose="020B0600070205080204" pitchFamily="34" charset="-128"/>
              </a:rPr>
              <a:t>di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errore</a:t>
            </a:r>
            <a:r>
              <a:rPr lang="it-IT" sz="2400" dirty="0" smtClean="0">
                <a:latin typeface="Arial" panose="020B0604020202020204" pitchFamily="34" charset="0"/>
                <a:ea typeface="MS PGothic" panose="020B0600070205080204" pitchFamily="34" charset="-128"/>
              </a:rPr>
              <a:t>: </a:t>
            </a:r>
            <a:r>
              <a:rPr lang="it-IT" sz="2400" dirty="0" err="1" smtClean="0">
                <a:latin typeface="Arial" panose="020B0604020202020204" pitchFamily="34" charset="0"/>
                <a:ea typeface="MS PGothic" panose="020B0600070205080204" pitchFamily="34" charset="-128"/>
              </a:rPr>
              <a:t>p</a:t>
            </a:r>
            <a:r>
              <a:rPr sz="2400" dirty="0" err="1" smtClean="0">
                <a:latin typeface="Arial" panose="020B0604020202020204" pitchFamily="34" charset="0"/>
                <a:ea typeface="MS PGothic" panose="020B0600070205080204" pitchFamily="34" charset="-128"/>
              </a:rPr>
              <a:t>ertanto</a:t>
            </a:r>
            <a:r>
              <a:rPr sz="2400" dirty="0">
                <a:latin typeface="Arial" panose="020B0604020202020204" pitchFamily="34" charset="0"/>
                <a:ea typeface="MS PGothic" panose="020B0600070205080204" pitchFamily="34" charset="-128"/>
              </a:rPr>
              <a:t>, i tassi forfettari </a:t>
            </a:r>
            <a:r>
              <a:rPr sz="2400" dirty="0" err="1">
                <a:latin typeface="Arial" panose="020B0604020202020204" pitchFamily="34" charset="0"/>
                <a:ea typeface="MS PGothic" panose="020B0600070205080204" pitchFamily="34" charset="-128"/>
              </a:rPr>
              <a:t>sono</a:t>
            </a:r>
            <a:r>
              <a:rPr sz="2400" dirty="0">
                <a:latin typeface="Arial" panose="020B0604020202020204" pitchFamily="34" charset="0"/>
                <a:ea typeface="MS PGothic" panose="020B0600070205080204" pitchFamily="34" charset="-128"/>
              </a:rPr>
              <a:t> </a:t>
            </a:r>
            <a:r>
              <a:rPr lang="it-IT" sz="2400" dirty="0" smtClean="0">
                <a:latin typeface="Arial" panose="020B0604020202020204" pitchFamily="34" charset="0"/>
                <a:ea typeface="MS PGothic" panose="020B0600070205080204" pitchFamily="34" charset="-128"/>
              </a:rPr>
              <a:t>più </a:t>
            </a:r>
            <a:r>
              <a:rPr sz="2400" dirty="0" err="1" smtClean="0">
                <a:latin typeface="Arial" panose="020B0604020202020204" pitchFamily="34" charset="0"/>
                <a:ea typeface="MS PGothic" panose="020B0600070205080204" pitchFamily="34" charset="-128"/>
              </a:rPr>
              <a:t>adatti</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a costi </a:t>
            </a:r>
            <a:r>
              <a:rPr sz="2400" dirty="0" err="1">
                <a:latin typeface="Arial" panose="020B0604020202020204" pitchFamily="34" charset="0"/>
                <a:ea typeface="MS PGothic" panose="020B0600070205080204" pitchFamily="34" charset="-128"/>
              </a:rPr>
              <a:t>che</a:t>
            </a:r>
            <a:r>
              <a:rPr sz="2400" dirty="0">
                <a:latin typeface="Arial" panose="020B0604020202020204" pitchFamily="34" charset="0"/>
                <a:ea typeface="MS PGothic" panose="020B0600070205080204" pitchFamily="34" charset="-128"/>
              </a:rPr>
              <a:t> </a:t>
            </a:r>
            <a:r>
              <a:rPr sz="2400" dirty="0" err="1">
                <a:latin typeface="Arial" panose="020B0604020202020204" pitchFamily="34" charset="0"/>
                <a:ea typeface="MS PGothic" panose="020B0600070205080204" pitchFamily="34" charset="-128"/>
              </a:rPr>
              <a:t>sono</a:t>
            </a:r>
            <a:r>
              <a:rPr lang="it-IT" sz="2400" dirty="0">
                <a:latin typeface="Arial" panose="020B0604020202020204" pitchFamily="34" charset="0"/>
                <a:ea typeface="MS PGothic" panose="020B0600070205080204" pitchFamily="34" charset="-128"/>
              </a:rPr>
              <a:t> </a:t>
            </a:r>
            <a:r>
              <a:rPr sz="2400" dirty="0" err="1">
                <a:latin typeface="Arial" panose="020B0604020202020204" pitchFamily="34" charset="0"/>
                <a:ea typeface="MS PGothic" panose="020B0600070205080204" pitchFamily="34" charset="-128"/>
              </a:rPr>
              <a:t>relativamente</a:t>
            </a:r>
            <a:r>
              <a:rPr sz="2400" dirty="0">
                <a:latin typeface="Arial" panose="020B0604020202020204" pitchFamily="34" charset="0"/>
                <a:ea typeface="MS PGothic" panose="020B0600070205080204" pitchFamily="34" charset="-128"/>
              </a:rPr>
              <a:t> bassi e per cui le verifiche </a:t>
            </a:r>
            <a:r>
              <a:rPr sz="2400" dirty="0" err="1">
                <a:latin typeface="Arial" panose="020B0604020202020204" pitchFamily="34" charset="0"/>
                <a:ea typeface="MS PGothic" panose="020B0600070205080204" pitchFamily="34" charset="-128"/>
              </a:rPr>
              <a:t>sono</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onerose</a:t>
            </a:r>
            <a:endParaRPr lang="it-IT" sz="2400" dirty="0" smtClean="0">
              <a:latin typeface="Arial" panose="020B0604020202020204" pitchFamily="34" charset="0"/>
              <a:ea typeface="MS PGothic" panose="020B0600070205080204" pitchFamily="34" charset="-128"/>
            </a:endParaRPr>
          </a:p>
          <a:p>
            <a:pPr marR="214629" algn="just">
              <a:lnSpc>
                <a:spcPct val="100000"/>
              </a:lnSpc>
              <a:spcBef>
                <a:spcPts val="0"/>
              </a:spcBef>
              <a:spcAft>
                <a:spcPts val="600"/>
              </a:spcAft>
              <a:tabLst>
                <a:tab pos="354965" algn="l"/>
                <a:tab pos="355600" algn="l"/>
              </a:tabLst>
            </a:pPr>
            <a:r>
              <a:rPr sz="2400" dirty="0" smtClean="0">
                <a:latin typeface="Arial" panose="020B0604020202020204" pitchFamily="34" charset="0"/>
                <a:ea typeface="MS PGothic" panose="020B0600070205080204" pitchFamily="34" charset="-128"/>
              </a:rPr>
              <a:t>L’</a:t>
            </a:r>
            <a:r>
              <a:rPr lang="it-IT" sz="2400" dirty="0" smtClean="0">
                <a:latin typeface="Arial" panose="020B0604020202020204" pitchFamily="34" charset="0"/>
                <a:ea typeface="MS PGothic" panose="020B0600070205080204" pitchFamily="34" charset="-128"/>
              </a:rPr>
              <a:t>a</a:t>
            </a:r>
            <a:r>
              <a:rPr sz="2400" dirty="0" smtClean="0">
                <a:latin typeface="Arial" panose="020B0604020202020204" pitchFamily="34" charset="0"/>
                <a:ea typeface="MS PGothic" panose="020B0600070205080204" pitchFamily="34" charset="-128"/>
              </a:rPr>
              <a:t>rt</a:t>
            </a:r>
            <a:r>
              <a:rPr sz="2400" dirty="0">
                <a:latin typeface="Arial" panose="020B0604020202020204" pitchFamily="34" charset="0"/>
                <a:ea typeface="MS PGothic" panose="020B0600070205080204" pitchFamily="34" charset="-128"/>
              </a:rPr>
              <a:t>. 68, </a:t>
            </a:r>
            <a:r>
              <a:rPr sz="2400" dirty="0" smtClean="0">
                <a:latin typeface="Arial" panose="020B0604020202020204" pitchFamily="34" charset="0"/>
                <a:ea typeface="MS PGothic" panose="020B0600070205080204" pitchFamily="34" charset="-128"/>
              </a:rPr>
              <a:t>par </a:t>
            </a:r>
            <a:r>
              <a:rPr sz="2400" dirty="0">
                <a:latin typeface="Arial" panose="020B0604020202020204" pitchFamily="34" charset="0"/>
                <a:ea typeface="MS PGothic" panose="020B0600070205080204" pitchFamily="34" charset="-128"/>
              </a:rPr>
              <a:t>1, lettera a, </a:t>
            </a:r>
            <a:r>
              <a:rPr lang="it-IT" sz="2400" dirty="0" smtClean="0"/>
              <a:t>RDC </a:t>
            </a:r>
            <a:r>
              <a:rPr sz="2400" dirty="0" err="1" smtClean="0">
                <a:latin typeface="Arial" panose="020B0604020202020204" pitchFamily="34" charset="0"/>
                <a:ea typeface="MS PGothic" panose="020B0600070205080204" pitchFamily="34" charset="-128"/>
              </a:rPr>
              <a:t>delinea</a:t>
            </a:r>
            <a:r>
              <a:rPr sz="2400" dirty="0" smtClean="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l’applicazione</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di un tasso forfettario per calcolare i costi </a:t>
            </a:r>
            <a:r>
              <a:rPr sz="2400" dirty="0" err="1">
                <a:latin typeface="Arial" panose="020B0604020202020204" pitchFamily="34" charset="0"/>
                <a:ea typeface="MS PGothic" panose="020B0600070205080204" pitchFamily="34" charset="-128"/>
              </a:rPr>
              <a:t>indiretti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applicando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un tasso massimo del 25% </a:t>
            </a:r>
            <a:endParaRPr lang="it-IT" sz="2400" dirty="0" smtClean="0">
              <a:latin typeface="Arial" panose="020B0604020202020204" pitchFamily="34" charset="0"/>
              <a:ea typeface="MS PGothic" panose="020B0600070205080204" pitchFamily="34" charset="-128"/>
            </a:endParaRPr>
          </a:p>
          <a:p>
            <a:pPr marR="214629" algn="just">
              <a:lnSpc>
                <a:spcPct val="100000"/>
              </a:lnSpc>
              <a:spcBef>
                <a:spcPts val="0"/>
              </a:spcBef>
              <a:spcAft>
                <a:spcPts val="600"/>
              </a:spcAft>
              <a:tabLst>
                <a:tab pos="354965" algn="l"/>
                <a:tab pos="355600" algn="l"/>
              </a:tabLst>
            </a:pPr>
            <a:r>
              <a:rPr sz="2400" dirty="0" smtClean="0">
                <a:latin typeface="Arial" panose="020B0604020202020204" pitchFamily="34" charset="0"/>
                <a:ea typeface="MS PGothic" panose="020B0600070205080204" pitchFamily="34" charset="-128"/>
              </a:rPr>
              <a:t>La </a:t>
            </a:r>
            <a:r>
              <a:rPr sz="2400" dirty="0">
                <a:latin typeface="Arial" panose="020B0604020202020204" pitchFamily="34" charset="0"/>
                <a:ea typeface="MS PGothic" panose="020B0600070205080204" pitchFamily="34" charset="-128"/>
              </a:rPr>
              <a:t>lettera b, </a:t>
            </a:r>
            <a:r>
              <a:rPr sz="2400" dirty="0" smtClean="0">
                <a:latin typeface="Arial" panose="020B0604020202020204" pitchFamily="34" charset="0"/>
                <a:ea typeface="MS PGothic" panose="020B0600070205080204" pitchFamily="34" charset="-128"/>
              </a:rPr>
              <a:t>d</a:t>
            </a:r>
            <a:r>
              <a:rPr lang="it-IT" sz="2400" dirty="0" smtClean="0">
                <a:latin typeface="Arial" panose="020B0604020202020204" pitchFamily="34" charset="0"/>
                <a:ea typeface="MS PGothic" panose="020B0600070205080204" pitchFamily="34" charset="-128"/>
              </a:rPr>
              <a:t>à</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la possibilità di applicare un tasso forfettario fino al </a:t>
            </a:r>
            <a:r>
              <a:rPr sz="2400" dirty="0" smtClean="0">
                <a:latin typeface="Arial" panose="020B0604020202020204" pitchFamily="34" charset="0"/>
                <a:ea typeface="MS PGothic" panose="020B0600070205080204" pitchFamily="34" charset="-128"/>
              </a:rPr>
              <a:t>15</a:t>
            </a:r>
            <a:r>
              <a:rPr sz="2400" dirty="0">
                <a:latin typeface="Arial" panose="020B0604020202020204" pitchFamily="34" charset="0"/>
                <a:ea typeface="MS PGothic" panose="020B0600070205080204" pitchFamily="34" charset="-128"/>
              </a:rPr>
              <a:t>% dei costi diretti per il personale per calcolare i costi indiretti, </a:t>
            </a:r>
            <a:r>
              <a:rPr sz="2400" dirty="0" err="1" smtClean="0">
                <a:latin typeface="Arial" panose="020B0604020202020204" pitchFamily="34" charset="0"/>
                <a:ea typeface="MS PGothic" panose="020B0600070205080204" pitchFamily="34" charset="-128"/>
              </a:rPr>
              <a:t>senza</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obbligo di eseguire </a:t>
            </a:r>
            <a:r>
              <a:rPr sz="2400" dirty="0" err="1">
                <a:latin typeface="Arial" panose="020B0604020202020204" pitchFamily="34" charset="0"/>
                <a:ea typeface="MS PGothic" panose="020B0600070205080204" pitchFamily="34" charset="-128"/>
              </a:rPr>
              <a:t>il</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calcolo</a:t>
            </a:r>
            <a:endParaRPr sz="2400" dirty="0">
              <a:latin typeface="Arial" panose="020B0604020202020204" pitchFamily="34" charset="0"/>
              <a:ea typeface="MS PGothic" panose="020B0600070205080204" pitchFamily="34" charset="-128"/>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06" y="0"/>
            <a:ext cx="7643496" cy="382797"/>
          </a:xfrm>
          <a:prstGeom prst="rect">
            <a:avLst/>
          </a:prstGeom>
        </p:spPr>
        <p:txBody>
          <a:bodyPr vert="horz" wrap="square" lIns="0" tIns="13335" rIns="0" bIns="0" rtlCol="0">
            <a:spAutoFit/>
          </a:bodyPr>
          <a:lstStyle/>
          <a:p>
            <a:pPr marL="12700" algn="just">
              <a:lnSpc>
                <a:spcPct val="100000"/>
              </a:lnSpc>
              <a:spcBef>
                <a:spcPts val="105"/>
              </a:spcBef>
            </a:pPr>
            <a:r>
              <a:rPr sz="2400" kern="1200">
                <a:solidFill>
                  <a:schemeClr val="tx1"/>
                </a:solidFill>
                <a:latin typeface="Arial" panose="020B0604020202020204" pitchFamily="34" charset="0"/>
                <a:ea typeface="MS PGothic" panose="020B0600070205080204" pitchFamily="34" charset="-128"/>
                <a:cs typeface="Arial" charset="0"/>
              </a:rPr>
              <a:t>Costi </a:t>
            </a:r>
            <a:r>
              <a:rPr lang="it-IT" sz="2400" kern="1200" dirty="0" smtClean="0">
                <a:solidFill>
                  <a:schemeClr val="tx1"/>
                </a:solidFill>
                <a:latin typeface="Arial" panose="020B0604020202020204" pitchFamily="34" charset="0"/>
                <a:ea typeface="MS PGothic" panose="020B0600070205080204" pitchFamily="34" charset="-128"/>
                <a:cs typeface="Arial" charset="0"/>
              </a:rPr>
              <a:t>i</a:t>
            </a:r>
            <a:r>
              <a:rPr sz="2400" kern="1200" smtClean="0">
                <a:solidFill>
                  <a:schemeClr val="tx1"/>
                </a:solidFill>
                <a:latin typeface="Arial" panose="020B0604020202020204" pitchFamily="34" charset="0"/>
                <a:ea typeface="MS PGothic" panose="020B0600070205080204" pitchFamily="34" charset="-128"/>
                <a:cs typeface="Arial" charset="0"/>
              </a:rPr>
              <a:t>ndiretti </a:t>
            </a:r>
            <a:r>
              <a:rPr sz="2400" kern="1200" dirty="0">
                <a:solidFill>
                  <a:schemeClr val="tx1"/>
                </a:solidFill>
                <a:latin typeface="Arial" panose="020B0604020202020204" pitchFamily="34" charset="0"/>
                <a:ea typeface="MS PGothic" panose="020B0600070205080204" pitchFamily="34" charset="-128"/>
                <a:cs typeface="Arial" charset="0"/>
              </a:rPr>
              <a:t>su base forfettaria (1)</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71406" y="571480"/>
            <a:ext cx="8929750" cy="5645135"/>
          </a:xfrm>
          <a:prstGeom prst="rect">
            <a:avLst/>
          </a:prstGeom>
        </p:spPr>
        <p:txBody>
          <a:bodyPr vert="horz" wrap="square" lIns="0" tIns="12700" rIns="0" bIns="0" rtlCol="0">
            <a:spAutoFit/>
          </a:bodyPr>
          <a:lstStyle/>
          <a:p>
            <a:pPr algn="just">
              <a:lnSpc>
                <a:spcPct val="100000"/>
              </a:lnSpc>
              <a:spcBef>
                <a:spcPts val="0"/>
              </a:spcBef>
              <a:spcAft>
                <a:spcPts val="1200"/>
              </a:spcAft>
              <a:tabLst>
                <a:tab pos="354965" algn="l"/>
                <a:tab pos="355600" algn="l"/>
              </a:tabLst>
            </a:pPr>
            <a:r>
              <a:rPr sz="2400" dirty="0">
                <a:latin typeface="+mn-lt"/>
                <a:ea typeface="MS PGothic" panose="020B0600070205080204" pitchFamily="34" charset="-128"/>
                <a:cs typeface="Calibri" pitchFamily="34" charset="0"/>
              </a:rPr>
              <a:t>Sia </a:t>
            </a:r>
            <a:r>
              <a:rPr sz="2400" dirty="0" err="1">
                <a:latin typeface="+mn-lt"/>
                <a:ea typeface="MS PGothic" panose="020B0600070205080204" pitchFamily="34" charset="-128"/>
                <a:cs typeface="Calibri" pitchFamily="34" charset="0"/>
              </a:rPr>
              <a:t>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d</a:t>
            </a:r>
            <a:r>
              <a:rPr sz="2400" dirty="0" err="1" smtClean="0">
                <a:latin typeface="+mn-lt"/>
                <a:ea typeface="MS PGothic" panose="020B0600070205080204" pitchFamily="34" charset="-128"/>
                <a:cs typeface="Calibri" pitchFamily="34" charset="0"/>
              </a:rPr>
              <a:t>iretti</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pienamente </a:t>
            </a:r>
            <a:r>
              <a:rPr sz="2400" dirty="0" err="1">
                <a:latin typeface="+mn-lt"/>
                <a:ea typeface="MS PGothic" panose="020B0600070205080204" pitchFamily="34" charset="-128"/>
                <a:cs typeface="Calibri" pitchFamily="34" charset="0"/>
              </a:rPr>
              <a:t>motivati</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tramite</a:t>
            </a:r>
            <a:r>
              <a:rPr lang="it-IT"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documenti</a:t>
            </a:r>
            <a:r>
              <a:rPr lang="it-IT"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giustificativi</a:t>
            </a:r>
            <a:r>
              <a:rPr lang="it-IT"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sia</a:t>
            </a:r>
            <a:r>
              <a:rPr sz="2400" dirty="0" smtClean="0">
                <a:latin typeface="+mn-lt"/>
                <a:ea typeface="MS PGothic" panose="020B0600070205080204" pitchFamily="34" charset="-128"/>
                <a:cs typeface="Calibri" pitchFamily="34" charset="0"/>
              </a:rPr>
              <a:t> </a:t>
            </a:r>
            <a:r>
              <a:rPr sz="2400" dirty="0" err="1">
                <a:latin typeface="+mn-lt"/>
                <a:ea typeface="MS PGothic" panose="020B0600070205080204" pitchFamily="34" charset="-128"/>
                <a:cs typeface="Calibri" pitchFamily="34" charset="0"/>
              </a:rPr>
              <a:t>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i</a:t>
            </a:r>
            <a:r>
              <a:rPr sz="2400" dirty="0" err="1" smtClean="0">
                <a:latin typeface="+mn-lt"/>
                <a:ea typeface="MS PGothic" panose="020B0600070205080204" pitchFamily="34" charset="-128"/>
                <a:cs typeface="Calibri" pitchFamily="34" charset="0"/>
              </a:rPr>
              <a:t>ndiretti</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su base forfettaria sono </a:t>
            </a:r>
            <a:r>
              <a:rPr sz="2400" dirty="0" err="1">
                <a:latin typeface="+mn-lt"/>
                <a:ea typeface="MS PGothic" panose="020B0600070205080204" pitchFamily="34" charset="-128"/>
                <a:cs typeface="Calibri" pitchFamily="34" charset="0"/>
              </a:rPr>
              <a:t>considerati</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come </a:t>
            </a:r>
            <a:r>
              <a:rPr sz="2400" dirty="0">
                <a:latin typeface="+mn-lt"/>
                <a:ea typeface="MS PGothic" panose="020B0600070205080204" pitchFamily="34" charset="-128"/>
                <a:cs typeface="Calibri" pitchFamily="34" charset="0"/>
              </a:rPr>
              <a:t>costi effettivi in conformità </a:t>
            </a:r>
            <a:r>
              <a:rPr sz="2400" dirty="0" err="1">
                <a:latin typeface="+mn-lt"/>
                <a:ea typeface="MS PGothic" panose="020B0600070205080204" pitchFamily="34" charset="-128"/>
                <a:cs typeface="Calibri" pitchFamily="34" charset="0"/>
              </a:rPr>
              <a:t>ai</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Regolamenti</a:t>
            </a:r>
            <a:r>
              <a:rPr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dei</a:t>
            </a:r>
            <a:r>
              <a:rPr sz="2400" dirty="0" smtClean="0">
                <a:latin typeface="+mn-lt"/>
                <a:ea typeface="MS PGothic" panose="020B0600070205080204" pitchFamily="34" charset="-128"/>
                <a:cs typeface="Calibri" pitchFamily="34" charset="0"/>
              </a:rPr>
              <a:t> </a:t>
            </a:r>
            <a:r>
              <a:rPr sz="2400" dirty="0" err="1">
                <a:latin typeface="+mn-lt"/>
                <a:ea typeface="MS PGothic" panose="020B0600070205080204" pitchFamily="34" charset="-128"/>
                <a:cs typeface="Calibri" pitchFamily="34" charset="0"/>
              </a:rPr>
              <a:t>Fondi</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SIE</a:t>
            </a:r>
            <a:endParaRPr lang="it-IT" sz="2400" dirty="0" smtClean="0">
              <a:latin typeface="+mn-lt"/>
              <a:ea typeface="MS PGothic" panose="020B0600070205080204" pitchFamily="34" charset="-128"/>
              <a:cs typeface="Calibri" pitchFamily="34" charset="0"/>
            </a:endParaRPr>
          </a:p>
          <a:p>
            <a:pPr algn="just">
              <a:spcBef>
                <a:spcPts val="0"/>
              </a:spcBef>
              <a:spcAft>
                <a:spcPts val="1200"/>
              </a:spcAft>
              <a:tabLst>
                <a:tab pos="354965" algn="l"/>
                <a:tab pos="355600" algn="l"/>
              </a:tabLst>
            </a:pPr>
            <a:r>
              <a:rPr sz="2400" dirty="0" smtClean="0">
                <a:latin typeface="+mn-lt"/>
                <a:ea typeface="MS PGothic" panose="020B0600070205080204" pitchFamily="34" charset="-128"/>
                <a:cs typeface="Calibri" pitchFamily="34" charset="0"/>
              </a:rPr>
              <a:t>La </a:t>
            </a:r>
            <a:r>
              <a:rPr sz="2400" dirty="0">
                <a:latin typeface="+mn-lt"/>
                <a:ea typeface="MS PGothic" panose="020B0600070205080204" pitchFamily="34" charset="-128"/>
                <a:cs typeface="Calibri" pitchFamily="34" charset="0"/>
              </a:rPr>
              <a:t>possibilità di dichiarare </a:t>
            </a:r>
            <a:r>
              <a:rPr sz="2400" dirty="0" err="1">
                <a:latin typeface="+mn-lt"/>
                <a:ea typeface="MS PGothic" panose="020B0600070205080204" pitchFamily="34" charset="-128"/>
                <a:cs typeface="Calibri" pitchFamily="34" charset="0"/>
              </a:rPr>
              <a:t>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i</a:t>
            </a:r>
            <a:r>
              <a:rPr sz="2400" dirty="0" err="1" smtClean="0">
                <a:latin typeface="+mn-lt"/>
                <a:ea typeface="MS PGothic" panose="020B0600070205080204" pitchFamily="34" charset="-128"/>
                <a:cs typeface="Calibri" pitchFamily="34" charset="0"/>
              </a:rPr>
              <a:t>ndiretti</a:t>
            </a:r>
            <a:r>
              <a:rPr sz="2400" dirty="0" smtClean="0">
                <a:latin typeface="+mn-lt"/>
                <a:ea typeface="MS PGothic" panose="020B0600070205080204" pitchFamily="34" charset="-128"/>
                <a:cs typeface="Calibri" pitchFamily="34" charset="0"/>
              </a:rPr>
              <a:t> </a:t>
            </a:r>
            <a:r>
              <a:rPr sz="2400" dirty="0" err="1">
                <a:latin typeface="+mn-lt"/>
                <a:ea typeface="MS PGothic" panose="020B0600070205080204" pitchFamily="34" charset="-128"/>
                <a:cs typeface="Calibri" pitchFamily="34" charset="0"/>
              </a:rPr>
              <a:t>su</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base </a:t>
            </a:r>
            <a:r>
              <a:rPr sz="2400" dirty="0">
                <a:latin typeface="+mn-lt"/>
                <a:ea typeface="MS PGothic" panose="020B0600070205080204" pitchFamily="34" charset="-128"/>
                <a:cs typeface="Calibri" pitchFamily="34" charset="0"/>
              </a:rPr>
              <a:t>forfettaria è </a:t>
            </a:r>
            <a:r>
              <a:rPr sz="2400" dirty="0" err="1" smtClean="0">
                <a:latin typeface="+mn-lt"/>
                <a:ea typeface="MS PGothic" panose="020B0600070205080204" pitchFamily="34" charset="-128"/>
                <a:cs typeface="Calibri" pitchFamily="34" charset="0"/>
              </a:rPr>
              <a:t>passat</a:t>
            </a:r>
            <a:r>
              <a:rPr lang="it-IT" sz="2400" dirty="0" smtClean="0">
                <a:latin typeface="+mn-lt"/>
                <a:ea typeface="MS PGothic" panose="020B0600070205080204" pitchFamily="34" charset="-128"/>
                <a:cs typeface="Calibri" pitchFamily="34" charset="0"/>
              </a:rPr>
              <a:t>a</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dalla misura di uguale o </a:t>
            </a:r>
            <a:r>
              <a:rPr sz="2400" dirty="0" err="1">
                <a:latin typeface="+mn-lt"/>
                <a:ea typeface="MS PGothic" panose="020B0600070205080204" pitchFamily="34" charset="-128"/>
                <a:cs typeface="Calibri" pitchFamily="34" charset="0"/>
              </a:rPr>
              <a:t>inferiore</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al </a:t>
            </a:r>
            <a:r>
              <a:rPr sz="2400" dirty="0">
                <a:latin typeface="+mn-lt"/>
                <a:ea typeface="MS PGothic" panose="020B0600070205080204" pitchFamily="34" charset="-128"/>
                <a:cs typeface="Calibri" pitchFamily="34" charset="0"/>
              </a:rPr>
              <a:t>20% (</a:t>
            </a:r>
            <a:r>
              <a:rPr sz="2400" dirty="0" err="1">
                <a:latin typeface="+mn-lt"/>
                <a:ea typeface="MS PGothic" panose="020B0600070205080204" pitchFamily="34" charset="-128"/>
                <a:cs typeface="Calibri" pitchFamily="34" charset="0"/>
              </a:rPr>
              <a:t>periodo</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2007-</a:t>
            </a:r>
            <a:r>
              <a:rPr lang="it-IT" sz="2400" dirty="0" smtClean="0">
                <a:latin typeface="+mn-lt"/>
                <a:ea typeface="MS PGothic" panose="020B0600070205080204" pitchFamily="34" charset="-128"/>
                <a:cs typeface="Calibri" pitchFamily="34" charset="0"/>
              </a:rPr>
              <a:t>20</a:t>
            </a:r>
            <a:r>
              <a:rPr sz="2400" dirty="0" smtClean="0">
                <a:latin typeface="+mn-lt"/>
                <a:ea typeface="MS PGothic" panose="020B0600070205080204" pitchFamily="34" charset="-128"/>
                <a:cs typeface="Calibri" pitchFamily="34" charset="0"/>
              </a:rPr>
              <a:t>13</a:t>
            </a:r>
            <a:r>
              <a:rPr sz="2400" dirty="0">
                <a:latin typeface="+mn-lt"/>
                <a:ea typeface="MS PGothic" panose="020B0600070205080204" pitchFamily="34" charset="-128"/>
                <a:cs typeface="Calibri" pitchFamily="34" charset="0"/>
              </a:rPr>
              <a:t>), a quella massima del 25% </a:t>
            </a:r>
            <a:r>
              <a:rPr sz="2400" dirty="0" err="1" smtClean="0">
                <a:latin typeface="+mn-lt"/>
                <a:ea typeface="MS PGothic" panose="020B0600070205080204" pitchFamily="34" charset="-128"/>
                <a:cs typeface="Calibri" pitchFamily="34" charset="0"/>
              </a:rPr>
              <a:t>dei</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costi </a:t>
            </a:r>
            <a:r>
              <a:rPr sz="2400" dirty="0" err="1">
                <a:latin typeface="+mn-lt"/>
                <a:ea typeface="MS PGothic" panose="020B0600070205080204" pitchFamily="34" charset="-128"/>
                <a:cs typeface="Calibri" pitchFamily="34" charset="0"/>
              </a:rPr>
              <a:t>diretti</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(2014-20</a:t>
            </a:r>
            <a:r>
              <a:rPr lang="it-IT" sz="2400" dirty="0" smtClean="0">
                <a:latin typeface="+mn-lt"/>
                <a:ea typeface="MS PGothic" panose="020B0600070205080204" pitchFamily="34" charset="-128"/>
                <a:cs typeface="Calibri" pitchFamily="34" charset="0"/>
              </a:rPr>
              <a:t>20</a:t>
            </a:r>
            <a:r>
              <a:rPr sz="2400" dirty="0" smtClean="0">
                <a:latin typeface="+mn-lt"/>
                <a:ea typeface="MS PGothic" panose="020B0600070205080204" pitchFamily="34" charset="-128"/>
                <a:cs typeface="Calibri" pitchFamily="34" charset="0"/>
              </a:rPr>
              <a:t>)</a:t>
            </a:r>
            <a:endParaRPr lang="it-IT" sz="2400" dirty="0" smtClean="0">
              <a:latin typeface="+mn-lt"/>
              <a:ea typeface="MS PGothic" panose="020B0600070205080204" pitchFamily="34" charset="-128"/>
              <a:cs typeface="Calibri" pitchFamily="34" charset="0"/>
            </a:endParaRPr>
          </a:p>
          <a:p>
            <a:pPr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a:t>
            </a:r>
            <a:r>
              <a:rPr lang="it-IT" sz="2400" dirty="0" err="1" smtClean="0">
                <a:latin typeface="+mn-lt"/>
                <a:ea typeface="MS PGothic" panose="020B0600070205080204" pitchFamily="34" charset="-128"/>
                <a:cs typeface="Calibri" pitchFamily="34" charset="0"/>
              </a:rPr>
              <a:t>AdG</a:t>
            </a:r>
            <a:r>
              <a:rPr lang="it-IT" sz="2400" dirty="0" smtClean="0">
                <a:latin typeface="+mn-lt"/>
                <a:ea typeface="MS PGothic" panose="020B0600070205080204" pitchFamily="34" charset="-128"/>
                <a:cs typeface="Calibri" pitchFamily="34" charset="0"/>
              </a:rPr>
              <a:t> deve indicare chiaramente il tasso da essa applicato, le circostanze in cui il tasso può essere pari al 25% dei costi diretti, e quelle in cui il tasso deve rimanere inferiore al 25% dei costi diretti e come il tasso varia a seconda del tipo di operazione, dei beneficiari, della dimensione degli organismi, o del tipo di sovvenzione interessata, etc.</a:t>
            </a:r>
          </a:p>
          <a:p>
            <a:pPr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L'opzione di dichiarare i costi indiretti su base forfettaria va prevista in fase di Programmazione delle operazioni</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71426"/>
            <a:ext cx="7572058" cy="382797"/>
          </a:xfrm>
          <a:prstGeom prst="rect">
            <a:avLst/>
          </a:prstGeom>
        </p:spPr>
        <p:txBody>
          <a:bodyPr vert="horz" wrap="square" lIns="0" tIns="13335" rIns="0" bIns="0" rtlCol="0">
            <a:spAutoFit/>
          </a:bodyPr>
          <a:lstStyle/>
          <a:p>
            <a:pPr marL="12700" algn="just">
              <a:lnSpc>
                <a:spcPct val="100000"/>
              </a:lnSpc>
              <a:spcBef>
                <a:spcPts val="105"/>
              </a:spcBef>
            </a:pPr>
            <a:r>
              <a:rPr sz="2400" kern="1200" dirty="0" err="1">
                <a:solidFill>
                  <a:schemeClr val="tx1"/>
                </a:solidFill>
                <a:latin typeface="+mn-lt"/>
                <a:ea typeface="MS PGothic" panose="020B0600070205080204" pitchFamily="34" charset="-128"/>
                <a:cs typeface="Arial" charset="0"/>
              </a:rPr>
              <a:t>Costi</a:t>
            </a:r>
            <a:r>
              <a:rPr sz="2400" kern="1200" dirty="0">
                <a:solidFill>
                  <a:schemeClr val="tx1"/>
                </a:solidFill>
                <a:latin typeface="+mn-lt"/>
                <a:ea typeface="MS PGothic" panose="020B0600070205080204" pitchFamily="34" charset="-128"/>
                <a:cs typeface="Arial" charset="0"/>
              </a:rPr>
              <a:t> </a:t>
            </a:r>
            <a:r>
              <a:rPr lang="it-IT" sz="2400" kern="1200" dirty="0" smtClean="0">
                <a:solidFill>
                  <a:schemeClr val="tx1"/>
                </a:solidFill>
                <a:latin typeface="+mn-lt"/>
                <a:ea typeface="MS PGothic" panose="020B0600070205080204" pitchFamily="34" charset="-128"/>
                <a:cs typeface="Arial" charset="0"/>
              </a:rPr>
              <a:t>i</a:t>
            </a:r>
            <a:r>
              <a:rPr sz="2400" kern="1200" dirty="0" err="1" smtClean="0">
                <a:solidFill>
                  <a:schemeClr val="tx1"/>
                </a:solidFill>
                <a:latin typeface="+mn-lt"/>
                <a:ea typeface="MS PGothic" panose="020B0600070205080204" pitchFamily="34" charset="-128"/>
                <a:cs typeface="Arial" charset="0"/>
              </a:rPr>
              <a:t>ndiretti</a:t>
            </a:r>
            <a:r>
              <a:rPr sz="2400" kern="1200" dirty="0" smtClean="0">
                <a:solidFill>
                  <a:schemeClr val="tx1"/>
                </a:solidFill>
                <a:latin typeface="+mn-lt"/>
                <a:ea typeface="MS PGothic" panose="020B0600070205080204" pitchFamily="34" charset="-128"/>
                <a:cs typeface="Arial" charset="0"/>
              </a:rPr>
              <a:t> </a:t>
            </a:r>
            <a:r>
              <a:rPr sz="2400" kern="1200" dirty="0">
                <a:solidFill>
                  <a:schemeClr val="tx1"/>
                </a:solidFill>
                <a:latin typeface="+mn-lt"/>
                <a:ea typeface="MS PGothic" panose="020B0600070205080204" pitchFamily="34" charset="-128"/>
                <a:cs typeface="Arial" charset="0"/>
              </a:rPr>
              <a:t>su base </a:t>
            </a:r>
            <a:r>
              <a:rPr sz="2400" kern="1200" dirty="0" err="1">
                <a:solidFill>
                  <a:schemeClr val="tx1"/>
                </a:solidFill>
                <a:latin typeface="+mn-lt"/>
                <a:ea typeface="MS PGothic" panose="020B0600070205080204" pitchFamily="34" charset="-128"/>
                <a:cs typeface="Arial" charset="0"/>
              </a:rPr>
              <a:t>forfettaria</a:t>
            </a:r>
            <a:r>
              <a:rPr sz="2400" kern="1200" dirty="0">
                <a:solidFill>
                  <a:schemeClr val="tx1"/>
                </a:solidFill>
                <a:latin typeface="+mn-lt"/>
                <a:ea typeface="MS PGothic" panose="020B0600070205080204" pitchFamily="34" charset="-128"/>
                <a:cs typeface="Arial" charset="0"/>
              </a:rPr>
              <a:t> </a:t>
            </a:r>
            <a:r>
              <a:rPr sz="2400" kern="1200" dirty="0" smtClean="0">
                <a:solidFill>
                  <a:schemeClr val="tx1"/>
                </a:solidFill>
                <a:latin typeface="+mn-lt"/>
                <a:ea typeface="MS PGothic" panose="020B0600070205080204" pitchFamily="34" charset="-128"/>
                <a:cs typeface="Arial" charset="0"/>
              </a:rPr>
              <a:t>(</a:t>
            </a:r>
            <a:r>
              <a:rPr lang="it-IT" sz="2400" kern="1200" dirty="0" smtClean="0">
                <a:solidFill>
                  <a:schemeClr val="tx1"/>
                </a:solidFill>
                <a:latin typeface="+mn-lt"/>
                <a:ea typeface="MS PGothic" panose="020B0600070205080204" pitchFamily="34" charset="-128"/>
                <a:cs typeface="Arial" charset="0"/>
              </a:rPr>
              <a:t>2</a:t>
            </a:r>
            <a:r>
              <a:rPr sz="2400" kern="1200" dirty="0" smtClean="0">
                <a:solidFill>
                  <a:schemeClr val="tx1"/>
                </a:solidFill>
                <a:latin typeface="+mn-lt"/>
                <a:ea typeface="MS PGothic" panose="020B0600070205080204" pitchFamily="34" charset="-128"/>
                <a:cs typeface="Arial" charset="0"/>
              </a:rPr>
              <a:t>)</a:t>
            </a:r>
            <a:endParaRPr sz="2400" kern="1200" dirty="0">
              <a:solidFill>
                <a:schemeClr val="tx1"/>
              </a:solidFill>
              <a:latin typeface="+mn-lt"/>
              <a:ea typeface="MS PGothic" panose="020B0600070205080204" pitchFamily="34" charset="-128"/>
              <a:cs typeface="Arial" charset="0"/>
            </a:endParaRPr>
          </a:p>
        </p:txBody>
      </p:sp>
      <p:sp>
        <p:nvSpPr>
          <p:cNvPr id="3" name="object 3"/>
          <p:cNvSpPr txBox="1"/>
          <p:nvPr/>
        </p:nvSpPr>
        <p:spPr>
          <a:xfrm>
            <a:off x="142844" y="571480"/>
            <a:ext cx="8929750" cy="5799023"/>
          </a:xfrm>
          <a:prstGeom prst="rect">
            <a:avLst/>
          </a:prstGeom>
        </p:spPr>
        <p:txBody>
          <a:bodyPr vert="horz" wrap="square" lIns="0" tIns="12700" rIns="0" bIns="0" rtlCol="0">
            <a:spAutoFit/>
          </a:bodyPr>
          <a:lstStyle/>
          <a:p>
            <a:pPr marR="981075" algn="just">
              <a:lnSpc>
                <a:spcPct val="100000"/>
              </a:lnSpc>
              <a:spcBef>
                <a:spcPts val="0"/>
              </a:spcBef>
              <a:spcAft>
                <a:spcPts val="1200"/>
              </a:spcAft>
              <a:tabLst>
                <a:tab pos="354965" algn="l"/>
                <a:tab pos="355600" algn="l"/>
              </a:tabLst>
            </a:pPr>
            <a:r>
              <a:rPr sz="2400" dirty="0">
                <a:latin typeface="+mn-lt"/>
                <a:ea typeface="MS PGothic" panose="020B0600070205080204" pitchFamily="34" charset="-128"/>
                <a:cs typeface="Calibri" pitchFamily="34" charset="0"/>
              </a:rPr>
              <a:t>Il beneficiario può dichiarare </a:t>
            </a:r>
            <a:r>
              <a:rPr sz="2400" dirty="0" err="1">
                <a:latin typeface="+mn-lt"/>
                <a:ea typeface="MS PGothic" panose="020B0600070205080204" pitchFamily="34" charset="-128"/>
                <a:cs typeface="Calibri" pitchFamily="34" charset="0"/>
              </a:rPr>
              <a:t>i</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c</a:t>
            </a:r>
            <a:r>
              <a:rPr sz="2400" dirty="0" err="1" smtClean="0">
                <a:latin typeface="+mn-lt"/>
                <a:ea typeface="MS PGothic" panose="020B0600070205080204" pitchFamily="34" charset="-128"/>
                <a:cs typeface="Calibri" pitchFamily="34" charset="0"/>
              </a:rPr>
              <a:t>osti</a:t>
            </a:r>
            <a:r>
              <a:rPr sz="2400" dirty="0" smtClean="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i</a:t>
            </a:r>
            <a:r>
              <a:rPr sz="2400" dirty="0" err="1" smtClean="0">
                <a:latin typeface="+mn-lt"/>
                <a:ea typeface="MS PGothic" panose="020B0600070205080204" pitchFamily="34" charset="-128"/>
                <a:cs typeface="Calibri" pitchFamily="34" charset="0"/>
              </a:rPr>
              <a:t>ndiretti</a:t>
            </a:r>
            <a:r>
              <a:rPr lang="it-IT" sz="2400" dirty="0" smtClean="0">
                <a:latin typeface="+mn-lt"/>
                <a:ea typeface="MS PGothic" panose="020B0600070205080204" pitchFamily="34" charset="-128"/>
                <a:cs typeface="Calibri" pitchFamily="34" charset="0"/>
              </a:rPr>
              <a:t>:</a:t>
            </a:r>
          </a:p>
          <a:p>
            <a:pPr marL="355600" indent="-342900" algn="just">
              <a:spcBef>
                <a:spcPts val="0"/>
              </a:spcBef>
              <a:spcAft>
                <a:spcPts val="1200"/>
              </a:spcAft>
              <a:buFont typeface="Wingdings" pitchFamily="2" charset="2"/>
              <a:buChar char="ü"/>
              <a:tabLst>
                <a:tab pos="354965" algn="l"/>
                <a:tab pos="355600" algn="l"/>
              </a:tabLst>
            </a:pPr>
            <a:r>
              <a:rPr lang="it-IT" sz="2400" dirty="0" smtClean="0">
                <a:ea typeface="MS PGothic" panose="020B0600070205080204" pitchFamily="34" charset="-128"/>
                <a:cs typeface="Calibri" pitchFamily="34" charset="0"/>
              </a:rPr>
              <a:t>in base alla spesa effettiva e motivata con tutti i documenti giustificativi fino all'importo dichiarato</a:t>
            </a:r>
          </a:p>
          <a:p>
            <a:pPr marL="355600" indent="-342900" algn="just">
              <a:lnSpc>
                <a:spcPct val="100000"/>
              </a:lnSpc>
              <a:spcBef>
                <a:spcPts val="0"/>
              </a:spcBef>
              <a:spcAft>
                <a:spcPts val="1200"/>
              </a:spcAft>
              <a:buFont typeface="Wingdings" pitchFamily="2" charset="2"/>
              <a:buChar char="ü"/>
              <a:tabLst>
                <a:tab pos="354965" algn="l"/>
                <a:tab pos="355600" algn="l"/>
              </a:tabLst>
            </a:pPr>
            <a:r>
              <a:rPr lang="it-IT" sz="2400" dirty="0" smtClean="0">
                <a:ea typeface="MS PGothic" panose="020B0600070205080204" pitchFamily="34" charset="-128"/>
                <a:cs typeface="Calibri" pitchFamily="34" charset="0"/>
              </a:rPr>
              <a:t>su base forfettaria senza la necessità di documenti giustificativi e di motivazione, entro i massimali fissati nella decisione di concessione dell’OSC</a:t>
            </a:r>
          </a:p>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Va evidenziato che i costi diretti effettivamente sostenuti servono da base per il calcolo dei costi indiretti: pertanto, qualsiasi riduzione dei costi diretti (in rapporto al bilancio stimato o a seguito di una rettifica finanziaria) si rifletterà sull'importo forfettario dei costi indiretti, che può essere convalidato dall’</a:t>
            </a:r>
            <a:r>
              <a:rPr lang="it-IT" sz="2400" dirty="0" err="1" smtClean="0">
                <a:latin typeface="+mn-lt"/>
                <a:ea typeface="MS PGothic" panose="020B0600070205080204" pitchFamily="34" charset="-128"/>
                <a:cs typeface="Calibri" pitchFamily="34" charset="0"/>
              </a:rPr>
              <a:t>AdG</a:t>
            </a:r>
            <a:endParaRPr lang="it-IT" sz="2400" dirty="0" smtClean="0">
              <a:latin typeface="+mn-lt"/>
              <a:ea typeface="MS PGothic" panose="020B0600070205080204" pitchFamily="34" charset="-128"/>
              <a:cs typeface="Calibri" pitchFamily="34" charset="0"/>
            </a:endParaRPr>
          </a:p>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Ove si opti per l’importo forfettario, qualsiasi reddito (non previsto) generato nell’ambito di un’operazione deve essere dedotto dai costi complessivi dichiarati per tale </a:t>
            </a:r>
            <a:r>
              <a:rPr lang="it-IT" sz="2400" dirty="0" smtClean="0">
                <a:latin typeface="+mn-lt"/>
                <a:ea typeface="MS PGothic" panose="020B0600070205080204" pitchFamily="34" charset="-128"/>
                <a:cs typeface="Calibri" pitchFamily="34" charset="0"/>
              </a:rPr>
              <a:t>operazione</a:t>
            </a:r>
            <a:endParaRPr lang="it-IT" sz="2400" dirty="0" smtClean="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53737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200" dirty="0" smtClean="0"/>
              <a:t>Articolo 67 </a:t>
            </a:r>
            <a:r>
              <a:rPr lang="it-IT" sz="2200" b="1" dirty="0" smtClean="0"/>
              <a:t>Forme di sovvenzioni e assistenza rimborsabile</a:t>
            </a:r>
          </a:p>
          <a:p>
            <a:pPr algn="just">
              <a:buNone/>
            </a:pPr>
            <a:r>
              <a:rPr lang="it-IT" sz="2200" i="1" dirty="0" smtClean="0"/>
              <a:t>2 bis</a:t>
            </a:r>
            <a:r>
              <a:rPr lang="it-IT" sz="2200" dirty="0" smtClean="0"/>
              <a:t>.  Nel caso di operazioni o progetti non coperti dalla prima frase del par. 4 e che ricevono sostegno dal FESR e dall’FSE, le sovvenzioni e l’assistenza rimborsabile per le quali il sostegno pubblico non supera 100.000 EUR assumono la forma di tabelle standard di costi unitari, somme forfettarie o tassi forfettari, fatta eccezione per le operazioni che ricevono sostegno nell’ambito di aiuti di Stato che non costituiscono aiuti </a:t>
            </a:r>
            <a:r>
              <a:rPr lang="it-IT" sz="2200" i="1" dirty="0" smtClean="0"/>
              <a:t>de </a:t>
            </a:r>
            <a:r>
              <a:rPr lang="it-IT" sz="2200" i="1" dirty="0" err="1" smtClean="0"/>
              <a:t>minimis</a:t>
            </a:r>
            <a:r>
              <a:rPr lang="it-IT" sz="2200" dirty="0" smtClean="0"/>
              <a:t>.</a:t>
            </a:r>
          </a:p>
          <a:p>
            <a:pPr algn="just">
              <a:buNone/>
            </a:pPr>
            <a:r>
              <a:rPr lang="it-IT" sz="2200" dirty="0" smtClean="0"/>
              <a:t>Qualora si ricorra a finanziamenti a tasso forfettario, le categorie di costi a cui è applicato il tasso forfettario possono essere rimborsate conformemente al par. 1, </a:t>
            </a:r>
            <a:r>
              <a:rPr lang="it-IT" sz="2200" dirty="0" err="1" smtClean="0"/>
              <a:t>1</a:t>
            </a:r>
            <a:r>
              <a:rPr lang="it-IT" sz="2200" dirty="0" smtClean="0"/>
              <a:t>, lettera a).</a:t>
            </a:r>
          </a:p>
          <a:p>
            <a:pPr algn="just">
              <a:buNone/>
            </a:pPr>
            <a:r>
              <a:rPr lang="it-IT" sz="2200" dirty="0" smtClean="0"/>
              <a:t>Per operazioni sostenute dal FEASR, dal FESR o dall’FSE, quando si ricorre al tasso forfettario di cui all’art. 68 </a:t>
            </a:r>
            <a:r>
              <a:rPr lang="it-IT" sz="2200" i="1" dirty="0" err="1" smtClean="0"/>
              <a:t>ter</a:t>
            </a:r>
            <a:r>
              <a:rPr lang="it-IT" sz="2200" dirty="0" smtClean="0"/>
              <a:t>, par. 1, le indennità e le retribuzioni pagate ai partecipanti possono essere rimborsate conformemente al par. 1, </a:t>
            </a:r>
            <a:r>
              <a:rPr lang="it-IT" sz="2200" dirty="0" err="1" smtClean="0"/>
              <a:t>1</a:t>
            </a:r>
            <a:r>
              <a:rPr lang="it-IT" sz="2200" dirty="0" smtClean="0"/>
              <a:t>, lettera a), del presente articolo</a:t>
            </a:r>
            <a:r>
              <a:rPr lang="it-IT" sz="2200" dirty="0" smtClean="0"/>
              <a:t>.</a:t>
            </a:r>
            <a:endParaRPr lang="it-IT" sz="2200"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142852"/>
            <a:ext cx="8715436" cy="382156"/>
          </a:xfrm>
          <a:prstGeom prst="rect">
            <a:avLst/>
          </a:prstGeom>
        </p:spPr>
        <p:txBody>
          <a:bodyPr vert="horz" wrap="square" lIns="0" tIns="12700" rIns="0" bIns="0" rtlCol="0">
            <a:spAutoFit/>
          </a:bodyPr>
          <a:lstStyle/>
          <a:p>
            <a:pPr marL="12700" algn="just">
              <a:lnSpc>
                <a:spcPct val="100000"/>
              </a:lnSpc>
              <a:spcBef>
                <a:spcPts val="100"/>
              </a:spcBef>
            </a:pPr>
            <a:r>
              <a:rPr sz="2400" kern="1200">
                <a:solidFill>
                  <a:schemeClr val="tx1"/>
                </a:solidFill>
                <a:latin typeface="+mn-lt"/>
                <a:ea typeface="MS PGothic" panose="020B0600070205080204" pitchFamily="34" charset="-128"/>
                <a:cs typeface="Arial" charset="0"/>
              </a:rPr>
              <a:t>Costi </a:t>
            </a:r>
            <a:r>
              <a:rPr lang="it-IT" sz="2400" kern="1200" dirty="0" smtClean="0">
                <a:solidFill>
                  <a:schemeClr val="tx1"/>
                </a:solidFill>
                <a:latin typeface="+mn-lt"/>
                <a:ea typeface="MS PGothic" panose="020B0600070205080204" pitchFamily="34" charset="-128"/>
                <a:cs typeface="Arial" charset="0"/>
              </a:rPr>
              <a:t>i</a:t>
            </a:r>
            <a:r>
              <a:rPr sz="2400" kern="1200" smtClean="0">
                <a:solidFill>
                  <a:schemeClr val="tx1"/>
                </a:solidFill>
                <a:latin typeface="+mn-lt"/>
                <a:ea typeface="MS PGothic" panose="020B0600070205080204" pitchFamily="34" charset="-128"/>
                <a:cs typeface="Arial" charset="0"/>
              </a:rPr>
              <a:t>ndiretti </a:t>
            </a:r>
            <a:r>
              <a:rPr sz="2400" kern="1200" dirty="0">
                <a:solidFill>
                  <a:schemeClr val="tx1"/>
                </a:solidFill>
                <a:latin typeface="+mn-lt"/>
                <a:ea typeface="MS PGothic" panose="020B0600070205080204" pitchFamily="34" charset="-128"/>
                <a:cs typeface="Arial" charset="0"/>
              </a:rPr>
              <a:t>su base </a:t>
            </a:r>
            <a:r>
              <a:rPr sz="2400" kern="1200">
                <a:solidFill>
                  <a:schemeClr val="tx1"/>
                </a:solidFill>
                <a:latin typeface="+mn-lt"/>
                <a:ea typeface="MS PGothic" panose="020B0600070205080204" pitchFamily="34" charset="-128"/>
                <a:cs typeface="Arial" charset="0"/>
              </a:rPr>
              <a:t>forfettaria </a:t>
            </a:r>
            <a:r>
              <a:rPr sz="2400" kern="1200" smtClean="0">
                <a:solidFill>
                  <a:schemeClr val="tx1"/>
                </a:solidFill>
                <a:latin typeface="+mn-lt"/>
                <a:ea typeface="MS PGothic" panose="020B0600070205080204" pitchFamily="34" charset="-128"/>
                <a:cs typeface="Arial" charset="0"/>
              </a:rPr>
              <a:t>(</a:t>
            </a:r>
            <a:r>
              <a:rPr lang="it-IT" sz="2400" kern="1200" dirty="0" smtClean="0">
                <a:solidFill>
                  <a:schemeClr val="tx1"/>
                </a:solidFill>
                <a:latin typeface="+mn-lt"/>
                <a:ea typeface="MS PGothic" panose="020B0600070205080204" pitchFamily="34" charset="-128"/>
                <a:cs typeface="Arial" charset="0"/>
              </a:rPr>
              <a:t>3</a:t>
            </a:r>
            <a:r>
              <a:rPr sz="2400" kern="1200" smtClean="0">
                <a:solidFill>
                  <a:schemeClr val="tx1"/>
                </a:solidFill>
                <a:latin typeface="+mn-lt"/>
                <a:ea typeface="MS PGothic" panose="020B0600070205080204" pitchFamily="34" charset="-128"/>
                <a:cs typeface="Arial" charset="0"/>
              </a:rPr>
              <a:t>)</a:t>
            </a:r>
            <a:endParaRPr sz="2400" kern="1200">
              <a:solidFill>
                <a:schemeClr val="tx1"/>
              </a:solidFill>
              <a:latin typeface="+mn-lt"/>
              <a:ea typeface="MS PGothic" panose="020B0600070205080204" pitchFamily="34" charset="-128"/>
              <a:cs typeface="Arial" charset="0"/>
            </a:endParaRPr>
          </a:p>
        </p:txBody>
      </p:sp>
      <p:sp>
        <p:nvSpPr>
          <p:cNvPr id="3" name="object 3"/>
          <p:cNvSpPr txBox="1"/>
          <p:nvPr/>
        </p:nvSpPr>
        <p:spPr>
          <a:xfrm>
            <a:off x="142844" y="642918"/>
            <a:ext cx="8858312" cy="4752583"/>
          </a:xfrm>
          <a:prstGeom prst="rect">
            <a:avLst/>
          </a:prstGeom>
        </p:spPr>
        <p:txBody>
          <a:bodyPr vert="horz" wrap="square" lIns="0" tIns="12700" rIns="0" bIns="0" rtlCol="0">
            <a:spAutoFit/>
          </a:bodyPr>
          <a:lstStyle/>
          <a:p>
            <a:pPr marR="252095"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È previsto che le norme nazionali possano fornire una chiara e non equivocabile definizione dei costi diretti e/o costi indiretti, oppure una lista predefinita di tutti i costi diretti ammissibili su cui basare il tasso forfettario</a:t>
            </a:r>
          </a:p>
          <a:p>
            <a:pPr marR="252095"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I controllori, durante le missioni di controllo presso i beneficiari, verificano la corretta classificazione dei costi e l'assenza di una doppia dichiarazione dei costi sia come diretti che come indiretti</a:t>
            </a:r>
          </a:p>
          <a:p>
            <a:pPr marR="252095" algn="just">
              <a:spcBef>
                <a:spcPts val="0"/>
              </a:spcBef>
              <a:spcAft>
                <a:spcPts val="1200"/>
              </a:spcAft>
              <a:tabLst>
                <a:tab pos="354965" algn="l"/>
                <a:tab pos="355600" algn="l"/>
              </a:tabLst>
            </a:pPr>
            <a:r>
              <a:rPr lang="it-IT" sz="2400" dirty="0" smtClean="0">
                <a:ea typeface="MS PGothic" panose="020B0600070205080204" pitchFamily="34" charset="-128"/>
                <a:cs typeface="Calibri" pitchFamily="34" charset="0"/>
              </a:rPr>
              <a:t>Soltanto le voci di spesa che sono state dichiarate come costi diretti sono soggette al controllo dei documenti finanziari di supporto, i beneficiari non sono obbligati a comprovare i costi indiretti rimborsati su base forfettaria</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142852"/>
            <a:ext cx="8929750" cy="751488"/>
          </a:xfrm>
          <a:prstGeom prst="rect">
            <a:avLst/>
          </a:prstGeom>
        </p:spPr>
        <p:txBody>
          <a:bodyPr vert="horz" wrap="square" lIns="0" tIns="12700" rIns="0" bIns="0" rtlCol="0">
            <a:spAutoFit/>
          </a:bodyPr>
          <a:lstStyle/>
          <a:p>
            <a:pPr marL="12700" marR="5080" algn="just">
              <a:lnSpc>
                <a:spcPct val="100000"/>
              </a:lnSpc>
              <a:spcBef>
                <a:spcPts val="100"/>
              </a:spcBef>
            </a:pPr>
            <a:r>
              <a:rPr sz="2400" kern="1200">
                <a:solidFill>
                  <a:schemeClr val="tx1"/>
                </a:solidFill>
                <a:latin typeface="+mn-lt"/>
                <a:ea typeface="MS PGothic" panose="020B0600070205080204" pitchFamily="34" charset="-128"/>
                <a:cs typeface="Arial" charset="0"/>
              </a:rPr>
              <a:t>Quattro </a:t>
            </a:r>
            <a:r>
              <a:rPr lang="it-IT" sz="2400" kern="1200" dirty="0" smtClean="0">
                <a:solidFill>
                  <a:schemeClr val="tx1"/>
                </a:solidFill>
                <a:latin typeface="+mn-lt"/>
                <a:ea typeface="MS PGothic" panose="020B0600070205080204" pitchFamily="34" charset="-128"/>
                <a:cs typeface="Arial" charset="0"/>
              </a:rPr>
              <a:t>c</a:t>
            </a:r>
            <a:r>
              <a:rPr sz="2400" kern="1200" smtClean="0">
                <a:solidFill>
                  <a:schemeClr val="tx1"/>
                </a:solidFill>
                <a:latin typeface="+mn-lt"/>
                <a:ea typeface="MS PGothic" panose="020B0600070205080204" pitchFamily="34" charset="-128"/>
                <a:cs typeface="Arial" charset="0"/>
              </a:rPr>
              <a:t>ondizioni </a:t>
            </a:r>
            <a:r>
              <a:rPr sz="2400" kern="1200" dirty="0">
                <a:solidFill>
                  <a:schemeClr val="tx1"/>
                </a:solidFill>
                <a:latin typeface="+mn-lt"/>
                <a:ea typeface="MS PGothic" panose="020B0600070205080204" pitchFamily="34" charset="-128"/>
                <a:cs typeface="Arial" charset="0"/>
              </a:rPr>
              <a:t>da </a:t>
            </a:r>
            <a:r>
              <a:rPr sz="2400" kern="1200">
                <a:solidFill>
                  <a:schemeClr val="tx1"/>
                </a:solidFill>
                <a:latin typeface="+mn-lt"/>
                <a:ea typeface="MS PGothic" panose="020B0600070205080204" pitchFamily="34" charset="-128"/>
                <a:cs typeface="Arial" charset="0"/>
              </a:rPr>
              <a:t>rispettare </a:t>
            </a:r>
            <a:r>
              <a:rPr sz="2400" kern="1200" smtClean="0">
                <a:solidFill>
                  <a:schemeClr val="tx1"/>
                </a:solidFill>
                <a:latin typeface="+mn-lt"/>
                <a:ea typeface="MS PGothic" panose="020B0600070205080204" pitchFamily="34" charset="-128"/>
                <a:cs typeface="Arial" charset="0"/>
              </a:rPr>
              <a:t>per </a:t>
            </a:r>
            <a:r>
              <a:rPr sz="2400" kern="1200">
                <a:solidFill>
                  <a:schemeClr val="tx1"/>
                </a:solidFill>
                <a:latin typeface="+mn-lt"/>
                <a:ea typeface="MS PGothic" panose="020B0600070205080204" pitchFamily="34" charset="-128"/>
                <a:cs typeface="Arial" charset="0"/>
              </a:rPr>
              <a:t>i </a:t>
            </a:r>
            <a:r>
              <a:rPr lang="it-IT" sz="2400" kern="1200" dirty="0" smtClean="0">
                <a:solidFill>
                  <a:schemeClr val="tx1"/>
                </a:solidFill>
                <a:latin typeface="+mn-lt"/>
                <a:ea typeface="MS PGothic" panose="020B0600070205080204" pitchFamily="34" charset="-128"/>
                <a:cs typeface="Arial" charset="0"/>
              </a:rPr>
              <a:t>c</a:t>
            </a:r>
            <a:r>
              <a:rPr sz="2400" kern="1200" smtClean="0">
                <a:solidFill>
                  <a:schemeClr val="tx1"/>
                </a:solidFill>
                <a:latin typeface="+mn-lt"/>
                <a:ea typeface="MS PGothic" panose="020B0600070205080204" pitchFamily="34" charset="-128"/>
                <a:cs typeface="Arial" charset="0"/>
              </a:rPr>
              <a:t>osti </a:t>
            </a:r>
            <a:r>
              <a:rPr lang="it-IT" sz="2400" kern="1200" dirty="0" smtClean="0">
                <a:solidFill>
                  <a:schemeClr val="tx1"/>
                </a:solidFill>
                <a:latin typeface="+mn-lt"/>
                <a:ea typeface="MS PGothic" panose="020B0600070205080204" pitchFamily="34" charset="-128"/>
                <a:cs typeface="Arial" charset="0"/>
              </a:rPr>
              <a:t>i</a:t>
            </a:r>
            <a:r>
              <a:rPr sz="2400" kern="1200" smtClean="0">
                <a:solidFill>
                  <a:schemeClr val="tx1"/>
                </a:solidFill>
                <a:latin typeface="+mn-lt"/>
                <a:ea typeface="MS PGothic" panose="020B0600070205080204" pitchFamily="34" charset="-128"/>
                <a:cs typeface="Arial" charset="0"/>
              </a:rPr>
              <a:t>ndiretti </a:t>
            </a:r>
            <a:r>
              <a:rPr lang="it-IT" sz="2400" kern="1200" dirty="0" smtClean="0">
                <a:solidFill>
                  <a:schemeClr val="tx1"/>
                </a:solidFill>
                <a:latin typeface="+mn-lt"/>
                <a:ea typeface="MS PGothic" panose="020B0600070205080204" pitchFamily="34" charset="-128"/>
                <a:cs typeface="Arial" charset="0"/>
              </a:rPr>
              <a:t>f</a:t>
            </a:r>
            <a:r>
              <a:rPr sz="2400" kern="1200" smtClean="0">
                <a:solidFill>
                  <a:schemeClr val="tx1"/>
                </a:solidFill>
                <a:latin typeface="+mn-lt"/>
                <a:ea typeface="MS PGothic" panose="020B0600070205080204" pitchFamily="34" charset="-128"/>
                <a:cs typeface="Arial" charset="0"/>
              </a:rPr>
              <a:t>orfettari </a:t>
            </a:r>
            <a:r>
              <a:rPr sz="2400" kern="1200" dirty="0">
                <a:solidFill>
                  <a:schemeClr val="tx1"/>
                </a:solidFill>
                <a:latin typeface="+mn-lt"/>
                <a:ea typeface="MS PGothic" panose="020B0600070205080204" pitchFamily="34" charset="-128"/>
                <a:cs typeface="Arial" charset="0"/>
              </a:rPr>
              <a:t>(1)</a:t>
            </a:r>
            <a:endParaRPr sz="2400" kern="1200">
              <a:solidFill>
                <a:schemeClr val="tx1"/>
              </a:solidFill>
              <a:latin typeface="+mn-lt"/>
              <a:ea typeface="MS PGothic" panose="020B0600070205080204" pitchFamily="34" charset="-128"/>
              <a:cs typeface="Arial" charset="0"/>
            </a:endParaRPr>
          </a:p>
        </p:txBody>
      </p:sp>
      <p:sp>
        <p:nvSpPr>
          <p:cNvPr id="3" name="object 3"/>
          <p:cNvSpPr txBox="1"/>
          <p:nvPr/>
        </p:nvSpPr>
        <p:spPr>
          <a:xfrm>
            <a:off x="142844" y="1268760"/>
            <a:ext cx="8858312" cy="4475584"/>
          </a:xfrm>
          <a:prstGeom prst="rect">
            <a:avLst/>
          </a:prstGeom>
        </p:spPr>
        <p:txBody>
          <a:bodyPr vert="horz" wrap="square" lIns="0" tIns="12700" rIns="0" bIns="0" rtlCol="0">
            <a:spAutoFit/>
          </a:bodyPr>
          <a:lstStyle/>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I Regolamenti Europei stabiliscono quattro condizioni che devono essere soddisfatte dai metodi utilizzati per definire i tassi forfettari per i costi indiretti:</a:t>
            </a:r>
          </a:p>
          <a:p>
            <a:pPr marR="5080" algn="just">
              <a:lnSpc>
                <a:spcPct val="100000"/>
              </a:lnSpc>
              <a:spcBef>
                <a:spcPts val="0"/>
              </a:spcBef>
              <a:spcAft>
                <a:spcPts val="12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 il calcolo deve essere fatto in anticipo </a:t>
            </a:r>
          </a:p>
          <a:p>
            <a:pPr marR="5080" algn="just">
              <a:lnSpc>
                <a:spcPct val="100000"/>
              </a:lnSpc>
              <a:spcBef>
                <a:spcPts val="0"/>
              </a:spcBef>
              <a:spcAft>
                <a:spcPts val="1200"/>
              </a:spcAft>
              <a:buFont typeface="Wingdings" pitchFamily="2" charset="2"/>
              <a:buChar char="ü"/>
              <a:tabLst>
                <a:tab pos="354965" algn="l"/>
                <a:tab pos="355600" algn="l"/>
              </a:tabLst>
            </a:pPr>
            <a:r>
              <a:rPr lang="it-IT" sz="2400" dirty="0" smtClean="0">
                <a:ea typeface="MS PGothic" panose="020B0600070205080204" pitchFamily="34" charset="-128"/>
                <a:cs typeface="Calibri" pitchFamily="34" charset="0"/>
              </a:rPr>
              <a:t> il calcolo deve </a:t>
            </a:r>
            <a:r>
              <a:rPr lang="it-IT" sz="2400" dirty="0" smtClean="0">
                <a:latin typeface="+mn-lt"/>
                <a:ea typeface="MS PGothic" panose="020B0600070205080204" pitchFamily="34" charset="-128"/>
                <a:cs typeface="Calibri" pitchFamily="34" charset="0"/>
              </a:rPr>
              <a:t>essere giusto </a:t>
            </a:r>
          </a:p>
          <a:p>
            <a:pPr marR="5080" algn="just">
              <a:lnSpc>
                <a:spcPct val="100000"/>
              </a:lnSpc>
              <a:spcBef>
                <a:spcPts val="0"/>
              </a:spcBef>
              <a:spcAft>
                <a:spcPts val="1200"/>
              </a:spcAft>
              <a:buFont typeface="Wingdings" pitchFamily="2" charset="2"/>
              <a:buChar char="ü"/>
              <a:tabLst>
                <a:tab pos="354965" algn="l"/>
                <a:tab pos="355600" algn="l"/>
              </a:tabLst>
            </a:pPr>
            <a:r>
              <a:rPr lang="it-IT" sz="2400" dirty="0" smtClean="0">
                <a:ea typeface="MS PGothic" panose="020B0600070205080204" pitchFamily="34" charset="-128"/>
                <a:cs typeface="Calibri" pitchFamily="34" charset="0"/>
              </a:rPr>
              <a:t> il calcolo deve essere </a:t>
            </a:r>
            <a:r>
              <a:rPr lang="it-IT" sz="2400" dirty="0" smtClean="0">
                <a:latin typeface="+mn-lt"/>
                <a:ea typeface="MS PGothic" panose="020B0600070205080204" pitchFamily="34" charset="-128"/>
                <a:cs typeface="Calibri" pitchFamily="34" charset="0"/>
              </a:rPr>
              <a:t>equo </a:t>
            </a:r>
          </a:p>
          <a:p>
            <a:pPr marR="5080" algn="just">
              <a:lnSpc>
                <a:spcPct val="100000"/>
              </a:lnSpc>
              <a:spcBef>
                <a:spcPts val="0"/>
              </a:spcBef>
              <a:spcAft>
                <a:spcPts val="1200"/>
              </a:spcAft>
              <a:buFont typeface="Wingdings" pitchFamily="2" charset="2"/>
              <a:buChar char="ü"/>
              <a:tabLst>
                <a:tab pos="354965" algn="l"/>
                <a:tab pos="355600" algn="l"/>
              </a:tabLst>
            </a:pPr>
            <a:r>
              <a:rPr lang="it-IT" sz="2400" dirty="0" smtClean="0">
                <a:ea typeface="MS PGothic" panose="020B0600070205080204" pitchFamily="34" charset="-128"/>
                <a:cs typeface="Calibri" pitchFamily="34" charset="0"/>
              </a:rPr>
              <a:t> il calcolo deve essere </a:t>
            </a:r>
            <a:r>
              <a:rPr lang="it-IT" sz="2400" dirty="0" smtClean="0">
                <a:latin typeface="+mn-lt"/>
                <a:ea typeface="MS PGothic" panose="020B0600070205080204" pitchFamily="34" charset="-128"/>
                <a:cs typeface="Calibri" pitchFamily="34" charset="0"/>
              </a:rPr>
              <a:t>verificabile</a:t>
            </a:r>
          </a:p>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Queste </a:t>
            </a:r>
            <a:r>
              <a:rPr lang="it-IT" sz="2400" dirty="0" smtClean="0">
                <a:latin typeface="+mn-lt"/>
                <a:ea typeface="MS PGothic" panose="020B0600070205080204" pitchFamily="34" charset="-128"/>
                <a:cs typeface="Calibri" pitchFamily="34" charset="0"/>
              </a:rPr>
              <a:t>condizioni </a:t>
            </a:r>
            <a:r>
              <a:rPr lang="it-IT" sz="2400" dirty="0" smtClean="0">
                <a:latin typeface="+mn-lt"/>
                <a:ea typeface="MS PGothic" panose="020B0600070205080204" pitchFamily="34" charset="-128"/>
                <a:cs typeface="Calibri" pitchFamily="34" charset="0"/>
              </a:rPr>
              <a:t>permettono che la gestione delle sovvenzioni sia semplificata, pur mantenendo un effettivo controllo della spesa</a:t>
            </a:r>
            <a:endParaRPr lang="it-IT" sz="2400" dirty="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2844" y="1412776"/>
            <a:ext cx="8858312" cy="2752035"/>
          </a:xfrm>
          <a:prstGeom prst="rect">
            <a:avLst/>
          </a:prstGeom>
        </p:spPr>
        <p:txBody>
          <a:bodyPr vert="horz" wrap="square" lIns="0" tIns="12700" rIns="0" bIns="0" rtlCol="0">
            <a:spAutoFit/>
          </a:bodyPr>
          <a:lstStyle/>
          <a:p>
            <a:pPr marR="508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Il calcolo deve essere fatto “in anticipo”: il Beneficiario deve poter sapere in anticipo quali sono i tassi forfettari per i costi indiretti che possono essere applicati</a:t>
            </a:r>
          </a:p>
          <a:p>
            <a:pPr marR="5080" algn="just">
              <a:spcBef>
                <a:spcPts val="0"/>
              </a:spcBef>
              <a:spcAft>
                <a:spcPts val="600"/>
              </a:spcAft>
              <a:buClr>
                <a:srgbClr val="002060"/>
              </a:buClr>
              <a:tabLst>
                <a:tab pos="354965" algn="l"/>
                <a:tab pos="355600" algn="l"/>
              </a:tabLst>
            </a:pPr>
            <a:endParaRPr lang="it-IT" sz="2400" dirty="0" smtClean="0">
              <a:latin typeface="+mn-lt"/>
              <a:ea typeface="MS PGothic" panose="020B0600070205080204" pitchFamily="34" charset="-128"/>
              <a:cs typeface="Calibri" pitchFamily="34" charset="0"/>
            </a:endParaRPr>
          </a:p>
          <a:p>
            <a:pPr marR="508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Pertanto, questi devono essere definiti “ex ante” e devono essere inclusi (ad esempio) nell’invito a presentare proposte o al più tardi nella decisione di ammissione alla sovvenzione</a:t>
            </a:r>
            <a:endParaRPr lang="it-IT" sz="2400" dirty="0">
              <a:latin typeface="+mn-lt"/>
              <a:ea typeface="MS PGothic" panose="020B0600070205080204" pitchFamily="34" charset="-128"/>
              <a:cs typeface="Calibri" pitchFamily="34" charset="0"/>
            </a:endParaRPr>
          </a:p>
        </p:txBody>
      </p:sp>
      <p:sp>
        <p:nvSpPr>
          <p:cNvPr id="5" name="object 2"/>
          <p:cNvSpPr txBox="1">
            <a:spLocks/>
          </p:cNvSpPr>
          <p:nvPr/>
        </p:nvSpPr>
        <p:spPr bwMode="auto">
          <a:xfrm>
            <a:off x="71406" y="142852"/>
            <a:ext cx="8929750" cy="751488"/>
          </a:xfrm>
          <a:prstGeom prst="rect">
            <a:avLst/>
          </a:prstGeom>
          <a:noFill/>
          <a:ln w="9525">
            <a:noFill/>
            <a:miter lim="800000"/>
            <a:headEnd/>
            <a:tailEnd/>
          </a:ln>
        </p:spPr>
        <p:txBody>
          <a:bodyPr vert="horz" wrap="square" lIns="0" tIns="12700" rIns="0" bIns="0" numCol="1" rtlCol="0" anchor="ctr" anchorCtr="0" compatLnSpc="1">
            <a:prstTxWarp prst="textNoShape">
              <a:avLst/>
            </a:prstTxWarp>
            <a:spAutoFit/>
          </a:bodyPr>
          <a:lstStyle/>
          <a:p>
            <a:pPr marL="12700" marR="5080" lvl="0" indent="0" algn="just" defTabSz="914400" rtl="0" eaLnBrk="0" fontAlgn="base" latinLnBrk="0" hangingPunct="0">
              <a:lnSpc>
                <a:spcPct val="100000"/>
              </a:lnSpc>
              <a:spcBef>
                <a:spcPts val="100"/>
              </a:spcBef>
              <a:spcAft>
                <a:spcPct val="0"/>
              </a:spcAft>
              <a:buClrTx/>
              <a:buSzTx/>
              <a:buFontTx/>
              <a:buNone/>
              <a:tabLst/>
              <a:defRPr/>
            </a:pPr>
            <a:r>
              <a:rPr kumimoji="0" lang="it-IT" sz="2400" b="1" i="0" u="none" strike="noStrike" kern="1200" cap="none" spc="0" normalizeH="0" baseline="0" noProof="0" dirty="0" smtClean="0">
                <a:ln>
                  <a:noFill/>
                </a:ln>
                <a:solidFill>
                  <a:schemeClr val="tx1"/>
                </a:solidFill>
                <a:effectLst/>
                <a:uLnTx/>
                <a:uFillTx/>
                <a:latin typeface="+mn-lt"/>
                <a:ea typeface="MS PGothic" panose="020B0600070205080204" pitchFamily="34" charset="-128"/>
                <a:cs typeface="Arial" charset="0"/>
              </a:rPr>
              <a:t>Quattro condizioni da rispettare per i costi indiretti forfettari (2)</a:t>
            </a:r>
            <a:endParaRPr kumimoji="0" lang="it-IT" sz="2400" b="1" i="0" u="none" strike="noStrike" kern="1200" cap="none" spc="0" normalizeH="0" baseline="0" noProof="0" dirty="0">
              <a:ln>
                <a:noFill/>
              </a:ln>
              <a:solidFill>
                <a:schemeClr val="tx1"/>
              </a:solidFill>
              <a:effectLst/>
              <a:uLnTx/>
              <a:uFillTx/>
              <a:latin typeface="+mn-lt"/>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2844" y="1268760"/>
            <a:ext cx="8858312" cy="4167808"/>
          </a:xfrm>
          <a:prstGeom prst="rect">
            <a:avLst/>
          </a:prstGeom>
        </p:spPr>
        <p:txBody>
          <a:bodyPr vert="horz" wrap="square" lIns="0" tIns="12700" rIns="0" bIns="0" rtlCol="0">
            <a:spAutoFit/>
          </a:bodyPr>
          <a:lstStyle/>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Il tasso di </a:t>
            </a:r>
            <a:r>
              <a:rPr lang="it-IT" sz="2400" dirty="0" err="1" smtClean="0">
                <a:latin typeface="+mn-lt"/>
                <a:ea typeface="MS PGothic" panose="020B0600070205080204" pitchFamily="34" charset="-128"/>
                <a:cs typeface="Calibri" pitchFamily="34" charset="0"/>
              </a:rPr>
              <a:t>forfettizzazione</a:t>
            </a:r>
            <a:r>
              <a:rPr lang="it-IT" sz="2400" dirty="0" smtClean="0">
                <a:latin typeface="+mn-lt"/>
                <a:ea typeface="MS PGothic" panose="020B0600070205080204" pitchFamily="34" charset="-128"/>
                <a:cs typeface="Calibri" pitchFamily="34" charset="0"/>
              </a:rPr>
              <a:t> deve essere “giusto”, ossia ragionevole, vale a dire basato sulla realtà, non troppo alto e non troppo basso</a:t>
            </a:r>
          </a:p>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Un ideale metodo di calcolo “giusto” adeguerà la percentuale alle specifiche condizioni od esigenze</a:t>
            </a:r>
          </a:p>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Si potrà anche partire dal tasso preso a riferimento in casi simili nella Programmazione precedente</a:t>
            </a:r>
          </a:p>
          <a:p>
            <a:pPr marR="5080" algn="just">
              <a:lnSpc>
                <a:spcPct val="100000"/>
              </a:lnSpc>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L’obiettivo del lavoro di controllo è quello di esaminare le basi utilizzate per stabilire le percentuali, e se le percentuali finali che sono state fissate sono effettivamente coerenti con queste basi</a:t>
            </a:r>
            <a:endParaRPr lang="it-IT" sz="2400" dirty="0">
              <a:latin typeface="+mn-lt"/>
              <a:ea typeface="MS PGothic" panose="020B0600070205080204" pitchFamily="34" charset="-128"/>
              <a:cs typeface="Calibri" pitchFamily="34" charset="0"/>
            </a:endParaRPr>
          </a:p>
        </p:txBody>
      </p:sp>
      <p:sp>
        <p:nvSpPr>
          <p:cNvPr id="5" name="object 2"/>
          <p:cNvSpPr txBox="1">
            <a:spLocks/>
          </p:cNvSpPr>
          <p:nvPr/>
        </p:nvSpPr>
        <p:spPr bwMode="auto">
          <a:xfrm>
            <a:off x="71406" y="142852"/>
            <a:ext cx="8929750" cy="751488"/>
          </a:xfrm>
          <a:prstGeom prst="rect">
            <a:avLst/>
          </a:prstGeom>
          <a:noFill/>
          <a:ln w="9525">
            <a:noFill/>
            <a:miter lim="800000"/>
            <a:headEnd/>
            <a:tailEnd/>
          </a:ln>
        </p:spPr>
        <p:txBody>
          <a:bodyPr vert="horz" wrap="square" lIns="0" tIns="12700" rIns="0" bIns="0" numCol="1" rtlCol="0" anchor="ctr" anchorCtr="0" compatLnSpc="1">
            <a:prstTxWarp prst="textNoShape">
              <a:avLst/>
            </a:prstTxWarp>
            <a:spAutoFit/>
          </a:bodyPr>
          <a:lstStyle/>
          <a:p>
            <a:pPr marL="12700" marR="5080" lvl="0" indent="0" algn="just" defTabSz="914400" rtl="0" eaLnBrk="0" fontAlgn="base" latinLnBrk="0" hangingPunct="0">
              <a:lnSpc>
                <a:spcPct val="100000"/>
              </a:lnSpc>
              <a:spcBef>
                <a:spcPts val="100"/>
              </a:spcBef>
              <a:spcAft>
                <a:spcPct val="0"/>
              </a:spcAft>
              <a:buClrTx/>
              <a:buSzTx/>
              <a:buFontTx/>
              <a:buNone/>
              <a:tabLst/>
              <a:defRPr/>
            </a:pPr>
            <a:r>
              <a:rPr kumimoji="0" lang="it-IT" sz="2400" b="1" i="0" u="none" strike="noStrike" kern="1200" cap="none" spc="0" normalizeH="0" baseline="0" noProof="0" dirty="0" smtClean="0">
                <a:ln>
                  <a:noFill/>
                </a:ln>
                <a:solidFill>
                  <a:schemeClr val="tx1"/>
                </a:solidFill>
                <a:effectLst/>
                <a:uLnTx/>
                <a:uFillTx/>
                <a:latin typeface="+mn-lt"/>
                <a:ea typeface="MS PGothic" panose="020B0600070205080204" pitchFamily="34" charset="-128"/>
                <a:cs typeface="Arial" charset="0"/>
              </a:rPr>
              <a:t>Quattro condizioni da rispettare per i costi indiretti forfettari (3)</a:t>
            </a:r>
            <a:endParaRPr kumimoji="0" lang="it-IT" sz="2400" b="1" i="0" u="none" strike="noStrike" kern="1200" cap="none" spc="0" normalizeH="0" baseline="0" noProof="0" dirty="0">
              <a:ln>
                <a:noFill/>
              </a:ln>
              <a:solidFill>
                <a:schemeClr val="tx1"/>
              </a:solidFill>
              <a:effectLst/>
              <a:uLnTx/>
              <a:uFillTx/>
              <a:latin typeface="+mn-lt"/>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71406" y="1268760"/>
            <a:ext cx="8929750" cy="3644587"/>
          </a:xfrm>
          <a:prstGeom prst="rect">
            <a:avLst/>
          </a:prstGeom>
        </p:spPr>
        <p:txBody>
          <a:bodyPr vert="horz" wrap="square" lIns="0" tIns="12700" rIns="0" bIns="0" rtlCol="0">
            <a:spAutoFit/>
          </a:bodyPr>
          <a:lstStyle/>
          <a:p>
            <a:pPr marR="508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La principale idea sottesa al termine “equo” è che non si debbano favorire alcuni beneficiari rispetto ad altri</a:t>
            </a:r>
          </a:p>
          <a:p>
            <a:pPr marR="5080" algn="just">
              <a:spcBef>
                <a:spcPts val="0"/>
              </a:spcBef>
              <a:spcAft>
                <a:spcPts val="600"/>
              </a:spcAft>
              <a:buClr>
                <a:srgbClr val="002060"/>
              </a:buClr>
              <a:tabLst>
                <a:tab pos="354965" algn="l"/>
                <a:tab pos="355600" algn="l"/>
              </a:tabLst>
            </a:pPr>
            <a:endParaRPr lang="it-IT" sz="2400" dirty="0" smtClean="0">
              <a:latin typeface="+mn-lt"/>
              <a:ea typeface="MS PGothic" panose="020B0600070205080204" pitchFamily="34" charset="-128"/>
              <a:cs typeface="Calibri" pitchFamily="34" charset="0"/>
            </a:endParaRPr>
          </a:p>
          <a:p>
            <a:pPr marR="508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Il calcolo dei costi indiretti a forfait deve assicurare una parità di trattamento dei beneficiari e/o delle operazioni</a:t>
            </a:r>
          </a:p>
          <a:p>
            <a:pPr marR="5080" algn="just">
              <a:spcBef>
                <a:spcPts val="0"/>
              </a:spcBef>
              <a:spcAft>
                <a:spcPts val="600"/>
              </a:spcAft>
              <a:buClr>
                <a:srgbClr val="002060"/>
              </a:buClr>
              <a:tabLst>
                <a:tab pos="354965" algn="l"/>
                <a:tab pos="355600" algn="l"/>
              </a:tabLst>
            </a:pPr>
            <a:endParaRPr lang="it-IT" sz="2400" dirty="0" smtClean="0">
              <a:latin typeface="+mn-lt"/>
              <a:ea typeface="MS PGothic" panose="020B0600070205080204" pitchFamily="34" charset="-128"/>
              <a:cs typeface="Calibri" pitchFamily="34" charset="0"/>
            </a:endParaRPr>
          </a:p>
          <a:p>
            <a:pPr marR="508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I revisori non devono accettare metodi di calcolo che operino ingiustificatamente una discriminazione nei confronti di particolari gruppi di beneficiari o di tipologie di operazioni</a:t>
            </a:r>
            <a:endParaRPr lang="it-IT" sz="2400" dirty="0">
              <a:latin typeface="+mn-lt"/>
              <a:ea typeface="MS PGothic" panose="020B0600070205080204" pitchFamily="34" charset="-128"/>
              <a:cs typeface="Calibri" pitchFamily="34" charset="0"/>
            </a:endParaRPr>
          </a:p>
        </p:txBody>
      </p:sp>
      <p:sp>
        <p:nvSpPr>
          <p:cNvPr id="5" name="object 2"/>
          <p:cNvSpPr txBox="1">
            <a:spLocks/>
          </p:cNvSpPr>
          <p:nvPr/>
        </p:nvSpPr>
        <p:spPr bwMode="auto">
          <a:xfrm>
            <a:off x="71406" y="142852"/>
            <a:ext cx="8929750" cy="751488"/>
          </a:xfrm>
          <a:prstGeom prst="rect">
            <a:avLst/>
          </a:prstGeom>
          <a:noFill/>
          <a:ln w="9525">
            <a:noFill/>
            <a:miter lim="800000"/>
            <a:headEnd/>
            <a:tailEnd/>
          </a:ln>
        </p:spPr>
        <p:txBody>
          <a:bodyPr vert="horz" wrap="square" lIns="0" tIns="12700" rIns="0" bIns="0" numCol="1" rtlCol="0" anchor="ctr" anchorCtr="0" compatLnSpc="1">
            <a:prstTxWarp prst="textNoShape">
              <a:avLst/>
            </a:prstTxWarp>
            <a:spAutoFit/>
          </a:bodyPr>
          <a:lstStyle/>
          <a:p>
            <a:pPr marL="12700" marR="5080" lvl="0" indent="0" algn="just" defTabSz="914400" rtl="0" eaLnBrk="0" fontAlgn="base" latinLnBrk="0" hangingPunct="0">
              <a:lnSpc>
                <a:spcPct val="100000"/>
              </a:lnSpc>
              <a:spcBef>
                <a:spcPts val="100"/>
              </a:spcBef>
              <a:spcAft>
                <a:spcPct val="0"/>
              </a:spcAft>
              <a:buClrTx/>
              <a:buSzTx/>
              <a:buFontTx/>
              <a:buNone/>
              <a:tabLst/>
              <a:defRPr/>
            </a:pPr>
            <a:r>
              <a:rPr kumimoji="0" lang="it-IT" sz="2400" b="1" i="0" u="none" strike="noStrike" kern="1200" cap="none" spc="0" normalizeH="0" baseline="0" noProof="0" dirty="0" smtClean="0">
                <a:ln>
                  <a:noFill/>
                </a:ln>
                <a:solidFill>
                  <a:schemeClr val="tx1"/>
                </a:solidFill>
                <a:effectLst/>
                <a:uLnTx/>
                <a:uFillTx/>
                <a:latin typeface="+mn-lt"/>
                <a:ea typeface="MS PGothic" panose="020B0600070205080204" pitchFamily="34" charset="-128"/>
                <a:cs typeface="Arial" charset="0"/>
              </a:rPr>
              <a:t>Quattro condizioni da rispettare per i costi indiretti forfettari (4)</a:t>
            </a:r>
            <a:endParaRPr kumimoji="0" lang="it-IT" sz="2400" b="1" i="0" u="none" strike="noStrike" kern="1200" cap="none" spc="0" normalizeH="0" baseline="0" noProof="0" dirty="0">
              <a:ln>
                <a:noFill/>
              </a:ln>
              <a:solidFill>
                <a:schemeClr val="tx1"/>
              </a:solidFill>
              <a:effectLst/>
              <a:uLnTx/>
              <a:uFillTx/>
              <a:latin typeface="+mn-lt"/>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71406" y="1124744"/>
            <a:ext cx="8929750" cy="4537139"/>
          </a:xfrm>
          <a:prstGeom prst="rect">
            <a:avLst/>
          </a:prstGeom>
        </p:spPr>
        <p:txBody>
          <a:bodyPr vert="horz" wrap="square" lIns="0" tIns="12700" rIns="0" bIns="0" rtlCol="0">
            <a:spAutoFit/>
          </a:bodyPr>
          <a:lstStyle/>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La determinazione dei tassi forfettari dei </a:t>
            </a:r>
            <a:r>
              <a:rPr lang="it-IT" sz="2400" dirty="0" smtClean="0">
                <a:latin typeface="+mn-lt"/>
                <a:ea typeface="MS PGothic" panose="020B0600070205080204" pitchFamily="34" charset="-128"/>
                <a:cs typeface="Calibri" pitchFamily="34" charset="0"/>
              </a:rPr>
              <a:t>costi indiretti dovrebbe </a:t>
            </a:r>
            <a:r>
              <a:rPr lang="it-IT" sz="2400" dirty="0" smtClean="0">
                <a:latin typeface="+mn-lt"/>
                <a:ea typeface="MS PGothic" panose="020B0600070205080204" pitchFamily="34" charset="-128"/>
                <a:cs typeface="Calibri" pitchFamily="34" charset="0"/>
              </a:rPr>
              <a:t>essere basata su prove documentali che possano essere “verificate”</a:t>
            </a:r>
          </a:p>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a:t>
            </a:r>
            <a:r>
              <a:rPr lang="it-IT" sz="2400" dirty="0" err="1" smtClean="0">
                <a:latin typeface="+mn-lt"/>
                <a:ea typeface="MS PGothic" panose="020B0600070205080204" pitchFamily="34" charset="-128"/>
                <a:cs typeface="Calibri" pitchFamily="34" charset="0"/>
              </a:rPr>
              <a:t>AdG</a:t>
            </a:r>
            <a:r>
              <a:rPr lang="it-IT" sz="2400" dirty="0" smtClean="0">
                <a:latin typeface="+mn-lt"/>
                <a:ea typeface="MS PGothic" panose="020B0600070205080204" pitchFamily="34" charset="-128"/>
                <a:cs typeface="Calibri" pitchFamily="34" charset="0"/>
              </a:rPr>
              <a:t> deve essere in grado di dimostrare la base sulla quale i tassi sono stati </a:t>
            </a:r>
            <a:r>
              <a:rPr lang="it-IT" sz="2400" dirty="0" smtClean="0">
                <a:latin typeface="+mn-lt"/>
                <a:ea typeface="MS PGothic" panose="020B0600070205080204" pitchFamily="34" charset="-128"/>
                <a:cs typeface="Calibri" pitchFamily="34" charset="0"/>
              </a:rPr>
              <a:t>definiti</a:t>
            </a:r>
            <a:endParaRPr lang="it-IT" sz="2400" dirty="0" smtClean="0">
              <a:latin typeface="+mn-lt"/>
              <a:ea typeface="MS PGothic" panose="020B0600070205080204" pitchFamily="34" charset="-128"/>
              <a:cs typeface="Calibri" pitchFamily="34" charset="0"/>
            </a:endParaRPr>
          </a:p>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Si tratta di una questione importante per garantire la </a:t>
            </a:r>
            <a:r>
              <a:rPr lang="it-IT" sz="2400" dirty="0" smtClean="0">
                <a:latin typeface="+mn-lt"/>
                <a:ea typeface="MS PGothic" panose="020B0600070205080204" pitchFamily="34" charset="-128"/>
                <a:cs typeface="Calibri" pitchFamily="34" charset="0"/>
              </a:rPr>
              <a:t>conformità </a:t>
            </a:r>
            <a:r>
              <a:rPr lang="it-IT" sz="2400" dirty="0" smtClean="0">
                <a:latin typeface="+mn-lt"/>
                <a:ea typeface="MS PGothic" panose="020B0600070205080204" pitchFamily="34" charset="-128"/>
                <a:cs typeface="Calibri" pitchFamily="34" charset="0"/>
              </a:rPr>
              <a:t>con i principi di una sana gestione finanziaria</a:t>
            </a:r>
          </a:p>
          <a:p>
            <a:pPr marR="5080" algn="just">
              <a:spcBef>
                <a:spcPts val="0"/>
              </a:spcBef>
              <a:spcAft>
                <a:spcPts val="1200"/>
              </a:spcAft>
              <a:tabLst>
                <a:tab pos="354965" algn="l"/>
                <a:tab pos="355600" algn="l"/>
              </a:tabLst>
            </a:pPr>
            <a:r>
              <a:rPr lang="it-IT" sz="2400" dirty="0" smtClean="0">
                <a:latin typeface="+mn-lt"/>
                <a:ea typeface="MS PGothic" panose="020B0600070205080204" pitchFamily="34" charset="-128"/>
                <a:cs typeface="Calibri" pitchFamily="34" charset="0"/>
              </a:rPr>
              <a:t>L'esperienza dimostra che possono essere utilizzati diversi metodi per determinare in anticipo i tassi </a:t>
            </a:r>
            <a:r>
              <a:rPr lang="it-IT" sz="2400" dirty="0" smtClean="0">
                <a:latin typeface="+mn-lt"/>
                <a:ea typeface="MS PGothic" panose="020B0600070205080204" pitchFamily="34" charset="-128"/>
                <a:cs typeface="Calibri" pitchFamily="34" charset="0"/>
              </a:rPr>
              <a:t>forfettari</a:t>
            </a:r>
            <a:r>
              <a:rPr lang="it-IT" sz="2400" dirty="0" smtClean="0">
                <a:latin typeface="+mn-lt"/>
                <a:ea typeface="MS PGothic" panose="020B0600070205080204" pitchFamily="34" charset="-128"/>
                <a:cs typeface="Calibri" pitchFamily="34" charset="0"/>
              </a:rPr>
              <a:t>, la prassi più utilizzata consiste nell'analisi dei dati storici (casi di studio, analisi statistiche, etc.)</a:t>
            </a:r>
            <a:endParaRPr lang="it-IT" sz="2400" dirty="0">
              <a:latin typeface="+mn-lt"/>
              <a:ea typeface="MS PGothic" panose="020B0600070205080204" pitchFamily="34" charset="-128"/>
              <a:cs typeface="Calibri" pitchFamily="34" charset="0"/>
            </a:endParaRPr>
          </a:p>
        </p:txBody>
      </p:sp>
      <p:sp>
        <p:nvSpPr>
          <p:cNvPr id="5" name="object 2"/>
          <p:cNvSpPr txBox="1">
            <a:spLocks/>
          </p:cNvSpPr>
          <p:nvPr/>
        </p:nvSpPr>
        <p:spPr bwMode="auto">
          <a:xfrm>
            <a:off x="71406" y="142852"/>
            <a:ext cx="8929750" cy="751488"/>
          </a:xfrm>
          <a:prstGeom prst="rect">
            <a:avLst/>
          </a:prstGeom>
          <a:noFill/>
          <a:ln w="9525">
            <a:noFill/>
            <a:miter lim="800000"/>
            <a:headEnd/>
            <a:tailEnd/>
          </a:ln>
        </p:spPr>
        <p:txBody>
          <a:bodyPr vert="horz" wrap="square" lIns="0" tIns="12700" rIns="0" bIns="0" numCol="1" rtlCol="0" anchor="ctr" anchorCtr="0" compatLnSpc="1">
            <a:prstTxWarp prst="textNoShape">
              <a:avLst/>
            </a:prstTxWarp>
            <a:spAutoFit/>
          </a:bodyPr>
          <a:lstStyle/>
          <a:p>
            <a:pPr marL="12700" marR="5080" lvl="0" indent="0" algn="just" defTabSz="914400" rtl="0" eaLnBrk="0" fontAlgn="base" latinLnBrk="0" hangingPunct="0">
              <a:lnSpc>
                <a:spcPct val="100000"/>
              </a:lnSpc>
              <a:spcBef>
                <a:spcPts val="100"/>
              </a:spcBef>
              <a:spcAft>
                <a:spcPct val="0"/>
              </a:spcAft>
              <a:buClrTx/>
              <a:buSzTx/>
              <a:buFontTx/>
              <a:buNone/>
              <a:tabLst/>
              <a:defRPr/>
            </a:pPr>
            <a:r>
              <a:rPr kumimoji="0" lang="it-IT" sz="2400" b="1" i="0" u="none" strike="noStrike" kern="1200" cap="none" spc="0" normalizeH="0" baseline="0" noProof="0" dirty="0" smtClean="0">
                <a:ln>
                  <a:noFill/>
                </a:ln>
                <a:solidFill>
                  <a:schemeClr val="tx1"/>
                </a:solidFill>
                <a:effectLst/>
                <a:uLnTx/>
                <a:uFillTx/>
                <a:latin typeface="+mn-lt"/>
                <a:ea typeface="MS PGothic" panose="020B0600070205080204" pitchFamily="34" charset="-128"/>
                <a:cs typeface="Arial" charset="0"/>
              </a:rPr>
              <a:t>Quattro condizioni da rispettare per i costi indiretti forfettari (5)</a:t>
            </a:r>
            <a:endParaRPr kumimoji="0" lang="it-IT" sz="2400" b="1" i="0" u="none" strike="noStrike" kern="1200" cap="none" spc="0" normalizeH="0" baseline="0" noProof="0" dirty="0">
              <a:ln>
                <a:noFill/>
              </a:ln>
              <a:solidFill>
                <a:schemeClr val="tx1"/>
              </a:solidFill>
              <a:effectLst/>
              <a:uLnTx/>
              <a:uFillTx/>
              <a:latin typeface="+mn-lt"/>
              <a:ea typeface="MS PGothic" panose="020B0600070205080204" pitchFamily="34" charset="-128"/>
              <a:cs typeface="Arial"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71414"/>
            <a:ext cx="7933055" cy="382797"/>
          </a:xfrm>
          <a:prstGeom prst="rect">
            <a:avLst/>
          </a:prstGeom>
        </p:spPr>
        <p:txBody>
          <a:bodyPr vert="horz" wrap="square" lIns="0" tIns="13335" rIns="0" bIns="0" rtlCol="0">
            <a:spAutoFit/>
          </a:bodyPr>
          <a:lstStyle/>
          <a:p>
            <a:pPr marL="12700">
              <a:lnSpc>
                <a:spcPct val="100000"/>
              </a:lnSpc>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Spese Generali: dirette ed indirette (1)</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p:nvPr/>
        </p:nvSpPr>
        <p:spPr>
          <a:xfrm>
            <a:off x="142844" y="642918"/>
            <a:ext cx="8858312" cy="6000792"/>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71414"/>
            <a:ext cx="7933055" cy="382797"/>
          </a:xfrm>
          <a:prstGeom prst="rect">
            <a:avLst/>
          </a:prstGeom>
        </p:spPr>
        <p:txBody>
          <a:bodyPr vert="horz" wrap="square" lIns="0" tIns="13335" rIns="0" bIns="0" rtlCol="0">
            <a:spAutoFit/>
          </a:bodyPr>
          <a:lstStyle/>
          <a:p>
            <a:pPr marL="12700" algn="just">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Spese Generali: dirette ed indirette (2)</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42844" y="571480"/>
            <a:ext cx="8929750" cy="5645135"/>
          </a:xfrm>
          <a:prstGeom prst="rect">
            <a:avLst/>
          </a:prstGeom>
        </p:spPr>
        <p:txBody>
          <a:bodyPr vert="horz" wrap="square" lIns="0" tIns="12700" rIns="0" bIns="0" rtlCol="0">
            <a:spAutoFit/>
          </a:bodyPr>
          <a:lstStyle/>
          <a:p>
            <a:pPr marR="251460" algn="just">
              <a:lnSpc>
                <a:spcPct val="100000"/>
              </a:lnSpc>
              <a:spcBef>
                <a:spcPts val="0"/>
              </a:spcBef>
              <a:spcAft>
                <a:spcPts val="600"/>
              </a:spcAft>
              <a:tabLst>
                <a:tab pos="354965" algn="l"/>
                <a:tab pos="355600" algn="l"/>
              </a:tabLst>
            </a:pPr>
            <a:r>
              <a:rPr sz="2400" dirty="0">
                <a:latin typeface="+mn-lt"/>
                <a:ea typeface="MS PGothic" panose="020B0600070205080204" pitchFamily="34" charset="-128"/>
                <a:cs typeface="Calibri" pitchFamily="34" charset="0"/>
              </a:rPr>
              <a:t>Le Spese Generali Dirette possono </a:t>
            </a:r>
            <a:r>
              <a:rPr sz="2400">
                <a:latin typeface="+mn-lt"/>
                <a:ea typeface="MS PGothic" panose="020B0600070205080204" pitchFamily="34" charset="-128"/>
                <a:cs typeface="Calibri" pitchFamily="34" charset="0"/>
              </a:rPr>
              <a:t>essere </a:t>
            </a:r>
            <a:r>
              <a:rPr sz="2400" smtClean="0">
                <a:latin typeface="+mn-lt"/>
                <a:ea typeface="MS PGothic" panose="020B0600070205080204" pitchFamily="34" charset="-128"/>
                <a:cs typeface="Calibri" pitchFamily="34" charset="0"/>
              </a:rPr>
              <a:t>facilmente</a:t>
            </a:r>
            <a:r>
              <a:rPr lang="it-IT" sz="2400" dirty="0" smtClean="0">
                <a:latin typeface="+mn-lt"/>
                <a:ea typeface="MS PGothic" panose="020B0600070205080204" pitchFamily="34" charset="-128"/>
                <a:cs typeface="Calibri" pitchFamily="34" charset="0"/>
              </a:rPr>
              <a:t> </a:t>
            </a:r>
            <a:r>
              <a:rPr sz="2400" smtClean="0">
                <a:latin typeface="+mn-lt"/>
                <a:ea typeface="MS PGothic" panose="020B0600070205080204" pitchFamily="34" charset="-128"/>
                <a:cs typeface="Calibri" pitchFamily="34" charset="0"/>
              </a:rPr>
              <a:t>identificate </a:t>
            </a:r>
            <a:r>
              <a:rPr sz="2400" dirty="0">
                <a:latin typeface="+mn-lt"/>
                <a:ea typeface="MS PGothic" panose="020B0600070205080204" pitchFamily="34" charset="-128"/>
                <a:cs typeface="Calibri" pitchFamily="34" charset="0"/>
              </a:rPr>
              <a:t>e riferite all’operazione</a:t>
            </a:r>
            <a:endParaRPr sz="2400">
              <a:latin typeface="+mn-lt"/>
              <a:ea typeface="MS PGothic" panose="020B0600070205080204" pitchFamily="34" charset="-128"/>
              <a:cs typeface="Calibri" pitchFamily="34" charset="0"/>
            </a:endParaRPr>
          </a:p>
          <a:p>
            <a:pPr marR="251460" algn="just">
              <a:spcBef>
                <a:spcPts val="0"/>
              </a:spcBef>
              <a:spcAft>
                <a:spcPts val="600"/>
              </a:spcAft>
              <a:tabLst>
                <a:tab pos="354965" algn="l"/>
                <a:tab pos="355600" algn="l"/>
              </a:tabLst>
            </a:pPr>
            <a:r>
              <a:rPr sz="2400" smtClean="0">
                <a:latin typeface="+mn-lt"/>
                <a:ea typeface="MS PGothic" panose="020B0600070205080204" pitchFamily="34" charset="-128"/>
                <a:cs typeface="Calibri" pitchFamily="34" charset="0"/>
              </a:rPr>
              <a:t>Le </a:t>
            </a:r>
            <a:r>
              <a:rPr sz="2400" dirty="0">
                <a:latin typeface="+mn-lt"/>
                <a:ea typeface="MS PGothic" panose="020B0600070205080204" pitchFamily="34" charset="-128"/>
                <a:cs typeface="Calibri" pitchFamily="34" charset="0"/>
              </a:rPr>
              <a:t>Spese Generali Indirette devono </a:t>
            </a:r>
            <a:r>
              <a:rPr sz="2400">
                <a:latin typeface="+mn-lt"/>
                <a:ea typeface="MS PGothic" panose="020B0600070205080204" pitchFamily="34" charset="-128"/>
                <a:cs typeface="Calibri" pitchFamily="34" charset="0"/>
              </a:rPr>
              <a:t>essere </a:t>
            </a:r>
            <a:r>
              <a:rPr sz="2400" smtClean="0">
                <a:latin typeface="+mn-lt"/>
                <a:ea typeface="MS PGothic" panose="020B0600070205080204" pitchFamily="34" charset="-128"/>
                <a:cs typeface="Calibri" pitchFamily="34" charset="0"/>
              </a:rPr>
              <a:t>appositamente calcolate</a:t>
            </a:r>
            <a:r>
              <a:rPr lang="it-IT" sz="2400" dirty="0" smtClean="0">
                <a:latin typeface="+mn-lt"/>
                <a:ea typeface="MS PGothic" panose="020B0600070205080204" pitchFamily="34" charset="-128"/>
                <a:cs typeface="Calibri" pitchFamily="34" charset="0"/>
              </a:rPr>
              <a:t> </a:t>
            </a:r>
            <a:r>
              <a:rPr sz="2400" smtClean="0">
                <a:latin typeface="+mn-lt"/>
                <a:ea typeface="MS PGothic" panose="020B0600070205080204" pitchFamily="34" charset="-128"/>
                <a:cs typeface="Calibri" pitchFamily="34" charset="0"/>
              </a:rPr>
              <a:t>secondo </a:t>
            </a:r>
            <a:r>
              <a:rPr sz="2400" dirty="0">
                <a:latin typeface="+mn-lt"/>
                <a:ea typeface="MS PGothic" panose="020B0600070205080204" pitchFamily="34" charset="-128"/>
                <a:cs typeface="Calibri" pitchFamily="34" charset="0"/>
              </a:rPr>
              <a:t>il metodo “</a:t>
            </a:r>
            <a:r>
              <a:rPr sz="2400">
                <a:latin typeface="+mn-lt"/>
                <a:ea typeface="MS PGothic" panose="020B0600070205080204" pitchFamily="34" charset="-128"/>
                <a:cs typeface="Calibri" pitchFamily="34" charset="0"/>
              </a:rPr>
              <a:t>pro-rata</a:t>
            </a:r>
            <a:r>
              <a:rPr sz="240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o il metodo </a:t>
            </a:r>
            <a:r>
              <a:rPr sz="2400">
                <a:latin typeface="+mn-lt"/>
                <a:ea typeface="MS PGothic" panose="020B0600070205080204" pitchFamily="34" charset="-128"/>
                <a:cs typeface="Calibri" pitchFamily="34" charset="0"/>
              </a:rPr>
              <a:t>“</a:t>
            </a:r>
            <a:r>
              <a:rPr sz="2400" smtClean="0">
                <a:latin typeface="+mn-lt"/>
                <a:ea typeface="MS PGothic" panose="020B0600070205080204" pitchFamily="34" charset="-128"/>
                <a:cs typeface="Calibri" pitchFamily="34" charset="0"/>
              </a:rPr>
              <a:t>forfet</a:t>
            </a:r>
            <a:r>
              <a:rPr lang="it-IT" sz="2400" dirty="0" smtClean="0">
                <a:latin typeface="+mn-lt"/>
                <a:ea typeface="MS PGothic" panose="020B0600070205080204" pitchFamily="34" charset="-128"/>
                <a:cs typeface="Calibri" pitchFamily="34" charset="0"/>
              </a:rPr>
              <a:t>t</a:t>
            </a:r>
            <a:r>
              <a:rPr sz="2400" smtClean="0">
                <a:latin typeface="+mn-lt"/>
                <a:ea typeface="MS PGothic" panose="020B0600070205080204" pitchFamily="34" charset="-128"/>
                <a:cs typeface="Calibri" pitchFamily="34" charset="0"/>
              </a:rPr>
              <a:t>ario”</a:t>
            </a:r>
            <a:endParaRPr lang="it-IT" sz="2400" dirty="0" smtClean="0">
              <a:latin typeface="+mn-lt"/>
              <a:ea typeface="MS PGothic" panose="020B0600070205080204" pitchFamily="34" charset="-128"/>
              <a:cs typeface="Calibri" pitchFamily="34" charset="0"/>
            </a:endParaRPr>
          </a:p>
          <a:p>
            <a:pPr marR="251460" algn="just">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Le Spese Generali sono considerate ammissibili alle seguenti condizioni:</a:t>
            </a:r>
          </a:p>
          <a:p>
            <a:pPr marL="355600" marR="251460" indent="-342900" algn="just">
              <a:spcBef>
                <a:spcPts val="0"/>
              </a:spcBef>
              <a:spcAft>
                <a:spcPts val="6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che siano basate sui “costi effettivi” relativi all'esecuzione dell'operazione</a:t>
            </a:r>
          </a:p>
          <a:p>
            <a:pPr marL="354965" marR="251460" indent="-342900" algn="just">
              <a:spcBef>
                <a:spcPts val="0"/>
              </a:spcBef>
              <a:spcAft>
                <a:spcPts val="6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che vengano imputate con “calcolo pro-rata” all’operazione, nella percentuale stabilita nell’ambito di ciascun PO, secondo un metodo equo e corretto, debitamente giustificato</a:t>
            </a:r>
          </a:p>
          <a:p>
            <a:pPr marL="355600" marR="251460" indent="-342900" algn="just">
              <a:spcBef>
                <a:spcPts val="0"/>
              </a:spcBef>
              <a:spcAft>
                <a:spcPts val="6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fatte salve eventuali eccezioni previste in Regolamenti specifici ed in singoli PO</a:t>
            </a:r>
          </a:p>
          <a:p>
            <a:pPr marR="251460" algn="just">
              <a:lnSpc>
                <a:spcPct val="100000"/>
              </a:lnSpc>
              <a:spcBef>
                <a:spcPts val="0"/>
              </a:spcBef>
              <a:spcAft>
                <a:spcPts val="600"/>
              </a:spcAft>
              <a:tabLst>
                <a:tab pos="354965" algn="l"/>
                <a:tab pos="355600" algn="l"/>
              </a:tabLst>
            </a:pPr>
            <a:endParaRPr sz="240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844" y="214290"/>
            <a:ext cx="8147369" cy="382797"/>
          </a:xfrm>
          <a:prstGeom prst="rect">
            <a:avLst/>
          </a:prstGeom>
        </p:spPr>
        <p:txBody>
          <a:bodyPr vert="horz" wrap="square" lIns="0" tIns="13335" rIns="0" bIns="0" rtlCol="0">
            <a:spAutoFit/>
          </a:bodyPr>
          <a:lstStyle/>
          <a:p>
            <a:pPr marL="12700" algn="just">
              <a:lnSpc>
                <a:spcPct val="100000"/>
              </a:lnSpc>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Spese Generali: dirette ed </a:t>
            </a:r>
            <a:r>
              <a:rPr sz="2400" kern="1200">
                <a:solidFill>
                  <a:schemeClr val="tx1"/>
                </a:solidFill>
                <a:latin typeface="Arial" panose="020B0604020202020204" pitchFamily="34" charset="0"/>
                <a:ea typeface="MS PGothic" panose="020B0600070205080204" pitchFamily="34" charset="-128"/>
                <a:cs typeface="Arial" charset="0"/>
              </a:rPr>
              <a:t>indirette </a:t>
            </a:r>
            <a:r>
              <a:rPr sz="2400" kern="1200" smtClean="0">
                <a:solidFill>
                  <a:schemeClr val="tx1"/>
                </a:solidFill>
                <a:latin typeface="Arial" panose="020B0604020202020204" pitchFamily="34" charset="0"/>
                <a:ea typeface="MS PGothic" panose="020B0600070205080204" pitchFamily="34" charset="-128"/>
                <a:cs typeface="Arial" charset="0"/>
              </a:rPr>
              <a:t>(</a:t>
            </a:r>
            <a:r>
              <a:rPr lang="it-IT" sz="2400" kern="1200" dirty="0" smtClean="0">
                <a:solidFill>
                  <a:schemeClr val="tx1"/>
                </a:solidFill>
                <a:latin typeface="Arial" panose="020B0604020202020204" pitchFamily="34" charset="0"/>
                <a:ea typeface="MS PGothic" panose="020B0600070205080204" pitchFamily="34" charset="-128"/>
                <a:cs typeface="Arial" charset="0"/>
              </a:rPr>
              <a:t>3</a:t>
            </a:r>
            <a:r>
              <a:rPr sz="2400" kern="1200" smtClean="0">
                <a:solidFill>
                  <a:schemeClr val="tx1"/>
                </a:solidFill>
                <a:latin typeface="Arial" panose="020B0604020202020204" pitchFamily="34" charset="0"/>
                <a:ea typeface="MS PGothic" panose="020B0600070205080204" pitchFamily="34" charset="-128"/>
                <a:cs typeface="Arial" charset="0"/>
              </a:rPr>
              <a:t>)</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42844" y="857232"/>
            <a:ext cx="8858312" cy="3567643"/>
          </a:xfrm>
          <a:prstGeom prst="rect">
            <a:avLst/>
          </a:prstGeom>
        </p:spPr>
        <p:txBody>
          <a:bodyPr vert="horz" wrap="square" lIns="0" tIns="12700" rIns="0" bIns="0" rtlCol="0">
            <a:spAutoFit/>
          </a:bodyPr>
          <a:lstStyle/>
          <a:p>
            <a:pPr marR="251460" algn="just">
              <a:lnSpc>
                <a:spcPct val="100000"/>
              </a:lnSpc>
              <a:spcBef>
                <a:spcPts val="0"/>
              </a:spcBef>
              <a:spcAft>
                <a:spcPts val="600"/>
              </a:spcAft>
              <a:tabLst>
                <a:tab pos="354965" algn="l"/>
                <a:tab pos="355600" algn="l"/>
              </a:tabLst>
            </a:pPr>
            <a:r>
              <a:rPr lang="it-IT" sz="2400" dirty="0" smtClean="0">
                <a:latin typeface="+mn-lt"/>
                <a:ea typeface="MS PGothic" panose="020B0600070205080204" pitchFamily="34" charset="-128"/>
                <a:cs typeface="Calibri" pitchFamily="34" charset="0"/>
              </a:rPr>
              <a:t>I</a:t>
            </a:r>
            <a:r>
              <a:rPr sz="2400" smtClean="0">
                <a:latin typeface="+mn-lt"/>
                <a:ea typeface="MS PGothic" panose="020B0600070205080204" pitchFamily="34" charset="-128"/>
                <a:cs typeface="Calibri" pitchFamily="34" charset="0"/>
              </a:rPr>
              <a:t>l </a:t>
            </a:r>
            <a:r>
              <a:rPr sz="2400" dirty="0">
                <a:latin typeface="+mn-lt"/>
                <a:ea typeface="MS PGothic" panose="020B0600070205080204" pitchFamily="34" charset="-128"/>
                <a:cs typeface="Calibri" pitchFamily="34" charset="0"/>
              </a:rPr>
              <a:t>metodo adottato per il “calcolo </a:t>
            </a:r>
            <a:r>
              <a:rPr sz="2400">
                <a:latin typeface="+mn-lt"/>
                <a:ea typeface="MS PGothic" panose="020B0600070205080204" pitchFamily="34" charset="-128"/>
                <a:cs typeface="Calibri" pitchFamily="34" charset="0"/>
              </a:rPr>
              <a:t>pro-rata</a:t>
            </a:r>
            <a:r>
              <a:rPr sz="240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deve essere stabilito in anticipo, nel corso </a:t>
            </a:r>
            <a:r>
              <a:rPr sz="2400">
                <a:latin typeface="+mn-lt"/>
                <a:ea typeface="MS PGothic" panose="020B0600070205080204" pitchFamily="34" charset="-128"/>
                <a:cs typeface="Calibri" pitchFamily="34" charset="0"/>
              </a:rPr>
              <a:t>della </a:t>
            </a:r>
            <a:r>
              <a:rPr sz="2400" smtClean="0">
                <a:latin typeface="+mn-lt"/>
                <a:ea typeface="MS PGothic" panose="020B0600070205080204" pitchFamily="34" charset="-128"/>
                <a:cs typeface="Calibri" pitchFamily="34" charset="0"/>
              </a:rPr>
              <a:t>redazione </a:t>
            </a:r>
            <a:r>
              <a:rPr sz="2400" dirty="0">
                <a:latin typeface="+mn-lt"/>
                <a:ea typeface="MS PGothic" panose="020B0600070205080204" pitchFamily="34" charset="-128"/>
                <a:cs typeface="Calibri" pitchFamily="34" charset="0"/>
              </a:rPr>
              <a:t>del Piano Finanziario del Progetto, e può basarsi </a:t>
            </a:r>
            <a:r>
              <a:rPr sz="2400">
                <a:latin typeface="+mn-lt"/>
                <a:ea typeface="MS PGothic" panose="020B0600070205080204" pitchFamily="34" charset="-128"/>
                <a:cs typeface="Calibri" pitchFamily="34" charset="0"/>
              </a:rPr>
              <a:t>a </a:t>
            </a:r>
            <a:r>
              <a:rPr sz="2400" smtClean="0">
                <a:latin typeface="+mn-lt"/>
                <a:ea typeface="MS PGothic" panose="020B0600070205080204" pitchFamily="34" charset="-128"/>
                <a:cs typeface="Calibri" pitchFamily="34" charset="0"/>
              </a:rPr>
              <a:t>titolo </a:t>
            </a:r>
            <a:r>
              <a:rPr sz="2400" dirty="0">
                <a:latin typeface="+mn-lt"/>
                <a:ea typeface="MS PGothic" panose="020B0600070205080204" pitchFamily="34" charset="-128"/>
                <a:cs typeface="Calibri" pitchFamily="34" charset="0"/>
              </a:rPr>
              <a:t>esemplificativo sulle seguenti </a:t>
            </a:r>
            <a:r>
              <a:rPr sz="2400">
                <a:latin typeface="+mn-lt"/>
                <a:ea typeface="MS PGothic" panose="020B0600070205080204" pitchFamily="34" charset="-128"/>
                <a:cs typeface="Calibri" pitchFamily="34" charset="0"/>
              </a:rPr>
              <a:t>proporzioni</a:t>
            </a:r>
            <a:r>
              <a:rPr sz="2400" smtClean="0">
                <a:latin typeface="+mn-lt"/>
                <a:ea typeface="MS PGothic" panose="020B0600070205080204" pitchFamily="34" charset="-128"/>
                <a:cs typeface="Calibri" pitchFamily="34" charset="0"/>
              </a:rPr>
              <a:t>:</a:t>
            </a:r>
            <a:endParaRPr sz="2400">
              <a:latin typeface="+mn-lt"/>
              <a:ea typeface="MS PGothic" panose="020B0600070205080204" pitchFamily="34" charset="-128"/>
              <a:cs typeface="Calibri" pitchFamily="34" charset="0"/>
            </a:endParaRPr>
          </a:p>
          <a:p>
            <a:pPr marR="251460" algn="just">
              <a:lnSpc>
                <a:spcPct val="100000"/>
              </a:lnSpc>
              <a:spcBef>
                <a:spcPts val="0"/>
              </a:spcBef>
              <a:spcAft>
                <a:spcPts val="6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 </a:t>
            </a:r>
            <a:r>
              <a:rPr sz="2400" smtClean="0">
                <a:latin typeface="+mn-lt"/>
                <a:ea typeface="MS PGothic" panose="020B0600070205080204" pitchFamily="34" charset="-128"/>
                <a:cs typeface="Calibri" pitchFamily="34" charset="0"/>
              </a:rPr>
              <a:t>numero </a:t>
            </a:r>
            <a:r>
              <a:rPr sz="2400" dirty="0">
                <a:latin typeface="+mn-lt"/>
                <a:ea typeface="MS PGothic" panose="020B0600070205080204" pitchFamily="34" charset="-128"/>
                <a:cs typeface="Calibri" pitchFamily="34" charset="0"/>
              </a:rPr>
              <a:t>di persone che lavorano all’operazione / numero di  persone che lavorano nell’organizzazione o nel dipartimento</a:t>
            </a:r>
            <a:endParaRPr sz="2400">
              <a:latin typeface="+mn-lt"/>
              <a:ea typeface="MS PGothic" panose="020B0600070205080204" pitchFamily="34" charset="-128"/>
              <a:cs typeface="Calibri" pitchFamily="34" charset="0"/>
            </a:endParaRPr>
          </a:p>
          <a:p>
            <a:pPr marR="251460" algn="just">
              <a:lnSpc>
                <a:spcPct val="100000"/>
              </a:lnSpc>
              <a:spcBef>
                <a:spcPts val="0"/>
              </a:spcBef>
              <a:spcAft>
                <a:spcPts val="600"/>
              </a:spcAft>
              <a:buClr>
                <a:srgbClr val="002060"/>
              </a:buClr>
              <a:buFont typeface="Wingdings" pitchFamily="2" charset="2"/>
              <a:buChar char="ü"/>
              <a:tabLst>
                <a:tab pos="354965" algn="l"/>
                <a:tab pos="355600" algn="l"/>
              </a:tabLst>
            </a:pPr>
            <a:endParaRPr sz="2400">
              <a:latin typeface="+mn-lt"/>
              <a:ea typeface="MS PGothic" panose="020B0600070205080204" pitchFamily="34" charset="-128"/>
              <a:cs typeface="Calibri" pitchFamily="34" charset="0"/>
            </a:endParaRPr>
          </a:p>
          <a:p>
            <a:pPr marR="251460" algn="just">
              <a:lnSpc>
                <a:spcPct val="100000"/>
              </a:lnSpc>
              <a:spcBef>
                <a:spcPts val="0"/>
              </a:spcBef>
              <a:spcAft>
                <a:spcPts val="600"/>
              </a:spcAft>
              <a:buFont typeface="Wingdings" pitchFamily="2" charset="2"/>
              <a:buChar char="ü"/>
              <a:tabLst>
                <a:tab pos="354965" algn="l"/>
                <a:tab pos="355600" algn="l"/>
              </a:tabLst>
            </a:pPr>
            <a:r>
              <a:rPr lang="it-IT" sz="2400" dirty="0" smtClean="0">
                <a:latin typeface="+mn-lt"/>
                <a:ea typeface="MS PGothic" panose="020B0600070205080204" pitchFamily="34" charset="-128"/>
                <a:cs typeface="Calibri" pitchFamily="34" charset="0"/>
              </a:rPr>
              <a:t> </a:t>
            </a:r>
            <a:r>
              <a:rPr sz="2400" smtClean="0">
                <a:latin typeface="+mn-lt"/>
                <a:ea typeface="MS PGothic" panose="020B0600070205080204" pitchFamily="34" charset="-128"/>
                <a:cs typeface="Calibri" pitchFamily="34" charset="0"/>
              </a:rPr>
              <a:t>numero </a:t>
            </a:r>
            <a:r>
              <a:rPr sz="2400" dirty="0">
                <a:latin typeface="+mn-lt"/>
                <a:ea typeface="MS PGothic" panose="020B0600070205080204" pitchFamily="34" charset="-128"/>
                <a:cs typeface="Calibri" pitchFamily="34" charset="0"/>
              </a:rPr>
              <a:t>di ore lavorate sull’operazione / numero di ore  lavorate in totale nell’organizzazione o nel dipartimento</a:t>
            </a:r>
            <a:endParaRPr sz="2400">
              <a:latin typeface="+mn-lt"/>
              <a:ea typeface="MS PGothic" panose="020B0600070205080204" pitchFamily="34" charset="-128"/>
              <a:cs typeface="Calibri" pitchFamily="34"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00034" y="142852"/>
            <a:ext cx="8265159" cy="382797"/>
          </a:xfrm>
          <a:prstGeom prst="rect">
            <a:avLst/>
          </a:prstGeom>
        </p:spPr>
        <p:txBody>
          <a:bodyPr vert="horz" wrap="square" lIns="0" tIns="13335" rIns="0" bIns="0" rtlCol="0">
            <a:spAutoFit/>
          </a:bodyPr>
          <a:lstStyle/>
          <a:p>
            <a:pPr marL="12700">
              <a:lnSpc>
                <a:spcPct val="100000"/>
              </a:lnSpc>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Tabella di Riepilogo sulle Spese Generali</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p:nvPr/>
        </p:nvSpPr>
        <p:spPr>
          <a:xfrm>
            <a:off x="142844" y="714356"/>
            <a:ext cx="8929750" cy="5929354"/>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50413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67 </a:t>
            </a:r>
            <a:r>
              <a:rPr lang="it-IT" sz="2400" b="1" dirty="0" smtClean="0"/>
              <a:t>Forme di sovvenzioni e assistenza rimborsabile</a:t>
            </a:r>
          </a:p>
          <a:p>
            <a:pPr algn="just">
              <a:buNone/>
            </a:pPr>
            <a:r>
              <a:rPr lang="it-IT" sz="2400" dirty="0" smtClean="0"/>
              <a:t>3.  Le opzioni di cui al paragrafo 1 si possono combinare unicamente se ciascuna opzione copre diverse categorie di costi, o se sono utilizzate per progetti diversi facenti parte di un'operazione o per fasi successive di un'operazione.</a:t>
            </a:r>
          </a:p>
          <a:p>
            <a:pPr algn="just">
              <a:buNone/>
            </a:pPr>
            <a:r>
              <a:rPr lang="it-IT" sz="2400" dirty="0" smtClean="0"/>
              <a:t>4.  Laddove un’operazione o un progetto facente parte di un’operazione sia attuato esclusivamente tramite appalti pubblici di lavori, beni o servizi, si applica solo il paragrafo 1, primo comma, lettere a) ed e). Laddove l’appalto pubblico nell’ambito di un’operazione o di un progetto facente parte di un’operazione sia limitato a determinate categorie di costi, tutte le opzioni di cui al paragrafo 1 sono applicabili all’intera operazione o progetto facente parte di un’operazione</a:t>
            </a:r>
            <a:endParaRPr lang="it-IT" sz="2400" b="1" dirty="0" smtClean="0"/>
          </a:p>
        </p:txBody>
      </p:sp>
      <p:sp>
        <p:nvSpPr>
          <p:cNvPr id="4" name="Rectangle 8"/>
          <p:cNvSpPr>
            <a:spLocks noChangeArrowheads="1"/>
          </p:cNvSpPr>
          <p:nvPr/>
        </p:nvSpPr>
        <p:spPr bwMode="auto">
          <a:xfrm>
            <a:off x="197696" y="140603"/>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504" y="116632"/>
            <a:ext cx="8679337" cy="382156"/>
          </a:xfrm>
          <a:prstGeom prst="rect">
            <a:avLst/>
          </a:prstGeom>
        </p:spPr>
        <p:txBody>
          <a:bodyPr vert="horz" wrap="square" lIns="0" tIns="12700" rIns="0" bIns="0" rtlCol="0">
            <a:spAutoFit/>
          </a:bodyPr>
          <a:lstStyle/>
          <a:p>
            <a:pPr marL="12700" algn="just">
              <a:lnSpc>
                <a:spcPct val="100000"/>
              </a:lnSpc>
              <a:spcBef>
                <a:spcPts val="100"/>
              </a:spcBef>
            </a:pPr>
            <a:r>
              <a:rPr sz="2400" kern="1200" dirty="0">
                <a:solidFill>
                  <a:schemeClr val="tx1"/>
                </a:solidFill>
                <a:latin typeface="Arial" panose="020B0604020202020204" pitchFamily="34" charset="0"/>
                <a:ea typeface="MS PGothic" panose="020B0600070205080204" pitchFamily="34" charset="-128"/>
                <a:cs typeface="Arial" charset="0"/>
              </a:rPr>
              <a:t>Somme Forfettarie: definizione</a:t>
            </a:r>
          </a:p>
        </p:txBody>
      </p:sp>
      <p:sp>
        <p:nvSpPr>
          <p:cNvPr id="3" name="object 3"/>
          <p:cNvSpPr txBox="1"/>
          <p:nvPr/>
        </p:nvSpPr>
        <p:spPr>
          <a:xfrm>
            <a:off x="107504" y="548680"/>
            <a:ext cx="8928991" cy="6153608"/>
          </a:xfrm>
          <a:prstGeom prst="rect">
            <a:avLst/>
          </a:prstGeom>
        </p:spPr>
        <p:txBody>
          <a:bodyPr vert="horz" wrap="square" lIns="0" tIns="13335" rIns="0" bIns="0" rtlCol="0">
            <a:spAutoFit/>
          </a:bodyPr>
          <a:lstStyle/>
          <a:p>
            <a:pPr marR="251460" algn="just">
              <a:lnSpc>
                <a:spcPct val="100000"/>
              </a:lnSpc>
              <a:spcBef>
                <a:spcPts val="0"/>
              </a:spcBef>
              <a:spcAft>
                <a:spcPts val="600"/>
              </a:spcAft>
              <a:tabLst>
                <a:tab pos="354965" algn="l"/>
                <a:tab pos="355600" algn="l"/>
              </a:tabLst>
            </a:pPr>
            <a:r>
              <a:rPr sz="2400" dirty="0">
                <a:latin typeface="Arial" panose="020B0604020202020204" pitchFamily="34" charset="0"/>
                <a:ea typeface="MS PGothic" panose="020B0600070205080204" pitchFamily="34" charset="-128"/>
              </a:rPr>
              <a:t>Nel caso di </a:t>
            </a:r>
            <a:r>
              <a:rPr sz="2400" dirty="0" err="1">
                <a:latin typeface="Arial" panose="020B0604020202020204" pitchFamily="34" charset="0"/>
                <a:ea typeface="MS PGothic" panose="020B0600070205080204" pitchFamily="34" charset="-128"/>
              </a:rPr>
              <a:t>importi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forfettari</a:t>
            </a:r>
            <a:r>
              <a:rPr lang="it-IT" sz="2400" dirty="0" smtClean="0">
                <a:latin typeface="Arial" panose="020B0604020202020204" pitchFamily="34" charset="0"/>
                <a:ea typeface="MS PGothic" panose="020B0600070205080204" pitchFamily="34" charset="-128"/>
              </a:rPr>
              <a:t>,</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tutti i costi ammissibili, o parte dei </a:t>
            </a:r>
            <a:r>
              <a:rPr sz="2400" dirty="0" err="1">
                <a:latin typeface="Arial" panose="020B0604020202020204" pitchFamily="34" charset="0"/>
                <a:ea typeface="MS PGothic" panose="020B0600070205080204" pitchFamily="34" charset="-128"/>
              </a:rPr>
              <a:t>costi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ammissibili</a:t>
            </a:r>
            <a:r>
              <a:rPr sz="2400" dirty="0">
                <a:latin typeface="Arial" panose="020B0604020202020204" pitchFamily="34" charset="0"/>
                <a:ea typeface="MS PGothic" panose="020B0600070205080204" pitchFamily="34" charset="-128"/>
              </a:rPr>
              <a:t>, </a:t>
            </a:r>
            <a:r>
              <a:rPr sz="2400" dirty="0" err="1">
                <a:latin typeface="Arial" panose="020B0604020202020204" pitchFamily="34" charset="0"/>
                <a:ea typeface="MS PGothic" panose="020B0600070205080204" pitchFamily="34" charset="-128"/>
              </a:rPr>
              <a:t>di</a:t>
            </a:r>
            <a:r>
              <a:rPr sz="2400" dirty="0">
                <a:latin typeface="Arial" panose="020B0604020202020204" pitchFamily="34" charset="0"/>
                <a:ea typeface="MS PGothic" panose="020B0600070205080204" pitchFamily="34" charset="-128"/>
              </a:rPr>
              <a:t> </a:t>
            </a:r>
            <a:r>
              <a:rPr sz="2400" dirty="0" smtClean="0">
                <a:latin typeface="Arial" panose="020B0604020202020204" pitchFamily="34" charset="0"/>
                <a:ea typeface="MS PGothic" panose="020B0600070205080204" pitchFamily="34" charset="-128"/>
              </a:rPr>
              <a:t>un‘</a:t>
            </a:r>
            <a:r>
              <a:rPr lang="it-IT" sz="2400" dirty="0" smtClean="0">
                <a:latin typeface="Arial" panose="020B0604020202020204" pitchFamily="34" charset="0"/>
                <a:ea typeface="MS PGothic" panose="020B0600070205080204" pitchFamily="34" charset="-128"/>
              </a:rPr>
              <a:t>o</a:t>
            </a:r>
            <a:r>
              <a:rPr sz="2400" dirty="0" err="1" smtClean="0">
                <a:latin typeface="Arial" panose="020B0604020202020204" pitchFamily="34" charset="0"/>
                <a:ea typeface="MS PGothic" panose="020B0600070205080204" pitchFamily="34" charset="-128"/>
              </a:rPr>
              <a:t>perazione</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sono calcolati sulla base di un </a:t>
            </a:r>
            <a:r>
              <a:rPr sz="2400" dirty="0" err="1" smtClean="0">
                <a:latin typeface="Arial" panose="020B0604020202020204" pitchFamily="34" charset="0"/>
                <a:ea typeface="MS PGothic" panose="020B0600070205080204" pitchFamily="34" charset="-128"/>
              </a:rPr>
              <a:t>importo</a:t>
            </a:r>
            <a:r>
              <a:rPr sz="2400" dirty="0" smtClean="0">
                <a:latin typeface="Arial" panose="020B0604020202020204" pitchFamily="34" charset="0"/>
                <a:ea typeface="MS PGothic" panose="020B0600070205080204" pitchFamily="34" charset="-128"/>
              </a:rPr>
              <a:t> </a:t>
            </a:r>
            <a:r>
              <a:rPr sz="2400" dirty="0" err="1">
                <a:latin typeface="Arial" panose="020B0604020202020204" pitchFamily="34" charset="0"/>
                <a:ea typeface="MS PGothic" panose="020B0600070205080204" pitchFamily="34" charset="-128"/>
              </a:rPr>
              <a:t>forfettario</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predeterminato</a:t>
            </a:r>
            <a:r>
              <a:rPr lang="it-IT" sz="2400" dirty="0" smtClean="0">
                <a:latin typeface="Arial" panose="020B0604020202020204" pitchFamily="34" charset="0"/>
                <a:ea typeface="MS PGothic" panose="020B0600070205080204" pitchFamily="34" charset="-128"/>
              </a:rPr>
              <a:t>:</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la definizione dell'importo forfettario </a:t>
            </a:r>
            <a:r>
              <a:rPr sz="2400" dirty="0" err="1">
                <a:latin typeface="Arial" panose="020B0604020202020204" pitchFamily="34" charset="0"/>
                <a:ea typeface="MS PGothic" panose="020B0600070205080204" pitchFamily="34" charset="-128"/>
              </a:rPr>
              <a:t>deve</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essere</a:t>
            </a:r>
            <a:r>
              <a:rPr sz="2400" dirty="0" smtClean="0">
                <a:latin typeface="Arial" panose="020B0604020202020204" pitchFamily="34" charset="0"/>
                <a:ea typeface="MS PGothic" panose="020B0600070205080204" pitchFamily="34" charset="-128"/>
              </a:rPr>
              <a:t> </a:t>
            </a:r>
            <a:r>
              <a:rPr sz="2400" dirty="0" err="1">
                <a:latin typeface="Arial" panose="020B0604020202020204" pitchFamily="34" charset="0"/>
                <a:ea typeface="MS PGothic" panose="020B0600070205080204" pitchFamily="34" charset="-128"/>
              </a:rPr>
              <a:t>giustificata</a:t>
            </a:r>
            <a:r>
              <a:rPr sz="2400" dirty="0">
                <a:latin typeface="Arial" panose="020B0604020202020204" pitchFamily="34" charset="0"/>
                <a:ea typeface="MS PGothic" panose="020B0600070205080204" pitchFamily="34" charset="-128"/>
              </a:rPr>
              <a:t> </a:t>
            </a:r>
            <a:r>
              <a:rPr lang="it-IT" sz="2400" dirty="0" smtClean="0">
                <a:latin typeface="Arial" panose="020B0604020202020204" pitchFamily="34" charset="0"/>
                <a:ea typeface="MS PGothic" panose="020B0600070205080204" pitchFamily="34" charset="-128"/>
              </a:rPr>
              <a:t>dal</a:t>
            </a:r>
            <a:r>
              <a:rPr lang="it-IT" sz="2400" dirty="0" smtClean="0"/>
              <a:t>l’</a:t>
            </a:r>
            <a:r>
              <a:rPr lang="it-IT" sz="2400" dirty="0" err="1" smtClean="0"/>
              <a:t>AdG</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conformemente ai termini </a:t>
            </a:r>
            <a:r>
              <a:rPr sz="2400" dirty="0" err="1" smtClean="0">
                <a:latin typeface="Arial" panose="020B0604020202020204" pitchFamily="34" charset="0"/>
                <a:ea typeface="MS PGothic" panose="020B0600070205080204" pitchFamily="34" charset="-128"/>
              </a:rPr>
              <a:t>predefiniti</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dell'accordo sulle attività e/o </a:t>
            </a:r>
            <a:r>
              <a:rPr sz="2400" dirty="0" err="1">
                <a:latin typeface="Arial" panose="020B0604020202020204" pitchFamily="34" charset="0"/>
                <a:ea typeface="MS PGothic" panose="020B0600070205080204" pitchFamily="34" charset="-128"/>
              </a:rPr>
              <a:t>sugli</a:t>
            </a:r>
            <a:r>
              <a:rPr sz="2400" dirty="0">
                <a:latin typeface="Arial" panose="020B0604020202020204" pitchFamily="34" charset="0"/>
                <a:ea typeface="MS PGothic" panose="020B0600070205080204" pitchFamily="34" charset="-128"/>
              </a:rPr>
              <a:t> </a:t>
            </a:r>
            <a:r>
              <a:rPr sz="2400" dirty="0" smtClean="0">
                <a:latin typeface="Arial" panose="020B0604020202020204" pitchFamily="34" charset="0"/>
                <a:ea typeface="MS PGothic" panose="020B0600070205080204" pitchFamily="34" charset="-128"/>
              </a:rPr>
              <a:t>output</a:t>
            </a:r>
            <a:endParaRPr lang="it-IT" sz="2400" dirty="0" smtClean="0">
              <a:latin typeface="Arial" panose="020B0604020202020204" pitchFamily="34" charset="0"/>
              <a:ea typeface="MS PGothic" panose="020B0600070205080204" pitchFamily="34" charset="-128"/>
            </a:endParaRPr>
          </a:p>
          <a:p>
            <a:pPr marR="251460" algn="just">
              <a:lnSpc>
                <a:spcPct val="100000"/>
              </a:lnSpc>
              <a:spcBef>
                <a:spcPts val="0"/>
              </a:spcBef>
              <a:spcAft>
                <a:spcPts val="600"/>
              </a:spcAft>
              <a:tabLst>
                <a:tab pos="354965" algn="l"/>
                <a:tab pos="355600" algn="l"/>
              </a:tabLst>
            </a:pPr>
            <a:r>
              <a:rPr sz="2400" dirty="0" smtClean="0">
                <a:latin typeface="Arial" panose="020B0604020202020204" pitchFamily="34" charset="0"/>
                <a:ea typeface="MS PGothic" panose="020B0600070205080204" pitchFamily="34" charset="-128"/>
              </a:rPr>
              <a:t>La </a:t>
            </a:r>
            <a:r>
              <a:rPr sz="2400" dirty="0">
                <a:latin typeface="Arial" panose="020B0604020202020204" pitchFamily="34" charset="0"/>
                <a:ea typeface="MS PGothic" panose="020B0600070205080204" pitchFamily="34" charset="-128"/>
              </a:rPr>
              <a:t>Sovvenzione è versata se i termini predefiniti dell'accordo  sulle attività e/o sugli output sono rispettati dal </a:t>
            </a:r>
            <a:r>
              <a:rPr lang="it-IT" sz="2400" dirty="0" smtClean="0">
                <a:latin typeface="Arial" panose="020B0604020202020204" pitchFamily="34" charset="0"/>
                <a:ea typeface="MS PGothic" panose="020B0600070205080204" pitchFamily="34" charset="-128"/>
              </a:rPr>
              <a:t>b</a:t>
            </a:r>
            <a:r>
              <a:rPr sz="2400" dirty="0" err="1" smtClean="0">
                <a:latin typeface="Arial" panose="020B0604020202020204" pitchFamily="34" charset="0"/>
                <a:ea typeface="MS PGothic" panose="020B0600070205080204" pitchFamily="34" charset="-128"/>
              </a:rPr>
              <a:t>eneficiario</a:t>
            </a:r>
            <a:endParaRPr lang="it-IT" sz="2400" dirty="0" smtClean="0">
              <a:latin typeface="Arial" panose="020B0604020202020204" pitchFamily="34" charset="0"/>
              <a:ea typeface="MS PGothic" panose="020B0600070205080204" pitchFamily="34" charset="-128"/>
            </a:endParaRPr>
          </a:p>
          <a:p>
            <a:pPr marR="251460" algn="just">
              <a:lnSpc>
                <a:spcPct val="100000"/>
              </a:lnSpc>
              <a:spcBef>
                <a:spcPts val="0"/>
              </a:spcBef>
              <a:spcAft>
                <a:spcPts val="600"/>
              </a:spcAft>
              <a:tabLst>
                <a:tab pos="354965" algn="l"/>
                <a:tab pos="355600" algn="l"/>
              </a:tabLst>
            </a:pPr>
            <a:r>
              <a:rPr sz="2400" dirty="0" smtClean="0">
                <a:latin typeface="Arial" panose="020B0604020202020204" pitchFamily="34" charset="0"/>
                <a:ea typeface="MS PGothic" panose="020B0600070205080204" pitchFamily="34" charset="-128"/>
              </a:rPr>
              <a:t>La </a:t>
            </a:r>
            <a:r>
              <a:rPr sz="2400" dirty="0">
                <a:latin typeface="Arial" panose="020B0604020202020204" pitchFamily="34" charset="0"/>
                <a:ea typeface="MS PGothic" panose="020B0600070205080204" pitchFamily="34" charset="-128"/>
              </a:rPr>
              <a:t>possibilità di usare importi </a:t>
            </a:r>
            <a:r>
              <a:rPr sz="2400" dirty="0" err="1">
                <a:latin typeface="Arial" panose="020B0604020202020204" pitchFamily="34" charset="0"/>
                <a:ea typeface="MS PGothic" panose="020B0600070205080204" pitchFamily="34" charset="-128"/>
              </a:rPr>
              <a:t>forfettari</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rappresenta</a:t>
            </a:r>
            <a:r>
              <a:rPr lang="it-IT"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un'applicazione</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del principio di proporzionalità volto ad alleggerire </a:t>
            </a:r>
            <a:r>
              <a:rPr sz="2400" dirty="0" err="1">
                <a:latin typeface="Arial" panose="020B0604020202020204" pitchFamily="34" charset="0"/>
                <a:ea typeface="MS PGothic" panose="020B0600070205080204" pitchFamily="34" charset="-128"/>
              </a:rPr>
              <a:t>il</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carico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amministrativo che grava sulle piccole operazioni, ed a </a:t>
            </a:r>
            <a:r>
              <a:rPr sz="2400" dirty="0" err="1" smtClean="0">
                <a:latin typeface="Arial" panose="020B0604020202020204" pitchFamily="34" charset="0"/>
                <a:ea typeface="MS PGothic" panose="020B0600070205080204" pitchFamily="34" charset="-128"/>
              </a:rPr>
              <a:t>consentire</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alle ONG, alle micro ed alle PMI un migliore accesso ai </a:t>
            </a:r>
            <a:r>
              <a:rPr sz="2400" dirty="0" err="1">
                <a:latin typeface="Arial" panose="020B0604020202020204" pitchFamily="34" charset="0"/>
                <a:ea typeface="MS PGothic" panose="020B0600070205080204" pitchFamily="34" charset="-128"/>
              </a:rPr>
              <a:t>Fondi</a:t>
            </a:r>
            <a:r>
              <a:rPr sz="2400" dirty="0">
                <a:latin typeface="Arial" panose="020B0604020202020204" pitchFamily="34" charset="0"/>
                <a:ea typeface="MS PGothic" panose="020B0600070205080204" pitchFamily="34" charset="-128"/>
              </a:rPr>
              <a:t> </a:t>
            </a:r>
            <a:r>
              <a:rPr sz="2400" dirty="0" smtClean="0">
                <a:latin typeface="Arial" panose="020B0604020202020204" pitchFamily="34" charset="0"/>
                <a:ea typeface="MS PGothic" panose="020B0600070205080204" pitchFamily="34" charset="-128"/>
              </a:rPr>
              <a:t>SIE</a:t>
            </a:r>
            <a:endParaRPr lang="it-IT" sz="2400" dirty="0" smtClean="0">
              <a:latin typeface="Arial" panose="020B0604020202020204" pitchFamily="34" charset="0"/>
              <a:ea typeface="MS PGothic" panose="020B0600070205080204" pitchFamily="34" charset="-128"/>
            </a:endParaRPr>
          </a:p>
          <a:p>
            <a:pPr marR="251460" algn="just">
              <a:lnSpc>
                <a:spcPct val="100000"/>
              </a:lnSpc>
              <a:spcBef>
                <a:spcPts val="0"/>
              </a:spcBef>
              <a:spcAft>
                <a:spcPts val="600"/>
              </a:spcAft>
              <a:tabLst>
                <a:tab pos="354965" algn="l"/>
                <a:tab pos="355600" algn="l"/>
              </a:tabLst>
            </a:pPr>
            <a:r>
              <a:rPr sz="2400" dirty="0" err="1" smtClean="0">
                <a:latin typeface="Arial" panose="020B0604020202020204" pitchFamily="34" charset="0"/>
                <a:ea typeface="MS PGothic" panose="020B0600070205080204" pitchFamily="34" charset="-128"/>
              </a:rPr>
              <a:t>Questo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è il motivo per cui le somme forfettarie che rientrano </a:t>
            </a:r>
            <a:r>
              <a:rPr sz="2400" dirty="0" err="1">
                <a:latin typeface="Arial" panose="020B0604020202020204" pitchFamily="34" charset="0"/>
                <a:ea typeface="MS PGothic" panose="020B0600070205080204" pitchFamily="34" charset="-128"/>
              </a:rPr>
              <a:t>nel</a:t>
            </a:r>
            <a:r>
              <a:rPr sz="2400" dirty="0">
                <a:latin typeface="Arial" panose="020B0604020202020204" pitchFamily="34" charset="0"/>
                <a:ea typeface="MS PGothic" panose="020B0600070205080204" pitchFamily="34" charset="-128"/>
              </a:rPr>
              <a:t> </a:t>
            </a:r>
            <a:r>
              <a:rPr sz="2400" dirty="0" smtClean="0">
                <a:latin typeface="Arial" panose="020B0604020202020204" pitchFamily="34" charset="0"/>
                <a:ea typeface="MS PGothic" panose="020B0600070205080204" pitchFamily="34" charset="-128"/>
              </a:rPr>
              <a:t>campo </a:t>
            </a:r>
            <a:r>
              <a:rPr sz="2400" dirty="0">
                <a:latin typeface="Arial" panose="020B0604020202020204" pitchFamily="34" charset="0"/>
                <a:ea typeface="MS PGothic" panose="020B0600070205080204" pitchFamily="34" charset="-128"/>
              </a:rPr>
              <a:t>di </a:t>
            </a:r>
            <a:r>
              <a:rPr sz="2400" dirty="0" err="1">
                <a:latin typeface="Arial" panose="020B0604020202020204" pitchFamily="34" charset="0"/>
                <a:ea typeface="MS PGothic" panose="020B0600070205080204" pitchFamily="34" charset="-128"/>
              </a:rPr>
              <a:t>applicazione</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dell'art</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67, </a:t>
            </a:r>
            <a:r>
              <a:rPr sz="2400" dirty="0" smtClean="0">
                <a:latin typeface="Arial" panose="020B0604020202020204" pitchFamily="34" charset="0"/>
                <a:ea typeface="MS PGothic" panose="020B0600070205080204" pitchFamily="34" charset="-128"/>
              </a:rPr>
              <a:t>par </a:t>
            </a:r>
            <a:r>
              <a:rPr sz="2400" dirty="0">
                <a:latin typeface="Arial" panose="020B0604020202020204" pitchFamily="34" charset="0"/>
                <a:ea typeface="MS PGothic" panose="020B0600070205080204" pitchFamily="34" charset="-128"/>
              </a:rPr>
              <a:t>1, lettera c), del </a:t>
            </a:r>
            <a:r>
              <a:rPr lang="it-IT" sz="2400" dirty="0" smtClean="0">
                <a:latin typeface="Arial" panose="020B0604020202020204" pitchFamily="34" charset="0"/>
                <a:ea typeface="MS PGothic" panose="020B0600070205080204" pitchFamily="34" charset="-128"/>
              </a:rPr>
              <a:t>RDC </a:t>
            </a:r>
            <a:r>
              <a:rPr sz="2400" dirty="0" err="1" smtClean="0">
                <a:latin typeface="Arial" panose="020B0604020202020204" pitchFamily="34" charset="0"/>
                <a:ea typeface="MS PGothic" panose="020B0600070205080204" pitchFamily="34" charset="-128"/>
              </a:rPr>
              <a:t>sono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limitate a somme fino a Euro 100.000 di </a:t>
            </a:r>
            <a:r>
              <a:rPr sz="2400" dirty="0" err="1">
                <a:latin typeface="Arial" panose="020B0604020202020204" pitchFamily="34" charset="0"/>
                <a:ea typeface="MS PGothic" panose="020B0600070205080204" pitchFamily="34" charset="-128"/>
              </a:rPr>
              <a:t>contributo</a:t>
            </a:r>
            <a:r>
              <a:rPr sz="2400" dirty="0">
                <a:latin typeface="Arial" panose="020B0604020202020204" pitchFamily="34" charset="0"/>
                <a:ea typeface="MS PGothic" panose="020B0600070205080204" pitchFamily="34" charset="-128"/>
              </a:rPr>
              <a:t> </a:t>
            </a:r>
            <a:r>
              <a:rPr sz="2400" dirty="0" err="1" smtClean="0">
                <a:latin typeface="Arial" panose="020B0604020202020204" pitchFamily="34" charset="0"/>
                <a:ea typeface="MS PGothic" panose="020B0600070205080204" pitchFamily="34" charset="-128"/>
              </a:rPr>
              <a:t>pubblico</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(massimale eliminato dal </a:t>
            </a:r>
            <a:r>
              <a:rPr sz="2400" dirty="0" err="1" smtClean="0">
                <a:latin typeface="Arial" panose="020B0604020202020204" pitchFamily="34" charset="0"/>
                <a:ea typeface="MS PGothic" panose="020B0600070205080204" pitchFamily="34" charset="-128"/>
              </a:rPr>
              <a:t>Reg</a:t>
            </a:r>
            <a:r>
              <a:rPr sz="2400" dirty="0" smtClean="0">
                <a:latin typeface="Arial" panose="020B0604020202020204" pitchFamily="34" charset="0"/>
                <a:ea typeface="MS PGothic" panose="020B0600070205080204" pitchFamily="34" charset="-128"/>
              </a:rPr>
              <a:t> </a:t>
            </a:r>
            <a:r>
              <a:rPr sz="2400" dirty="0">
                <a:latin typeface="Arial" panose="020B0604020202020204" pitchFamily="34" charset="0"/>
                <a:ea typeface="MS PGothic" panose="020B0600070205080204" pitchFamily="34" charset="-128"/>
              </a:rPr>
              <a:t>Omnibus 1046/2018)</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1406" y="142852"/>
            <a:ext cx="7530147" cy="382797"/>
          </a:xfrm>
          <a:prstGeom prst="rect">
            <a:avLst/>
          </a:prstGeom>
        </p:spPr>
        <p:txBody>
          <a:bodyPr vert="horz" wrap="square" lIns="0" tIns="13335" rIns="0" bIns="0" rtlCol="0">
            <a:spAutoFit/>
          </a:bodyPr>
          <a:lstStyle/>
          <a:p>
            <a:pPr marL="12700" algn="just">
              <a:lnSpc>
                <a:spcPct val="100000"/>
              </a:lnSpc>
              <a:spcBef>
                <a:spcPts val="105"/>
              </a:spcBef>
            </a:pPr>
            <a:r>
              <a:rPr sz="2400" kern="1200" dirty="0">
                <a:solidFill>
                  <a:schemeClr val="tx1"/>
                </a:solidFill>
                <a:latin typeface="Arial" panose="020B0604020202020204" pitchFamily="34" charset="0"/>
                <a:ea typeface="MS PGothic" panose="020B0600070205080204" pitchFamily="34" charset="-128"/>
                <a:cs typeface="Arial" charset="0"/>
              </a:rPr>
              <a:t>Attività di formazione e Costi Unitari</a:t>
            </a:r>
            <a:endParaRPr sz="2400" kern="120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71406" y="642918"/>
            <a:ext cx="9072594" cy="5783635"/>
          </a:xfrm>
          <a:prstGeom prst="rect">
            <a:avLst/>
          </a:prstGeom>
        </p:spPr>
        <p:txBody>
          <a:bodyPr vert="horz" wrap="square" lIns="0" tIns="12700" rIns="0" bIns="0" rtlCol="0">
            <a:spAutoFit/>
          </a:bodyPr>
          <a:lstStyle/>
          <a:p>
            <a:pPr marR="251460" algn="just">
              <a:spcBef>
                <a:spcPts val="0"/>
              </a:spcBef>
              <a:spcAft>
                <a:spcPts val="600"/>
              </a:spcAft>
              <a:tabLst>
                <a:tab pos="354965" algn="l"/>
                <a:tab pos="355600" algn="l"/>
              </a:tabLst>
            </a:pPr>
            <a:r>
              <a:rPr sz="2400" dirty="0">
                <a:latin typeface="+mn-lt"/>
                <a:ea typeface="MS PGothic" panose="020B0600070205080204" pitchFamily="34" charset="-128"/>
                <a:cs typeface="Calibri" pitchFamily="34" charset="0"/>
              </a:rPr>
              <a:t>Per realizzare un corso di formazione è possibile che nel bando di gara </a:t>
            </a:r>
            <a:r>
              <a:rPr sz="2400" dirty="0" err="1">
                <a:latin typeface="+mn-lt"/>
                <a:ea typeface="MS PGothic" panose="020B0600070205080204" pitchFamily="34" charset="-128"/>
                <a:cs typeface="Calibri" pitchFamily="34" charset="0"/>
              </a:rPr>
              <a:t>il</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beneficiario</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chieda agli enti </a:t>
            </a:r>
            <a:r>
              <a:rPr sz="2400" dirty="0" err="1">
                <a:latin typeface="+mn-lt"/>
                <a:ea typeface="MS PGothic" panose="020B0600070205080204" pitchFamily="34" charset="-128"/>
                <a:cs typeface="Calibri" pitchFamily="34" charset="0"/>
              </a:rPr>
              <a:t>accreditati</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un'offerta</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di prezzo </a:t>
            </a:r>
            <a:r>
              <a:rPr sz="2400" dirty="0" err="1">
                <a:latin typeface="+mn-lt"/>
                <a:ea typeface="MS PGothic" panose="020B0600070205080204" pitchFamily="34" charset="-128"/>
                <a:cs typeface="Calibri" pitchFamily="34" charset="0"/>
              </a:rPr>
              <a:t>sulla</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base </a:t>
            </a:r>
            <a:r>
              <a:rPr sz="2400" dirty="0">
                <a:latin typeface="+mn-lt"/>
                <a:ea typeface="MS PGothic" panose="020B0600070205080204" pitchFamily="34" charset="-128"/>
                <a:cs typeface="Calibri" pitchFamily="34" charset="0"/>
              </a:rPr>
              <a:t>di un costo unitario per ciascun tirocinante che ottiene un diploma </a:t>
            </a:r>
            <a:r>
              <a:rPr sz="2400" dirty="0" err="1" smtClean="0">
                <a:latin typeface="+mn-lt"/>
                <a:ea typeface="MS PGothic" panose="020B0600070205080204" pitchFamily="34" charset="-128"/>
                <a:cs typeface="Calibri" pitchFamily="34" charset="0"/>
              </a:rPr>
              <a:t>alla</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fine del corso, pertanto, i termini del </a:t>
            </a:r>
            <a:r>
              <a:rPr sz="2400" dirty="0" err="1">
                <a:latin typeface="+mn-lt"/>
                <a:ea typeface="MS PGothic" panose="020B0600070205080204" pitchFamily="34" charset="-128"/>
                <a:cs typeface="Calibri" pitchFamily="34" charset="0"/>
              </a:rPr>
              <a:t>contratto</a:t>
            </a:r>
            <a:r>
              <a:rPr sz="2400" dirty="0">
                <a:latin typeface="+mn-lt"/>
                <a:ea typeface="MS PGothic" panose="020B0600070205080204" pitchFamily="34" charset="-128"/>
                <a:cs typeface="Calibri" pitchFamily="34" charset="0"/>
              </a:rPr>
              <a:t> </a:t>
            </a:r>
            <a:r>
              <a:rPr lang="it-IT" sz="2400" dirty="0" smtClean="0">
                <a:latin typeface="+mn-lt"/>
                <a:ea typeface="MS PGothic" panose="020B0600070205080204" pitchFamily="34" charset="-128"/>
                <a:cs typeface="Calibri" pitchFamily="34" charset="0"/>
              </a:rPr>
              <a:t>saranno</a:t>
            </a:r>
            <a:r>
              <a:rPr sz="2400" dirty="0" smtClean="0">
                <a:latin typeface="+mn-lt"/>
                <a:ea typeface="MS PGothic" panose="020B0600070205080204" pitchFamily="34" charset="-128"/>
                <a:cs typeface="Calibri" pitchFamily="34" charset="0"/>
              </a:rPr>
              <a:t>:</a:t>
            </a:r>
            <a:r>
              <a:rPr lang="it-IT" sz="2400" dirty="0" smtClean="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un </a:t>
            </a:r>
            <a:r>
              <a:rPr sz="2400" dirty="0">
                <a:latin typeface="+mn-lt"/>
                <a:ea typeface="MS PGothic" panose="020B0600070205080204" pitchFamily="34" charset="-128"/>
                <a:cs typeface="Calibri" pitchFamily="34" charset="0"/>
              </a:rPr>
              <a:t>tirocinante con diploma = </a:t>
            </a:r>
            <a:r>
              <a:rPr sz="2400" dirty="0" smtClean="0">
                <a:latin typeface="+mn-lt"/>
                <a:ea typeface="MS PGothic" panose="020B0600070205080204" pitchFamily="34" charset="-128"/>
                <a:cs typeface="Calibri" pitchFamily="34" charset="0"/>
              </a:rPr>
              <a:t>E</a:t>
            </a:r>
            <a:r>
              <a:rPr lang="it-IT" sz="2400" dirty="0" err="1" smtClean="0">
                <a:latin typeface="+mn-lt"/>
                <a:ea typeface="MS PGothic" panose="020B0600070205080204" pitchFamily="34" charset="-128"/>
                <a:cs typeface="Calibri" pitchFamily="34" charset="0"/>
              </a:rPr>
              <a:t>ur</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1.000</a:t>
            </a:r>
          </a:p>
          <a:p>
            <a:pPr marR="251460" algn="just">
              <a:spcBef>
                <a:spcPts val="0"/>
              </a:spcBef>
              <a:spcAft>
                <a:spcPts val="600"/>
              </a:spcAft>
              <a:tabLst>
                <a:tab pos="354965" algn="l"/>
                <a:tab pos="355600" algn="l"/>
              </a:tabLst>
            </a:pPr>
            <a:r>
              <a:rPr sz="2400" dirty="0">
                <a:latin typeface="+mn-lt"/>
                <a:ea typeface="MS PGothic" panose="020B0600070205080204" pitchFamily="34" charset="-128"/>
                <a:cs typeface="Calibri" pitchFamily="34" charset="0"/>
              </a:rPr>
              <a:t>Se alla fine del corso 10 tirocinanti hanno ricevuto </a:t>
            </a:r>
            <a:r>
              <a:rPr sz="2400" dirty="0" err="1">
                <a:latin typeface="+mn-lt"/>
                <a:ea typeface="MS PGothic" panose="020B0600070205080204" pitchFamily="34" charset="-128"/>
                <a:cs typeface="Calibri" pitchFamily="34" charset="0"/>
              </a:rPr>
              <a:t>il</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diploma</a:t>
            </a:r>
            <a:r>
              <a:rPr lang="it-IT" sz="2400" dirty="0" smtClean="0">
                <a:latin typeface="+mn-lt"/>
                <a:ea typeface="MS PGothic" panose="020B0600070205080204" pitchFamily="34" charset="-128"/>
                <a:cs typeface="Calibri" pitchFamily="34" charset="0"/>
              </a:rPr>
              <a:t>,</a:t>
            </a:r>
            <a:r>
              <a:rPr sz="2400" dirty="0" smtClean="0">
                <a:latin typeface="+mn-lt"/>
                <a:ea typeface="MS PGothic" panose="020B0600070205080204" pitchFamily="34" charset="-128"/>
                <a:cs typeface="Calibri" pitchFamily="34" charset="0"/>
              </a:rPr>
              <a:t> </a:t>
            </a:r>
            <a:r>
              <a:rPr sz="2400" dirty="0" err="1">
                <a:latin typeface="+mn-lt"/>
                <a:ea typeface="MS PGothic" panose="020B0600070205080204" pitchFamily="34" charset="-128"/>
                <a:cs typeface="Calibri" pitchFamily="34" charset="0"/>
              </a:rPr>
              <a:t>il</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beneficiario</a:t>
            </a:r>
            <a:r>
              <a:rPr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dichiara</a:t>
            </a:r>
            <a:r>
              <a:rPr sz="2400" dirty="0" smtClean="0">
                <a:latin typeface="+mn-lt"/>
                <a:ea typeface="MS PGothic" panose="020B0600070205080204" pitchFamily="34" charset="-128"/>
                <a:cs typeface="Calibri" pitchFamily="34" charset="0"/>
              </a:rPr>
              <a:t> all</a:t>
            </a:r>
            <a:r>
              <a:rPr lang="it-IT" sz="2400" dirty="0" smtClean="0">
                <a:latin typeface="+mn-lt"/>
                <a:ea typeface="MS PGothic" panose="020B0600070205080204" pitchFamily="34" charset="-128"/>
                <a:cs typeface="Calibri" pitchFamily="34" charset="0"/>
              </a:rPr>
              <a:t>'</a:t>
            </a:r>
            <a:r>
              <a:rPr lang="it-IT" sz="2400" dirty="0" err="1" smtClean="0">
                <a:latin typeface="+mn-lt"/>
                <a:ea typeface="MS PGothic" panose="020B0600070205080204" pitchFamily="34" charset="-128"/>
                <a:cs typeface="Calibri" pitchFamily="34" charset="0"/>
              </a:rPr>
              <a:t>AdG</a:t>
            </a:r>
            <a:r>
              <a:rPr lang="it-IT" sz="2400" dirty="0" smtClean="0">
                <a:latin typeface="+mn-lt"/>
                <a:ea typeface="MS PGothic" panose="020B0600070205080204" pitchFamily="34" charset="-128"/>
                <a:cs typeface="Calibri" pitchFamily="34" charset="0"/>
              </a:rPr>
              <a:t> Eur</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10.000 </a:t>
            </a:r>
            <a:r>
              <a:rPr lang="it-IT" sz="2400" dirty="0" smtClean="0">
                <a:latin typeface="+mn-lt"/>
                <a:ea typeface="MS PGothic" panose="020B0600070205080204" pitchFamily="34" charset="-128"/>
                <a:cs typeface="Calibri" pitchFamily="34" charset="0"/>
              </a:rPr>
              <a:t>di </a:t>
            </a:r>
            <a:r>
              <a:rPr sz="2400" dirty="0" err="1" smtClean="0">
                <a:latin typeface="+mn-lt"/>
                <a:ea typeface="MS PGothic" panose="020B0600070205080204" pitchFamily="34" charset="-128"/>
                <a:cs typeface="Calibri" pitchFamily="34" charset="0"/>
              </a:rPr>
              <a:t>spesa</a:t>
            </a:r>
            <a:r>
              <a:rPr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ammissib</a:t>
            </a:r>
            <a:r>
              <a:rPr lang="it-IT" sz="2400" dirty="0" err="1" smtClean="0">
                <a:latin typeface="+mn-lt"/>
                <a:ea typeface="MS PGothic" panose="020B0600070205080204" pitchFamily="34" charset="-128"/>
                <a:cs typeface="Calibri" pitchFamily="34" charset="0"/>
              </a:rPr>
              <a:t>ile</a:t>
            </a:r>
            <a:endParaRPr sz="2400" dirty="0">
              <a:latin typeface="+mn-lt"/>
              <a:ea typeface="MS PGothic" panose="020B0600070205080204" pitchFamily="34" charset="-128"/>
              <a:cs typeface="Calibri" pitchFamily="34" charset="0"/>
            </a:endParaRPr>
          </a:p>
          <a:p>
            <a:pPr marR="251460" algn="just">
              <a:spcBef>
                <a:spcPts val="0"/>
              </a:spcBef>
              <a:spcAft>
                <a:spcPts val="600"/>
              </a:spcAft>
              <a:tabLst>
                <a:tab pos="354965" algn="l"/>
                <a:tab pos="355600" algn="l"/>
              </a:tabLst>
            </a:pPr>
            <a:r>
              <a:rPr sz="2400" dirty="0">
                <a:latin typeface="+mn-lt"/>
                <a:ea typeface="MS PGothic" panose="020B0600070205080204" pitchFamily="34" charset="-128"/>
                <a:cs typeface="Calibri" pitchFamily="34" charset="0"/>
              </a:rPr>
              <a:t>Questo importo </a:t>
            </a:r>
            <a:r>
              <a:rPr sz="2400" dirty="0" err="1">
                <a:latin typeface="+mn-lt"/>
                <a:ea typeface="MS PGothic" panose="020B0600070205080204" pitchFamily="34" charset="-128"/>
                <a:cs typeface="Calibri" pitchFamily="34" charset="0"/>
              </a:rPr>
              <a:t>di</a:t>
            </a:r>
            <a:r>
              <a:rPr sz="2400" dirty="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E</a:t>
            </a:r>
            <a:r>
              <a:rPr lang="it-IT" sz="2400" dirty="0" err="1" smtClean="0">
                <a:latin typeface="+mn-lt"/>
                <a:ea typeface="MS PGothic" panose="020B0600070205080204" pitchFamily="34" charset="-128"/>
                <a:cs typeface="Calibri" pitchFamily="34" charset="0"/>
              </a:rPr>
              <a:t>ur</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10.000 sarà considerato come un costo </a:t>
            </a:r>
            <a:r>
              <a:rPr sz="2400" dirty="0" err="1">
                <a:latin typeface="+mn-lt"/>
                <a:ea typeface="MS PGothic" panose="020B0600070205080204" pitchFamily="34" charset="-128"/>
                <a:cs typeface="Calibri" pitchFamily="34" charset="0"/>
              </a:rPr>
              <a:t>reale</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sostenuto</a:t>
            </a:r>
            <a:r>
              <a:rPr sz="2400" dirty="0" smtClean="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ed</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un controllo o un audit della spesa consisterà nella verifica </a:t>
            </a:r>
            <a:r>
              <a:rPr sz="2400" dirty="0" err="1">
                <a:latin typeface="+mn-lt"/>
                <a:ea typeface="MS PGothic" panose="020B0600070205080204" pitchFamily="34" charset="-128"/>
                <a:cs typeface="Calibri" pitchFamily="34" charset="0"/>
              </a:rPr>
              <a:t>della</a:t>
            </a:r>
            <a:r>
              <a:rPr sz="2400" dirty="0">
                <a:latin typeface="+mn-lt"/>
                <a:ea typeface="MS PGothic" panose="020B0600070205080204" pitchFamily="34" charset="-128"/>
                <a:cs typeface="Calibri" pitchFamily="34" charset="0"/>
              </a:rPr>
              <a:t> </a:t>
            </a:r>
            <a:r>
              <a:rPr sz="2400" dirty="0" err="1" smtClean="0">
                <a:latin typeface="+mn-lt"/>
                <a:ea typeface="MS PGothic" panose="020B0600070205080204" pitchFamily="34" charset="-128"/>
                <a:cs typeface="Calibri" pitchFamily="34" charset="0"/>
              </a:rPr>
              <a:t>procedura</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di selezione e del rispetto dei termini del contratto, ossia accertare che vi </a:t>
            </a:r>
            <a:r>
              <a:rPr sz="2400" dirty="0" err="1" smtClean="0">
                <a:latin typeface="+mn-lt"/>
                <a:ea typeface="MS PGothic" panose="020B0600070205080204" pitchFamily="34" charset="-128"/>
                <a:cs typeface="Calibri" pitchFamily="34" charset="0"/>
              </a:rPr>
              <a:t>sia</a:t>
            </a:r>
            <a:r>
              <a:rPr lang="it-IT" sz="2400" dirty="0" smtClean="0">
                <a:latin typeface="+mn-lt"/>
                <a:ea typeface="MS PGothic" panose="020B0600070205080204" pitchFamily="34" charset="-128"/>
                <a:cs typeface="Calibri" pitchFamily="34" charset="0"/>
              </a:rPr>
              <a:t> </a:t>
            </a:r>
            <a:r>
              <a:rPr sz="2400" dirty="0" smtClean="0">
                <a:latin typeface="+mn-lt"/>
                <a:ea typeface="MS PGothic" panose="020B0600070205080204" pitchFamily="34" charset="-128"/>
                <a:cs typeface="Calibri" pitchFamily="34" charset="0"/>
              </a:rPr>
              <a:t>un </a:t>
            </a:r>
            <a:r>
              <a:rPr sz="2400" dirty="0">
                <a:latin typeface="+mn-lt"/>
                <a:ea typeface="MS PGothic" panose="020B0600070205080204" pitchFamily="34" charset="-128"/>
                <a:cs typeface="Calibri" pitchFamily="34" charset="0"/>
              </a:rPr>
              <a:t>tirocinante che ha ottenuto un diploma per ciascuna unità di costo pagata</a:t>
            </a:r>
          </a:p>
          <a:p>
            <a:pPr marR="251460" algn="just">
              <a:spcBef>
                <a:spcPts val="0"/>
              </a:spcBef>
              <a:spcAft>
                <a:spcPts val="600"/>
              </a:spcAft>
              <a:tabLst>
                <a:tab pos="354965" algn="l"/>
                <a:tab pos="355600" algn="l"/>
              </a:tabLst>
            </a:pPr>
            <a:r>
              <a:rPr sz="2400" dirty="0">
                <a:latin typeface="+mn-lt"/>
                <a:ea typeface="MS PGothic" panose="020B0600070205080204" pitchFamily="34" charset="-128"/>
                <a:cs typeface="Calibri" pitchFamily="34" charset="0"/>
              </a:rPr>
              <a:t>I costi di base della formazione (affitto delle sale, costi del personale, etc</a:t>
            </a:r>
            <a:r>
              <a:rPr sz="2400" dirty="0" smtClean="0">
                <a:latin typeface="+mn-lt"/>
                <a:ea typeface="MS PGothic" panose="020B0600070205080204" pitchFamily="34" charset="-128"/>
                <a:cs typeface="Calibri" pitchFamily="34" charset="0"/>
              </a:rPr>
              <a:t>.) non </a:t>
            </a:r>
            <a:r>
              <a:rPr sz="2400" dirty="0">
                <a:latin typeface="+mn-lt"/>
                <a:ea typeface="MS PGothic" panose="020B0600070205080204" pitchFamily="34" charset="-128"/>
                <a:cs typeface="Calibri" pitchFamily="34" charset="0"/>
              </a:rPr>
              <a:t>verranno di norma sottoposti a verifica, poiché il contratto non </a:t>
            </a:r>
            <a:r>
              <a:rPr sz="2400" dirty="0" err="1" smtClean="0">
                <a:latin typeface="+mn-lt"/>
                <a:ea typeface="MS PGothic" panose="020B0600070205080204" pitchFamily="34" charset="-128"/>
                <a:cs typeface="Calibri" pitchFamily="34" charset="0"/>
              </a:rPr>
              <a:t>prevede</a:t>
            </a:r>
            <a:r>
              <a:rPr sz="2400" dirty="0" smtClean="0">
                <a:latin typeface="+mn-lt"/>
                <a:ea typeface="MS PGothic" panose="020B0600070205080204" pitchFamily="34" charset="-128"/>
                <a:cs typeface="Calibri" pitchFamily="34" charset="0"/>
              </a:rPr>
              <a:t> </a:t>
            </a:r>
            <a:r>
              <a:rPr sz="2400" dirty="0">
                <a:latin typeface="+mn-lt"/>
                <a:ea typeface="MS PGothic" panose="020B0600070205080204" pitchFamily="34" charset="-128"/>
                <a:cs typeface="Calibri" pitchFamily="34" charset="0"/>
              </a:rPr>
              <a:t>un rimborso su tale base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642918"/>
            <a:ext cx="8858312" cy="58723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spcAft>
                <a:spcPts val="1200"/>
              </a:spcAft>
              <a:buClr>
                <a:srgbClr val="FF8000"/>
              </a:buClr>
              <a:buNone/>
            </a:pPr>
            <a:r>
              <a:rPr lang="it-IT" sz="2400" dirty="0" smtClean="0"/>
              <a:t>Sono i costi derivanti da un accordo tra il datore di lavoro e il lavoratore o da contratti di prestazione di servizi per il personale esterno (a patto che tali costi siano chiaramente identificabili)</a:t>
            </a:r>
          </a:p>
          <a:p>
            <a:pPr algn="just">
              <a:lnSpc>
                <a:spcPct val="90000"/>
              </a:lnSpc>
              <a:spcBef>
                <a:spcPct val="0"/>
              </a:spcBef>
              <a:spcAft>
                <a:spcPts val="1200"/>
              </a:spcAft>
              <a:buClr>
                <a:srgbClr val="FF8000"/>
              </a:buClr>
              <a:buNone/>
            </a:pPr>
            <a:r>
              <a:rPr lang="it-IT" sz="2400" dirty="0" smtClean="0"/>
              <a:t>Ad esempio, se un beneficiario subappalta a un formatore esterno le proprie sessioni di formazione interne, la fattura deve identificare i diversi tipi di costi. La retribuzione del formatore sarà considerata alla stregua di un costo per il personale esterno. Ma, ad esempio, il materiale didattico non può essere preso in conto</a:t>
            </a:r>
          </a:p>
          <a:p>
            <a:pPr algn="just">
              <a:lnSpc>
                <a:spcPct val="90000"/>
              </a:lnSpc>
              <a:spcBef>
                <a:spcPct val="0"/>
              </a:spcBef>
              <a:spcAft>
                <a:spcPts val="1200"/>
              </a:spcAft>
              <a:buClr>
                <a:srgbClr val="FF8000"/>
              </a:buClr>
              <a:buNone/>
            </a:pPr>
            <a:r>
              <a:rPr lang="it-IT" sz="2400" dirty="0" smtClean="0"/>
              <a:t>I costi per il personale comprendono le retribuzioni totali, incluse le retribuzioni in natura, in linea con i contratti collettivi, versate al personale a compenso del lavoro prestato in relazione all'operazione</a:t>
            </a:r>
          </a:p>
          <a:p>
            <a:pPr algn="just">
              <a:lnSpc>
                <a:spcPct val="90000"/>
              </a:lnSpc>
              <a:spcBef>
                <a:spcPct val="0"/>
              </a:spcBef>
              <a:spcAft>
                <a:spcPts val="1200"/>
              </a:spcAft>
              <a:buClr>
                <a:srgbClr val="FF8000"/>
              </a:buClr>
              <a:buNone/>
            </a:pPr>
            <a:r>
              <a:rPr lang="it-IT" sz="2400" dirty="0" smtClean="0"/>
              <a:t>Tali costi comprendono anche le tasse e i contributi previdenziali a carico dei lavoratori nonché gli oneri sociali volontari e obbligatori che incombono al datore di lavoro</a:t>
            </a:r>
            <a:endParaRPr lang="it-IT" altLang="it-IT" sz="2400" u="sng" dirty="0"/>
          </a:p>
        </p:txBody>
      </p:sp>
      <p:sp>
        <p:nvSpPr>
          <p:cNvPr id="4" name="Rectangle 8"/>
          <p:cNvSpPr>
            <a:spLocks noChangeArrowheads="1"/>
          </p:cNvSpPr>
          <p:nvPr/>
        </p:nvSpPr>
        <p:spPr bwMode="auto">
          <a:xfrm>
            <a:off x="142844" y="142852"/>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64448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lnSpc>
                <a:spcPct val="90000"/>
              </a:lnSpc>
              <a:spcBef>
                <a:spcPct val="0"/>
              </a:spcBef>
              <a:buClr>
                <a:srgbClr val="FF8000"/>
              </a:buClr>
              <a:buNone/>
            </a:pPr>
            <a:r>
              <a:rPr lang="it-IT" sz="2400" dirty="0" smtClean="0"/>
              <a:t>I costi delle missioni di lavoro non sono però considerati costi per il personale, neanche le indennità o le retribuzioni versate ai partecipanti ad operazioni FSE</a:t>
            </a:r>
          </a:p>
          <a:p>
            <a:pPr algn="just">
              <a:lnSpc>
                <a:spcPct val="90000"/>
              </a:lnSpc>
              <a:spcBef>
                <a:spcPct val="0"/>
              </a:spcBef>
              <a:buClr>
                <a:srgbClr val="FF8000"/>
              </a:buClr>
              <a:buNone/>
            </a:pPr>
            <a:endParaRPr lang="it-IT" sz="2400" dirty="0" smtClean="0"/>
          </a:p>
          <a:p>
            <a:pPr algn="just">
              <a:buNone/>
            </a:pPr>
            <a:r>
              <a:rPr lang="it-IT" sz="2400" b="1" dirty="0" smtClean="0"/>
              <a:t>Esempio (Fondi SIE): </a:t>
            </a:r>
            <a:r>
              <a:rPr lang="it-IT" sz="2400" dirty="0" smtClean="0"/>
              <a:t>sviluppo locale di tipo partecipativo (Community-Led </a:t>
            </a:r>
            <a:r>
              <a:rPr lang="it-IT" sz="2400" dirty="0" err="1" smtClean="0"/>
              <a:t>Local</a:t>
            </a:r>
            <a:r>
              <a:rPr lang="it-IT" sz="2400" dirty="0" smtClean="0"/>
              <a:t> </a:t>
            </a:r>
            <a:r>
              <a:rPr lang="it-IT" sz="2400" dirty="0" err="1" smtClean="0"/>
              <a:t>Development</a:t>
            </a:r>
            <a:r>
              <a:rPr lang="it-IT" sz="2400" dirty="0" smtClean="0"/>
              <a:t> - CLLD)</a:t>
            </a:r>
          </a:p>
          <a:p>
            <a:pPr algn="just">
              <a:buNone/>
            </a:pPr>
            <a:r>
              <a:rPr lang="it-IT" sz="2400" dirty="0" smtClean="0"/>
              <a:t>L'autorità di gestione sulla base dell'esperienza del passato ha valutato la quota tipica dei costi operativi e di animazione di un determinato gruppo d'azione locale (GAL) rispetto alla spesa sostenuta per l'implementazione di operazioni locali nel contesto della strategia CLLD, e per la preparazione e la realizzazione delle attività di cooperazione GAL</a:t>
            </a:r>
          </a:p>
          <a:p>
            <a:pPr algn="just">
              <a:buNone/>
            </a:pPr>
            <a:r>
              <a:rPr lang="it-IT" sz="2400" dirty="0" smtClean="0"/>
              <a:t>Anche se il sostegno a valere sui Fondi SIE per i costi d'esercizio e di animazione non può superare il tetto del 25% della spesa pubblica totale sostenuta nel contesto della strategia CLLD, l'esperienza insegna che questa percentuale nella maggior parte dei casi è inferiore</a:t>
            </a:r>
          </a:p>
        </p:txBody>
      </p:sp>
      <p:sp>
        <p:nvSpPr>
          <p:cNvPr id="4" name="Rectangle 8"/>
          <p:cNvSpPr>
            <a:spLocks noChangeArrowheads="1"/>
          </p:cNvSpPr>
          <p:nvPr/>
        </p:nvSpPr>
        <p:spPr bwMode="auto">
          <a:xfrm>
            <a:off x="142844" y="0"/>
            <a:ext cx="865944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61493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L‘</a:t>
            </a:r>
            <a:r>
              <a:rPr lang="it-IT" sz="2400" dirty="0" err="1" smtClean="0"/>
              <a:t>AdG</a:t>
            </a:r>
            <a:r>
              <a:rPr lang="it-IT" sz="2400" dirty="0" smtClean="0"/>
              <a:t> stabilisce un tasso forfettario del 17% (in base ad una metodologia giusta, equa e verificabile conforme all'art. 67, par. 1, lettera d) e 67, par. 5, lettera a), RDC, ma </a:t>
            </a:r>
            <a:r>
              <a:rPr lang="it-IT" sz="2400" i="1" dirty="0" smtClean="0"/>
              <a:t>non </a:t>
            </a:r>
            <a:r>
              <a:rPr lang="it-IT" sz="2400" dirty="0" smtClean="0"/>
              <a:t>all'art. 68, par. 1, lettera a), RDC poiché questo tasso forfettario non copre soltanto i costi indiretti) della spesa sostenuta per la implementazione delle operazioni nell'ambito della strategia CLLD e per la preparazione e realizzazione delle attività di cooperazione GAL, al fine di coprire i seguenti costi:</a:t>
            </a:r>
          </a:p>
          <a:p>
            <a:pPr algn="just">
              <a:buFont typeface="Wingdings" pitchFamily="2" charset="2"/>
              <a:buChar char="ü"/>
            </a:pPr>
            <a:r>
              <a:rPr lang="it-IT" sz="2400" dirty="0" smtClean="0"/>
              <a:t> costi d'esercizio (costi operativi, spese per il personale, costi di formazione, costi legati alle relazioni pubbliche, oneri finanziari, costi per monitoraggio e valutazione della strategia);</a:t>
            </a:r>
          </a:p>
          <a:p>
            <a:pPr algn="just">
              <a:buFont typeface="Wingdings" pitchFamily="2" charset="2"/>
              <a:buChar char="ü"/>
            </a:pPr>
            <a:r>
              <a:rPr lang="it-IT" sz="2400" dirty="0" smtClean="0"/>
              <a:t> costi legati all'animazione della strategia CLLD per facilitare gli scambi tra </a:t>
            </a:r>
            <a:r>
              <a:rPr lang="it-IT" sz="2400" dirty="0" err="1" smtClean="0"/>
              <a:t>stakeholder</a:t>
            </a:r>
            <a:r>
              <a:rPr lang="it-IT" sz="2400" dirty="0" smtClean="0"/>
              <a:t> al fine di fornire informazioni e promuovere la strategia nonché di sostenere i beneficiari potenziali onde sviluppare le operazioni e preparare le candidature</a:t>
            </a:r>
          </a:p>
        </p:txBody>
      </p:sp>
      <p:sp>
        <p:nvSpPr>
          <p:cNvPr id="4" name="Rectangle 8"/>
          <p:cNvSpPr>
            <a:spLocks noChangeArrowheads="1"/>
          </p:cNvSpPr>
          <p:nvPr/>
        </p:nvSpPr>
        <p:spPr bwMode="auto">
          <a:xfrm>
            <a:off x="107504" y="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 - Esempio CLLD</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476672"/>
            <a:ext cx="8928992" cy="57800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Pertanto, se il bilancio </a:t>
            </a:r>
            <a:r>
              <a:rPr lang="it-IT" sz="2400" dirty="0" smtClean="0"/>
              <a:t>imputa</a:t>
            </a:r>
            <a:r>
              <a:rPr lang="it-IT" sz="2400" dirty="0" smtClean="0"/>
              <a:t>to </a:t>
            </a:r>
            <a:r>
              <a:rPr lang="it-IT" sz="2400" dirty="0" smtClean="0"/>
              <a:t>al GAL per l'implementazione delle operazioni nell'ambito della strategia CLLD e per la preparazione e realizzazione delle attività di cooperazione del GAL per il periodo 2014-2020 è pari a EUR 1,5 milioni (tipo 1), il bilancio massimo corrispondente per i costi d'esercizio e di animazione sarebbe di EUR 1,5 milioni x 17% = EUR 255 000 (tipo 2). Di conseguenza, lo stanziamento totale di bilancio per il GAL è di EUR 1,755 milioni</a:t>
            </a:r>
          </a:p>
          <a:p>
            <a:pPr algn="just">
              <a:buNone/>
            </a:pPr>
            <a:r>
              <a:rPr lang="it-IT" sz="2400" dirty="0" smtClean="0"/>
              <a:t>Nella fase di implementazione ciò significa che ogniqualvolta un beneficiario chiede il rimborso della spesa sostenuta per un progetto, il GAL potrà inoltre chiedere il 17% di tale somma per i propri costi operativi e di animazione</a:t>
            </a:r>
          </a:p>
          <a:p>
            <a:pPr algn="just">
              <a:buNone/>
            </a:pPr>
            <a:r>
              <a:rPr lang="it-IT" sz="2400" dirty="0" smtClean="0"/>
              <a:t>Ad esempio, se la spesa sostenuta per un progetto è pari a EUR 1 000 (tipo 1), il GAL può dichiarare </a:t>
            </a:r>
            <a:r>
              <a:rPr lang="it-IT" sz="2400" dirty="0" smtClean="0"/>
              <a:t>all’</a:t>
            </a:r>
            <a:r>
              <a:rPr lang="it-IT" sz="2400" dirty="0" err="1" smtClean="0"/>
              <a:t>AdG</a:t>
            </a:r>
            <a:r>
              <a:rPr lang="it-IT" sz="2400" dirty="0" smtClean="0"/>
              <a:t> </a:t>
            </a:r>
            <a:r>
              <a:rPr lang="it-IT" sz="2400" dirty="0" smtClean="0"/>
              <a:t>EUR 1 000 x 17% = EUR 170 (tipo 2) per i propri costi operativi e di animazione</a:t>
            </a:r>
          </a:p>
        </p:txBody>
      </p:sp>
      <p:sp>
        <p:nvSpPr>
          <p:cNvPr id="4" name="Rectangle 8"/>
          <p:cNvSpPr>
            <a:spLocks noChangeArrowheads="1"/>
          </p:cNvSpPr>
          <p:nvPr/>
        </p:nvSpPr>
        <p:spPr bwMode="auto">
          <a:xfrm>
            <a:off x="107504" y="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 - Esempio CLLD</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20688"/>
            <a:ext cx="8928992" cy="57184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Il GAL non è tenuto a fornire una documentazione a riprova dei suoi costi operativi e di animazione dichiarati in base al tasso forfettario, ma la metodologia per la determinazione del 17% deve essere verificabile</a:t>
            </a:r>
          </a:p>
          <a:p>
            <a:pPr algn="just">
              <a:spcBef>
                <a:spcPts val="0"/>
              </a:spcBef>
              <a:spcAft>
                <a:spcPts val="1200"/>
              </a:spcAft>
              <a:buNone/>
            </a:pPr>
            <a:r>
              <a:rPr lang="it-IT" sz="2400" dirty="0" smtClean="0"/>
              <a:t>Si noti che il tasso forfettario può essere stabilito separatamente per i soli costi operativi o di </a:t>
            </a:r>
            <a:r>
              <a:rPr lang="it-IT" sz="2400" dirty="0" smtClean="0"/>
              <a:t>animazione</a:t>
            </a:r>
            <a:endParaRPr lang="it-IT" sz="2400" dirty="0" smtClean="0"/>
          </a:p>
          <a:p>
            <a:pPr algn="just">
              <a:buNone/>
            </a:pPr>
            <a:endParaRPr lang="it-IT" sz="2400" dirty="0" smtClean="0"/>
          </a:p>
          <a:p>
            <a:pPr algn="just">
              <a:buNone/>
            </a:pPr>
            <a:r>
              <a:rPr lang="it-IT" sz="2400" dirty="0" smtClean="0"/>
              <a:t>N.B. Si tenga presente che, come nell'esempio di cui sopra, la metodologia per stabilire il tasso forfettario non deve seguire necessariamente quella applicata per stabilire il tetto massimo del 25%. In tutti i casi, indipendentemente dalla metodologia usata per definire il tasso forfettario, si devono rispettare le disposizioni relative al tetto massimo dei costi operativi e di animazione di cui all'art. 35, par. 2, RDC</a:t>
            </a:r>
          </a:p>
        </p:txBody>
      </p:sp>
      <p:sp>
        <p:nvSpPr>
          <p:cNvPr id="4" name="Rectangle 8"/>
          <p:cNvSpPr>
            <a:spLocks noChangeArrowheads="1"/>
          </p:cNvSpPr>
          <p:nvPr/>
        </p:nvSpPr>
        <p:spPr bwMode="auto">
          <a:xfrm>
            <a:off x="107504" y="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 - Esempio CLLD</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908720"/>
            <a:ext cx="8784976"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L'art. 14, par. 2, del regolamento (UE) n. 1304/2013 comprende un </a:t>
            </a:r>
            <a:r>
              <a:rPr lang="it-IT" sz="2400" b="1" dirty="0" smtClean="0"/>
              <a:t>sistema specifico di finanziamento a tasso forfettario</a:t>
            </a:r>
          </a:p>
          <a:p>
            <a:pPr algn="just">
              <a:spcBef>
                <a:spcPts val="0"/>
              </a:spcBef>
              <a:spcAft>
                <a:spcPts val="1200"/>
              </a:spcAft>
              <a:buNone/>
            </a:pPr>
            <a:r>
              <a:rPr lang="it-IT" sz="2400" b="1" dirty="0" smtClean="0"/>
              <a:t>I costi diretti per il personale possono essere  usati  per  calcolare  tutte  le  altre  categorie di costi ammissibili </a:t>
            </a:r>
            <a:r>
              <a:rPr lang="it-IT" sz="2400" dirty="0" smtClean="0"/>
              <a:t>del progetto sulla base di un tasso forfettario fino al 40%</a:t>
            </a:r>
          </a:p>
          <a:p>
            <a:pPr algn="just">
              <a:spcBef>
                <a:spcPts val="0"/>
              </a:spcBef>
              <a:spcAft>
                <a:spcPts val="1200"/>
              </a:spcAft>
              <a:buNone/>
            </a:pPr>
            <a:r>
              <a:rPr lang="it-IT" sz="2400" dirty="0" smtClean="0"/>
              <a:t>Tutte le altre categorie di costi comprendono altri costi diretti (ad eccezione dei costi diretti per il personale, ma incluse le retribuzioni e le indennità versate ai partecipanti) e costi indiretti</a:t>
            </a:r>
          </a:p>
          <a:p>
            <a:pPr algn="just">
              <a:spcBef>
                <a:spcPts val="0"/>
              </a:spcBef>
              <a:spcAft>
                <a:spcPts val="1200"/>
              </a:spcAft>
              <a:buNone/>
            </a:pPr>
            <a:r>
              <a:rPr lang="it-IT" sz="2400" dirty="0" smtClean="0"/>
              <a:t>Il 40% può essere usato direttamente dall'autorità di gestione senza necessità  di giustificazione</a:t>
            </a:r>
          </a:p>
        </p:txBody>
      </p:sp>
      <p:sp>
        <p:nvSpPr>
          <p:cNvPr id="4" name="Rectangle 8"/>
          <p:cNvSpPr>
            <a:spLocks noChangeArrowheads="1"/>
          </p:cNvSpPr>
          <p:nvPr/>
        </p:nvSpPr>
        <p:spPr bwMode="auto">
          <a:xfrm>
            <a:off x="179512" y="116632"/>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buNone/>
            </a:pPr>
            <a:r>
              <a:rPr lang="it-IT" sz="2400" b="1" dirty="0" smtClean="0"/>
              <a:t>Costi del personale - Norme specifiche per il FSE</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 name="Rectangle 8"/>
          <p:cNvSpPr>
            <a:spLocks noChangeArrowheads="1"/>
          </p:cNvSpPr>
          <p:nvPr/>
        </p:nvSpPr>
        <p:spPr bwMode="auto">
          <a:xfrm>
            <a:off x="179512" y="0"/>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Costi del personale - Esempio FSE</a:t>
            </a:r>
            <a:endParaRPr lang="it-IT" altLang="it-IT" sz="2400" b="1" dirty="0"/>
          </a:p>
        </p:txBody>
      </p:sp>
      <p:pic>
        <p:nvPicPr>
          <p:cNvPr id="1026" name="Picture 2"/>
          <p:cNvPicPr>
            <a:picLocks noChangeAspect="1" noChangeArrowheads="1"/>
          </p:cNvPicPr>
          <p:nvPr/>
        </p:nvPicPr>
        <p:blipFill>
          <a:blip r:embed="rId2" cstate="print"/>
          <a:srcRect/>
          <a:stretch>
            <a:fillRect/>
          </a:stretch>
        </p:blipFill>
        <p:spPr bwMode="auto">
          <a:xfrm>
            <a:off x="0" y="548680"/>
            <a:ext cx="9144000" cy="6192688"/>
          </a:xfrm>
          <a:prstGeom prst="rect">
            <a:avLst/>
          </a:prstGeom>
          <a:noFill/>
          <a:ln w="9525">
            <a:noFill/>
            <a:miter lim="800000"/>
            <a:headEnd/>
            <a:tailEnd/>
          </a:ln>
        </p:spPr>
      </p:pic>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79512" y="908720"/>
            <a:ext cx="8784976" cy="40934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L'art. 19 </a:t>
            </a:r>
            <a:r>
              <a:rPr lang="it-IT" sz="2400" dirty="0" err="1" smtClean="0"/>
              <a:t>Reg</a:t>
            </a:r>
            <a:r>
              <a:rPr lang="it-IT" sz="2400" dirty="0" smtClean="0"/>
              <a:t> 1299/2013 stabilisce che i costi del personale di un'operazione possono essere calcolati su base forfettaria fino al 20% dei costi diretti diversi dai costi del personale di detta operazione </a:t>
            </a:r>
          </a:p>
          <a:p>
            <a:pPr algn="just">
              <a:spcBef>
                <a:spcPts val="0"/>
              </a:spcBef>
              <a:spcAft>
                <a:spcPts val="1200"/>
              </a:spcAft>
              <a:buNone/>
            </a:pPr>
            <a:r>
              <a:rPr lang="it-IT" sz="2400" dirty="0" smtClean="0"/>
              <a:t>Ciò significa che soltanto i costi diretti del personale possono essere conteggiati a forfait (dei costi diretti diversi dai costi del personale)</a:t>
            </a:r>
          </a:p>
          <a:p>
            <a:pPr algn="just">
              <a:spcBef>
                <a:spcPts val="0"/>
              </a:spcBef>
              <a:spcAft>
                <a:spcPts val="1200"/>
              </a:spcAft>
              <a:buNone/>
            </a:pPr>
            <a:r>
              <a:rPr lang="it-IT" sz="2400" dirty="0" smtClean="0"/>
              <a:t>Ciò significa anche che questo tasso forfettario può essere usato senza che lo Stato membro sia tenuto a eseguire un calcolo per determinare il tasso applicabile</a:t>
            </a:r>
          </a:p>
        </p:txBody>
      </p:sp>
      <p:sp>
        <p:nvSpPr>
          <p:cNvPr id="4" name="Rectangle 8"/>
          <p:cNvSpPr>
            <a:spLocks noChangeArrowheads="1"/>
          </p:cNvSpPr>
          <p:nvPr/>
        </p:nvSpPr>
        <p:spPr bwMode="auto">
          <a:xfrm>
            <a:off x="179512" y="116632"/>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buNone/>
            </a:pPr>
            <a:r>
              <a:rPr lang="it-IT" sz="2400" b="1" dirty="0" smtClean="0"/>
              <a:t>Costi del personale - Norme specifiche ETC</a:t>
            </a:r>
            <a:endParaRPr lang="it-IT" sz="2400" dirty="0" smtClean="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836712"/>
            <a:ext cx="8858312" cy="53368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Articolo 67 </a:t>
            </a:r>
            <a:r>
              <a:rPr lang="it-IT" sz="2400" b="1" dirty="0" smtClean="0"/>
              <a:t>Forme di sovvenzioni e assistenza rimborsabile</a:t>
            </a:r>
          </a:p>
          <a:p>
            <a:pPr algn="just">
              <a:buNone/>
            </a:pPr>
            <a:r>
              <a:rPr lang="it-IT" sz="2400" dirty="0" smtClean="0"/>
              <a:t>5.  Gli importi di cui al paragrafo 1, primo comma, lettere b), c) e d), sono stabiliti in uno dei seguenti modi:</a:t>
            </a:r>
          </a:p>
          <a:p>
            <a:pPr algn="just">
              <a:buNone/>
            </a:pPr>
            <a:r>
              <a:rPr lang="it-IT" sz="2400" dirty="0" smtClean="0"/>
              <a:t>a) un metodo di calcolo giusto, equo e verificabile, basato:</a:t>
            </a:r>
          </a:p>
          <a:p>
            <a:pPr algn="just">
              <a:buFont typeface="Wingdings" pitchFamily="2" charset="2"/>
              <a:buChar char="§"/>
            </a:pPr>
            <a:r>
              <a:rPr lang="it-IT" sz="2400" dirty="0" smtClean="0"/>
              <a:t> i) su dati statistici, altre informazioni oggettive o valutazioni di esperti;</a:t>
            </a:r>
          </a:p>
          <a:p>
            <a:pPr algn="just">
              <a:buFont typeface="Wingdings" pitchFamily="2" charset="2"/>
              <a:buChar char="§"/>
            </a:pPr>
            <a:r>
              <a:rPr lang="it-IT" sz="2400" dirty="0" smtClean="0"/>
              <a:t> </a:t>
            </a:r>
            <a:r>
              <a:rPr lang="it-IT" sz="2400" dirty="0" err="1" smtClean="0"/>
              <a:t>ii</a:t>
            </a:r>
            <a:r>
              <a:rPr lang="it-IT" sz="2400" dirty="0" smtClean="0"/>
              <a:t>) su dati storici verificati dei singoli beneficiari;</a:t>
            </a:r>
          </a:p>
          <a:p>
            <a:pPr algn="just">
              <a:buFont typeface="Wingdings" pitchFamily="2" charset="2"/>
              <a:buChar char="§"/>
            </a:pPr>
            <a:r>
              <a:rPr lang="it-IT" sz="2400" dirty="0" smtClean="0"/>
              <a:t> </a:t>
            </a:r>
            <a:r>
              <a:rPr lang="it-IT" sz="2400" dirty="0" err="1" smtClean="0"/>
              <a:t>iii</a:t>
            </a:r>
            <a:r>
              <a:rPr lang="it-IT" sz="2400" dirty="0" smtClean="0"/>
              <a:t>) sull’applicazione delle consuete prassi contabili dei singoli beneficiari;</a:t>
            </a:r>
          </a:p>
          <a:p>
            <a:pPr algn="just">
              <a:buNone/>
            </a:pPr>
            <a:r>
              <a:rPr lang="it-IT" sz="2400" dirty="0" smtClean="0"/>
              <a:t>a </a:t>
            </a:r>
            <a:r>
              <a:rPr lang="it-IT" sz="2400" i="1" dirty="0" smtClean="0"/>
              <a:t>bis</a:t>
            </a:r>
            <a:r>
              <a:rPr lang="it-IT" sz="2400" dirty="0" smtClean="0"/>
              <a:t>) un progetto di bilancio redatto caso per caso e approvato ex ante dall’autorità di gestione o, nel caso del FEASR, dall’autorità competente per la selezione delle operazioni, ove il sostegno pubblico non superi 100.000  EUR</a:t>
            </a:r>
          </a:p>
        </p:txBody>
      </p:sp>
      <p:sp>
        <p:nvSpPr>
          <p:cNvPr id="4" name="Rectangle 8"/>
          <p:cNvSpPr>
            <a:spLocks noChangeArrowheads="1"/>
          </p:cNvSpPr>
          <p:nvPr/>
        </p:nvSpPr>
        <p:spPr bwMode="auto">
          <a:xfrm>
            <a:off x="197696" y="188640"/>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Il contesto normativo e la sua evoluzione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reeform 3"/>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0837" name="Rectangle 5"/>
          <p:cNvSpPr>
            <a:spLocks noChangeArrowheads="1"/>
          </p:cNvSpPr>
          <p:nvPr/>
        </p:nvSpPr>
        <p:spPr bwMode="auto">
          <a:xfrm>
            <a:off x="304800" y="533400"/>
            <a:ext cx="8686800" cy="695325"/>
          </a:xfrm>
          <a:prstGeom prst="rect">
            <a:avLst/>
          </a:prstGeom>
          <a:noFill/>
          <a:ln w="9525">
            <a:noFill/>
            <a:miter lim="800000"/>
            <a:headEnd/>
            <a:tailEnd/>
          </a:ln>
          <a:effectLst/>
        </p:spPr>
        <p:txBody>
          <a:bodyPr>
            <a:spAutoFit/>
          </a:bodyPr>
          <a:lstStyle/>
          <a:p>
            <a:pPr eaLnBrk="1" hangingPunct="1">
              <a:lnSpc>
                <a:spcPct val="90000"/>
              </a:lnSpc>
              <a:buClr>
                <a:srgbClr val="FF6600"/>
              </a:buClr>
              <a:defRPr/>
            </a:pPr>
            <a:r>
              <a:rPr kumimoji="1" lang="it-IT">
                <a:solidFill>
                  <a:schemeClr val="tx2"/>
                </a:solidFill>
                <a:effectLst>
                  <a:outerShdw blurRad="38100" dist="38100" dir="2700000" algn="tl">
                    <a:srgbClr val="C0C0C0"/>
                  </a:outerShdw>
                </a:effectLst>
                <a:latin typeface="Verdana" pitchFamily="34" charset="0"/>
                <a:ea typeface="MS PGothic" charset="-128"/>
              </a:rPr>
              <a:t> </a:t>
            </a:r>
            <a:endParaRPr lang="it-IT">
              <a:solidFill>
                <a:srgbClr val="201C7A"/>
              </a:solidFill>
              <a:latin typeface="Verdana" pitchFamily="34" charset="0"/>
              <a:ea typeface="Arial Unicode MS" pitchFamily="34" charset="-128"/>
              <a:cs typeface="Arial Unicode MS" pitchFamily="34" charset="-128"/>
            </a:endParaRPr>
          </a:p>
          <a:p>
            <a:pPr eaLnBrk="1" hangingPunct="1">
              <a:lnSpc>
                <a:spcPct val="90000"/>
              </a:lnSpc>
              <a:buFontTx/>
              <a:buChar char="•"/>
              <a:defRPr/>
            </a:pPr>
            <a:endParaRPr lang="it-IT" sz="2000">
              <a:solidFill>
                <a:srgbClr val="201C7A"/>
              </a:solidFill>
              <a:latin typeface="Verdana" pitchFamily="34" charset="0"/>
              <a:ea typeface="Arial Unicode MS" pitchFamily="34" charset="-128"/>
              <a:cs typeface="Arial Unicode MS" pitchFamily="34" charset="-128"/>
            </a:endParaRPr>
          </a:p>
        </p:txBody>
      </p:sp>
      <p:sp>
        <p:nvSpPr>
          <p:cNvPr id="6148" name="Rectangle 8"/>
          <p:cNvSpPr>
            <a:spLocks noChangeArrowheads="1"/>
          </p:cNvSpPr>
          <p:nvPr/>
        </p:nvSpPr>
        <p:spPr bwMode="auto">
          <a:xfrm>
            <a:off x="611560" y="2276872"/>
            <a:ext cx="8064896" cy="1569660"/>
          </a:xfrm>
          <a:prstGeom prst="rect">
            <a:avLst/>
          </a:prstGeom>
          <a:solidFill>
            <a:srgbClr val="FFC000"/>
          </a:solidFill>
          <a:ln>
            <a:noFill/>
          </a:ln>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ctr">
              <a:spcBef>
                <a:spcPct val="50000"/>
              </a:spcBef>
              <a:buClr>
                <a:schemeClr val="folHlink"/>
              </a:buClr>
              <a:buSzPct val="75000"/>
              <a:buNone/>
            </a:pPr>
            <a:endParaRPr lang="it-IT" sz="2400" b="1" dirty="0" smtClean="0"/>
          </a:p>
          <a:p>
            <a:pPr lvl="0" algn="ctr">
              <a:spcBef>
                <a:spcPct val="50000"/>
              </a:spcBef>
              <a:buClr>
                <a:schemeClr val="folHlink"/>
              </a:buClr>
              <a:buSzPct val="75000"/>
              <a:buNone/>
            </a:pPr>
            <a:r>
              <a:rPr lang="it-IT" sz="2400" b="1" dirty="0" smtClean="0"/>
              <a:t>Tabelle standard di costi unitari</a:t>
            </a:r>
          </a:p>
          <a:p>
            <a:pPr lvl="0" algn="ctr">
              <a:spcBef>
                <a:spcPct val="50000"/>
              </a:spcBef>
              <a:buClr>
                <a:schemeClr val="folHlink"/>
              </a:buClr>
              <a:buSzPct val="75000"/>
              <a:buNone/>
            </a:pPr>
            <a:endParaRPr lang="it-IT" sz="2400" b="1" dirty="0" smtClean="0"/>
          </a:p>
        </p:txBody>
      </p:sp>
      <p:sp>
        <p:nvSpPr>
          <p:cNvPr id="6149" name="Rectangle 10"/>
          <p:cNvSpPr>
            <a:spLocks noChangeArrowheads="1"/>
          </p:cNvSpPr>
          <p:nvPr/>
        </p:nvSpPr>
        <p:spPr bwMode="auto">
          <a:xfrm>
            <a:off x="9525" y="5843588"/>
            <a:ext cx="1841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endParaRPr lang="it-IT" altLang="it-IT" sz="2400">
              <a:latin typeface="Times New Roman" panose="02020603050405020304" pitchFamily="18" charset="0"/>
            </a:endParaRPr>
          </a:p>
        </p:txBody>
      </p:sp>
    </p:spTree>
    <p:extLst>
      <p:ext uri="{BB962C8B-B14F-4D97-AF65-F5344CB8AC3E}">
        <p14:creationId xmlns:p14="http://schemas.microsoft.com/office/powerpoint/2010/main" xmlns="" val="286348241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7504" y="152636"/>
            <a:ext cx="8713847" cy="382156"/>
          </a:xfrm>
          <a:prstGeom prst="rect">
            <a:avLst/>
          </a:prstGeom>
        </p:spPr>
        <p:txBody>
          <a:bodyPr vert="horz" wrap="square" lIns="0" tIns="12700" rIns="0" bIns="0" rtlCol="0">
            <a:spAutoFit/>
          </a:bodyPr>
          <a:lstStyle/>
          <a:p>
            <a:pPr marL="12700" algn="just">
              <a:lnSpc>
                <a:spcPct val="100000"/>
              </a:lnSpc>
              <a:spcBef>
                <a:spcPts val="100"/>
              </a:spcBef>
            </a:pPr>
            <a:r>
              <a:rPr lang="it-IT" sz="2400" kern="1200" dirty="0" smtClean="0">
                <a:solidFill>
                  <a:schemeClr val="tx1"/>
                </a:solidFill>
                <a:latin typeface="Arial" panose="020B0604020202020204" pitchFamily="34" charset="0"/>
                <a:ea typeface="MS PGothic" panose="020B0600070205080204" pitchFamily="34" charset="-128"/>
                <a:cs typeface="Arial" charset="0"/>
              </a:rPr>
              <a:t>Tabelle Standard di Costi Unitari: definizione</a:t>
            </a:r>
            <a:endParaRPr lang="it-IT" sz="2400" kern="1200" dirty="0">
              <a:solidFill>
                <a:schemeClr val="tx1"/>
              </a:solidFill>
              <a:latin typeface="Arial" panose="020B0604020202020204" pitchFamily="34" charset="0"/>
              <a:ea typeface="MS PGothic" panose="020B0600070205080204" pitchFamily="34" charset="-128"/>
              <a:cs typeface="Arial" charset="0"/>
            </a:endParaRPr>
          </a:p>
        </p:txBody>
      </p:sp>
      <p:sp>
        <p:nvSpPr>
          <p:cNvPr id="3" name="object 3"/>
          <p:cNvSpPr txBox="1"/>
          <p:nvPr/>
        </p:nvSpPr>
        <p:spPr>
          <a:xfrm>
            <a:off x="107504" y="620688"/>
            <a:ext cx="8928992" cy="6225616"/>
          </a:xfrm>
          <a:prstGeom prst="rect">
            <a:avLst/>
          </a:prstGeom>
        </p:spPr>
        <p:txBody>
          <a:bodyPr vert="horz" wrap="square" lIns="0" tIns="13335" rIns="0" bIns="0" rtlCol="0">
            <a:spAutoFit/>
          </a:bodyPr>
          <a:lstStyle/>
          <a:p>
            <a:pPr marR="412750" algn="just">
              <a:lnSpc>
                <a:spcPct val="100000"/>
              </a:lnSpc>
              <a:spcBef>
                <a:spcPts val="0"/>
              </a:spcBef>
              <a:tabLst>
                <a:tab pos="765175" algn="l"/>
              </a:tabLst>
            </a:pPr>
            <a:r>
              <a:rPr lang="it-IT" sz="2400" dirty="0" smtClean="0">
                <a:latin typeface="Arial" panose="020B0604020202020204" pitchFamily="34" charset="0"/>
                <a:ea typeface="MS PGothic" panose="020B0600070205080204" pitchFamily="34" charset="-128"/>
              </a:rPr>
              <a:t>Nel caso delle Tabelle Standard di Costi Unitari (TSCU), tutti o  parte dei costi ammissibili di un‘operazione sono calcolati sulla  base di attività, input, output, o risultati quantificati, moltiplicati  usando TSCU predeterminate</a:t>
            </a:r>
          </a:p>
          <a:p>
            <a:pPr algn="just">
              <a:lnSpc>
                <a:spcPct val="100000"/>
              </a:lnSpc>
              <a:spcBef>
                <a:spcPts val="0"/>
              </a:spcBef>
              <a:buClr>
                <a:srgbClr val="002060"/>
              </a:buClr>
              <a:tabLst>
                <a:tab pos="765175" algn="l"/>
              </a:tabLst>
            </a:pPr>
            <a:endParaRPr lang="it-IT" sz="2400" dirty="0" smtClean="0">
              <a:latin typeface="Arial" panose="020B0604020202020204" pitchFamily="34" charset="0"/>
              <a:ea typeface="MS PGothic" panose="020B0600070205080204" pitchFamily="34" charset="-128"/>
            </a:endParaRPr>
          </a:p>
          <a:p>
            <a:pPr marR="240665" algn="just">
              <a:lnSpc>
                <a:spcPct val="100000"/>
              </a:lnSpc>
              <a:spcBef>
                <a:spcPts val="0"/>
              </a:spcBef>
              <a:tabLst>
                <a:tab pos="765175" algn="l"/>
              </a:tabLst>
            </a:pPr>
            <a:r>
              <a:rPr lang="it-IT" sz="2400" dirty="0" smtClean="0">
                <a:latin typeface="Arial" panose="020B0604020202020204" pitchFamily="34" charset="0"/>
                <a:ea typeface="MS PGothic" panose="020B0600070205080204" pitchFamily="34" charset="-128"/>
              </a:rPr>
              <a:t>Questa possibilità può essere usata per qualsiasi tipo di progetto, o parte di progetto, quando è possibile definire le quantità legate ad un'attività e le relative TSCU: queste si applicano di solito a quantità facilmente identificabili</a:t>
            </a:r>
          </a:p>
          <a:p>
            <a:pPr algn="just">
              <a:lnSpc>
                <a:spcPct val="100000"/>
              </a:lnSpc>
              <a:spcBef>
                <a:spcPts val="0"/>
              </a:spcBef>
              <a:buClr>
                <a:srgbClr val="002060"/>
              </a:buClr>
              <a:tabLst>
                <a:tab pos="765175" algn="l"/>
              </a:tabLst>
            </a:pPr>
            <a:endParaRPr lang="it-IT" sz="2400" dirty="0" smtClean="0">
              <a:latin typeface="Arial" panose="020B0604020202020204" pitchFamily="34" charset="0"/>
              <a:ea typeface="MS PGothic" panose="020B0600070205080204" pitchFamily="34" charset="-128"/>
            </a:endParaRPr>
          </a:p>
          <a:p>
            <a:pPr marR="5080" algn="just">
              <a:lnSpc>
                <a:spcPct val="100000"/>
              </a:lnSpc>
              <a:spcBef>
                <a:spcPts val="0"/>
              </a:spcBef>
              <a:spcAft>
                <a:spcPts val="600"/>
              </a:spcAft>
              <a:tabLst>
                <a:tab pos="765175" algn="l"/>
              </a:tabLst>
            </a:pPr>
            <a:r>
              <a:rPr lang="it-IT" sz="2400" dirty="0" smtClean="0">
                <a:latin typeface="Arial" panose="020B0604020202020204" pitchFamily="34" charset="0"/>
                <a:ea typeface="MS PGothic" panose="020B0600070205080204" pitchFamily="34" charset="-128"/>
              </a:rPr>
              <a:t>Le TSCU possono essere:</a:t>
            </a:r>
          </a:p>
          <a:p>
            <a:pPr marR="5080" algn="just">
              <a:lnSpc>
                <a:spcPct val="100000"/>
              </a:lnSpc>
              <a:spcBef>
                <a:spcPts val="0"/>
              </a:spcBef>
              <a:spcAft>
                <a:spcPts val="600"/>
              </a:spcAft>
              <a:buFont typeface="Wingdings" pitchFamily="2" charset="2"/>
              <a:buChar char="ü"/>
              <a:tabLst>
                <a:tab pos="765175" algn="l"/>
              </a:tabLst>
            </a:pPr>
            <a:r>
              <a:rPr lang="it-IT" sz="2400" dirty="0" smtClean="0">
                <a:latin typeface="Arial" panose="020B0604020202020204" pitchFamily="34" charset="0"/>
                <a:ea typeface="MS PGothic" panose="020B0600070205080204" pitchFamily="34" charset="-128"/>
              </a:rPr>
              <a:t> basate sul processo al fine di coprire, con la migliore approssimazione possibile, i costi effettivi di attuazione </a:t>
            </a:r>
            <a:r>
              <a:rPr lang="it-IT" sz="2400" dirty="0" smtClean="0">
                <a:latin typeface="Arial" panose="020B0604020202020204" pitchFamily="34" charset="0"/>
                <a:ea typeface="MS PGothic" panose="020B0600070205080204" pitchFamily="34" charset="-128"/>
              </a:rPr>
              <a:t>di </a:t>
            </a:r>
            <a:r>
              <a:rPr lang="it-IT" sz="2400" dirty="0" smtClean="0">
                <a:latin typeface="Arial" panose="020B0604020202020204" pitchFamily="34" charset="0"/>
                <a:ea typeface="MS PGothic" panose="020B0600070205080204" pitchFamily="34" charset="-128"/>
              </a:rPr>
              <a:t>un'operazione</a:t>
            </a:r>
          </a:p>
          <a:p>
            <a:pPr marR="5080" algn="just">
              <a:lnSpc>
                <a:spcPct val="100000"/>
              </a:lnSpc>
              <a:spcBef>
                <a:spcPts val="0"/>
              </a:spcBef>
              <a:spcAft>
                <a:spcPts val="600"/>
              </a:spcAft>
              <a:buFont typeface="Wingdings" pitchFamily="2" charset="2"/>
              <a:buChar char="ü"/>
              <a:tabLst>
                <a:tab pos="765175" algn="l"/>
              </a:tabLst>
            </a:pPr>
            <a:r>
              <a:rPr lang="it-IT" sz="2400" dirty="0" smtClean="0">
                <a:latin typeface="Arial" panose="020B0604020202020204" pitchFamily="34" charset="0"/>
                <a:ea typeface="MS PGothic" panose="020B0600070205080204" pitchFamily="34" charset="-128"/>
              </a:rPr>
              <a:t> basate sui risultati o sugli output</a:t>
            </a:r>
          </a:p>
          <a:p>
            <a:pPr marR="5080" algn="just">
              <a:lnSpc>
                <a:spcPct val="100000"/>
              </a:lnSpc>
              <a:spcBef>
                <a:spcPts val="0"/>
              </a:spcBef>
              <a:spcAft>
                <a:spcPts val="600"/>
              </a:spcAft>
              <a:buFont typeface="Wingdings" pitchFamily="2" charset="2"/>
              <a:buChar char="ü"/>
              <a:tabLst>
                <a:tab pos="765175" algn="l"/>
              </a:tabLst>
            </a:pPr>
            <a:r>
              <a:rPr lang="it-IT" sz="2400" dirty="0" smtClean="0">
                <a:latin typeface="Arial" panose="020B0604020202020204" pitchFamily="34" charset="0"/>
                <a:ea typeface="MS PGothic" panose="020B0600070205080204" pitchFamily="34" charset="-128"/>
              </a:rPr>
              <a:t> definite in base sia al processo sia al risultato</a:t>
            </a:r>
            <a:endParaRPr lang="it-IT" sz="2400" dirty="0">
              <a:latin typeface="Arial" panose="020B0604020202020204" pitchFamily="34" charset="0"/>
              <a:ea typeface="MS PGothic" panose="020B0600070205080204" pitchFamily="34" charset="-128"/>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908720"/>
            <a:ext cx="8928992" cy="55707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Per un corso di informatica di 1.000 ore per 20 tirocinanti i costi ammissibili possono essere calcolati sulla base di un costo orario della formazione x il numero di ore dei tirocinanti. Il costo orario è stato stabilito previamente dall‘</a:t>
            </a:r>
            <a:r>
              <a:rPr lang="it-IT" sz="2400" dirty="0" err="1" smtClean="0"/>
              <a:t>AdG</a:t>
            </a:r>
            <a:r>
              <a:rPr lang="it-IT" sz="2400" dirty="0" smtClean="0"/>
              <a:t> ed indicato nel documento che specifica le condizioni per il sostegno</a:t>
            </a:r>
          </a:p>
          <a:p>
            <a:pPr algn="just">
              <a:spcBef>
                <a:spcPts val="0"/>
              </a:spcBef>
              <a:spcAft>
                <a:spcPts val="1200"/>
              </a:spcAft>
              <a:buNone/>
            </a:pPr>
            <a:r>
              <a:rPr lang="it-IT" sz="2400" dirty="0" smtClean="0"/>
              <a:t>Presupponendo che l'</a:t>
            </a:r>
            <a:r>
              <a:rPr lang="it-IT" sz="2400" dirty="0" err="1" smtClean="0"/>
              <a:t>AdG</a:t>
            </a:r>
            <a:r>
              <a:rPr lang="it-IT" sz="2400" dirty="0" smtClean="0"/>
              <a:t> fissi il costo della formazione a EUR 7 per ora di formazione per tirocinante, la sovvenzione massima assegnata al progetto sarebbe fissata a 1.000 ore x 20 tirocinanti x EUR 7 / ora / tirocinante = EUR 140.000</a:t>
            </a:r>
          </a:p>
          <a:p>
            <a:pPr algn="just">
              <a:spcBef>
                <a:spcPts val="0"/>
              </a:spcBef>
              <a:spcAft>
                <a:spcPts val="1200"/>
              </a:spcAft>
              <a:buNone/>
            </a:pPr>
            <a:r>
              <a:rPr lang="it-IT" sz="2400" dirty="0" smtClean="0"/>
              <a:t>Alla fine dell'operazione i costi ammissibili finali saranno stabiliti sulla base del numero effettivo di ore per ciascun tirocinante (comprendente eventualmente alcune assenze giustificate) a seconda della partecipazione effettiva dei tirocinanti e delle lezioni effettivamente impartite</a:t>
            </a:r>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Esempio FSE (basato sull'output)</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764704"/>
            <a:ext cx="8928992" cy="4844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Sarà necessario disporre di fogli di presenza dei tirocinanti accurati e che descrivano nei dettagli le attività di formazione oltre a certificare la presenza effettiva dei tirocinanti</a:t>
            </a:r>
          </a:p>
          <a:p>
            <a:pPr algn="just">
              <a:spcBef>
                <a:spcPts val="0"/>
              </a:spcBef>
              <a:spcAft>
                <a:spcPts val="1200"/>
              </a:spcAft>
              <a:buNone/>
            </a:pPr>
            <a:r>
              <a:rPr lang="it-IT" sz="2400" dirty="0" smtClean="0"/>
              <a:t>Se alla fine soltanto 18 persone hanno seguito il corso, 6 di loro per 900 ore, 5 per 950 ore, 5 per 980 ore e gli altri 2 per 1.000 ore, il numero di ore totale x tirocinante sarà pari a:</a:t>
            </a:r>
          </a:p>
          <a:p>
            <a:pPr algn="just">
              <a:spcBef>
                <a:spcPts val="0"/>
              </a:spcBef>
              <a:spcAft>
                <a:spcPts val="1200"/>
              </a:spcAft>
              <a:buFont typeface="Wingdings" pitchFamily="2" charset="2"/>
              <a:buChar char="Ø"/>
            </a:pPr>
            <a:r>
              <a:rPr lang="it-IT" sz="2400" dirty="0" smtClean="0"/>
              <a:t> 900x6 + 950x5 + 980x5 + 1.000x2 = 17.050 ore totali di formazione x tirocinante. </a:t>
            </a:r>
          </a:p>
          <a:p>
            <a:pPr algn="just">
              <a:spcBef>
                <a:spcPts val="0"/>
              </a:spcBef>
              <a:spcAft>
                <a:spcPts val="1200"/>
              </a:spcAft>
              <a:buNone/>
            </a:pPr>
            <a:r>
              <a:rPr lang="it-IT" sz="2400" dirty="0" smtClean="0"/>
              <a:t>La spesa ammissibile sarà: 17.050 ore di formazione x EUR 7 = EUR 119.350</a:t>
            </a:r>
          </a:p>
          <a:p>
            <a:pPr algn="just">
              <a:buNone/>
            </a:pPr>
            <a:endParaRPr lang="it-IT" sz="2400" dirty="0" smtClean="0"/>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Esempio FSE (basato sull'output)</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764704"/>
            <a:ext cx="8928992"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Il beneficiario, una Camera di commercio regionale, organizza un servizio di consulenza per le PMI della regione che sarà erogato dai consulenti della Camera di commercio regionale</a:t>
            </a:r>
          </a:p>
          <a:p>
            <a:pPr algn="just">
              <a:spcBef>
                <a:spcPts val="0"/>
              </a:spcBef>
              <a:spcAft>
                <a:spcPts val="1200"/>
              </a:spcAft>
              <a:buNone/>
            </a:pPr>
            <a:r>
              <a:rPr lang="it-IT" sz="2400" dirty="0" smtClean="0"/>
              <a:t>Sulla base della precedente contabilità del reparto "consulenze" della Camera si stima che una giornata di consulenza costi EUR 350/ giorno</a:t>
            </a:r>
          </a:p>
          <a:p>
            <a:pPr algn="just">
              <a:spcBef>
                <a:spcPts val="0"/>
              </a:spcBef>
              <a:spcAft>
                <a:spcPts val="1200"/>
              </a:spcAft>
              <a:buNone/>
            </a:pPr>
            <a:r>
              <a:rPr lang="it-IT" sz="2400" dirty="0" smtClean="0"/>
              <a:t>L'assistenza verrà calcolata sulla base della seguente formula: numero di giorni x EUR 350</a:t>
            </a:r>
          </a:p>
          <a:p>
            <a:pPr algn="just">
              <a:spcBef>
                <a:spcPts val="0"/>
              </a:spcBef>
              <a:spcAft>
                <a:spcPts val="1200"/>
              </a:spcAft>
              <a:buNone/>
            </a:pPr>
            <a:r>
              <a:rPr lang="it-IT" sz="2400" dirty="0" smtClean="0"/>
              <a:t>Occorrerà comunque disporre di fogli orari accurati in cui siano specificate le attività di consulenza e le presenze dei consulenti</a:t>
            </a:r>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Esempio FESR (basato sull'output)</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20688"/>
            <a:ext cx="8928992" cy="6330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"Investimenti nello sviluppo delle aree forestali e nel miglioramento della redditività delle foreste" (art. 21)</a:t>
            </a:r>
          </a:p>
          <a:p>
            <a:pPr algn="just">
              <a:spcBef>
                <a:spcPts val="0"/>
              </a:spcBef>
              <a:spcAft>
                <a:spcPts val="1200"/>
              </a:spcAft>
              <a:buNone/>
            </a:pPr>
            <a:r>
              <a:rPr lang="it-IT" sz="2400" dirty="0" smtClean="0"/>
              <a:t>Un silvicoltore riceve un sostegno per il rimboschimento e la manutenzione di 3 ettari di bosco per 7 anni. I costi (rimboschimento e manutenzione) sono stati definiti in precedenza dall‘</a:t>
            </a:r>
            <a:r>
              <a:rPr lang="it-IT" sz="2400" dirty="0" err="1" smtClean="0"/>
              <a:t>AdG</a:t>
            </a:r>
            <a:r>
              <a:rPr lang="it-IT" sz="2400" dirty="0" smtClean="0"/>
              <a:t> in base al tipo di bosco. Questa metodologia sarà inclusa nel Programma di sviluppo rurale</a:t>
            </a:r>
          </a:p>
          <a:p>
            <a:pPr algn="just">
              <a:spcBef>
                <a:spcPts val="0"/>
              </a:spcBef>
              <a:spcAft>
                <a:spcPts val="1200"/>
              </a:spcAft>
              <a:buNone/>
            </a:pPr>
            <a:r>
              <a:rPr lang="it-IT" sz="2400" dirty="0" smtClean="0"/>
              <a:t>I costi sono i seguenti: </a:t>
            </a:r>
          </a:p>
          <a:p>
            <a:pPr algn="just">
              <a:spcBef>
                <a:spcPts val="0"/>
              </a:spcBef>
              <a:spcAft>
                <a:spcPts val="1200"/>
              </a:spcAft>
              <a:buFont typeface="Wingdings" pitchFamily="2" charset="2"/>
              <a:buChar char="ü"/>
            </a:pPr>
            <a:r>
              <a:rPr lang="it-IT" sz="2400" dirty="0" smtClean="0"/>
              <a:t> per il rimboschimento 2 000 EUR/ha </a:t>
            </a:r>
          </a:p>
          <a:p>
            <a:pPr algn="just">
              <a:spcBef>
                <a:spcPts val="0"/>
              </a:spcBef>
              <a:spcAft>
                <a:spcPts val="1200"/>
              </a:spcAft>
              <a:buFont typeface="Wingdings" pitchFamily="2" charset="2"/>
              <a:buChar char="ü"/>
            </a:pPr>
            <a:r>
              <a:rPr lang="it-IT" sz="2400" dirty="0" smtClean="0"/>
              <a:t> per la manutenzione 600 EUR/ha per il primo anno e 500 EUR/ha per gli anni successivi</a:t>
            </a:r>
          </a:p>
          <a:p>
            <a:pPr algn="just">
              <a:spcBef>
                <a:spcPts val="0"/>
              </a:spcBef>
              <a:spcAft>
                <a:spcPts val="1200"/>
              </a:spcAft>
              <a:buNone/>
            </a:pPr>
            <a:r>
              <a:rPr lang="it-IT" sz="2400" dirty="0" smtClean="0"/>
              <a:t>Pertanto i costi ammissibili totali sarebbero:</a:t>
            </a:r>
          </a:p>
          <a:p>
            <a:pPr algn="just">
              <a:spcBef>
                <a:spcPts val="0"/>
              </a:spcBef>
              <a:spcAft>
                <a:spcPts val="1200"/>
              </a:spcAft>
              <a:buNone/>
            </a:pPr>
            <a:r>
              <a:rPr lang="it-IT" sz="2400" dirty="0" smtClean="0"/>
              <a:t>3ha x 2.000 EUR/ha + 3ha x 600 EUR/ha + (3ha x 500 EUR/ha) x 6 anni = EUR 16.800</a:t>
            </a:r>
          </a:p>
        </p:txBody>
      </p:sp>
      <p:sp>
        <p:nvSpPr>
          <p:cNvPr id="4" name="Rectangle 8"/>
          <p:cNvSpPr>
            <a:spLocks noChangeArrowheads="1"/>
          </p:cNvSpPr>
          <p:nvPr/>
        </p:nvSpPr>
        <p:spPr bwMode="auto">
          <a:xfrm>
            <a:off x="107504" y="116632"/>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Esempio FEASR (basato sull'output)</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620688"/>
            <a:ext cx="8928992" cy="57246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Un programma di assistenza alla ricerca di un posto di lavoro della durata di 6 mesi ("l’operazione") potrebbe essere finanziato sulla base di TSCU (ad esempio EUR 2.000/ persona) per ciascuno dei 20 partecipanti all'operazione che trova un lavoro e lo conserva per un periodo predeterminato, ad esempio sei mesi</a:t>
            </a:r>
          </a:p>
          <a:p>
            <a:pPr algn="just">
              <a:spcBef>
                <a:spcPts val="0"/>
              </a:spcBef>
              <a:spcAft>
                <a:spcPts val="1200"/>
              </a:spcAft>
              <a:buNone/>
            </a:pPr>
            <a:r>
              <a:rPr lang="it-IT" sz="2400" dirty="0" smtClean="0"/>
              <a:t>Il calcolo della sovvenzione massima concessa per l'operazione è: 20 persone x EUR 2.000 /collocato = EUR 40.000</a:t>
            </a:r>
          </a:p>
          <a:p>
            <a:pPr algn="just">
              <a:spcBef>
                <a:spcPts val="0"/>
              </a:spcBef>
              <a:spcAft>
                <a:spcPts val="1200"/>
              </a:spcAft>
              <a:buNone/>
            </a:pPr>
            <a:r>
              <a:rPr lang="it-IT" sz="2400" dirty="0" smtClean="0"/>
              <a:t>I costi ammissibili finali sono calcolati sulla base dell'output reale dell'operazione: </a:t>
            </a:r>
          </a:p>
          <a:p>
            <a:pPr algn="just">
              <a:spcBef>
                <a:spcPts val="0"/>
              </a:spcBef>
              <a:spcAft>
                <a:spcPts val="1200"/>
              </a:spcAft>
              <a:buFont typeface="Wingdings" pitchFamily="2" charset="2"/>
              <a:buChar char="ü"/>
            </a:pPr>
            <a:r>
              <a:rPr lang="it-IT" sz="2400" dirty="0" smtClean="0"/>
              <a:t> se soltanto 17 persone sono state collocate sul mercato del lavoro e hanno mantenuto il loro posto di lavoro per il periodo prescritto, i costi ammissibili finali in base ai quali la sovvenzione sarà versata al beneficiario sarebbero di 17 x EUR 2.000 = EUR 34.000</a:t>
            </a:r>
          </a:p>
        </p:txBody>
      </p:sp>
      <p:sp>
        <p:nvSpPr>
          <p:cNvPr id="4" name="Rectangle 8"/>
          <p:cNvSpPr>
            <a:spLocks noChangeArrowheads="1"/>
          </p:cNvSpPr>
          <p:nvPr/>
        </p:nvSpPr>
        <p:spPr bwMode="auto">
          <a:xfrm>
            <a:off x="107504" y="116632"/>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Esempio FSE (basato sui risultati)</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42844" y="500042"/>
            <a:ext cx="8928992" cy="629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buNone/>
            </a:pPr>
            <a:r>
              <a:rPr lang="it-IT" sz="2400" dirty="0" smtClean="0"/>
              <a:t>L'art. 68, par. 2, RDC introduce una nuova norma per agevolare l'uso di costi orari unitari per calcolare i costi del personale legati alla realizzazione di un'operazione:</a:t>
            </a:r>
          </a:p>
          <a:p>
            <a:pPr algn="just">
              <a:buNone/>
            </a:pPr>
            <a:r>
              <a:rPr lang="it-IT" sz="2400" b="1" dirty="0" smtClean="0"/>
              <a:t>Costo orario del personale = i più recenti costi annui lordi per l'impiego documentati / 1.720</a:t>
            </a:r>
            <a:endParaRPr lang="it-IT" sz="2400" dirty="0" smtClean="0"/>
          </a:p>
          <a:p>
            <a:pPr algn="just">
              <a:buNone/>
            </a:pPr>
            <a:r>
              <a:rPr lang="it-IT" sz="2400" dirty="0" smtClean="0"/>
              <a:t>1.720 ore è un "tempo lavorativo" annuo standard che può essere usato direttamente senza che lo Stato membro debba effettuare alcun calcolo</a:t>
            </a:r>
          </a:p>
          <a:p>
            <a:pPr algn="just">
              <a:buNone/>
            </a:pPr>
            <a:r>
              <a:rPr lang="it-IT" sz="2400" dirty="0" smtClean="0"/>
              <a:t>Il numeratore, cioè i più recenti costi annui lordi per l'impiego documentati, deve essere giustificato</a:t>
            </a:r>
          </a:p>
          <a:p>
            <a:pPr algn="just">
              <a:buNone/>
            </a:pPr>
            <a:r>
              <a:rPr lang="it-IT" sz="2400" dirty="0" smtClean="0"/>
              <a:t>Nel caso di un progetto realizzato nell'arco di diversi anni, l‘</a:t>
            </a:r>
            <a:r>
              <a:rPr lang="it-IT" sz="2400" dirty="0" err="1" smtClean="0"/>
              <a:t>AdG</a:t>
            </a:r>
            <a:r>
              <a:rPr lang="it-IT" sz="2400" dirty="0" smtClean="0"/>
              <a:t> può scegliere di aggiornare il costo orario per il personale una volta che siano disponibili nuovi dati o di usare lo stesso per l'intero periodo di realizzazione, se il periodo di realizzazione è particolarmente lungo, sarebbe buona pratica definire fasi intermedie in cui si possa rivedere il costo orario per il personale</a:t>
            </a:r>
          </a:p>
        </p:txBody>
      </p:sp>
      <p:sp>
        <p:nvSpPr>
          <p:cNvPr id="4" name="Rectangle 8"/>
          <p:cNvSpPr>
            <a:spLocks noChangeArrowheads="1"/>
          </p:cNvSpPr>
          <p:nvPr/>
        </p:nvSpPr>
        <p:spPr bwMode="auto">
          <a:xfrm>
            <a:off x="142844" y="0"/>
            <a:ext cx="8622776"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il caso specifico dei costi orari per il personale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764704"/>
            <a:ext cx="8928992" cy="49859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Se si avvale di questa possibilità l‘</a:t>
            </a:r>
            <a:r>
              <a:rPr lang="it-IT" sz="2400" dirty="0" err="1" smtClean="0"/>
              <a:t>AdG</a:t>
            </a:r>
            <a:r>
              <a:rPr lang="it-IT" sz="2400" dirty="0" smtClean="0"/>
              <a:t> deve tenere presente che:</a:t>
            </a:r>
          </a:p>
          <a:p>
            <a:pPr algn="just">
              <a:spcBef>
                <a:spcPts val="0"/>
              </a:spcBef>
              <a:spcAft>
                <a:spcPts val="1200"/>
              </a:spcAft>
              <a:buFont typeface="Wingdings" pitchFamily="2" charset="2"/>
              <a:buChar char="ü"/>
            </a:pPr>
            <a:r>
              <a:rPr lang="it-IT" sz="2400" dirty="0" smtClean="0"/>
              <a:t> "l’implementazione di un'operazione" riguarda tutte le fasi di un'operazione. Non va escluso alcun costo del personale legato a fasi specifiche di un'operazione;</a:t>
            </a:r>
          </a:p>
          <a:p>
            <a:pPr algn="just">
              <a:spcBef>
                <a:spcPts val="0"/>
              </a:spcBef>
              <a:spcAft>
                <a:spcPts val="1200"/>
              </a:spcAft>
              <a:buFont typeface="Wingdings" pitchFamily="2" charset="2"/>
              <a:buChar char="ü"/>
            </a:pPr>
            <a:r>
              <a:rPr lang="it-IT" sz="2400" dirty="0" smtClean="0"/>
              <a:t> le norme nazionali in tema di ammissibilità devono specificare cosa è coperto dai costi annui lordi per l'impiego, tenendo conto delle pratiche contabili usuali;</a:t>
            </a:r>
          </a:p>
          <a:p>
            <a:pPr algn="just">
              <a:spcBef>
                <a:spcPts val="0"/>
              </a:spcBef>
              <a:spcAft>
                <a:spcPts val="1200"/>
              </a:spcAft>
              <a:buFont typeface="Wingdings" pitchFamily="2" charset="2"/>
              <a:buChar char="ü"/>
            </a:pPr>
            <a:r>
              <a:rPr lang="it-IT" sz="2400" dirty="0" smtClean="0"/>
              <a:t> il più recente costo annuo lordo per l'impiego deve essere documentato tramite documenti contabili, i riepiloghi delle buste paga, ecc. Queste informazioni non devono necessariamente essere sottoposte a </a:t>
            </a:r>
            <a:r>
              <a:rPr lang="it-IT" sz="2400" dirty="0" err="1" smtClean="0"/>
              <a:t>audit</a:t>
            </a:r>
            <a:r>
              <a:rPr lang="it-IT" sz="2400" dirty="0" smtClean="0"/>
              <a:t> ex ante, ma devono essere verificabili;</a:t>
            </a:r>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il caso specifico dei costi orari per il personale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reeform 2"/>
          <p:cNvSpPr>
            <a:spLocks/>
          </p:cNvSpPr>
          <p:nvPr/>
        </p:nvSpPr>
        <p:spPr bwMode="auto">
          <a:xfrm>
            <a:off x="4330700" y="1404938"/>
            <a:ext cx="3175" cy="6350"/>
          </a:xfrm>
          <a:custGeom>
            <a:avLst/>
            <a:gdLst>
              <a:gd name="T0" fmla="*/ 0 w 2"/>
              <a:gd name="T1" fmla="*/ 0 h 4"/>
              <a:gd name="T2" fmla="*/ 2147483646 w 2"/>
              <a:gd name="T3" fmla="*/ 0 h 4"/>
              <a:gd name="T4" fmla="*/ 2147483646 w 2"/>
              <a:gd name="T5" fmla="*/ 2147483646 h 4"/>
              <a:gd name="T6" fmla="*/ 0 w 2"/>
              <a:gd name="T7" fmla="*/ 0 h 4"/>
              <a:gd name="T8" fmla="*/ 0 60000 65536"/>
              <a:gd name="T9" fmla="*/ 0 60000 65536"/>
              <a:gd name="T10" fmla="*/ 0 60000 65536"/>
              <a:gd name="T11" fmla="*/ 0 60000 65536"/>
              <a:gd name="T12" fmla="*/ 0 w 2"/>
              <a:gd name="T13" fmla="*/ 0 h 4"/>
              <a:gd name="T14" fmla="*/ 2 w 2"/>
              <a:gd name="T15" fmla="*/ 4 h 4"/>
            </a:gdLst>
            <a:ahLst/>
            <a:cxnLst>
              <a:cxn ang="T8">
                <a:pos x="T0" y="T1"/>
              </a:cxn>
              <a:cxn ang="T9">
                <a:pos x="T2" y="T3"/>
              </a:cxn>
              <a:cxn ang="T10">
                <a:pos x="T4" y="T5"/>
              </a:cxn>
              <a:cxn ang="T11">
                <a:pos x="T6" y="T7"/>
              </a:cxn>
            </a:cxnLst>
            <a:rect l="T12" t="T13" r="T14" b="T15"/>
            <a:pathLst>
              <a:path w="2" h="4">
                <a:moveTo>
                  <a:pt x="0" y="0"/>
                </a:moveTo>
                <a:lnTo>
                  <a:pt x="2" y="0"/>
                </a:lnTo>
                <a:lnTo>
                  <a:pt x="2" y="4"/>
                </a:lnTo>
                <a:lnTo>
                  <a:pt x="0" y="0"/>
                </a:lnTo>
                <a:close/>
              </a:path>
            </a:pathLst>
          </a:custGeom>
          <a:solidFill>
            <a:srgbClr val="858585"/>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7171" name="Rectangle 3"/>
          <p:cNvSpPr>
            <a:spLocks noChangeArrowheads="1"/>
          </p:cNvSpPr>
          <p:nvPr/>
        </p:nvSpPr>
        <p:spPr bwMode="auto">
          <a:xfrm>
            <a:off x="107504" y="764704"/>
            <a:ext cx="8928992" cy="5355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tabLst>
                <a:tab pos="765175" algn="l"/>
              </a:tabLst>
              <a:defRPr sz="3200">
                <a:solidFill>
                  <a:schemeClr val="tx1"/>
                </a:solidFill>
                <a:latin typeface="Arial" panose="020B0604020202020204" pitchFamily="34" charset="0"/>
                <a:ea typeface="MS PGothic" panose="020B0600070205080204" pitchFamily="34" charset="-128"/>
              </a:defRPr>
            </a:lvl1pPr>
            <a:lvl2pPr>
              <a:spcBef>
                <a:spcPct val="20000"/>
              </a:spcBef>
              <a:buChar char="–"/>
              <a:tabLst>
                <a:tab pos="765175" algn="l"/>
              </a:tabLst>
              <a:defRPr sz="2800">
                <a:solidFill>
                  <a:schemeClr val="tx1"/>
                </a:solidFill>
                <a:latin typeface="Arial" panose="020B0604020202020204" pitchFamily="34" charset="0"/>
                <a:ea typeface="MS PGothic" panose="020B0600070205080204" pitchFamily="34" charset="-128"/>
              </a:defRPr>
            </a:lvl2pPr>
            <a:lvl3pPr>
              <a:spcBef>
                <a:spcPct val="20000"/>
              </a:spcBef>
              <a:buChar char="•"/>
              <a:tabLst>
                <a:tab pos="765175" algn="l"/>
              </a:tabLst>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tabLst>
                <a:tab pos="765175" algn="l"/>
              </a:tabLst>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tabLst>
                <a:tab pos="765175" algn="l"/>
              </a:tabLst>
              <a:defRPr sz="2000">
                <a:solidFill>
                  <a:schemeClr val="tx1"/>
                </a:solidFill>
                <a:latin typeface="Arial" panose="020B0604020202020204" pitchFamily="34" charset="0"/>
                <a:ea typeface="MS PGothic" panose="020B0600070205080204" pitchFamily="34" charset="-128"/>
              </a:defRPr>
            </a:lvl9pPr>
          </a:lstStyle>
          <a:p>
            <a:pPr algn="just">
              <a:spcBef>
                <a:spcPts val="0"/>
              </a:spcBef>
              <a:spcAft>
                <a:spcPts val="1200"/>
              </a:spcAft>
              <a:buNone/>
            </a:pPr>
            <a:r>
              <a:rPr lang="it-IT" sz="2400" dirty="0" smtClean="0"/>
              <a:t>Se si avvale di questa possibilità l‘</a:t>
            </a:r>
            <a:r>
              <a:rPr lang="it-IT" sz="2400" dirty="0" err="1" smtClean="0"/>
              <a:t>AdG</a:t>
            </a:r>
            <a:r>
              <a:rPr lang="it-IT" sz="2400" dirty="0" smtClean="0"/>
              <a:t> deve tenere presente che:</a:t>
            </a:r>
          </a:p>
          <a:p>
            <a:pPr lvl="0" algn="just">
              <a:spcBef>
                <a:spcPts val="0"/>
              </a:spcBef>
              <a:spcAft>
                <a:spcPts val="1200"/>
              </a:spcAft>
              <a:buFont typeface="Wingdings" pitchFamily="2" charset="2"/>
              <a:buChar char="ü"/>
            </a:pPr>
            <a:r>
              <a:rPr lang="it-IT" sz="2400" dirty="0" smtClean="0"/>
              <a:t> non è possibile usare un metodo di calcolo basato su dati storici del beneficiario visto che il regolamento fa riferimento ai più recenti costi annui lordi per l'impiego documentati;</a:t>
            </a:r>
          </a:p>
          <a:p>
            <a:pPr lvl="0" algn="just">
              <a:spcBef>
                <a:spcPts val="0"/>
              </a:spcBef>
              <a:spcAft>
                <a:spcPts val="1200"/>
              </a:spcAft>
              <a:buFont typeface="Wingdings" pitchFamily="2" charset="2"/>
              <a:buChar char="ü"/>
            </a:pPr>
            <a:r>
              <a:rPr lang="it-IT" sz="2400" dirty="0" smtClean="0"/>
              <a:t> i più recenti costi annui lordi per l'impiego documentati implicano che si disponga di un periodo di riferimento nel passato della durata di un anno (12 mesi consecutivi). Non è possibile usare i dati relativi a periodi successivi alla firma del documento che specifica le condizioni per il sostegno;</a:t>
            </a:r>
          </a:p>
          <a:p>
            <a:pPr lvl="0" algn="just">
              <a:spcBef>
                <a:spcPts val="0"/>
              </a:spcBef>
              <a:spcAft>
                <a:spcPts val="1200"/>
              </a:spcAft>
              <a:buFont typeface="Wingdings" pitchFamily="2" charset="2"/>
              <a:buChar char="ü"/>
            </a:pPr>
            <a:r>
              <a:rPr lang="it-IT" sz="2400" dirty="0" smtClean="0"/>
              <a:t> per il calcolo dei costi ammissibili del personale si devono usare soltanto le ore lavorate. Le ferie annuali ad esempio sono già incluse nel calcolo dei costi orari del personale.</a:t>
            </a:r>
            <a:endParaRPr lang="it-IT" sz="2400" dirty="0"/>
          </a:p>
        </p:txBody>
      </p:sp>
      <p:sp>
        <p:nvSpPr>
          <p:cNvPr id="4" name="Rectangle 8"/>
          <p:cNvSpPr>
            <a:spLocks noChangeArrowheads="1"/>
          </p:cNvSpPr>
          <p:nvPr/>
        </p:nvSpPr>
        <p:spPr bwMode="auto">
          <a:xfrm>
            <a:off x="107504" y="188640"/>
            <a:ext cx="8694784"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50000"/>
              </a:spcBef>
              <a:buClr>
                <a:schemeClr val="folHlink"/>
              </a:buClr>
              <a:buSzPct val="75000"/>
              <a:buNone/>
            </a:pPr>
            <a:r>
              <a:rPr lang="it-IT" sz="2400" b="1" dirty="0" smtClean="0"/>
              <a:t>TSCU – il caso specifico dei costi orari per il personale</a:t>
            </a:r>
            <a:endParaRPr lang="it-IT" altLang="it-IT" sz="2400" b="1" dirty="0"/>
          </a:p>
        </p:txBody>
      </p:sp>
    </p:spTree>
    <p:extLst>
      <p:ext uri="{BB962C8B-B14F-4D97-AF65-F5344CB8AC3E}">
        <p14:creationId xmlns:p14="http://schemas.microsoft.com/office/powerpoint/2010/main" xmlns="" val="607844717"/>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17895</TotalTime>
  <Words>10337</Words>
  <Application>Microsoft Office PowerPoint</Application>
  <PresentationFormat>Presentazione su schermo (4:3)</PresentationFormat>
  <Paragraphs>652</Paragraphs>
  <Slides>102</Slides>
  <Notes>2</Notes>
  <HiddenSlides>0</HiddenSlides>
  <MMClips>0</MMClips>
  <ScaleCrop>false</ScaleCrop>
  <HeadingPairs>
    <vt:vector size="4" baseType="variant">
      <vt:variant>
        <vt:lpstr>Tema</vt:lpstr>
      </vt:variant>
      <vt:variant>
        <vt:i4>1</vt:i4>
      </vt:variant>
      <vt:variant>
        <vt:lpstr>Titoli diapositive</vt:lpstr>
      </vt:variant>
      <vt:variant>
        <vt:i4>102</vt:i4>
      </vt:variant>
    </vt:vector>
  </HeadingPairs>
  <TitlesOfParts>
    <vt:vector size="103" baseType="lpstr">
      <vt:lpstr>Struttura predefinita</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Il contesto normativo e la sua evoluzione</vt:lpstr>
      <vt:lpstr>Il contesto normativo e la sua evoluzione</vt:lpstr>
      <vt:lpstr>Diapositiva 16</vt:lpstr>
      <vt:lpstr>Diapositiva 17</vt:lpstr>
      <vt:lpstr>Diapositiva 18</vt:lpstr>
      <vt:lpstr>Diapositiva 19</vt:lpstr>
      <vt:lpstr>Diapositiva 20</vt:lpstr>
      <vt:lpstr>Il contesto normativo e la sua evoluzione</vt:lpstr>
      <vt:lpstr>Il contesto normativo e la sua evoluzione</vt:lpstr>
      <vt:lpstr>Opzioni semplificate di costo</vt:lpstr>
      <vt:lpstr>Il contesto normativo e la sua evoluzione</vt:lpstr>
      <vt:lpstr>Opzioni semplificate di costo</vt:lpstr>
      <vt:lpstr>Opzioni semplificate di costo</vt:lpstr>
      <vt:lpstr>Opzioni semplificate di costo</vt:lpstr>
      <vt:lpstr>Opzioni semplificate di costo - Programmazione 2014-2020</vt:lpstr>
      <vt:lpstr>Opzioni semplificate di costo - Programmazione 2014-2020</vt:lpstr>
      <vt:lpstr>Opzioni semplificate di costo - Programmazione 2014-2020</vt:lpstr>
      <vt:lpstr>Opzioni semplificate di costo - Programmazione 2014-2020</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Diapositiva 57</vt:lpstr>
      <vt:lpstr>Diapositiva 58</vt:lpstr>
      <vt:lpstr>Diapositiva 59</vt:lpstr>
      <vt:lpstr>Diapositiva 60</vt:lpstr>
      <vt:lpstr>Diapositiva 61</vt:lpstr>
      <vt:lpstr>Diapositiva 62</vt:lpstr>
      <vt:lpstr>Diapositiva 63</vt:lpstr>
      <vt:lpstr>Diapositiva 64</vt:lpstr>
      <vt:lpstr>Definizione di costi diretti e di costi indiretti</vt:lpstr>
      <vt:lpstr>Definizione di costi indiretti</vt:lpstr>
      <vt:lpstr>Costi indiretti su base forfettaria: definizione</vt:lpstr>
      <vt:lpstr>Costi indiretti su base forfettaria (1)</vt:lpstr>
      <vt:lpstr>Costi indiretti su base forfettaria (2)</vt:lpstr>
      <vt:lpstr>Costi indiretti su base forfettaria (3)</vt:lpstr>
      <vt:lpstr>Quattro condizioni da rispettare per i costi indiretti forfettari (1)</vt:lpstr>
      <vt:lpstr>Diapositiva 72</vt:lpstr>
      <vt:lpstr>Diapositiva 73</vt:lpstr>
      <vt:lpstr>Diapositiva 74</vt:lpstr>
      <vt:lpstr>Diapositiva 75</vt:lpstr>
      <vt:lpstr>Spese Generali: dirette ed indirette (1)</vt:lpstr>
      <vt:lpstr>Spese Generali: dirette ed indirette (2)</vt:lpstr>
      <vt:lpstr>Spese Generali: dirette ed indirette (3)</vt:lpstr>
      <vt:lpstr>Tabella di Riepilogo sulle Spese Generali</vt:lpstr>
      <vt:lpstr>Somme Forfettarie: definizione</vt:lpstr>
      <vt:lpstr>Attività di formazione e Costi Unitari</vt:lpstr>
      <vt:lpstr>Diapositiva 82</vt:lpstr>
      <vt:lpstr>Diapositiva 83</vt:lpstr>
      <vt:lpstr>Diapositiva 84</vt:lpstr>
      <vt:lpstr>Diapositiva 85</vt:lpstr>
      <vt:lpstr>Diapositiva 86</vt:lpstr>
      <vt:lpstr>Diapositiva 87</vt:lpstr>
      <vt:lpstr>Diapositiva 88</vt:lpstr>
      <vt:lpstr>Diapositiva 89</vt:lpstr>
      <vt:lpstr>Diapositiva 90</vt:lpstr>
      <vt:lpstr>Tabelle Standard di Costi Unitari: definizione</vt:lpstr>
      <vt:lpstr>Diapositiva 92</vt:lpstr>
      <vt:lpstr>Diapositiva 93</vt:lpstr>
      <vt:lpstr>Diapositiva 94</vt:lpstr>
      <vt:lpstr>Diapositiva 95</vt:lpstr>
      <vt:lpstr>Diapositiva 96</vt:lpstr>
      <vt:lpstr>Diapositiva 97</vt:lpstr>
      <vt:lpstr>Diapositiva 98</vt:lpstr>
      <vt:lpstr>Diapositiva 99</vt:lpstr>
      <vt:lpstr>Diapositiva 100</vt:lpstr>
      <vt:lpstr>Diapositiva 101</vt:lpstr>
      <vt:lpstr>Diapositiva 102</vt:lpstr>
    </vt:vector>
  </TitlesOfParts>
  <Company>CLES S.r.l.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svasarri</cp:lastModifiedBy>
  <cp:revision>2126</cp:revision>
  <cp:lastPrinted>2013-09-18T14:10:13Z</cp:lastPrinted>
  <dcterms:created xsi:type="dcterms:W3CDTF">2012-03-01T17:56:19Z</dcterms:created>
  <dcterms:modified xsi:type="dcterms:W3CDTF">2020-11-16T12:19:27Z</dcterms:modified>
</cp:coreProperties>
</file>