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8" r:id="rId3"/>
  </p:sldMasterIdLst>
  <p:notesMasterIdLst>
    <p:notesMasterId r:id="rId91"/>
  </p:notesMasterIdLst>
  <p:handoutMasterIdLst>
    <p:handoutMasterId r:id="rId92"/>
  </p:handoutMasterIdLst>
  <p:sldIdLst>
    <p:sldId id="257" r:id="rId4"/>
    <p:sldId id="526" r:id="rId5"/>
    <p:sldId id="527" r:id="rId6"/>
    <p:sldId id="378" r:id="rId7"/>
    <p:sldId id="521" r:id="rId8"/>
    <p:sldId id="382" r:id="rId9"/>
    <p:sldId id="484" r:id="rId10"/>
    <p:sldId id="522" r:id="rId11"/>
    <p:sldId id="485" r:id="rId12"/>
    <p:sldId id="487" r:id="rId13"/>
    <p:sldId id="517" r:id="rId14"/>
    <p:sldId id="518" r:id="rId15"/>
    <p:sldId id="519" r:id="rId16"/>
    <p:sldId id="520" r:id="rId17"/>
    <p:sldId id="322" r:id="rId18"/>
    <p:sldId id="523" r:id="rId19"/>
    <p:sldId id="516" r:id="rId20"/>
    <p:sldId id="524" r:id="rId21"/>
    <p:sldId id="493" r:id="rId22"/>
    <p:sldId id="482" r:id="rId23"/>
    <p:sldId id="383" r:id="rId24"/>
    <p:sldId id="494" r:id="rId25"/>
    <p:sldId id="483" r:id="rId26"/>
    <p:sldId id="488" r:id="rId27"/>
    <p:sldId id="525" r:id="rId28"/>
    <p:sldId id="489" r:id="rId29"/>
    <p:sldId id="490" r:id="rId30"/>
    <p:sldId id="491" r:id="rId31"/>
    <p:sldId id="492" r:id="rId32"/>
    <p:sldId id="495" r:id="rId33"/>
    <p:sldId id="497" r:id="rId34"/>
    <p:sldId id="496" r:id="rId35"/>
    <p:sldId id="498" r:id="rId36"/>
    <p:sldId id="499" r:id="rId37"/>
    <p:sldId id="500" r:id="rId38"/>
    <p:sldId id="260" r:id="rId39"/>
    <p:sldId id="265" r:id="rId40"/>
    <p:sldId id="266" r:id="rId41"/>
    <p:sldId id="501" r:id="rId42"/>
    <p:sldId id="502" r:id="rId43"/>
    <p:sldId id="503" r:id="rId44"/>
    <p:sldId id="504" r:id="rId45"/>
    <p:sldId id="505" r:id="rId46"/>
    <p:sldId id="376" r:id="rId47"/>
    <p:sldId id="377" r:id="rId48"/>
    <p:sldId id="506" r:id="rId49"/>
    <p:sldId id="507" r:id="rId50"/>
    <p:sldId id="508" r:id="rId51"/>
    <p:sldId id="510" r:id="rId52"/>
    <p:sldId id="509" r:id="rId53"/>
    <p:sldId id="512" r:id="rId54"/>
    <p:sldId id="513" r:id="rId55"/>
    <p:sldId id="514" r:id="rId56"/>
    <p:sldId id="536" r:id="rId57"/>
    <p:sldId id="529" r:id="rId58"/>
    <p:sldId id="534" r:id="rId59"/>
    <p:sldId id="535" r:id="rId60"/>
    <p:sldId id="537" r:id="rId61"/>
    <p:sldId id="538" r:id="rId62"/>
    <p:sldId id="539" r:id="rId63"/>
    <p:sldId id="544" r:id="rId64"/>
    <p:sldId id="545" r:id="rId65"/>
    <p:sldId id="341" r:id="rId66"/>
    <p:sldId id="342" r:id="rId67"/>
    <p:sldId id="541" r:id="rId68"/>
    <p:sldId id="542" r:id="rId69"/>
    <p:sldId id="543" r:id="rId70"/>
    <p:sldId id="344" r:id="rId71"/>
    <p:sldId id="345" r:id="rId72"/>
    <p:sldId id="530" r:id="rId73"/>
    <p:sldId id="531" r:id="rId74"/>
    <p:sldId id="532" r:id="rId75"/>
    <p:sldId id="533" r:id="rId76"/>
    <p:sldId id="546" r:id="rId77"/>
    <p:sldId id="547" r:id="rId78"/>
    <p:sldId id="548" r:id="rId79"/>
    <p:sldId id="549" r:id="rId80"/>
    <p:sldId id="550" r:id="rId81"/>
    <p:sldId id="551" r:id="rId82"/>
    <p:sldId id="329" r:id="rId83"/>
    <p:sldId id="330" r:id="rId84"/>
    <p:sldId id="331" r:id="rId85"/>
    <p:sldId id="555" r:id="rId86"/>
    <p:sldId id="552" r:id="rId87"/>
    <p:sldId id="332" r:id="rId88"/>
    <p:sldId id="553" r:id="rId89"/>
    <p:sldId id="556" r:id="rId9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08" autoAdjust="0"/>
    <p:restoredTop sz="94660" autoAdjust="0"/>
  </p:normalViewPr>
  <p:slideViewPr>
    <p:cSldViewPr snapToGrid="0" showGuides="1">
      <p:cViewPr varScale="1">
        <p:scale>
          <a:sx n="113" d="100"/>
          <a:sy n="113" d="100"/>
        </p:scale>
        <p:origin x="184" y="4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3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FAD57C-D9B8-4979-9ADA-006FB399E7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484C553-64E3-4E55-85B4-23512AFFE3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9D5F73-86D7-4232-B97C-0EE7513CF1B4}" type="datetimeFigureOut">
              <a:rPr lang="it-IT" smtClean="0"/>
              <a:t>30/07/23</a:t>
            </a:fld>
            <a:endParaRPr lang="it-IT"/>
          </a:p>
        </p:txBody>
      </p:sp>
      <p:sp>
        <p:nvSpPr>
          <p:cNvPr id="4" name="Segnaposto piè di pagina 3">
            <a:extLst>
              <a:ext uri="{FF2B5EF4-FFF2-40B4-BE49-F238E27FC236}">
                <a16:creationId xmlns:a16="http://schemas.microsoft.com/office/drawing/2014/main" id="{9A2C07F0-1650-45EA-8100-CBCD1E50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E8F0C226-9F5A-4985-9375-C1E3732934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7DBB2-EE3F-4C1F-A578-6E6484FB2DBE}" type="slidenum">
              <a:rPr lang="it-IT" smtClean="0"/>
              <a:t>‹N›</a:t>
            </a:fld>
            <a:endParaRPr lang="it-IT"/>
          </a:p>
        </p:txBody>
      </p:sp>
    </p:spTree>
    <p:extLst>
      <p:ext uri="{BB962C8B-B14F-4D97-AF65-F5344CB8AC3E}">
        <p14:creationId xmlns:p14="http://schemas.microsoft.com/office/powerpoint/2010/main" val="295980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B94C5-1223-48E3-A8E0-A02A8112A855}" type="datetimeFigureOut">
              <a:rPr lang="it-IT" smtClean="0"/>
              <a:t>30/07/23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EBFB9-DC24-4780-86FE-643066349522}" type="slidenum">
              <a:rPr lang="it-IT" smtClean="0"/>
              <a:t>‹N›</a:t>
            </a:fld>
            <a:endParaRPr lang="it-IT"/>
          </a:p>
        </p:txBody>
      </p:sp>
    </p:spTree>
    <p:extLst>
      <p:ext uri="{BB962C8B-B14F-4D97-AF65-F5344CB8AC3E}">
        <p14:creationId xmlns:p14="http://schemas.microsoft.com/office/powerpoint/2010/main" val="39759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ro Diapositiva">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9402D2F9-0A76-4C7B-B505-DEC377270CC5}"/>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2525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F0E3B0-0C58-4115-8C5B-166F73041401}"/>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129DFF-0891-47C0-AF21-601CD68125B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56FA54C-FDAD-4A40-AAAE-D4FBEEB61C09}"/>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B761411-3B56-4F27-A016-10E5011AF3F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D03E8A-7C12-4E4B-8FF1-A70ED098B74A}"/>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26A919-1522-43BD-8AB5-B008005DA125}"/>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8" name="Segnaposto piè di pagina 7">
            <a:extLst>
              <a:ext uri="{FF2B5EF4-FFF2-40B4-BE49-F238E27FC236}">
                <a16:creationId xmlns:a16="http://schemas.microsoft.com/office/drawing/2014/main" id="{67330A3D-75FD-41EA-9643-0F2CA8A7A3C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83DFA2EF-5113-46BF-B39D-3384A99A35B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46369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4799DA-C7AE-4D8F-9F8D-2EB4D5AB8020}"/>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D45BC9D-8741-4C48-A9C6-4CDC7AC8C252}"/>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4" name="Segnaposto piè di pagina 3">
            <a:extLst>
              <a:ext uri="{FF2B5EF4-FFF2-40B4-BE49-F238E27FC236}">
                <a16:creationId xmlns:a16="http://schemas.microsoft.com/office/drawing/2014/main" id="{79CE22E5-2BC5-4219-BAD3-E044D88B8FD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7AD7DB88-36FE-4340-95A7-1E8B67F79ADC}"/>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69197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716D9B-5B3D-4960-AEB6-F454020C2739}"/>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3" name="Segnaposto piè di pagina 2">
            <a:extLst>
              <a:ext uri="{FF2B5EF4-FFF2-40B4-BE49-F238E27FC236}">
                <a16:creationId xmlns:a16="http://schemas.microsoft.com/office/drawing/2014/main" id="{38BDF868-D402-440C-A138-6399DFA02C8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3A0C4ADC-D48E-44EE-82BD-114E250F596B}"/>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18341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05BB7-F8D6-41FB-AED9-F5038A7A8E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BC40C53-6925-46BC-A664-E335881F5BB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40FD2B0-0839-4095-A871-DD31F46673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24B7F1-F6E6-4368-9B25-1207071F7366}"/>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6" name="Segnaposto piè di pagina 5">
            <a:extLst>
              <a:ext uri="{FF2B5EF4-FFF2-40B4-BE49-F238E27FC236}">
                <a16:creationId xmlns:a16="http://schemas.microsoft.com/office/drawing/2014/main" id="{020254C2-BD42-4758-9F24-E40A1AFCA1A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B2C3DD2-AD06-4930-8A9A-00A592C68B4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175886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E11363-3A72-4BD7-9704-990BFA02F7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B4FDF35-93D5-4E4A-824E-8DC932FA3B3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B43E82D-9B14-45EE-A8E8-1925666E88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DD09665-D59C-4820-B126-FD74E05CCABC}"/>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6" name="Segnaposto piè di pagina 5">
            <a:extLst>
              <a:ext uri="{FF2B5EF4-FFF2-40B4-BE49-F238E27FC236}">
                <a16:creationId xmlns:a16="http://schemas.microsoft.com/office/drawing/2014/main" id="{CDDA8A9E-35A5-43AC-9037-FE002BB52D8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FB610A94-3E93-4B38-ABF0-BD690A8DB8A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82481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E99990-1D91-4901-97D0-2235CF406BFF}"/>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4CB83A7-162D-4174-8B88-FD2CEB099C55}"/>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34155D-116C-4FDB-A395-EAFB26745020}"/>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5" name="Segnaposto piè di pagina 4">
            <a:extLst>
              <a:ext uri="{FF2B5EF4-FFF2-40B4-BE49-F238E27FC236}">
                <a16:creationId xmlns:a16="http://schemas.microsoft.com/office/drawing/2014/main" id="{15BB91BA-A223-496F-B10A-27BC74FE7FA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BE342FC-3FB1-4D6D-909E-39A8B52A3F6B}"/>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196342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C97C6B4-7F5E-42E7-ACCE-372A5D83E86D}"/>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10B2FE-391B-4064-9719-185DAFB30E90}"/>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208926-054C-4B92-961B-7879DBADC920}"/>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5" name="Segnaposto piè di pagina 4">
            <a:extLst>
              <a:ext uri="{FF2B5EF4-FFF2-40B4-BE49-F238E27FC236}">
                <a16:creationId xmlns:a16="http://schemas.microsoft.com/office/drawing/2014/main" id="{0C5E0705-856D-4104-9C92-1E33A00F1EE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1C210456-0841-4EAC-941E-3F603D80D78C}"/>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9752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ro Diapositiva">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9402D2F9-0A76-4C7B-B505-DEC377270CC5}"/>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028224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astro Diapositiva testo centrale">
    <p:spTree>
      <p:nvGrpSpPr>
        <p:cNvPr id="1" name=""/>
        <p:cNvGrpSpPr/>
        <p:nvPr/>
      </p:nvGrpSpPr>
      <p:grpSpPr>
        <a:xfrm>
          <a:off x="0" y="0"/>
          <a:ext cx="0" cy="0"/>
          <a:chOff x="0" y="0"/>
          <a:chExt cx="0" cy="0"/>
        </a:xfrm>
      </p:grpSpPr>
      <p:sp>
        <p:nvSpPr>
          <p:cNvPr id="7" name="Sottotitolo 2">
            <a:extLst>
              <a:ext uri="{FF2B5EF4-FFF2-40B4-BE49-F238E27FC236}">
                <a16:creationId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sp>
        <p:nvSpPr>
          <p:cNvPr id="8" name="Sottotitolo 2">
            <a:extLst>
              <a:ext uri="{FF2B5EF4-FFF2-40B4-BE49-F238E27FC236}">
                <a16:creationId xmlns:a16="http://schemas.microsoft.com/office/drawing/2014/main" id="{5F7B652D-27EC-4402-8D6D-D5D4D87E1204}"/>
              </a:ext>
            </a:extLst>
          </p:cNvPr>
          <p:cNvSpPr txBox="1">
            <a:spLocks/>
          </p:cNvSpPr>
          <p:nvPr userDrawn="1"/>
        </p:nvSpPr>
        <p:spPr>
          <a:xfrm>
            <a:off x="1523999" y="3055465"/>
            <a:ext cx="9195707" cy="708271"/>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it-IT" sz="1800" dirty="0">
                <a:solidFill>
                  <a:srgbClr val="E7E6E6">
                    <a:lumMod val="50000"/>
                  </a:srgbClr>
                </a:solidFill>
                <a:latin typeface="Playfair Display Medium" pitchFamily="2" charset="0"/>
              </a:rPr>
              <a:t>Inserire qui il testo cercando di non scendere al di sotto dei 12 punti per consentire la massima leggibilità</a:t>
            </a:r>
          </a:p>
        </p:txBody>
      </p:sp>
      <p:sp>
        <p:nvSpPr>
          <p:cNvPr id="2" name="Titolo 1">
            <a:extLst>
              <a:ext uri="{FF2B5EF4-FFF2-40B4-BE49-F238E27FC236}">
                <a16:creationId xmlns:a16="http://schemas.microsoft.com/office/drawing/2014/main" id="{5BEBB45C-8200-4CEF-B99F-8D23C4E58C71}"/>
              </a:ext>
            </a:extLst>
          </p:cNvPr>
          <p:cNvSpPr>
            <a:spLocks noGrp="1"/>
          </p:cNvSpPr>
          <p:nvPr>
            <p:ph type="title"/>
          </p:nvPr>
        </p:nvSpPr>
        <p:spPr>
          <a:xfrm>
            <a:off x="838200" y="0"/>
            <a:ext cx="10515600" cy="1281794"/>
          </a:xfrm>
        </p:spPr>
        <p:txBody>
          <a:bodyPr/>
          <a:lstStyle/>
          <a:p>
            <a:r>
              <a:rPr lang="it-IT"/>
              <a:t>Fare clic per modificare lo stile del titolo dello schema</a:t>
            </a:r>
          </a:p>
        </p:txBody>
      </p:sp>
    </p:spTree>
    <p:extLst>
      <p:ext uri="{BB962C8B-B14F-4D97-AF65-F5344CB8AC3E}">
        <p14:creationId xmlns:p14="http://schemas.microsoft.com/office/powerpoint/2010/main" val="216218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stro Diapositiva testo centrale">
    <p:spTree>
      <p:nvGrpSpPr>
        <p:cNvPr id="1" name=""/>
        <p:cNvGrpSpPr/>
        <p:nvPr/>
      </p:nvGrpSpPr>
      <p:grpSpPr>
        <a:xfrm>
          <a:off x="0" y="0"/>
          <a:ext cx="0" cy="0"/>
          <a:chOff x="0" y="0"/>
          <a:chExt cx="0" cy="0"/>
        </a:xfrm>
      </p:grpSpPr>
      <p:sp>
        <p:nvSpPr>
          <p:cNvPr id="7" name="Sottotitolo 2">
            <a:extLst>
              <a:ext uri="{FF2B5EF4-FFF2-40B4-BE49-F238E27FC236}">
                <a16:creationId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grpSp>
        <p:nvGrpSpPr>
          <p:cNvPr id="9" name="Gruppo 8">
            <a:extLst>
              <a:ext uri="{FF2B5EF4-FFF2-40B4-BE49-F238E27FC236}">
                <a16:creationId xmlns:a16="http://schemas.microsoft.com/office/drawing/2014/main" id="{0C458D6D-E237-4332-913C-0B4B24F83599}"/>
              </a:ext>
            </a:extLst>
          </p:cNvPr>
          <p:cNvGrpSpPr/>
          <p:nvPr userDrawn="1"/>
        </p:nvGrpSpPr>
        <p:grpSpPr>
          <a:xfrm>
            <a:off x="334734" y="2522084"/>
            <a:ext cx="3661684" cy="3068366"/>
            <a:chOff x="326570" y="2162856"/>
            <a:chExt cx="3661684" cy="3068366"/>
          </a:xfrm>
        </p:grpSpPr>
        <p:pic>
          <p:nvPicPr>
            <p:cNvPr id="10" name="Immagine 9">
              <a:extLst>
                <a:ext uri="{FF2B5EF4-FFF2-40B4-BE49-F238E27FC236}">
                  <a16:creationId xmlns:a16="http://schemas.microsoft.com/office/drawing/2014/main" id="{CFAA53E7-609B-45E2-A75A-D1B5F4EB0435}"/>
                </a:ext>
              </a:extLst>
            </p:cNvPr>
            <p:cNvPicPr>
              <a:picLocks noChangeAspect="1"/>
            </p:cNvPicPr>
            <p:nvPr/>
          </p:nvPicPr>
          <p:blipFill>
            <a:blip r:embed="rId2"/>
            <a:stretch>
              <a:fillRect/>
            </a:stretch>
          </p:blipFill>
          <p:spPr>
            <a:xfrm>
              <a:off x="326571" y="2162856"/>
              <a:ext cx="3661683" cy="564016"/>
            </a:xfrm>
            <a:prstGeom prst="rect">
              <a:avLst/>
            </a:prstGeom>
          </p:spPr>
        </p:pic>
        <p:sp>
          <p:nvSpPr>
            <p:cNvPr id="11" name="Sottotitolo 2">
              <a:extLst>
                <a:ext uri="{FF2B5EF4-FFF2-40B4-BE49-F238E27FC236}">
                  <a16:creationId xmlns:a16="http://schemas.microsoft.com/office/drawing/2014/main" id="{73500528-01B3-41A0-A64F-DC78BB9796D5}"/>
                </a:ext>
              </a:extLst>
            </p:cNvPr>
            <p:cNvSpPr txBox="1">
              <a:spLocks/>
            </p:cNvSpPr>
            <p:nvPr/>
          </p:nvSpPr>
          <p:spPr>
            <a:xfrm>
              <a:off x="326570" y="2702316"/>
              <a:ext cx="3661683" cy="2528906"/>
            </a:xfrm>
            <a:prstGeom prst="rect">
              <a:avLst/>
            </a:prstGeom>
            <a:ln>
              <a:solidFill>
                <a:srgbClr val="0070C0"/>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it-IT" sz="1800" dirty="0">
                  <a:solidFill>
                    <a:srgbClr val="E7E6E6">
                      <a:lumMod val="50000"/>
                    </a:srgbClr>
                  </a:solidFill>
                  <a:latin typeface="Playfair Display Medium" pitchFamily="2" charset="0"/>
                </a:rPr>
                <a:t>Casella di testo semplice con titolo in evidenza.</a:t>
              </a:r>
            </a:p>
          </p:txBody>
        </p:sp>
        <p:sp>
          <p:nvSpPr>
            <p:cNvPr id="12" name="Sottotitolo 2">
              <a:extLst>
                <a:ext uri="{FF2B5EF4-FFF2-40B4-BE49-F238E27FC236}">
                  <a16:creationId xmlns:a16="http://schemas.microsoft.com/office/drawing/2014/main" id="{43CAF5E5-AE62-42F2-87DB-428A49D72209}"/>
                </a:ext>
              </a:extLst>
            </p:cNvPr>
            <p:cNvSpPr txBox="1">
              <a:spLocks/>
            </p:cNvSpPr>
            <p:nvPr/>
          </p:nvSpPr>
          <p:spPr>
            <a:xfrm>
              <a:off x="522169" y="2223179"/>
              <a:ext cx="3272182" cy="47913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solidFill>
                    <a:srgbClr val="FFFFFF"/>
                  </a:solidFill>
                  <a:latin typeface="Playfair Display Medium" pitchFamily="2" charset="0"/>
                </a:rPr>
                <a:t>Titolo casella di testo</a:t>
              </a:r>
            </a:p>
          </p:txBody>
        </p:sp>
      </p:grpSp>
      <p:sp>
        <p:nvSpPr>
          <p:cNvPr id="3" name="Segnaposto immagine 2">
            <a:extLst>
              <a:ext uri="{FF2B5EF4-FFF2-40B4-BE49-F238E27FC236}">
                <a16:creationId xmlns:a16="http://schemas.microsoft.com/office/drawing/2014/main" id="{5CAE99D9-5497-4229-807C-0D36EB24535E}"/>
              </a:ext>
            </a:extLst>
          </p:cNvPr>
          <p:cNvSpPr>
            <a:spLocks noGrp="1"/>
          </p:cNvSpPr>
          <p:nvPr>
            <p:ph type="pic" sz="quarter" idx="10"/>
          </p:nvPr>
        </p:nvSpPr>
        <p:spPr>
          <a:xfrm>
            <a:off x="6094413" y="2522538"/>
            <a:ext cx="6180137" cy="3082925"/>
          </a:xfrm>
          <a:prstGeom prst="rect">
            <a:avLst/>
          </a:prstGeom>
        </p:spPr>
        <p:txBody>
          <a:bodyPr/>
          <a:lstStyle/>
          <a:p>
            <a:endParaRPr lang="it-IT"/>
          </a:p>
        </p:txBody>
      </p:sp>
      <p:sp>
        <p:nvSpPr>
          <p:cNvPr id="4" name="Titolo 3">
            <a:extLst>
              <a:ext uri="{FF2B5EF4-FFF2-40B4-BE49-F238E27FC236}">
                <a16:creationId xmlns:a16="http://schemas.microsoft.com/office/drawing/2014/main" id="{2E33E024-B7BB-400F-B1CD-64AF23397908}"/>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161394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stro Diapositiva testo centrale">
    <p:spTree>
      <p:nvGrpSpPr>
        <p:cNvPr id="1" name=""/>
        <p:cNvGrpSpPr/>
        <p:nvPr/>
      </p:nvGrpSpPr>
      <p:grpSpPr>
        <a:xfrm>
          <a:off x="0" y="0"/>
          <a:ext cx="0" cy="0"/>
          <a:chOff x="0" y="0"/>
          <a:chExt cx="0" cy="0"/>
        </a:xfrm>
      </p:grpSpPr>
      <p:sp>
        <p:nvSpPr>
          <p:cNvPr id="7" name="Sottotitolo 2">
            <a:extLst>
              <a:ext uri="{FF2B5EF4-FFF2-40B4-BE49-F238E27FC236}">
                <a16:creationId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sp>
        <p:nvSpPr>
          <p:cNvPr id="8" name="Sottotitolo 2">
            <a:extLst>
              <a:ext uri="{FF2B5EF4-FFF2-40B4-BE49-F238E27FC236}">
                <a16:creationId xmlns:a16="http://schemas.microsoft.com/office/drawing/2014/main" id="{5F7B652D-27EC-4402-8D6D-D5D4D87E1204}"/>
              </a:ext>
            </a:extLst>
          </p:cNvPr>
          <p:cNvSpPr txBox="1">
            <a:spLocks/>
          </p:cNvSpPr>
          <p:nvPr userDrawn="1"/>
        </p:nvSpPr>
        <p:spPr>
          <a:xfrm>
            <a:off x="1523999" y="3055465"/>
            <a:ext cx="9195707" cy="708271"/>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it-IT" sz="1800" dirty="0">
                <a:solidFill>
                  <a:schemeClr val="bg2">
                    <a:lumMod val="50000"/>
                  </a:schemeClr>
                </a:solidFill>
                <a:latin typeface="Playfair Display Medium" pitchFamily="2" charset="0"/>
              </a:rPr>
              <a:t>Inserire qui il testo cercando di non scendere al di sotto dei 12 punti per consentire la massima leggibilità</a:t>
            </a:r>
          </a:p>
        </p:txBody>
      </p:sp>
      <p:sp>
        <p:nvSpPr>
          <p:cNvPr id="2" name="Titolo 1">
            <a:extLst>
              <a:ext uri="{FF2B5EF4-FFF2-40B4-BE49-F238E27FC236}">
                <a16:creationId xmlns:a16="http://schemas.microsoft.com/office/drawing/2014/main" id="{5BEBB45C-8200-4CEF-B99F-8D23C4E58C71}"/>
              </a:ext>
            </a:extLst>
          </p:cNvPr>
          <p:cNvSpPr>
            <a:spLocks noGrp="1"/>
          </p:cNvSpPr>
          <p:nvPr>
            <p:ph type="title"/>
          </p:nvPr>
        </p:nvSpPr>
        <p:spPr>
          <a:xfrm>
            <a:off x="838200" y="0"/>
            <a:ext cx="10515600" cy="1281794"/>
          </a:xfrm>
        </p:spPr>
        <p:txBody>
          <a:bodyPr/>
          <a:lstStyle/>
          <a:p>
            <a:r>
              <a:rPr lang="it-IT"/>
              <a:t>Fare clic per modificare lo stile del titolo dello schema</a:t>
            </a:r>
          </a:p>
        </p:txBody>
      </p:sp>
    </p:spTree>
    <p:extLst>
      <p:ext uri="{BB962C8B-B14F-4D97-AF65-F5344CB8AC3E}">
        <p14:creationId xmlns:p14="http://schemas.microsoft.com/office/powerpoint/2010/main" val="3459192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Mastro Diapositiva punto elenco">
    <p:spTree>
      <p:nvGrpSpPr>
        <p:cNvPr id="1" name=""/>
        <p:cNvGrpSpPr/>
        <p:nvPr/>
      </p:nvGrpSpPr>
      <p:grpSpPr>
        <a:xfrm>
          <a:off x="0" y="0"/>
          <a:ext cx="0" cy="0"/>
          <a:chOff x="0" y="0"/>
          <a:chExt cx="0" cy="0"/>
        </a:xfrm>
      </p:grpSpPr>
      <p:sp>
        <p:nvSpPr>
          <p:cNvPr id="7" name="Sottotitolo 2">
            <a:extLst>
              <a:ext uri="{FF2B5EF4-FFF2-40B4-BE49-F238E27FC236}">
                <a16:creationId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grpSp>
        <p:nvGrpSpPr>
          <p:cNvPr id="9" name="Gruppo 8">
            <a:extLst>
              <a:ext uri="{FF2B5EF4-FFF2-40B4-BE49-F238E27FC236}">
                <a16:creationId xmlns:a16="http://schemas.microsoft.com/office/drawing/2014/main" id="{0C458D6D-E237-4332-913C-0B4B24F83599}"/>
              </a:ext>
            </a:extLst>
          </p:cNvPr>
          <p:cNvGrpSpPr/>
          <p:nvPr userDrawn="1"/>
        </p:nvGrpSpPr>
        <p:grpSpPr>
          <a:xfrm>
            <a:off x="334734" y="2522084"/>
            <a:ext cx="3661684" cy="3068366"/>
            <a:chOff x="326570" y="2162856"/>
            <a:chExt cx="3661684" cy="3068366"/>
          </a:xfrm>
        </p:grpSpPr>
        <p:pic>
          <p:nvPicPr>
            <p:cNvPr id="10" name="Immagine 9">
              <a:extLst>
                <a:ext uri="{FF2B5EF4-FFF2-40B4-BE49-F238E27FC236}">
                  <a16:creationId xmlns:a16="http://schemas.microsoft.com/office/drawing/2014/main" id="{CFAA53E7-609B-45E2-A75A-D1B5F4EB0435}"/>
                </a:ext>
              </a:extLst>
            </p:cNvPr>
            <p:cNvPicPr>
              <a:picLocks noChangeAspect="1"/>
            </p:cNvPicPr>
            <p:nvPr/>
          </p:nvPicPr>
          <p:blipFill>
            <a:blip r:embed="rId2"/>
            <a:stretch>
              <a:fillRect/>
            </a:stretch>
          </p:blipFill>
          <p:spPr>
            <a:xfrm>
              <a:off x="326571" y="2162856"/>
              <a:ext cx="3661683" cy="564016"/>
            </a:xfrm>
            <a:prstGeom prst="rect">
              <a:avLst/>
            </a:prstGeom>
          </p:spPr>
        </p:pic>
        <p:sp>
          <p:nvSpPr>
            <p:cNvPr id="11" name="Sottotitolo 2">
              <a:extLst>
                <a:ext uri="{FF2B5EF4-FFF2-40B4-BE49-F238E27FC236}">
                  <a16:creationId xmlns:a16="http://schemas.microsoft.com/office/drawing/2014/main" id="{73500528-01B3-41A0-A64F-DC78BB9796D5}"/>
                </a:ext>
              </a:extLst>
            </p:cNvPr>
            <p:cNvSpPr txBox="1">
              <a:spLocks/>
            </p:cNvSpPr>
            <p:nvPr/>
          </p:nvSpPr>
          <p:spPr>
            <a:xfrm>
              <a:off x="326570" y="2702316"/>
              <a:ext cx="3661683" cy="2528906"/>
            </a:xfrm>
            <a:prstGeom prst="rect">
              <a:avLst/>
            </a:prstGeom>
            <a:ln>
              <a:solidFill>
                <a:srgbClr val="0070C0"/>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pPr>
              <a:r>
                <a:rPr lang="it-IT" sz="1800" dirty="0">
                  <a:solidFill>
                    <a:srgbClr val="E7E6E6">
                      <a:lumMod val="50000"/>
                    </a:srgbClr>
                  </a:solidFill>
                  <a:latin typeface="Playfair Display Medium" pitchFamily="2" charset="0"/>
                </a:rPr>
                <a:t>Casella di testo punto elenco</a:t>
              </a:r>
            </a:p>
            <a:p>
              <a:pPr marL="285750" indent="-285750" algn="l">
                <a:lnSpc>
                  <a:spcPct val="100000"/>
                </a:lnSpc>
                <a:spcBef>
                  <a:spcPts val="0"/>
                </a:spcBef>
                <a:spcAft>
                  <a:spcPts val="600"/>
                </a:spcAft>
                <a:buFont typeface="Arial" panose="020B0604020202020204" pitchFamily="34" charset="0"/>
                <a:buChar char="•"/>
              </a:pPr>
              <a:r>
                <a:rPr lang="it-IT" sz="1800" dirty="0">
                  <a:solidFill>
                    <a:srgbClr val="E7E6E6">
                      <a:lumMod val="50000"/>
                    </a:srgbClr>
                  </a:solidFill>
                  <a:latin typeface="Playfair Display Medium" pitchFamily="2" charset="0"/>
                </a:rPr>
                <a:t>Riga uno</a:t>
              </a:r>
            </a:p>
            <a:p>
              <a:pPr marL="285750" indent="-285750" algn="l">
                <a:lnSpc>
                  <a:spcPct val="100000"/>
                </a:lnSpc>
                <a:spcBef>
                  <a:spcPts val="0"/>
                </a:spcBef>
                <a:spcAft>
                  <a:spcPts val="600"/>
                </a:spcAft>
                <a:buFont typeface="Arial" panose="020B0604020202020204" pitchFamily="34" charset="0"/>
                <a:buChar char="•"/>
              </a:pPr>
              <a:r>
                <a:rPr lang="it-IT" sz="1800" dirty="0">
                  <a:solidFill>
                    <a:srgbClr val="E7E6E6">
                      <a:lumMod val="50000"/>
                    </a:srgbClr>
                  </a:solidFill>
                  <a:latin typeface="Playfair Display Medium" pitchFamily="2" charset="0"/>
                </a:rPr>
                <a:t>Riga due</a:t>
              </a:r>
            </a:p>
            <a:p>
              <a:pPr marL="285750" indent="-285750" algn="l">
                <a:lnSpc>
                  <a:spcPct val="100000"/>
                </a:lnSpc>
                <a:spcBef>
                  <a:spcPts val="0"/>
                </a:spcBef>
                <a:spcAft>
                  <a:spcPts val="600"/>
                </a:spcAft>
                <a:buFont typeface="Arial" panose="020B0604020202020204" pitchFamily="34" charset="0"/>
                <a:buChar char="•"/>
              </a:pPr>
              <a:r>
                <a:rPr lang="it-IT" sz="1800" dirty="0">
                  <a:solidFill>
                    <a:srgbClr val="E7E6E6">
                      <a:lumMod val="50000"/>
                    </a:srgbClr>
                  </a:solidFill>
                  <a:latin typeface="Playfair Display Medium" pitchFamily="2" charset="0"/>
                </a:rPr>
                <a:t>Riga tre</a:t>
              </a:r>
            </a:p>
            <a:p>
              <a:pPr marL="285750" indent="-285750" algn="l">
                <a:lnSpc>
                  <a:spcPct val="100000"/>
                </a:lnSpc>
                <a:spcBef>
                  <a:spcPts val="0"/>
                </a:spcBef>
                <a:spcAft>
                  <a:spcPts val="600"/>
                </a:spcAft>
                <a:buFont typeface="Arial" panose="020B0604020202020204" pitchFamily="34" charset="0"/>
                <a:buChar char="•"/>
              </a:pPr>
              <a:r>
                <a:rPr lang="it-IT" sz="1800" dirty="0">
                  <a:solidFill>
                    <a:srgbClr val="E7E6E6">
                      <a:lumMod val="50000"/>
                    </a:srgbClr>
                  </a:solidFill>
                  <a:latin typeface="Playfair Display Medium" pitchFamily="2" charset="0"/>
                </a:rPr>
                <a:t>Riga quattro</a:t>
              </a:r>
            </a:p>
          </p:txBody>
        </p:sp>
        <p:sp>
          <p:nvSpPr>
            <p:cNvPr id="12" name="Sottotitolo 2">
              <a:extLst>
                <a:ext uri="{FF2B5EF4-FFF2-40B4-BE49-F238E27FC236}">
                  <a16:creationId xmlns:a16="http://schemas.microsoft.com/office/drawing/2014/main" id="{43CAF5E5-AE62-42F2-87DB-428A49D72209}"/>
                </a:ext>
              </a:extLst>
            </p:cNvPr>
            <p:cNvSpPr txBox="1">
              <a:spLocks/>
            </p:cNvSpPr>
            <p:nvPr/>
          </p:nvSpPr>
          <p:spPr>
            <a:xfrm>
              <a:off x="522169" y="2223179"/>
              <a:ext cx="3272182" cy="47913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solidFill>
                    <a:srgbClr val="FFFFFF"/>
                  </a:solidFill>
                  <a:latin typeface="Playfair Display Medium" pitchFamily="2" charset="0"/>
                </a:rPr>
                <a:t>Titolo casella di testo</a:t>
              </a:r>
            </a:p>
          </p:txBody>
        </p:sp>
      </p:grpSp>
      <p:sp>
        <p:nvSpPr>
          <p:cNvPr id="3" name="Segnaposto immagine 2">
            <a:extLst>
              <a:ext uri="{FF2B5EF4-FFF2-40B4-BE49-F238E27FC236}">
                <a16:creationId xmlns:a16="http://schemas.microsoft.com/office/drawing/2014/main" id="{5CAE99D9-5497-4229-807C-0D36EB24535E}"/>
              </a:ext>
            </a:extLst>
          </p:cNvPr>
          <p:cNvSpPr>
            <a:spLocks noGrp="1"/>
          </p:cNvSpPr>
          <p:nvPr>
            <p:ph type="pic" sz="quarter" idx="10"/>
          </p:nvPr>
        </p:nvSpPr>
        <p:spPr>
          <a:xfrm>
            <a:off x="6094413" y="2522538"/>
            <a:ext cx="6180137" cy="3082925"/>
          </a:xfrm>
          <a:prstGeom prst="rect">
            <a:avLst/>
          </a:prstGeom>
        </p:spPr>
        <p:txBody>
          <a:bodyPr/>
          <a:lstStyle/>
          <a:p>
            <a:endParaRPr lang="it-IT"/>
          </a:p>
        </p:txBody>
      </p:sp>
    </p:spTree>
    <p:extLst>
      <p:ext uri="{BB962C8B-B14F-4D97-AF65-F5344CB8AC3E}">
        <p14:creationId xmlns:p14="http://schemas.microsoft.com/office/powerpoint/2010/main" val="879469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05374F-5DEE-454C-9753-D02D1F5E562A}"/>
              </a:ext>
            </a:extLst>
          </p:cNvPr>
          <p:cNvSpPr>
            <a:spLocks noGrp="1"/>
          </p:cNvSpPr>
          <p:nvPr>
            <p:ph type="title" hasCustomPrompt="1"/>
          </p:nvPr>
        </p:nvSpPr>
        <p:spPr>
          <a:xfrm>
            <a:off x="903515" y="0"/>
            <a:ext cx="10515600" cy="1275153"/>
          </a:xfrm>
          <a:prstGeom prst="rect">
            <a:avLst/>
          </a:prstGeom>
        </p:spPr>
        <p:txBody>
          <a:bodyPr/>
          <a:lstStyle>
            <a:lvl1pPr algn="ctr">
              <a:defRPr/>
            </a:lvl1pPr>
          </a:lstStyle>
          <a:p>
            <a:r>
              <a:rPr lang="it-IT" dirty="0"/>
              <a:t>Fare clic inserire il titolo</a:t>
            </a:r>
          </a:p>
        </p:txBody>
      </p:sp>
    </p:spTree>
    <p:extLst>
      <p:ext uri="{BB962C8B-B14F-4D97-AF65-F5344CB8AC3E}">
        <p14:creationId xmlns:p14="http://schemas.microsoft.com/office/powerpoint/2010/main" val="2252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23CB12-6CD3-447D-8067-C4636FC105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20D99AB-C1FE-40CB-92A9-3FD6DA8293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B7C4428-4946-4877-8A31-D5005FC11074}"/>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5" name="Segnaposto piè di pagina 4">
            <a:extLst>
              <a:ext uri="{FF2B5EF4-FFF2-40B4-BE49-F238E27FC236}">
                <a16:creationId xmlns:a16="http://schemas.microsoft.com/office/drawing/2014/main" id="{01514C1E-E661-42A4-B3D5-2F021FC5060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EED18C3-97EA-48C7-A42F-5722D4D52288}"/>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4944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stro Diapositiva testo centrale">
    <p:spTree>
      <p:nvGrpSpPr>
        <p:cNvPr id="1" name=""/>
        <p:cNvGrpSpPr/>
        <p:nvPr/>
      </p:nvGrpSpPr>
      <p:grpSpPr>
        <a:xfrm>
          <a:off x="0" y="0"/>
          <a:ext cx="0" cy="0"/>
          <a:chOff x="0" y="0"/>
          <a:chExt cx="0" cy="0"/>
        </a:xfrm>
      </p:grpSpPr>
      <p:sp>
        <p:nvSpPr>
          <p:cNvPr id="7" name="Sottotitolo 2">
            <a:extLst>
              <a:ext uri="{FF2B5EF4-FFF2-40B4-BE49-F238E27FC236}">
                <a16:creationId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grpSp>
        <p:nvGrpSpPr>
          <p:cNvPr id="9" name="Gruppo 8">
            <a:extLst>
              <a:ext uri="{FF2B5EF4-FFF2-40B4-BE49-F238E27FC236}">
                <a16:creationId xmlns:a16="http://schemas.microsoft.com/office/drawing/2014/main" id="{0C458D6D-E237-4332-913C-0B4B24F83599}"/>
              </a:ext>
            </a:extLst>
          </p:cNvPr>
          <p:cNvGrpSpPr/>
          <p:nvPr userDrawn="1"/>
        </p:nvGrpSpPr>
        <p:grpSpPr>
          <a:xfrm>
            <a:off x="334734" y="2522084"/>
            <a:ext cx="3661684" cy="3068366"/>
            <a:chOff x="326570" y="2162856"/>
            <a:chExt cx="3661684" cy="3068366"/>
          </a:xfrm>
        </p:grpSpPr>
        <p:pic>
          <p:nvPicPr>
            <p:cNvPr id="10" name="Immagine 9">
              <a:extLst>
                <a:ext uri="{FF2B5EF4-FFF2-40B4-BE49-F238E27FC236}">
                  <a16:creationId xmlns:a16="http://schemas.microsoft.com/office/drawing/2014/main" id="{CFAA53E7-609B-45E2-A75A-D1B5F4EB0435}"/>
                </a:ext>
              </a:extLst>
            </p:cNvPr>
            <p:cNvPicPr>
              <a:picLocks noChangeAspect="1"/>
            </p:cNvPicPr>
            <p:nvPr/>
          </p:nvPicPr>
          <p:blipFill>
            <a:blip r:embed="rId2"/>
            <a:stretch>
              <a:fillRect/>
            </a:stretch>
          </p:blipFill>
          <p:spPr>
            <a:xfrm>
              <a:off x="326571" y="2162856"/>
              <a:ext cx="3661683" cy="564016"/>
            </a:xfrm>
            <a:prstGeom prst="rect">
              <a:avLst/>
            </a:prstGeom>
          </p:spPr>
        </p:pic>
        <p:sp>
          <p:nvSpPr>
            <p:cNvPr id="11" name="Sottotitolo 2">
              <a:extLst>
                <a:ext uri="{FF2B5EF4-FFF2-40B4-BE49-F238E27FC236}">
                  <a16:creationId xmlns:a16="http://schemas.microsoft.com/office/drawing/2014/main" id="{73500528-01B3-41A0-A64F-DC78BB9796D5}"/>
                </a:ext>
              </a:extLst>
            </p:cNvPr>
            <p:cNvSpPr txBox="1">
              <a:spLocks/>
            </p:cNvSpPr>
            <p:nvPr/>
          </p:nvSpPr>
          <p:spPr>
            <a:xfrm>
              <a:off x="326570" y="2702316"/>
              <a:ext cx="3661683" cy="2528906"/>
            </a:xfrm>
            <a:prstGeom prst="rect">
              <a:avLst/>
            </a:prstGeom>
            <a:ln>
              <a:solidFill>
                <a:srgbClr val="0070C0"/>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it-IT" sz="1800" dirty="0">
                  <a:solidFill>
                    <a:schemeClr val="bg2">
                      <a:lumMod val="50000"/>
                    </a:schemeClr>
                  </a:solidFill>
                  <a:latin typeface="Playfair Display Medium" pitchFamily="2" charset="0"/>
                </a:rPr>
                <a:t>Casella di testo semplice con titolo in evidenza.</a:t>
              </a:r>
            </a:p>
          </p:txBody>
        </p:sp>
        <p:sp>
          <p:nvSpPr>
            <p:cNvPr id="12" name="Sottotitolo 2">
              <a:extLst>
                <a:ext uri="{FF2B5EF4-FFF2-40B4-BE49-F238E27FC236}">
                  <a16:creationId xmlns:a16="http://schemas.microsoft.com/office/drawing/2014/main" id="{43CAF5E5-AE62-42F2-87DB-428A49D72209}"/>
                </a:ext>
              </a:extLst>
            </p:cNvPr>
            <p:cNvSpPr txBox="1">
              <a:spLocks/>
            </p:cNvSpPr>
            <p:nvPr/>
          </p:nvSpPr>
          <p:spPr>
            <a:xfrm>
              <a:off x="522169" y="2223179"/>
              <a:ext cx="3272182" cy="47913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solidFill>
                    <a:schemeClr val="bg1"/>
                  </a:solidFill>
                  <a:latin typeface="Playfair Display Medium" pitchFamily="2" charset="0"/>
                </a:rPr>
                <a:t>Titolo casella di testo</a:t>
              </a:r>
            </a:p>
          </p:txBody>
        </p:sp>
      </p:grpSp>
      <p:sp>
        <p:nvSpPr>
          <p:cNvPr id="3" name="Segnaposto immagine 2">
            <a:extLst>
              <a:ext uri="{FF2B5EF4-FFF2-40B4-BE49-F238E27FC236}">
                <a16:creationId xmlns:a16="http://schemas.microsoft.com/office/drawing/2014/main" id="{5CAE99D9-5497-4229-807C-0D36EB24535E}"/>
              </a:ext>
            </a:extLst>
          </p:cNvPr>
          <p:cNvSpPr>
            <a:spLocks noGrp="1"/>
          </p:cNvSpPr>
          <p:nvPr>
            <p:ph type="pic" sz="quarter" idx="10"/>
          </p:nvPr>
        </p:nvSpPr>
        <p:spPr>
          <a:xfrm>
            <a:off x="6094413" y="2522538"/>
            <a:ext cx="6180137" cy="3082925"/>
          </a:xfrm>
          <a:prstGeom prst="rect">
            <a:avLst/>
          </a:prstGeom>
        </p:spPr>
        <p:txBody>
          <a:bodyPr/>
          <a:lstStyle/>
          <a:p>
            <a:endParaRPr lang="it-IT"/>
          </a:p>
        </p:txBody>
      </p:sp>
      <p:sp>
        <p:nvSpPr>
          <p:cNvPr id="4" name="Titolo 3">
            <a:extLst>
              <a:ext uri="{FF2B5EF4-FFF2-40B4-BE49-F238E27FC236}">
                <a16:creationId xmlns:a16="http://schemas.microsoft.com/office/drawing/2014/main" id="{2E33E024-B7BB-400F-B1CD-64AF23397908}"/>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31191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astro Diapositiva punto elenco">
    <p:spTree>
      <p:nvGrpSpPr>
        <p:cNvPr id="1" name=""/>
        <p:cNvGrpSpPr/>
        <p:nvPr/>
      </p:nvGrpSpPr>
      <p:grpSpPr>
        <a:xfrm>
          <a:off x="0" y="0"/>
          <a:ext cx="0" cy="0"/>
          <a:chOff x="0" y="0"/>
          <a:chExt cx="0" cy="0"/>
        </a:xfrm>
      </p:grpSpPr>
      <p:sp>
        <p:nvSpPr>
          <p:cNvPr id="7" name="Sottotitolo 2">
            <a:extLst>
              <a:ext uri="{FF2B5EF4-FFF2-40B4-BE49-F238E27FC236}">
                <a16:creationId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grpSp>
        <p:nvGrpSpPr>
          <p:cNvPr id="9" name="Gruppo 8">
            <a:extLst>
              <a:ext uri="{FF2B5EF4-FFF2-40B4-BE49-F238E27FC236}">
                <a16:creationId xmlns:a16="http://schemas.microsoft.com/office/drawing/2014/main" id="{0C458D6D-E237-4332-913C-0B4B24F83599}"/>
              </a:ext>
            </a:extLst>
          </p:cNvPr>
          <p:cNvGrpSpPr/>
          <p:nvPr userDrawn="1"/>
        </p:nvGrpSpPr>
        <p:grpSpPr>
          <a:xfrm>
            <a:off x="334734" y="2522084"/>
            <a:ext cx="3661684" cy="3068366"/>
            <a:chOff x="326570" y="2162856"/>
            <a:chExt cx="3661684" cy="3068366"/>
          </a:xfrm>
        </p:grpSpPr>
        <p:pic>
          <p:nvPicPr>
            <p:cNvPr id="10" name="Immagine 9">
              <a:extLst>
                <a:ext uri="{FF2B5EF4-FFF2-40B4-BE49-F238E27FC236}">
                  <a16:creationId xmlns:a16="http://schemas.microsoft.com/office/drawing/2014/main" id="{CFAA53E7-609B-45E2-A75A-D1B5F4EB0435}"/>
                </a:ext>
              </a:extLst>
            </p:cNvPr>
            <p:cNvPicPr>
              <a:picLocks noChangeAspect="1"/>
            </p:cNvPicPr>
            <p:nvPr/>
          </p:nvPicPr>
          <p:blipFill>
            <a:blip r:embed="rId2"/>
            <a:stretch>
              <a:fillRect/>
            </a:stretch>
          </p:blipFill>
          <p:spPr>
            <a:xfrm>
              <a:off x="326571" y="2162856"/>
              <a:ext cx="3661683" cy="564016"/>
            </a:xfrm>
            <a:prstGeom prst="rect">
              <a:avLst/>
            </a:prstGeom>
          </p:spPr>
        </p:pic>
        <p:sp>
          <p:nvSpPr>
            <p:cNvPr id="11" name="Sottotitolo 2">
              <a:extLst>
                <a:ext uri="{FF2B5EF4-FFF2-40B4-BE49-F238E27FC236}">
                  <a16:creationId xmlns:a16="http://schemas.microsoft.com/office/drawing/2014/main" id="{73500528-01B3-41A0-A64F-DC78BB9796D5}"/>
                </a:ext>
              </a:extLst>
            </p:cNvPr>
            <p:cNvSpPr txBox="1">
              <a:spLocks/>
            </p:cNvSpPr>
            <p:nvPr/>
          </p:nvSpPr>
          <p:spPr>
            <a:xfrm>
              <a:off x="326570" y="2702316"/>
              <a:ext cx="3661683" cy="2528906"/>
            </a:xfrm>
            <a:prstGeom prst="rect">
              <a:avLst/>
            </a:prstGeom>
            <a:ln>
              <a:solidFill>
                <a:srgbClr val="0070C0"/>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pPr>
              <a:r>
                <a:rPr lang="it-IT" sz="1800" dirty="0">
                  <a:solidFill>
                    <a:schemeClr val="bg2">
                      <a:lumMod val="50000"/>
                    </a:schemeClr>
                  </a:solidFill>
                  <a:latin typeface="Playfair Display Medium" pitchFamily="2" charset="0"/>
                </a:rPr>
                <a:t>Casella di testo punto elenco</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uno</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due</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tre</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quattro</a:t>
              </a:r>
            </a:p>
          </p:txBody>
        </p:sp>
        <p:sp>
          <p:nvSpPr>
            <p:cNvPr id="12" name="Sottotitolo 2">
              <a:extLst>
                <a:ext uri="{FF2B5EF4-FFF2-40B4-BE49-F238E27FC236}">
                  <a16:creationId xmlns:a16="http://schemas.microsoft.com/office/drawing/2014/main" id="{43CAF5E5-AE62-42F2-87DB-428A49D72209}"/>
                </a:ext>
              </a:extLst>
            </p:cNvPr>
            <p:cNvSpPr txBox="1">
              <a:spLocks/>
            </p:cNvSpPr>
            <p:nvPr/>
          </p:nvSpPr>
          <p:spPr>
            <a:xfrm>
              <a:off x="522169" y="2223179"/>
              <a:ext cx="3272182" cy="47913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solidFill>
                    <a:schemeClr val="bg1"/>
                  </a:solidFill>
                  <a:latin typeface="Playfair Display Medium" pitchFamily="2" charset="0"/>
                </a:rPr>
                <a:t>Titolo casella di testo</a:t>
              </a:r>
            </a:p>
          </p:txBody>
        </p:sp>
      </p:grpSp>
      <p:sp>
        <p:nvSpPr>
          <p:cNvPr id="3" name="Segnaposto immagine 2">
            <a:extLst>
              <a:ext uri="{FF2B5EF4-FFF2-40B4-BE49-F238E27FC236}">
                <a16:creationId xmlns:a16="http://schemas.microsoft.com/office/drawing/2014/main" id="{5CAE99D9-5497-4229-807C-0D36EB24535E}"/>
              </a:ext>
            </a:extLst>
          </p:cNvPr>
          <p:cNvSpPr>
            <a:spLocks noGrp="1"/>
          </p:cNvSpPr>
          <p:nvPr>
            <p:ph type="pic" sz="quarter" idx="10"/>
          </p:nvPr>
        </p:nvSpPr>
        <p:spPr>
          <a:xfrm>
            <a:off x="6094413" y="2522538"/>
            <a:ext cx="6180137" cy="3082925"/>
          </a:xfrm>
          <a:prstGeom prst="rect">
            <a:avLst/>
          </a:prstGeom>
        </p:spPr>
        <p:txBody>
          <a:bodyPr/>
          <a:lstStyle/>
          <a:p>
            <a:endParaRPr lang="it-IT"/>
          </a:p>
        </p:txBody>
      </p:sp>
    </p:spTree>
    <p:extLst>
      <p:ext uri="{BB962C8B-B14F-4D97-AF65-F5344CB8AC3E}">
        <p14:creationId xmlns:p14="http://schemas.microsoft.com/office/powerpoint/2010/main" val="270377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05374F-5DEE-454C-9753-D02D1F5E562A}"/>
              </a:ext>
            </a:extLst>
          </p:cNvPr>
          <p:cNvSpPr>
            <a:spLocks noGrp="1"/>
          </p:cNvSpPr>
          <p:nvPr>
            <p:ph type="title" hasCustomPrompt="1"/>
          </p:nvPr>
        </p:nvSpPr>
        <p:spPr>
          <a:xfrm>
            <a:off x="903515" y="0"/>
            <a:ext cx="10515600" cy="1275153"/>
          </a:xfrm>
          <a:prstGeom prst="rect">
            <a:avLst/>
          </a:prstGeom>
        </p:spPr>
        <p:txBody>
          <a:bodyPr/>
          <a:lstStyle>
            <a:lvl1pPr algn="ctr">
              <a:defRPr/>
            </a:lvl1pPr>
          </a:lstStyle>
          <a:p>
            <a:r>
              <a:rPr lang="it-IT" dirty="0"/>
              <a:t>Fare clic inserire il titolo</a:t>
            </a:r>
          </a:p>
        </p:txBody>
      </p:sp>
    </p:spTree>
    <p:extLst>
      <p:ext uri="{BB962C8B-B14F-4D97-AF65-F5344CB8AC3E}">
        <p14:creationId xmlns:p14="http://schemas.microsoft.com/office/powerpoint/2010/main" val="307762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23CB12-6CD3-447D-8067-C4636FC105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20D99AB-C1FE-40CB-92A9-3FD6DA8293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B7C4428-4946-4877-8A31-D5005FC11074}"/>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5" name="Segnaposto piè di pagina 4">
            <a:extLst>
              <a:ext uri="{FF2B5EF4-FFF2-40B4-BE49-F238E27FC236}">
                <a16:creationId xmlns:a16="http://schemas.microsoft.com/office/drawing/2014/main" id="{01514C1E-E661-42A4-B3D5-2F021FC5060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EED18C3-97EA-48C7-A42F-5722D4D52288}"/>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50980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7F4C69-0EB1-47B2-96A0-2B27DA9B041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903CA5-2603-4C00-BCFD-DFEEC1BF0A5E}"/>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A4DF66-0268-468F-92EC-0ED04AF62C38}"/>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5" name="Segnaposto piè di pagina 4">
            <a:extLst>
              <a:ext uri="{FF2B5EF4-FFF2-40B4-BE49-F238E27FC236}">
                <a16:creationId xmlns:a16="http://schemas.microsoft.com/office/drawing/2014/main" id="{B9E8F248-32E1-48E2-B985-A8525E1C37E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36C43F46-588A-41B9-84E7-C8674387D5BE}"/>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2697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F365E-AADF-4C8B-B9AD-C1F4C29B11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E20D4A3-1630-46EB-A7A3-14CF3FABB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171F15-4F1E-454D-843D-14EFFFEB6D51}"/>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5" name="Segnaposto piè di pagina 4">
            <a:extLst>
              <a:ext uri="{FF2B5EF4-FFF2-40B4-BE49-F238E27FC236}">
                <a16:creationId xmlns:a16="http://schemas.microsoft.com/office/drawing/2014/main" id="{1317A6CD-2CC5-441D-8B71-178F70482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2B3E2B88-44FF-4223-9EFE-377B91223C0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95594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5063D-79DE-43F4-8D9B-25EA8A84657B}"/>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374702-1DA8-4122-9A96-F2AFD979DC0B}"/>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A1BFDD6-A607-4E0B-8733-5FBC7671E8FD}"/>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41DD9AC-A782-4D4E-9C15-A246B9B003A2}"/>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30/07/23</a:t>
            </a:fld>
            <a:endParaRPr lang="it-IT"/>
          </a:p>
        </p:txBody>
      </p:sp>
      <p:sp>
        <p:nvSpPr>
          <p:cNvPr id="6" name="Segnaposto piè di pagina 5">
            <a:extLst>
              <a:ext uri="{FF2B5EF4-FFF2-40B4-BE49-F238E27FC236}">
                <a16:creationId xmlns:a16="http://schemas.microsoft.com/office/drawing/2014/main" id="{37F4FF31-7235-467B-8F82-3D2AC6E214C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47700C6-4E22-41A8-9E82-DBE94B4EBBDD}"/>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101320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image" Target="../media/image3.svg"/><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EED30E7-D521-4406-AABD-1581F689E488}"/>
              </a:ext>
            </a:extLst>
          </p:cNvPr>
          <p:cNvPicPr>
            <a:picLocks noChangeAspect="1"/>
          </p:cNvPicPr>
          <p:nvPr userDrawn="1"/>
        </p:nvPicPr>
        <p:blipFill>
          <a:blip r:embed="rId7"/>
          <a:stretch>
            <a:fillRect/>
          </a:stretch>
        </p:blipFill>
        <p:spPr>
          <a:xfrm>
            <a:off x="0" y="6037488"/>
            <a:ext cx="12192000" cy="820511"/>
          </a:xfrm>
          <a:prstGeom prst="rect">
            <a:avLst/>
          </a:prstGeom>
        </p:spPr>
      </p:pic>
      <p:pic>
        <p:nvPicPr>
          <p:cNvPr id="8" name="Elemento grafico 7">
            <a:extLst>
              <a:ext uri="{FF2B5EF4-FFF2-40B4-BE49-F238E27FC236}">
                <a16:creationId xmlns:a16="http://schemas.microsoft.com/office/drawing/2014/main" id="{FCCD297D-7F9E-401D-A126-C031BAFEC6A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46780" y="6190573"/>
            <a:ext cx="5339071" cy="589869"/>
          </a:xfrm>
          <a:prstGeom prst="rect">
            <a:avLst/>
          </a:prstGeom>
        </p:spPr>
      </p:pic>
      <p:pic>
        <p:nvPicPr>
          <p:cNvPr id="10" name="Immagine 9">
            <a:extLst>
              <a:ext uri="{FF2B5EF4-FFF2-40B4-BE49-F238E27FC236}">
                <a16:creationId xmlns:a16="http://schemas.microsoft.com/office/drawing/2014/main" id="{C1329D02-6D0B-48A7-B3B6-E715E28BF5E5}"/>
              </a:ext>
            </a:extLst>
          </p:cNvPr>
          <p:cNvPicPr>
            <a:picLocks noChangeAspect="1"/>
          </p:cNvPicPr>
          <p:nvPr userDrawn="1"/>
        </p:nvPicPr>
        <p:blipFill>
          <a:blip r:embed="rId10"/>
          <a:stretch>
            <a:fillRect/>
          </a:stretch>
        </p:blipFill>
        <p:spPr>
          <a:xfrm>
            <a:off x="0" y="11216"/>
            <a:ext cx="12189951" cy="1263937"/>
          </a:xfrm>
          <a:prstGeom prst="rect">
            <a:avLst/>
          </a:prstGeom>
        </p:spPr>
      </p:pic>
      <p:sp>
        <p:nvSpPr>
          <p:cNvPr id="11" name="Titolo 1">
            <a:extLst>
              <a:ext uri="{FF2B5EF4-FFF2-40B4-BE49-F238E27FC236}">
                <a16:creationId xmlns:a16="http://schemas.microsoft.com/office/drawing/2014/main" id="{2F9466D8-B5C8-485C-8A1B-F3538190FCB6}"/>
              </a:ext>
            </a:extLst>
          </p:cNvPr>
          <p:cNvSpPr txBox="1">
            <a:spLocks/>
          </p:cNvSpPr>
          <p:nvPr userDrawn="1"/>
        </p:nvSpPr>
        <p:spPr>
          <a:xfrm>
            <a:off x="1524000" y="220437"/>
            <a:ext cx="9144000" cy="7796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sz="4800" dirty="0">
              <a:solidFill>
                <a:schemeClr val="bg1"/>
              </a:solidFill>
              <a:latin typeface="Playfair Display Medium" pitchFamily="2" charset="0"/>
            </a:endParaRPr>
          </a:p>
        </p:txBody>
      </p:sp>
      <p:sp>
        <p:nvSpPr>
          <p:cNvPr id="14" name="Segnaposto titolo 13">
            <a:extLst>
              <a:ext uri="{FF2B5EF4-FFF2-40B4-BE49-F238E27FC236}">
                <a16:creationId xmlns:a16="http://schemas.microsoft.com/office/drawing/2014/main" id="{DD726B15-A2E5-4C17-9575-CA657FF33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Tree>
    <p:extLst>
      <p:ext uri="{BB962C8B-B14F-4D97-AF65-F5344CB8AC3E}">
        <p14:creationId xmlns:p14="http://schemas.microsoft.com/office/powerpoint/2010/main" val="5778159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76"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id="{1D9B41FB-141C-4E31-B118-8056F4974A7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46780" y="6190573"/>
            <a:ext cx="5339071" cy="589869"/>
          </a:xfrm>
          <a:prstGeom prst="rect">
            <a:avLst/>
          </a:prstGeom>
        </p:spPr>
      </p:pic>
      <p:sp>
        <p:nvSpPr>
          <p:cNvPr id="10" name="Titolo 1">
            <a:extLst>
              <a:ext uri="{FF2B5EF4-FFF2-40B4-BE49-F238E27FC236}">
                <a16:creationId xmlns:a16="http://schemas.microsoft.com/office/drawing/2014/main" id="{0E22E14A-6F18-4A9F-8F71-2BD9F173FF44}"/>
              </a:ext>
            </a:extLst>
          </p:cNvPr>
          <p:cNvSpPr txBox="1">
            <a:spLocks/>
          </p:cNvSpPr>
          <p:nvPr userDrawn="1"/>
        </p:nvSpPr>
        <p:spPr>
          <a:xfrm>
            <a:off x="1524000" y="220437"/>
            <a:ext cx="9144000" cy="7796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sz="4800" dirty="0">
              <a:solidFill>
                <a:schemeClr val="bg1"/>
              </a:solidFill>
              <a:latin typeface="Playfair Display Medium" pitchFamily="2" charset="0"/>
            </a:endParaRPr>
          </a:p>
        </p:txBody>
      </p:sp>
    </p:spTree>
    <p:extLst>
      <p:ext uri="{BB962C8B-B14F-4D97-AF65-F5344CB8AC3E}">
        <p14:creationId xmlns:p14="http://schemas.microsoft.com/office/powerpoint/2010/main" val="9099861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EED30E7-D521-4406-AABD-1581F689E488}"/>
              </a:ext>
            </a:extLst>
          </p:cNvPr>
          <p:cNvPicPr>
            <a:picLocks noChangeAspect="1"/>
          </p:cNvPicPr>
          <p:nvPr userDrawn="1"/>
        </p:nvPicPr>
        <p:blipFill>
          <a:blip r:embed="rId8"/>
          <a:stretch>
            <a:fillRect/>
          </a:stretch>
        </p:blipFill>
        <p:spPr>
          <a:xfrm>
            <a:off x="0" y="6037488"/>
            <a:ext cx="12192000" cy="820511"/>
          </a:xfrm>
          <a:prstGeom prst="rect">
            <a:avLst/>
          </a:prstGeom>
        </p:spPr>
      </p:pic>
      <p:pic>
        <p:nvPicPr>
          <p:cNvPr id="8" name="Elemento grafico 7">
            <a:extLst>
              <a:ext uri="{FF2B5EF4-FFF2-40B4-BE49-F238E27FC236}">
                <a16:creationId xmlns:a16="http://schemas.microsoft.com/office/drawing/2014/main" id="{FCCD297D-7F9E-401D-A126-C031BAFEC6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646780" y="6190573"/>
            <a:ext cx="5339071" cy="589869"/>
          </a:xfrm>
          <a:prstGeom prst="rect">
            <a:avLst/>
          </a:prstGeom>
        </p:spPr>
      </p:pic>
      <p:pic>
        <p:nvPicPr>
          <p:cNvPr id="10" name="Immagine 9">
            <a:extLst>
              <a:ext uri="{FF2B5EF4-FFF2-40B4-BE49-F238E27FC236}">
                <a16:creationId xmlns:a16="http://schemas.microsoft.com/office/drawing/2014/main" id="{C1329D02-6D0B-48A7-B3B6-E715E28BF5E5}"/>
              </a:ext>
            </a:extLst>
          </p:cNvPr>
          <p:cNvPicPr>
            <a:picLocks noChangeAspect="1"/>
          </p:cNvPicPr>
          <p:nvPr userDrawn="1"/>
        </p:nvPicPr>
        <p:blipFill>
          <a:blip r:embed="rId11"/>
          <a:stretch>
            <a:fillRect/>
          </a:stretch>
        </p:blipFill>
        <p:spPr>
          <a:xfrm>
            <a:off x="0" y="11216"/>
            <a:ext cx="12189951" cy="1263937"/>
          </a:xfrm>
          <a:prstGeom prst="rect">
            <a:avLst/>
          </a:prstGeom>
        </p:spPr>
      </p:pic>
      <p:sp>
        <p:nvSpPr>
          <p:cNvPr id="11" name="Titolo 1">
            <a:extLst>
              <a:ext uri="{FF2B5EF4-FFF2-40B4-BE49-F238E27FC236}">
                <a16:creationId xmlns:a16="http://schemas.microsoft.com/office/drawing/2014/main" id="{2F9466D8-B5C8-485C-8A1B-F3538190FCB6}"/>
              </a:ext>
            </a:extLst>
          </p:cNvPr>
          <p:cNvSpPr txBox="1">
            <a:spLocks/>
          </p:cNvSpPr>
          <p:nvPr userDrawn="1"/>
        </p:nvSpPr>
        <p:spPr>
          <a:xfrm>
            <a:off x="1524000" y="220437"/>
            <a:ext cx="9144000" cy="7796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sz="4800" dirty="0">
              <a:solidFill>
                <a:srgbClr val="FFFFFF"/>
              </a:solidFill>
              <a:latin typeface="Playfair Display Medium" pitchFamily="2" charset="0"/>
            </a:endParaRPr>
          </a:p>
        </p:txBody>
      </p:sp>
      <p:sp>
        <p:nvSpPr>
          <p:cNvPr id="14" name="Segnaposto titolo 13">
            <a:extLst>
              <a:ext uri="{FF2B5EF4-FFF2-40B4-BE49-F238E27FC236}">
                <a16:creationId xmlns:a16="http://schemas.microsoft.com/office/drawing/2014/main" id="{DD726B15-A2E5-4C17-9575-CA657FF33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Tree>
    <p:extLst>
      <p:ext uri="{BB962C8B-B14F-4D97-AF65-F5344CB8AC3E}">
        <p14:creationId xmlns:p14="http://schemas.microsoft.com/office/powerpoint/2010/main" val="4012774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hyperlink" Target="https://www.bosettiegatti.eu/info/norme/statali/2023_0036.htm#007" TargetMode="External"/><Relationship Id="rId13" Type="http://schemas.openxmlformats.org/officeDocument/2006/relationships/hyperlink" Target="https://www.bosettiegatti.eu/info/norme/statali/2023_0036.htm#012" TargetMode="External"/><Relationship Id="rId3" Type="http://schemas.openxmlformats.org/officeDocument/2006/relationships/hyperlink" Target="https://www.bosettiegatti.eu/info/norme/statali/2023_0036.htm#002" TargetMode="External"/><Relationship Id="rId7" Type="http://schemas.openxmlformats.org/officeDocument/2006/relationships/hyperlink" Target="https://www.bosettiegatti.eu/info/norme/statali/2023_0036.htm#006" TargetMode="External"/><Relationship Id="rId12" Type="http://schemas.openxmlformats.org/officeDocument/2006/relationships/hyperlink" Target="https://www.bosettiegatti.eu/info/norme/statali/2023_0036.htm#011" TargetMode="External"/><Relationship Id="rId2" Type="http://schemas.openxmlformats.org/officeDocument/2006/relationships/hyperlink" Target="https://www.bosettiegatti.eu/info/norme/statali/2023_0036.htm#001" TargetMode="External"/><Relationship Id="rId1" Type="http://schemas.openxmlformats.org/officeDocument/2006/relationships/slideLayout" Target="../slideLayouts/slideLayout17.xml"/><Relationship Id="rId6" Type="http://schemas.openxmlformats.org/officeDocument/2006/relationships/hyperlink" Target="https://www.bosettiegatti.eu/info/norme/statali/2023_0036.htm#005" TargetMode="External"/><Relationship Id="rId11" Type="http://schemas.openxmlformats.org/officeDocument/2006/relationships/hyperlink" Target="https://www.bosettiegatti.eu/info/norme/statali/2023_0036.htm#010" TargetMode="External"/><Relationship Id="rId5" Type="http://schemas.openxmlformats.org/officeDocument/2006/relationships/hyperlink" Target="https://www.bosettiegatti.eu/info/norme/statali/2023_0036.htm#004" TargetMode="External"/><Relationship Id="rId10" Type="http://schemas.openxmlformats.org/officeDocument/2006/relationships/hyperlink" Target="https://www.bosettiegatti.eu/info/norme/statali/2023_0036.htm#009" TargetMode="External"/><Relationship Id="rId4" Type="http://schemas.openxmlformats.org/officeDocument/2006/relationships/hyperlink" Target="https://www.bosettiegatti.eu/info/norme/statali/2023_0036.htm#003" TargetMode="External"/><Relationship Id="rId9" Type="http://schemas.openxmlformats.org/officeDocument/2006/relationships/hyperlink" Target="https://www.bosettiegatti.eu/info/norme/statali/2023_0036.htm#00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https://www.bosettiegatti.eu/info/norme/statali/2023_0036.htm#015"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bosettiegatti.eu/info/norme/statali/2023_0036.htm#007" TargetMode="External"/><Relationship Id="rId13" Type="http://schemas.openxmlformats.org/officeDocument/2006/relationships/hyperlink" Target="https://www.bosettiegatti.eu/info/norme/statali/2023_0036.htm#012" TargetMode="External"/><Relationship Id="rId3" Type="http://schemas.openxmlformats.org/officeDocument/2006/relationships/hyperlink" Target="https://www.bosettiegatti.eu/info/norme/statali/2023_0036.htm#002" TargetMode="External"/><Relationship Id="rId7" Type="http://schemas.openxmlformats.org/officeDocument/2006/relationships/hyperlink" Target="https://www.bosettiegatti.eu/info/norme/statali/2023_0036.htm#006" TargetMode="External"/><Relationship Id="rId12" Type="http://schemas.openxmlformats.org/officeDocument/2006/relationships/hyperlink" Target="https://www.bosettiegatti.eu/info/norme/statali/2023_0036.htm#011" TargetMode="External"/><Relationship Id="rId2" Type="http://schemas.openxmlformats.org/officeDocument/2006/relationships/hyperlink" Target="https://www.bosettiegatti.eu/info/norme/statali/2023_0036.htm#001" TargetMode="External"/><Relationship Id="rId1" Type="http://schemas.openxmlformats.org/officeDocument/2006/relationships/slideLayout" Target="../slideLayouts/slideLayout17.xml"/><Relationship Id="rId6" Type="http://schemas.openxmlformats.org/officeDocument/2006/relationships/hyperlink" Target="https://www.bosettiegatti.eu/info/norme/statali/2023_0036.htm#005" TargetMode="External"/><Relationship Id="rId11" Type="http://schemas.openxmlformats.org/officeDocument/2006/relationships/hyperlink" Target="https://www.bosettiegatti.eu/info/norme/statali/2023_0036.htm#010" TargetMode="External"/><Relationship Id="rId5" Type="http://schemas.openxmlformats.org/officeDocument/2006/relationships/hyperlink" Target="https://www.bosettiegatti.eu/info/norme/statali/2023_0036.htm#004" TargetMode="External"/><Relationship Id="rId10" Type="http://schemas.openxmlformats.org/officeDocument/2006/relationships/hyperlink" Target="https://www.bosettiegatti.eu/info/norme/statali/2023_0036.htm#009" TargetMode="External"/><Relationship Id="rId4" Type="http://schemas.openxmlformats.org/officeDocument/2006/relationships/hyperlink" Target="https://www.bosettiegatti.eu/info/norme/statali/2023_0036.htm#003" TargetMode="External"/><Relationship Id="rId9" Type="http://schemas.openxmlformats.org/officeDocument/2006/relationships/hyperlink" Target="https://www.bosettiegatti.eu/info/norme/statali/2023_0036.htm#00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https://www.bosettiegatti.eu/info/norme/statali/2023_0036.htm#120" TargetMode="External"/><Relationship Id="rId2" Type="http://schemas.openxmlformats.org/officeDocument/2006/relationships/hyperlink" Target="https://www.bosettiegatti.eu/info/norme/statali/2023_0036.htm#060" TargetMode="Externa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hyperlink" Target="https://www.bosettiegatti.eu/info/norme/statali/2023_0036.htm#094" TargetMode="Externa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hyperlink" Target="https://www.bosettiegatti.eu/info/norme/statali/2023_0036.htm#110" TargetMode="Externa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hyperlink" Target="https://www.bosettiegatti.eu/info/norme/statali/1990_0241.htm"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hyperlink" Target="https://www.bosettiegatti.eu/info/norme/statali/2023_0036_A_I.htm#I.2" TargetMode="Externa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hyperlink" Target="https://www.bosettiegatti.eu/info/norme/statali/2023_0036_A_I.htm#I.2" TargetMode="Externa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3BA91403-75D1-4C0C-8519-D342FF1C911D}"/>
              </a:ext>
            </a:extLst>
          </p:cNvPr>
          <p:cNvPicPr>
            <a:picLocks noChangeAspect="1"/>
          </p:cNvPicPr>
          <p:nvPr/>
        </p:nvPicPr>
        <p:blipFill>
          <a:blip r:embed="rId2"/>
          <a:stretch>
            <a:fillRect/>
          </a:stretch>
        </p:blipFill>
        <p:spPr>
          <a:xfrm>
            <a:off x="0" y="1989120"/>
            <a:ext cx="12189951" cy="3594119"/>
          </a:xfrm>
          <a:prstGeom prst="rect">
            <a:avLst/>
          </a:prstGeom>
        </p:spPr>
      </p:pic>
      <p:pic>
        <p:nvPicPr>
          <p:cNvPr id="9" name="Segnaposto contenuto 8">
            <a:extLst>
              <a:ext uri="{FF2B5EF4-FFF2-40B4-BE49-F238E27FC236}">
                <a16:creationId xmlns:a16="http://schemas.microsoft.com/office/drawing/2014/main" id="{48EEB091-D07E-4ADA-BD83-EA02A0B9A1C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09563"/>
            <a:ext cx="820738" cy="1046162"/>
          </a:xfrm>
          <a:prstGeom prst="rect">
            <a:avLst/>
          </a:prstGeom>
        </p:spPr>
      </p:pic>
      <p:pic>
        <p:nvPicPr>
          <p:cNvPr id="1026" name="Picture 2" descr="Il Formez è fondamentale per il Sud. Ma il suo futuro è avvolto nel mistero  - Secolo d'Italia">
            <a:extLst>
              <a:ext uri="{FF2B5EF4-FFF2-40B4-BE49-F238E27FC236}">
                <a16:creationId xmlns:a16="http://schemas.microsoft.com/office/drawing/2014/main" id="{9D9D3F48-167C-4A10-8C78-C70AE7820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575" y="401411"/>
            <a:ext cx="2730137" cy="113755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Immagine 10">
            <a:extLst>
              <a:ext uri="{FF2B5EF4-FFF2-40B4-BE49-F238E27FC236}">
                <a16:creationId xmlns:a16="http://schemas.microsoft.com/office/drawing/2014/main" id="{A2734FAF-DA31-46AA-8D42-94E3714EB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3272" y="556304"/>
            <a:ext cx="2707658" cy="698710"/>
          </a:xfrm>
          <a:prstGeom prst="rect">
            <a:avLst/>
          </a:prstGeom>
        </p:spPr>
      </p:pic>
      <p:sp>
        <p:nvSpPr>
          <p:cNvPr id="14" name="Titolo 1">
            <a:extLst>
              <a:ext uri="{FF2B5EF4-FFF2-40B4-BE49-F238E27FC236}">
                <a16:creationId xmlns:a16="http://schemas.microsoft.com/office/drawing/2014/main" id="{1337131D-FE53-49AE-A8FA-C6537D66F82C}"/>
              </a:ext>
            </a:extLst>
          </p:cNvPr>
          <p:cNvSpPr txBox="1">
            <a:spLocks/>
          </p:cNvSpPr>
          <p:nvPr/>
        </p:nvSpPr>
        <p:spPr>
          <a:xfrm>
            <a:off x="351064" y="1989120"/>
            <a:ext cx="11487150" cy="3594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solidFill>
                  <a:schemeClr val="bg1"/>
                </a:solidFill>
                <a:latin typeface="Playfair Display Medium" pitchFamily="2" charset="0"/>
              </a:rPr>
              <a:t>Progetto ASSISTE Abruzzo</a:t>
            </a:r>
          </a:p>
          <a:p>
            <a:pPr algn="ctr"/>
            <a:r>
              <a:rPr lang="it-IT" dirty="0">
                <a:solidFill>
                  <a:schemeClr val="bg1"/>
                </a:solidFill>
                <a:latin typeface="Playfair Display Medium" pitchFamily="2" charset="0"/>
              </a:rPr>
              <a:t>Assistenza Tecnica alla Regione Abruzzo sul Fondo di Sviluppo e Coesione</a:t>
            </a:r>
          </a:p>
          <a:p>
            <a:pPr algn="ctr"/>
            <a:r>
              <a:rPr lang="it-IT" dirty="0">
                <a:solidFill>
                  <a:schemeClr val="bg1"/>
                </a:solidFill>
                <a:latin typeface="Playfair Display Medium" pitchFamily="2" charset="0"/>
              </a:rPr>
              <a:t>Percorso di affiancamento e aggiornamento </a:t>
            </a:r>
          </a:p>
        </p:txBody>
      </p:sp>
      <p:pic>
        <p:nvPicPr>
          <p:cNvPr id="16" name="Elemento grafico 15">
            <a:extLst>
              <a:ext uri="{FF2B5EF4-FFF2-40B4-BE49-F238E27FC236}">
                <a16:creationId xmlns:a16="http://schemas.microsoft.com/office/drawing/2014/main" id="{7983403B-3775-4CD9-B3EF-80C18693DC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5583239"/>
            <a:ext cx="12189951" cy="1274761"/>
          </a:xfrm>
          <a:prstGeom prst="rect">
            <a:avLst/>
          </a:prstGeom>
        </p:spPr>
      </p:pic>
      <p:sp>
        <p:nvSpPr>
          <p:cNvPr id="19" name="CasellaDiTesto 18">
            <a:extLst>
              <a:ext uri="{FF2B5EF4-FFF2-40B4-BE49-F238E27FC236}">
                <a16:creationId xmlns:a16="http://schemas.microsoft.com/office/drawing/2014/main" id="{EF6F6EA0-A624-48BF-B6AA-69C1A1DA4796}"/>
              </a:ext>
            </a:extLst>
          </p:cNvPr>
          <p:cNvSpPr txBox="1"/>
          <p:nvPr/>
        </p:nvSpPr>
        <p:spPr>
          <a:xfrm>
            <a:off x="730704" y="5910943"/>
            <a:ext cx="11107510" cy="646331"/>
          </a:xfrm>
          <a:prstGeom prst="rect">
            <a:avLst/>
          </a:prstGeom>
          <a:noFill/>
        </p:spPr>
        <p:txBody>
          <a:bodyPr wrap="square" rtlCol="0">
            <a:spAutoFit/>
          </a:bodyPr>
          <a:lstStyle/>
          <a:p>
            <a:pPr algn="ctr"/>
            <a:r>
              <a:rPr lang="it-IT" dirty="0">
                <a:latin typeface="Playfair Display" pitchFamily="2" charset="0"/>
              </a:rPr>
              <a:t>Mercoledì </a:t>
            </a:r>
          </a:p>
          <a:p>
            <a:pPr algn="ctr"/>
            <a:r>
              <a:rPr lang="it-IT" dirty="0">
                <a:latin typeface="Playfair Display" pitchFamily="2" charset="0"/>
              </a:rPr>
              <a:t>26 luglio 2023</a:t>
            </a:r>
            <a:endParaRPr lang="it-IT" dirty="0">
              <a:latin typeface="Playfair Display ExtraBold" pitchFamily="2" charset="0"/>
            </a:endParaRPr>
          </a:p>
        </p:txBody>
      </p:sp>
    </p:spTree>
    <p:extLst>
      <p:ext uri="{BB962C8B-B14F-4D97-AF65-F5344CB8AC3E}">
        <p14:creationId xmlns:p14="http://schemas.microsoft.com/office/powerpoint/2010/main" val="168434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Il Codice dei contratti pubblici </a:t>
            </a:r>
            <a:br>
              <a:rPr lang="it-IT" dirty="0"/>
            </a:br>
            <a:r>
              <a:rPr lang="it-IT" dirty="0"/>
              <a:t>le tappe</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166870" y="1455759"/>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solidFill>
                  <a:schemeClr val="bg2">
                    <a:lumMod val="25000"/>
                  </a:schemeClr>
                </a:solidFill>
                <a:latin typeface="Arial" panose="020B0604020202020204" pitchFamily="34" charset="0"/>
                <a:cs typeface="Arial" panose="020B0604020202020204" pitchFamily="34" charset="0"/>
              </a:rPr>
              <a:t>In</a:t>
            </a:r>
            <a:r>
              <a:rPr lang="it-IT" dirty="0">
                <a:solidFill>
                  <a:schemeClr val="bg2">
                    <a:lumMod val="25000"/>
                  </a:schemeClr>
                </a:solidFill>
                <a:effectLst/>
                <a:latin typeface="Arial" panose="020B0604020202020204" pitchFamily="34" charset="0"/>
                <a:cs typeface="Arial" panose="020B0604020202020204" pitchFamily="34" charset="0"/>
              </a:rPr>
              <a:t> data </a:t>
            </a:r>
            <a:r>
              <a:rPr lang="it-IT" b="1" dirty="0">
                <a:solidFill>
                  <a:schemeClr val="bg2">
                    <a:lumMod val="25000"/>
                  </a:schemeClr>
                </a:solidFill>
                <a:effectLst/>
                <a:latin typeface="Arial" panose="020B0604020202020204" pitchFamily="34" charset="0"/>
                <a:cs typeface="Arial" panose="020B0604020202020204" pitchFamily="34" charset="0"/>
              </a:rPr>
              <a:t>30 giugno 2022 </a:t>
            </a:r>
            <a:r>
              <a:rPr lang="it-IT" dirty="0">
                <a:solidFill>
                  <a:schemeClr val="bg2">
                    <a:lumMod val="25000"/>
                  </a:schemeClr>
                </a:solidFill>
                <a:effectLst/>
                <a:latin typeface="Arial" panose="020B0604020202020204" pitchFamily="34" charset="0"/>
                <a:cs typeface="Arial" panose="020B0604020202020204" pitchFamily="34" charset="0"/>
              </a:rPr>
              <a:t>il Presidente del Consiglio dei Ministri ha comunicato al Presidente del Consiglio di Stato di voler affidare la formulazione del progetto di codice dei contratti pubblici al Consiglio di Stato, ai sensi del comma 4 dell’art. 1 della legge n. 78 del 21 giugno 2022 </a:t>
            </a:r>
          </a:p>
          <a:p>
            <a:r>
              <a:rPr lang="it-IT" dirty="0">
                <a:solidFill>
                  <a:schemeClr val="bg2">
                    <a:lumMod val="25000"/>
                  </a:schemeClr>
                </a:solidFill>
                <a:latin typeface="Arial" panose="020B0604020202020204" pitchFamily="34" charset="0"/>
                <a:cs typeface="Arial" panose="020B0604020202020204" pitchFamily="34" charset="0"/>
              </a:rPr>
              <a:t>Il </a:t>
            </a:r>
            <a:r>
              <a:rPr lang="it-IT" b="1" dirty="0">
                <a:solidFill>
                  <a:schemeClr val="bg2">
                    <a:lumMod val="25000"/>
                  </a:schemeClr>
                </a:solidFill>
                <a:latin typeface="Arial" panose="020B0604020202020204" pitchFamily="34" charset="0"/>
                <a:cs typeface="Arial" panose="020B0604020202020204" pitchFamily="34" charset="0"/>
              </a:rPr>
              <a:t>4 luglio 2022 </a:t>
            </a:r>
            <a:r>
              <a:rPr lang="it-IT" dirty="0">
                <a:solidFill>
                  <a:schemeClr val="bg2">
                    <a:lumMod val="25000"/>
                  </a:schemeClr>
                </a:solidFill>
                <a:latin typeface="Arial" panose="020B0604020202020204" pitchFamily="34" charset="0"/>
                <a:cs typeface="Arial" panose="020B0604020202020204" pitchFamily="34" charset="0"/>
              </a:rPr>
              <a:t>il Presidente Frattini ha istituito una Commissione speciale</a:t>
            </a:r>
          </a:p>
          <a:p>
            <a:r>
              <a:rPr lang="it-IT" dirty="0">
                <a:solidFill>
                  <a:schemeClr val="bg2">
                    <a:lumMod val="25000"/>
                  </a:schemeClr>
                </a:solidFill>
                <a:latin typeface="Arial" panose="020B0604020202020204" pitchFamily="34" charset="0"/>
                <a:cs typeface="Arial" panose="020B0604020202020204" pitchFamily="34" charset="0"/>
              </a:rPr>
              <a:t>il </a:t>
            </a:r>
            <a:r>
              <a:rPr lang="it-IT" b="1" dirty="0">
                <a:solidFill>
                  <a:schemeClr val="bg2">
                    <a:lumMod val="25000"/>
                  </a:schemeClr>
                </a:solidFill>
                <a:latin typeface="Arial" panose="020B0604020202020204" pitchFamily="34" charset="0"/>
                <a:cs typeface="Arial" panose="020B0604020202020204" pitchFamily="34" charset="0"/>
              </a:rPr>
              <a:t>20 ottobre 2022</a:t>
            </a:r>
            <a:r>
              <a:rPr lang="it-IT" dirty="0">
                <a:solidFill>
                  <a:schemeClr val="bg2">
                    <a:lumMod val="25000"/>
                  </a:schemeClr>
                </a:solidFill>
                <a:latin typeface="Arial" panose="020B0604020202020204" pitchFamily="34" charset="0"/>
                <a:cs typeface="Arial" panose="020B0604020202020204" pitchFamily="34" charset="0"/>
              </a:rPr>
              <a:t>, lo schema era consegnato dal presidente Frattini al presidente Draghi.</a:t>
            </a:r>
          </a:p>
          <a:p>
            <a:r>
              <a:rPr lang="it-IT" dirty="0">
                <a:solidFill>
                  <a:schemeClr val="bg2">
                    <a:lumMod val="25000"/>
                  </a:schemeClr>
                </a:solidFill>
                <a:latin typeface="Arial" panose="020B0604020202020204" pitchFamily="34" charset="0"/>
                <a:cs typeface="Arial" panose="020B0604020202020204" pitchFamily="34" charset="0"/>
              </a:rPr>
              <a:t>Il </a:t>
            </a:r>
            <a:r>
              <a:rPr lang="it-IT" b="1" dirty="0">
                <a:solidFill>
                  <a:schemeClr val="bg2">
                    <a:lumMod val="25000"/>
                  </a:schemeClr>
                </a:solidFill>
                <a:latin typeface="Arial" panose="020B0604020202020204" pitchFamily="34" charset="0"/>
                <a:cs typeface="Arial" panose="020B0604020202020204" pitchFamily="34" charset="0"/>
              </a:rPr>
              <a:t>16 dicembre 2022 </a:t>
            </a:r>
            <a:r>
              <a:rPr lang="it-IT" dirty="0">
                <a:solidFill>
                  <a:schemeClr val="bg2">
                    <a:lumMod val="25000"/>
                  </a:schemeClr>
                </a:solidFill>
                <a:latin typeface="Arial" panose="020B0604020202020204" pitchFamily="34" charset="0"/>
                <a:cs typeface="Arial" panose="020B0604020202020204" pitchFamily="34" charset="0"/>
              </a:rPr>
              <a:t>lo schema di Decreto legislativo predisposto dalla Commissione speciale veniva approvato dal Consiglio dei Ministri</a:t>
            </a:r>
          </a:p>
          <a:p>
            <a:r>
              <a:rPr lang="it-IT" dirty="0">
                <a:solidFill>
                  <a:schemeClr val="bg2">
                    <a:lumMod val="25000"/>
                  </a:schemeClr>
                </a:solidFill>
                <a:latin typeface="Arial" panose="020B0604020202020204" pitchFamily="34" charset="0"/>
                <a:cs typeface="Arial" panose="020B0604020202020204" pitchFamily="34" charset="0"/>
              </a:rPr>
              <a:t>Il </a:t>
            </a:r>
            <a:r>
              <a:rPr lang="it-IT" b="1" dirty="0">
                <a:solidFill>
                  <a:schemeClr val="bg2">
                    <a:lumMod val="25000"/>
                  </a:schemeClr>
                </a:solidFill>
                <a:latin typeface="Arial" panose="020B0604020202020204" pitchFamily="34" charset="0"/>
                <a:cs typeface="Arial" panose="020B0604020202020204" pitchFamily="34" charset="0"/>
              </a:rPr>
              <a:t>5 gennaio 2023 </a:t>
            </a:r>
            <a:r>
              <a:rPr lang="it-IT" dirty="0">
                <a:solidFill>
                  <a:schemeClr val="bg2">
                    <a:lumMod val="25000"/>
                  </a:schemeClr>
                </a:solidFill>
                <a:latin typeface="Arial" panose="020B0604020202020204" pitchFamily="34" charset="0"/>
                <a:cs typeface="Arial" panose="020B0604020202020204" pitchFamily="34" charset="0"/>
              </a:rPr>
              <a:t>veniva trasmesso al Presidente della Camera per il parere delle Commissioni parlamentari</a:t>
            </a:r>
          </a:p>
          <a:p>
            <a:r>
              <a:rPr lang="it-IT" dirty="0">
                <a:solidFill>
                  <a:schemeClr val="bg2">
                    <a:lumMod val="25000"/>
                  </a:schemeClr>
                </a:solidFill>
                <a:latin typeface="Arial" panose="020B0604020202020204" pitchFamily="34" charset="0"/>
                <a:cs typeface="Arial" panose="020B0604020202020204" pitchFamily="34" charset="0"/>
              </a:rPr>
              <a:t>Il codice è adottato con d.lgs. </a:t>
            </a:r>
            <a:r>
              <a:rPr lang="it-IT" b="1" dirty="0">
                <a:solidFill>
                  <a:schemeClr val="bg2">
                    <a:lumMod val="25000"/>
                  </a:schemeClr>
                </a:solidFill>
                <a:latin typeface="Arial" panose="020B0604020202020204" pitchFamily="34" charset="0"/>
                <a:cs typeface="Arial" panose="020B0604020202020204" pitchFamily="34" charset="0"/>
              </a:rPr>
              <a:t>31 marzo 2023</a:t>
            </a:r>
            <a:r>
              <a:rPr lang="it-IT" dirty="0">
                <a:solidFill>
                  <a:schemeClr val="bg2">
                    <a:lumMod val="25000"/>
                  </a:schemeClr>
                </a:solidFill>
                <a:latin typeface="Arial" panose="020B0604020202020204" pitchFamily="34" charset="0"/>
                <a:cs typeface="Arial" panose="020B0604020202020204" pitchFamily="34" charset="0"/>
              </a:rPr>
              <a:t>, n. 36, pubblicato in pari data in Gazzetta Ufficiale </a:t>
            </a: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Tree>
    <p:extLst>
      <p:ext uri="{BB962C8B-B14F-4D97-AF65-F5344CB8AC3E}">
        <p14:creationId xmlns:p14="http://schemas.microsoft.com/office/powerpoint/2010/main" val="385373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 </a:t>
            </a:r>
            <a:br>
              <a:rPr lang="it-IT" dirty="0"/>
            </a:br>
            <a:r>
              <a:rPr lang="it-IT" dirty="0"/>
              <a:t>La struttura </a:t>
            </a:r>
            <a:br>
              <a:rPr lang="it-IT" dirty="0"/>
            </a:br>
            <a:r>
              <a:rPr lang="it-IT" dirty="0"/>
              <a:t>229 articoli divisi in 5 libri</a:t>
            </a:r>
            <a:br>
              <a:rPr lang="it-IT" dirty="0"/>
            </a:b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323630" y="1819015"/>
            <a:ext cx="11152934" cy="334007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pic>
        <p:nvPicPr>
          <p:cNvPr id="7170" name="Picture 2">
            <a:extLst>
              <a:ext uri="{FF2B5EF4-FFF2-40B4-BE49-F238E27FC236}">
                <a16:creationId xmlns:a16="http://schemas.microsoft.com/office/drawing/2014/main" id="{62AEFE2E-F32A-6BFD-EDB6-133631A65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80" y="1264412"/>
            <a:ext cx="11623440" cy="509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886408" y="283048"/>
            <a:ext cx="10419184" cy="779688"/>
          </a:xfrm>
          <a:prstGeom prst="rect">
            <a:avLst/>
          </a:prstGeom>
        </p:spPr>
        <p:txBody>
          <a:bodyPr>
            <a:normAutofit fontScale="90000"/>
          </a:bodyPr>
          <a:lstStyle/>
          <a:p>
            <a:pPr algn="ctr"/>
            <a:r>
              <a:rPr lang="it-IT" dirty="0"/>
              <a:t> </a:t>
            </a:r>
            <a:br>
              <a:rPr lang="it-IT" dirty="0"/>
            </a:br>
            <a:r>
              <a:rPr lang="it-IT" dirty="0"/>
              <a:t>La struttura </a:t>
            </a:r>
            <a:br>
              <a:rPr lang="it-IT" dirty="0"/>
            </a:br>
            <a:r>
              <a:rPr lang="it-IT" dirty="0"/>
              <a:t>38 allegati</a:t>
            </a:r>
            <a:br>
              <a:rPr lang="it-IT" dirty="0"/>
            </a:b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323630" y="1819015"/>
            <a:ext cx="11152934" cy="334007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
        <p:nvSpPr>
          <p:cNvPr id="2" name="Segnaposto testo 2">
            <a:extLst>
              <a:ext uri="{FF2B5EF4-FFF2-40B4-BE49-F238E27FC236}">
                <a16:creationId xmlns:a16="http://schemas.microsoft.com/office/drawing/2014/main" id="{F66AC7E8-DCCB-061B-CA06-A0E8FC7BB067}"/>
              </a:ext>
            </a:extLst>
          </p:cNvPr>
          <p:cNvSpPr txBox="1">
            <a:spLocks/>
          </p:cNvSpPr>
          <p:nvPr/>
        </p:nvSpPr>
        <p:spPr>
          <a:xfrm>
            <a:off x="166870" y="1455759"/>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pic>
        <p:nvPicPr>
          <p:cNvPr id="3" name="Immagine 2">
            <a:extLst>
              <a:ext uri="{FF2B5EF4-FFF2-40B4-BE49-F238E27FC236}">
                <a16:creationId xmlns:a16="http://schemas.microsoft.com/office/drawing/2014/main" id="{D4F3134F-C1F6-C747-FC15-33A0BAEA4516}"/>
              </a:ext>
            </a:extLst>
          </p:cNvPr>
          <p:cNvPicPr>
            <a:picLocks noChangeAspect="1"/>
          </p:cNvPicPr>
          <p:nvPr/>
        </p:nvPicPr>
        <p:blipFill>
          <a:blip r:embed="rId2"/>
          <a:stretch>
            <a:fillRect/>
          </a:stretch>
        </p:blipFill>
        <p:spPr>
          <a:xfrm>
            <a:off x="166870" y="1109098"/>
            <a:ext cx="12208010" cy="4953870"/>
          </a:xfrm>
          <a:prstGeom prst="rect">
            <a:avLst/>
          </a:prstGeom>
        </p:spPr>
      </p:pic>
    </p:spTree>
    <p:extLst>
      <p:ext uri="{BB962C8B-B14F-4D97-AF65-F5344CB8AC3E}">
        <p14:creationId xmlns:p14="http://schemas.microsoft.com/office/powerpoint/2010/main" val="382350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886408" y="283048"/>
            <a:ext cx="10419184" cy="779688"/>
          </a:xfrm>
          <a:prstGeom prst="rect">
            <a:avLst/>
          </a:prstGeom>
        </p:spPr>
        <p:txBody>
          <a:bodyPr>
            <a:normAutofit fontScale="90000"/>
          </a:bodyPr>
          <a:lstStyle/>
          <a:p>
            <a:pPr algn="ctr"/>
            <a:r>
              <a:rPr lang="it-IT" dirty="0"/>
              <a:t> </a:t>
            </a:r>
            <a:br>
              <a:rPr lang="it-IT" dirty="0"/>
            </a:br>
            <a:r>
              <a:rPr lang="it-IT" dirty="0"/>
              <a:t>La struttura </a:t>
            </a:r>
            <a:br>
              <a:rPr lang="it-IT" dirty="0"/>
            </a:br>
            <a:r>
              <a:rPr lang="it-IT" dirty="0"/>
              <a:t>38 allegati</a:t>
            </a:r>
            <a:br>
              <a:rPr lang="it-IT" dirty="0"/>
            </a:b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323630" y="1819015"/>
            <a:ext cx="11152934" cy="334007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
        <p:nvSpPr>
          <p:cNvPr id="2" name="Segnaposto testo 2">
            <a:extLst>
              <a:ext uri="{FF2B5EF4-FFF2-40B4-BE49-F238E27FC236}">
                <a16:creationId xmlns:a16="http://schemas.microsoft.com/office/drawing/2014/main" id="{F66AC7E8-DCCB-061B-CA06-A0E8FC7BB067}"/>
              </a:ext>
            </a:extLst>
          </p:cNvPr>
          <p:cNvSpPr txBox="1">
            <a:spLocks/>
          </p:cNvSpPr>
          <p:nvPr/>
        </p:nvSpPr>
        <p:spPr>
          <a:xfrm>
            <a:off x="166870" y="1455759"/>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pic>
        <p:nvPicPr>
          <p:cNvPr id="6" name="Immagine 5">
            <a:extLst>
              <a:ext uri="{FF2B5EF4-FFF2-40B4-BE49-F238E27FC236}">
                <a16:creationId xmlns:a16="http://schemas.microsoft.com/office/drawing/2014/main" id="{BA0BB168-141E-9D5C-0B8B-1DBB22C7649A}"/>
              </a:ext>
            </a:extLst>
          </p:cNvPr>
          <p:cNvPicPr>
            <a:picLocks noChangeAspect="1"/>
          </p:cNvPicPr>
          <p:nvPr/>
        </p:nvPicPr>
        <p:blipFill>
          <a:blip r:embed="rId2"/>
          <a:stretch>
            <a:fillRect/>
          </a:stretch>
        </p:blipFill>
        <p:spPr>
          <a:xfrm>
            <a:off x="166870" y="1364677"/>
            <a:ext cx="11586515" cy="4806571"/>
          </a:xfrm>
          <a:prstGeom prst="rect">
            <a:avLst/>
          </a:prstGeom>
        </p:spPr>
      </p:pic>
    </p:spTree>
    <p:extLst>
      <p:ext uri="{BB962C8B-B14F-4D97-AF65-F5344CB8AC3E}">
        <p14:creationId xmlns:p14="http://schemas.microsoft.com/office/powerpoint/2010/main" val="132224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886408" y="283048"/>
            <a:ext cx="10419184" cy="779688"/>
          </a:xfrm>
          <a:prstGeom prst="rect">
            <a:avLst/>
          </a:prstGeom>
        </p:spPr>
        <p:txBody>
          <a:bodyPr>
            <a:normAutofit fontScale="90000"/>
          </a:bodyPr>
          <a:lstStyle/>
          <a:p>
            <a:pPr algn="ctr"/>
            <a:r>
              <a:rPr lang="it-IT" dirty="0"/>
              <a:t> </a:t>
            </a:r>
            <a:br>
              <a:rPr lang="it-IT" dirty="0"/>
            </a:br>
            <a:r>
              <a:rPr lang="it-IT" dirty="0"/>
              <a:t>La struttura </a:t>
            </a:r>
            <a:br>
              <a:rPr lang="it-IT" dirty="0"/>
            </a:br>
            <a:r>
              <a:rPr lang="it-IT" dirty="0"/>
              <a:t>38 allegati</a:t>
            </a:r>
            <a:br>
              <a:rPr lang="it-IT" dirty="0"/>
            </a:b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323630" y="1819015"/>
            <a:ext cx="11152934" cy="334007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
        <p:nvSpPr>
          <p:cNvPr id="2" name="Segnaposto testo 2">
            <a:extLst>
              <a:ext uri="{FF2B5EF4-FFF2-40B4-BE49-F238E27FC236}">
                <a16:creationId xmlns:a16="http://schemas.microsoft.com/office/drawing/2014/main" id="{F66AC7E8-DCCB-061B-CA06-A0E8FC7BB067}"/>
              </a:ext>
            </a:extLst>
          </p:cNvPr>
          <p:cNvSpPr txBox="1">
            <a:spLocks/>
          </p:cNvSpPr>
          <p:nvPr/>
        </p:nvSpPr>
        <p:spPr>
          <a:xfrm>
            <a:off x="166870" y="1455759"/>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pic>
        <p:nvPicPr>
          <p:cNvPr id="3" name="Immagine 2">
            <a:extLst>
              <a:ext uri="{FF2B5EF4-FFF2-40B4-BE49-F238E27FC236}">
                <a16:creationId xmlns:a16="http://schemas.microsoft.com/office/drawing/2014/main" id="{3C89F3B7-2603-31ED-2A19-072AAE99D878}"/>
              </a:ext>
            </a:extLst>
          </p:cNvPr>
          <p:cNvPicPr>
            <a:picLocks noChangeAspect="1"/>
          </p:cNvPicPr>
          <p:nvPr/>
        </p:nvPicPr>
        <p:blipFill>
          <a:blip r:embed="rId2"/>
          <a:stretch>
            <a:fillRect/>
          </a:stretch>
        </p:blipFill>
        <p:spPr>
          <a:xfrm>
            <a:off x="75430" y="1124338"/>
            <a:ext cx="12025130" cy="5200262"/>
          </a:xfrm>
          <a:prstGeom prst="rect">
            <a:avLst/>
          </a:prstGeom>
        </p:spPr>
      </p:pic>
    </p:spTree>
    <p:extLst>
      <p:ext uri="{BB962C8B-B14F-4D97-AF65-F5344CB8AC3E}">
        <p14:creationId xmlns:p14="http://schemas.microsoft.com/office/powerpoint/2010/main" val="211465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r>
              <a:rPr lang="it-IT" dirty="0"/>
              <a:t>Dal vecchio al nuovo Codice dei contratti pubblici</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264681" y="1343210"/>
            <a:ext cx="11020240" cy="4931462"/>
          </a:xfrm>
          <a:prstGeom prst="rect">
            <a:avLst/>
          </a:prstGeom>
        </p:spPr>
        <p:txBody>
          <a:bodyPr>
            <a:normAutofit fontScale="775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vecchio Codice dei contratti pubblici – Criticità</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Valorizzazione </a:t>
            </a:r>
            <a:r>
              <a:rPr kumimoji="0" lang="it-IT" sz="18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interessi ulteriori </a:t>
            </a: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rispetto a quelli economici (ambiente e clausole</a:t>
            </a:r>
            <a:r>
              <a:rPr kumimoji="0" lang="it-IT" sz="1800" b="0" i="0" u="none" strike="noStrike" kern="1200" cap="none" spc="0" normalizeH="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sociali</a:t>
            </a: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contrasto a criminalità; PMI); </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burocrazia e contenziosi</a:t>
            </a: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rinvio a atti di </a:t>
            </a:r>
            <a:r>
              <a:rPr kumimoji="0" lang="it-IT" sz="18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soft </a:t>
            </a:r>
            <a:r>
              <a:rPr kumimoji="0" lang="it-IT" sz="18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law</a:t>
            </a:r>
            <a:r>
              <a:rPr kumimoji="0" lang="it-IT" sz="18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integrativi</a:t>
            </a:r>
            <a:r>
              <a:rPr kumimoji="0" lang="it-IT" sz="18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 ruolo dell’ANA: </a:t>
            </a:r>
            <a:r>
              <a:rPr kumimoji="0" lang="it-IT" sz="18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Linee guida </a:t>
            </a:r>
            <a:r>
              <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vincolanti, che hanno scatenato la dottrina in quanto le linee guida per definizione non sono vincolanti, e se lo sono sono leggi e non linee guida (si pone allora il problema di un potere normativo fuori dal circuito democratico), sono definite dal Cons. Stato atti amministrativi generali</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lang="it-IT" dirty="0">
                <a:solidFill>
                  <a:srgbClr val="3F3F3F">
                    <a:lumMod val="50000"/>
                  </a:srgbClr>
                </a:solidFill>
              </a:rPr>
              <a:t>Regolamento unico di attuazione (mai adottato)</a:t>
            </a:r>
            <a:r>
              <a:rPr kumimoji="0" lang="it-IT"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lang="it-IT" b="1" dirty="0">
                <a:solidFill>
                  <a:srgbClr val="3F3F3F">
                    <a:lumMod val="50000"/>
                  </a:srgbClr>
                </a:solidFill>
              </a:rPr>
              <a:t>Nuovo Codice </a:t>
            </a:r>
            <a:endParaRPr kumimoji="0" lang="it-IT" sz="20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Regolamenti ministeriali (D.M.) – Regolamenti Governativi (D.P.C.M.) – Allegati al Codice </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lang="it-IT" b="1" dirty="0">
                <a:solidFill>
                  <a:srgbClr val="3F3F3F">
                    <a:lumMod val="50000"/>
                  </a:srgbClr>
                </a:solidFill>
              </a:rPr>
              <a:t>Disciplina </a:t>
            </a:r>
            <a:r>
              <a:rPr lang="it-IT" b="1" dirty="0" err="1">
                <a:solidFill>
                  <a:srgbClr val="3F3F3F">
                    <a:lumMod val="50000"/>
                  </a:srgbClr>
                </a:solidFill>
              </a:rPr>
              <a:t>autoesecutiva</a:t>
            </a:r>
            <a:r>
              <a:rPr lang="it-IT" b="1" dirty="0">
                <a:solidFill>
                  <a:srgbClr val="3F3F3F">
                    <a:lumMod val="50000"/>
                  </a:srgbClr>
                </a:solidFill>
              </a:rPr>
              <a:t>: </a:t>
            </a:r>
            <a:r>
              <a:rPr lang="it-IT" dirty="0"/>
              <a:t>si è scelto di redigere un codice che non rinvii a ulteriori provvedimenti attuativi e sia immediatamente “</a:t>
            </a:r>
            <a:r>
              <a:rPr lang="it-IT" dirty="0" err="1"/>
              <a:t>autoesecutivo</a:t>
            </a:r>
            <a:r>
              <a:rPr lang="it-IT" dirty="0"/>
              <a:t>”, consentendo da subito una piena conoscenza dell’intera disciplina da attuare. (prima: 25 allegati; 17 Linee guida; 15 Reg.)</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ANAC </a:t>
            </a:r>
            <a:r>
              <a:rPr kumimoji="0" lang="it-IT" sz="180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ruolo operativo anziché di</a:t>
            </a:r>
            <a:r>
              <a:rPr lang="it-IT" dirty="0">
                <a:solidFill>
                  <a:srgbClr val="3F3F3F">
                    <a:lumMod val="50000"/>
                  </a:srgbClr>
                </a:solidFill>
              </a:rPr>
              <a:t> regolamentazione (standardizzazione modelli contrattuali; poteri sanzionatori; </a:t>
            </a:r>
            <a:r>
              <a:rPr lang="it-IT" dirty="0" err="1">
                <a:solidFill>
                  <a:srgbClr val="3F3F3F">
                    <a:lumMod val="50000"/>
                  </a:srgbClr>
                </a:solidFill>
              </a:rPr>
              <a:t>attezione</a:t>
            </a:r>
            <a:r>
              <a:rPr lang="it-IT" dirty="0">
                <a:solidFill>
                  <a:srgbClr val="3F3F3F">
                    <a:lumMod val="50000"/>
                  </a:srgbClr>
                </a:solidFill>
              </a:rPr>
              <a:t> fase esecutiva</a:t>
            </a:r>
          </a:p>
          <a:p>
            <a:pPr marL="431800" marR="0" lvl="1" indent="0" algn="just" defTabSz="864017" rtl="0" eaLnBrk="1" fontAlgn="auto" latinLnBrk="0" hangingPunct="1">
              <a:lnSpc>
                <a:spcPts val="2600"/>
              </a:lnSpc>
              <a:spcBef>
                <a:spcPts val="600"/>
              </a:spcBef>
              <a:spcAft>
                <a:spcPts val="0"/>
              </a:spcAft>
              <a:buClr>
                <a:srgbClr val="299A75"/>
              </a:buClr>
              <a:buSzTx/>
              <a:buNone/>
              <a:tabLst/>
              <a:defRPr/>
            </a:pPr>
            <a:endParaRPr kumimoji="0" lang="it-IT" sz="18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endParaRPr lang="it-IT" dirty="0">
              <a:solidFill>
                <a:srgbClr val="3F3F3F">
                  <a:lumMod val="50000"/>
                </a:srgbClr>
              </a:solidFill>
            </a:endParaRPr>
          </a:p>
        </p:txBody>
      </p:sp>
    </p:spTree>
    <p:extLst>
      <p:ext uri="{BB962C8B-B14F-4D97-AF65-F5344CB8AC3E}">
        <p14:creationId xmlns:p14="http://schemas.microsoft.com/office/powerpoint/2010/main" val="259537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Il Codice dei contratti pubblici </a:t>
            </a:r>
            <a:br>
              <a:rPr lang="it-IT" dirty="0"/>
            </a:br>
            <a:r>
              <a:rPr lang="it-IT" dirty="0"/>
              <a:t>entrata in vigore - efficacia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166870" y="1455759"/>
            <a:ext cx="11586515" cy="492980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dirty="0">
                <a:solidFill>
                  <a:schemeClr val="bg2">
                    <a:lumMod val="25000"/>
                  </a:schemeClr>
                </a:solidFill>
                <a:latin typeface="Arial" panose="020B0604020202020204" pitchFamily="34" charset="0"/>
                <a:cs typeface="Arial" panose="020B0604020202020204" pitchFamily="34" charset="0"/>
              </a:rPr>
              <a:t>Art. 229:   </a:t>
            </a:r>
            <a:r>
              <a:rPr lang="it-IT" b="0" i="0" u="none" strike="noStrike" dirty="0">
                <a:solidFill>
                  <a:srgbClr val="000000"/>
                </a:solidFill>
                <a:effectLst/>
                <a:latin typeface="Calibri" panose="020F0502020204030204" pitchFamily="34" charset="0"/>
              </a:rPr>
              <a:t>1.  Il codice </a:t>
            </a:r>
            <a:r>
              <a:rPr lang="it-IT" b="1" i="0" u="none" strike="noStrike" dirty="0">
                <a:solidFill>
                  <a:srgbClr val="000000"/>
                </a:solidFill>
                <a:effectLst/>
                <a:latin typeface="Calibri" panose="020F0502020204030204" pitchFamily="34" charset="0"/>
              </a:rPr>
              <a:t>entra in vigore</a:t>
            </a:r>
            <a:r>
              <a:rPr lang="it-IT" b="0" i="0" u="none" strike="noStrike" dirty="0">
                <a:solidFill>
                  <a:srgbClr val="000000"/>
                </a:solidFill>
                <a:effectLst/>
                <a:latin typeface="Calibri" panose="020F0502020204030204" pitchFamily="34" charset="0"/>
              </a:rPr>
              <a:t>, con i relativi allegati, il 1° aprile 2023.</a:t>
            </a:r>
            <a:r>
              <a:rPr lang="it-IT" dirty="0">
                <a:solidFill>
                  <a:srgbClr val="000000"/>
                </a:solidFill>
                <a:latin typeface="-webkit-standard"/>
              </a:rPr>
              <a:t> </a:t>
            </a:r>
            <a:r>
              <a:rPr lang="it-IT" b="0" i="0" u="none" strike="noStrike" dirty="0">
                <a:solidFill>
                  <a:srgbClr val="000000"/>
                </a:solidFill>
                <a:effectLst/>
                <a:latin typeface="Calibri" panose="020F0502020204030204" pitchFamily="34" charset="0"/>
              </a:rPr>
              <a:t>2. Le disposizioni del codice, con i relativi allegati, </a:t>
            </a:r>
            <a:r>
              <a:rPr lang="it-IT" b="1" i="0" u="none" strike="noStrike" dirty="0">
                <a:solidFill>
                  <a:srgbClr val="000000"/>
                </a:solidFill>
                <a:effectLst/>
                <a:latin typeface="Calibri" panose="020F0502020204030204" pitchFamily="34" charset="0"/>
              </a:rPr>
              <a:t>acquistano efficacia </a:t>
            </a:r>
            <a:r>
              <a:rPr lang="it-IT" b="0" i="0" u="none" strike="noStrike" dirty="0">
                <a:solidFill>
                  <a:srgbClr val="000000"/>
                </a:solidFill>
                <a:effectLst/>
                <a:latin typeface="Calibri" panose="020F0502020204030204" pitchFamily="34" charset="0"/>
              </a:rPr>
              <a:t>il 1° luglio 2023.</a:t>
            </a:r>
          </a:p>
          <a:p>
            <a:pPr marL="0" indent="0" algn="l">
              <a:buNone/>
            </a:pPr>
            <a:endParaRPr lang="it-IT" dirty="0">
              <a:solidFill>
                <a:schemeClr val="bg2">
                  <a:lumMod val="25000"/>
                </a:schemeClr>
              </a:solidFill>
              <a:latin typeface="Arial" panose="020B0604020202020204" pitchFamily="34" charset="0"/>
              <a:cs typeface="Arial" panose="020B0604020202020204" pitchFamily="34" charset="0"/>
            </a:endParaRPr>
          </a:p>
          <a:p>
            <a:pPr algn="l"/>
            <a:r>
              <a:rPr lang="it-IT" dirty="0"/>
              <a:t>RELAZIONE: Tale distinzione rileva sia per la possibilità, nel periodo intermedio, di sostituire gli allegati al codice con i regolamenti di cui all’art. 226, comma 1, sia soprattutto perché la data di acquisto dell’efficacia del codice è, ai sensi del comma 2 dell’art. 227, quella da considerare per stabilire quali sono i “procedimenti in corso”, cui continua ad applicarsi la disciplina del d.lgs. n. 50 del 2016. </a:t>
            </a:r>
          </a:p>
          <a:p>
            <a:pPr algn="l"/>
            <a:r>
              <a:rPr lang="it-IT" b="0" i="0" dirty="0">
                <a:solidFill>
                  <a:srgbClr val="2B2B2B"/>
                </a:solidFill>
                <a:effectLst/>
                <a:latin typeface="Merriweather Sans" panose="020F0502020204030204" pitchFamily="34" charset="0"/>
              </a:rPr>
              <a:t>Art. 226 (abrogazioni e disposizioni finali) - A decorrere, dal 1° luglio 2023, le disposizioni di cui al vecchio Codice (d.lgs. 50/16) sono abrogate ma continueranno ad applicarsi esclusivamente ai procedimenti in corso, ovvero alle procedure per le quali i bandi o gli avvisi siano stati pubblicati prima della suddetta data. </a:t>
            </a:r>
            <a:endParaRPr lang="it-IT" dirty="0">
              <a:solidFill>
                <a:schemeClr val="bg2">
                  <a:lumMod val="25000"/>
                </a:schemeClr>
              </a:solidFill>
              <a:latin typeface="Arial" panose="020B0604020202020204" pitchFamily="34" charset="0"/>
              <a:cs typeface="Arial" panose="020B0604020202020204" pitchFamily="34" charset="0"/>
            </a:endParaRPr>
          </a:p>
          <a:p>
            <a:pPr marL="431800" lvl="1" indent="0" algn="l">
              <a:buNone/>
            </a:pPr>
            <a:endParaRPr lang="it-IT" b="0" i="0" u="none" strike="noStrike" dirty="0">
              <a:solidFill>
                <a:srgbClr val="000000"/>
              </a:solidFill>
              <a:effectLst/>
              <a:latin typeface="-webkit-standard"/>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Tree>
    <p:extLst>
      <p:ext uri="{BB962C8B-B14F-4D97-AF65-F5344CB8AC3E}">
        <p14:creationId xmlns:p14="http://schemas.microsoft.com/office/powerpoint/2010/main" val="243293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Il Codice dei contratti pubblici </a:t>
            </a:r>
            <a:br>
              <a:rPr lang="it-IT" dirty="0"/>
            </a:br>
            <a:r>
              <a:rPr lang="it-IT" dirty="0"/>
              <a:t>entrata in vigore - efficacia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166870" y="1455759"/>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just">
              <a:lnSpc>
                <a:spcPct val="150000"/>
              </a:lnSpc>
            </a:pPr>
            <a:r>
              <a:rPr lang="it-IT" sz="2400" dirty="0">
                <a:latin typeface="Arial" panose="020B0604020202020204" pitchFamily="34" charset="0"/>
                <a:ea typeface="Palatino Linotype" panose="02040502050505030304" pitchFamily="18" charset="0"/>
                <a:cs typeface="Arial" panose="020B0604020202020204" pitchFamily="34" charset="0"/>
              </a:rPr>
              <a:t>C</a:t>
            </a:r>
            <a:r>
              <a:rPr lang="it-IT" sz="2400" dirty="0">
                <a:effectLst/>
                <a:latin typeface="Arial" panose="020B0604020202020204" pitchFamily="34" charset="0"/>
                <a:ea typeface="Palatino Linotype" panose="02040502050505030304" pitchFamily="18" charset="0"/>
                <a:cs typeface="Arial" panose="020B0604020202020204" pitchFamily="34" charset="0"/>
              </a:rPr>
              <a:t>ontinuano ad applicarsi fino al 31 dicembre 2023 le disposizioni in materia di: </a:t>
            </a:r>
          </a:p>
          <a:p>
            <a:pPr lvl="1">
              <a:lnSpc>
                <a:spcPct val="150000"/>
              </a:lnSpc>
            </a:pPr>
            <a:r>
              <a:rPr lang="it-IT" sz="2400" dirty="0">
                <a:effectLst/>
                <a:latin typeface="Arial" panose="020B0604020202020204" pitchFamily="34" charset="0"/>
                <a:ea typeface="Palatino Linotype" panose="02040502050505030304" pitchFamily="18" charset="0"/>
                <a:cs typeface="Arial" panose="020B0604020202020204" pitchFamily="34" charset="0"/>
              </a:rPr>
              <a:t>Pubblicità </a:t>
            </a:r>
            <a:endParaRPr lang="it-IT" sz="2400" dirty="0">
              <a:latin typeface="Arial" panose="020B0604020202020204" pitchFamily="34" charset="0"/>
              <a:ea typeface="Palatino Linotype" panose="02040502050505030304" pitchFamily="18" charset="0"/>
              <a:cs typeface="Arial" panose="020B0604020202020204" pitchFamily="34" charset="0"/>
            </a:endParaRPr>
          </a:p>
          <a:p>
            <a:pPr lvl="1">
              <a:lnSpc>
                <a:spcPct val="150000"/>
              </a:lnSpc>
            </a:pPr>
            <a:r>
              <a:rPr lang="it-IT" sz="2400" dirty="0">
                <a:effectLst/>
                <a:latin typeface="Arial" panose="020B0604020202020204" pitchFamily="34" charset="0"/>
                <a:ea typeface="Palatino Linotype" panose="02040502050505030304" pitchFamily="18" charset="0"/>
                <a:cs typeface="Arial" panose="020B0604020202020204" pitchFamily="34" charset="0"/>
              </a:rPr>
              <a:t>Programmazione </a:t>
            </a:r>
          </a:p>
          <a:p>
            <a:pPr lvl="1">
              <a:lnSpc>
                <a:spcPct val="150000"/>
              </a:lnSpc>
            </a:pPr>
            <a:r>
              <a:rPr lang="it-IT" sz="2400" dirty="0">
                <a:effectLst/>
                <a:latin typeface="Arial" panose="020B0604020202020204" pitchFamily="34" charset="0"/>
                <a:ea typeface="Palatino Linotype" panose="02040502050505030304" pitchFamily="18" charset="0"/>
                <a:cs typeface="Arial" panose="020B0604020202020204" pitchFamily="34" charset="0"/>
              </a:rPr>
              <a:t>Digitalizzazione </a:t>
            </a:r>
          </a:p>
          <a:p>
            <a:pPr lvl="1">
              <a:lnSpc>
                <a:spcPct val="150000"/>
              </a:lnSpc>
            </a:pPr>
            <a:r>
              <a:rPr lang="it-IT" sz="2400" dirty="0">
                <a:latin typeface="Arial" panose="020B0604020202020204" pitchFamily="34" charset="0"/>
                <a:ea typeface="Palatino Linotype" panose="02040502050505030304" pitchFamily="18" charset="0"/>
                <a:cs typeface="Arial" panose="020B0604020202020204" pitchFamily="34" charset="0"/>
              </a:rPr>
              <a:t>A</a:t>
            </a:r>
            <a:r>
              <a:rPr lang="it-IT" sz="2400" dirty="0">
                <a:effectLst/>
                <a:latin typeface="Arial" panose="020B0604020202020204" pitchFamily="34" charset="0"/>
                <a:ea typeface="Palatino Linotype" panose="02040502050505030304" pitchFamily="18" charset="0"/>
                <a:cs typeface="Arial" panose="020B0604020202020204" pitchFamily="34" charset="0"/>
              </a:rPr>
              <a:t>ccesso agli atti </a:t>
            </a:r>
          </a:p>
          <a:p>
            <a:pPr lvl="1">
              <a:lnSpc>
                <a:spcPct val="150000"/>
              </a:lnSpc>
            </a:pPr>
            <a:r>
              <a:rPr lang="it-IT" sz="2400" dirty="0">
                <a:effectLst/>
                <a:latin typeface="Arial" panose="020B0604020202020204" pitchFamily="34" charset="0"/>
                <a:ea typeface="Palatino Linotype" panose="02040502050505030304" pitchFamily="18" charset="0"/>
                <a:cs typeface="Arial" panose="020B0604020202020204" pitchFamily="34" charset="0"/>
              </a:rPr>
              <a:t>Subappalto (deposito contratto e verifica dei requisiti)</a:t>
            </a:r>
            <a:endParaRPr lang="it-IT" sz="2400" b="0" i="0" u="none" strike="noStrike" dirty="0">
              <a:solidFill>
                <a:srgbClr val="000000"/>
              </a:solidFill>
              <a:effectLst/>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Tree>
    <p:extLst>
      <p:ext uri="{BB962C8B-B14F-4D97-AF65-F5344CB8AC3E}">
        <p14:creationId xmlns:p14="http://schemas.microsoft.com/office/powerpoint/2010/main" val="322714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Il Codice dei contratti pubblici </a:t>
            </a:r>
            <a:br>
              <a:rPr lang="it-IT" dirty="0"/>
            </a:br>
            <a:r>
              <a:rPr lang="it-IT" dirty="0"/>
              <a:t>Panoramica novità</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121150" y="1308398"/>
            <a:ext cx="11586515" cy="5402241"/>
          </a:xfrm>
          <a:prstGeom prst="rect">
            <a:avLst/>
          </a:prstGeom>
        </p:spPr>
        <p:txBody>
          <a:bodyPr>
            <a:normAutofit fontScale="550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sz="4300" b="1"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Responsabile Unico di Progetto. </a:t>
            </a:r>
            <a:r>
              <a:rPr lang="it-IT" sz="4300"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il RUP diventa il responsabile unico del progetto per le fasi di programmazione, progettazione, affidamento e per l’esecuzione. </a:t>
            </a:r>
            <a:endParaRPr lang="it-IT" sz="4300" dirty="0">
              <a:effectLst/>
              <a:latin typeface="Arial" panose="020B0604020202020204" pitchFamily="34" charset="0"/>
              <a:ea typeface="Times New Roman" panose="02020603050405020304" pitchFamily="18" charset="0"/>
              <a:cs typeface="Arial" panose="020B0604020202020204" pitchFamily="34" charset="0"/>
            </a:endParaRPr>
          </a:p>
          <a:p>
            <a:pPr algn="l"/>
            <a:r>
              <a:rPr lang="it-IT" sz="4300" b="1"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Subappalto</a:t>
            </a:r>
            <a:r>
              <a:rPr lang="it-IT" sz="4300"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 coerentemente con i rilievi della Corte di Giustizia e dalla Commissione UE, è consentito il subappalto senza limiti percentuali e il c.d. subappalto a cascata</a:t>
            </a:r>
            <a:endParaRPr lang="it-IT" sz="4300" dirty="0">
              <a:effectLst/>
              <a:latin typeface="Arial" panose="020B0604020202020204" pitchFamily="34" charset="0"/>
              <a:ea typeface="Times New Roman" panose="02020603050405020304" pitchFamily="18" charset="0"/>
              <a:cs typeface="Arial" panose="020B0604020202020204" pitchFamily="34" charset="0"/>
            </a:endParaRPr>
          </a:p>
          <a:p>
            <a:pPr algn="l"/>
            <a:r>
              <a:rPr lang="it-IT" sz="4300" b="1"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Progettazione in materia di lavori pubblici</a:t>
            </a:r>
            <a:r>
              <a:rPr lang="it-IT" sz="4300"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 semplificazione dei livelli di progettazione: progetto di fattibilità tecnico-economica e progetto esecutivo;</a:t>
            </a:r>
            <a:endParaRPr lang="it-IT" sz="4300" dirty="0">
              <a:effectLst/>
              <a:latin typeface="Arial" panose="020B0604020202020204" pitchFamily="34" charset="0"/>
              <a:ea typeface="Times New Roman" panose="02020603050405020304" pitchFamily="18" charset="0"/>
              <a:cs typeface="Arial" panose="020B0604020202020204" pitchFamily="34" charset="0"/>
            </a:endParaRPr>
          </a:p>
          <a:p>
            <a:pPr algn="l"/>
            <a:r>
              <a:rPr lang="it-IT" sz="4300" b="1"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Appalto integrato</a:t>
            </a:r>
            <a:r>
              <a:rPr lang="it-IT" sz="4300"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 è possibile affidare la progettazione esecutiva e l’esecuzione dei lavori sulla base di un progetto di fattibilità tecnico-economica </a:t>
            </a:r>
            <a:endParaRPr lang="it-IT" sz="4300" dirty="0">
              <a:effectLst/>
              <a:latin typeface="Arial" panose="020B0604020202020204" pitchFamily="34" charset="0"/>
              <a:ea typeface="Times New Roman" panose="02020603050405020304" pitchFamily="18" charset="0"/>
              <a:cs typeface="Arial" panose="020B0604020202020204" pitchFamily="34" charset="0"/>
            </a:endParaRPr>
          </a:p>
          <a:p>
            <a:r>
              <a:rPr lang="it-IT" sz="4300" b="1"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Qualificazion</a:t>
            </a:r>
            <a:r>
              <a:rPr lang="it-IT" sz="4300"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e delle stazioni appaltanti (in vigore dal 2024)</a:t>
            </a:r>
          </a:p>
          <a:p>
            <a:r>
              <a:rPr lang="it-IT" sz="4300" b="1" dirty="0">
                <a:solidFill>
                  <a:srgbClr val="2B2B2B"/>
                </a:solidFill>
                <a:effectLst/>
                <a:latin typeface="Arial" panose="020B0604020202020204" pitchFamily="34" charset="0"/>
                <a:ea typeface="Times New Roman" panose="02020603050405020304" pitchFamily="18" charset="0"/>
                <a:cs typeface="Arial" panose="020B0604020202020204" pitchFamily="34" charset="0"/>
              </a:rPr>
              <a:t>Help desk </a:t>
            </a:r>
            <a:r>
              <a:rPr lang="it-IT" sz="4300" dirty="0">
                <a:solidFill>
                  <a:srgbClr val="2B2B2B"/>
                </a:solidFill>
                <a:latin typeface="Arial" panose="020B0604020202020204" pitchFamily="34" charset="0"/>
                <a:ea typeface="Times New Roman" panose="02020603050405020304" pitchFamily="18" charset="0"/>
                <a:cs typeface="Arial" panose="020B0604020202020204" pitchFamily="34" charset="0"/>
              </a:rPr>
              <a:t>per gli appalti (art. 221)</a:t>
            </a:r>
            <a:endParaRPr lang="it-IT" sz="4300"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endParaRPr lang="it-IT" dirty="0">
              <a:solidFill>
                <a:schemeClr val="bg2">
                  <a:lumMod val="25000"/>
                </a:schemeClr>
              </a:solidFill>
              <a:latin typeface="Arial" panose="020B0604020202020204" pitchFamily="34" charset="0"/>
              <a:cs typeface="Arial" panose="020B0604020202020204" pitchFamily="34" charset="0"/>
            </a:endParaRP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Tree>
    <p:extLst>
      <p:ext uri="{BB962C8B-B14F-4D97-AF65-F5344CB8AC3E}">
        <p14:creationId xmlns:p14="http://schemas.microsoft.com/office/powerpoint/2010/main" val="346690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4660710" y="3429000"/>
            <a:ext cx="11512259" cy="4978819"/>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defRPr/>
            </a:pPr>
            <a:r>
              <a:rPr lang="it-IT" sz="6000" dirty="0">
                <a:solidFill>
                  <a:srgbClr val="0070C0"/>
                </a:solidFill>
              </a:rPr>
              <a:t> Principi </a:t>
            </a:r>
          </a:p>
        </p:txBody>
      </p:sp>
    </p:spTree>
    <p:extLst>
      <p:ext uri="{BB962C8B-B14F-4D97-AF65-F5344CB8AC3E}">
        <p14:creationId xmlns:p14="http://schemas.microsoft.com/office/powerpoint/2010/main" val="176540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Prima Giornata </a:t>
            </a:r>
            <a:br>
              <a:rPr lang="it-IT" dirty="0"/>
            </a:br>
            <a:r>
              <a:rPr lang="it-IT" dirty="0"/>
              <a:t>I principi</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FFFFFF"/>
                </a:solidFill>
                <a:effectLst/>
                <a:uLnTx/>
                <a:uFillTx/>
                <a:latin typeface="Playfair Display Medium" pitchFamily="2" charset="0"/>
                <a:ea typeface="+mn-ea"/>
                <a:cs typeface="+mn-cs"/>
              </a:rPr>
              <a:t>Relatore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FFFFFF"/>
                </a:solidFill>
                <a:effectLst/>
                <a:uLnTx/>
                <a:uFillTx/>
                <a:latin typeface="Playfair Display Medium" pitchFamily="2" charset="0"/>
                <a:ea typeface="+mn-ea"/>
                <a:cs typeface="+mn-cs"/>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Playfair Display"/>
                <a:ea typeface="+mn-ea"/>
                <a:cs typeface="+mn-cs"/>
              </a:rPr>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Playfair Display"/>
              <a:ea typeface="+mn-ea"/>
              <a:cs typeface="+mn-cs"/>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Playfair Display"/>
              <a:ea typeface="+mn-ea"/>
              <a:cs typeface="+mn-cs"/>
            </a:endParaRPr>
          </a:p>
        </p:txBody>
      </p:sp>
      <p:pic>
        <p:nvPicPr>
          <p:cNvPr id="7" name="Immagine 6">
            <a:extLst>
              <a:ext uri="{FF2B5EF4-FFF2-40B4-BE49-F238E27FC236}">
                <a16:creationId xmlns:a16="http://schemas.microsoft.com/office/drawing/2014/main" id="{06510B30-84F3-79C2-5AE0-5AEB5045475D}"/>
              </a:ext>
            </a:extLst>
          </p:cNvPr>
          <p:cNvPicPr>
            <a:picLocks noChangeAspect="1"/>
          </p:cNvPicPr>
          <p:nvPr/>
        </p:nvPicPr>
        <p:blipFill>
          <a:blip r:embed="rId2"/>
          <a:stretch>
            <a:fillRect/>
          </a:stretch>
        </p:blipFill>
        <p:spPr>
          <a:xfrm>
            <a:off x="243840" y="1523541"/>
            <a:ext cx="11953230" cy="5004123"/>
          </a:xfrm>
          <a:prstGeom prst="rect">
            <a:avLst/>
          </a:prstGeom>
        </p:spPr>
      </p:pic>
    </p:spTree>
    <p:extLst>
      <p:ext uri="{BB962C8B-B14F-4D97-AF65-F5344CB8AC3E}">
        <p14:creationId xmlns:p14="http://schemas.microsoft.com/office/powerpoint/2010/main" val="206860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4" y="269281"/>
            <a:ext cx="11020239" cy="779688"/>
          </a:xfrm>
          <a:prstGeom prst="rect">
            <a:avLst/>
          </a:prstGeom>
        </p:spPr>
        <p:txBody>
          <a:bodyPr>
            <a:normAutofit fontScale="90000"/>
          </a:bodyPr>
          <a:lstStyle/>
          <a:p>
            <a:pPr algn="ctr"/>
            <a:r>
              <a:rPr lang="it-IT" dirty="0"/>
              <a:t>I principi nel Vecchio Codice - d.lgs. n. 50/2016</a:t>
            </a:r>
            <a:br>
              <a:rPr lang="it-IT" dirty="0"/>
            </a:br>
            <a:r>
              <a:rPr lang="it-IT" dirty="0"/>
              <a:t>art. 30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264681" y="1343210"/>
            <a:ext cx="11020240" cy="4931462"/>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lvl="1">
              <a:defRPr/>
            </a:pPr>
            <a:r>
              <a:rPr lang="it-IT" dirty="0">
                <a:solidFill>
                  <a:srgbClr val="3F3F3F">
                    <a:lumMod val="50000"/>
                  </a:srgbClr>
                </a:solidFill>
              </a:rPr>
              <a:t>La fase </a:t>
            </a:r>
            <a:r>
              <a:rPr lang="it-IT" u="sng" dirty="0">
                <a:solidFill>
                  <a:srgbClr val="3F3F3F">
                    <a:lumMod val="50000"/>
                  </a:srgbClr>
                </a:solidFill>
              </a:rPr>
              <a:t>dell’affidamento e quella della esecuzione </a:t>
            </a:r>
            <a:r>
              <a:rPr lang="it-IT" dirty="0">
                <a:solidFill>
                  <a:srgbClr val="3F3F3F">
                    <a:lumMod val="50000"/>
                  </a:srgbClr>
                </a:solidFill>
              </a:rPr>
              <a:t>del contratto si svolgono nel rispetto dei seguenti </a:t>
            </a:r>
            <a:r>
              <a:rPr lang="it-IT" b="1" dirty="0">
                <a:solidFill>
                  <a:srgbClr val="3F3F3F">
                    <a:lumMod val="50000"/>
                  </a:srgbClr>
                </a:solidFill>
              </a:rPr>
              <a:t>principi</a:t>
            </a:r>
            <a:r>
              <a:rPr lang="it-IT" dirty="0">
                <a:solidFill>
                  <a:srgbClr val="3F3F3F">
                    <a:lumMod val="50000"/>
                  </a:srgbClr>
                </a:solidFill>
              </a:rPr>
              <a:t>:</a:t>
            </a:r>
          </a:p>
          <a:p>
            <a:pPr lvl="2">
              <a:defRPr/>
            </a:pPr>
            <a:r>
              <a:rPr lang="it-IT" b="1" dirty="0">
                <a:solidFill>
                  <a:srgbClr val="3F3F3F">
                    <a:lumMod val="50000"/>
                  </a:srgbClr>
                </a:solidFill>
              </a:rPr>
              <a:t>Economicità: </a:t>
            </a:r>
            <a:r>
              <a:rPr lang="it-IT" dirty="0">
                <a:solidFill>
                  <a:srgbClr val="3F3F3F">
                    <a:lumMod val="50000"/>
                  </a:srgbClr>
                </a:solidFill>
              </a:rPr>
              <a:t>uso ottimale delle risorse impiegate nell’appalto; rapporto fra risorse impiegate e risultati (non svolgere le procedure più volte)</a:t>
            </a:r>
          </a:p>
          <a:p>
            <a:pPr lvl="2">
              <a:defRPr/>
            </a:pPr>
            <a:r>
              <a:rPr lang="it-IT" b="1" dirty="0">
                <a:solidFill>
                  <a:srgbClr val="3F3F3F">
                    <a:lumMod val="50000"/>
                  </a:srgbClr>
                </a:solidFill>
              </a:rPr>
              <a:t>Efficacia: </a:t>
            </a:r>
            <a:r>
              <a:rPr lang="it-IT" dirty="0">
                <a:solidFill>
                  <a:srgbClr val="3F3F3F">
                    <a:lumMod val="50000"/>
                  </a:srgbClr>
                </a:solidFill>
              </a:rPr>
              <a:t>la stazione appaltante deve operare in modo tale che gli atti siano idonei al raggiungimento dello scopo</a:t>
            </a:r>
          </a:p>
          <a:p>
            <a:pPr lvl="2">
              <a:defRPr/>
            </a:pPr>
            <a:r>
              <a:rPr lang="it-IT" b="1" dirty="0">
                <a:solidFill>
                  <a:srgbClr val="3F3F3F">
                    <a:lumMod val="50000"/>
                  </a:srgbClr>
                </a:solidFill>
              </a:rPr>
              <a:t>Tempestività</a:t>
            </a:r>
            <a:r>
              <a:rPr lang="it-IT" dirty="0">
                <a:solidFill>
                  <a:srgbClr val="3F3F3F">
                    <a:lumMod val="50000"/>
                  </a:srgbClr>
                </a:solidFill>
              </a:rPr>
              <a:t>: non dilatare eccessivamente il tempo della procedura (interesse pubblico e interesse privato); semplificazione delle procedure in analogia con divieto di aggravare il procedimento (art. 1, comma 2, l. 241/90)</a:t>
            </a:r>
          </a:p>
          <a:p>
            <a:pPr lvl="2"/>
            <a:r>
              <a:rPr lang="it-IT" b="1" dirty="0">
                <a:solidFill>
                  <a:srgbClr val="3F3F3F">
                    <a:lumMod val="50000"/>
                  </a:srgbClr>
                </a:solidFill>
              </a:rPr>
              <a:t>Correttezza e buona fede: </a:t>
            </a:r>
            <a:r>
              <a:rPr lang="it-IT" dirty="0">
                <a:solidFill>
                  <a:srgbClr val="3F3F3F">
                    <a:lumMod val="50000"/>
                  </a:srgbClr>
                </a:solidFill>
              </a:rPr>
              <a:t>semplificazione del principio di buona fede di cui all’art. 1175 c.c. e dovere di coerenza nell’esercizio del potere; la p.a. deve comportarsi lealmente nella procedura di aggiudicazione, esprimendo le regole nel bando e motivando ogni singolo passaggio</a:t>
            </a:r>
          </a:p>
        </p:txBody>
      </p:sp>
    </p:spTree>
    <p:extLst>
      <p:ext uri="{BB962C8B-B14F-4D97-AF65-F5344CB8AC3E}">
        <p14:creationId xmlns:p14="http://schemas.microsoft.com/office/powerpoint/2010/main" val="2548644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8228" y="1196678"/>
            <a:ext cx="11512259" cy="4980306"/>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lvl="1">
              <a:defRPr/>
            </a:pPr>
            <a:r>
              <a:rPr lang="it-IT" dirty="0">
                <a:solidFill>
                  <a:srgbClr val="3F3F3F">
                    <a:lumMod val="50000"/>
                  </a:srgbClr>
                </a:solidFill>
              </a:rPr>
              <a:t>Esistono poi principi </a:t>
            </a:r>
            <a:r>
              <a:rPr lang="it-IT" u="sng" dirty="0">
                <a:solidFill>
                  <a:srgbClr val="3F3F3F">
                    <a:lumMod val="50000"/>
                  </a:srgbClr>
                </a:solidFill>
              </a:rPr>
              <a:t>peculiari della fase dell’affidamento </a:t>
            </a:r>
            <a:r>
              <a:rPr lang="it-IT" dirty="0">
                <a:solidFill>
                  <a:srgbClr val="3F3F3F">
                    <a:lumMod val="50000"/>
                  </a:srgbClr>
                </a:solidFill>
              </a:rPr>
              <a:t>dell’appalto:</a:t>
            </a:r>
          </a:p>
          <a:p>
            <a:pPr lvl="2">
              <a:defRPr/>
            </a:pPr>
            <a:r>
              <a:rPr lang="it-IT" b="1" dirty="0">
                <a:solidFill>
                  <a:srgbClr val="3F3F3F">
                    <a:lumMod val="50000"/>
                  </a:srgbClr>
                </a:solidFill>
              </a:rPr>
              <a:t>Libera concorrenza: </a:t>
            </a:r>
            <a:r>
              <a:rPr lang="it-IT" dirty="0">
                <a:solidFill>
                  <a:srgbClr val="3F3F3F">
                    <a:lumMod val="50000"/>
                  </a:srgbClr>
                </a:solidFill>
              </a:rPr>
              <a:t>impone la contendibilità massima degli appalti pubblici per assicurare le libertà fondamentali poste dai Trattati; </a:t>
            </a:r>
            <a:r>
              <a:rPr lang="it-IT" dirty="0" err="1">
                <a:solidFill>
                  <a:srgbClr val="3F3F3F">
                    <a:lumMod val="50000"/>
                  </a:srgbClr>
                </a:solidFill>
              </a:rPr>
              <a:t>favor</a:t>
            </a:r>
            <a:r>
              <a:rPr lang="it-IT" dirty="0">
                <a:solidFill>
                  <a:srgbClr val="3F3F3F">
                    <a:lumMod val="50000"/>
                  </a:srgbClr>
                </a:solidFill>
              </a:rPr>
              <a:t> </a:t>
            </a:r>
            <a:r>
              <a:rPr lang="it-IT" dirty="0" err="1">
                <a:solidFill>
                  <a:srgbClr val="3F3F3F">
                    <a:lumMod val="50000"/>
                  </a:srgbClr>
                </a:solidFill>
              </a:rPr>
              <a:t>partecipationis</a:t>
            </a:r>
            <a:r>
              <a:rPr lang="it-IT" dirty="0">
                <a:solidFill>
                  <a:srgbClr val="3F3F3F">
                    <a:lumMod val="50000"/>
                  </a:srgbClr>
                </a:solidFill>
              </a:rPr>
              <a:t> (operatore economico; RTI; avvalimento) </a:t>
            </a:r>
          </a:p>
          <a:p>
            <a:pPr lvl="2"/>
            <a:r>
              <a:rPr lang="it-IT" b="1" dirty="0">
                <a:solidFill>
                  <a:srgbClr val="3F3F3F">
                    <a:lumMod val="50000"/>
                  </a:srgbClr>
                </a:solidFill>
              </a:rPr>
              <a:t>Parità di trattamento e non discriminazione: </a:t>
            </a:r>
            <a:r>
              <a:rPr lang="it-IT" dirty="0">
                <a:solidFill>
                  <a:srgbClr val="3F3F3F">
                    <a:lumMod val="50000"/>
                  </a:srgbClr>
                </a:solidFill>
              </a:rPr>
              <a:t>espressivi principio di imparzialità (art. 97 </a:t>
            </a:r>
            <a:r>
              <a:rPr lang="it-IT" dirty="0" err="1">
                <a:solidFill>
                  <a:srgbClr val="3F3F3F">
                    <a:lumMod val="50000"/>
                  </a:srgbClr>
                </a:solidFill>
              </a:rPr>
              <a:t>Cost</a:t>
            </a:r>
            <a:r>
              <a:rPr lang="it-IT" dirty="0">
                <a:solidFill>
                  <a:srgbClr val="3F3F3F">
                    <a:lumMod val="50000"/>
                  </a:srgbClr>
                </a:solidFill>
              </a:rPr>
              <a:t>.) in procedimentalizzazione attività; par condicio (principio di uguaglianza); valutare i concorrenti in maniera razionale e evitare restrizioni ingiustificate all’accesso delle procedure di gara</a:t>
            </a:r>
          </a:p>
          <a:p>
            <a:pPr lvl="2">
              <a:defRPr/>
            </a:pPr>
            <a:r>
              <a:rPr lang="it-IT" b="1" dirty="0">
                <a:solidFill>
                  <a:srgbClr val="3F3F3F">
                    <a:lumMod val="50000"/>
                  </a:srgbClr>
                </a:solidFill>
              </a:rPr>
              <a:t>Trasparenza: </a:t>
            </a:r>
            <a:r>
              <a:rPr lang="it-IT" dirty="0">
                <a:solidFill>
                  <a:srgbClr val="3F3F3F">
                    <a:lumMod val="50000"/>
                  </a:srgbClr>
                </a:solidFill>
              </a:rPr>
              <a:t>criterio generale dell’attività amministrativa; garanzie partecipative e accessibili degli atti per il controllo sulla imparzialità degli affidamenti (condizioni di gara chiare e precise; schema preciso nell’esame delle offerte)</a:t>
            </a:r>
          </a:p>
          <a:p>
            <a:pPr lvl="2">
              <a:defRPr/>
            </a:pPr>
            <a:r>
              <a:rPr lang="it-IT" b="1" dirty="0">
                <a:solidFill>
                  <a:srgbClr val="3F3F3F">
                    <a:lumMod val="50000"/>
                  </a:srgbClr>
                </a:solidFill>
              </a:rPr>
              <a:t>Pubblicità: </a:t>
            </a:r>
            <a:r>
              <a:rPr lang="it-IT" dirty="0">
                <a:solidFill>
                  <a:srgbClr val="3F3F3F">
                    <a:lumMod val="50000"/>
                  </a:srgbClr>
                </a:solidFill>
              </a:rPr>
              <a:t>dovere in capo alla p.a. di consentire la più ampia conoscibilità degli atti di gara (preventiva, concomitante e successiva) </a:t>
            </a:r>
          </a:p>
          <a:p>
            <a:pPr lvl="2">
              <a:defRPr/>
            </a:pPr>
            <a:r>
              <a:rPr lang="it-IT" b="1" dirty="0">
                <a:solidFill>
                  <a:srgbClr val="3F3F3F">
                    <a:lumMod val="50000"/>
                  </a:srgbClr>
                </a:solidFill>
              </a:rPr>
              <a:t>Proporzionalità:</a:t>
            </a:r>
            <a:r>
              <a:rPr lang="it-IT" dirty="0">
                <a:solidFill>
                  <a:srgbClr val="3F3F3F">
                    <a:lumMod val="50000"/>
                  </a:srgbClr>
                </a:solidFill>
              </a:rPr>
              <a:t> che le </a:t>
            </a:r>
            <a:r>
              <a:rPr lang="it-IT" dirty="0" err="1">
                <a:solidFill>
                  <a:srgbClr val="3F3F3F">
                    <a:lumMod val="50000"/>
                  </a:srgbClr>
                </a:solidFill>
              </a:rPr>
              <a:t>pp.aa</a:t>
            </a:r>
            <a:r>
              <a:rPr lang="it-IT" dirty="0">
                <a:solidFill>
                  <a:srgbClr val="3F3F3F">
                    <a:lumMod val="50000"/>
                  </a:srgbClr>
                </a:solidFill>
              </a:rPr>
              <a:t>. perseguano i fini istituzionali con modalità idonee (mezzo e fine), necessarie (non esistono mezzi meno invasivi) e adeguate (non gravano in modo eccessivo) all’obiettivo da raggiungere (es. che i requisiti di partecipazione rispetto all’oggetto e al valore dell’appalto)</a:t>
            </a:r>
          </a:p>
          <a:p>
            <a:pPr>
              <a:defRPr/>
            </a:pPr>
            <a:endParaRPr lang="it-IT" dirty="0">
              <a:solidFill>
                <a:srgbClr val="3F3F3F">
                  <a:lumMod val="50000"/>
                </a:srgbClr>
              </a:solidFill>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I principi nel Vecchio Codice - d.lgs. n. 50/2016</a:t>
            </a:r>
          </a:p>
        </p:txBody>
      </p:sp>
    </p:spTree>
    <p:extLst>
      <p:ext uri="{BB962C8B-B14F-4D97-AF65-F5344CB8AC3E}">
        <p14:creationId xmlns:p14="http://schemas.microsoft.com/office/powerpoint/2010/main" val="144761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 principi nel Nuovo Codice dei contratti</a:t>
            </a:r>
            <a:br>
              <a:rPr lang="it-IT" dirty="0"/>
            </a:br>
            <a:r>
              <a:rPr lang="it-IT" dirty="0"/>
              <a:t>d.lgs. N. 36/2023 – PARTE PRIMA – TITOLO I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0" y="1963409"/>
            <a:ext cx="6233160" cy="213292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l">
              <a:lnSpc>
                <a:spcPct val="100000"/>
              </a:lnSpc>
              <a:spcBef>
                <a:spcPts val="0"/>
              </a:spcBef>
              <a:buNone/>
            </a:pPr>
            <a:r>
              <a:rPr lang="it-IT" sz="2400" b="0" i="0" u="none" strike="noStrike" dirty="0">
                <a:solidFill>
                  <a:srgbClr val="000000"/>
                </a:solidFill>
                <a:effectLst/>
                <a:latin typeface="Calibri" panose="020F0502020204030204" pitchFamily="34" charset="0"/>
                <a:hlinkClick r:id="rId2"/>
              </a:rPr>
              <a:t>Art. 1</a:t>
            </a:r>
            <a:r>
              <a:rPr lang="it-IT" sz="2400" b="0" i="0" u="none" strike="noStrike" dirty="0">
                <a:solidFill>
                  <a:srgbClr val="000000"/>
                </a:solidFill>
                <a:effectLst/>
                <a:latin typeface="Calibri" panose="020F0502020204030204" pitchFamily="34" charset="0"/>
              </a:rPr>
              <a:t>. (Principio del risultato)</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3"/>
              </a:rPr>
              <a:t>Art. 2</a:t>
            </a:r>
            <a:r>
              <a:rPr lang="it-IT" sz="2400" b="0" i="0" u="none" strike="noStrike" dirty="0">
                <a:solidFill>
                  <a:srgbClr val="000000"/>
                </a:solidFill>
                <a:effectLst/>
                <a:latin typeface="Calibri" panose="020F0502020204030204" pitchFamily="34" charset="0"/>
              </a:rPr>
              <a:t>. (Principio della fiducia)</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4"/>
              </a:rPr>
              <a:t>Art. 3</a:t>
            </a:r>
            <a:r>
              <a:rPr lang="it-IT" sz="2400" b="0" i="0" u="none" strike="noStrike" dirty="0">
                <a:solidFill>
                  <a:srgbClr val="000000"/>
                </a:solidFill>
                <a:effectLst/>
                <a:latin typeface="Calibri" panose="020F0502020204030204" pitchFamily="34" charset="0"/>
              </a:rPr>
              <a:t>. (Principio dell’accesso al mercato)</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5"/>
              </a:rPr>
              <a:t>Art. 4</a:t>
            </a:r>
            <a:r>
              <a:rPr lang="it-IT" sz="2400" b="0" i="0" u="none" strike="noStrike" dirty="0">
                <a:solidFill>
                  <a:srgbClr val="000000"/>
                </a:solidFill>
                <a:effectLst/>
                <a:latin typeface="Calibri" panose="020F0502020204030204" pitchFamily="34" charset="0"/>
              </a:rPr>
              <a:t>. (Criterio interpretativo e applicativo)</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6"/>
              </a:rPr>
              <a:t>Art. 5</a:t>
            </a:r>
            <a:r>
              <a:rPr lang="it-IT" sz="2400" b="0" i="0" u="none" strike="noStrike" dirty="0">
                <a:solidFill>
                  <a:srgbClr val="000000"/>
                </a:solidFill>
                <a:effectLst/>
                <a:latin typeface="Calibri" panose="020F0502020204030204" pitchFamily="34" charset="0"/>
              </a:rPr>
              <a:t>. (Principi di buona fede e di tutela dell’affidamento)</a:t>
            </a:r>
            <a:endParaRPr lang="it-IT" sz="2400" b="0" i="0" u="none" strike="noStrike" dirty="0">
              <a:solidFill>
                <a:srgbClr val="000000"/>
              </a:solidFill>
              <a:effectLst/>
              <a:latin typeface="Times New Roman" panose="02020603050405020304" pitchFamily="18" charset="0"/>
            </a:endParaRPr>
          </a:p>
          <a:p>
            <a:pPr marL="0" indent="0" algn="l">
              <a:lnSpc>
                <a:spcPct val="100000"/>
              </a:lnSpc>
              <a:spcBef>
                <a:spcPts val="0"/>
              </a:spcBef>
              <a:buNone/>
            </a:pPr>
            <a:r>
              <a:rPr lang="it-IT" sz="2400" b="0" i="0" u="none" strike="noStrike" dirty="0">
                <a:solidFill>
                  <a:srgbClr val="000000"/>
                </a:solidFill>
                <a:effectLst/>
                <a:latin typeface="Times New Roman" panose="02020603050405020304" pitchFamily="18" charset="0"/>
                <a:hlinkClick r:id="rId7"/>
              </a:rPr>
              <a:t>Art. 6</a:t>
            </a:r>
            <a:r>
              <a:rPr lang="it-IT" sz="2400" b="0" i="0" u="none" strike="noStrike" dirty="0">
                <a:solidFill>
                  <a:srgbClr val="000000"/>
                </a:solidFill>
                <a:effectLst/>
                <a:latin typeface="Times New Roman" panose="02020603050405020304" pitchFamily="18" charset="0"/>
              </a:rPr>
              <a:t>.</a:t>
            </a:r>
            <a:r>
              <a:rPr lang="it-IT" sz="2400" b="0" i="0" u="none" strike="noStrike" dirty="0">
                <a:solidFill>
                  <a:srgbClr val="000000"/>
                </a:solidFill>
                <a:effectLst/>
                <a:latin typeface="Calibri" panose="020F0502020204030204" pitchFamily="34" charset="0"/>
              </a:rPr>
              <a:t> (Principi di solidarietà e di sussidiarietà orizzontale. Rapporti con gli enti del Terzo settore)</a:t>
            </a:r>
            <a:endParaRPr lang="it-IT" sz="2400" b="0" i="0" u="none" strike="noStrike" dirty="0">
              <a:solidFill>
                <a:srgbClr val="000000"/>
              </a:solidFill>
              <a:effectLst/>
              <a:latin typeface="Times New Roman" panose="02020603050405020304" pitchFamily="18" charset="0"/>
            </a:endParaRPr>
          </a:p>
          <a:p>
            <a:pPr marL="0" indent="0" algn="l">
              <a:lnSpc>
                <a:spcPct val="100000"/>
              </a:lnSpc>
              <a:spcBef>
                <a:spcPts val="0"/>
              </a:spcBef>
              <a:buNone/>
            </a:pPr>
            <a:r>
              <a:rPr lang="it-IT" sz="2400" b="0" i="0" u="none" strike="noStrike" dirty="0">
                <a:solidFill>
                  <a:srgbClr val="000000"/>
                </a:solidFill>
                <a:effectLst/>
                <a:latin typeface="Calibri" panose="020F0502020204030204" pitchFamily="34" charset="0"/>
                <a:hlinkClick r:id="rId8"/>
              </a:rPr>
              <a:t>Art. 7</a:t>
            </a:r>
            <a:r>
              <a:rPr lang="it-IT" sz="2400" b="0" i="0" u="none" strike="noStrike" dirty="0">
                <a:solidFill>
                  <a:srgbClr val="000000"/>
                </a:solidFill>
                <a:effectLst/>
                <a:latin typeface="Calibri" panose="020F0502020204030204" pitchFamily="34" charset="0"/>
              </a:rPr>
              <a:t>. (Principio di auto-organizzazione amministrativa)</a:t>
            </a:r>
            <a:endParaRPr lang="it-IT" sz="2400" b="0" i="0" u="none" strike="noStrike" dirty="0">
              <a:solidFill>
                <a:srgbClr val="000000"/>
              </a:solidFill>
              <a:effectLst/>
              <a:latin typeface="Times New Roman" panose="02020603050405020304" pitchFamily="18" charset="0"/>
            </a:endParaRPr>
          </a:p>
          <a:p>
            <a:pPr algn="l"/>
            <a:endParaRPr lang="it-IT" sz="2400" b="0" i="0" u="none" strike="noStrike" dirty="0">
              <a:solidFill>
                <a:srgbClr val="000000"/>
              </a:solidFill>
              <a:effectLst/>
              <a:latin typeface="Times New Roman" panose="02020603050405020304" pitchFamily="18" charset="0"/>
            </a:endParaRPr>
          </a:p>
        </p:txBody>
      </p:sp>
      <p:sp>
        <p:nvSpPr>
          <p:cNvPr id="2" name="Segnaposto testo 2">
            <a:extLst>
              <a:ext uri="{FF2B5EF4-FFF2-40B4-BE49-F238E27FC236}">
                <a16:creationId xmlns:a16="http://schemas.microsoft.com/office/drawing/2014/main" id="{4B93B606-7630-7D2E-8636-AB248D816E40}"/>
              </a:ext>
            </a:extLst>
          </p:cNvPr>
          <p:cNvSpPr txBox="1">
            <a:spLocks/>
          </p:cNvSpPr>
          <p:nvPr/>
        </p:nvSpPr>
        <p:spPr>
          <a:xfrm>
            <a:off x="6096000" y="1963409"/>
            <a:ext cx="5985849" cy="213292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l">
              <a:spcBef>
                <a:spcPts val="0"/>
              </a:spcBef>
              <a:buNone/>
            </a:pPr>
            <a:r>
              <a:rPr lang="it-IT" sz="2400" b="0" i="0" u="none" strike="noStrike" dirty="0">
                <a:solidFill>
                  <a:srgbClr val="000000"/>
                </a:solidFill>
                <a:effectLst/>
                <a:latin typeface="Calibri" panose="020F0502020204030204" pitchFamily="34" charset="0"/>
                <a:hlinkClick r:id="rId9"/>
              </a:rPr>
              <a:t>Art. 8</a:t>
            </a:r>
            <a:r>
              <a:rPr lang="it-IT" sz="2400" b="0" i="0" u="none" strike="noStrike" dirty="0">
                <a:solidFill>
                  <a:srgbClr val="000000"/>
                </a:solidFill>
                <a:effectLst/>
                <a:latin typeface="Calibri" panose="020F0502020204030204" pitchFamily="34" charset="0"/>
              </a:rPr>
              <a:t>. (Principio di autonomia contrattuale. Divieto di prestazioni d’opera intellettuale a titolo gratuito)</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0"/>
              </a:rPr>
              <a:t>Art. 9</a:t>
            </a:r>
            <a:r>
              <a:rPr lang="it-IT" sz="2400" b="0" i="0" u="none" strike="noStrike" dirty="0">
                <a:solidFill>
                  <a:srgbClr val="000000"/>
                </a:solidFill>
                <a:effectLst/>
                <a:latin typeface="Calibri" panose="020F0502020204030204" pitchFamily="34" charset="0"/>
              </a:rPr>
              <a:t>. (Principio di conservazione dell’equilibrio contrattuale)</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1"/>
              </a:rPr>
              <a:t>Art. 10</a:t>
            </a:r>
            <a:r>
              <a:rPr lang="it-IT" sz="2400" b="0" i="0" u="none" strike="noStrike" dirty="0">
                <a:solidFill>
                  <a:srgbClr val="000000"/>
                </a:solidFill>
                <a:effectLst/>
                <a:latin typeface="Calibri" panose="020F0502020204030204" pitchFamily="34" charset="0"/>
              </a:rPr>
              <a:t>. (Principi di tassatività delle cause di esclusione e di massima partecipazione)</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2"/>
              </a:rPr>
              <a:t>Art. 11</a:t>
            </a:r>
            <a:r>
              <a:rPr lang="it-IT" sz="2400" b="0" i="0" u="none" strike="noStrike" dirty="0">
                <a:solidFill>
                  <a:srgbClr val="000000"/>
                </a:solidFill>
                <a:effectLst/>
                <a:latin typeface="Calibri" panose="020F0502020204030204" pitchFamily="34" charset="0"/>
              </a:rPr>
              <a:t>. (... applicazione dei contratti collettivi .... Inadempienze contributive e ritardo nei pagamenti)</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3"/>
              </a:rPr>
              <a:t>Art. 12</a:t>
            </a:r>
            <a:r>
              <a:rPr lang="it-IT" sz="2400" b="0" i="0" u="none" strike="noStrike" dirty="0">
                <a:solidFill>
                  <a:srgbClr val="000000"/>
                </a:solidFill>
                <a:effectLst/>
                <a:latin typeface="Calibri" panose="020F0502020204030204" pitchFamily="34" charset="0"/>
              </a:rPr>
              <a:t>. (Rinvio esterno)</a:t>
            </a:r>
            <a:endParaRPr lang="it-IT" sz="2400" b="0" i="0" u="none" strike="noStrike" dirty="0">
              <a:solidFill>
                <a:srgbClr val="000000"/>
              </a:solidFill>
              <a:effectLst/>
              <a:latin typeface="Times New Roman" panose="02020603050405020304" pitchFamily="18" charset="0"/>
            </a:endParaRPr>
          </a:p>
        </p:txBody>
      </p:sp>
      <p:sp>
        <p:nvSpPr>
          <p:cNvPr id="3" name="Titolo 3">
            <a:extLst>
              <a:ext uri="{FF2B5EF4-FFF2-40B4-BE49-F238E27FC236}">
                <a16:creationId xmlns:a16="http://schemas.microsoft.com/office/drawing/2014/main" id="{6BE95963-4D3F-0BC7-DE78-050A23225DC1}"/>
              </a:ext>
            </a:extLst>
          </p:cNvPr>
          <p:cNvSpPr txBox="1">
            <a:spLocks/>
          </p:cNvSpPr>
          <p:nvPr/>
        </p:nvSpPr>
        <p:spPr>
          <a:xfrm>
            <a:off x="711665" y="4216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dirty="0">
              <a:solidFill>
                <a:srgbClr val="0070C0"/>
              </a:solidFill>
            </a:endParaRPr>
          </a:p>
        </p:txBody>
      </p:sp>
      <p:sp>
        <p:nvSpPr>
          <p:cNvPr id="10" name="CasellaDiTesto 9">
            <a:extLst>
              <a:ext uri="{FF2B5EF4-FFF2-40B4-BE49-F238E27FC236}">
                <a16:creationId xmlns:a16="http://schemas.microsoft.com/office/drawing/2014/main" id="{38B63B68-5D31-D48B-79A5-5ACAC9012ABF}"/>
              </a:ext>
            </a:extLst>
          </p:cNvPr>
          <p:cNvSpPr txBox="1"/>
          <p:nvPr/>
        </p:nvSpPr>
        <p:spPr>
          <a:xfrm>
            <a:off x="2567940" y="1353769"/>
            <a:ext cx="6141720" cy="553998"/>
          </a:xfrm>
          <a:prstGeom prst="rect">
            <a:avLst/>
          </a:prstGeom>
          <a:noFill/>
        </p:spPr>
        <p:txBody>
          <a:bodyPr wrap="square">
            <a:spAutoFit/>
          </a:bodyPr>
          <a:lstStyle/>
          <a:p>
            <a:pPr algn="ctr"/>
            <a:r>
              <a:rPr lang="it-IT" sz="3000" dirty="0">
                <a:solidFill>
                  <a:srgbClr val="0070C0"/>
                </a:solidFill>
                <a:latin typeface="Arial" panose="020B0604020202020204" pitchFamily="34" charset="0"/>
                <a:cs typeface="Arial" panose="020B0604020202020204" pitchFamily="34" charset="0"/>
              </a:rPr>
              <a:t>PRINCIPI GENERALI ( artt. 1-12)</a:t>
            </a:r>
          </a:p>
        </p:txBody>
      </p:sp>
    </p:spTree>
    <p:extLst>
      <p:ext uri="{BB962C8B-B14F-4D97-AF65-F5344CB8AC3E}">
        <p14:creationId xmlns:p14="http://schemas.microsoft.com/office/powerpoint/2010/main" val="59481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 principi nel Nuovo Codice dei contratti</a:t>
            </a:r>
            <a:br>
              <a:rPr lang="it-IT" dirty="0"/>
            </a:br>
            <a:r>
              <a:rPr lang="it-IT" dirty="0"/>
              <a:t>d.lgs. N. 36/2023</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244929" y="2129884"/>
            <a:ext cx="6807720" cy="213292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defRPr/>
            </a:pPr>
            <a:r>
              <a:rPr lang="it-IT" sz="2800" dirty="0">
                <a:solidFill>
                  <a:srgbClr val="3F3F3F">
                    <a:lumMod val="50000"/>
                  </a:srgbClr>
                </a:solidFill>
              </a:rPr>
              <a:t>Il principio del risultato (art. 1)</a:t>
            </a:r>
          </a:p>
          <a:p>
            <a:pPr>
              <a:lnSpc>
                <a:spcPct val="150000"/>
              </a:lnSpc>
              <a:defRPr/>
            </a:pPr>
            <a:r>
              <a:rPr lang="it-IT" sz="2800" dirty="0">
                <a:solidFill>
                  <a:srgbClr val="3F3F3F">
                    <a:lumMod val="50000"/>
                  </a:srgbClr>
                </a:solidFill>
              </a:rPr>
              <a:t>Il principio della fiducia (art. 2)</a:t>
            </a:r>
          </a:p>
          <a:p>
            <a:pPr>
              <a:lnSpc>
                <a:spcPct val="150000"/>
              </a:lnSpc>
              <a:defRPr/>
            </a:pPr>
            <a:r>
              <a:rPr lang="it-IT" sz="2800" dirty="0">
                <a:solidFill>
                  <a:srgbClr val="3F3F3F">
                    <a:lumMod val="50000"/>
                  </a:srgbClr>
                </a:solidFill>
              </a:rPr>
              <a:t>Il principio dell’accesso al mercato (art. 3)</a:t>
            </a:r>
          </a:p>
        </p:txBody>
      </p:sp>
      <p:sp>
        <p:nvSpPr>
          <p:cNvPr id="6" name="Parentesi graffa chiusa 5">
            <a:extLst>
              <a:ext uri="{FF2B5EF4-FFF2-40B4-BE49-F238E27FC236}">
                <a16:creationId xmlns:a16="http://schemas.microsoft.com/office/drawing/2014/main" id="{1A8E94D7-413C-BB69-AFDE-8024E12EF94B}"/>
              </a:ext>
            </a:extLst>
          </p:cNvPr>
          <p:cNvSpPr/>
          <p:nvPr/>
        </p:nvSpPr>
        <p:spPr>
          <a:xfrm>
            <a:off x="6702129" y="1946667"/>
            <a:ext cx="701040" cy="2499360"/>
          </a:xfrm>
          <a:prstGeom prst="righ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Segnaposto testo 2">
            <a:extLst>
              <a:ext uri="{FF2B5EF4-FFF2-40B4-BE49-F238E27FC236}">
                <a16:creationId xmlns:a16="http://schemas.microsoft.com/office/drawing/2014/main" id="{1110406A-CE18-4F27-54D6-B5EFC2C05C05}"/>
              </a:ext>
            </a:extLst>
          </p:cNvPr>
          <p:cNvSpPr txBox="1">
            <a:spLocks/>
          </p:cNvSpPr>
          <p:nvPr/>
        </p:nvSpPr>
        <p:spPr>
          <a:xfrm>
            <a:off x="7954191" y="1580907"/>
            <a:ext cx="3657600" cy="213292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lnSpc>
                <a:spcPct val="150000"/>
              </a:lnSpc>
              <a:buNone/>
              <a:defRPr/>
            </a:pPr>
            <a:r>
              <a:rPr lang="it-IT" sz="2400" b="1" i="0" u="none" strike="noStrike" dirty="0">
                <a:solidFill>
                  <a:srgbClr val="000000"/>
                </a:solidFill>
                <a:effectLst/>
                <a:latin typeface="Calibri" panose="020F0502020204030204" pitchFamily="34" charset="0"/>
              </a:rPr>
              <a:t>Art. 4 </a:t>
            </a:r>
          </a:p>
          <a:p>
            <a:pPr marL="0" indent="0">
              <a:lnSpc>
                <a:spcPct val="150000"/>
              </a:lnSpc>
              <a:buNone/>
              <a:defRPr/>
            </a:pPr>
            <a:r>
              <a:rPr lang="it-IT" sz="2400" b="0" i="0" u="none" strike="noStrike" dirty="0">
                <a:solidFill>
                  <a:srgbClr val="000000"/>
                </a:solidFill>
                <a:effectLst/>
                <a:latin typeface="Calibri" panose="020F0502020204030204" pitchFamily="34" charset="0"/>
              </a:rPr>
              <a:t>Le disposizioni del codice si interpretano e si applicano in base ai principi di cui agli articoli 1, 2 e 3.</a:t>
            </a:r>
            <a:r>
              <a:rPr lang="it-IT" sz="2800" dirty="0">
                <a:solidFill>
                  <a:srgbClr val="3F3F3F">
                    <a:lumMod val="50000"/>
                  </a:srgbClr>
                </a:solidFill>
              </a:rPr>
              <a:t>)</a:t>
            </a:r>
          </a:p>
        </p:txBody>
      </p:sp>
    </p:spTree>
    <p:extLst>
      <p:ext uri="{BB962C8B-B14F-4D97-AF65-F5344CB8AC3E}">
        <p14:creationId xmlns:p14="http://schemas.microsoft.com/office/powerpoint/2010/main" val="266167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8228" y="1196678"/>
            <a:ext cx="12183772" cy="4980306"/>
          </a:xfrm>
          <a:prstGeom prst="rect">
            <a:avLst/>
          </a:prstGeom>
        </p:spPr>
        <p:txBody>
          <a:bodyPr>
            <a:normAutofit fontScale="925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800" b="0" i="0" u="none" strike="noStrike" dirty="0">
                <a:solidFill>
                  <a:srgbClr val="000000"/>
                </a:solidFill>
                <a:effectLst/>
                <a:latin typeface="Calibri" panose="020F0502020204030204" pitchFamily="34" charset="0"/>
              </a:rPr>
              <a:t>1. Le stazioni appaltanti e gli enti concedenti perseguono </a:t>
            </a:r>
            <a:r>
              <a:rPr lang="it-IT" sz="2800" b="1" i="0" u="none" strike="noStrike" dirty="0">
                <a:solidFill>
                  <a:srgbClr val="000000"/>
                </a:solidFill>
                <a:effectLst/>
                <a:latin typeface="Calibri" panose="020F0502020204030204" pitchFamily="34" charset="0"/>
              </a:rPr>
              <a:t>il risultato dell’affidamento del contratto e della sua esecuzione </a:t>
            </a:r>
            <a:r>
              <a:rPr lang="it-IT" sz="2800" b="0" i="0" u="none" strike="noStrike" dirty="0">
                <a:solidFill>
                  <a:srgbClr val="000000"/>
                </a:solidFill>
                <a:effectLst/>
                <a:latin typeface="Calibri" panose="020F0502020204030204" pitchFamily="34" charset="0"/>
              </a:rPr>
              <a:t>con </a:t>
            </a:r>
            <a:r>
              <a:rPr lang="it-IT" sz="2800" b="0" i="0" u="sng" strike="noStrike" dirty="0">
                <a:solidFill>
                  <a:srgbClr val="000000"/>
                </a:solidFill>
                <a:effectLst/>
                <a:latin typeface="Calibri" panose="020F0502020204030204" pitchFamily="34" charset="0"/>
              </a:rPr>
              <a:t>la massima tempestività </a:t>
            </a:r>
            <a:r>
              <a:rPr lang="it-IT" sz="2800" b="0" i="0" u="none" strike="noStrike" dirty="0">
                <a:solidFill>
                  <a:srgbClr val="000000"/>
                </a:solidFill>
                <a:effectLst/>
                <a:latin typeface="Calibri" panose="020F0502020204030204" pitchFamily="34" charset="0"/>
              </a:rPr>
              <a:t>e il migliore </a:t>
            </a:r>
            <a:r>
              <a:rPr lang="it-IT" sz="2800" b="0" i="0" u="sng" strike="noStrike" dirty="0">
                <a:solidFill>
                  <a:srgbClr val="000000"/>
                </a:solidFill>
                <a:effectLst/>
                <a:latin typeface="Calibri" panose="020F0502020204030204" pitchFamily="34" charset="0"/>
              </a:rPr>
              <a:t>rapporto possibile tra qualità e prezzo</a:t>
            </a:r>
            <a:r>
              <a:rPr lang="it-IT" sz="2800" b="0" i="0" u="none" strike="noStrike" dirty="0">
                <a:solidFill>
                  <a:srgbClr val="000000"/>
                </a:solidFill>
                <a:effectLst/>
                <a:latin typeface="Calibri" panose="020F0502020204030204" pitchFamily="34" charset="0"/>
              </a:rPr>
              <a:t>, nel rispetto dei </a:t>
            </a:r>
            <a:r>
              <a:rPr lang="it-IT" sz="2800" b="0" i="0" u="sng" strike="noStrike" dirty="0">
                <a:solidFill>
                  <a:srgbClr val="000000"/>
                </a:solidFill>
                <a:effectLst/>
                <a:latin typeface="Calibri" panose="020F0502020204030204" pitchFamily="34" charset="0"/>
              </a:rPr>
              <a:t>principi di legalità, trasparenza e concorrenza</a:t>
            </a:r>
            <a:r>
              <a:rPr lang="it-IT" sz="2800" b="0" i="0" u="none" strike="noStrike" dirty="0">
                <a:solidFill>
                  <a:srgbClr val="000000"/>
                </a:solidFill>
                <a:effectLst/>
                <a:latin typeface="Calibri" panose="020F0502020204030204" pitchFamily="34" charset="0"/>
              </a:rPr>
              <a:t>.</a:t>
            </a:r>
            <a:endParaRPr lang="it-IT" sz="2800" b="0" i="0" u="none" strike="noStrike" dirty="0">
              <a:solidFill>
                <a:srgbClr val="000000"/>
              </a:solidFill>
              <a:effectLst/>
              <a:latin typeface="-webkit-standard"/>
            </a:endParaRPr>
          </a:p>
          <a:p>
            <a:pPr algn="l">
              <a:lnSpc>
                <a:spcPct val="150000"/>
              </a:lnSpc>
            </a:pPr>
            <a:r>
              <a:rPr lang="it-IT" sz="2800" b="0" i="0" u="none" strike="noStrike" dirty="0">
                <a:solidFill>
                  <a:srgbClr val="000000"/>
                </a:solidFill>
                <a:effectLst/>
                <a:latin typeface="Calibri" panose="020F0502020204030204" pitchFamily="34" charset="0"/>
              </a:rPr>
              <a:t>2. </a:t>
            </a:r>
            <a:r>
              <a:rPr lang="it-IT" sz="2800" b="1" i="0" u="sng" strike="noStrike" dirty="0">
                <a:solidFill>
                  <a:srgbClr val="000000"/>
                </a:solidFill>
                <a:effectLst/>
                <a:latin typeface="Calibri" panose="020F0502020204030204" pitchFamily="34" charset="0"/>
              </a:rPr>
              <a:t>La concorrenza </a:t>
            </a:r>
            <a:r>
              <a:rPr lang="it-IT" sz="2800" b="0" i="0" u="none" strike="noStrike" dirty="0">
                <a:solidFill>
                  <a:srgbClr val="000000"/>
                </a:solidFill>
                <a:effectLst/>
                <a:latin typeface="Calibri" panose="020F0502020204030204" pitchFamily="34" charset="0"/>
              </a:rPr>
              <a:t>tra gli operatori economici è funzionale a conseguire il miglior risultato possibile </a:t>
            </a:r>
            <a:r>
              <a:rPr lang="it-IT" sz="2800" b="1" i="0" u="sng" strike="noStrike" dirty="0">
                <a:solidFill>
                  <a:srgbClr val="000000"/>
                </a:solidFill>
                <a:effectLst/>
                <a:latin typeface="Calibri" panose="020F0502020204030204" pitchFamily="34" charset="0"/>
              </a:rPr>
              <a:t>nell’affidare ed eseguire </a:t>
            </a:r>
            <a:r>
              <a:rPr lang="it-IT" sz="2800" b="0" i="0" u="none" strike="noStrike" dirty="0">
                <a:solidFill>
                  <a:srgbClr val="000000"/>
                </a:solidFill>
                <a:effectLst/>
                <a:latin typeface="Calibri" panose="020F0502020204030204" pitchFamily="34" charset="0"/>
              </a:rPr>
              <a:t>i contratti. La </a:t>
            </a:r>
            <a:r>
              <a:rPr lang="it-IT" sz="2800" b="1" i="0" u="sng" strike="noStrike" dirty="0">
                <a:solidFill>
                  <a:srgbClr val="000000"/>
                </a:solidFill>
                <a:effectLst/>
                <a:latin typeface="Calibri" panose="020F0502020204030204" pitchFamily="34" charset="0"/>
              </a:rPr>
              <a:t>trasparenza</a:t>
            </a:r>
            <a:r>
              <a:rPr lang="it-IT" sz="2800" b="1" i="0" u="none" strike="noStrike" dirty="0">
                <a:solidFill>
                  <a:srgbClr val="000000"/>
                </a:solidFill>
                <a:effectLst/>
                <a:latin typeface="Calibri" panose="020F0502020204030204" pitchFamily="34" charset="0"/>
              </a:rPr>
              <a:t> è funzionale alla massima semplicità e </a:t>
            </a:r>
            <a:r>
              <a:rPr lang="it-IT" sz="2800" b="1" i="0" u="sng" strike="noStrike" dirty="0">
                <a:solidFill>
                  <a:srgbClr val="000000"/>
                </a:solidFill>
                <a:effectLst/>
                <a:latin typeface="Calibri" panose="020F0502020204030204" pitchFamily="34" charset="0"/>
              </a:rPr>
              <a:t>celerità</a:t>
            </a:r>
            <a:r>
              <a:rPr lang="it-IT" sz="2800" b="0" i="0" u="none" strike="noStrike" dirty="0">
                <a:solidFill>
                  <a:srgbClr val="000000"/>
                </a:solidFill>
                <a:effectLst/>
                <a:latin typeface="Calibri" panose="020F0502020204030204" pitchFamily="34" charset="0"/>
              </a:rPr>
              <a:t> nella corretta applicazione delle regole del presente decreto, di seguito denominato «codice» e </a:t>
            </a:r>
            <a:r>
              <a:rPr lang="it-IT" sz="2800" b="0" i="0" u="sng" strike="noStrike" dirty="0">
                <a:solidFill>
                  <a:srgbClr val="000000"/>
                </a:solidFill>
                <a:effectLst/>
                <a:latin typeface="Calibri" panose="020F0502020204030204" pitchFamily="34" charset="0"/>
              </a:rPr>
              <a:t>ne assicura la piena </a:t>
            </a:r>
            <a:r>
              <a:rPr lang="it-IT" sz="2800" b="1" i="0" u="sng" strike="noStrike" dirty="0">
                <a:solidFill>
                  <a:srgbClr val="000000"/>
                </a:solidFill>
                <a:effectLst/>
                <a:latin typeface="Calibri" panose="020F0502020204030204" pitchFamily="34" charset="0"/>
              </a:rPr>
              <a:t>verificabilità</a:t>
            </a:r>
            <a:r>
              <a:rPr lang="it-IT" sz="2800" dirty="0">
                <a:latin typeface="Calibri" panose="020F0502020204030204" pitchFamily="34" charset="0"/>
              </a:rPr>
              <a:t>.</a:t>
            </a:r>
            <a:endParaRPr lang="it-IT" sz="2800" dirty="0"/>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Il principio del risultato – art. 1 </a:t>
            </a:r>
          </a:p>
        </p:txBody>
      </p:sp>
    </p:spTree>
    <p:extLst>
      <p:ext uri="{BB962C8B-B14F-4D97-AF65-F5344CB8AC3E}">
        <p14:creationId xmlns:p14="http://schemas.microsoft.com/office/powerpoint/2010/main" val="88478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8228" y="1196678"/>
            <a:ext cx="12183772" cy="4980306"/>
          </a:xfrm>
          <a:prstGeom prst="rect">
            <a:avLst/>
          </a:prstGeom>
        </p:spPr>
        <p:txBody>
          <a:bodyPr>
            <a:normAutofit fontScale="925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800" b="0" i="0" u="none" strike="noStrike" dirty="0">
                <a:solidFill>
                  <a:srgbClr val="000000"/>
                </a:solidFill>
                <a:effectLst/>
                <a:latin typeface="-webkit-standard"/>
              </a:rPr>
              <a:t>art. 17, comma 2, “le stazioni appaltanti e gli enti concedenti concludono le procedure di selezione nei termini indicati nell’allegato I.3” </a:t>
            </a:r>
            <a:r>
              <a:rPr lang="it-IT" sz="1800" dirty="0">
                <a:effectLst/>
                <a:latin typeface="BookmanOldStyle"/>
              </a:rPr>
              <a:t>a) procedura aperta: nove mesi; b) procedura ristretta: dieci mesi; c) procedura competitiva con negoziazione: sette mesi; d) procedura negoziata senza previa pubblicazione di un bando di gara: quattro mesi; e) dialogo competitivo: sette mesi; </a:t>
            </a:r>
            <a:r>
              <a:rPr lang="it-IT" sz="1800" dirty="0" err="1">
                <a:effectLst/>
                <a:latin typeface="BookmanOldStyle"/>
              </a:rPr>
              <a:t>f</a:t>
            </a:r>
            <a:r>
              <a:rPr lang="it-IT" sz="1800" dirty="0">
                <a:effectLst/>
                <a:latin typeface="BookmanOldStyle"/>
              </a:rPr>
              <a:t>) partenariato per l’innovazione: nove mesi. In caso di gare condotte secondo il criterio del minor prezzo sono i seguenti: a) procedura aperta: cinque mesi; b) procedura ristretta: sei mesi; c) procedura competitiva con negoziazione: quattro mesi; d) procedura negoziata senza previa pubblicazione di un bando di gara: tre mesi. </a:t>
            </a:r>
          </a:p>
          <a:p>
            <a:pPr algn="l">
              <a:lnSpc>
                <a:spcPct val="150000"/>
              </a:lnSpc>
            </a:pPr>
            <a:r>
              <a:rPr lang="it-IT" sz="2400" b="0" i="0" u="none" strike="noStrike" dirty="0">
                <a:solidFill>
                  <a:srgbClr val="000000"/>
                </a:solidFill>
                <a:effectLst/>
                <a:latin typeface="-webkit-standard"/>
              </a:rPr>
              <a:t>Norma attuativa art. 2, legge n. 241/1990</a:t>
            </a:r>
          </a:p>
          <a:p>
            <a:pPr algn="l">
              <a:lnSpc>
                <a:spcPct val="150000"/>
              </a:lnSpc>
            </a:pPr>
            <a:r>
              <a:rPr lang="it-IT" sz="2400" dirty="0">
                <a:solidFill>
                  <a:srgbClr val="000000"/>
                </a:solidFill>
                <a:latin typeface="-webkit-standard"/>
              </a:rPr>
              <a:t>Proroga: circostanze eccezionali o situazioni imprevedibili di oggettiva difficoltà</a:t>
            </a:r>
          </a:p>
          <a:p>
            <a:pPr algn="l">
              <a:lnSpc>
                <a:spcPct val="150000"/>
              </a:lnSpc>
            </a:pPr>
            <a:r>
              <a:rPr lang="it-IT" sz="2400" b="0" i="0" u="none" strike="noStrike" dirty="0">
                <a:solidFill>
                  <a:srgbClr val="000000"/>
                </a:solidFill>
                <a:effectLst/>
                <a:latin typeface="-webkit-standard"/>
              </a:rPr>
              <a:t>“il superamento dei termini costituisce silenzio inadempimento”: </a:t>
            </a:r>
            <a:r>
              <a:rPr lang="it-IT" sz="2400" b="0" i="0" u="none" strike="noStrike" dirty="0" err="1">
                <a:solidFill>
                  <a:srgbClr val="000000"/>
                </a:solidFill>
                <a:effectLst/>
                <a:latin typeface="-webkit-standard"/>
              </a:rPr>
              <a:t>giustiziabilità</a:t>
            </a:r>
            <a:r>
              <a:rPr lang="it-IT" sz="2400" b="0" i="0" u="none" strike="noStrike" dirty="0">
                <a:solidFill>
                  <a:srgbClr val="000000"/>
                </a:solidFill>
                <a:effectLst/>
                <a:latin typeface="-webkit-standard"/>
              </a:rPr>
              <a:t> del ritardo (art. 17, comma 3) </a:t>
            </a:r>
          </a:p>
          <a:p>
            <a:pPr marL="0" indent="0" algn="l">
              <a:lnSpc>
                <a:spcPct val="150000"/>
              </a:lnSpc>
              <a:buNone/>
            </a:pPr>
            <a:endParaRPr lang="it-IT" sz="2400" dirty="0">
              <a:effectLst/>
            </a:endParaRPr>
          </a:p>
          <a:p>
            <a:pPr algn="l">
              <a:lnSpc>
                <a:spcPct val="150000"/>
              </a:lnSpc>
            </a:pPr>
            <a:endParaRPr lang="it-IT" sz="28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Il principio del risultato – tempestività </a:t>
            </a:r>
          </a:p>
        </p:txBody>
      </p:sp>
    </p:spTree>
    <p:extLst>
      <p:ext uri="{BB962C8B-B14F-4D97-AF65-F5344CB8AC3E}">
        <p14:creationId xmlns:p14="http://schemas.microsoft.com/office/powerpoint/2010/main" val="270658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8228" y="1196678"/>
            <a:ext cx="12183772" cy="4980306"/>
          </a:xfrm>
          <a:prstGeom prst="rect">
            <a:avLst/>
          </a:prstGeom>
        </p:spPr>
        <p:txBody>
          <a:bodyPr>
            <a:normAutofit fontScale="850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800" b="0" i="0" u="none" strike="noStrike" dirty="0">
                <a:solidFill>
                  <a:srgbClr val="000000"/>
                </a:solidFill>
                <a:effectLst/>
                <a:latin typeface="Calibri" panose="020F0502020204030204" pitchFamily="34" charset="0"/>
              </a:rPr>
              <a:t>3. Il principio del risultato costituisce attuazione, nel settore dei contratti pubblici, del principio del buon andamento e dei correlati principi di efficienza, efficacia ed economicità. Esso è perseguito nell’</a:t>
            </a:r>
            <a:r>
              <a:rPr lang="it-IT" sz="2800" b="1" i="0" u="none" strike="noStrike" dirty="0">
                <a:solidFill>
                  <a:srgbClr val="000000"/>
                </a:solidFill>
                <a:effectLst/>
                <a:latin typeface="Calibri" panose="020F0502020204030204" pitchFamily="34" charset="0"/>
              </a:rPr>
              <a:t>interesse della comunità </a:t>
            </a:r>
            <a:r>
              <a:rPr lang="it-IT" sz="2800" b="0" i="0" u="none" strike="noStrike" dirty="0">
                <a:solidFill>
                  <a:srgbClr val="000000"/>
                </a:solidFill>
                <a:effectLst/>
                <a:latin typeface="Calibri" panose="020F0502020204030204" pitchFamily="34" charset="0"/>
              </a:rPr>
              <a:t>e per il raggiungimento degli </a:t>
            </a:r>
            <a:r>
              <a:rPr lang="it-IT" sz="2800" b="1" i="0" u="none" strike="noStrike" dirty="0">
                <a:solidFill>
                  <a:srgbClr val="000000"/>
                </a:solidFill>
                <a:effectLst/>
                <a:latin typeface="Calibri" panose="020F0502020204030204" pitchFamily="34" charset="0"/>
              </a:rPr>
              <a:t>obiettivi dell’Unione europea.</a:t>
            </a:r>
            <a:endParaRPr lang="it-IT" sz="2800" b="1" i="0" u="none" strike="noStrike" dirty="0">
              <a:solidFill>
                <a:srgbClr val="000000"/>
              </a:solidFill>
              <a:effectLst/>
              <a:latin typeface="-webkit-standard"/>
            </a:endParaRPr>
          </a:p>
          <a:p>
            <a:pPr algn="l">
              <a:lnSpc>
                <a:spcPct val="150000"/>
              </a:lnSpc>
            </a:pPr>
            <a:r>
              <a:rPr lang="it-IT" sz="2800" b="0" i="0" u="none" strike="noStrike" dirty="0">
                <a:solidFill>
                  <a:srgbClr val="000000"/>
                </a:solidFill>
                <a:effectLst/>
                <a:latin typeface="Calibri" panose="020F0502020204030204" pitchFamily="34" charset="0"/>
              </a:rPr>
              <a:t>4. Il principio del risultato costituisce </a:t>
            </a:r>
            <a:r>
              <a:rPr lang="it-IT" sz="2800" b="1" i="0" u="none" strike="noStrike" dirty="0">
                <a:solidFill>
                  <a:srgbClr val="000000"/>
                </a:solidFill>
                <a:effectLst/>
                <a:latin typeface="Calibri" panose="020F0502020204030204" pitchFamily="34" charset="0"/>
              </a:rPr>
              <a:t>criterio prioritario per l’esercizio del potere discrezionale </a:t>
            </a:r>
            <a:r>
              <a:rPr lang="it-IT" sz="2800" b="0" i="0" u="none" strike="noStrike" dirty="0">
                <a:solidFill>
                  <a:srgbClr val="000000"/>
                </a:solidFill>
                <a:effectLst/>
                <a:latin typeface="Calibri" panose="020F0502020204030204" pitchFamily="34" charset="0"/>
              </a:rPr>
              <a:t>e per l’individuazione della regola del caso concreto, nonché per:</a:t>
            </a:r>
            <a:endParaRPr lang="it-IT" sz="2800" b="0" i="0" u="none" strike="noStrike" dirty="0">
              <a:solidFill>
                <a:srgbClr val="000000"/>
              </a:solidFill>
              <a:effectLst/>
              <a:latin typeface="-webkit-standard"/>
            </a:endParaRPr>
          </a:p>
          <a:p>
            <a:pPr marL="431800" lvl="1" indent="0" algn="l">
              <a:lnSpc>
                <a:spcPct val="150000"/>
              </a:lnSpc>
              <a:buNone/>
            </a:pPr>
            <a:r>
              <a:rPr lang="it-IT" sz="2800" dirty="0">
                <a:latin typeface="Calibri" panose="020F0502020204030204" pitchFamily="34" charset="0"/>
              </a:rPr>
              <a:t>a) valutare la </a:t>
            </a:r>
            <a:r>
              <a:rPr lang="it-IT" sz="2800" b="1" dirty="0">
                <a:latin typeface="Calibri" panose="020F0502020204030204" pitchFamily="34" charset="0"/>
              </a:rPr>
              <a:t>responsabilità del personale </a:t>
            </a:r>
            <a:r>
              <a:rPr lang="it-IT" sz="2800" dirty="0">
                <a:latin typeface="Calibri" panose="020F0502020204030204" pitchFamily="34" charset="0"/>
              </a:rPr>
              <a:t>che svolge funzioni amministrative o tecniche nelle fasi di programmazione, progettazione, affidamento ed esecuzione dei contratti;</a:t>
            </a:r>
            <a:br>
              <a:rPr lang="it-IT" sz="2800" dirty="0">
                <a:latin typeface="Calibri" panose="020F0502020204030204" pitchFamily="34" charset="0"/>
              </a:rPr>
            </a:br>
            <a:r>
              <a:rPr lang="it-IT" sz="2800" dirty="0">
                <a:latin typeface="Calibri" panose="020F0502020204030204" pitchFamily="34" charset="0"/>
              </a:rPr>
              <a:t>b) attribuire gli </a:t>
            </a:r>
            <a:r>
              <a:rPr lang="it-IT" sz="2800" b="1" dirty="0">
                <a:latin typeface="Calibri" panose="020F0502020204030204" pitchFamily="34" charset="0"/>
              </a:rPr>
              <a:t>incentivi </a:t>
            </a:r>
            <a:r>
              <a:rPr lang="it-IT" sz="2800" dirty="0">
                <a:latin typeface="Calibri" panose="020F0502020204030204" pitchFamily="34" charset="0"/>
              </a:rPr>
              <a:t>secondo le modalità previste dalla contrattazione collettiva.</a:t>
            </a:r>
            <a:endParaRPr lang="it-IT" sz="2800" dirty="0"/>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Il principio del risultato – art. 1 </a:t>
            </a:r>
          </a:p>
        </p:txBody>
      </p:sp>
    </p:spTree>
    <p:extLst>
      <p:ext uri="{BB962C8B-B14F-4D97-AF65-F5344CB8AC3E}">
        <p14:creationId xmlns:p14="http://schemas.microsoft.com/office/powerpoint/2010/main" val="727341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8228" y="1196678"/>
            <a:ext cx="12183772" cy="4980306"/>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800" b="0" i="0" u="none" strike="noStrike" dirty="0">
                <a:solidFill>
                  <a:srgbClr val="000000"/>
                </a:solidFill>
                <a:effectLst/>
                <a:latin typeface="Calibri" panose="020F0502020204030204" pitchFamily="34" charset="0"/>
              </a:rPr>
              <a:t>1. L’attribuzione e l’esercizio del potere nel settore dei contratti pubblici si fonda sul principio della reciproca fiducia nell’azione legittima, trasparente e corretta </a:t>
            </a:r>
            <a:r>
              <a:rPr lang="it-IT" sz="2800" b="1" i="0" u="none" strike="noStrike" dirty="0">
                <a:solidFill>
                  <a:srgbClr val="000000"/>
                </a:solidFill>
                <a:effectLst/>
                <a:latin typeface="Calibri" panose="020F0502020204030204" pitchFamily="34" charset="0"/>
              </a:rPr>
              <a:t>dell’amministrazione, dei suoi funzionari e degli operatori economici</a:t>
            </a:r>
            <a:r>
              <a:rPr lang="it-IT" sz="2800" b="0" i="0" u="none" strike="noStrike" dirty="0">
                <a:solidFill>
                  <a:srgbClr val="000000"/>
                </a:solidFill>
                <a:effectLst/>
                <a:latin typeface="Calibri" panose="020F0502020204030204" pitchFamily="34" charset="0"/>
              </a:rPr>
              <a:t>.</a:t>
            </a:r>
            <a:endParaRPr lang="it-IT" sz="2800" b="0" i="0" u="none" strike="noStrike" dirty="0">
              <a:solidFill>
                <a:srgbClr val="000000"/>
              </a:solidFill>
              <a:effectLst/>
              <a:latin typeface="-webkit-standard"/>
            </a:endParaRPr>
          </a:p>
          <a:p>
            <a:pPr algn="l">
              <a:lnSpc>
                <a:spcPct val="150000"/>
              </a:lnSpc>
            </a:pPr>
            <a:r>
              <a:rPr lang="it-IT" sz="2800" b="0" i="0" u="none" strike="noStrike" dirty="0">
                <a:solidFill>
                  <a:srgbClr val="000000"/>
                </a:solidFill>
                <a:effectLst/>
                <a:latin typeface="Calibri" panose="020F0502020204030204" pitchFamily="34" charset="0"/>
              </a:rPr>
              <a:t>2. Il principio della fiducia favorisce e valorizza l’iniziativa e l’autonomia decisionale dei funzionari pubblici, con particolare riferimento alle valutazioni e alle scelte per l’acquisizione e l’esecuzione delle prestazioni </a:t>
            </a:r>
            <a:r>
              <a:rPr lang="it-IT" sz="2800" b="1" i="0" u="none" strike="noStrike" dirty="0">
                <a:solidFill>
                  <a:srgbClr val="000000"/>
                </a:solidFill>
                <a:effectLst/>
                <a:latin typeface="Calibri" panose="020F0502020204030204" pitchFamily="34" charset="0"/>
              </a:rPr>
              <a:t>secondo il principio del risultato</a:t>
            </a:r>
            <a:r>
              <a:rPr lang="it-IT" sz="2800" i="0" u="none" strike="noStrike" dirty="0">
                <a:solidFill>
                  <a:srgbClr val="000000"/>
                </a:solidFill>
                <a:effectLst/>
                <a:latin typeface="Calibri" panose="020F0502020204030204" pitchFamily="34" charset="0"/>
              </a:rPr>
              <a:t>. (v. Relazione)</a:t>
            </a:r>
            <a:endParaRPr lang="it-IT" sz="280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Il principio della fiducia – art. 2</a:t>
            </a:r>
          </a:p>
        </p:txBody>
      </p:sp>
    </p:spTree>
    <p:extLst>
      <p:ext uri="{BB962C8B-B14F-4D97-AF65-F5344CB8AC3E}">
        <p14:creationId xmlns:p14="http://schemas.microsoft.com/office/powerpoint/2010/main" val="3544769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50963" y="146595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400" b="0" i="0" u="none" strike="noStrike" dirty="0">
                <a:solidFill>
                  <a:srgbClr val="000000"/>
                </a:solidFill>
                <a:effectLst/>
                <a:latin typeface="Calibri" panose="020F0502020204030204" pitchFamily="34" charset="0"/>
              </a:rPr>
              <a:t>3. Nell’ambito delle attività svolte nelle fasi di programmazione, progettazione, affidamento ed esecuzione dei contratti, ai fini della responsabilità amministrativa </a:t>
            </a:r>
            <a:r>
              <a:rPr lang="it-IT" sz="2400" b="1" i="0" u="sng" strike="noStrike" dirty="0">
                <a:solidFill>
                  <a:srgbClr val="000000"/>
                </a:solidFill>
                <a:effectLst/>
                <a:latin typeface="Calibri" panose="020F0502020204030204" pitchFamily="34" charset="0"/>
              </a:rPr>
              <a:t>costituisce colpa grave </a:t>
            </a:r>
            <a:r>
              <a:rPr lang="it-IT" sz="2400" b="0" i="0" u="none" strike="noStrike" dirty="0">
                <a:solidFill>
                  <a:srgbClr val="000000"/>
                </a:solidFill>
                <a:effectLst/>
                <a:latin typeface="Calibri" panose="020F0502020204030204" pitchFamily="34" charset="0"/>
              </a:rPr>
              <a:t>la violazione di norme di diritto e degli </a:t>
            </a:r>
            <a:r>
              <a:rPr lang="it-IT" sz="2400" b="0" i="0" u="sng" strike="noStrike" dirty="0">
                <a:solidFill>
                  <a:srgbClr val="000000"/>
                </a:solidFill>
                <a:effectLst/>
                <a:latin typeface="Calibri" panose="020F0502020204030204" pitchFamily="34" charset="0"/>
              </a:rPr>
              <a:t>auto-vincoli amministrativi</a:t>
            </a:r>
            <a:r>
              <a:rPr lang="it-IT" sz="2400" b="0" i="0" u="none" strike="noStrike" dirty="0">
                <a:solidFill>
                  <a:srgbClr val="000000"/>
                </a:solidFill>
                <a:effectLst/>
                <a:latin typeface="Calibri" panose="020F0502020204030204" pitchFamily="34" charset="0"/>
              </a:rPr>
              <a:t>, nonché la palese violazione di regole di prudenza, perizia e</a:t>
            </a:r>
            <a:r>
              <a:rPr lang="it-IT" sz="2400" dirty="0">
                <a:solidFill>
                  <a:srgbClr val="000000"/>
                </a:solidFill>
              </a:rPr>
              <a:t> d</a:t>
            </a:r>
            <a:r>
              <a:rPr lang="it-IT" sz="2400" b="0" i="0" u="none" strike="noStrike" dirty="0">
                <a:solidFill>
                  <a:srgbClr val="000000"/>
                </a:solidFill>
                <a:effectLst/>
                <a:latin typeface="Calibri" panose="020F0502020204030204" pitchFamily="34" charset="0"/>
              </a:rPr>
              <a:t>iligenza e l’omissione delle cautele, verifiche ed informazioni preventive normalmente richieste nell’attività amministrativa, in quanto esigibili nei confronti dell’agente pubblico in base alle specifiche competenze e in relazione al caso concreto. </a:t>
            </a:r>
            <a:r>
              <a:rPr lang="it-IT" sz="2400" b="1" i="0" u="none" strike="noStrike" dirty="0">
                <a:solidFill>
                  <a:srgbClr val="000000"/>
                </a:solidFill>
                <a:effectLst/>
                <a:latin typeface="Calibri" panose="020F0502020204030204" pitchFamily="34" charset="0"/>
              </a:rPr>
              <a:t>Non costituisce colpa grave la violazione o l’omissione determinata dal riferimento a indirizzi giurisprudenziali prevalenti o a pareri delle autorità competenti.</a:t>
            </a:r>
            <a:endParaRPr lang="it-IT" sz="2400" b="1" i="0" u="none" strike="noStrike" dirty="0">
              <a:solidFill>
                <a:srgbClr val="000000"/>
              </a:solidFill>
              <a:effectLst/>
              <a:latin typeface="-webkit-standard"/>
            </a:endParaRPr>
          </a:p>
          <a:p>
            <a:pPr algn="l"/>
            <a:r>
              <a:rPr lang="it-IT" sz="2400" b="0" i="0" u="none" strike="noStrike" dirty="0">
                <a:solidFill>
                  <a:srgbClr val="000000"/>
                </a:solidFill>
                <a:effectLst/>
                <a:latin typeface="Calibri" panose="020F0502020204030204" pitchFamily="34" charset="0"/>
              </a:rPr>
              <a:t>4. Per promuovere la fiducia nell’azione legittima, trasparente e corretta dell’amministrazione, le stazioni appaltanti e gli enti concedenti </a:t>
            </a:r>
            <a:r>
              <a:rPr lang="it-IT" sz="2400" b="1" i="0" u="none" strike="noStrike" dirty="0">
                <a:solidFill>
                  <a:srgbClr val="000000"/>
                </a:solidFill>
                <a:effectLst/>
                <a:latin typeface="Calibri" panose="020F0502020204030204" pitchFamily="34" charset="0"/>
              </a:rPr>
              <a:t>adottano azioni per la copertura assicurativa dei rischi per il personale</a:t>
            </a:r>
            <a:r>
              <a:rPr lang="it-IT" sz="2400" b="0" i="0" u="none" strike="noStrike" dirty="0">
                <a:solidFill>
                  <a:srgbClr val="000000"/>
                </a:solidFill>
                <a:effectLst/>
                <a:latin typeface="Calibri" panose="020F0502020204030204" pitchFamily="34" charset="0"/>
              </a:rPr>
              <a:t>, nonché per riqualificare le stazioni appaltanti e </a:t>
            </a:r>
            <a:r>
              <a:rPr lang="it-IT" sz="2400" b="1" i="0" u="none" strike="noStrike" dirty="0">
                <a:solidFill>
                  <a:srgbClr val="000000"/>
                </a:solidFill>
                <a:effectLst/>
                <a:latin typeface="Calibri" panose="020F0502020204030204" pitchFamily="34" charset="0"/>
              </a:rPr>
              <a:t>per rafforzare e dare valore alle capacità professionali dei dipendenti, compresi i piani di formazione</a:t>
            </a:r>
            <a:r>
              <a:rPr lang="it-IT" sz="2400" b="0" i="0" u="none" strike="noStrike" dirty="0">
                <a:solidFill>
                  <a:srgbClr val="000000"/>
                </a:solidFill>
                <a:effectLst/>
                <a:latin typeface="Calibri" panose="020F0502020204030204" pitchFamily="34" charset="0"/>
              </a:rPr>
              <a:t> di cui all’</a:t>
            </a:r>
            <a:r>
              <a:rPr lang="it-IT" sz="2400" b="0" i="0" u="none" strike="noStrike" dirty="0">
                <a:solidFill>
                  <a:srgbClr val="000000"/>
                </a:solidFill>
                <a:effectLst/>
                <a:latin typeface="Calibri" panose="020F0502020204030204" pitchFamily="34" charset="0"/>
                <a:hlinkClick r:id="rId2"/>
              </a:rPr>
              <a:t>articolo 15, comma 7</a:t>
            </a:r>
            <a:r>
              <a:rPr lang="it-IT" sz="2400" b="0" i="0" u="none" strike="noStrike" dirty="0">
                <a:solidFill>
                  <a:srgbClr val="000000"/>
                </a:solidFill>
                <a:effectLst/>
                <a:latin typeface="Calibri" panose="020F0502020204030204" pitchFamily="34" charset="0"/>
              </a:rPr>
              <a:t>.</a:t>
            </a:r>
            <a:endParaRPr lang="it-IT" sz="24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Il principio della fiducia – art. 2</a:t>
            </a:r>
          </a:p>
        </p:txBody>
      </p:sp>
    </p:spTree>
    <p:extLst>
      <p:ext uri="{BB962C8B-B14F-4D97-AF65-F5344CB8AC3E}">
        <p14:creationId xmlns:p14="http://schemas.microsoft.com/office/powerpoint/2010/main" val="2023950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11923" y="180123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3200" b="0" i="0" u="none" strike="noStrike" dirty="0">
                <a:solidFill>
                  <a:srgbClr val="000000"/>
                </a:solidFill>
                <a:effectLst/>
                <a:latin typeface="Calibri" panose="020F0502020204030204" pitchFamily="34" charset="0"/>
              </a:rPr>
              <a:t>1. Le stazioni appaltanti e gli enti concedenti favoriscono, secondo le modalità indicate dal codice, l’accesso al mercato degli operatori economici nel rispetto dei principi </a:t>
            </a:r>
            <a:r>
              <a:rPr lang="it-IT" sz="3200" b="0" i="0" u="sng" strike="noStrike" dirty="0">
                <a:solidFill>
                  <a:srgbClr val="000000"/>
                </a:solidFill>
                <a:effectLst/>
                <a:latin typeface="Calibri" panose="020F0502020204030204" pitchFamily="34" charset="0"/>
              </a:rPr>
              <a:t>di concorrenza</a:t>
            </a:r>
            <a:r>
              <a:rPr lang="it-IT" sz="3200" b="0" i="0" u="none" strike="noStrike" dirty="0">
                <a:solidFill>
                  <a:srgbClr val="000000"/>
                </a:solidFill>
                <a:effectLst/>
                <a:latin typeface="Calibri" panose="020F0502020204030204" pitchFamily="34" charset="0"/>
              </a:rPr>
              <a:t>, </a:t>
            </a:r>
            <a:r>
              <a:rPr lang="it-IT" sz="3200" b="0" i="0" u="sng" strike="noStrike" dirty="0">
                <a:solidFill>
                  <a:srgbClr val="000000"/>
                </a:solidFill>
                <a:effectLst/>
                <a:latin typeface="Calibri" panose="020F0502020204030204" pitchFamily="34" charset="0"/>
              </a:rPr>
              <a:t>di imparzialità, di non discriminazione</a:t>
            </a:r>
            <a:r>
              <a:rPr lang="it-IT" sz="3200" b="0" i="0" u="none" strike="noStrike" dirty="0">
                <a:solidFill>
                  <a:srgbClr val="000000"/>
                </a:solidFill>
                <a:effectLst/>
                <a:latin typeface="Calibri" panose="020F0502020204030204" pitchFamily="34" charset="0"/>
              </a:rPr>
              <a:t>, </a:t>
            </a:r>
            <a:r>
              <a:rPr lang="it-IT" sz="3200" b="1" i="0" u="none" strike="noStrike" dirty="0">
                <a:solidFill>
                  <a:srgbClr val="000000"/>
                </a:solidFill>
                <a:effectLst/>
                <a:latin typeface="Calibri" panose="020F0502020204030204" pitchFamily="34" charset="0"/>
              </a:rPr>
              <a:t>di pubblicità e trasparenza</a:t>
            </a:r>
            <a:r>
              <a:rPr lang="it-IT" sz="3200" b="0" i="0" u="none" strike="noStrike" dirty="0">
                <a:solidFill>
                  <a:srgbClr val="000000"/>
                </a:solidFill>
                <a:effectLst/>
                <a:latin typeface="Calibri" panose="020F0502020204030204" pitchFamily="34" charset="0"/>
              </a:rPr>
              <a:t>, </a:t>
            </a:r>
            <a:r>
              <a:rPr lang="it-IT" sz="3200" b="1" i="0" u="sng" strike="noStrike" dirty="0">
                <a:solidFill>
                  <a:srgbClr val="000000"/>
                </a:solidFill>
                <a:effectLst/>
                <a:latin typeface="Calibri" panose="020F0502020204030204" pitchFamily="34" charset="0"/>
              </a:rPr>
              <a:t>di proporzionalità</a:t>
            </a:r>
            <a:r>
              <a:rPr lang="it-IT" sz="3200" b="0" i="0" u="none" strike="noStrike" dirty="0">
                <a:solidFill>
                  <a:srgbClr val="000000"/>
                </a:solidFill>
                <a:effectLst/>
                <a:latin typeface="Calibri" panose="020F0502020204030204" pitchFamily="34" charset="0"/>
              </a:rPr>
              <a:t>.</a:t>
            </a:r>
            <a:endParaRPr lang="it-IT" sz="3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Il principio dell’accesso al mercato – art. 3</a:t>
            </a:r>
          </a:p>
        </p:txBody>
      </p:sp>
    </p:spTree>
    <p:extLst>
      <p:ext uri="{BB962C8B-B14F-4D97-AF65-F5344CB8AC3E}">
        <p14:creationId xmlns:p14="http://schemas.microsoft.com/office/powerpoint/2010/main" val="183233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Seconda Giornata</a:t>
            </a:r>
            <a:br>
              <a:rPr lang="it-IT" dirty="0"/>
            </a:br>
            <a:r>
              <a:rPr lang="it-IT" dirty="0"/>
              <a:t> Gli affidamenti sottosoglia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FFFFFF"/>
                </a:solidFill>
                <a:effectLst/>
                <a:uLnTx/>
                <a:uFillTx/>
                <a:latin typeface="Playfair Display Medium" pitchFamily="2" charset="0"/>
                <a:ea typeface="+mn-ea"/>
                <a:cs typeface="+mn-cs"/>
              </a:rPr>
              <a:t>Relatore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FFFFFF"/>
                </a:solidFill>
                <a:effectLst/>
                <a:uLnTx/>
                <a:uFillTx/>
                <a:latin typeface="Playfair Display Medium" pitchFamily="2" charset="0"/>
                <a:ea typeface="+mn-ea"/>
                <a:cs typeface="+mn-cs"/>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Playfair Display"/>
                <a:ea typeface="+mn-ea"/>
                <a:cs typeface="+mn-cs"/>
              </a:rPr>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Playfair Display"/>
              <a:ea typeface="+mn-ea"/>
              <a:cs typeface="+mn-cs"/>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Playfair Display"/>
              <a:ea typeface="+mn-ea"/>
              <a:cs typeface="+mn-cs"/>
            </a:endParaRPr>
          </a:p>
        </p:txBody>
      </p:sp>
      <p:pic>
        <p:nvPicPr>
          <p:cNvPr id="8" name="Immagine 7">
            <a:extLst>
              <a:ext uri="{FF2B5EF4-FFF2-40B4-BE49-F238E27FC236}">
                <a16:creationId xmlns:a16="http://schemas.microsoft.com/office/drawing/2014/main" id="{D5BA3377-58A8-63BA-A7DF-B37F7FB59CA8}"/>
              </a:ext>
            </a:extLst>
          </p:cNvPr>
          <p:cNvPicPr>
            <a:picLocks noChangeAspect="1"/>
          </p:cNvPicPr>
          <p:nvPr/>
        </p:nvPicPr>
        <p:blipFill>
          <a:blip r:embed="rId2"/>
          <a:stretch>
            <a:fillRect/>
          </a:stretch>
        </p:blipFill>
        <p:spPr>
          <a:xfrm>
            <a:off x="0" y="1388377"/>
            <a:ext cx="12250791" cy="5035574"/>
          </a:xfrm>
          <a:prstGeom prst="rect">
            <a:avLst/>
          </a:prstGeom>
        </p:spPr>
      </p:pic>
    </p:spTree>
    <p:extLst>
      <p:ext uri="{BB962C8B-B14F-4D97-AF65-F5344CB8AC3E}">
        <p14:creationId xmlns:p14="http://schemas.microsoft.com/office/powerpoint/2010/main" val="41470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 principi nel Nuovo Codice dei contratti</a:t>
            </a:r>
            <a:br>
              <a:rPr lang="it-IT" dirty="0"/>
            </a:br>
            <a:r>
              <a:rPr lang="it-IT" dirty="0"/>
              <a:t>d.lgs. N. 36/2023 – PARTE PRIMA – TITOLO I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0" y="1963409"/>
            <a:ext cx="6233160" cy="213292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l">
              <a:lnSpc>
                <a:spcPct val="100000"/>
              </a:lnSpc>
              <a:spcBef>
                <a:spcPts val="0"/>
              </a:spcBef>
              <a:buNone/>
            </a:pPr>
            <a:r>
              <a:rPr lang="it-IT" sz="2400" b="0" i="0" u="none" strike="noStrike" dirty="0">
                <a:solidFill>
                  <a:srgbClr val="000000"/>
                </a:solidFill>
                <a:effectLst/>
                <a:latin typeface="Calibri" panose="020F0502020204030204" pitchFamily="34" charset="0"/>
                <a:hlinkClick r:id="rId2"/>
              </a:rPr>
              <a:t>Art. 1</a:t>
            </a:r>
            <a:r>
              <a:rPr lang="it-IT" sz="2400" b="0" i="0" u="none" strike="noStrike" dirty="0">
                <a:solidFill>
                  <a:srgbClr val="000000"/>
                </a:solidFill>
                <a:effectLst/>
                <a:latin typeface="Calibri" panose="020F0502020204030204" pitchFamily="34" charset="0"/>
              </a:rPr>
              <a:t>. (Principio del risultato)</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3"/>
              </a:rPr>
              <a:t>Art. 2</a:t>
            </a:r>
            <a:r>
              <a:rPr lang="it-IT" sz="2400" b="0" i="0" u="none" strike="noStrike" dirty="0">
                <a:solidFill>
                  <a:srgbClr val="000000"/>
                </a:solidFill>
                <a:effectLst/>
                <a:latin typeface="Calibri" panose="020F0502020204030204" pitchFamily="34" charset="0"/>
              </a:rPr>
              <a:t>. (Principio della fiducia)</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4"/>
              </a:rPr>
              <a:t>Art. 3</a:t>
            </a:r>
            <a:r>
              <a:rPr lang="it-IT" sz="2400" b="0" i="0" u="none" strike="noStrike" dirty="0">
                <a:solidFill>
                  <a:srgbClr val="000000"/>
                </a:solidFill>
                <a:effectLst/>
                <a:latin typeface="Calibri" panose="020F0502020204030204" pitchFamily="34" charset="0"/>
              </a:rPr>
              <a:t>. (Principio dell’accesso al mercato)</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5"/>
              </a:rPr>
              <a:t>Art. 4</a:t>
            </a:r>
            <a:r>
              <a:rPr lang="it-IT" sz="2400" b="0" i="0" u="none" strike="noStrike" dirty="0">
                <a:solidFill>
                  <a:srgbClr val="000000"/>
                </a:solidFill>
                <a:effectLst/>
                <a:latin typeface="Calibri" panose="020F0502020204030204" pitchFamily="34" charset="0"/>
              </a:rPr>
              <a:t>. (Criterio interpretativo e applicativo)</a:t>
            </a:r>
            <a:br>
              <a:rPr lang="it-IT" sz="2400" b="0" i="0" u="none" strike="noStrike" dirty="0">
                <a:solidFill>
                  <a:srgbClr val="000000"/>
                </a:solidFill>
                <a:effectLst/>
                <a:latin typeface="Calibri" panose="020F0502020204030204" pitchFamily="34" charset="0"/>
              </a:rPr>
            </a:br>
            <a:r>
              <a:rPr lang="it-IT" sz="2400" b="0" i="0" u="none" strike="noStrike" dirty="0">
                <a:solidFill>
                  <a:srgbClr val="000000"/>
                </a:solidFill>
                <a:effectLst/>
                <a:latin typeface="Calibri" panose="020F0502020204030204" pitchFamily="34" charset="0"/>
                <a:hlinkClick r:id="rId6"/>
              </a:rPr>
              <a:t>Art. 5</a:t>
            </a:r>
            <a:r>
              <a:rPr lang="it-IT" sz="2400" b="0" i="0" u="none" strike="noStrike" dirty="0">
                <a:solidFill>
                  <a:srgbClr val="000000"/>
                </a:solidFill>
                <a:effectLst/>
                <a:latin typeface="Calibri" panose="020F0502020204030204" pitchFamily="34" charset="0"/>
              </a:rPr>
              <a:t>. (Principi di buona fede e di tutela dell’affidamento)</a:t>
            </a:r>
            <a:endParaRPr lang="it-IT" sz="2400" b="0" i="0" u="none" strike="noStrike" dirty="0">
              <a:solidFill>
                <a:srgbClr val="000000"/>
              </a:solidFill>
              <a:effectLst/>
              <a:latin typeface="Times New Roman" panose="02020603050405020304" pitchFamily="18" charset="0"/>
            </a:endParaRPr>
          </a:p>
          <a:p>
            <a:pPr marL="0" indent="0" algn="l">
              <a:lnSpc>
                <a:spcPct val="100000"/>
              </a:lnSpc>
              <a:spcBef>
                <a:spcPts val="0"/>
              </a:spcBef>
              <a:buNone/>
            </a:pPr>
            <a:r>
              <a:rPr lang="it-IT" sz="2400" b="0" i="0" u="none" strike="noStrike" dirty="0">
                <a:solidFill>
                  <a:srgbClr val="000000"/>
                </a:solidFill>
                <a:effectLst/>
                <a:latin typeface="Times New Roman" panose="02020603050405020304" pitchFamily="18" charset="0"/>
                <a:hlinkClick r:id="rId7"/>
              </a:rPr>
              <a:t>Art. 6</a:t>
            </a:r>
            <a:r>
              <a:rPr lang="it-IT" sz="2400" b="0" i="0" u="none" strike="noStrike" dirty="0">
                <a:solidFill>
                  <a:srgbClr val="000000"/>
                </a:solidFill>
                <a:effectLst/>
                <a:latin typeface="Times New Roman" panose="02020603050405020304" pitchFamily="18" charset="0"/>
              </a:rPr>
              <a:t>.</a:t>
            </a:r>
            <a:r>
              <a:rPr lang="it-IT" sz="2400" b="0" i="0" u="none" strike="noStrike" dirty="0">
                <a:solidFill>
                  <a:srgbClr val="000000"/>
                </a:solidFill>
                <a:effectLst/>
                <a:latin typeface="Calibri" panose="020F0502020204030204" pitchFamily="34" charset="0"/>
              </a:rPr>
              <a:t> (Principi di solidarietà e di sussidiarietà orizzontale. Rapporti con gli enti del Terzo settore)</a:t>
            </a:r>
            <a:endParaRPr lang="it-IT" sz="2400" b="0" i="0" u="none" strike="noStrike" dirty="0">
              <a:solidFill>
                <a:srgbClr val="000000"/>
              </a:solidFill>
              <a:effectLst/>
              <a:latin typeface="Times New Roman" panose="02020603050405020304" pitchFamily="18" charset="0"/>
            </a:endParaRPr>
          </a:p>
          <a:p>
            <a:pPr marL="0" indent="0" algn="l">
              <a:lnSpc>
                <a:spcPct val="100000"/>
              </a:lnSpc>
              <a:spcBef>
                <a:spcPts val="0"/>
              </a:spcBef>
              <a:buNone/>
            </a:pPr>
            <a:r>
              <a:rPr lang="it-IT" sz="2400" b="0" i="0" u="none" strike="noStrike" dirty="0">
                <a:solidFill>
                  <a:srgbClr val="000000"/>
                </a:solidFill>
                <a:effectLst/>
                <a:latin typeface="Calibri" panose="020F0502020204030204" pitchFamily="34" charset="0"/>
                <a:hlinkClick r:id="rId8"/>
              </a:rPr>
              <a:t>Art. 7</a:t>
            </a:r>
            <a:r>
              <a:rPr lang="it-IT" sz="2400" b="0" i="0" u="none" strike="noStrike" dirty="0">
                <a:solidFill>
                  <a:srgbClr val="000000"/>
                </a:solidFill>
                <a:effectLst/>
                <a:latin typeface="Calibri" panose="020F0502020204030204" pitchFamily="34" charset="0"/>
              </a:rPr>
              <a:t>. (Principio di auto-organizzazione amministrativa)</a:t>
            </a:r>
            <a:endParaRPr lang="it-IT" sz="2400" b="0" i="0" u="none" strike="noStrike" dirty="0">
              <a:solidFill>
                <a:srgbClr val="000000"/>
              </a:solidFill>
              <a:effectLst/>
              <a:latin typeface="Times New Roman" panose="02020603050405020304" pitchFamily="18" charset="0"/>
            </a:endParaRPr>
          </a:p>
          <a:p>
            <a:pPr algn="l"/>
            <a:endParaRPr lang="it-IT" sz="2400" b="0" i="0" u="none" strike="noStrike" dirty="0">
              <a:solidFill>
                <a:srgbClr val="000000"/>
              </a:solidFill>
              <a:effectLst/>
              <a:latin typeface="Times New Roman" panose="02020603050405020304" pitchFamily="18" charset="0"/>
            </a:endParaRPr>
          </a:p>
        </p:txBody>
      </p:sp>
      <p:sp>
        <p:nvSpPr>
          <p:cNvPr id="2" name="Segnaposto testo 2">
            <a:extLst>
              <a:ext uri="{FF2B5EF4-FFF2-40B4-BE49-F238E27FC236}">
                <a16:creationId xmlns:a16="http://schemas.microsoft.com/office/drawing/2014/main" id="{4B93B606-7630-7D2E-8636-AB248D816E40}"/>
              </a:ext>
            </a:extLst>
          </p:cNvPr>
          <p:cNvSpPr txBox="1">
            <a:spLocks/>
          </p:cNvSpPr>
          <p:nvPr/>
        </p:nvSpPr>
        <p:spPr>
          <a:xfrm>
            <a:off x="6096000" y="1963409"/>
            <a:ext cx="5985849" cy="213292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l">
              <a:spcBef>
                <a:spcPts val="0"/>
              </a:spcBef>
              <a:buNone/>
            </a:pPr>
            <a:r>
              <a:rPr lang="it-IT" sz="2400" b="0" i="0" u="none" strike="noStrike" dirty="0">
                <a:solidFill>
                  <a:srgbClr val="000000"/>
                </a:solidFill>
                <a:effectLst/>
                <a:latin typeface="Calibri" panose="020F0502020204030204" pitchFamily="34" charset="0"/>
                <a:hlinkClick r:id="rId9"/>
              </a:rPr>
              <a:t>Art. 8</a:t>
            </a:r>
            <a:r>
              <a:rPr lang="it-IT" sz="2400" b="0" i="0" u="none" strike="noStrike" dirty="0">
                <a:solidFill>
                  <a:srgbClr val="000000"/>
                </a:solidFill>
                <a:effectLst/>
                <a:latin typeface="Calibri" panose="020F0502020204030204" pitchFamily="34" charset="0"/>
              </a:rPr>
              <a:t>. (Principio di autonomia contrattuale. Divieto di prestazioni d’opera intellettuale a titolo gratuito)</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0"/>
              </a:rPr>
              <a:t>Art. 9</a:t>
            </a:r>
            <a:r>
              <a:rPr lang="it-IT" sz="2400" b="0" i="0" u="none" strike="noStrike" dirty="0">
                <a:solidFill>
                  <a:srgbClr val="000000"/>
                </a:solidFill>
                <a:effectLst/>
                <a:latin typeface="Calibri" panose="020F0502020204030204" pitchFamily="34" charset="0"/>
              </a:rPr>
              <a:t>. (Principio di conservazione dell’equilibrio contrattuale)</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1"/>
              </a:rPr>
              <a:t>Art. 10</a:t>
            </a:r>
            <a:r>
              <a:rPr lang="it-IT" sz="2400" b="0" i="0" u="none" strike="noStrike" dirty="0">
                <a:solidFill>
                  <a:srgbClr val="000000"/>
                </a:solidFill>
                <a:effectLst/>
                <a:latin typeface="Calibri" panose="020F0502020204030204" pitchFamily="34" charset="0"/>
              </a:rPr>
              <a:t>. (Principi di tassatività delle cause di esclusione e di massima partecipazione)</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2"/>
              </a:rPr>
              <a:t>Art. 11</a:t>
            </a:r>
            <a:r>
              <a:rPr lang="it-IT" sz="2400" b="0" i="0" u="none" strike="noStrike" dirty="0">
                <a:solidFill>
                  <a:srgbClr val="000000"/>
                </a:solidFill>
                <a:effectLst/>
                <a:latin typeface="Calibri" panose="020F0502020204030204" pitchFamily="34" charset="0"/>
              </a:rPr>
              <a:t>. (... applicazione dei contratti collettivi .... Inadempienze contributive e ritardo nei pagamenti)</a:t>
            </a:r>
            <a:endParaRPr lang="it-IT" sz="2400" b="0" i="0" u="none" strike="noStrike" dirty="0">
              <a:solidFill>
                <a:srgbClr val="000000"/>
              </a:solidFill>
              <a:effectLst/>
              <a:latin typeface="Times New Roman" panose="02020603050405020304" pitchFamily="18" charset="0"/>
            </a:endParaRPr>
          </a:p>
          <a:p>
            <a:pPr marL="0" indent="0" algn="l">
              <a:spcBef>
                <a:spcPts val="0"/>
              </a:spcBef>
              <a:buNone/>
            </a:pPr>
            <a:r>
              <a:rPr lang="it-IT" sz="2400" b="0" i="0" u="none" strike="noStrike" dirty="0">
                <a:solidFill>
                  <a:srgbClr val="000000"/>
                </a:solidFill>
                <a:effectLst/>
                <a:latin typeface="Calibri" panose="020F0502020204030204" pitchFamily="34" charset="0"/>
                <a:hlinkClick r:id="rId13"/>
              </a:rPr>
              <a:t>Art. 12</a:t>
            </a:r>
            <a:r>
              <a:rPr lang="it-IT" sz="2400" b="0" i="0" u="none" strike="noStrike" dirty="0">
                <a:solidFill>
                  <a:srgbClr val="000000"/>
                </a:solidFill>
                <a:effectLst/>
                <a:latin typeface="Calibri" panose="020F0502020204030204" pitchFamily="34" charset="0"/>
              </a:rPr>
              <a:t>. (Rinvio esterno)</a:t>
            </a:r>
            <a:endParaRPr lang="it-IT" sz="2400" b="0" i="0" u="none" strike="noStrike" dirty="0">
              <a:solidFill>
                <a:srgbClr val="000000"/>
              </a:solidFill>
              <a:effectLst/>
              <a:latin typeface="Times New Roman" panose="02020603050405020304" pitchFamily="18" charset="0"/>
            </a:endParaRPr>
          </a:p>
        </p:txBody>
      </p:sp>
      <p:sp>
        <p:nvSpPr>
          <p:cNvPr id="3" name="Titolo 3">
            <a:extLst>
              <a:ext uri="{FF2B5EF4-FFF2-40B4-BE49-F238E27FC236}">
                <a16:creationId xmlns:a16="http://schemas.microsoft.com/office/drawing/2014/main" id="{6BE95963-4D3F-0BC7-DE78-050A23225DC1}"/>
              </a:ext>
            </a:extLst>
          </p:cNvPr>
          <p:cNvSpPr txBox="1">
            <a:spLocks/>
          </p:cNvSpPr>
          <p:nvPr/>
        </p:nvSpPr>
        <p:spPr>
          <a:xfrm>
            <a:off x="711665" y="421681"/>
            <a:ext cx="10419184" cy="7796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dirty="0">
              <a:solidFill>
                <a:srgbClr val="0070C0"/>
              </a:solidFill>
            </a:endParaRPr>
          </a:p>
        </p:txBody>
      </p:sp>
      <p:sp>
        <p:nvSpPr>
          <p:cNvPr id="10" name="CasellaDiTesto 9">
            <a:extLst>
              <a:ext uri="{FF2B5EF4-FFF2-40B4-BE49-F238E27FC236}">
                <a16:creationId xmlns:a16="http://schemas.microsoft.com/office/drawing/2014/main" id="{38B63B68-5D31-D48B-79A5-5ACAC9012ABF}"/>
              </a:ext>
            </a:extLst>
          </p:cNvPr>
          <p:cNvSpPr txBox="1"/>
          <p:nvPr/>
        </p:nvSpPr>
        <p:spPr>
          <a:xfrm>
            <a:off x="2567940" y="1353769"/>
            <a:ext cx="6141720" cy="553998"/>
          </a:xfrm>
          <a:prstGeom prst="rect">
            <a:avLst/>
          </a:prstGeom>
          <a:noFill/>
        </p:spPr>
        <p:txBody>
          <a:bodyPr wrap="square">
            <a:spAutoFit/>
          </a:bodyPr>
          <a:lstStyle/>
          <a:p>
            <a:pPr algn="ctr"/>
            <a:r>
              <a:rPr lang="it-IT" sz="3000" dirty="0">
                <a:solidFill>
                  <a:srgbClr val="0070C0"/>
                </a:solidFill>
                <a:latin typeface="Arial" panose="020B0604020202020204" pitchFamily="34" charset="0"/>
                <a:cs typeface="Arial" panose="020B0604020202020204" pitchFamily="34" charset="0"/>
              </a:rPr>
              <a:t>PRINCIPI GENERALI ( artt. 1-12)</a:t>
            </a:r>
          </a:p>
        </p:txBody>
      </p:sp>
    </p:spTree>
    <p:extLst>
      <p:ext uri="{BB962C8B-B14F-4D97-AF65-F5344CB8AC3E}">
        <p14:creationId xmlns:p14="http://schemas.microsoft.com/office/powerpoint/2010/main" val="179152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11923" y="180123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800" b="0" i="0" u="none" strike="noStrike" dirty="0">
                <a:solidFill>
                  <a:srgbClr val="000000"/>
                </a:solidFill>
                <a:effectLst/>
                <a:latin typeface="Calibri" panose="020F0502020204030204" pitchFamily="34" charset="0"/>
              </a:rPr>
              <a:t>1. </a:t>
            </a:r>
            <a:r>
              <a:rPr lang="it-IT" sz="2800" b="0" i="0" u="sng" strike="noStrike" dirty="0">
                <a:solidFill>
                  <a:srgbClr val="000000"/>
                </a:solidFill>
                <a:effectLst/>
                <a:latin typeface="Calibri" panose="020F0502020204030204" pitchFamily="34" charset="0"/>
              </a:rPr>
              <a:t>Nella procedura di gara </a:t>
            </a:r>
            <a:r>
              <a:rPr lang="it-IT" sz="2800" b="0" i="0" u="none" strike="noStrike" dirty="0">
                <a:solidFill>
                  <a:srgbClr val="000000"/>
                </a:solidFill>
                <a:effectLst/>
                <a:latin typeface="Calibri" panose="020F0502020204030204" pitchFamily="34" charset="0"/>
              </a:rPr>
              <a:t>le stazioni appaltanti, gli enti concedenti e gli operatori economici si comportano reciprocamente nel rispetto dei principi di buona fede e di tutela dell’affidamento.</a:t>
            </a:r>
          </a:p>
          <a:p>
            <a:pPr algn="l"/>
            <a:endParaRPr lang="it-IT" sz="2800" b="0" i="0" u="none" strike="noStrike" dirty="0">
              <a:solidFill>
                <a:srgbClr val="000000"/>
              </a:solidFill>
              <a:effectLst/>
              <a:latin typeface="-webkit-standard"/>
            </a:endParaRPr>
          </a:p>
          <a:p>
            <a:pPr algn="l"/>
            <a:r>
              <a:rPr lang="it-IT" sz="2800" b="0" i="0" u="none" strike="noStrike" dirty="0">
                <a:solidFill>
                  <a:srgbClr val="000000"/>
                </a:solidFill>
                <a:effectLst/>
                <a:latin typeface="Calibri" panose="020F0502020204030204" pitchFamily="34" charset="0"/>
              </a:rPr>
              <a:t>2. Nell’ambito del procedimento di gara, </a:t>
            </a:r>
            <a:r>
              <a:rPr lang="it-IT" sz="2800" b="1" i="0" u="none" strike="noStrike" dirty="0">
                <a:solidFill>
                  <a:srgbClr val="000000"/>
                </a:solidFill>
                <a:effectLst/>
                <a:latin typeface="Calibri" panose="020F0502020204030204" pitchFamily="34" charset="0"/>
              </a:rPr>
              <a:t>anche prima dell’aggiudicazione</a:t>
            </a:r>
            <a:r>
              <a:rPr lang="it-IT" sz="2800" b="0" i="0" u="none" strike="noStrike" dirty="0">
                <a:solidFill>
                  <a:srgbClr val="000000"/>
                </a:solidFill>
                <a:effectLst/>
                <a:latin typeface="Calibri" panose="020F0502020204030204" pitchFamily="34" charset="0"/>
              </a:rPr>
              <a:t>, sussiste un affidamento dell’operatore economico sul </a:t>
            </a:r>
            <a:r>
              <a:rPr lang="it-IT" sz="2800" b="1" i="0" u="none" strike="noStrike" dirty="0">
                <a:solidFill>
                  <a:srgbClr val="000000"/>
                </a:solidFill>
                <a:effectLst/>
                <a:latin typeface="Calibri" panose="020F0502020204030204" pitchFamily="34" charset="0"/>
              </a:rPr>
              <a:t>legittimo esercizio del potere</a:t>
            </a:r>
            <a:r>
              <a:rPr lang="it-IT" sz="2800" b="0" i="0" u="none" strike="noStrike" dirty="0">
                <a:solidFill>
                  <a:srgbClr val="000000"/>
                </a:solidFill>
                <a:effectLst/>
                <a:latin typeface="Calibri" panose="020F0502020204030204" pitchFamily="34" charset="0"/>
              </a:rPr>
              <a:t> e sulla </a:t>
            </a:r>
            <a:r>
              <a:rPr lang="it-IT" sz="2800" b="1" i="0" u="none" strike="noStrike" dirty="0">
                <a:solidFill>
                  <a:srgbClr val="000000"/>
                </a:solidFill>
                <a:effectLst/>
                <a:latin typeface="Calibri" panose="020F0502020204030204" pitchFamily="34" charset="0"/>
              </a:rPr>
              <a:t>conformità del comportamento amministrativo </a:t>
            </a:r>
            <a:r>
              <a:rPr lang="it-IT" sz="2800" b="0" i="0" u="none" strike="noStrike" dirty="0">
                <a:solidFill>
                  <a:srgbClr val="000000"/>
                </a:solidFill>
                <a:effectLst/>
                <a:latin typeface="Calibri" panose="020F0502020204030204" pitchFamily="34" charset="0"/>
              </a:rPr>
              <a:t>al principio di buona fede.</a:t>
            </a:r>
            <a:endParaRPr lang="it-IT" sz="28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dirty="0"/>
              <a:t>Art. 5</a:t>
            </a:r>
          </a:p>
          <a:p>
            <a:pPr algn="ctr"/>
            <a:r>
              <a:rPr lang="it-IT" sz="3600" dirty="0"/>
              <a:t>Principi di buona fede e di tutela dell’affidamento</a:t>
            </a:r>
          </a:p>
        </p:txBody>
      </p:sp>
    </p:spTree>
    <p:extLst>
      <p:ext uri="{BB962C8B-B14F-4D97-AF65-F5344CB8AC3E}">
        <p14:creationId xmlns:p14="http://schemas.microsoft.com/office/powerpoint/2010/main" val="3026583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46595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800" b="0" i="0" u="none" strike="noStrike" dirty="0">
                <a:solidFill>
                  <a:srgbClr val="000000"/>
                </a:solidFill>
                <a:effectLst/>
                <a:latin typeface="Calibri" panose="020F0502020204030204" pitchFamily="34" charset="0"/>
              </a:rPr>
              <a:t>3. In caso di aggiudicazione annullata su </a:t>
            </a:r>
            <a:r>
              <a:rPr lang="it-IT" sz="2800" b="1" i="0" u="none" strike="noStrike" dirty="0">
                <a:solidFill>
                  <a:srgbClr val="000000"/>
                </a:solidFill>
                <a:effectLst/>
                <a:latin typeface="Calibri" panose="020F0502020204030204" pitchFamily="34" charset="0"/>
              </a:rPr>
              <a:t>ricorso di terzi </a:t>
            </a:r>
            <a:r>
              <a:rPr lang="it-IT" sz="2800" b="0" i="0" u="none" strike="noStrike" dirty="0">
                <a:solidFill>
                  <a:srgbClr val="000000"/>
                </a:solidFill>
                <a:effectLst/>
                <a:latin typeface="Calibri" panose="020F0502020204030204" pitchFamily="34" charset="0"/>
              </a:rPr>
              <a:t>o in </a:t>
            </a:r>
            <a:r>
              <a:rPr lang="it-IT" sz="2800" b="1" i="0" u="none" strike="noStrike" dirty="0">
                <a:solidFill>
                  <a:srgbClr val="000000"/>
                </a:solidFill>
                <a:effectLst/>
                <a:latin typeface="Calibri" panose="020F0502020204030204" pitchFamily="34" charset="0"/>
              </a:rPr>
              <a:t>autotutela</a:t>
            </a:r>
            <a:r>
              <a:rPr lang="it-IT" sz="2800" b="0" i="0" u="none" strike="noStrike" dirty="0">
                <a:solidFill>
                  <a:srgbClr val="000000"/>
                </a:solidFill>
                <a:effectLst/>
                <a:latin typeface="Calibri" panose="020F0502020204030204" pitchFamily="34" charset="0"/>
              </a:rPr>
              <a:t>, </a:t>
            </a:r>
            <a:r>
              <a:rPr lang="it-IT" sz="2800" b="0" i="0" u="sng" strike="noStrike" dirty="0">
                <a:solidFill>
                  <a:srgbClr val="000000"/>
                </a:solidFill>
                <a:effectLst/>
                <a:latin typeface="Calibri" panose="020F0502020204030204" pitchFamily="34" charset="0"/>
              </a:rPr>
              <a:t>l’affidamento non si considera incolpevole </a:t>
            </a:r>
            <a:r>
              <a:rPr lang="it-IT" sz="2800" b="0" i="0" u="none" strike="noStrike" dirty="0">
                <a:solidFill>
                  <a:srgbClr val="000000"/>
                </a:solidFill>
                <a:effectLst/>
                <a:latin typeface="Calibri" panose="020F0502020204030204" pitchFamily="34" charset="0"/>
              </a:rPr>
              <a:t>se l’illegittimità è agevolmente rilevabile in base alla </a:t>
            </a:r>
            <a:r>
              <a:rPr lang="it-IT" sz="2800" b="0" i="0" u="sng" strike="noStrike" dirty="0">
                <a:solidFill>
                  <a:srgbClr val="000000"/>
                </a:solidFill>
                <a:effectLst/>
                <a:latin typeface="Calibri" panose="020F0502020204030204" pitchFamily="34" charset="0"/>
              </a:rPr>
              <a:t>diligenza professionale richiesta ai concorrenti</a:t>
            </a:r>
            <a:r>
              <a:rPr lang="it-IT" sz="2800" b="0" i="0" u="none" strike="noStrike" dirty="0">
                <a:solidFill>
                  <a:srgbClr val="000000"/>
                </a:solidFill>
                <a:effectLst/>
                <a:latin typeface="Calibri" panose="020F0502020204030204" pitchFamily="34" charset="0"/>
              </a:rPr>
              <a:t>. Nei casi in cui non spetta l’aggiudicazione, il danno da lesione dell’affidamento </a:t>
            </a:r>
            <a:r>
              <a:rPr lang="it-IT" sz="2800" b="0" i="0" u="sng" strike="noStrike" dirty="0">
                <a:solidFill>
                  <a:srgbClr val="000000"/>
                </a:solidFill>
                <a:effectLst/>
                <a:latin typeface="Calibri" panose="020F0502020204030204" pitchFamily="34" charset="0"/>
              </a:rPr>
              <a:t>è limitato ai pregiudizi economici effettivamente subiti e provati, derivanti dall’interferenza del comportamento scorretto sulle scelte contrattuali dell’operatore </a:t>
            </a:r>
            <a:r>
              <a:rPr lang="it-IT" sz="2800" b="0" i="0" u="none" strike="noStrike" dirty="0">
                <a:solidFill>
                  <a:srgbClr val="000000"/>
                </a:solidFill>
                <a:effectLst/>
                <a:latin typeface="Calibri" panose="020F0502020204030204" pitchFamily="34" charset="0"/>
              </a:rPr>
              <a:t>economico.</a:t>
            </a:r>
          </a:p>
          <a:p>
            <a:pPr marL="0" indent="0" algn="l">
              <a:buNone/>
            </a:pPr>
            <a:endParaRPr lang="it-IT" sz="2800" b="0" i="0" u="none" strike="noStrike" dirty="0">
              <a:solidFill>
                <a:srgbClr val="000000"/>
              </a:solidFill>
              <a:effectLst/>
              <a:latin typeface="-webkit-standard"/>
            </a:endParaRPr>
          </a:p>
          <a:p>
            <a:pPr algn="l"/>
            <a:r>
              <a:rPr lang="it-IT" sz="2800" b="0" i="0" u="none" strike="noStrike" dirty="0">
                <a:solidFill>
                  <a:srgbClr val="000000"/>
                </a:solidFill>
                <a:effectLst/>
                <a:latin typeface="Calibri" panose="020F0502020204030204" pitchFamily="34" charset="0"/>
              </a:rPr>
              <a:t>4. Ai fini dell’azione di rivalsa della stazione appaltante o dell’ente concedente condannati al risarcimento del danno a favore del terzo pretermesso, resta ferma </a:t>
            </a:r>
            <a:r>
              <a:rPr lang="it-IT" sz="2800" b="0" i="0" u="sng" strike="noStrike" dirty="0">
                <a:solidFill>
                  <a:srgbClr val="000000"/>
                </a:solidFill>
                <a:effectLst/>
                <a:latin typeface="Calibri" panose="020F0502020204030204" pitchFamily="34" charset="0"/>
              </a:rPr>
              <a:t>la concorrente responsabilità dell’operatore economico che ha conseguito l’aggiudicazione illegittima con un comportamento illecito</a:t>
            </a:r>
            <a:r>
              <a:rPr lang="it-IT" sz="2800" b="0" i="0" u="none" strike="noStrike" dirty="0">
                <a:solidFill>
                  <a:srgbClr val="000000"/>
                </a:solidFill>
                <a:effectLst/>
                <a:latin typeface="Calibri" panose="020F0502020204030204" pitchFamily="34" charset="0"/>
              </a:rPr>
              <a:t>.</a:t>
            </a:r>
          </a:p>
          <a:p>
            <a:pPr algn="l"/>
            <a:r>
              <a:rPr lang="it-IT" sz="2800" dirty="0">
                <a:solidFill>
                  <a:srgbClr val="000000"/>
                </a:solidFill>
              </a:rPr>
              <a:t>Adunanza Plenaria </a:t>
            </a:r>
            <a:r>
              <a:rPr lang="it-IT" sz="2800" dirty="0" err="1">
                <a:solidFill>
                  <a:srgbClr val="000000"/>
                </a:solidFill>
              </a:rPr>
              <a:t>nn</a:t>
            </a:r>
            <a:r>
              <a:rPr lang="it-IT" sz="2800" dirty="0">
                <a:solidFill>
                  <a:srgbClr val="000000"/>
                </a:solidFill>
              </a:rPr>
              <a:t>. 19, 20 e 21 del 2021</a:t>
            </a:r>
            <a:endParaRPr lang="it-IT" sz="28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dirty="0"/>
              <a:t>Art. 5</a:t>
            </a:r>
          </a:p>
          <a:p>
            <a:pPr algn="ctr"/>
            <a:r>
              <a:rPr lang="it-IT" sz="3600" dirty="0"/>
              <a:t>Principi di buona fede e di tutela dell’affidamento</a:t>
            </a:r>
          </a:p>
        </p:txBody>
      </p:sp>
    </p:spTree>
    <p:extLst>
      <p:ext uri="{BB962C8B-B14F-4D97-AF65-F5344CB8AC3E}">
        <p14:creationId xmlns:p14="http://schemas.microsoft.com/office/powerpoint/2010/main" val="2401665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46595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400" dirty="0"/>
              <a:t>1. In attuazione dei principi di </a:t>
            </a:r>
            <a:r>
              <a:rPr lang="it-IT" sz="2400" b="1" dirty="0"/>
              <a:t>solidarietà sociale e di sussidiarietà orizzontale</a:t>
            </a:r>
            <a:r>
              <a:rPr lang="it-IT" sz="2400" dirty="0"/>
              <a:t>, la pubblica amministrazione può apprestare, in relazione ad attività a spiccata valenza sociale, modelli organizzativi di co-amministrazione, privi di rapporti sinallagmatici, fondati sulla condivisione della funzione amministrativa con i privati, sempre che le organizzazioni non lucrative contribuiscano al perseguimento delle finalità sociali in condizioni di pari trattamento, in modo effettivo e trasparente e in base al principio del risultato. Gli affidamenti di tali attività agli enti non lucrativi avvengono nel rispetto delle disposizioni previste dal decreto legislativo 3 luglio 2017, n. 117, e non rientrano nel campo di applicazione del codice. </a:t>
            </a:r>
            <a:endParaRPr lang="it-IT" sz="28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559265" y="269281"/>
            <a:ext cx="10419184"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6</a:t>
            </a:r>
          </a:p>
          <a:p>
            <a:pPr algn="ctr"/>
            <a:r>
              <a:rPr lang="it-IT" sz="3200" dirty="0"/>
              <a:t>Principi di solidarietà e di sussidiarietà orizzontale. Rapporti con gli enti del Terzo settore. </a:t>
            </a:r>
          </a:p>
        </p:txBody>
      </p:sp>
    </p:spTree>
    <p:extLst>
      <p:ext uri="{BB962C8B-B14F-4D97-AF65-F5344CB8AC3E}">
        <p14:creationId xmlns:p14="http://schemas.microsoft.com/office/powerpoint/2010/main" val="2162188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 y="219747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800" dirty="0"/>
              <a:t>1. Le pubbliche amministrazioni organizzano autonomamente l’esecuzione di lavori o la prestazione di beni e servizi attraverso l’</a:t>
            </a:r>
            <a:r>
              <a:rPr lang="it-IT" sz="2800" b="1" dirty="0"/>
              <a:t>autoproduzione</a:t>
            </a:r>
            <a:r>
              <a:rPr lang="it-IT" sz="2800" dirty="0"/>
              <a:t>, l’</a:t>
            </a:r>
            <a:r>
              <a:rPr lang="it-IT" sz="2800" b="1" dirty="0"/>
              <a:t>esternalizzazione </a:t>
            </a:r>
            <a:r>
              <a:rPr lang="it-IT" sz="2800" dirty="0"/>
              <a:t>e la </a:t>
            </a:r>
            <a:r>
              <a:rPr lang="it-IT" sz="2800" b="1" dirty="0"/>
              <a:t>cooperazione</a:t>
            </a:r>
            <a:r>
              <a:rPr lang="it-IT" sz="2800" dirty="0"/>
              <a:t> nel rispetto della disciplina del codice e del diritto dell’Unione.</a:t>
            </a:r>
            <a:endParaRPr lang="it-IT" sz="28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8"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a:t>
            </a:r>
            <a:r>
              <a:rPr lang="it-IT" sz="3600" dirty="0"/>
              <a:t> 7. </a:t>
            </a:r>
          </a:p>
          <a:p>
            <a:pPr algn="ctr"/>
            <a:r>
              <a:rPr lang="it-IT" sz="3600" dirty="0"/>
              <a:t>Principio di auto-organizzazione amministrativa. </a:t>
            </a:r>
          </a:p>
        </p:txBody>
      </p:sp>
    </p:spTree>
    <p:extLst>
      <p:ext uri="{BB962C8B-B14F-4D97-AF65-F5344CB8AC3E}">
        <p14:creationId xmlns:p14="http://schemas.microsoft.com/office/powerpoint/2010/main" val="86670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 y="164883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800" dirty="0"/>
              <a:t>1. Le pubbliche amministrazioni organizzano autonomamente l’esecuzione di lavori o la prestazione di beni e servizi attraverso </a:t>
            </a:r>
            <a:r>
              <a:rPr lang="it-IT" sz="2800" u="sng" dirty="0"/>
              <a:t>l’</a:t>
            </a:r>
            <a:r>
              <a:rPr lang="it-IT" sz="2800" b="1" u="sng" dirty="0"/>
              <a:t>autoproduzione</a:t>
            </a:r>
            <a:r>
              <a:rPr lang="it-IT" sz="2800" dirty="0"/>
              <a:t>, </a:t>
            </a:r>
            <a:r>
              <a:rPr lang="it-IT" sz="2800" u="sng" dirty="0"/>
              <a:t>l’</a:t>
            </a:r>
            <a:r>
              <a:rPr lang="it-IT" sz="2800" b="1" u="sng" dirty="0"/>
              <a:t>esternalizzazione</a:t>
            </a:r>
            <a:r>
              <a:rPr lang="it-IT" sz="2800" b="1" dirty="0"/>
              <a:t> </a:t>
            </a:r>
            <a:r>
              <a:rPr lang="it-IT" sz="2800" dirty="0"/>
              <a:t>e la </a:t>
            </a:r>
            <a:r>
              <a:rPr lang="it-IT" sz="2800" b="1" u="sng" dirty="0"/>
              <a:t>cooperazione</a:t>
            </a:r>
            <a:r>
              <a:rPr lang="it-IT" sz="2800" dirty="0"/>
              <a:t> nel rispetto della disciplina del codice e del diritto dell’Unione. (…)</a:t>
            </a:r>
          </a:p>
          <a:p>
            <a:pPr algn="l">
              <a:lnSpc>
                <a:spcPct val="150000"/>
              </a:lnSpc>
            </a:pPr>
            <a:r>
              <a:rPr lang="it-IT" sz="2800" b="0" i="0" u="none" strike="noStrike" dirty="0">
                <a:solidFill>
                  <a:srgbClr val="000000"/>
                </a:solidFill>
                <a:effectLst/>
                <a:latin typeface="-webkit-standard"/>
              </a:rPr>
              <a:t>3. L’affidamento in house di servizi di interesse economico generale di livello locale è disciplinato dal decreto legislativo 23 dicembre 2022, n. 201.</a:t>
            </a: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8"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a:t>
            </a:r>
            <a:r>
              <a:rPr lang="it-IT" sz="3600" dirty="0"/>
              <a:t> 7. </a:t>
            </a:r>
          </a:p>
          <a:p>
            <a:pPr algn="ctr"/>
            <a:r>
              <a:rPr lang="it-IT" sz="3600" dirty="0"/>
              <a:t>Principio di auto-organizzazione amministrativa. </a:t>
            </a:r>
          </a:p>
        </p:txBody>
      </p:sp>
    </p:spTree>
    <p:extLst>
      <p:ext uri="{BB962C8B-B14F-4D97-AF65-F5344CB8AC3E}">
        <p14:creationId xmlns:p14="http://schemas.microsoft.com/office/powerpoint/2010/main" val="4113451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220437"/>
            <a:ext cx="9144000" cy="779688"/>
          </a:xfrm>
          <a:prstGeom prst="rect">
            <a:avLst/>
          </a:prstGeom>
        </p:spPr>
        <p:txBody>
          <a:bodyPr>
            <a:normAutofit/>
          </a:bodyPr>
          <a:lstStyle/>
          <a:p>
            <a:r>
              <a:rPr lang="it-IT" dirty="0"/>
              <a:t>Gli affidamenti in </a:t>
            </a:r>
            <a:r>
              <a:rPr lang="it-IT" dirty="0" err="1"/>
              <a:t>house</a:t>
            </a: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476500"/>
            <a:ext cx="11504031" cy="4602795"/>
          </a:xfrm>
          <a:prstGeom prst="rect">
            <a:avLst/>
          </a:prstGeom>
        </p:spPr>
        <p:txBody>
          <a:bodyPr>
            <a:normAutofit fontScale="925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normativa sia del vecchio che del nuovo Codice dei contratti non si applica agli </a:t>
            </a:r>
            <a:r>
              <a:rPr kumimoji="0" lang="it-IT" sz="20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affidamenti</a:t>
            </a:r>
            <a:r>
              <a:rPr kumimoji="0" lang="it-IT" sz="2000" b="1" i="0" u="none" strike="noStrike" kern="1200" cap="none" spc="0" normalizeH="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1"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 house</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ovvero i casi in cui l’amministrazione affida a sé stessa. Istituto</a:t>
            </a:r>
            <a:r>
              <a:rPr kumimoji="0" lang="it-IT" sz="2000" b="0" i="0" u="none" strike="noStrike" kern="1200" cap="none" spc="0" normalizeH="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di derivazione giurisprudenziale che si fonda su un a</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pproccio sostanzialistico</a:t>
            </a:r>
            <a:r>
              <a:rPr kumimoji="0" lang="it-IT" sz="2000" b="0" i="0" u="none" strike="noStrike" kern="1200" cap="none" spc="0" normalizeH="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alla nozione di parte contrattuale; no autonomia negoziale ma organizzativa </a:t>
            </a: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alt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Disciplina dell’istituto: artt. 5 e 192 del Vecchio Codice dei contratti e artt. 4 e 16 del </a:t>
            </a:r>
            <a:r>
              <a:rPr kumimoji="0" lang="it-IT" altLang="it-IT" sz="2000" b="0" i="0"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D.Lgs.</a:t>
            </a:r>
            <a:r>
              <a:rPr kumimoji="0" lang="it-IT" alt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175/2016 (</a:t>
            </a:r>
            <a:r>
              <a:rPr kumimoji="0" lang="it-IT" altLang="it-IT" sz="20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Testo unico società partecipate</a:t>
            </a:r>
            <a:r>
              <a:rPr kumimoji="0" lang="it-IT" alt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t>
            </a: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diritto europeo ha precisato le condizioni per le quali può dirsi sussistente un legittimo affidamento </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house</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 sono:</a:t>
            </a:r>
          </a:p>
          <a:p>
            <a:pPr marL="809625" marR="0" lvl="1" indent="-377825" algn="just" defTabSz="864017" rtl="0" eaLnBrk="1" fontAlgn="auto" latinLnBrk="0" hangingPunct="1">
              <a:lnSpc>
                <a:spcPts val="2600"/>
              </a:lnSpc>
              <a:spcBef>
                <a:spcPts val="600"/>
              </a:spcBef>
              <a:spcAft>
                <a:spcPts val="0"/>
              </a:spcAft>
              <a:buClr>
                <a:srgbClr val="299A75"/>
              </a:buClr>
              <a:buSzTx/>
              <a:buFontTx/>
              <a:buChar char="-"/>
              <a:tabLst/>
              <a:defRPr/>
            </a:pPr>
            <a:r>
              <a:rPr kumimoji="0" lang="it-IT" alt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controllo analogo e assenza di partecipazione privata (appartenenza</a:t>
            </a:r>
            <a:r>
              <a:rPr lang="it-IT" altLang="it-IT" dirty="0">
                <a:solidFill>
                  <a:srgbClr val="3F3F3F">
                    <a:lumMod val="50000"/>
                  </a:srgbClr>
                </a:solidFill>
              </a:rPr>
              <a:t>)</a:t>
            </a:r>
            <a:endParaRPr kumimoji="0" lang="it-IT" alt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809625" marR="0" lvl="1" indent="-377825" algn="just" defTabSz="864017" rtl="0" eaLnBrk="1" fontAlgn="auto" latinLnBrk="0" hangingPunct="1">
              <a:lnSpc>
                <a:spcPts val="2600"/>
              </a:lnSpc>
              <a:spcBef>
                <a:spcPts val="600"/>
              </a:spcBef>
              <a:spcAft>
                <a:spcPts val="0"/>
              </a:spcAft>
              <a:buClr>
                <a:srgbClr val="299A75"/>
              </a:buClr>
              <a:buSzTx/>
              <a:buFontTx/>
              <a:buChar char="-"/>
              <a:tabLst/>
              <a:defRPr/>
            </a:pPr>
            <a:r>
              <a:rPr kumimoji="0" lang="it-IT" alt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L’attività prevalente svolta nei confronti</a:t>
            </a:r>
            <a:r>
              <a:rPr kumimoji="0" lang="it-IT" altLang="it-IT" sz="1800" b="0" i="0" u="none" strike="noStrike" kern="1200" cap="none" spc="0" normalizeH="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o nell’interesse dell’Amministrazione controllante (destinazione)</a:t>
            </a:r>
            <a:endParaRPr kumimoji="0" lang="it-IT" alt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alt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Esternalizzazione (affidamento con gara) e internalizzazione (affidamento </a:t>
            </a:r>
            <a:r>
              <a:rPr kumimoji="0" lang="it-IT" alt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 </a:t>
            </a:r>
            <a:r>
              <a:rPr kumimoji="0" lang="it-IT" alt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house</a:t>
            </a:r>
            <a:r>
              <a:rPr kumimoji="0" lang="it-IT" alt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t>
            </a:r>
            <a:r>
              <a:rPr kumimoji="0" lang="it-IT" altLang="it-IT" sz="2000" b="0" i="0" u="none" strike="noStrike" kern="1200" cap="none" spc="0" normalizeH="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almeno nell’elaborazione </a:t>
            </a:r>
            <a:r>
              <a:rPr kumimoji="0" lang="it-IT" alt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sullo stesso piano: l’importante è soddisfare le condizioni di legge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00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220437"/>
            <a:ext cx="9144000" cy="779688"/>
          </a:xfrm>
          <a:prstGeom prst="rect">
            <a:avLst/>
          </a:prstGeom>
        </p:spPr>
        <p:txBody>
          <a:bodyPr>
            <a:normAutofit/>
          </a:bodyPr>
          <a:lstStyle/>
          <a:p>
            <a:r>
              <a:rPr lang="it-IT" dirty="0"/>
              <a:t>Gli affidamenti in </a:t>
            </a:r>
            <a:r>
              <a:rPr lang="it-IT" dirty="0" err="1"/>
              <a:t>house</a:t>
            </a: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8"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fontScale="850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Ci si è posti il problema della equiparazione oppure della subordinazione tra </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house</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providing</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(internalizzazione) o procedure ad evidenza pubblica (esternalizzazione)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Cons</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Stato con le ordinanze </a:t>
            </a:r>
            <a:r>
              <a:rPr kumimoji="0" lang="it-IT" sz="2000" b="0" i="0"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nn</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138, 293 e 296 del 2018, ha sollevato dei dubbi sulla compatibilità della disciplina nazionale, più restrittiva rispetto alle direttive europee circa l’applicabilità dell’istituto </a:t>
            </a:r>
            <a:r>
              <a:rPr kumimoji="0" lang="it-IT" sz="2000" b="0" i="0"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dell’</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house</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providing</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(si tratterebbe dunque di un caso di c.d.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gold</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plating</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con </a:t>
            </a:r>
            <a:r>
              <a:rPr kumimoji="0" lang="it-IT" sz="20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principio di autoproduzione delle pubbliche amministrazioni</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che si estrinseca nella libertà di scelta circa le modalità organizzative ritenute maggiormente conformi allo svolgimento del servizio (v. art. 2, direttiva 2014/23/UE: «le autorità nazionali regionali e locali possono liberamente organizzare l’esecuzione dei propri lavori o la prestazione dei propri servizi in conformità del diritto nazionale e dell’Unione»)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Secondo </a:t>
            </a:r>
            <a:r>
              <a:rPr kumimoji="0" lang="it-IT" sz="2000" b="0" i="0"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Cons</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Stato, infatti, sarebbe rinvenibile un </a:t>
            </a:r>
            <a:r>
              <a:rPr kumimoji="0" lang="it-IT" sz="2000" b="1"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principio di sostanziale equivalenza </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fra le modalità di affidamento e gestione dei servizi pubblici, desumibile dal Considerando 5, direttiva 2014/24/UE, secondo cui «nessuna disposizione della presente direttiva </a:t>
            </a:r>
            <a:r>
              <a:rPr kumimoji="0" lang="it-IT" sz="2000" b="0" i="0" u="sng"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obbliga gli Stati membri ad affidare a terzi o a esternalizzare la prestazione di servizi</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che desiderano prestare essi stessi o organizzare con strumenti diversi dagli appalti pubblici ai sensi della presente direttiva»</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6707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220437"/>
            <a:ext cx="9144000" cy="779688"/>
          </a:xfrm>
          <a:prstGeom prst="rect">
            <a:avLst/>
          </a:prstGeom>
        </p:spPr>
        <p:txBody>
          <a:bodyPr>
            <a:normAutofit/>
          </a:bodyPr>
          <a:lstStyle/>
          <a:p>
            <a:r>
              <a:rPr lang="it-IT" dirty="0"/>
              <a:t>Gli affidamenti in </a:t>
            </a:r>
            <a:r>
              <a:rPr lang="it-IT" dirty="0" err="1"/>
              <a:t>house</a:t>
            </a: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CGUE, ordinanza 6 febbraio 2020, cause riunite C-89/19 e C-91/19, ha chiarito che la disciplina nazionale non contrasta con i principi dell’ordinamento europeo, ritenendosi i vincoli imposti dal legislatore nazionale, restrittivi sull’</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house</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providing</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del tutto legittimi</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Corte ha precisato che </a:t>
            </a:r>
            <a:r>
              <a:rPr kumimoji="0" lang="it-IT" sz="2000" b="0" i="0" u="sng"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normativa europea autorizza i legislatori nazionali </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 subordinare la conclusione di un’operazione interna all’impossibilità di indire una gara d’appalto e, in ogni caso, alla dimostrazione, da parte dell’amministrazione aggiudicatrice, dei vantaggi per la collettività specificamente connessi al ricorso all’operazione interna», concludendo dunque «che l’articolo 12, paragrafo 3, della direttiva 2014/24 deve essere interpretato nel senso che non osta a una normativa nazionale che </a:t>
            </a:r>
            <a:r>
              <a:rPr kumimoji="0" lang="it-IT" sz="2000" b="0" i="0" u="sng"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subordina la conclusione di un’operazione interna</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denominata anche “contratto </a:t>
            </a:r>
            <a:r>
              <a:rPr kumimoji="0" lang="it-IT" sz="2000" b="0" i="1"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 </a:t>
            </a:r>
            <a:r>
              <a:rPr kumimoji="0" lang="it-IT" sz="2000" b="0" i="1" u="none" strike="noStrike" kern="1200" cap="none" spc="0" normalizeH="0" baseline="0" noProof="0" dirty="0" err="1">
                <a:ln>
                  <a:noFill/>
                </a:ln>
                <a:solidFill>
                  <a:srgbClr val="3F3F3F">
                    <a:lumMod val="50000"/>
                  </a:srgbClr>
                </a:solidFill>
                <a:effectLst/>
                <a:uLnTx/>
                <a:uFillTx/>
                <a:latin typeface="Calibri" panose="020F0502020204030204" pitchFamily="34" charset="0"/>
                <a:ea typeface="+mn-ea"/>
                <a:cs typeface="Calibri" panose="020F0502020204030204" pitchFamily="34" charset="0"/>
              </a:rPr>
              <a:t>house</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0" i="0" u="sng"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all’impossibilità di procedere all’aggiudicazione di un appalto </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 in ogni caso, alla dimostrazione, da parte dell’amministrazione aggiudicatrice, </a:t>
            </a:r>
            <a:r>
              <a:rPr kumimoji="0" lang="it-IT" sz="2000" b="0" i="0" u="sng"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dei vantaggi per la collettività specificamente connessi al ricorso all'operazione interna</a:t>
            </a:r>
            <a:r>
              <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712445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 y="1179298"/>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dirty="0"/>
              <a:t>2. Le stazioni appaltanti e gli enti concedenti possono affidare direttamente a società in house lavori, servizi o forniture, nel rispetto dei principi di cui agli </a:t>
            </a:r>
            <a:r>
              <a:rPr lang="it-IT" b="1" dirty="0"/>
              <a:t>articoli 1, 2 e 3. </a:t>
            </a:r>
            <a:r>
              <a:rPr lang="it-IT" dirty="0"/>
              <a:t>Le stazioni appaltanti e gli enti concedenti adottano per ciascun affidamento </a:t>
            </a:r>
            <a:r>
              <a:rPr lang="it-IT" b="1" u="sng" dirty="0"/>
              <a:t>un provvedimento motivato </a:t>
            </a:r>
            <a:r>
              <a:rPr lang="it-IT" dirty="0"/>
              <a:t>in cui danno conto dei </a:t>
            </a:r>
            <a:r>
              <a:rPr lang="it-IT" b="1" dirty="0"/>
              <a:t>vantaggi per la collettività</a:t>
            </a:r>
            <a:r>
              <a:rPr lang="it-IT" dirty="0"/>
              <a:t>, delle connesse </a:t>
            </a:r>
            <a:r>
              <a:rPr lang="it-IT" b="1" dirty="0"/>
              <a:t>esternalità</a:t>
            </a:r>
            <a:r>
              <a:rPr lang="it-IT" dirty="0"/>
              <a:t> e della congruità economica della prestazione, anche in relazione al perseguimento di </a:t>
            </a:r>
            <a:r>
              <a:rPr lang="it-IT" u="sng" dirty="0"/>
              <a:t>obiettivi di universalità, socialità, efficienza, economicità, qualità della prestazione, celerità del procedimento e razionale impiego di risorse pubbliche</a:t>
            </a:r>
            <a:r>
              <a:rPr lang="it-IT" dirty="0"/>
              <a:t>. In caso di prestazioni </a:t>
            </a:r>
            <a:r>
              <a:rPr lang="it-IT" b="1" dirty="0"/>
              <a:t>strumentali</a:t>
            </a:r>
            <a:r>
              <a:rPr lang="it-IT" dirty="0"/>
              <a:t>, il provvedimento si intende sufficientemente motivato qualora dia conto dei vantaggi in termini di </a:t>
            </a:r>
            <a:r>
              <a:rPr lang="it-IT" u="sng" dirty="0"/>
              <a:t>economicità, di celerità o di perseguimento di interessi strategici</a:t>
            </a:r>
            <a:r>
              <a:rPr lang="it-IT" dirty="0"/>
              <a:t>. I vantaggi di economicità possono emergere anche mediante la comparazione con gli standard di riferimento della società Consip S.p.a. e delle altre centrali di committenza, con i parametri ufficiali elaborati da altri enti regionali nazionali o esteri oppure, in mancanza, con gli standard di mercato. </a:t>
            </a:r>
            <a:endParaRPr lang="it-IT"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8"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a:t>
            </a:r>
            <a:r>
              <a:rPr lang="it-IT" sz="3600" dirty="0"/>
              <a:t> 7. </a:t>
            </a:r>
          </a:p>
          <a:p>
            <a:pPr algn="ctr"/>
            <a:r>
              <a:rPr lang="it-IT" sz="3600" dirty="0"/>
              <a:t>Principio di auto-organizzazione amministrativa. </a:t>
            </a:r>
          </a:p>
        </p:txBody>
      </p:sp>
    </p:spTree>
    <p:extLst>
      <p:ext uri="{BB962C8B-B14F-4D97-AF65-F5344CB8AC3E}">
        <p14:creationId xmlns:p14="http://schemas.microsoft.com/office/powerpoint/2010/main" val="204390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608112" y="196015"/>
            <a:ext cx="10419184" cy="779688"/>
          </a:xfrm>
          <a:prstGeom prst="rect">
            <a:avLst/>
          </a:prstGeom>
        </p:spPr>
        <p:txBody>
          <a:bodyPr>
            <a:normAutofit fontScale="90000"/>
          </a:bodyPr>
          <a:lstStyle/>
          <a:p>
            <a:r>
              <a:rPr lang="it-IT" dirty="0"/>
              <a:t>L’evoluzione della disciplina sui contratti della p.a.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8" name="Segnaposto testo 2">
            <a:extLst>
              <a:ext uri="{FF2B5EF4-FFF2-40B4-BE49-F238E27FC236}">
                <a16:creationId xmlns:a16="http://schemas.microsoft.com/office/drawing/2014/main" id="{764369D0-1476-754A-B8B4-422A11CC0CAF}"/>
              </a:ext>
            </a:extLst>
          </p:cNvPr>
          <p:cNvSpPr txBox="1">
            <a:spLocks/>
          </p:cNvSpPr>
          <p:nvPr/>
        </p:nvSpPr>
        <p:spPr>
          <a:xfrm>
            <a:off x="57076" y="1464289"/>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defRPr/>
            </a:pPr>
            <a:r>
              <a:rPr lang="it-IT" dirty="0">
                <a:solidFill>
                  <a:srgbClr val="3F3F3F">
                    <a:lumMod val="50000"/>
                  </a:srgbClr>
                </a:solidFill>
              </a:rPr>
              <a:t>La normativa nazionale che per prima ha disciplinato la materia è contenuta:</a:t>
            </a:r>
          </a:p>
          <a:p>
            <a:pPr lvl="1">
              <a:defRPr/>
            </a:pPr>
            <a:r>
              <a:rPr lang="it-IT" dirty="0">
                <a:solidFill>
                  <a:srgbClr val="3F3F3F">
                    <a:lumMod val="50000"/>
                  </a:srgbClr>
                </a:solidFill>
              </a:rPr>
              <a:t>nella legge di contabilità di Stato, del 1923</a:t>
            </a:r>
          </a:p>
          <a:p>
            <a:pPr lvl="1">
              <a:defRPr/>
            </a:pPr>
            <a:r>
              <a:rPr lang="it-IT" dirty="0">
                <a:solidFill>
                  <a:srgbClr val="3F3F3F">
                    <a:lumMod val="50000"/>
                  </a:srgbClr>
                </a:solidFill>
              </a:rPr>
              <a:t>nel regolamento attuativo della medesima legge, del 1924, il quale stabiliva l’obbligo, all’art. 36, secondo cui «</a:t>
            </a:r>
            <a:r>
              <a:rPr lang="it-IT" i="1" dirty="0">
                <a:solidFill>
                  <a:srgbClr val="3F3F3F">
                    <a:lumMod val="50000"/>
                  </a:srgbClr>
                </a:solidFill>
              </a:rPr>
              <a:t>si provvede con contratti a tutte le forniture, trasporti, acquisti, alienazioni, affitti o lavori riguardanti le varie amministrazioni e i vari servizi dello Stato</a:t>
            </a:r>
            <a:r>
              <a:rPr lang="it-IT" dirty="0">
                <a:solidFill>
                  <a:srgbClr val="3F3F3F">
                    <a:lumMod val="50000"/>
                  </a:srgbClr>
                </a:solidFill>
              </a:rPr>
              <a:t>»</a:t>
            </a:r>
          </a:p>
          <a:p>
            <a:pPr>
              <a:defRPr/>
            </a:pPr>
            <a:r>
              <a:rPr lang="it-IT" dirty="0">
                <a:solidFill>
                  <a:srgbClr val="3F3F3F">
                    <a:lumMod val="50000"/>
                  </a:srgbClr>
                </a:solidFill>
              </a:rPr>
              <a:t>La ragione risiede nel fatto che la disciplina dei contratti pubblici era posta essenzialmente a tutela degli interessi finanziari dello Stato e delle </a:t>
            </a:r>
            <a:r>
              <a:rPr lang="it-IT" dirty="0" err="1">
                <a:solidFill>
                  <a:srgbClr val="3F3F3F">
                    <a:lumMod val="50000"/>
                  </a:srgbClr>
                </a:solidFill>
              </a:rPr>
              <a:t>pp.aa</a:t>
            </a:r>
            <a:r>
              <a:rPr lang="it-IT" dirty="0">
                <a:solidFill>
                  <a:srgbClr val="3F3F3F">
                    <a:lumMod val="50000"/>
                  </a:srgbClr>
                </a:solidFill>
              </a:rPr>
              <a:t>.; mentre l’interesse delle imprese partecipanti alla gara alla corretta valutazione delle offerte nell’ambito di una procedura correttamente gestita era considerato interesse indirettamente tutelato (ovvero tutelato se e nella misura in cui fosse leso l’interesse finanziario della p.a. alla conclusione del contratto alle migliori condizioni possibili)</a:t>
            </a:r>
          </a:p>
          <a:p>
            <a:pPr>
              <a:defRPr/>
            </a:pPr>
            <a:r>
              <a:rPr lang="it-IT" b="1" dirty="0">
                <a:solidFill>
                  <a:srgbClr val="3F3F3F">
                    <a:lumMod val="50000"/>
                  </a:srgbClr>
                </a:solidFill>
              </a:rPr>
              <a:t>La </a:t>
            </a:r>
            <a:r>
              <a:rPr lang="it-IT" b="1" i="1" dirty="0">
                <a:solidFill>
                  <a:srgbClr val="3F3F3F">
                    <a:lumMod val="50000"/>
                  </a:srgbClr>
                </a:solidFill>
              </a:rPr>
              <a:t>ratio</a:t>
            </a:r>
            <a:r>
              <a:rPr lang="it-IT" b="1" dirty="0">
                <a:solidFill>
                  <a:srgbClr val="3F3F3F">
                    <a:lumMod val="50000"/>
                  </a:srgbClr>
                </a:solidFill>
              </a:rPr>
              <a:t> della disciplina muta </a:t>
            </a:r>
            <a:r>
              <a:rPr lang="it-IT" dirty="0">
                <a:solidFill>
                  <a:srgbClr val="3F3F3F">
                    <a:lumMod val="50000"/>
                  </a:srgbClr>
                </a:solidFill>
              </a:rPr>
              <a:t>con l’avvento del diritto UE e diventa strumento di attuazione di diverse politiche</a:t>
            </a:r>
          </a:p>
          <a:p>
            <a:pPr>
              <a:defRPr/>
            </a:pPr>
            <a:endParaRPr lang="it-IT" dirty="0">
              <a:solidFill>
                <a:srgbClr val="3F3F3F">
                  <a:lumMod val="50000"/>
                </a:srgbClr>
              </a:solidFill>
            </a:endParaRPr>
          </a:p>
        </p:txBody>
      </p:sp>
    </p:spTree>
    <p:extLst>
      <p:ext uri="{BB962C8B-B14F-4D97-AF65-F5344CB8AC3E}">
        <p14:creationId xmlns:p14="http://schemas.microsoft.com/office/powerpoint/2010/main" val="172166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428024"/>
            <a:ext cx="9144000" cy="779688"/>
          </a:xfrm>
          <a:prstGeom prst="rect">
            <a:avLst/>
          </a:prstGeom>
        </p:spPr>
        <p:txBody>
          <a:bodyPr>
            <a:normAutofit fontScale="90000"/>
          </a:bodyPr>
          <a:lstStyle/>
          <a:p>
            <a:r>
              <a:rPr lang="it-IT" dirty="0"/>
              <a:t>I contratti fra amministrazioni pubbliche</a:t>
            </a:r>
            <a:br>
              <a:rPr lang="fr-FR" dirty="0"/>
            </a:b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a:extLst>
              <a:ext uri="{FF2B5EF4-FFF2-40B4-BE49-F238E27FC236}">
                <a16:creationId xmlns:a16="http://schemas.microsoft.com/office/drawing/2014/main" id="{7732C0C5-2A15-2B5A-7471-7DADB6B54FF7}"/>
              </a:ext>
            </a:extLst>
          </p:cNvPr>
          <p:cNvSpPr/>
          <p:nvPr/>
        </p:nvSpPr>
        <p:spPr>
          <a:xfrm>
            <a:off x="380857" y="1318022"/>
            <a:ext cx="11430286" cy="5539978"/>
          </a:xfrm>
          <a:prstGeom prst="rect">
            <a:avLst/>
          </a:prstGeom>
        </p:spPr>
        <p:txBody>
          <a:bodyPr wrap="square">
            <a:spAutoFit/>
          </a:bodyPr>
          <a:lstStyle/>
          <a:p>
            <a:r>
              <a:rPr lang="it-IT" sz="2400" dirty="0">
                <a:solidFill>
                  <a:srgbClr val="222A35"/>
                </a:solidFill>
                <a:latin typeface="Arial" panose="020B0604020202020204" pitchFamily="34" charset="0"/>
                <a:cs typeface="Arial" panose="020B0604020202020204" pitchFamily="34" charset="0"/>
              </a:rPr>
              <a:t>Differenze con affidamenti in </a:t>
            </a:r>
            <a:r>
              <a:rPr lang="it-IT" sz="2400" dirty="0" err="1">
                <a:solidFill>
                  <a:srgbClr val="222A35"/>
                </a:solidFill>
                <a:latin typeface="Arial" panose="020B0604020202020204" pitchFamily="34" charset="0"/>
                <a:cs typeface="Arial" panose="020B0604020202020204" pitchFamily="34" charset="0"/>
              </a:rPr>
              <a:t>house</a:t>
            </a:r>
            <a:r>
              <a:rPr lang="it-IT" sz="2400" dirty="0">
                <a:solidFill>
                  <a:srgbClr val="222A35"/>
                </a:solidFill>
                <a:latin typeface="Arial" panose="020B0604020202020204" pitchFamily="34" charset="0"/>
                <a:cs typeface="Arial" panose="020B0604020202020204" pitchFamily="34" charset="0"/>
              </a:rPr>
              <a:t>: cooperazione non istituzionalizzata perché non prevede l’istituzione di un soggetto ulteriore</a:t>
            </a:r>
          </a:p>
          <a:p>
            <a:endParaRPr lang="it-IT" sz="2400" dirty="0">
              <a:solidFill>
                <a:srgbClr val="222A35"/>
              </a:solidFill>
              <a:latin typeface="Arial" panose="020B0604020202020204" pitchFamily="34" charset="0"/>
              <a:cs typeface="Arial" panose="020B0604020202020204" pitchFamily="34" charset="0"/>
            </a:endParaRPr>
          </a:p>
          <a:p>
            <a:r>
              <a:rPr lang="it-IT" sz="2400" dirty="0">
                <a:solidFill>
                  <a:srgbClr val="222A35"/>
                </a:solidFill>
                <a:latin typeface="Arial" panose="020B0604020202020204" pitchFamily="34" charset="0"/>
                <a:cs typeface="Arial" panose="020B0604020202020204" pitchFamily="34" charset="0"/>
              </a:rPr>
              <a:t>Non deriva da tecniche di superamento della personalità giuridica e, quindi, prescinde dai rapporti organizzativi</a:t>
            </a:r>
          </a:p>
          <a:p>
            <a:endParaRPr lang="it-IT" sz="2400" dirty="0">
              <a:solidFill>
                <a:srgbClr val="222A35"/>
              </a:solidFill>
              <a:latin typeface="Arial" panose="020B0604020202020204" pitchFamily="34" charset="0"/>
              <a:cs typeface="Arial" panose="020B0604020202020204" pitchFamily="34" charset="0"/>
            </a:endParaRPr>
          </a:p>
          <a:p>
            <a:r>
              <a:rPr lang="it-IT" sz="2400" dirty="0">
                <a:solidFill>
                  <a:srgbClr val="222A35"/>
                </a:solidFill>
                <a:latin typeface="Arial" panose="020B0604020202020204" pitchFamily="34" charset="0"/>
                <a:cs typeface="Arial" panose="020B0604020202020204" pitchFamily="34" charset="0"/>
              </a:rPr>
              <a:t>Si guarda alla prestazione contrattuale: risponde ad un interesse comune delle amministrazioni aggiudicatrici; reciprocità degli obblighi; non necessariamente impone una ripartizione egualitaria dei compiti</a:t>
            </a:r>
          </a:p>
          <a:p>
            <a:endParaRPr lang="it-IT" sz="2400" dirty="0">
              <a:solidFill>
                <a:srgbClr val="222A35"/>
              </a:solidFill>
              <a:latin typeface="Arial" panose="020B0604020202020204" pitchFamily="34" charset="0"/>
              <a:cs typeface="Arial" panose="020B0604020202020204" pitchFamily="34" charset="0"/>
            </a:endParaRPr>
          </a:p>
          <a:p>
            <a:r>
              <a:rPr lang="it-IT" sz="2400" dirty="0">
                <a:solidFill>
                  <a:srgbClr val="222A35"/>
                </a:solidFill>
                <a:latin typeface="Arial" panose="020B0604020202020204" pitchFamily="34" charset="0"/>
                <a:cs typeface="Arial" panose="020B0604020202020204" pitchFamily="34" charset="0"/>
              </a:rPr>
              <a:t>Trasferimenti finanziari: normalmente esclusi, eccetto quelli corrispondenti al rimborso dei costi effettivi dei lavori/servizi/forniture</a:t>
            </a:r>
          </a:p>
          <a:p>
            <a:endParaRPr lang="it-IT" sz="2400" dirty="0">
              <a:solidFill>
                <a:srgbClr val="222A35"/>
              </a:solidFill>
            </a:endParaRPr>
          </a:p>
          <a:p>
            <a:endParaRPr lang="it-IT" sz="2400" dirty="0">
              <a:solidFill>
                <a:srgbClr val="222A35"/>
              </a:solidFill>
            </a:endParaRPr>
          </a:p>
          <a:p>
            <a:endParaRPr lang="it-IT" dirty="0">
              <a:solidFill>
                <a:srgbClr val="222A35"/>
              </a:solidFill>
            </a:endParaRPr>
          </a:p>
        </p:txBody>
      </p:sp>
    </p:spTree>
    <p:extLst>
      <p:ext uri="{BB962C8B-B14F-4D97-AF65-F5344CB8AC3E}">
        <p14:creationId xmlns:p14="http://schemas.microsoft.com/office/powerpoint/2010/main" val="3011360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428024"/>
            <a:ext cx="9144000" cy="779688"/>
          </a:xfrm>
          <a:prstGeom prst="rect">
            <a:avLst/>
          </a:prstGeom>
        </p:spPr>
        <p:txBody>
          <a:bodyPr>
            <a:normAutofit fontScale="90000"/>
          </a:bodyPr>
          <a:lstStyle/>
          <a:p>
            <a:r>
              <a:rPr lang="it-IT" dirty="0"/>
              <a:t>I contratti fra amministrazioni pubbliche </a:t>
            </a:r>
            <a:r>
              <a:rPr lang="fr-FR" dirty="0"/>
              <a:t>Art. 5, comma 5 Vecchio </a:t>
            </a:r>
            <a:r>
              <a:rPr lang="fr-FR" dirty="0" err="1"/>
              <a:t>Codice</a:t>
            </a:r>
            <a:r>
              <a:rPr lang="fr-FR" dirty="0"/>
              <a:t> </a:t>
            </a:r>
            <a:br>
              <a:rPr lang="fr-FR" dirty="0"/>
            </a:br>
            <a:endParaRPr lang="it-IT" dirty="0"/>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7" name="Rettangolo 6">
            <a:extLst>
              <a:ext uri="{FF2B5EF4-FFF2-40B4-BE49-F238E27FC236}">
                <a16:creationId xmlns:a16="http://schemas.microsoft.com/office/drawing/2014/main" id="{4B4144BE-BB19-3AA4-46E0-AA6B3A6AC795}"/>
              </a:ext>
            </a:extLst>
          </p:cNvPr>
          <p:cNvSpPr/>
          <p:nvPr/>
        </p:nvSpPr>
        <p:spPr>
          <a:xfrm>
            <a:off x="451838" y="1377633"/>
            <a:ext cx="11430286" cy="4801314"/>
          </a:xfrm>
          <a:prstGeom prst="rect">
            <a:avLst/>
          </a:prstGeom>
        </p:spPr>
        <p:txBody>
          <a:bodyPr wrap="square">
            <a:spAutoFit/>
          </a:bodyPr>
          <a:lstStyle/>
          <a:p>
            <a:r>
              <a:rPr lang="it-IT" sz="2400" dirty="0">
                <a:solidFill>
                  <a:srgbClr val="222A35"/>
                </a:solidFill>
                <a:latin typeface="Arial" panose="020B0604020202020204" pitchFamily="34" charset="0"/>
                <a:cs typeface="Arial" panose="020B0604020202020204" pitchFamily="34" charset="0"/>
              </a:rPr>
              <a:t>Un accordo concluso esclusivamente tra due o più amministrazioni aggiudicatrici non rientra nell'ambito di applicazione del presente codice, quando sono soddisfatte tutte le seguenti condizioni:</a:t>
            </a:r>
          </a:p>
          <a:p>
            <a:r>
              <a:rPr lang="it-IT" sz="2400" dirty="0">
                <a:solidFill>
                  <a:srgbClr val="222A35"/>
                </a:solidFill>
                <a:latin typeface="Arial" panose="020B0604020202020204" pitchFamily="34" charset="0"/>
                <a:cs typeface="Arial" panose="020B0604020202020204" pitchFamily="34" charset="0"/>
              </a:rPr>
              <a:t>a) l’accordo stabilisce o realizza una cooperazione tra le amministrazioni aggiudicatrici o gli enti aggiudicatori partecipanti, finalizzata a garantire che i servizi pubblici che essi sono tenuti a svolgere siano prestati nell'ottica di conseguire gli </a:t>
            </a:r>
            <a:r>
              <a:rPr lang="it-IT" sz="2400" b="1" dirty="0">
                <a:solidFill>
                  <a:srgbClr val="222A35"/>
                </a:solidFill>
                <a:latin typeface="Arial" panose="020B0604020202020204" pitchFamily="34" charset="0"/>
                <a:cs typeface="Arial" panose="020B0604020202020204" pitchFamily="34" charset="0"/>
              </a:rPr>
              <a:t>obiettivi che essi hanno in comune</a:t>
            </a:r>
            <a:r>
              <a:rPr lang="it-IT" sz="2400" dirty="0">
                <a:solidFill>
                  <a:srgbClr val="222A35"/>
                </a:solidFill>
                <a:latin typeface="Arial" panose="020B0604020202020204" pitchFamily="34" charset="0"/>
                <a:cs typeface="Arial" panose="020B0604020202020204" pitchFamily="34" charset="0"/>
              </a:rPr>
              <a:t>; </a:t>
            </a:r>
          </a:p>
          <a:p>
            <a:r>
              <a:rPr lang="it-IT" sz="2400" dirty="0">
                <a:solidFill>
                  <a:srgbClr val="222A35"/>
                </a:solidFill>
                <a:latin typeface="Arial" panose="020B0604020202020204" pitchFamily="34" charset="0"/>
                <a:cs typeface="Arial" panose="020B0604020202020204" pitchFamily="34" charset="0"/>
              </a:rPr>
              <a:t>b) l'attuazione di tale cooperazione è retta </a:t>
            </a:r>
            <a:r>
              <a:rPr lang="it-IT" sz="2400" b="1" dirty="0">
                <a:solidFill>
                  <a:srgbClr val="222A35"/>
                </a:solidFill>
                <a:latin typeface="Arial" panose="020B0604020202020204" pitchFamily="34" charset="0"/>
                <a:cs typeface="Arial" panose="020B0604020202020204" pitchFamily="34" charset="0"/>
              </a:rPr>
              <a:t>esclusivamente da considerazioni inerenti all'interesse pubblico</a:t>
            </a:r>
            <a:r>
              <a:rPr lang="it-IT" sz="2400" dirty="0">
                <a:solidFill>
                  <a:srgbClr val="222A35"/>
                </a:solidFill>
                <a:latin typeface="Arial" panose="020B0604020202020204" pitchFamily="34" charset="0"/>
                <a:cs typeface="Arial" panose="020B0604020202020204" pitchFamily="34" charset="0"/>
              </a:rPr>
              <a:t>; </a:t>
            </a:r>
          </a:p>
          <a:p>
            <a:r>
              <a:rPr lang="it-IT" sz="2400" dirty="0">
                <a:solidFill>
                  <a:srgbClr val="222A35"/>
                </a:solidFill>
                <a:latin typeface="Arial" panose="020B0604020202020204" pitchFamily="34" charset="0"/>
                <a:cs typeface="Arial" panose="020B0604020202020204" pitchFamily="34" charset="0"/>
              </a:rPr>
              <a:t>c) le amministrazioni aggiudicatrici o gli enti aggiudicatori partecipanti svolgono sul mercato aperto </a:t>
            </a:r>
            <a:r>
              <a:rPr lang="it-IT" sz="2400" b="1" dirty="0">
                <a:solidFill>
                  <a:srgbClr val="222A35"/>
                </a:solidFill>
                <a:latin typeface="Arial" panose="020B0604020202020204" pitchFamily="34" charset="0"/>
                <a:cs typeface="Arial" panose="020B0604020202020204" pitchFamily="34" charset="0"/>
              </a:rPr>
              <a:t>meno del 20 per cento </a:t>
            </a:r>
            <a:r>
              <a:rPr lang="it-IT" sz="2400" dirty="0">
                <a:solidFill>
                  <a:srgbClr val="222A35"/>
                </a:solidFill>
                <a:latin typeface="Arial" panose="020B0604020202020204" pitchFamily="34" charset="0"/>
                <a:cs typeface="Arial" panose="020B0604020202020204" pitchFamily="34" charset="0"/>
              </a:rPr>
              <a:t>delle attività interessate dalla cooperazione.</a:t>
            </a:r>
          </a:p>
          <a:p>
            <a:endParaRPr lang="it-IT" dirty="0">
              <a:solidFill>
                <a:srgbClr val="222A35"/>
              </a:solidFill>
            </a:endParaRPr>
          </a:p>
        </p:txBody>
      </p:sp>
    </p:spTree>
    <p:extLst>
      <p:ext uri="{BB962C8B-B14F-4D97-AF65-F5344CB8AC3E}">
        <p14:creationId xmlns:p14="http://schemas.microsoft.com/office/powerpoint/2010/main" val="3298281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 y="1374068"/>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400" b="0" i="0" u="none" strike="noStrike" dirty="0">
                <a:solidFill>
                  <a:srgbClr val="000000"/>
                </a:solidFill>
                <a:effectLst/>
                <a:latin typeface="Calibri" panose="020F0502020204030204" pitchFamily="34" charset="0"/>
              </a:rPr>
              <a:t>4. La cooperazione tra stazioni appaltanti o enti concedenti volta al perseguimento di obiettivi di interesse comune non rientra nell’ambito di applicazione del codice quando concorrono tutte le seguenti condizioni:</a:t>
            </a:r>
            <a:endParaRPr lang="it-IT" sz="2400" dirty="0">
              <a:latin typeface="Calibri" panose="020F0502020204030204" pitchFamily="34" charset="0"/>
            </a:endParaRPr>
          </a:p>
          <a:p>
            <a:pPr marL="0" indent="0" algn="l">
              <a:buNone/>
            </a:pPr>
            <a:r>
              <a:rPr lang="it-IT" sz="2400" dirty="0">
                <a:latin typeface="Calibri" panose="020F0502020204030204" pitchFamily="34" charset="0"/>
              </a:rPr>
              <a:t>a) interviene esclusivamente tra due o più stazioni appaltanti o enti concedenti, </a:t>
            </a:r>
            <a:r>
              <a:rPr lang="it-IT" sz="2400" u="sng" dirty="0">
                <a:latin typeface="Calibri" panose="020F0502020204030204" pitchFamily="34" charset="0"/>
              </a:rPr>
              <a:t>anche con competenze diverse</a:t>
            </a:r>
            <a:r>
              <a:rPr lang="it-IT" sz="2400" dirty="0">
                <a:latin typeface="Calibri" panose="020F0502020204030204" pitchFamily="34" charset="0"/>
              </a:rPr>
              <a:t>;</a:t>
            </a:r>
            <a:br>
              <a:rPr lang="it-IT" sz="2400" dirty="0">
                <a:latin typeface="Calibri" panose="020F0502020204030204" pitchFamily="34" charset="0"/>
              </a:rPr>
            </a:br>
            <a:r>
              <a:rPr lang="it-IT" sz="2400" dirty="0">
                <a:latin typeface="Calibri" panose="020F0502020204030204" pitchFamily="34" charset="0"/>
              </a:rPr>
              <a:t>b) garantisce la </a:t>
            </a:r>
            <a:r>
              <a:rPr lang="it-IT" sz="2400" u="sng" dirty="0">
                <a:latin typeface="Calibri" panose="020F0502020204030204" pitchFamily="34" charset="0"/>
              </a:rPr>
              <a:t>effettiva partecipazione di tutte le parti </a:t>
            </a:r>
            <a:r>
              <a:rPr lang="it-IT" sz="2400" dirty="0">
                <a:latin typeface="Calibri" panose="020F0502020204030204" pitchFamily="34" charset="0"/>
              </a:rPr>
              <a:t>allo svolgimento di compiti funzionali all’attività di interesse comune, in un’ottica esclusivamente collaborativa e </a:t>
            </a:r>
            <a:r>
              <a:rPr lang="it-IT" sz="2400" b="1" dirty="0">
                <a:latin typeface="Calibri" panose="020F0502020204030204" pitchFamily="34" charset="0"/>
              </a:rPr>
              <a:t>senza alcun rapporto sinallagmatico tra prestazioni</a:t>
            </a:r>
            <a:r>
              <a:rPr lang="it-IT" sz="2400" dirty="0">
                <a:latin typeface="Calibri" panose="020F0502020204030204" pitchFamily="34" charset="0"/>
              </a:rPr>
              <a:t>;</a:t>
            </a:r>
            <a:br>
              <a:rPr lang="it-IT" sz="2400" dirty="0">
                <a:latin typeface="Calibri" panose="020F0502020204030204" pitchFamily="34" charset="0"/>
              </a:rPr>
            </a:br>
            <a:r>
              <a:rPr lang="it-IT" sz="2400" dirty="0">
                <a:latin typeface="Calibri" panose="020F0502020204030204" pitchFamily="34" charset="0"/>
              </a:rPr>
              <a:t>c) determina una </a:t>
            </a:r>
            <a:r>
              <a:rPr lang="it-IT" sz="2400" u="sng" dirty="0">
                <a:latin typeface="Calibri" panose="020F0502020204030204" pitchFamily="34" charset="0"/>
              </a:rPr>
              <a:t>convergenza sinergica su attività di interesse comune</a:t>
            </a:r>
            <a:r>
              <a:rPr lang="it-IT" sz="2400" dirty="0">
                <a:latin typeface="Calibri" panose="020F0502020204030204" pitchFamily="34" charset="0"/>
              </a:rPr>
              <a:t>, </a:t>
            </a:r>
            <a:r>
              <a:rPr lang="it-IT" sz="2400" u="sng" dirty="0">
                <a:latin typeface="Calibri" panose="020F0502020204030204" pitchFamily="34" charset="0"/>
              </a:rPr>
              <a:t>pur nella eventuale diversità del fine perseguito da ciascuna amministrazione</a:t>
            </a:r>
            <a:r>
              <a:rPr lang="it-IT" sz="2400" dirty="0">
                <a:latin typeface="Calibri" panose="020F0502020204030204" pitchFamily="34" charset="0"/>
              </a:rPr>
              <a:t>, </a:t>
            </a:r>
            <a:r>
              <a:rPr lang="it-IT" sz="2400" b="1" dirty="0">
                <a:latin typeface="Calibri" panose="020F0502020204030204" pitchFamily="34" charset="0"/>
              </a:rPr>
              <a:t>purché l’accordo non tenda a realizzare la missione istituzionale di una sola delle amministrazioni aderenti</a:t>
            </a:r>
            <a:r>
              <a:rPr lang="it-IT" sz="2400" dirty="0">
                <a:latin typeface="Calibri" panose="020F0502020204030204" pitchFamily="34" charset="0"/>
              </a:rPr>
              <a:t>;</a:t>
            </a:r>
            <a:br>
              <a:rPr lang="it-IT" sz="2400" dirty="0">
                <a:latin typeface="Calibri" panose="020F0502020204030204" pitchFamily="34" charset="0"/>
              </a:rPr>
            </a:br>
            <a:r>
              <a:rPr lang="it-IT" sz="2400" dirty="0">
                <a:latin typeface="Calibri" panose="020F0502020204030204" pitchFamily="34" charset="0"/>
              </a:rPr>
              <a:t>d) le stazioni appaltanti o gli enti concedenti partecipanti svolgono sul mercato aperto meno del 20 per cento delle attività interessate dalla cooperazione.</a:t>
            </a:r>
            <a:endParaRPr lang="it-IT" sz="2400" dirty="0"/>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8"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a:t>
            </a:r>
            <a:r>
              <a:rPr lang="it-IT" sz="3600" dirty="0"/>
              <a:t> 7</a:t>
            </a:r>
          </a:p>
          <a:p>
            <a:pPr algn="ctr"/>
            <a:r>
              <a:rPr lang="it-IT" sz="3600" dirty="0"/>
              <a:t>Principio di auto-organizzazione amministrativa. </a:t>
            </a:r>
          </a:p>
        </p:txBody>
      </p:sp>
    </p:spTree>
    <p:extLst>
      <p:ext uri="{BB962C8B-B14F-4D97-AF65-F5344CB8AC3E}">
        <p14:creationId xmlns:p14="http://schemas.microsoft.com/office/powerpoint/2010/main" val="3594467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181766"/>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200" b="0" i="0" u="none" strike="noStrike" dirty="0">
                <a:solidFill>
                  <a:srgbClr val="000000"/>
                </a:solidFill>
                <a:effectLst/>
                <a:latin typeface="Calibri" panose="020F0502020204030204" pitchFamily="34" charset="0"/>
              </a:rPr>
              <a:t>1. Nel </a:t>
            </a:r>
            <a:r>
              <a:rPr lang="it-IT" sz="2200" b="1" i="0" u="none" strike="noStrike" dirty="0">
                <a:solidFill>
                  <a:srgbClr val="000000"/>
                </a:solidFill>
                <a:effectLst/>
                <a:latin typeface="Calibri" panose="020F0502020204030204" pitchFamily="34" charset="0"/>
              </a:rPr>
              <a:t>perseguire le proprie finalità istituzionali</a:t>
            </a:r>
            <a:r>
              <a:rPr lang="it-IT" sz="2200" b="0" i="0" u="none" strike="noStrike" dirty="0">
                <a:solidFill>
                  <a:srgbClr val="000000"/>
                </a:solidFill>
                <a:effectLst/>
                <a:latin typeface="Calibri" panose="020F0502020204030204" pitchFamily="34" charset="0"/>
              </a:rPr>
              <a:t> le pubbliche amministrazioni sono dotate di </a:t>
            </a:r>
            <a:r>
              <a:rPr lang="it-IT" sz="2200" b="1" i="0" u="none" strike="noStrike" dirty="0">
                <a:solidFill>
                  <a:srgbClr val="000000"/>
                </a:solidFill>
                <a:effectLst/>
                <a:latin typeface="Calibri" panose="020F0502020204030204" pitchFamily="34" charset="0"/>
              </a:rPr>
              <a:t>autonomia contrattuale </a:t>
            </a:r>
            <a:r>
              <a:rPr lang="it-IT" sz="2200" b="0" i="0" u="none" strike="noStrike" dirty="0">
                <a:solidFill>
                  <a:srgbClr val="000000"/>
                </a:solidFill>
                <a:effectLst/>
                <a:latin typeface="Calibri" panose="020F0502020204030204" pitchFamily="34" charset="0"/>
              </a:rPr>
              <a:t>e possono concludere qualsiasi contratto, anche gratuito, salvi i divieti espressamente previsti dal codice e da altre disposizioni di legge.</a:t>
            </a:r>
            <a:endParaRPr lang="it-IT" sz="2200" b="0" i="0" u="none" strike="noStrike" dirty="0">
              <a:solidFill>
                <a:srgbClr val="000000"/>
              </a:solidFill>
              <a:effectLst/>
              <a:latin typeface="-webkit-standard"/>
            </a:endParaRPr>
          </a:p>
          <a:p>
            <a:pPr algn="l">
              <a:lnSpc>
                <a:spcPct val="150000"/>
              </a:lnSpc>
            </a:pPr>
            <a:r>
              <a:rPr lang="it-IT" sz="2200" b="0" i="0" u="none" strike="noStrike" dirty="0">
                <a:solidFill>
                  <a:srgbClr val="000000"/>
                </a:solidFill>
                <a:effectLst/>
                <a:latin typeface="Calibri" panose="020F0502020204030204" pitchFamily="34" charset="0"/>
              </a:rPr>
              <a:t>2. Le prestazioni d’opera intellettuale non possono essere rese dai professionisti gratuitamente, salvo che in casi eccezionali e previa adeguata motivazione. Salvo i predetti casi eccezionali, la pubblica amministrazione garantisce comunque l’applicazione del principio </a:t>
            </a:r>
            <a:r>
              <a:rPr lang="it-IT" sz="2200" b="1" i="0" u="none" strike="noStrike" dirty="0">
                <a:solidFill>
                  <a:srgbClr val="000000"/>
                </a:solidFill>
                <a:effectLst/>
                <a:latin typeface="Calibri" panose="020F0502020204030204" pitchFamily="34" charset="0"/>
              </a:rPr>
              <a:t>dell’equo compenso</a:t>
            </a:r>
            <a:r>
              <a:rPr lang="it-IT" sz="2200" dirty="0">
                <a:solidFill>
                  <a:srgbClr val="000000"/>
                </a:solidFill>
              </a:rPr>
              <a:t> (l. 49/2023)</a:t>
            </a:r>
            <a:endParaRPr lang="it-IT" sz="2200" b="0" i="0" u="none" strike="noStrike" dirty="0">
              <a:solidFill>
                <a:srgbClr val="000000"/>
              </a:solidFill>
              <a:effectLst/>
              <a:latin typeface="-webkit-standard"/>
            </a:endParaRPr>
          </a:p>
          <a:p>
            <a:pPr algn="l">
              <a:lnSpc>
                <a:spcPct val="150000"/>
              </a:lnSpc>
            </a:pPr>
            <a:r>
              <a:rPr lang="it-IT" sz="2200" b="0" i="0" u="none" strike="noStrike" dirty="0">
                <a:solidFill>
                  <a:srgbClr val="000000"/>
                </a:solidFill>
                <a:effectLst/>
                <a:latin typeface="Calibri" panose="020F0502020204030204" pitchFamily="34" charset="0"/>
              </a:rPr>
              <a:t>3. Le pubbliche amministrazioni possono ricevere per donazione beni o prestazioni </a:t>
            </a:r>
            <a:r>
              <a:rPr lang="it-IT" sz="2200" b="1" i="0" u="none" strike="noStrike" dirty="0">
                <a:solidFill>
                  <a:srgbClr val="000000"/>
                </a:solidFill>
                <a:effectLst/>
                <a:latin typeface="Calibri" panose="020F0502020204030204" pitchFamily="34" charset="0"/>
              </a:rPr>
              <a:t>rispondenti all’interesse pubblico senza obbligo di gara</a:t>
            </a:r>
            <a:r>
              <a:rPr lang="it-IT" sz="2200" b="0" i="0" u="none" strike="noStrike" dirty="0">
                <a:solidFill>
                  <a:srgbClr val="000000"/>
                </a:solidFill>
                <a:effectLst/>
                <a:latin typeface="Calibri" panose="020F0502020204030204" pitchFamily="34" charset="0"/>
              </a:rPr>
              <a:t>. Restano ferme le disposizioni del codice civile in materia di forma, revocazione e azione di riduzione delle donazioni.</a:t>
            </a: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8" y="508758"/>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8</a:t>
            </a:r>
          </a:p>
          <a:p>
            <a:pPr algn="ctr"/>
            <a:r>
              <a:rPr lang="it-IT" sz="3200" dirty="0"/>
              <a:t>Principio di autonomia contrattuale. Divieto di prestazioni d’opera intellettuale a titolo gratuito</a:t>
            </a:r>
          </a:p>
          <a:p>
            <a:pPr algn="ctr"/>
            <a:endParaRPr lang="it-IT" sz="3600" dirty="0"/>
          </a:p>
        </p:txBody>
      </p:sp>
    </p:spTree>
    <p:extLst>
      <p:ext uri="{BB962C8B-B14F-4D97-AF65-F5344CB8AC3E}">
        <p14:creationId xmlns:p14="http://schemas.microsoft.com/office/powerpoint/2010/main" val="3607634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608112" y="196015"/>
            <a:ext cx="10419184" cy="779688"/>
          </a:xfrm>
          <a:prstGeom prst="rect">
            <a:avLst/>
          </a:prstGeom>
        </p:spPr>
        <p:txBody>
          <a:bodyPr>
            <a:normAutofit/>
          </a:bodyPr>
          <a:lstStyle/>
          <a:p>
            <a:r>
              <a:rPr lang="it-IT" dirty="0"/>
              <a:t>Autonomia contrattuale della PA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95390" y="1646908"/>
            <a:ext cx="11512259" cy="506736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defRPr/>
            </a:pPr>
            <a:r>
              <a:rPr lang="it-IT" dirty="0">
                <a:solidFill>
                  <a:srgbClr val="3F3F3F">
                    <a:lumMod val="50000"/>
                  </a:srgbClr>
                </a:solidFill>
              </a:rPr>
              <a:t>È ormai pacifico che la p.a. possegga </a:t>
            </a:r>
            <a:r>
              <a:rPr lang="it-IT" b="1" dirty="0">
                <a:solidFill>
                  <a:srgbClr val="3F3F3F">
                    <a:lumMod val="50000"/>
                  </a:srgbClr>
                </a:solidFill>
              </a:rPr>
              <a:t>capacità giuridica generale di diritto privato e dunque l’autonomia negoziale:</a:t>
            </a:r>
            <a:r>
              <a:rPr lang="it-IT" dirty="0">
                <a:solidFill>
                  <a:srgbClr val="3F3F3F">
                    <a:lumMod val="50000"/>
                  </a:srgbClr>
                </a:solidFill>
              </a:rPr>
              <a:t> ciò consente alla sfera pubblica di stipulare contratti, che come sappiamo sono regolati dal Codice civile, tipici e atipici.</a:t>
            </a:r>
          </a:p>
          <a:p>
            <a:pPr marL="0" indent="0">
              <a:buFont typeface="Calibri" panose="020F0502020204030204" pitchFamily="34" charset="0"/>
              <a:buNone/>
              <a:defRPr/>
            </a:pPr>
            <a:endParaRPr lang="it-IT" dirty="0">
              <a:solidFill>
                <a:srgbClr val="3F3F3F">
                  <a:lumMod val="50000"/>
                </a:srgbClr>
              </a:solidFill>
            </a:endParaRPr>
          </a:p>
          <a:p>
            <a:pPr>
              <a:defRPr/>
            </a:pPr>
            <a:r>
              <a:rPr lang="it-IT" dirty="0">
                <a:solidFill>
                  <a:srgbClr val="3F3F3F">
                    <a:lumMod val="50000"/>
                  </a:srgbClr>
                </a:solidFill>
              </a:rPr>
              <a:t>il principio di legalità e il principio di tipicità attengono solo alla sfera dei provvedimenti amministrativi e non a quella dei contratti, per i quali vige invece l’opposto principio della atipicità. Es. di divieto specifico: per il contratto di società, la p.a. deve rispettare il vincolo di scopo stabilito all’art. 4, co. 1 </a:t>
            </a:r>
            <a:r>
              <a:rPr lang="it-IT" dirty="0" err="1">
                <a:solidFill>
                  <a:srgbClr val="3F3F3F">
                    <a:lumMod val="50000"/>
                  </a:srgbClr>
                </a:solidFill>
              </a:rPr>
              <a:t>t.u.s.p</a:t>
            </a:r>
            <a:r>
              <a:rPr lang="it-IT" dirty="0">
                <a:solidFill>
                  <a:srgbClr val="3F3F3F">
                    <a:lumMod val="50000"/>
                  </a:srgbClr>
                </a:solidFill>
              </a:rPr>
              <a:t>.</a:t>
            </a:r>
          </a:p>
          <a:p>
            <a:pPr>
              <a:defRPr/>
            </a:pPr>
            <a:r>
              <a:rPr lang="it-IT" dirty="0">
                <a:solidFill>
                  <a:srgbClr val="3F3F3F">
                    <a:lumMod val="50000"/>
                  </a:srgbClr>
                </a:solidFill>
              </a:rPr>
              <a:t>Autonomia negoziale implica la possibilità di scegliere se contrarre, con chi e a quali condizioni. </a:t>
            </a:r>
          </a:p>
        </p:txBody>
      </p:sp>
    </p:spTree>
    <p:extLst>
      <p:ext uri="{BB962C8B-B14F-4D97-AF65-F5344CB8AC3E}">
        <p14:creationId xmlns:p14="http://schemas.microsoft.com/office/powerpoint/2010/main" val="965774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608112" y="196015"/>
            <a:ext cx="10419184" cy="779688"/>
          </a:xfrm>
          <a:prstGeom prst="rect">
            <a:avLst/>
          </a:prstGeom>
        </p:spPr>
        <p:txBody>
          <a:bodyPr>
            <a:normAutofit/>
          </a:bodyPr>
          <a:lstStyle/>
          <a:p>
            <a:r>
              <a:rPr lang="it-IT" dirty="0"/>
              <a:t>Autonomia contrattuale della PA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317508" y="1182891"/>
            <a:ext cx="11512259" cy="5067360"/>
          </a:xfrm>
          <a:prstGeom prst="rect">
            <a:avLst/>
          </a:prstGeom>
        </p:spPr>
        <p:txBody>
          <a:bodyPr>
            <a:normAutofit fontScale="850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solidFill>
                  <a:srgbClr val="FFFFFF">
                    <a:lumMod val="50000"/>
                  </a:srgbClr>
                </a:solidFill>
              </a:rPr>
              <a:t>Nella fase di scelta del contraente, la capacità della p.a. non equivale a libertà (come invece per i privati), perché la legge impone il rispetto di </a:t>
            </a:r>
            <a:r>
              <a:rPr lang="it-IT" b="1" dirty="0">
                <a:solidFill>
                  <a:srgbClr val="FFFFFF">
                    <a:lumMod val="50000"/>
                  </a:srgbClr>
                </a:solidFill>
              </a:rPr>
              <a:t>un apposito procedimento per la scelta del contraente</a:t>
            </a:r>
            <a:r>
              <a:rPr lang="it-IT" dirty="0">
                <a:solidFill>
                  <a:srgbClr val="FFFFFF">
                    <a:lumMod val="50000"/>
                  </a:srgbClr>
                </a:solidFill>
              </a:rPr>
              <a:t>: la fase denominata appunto «ad evidenza pubblica» (dove la p.a. evidenzia le ragioni del contratto e della scelta di un soggetto piuttosto che di un altro) e che serve a selezionare, con una procedura tipizzata, il contraente oggettivamente migliore (ricordiamoci che c’è sempre in gioco l’attribuzione di denaro pubblico). Occorre infatti sempre il rispetto delle finalità istituzionali dell’ente che indice la gara nonché il rispetto della normativa, interna ed europea, per la scelta del contraente migliore</a:t>
            </a:r>
          </a:p>
          <a:p>
            <a:r>
              <a:rPr lang="it-IT" dirty="0" err="1">
                <a:solidFill>
                  <a:srgbClr val="FFFFFF">
                    <a:lumMod val="50000"/>
                  </a:srgbClr>
                </a:solidFill>
              </a:rPr>
              <a:t>Cons</a:t>
            </a:r>
            <a:r>
              <a:rPr lang="it-IT" dirty="0">
                <a:solidFill>
                  <a:srgbClr val="FFFFFF">
                    <a:lumMod val="50000"/>
                  </a:srgbClr>
                </a:solidFill>
              </a:rPr>
              <a:t>. Stato, </a:t>
            </a:r>
            <a:r>
              <a:rPr lang="it-IT" b="1" dirty="0">
                <a:solidFill>
                  <a:srgbClr val="FFFFFF">
                    <a:lumMod val="50000"/>
                  </a:srgbClr>
                </a:solidFill>
              </a:rPr>
              <a:t>Ad. </a:t>
            </a:r>
            <a:r>
              <a:rPr lang="it-IT" b="1" dirty="0" err="1">
                <a:solidFill>
                  <a:srgbClr val="FFFFFF">
                    <a:lumMod val="50000"/>
                  </a:srgbClr>
                </a:solidFill>
              </a:rPr>
              <a:t>Plen</a:t>
            </a:r>
            <a:r>
              <a:rPr lang="it-IT" b="1" dirty="0">
                <a:solidFill>
                  <a:srgbClr val="FFFFFF">
                    <a:lumMod val="50000"/>
                  </a:srgbClr>
                </a:solidFill>
              </a:rPr>
              <a:t>. 5/2020 </a:t>
            </a:r>
            <a:r>
              <a:rPr lang="it-IT" dirty="0">
                <a:solidFill>
                  <a:srgbClr val="FFFFFF">
                    <a:lumMod val="50000"/>
                  </a:srgbClr>
                </a:solidFill>
              </a:rPr>
              <a:t>ha infatti spiegato come «la capacità negoziale pubblica si manifesta sempre attraverso norme primarie e secondarie che la finalizzano e la funzionalizzano secondo fasi procedimentali tese ad assicurare il perseguimento degli interessi generali, mediante la sequenza procedimentale dell’evidenza pubblica»</a:t>
            </a:r>
          </a:p>
          <a:p>
            <a:r>
              <a:rPr lang="it-IT" dirty="0">
                <a:solidFill>
                  <a:srgbClr val="FFFFFF">
                    <a:lumMod val="50000"/>
                  </a:srgbClr>
                </a:solidFill>
              </a:rPr>
              <a:t>La disciplina dei contratti pubblici si snoda dunque lungo </a:t>
            </a:r>
            <a:r>
              <a:rPr lang="it-IT" b="1" dirty="0">
                <a:solidFill>
                  <a:srgbClr val="FFFFFF">
                    <a:lumMod val="50000"/>
                  </a:srgbClr>
                </a:solidFill>
              </a:rPr>
              <a:t>due fasi</a:t>
            </a:r>
            <a:r>
              <a:rPr lang="it-IT" dirty="0">
                <a:solidFill>
                  <a:srgbClr val="FFFFFF">
                    <a:lumMod val="50000"/>
                  </a:srgbClr>
                </a:solidFill>
              </a:rPr>
              <a:t>: </a:t>
            </a:r>
          </a:p>
          <a:p>
            <a:pPr lvl="1"/>
            <a:r>
              <a:rPr lang="it-IT" dirty="0">
                <a:solidFill>
                  <a:srgbClr val="FFFFFF">
                    <a:lumMod val="50000"/>
                  </a:srgbClr>
                </a:solidFill>
              </a:rPr>
              <a:t>una fase pubblicistica, definita di «evidenza pubblica», dove la p.a. evidenzia le ragioni di pubblico interesse che giustificano l’intenzione di contrattare, la scelta di controparte e la formazione del consenso, che sussiste fino alla aggiudicazione del contratto; </a:t>
            </a:r>
          </a:p>
          <a:p>
            <a:pPr lvl="1"/>
            <a:r>
              <a:rPr lang="it-IT" dirty="0">
                <a:solidFill>
                  <a:srgbClr val="FFFFFF">
                    <a:lumMod val="50000"/>
                  </a:srgbClr>
                </a:solidFill>
              </a:rPr>
              <a:t>una fase privatistica che ha inizio dalla stipula del contratto e termina con la sua esecuzione</a:t>
            </a:r>
          </a:p>
          <a:p>
            <a:endParaRPr lang="it-IT" dirty="0">
              <a:solidFill>
                <a:srgbClr val="FFFFFF">
                  <a:lumMod val="50000"/>
                </a:srgbClr>
              </a:solidFill>
            </a:endParaRPr>
          </a:p>
          <a:p>
            <a:pPr>
              <a:defRPr/>
            </a:pPr>
            <a:endParaRPr lang="it-IT" dirty="0">
              <a:solidFill>
                <a:srgbClr val="3F3F3F">
                  <a:lumMod val="50000"/>
                </a:srgbClr>
              </a:solidFill>
            </a:endParaRPr>
          </a:p>
        </p:txBody>
      </p:sp>
    </p:spTree>
    <p:extLst>
      <p:ext uri="{BB962C8B-B14F-4D97-AF65-F5344CB8AC3E}">
        <p14:creationId xmlns:p14="http://schemas.microsoft.com/office/powerpoint/2010/main" val="2717613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 y="1288446"/>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2400" b="0" i="0" u="none" strike="noStrike" dirty="0">
                <a:solidFill>
                  <a:srgbClr val="000000"/>
                </a:solidFill>
                <a:effectLst/>
                <a:latin typeface="Calibri" panose="020F0502020204030204" pitchFamily="34" charset="0"/>
              </a:rPr>
              <a:t>1. Se sopravvengono </a:t>
            </a:r>
            <a:r>
              <a:rPr lang="it-IT" sz="2400" b="1" i="0" u="none" strike="noStrike" dirty="0">
                <a:solidFill>
                  <a:srgbClr val="000000"/>
                </a:solidFill>
                <a:effectLst/>
                <a:latin typeface="Calibri" panose="020F0502020204030204" pitchFamily="34" charset="0"/>
              </a:rPr>
              <a:t>circostanze straordinarie e imprevedibili</a:t>
            </a:r>
            <a:r>
              <a:rPr lang="it-IT" sz="2400" b="0" i="0" u="none" strike="noStrike" dirty="0">
                <a:solidFill>
                  <a:srgbClr val="000000"/>
                </a:solidFill>
                <a:effectLst/>
                <a:latin typeface="Calibri" panose="020F0502020204030204" pitchFamily="34" charset="0"/>
              </a:rPr>
              <a:t>, </a:t>
            </a:r>
            <a:r>
              <a:rPr lang="it-IT" sz="2400" b="0" i="0" u="sng" strike="noStrike" dirty="0">
                <a:solidFill>
                  <a:srgbClr val="000000"/>
                </a:solidFill>
                <a:effectLst/>
                <a:latin typeface="Calibri" panose="020F0502020204030204" pitchFamily="34" charset="0"/>
              </a:rPr>
              <a:t>estranee alla normale alea, all’ordinaria fluttuazione economica e al rischio di mercato </a:t>
            </a:r>
            <a:r>
              <a:rPr lang="it-IT" sz="2400" b="0" i="0" u="none" strike="noStrike" dirty="0">
                <a:solidFill>
                  <a:srgbClr val="000000"/>
                </a:solidFill>
                <a:effectLst/>
                <a:latin typeface="Calibri" panose="020F0502020204030204" pitchFamily="34" charset="0"/>
              </a:rPr>
              <a:t>e tali da alterare in maniera rilevante </a:t>
            </a:r>
            <a:r>
              <a:rPr lang="it-IT" sz="2400" b="1" i="0" u="none" strike="noStrike" dirty="0">
                <a:solidFill>
                  <a:srgbClr val="000000"/>
                </a:solidFill>
                <a:effectLst/>
                <a:latin typeface="Calibri" panose="020F0502020204030204" pitchFamily="34" charset="0"/>
              </a:rPr>
              <a:t>l’equilibrio originario del contratto</a:t>
            </a:r>
            <a:r>
              <a:rPr lang="it-IT" sz="2400" b="0" i="0" u="none" strike="noStrike" dirty="0">
                <a:solidFill>
                  <a:srgbClr val="000000"/>
                </a:solidFill>
                <a:effectLst/>
                <a:latin typeface="Calibri" panose="020F0502020204030204" pitchFamily="34" charset="0"/>
              </a:rPr>
              <a:t>, la parte svantaggiata, che non abbia volontariamente assunto il relativo rischio, </a:t>
            </a:r>
            <a:r>
              <a:rPr lang="it-IT" sz="2400" b="1" i="0" u="none" strike="noStrike" dirty="0">
                <a:solidFill>
                  <a:srgbClr val="000000"/>
                </a:solidFill>
                <a:effectLst/>
                <a:latin typeface="Calibri" panose="020F0502020204030204" pitchFamily="34" charset="0"/>
              </a:rPr>
              <a:t>ha diritto alla rinegoziazione </a:t>
            </a:r>
            <a:r>
              <a:rPr lang="it-IT" sz="2400" b="0" i="0" u="none" strike="noStrike" dirty="0">
                <a:solidFill>
                  <a:srgbClr val="000000"/>
                </a:solidFill>
                <a:effectLst/>
                <a:latin typeface="Calibri" panose="020F0502020204030204" pitchFamily="34" charset="0"/>
              </a:rPr>
              <a:t>secondo buona fede delle condizioni contrattuali. Gli oneri per la rinegoziazione sono riconosciuti all’esecutore a valere sulle somme a disposizione indicate nel </a:t>
            </a:r>
            <a:r>
              <a:rPr lang="it-IT" sz="2400" b="1" i="0" u="none" strike="noStrike" dirty="0">
                <a:solidFill>
                  <a:srgbClr val="000000"/>
                </a:solidFill>
                <a:effectLst/>
                <a:latin typeface="Calibri" panose="020F0502020204030204" pitchFamily="34" charset="0"/>
              </a:rPr>
              <a:t>quadro economico </a:t>
            </a:r>
            <a:r>
              <a:rPr lang="it-IT" sz="2400" b="0" i="0" u="none" strike="noStrike" dirty="0">
                <a:solidFill>
                  <a:srgbClr val="000000"/>
                </a:solidFill>
                <a:effectLst/>
                <a:latin typeface="Calibri" panose="020F0502020204030204" pitchFamily="34" charset="0"/>
              </a:rPr>
              <a:t>dell’intervento, alle voci </a:t>
            </a:r>
            <a:r>
              <a:rPr lang="it-IT" sz="2400" b="1" i="0" u="none" strike="noStrike" dirty="0">
                <a:solidFill>
                  <a:srgbClr val="000000"/>
                </a:solidFill>
                <a:effectLst/>
                <a:latin typeface="Calibri" panose="020F0502020204030204" pitchFamily="34" charset="0"/>
              </a:rPr>
              <a:t>imprevisti e accantonamenti </a:t>
            </a:r>
            <a:r>
              <a:rPr lang="it-IT" sz="2400" b="0" i="0" u="none" strike="noStrike" dirty="0">
                <a:solidFill>
                  <a:srgbClr val="000000"/>
                </a:solidFill>
                <a:effectLst/>
                <a:latin typeface="Calibri" panose="020F0502020204030204" pitchFamily="34" charset="0"/>
              </a:rPr>
              <a:t>e, se necessario, anche utilizzando </a:t>
            </a:r>
            <a:r>
              <a:rPr lang="it-IT" sz="2400" b="1" i="0" u="none" strike="noStrike" dirty="0">
                <a:solidFill>
                  <a:srgbClr val="000000"/>
                </a:solidFill>
                <a:effectLst/>
                <a:latin typeface="Calibri" panose="020F0502020204030204" pitchFamily="34" charset="0"/>
              </a:rPr>
              <a:t>le economie da ribasso d’asta.</a:t>
            </a:r>
            <a:endParaRPr lang="it-IT" sz="2400" b="1"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2" name="Titolo 3">
            <a:extLst>
              <a:ext uri="{FF2B5EF4-FFF2-40B4-BE49-F238E27FC236}">
                <a16:creationId xmlns:a16="http://schemas.microsoft.com/office/drawing/2014/main" id="{CCCFCBDF-32C6-9DA9-2559-A4C73D69A691}"/>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9</a:t>
            </a:r>
          </a:p>
          <a:p>
            <a:pPr algn="ctr"/>
            <a:r>
              <a:rPr lang="it-IT" sz="3200" dirty="0"/>
              <a:t>Principio di conservazione dell’equilibrio contrattuale</a:t>
            </a:r>
            <a:endParaRPr lang="it-IT" sz="3600" dirty="0"/>
          </a:p>
        </p:txBody>
      </p:sp>
    </p:spTree>
    <p:extLst>
      <p:ext uri="{BB962C8B-B14F-4D97-AF65-F5344CB8AC3E}">
        <p14:creationId xmlns:p14="http://schemas.microsoft.com/office/powerpoint/2010/main" val="3085081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 y="1288446"/>
            <a:ext cx="12183772" cy="5392041"/>
          </a:xfrm>
          <a:prstGeom prst="rect">
            <a:avLst/>
          </a:prstGeom>
        </p:spPr>
        <p:txBody>
          <a:bodyPr>
            <a:normAutofit fontScale="850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800" b="0" i="0" u="none" strike="noStrike" dirty="0">
                <a:solidFill>
                  <a:srgbClr val="000000"/>
                </a:solidFill>
                <a:effectLst/>
                <a:latin typeface="Calibri" panose="020F0502020204030204" pitchFamily="34" charset="0"/>
              </a:rPr>
              <a:t>2. Nell’</a:t>
            </a:r>
            <a:r>
              <a:rPr lang="it-IT" sz="2800" b="1" i="0" u="none" strike="noStrike" dirty="0">
                <a:solidFill>
                  <a:srgbClr val="000000"/>
                </a:solidFill>
                <a:effectLst/>
                <a:latin typeface="Calibri" panose="020F0502020204030204" pitchFamily="34" charset="0"/>
              </a:rPr>
              <a:t>ambito delle risorse individuate al comma 1</a:t>
            </a:r>
            <a:r>
              <a:rPr lang="it-IT" sz="2800" b="0" i="0" u="none" strike="noStrike" dirty="0">
                <a:solidFill>
                  <a:srgbClr val="000000"/>
                </a:solidFill>
                <a:effectLst/>
                <a:latin typeface="Calibri" panose="020F0502020204030204" pitchFamily="34" charset="0"/>
              </a:rPr>
              <a:t>, la rinegoziazione si limita al </a:t>
            </a:r>
            <a:r>
              <a:rPr lang="it-IT" sz="2800" b="0" i="0" u="sng" strike="noStrike" dirty="0">
                <a:solidFill>
                  <a:srgbClr val="000000"/>
                </a:solidFill>
                <a:effectLst/>
                <a:latin typeface="Calibri" panose="020F0502020204030204" pitchFamily="34" charset="0"/>
              </a:rPr>
              <a:t>ripristino dell’originario equilibrio </a:t>
            </a:r>
            <a:r>
              <a:rPr lang="it-IT" sz="2800" b="0" i="0" u="none" strike="noStrike" dirty="0">
                <a:solidFill>
                  <a:srgbClr val="000000"/>
                </a:solidFill>
                <a:effectLst/>
                <a:latin typeface="Calibri" panose="020F0502020204030204" pitchFamily="34" charset="0"/>
              </a:rPr>
              <a:t>del contratto oggetto dell’affidamento, quale risultante dal bando e dal provvedimento di aggiudicazione, senza alterarne la sostanza economica.</a:t>
            </a:r>
          </a:p>
          <a:p>
            <a:pPr algn="l"/>
            <a:r>
              <a:rPr lang="it-IT" sz="2800" b="0" i="0" u="none" strike="noStrike" dirty="0">
                <a:solidFill>
                  <a:srgbClr val="000000"/>
                </a:solidFill>
                <a:effectLst/>
                <a:latin typeface="Calibri" panose="020F0502020204030204" pitchFamily="34" charset="0"/>
              </a:rPr>
              <a:t>3. Se le circostanze sopravvenute di cui al comma 1 rendono la prestazione, in parte o temporaneamente, inutile o inutilizzabile per uno dei contraenti, questi ha diritto a una riduzione proporzionale del corrispettivo, secondo le regole dell’impossibilità parziale.</a:t>
            </a:r>
            <a:endParaRPr lang="it-IT" sz="2800" b="0" i="0" u="none" strike="noStrike" dirty="0">
              <a:solidFill>
                <a:srgbClr val="000000"/>
              </a:solidFill>
              <a:effectLst/>
              <a:latin typeface="-webkit-standard"/>
            </a:endParaRPr>
          </a:p>
          <a:p>
            <a:pPr algn="l"/>
            <a:r>
              <a:rPr lang="it-IT" sz="2800" b="0" i="0" u="none" strike="noStrike" dirty="0">
                <a:solidFill>
                  <a:srgbClr val="000000"/>
                </a:solidFill>
                <a:effectLst/>
                <a:latin typeface="Calibri" panose="020F0502020204030204" pitchFamily="34" charset="0"/>
              </a:rPr>
              <a:t>4. Le stazioni appaltanti e gli enti concedenti favoriscono l’inserimento nel contratto di clausole di rinegoziazione, dandone </a:t>
            </a:r>
            <a:r>
              <a:rPr lang="it-IT" sz="2800" b="1" i="0" u="none" strike="noStrike" dirty="0">
                <a:solidFill>
                  <a:srgbClr val="000000"/>
                </a:solidFill>
                <a:effectLst/>
                <a:latin typeface="Calibri" panose="020F0502020204030204" pitchFamily="34" charset="0"/>
              </a:rPr>
              <a:t>pubblicità nel bando o nell’avviso di indizione della gara</a:t>
            </a:r>
            <a:r>
              <a:rPr lang="it-IT" sz="2800" b="0" i="0" u="none" strike="noStrike" dirty="0">
                <a:solidFill>
                  <a:srgbClr val="000000"/>
                </a:solidFill>
                <a:effectLst/>
                <a:latin typeface="Calibri" panose="020F0502020204030204" pitchFamily="34" charset="0"/>
              </a:rPr>
              <a:t>, specie quando il contratto risulta particolarmente esposto per la sua </a:t>
            </a:r>
            <a:r>
              <a:rPr lang="it-IT" sz="2800" b="0" i="0" u="sng" strike="noStrike" dirty="0">
                <a:solidFill>
                  <a:srgbClr val="000000"/>
                </a:solidFill>
                <a:effectLst/>
                <a:latin typeface="Calibri" panose="020F0502020204030204" pitchFamily="34" charset="0"/>
              </a:rPr>
              <a:t>durata</a:t>
            </a:r>
            <a:r>
              <a:rPr lang="it-IT" sz="2800" b="0" i="0" u="none" strike="noStrike" dirty="0">
                <a:solidFill>
                  <a:srgbClr val="000000"/>
                </a:solidFill>
                <a:effectLst/>
                <a:latin typeface="Calibri" panose="020F0502020204030204" pitchFamily="34" charset="0"/>
              </a:rPr>
              <a:t>, per il </a:t>
            </a:r>
            <a:r>
              <a:rPr lang="it-IT" sz="2800" b="0" i="0" u="sng" strike="noStrike" dirty="0">
                <a:solidFill>
                  <a:srgbClr val="000000"/>
                </a:solidFill>
                <a:effectLst/>
                <a:latin typeface="Calibri" panose="020F0502020204030204" pitchFamily="34" charset="0"/>
              </a:rPr>
              <a:t>contesto</a:t>
            </a:r>
            <a:r>
              <a:rPr lang="it-IT" sz="2800" b="0" i="0" u="none" strike="noStrike" dirty="0">
                <a:solidFill>
                  <a:srgbClr val="000000"/>
                </a:solidFill>
                <a:effectLst/>
                <a:latin typeface="Calibri" panose="020F0502020204030204" pitchFamily="34" charset="0"/>
              </a:rPr>
              <a:t> economico di riferimento o per </a:t>
            </a:r>
            <a:r>
              <a:rPr lang="it-IT" sz="2800" b="0" i="0" u="sng" strike="noStrike" dirty="0">
                <a:solidFill>
                  <a:srgbClr val="000000"/>
                </a:solidFill>
                <a:effectLst/>
                <a:latin typeface="Calibri" panose="020F0502020204030204" pitchFamily="34" charset="0"/>
              </a:rPr>
              <a:t>altre circostanze</a:t>
            </a:r>
            <a:r>
              <a:rPr lang="it-IT" sz="2800" b="0" i="0" u="none" strike="noStrike" dirty="0">
                <a:solidFill>
                  <a:srgbClr val="000000"/>
                </a:solidFill>
                <a:effectLst/>
                <a:latin typeface="Calibri" panose="020F0502020204030204" pitchFamily="34" charset="0"/>
              </a:rPr>
              <a:t>, al rischio delle interferenze da sopravvenienze.</a:t>
            </a:r>
            <a:endParaRPr lang="it-IT" sz="2800" b="0" i="0" u="none" strike="noStrike" dirty="0">
              <a:solidFill>
                <a:srgbClr val="000000"/>
              </a:solidFill>
              <a:effectLst/>
              <a:latin typeface="-webkit-standard"/>
            </a:endParaRPr>
          </a:p>
          <a:p>
            <a:pPr algn="l"/>
            <a:r>
              <a:rPr lang="it-IT" sz="2800" b="0" i="0" u="none" strike="noStrike" dirty="0">
                <a:solidFill>
                  <a:srgbClr val="000000"/>
                </a:solidFill>
                <a:effectLst/>
                <a:latin typeface="Calibri" panose="020F0502020204030204" pitchFamily="34" charset="0"/>
              </a:rPr>
              <a:t>5. In applicazione del principio di conservazione dell’equilibrio contrattuale si applicano le disposizioni di cui agli </a:t>
            </a:r>
            <a:r>
              <a:rPr lang="it-IT" sz="2800" b="0" i="0" u="none" strike="noStrike" dirty="0">
                <a:solidFill>
                  <a:srgbClr val="000000"/>
                </a:solidFill>
                <a:effectLst/>
                <a:latin typeface="Calibri" panose="020F0502020204030204" pitchFamily="34" charset="0"/>
                <a:hlinkClick r:id="rId2"/>
              </a:rPr>
              <a:t>articoli 60</a:t>
            </a:r>
            <a:r>
              <a:rPr lang="it-IT" sz="2800" b="0" i="0" u="none" strike="noStrike" dirty="0">
                <a:solidFill>
                  <a:srgbClr val="000000"/>
                </a:solidFill>
                <a:effectLst/>
                <a:latin typeface="Calibri" panose="020F0502020204030204" pitchFamily="34" charset="0"/>
              </a:rPr>
              <a:t> e </a:t>
            </a:r>
            <a:r>
              <a:rPr lang="it-IT" sz="2800" b="0" i="0" u="none" strike="noStrike" dirty="0">
                <a:solidFill>
                  <a:srgbClr val="000000"/>
                </a:solidFill>
                <a:effectLst/>
                <a:latin typeface="Calibri" panose="020F0502020204030204" pitchFamily="34" charset="0"/>
                <a:hlinkClick r:id="rId3"/>
              </a:rPr>
              <a:t>120</a:t>
            </a:r>
            <a:r>
              <a:rPr lang="it-IT" sz="2800" b="0" i="0" u="none" strike="noStrike" dirty="0">
                <a:solidFill>
                  <a:srgbClr val="000000"/>
                </a:solidFill>
                <a:effectLst/>
                <a:latin typeface="Calibri" panose="020F0502020204030204" pitchFamily="34" charset="0"/>
              </a:rPr>
              <a:t>.</a:t>
            </a:r>
            <a:endParaRPr lang="it-IT" sz="28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9</a:t>
            </a:r>
          </a:p>
          <a:p>
            <a:pPr algn="ctr"/>
            <a:r>
              <a:rPr lang="it-IT" sz="3200" dirty="0"/>
              <a:t>Principio di conservazione dell’equilibrio contrattuale</a:t>
            </a:r>
            <a:endParaRPr lang="it-IT" sz="3600" dirty="0"/>
          </a:p>
        </p:txBody>
      </p:sp>
    </p:spTree>
    <p:extLst>
      <p:ext uri="{BB962C8B-B14F-4D97-AF65-F5344CB8AC3E}">
        <p14:creationId xmlns:p14="http://schemas.microsoft.com/office/powerpoint/2010/main" val="1331451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3" y="146595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900" b="0" i="0" u="none" strike="noStrike" dirty="0">
                <a:solidFill>
                  <a:srgbClr val="000000"/>
                </a:solidFill>
                <a:effectLst/>
                <a:latin typeface="Calibri" panose="020F0502020204030204" pitchFamily="34" charset="0"/>
              </a:rPr>
              <a:t>1. Nei documenti di gara iniziali delle procedure di affidamento è </a:t>
            </a:r>
            <a:r>
              <a:rPr lang="it-IT" sz="2900" b="1" i="0" u="none" strike="noStrike" dirty="0">
                <a:solidFill>
                  <a:srgbClr val="000000"/>
                </a:solidFill>
                <a:effectLst/>
                <a:latin typeface="Calibri" panose="020F0502020204030204" pitchFamily="34" charset="0"/>
              </a:rPr>
              <a:t>obbligatorio l’inserimento delle clausole di revisione prezzi.</a:t>
            </a:r>
            <a:endParaRPr lang="it-IT" sz="2900" b="1" i="0" u="none" strike="noStrike" dirty="0">
              <a:solidFill>
                <a:srgbClr val="000000"/>
              </a:solidFill>
              <a:effectLst/>
              <a:latin typeface="-webkit-standard"/>
            </a:endParaRPr>
          </a:p>
          <a:p>
            <a:pPr algn="l"/>
            <a:r>
              <a:rPr lang="it-IT" sz="2900" b="0" i="0" u="none" strike="noStrike" dirty="0">
                <a:solidFill>
                  <a:srgbClr val="000000"/>
                </a:solidFill>
                <a:effectLst/>
                <a:latin typeface="Calibri" panose="020F0502020204030204" pitchFamily="34" charset="0"/>
              </a:rPr>
              <a:t>2. Queste clausole non apportano modifiche che alterino la natura generale del contratto o dell'accordo quadro; </a:t>
            </a:r>
            <a:r>
              <a:rPr lang="it-IT" sz="2900" b="1" i="0" u="none" strike="noStrike" dirty="0">
                <a:solidFill>
                  <a:srgbClr val="000000"/>
                </a:solidFill>
                <a:effectLst/>
                <a:latin typeface="Calibri" panose="020F0502020204030204" pitchFamily="34" charset="0"/>
              </a:rPr>
              <a:t>si attivano al verificarsi di particolari condizioni di natura oggettiva</a:t>
            </a:r>
            <a:r>
              <a:rPr lang="it-IT" sz="2900" b="0" i="0" u="none" strike="noStrike" dirty="0">
                <a:solidFill>
                  <a:srgbClr val="000000"/>
                </a:solidFill>
                <a:effectLst/>
                <a:latin typeface="Calibri" panose="020F0502020204030204" pitchFamily="34" charset="0"/>
              </a:rPr>
              <a:t>, che determinano una variazione del costo dell’opera, della fornitura o del servizio, in aumento o in diminuzione, </a:t>
            </a:r>
            <a:r>
              <a:rPr lang="it-IT" sz="2900" b="1" i="0" u="none" strike="noStrike" dirty="0">
                <a:solidFill>
                  <a:srgbClr val="000000"/>
                </a:solidFill>
                <a:effectLst/>
                <a:latin typeface="Calibri" panose="020F0502020204030204" pitchFamily="34" charset="0"/>
              </a:rPr>
              <a:t>superiore al 5 per cento </a:t>
            </a:r>
            <a:r>
              <a:rPr lang="it-IT" sz="2900" b="0" i="0" u="none" strike="noStrike" dirty="0">
                <a:solidFill>
                  <a:srgbClr val="000000"/>
                </a:solidFill>
                <a:effectLst/>
                <a:latin typeface="Calibri" panose="020F0502020204030204" pitchFamily="34" charset="0"/>
              </a:rPr>
              <a:t>dell’importo complessivo e operano nella misura </a:t>
            </a:r>
            <a:r>
              <a:rPr lang="it-IT" sz="2900" b="1" i="0" u="none" strike="noStrike" dirty="0">
                <a:solidFill>
                  <a:srgbClr val="000000"/>
                </a:solidFill>
                <a:effectLst/>
                <a:latin typeface="Calibri" panose="020F0502020204030204" pitchFamily="34" charset="0"/>
              </a:rPr>
              <a:t>dell’80 per cento </a:t>
            </a:r>
            <a:r>
              <a:rPr lang="it-IT" sz="2900" b="0" i="0" u="none" strike="noStrike" dirty="0">
                <a:solidFill>
                  <a:srgbClr val="000000"/>
                </a:solidFill>
                <a:effectLst/>
                <a:latin typeface="Calibri" panose="020F0502020204030204" pitchFamily="34" charset="0"/>
              </a:rPr>
              <a:t>della variazione stessa, in relazione alle prestazioni da eseguire.</a:t>
            </a:r>
          </a:p>
          <a:p>
            <a:pPr algn="l"/>
            <a:r>
              <a:rPr lang="it-IT" sz="2900" b="0" i="0" u="none" strike="noStrike" dirty="0">
                <a:solidFill>
                  <a:srgbClr val="000000"/>
                </a:solidFill>
                <a:effectLst/>
                <a:latin typeface="-webkit-standard"/>
              </a:rPr>
              <a:t>3. Ai fini della determinazione della variazione dei costi e dei prezzi di cui al comma 1, si utilizzano i seguenti indici sintetici elaborati dall’ISTAT (…)</a:t>
            </a:r>
            <a:br>
              <a:rPr lang="it-IT" sz="2400" b="0" i="0" u="none" strike="noStrike" dirty="0">
                <a:solidFill>
                  <a:srgbClr val="000000"/>
                </a:solidFill>
                <a:effectLst/>
                <a:latin typeface="-webkit-standard"/>
              </a:rPr>
            </a:br>
            <a:endParaRPr lang="it-IT" sz="24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6" y="399610"/>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60 </a:t>
            </a:r>
          </a:p>
          <a:p>
            <a:pPr algn="ctr"/>
            <a:r>
              <a:rPr lang="it-IT" sz="3200" dirty="0"/>
              <a:t>Revisione dei prezzi</a:t>
            </a:r>
            <a:endParaRPr lang="it-IT" sz="3600" dirty="0"/>
          </a:p>
        </p:txBody>
      </p:sp>
    </p:spTree>
    <p:extLst>
      <p:ext uri="{BB962C8B-B14F-4D97-AF65-F5344CB8AC3E}">
        <p14:creationId xmlns:p14="http://schemas.microsoft.com/office/powerpoint/2010/main" val="2543566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3" y="1465959"/>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800" b="0" i="0" u="none" strike="noStrike" dirty="0">
                <a:solidFill>
                  <a:srgbClr val="000000"/>
                </a:solidFill>
                <a:effectLst/>
                <a:latin typeface="Calibri" panose="020F0502020204030204" pitchFamily="34" charset="0"/>
              </a:rPr>
              <a:t>5. Per far fronte ai maggiori oneri derivanti dalla revisione prezzi di cui al presente articolo le stazioni appaltanti utilizzano:</a:t>
            </a:r>
            <a:endParaRPr lang="it-IT" sz="2800" b="0" i="0" u="none" strike="noStrike" dirty="0">
              <a:solidFill>
                <a:srgbClr val="000000"/>
              </a:solidFill>
              <a:effectLst/>
              <a:latin typeface="-webkit-standard"/>
            </a:endParaRPr>
          </a:p>
          <a:p>
            <a:pPr lvl="1" algn="l"/>
            <a:r>
              <a:rPr lang="it-IT" sz="2600" dirty="0">
                <a:latin typeface="Calibri" panose="020F0502020204030204" pitchFamily="34" charset="0"/>
              </a:rPr>
              <a:t>a) nel limite del 50 per cento, le risorse </a:t>
            </a:r>
            <a:r>
              <a:rPr lang="it-IT" sz="2600" b="1" dirty="0">
                <a:latin typeface="Calibri" panose="020F0502020204030204" pitchFamily="34" charset="0"/>
              </a:rPr>
              <a:t>appositamente accantonate per imprevisti nel quadro economico</a:t>
            </a:r>
            <a:r>
              <a:rPr lang="it-IT" sz="2600" dirty="0">
                <a:latin typeface="Calibri" panose="020F0502020204030204" pitchFamily="34" charset="0"/>
              </a:rPr>
              <a:t> di ogni intervento, fatte salve le somme relative agli impegni contrattuali già assunti, e le eventuali ulteriori somme a disposizione della medesima stazione appaltante e stanziate annualmente relativamente allo stesso intervento;</a:t>
            </a:r>
            <a:br>
              <a:rPr lang="it-IT" sz="2600" dirty="0">
                <a:latin typeface="Calibri" panose="020F0502020204030204" pitchFamily="34" charset="0"/>
              </a:rPr>
            </a:br>
            <a:r>
              <a:rPr lang="it-IT" sz="2600" dirty="0">
                <a:latin typeface="Calibri" panose="020F0502020204030204" pitchFamily="34" charset="0"/>
              </a:rPr>
              <a:t>b) le somme derivanti da </a:t>
            </a:r>
            <a:r>
              <a:rPr lang="it-IT" sz="2600" b="1" dirty="0">
                <a:latin typeface="Calibri" panose="020F0502020204030204" pitchFamily="34" charset="0"/>
              </a:rPr>
              <a:t>ribassi d'asta</a:t>
            </a:r>
            <a:r>
              <a:rPr lang="it-IT" sz="2600" dirty="0">
                <a:latin typeface="Calibri" panose="020F0502020204030204" pitchFamily="34" charset="0"/>
              </a:rPr>
              <a:t>, se non ne è prevista una diversa destinazione dalle norme vigenti;</a:t>
            </a:r>
            <a:br>
              <a:rPr lang="it-IT" sz="2600" dirty="0">
                <a:latin typeface="Calibri" panose="020F0502020204030204" pitchFamily="34" charset="0"/>
              </a:rPr>
            </a:br>
            <a:r>
              <a:rPr lang="it-IT" sz="2600" dirty="0">
                <a:latin typeface="Calibri" panose="020F0502020204030204" pitchFamily="34" charset="0"/>
              </a:rPr>
              <a:t>c) le somme disponibili </a:t>
            </a:r>
            <a:r>
              <a:rPr lang="it-IT" sz="2600" b="1" dirty="0">
                <a:latin typeface="Calibri" panose="020F0502020204030204" pitchFamily="34" charset="0"/>
              </a:rPr>
              <a:t>relative ad altri interventi ultimati </a:t>
            </a:r>
            <a:r>
              <a:rPr lang="it-IT" sz="2600" dirty="0">
                <a:latin typeface="Calibri" panose="020F0502020204030204" pitchFamily="34" charset="0"/>
              </a:rPr>
              <a:t>di competenza della medesima stazione appaltante e per i quali siano stati eseguiti i relativi collaudi o emessi i certificati di regolare esecuzione, nel rispetto delle procedure contabili della spesa e nei </a:t>
            </a:r>
            <a:r>
              <a:rPr lang="it-IT" sz="2600" b="1" dirty="0">
                <a:latin typeface="Calibri" panose="020F0502020204030204" pitchFamily="34" charset="0"/>
              </a:rPr>
              <a:t>limiti della residua spesa autorizzata </a:t>
            </a:r>
            <a:r>
              <a:rPr lang="it-IT" sz="2600" dirty="0">
                <a:latin typeface="Calibri" panose="020F0502020204030204" pitchFamily="34" charset="0"/>
              </a:rPr>
              <a:t>disponibile.</a:t>
            </a:r>
            <a:endParaRPr lang="it-IT" sz="2600" dirty="0"/>
          </a:p>
          <a:p>
            <a:pPr algn="l"/>
            <a:br>
              <a:rPr lang="it-IT" sz="2400" b="0" i="0" u="none" strike="noStrike" dirty="0">
                <a:solidFill>
                  <a:srgbClr val="000000"/>
                </a:solidFill>
                <a:effectLst/>
                <a:latin typeface="-webkit-standard"/>
              </a:rPr>
            </a:br>
            <a:endParaRPr lang="it-IT" sz="24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6" y="399610"/>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60 </a:t>
            </a:r>
          </a:p>
          <a:p>
            <a:pPr algn="ctr"/>
            <a:r>
              <a:rPr lang="it-IT" sz="3200" dirty="0"/>
              <a:t>Revisione dei prezzi</a:t>
            </a:r>
            <a:endParaRPr lang="it-IT" sz="3600" dirty="0"/>
          </a:p>
        </p:txBody>
      </p:sp>
    </p:spTree>
    <p:extLst>
      <p:ext uri="{BB962C8B-B14F-4D97-AF65-F5344CB8AC3E}">
        <p14:creationId xmlns:p14="http://schemas.microsoft.com/office/powerpoint/2010/main" val="23475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608112" y="196015"/>
            <a:ext cx="10419184" cy="779688"/>
          </a:xfrm>
          <a:prstGeom prst="rect">
            <a:avLst/>
          </a:prstGeom>
        </p:spPr>
        <p:txBody>
          <a:bodyPr>
            <a:normAutofit fontScale="90000"/>
          </a:bodyPr>
          <a:lstStyle/>
          <a:p>
            <a:r>
              <a:rPr lang="it-IT" dirty="0"/>
              <a:t>L’evoluzione della disciplina sui contratti della p.a.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8" name="Segnaposto testo 2">
            <a:extLst>
              <a:ext uri="{FF2B5EF4-FFF2-40B4-BE49-F238E27FC236}">
                <a16:creationId xmlns:a16="http://schemas.microsoft.com/office/drawing/2014/main" id="{764369D0-1476-754A-B8B4-422A11CC0CAF}"/>
              </a:ext>
            </a:extLst>
          </p:cNvPr>
          <p:cNvSpPr txBox="1">
            <a:spLocks/>
          </p:cNvSpPr>
          <p:nvPr/>
        </p:nvSpPr>
        <p:spPr>
          <a:xfrm>
            <a:off x="57076" y="1464289"/>
            <a:ext cx="11504031" cy="4602795"/>
          </a:xfrm>
          <a:prstGeom prst="rect">
            <a:avLst/>
          </a:prstGeom>
        </p:spPr>
        <p:txBody>
          <a:bodyPr>
            <a:normAutofit fontScale="925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defRPr/>
            </a:pPr>
            <a:r>
              <a:rPr lang="it-IT" sz="3600" dirty="0">
                <a:solidFill>
                  <a:srgbClr val="3F3F3F">
                    <a:lumMod val="50000"/>
                  </a:srgbClr>
                </a:solidFill>
              </a:rPr>
              <a:t>Codificazione del 2006 –  d.lgs. 163/2006 – Riunificazione discipline settoriali (lavori, servizi e forniture)</a:t>
            </a:r>
          </a:p>
          <a:p>
            <a:pPr>
              <a:lnSpc>
                <a:spcPct val="150000"/>
              </a:lnSpc>
              <a:defRPr/>
            </a:pPr>
            <a:r>
              <a:rPr lang="it-IT" sz="3600" dirty="0">
                <a:solidFill>
                  <a:srgbClr val="3F3F3F">
                    <a:lumMod val="50000"/>
                  </a:srgbClr>
                </a:solidFill>
              </a:rPr>
              <a:t>Codificazione del 2016 – d.lgs. n. 50/2016 – Esigenze prevenzione e tutela fenomeni corruttivi</a:t>
            </a:r>
          </a:p>
          <a:p>
            <a:pPr>
              <a:lnSpc>
                <a:spcPct val="150000"/>
              </a:lnSpc>
              <a:defRPr/>
            </a:pPr>
            <a:r>
              <a:rPr lang="it-IT" sz="3600" dirty="0">
                <a:solidFill>
                  <a:srgbClr val="3F3F3F">
                    <a:lumMod val="50000"/>
                  </a:srgbClr>
                </a:solidFill>
              </a:rPr>
              <a:t>Codificazione del 2023 – d.lgs. 36/2023 – Esigenze effettività e celerità (PNRR)</a:t>
            </a:r>
          </a:p>
        </p:txBody>
      </p:sp>
    </p:spTree>
    <p:extLst>
      <p:ext uri="{BB962C8B-B14F-4D97-AF65-F5344CB8AC3E}">
        <p14:creationId xmlns:p14="http://schemas.microsoft.com/office/powerpoint/2010/main" val="2008646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1" y="1288446"/>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400" b="0" i="0" u="none" strike="noStrike" dirty="0">
                <a:solidFill>
                  <a:srgbClr val="000000"/>
                </a:solidFill>
                <a:effectLst/>
                <a:latin typeface="Calibri" panose="020F0502020204030204" pitchFamily="34" charset="0"/>
              </a:rPr>
              <a:t>1. I contratti pubblici non sono affidati agli operatori economici nei confronti dei quali sia stata accertata la sussistenza di cause di esclusione espressamente definite dal codice.</a:t>
            </a:r>
            <a:endParaRPr lang="it-IT" sz="2400" b="0" i="0" u="none" strike="noStrike" dirty="0">
              <a:solidFill>
                <a:srgbClr val="000000"/>
              </a:solidFill>
              <a:effectLst/>
              <a:latin typeface="-webkit-standard"/>
            </a:endParaRPr>
          </a:p>
          <a:p>
            <a:pPr algn="l"/>
            <a:r>
              <a:rPr lang="it-IT" sz="2400" b="0" i="0" u="none" strike="noStrike" dirty="0">
                <a:solidFill>
                  <a:srgbClr val="000000"/>
                </a:solidFill>
                <a:effectLst/>
                <a:latin typeface="Calibri" panose="020F0502020204030204" pitchFamily="34" charset="0"/>
              </a:rPr>
              <a:t>2. Le cause di esclusione di cui agli </a:t>
            </a:r>
            <a:r>
              <a:rPr lang="it-IT" sz="2400" b="0" i="0" u="none" strike="noStrike" dirty="0">
                <a:solidFill>
                  <a:srgbClr val="000000"/>
                </a:solidFill>
                <a:effectLst/>
                <a:latin typeface="Calibri" panose="020F0502020204030204" pitchFamily="34" charset="0"/>
                <a:hlinkClick r:id="rId2"/>
              </a:rPr>
              <a:t>articoli 94 e 95</a:t>
            </a:r>
            <a:r>
              <a:rPr lang="it-IT" sz="2400" b="0" i="0" u="none" strike="noStrike" dirty="0">
                <a:solidFill>
                  <a:srgbClr val="000000"/>
                </a:solidFill>
                <a:effectLst/>
                <a:latin typeface="Calibri" panose="020F0502020204030204" pitchFamily="34" charset="0"/>
              </a:rPr>
              <a:t> sono tassative e integrano di diritto i bandi e le lettere di invito; le clausole che prevedono </a:t>
            </a:r>
            <a:r>
              <a:rPr lang="it-IT" sz="2400" b="1" i="0" u="none" strike="noStrike" dirty="0">
                <a:solidFill>
                  <a:srgbClr val="000000"/>
                </a:solidFill>
                <a:effectLst/>
                <a:latin typeface="Calibri" panose="020F0502020204030204" pitchFamily="34" charset="0"/>
              </a:rPr>
              <a:t>cause ulteriori </a:t>
            </a:r>
            <a:r>
              <a:rPr lang="it-IT" sz="2400" b="0" i="0" u="none" strike="noStrike" dirty="0">
                <a:solidFill>
                  <a:srgbClr val="000000"/>
                </a:solidFill>
                <a:effectLst/>
                <a:latin typeface="Calibri" panose="020F0502020204030204" pitchFamily="34" charset="0"/>
              </a:rPr>
              <a:t>di esclusione sono nulle e si considerano non apposte.</a:t>
            </a:r>
            <a:endParaRPr lang="it-IT" sz="2400" b="0" i="0" u="none" strike="noStrike" dirty="0">
              <a:solidFill>
                <a:srgbClr val="000000"/>
              </a:solidFill>
              <a:effectLst/>
              <a:latin typeface="-webkit-standard"/>
            </a:endParaRPr>
          </a:p>
          <a:p>
            <a:pPr algn="l"/>
            <a:r>
              <a:rPr lang="it-IT" sz="2400" b="0" i="0" u="none" strike="noStrike" dirty="0">
                <a:solidFill>
                  <a:srgbClr val="000000"/>
                </a:solidFill>
                <a:effectLst/>
                <a:latin typeface="Calibri" panose="020F0502020204030204" pitchFamily="34" charset="0"/>
              </a:rPr>
              <a:t>3. Fermi i necessari requisiti di abilitazione all’esercizio dell’attività professionale, le stazioni appaltanti e gli enti concedenti possono introdurre requisiti speciali, di carattere economico-finanziario e tecnico-professionale, attinenti e proporzionati all’oggetto del contratto, tenendo presente l’interesse pubblico al più ampio numero di potenziali concorrenti e favorendo, purché sia compatibile con le prestazioni da acquisire e con l’esigenza di realizzare economie di scala funzionali alla riduzione della spesa pubblica, l’accesso al mercato e la possibilità di crescita delle micro, piccole e medie imprese.</a:t>
            </a:r>
            <a:endParaRPr lang="it-IT" sz="24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10</a:t>
            </a:r>
          </a:p>
          <a:p>
            <a:pPr algn="ctr"/>
            <a:r>
              <a:rPr lang="it-IT" sz="3200" dirty="0"/>
              <a:t>Principi di tassatività delle cause di esclusione e di massima partecipazione</a:t>
            </a:r>
          </a:p>
        </p:txBody>
      </p:sp>
    </p:spTree>
    <p:extLst>
      <p:ext uri="{BB962C8B-B14F-4D97-AF65-F5344CB8AC3E}">
        <p14:creationId xmlns:p14="http://schemas.microsoft.com/office/powerpoint/2010/main" val="1679773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2" y="1288446"/>
            <a:ext cx="12313921" cy="5392041"/>
          </a:xfrm>
          <a:prstGeom prst="rect">
            <a:avLst/>
          </a:prstGeom>
        </p:spPr>
        <p:txBody>
          <a:bodyPr>
            <a:normAutofit fontScale="925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sz="2000" b="0" i="0" u="none" strike="noStrike" dirty="0">
                <a:solidFill>
                  <a:srgbClr val="000000"/>
                </a:solidFill>
                <a:effectLst/>
                <a:latin typeface="Calibri" panose="020F0502020204030204" pitchFamily="34" charset="0"/>
              </a:rPr>
              <a:t>1. Al personale impiegato nei lavori, servizi e forniture oggetto di appalti pubblici e concessioni è applicato il contratto collettivo nazionale e territoriale in vigore per il settore e per la zona nella quale si eseguono le prestazioni di lavoro, stipulato dalle associazioni dei datori e dei prestatori di lavoro comparativamente più rappresentative sul piano nazionale e quello il cui ambito di applicazione sia strettamente connesso con l’attività oggetto dell’appalto o della concessione svolta dall’impresa anche in maniera prevalente.</a:t>
            </a:r>
            <a:endParaRPr lang="it-IT" sz="2000" b="0" i="0" u="none" strike="noStrike" dirty="0">
              <a:solidFill>
                <a:srgbClr val="000000"/>
              </a:solidFill>
              <a:effectLst/>
              <a:latin typeface="-webkit-standard"/>
            </a:endParaRPr>
          </a:p>
          <a:p>
            <a:pPr algn="l"/>
            <a:r>
              <a:rPr lang="it-IT" sz="2000" b="0" i="0" u="none" strike="noStrike" dirty="0">
                <a:solidFill>
                  <a:srgbClr val="000000"/>
                </a:solidFill>
                <a:effectLst/>
                <a:latin typeface="Calibri" panose="020F0502020204030204" pitchFamily="34" charset="0"/>
              </a:rPr>
              <a:t>2. Nei bandi e negli inviti le stazioni appaltanti e gli enti concedenti indicano il contratto collettivo applicabile al personale dipendente impiegato nell'appalto o nella concessione, in conformità al comma 1. </a:t>
            </a:r>
            <a:endParaRPr lang="it-IT" sz="2000" b="0" i="0" u="none" strike="noStrike" dirty="0">
              <a:solidFill>
                <a:srgbClr val="000000"/>
              </a:solidFill>
              <a:effectLst/>
              <a:latin typeface="-webkit-standard"/>
            </a:endParaRPr>
          </a:p>
          <a:p>
            <a:pPr algn="l"/>
            <a:r>
              <a:rPr lang="it-IT" sz="2000" b="0" i="0" u="none" strike="noStrike" dirty="0">
                <a:solidFill>
                  <a:srgbClr val="000000"/>
                </a:solidFill>
                <a:effectLst/>
                <a:latin typeface="Calibri" panose="020F0502020204030204" pitchFamily="34" charset="0"/>
              </a:rPr>
              <a:t>3. Gli operatori economici possono indicare nella propria offerta il </a:t>
            </a:r>
            <a:r>
              <a:rPr lang="it-IT" sz="2000" b="1" i="0" u="none" strike="noStrike" dirty="0">
                <a:solidFill>
                  <a:srgbClr val="000000"/>
                </a:solidFill>
                <a:effectLst/>
                <a:latin typeface="Calibri" panose="020F0502020204030204" pitchFamily="34" charset="0"/>
              </a:rPr>
              <a:t>differente contratto collettivo </a:t>
            </a:r>
            <a:r>
              <a:rPr lang="it-IT" sz="2000" b="0" i="0" u="none" strike="noStrike" dirty="0">
                <a:solidFill>
                  <a:srgbClr val="000000"/>
                </a:solidFill>
                <a:effectLst/>
                <a:latin typeface="Calibri" panose="020F0502020204030204" pitchFamily="34" charset="0"/>
              </a:rPr>
              <a:t>da essi applicato, purché garantisca ai dipendenti le </a:t>
            </a:r>
            <a:r>
              <a:rPr lang="it-IT" sz="2000" b="1" i="0" u="none" strike="noStrike" dirty="0">
                <a:solidFill>
                  <a:srgbClr val="000000"/>
                </a:solidFill>
                <a:effectLst/>
                <a:latin typeface="Calibri" panose="020F0502020204030204" pitchFamily="34" charset="0"/>
              </a:rPr>
              <a:t>stesse tutele di quello indicato dalla stazione appaltante </a:t>
            </a:r>
            <a:r>
              <a:rPr lang="it-IT" sz="2000" b="0" i="0" u="none" strike="noStrike" dirty="0">
                <a:solidFill>
                  <a:srgbClr val="000000"/>
                </a:solidFill>
                <a:effectLst/>
                <a:latin typeface="Calibri" panose="020F0502020204030204" pitchFamily="34" charset="0"/>
              </a:rPr>
              <a:t>o dall’ente concedente.</a:t>
            </a:r>
            <a:endParaRPr lang="it-IT" sz="2000" b="0" i="0" u="none" strike="noStrike" dirty="0">
              <a:solidFill>
                <a:srgbClr val="000000"/>
              </a:solidFill>
              <a:effectLst/>
              <a:latin typeface="-webkit-standard"/>
            </a:endParaRPr>
          </a:p>
          <a:p>
            <a:pPr algn="l"/>
            <a:r>
              <a:rPr lang="it-IT" sz="2000" b="0" i="0" u="none" strike="noStrike" dirty="0">
                <a:solidFill>
                  <a:srgbClr val="000000"/>
                </a:solidFill>
                <a:effectLst/>
                <a:latin typeface="Calibri" panose="020F0502020204030204" pitchFamily="34" charset="0"/>
              </a:rPr>
              <a:t>4.  Nei casi di cui al comma 3, prima di procedere all’affidamento o all’aggiudicazione le stazioni appaltanti e gli enti concedenti acquisiscono la dichiarazione con la quale l’operatore economico individuato si impegna ad applicare il contratto collettivo nazionale e territoriale indicato nell’esecuzione delle prestazioni oggetto del contratto per tutta la sua durata, ovvero la </a:t>
            </a:r>
            <a:r>
              <a:rPr lang="it-IT" sz="2000" b="1" i="0" u="none" strike="noStrike" dirty="0">
                <a:solidFill>
                  <a:srgbClr val="000000"/>
                </a:solidFill>
                <a:effectLst/>
                <a:latin typeface="Calibri" panose="020F0502020204030204" pitchFamily="34" charset="0"/>
              </a:rPr>
              <a:t>dichiarazione di equivalenza delle tutele</a:t>
            </a:r>
            <a:r>
              <a:rPr lang="it-IT" sz="2000" b="0" i="0" u="none" strike="noStrike" dirty="0">
                <a:solidFill>
                  <a:srgbClr val="000000"/>
                </a:solidFill>
                <a:effectLst/>
                <a:latin typeface="Calibri" panose="020F0502020204030204" pitchFamily="34" charset="0"/>
              </a:rPr>
              <a:t>. In quest’ultimo caso, la dichiarazione è anche verificata con le modalità di cui all’</a:t>
            </a:r>
            <a:r>
              <a:rPr lang="it-IT" sz="2000" b="0" i="0" u="none" strike="noStrike" dirty="0">
                <a:solidFill>
                  <a:srgbClr val="000000"/>
                </a:solidFill>
                <a:effectLst/>
                <a:latin typeface="Calibri" panose="020F0502020204030204" pitchFamily="34" charset="0"/>
                <a:hlinkClick r:id="rId2"/>
              </a:rPr>
              <a:t>articolo 110</a:t>
            </a:r>
            <a:r>
              <a:rPr lang="it-IT" sz="2000" b="0" i="0" u="none" strike="noStrike" dirty="0">
                <a:solidFill>
                  <a:srgbClr val="000000"/>
                </a:solidFill>
                <a:effectLst/>
                <a:latin typeface="Calibri" panose="020F0502020204030204" pitchFamily="34" charset="0"/>
              </a:rPr>
              <a:t>.</a:t>
            </a:r>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11</a:t>
            </a:r>
          </a:p>
          <a:p>
            <a:pPr algn="ctr"/>
            <a:r>
              <a:rPr lang="it-IT" sz="3200" dirty="0"/>
              <a:t>Principio di applicazione dei contratti collettivi nazionali di settore. Inadempienze contributive e ritardo nei pagamenti</a:t>
            </a:r>
          </a:p>
        </p:txBody>
      </p:sp>
    </p:spTree>
    <p:extLst>
      <p:ext uri="{BB962C8B-B14F-4D97-AF65-F5344CB8AC3E}">
        <p14:creationId xmlns:p14="http://schemas.microsoft.com/office/powerpoint/2010/main" val="2025436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2" y="1288446"/>
            <a:ext cx="12313921" cy="5392041"/>
          </a:xfrm>
          <a:prstGeom prst="rect">
            <a:avLst/>
          </a:prstGeom>
        </p:spPr>
        <p:txBody>
          <a:bodyPr>
            <a:normAutofit fontScale="925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b="0" i="0" u="none" strike="noStrike" dirty="0">
                <a:solidFill>
                  <a:srgbClr val="000000"/>
                </a:solidFill>
                <a:effectLst/>
                <a:latin typeface="Calibri" panose="020F0502020204030204" pitchFamily="34" charset="0"/>
              </a:rPr>
              <a:t>5. Le stazioni appaltanti e gli enti concedenti assicurano, in tutti i casi, che le medesime tutele normative ed economiche siano </a:t>
            </a:r>
            <a:r>
              <a:rPr lang="it-IT" b="1" i="0" u="none" strike="noStrike" dirty="0">
                <a:solidFill>
                  <a:srgbClr val="000000"/>
                </a:solidFill>
                <a:effectLst/>
                <a:latin typeface="Calibri" panose="020F0502020204030204" pitchFamily="34" charset="0"/>
              </a:rPr>
              <a:t>garantite ai lavoratori in subappalto</a:t>
            </a:r>
            <a:r>
              <a:rPr lang="it-IT" b="0" i="0" u="none" strike="noStrike" dirty="0">
                <a:solidFill>
                  <a:srgbClr val="000000"/>
                </a:solidFill>
                <a:effectLst/>
                <a:latin typeface="Calibri" panose="020F0502020204030204" pitchFamily="34" charset="0"/>
              </a:rPr>
              <a:t>.</a:t>
            </a:r>
            <a:endParaRPr lang="it-IT" b="0" i="0" u="none" strike="noStrike" dirty="0">
              <a:solidFill>
                <a:srgbClr val="000000"/>
              </a:solidFill>
              <a:effectLst/>
              <a:latin typeface="-webkit-standard"/>
            </a:endParaRPr>
          </a:p>
          <a:p>
            <a:pPr algn="l"/>
            <a:r>
              <a:rPr lang="it-IT" b="0" i="0" u="none" strike="noStrike" dirty="0">
                <a:solidFill>
                  <a:srgbClr val="000000"/>
                </a:solidFill>
                <a:effectLst/>
                <a:latin typeface="Calibri" panose="020F0502020204030204" pitchFamily="34" charset="0"/>
              </a:rPr>
              <a:t>6. In caso di </a:t>
            </a:r>
            <a:r>
              <a:rPr lang="it-IT" b="1" i="0" u="none" strike="noStrike" dirty="0">
                <a:solidFill>
                  <a:srgbClr val="000000"/>
                </a:solidFill>
                <a:effectLst/>
                <a:latin typeface="Calibri" panose="020F0502020204030204" pitchFamily="34" charset="0"/>
              </a:rPr>
              <a:t>inadempienza</a:t>
            </a:r>
            <a:r>
              <a:rPr lang="it-IT" b="0" i="0" u="none" strike="noStrike" dirty="0">
                <a:solidFill>
                  <a:srgbClr val="000000"/>
                </a:solidFill>
                <a:effectLst/>
                <a:latin typeface="Calibri" panose="020F0502020204030204" pitchFamily="34" charset="0"/>
              </a:rPr>
              <a:t> contributiva risultante dal documento unico di regolarità contributiva relativo a personale dipendente dell'affidatario o del subappaltatore o dei soggetti titolari di subappalti e cottimi, impiegato nell’esecuzione del contratto, la stazione appaltante </a:t>
            </a:r>
            <a:r>
              <a:rPr lang="it-IT" b="0" i="0" u="sng" strike="noStrike" dirty="0">
                <a:solidFill>
                  <a:srgbClr val="000000"/>
                </a:solidFill>
                <a:effectLst/>
                <a:latin typeface="Calibri" panose="020F0502020204030204" pitchFamily="34" charset="0"/>
              </a:rPr>
              <a:t>trattiene dal certificato di pagamento l’importo corrispondente all’inadempienza per il successivo versamento diretto agli enti previdenziali e assicurativi</a:t>
            </a:r>
            <a:r>
              <a:rPr lang="it-IT" b="0" i="0" u="none" strike="noStrike" dirty="0">
                <a:solidFill>
                  <a:srgbClr val="000000"/>
                </a:solidFill>
                <a:effectLst/>
                <a:latin typeface="Calibri" panose="020F0502020204030204" pitchFamily="34" charset="0"/>
              </a:rPr>
              <a:t>, compresa, nei lavori, la cassa edile. In ogni caso sull’importo netto progressivo delle prestazioni operata una ritenuta dello 0,50 per cento; le ritenute possono essere svincolate soltanto in sede di liquidazione finale, dopo l'approvazione da parte della stazione appaltante del certificato di collaudo o di verifica di conformità, previo rilascio del documento unico di regolarità contributiva. In caso di ritardo nel pagamento delle retribuzioni dovute al personale di cui al primo periodo, il responsabile unico del progetto invita per iscritto il soggetto inadempiente, ed in ogni caso l’affidatario, a provvedervi entro i successivi 15 quindici giorni. Ove non sia stata contestata formalmente e motivatamente la fondatezza della richiesta entro il termine di cui al terzo periodo, la stazione appaltante paga anche in corso d’opera direttamente ai lavoratori le retribuzioni arretrate, detraendo il relativo importo dalle somme dovute all’affidatario del contratto ovvero dalle somme dovute al subappaltatore inadempiente nel caso in cui sia previsto il pagamento diretto.</a:t>
            </a:r>
            <a:endParaRPr lang="it-IT"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11</a:t>
            </a:r>
          </a:p>
          <a:p>
            <a:pPr algn="ctr"/>
            <a:r>
              <a:rPr lang="it-IT" sz="3200" dirty="0"/>
              <a:t>Principio di applicazione dei contratti collettivi nazionali di settore. Inadempienze contributive e ritardo nei pagamenti</a:t>
            </a:r>
          </a:p>
        </p:txBody>
      </p:sp>
    </p:spTree>
    <p:extLst>
      <p:ext uri="{BB962C8B-B14F-4D97-AF65-F5344CB8AC3E}">
        <p14:creationId xmlns:p14="http://schemas.microsoft.com/office/powerpoint/2010/main" val="625024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066349"/>
            <a:ext cx="12313921"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lnSpc>
                <a:spcPct val="150000"/>
              </a:lnSpc>
            </a:pPr>
            <a:r>
              <a:rPr lang="it-IT" sz="3400" b="0" i="0" u="none" strike="noStrike" dirty="0">
                <a:solidFill>
                  <a:srgbClr val="000000"/>
                </a:solidFill>
                <a:effectLst/>
                <a:latin typeface="Calibri" panose="020F0502020204030204" pitchFamily="34" charset="0"/>
              </a:rPr>
              <a:t>1. Per quanto non espressamente previsto nel codice:</a:t>
            </a:r>
            <a:endParaRPr lang="it-IT" sz="3400" b="0" i="0" u="none" strike="noStrike" dirty="0">
              <a:solidFill>
                <a:srgbClr val="000000"/>
              </a:solidFill>
              <a:effectLst/>
              <a:latin typeface="-webkit-standard"/>
            </a:endParaRPr>
          </a:p>
          <a:p>
            <a:pPr marL="457200" indent="-457200" algn="l">
              <a:lnSpc>
                <a:spcPct val="150000"/>
              </a:lnSpc>
              <a:buAutoNum type="alphaLcParenR"/>
            </a:pPr>
            <a:r>
              <a:rPr lang="it-IT" sz="3400" dirty="0">
                <a:latin typeface="Calibri" panose="020F0502020204030204" pitchFamily="34" charset="0"/>
              </a:rPr>
              <a:t>alle procedure di affidamento e alle altre attività amministrative in materia di contratti si applicano le disposizioni di cui alla </a:t>
            </a:r>
            <a:r>
              <a:rPr lang="it-IT" sz="3400" dirty="0">
                <a:latin typeface="Calibri" panose="020F0502020204030204" pitchFamily="34" charset="0"/>
                <a:hlinkClick r:id="rId2"/>
              </a:rPr>
              <a:t>legge 7 agosto 1990, n. 241</a:t>
            </a:r>
            <a:r>
              <a:rPr lang="it-IT" sz="3400" dirty="0">
                <a:latin typeface="Calibri" panose="020F0502020204030204" pitchFamily="34" charset="0"/>
              </a:rPr>
              <a:t>;</a:t>
            </a:r>
          </a:p>
          <a:p>
            <a:pPr marL="457200" indent="-457200" algn="l">
              <a:lnSpc>
                <a:spcPct val="150000"/>
              </a:lnSpc>
              <a:buAutoNum type="alphaLcParenR"/>
            </a:pPr>
            <a:r>
              <a:rPr lang="it-IT" sz="3400" dirty="0">
                <a:latin typeface="Calibri" panose="020F0502020204030204" pitchFamily="34" charset="0"/>
              </a:rPr>
              <a:t>alla stipula del contratto e alla fase di esecuzione si applicano le disposizioni del codice civile.</a:t>
            </a:r>
            <a:endParaRPr lang="it-IT" sz="3400" dirty="0"/>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12</a:t>
            </a:r>
          </a:p>
          <a:p>
            <a:pPr algn="ctr"/>
            <a:r>
              <a:rPr lang="it-IT" sz="3200" dirty="0"/>
              <a:t>Rinvio esterno</a:t>
            </a:r>
          </a:p>
        </p:txBody>
      </p:sp>
    </p:spTree>
    <p:extLst>
      <p:ext uri="{BB962C8B-B14F-4D97-AF65-F5344CB8AC3E}">
        <p14:creationId xmlns:p14="http://schemas.microsoft.com/office/powerpoint/2010/main" val="3630486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3BA91403-75D1-4C0C-8519-D342FF1C911D}"/>
              </a:ext>
            </a:extLst>
          </p:cNvPr>
          <p:cNvPicPr>
            <a:picLocks noChangeAspect="1"/>
          </p:cNvPicPr>
          <p:nvPr/>
        </p:nvPicPr>
        <p:blipFill>
          <a:blip r:embed="rId2"/>
          <a:stretch>
            <a:fillRect/>
          </a:stretch>
        </p:blipFill>
        <p:spPr>
          <a:xfrm>
            <a:off x="0" y="1989120"/>
            <a:ext cx="12189951" cy="3594119"/>
          </a:xfrm>
          <a:prstGeom prst="rect">
            <a:avLst/>
          </a:prstGeom>
        </p:spPr>
      </p:pic>
      <p:pic>
        <p:nvPicPr>
          <p:cNvPr id="9" name="Segnaposto contenuto 8">
            <a:extLst>
              <a:ext uri="{FF2B5EF4-FFF2-40B4-BE49-F238E27FC236}">
                <a16:creationId xmlns:a16="http://schemas.microsoft.com/office/drawing/2014/main" id="{48EEB091-D07E-4ADA-BD83-EA02A0B9A1C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09563"/>
            <a:ext cx="820738" cy="1046162"/>
          </a:xfrm>
          <a:prstGeom prst="rect">
            <a:avLst/>
          </a:prstGeom>
        </p:spPr>
      </p:pic>
      <p:pic>
        <p:nvPicPr>
          <p:cNvPr id="1026" name="Picture 2" descr="Il Formez è fondamentale per il Sud. Ma il suo futuro è avvolto nel mistero  - Secolo d'Italia">
            <a:extLst>
              <a:ext uri="{FF2B5EF4-FFF2-40B4-BE49-F238E27FC236}">
                <a16:creationId xmlns:a16="http://schemas.microsoft.com/office/drawing/2014/main" id="{9D9D3F48-167C-4A10-8C78-C70AE7820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575" y="401411"/>
            <a:ext cx="2730137" cy="113755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Immagine 10">
            <a:extLst>
              <a:ext uri="{FF2B5EF4-FFF2-40B4-BE49-F238E27FC236}">
                <a16:creationId xmlns:a16="http://schemas.microsoft.com/office/drawing/2014/main" id="{A2734FAF-DA31-46AA-8D42-94E3714EB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3272" y="556304"/>
            <a:ext cx="2707658" cy="698710"/>
          </a:xfrm>
          <a:prstGeom prst="rect">
            <a:avLst/>
          </a:prstGeom>
        </p:spPr>
      </p:pic>
      <p:sp>
        <p:nvSpPr>
          <p:cNvPr id="14" name="Titolo 1">
            <a:extLst>
              <a:ext uri="{FF2B5EF4-FFF2-40B4-BE49-F238E27FC236}">
                <a16:creationId xmlns:a16="http://schemas.microsoft.com/office/drawing/2014/main" id="{1337131D-FE53-49AE-A8FA-C6537D66F82C}"/>
              </a:ext>
            </a:extLst>
          </p:cNvPr>
          <p:cNvSpPr txBox="1">
            <a:spLocks/>
          </p:cNvSpPr>
          <p:nvPr/>
        </p:nvSpPr>
        <p:spPr>
          <a:xfrm>
            <a:off x="351064" y="1989120"/>
            <a:ext cx="11487150" cy="3594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solidFill>
                  <a:schemeClr val="bg1"/>
                </a:solidFill>
                <a:latin typeface="Playfair Display Medium" pitchFamily="2" charset="0"/>
              </a:rPr>
              <a:t>Progetto ASSISTE Abruzzo</a:t>
            </a:r>
          </a:p>
          <a:p>
            <a:pPr algn="ctr"/>
            <a:r>
              <a:rPr lang="it-IT" dirty="0">
                <a:solidFill>
                  <a:schemeClr val="bg1"/>
                </a:solidFill>
                <a:latin typeface="Playfair Display Medium" pitchFamily="2" charset="0"/>
              </a:rPr>
              <a:t>Assistenza Tecnica alla Regione Abruzzo sul Fondo di Sviluppo e Coesione</a:t>
            </a:r>
          </a:p>
          <a:p>
            <a:pPr algn="ctr"/>
            <a:r>
              <a:rPr lang="it-IT" dirty="0">
                <a:solidFill>
                  <a:schemeClr val="bg1"/>
                </a:solidFill>
                <a:latin typeface="Playfair Display Medium" pitchFamily="2" charset="0"/>
              </a:rPr>
              <a:t>Percorso di affiancamento e aggiornamento </a:t>
            </a:r>
          </a:p>
        </p:txBody>
      </p:sp>
      <p:pic>
        <p:nvPicPr>
          <p:cNvPr id="16" name="Elemento grafico 15">
            <a:extLst>
              <a:ext uri="{FF2B5EF4-FFF2-40B4-BE49-F238E27FC236}">
                <a16:creationId xmlns:a16="http://schemas.microsoft.com/office/drawing/2014/main" id="{7983403B-3775-4CD9-B3EF-80C18693DC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5583239"/>
            <a:ext cx="12189951" cy="1274761"/>
          </a:xfrm>
          <a:prstGeom prst="rect">
            <a:avLst/>
          </a:prstGeom>
        </p:spPr>
      </p:pic>
      <p:sp>
        <p:nvSpPr>
          <p:cNvPr id="19" name="CasellaDiTesto 18">
            <a:extLst>
              <a:ext uri="{FF2B5EF4-FFF2-40B4-BE49-F238E27FC236}">
                <a16:creationId xmlns:a16="http://schemas.microsoft.com/office/drawing/2014/main" id="{EF6F6EA0-A624-48BF-B6AA-69C1A1DA4796}"/>
              </a:ext>
            </a:extLst>
          </p:cNvPr>
          <p:cNvSpPr txBox="1"/>
          <p:nvPr/>
        </p:nvSpPr>
        <p:spPr>
          <a:xfrm>
            <a:off x="730704" y="6114143"/>
            <a:ext cx="11107510" cy="646331"/>
          </a:xfrm>
          <a:prstGeom prst="rect">
            <a:avLst/>
          </a:prstGeom>
          <a:noFill/>
        </p:spPr>
        <p:txBody>
          <a:bodyPr wrap="square" rtlCol="0">
            <a:spAutoFit/>
          </a:bodyPr>
          <a:lstStyle/>
          <a:p>
            <a:pPr algn="ctr"/>
            <a:r>
              <a:rPr lang="it-IT" dirty="0">
                <a:latin typeface="Playfair Display" pitchFamily="2" charset="0"/>
              </a:rPr>
              <a:t>Mercoledì </a:t>
            </a:r>
          </a:p>
          <a:p>
            <a:pPr algn="ctr"/>
            <a:r>
              <a:rPr lang="it-IT" dirty="0">
                <a:latin typeface="Playfair Display" pitchFamily="2" charset="0"/>
              </a:rPr>
              <a:t>2 agosto 2023</a:t>
            </a:r>
            <a:endParaRPr lang="it-IT" dirty="0">
              <a:latin typeface="Playfair Display ExtraBold" pitchFamily="2" charset="0"/>
            </a:endParaRPr>
          </a:p>
        </p:txBody>
      </p:sp>
    </p:spTree>
    <p:extLst>
      <p:ext uri="{BB962C8B-B14F-4D97-AF65-F5344CB8AC3E}">
        <p14:creationId xmlns:p14="http://schemas.microsoft.com/office/powerpoint/2010/main" val="759069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Seconda Giornata</a:t>
            </a:r>
            <a:br>
              <a:rPr lang="it-IT" dirty="0"/>
            </a:br>
            <a:r>
              <a:rPr lang="it-IT" dirty="0"/>
              <a:t> Gli affidamenti sottosoglia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FFFFFF"/>
                </a:solidFill>
                <a:effectLst/>
                <a:uLnTx/>
                <a:uFillTx/>
                <a:latin typeface="Playfair Display Medium" pitchFamily="2" charset="0"/>
                <a:ea typeface="+mn-ea"/>
                <a:cs typeface="+mn-cs"/>
              </a:rPr>
              <a:t>Relatore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FFFFFF"/>
                </a:solidFill>
                <a:effectLst/>
                <a:uLnTx/>
                <a:uFillTx/>
                <a:latin typeface="Playfair Display Medium" pitchFamily="2" charset="0"/>
                <a:ea typeface="+mn-ea"/>
                <a:cs typeface="+mn-cs"/>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Playfair Display"/>
                <a:ea typeface="+mn-ea"/>
                <a:cs typeface="+mn-cs"/>
              </a:rPr>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Playfair Display"/>
              <a:ea typeface="+mn-ea"/>
              <a:cs typeface="+mn-cs"/>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Playfair Display"/>
              <a:ea typeface="+mn-ea"/>
              <a:cs typeface="+mn-cs"/>
            </a:endParaRPr>
          </a:p>
        </p:txBody>
      </p:sp>
      <p:pic>
        <p:nvPicPr>
          <p:cNvPr id="8" name="Immagine 7">
            <a:extLst>
              <a:ext uri="{FF2B5EF4-FFF2-40B4-BE49-F238E27FC236}">
                <a16:creationId xmlns:a16="http://schemas.microsoft.com/office/drawing/2014/main" id="{D5BA3377-58A8-63BA-A7DF-B37F7FB59CA8}"/>
              </a:ext>
            </a:extLst>
          </p:cNvPr>
          <p:cNvPicPr>
            <a:picLocks noChangeAspect="1"/>
          </p:cNvPicPr>
          <p:nvPr/>
        </p:nvPicPr>
        <p:blipFill>
          <a:blip r:embed="rId2"/>
          <a:stretch>
            <a:fillRect/>
          </a:stretch>
        </p:blipFill>
        <p:spPr>
          <a:xfrm>
            <a:off x="0" y="1388377"/>
            <a:ext cx="12250791" cy="5035574"/>
          </a:xfrm>
          <a:prstGeom prst="rect">
            <a:avLst/>
          </a:prstGeom>
        </p:spPr>
      </p:pic>
    </p:spTree>
    <p:extLst>
      <p:ext uri="{BB962C8B-B14F-4D97-AF65-F5344CB8AC3E}">
        <p14:creationId xmlns:p14="http://schemas.microsoft.com/office/powerpoint/2010/main" val="1859252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Gli affidamenti sotto soglia</a:t>
            </a:r>
            <a:br>
              <a:rPr lang="it-IT" dirty="0"/>
            </a:br>
            <a:r>
              <a:rPr lang="it-IT" dirty="0"/>
              <a:t>art. 48</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3A8B427F-F788-9537-B654-B81FB7AE87C5}"/>
              </a:ext>
            </a:extLst>
          </p:cNvPr>
          <p:cNvSpPr txBox="1">
            <a:spLocks/>
          </p:cNvSpPr>
          <p:nvPr/>
        </p:nvSpPr>
        <p:spPr>
          <a:xfrm>
            <a:off x="-1" y="1288446"/>
            <a:ext cx="1203960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400" dirty="0">
                <a:effectLst/>
                <a:latin typeface="Arial" panose="020B0604020202020204" pitchFamily="34" charset="0"/>
                <a:cs typeface="Arial" panose="020B0604020202020204" pitchFamily="34" charset="0"/>
              </a:rPr>
              <a:t>1. L’affidamento e l’esecuzione dei contratti aventi per oggetto lavori, servizi e forniture </a:t>
            </a:r>
            <a:r>
              <a:rPr lang="it-IT" sz="2400" b="1" dirty="0">
                <a:effectLst/>
                <a:latin typeface="Arial" panose="020B0604020202020204" pitchFamily="34" charset="0"/>
                <a:cs typeface="Arial" panose="020B0604020202020204" pitchFamily="34" charset="0"/>
              </a:rPr>
              <a:t>di importo inferiore alle soglie di rilevanza europea </a:t>
            </a:r>
            <a:r>
              <a:rPr lang="it-IT" sz="2400" dirty="0">
                <a:effectLst/>
                <a:latin typeface="Arial" panose="020B0604020202020204" pitchFamily="34" charset="0"/>
                <a:cs typeface="Arial" panose="020B0604020202020204" pitchFamily="34" charset="0"/>
              </a:rPr>
              <a:t>si svolgono nel rispetto dei principi di cui </a:t>
            </a:r>
            <a:r>
              <a:rPr lang="it-IT" sz="2400" b="1" dirty="0">
                <a:effectLst/>
                <a:latin typeface="Arial" panose="020B0604020202020204" pitchFamily="34" charset="0"/>
                <a:cs typeface="Arial" panose="020B0604020202020204" pitchFamily="34" charset="0"/>
              </a:rPr>
              <a:t>al Libro I, Parti I e II</a:t>
            </a:r>
            <a:r>
              <a:rPr lang="it-IT" sz="2400" dirty="0">
                <a:effectLst/>
                <a:latin typeface="Arial" panose="020B0604020202020204" pitchFamily="34" charset="0"/>
                <a:cs typeface="Arial" panose="020B0604020202020204" pitchFamily="34" charset="0"/>
              </a:rPr>
              <a:t>. </a:t>
            </a:r>
          </a:p>
          <a:p>
            <a:pPr marL="0" indent="0">
              <a:lnSpc>
                <a:spcPct val="150000"/>
              </a:lnSpc>
              <a:buNone/>
            </a:pPr>
            <a:endParaRPr lang="it-IT" sz="2400" dirty="0">
              <a:effectLst/>
              <a:latin typeface="Arial" panose="020B0604020202020204" pitchFamily="34" charset="0"/>
              <a:cs typeface="Arial" panose="020B0604020202020204" pitchFamily="34" charset="0"/>
            </a:endParaRPr>
          </a:p>
          <a:p>
            <a:pPr>
              <a:lnSpc>
                <a:spcPct val="150000"/>
              </a:lnSpc>
            </a:pPr>
            <a:r>
              <a:rPr lang="it-IT" sz="2400" dirty="0">
                <a:effectLst/>
                <a:latin typeface="Arial" panose="020B0604020202020204" pitchFamily="34" charset="0"/>
                <a:cs typeface="Arial" panose="020B0604020202020204" pitchFamily="34" charset="0"/>
              </a:rPr>
              <a:t>2. Quando per uno dei contratti di cui al comma 1 la stazione appaltante accerta l’esistenza di un </a:t>
            </a:r>
            <a:r>
              <a:rPr lang="it-IT" sz="2400" b="1" dirty="0">
                <a:effectLst/>
                <a:latin typeface="Arial" panose="020B0604020202020204" pitchFamily="34" charset="0"/>
                <a:cs typeface="Arial" panose="020B0604020202020204" pitchFamily="34" charset="0"/>
              </a:rPr>
              <a:t>interesse transfrontaliero certo, </a:t>
            </a:r>
            <a:r>
              <a:rPr lang="it-IT" sz="2400" dirty="0">
                <a:effectLst/>
                <a:latin typeface="Arial" panose="020B0604020202020204" pitchFamily="34" charset="0"/>
                <a:cs typeface="Arial" panose="020B0604020202020204" pitchFamily="34" charset="0"/>
              </a:rPr>
              <a:t>segue le </a:t>
            </a:r>
            <a:r>
              <a:rPr lang="it-IT" sz="2400" u="sng" dirty="0">
                <a:effectLst/>
                <a:latin typeface="Arial" panose="020B0604020202020204" pitchFamily="34" charset="0"/>
                <a:cs typeface="Arial" panose="020B0604020202020204" pitchFamily="34" charset="0"/>
              </a:rPr>
              <a:t>procedure ordinarie </a:t>
            </a:r>
            <a:r>
              <a:rPr lang="it-IT" sz="2400" dirty="0">
                <a:effectLst/>
                <a:latin typeface="Arial" panose="020B0604020202020204" pitchFamily="34" charset="0"/>
                <a:cs typeface="Arial" panose="020B0604020202020204" pitchFamily="34" charset="0"/>
              </a:rPr>
              <a:t>di cui alle Parti seguenti del presente Libro. </a:t>
            </a:r>
          </a:p>
          <a:p>
            <a:pPr>
              <a:lnSpc>
                <a:spcPct val="150000"/>
              </a:lnSpc>
            </a:pPr>
            <a:endParaRPr lang="it-IT" dirty="0">
              <a:effectLst/>
              <a:latin typeface="Arial" panose="020B0604020202020204" pitchFamily="34" charset="0"/>
              <a:cs typeface="Arial" panose="020B0604020202020204" pitchFamily="34" charset="0"/>
            </a:endParaRPr>
          </a:p>
          <a:p>
            <a:pPr algn="l"/>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1561274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3A8B427F-F788-9537-B654-B81FB7AE87C5}"/>
              </a:ext>
            </a:extLst>
          </p:cNvPr>
          <p:cNvSpPr txBox="1">
            <a:spLocks/>
          </p:cNvSpPr>
          <p:nvPr/>
        </p:nvSpPr>
        <p:spPr>
          <a:xfrm>
            <a:off x="-1" y="1288446"/>
            <a:ext cx="1203960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400" dirty="0">
                <a:effectLst/>
                <a:latin typeface="Arial" panose="020B0604020202020204" pitchFamily="34" charset="0"/>
                <a:cs typeface="Arial" panose="020B0604020202020204" pitchFamily="34" charset="0"/>
              </a:rPr>
              <a:t>3. Restano fermi gli obblighi di utilizzo degli strumenti di acquisto e di negoziazione previsti dalle vigenti disposizioni in materia di contenimento della spesa. </a:t>
            </a:r>
          </a:p>
          <a:p>
            <a:pPr marL="0" indent="0">
              <a:lnSpc>
                <a:spcPct val="150000"/>
              </a:lnSpc>
              <a:buNone/>
            </a:pPr>
            <a:endParaRPr lang="it-IT" sz="2400" dirty="0">
              <a:effectLst/>
              <a:latin typeface="Arial" panose="020B0604020202020204" pitchFamily="34" charset="0"/>
              <a:cs typeface="Arial" panose="020B0604020202020204" pitchFamily="34" charset="0"/>
            </a:endParaRPr>
          </a:p>
          <a:p>
            <a:pPr>
              <a:lnSpc>
                <a:spcPct val="150000"/>
              </a:lnSpc>
            </a:pPr>
            <a:r>
              <a:rPr lang="it-IT" sz="2400" dirty="0">
                <a:effectLst/>
                <a:latin typeface="Arial" panose="020B0604020202020204" pitchFamily="34" charset="0"/>
                <a:cs typeface="Arial" panose="020B0604020202020204" pitchFamily="34" charset="0"/>
              </a:rPr>
              <a:t>4. Ai contratti di importo inferiore alle soglie di rilevanza europea si applicano, </a:t>
            </a:r>
            <a:r>
              <a:rPr lang="it-IT" sz="2400" u="sng" dirty="0">
                <a:effectLst/>
                <a:latin typeface="Arial" panose="020B0604020202020204" pitchFamily="34" charset="0"/>
                <a:cs typeface="Arial" panose="020B0604020202020204" pitchFamily="34" charset="0"/>
              </a:rPr>
              <a:t>se non derogate dalla presente Parte</a:t>
            </a:r>
            <a:r>
              <a:rPr lang="it-IT" sz="2400" dirty="0">
                <a:effectLst/>
                <a:latin typeface="Arial" panose="020B0604020202020204" pitchFamily="34" charset="0"/>
                <a:cs typeface="Arial" panose="020B0604020202020204" pitchFamily="34" charset="0"/>
              </a:rPr>
              <a:t>, le disposizioni del codice. </a:t>
            </a:r>
          </a:p>
          <a:p>
            <a:pPr>
              <a:lnSpc>
                <a:spcPct val="150000"/>
              </a:lnSpc>
            </a:pPr>
            <a:endParaRPr lang="it-IT" dirty="0">
              <a:effectLst/>
              <a:latin typeface="Arial" panose="020B0604020202020204" pitchFamily="34" charset="0"/>
              <a:cs typeface="Arial" panose="020B0604020202020204" pitchFamily="34" charset="0"/>
            </a:endParaRPr>
          </a:p>
          <a:p>
            <a:pPr algn="l"/>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9" name="Titolo 3">
            <a:extLst>
              <a:ext uri="{FF2B5EF4-FFF2-40B4-BE49-F238E27FC236}">
                <a16:creationId xmlns:a16="http://schemas.microsoft.com/office/drawing/2014/main" id="{BBE82910-4001-9E9A-CA34-1F2E5F8C4058}"/>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t>Gli affidamenti sotto soglia</a:t>
            </a:r>
            <a:br>
              <a:rPr lang="it-IT"/>
            </a:br>
            <a:r>
              <a:rPr lang="it-IT"/>
              <a:t>art. 48</a:t>
            </a:r>
            <a:endParaRPr lang="it-IT" dirty="0"/>
          </a:p>
        </p:txBody>
      </p:sp>
    </p:spTree>
    <p:extLst>
      <p:ext uri="{BB962C8B-B14F-4D97-AF65-F5344CB8AC3E}">
        <p14:creationId xmlns:p14="http://schemas.microsoft.com/office/powerpoint/2010/main" val="3144434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Gli affidamenti sotto soglia – art. 50</a:t>
            </a:r>
            <a:br>
              <a:rPr lang="it-IT" dirty="0"/>
            </a:br>
            <a:r>
              <a:rPr lang="it-IT" dirty="0"/>
              <a:t>le procedure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3A8B427F-F788-9537-B654-B81FB7AE87C5}"/>
              </a:ext>
            </a:extLst>
          </p:cNvPr>
          <p:cNvSpPr txBox="1">
            <a:spLocks/>
          </p:cNvSpPr>
          <p:nvPr/>
        </p:nvSpPr>
        <p:spPr>
          <a:xfrm>
            <a:off x="-1" y="1288446"/>
            <a:ext cx="1203960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400" dirty="0">
                <a:effectLst/>
                <a:latin typeface="Arial" panose="020B0604020202020204" pitchFamily="34" charset="0"/>
                <a:cs typeface="Arial" panose="020B0604020202020204" pitchFamily="34" charset="0"/>
              </a:rPr>
              <a:t>1. Salvo quanto previsto dagli articoli 62 e 63, le stazioni appaltanti </a:t>
            </a:r>
            <a:r>
              <a:rPr lang="it-IT" sz="2400" b="1" u="sng" dirty="0">
                <a:effectLst/>
                <a:latin typeface="Arial" panose="020B0604020202020204" pitchFamily="34" charset="0"/>
                <a:cs typeface="Arial" panose="020B0604020202020204" pitchFamily="34" charset="0"/>
              </a:rPr>
              <a:t>procedono </a:t>
            </a:r>
            <a:r>
              <a:rPr lang="it-IT" sz="2400" dirty="0">
                <a:effectLst/>
                <a:latin typeface="Arial" panose="020B0604020202020204" pitchFamily="34" charset="0"/>
                <a:cs typeface="Arial" panose="020B0604020202020204" pitchFamily="34" charset="0"/>
              </a:rPr>
              <a:t>all'affidamento dei contratti di lavori, servizi e forniture di importo inferiore alle soglie di cui all’articolo 14 con le seguenti </a:t>
            </a:r>
            <a:r>
              <a:rPr lang="it-IT" sz="2400" dirty="0" err="1">
                <a:effectLst/>
                <a:latin typeface="Arial" panose="020B0604020202020204" pitchFamily="34" charset="0"/>
                <a:cs typeface="Arial" panose="020B0604020202020204" pitchFamily="34" charset="0"/>
              </a:rPr>
              <a:t>modalita</a:t>
            </a:r>
            <a:r>
              <a:rPr lang="it-IT" sz="2400" dirty="0">
                <a:effectLst/>
                <a:latin typeface="Arial" panose="020B0604020202020204" pitchFamily="34" charset="0"/>
                <a:cs typeface="Arial" panose="020B0604020202020204" pitchFamily="34" charset="0"/>
              </a:rPr>
              <a:t>̀: </a:t>
            </a:r>
          </a:p>
          <a:p>
            <a:pPr>
              <a:lnSpc>
                <a:spcPct val="150000"/>
              </a:lnSpc>
            </a:pPr>
            <a:r>
              <a:rPr lang="it-IT" sz="2400" b="1" dirty="0">
                <a:latin typeface="Arial" panose="020B0604020202020204" pitchFamily="34" charset="0"/>
                <a:cs typeface="Arial" panose="020B0604020202020204" pitchFamily="34" charset="0"/>
              </a:rPr>
              <a:t>A</a:t>
            </a:r>
            <a:r>
              <a:rPr lang="it-IT" sz="2400" b="1" dirty="0">
                <a:effectLst/>
                <a:latin typeface="Arial" panose="020B0604020202020204" pitchFamily="34" charset="0"/>
                <a:cs typeface="Arial" panose="020B0604020202020204" pitchFamily="34" charset="0"/>
              </a:rPr>
              <a:t>ffidamento diretto,</a:t>
            </a:r>
            <a:r>
              <a:rPr lang="it-IT" sz="2400" dirty="0">
                <a:effectLst/>
                <a:latin typeface="Arial" panose="020B0604020202020204" pitchFamily="34" charset="0"/>
                <a:cs typeface="Arial" panose="020B0604020202020204" pitchFamily="34" charset="0"/>
              </a:rPr>
              <a:t> anche senza consultazione di operatori, a soggetti in possesso di documentate pregresse esperienze idonee all’esecuzione della prestazione: </a:t>
            </a:r>
          </a:p>
          <a:p>
            <a:pPr lvl="1">
              <a:lnSpc>
                <a:spcPct val="150000"/>
              </a:lnSpc>
            </a:pPr>
            <a:r>
              <a:rPr lang="it-IT" sz="2200" dirty="0">
                <a:effectLst/>
                <a:latin typeface="Arial" panose="020B0604020202020204" pitchFamily="34" charset="0"/>
                <a:cs typeface="Arial" panose="020B0604020202020204" pitchFamily="34" charset="0"/>
              </a:rPr>
              <a:t>Lavori &lt; 150 mila </a:t>
            </a:r>
            <a:endParaRPr lang="it-IT" sz="2200" dirty="0">
              <a:latin typeface="Arial" panose="020B0604020202020204" pitchFamily="34" charset="0"/>
              <a:cs typeface="Arial" panose="020B0604020202020204" pitchFamily="34" charset="0"/>
            </a:endParaRPr>
          </a:p>
          <a:p>
            <a:pPr lvl="1">
              <a:lnSpc>
                <a:spcPct val="150000"/>
              </a:lnSpc>
            </a:pPr>
            <a:r>
              <a:rPr lang="it-IT" sz="2400" dirty="0">
                <a:effectLst/>
                <a:latin typeface="Arial" panose="020B0604020202020204" pitchFamily="34" charset="0"/>
                <a:cs typeface="Arial" panose="020B0604020202020204" pitchFamily="34" charset="0"/>
              </a:rPr>
              <a:t>Forniture e servizi (anche di ingegneria) </a:t>
            </a:r>
            <a:r>
              <a:rPr lang="it-IT" sz="2400" dirty="0">
                <a:latin typeface="Arial" panose="020B0604020202020204" pitchFamily="34" charset="0"/>
                <a:cs typeface="Arial" panose="020B0604020202020204" pitchFamily="34" charset="0"/>
              </a:rPr>
              <a:t>&lt; 140 mila</a:t>
            </a:r>
            <a:endParaRPr lang="it-IT" sz="2400" dirty="0">
              <a:effectLst/>
              <a:latin typeface="Arial" panose="020B0604020202020204" pitchFamily="34" charset="0"/>
              <a:cs typeface="Arial" panose="020B0604020202020204" pitchFamily="34" charset="0"/>
            </a:endParaRPr>
          </a:p>
          <a:p>
            <a:pPr>
              <a:lnSpc>
                <a:spcPct val="150000"/>
              </a:lnSpc>
            </a:pPr>
            <a:endParaRPr lang="it-IT" sz="2400" dirty="0">
              <a:effectLst/>
              <a:latin typeface="Arial" panose="020B0604020202020204" pitchFamily="34" charset="0"/>
              <a:cs typeface="Arial" panose="020B0604020202020204" pitchFamily="34" charset="0"/>
            </a:endParaRPr>
          </a:p>
          <a:p>
            <a:pPr>
              <a:lnSpc>
                <a:spcPct val="150000"/>
              </a:lnSpc>
            </a:pPr>
            <a:endParaRPr lang="it-IT" sz="2400" dirty="0">
              <a:effectLst/>
              <a:latin typeface="Arial" panose="020B0604020202020204" pitchFamily="34" charset="0"/>
              <a:cs typeface="Arial" panose="020B0604020202020204" pitchFamily="34" charset="0"/>
            </a:endParaRPr>
          </a:p>
          <a:p>
            <a:pPr>
              <a:lnSpc>
                <a:spcPct val="150000"/>
              </a:lnSpc>
            </a:pPr>
            <a:endParaRPr lang="it-IT" dirty="0">
              <a:effectLst/>
              <a:latin typeface="Arial" panose="020B0604020202020204" pitchFamily="34" charset="0"/>
              <a:cs typeface="Arial" panose="020B0604020202020204" pitchFamily="34" charset="0"/>
            </a:endParaRPr>
          </a:p>
          <a:p>
            <a:pPr algn="l"/>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3295344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3A8B427F-F788-9537-B654-B81FB7AE87C5}"/>
              </a:ext>
            </a:extLst>
          </p:cNvPr>
          <p:cNvSpPr txBox="1">
            <a:spLocks/>
          </p:cNvSpPr>
          <p:nvPr/>
        </p:nvSpPr>
        <p:spPr>
          <a:xfrm>
            <a:off x="-1" y="1288446"/>
            <a:ext cx="1203960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400" b="1" dirty="0">
                <a:effectLst/>
                <a:latin typeface="Arial" panose="020B0604020202020204" pitchFamily="34" charset="0"/>
                <a:cs typeface="Arial" panose="020B0604020202020204" pitchFamily="34" charset="0"/>
              </a:rPr>
              <a:t>procedura negoziata senza bando, </a:t>
            </a:r>
            <a:r>
              <a:rPr lang="it-IT" sz="2400" dirty="0">
                <a:effectLst/>
                <a:latin typeface="Arial" panose="020B0604020202020204" pitchFamily="34" charset="0"/>
                <a:cs typeface="Arial" panose="020B0604020202020204" pitchFamily="34" charset="0"/>
              </a:rPr>
              <a:t>previa consultazione di almeno </a:t>
            </a:r>
            <a:r>
              <a:rPr lang="it-IT" sz="2400" b="1" dirty="0">
                <a:effectLst/>
                <a:latin typeface="Arial" panose="020B0604020202020204" pitchFamily="34" charset="0"/>
                <a:cs typeface="Arial" panose="020B0604020202020204" pitchFamily="34" charset="0"/>
              </a:rPr>
              <a:t>cinque operatori </a:t>
            </a:r>
            <a:r>
              <a:rPr lang="it-IT" sz="2400" dirty="0">
                <a:effectLst/>
                <a:latin typeface="Arial" panose="020B0604020202020204" pitchFamily="34" charset="0"/>
                <a:cs typeface="Arial" panose="020B0604020202020204" pitchFamily="34" charset="0"/>
              </a:rPr>
              <a:t>economici, ove esistenti, individuati in base ad indagini di mercato o tramite elenchi di operatori economic</a:t>
            </a:r>
            <a:r>
              <a:rPr lang="it-IT" sz="2400" dirty="0">
                <a:latin typeface="Arial" panose="020B0604020202020204" pitchFamily="34" charset="0"/>
                <a:cs typeface="Arial" panose="020B0604020202020204" pitchFamily="34" charset="0"/>
              </a:rPr>
              <a:t>i</a:t>
            </a:r>
          </a:p>
          <a:p>
            <a:pPr lvl="1">
              <a:lnSpc>
                <a:spcPct val="150000"/>
              </a:lnSpc>
            </a:pPr>
            <a:r>
              <a:rPr lang="it-IT" sz="2200" dirty="0">
                <a:effectLst/>
                <a:latin typeface="Arial" panose="020B0604020202020204" pitchFamily="34" charset="0"/>
                <a:cs typeface="Arial" panose="020B0604020202020204" pitchFamily="34" charset="0"/>
              </a:rPr>
              <a:t>Forniture e servizi (inclusi ingegneria e architettura) </a:t>
            </a:r>
            <a:r>
              <a:rPr lang="it-IT" sz="2200" u="sng" dirty="0">
                <a:effectLst/>
                <a:latin typeface="Arial" panose="020B0604020202020204" pitchFamily="34" charset="0"/>
                <a:cs typeface="Arial" panose="020B0604020202020204" pitchFamily="34" charset="0"/>
              </a:rPr>
              <a:t>&gt; </a:t>
            </a:r>
            <a:r>
              <a:rPr lang="it-IT" sz="2200" dirty="0">
                <a:effectLst/>
                <a:latin typeface="Arial" panose="020B0604020202020204" pitchFamily="34" charset="0"/>
                <a:cs typeface="Arial" panose="020B0604020202020204" pitchFamily="34" charset="0"/>
              </a:rPr>
              <a:t>140 mila fino a soglie europee</a:t>
            </a:r>
          </a:p>
          <a:p>
            <a:pPr lvl="1">
              <a:lnSpc>
                <a:spcPct val="150000"/>
              </a:lnSpc>
            </a:pPr>
            <a:r>
              <a:rPr lang="it-IT" sz="2200" dirty="0">
                <a:latin typeface="Arial" panose="020B0604020202020204" pitchFamily="34" charset="0"/>
                <a:cs typeface="Arial" panose="020B0604020202020204" pitchFamily="34" charset="0"/>
              </a:rPr>
              <a:t>Lavori </a:t>
            </a:r>
            <a:r>
              <a:rPr lang="it-IT" sz="2200" u="sng" dirty="0">
                <a:latin typeface="Arial" panose="020B0604020202020204" pitchFamily="34" charset="0"/>
                <a:cs typeface="Arial" panose="020B0604020202020204" pitchFamily="34" charset="0"/>
              </a:rPr>
              <a:t>&gt;</a:t>
            </a:r>
            <a:r>
              <a:rPr lang="it-IT" sz="2200" dirty="0">
                <a:latin typeface="Arial" panose="020B0604020202020204" pitchFamily="34" charset="0"/>
                <a:cs typeface="Arial" panose="020B0604020202020204" pitchFamily="34" charset="0"/>
              </a:rPr>
              <a:t> 150 mila, ma &lt; 1 milione</a:t>
            </a:r>
          </a:p>
          <a:p>
            <a:pPr>
              <a:lnSpc>
                <a:spcPct val="150000"/>
              </a:lnSpc>
            </a:pPr>
            <a:r>
              <a:rPr lang="it-IT" sz="2400" b="1" dirty="0">
                <a:effectLst/>
                <a:latin typeface="Arial" panose="020B0604020202020204" pitchFamily="34" charset="0"/>
                <a:cs typeface="Arial" panose="020B0604020202020204" pitchFamily="34" charset="0"/>
              </a:rPr>
              <a:t>procedura negoziata senza bando</a:t>
            </a:r>
            <a:r>
              <a:rPr lang="it-IT" sz="2400" dirty="0">
                <a:effectLst/>
                <a:latin typeface="Arial" panose="020B0604020202020204" pitchFamily="34" charset="0"/>
                <a:cs typeface="Arial" panose="020B0604020202020204" pitchFamily="34" charset="0"/>
              </a:rPr>
              <a:t>, previa consultazione di almeno </a:t>
            </a:r>
            <a:r>
              <a:rPr lang="it-IT" sz="2400" b="1" dirty="0">
                <a:effectLst/>
                <a:latin typeface="Arial" panose="020B0604020202020204" pitchFamily="34" charset="0"/>
                <a:cs typeface="Arial" panose="020B0604020202020204" pitchFamily="34" charset="0"/>
              </a:rPr>
              <a:t>10 operatori economici, </a:t>
            </a:r>
            <a:r>
              <a:rPr lang="it-IT" sz="2400" u="sng" dirty="0">
                <a:effectLst/>
                <a:latin typeface="Arial" panose="020B0604020202020204" pitchFamily="34" charset="0"/>
                <a:cs typeface="Arial" panose="020B0604020202020204" pitchFamily="34" charset="0"/>
              </a:rPr>
              <a:t>salva la possibilità di ricorrere alle procedure di scelta del contraente</a:t>
            </a:r>
          </a:p>
          <a:p>
            <a:pPr lvl="1">
              <a:lnSpc>
                <a:spcPct val="150000"/>
              </a:lnSpc>
            </a:pPr>
            <a:r>
              <a:rPr lang="it-IT" sz="2200" dirty="0">
                <a:latin typeface="Arial" panose="020B0604020202020204" pitchFamily="34" charset="0"/>
                <a:cs typeface="Arial" panose="020B0604020202020204" pitchFamily="34" charset="0"/>
              </a:rPr>
              <a:t>Lavori </a:t>
            </a:r>
            <a:r>
              <a:rPr lang="it-IT" sz="2200" u="sng" dirty="0">
                <a:latin typeface="Arial" panose="020B0604020202020204" pitchFamily="34" charset="0"/>
                <a:cs typeface="Arial" panose="020B0604020202020204" pitchFamily="34" charset="0"/>
              </a:rPr>
              <a:t>&gt; </a:t>
            </a:r>
            <a:r>
              <a:rPr lang="it-IT" sz="2200" dirty="0">
                <a:latin typeface="Arial" panose="020B0604020202020204" pitchFamily="34" charset="0"/>
                <a:cs typeface="Arial" panose="020B0604020202020204" pitchFamily="34" charset="0"/>
              </a:rPr>
              <a:t>1 milione e fino alle soglie europee</a:t>
            </a:r>
            <a:r>
              <a:rPr lang="it-IT" sz="2200" dirty="0">
                <a:effectLst/>
                <a:latin typeface="Arial" panose="020B0604020202020204" pitchFamily="34" charset="0"/>
                <a:cs typeface="Arial" panose="020B0604020202020204" pitchFamily="34" charset="0"/>
              </a:rPr>
              <a:t> </a:t>
            </a:r>
          </a:p>
          <a:p>
            <a:pPr>
              <a:lnSpc>
                <a:spcPct val="150000"/>
              </a:lnSpc>
            </a:pPr>
            <a:endParaRPr lang="it-IT" sz="2400" b="1" dirty="0">
              <a:effectLst/>
              <a:latin typeface="Arial" panose="020B0604020202020204" pitchFamily="34" charset="0"/>
              <a:cs typeface="Arial" panose="020B0604020202020204" pitchFamily="34" charset="0"/>
            </a:endParaRPr>
          </a:p>
          <a:p>
            <a:pPr marL="0" indent="0">
              <a:lnSpc>
                <a:spcPct val="150000"/>
              </a:lnSpc>
              <a:buNone/>
            </a:pPr>
            <a:endParaRPr lang="it-IT" sz="2400" dirty="0">
              <a:effectLst/>
              <a:latin typeface="Arial" panose="020B0604020202020204" pitchFamily="34" charset="0"/>
              <a:cs typeface="Arial" panose="020B0604020202020204" pitchFamily="34" charset="0"/>
            </a:endParaRPr>
          </a:p>
          <a:p>
            <a:pPr marL="0" indent="0">
              <a:lnSpc>
                <a:spcPct val="150000"/>
              </a:lnSpc>
              <a:buNone/>
            </a:pPr>
            <a:endParaRPr lang="it-IT" sz="2400" dirty="0">
              <a:effectLst/>
              <a:latin typeface="Arial" panose="020B0604020202020204" pitchFamily="34" charset="0"/>
              <a:cs typeface="Arial" panose="020B0604020202020204" pitchFamily="34" charset="0"/>
            </a:endParaRPr>
          </a:p>
          <a:p>
            <a:pPr>
              <a:lnSpc>
                <a:spcPct val="150000"/>
              </a:lnSpc>
            </a:pPr>
            <a:endParaRPr lang="it-IT" sz="2400" dirty="0">
              <a:effectLst/>
              <a:latin typeface="Arial" panose="020B0604020202020204" pitchFamily="34" charset="0"/>
              <a:cs typeface="Arial" panose="020B0604020202020204" pitchFamily="34" charset="0"/>
            </a:endParaRPr>
          </a:p>
          <a:p>
            <a:pPr>
              <a:lnSpc>
                <a:spcPct val="150000"/>
              </a:lnSpc>
            </a:pPr>
            <a:endParaRPr lang="it-IT" dirty="0">
              <a:effectLst/>
              <a:latin typeface="Arial" panose="020B0604020202020204" pitchFamily="34" charset="0"/>
              <a:cs typeface="Arial" panose="020B0604020202020204" pitchFamily="34" charset="0"/>
            </a:endParaRPr>
          </a:p>
          <a:p>
            <a:pPr algn="l"/>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9" name="Titolo 3">
            <a:extLst>
              <a:ext uri="{FF2B5EF4-FFF2-40B4-BE49-F238E27FC236}">
                <a16:creationId xmlns:a16="http://schemas.microsoft.com/office/drawing/2014/main" id="{BAC1F4DB-A54D-401C-116C-CBF67937A078}"/>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t>Gli affidamenti sotto soglia – art. 50</a:t>
            </a:r>
            <a:br>
              <a:rPr lang="it-IT"/>
            </a:br>
            <a:r>
              <a:rPr lang="it-IT"/>
              <a:t>le procedure </a:t>
            </a:r>
            <a:endParaRPr lang="it-IT" dirty="0"/>
          </a:p>
        </p:txBody>
      </p:sp>
    </p:spTree>
    <p:extLst>
      <p:ext uri="{BB962C8B-B14F-4D97-AF65-F5344CB8AC3E}">
        <p14:creationId xmlns:p14="http://schemas.microsoft.com/office/powerpoint/2010/main" val="118174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Il Codice dei contratti pubblici </a:t>
            </a:r>
            <a:br>
              <a:rPr lang="it-IT" dirty="0"/>
            </a:br>
            <a:r>
              <a:rPr lang="it-IT" dirty="0"/>
              <a:t>d.lgs. 31 marzo 2023, n. 36</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244928" y="1576487"/>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defRPr/>
            </a:pPr>
            <a:r>
              <a:rPr lang="it-IT" sz="2400" dirty="0">
                <a:effectLst/>
                <a:latin typeface="Arial" panose="020B0604020202020204" pitchFamily="34" charset="0"/>
                <a:ea typeface="Calibri" panose="020F0502020204030204" pitchFamily="34" charset="0"/>
                <a:cs typeface="Arial" panose="020B0604020202020204" pitchFamily="34" charset="0"/>
              </a:rPr>
              <a:t>art. 1 della l. 21 giugno 2022, n. 78 “Delega al Governo in materia di contratti pubblici</a:t>
            </a:r>
            <a:r>
              <a:rPr lang="it-IT" sz="2400" dirty="0">
                <a:effectLst/>
                <a:latin typeface="Arial" panose="020B0604020202020204" pitchFamily="34" charset="0"/>
                <a:cs typeface="Arial" panose="020B0604020202020204" pitchFamily="34" charset="0"/>
              </a:rPr>
              <a:t> </a:t>
            </a:r>
          </a:p>
          <a:p>
            <a:pPr>
              <a:defRPr/>
            </a:pPr>
            <a:r>
              <a:rPr lang="it-IT" sz="2400" i="1" dirty="0">
                <a:effectLst/>
                <a:latin typeface="Arial" panose="020B0604020202020204" pitchFamily="34" charset="0"/>
                <a:ea typeface="Calibri" panose="020F0502020204030204" pitchFamily="34" charset="0"/>
                <a:cs typeface="Arial" panose="020B0604020202020204" pitchFamily="34" charset="0"/>
              </a:rPr>
              <a:t>Il Governo è delegato ad adottare, entro sei mesi dalla data di entrata in vigore della presente legge, uno o più decreti legislativi recanti la disciplina dei contratti pubblici, anche al fine di </a:t>
            </a:r>
            <a:r>
              <a:rPr lang="it-IT" sz="2400" b="1" i="1" dirty="0">
                <a:effectLst/>
                <a:latin typeface="Arial" panose="020B0604020202020204" pitchFamily="34" charset="0"/>
                <a:ea typeface="Calibri" panose="020F0502020204030204" pitchFamily="34" charset="0"/>
                <a:cs typeface="Arial" panose="020B0604020202020204" pitchFamily="34" charset="0"/>
              </a:rPr>
              <a:t>adeguarla al diritto europeo e ai princìpi espressi dalla giurisprudenza della Corte costituzionale e delle giurisdizioni superiori, interne e sovranazionali</a:t>
            </a:r>
            <a:r>
              <a:rPr lang="it-IT" sz="2400" i="1" dirty="0">
                <a:effectLst/>
                <a:latin typeface="Arial" panose="020B0604020202020204" pitchFamily="34" charset="0"/>
                <a:ea typeface="Calibri" panose="020F0502020204030204" pitchFamily="34" charset="0"/>
                <a:cs typeface="Arial" panose="020B0604020202020204" pitchFamily="34" charset="0"/>
              </a:rPr>
              <a:t>, e di </a:t>
            </a:r>
            <a:r>
              <a:rPr lang="it-IT" sz="2400" b="1" i="1" dirty="0">
                <a:effectLst/>
                <a:latin typeface="Arial" panose="020B0604020202020204" pitchFamily="34" charset="0"/>
                <a:ea typeface="Calibri" panose="020F0502020204030204" pitchFamily="34" charset="0"/>
                <a:cs typeface="Arial" panose="020B0604020202020204" pitchFamily="34" charset="0"/>
              </a:rPr>
              <a:t>razionalizzare, riordinare e semplificare la disciplina vigente in materia di contratti pubblici relativi a lavori, servizi e forniture</a:t>
            </a:r>
            <a:r>
              <a:rPr lang="it-IT" sz="2400" i="1" dirty="0">
                <a:effectLst/>
                <a:latin typeface="Arial" panose="020B0604020202020204" pitchFamily="34" charset="0"/>
                <a:ea typeface="Calibri" panose="020F0502020204030204" pitchFamily="34" charset="0"/>
                <a:cs typeface="Arial" panose="020B0604020202020204" pitchFamily="34" charset="0"/>
              </a:rPr>
              <a:t>, nonché al fine di </a:t>
            </a:r>
            <a:r>
              <a:rPr lang="it-IT" sz="2400" b="1" i="1" dirty="0">
                <a:effectLst/>
                <a:latin typeface="Arial" panose="020B0604020202020204" pitchFamily="34" charset="0"/>
                <a:ea typeface="Calibri" panose="020F0502020204030204" pitchFamily="34" charset="0"/>
                <a:cs typeface="Arial" panose="020B0604020202020204" pitchFamily="34" charset="0"/>
              </a:rPr>
              <a:t>evitare l'avvio di procedure di infrazione da parte della Commissione europea e di giungere alla risoluzione delle procedure avviate</a:t>
            </a:r>
            <a:r>
              <a:rPr lang="it-IT" sz="2400" b="1" dirty="0">
                <a:effectLst/>
                <a:latin typeface="Arial" panose="020B0604020202020204" pitchFamily="34" charset="0"/>
                <a:cs typeface="Arial" panose="020B0604020202020204" pitchFamily="34" charset="0"/>
              </a:rPr>
              <a:t> </a:t>
            </a:r>
            <a:endParaRPr lang="it-IT" sz="2400" b="1" dirty="0">
              <a:solidFill>
                <a:srgbClr val="3F3F3F">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661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3A8B427F-F788-9537-B654-B81FB7AE87C5}"/>
              </a:ext>
            </a:extLst>
          </p:cNvPr>
          <p:cNvSpPr txBox="1">
            <a:spLocks/>
          </p:cNvSpPr>
          <p:nvPr/>
        </p:nvSpPr>
        <p:spPr>
          <a:xfrm>
            <a:off x="8228" y="1191304"/>
            <a:ext cx="11866882" cy="5176155"/>
          </a:xfrm>
          <a:prstGeom prst="rect">
            <a:avLst/>
          </a:prstGeom>
        </p:spPr>
        <p:txBody>
          <a:bodyPr>
            <a:normAutofit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400" dirty="0">
                <a:latin typeface="Arial" panose="020B0604020202020204" pitchFamily="34" charset="0"/>
                <a:cs typeface="Arial" panose="020B0604020202020204" pitchFamily="34" charset="0"/>
              </a:rPr>
              <a:t>Gli elenchi e le indagini di mercato sono gestiti con le modalità previste nell’</a:t>
            </a:r>
            <a:r>
              <a:rPr lang="it-IT" sz="2400" b="1" dirty="0">
                <a:latin typeface="Arial" panose="020B0604020202020204" pitchFamily="34" charset="0"/>
                <a:cs typeface="Arial" panose="020B0604020202020204" pitchFamily="34" charset="0"/>
              </a:rPr>
              <a:t>allegato II.1</a:t>
            </a:r>
            <a:r>
              <a:rPr lang="it-IT" sz="2400" dirty="0">
                <a:latin typeface="Arial" panose="020B0604020202020204" pitchFamily="34" charset="0"/>
                <a:cs typeface="Arial" panose="020B0604020202020204" pitchFamily="34" charset="0"/>
              </a:rPr>
              <a:t>. Per la selezione degli operatori da invitare alle procedure negoziate, le stazioni appaltanti </a:t>
            </a:r>
            <a:r>
              <a:rPr lang="it-IT" sz="2400" b="1" u="sng" dirty="0">
                <a:latin typeface="Arial" panose="020B0604020202020204" pitchFamily="34" charset="0"/>
                <a:cs typeface="Arial" panose="020B0604020202020204" pitchFamily="34" charset="0"/>
              </a:rPr>
              <a:t>non</a:t>
            </a:r>
            <a:r>
              <a:rPr lang="it-IT" sz="2400" b="1" dirty="0">
                <a:latin typeface="Arial" panose="020B0604020202020204" pitchFamily="34" charset="0"/>
                <a:cs typeface="Arial" panose="020B0604020202020204" pitchFamily="34" charset="0"/>
              </a:rPr>
              <a:t> possono utilizzare il sorteggio o altro metodo di estrazione casuale</a:t>
            </a:r>
            <a:r>
              <a:rPr lang="it-IT" sz="2400" dirty="0">
                <a:latin typeface="Arial" panose="020B0604020202020204" pitchFamily="34" charset="0"/>
                <a:cs typeface="Arial" panose="020B0604020202020204" pitchFamily="34" charset="0"/>
              </a:rPr>
              <a:t> dei nominativi, se non in presenza di situazioni particolari e specificamente motivate. </a:t>
            </a:r>
          </a:p>
          <a:p>
            <a:pPr>
              <a:lnSpc>
                <a:spcPct val="150000"/>
              </a:lnSpc>
            </a:pPr>
            <a:r>
              <a:rPr lang="it-IT" sz="2400" dirty="0">
                <a:latin typeface="Arial" panose="020B0604020202020204" pitchFamily="34" charset="0"/>
                <a:cs typeface="Arial" panose="020B0604020202020204" pitchFamily="34" charset="0"/>
              </a:rPr>
              <a:t>l’allegato II.1 è abrogato a decorrere dalla data di entrata in vigore di un corrispondente regolamento emanato ai sensi dell’articolo 17, comma 3, della legge 23 agosto 1988, n. 400, con decreto del Ministro delle infrastrutture e dei trasporti, previo parere dell’ANAC, che lo sostituisce integralmente</a:t>
            </a:r>
          </a:p>
          <a:p>
            <a:pPr marL="0" indent="0">
              <a:lnSpc>
                <a:spcPct val="150000"/>
              </a:lnSpc>
              <a:buNone/>
            </a:pPr>
            <a:endParaRPr lang="it-IT" sz="2400" b="1" dirty="0">
              <a:effectLst/>
              <a:latin typeface="Arial" panose="020B0604020202020204" pitchFamily="34" charset="0"/>
              <a:cs typeface="Arial" panose="020B0604020202020204" pitchFamily="34" charset="0"/>
            </a:endParaRPr>
          </a:p>
          <a:p>
            <a:pPr marL="0" indent="0">
              <a:lnSpc>
                <a:spcPct val="150000"/>
              </a:lnSpc>
              <a:buNone/>
            </a:pPr>
            <a:endParaRPr lang="it-IT" sz="2400" dirty="0">
              <a:effectLst/>
              <a:latin typeface="Arial" panose="020B0604020202020204" pitchFamily="34" charset="0"/>
              <a:cs typeface="Arial" panose="020B0604020202020204" pitchFamily="34" charset="0"/>
            </a:endParaRPr>
          </a:p>
          <a:p>
            <a:pPr marL="0" indent="0">
              <a:lnSpc>
                <a:spcPct val="150000"/>
              </a:lnSpc>
              <a:buNone/>
            </a:pPr>
            <a:endParaRPr lang="it-IT" sz="2400" dirty="0">
              <a:effectLst/>
              <a:latin typeface="Arial" panose="020B0604020202020204" pitchFamily="34" charset="0"/>
              <a:cs typeface="Arial" panose="020B0604020202020204" pitchFamily="34" charset="0"/>
            </a:endParaRPr>
          </a:p>
          <a:p>
            <a:pPr>
              <a:lnSpc>
                <a:spcPct val="150000"/>
              </a:lnSpc>
            </a:pPr>
            <a:endParaRPr lang="it-IT" sz="2400" dirty="0">
              <a:effectLst/>
              <a:latin typeface="Arial" panose="020B0604020202020204" pitchFamily="34" charset="0"/>
              <a:cs typeface="Arial" panose="020B0604020202020204" pitchFamily="34" charset="0"/>
            </a:endParaRPr>
          </a:p>
          <a:p>
            <a:pPr>
              <a:lnSpc>
                <a:spcPct val="150000"/>
              </a:lnSpc>
            </a:pPr>
            <a:endParaRPr lang="it-IT" dirty="0">
              <a:effectLst/>
              <a:latin typeface="Arial" panose="020B0604020202020204" pitchFamily="34" charset="0"/>
              <a:cs typeface="Arial" panose="020B0604020202020204" pitchFamily="34" charset="0"/>
            </a:endParaRPr>
          </a:p>
          <a:p>
            <a:pPr algn="l"/>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9" name="Titolo 3">
            <a:extLst>
              <a:ext uri="{FF2B5EF4-FFF2-40B4-BE49-F238E27FC236}">
                <a16:creationId xmlns:a16="http://schemas.microsoft.com/office/drawing/2014/main" id="{BAC1F4DB-A54D-401C-116C-CBF67937A078}"/>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t>Gli affidamenti sotto soglia – art. 50</a:t>
            </a:r>
            <a:br>
              <a:rPr lang="it-IT"/>
            </a:br>
            <a:r>
              <a:rPr lang="it-IT"/>
              <a:t>le procedure </a:t>
            </a:r>
            <a:endParaRPr lang="it-IT" dirty="0"/>
          </a:p>
        </p:txBody>
      </p:sp>
    </p:spTree>
    <p:extLst>
      <p:ext uri="{BB962C8B-B14F-4D97-AF65-F5344CB8AC3E}">
        <p14:creationId xmlns:p14="http://schemas.microsoft.com/office/powerpoint/2010/main" val="570787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Gli affidamenti sotto soglia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3A8B427F-F788-9537-B654-B81FB7AE87C5}"/>
              </a:ext>
            </a:extLst>
          </p:cNvPr>
          <p:cNvSpPr txBox="1">
            <a:spLocks/>
          </p:cNvSpPr>
          <p:nvPr/>
        </p:nvSpPr>
        <p:spPr>
          <a:xfrm>
            <a:off x="-1" y="1288446"/>
            <a:ext cx="1203960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3600" dirty="0">
                <a:latin typeface="Arial" panose="020B0604020202020204" pitchFamily="34" charset="0"/>
                <a:cs typeface="Arial" panose="020B0604020202020204" pitchFamily="34" charset="0"/>
              </a:rPr>
              <a:t>E’ la disciplina sottosoglia ad essere speciale o la disciplina </a:t>
            </a:r>
            <a:r>
              <a:rPr lang="it-IT" sz="3600" dirty="0" err="1">
                <a:latin typeface="Arial" panose="020B0604020202020204" pitchFamily="34" charset="0"/>
                <a:cs typeface="Arial" panose="020B0604020202020204" pitchFamily="34" charset="0"/>
              </a:rPr>
              <a:t>soprasoglia</a:t>
            </a:r>
            <a:r>
              <a:rPr lang="it-IT" sz="3600" dirty="0">
                <a:latin typeface="Arial" panose="020B0604020202020204" pitchFamily="34" charset="0"/>
                <a:cs typeface="Arial" panose="020B0604020202020204" pitchFamily="34" charset="0"/>
              </a:rPr>
              <a:t>?</a:t>
            </a:r>
            <a:endParaRPr lang="it-IT" sz="3600" dirty="0">
              <a:effectLst/>
              <a:latin typeface="Arial" panose="020B0604020202020204" pitchFamily="34" charset="0"/>
              <a:cs typeface="Arial" panose="020B0604020202020204" pitchFamily="34" charset="0"/>
            </a:endParaRPr>
          </a:p>
          <a:p>
            <a:pPr>
              <a:lnSpc>
                <a:spcPct val="150000"/>
              </a:lnSpc>
            </a:pPr>
            <a:r>
              <a:rPr lang="it-IT" sz="3600" dirty="0">
                <a:effectLst/>
                <a:latin typeface="Arial" panose="020B0604020202020204" pitchFamily="34" charset="0"/>
                <a:cs typeface="Arial" panose="020B0604020202020204" pitchFamily="34" charset="0"/>
              </a:rPr>
              <a:t>E’ possibile ricorre a procedure aperte?</a:t>
            </a:r>
          </a:p>
          <a:p>
            <a:pPr>
              <a:lnSpc>
                <a:spcPct val="150000"/>
              </a:lnSpc>
            </a:pPr>
            <a:endParaRPr lang="it-IT" dirty="0">
              <a:effectLst/>
              <a:latin typeface="Arial" panose="020B0604020202020204" pitchFamily="34" charset="0"/>
              <a:cs typeface="Arial" panose="020B0604020202020204" pitchFamily="34" charset="0"/>
            </a:endParaRPr>
          </a:p>
          <a:p>
            <a:pPr algn="l"/>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1265480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Gli affidamenti sotto soglia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3A8B427F-F788-9537-B654-B81FB7AE87C5}"/>
              </a:ext>
            </a:extLst>
          </p:cNvPr>
          <p:cNvSpPr txBox="1">
            <a:spLocks/>
          </p:cNvSpPr>
          <p:nvPr/>
        </p:nvSpPr>
        <p:spPr>
          <a:xfrm>
            <a:off x="-1" y="1288447"/>
            <a:ext cx="12039602" cy="4602796"/>
          </a:xfrm>
          <a:prstGeom prst="rect">
            <a:avLst/>
          </a:prstGeom>
        </p:spPr>
        <p:txBody>
          <a:bodyPr>
            <a:normAutofit fontScale="925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3600" dirty="0">
                <a:latin typeface="Arial" panose="020B0604020202020204" pitchFamily="34" charset="0"/>
                <a:cs typeface="Arial" panose="020B0604020202020204" pitchFamily="34" charset="0"/>
              </a:rPr>
              <a:t>Le stazioni appaltanti «procedono» (art. 50)</a:t>
            </a:r>
          </a:p>
          <a:p>
            <a:pPr>
              <a:lnSpc>
                <a:spcPct val="150000"/>
              </a:lnSpc>
            </a:pPr>
            <a:r>
              <a:rPr lang="it-IT" sz="3600" dirty="0">
                <a:latin typeface="Arial" panose="020B0604020202020204" pitchFamily="34" charset="0"/>
                <a:cs typeface="Arial" panose="020B0604020202020204" pitchFamily="34" charset="0"/>
              </a:rPr>
              <a:t>Possibilità ricorso a procedure aperte per lavori fra 1 milione e le soglie europee (versione precedente, previa adeguata motivazione)</a:t>
            </a:r>
          </a:p>
          <a:p>
            <a:pPr>
              <a:lnSpc>
                <a:spcPct val="150000"/>
              </a:lnSpc>
            </a:pPr>
            <a:r>
              <a:rPr lang="it-IT" sz="3600" dirty="0">
                <a:latin typeface="Arial" panose="020B0604020202020204" pitchFamily="34" charset="0"/>
                <a:cs typeface="Arial" panose="020B0604020202020204" pitchFamily="34" charset="0"/>
              </a:rPr>
              <a:t>Presenza di un interesse transfrontaliero certo (desumibile dal criterio del valore, della territorialità)</a:t>
            </a:r>
          </a:p>
          <a:p>
            <a:pPr>
              <a:lnSpc>
                <a:spcPct val="150000"/>
              </a:lnSpc>
            </a:pPr>
            <a:endParaRPr lang="it-IT" sz="3600" dirty="0">
              <a:effectLst/>
              <a:latin typeface="Arial" panose="020B0604020202020204" pitchFamily="34" charset="0"/>
              <a:cs typeface="Arial" panose="020B0604020202020204" pitchFamily="34" charset="0"/>
            </a:endParaRPr>
          </a:p>
          <a:p>
            <a:pPr>
              <a:lnSpc>
                <a:spcPct val="150000"/>
              </a:lnSpc>
            </a:pPr>
            <a:endParaRPr lang="it-IT" dirty="0">
              <a:effectLst/>
              <a:latin typeface="Arial" panose="020B0604020202020204" pitchFamily="34" charset="0"/>
              <a:cs typeface="Arial" panose="020B0604020202020204" pitchFamily="34" charset="0"/>
            </a:endParaRPr>
          </a:p>
          <a:p>
            <a:pPr algn="l"/>
            <a:endParaRPr lang="it-IT" sz="20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1311929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4308871"/>
          </a:xfrm>
          <a:prstGeom prst="rect">
            <a:avLst/>
          </a:prstGeom>
          <a:noFill/>
        </p:spPr>
        <p:txBody>
          <a:bodyPr wrap="square" rtlCol="0">
            <a:spAutoFit/>
          </a:bodyPr>
          <a:lstStyle/>
          <a:p>
            <a:r>
              <a:rPr lang="it-IT" sz="2200" b="1" dirty="0">
                <a:solidFill>
                  <a:srgbClr val="222A35"/>
                </a:solidFill>
                <a:latin typeface="Arial" panose="020B0604020202020204" pitchFamily="34" charset="0"/>
                <a:cs typeface="Arial" panose="020B0604020202020204" pitchFamily="34" charset="0"/>
              </a:rPr>
              <a:t>Regole valide fino al 30 giugno 2023</a:t>
            </a:r>
            <a:r>
              <a:rPr lang="it-IT" sz="2200" dirty="0">
                <a:solidFill>
                  <a:srgbClr val="222A35"/>
                </a:solidFill>
                <a:latin typeface="Arial" panose="020B0604020202020204" pitchFamily="34" charset="0"/>
                <a:cs typeface="Arial" panose="020B0604020202020204" pitchFamily="34" charset="0"/>
              </a:rPr>
              <a:t>:</a:t>
            </a:r>
          </a:p>
          <a:p>
            <a:pPr marL="342900" lvl="0" indent="-342900">
              <a:buFontTx/>
              <a:buChar char="-"/>
            </a:pPr>
            <a:r>
              <a:rPr lang="it-IT" sz="2200" dirty="0">
                <a:solidFill>
                  <a:srgbClr val="222A35"/>
                </a:solidFill>
                <a:latin typeface="Arial" panose="020B0604020202020204" pitchFamily="34" charset="0"/>
                <a:cs typeface="Arial" panose="020B0604020202020204" pitchFamily="34" charset="0"/>
              </a:rPr>
              <a:t>i termini massimi di 2/4 mesi di durata del procedimento;</a:t>
            </a:r>
          </a:p>
          <a:p>
            <a:pPr marL="342900" lvl="0" indent="-342900">
              <a:buFontTx/>
              <a:buChar char="-"/>
            </a:pPr>
            <a:r>
              <a:rPr lang="it-IT" sz="2200" dirty="0">
                <a:solidFill>
                  <a:srgbClr val="222A35"/>
                </a:solidFill>
                <a:latin typeface="Arial" panose="020B0604020202020204" pitchFamily="34" charset="0"/>
                <a:cs typeface="Arial" panose="020B0604020202020204" pitchFamily="34" charset="0"/>
              </a:rPr>
              <a:t> il rispetto del principio di rotazione degli affidamenti e degli inviti e del principio di diversa dislocazione territoriale delle imprese invitate;</a:t>
            </a:r>
          </a:p>
          <a:p>
            <a:pPr marL="342900" lvl="0" indent="-342900">
              <a:buFontTx/>
              <a:buChar char="-"/>
            </a:pPr>
            <a:r>
              <a:rPr lang="it-IT" sz="2200" dirty="0">
                <a:solidFill>
                  <a:srgbClr val="222A35"/>
                </a:solidFill>
                <a:latin typeface="Arial" panose="020B0604020202020204" pitchFamily="34" charset="0"/>
                <a:cs typeface="Arial" panose="020B0604020202020204" pitchFamily="34" charset="0"/>
              </a:rPr>
              <a:t>la libera scelta tra il criterio dell’offerta economicamente più vantaggiosa ovvero del minor prezzo;</a:t>
            </a:r>
          </a:p>
          <a:p>
            <a:pPr marL="342900" lvl="0" indent="-342900">
              <a:buFontTx/>
              <a:buChar char="-"/>
            </a:pPr>
            <a:r>
              <a:rPr lang="it-IT" sz="2200" dirty="0">
                <a:solidFill>
                  <a:srgbClr val="222A35"/>
                </a:solidFill>
                <a:latin typeface="Arial" panose="020B0604020202020204" pitchFamily="34" charset="0"/>
                <a:cs typeface="Arial" panose="020B0604020202020204" pitchFamily="34" charset="0"/>
              </a:rPr>
              <a:t>esclusione automatica delle offerte presuntivamente anomale in presenza di almeno 5 offerte ammesse, quando il criterio è quello del minor prezzo;</a:t>
            </a:r>
          </a:p>
          <a:p>
            <a:pPr marL="342900" lvl="0" indent="-342900">
              <a:buFontTx/>
              <a:buChar char="-"/>
            </a:pPr>
            <a:r>
              <a:rPr lang="it-IT" sz="2200" dirty="0">
                <a:solidFill>
                  <a:srgbClr val="222A35"/>
                </a:solidFill>
                <a:latin typeface="Arial" panose="020B0604020202020204" pitchFamily="34" charset="0"/>
                <a:cs typeface="Arial" panose="020B0604020202020204" pitchFamily="34" charset="0"/>
              </a:rPr>
              <a:t>cauzione provvisoria non necessaria;</a:t>
            </a:r>
          </a:p>
          <a:p>
            <a:pPr marL="342900" lvl="0" indent="-342900">
              <a:buFontTx/>
              <a:buChar char="-"/>
            </a:pPr>
            <a:r>
              <a:rPr lang="it-IT" sz="2200" dirty="0">
                <a:solidFill>
                  <a:srgbClr val="222A35"/>
                </a:solidFill>
                <a:latin typeface="Arial" panose="020B0604020202020204" pitchFamily="34" charset="0"/>
                <a:cs typeface="Arial" panose="020B0604020202020204" pitchFamily="34" charset="0"/>
              </a:rPr>
              <a:t>l’obbligatorietà dell’inserimento di clausole sociali volte a promuovere la stabilità occupazionale del personale impiegato</a:t>
            </a:r>
          </a:p>
          <a:p>
            <a:pPr algn="ctr"/>
            <a:endParaRPr lang="it-IT" sz="3200" dirty="0">
              <a:solidFill>
                <a:srgbClr val="222A35"/>
              </a:solidFill>
            </a:endParaRPr>
          </a:p>
        </p:txBody>
      </p:sp>
      <p:sp>
        <p:nvSpPr>
          <p:cNvPr id="8" name="Titolo 3">
            <a:extLst>
              <a:ext uri="{FF2B5EF4-FFF2-40B4-BE49-F238E27FC236}">
                <a16:creationId xmlns:a16="http://schemas.microsoft.com/office/drawing/2014/main" id="{8D5D6A89-0588-1DAF-DD06-F9D62E1608AB}"/>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t>Gli affidamenti diretti sotto soglia nella disciplina emergenziale</a:t>
            </a:r>
            <a:endParaRPr lang="it-IT" dirty="0"/>
          </a:p>
        </p:txBody>
      </p:sp>
    </p:spTree>
    <p:extLst>
      <p:ext uri="{BB962C8B-B14F-4D97-AF65-F5344CB8AC3E}">
        <p14:creationId xmlns:p14="http://schemas.microsoft.com/office/powerpoint/2010/main" val="3206476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Gli affidamenti diretti sotto soglia nella disciplina emergenziale</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5324534"/>
          </a:xfrm>
          <a:prstGeom prst="rect">
            <a:avLst/>
          </a:prstGeom>
          <a:noFill/>
        </p:spPr>
        <p:txBody>
          <a:bodyPr wrap="square" rtlCol="0">
            <a:spAutoFit/>
          </a:bodyPr>
          <a:lstStyle/>
          <a:p>
            <a:pPr algn="ctr"/>
            <a:r>
              <a:rPr lang="it-IT" sz="2200" b="1" dirty="0">
                <a:solidFill>
                  <a:srgbClr val="222A35"/>
                </a:solidFill>
                <a:latin typeface="Arial" panose="020B0604020202020204" pitchFamily="34" charset="0"/>
                <a:cs typeface="Arial" panose="020B0604020202020204" pitchFamily="34" charset="0"/>
              </a:rPr>
              <a:t>Affidamento diretto “puro” e “mediato”</a:t>
            </a:r>
          </a:p>
          <a:p>
            <a:endParaRPr lang="it-IT" sz="2200" b="1" dirty="0">
              <a:solidFill>
                <a:srgbClr val="222A35"/>
              </a:solidFill>
              <a:latin typeface="Arial" panose="020B0604020202020204" pitchFamily="34" charset="0"/>
              <a:cs typeface="Arial" panose="020B0604020202020204" pitchFamily="34" charset="0"/>
            </a:endParaRPr>
          </a:p>
          <a:p>
            <a:r>
              <a:rPr lang="it-IT" sz="2200" b="1" dirty="0">
                <a:solidFill>
                  <a:srgbClr val="222A35"/>
                </a:solidFill>
                <a:latin typeface="Arial" panose="020B0604020202020204" pitchFamily="34" charset="0"/>
                <a:cs typeface="Arial" panose="020B0604020202020204" pitchFamily="34" charset="0"/>
              </a:rPr>
              <a:t>PURO: </a:t>
            </a:r>
            <a:r>
              <a:rPr lang="it-IT" sz="2200" dirty="0">
                <a:solidFill>
                  <a:srgbClr val="222A35"/>
                </a:solidFill>
                <a:latin typeface="Arial" panose="020B0604020202020204" pitchFamily="34" charset="0"/>
                <a:cs typeface="Arial" panose="020B0604020202020204" pitchFamily="34" charset="0"/>
              </a:rPr>
              <a:t>non è prevista la consultazione di operatori economici, perché la S.A. contratta con l’unico operatore interpellato. La trattativa è nella discrezionalità dell’Amministrazione (es. consultazione listini prezzi, affidamenti già disposti, ecc.)</a:t>
            </a:r>
          </a:p>
          <a:p>
            <a:endParaRPr lang="it-IT" sz="2200" b="1" dirty="0">
              <a:solidFill>
                <a:srgbClr val="222A35"/>
              </a:solidFill>
              <a:latin typeface="Arial" panose="020B0604020202020204" pitchFamily="34" charset="0"/>
              <a:cs typeface="Arial" panose="020B0604020202020204" pitchFamily="34" charset="0"/>
            </a:endParaRPr>
          </a:p>
          <a:p>
            <a:r>
              <a:rPr lang="it-IT" sz="2200" b="1" dirty="0">
                <a:solidFill>
                  <a:srgbClr val="222A35"/>
                </a:solidFill>
                <a:latin typeface="Arial" panose="020B0604020202020204" pitchFamily="34" charset="0"/>
                <a:cs typeface="Arial" panose="020B0604020202020204" pitchFamily="34" charset="0"/>
              </a:rPr>
              <a:t>MEDIATO: </a:t>
            </a:r>
            <a:r>
              <a:rPr lang="it-IT" sz="2200" dirty="0">
                <a:solidFill>
                  <a:srgbClr val="222A35"/>
                </a:solidFill>
                <a:latin typeface="Arial" panose="020B0604020202020204" pitchFamily="34" charset="0"/>
                <a:cs typeface="Arial" panose="020B0604020202020204" pitchFamily="34" charset="0"/>
              </a:rPr>
              <a:t>la S.A. contatta più operatori economici, ma non è previsto un criterio di aggiudicazione in senso stretto. La scelta degli operatori è rimessa alla discrezionalità, ma l’affidamento resta diretto</a:t>
            </a:r>
          </a:p>
          <a:p>
            <a:endParaRPr lang="it-IT" sz="2200" dirty="0">
              <a:solidFill>
                <a:srgbClr val="222A35"/>
              </a:solidFill>
              <a:latin typeface="Arial" panose="020B0604020202020204" pitchFamily="34" charset="0"/>
              <a:cs typeface="Arial" panose="020B0604020202020204" pitchFamily="34" charset="0"/>
            </a:endParaRPr>
          </a:p>
          <a:p>
            <a:r>
              <a:rPr lang="it-IT" sz="2200" dirty="0">
                <a:solidFill>
                  <a:srgbClr val="222A35"/>
                </a:solidFill>
                <a:latin typeface="Arial" panose="020B0604020202020204" pitchFamily="34" charset="0"/>
                <a:cs typeface="Arial" panose="020B0604020202020204" pitchFamily="34" charset="0"/>
              </a:rPr>
              <a:t>In entrambi i casi, le differenze sono apprezzabili in rapporto alla procedura negoziata che risponde ad un iter procedimentale predefinito dal Codice. </a:t>
            </a:r>
          </a:p>
          <a:p>
            <a:endParaRPr lang="it-IT" sz="2200" b="1" dirty="0">
              <a:solidFill>
                <a:srgbClr val="222A35"/>
              </a:solidFill>
            </a:endParaRPr>
          </a:p>
          <a:p>
            <a:endParaRPr lang="it-IT" sz="2200" dirty="0">
              <a:solidFill>
                <a:srgbClr val="222A35"/>
              </a:solidFill>
            </a:endParaRPr>
          </a:p>
          <a:p>
            <a:pPr algn="ctr"/>
            <a:endParaRPr lang="it-IT" sz="3200" dirty="0">
              <a:solidFill>
                <a:srgbClr val="222A35"/>
              </a:solidFill>
            </a:endParaRPr>
          </a:p>
        </p:txBody>
      </p:sp>
    </p:spTree>
    <p:extLst>
      <p:ext uri="{BB962C8B-B14F-4D97-AF65-F5344CB8AC3E}">
        <p14:creationId xmlns:p14="http://schemas.microsoft.com/office/powerpoint/2010/main" val="1557959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sz="4400" b="1" dirty="0">
                <a:solidFill>
                  <a:schemeClr val="bg1">
                    <a:lumMod val="95000"/>
                  </a:schemeClr>
                </a:solidFill>
                <a:latin typeface="Arial" panose="020B0604020202020204" pitchFamily="34" charset="0"/>
                <a:cs typeface="Arial" panose="020B0604020202020204" pitchFamily="34" charset="0"/>
              </a:rPr>
              <a:t>Semplificazione nella disciplina degli affidamenti sottosoglia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EC121769-E934-A4E5-230D-C2DBA616F375}"/>
              </a:ext>
            </a:extLst>
          </p:cNvPr>
          <p:cNvSpPr txBox="1">
            <a:spLocks/>
          </p:cNvSpPr>
          <p:nvPr/>
        </p:nvSpPr>
        <p:spPr>
          <a:xfrm>
            <a:off x="8228" y="1394005"/>
            <a:ext cx="11999996" cy="460279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1600" dirty="0">
                <a:effectLst/>
                <a:latin typeface="Arial" panose="020B0604020202020204" pitchFamily="34" charset="0"/>
                <a:cs typeface="Arial" panose="020B0604020202020204" pitchFamily="34" charset="0"/>
              </a:rPr>
              <a:t>Art. 50, comma 4: libera scelta fra prezzo più basso ed offerto economicamente più vantaggiosa (in procedure n</a:t>
            </a:r>
            <a:r>
              <a:rPr lang="it-IT" sz="1600" dirty="0">
                <a:latin typeface="Arial" panose="020B0604020202020204" pitchFamily="34" charset="0"/>
                <a:cs typeface="Arial" panose="020B0604020202020204" pitchFamily="34" charset="0"/>
              </a:rPr>
              <a:t>egoziate)</a:t>
            </a:r>
          </a:p>
          <a:p>
            <a:pPr>
              <a:lnSpc>
                <a:spcPct val="150000"/>
              </a:lnSpc>
            </a:pPr>
            <a:r>
              <a:rPr lang="it-IT" sz="1600" dirty="0">
                <a:effectLst/>
                <a:latin typeface="Arial" panose="020B0604020202020204" pitchFamily="34" charset="0"/>
                <a:cs typeface="Arial" panose="020B0604020202020204" pitchFamily="34" charset="0"/>
              </a:rPr>
              <a:t>Art. 50, comma 6: possibilità di procedere all’esecuzione anticipata del contratto anche </a:t>
            </a:r>
            <a:r>
              <a:rPr lang="it-IT" sz="1600" dirty="0">
                <a:latin typeface="Arial" panose="020B0604020202020204" pitchFamily="34" charset="0"/>
                <a:cs typeface="Arial" panose="020B0604020202020204" pitchFamily="34" charset="0"/>
              </a:rPr>
              <a:t>in assenza di ragioni d’urgenza (in caso di mancata stipula, l’operatore ha diritto al rimborso per le prestazioni eseguite)</a:t>
            </a:r>
          </a:p>
          <a:p>
            <a:pPr>
              <a:lnSpc>
                <a:spcPct val="150000"/>
              </a:lnSpc>
            </a:pPr>
            <a:r>
              <a:rPr lang="it-IT" sz="1600" dirty="0">
                <a:effectLst/>
                <a:latin typeface="Arial" panose="020B0604020202020204" pitchFamily="34" charset="0"/>
                <a:cs typeface="Arial" panose="020B0604020202020204" pitchFamily="34" charset="0"/>
              </a:rPr>
              <a:t>Art. 50, comma 7: il certificato di collaudo può </a:t>
            </a:r>
            <a:r>
              <a:rPr lang="it-IT" sz="1600" dirty="0">
                <a:latin typeface="Arial" panose="020B0604020202020204" pitchFamily="34" charset="0"/>
                <a:cs typeface="Arial" panose="020B0604020202020204" pitchFamily="34" charset="0"/>
              </a:rPr>
              <a:t>essere sostituito con il certificato di regolare esecuzione rilasciato dal direttore dei lavori o dal RUP</a:t>
            </a:r>
          </a:p>
          <a:p>
            <a:pPr>
              <a:lnSpc>
                <a:spcPct val="150000"/>
              </a:lnSpc>
            </a:pPr>
            <a:r>
              <a:rPr lang="it-IT" sz="1600" dirty="0">
                <a:latin typeface="Arial" panose="020B0604020202020204" pitchFamily="34" charset="0"/>
                <a:cs typeface="Arial" panose="020B0604020202020204" pitchFamily="34" charset="0"/>
              </a:rPr>
              <a:t>Art. 51: alla commissione giudicatrice può partecipare il RUP, anche in qualità di presidente </a:t>
            </a:r>
          </a:p>
          <a:p>
            <a:pPr>
              <a:lnSpc>
                <a:spcPct val="150000"/>
              </a:lnSpc>
            </a:pPr>
            <a:r>
              <a:rPr lang="it-IT" sz="1600" dirty="0">
                <a:latin typeface="Arial" panose="020B0604020202020204" pitchFamily="34" charset="0"/>
                <a:cs typeface="Arial" panose="020B0604020202020204" pitchFamily="34" charset="0"/>
              </a:rPr>
              <a:t>Art. 52: attestazione dei requisiti con dichiarazione sostitutiva di atto di notorietà per affidamenti inferiori ai 40 mila euro</a:t>
            </a:r>
          </a:p>
          <a:p>
            <a:pPr>
              <a:lnSpc>
                <a:spcPct val="150000"/>
              </a:lnSpc>
            </a:pPr>
            <a:r>
              <a:rPr lang="it-IT" sz="1600" dirty="0">
                <a:latin typeface="Arial" panose="020B0604020202020204" pitchFamily="34" charset="0"/>
                <a:cs typeface="Arial" panose="020B0604020202020204" pitchFamily="34" charset="0"/>
              </a:rPr>
              <a:t>Art. 53: di norma non vengono richieste garanzie provvisorie, salvo esigenze particolari da formalizzare nella decisione di contrarre</a:t>
            </a:r>
          </a:p>
          <a:p>
            <a:pPr>
              <a:lnSpc>
                <a:spcPct val="150000"/>
              </a:lnSpc>
            </a:pPr>
            <a:r>
              <a:rPr lang="it-IT" sz="1600" dirty="0">
                <a:latin typeface="Arial" panose="020B0604020202020204" pitchFamily="34" charset="0"/>
                <a:cs typeface="Arial" panose="020B0604020202020204" pitchFamily="34" charset="0"/>
              </a:rPr>
              <a:t>Art. 55: stipula del contratto entro 30 giorni e inoperatività dei termini dilatori dell’art. 18, commi 2 e 3</a:t>
            </a:r>
          </a:p>
        </p:txBody>
      </p:sp>
    </p:spTree>
    <p:extLst>
      <p:ext uri="{BB962C8B-B14F-4D97-AF65-F5344CB8AC3E}">
        <p14:creationId xmlns:p14="http://schemas.microsoft.com/office/powerpoint/2010/main" val="3541532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sz="4400" b="1" dirty="0">
                <a:solidFill>
                  <a:schemeClr val="bg1">
                    <a:lumMod val="95000"/>
                  </a:schemeClr>
                </a:solidFill>
                <a:latin typeface="Arial" panose="020B0604020202020204" pitchFamily="34" charset="0"/>
                <a:cs typeface="Arial" panose="020B0604020202020204" pitchFamily="34" charset="0"/>
              </a:rPr>
              <a:t>Contrappesi </a:t>
            </a:r>
            <a:r>
              <a:rPr lang="it-IT" b="1" dirty="0">
                <a:solidFill>
                  <a:schemeClr val="bg1">
                    <a:lumMod val="95000"/>
                  </a:schemeClr>
                </a:solidFill>
                <a:latin typeface="Arial" panose="020B0604020202020204" pitchFamily="34" charset="0"/>
                <a:cs typeface="Arial" panose="020B0604020202020204" pitchFamily="34" charset="0"/>
              </a:rPr>
              <a:t>all’elasticità della disciplina sottosoglia</a:t>
            </a:r>
            <a:endParaRPr lang="it-IT" sz="4400" b="1" dirty="0">
              <a:solidFill>
                <a:schemeClr val="bg1">
                  <a:lumMod val="95000"/>
                </a:schemeClr>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EC121769-E934-A4E5-230D-C2DBA616F375}"/>
              </a:ext>
            </a:extLst>
          </p:cNvPr>
          <p:cNvSpPr txBox="1">
            <a:spLocks/>
          </p:cNvSpPr>
          <p:nvPr/>
        </p:nvSpPr>
        <p:spPr>
          <a:xfrm>
            <a:off x="8228" y="1537656"/>
            <a:ext cx="11999996" cy="460279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ctr">
              <a:lnSpc>
                <a:spcPct val="150000"/>
              </a:lnSpc>
            </a:pPr>
            <a:r>
              <a:rPr lang="it-IT" b="1" dirty="0">
                <a:effectLst/>
                <a:latin typeface="Arial" panose="020B0604020202020204" pitchFamily="34" charset="0"/>
                <a:cs typeface="Arial" panose="020B0604020202020204" pitchFamily="34" charset="0"/>
              </a:rPr>
              <a:t>Art. 17 – La decisione di contrarre</a:t>
            </a:r>
          </a:p>
          <a:p>
            <a:pPr>
              <a:lnSpc>
                <a:spcPct val="150000"/>
              </a:lnSpc>
            </a:pPr>
            <a:r>
              <a:rPr lang="it-IT" dirty="0">
                <a:effectLst/>
                <a:latin typeface="Arial" panose="020B0604020202020204" pitchFamily="34" charset="0"/>
                <a:cs typeface="Arial" panose="020B0604020202020204" pitchFamily="34" charset="0"/>
              </a:rPr>
              <a:t>1. </a:t>
            </a:r>
            <a:r>
              <a:rPr lang="it-IT" u="sng" dirty="0">
                <a:effectLst/>
                <a:latin typeface="Arial" panose="020B0604020202020204" pitchFamily="34" charset="0"/>
                <a:cs typeface="Arial" panose="020B0604020202020204" pitchFamily="34" charset="0"/>
              </a:rPr>
              <a:t>Prima</a:t>
            </a:r>
            <a:r>
              <a:rPr lang="it-IT" dirty="0">
                <a:effectLst/>
                <a:latin typeface="Arial" panose="020B0604020202020204" pitchFamily="34" charset="0"/>
                <a:cs typeface="Arial" panose="020B0604020202020204" pitchFamily="34" charset="0"/>
              </a:rPr>
              <a:t> dell’avvio delle procedure di affidamento dei contratti pubblici le stazioni appaltanti e gli enti concedenti, con apposito atto, adottano </a:t>
            </a:r>
            <a:r>
              <a:rPr lang="it-IT" b="1" u="sng" dirty="0">
                <a:effectLst/>
                <a:latin typeface="Arial" panose="020B0604020202020204" pitchFamily="34" charset="0"/>
                <a:cs typeface="Arial" panose="020B0604020202020204" pitchFamily="34" charset="0"/>
              </a:rPr>
              <a:t>la decisione di contrarre </a:t>
            </a:r>
            <a:r>
              <a:rPr lang="it-IT" dirty="0">
                <a:effectLst/>
                <a:latin typeface="Arial" panose="020B0604020202020204" pitchFamily="34" charset="0"/>
                <a:cs typeface="Arial" panose="020B0604020202020204" pitchFamily="34" charset="0"/>
              </a:rPr>
              <a:t>individuando gli elementi </a:t>
            </a:r>
            <a:r>
              <a:rPr lang="it-IT" b="1" dirty="0">
                <a:effectLst/>
                <a:latin typeface="Arial" panose="020B0604020202020204" pitchFamily="34" charset="0"/>
                <a:cs typeface="Arial" panose="020B0604020202020204" pitchFamily="34" charset="0"/>
              </a:rPr>
              <a:t>essenziali del contratto </a:t>
            </a:r>
            <a:r>
              <a:rPr lang="it-IT" dirty="0">
                <a:effectLst/>
                <a:latin typeface="Arial" panose="020B0604020202020204" pitchFamily="34" charset="0"/>
                <a:cs typeface="Arial" panose="020B0604020202020204" pitchFamily="34" charset="0"/>
              </a:rPr>
              <a:t>e </a:t>
            </a:r>
            <a:r>
              <a:rPr lang="it-IT" b="1" dirty="0">
                <a:effectLst/>
                <a:latin typeface="Arial" panose="020B0604020202020204" pitchFamily="34" charset="0"/>
                <a:cs typeface="Arial" panose="020B0604020202020204" pitchFamily="34" charset="0"/>
              </a:rPr>
              <a:t>i criteri di selezione </a:t>
            </a:r>
            <a:r>
              <a:rPr lang="it-IT" dirty="0">
                <a:effectLst/>
                <a:latin typeface="Arial" panose="020B0604020202020204" pitchFamily="34" charset="0"/>
                <a:cs typeface="Arial" panose="020B0604020202020204" pitchFamily="34" charset="0"/>
              </a:rPr>
              <a:t>degli </a:t>
            </a:r>
            <a:r>
              <a:rPr lang="it-IT" u="sng" dirty="0">
                <a:effectLst/>
                <a:latin typeface="Arial" panose="020B0604020202020204" pitchFamily="34" charset="0"/>
                <a:cs typeface="Arial" panose="020B0604020202020204" pitchFamily="34" charset="0"/>
              </a:rPr>
              <a:t>operatori</a:t>
            </a:r>
            <a:r>
              <a:rPr lang="it-IT" dirty="0">
                <a:effectLst/>
                <a:latin typeface="Arial" panose="020B0604020202020204" pitchFamily="34" charset="0"/>
                <a:cs typeface="Arial" panose="020B0604020202020204" pitchFamily="34" charset="0"/>
              </a:rPr>
              <a:t> economici e </a:t>
            </a:r>
            <a:r>
              <a:rPr lang="it-IT" u="sng" dirty="0">
                <a:effectLst/>
                <a:latin typeface="Arial" panose="020B0604020202020204" pitchFamily="34" charset="0"/>
                <a:cs typeface="Arial" panose="020B0604020202020204" pitchFamily="34" charset="0"/>
              </a:rPr>
              <a:t>delle offerte. </a:t>
            </a:r>
          </a:p>
          <a:p>
            <a:pPr>
              <a:lnSpc>
                <a:spcPct val="150000"/>
              </a:lnSpc>
            </a:pPr>
            <a:r>
              <a:rPr lang="it-IT" dirty="0">
                <a:effectLst/>
                <a:latin typeface="Arial" panose="020B0604020202020204" pitchFamily="34" charset="0"/>
                <a:cs typeface="Arial" panose="020B0604020202020204" pitchFamily="34" charset="0"/>
              </a:rPr>
              <a:t>2. </a:t>
            </a:r>
            <a:r>
              <a:rPr lang="it-IT" b="1" u="sng" dirty="0">
                <a:effectLst/>
                <a:latin typeface="Arial" panose="020B0604020202020204" pitchFamily="34" charset="0"/>
                <a:cs typeface="Arial" panose="020B0604020202020204" pitchFamily="34" charset="0"/>
              </a:rPr>
              <a:t>In caso di affidamento diretto</a:t>
            </a:r>
            <a:r>
              <a:rPr lang="it-IT" dirty="0">
                <a:effectLst/>
                <a:latin typeface="Arial" panose="020B0604020202020204" pitchFamily="34" charset="0"/>
                <a:cs typeface="Arial" panose="020B0604020202020204" pitchFamily="34" charset="0"/>
              </a:rPr>
              <a:t>, l’atto di cui al comma 1 individua </a:t>
            </a:r>
            <a:r>
              <a:rPr lang="it-IT" b="1" dirty="0">
                <a:effectLst/>
                <a:latin typeface="Arial" panose="020B0604020202020204" pitchFamily="34" charset="0"/>
                <a:cs typeface="Arial" panose="020B0604020202020204" pitchFamily="34" charset="0"/>
              </a:rPr>
              <a:t>l’oggetto</a:t>
            </a:r>
            <a:r>
              <a:rPr lang="it-IT" dirty="0">
                <a:effectLst/>
                <a:latin typeface="Arial" panose="020B0604020202020204" pitchFamily="34" charset="0"/>
                <a:cs typeface="Arial" panose="020B0604020202020204" pitchFamily="34" charset="0"/>
              </a:rPr>
              <a:t>, </a:t>
            </a:r>
            <a:r>
              <a:rPr lang="it-IT" b="1" dirty="0">
                <a:effectLst/>
                <a:latin typeface="Arial" panose="020B0604020202020204" pitchFamily="34" charset="0"/>
                <a:cs typeface="Arial" panose="020B0604020202020204" pitchFamily="34" charset="0"/>
              </a:rPr>
              <a:t>l’importo</a:t>
            </a:r>
            <a:r>
              <a:rPr lang="it-IT" dirty="0">
                <a:effectLst/>
                <a:latin typeface="Arial" panose="020B0604020202020204" pitchFamily="34" charset="0"/>
                <a:cs typeface="Arial" panose="020B0604020202020204" pitchFamily="34" charset="0"/>
              </a:rPr>
              <a:t> e il </a:t>
            </a:r>
            <a:r>
              <a:rPr lang="it-IT" b="1" dirty="0">
                <a:effectLst/>
                <a:latin typeface="Arial" panose="020B0604020202020204" pitchFamily="34" charset="0"/>
                <a:cs typeface="Arial" panose="020B0604020202020204" pitchFamily="34" charset="0"/>
              </a:rPr>
              <a:t>contraente</a:t>
            </a:r>
            <a:r>
              <a:rPr lang="it-IT" dirty="0">
                <a:effectLst/>
                <a:latin typeface="Arial" panose="020B0604020202020204" pitchFamily="34" charset="0"/>
                <a:cs typeface="Arial" panose="020B0604020202020204" pitchFamily="34" charset="0"/>
              </a:rPr>
              <a:t>, unitamente alle </a:t>
            </a:r>
            <a:r>
              <a:rPr lang="it-IT" b="1" u="sng" dirty="0">
                <a:effectLst/>
                <a:latin typeface="Arial" panose="020B0604020202020204" pitchFamily="34" charset="0"/>
                <a:cs typeface="Arial" panose="020B0604020202020204" pitchFamily="34" charset="0"/>
              </a:rPr>
              <a:t>ragioni della sua scelta</a:t>
            </a:r>
            <a:r>
              <a:rPr lang="it-IT" dirty="0">
                <a:effectLst/>
                <a:latin typeface="Arial" panose="020B0604020202020204" pitchFamily="34" charset="0"/>
                <a:cs typeface="Arial" panose="020B0604020202020204" pitchFamily="34" charset="0"/>
              </a:rPr>
              <a:t>, ai requisiti di carattere generale e, se necessari, a quelli inerenti alla capacità economico-finanziaria e tecnico-professionale. </a:t>
            </a:r>
          </a:p>
          <a:p>
            <a:pPr marL="0" indent="0">
              <a:lnSpc>
                <a:spcPct val="150000"/>
              </a:lnSpc>
              <a:buNone/>
            </a:pPr>
            <a:endParaRPr 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31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sz="4400" b="1" dirty="0">
                <a:solidFill>
                  <a:schemeClr val="bg1">
                    <a:lumMod val="95000"/>
                  </a:schemeClr>
                </a:solidFill>
                <a:latin typeface="Arial" panose="020B0604020202020204" pitchFamily="34" charset="0"/>
                <a:cs typeface="Arial" panose="020B0604020202020204" pitchFamily="34" charset="0"/>
              </a:rPr>
              <a:t>Contrappesi </a:t>
            </a:r>
            <a:r>
              <a:rPr lang="it-IT" b="1" dirty="0">
                <a:solidFill>
                  <a:schemeClr val="bg1">
                    <a:lumMod val="95000"/>
                  </a:schemeClr>
                </a:solidFill>
                <a:latin typeface="Arial" panose="020B0604020202020204" pitchFamily="34" charset="0"/>
                <a:cs typeface="Arial" panose="020B0604020202020204" pitchFamily="34" charset="0"/>
              </a:rPr>
              <a:t>all’elasticità della disciplina sottosoglia</a:t>
            </a:r>
            <a:endParaRPr lang="it-IT" sz="4400" b="1" dirty="0">
              <a:solidFill>
                <a:schemeClr val="bg1">
                  <a:lumMod val="95000"/>
                </a:schemeClr>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EC121769-E934-A4E5-230D-C2DBA616F375}"/>
              </a:ext>
            </a:extLst>
          </p:cNvPr>
          <p:cNvSpPr txBox="1">
            <a:spLocks/>
          </p:cNvSpPr>
          <p:nvPr/>
        </p:nvSpPr>
        <p:spPr>
          <a:xfrm>
            <a:off x="244929" y="2118802"/>
            <a:ext cx="11999996" cy="4602796"/>
          </a:xfrm>
          <a:prstGeom prst="rect">
            <a:avLst/>
          </a:prstGeom>
        </p:spPr>
        <p:txBody>
          <a:bodyPr>
            <a:no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3600" dirty="0">
                <a:effectLst/>
                <a:latin typeface="Arial" panose="020B0604020202020204" pitchFamily="34" charset="0"/>
                <a:cs typeface="Arial" panose="020B0604020202020204" pitchFamily="34" charset="0"/>
              </a:rPr>
              <a:t>Art. 50, comma 9, oneri di pubblicità dell’art. 85 </a:t>
            </a:r>
          </a:p>
          <a:p>
            <a:pPr>
              <a:lnSpc>
                <a:spcPct val="150000"/>
              </a:lnSpc>
            </a:pPr>
            <a:r>
              <a:rPr lang="it-IT" sz="3600" dirty="0">
                <a:latin typeface="Arial" panose="020B0604020202020204" pitchFamily="34" charset="0"/>
                <a:cs typeface="Arial" panose="020B0604020202020204" pitchFamily="34" charset="0"/>
              </a:rPr>
              <a:t>Art. 49 sul principio di rotazione</a:t>
            </a:r>
            <a:endParaRPr lang="it-IT" sz="3600" dirty="0">
              <a:effectLst/>
              <a:latin typeface="Arial" panose="020B0604020202020204" pitchFamily="34" charset="0"/>
              <a:cs typeface="Arial" panose="020B0604020202020204" pitchFamily="34" charset="0"/>
            </a:endParaRPr>
          </a:p>
          <a:p>
            <a:pPr marL="0" indent="0">
              <a:lnSpc>
                <a:spcPct val="150000"/>
              </a:lnSpc>
              <a:buNone/>
            </a:pPr>
            <a:endParaRPr 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720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Gli affidamenti sotto soglia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4647426"/>
          </a:xfrm>
          <a:prstGeom prst="rect">
            <a:avLst/>
          </a:prstGeom>
          <a:noFill/>
        </p:spPr>
        <p:txBody>
          <a:bodyPr wrap="square" rtlCol="0">
            <a:spAutoFit/>
          </a:bodyPr>
          <a:lstStyle/>
          <a:p>
            <a:pPr algn="ctr"/>
            <a:r>
              <a:rPr lang="it-IT" sz="3200" b="1" dirty="0">
                <a:solidFill>
                  <a:srgbClr val="222A35"/>
                </a:solidFill>
                <a:latin typeface="Arial" panose="020B0604020202020204" pitchFamily="34" charset="0"/>
                <a:cs typeface="Arial" panose="020B0604020202020204" pitchFamily="34" charset="0"/>
              </a:rPr>
              <a:t>IL PRINCIPIO DI ROTAZIONE</a:t>
            </a:r>
          </a:p>
          <a:p>
            <a:pPr algn="ctr"/>
            <a:endParaRPr lang="it-IT" sz="3200" b="1" dirty="0">
              <a:solidFill>
                <a:srgbClr val="222A35"/>
              </a:solidFill>
              <a:latin typeface="Arial" panose="020B0604020202020204" pitchFamily="34" charset="0"/>
              <a:cs typeface="Arial" panose="020B0604020202020204" pitchFamily="34" charset="0"/>
            </a:endParaRPr>
          </a:p>
          <a:p>
            <a:pPr algn="just"/>
            <a:r>
              <a:rPr lang="it-IT" sz="2000" dirty="0">
                <a:solidFill>
                  <a:srgbClr val="222A35"/>
                </a:solidFill>
                <a:latin typeface="Arial" panose="020B0604020202020204" pitchFamily="34" charset="0"/>
                <a:cs typeface="Arial" panose="020B0604020202020204" pitchFamily="34" charset="0"/>
              </a:rPr>
              <a:t>Espressivo delle esigenze di tutela della concorrenza, ha trovato una più compiuta definizione nell’art. 36 del vecchio Codice dei contratti pubblici grazie al decreto correttivo n. 56/2017 che lo declina in rapporto </a:t>
            </a:r>
            <a:r>
              <a:rPr lang="it-IT" sz="2000" u="sng" dirty="0">
                <a:solidFill>
                  <a:srgbClr val="222A35"/>
                </a:solidFill>
                <a:latin typeface="Arial" panose="020B0604020202020204" pitchFamily="34" charset="0"/>
                <a:cs typeface="Arial" panose="020B0604020202020204" pitchFamily="34" charset="0"/>
              </a:rPr>
              <a:t>agli affidamenti e agli inviti</a:t>
            </a:r>
            <a:r>
              <a:rPr lang="it-IT" sz="2000" dirty="0">
                <a:solidFill>
                  <a:srgbClr val="222A35"/>
                </a:solidFill>
                <a:latin typeface="Arial" panose="020B0604020202020204" pitchFamily="34" charset="0"/>
                <a:cs typeface="Arial" panose="020B0604020202020204" pitchFamily="34" charset="0"/>
              </a:rPr>
              <a:t>. </a:t>
            </a:r>
          </a:p>
          <a:p>
            <a:pPr algn="just"/>
            <a:endParaRPr lang="it-IT" sz="2000" dirty="0">
              <a:solidFill>
                <a:srgbClr val="222A35"/>
              </a:solidFill>
              <a:latin typeface="Arial" panose="020B0604020202020204" pitchFamily="34" charset="0"/>
              <a:cs typeface="Arial" panose="020B0604020202020204" pitchFamily="34" charset="0"/>
            </a:endParaRPr>
          </a:p>
          <a:p>
            <a:pPr algn="just"/>
            <a:r>
              <a:rPr lang="it-IT" sz="2000" dirty="0">
                <a:solidFill>
                  <a:srgbClr val="222A35"/>
                </a:solidFill>
                <a:latin typeface="Arial" panose="020B0604020202020204" pitchFamily="34" charset="0"/>
                <a:cs typeface="Arial" panose="020B0604020202020204" pitchFamily="34" charset="0"/>
              </a:rPr>
              <a:t>Finalizzato ad evitare il consolidamento dei rapporti fra una P.A. e un operatore: par condicio e avvicendamento</a:t>
            </a:r>
          </a:p>
          <a:p>
            <a:pPr algn="just"/>
            <a:endParaRPr lang="it-IT" sz="2000" dirty="0">
              <a:solidFill>
                <a:srgbClr val="222A35"/>
              </a:solidFill>
              <a:latin typeface="Arial" panose="020B0604020202020204" pitchFamily="34" charset="0"/>
              <a:cs typeface="Arial" panose="020B0604020202020204" pitchFamily="34" charset="0"/>
            </a:endParaRPr>
          </a:p>
          <a:p>
            <a:pPr algn="just"/>
            <a:r>
              <a:rPr lang="it-IT" sz="2000" dirty="0">
                <a:solidFill>
                  <a:srgbClr val="222A35"/>
                </a:solidFill>
                <a:latin typeface="Arial" panose="020B0604020202020204" pitchFamily="34" charset="0"/>
                <a:cs typeface="Arial" panose="020B0604020202020204" pitchFamily="34" charset="0"/>
              </a:rPr>
              <a:t>Profilo oggettivo: il principio opera solo quando l’affidamento precedente e successivo rientrano nello stesso settore merceologico, nella stessa categoria di opere o nello stesso settore di servizi</a:t>
            </a:r>
          </a:p>
          <a:p>
            <a:pPr algn="just"/>
            <a:r>
              <a:rPr lang="it-IT" sz="2000" dirty="0">
                <a:solidFill>
                  <a:srgbClr val="222A35"/>
                </a:solidFill>
                <a:latin typeface="Arial" panose="020B0604020202020204" pitchFamily="34" charset="0"/>
                <a:cs typeface="Arial" panose="020B0604020202020204" pitchFamily="34" charset="0"/>
              </a:rPr>
              <a:t>Profilo soggettivo: solo rispetto ad affidamenti di una S.A. nei confronti di un operatore</a:t>
            </a:r>
          </a:p>
          <a:p>
            <a:pPr algn="just"/>
            <a:endParaRPr lang="it-IT" sz="3200" dirty="0">
              <a:solidFill>
                <a:srgbClr val="222A35"/>
              </a:solidFill>
            </a:endParaRPr>
          </a:p>
        </p:txBody>
      </p:sp>
    </p:spTree>
    <p:extLst>
      <p:ext uri="{BB962C8B-B14F-4D97-AF65-F5344CB8AC3E}">
        <p14:creationId xmlns:p14="http://schemas.microsoft.com/office/powerpoint/2010/main" val="33874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Gli affidamenti sotto soglia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4893647"/>
          </a:xfrm>
          <a:prstGeom prst="rect">
            <a:avLst/>
          </a:prstGeom>
          <a:noFill/>
        </p:spPr>
        <p:txBody>
          <a:bodyPr wrap="square" rtlCol="0">
            <a:spAutoFit/>
          </a:bodyPr>
          <a:lstStyle/>
          <a:p>
            <a:pPr algn="ctr"/>
            <a:r>
              <a:rPr lang="it-IT" sz="3200" b="1" dirty="0">
                <a:solidFill>
                  <a:srgbClr val="222A35"/>
                </a:solidFill>
                <a:latin typeface="Arial" panose="020B0604020202020204" pitchFamily="34" charset="0"/>
                <a:cs typeface="Arial" panose="020B0604020202020204" pitchFamily="34" charset="0"/>
              </a:rPr>
              <a:t>Deroghe al principio di rotazione</a:t>
            </a:r>
          </a:p>
          <a:p>
            <a:pPr algn="just"/>
            <a:endParaRPr lang="it-IT" sz="2000" dirty="0">
              <a:solidFill>
                <a:srgbClr val="222A35"/>
              </a:solidFill>
              <a:latin typeface="Arial" panose="020B0604020202020204" pitchFamily="34" charset="0"/>
              <a:cs typeface="Arial" panose="020B0604020202020204" pitchFamily="34" charset="0"/>
            </a:endParaRPr>
          </a:p>
          <a:p>
            <a:pPr algn="just"/>
            <a:r>
              <a:rPr lang="it-IT" sz="2000" dirty="0">
                <a:solidFill>
                  <a:srgbClr val="222A35"/>
                </a:solidFill>
                <a:latin typeface="Arial" panose="020B0604020202020204" pitchFamily="34" charset="0"/>
                <a:cs typeface="Arial" panose="020B0604020202020204" pitchFamily="34" charset="0"/>
              </a:rPr>
              <a:t>«Tale principio comporta perciò, di norma, </a:t>
            </a:r>
            <a:r>
              <a:rPr lang="it-IT" sz="2000" u="sng" dirty="0">
                <a:solidFill>
                  <a:srgbClr val="222A35"/>
                </a:solidFill>
                <a:latin typeface="Arial" panose="020B0604020202020204" pitchFamily="34" charset="0"/>
                <a:cs typeface="Arial" panose="020B0604020202020204" pitchFamily="34" charset="0"/>
              </a:rPr>
              <a:t>il divieto </a:t>
            </a:r>
            <a:r>
              <a:rPr lang="it-IT" sz="2000" dirty="0">
                <a:solidFill>
                  <a:srgbClr val="222A35"/>
                </a:solidFill>
                <a:latin typeface="Arial" panose="020B0604020202020204" pitchFamily="34" charset="0"/>
                <a:cs typeface="Arial" panose="020B0604020202020204" pitchFamily="34" charset="0"/>
              </a:rPr>
              <a:t>di invito a procedure dirette all’assegnazione di un appalto, nei confronti del </a:t>
            </a:r>
            <a:r>
              <a:rPr lang="it-IT" sz="2000" u="sng" dirty="0">
                <a:solidFill>
                  <a:srgbClr val="222A35"/>
                </a:solidFill>
                <a:latin typeface="Arial" panose="020B0604020202020204" pitchFamily="34" charset="0"/>
                <a:cs typeface="Arial" panose="020B0604020202020204" pitchFamily="34" charset="0"/>
              </a:rPr>
              <a:t>contraente uscente</a:t>
            </a:r>
            <a:r>
              <a:rPr lang="it-IT" sz="2000" dirty="0">
                <a:solidFill>
                  <a:srgbClr val="222A35"/>
                </a:solidFill>
                <a:latin typeface="Arial" panose="020B0604020202020204" pitchFamily="34" charset="0"/>
                <a:cs typeface="Arial" panose="020B0604020202020204" pitchFamily="34" charset="0"/>
              </a:rPr>
              <a:t>, salvo che la stazione appaltante </a:t>
            </a:r>
            <a:r>
              <a:rPr lang="it-IT" sz="2000" u="sng" dirty="0">
                <a:solidFill>
                  <a:srgbClr val="222A35"/>
                </a:solidFill>
                <a:latin typeface="Arial" panose="020B0604020202020204" pitchFamily="34" charset="0"/>
                <a:cs typeface="Arial" panose="020B0604020202020204" pitchFamily="34" charset="0"/>
              </a:rPr>
              <a:t>fornisca adeguata, puntuale e rigorosa motivazione d</a:t>
            </a:r>
            <a:r>
              <a:rPr lang="it-IT" sz="2000" dirty="0">
                <a:solidFill>
                  <a:srgbClr val="222A35"/>
                </a:solidFill>
                <a:latin typeface="Arial" panose="020B0604020202020204" pitchFamily="34" charset="0"/>
                <a:cs typeface="Arial" panose="020B0604020202020204" pitchFamily="34" charset="0"/>
              </a:rPr>
              <a:t>elle ragioni che hanno indotto a derogarvi (facendo, in particolare, riferimento al </a:t>
            </a:r>
            <a:r>
              <a:rPr lang="it-IT" sz="2000" u="sng" dirty="0">
                <a:solidFill>
                  <a:srgbClr val="222A35"/>
                </a:solidFill>
                <a:latin typeface="Arial" panose="020B0604020202020204" pitchFamily="34" charset="0"/>
                <a:cs typeface="Arial" panose="020B0604020202020204" pitchFamily="34" charset="0"/>
              </a:rPr>
              <a:t>numero eventualmente circoscritto </a:t>
            </a:r>
            <a:r>
              <a:rPr lang="it-IT" sz="2000" dirty="0">
                <a:solidFill>
                  <a:srgbClr val="222A35"/>
                </a:solidFill>
                <a:latin typeface="Arial" panose="020B0604020202020204" pitchFamily="34" charset="0"/>
                <a:cs typeface="Arial" panose="020B0604020202020204" pitchFamily="34" charset="0"/>
              </a:rPr>
              <a:t>e non adeguato di operatori presenti sul mercato, al particolare e difficilmente replicabile </a:t>
            </a:r>
            <a:r>
              <a:rPr lang="it-IT" sz="2000" u="sng" dirty="0">
                <a:solidFill>
                  <a:srgbClr val="222A35"/>
                </a:solidFill>
                <a:latin typeface="Arial" panose="020B0604020202020204" pitchFamily="34" charset="0"/>
                <a:cs typeface="Arial" panose="020B0604020202020204" pitchFamily="34" charset="0"/>
              </a:rPr>
              <a:t>grado di soddisfazione maturato </a:t>
            </a:r>
            <a:r>
              <a:rPr lang="it-IT" sz="2000" dirty="0">
                <a:solidFill>
                  <a:srgbClr val="222A35"/>
                </a:solidFill>
                <a:latin typeface="Arial" panose="020B0604020202020204" pitchFamily="34" charset="0"/>
                <a:cs typeface="Arial" panose="020B0604020202020204" pitchFamily="34" charset="0"/>
              </a:rPr>
              <a:t>a conclusione del precedente rapporto contrattuale ovvero </a:t>
            </a:r>
            <a:r>
              <a:rPr lang="it-IT" sz="2000" u="sng" dirty="0">
                <a:solidFill>
                  <a:srgbClr val="222A35"/>
                </a:solidFill>
                <a:latin typeface="Arial" panose="020B0604020202020204" pitchFamily="34" charset="0"/>
                <a:cs typeface="Arial" panose="020B0604020202020204" pitchFamily="34" charset="0"/>
              </a:rPr>
              <a:t>al peculiare oggetto e alle specifiche caratteristiche del mercato</a:t>
            </a:r>
            <a:r>
              <a:rPr lang="it-IT" sz="2000" dirty="0">
                <a:solidFill>
                  <a:srgbClr val="222A35"/>
                </a:solidFill>
                <a:latin typeface="Arial" panose="020B0604020202020204" pitchFamily="34" charset="0"/>
                <a:cs typeface="Arial" panose="020B0604020202020204" pitchFamily="34" charset="0"/>
              </a:rPr>
              <a:t> di riferimento» (Consiglio di Stato, sez. V, 17 marzo 2021 n. 2292; Linee guida </a:t>
            </a:r>
            <a:r>
              <a:rPr lang="it-IT" sz="2000" dirty="0" err="1">
                <a:solidFill>
                  <a:srgbClr val="222A35"/>
                </a:solidFill>
                <a:latin typeface="Arial" panose="020B0604020202020204" pitchFamily="34" charset="0"/>
                <a:cs typeface="Arial" panose="020B0604020202020204" pitchFamily="34" charset="0"/>
              </a:rPr>
              <a:t>Anac</a:t>
            </a:r>
            <a:r>
              <a:rPr lang="it-IT" sz="2000" dirty="0">
                <a:solidFill>
                  <a:srgbClr val="222A35"/>
                </a:solidFill>
                <a:latin typeface="Arial" panose="020B0604020202020204" pitchFamily="34" charset="0"/>
                <a:cs typeface="Arial" panose="020B0604020202020204" pitchFamily="34" charset="0"/>
              </a:rPr>
              <a:t> n. 4)</a:t>
            </a:r>
          </a:p>
          <a:p>
            <a:pPr algn="ctr"/>
            <a:endParaRPr lang="it-IT" sz="2800" b="1" dirty="0">
              <a:solidFill>
                <a:srgbClr val="222A35"/>
              </a:solidFill>
              <a:latin typeface="Arial" panose="020B0604020202020204" pitchFamily="34" charset="0"/>
              <a:cs typeface="Arial" panose="020B0604020202020204" pitchFamily="34" charset="0"/>
            </a:endParaRPr>
          </a:p>
          <a:p>
            <a:pPr algn="just"/>
            <a:r>
              <a:rPr lang="it-IT" sz="2800" b="1" dirty="0">
                <a:solidFill>
                  <a:srgbClr val="222A35"/>
                </a:solidFill>
                <a:latin typeface="Arial" panose="020B0604020202020204" pitchFamily="34" charset="0"/>
                <a:cs typeface="Arial" panose="020B0604020202020204" pitchFamily="34" charset="0"/>
              </a:rPr>
              <a:t>Differenze fra operatori meramente invitati e operatore affidatario</a:t>
            </a:r>
          </a:p>
          <a:p>
            <a:pPr algn="ctr"/>
            <a:endParaRPr lang="it-IT" sz="2000" dirty="0">
              <a:solidFill>
                <a:srgbClr val="222A35"/>
              </a:solidFill>
            </a:endParaRPr>
          </a:p>
          <a:p>
            <a:pPr algn="just"/>
            <a:endParaRPr lang="it-IT" sz="3200" dirty="0">
              <a:solidFill>
                <a:srgbClr val="222A35"/>
              </a:solidFill>
            </a:endParaRPr>
          </a:p>
        </p:txBody>
      </p:sp>
    </p:spTree>
    <p:extLst>
      <p:ext uri="{BB962C8B-B14F-4D97-AF65-F5344CB8AC3E}">
        <p14:creationId xmlns:p14="http://schemas.microsoft.com/office/powerpoint/2010/main" val="95646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Il Codice dei contratti pubblici </a:t>
            </a:r>
            <a:br>
              <a:rPr lang="it-IT" dirty="0"/>
            </a:br>
            <a:r>
              <a:rPr lang="it-IT" dirty="0"/>
              <a:t>d.lgs. 31 marzo 2023, n. 36</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244928" y="1576487"/>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defRPr/>
            </a:pPr>
            <a:endParaRPr lang="it-IT" sz="2400" dirty="0">
              <a:solidFill>
                <a:srgbClr val="3F3F3F">
                  <a:lumMod val="50000"/>
                </a:srgbClr>
              </a:solidFill>
            </a:endParaRPr>
          </a:p>
          <a:p>
            <a:pPr>
              <a:defRPr/>
            </a:pPr>
            <a:r>
              <a:rPr lang="it-IT" sz="2400" dirty="0">
                <a:solidFill>
                  <a:srgbClr val="3F3F3F">
                    <a:lumMod val="50000"/>
                  </a:srgbClr>
                </a:solidFill>
              </a:rPr>
              <a:t>Tre obiettivi formalizzati:</a:t>
            </a:r>
          </a:p>
          <a:p>
            <a:pPr lvl="1">
              <a:defRPr/>
            </a:pPr>
            <a:r>
              <a:rPr lang="it-IT" sz="2400" dirty="0">
                <a:solidFill>
                  <a:srgbClr val="3F3F3F">
                    <a:lumMod val="50000"/>
                  </a:srgbClr>
                </a:solidFill>
              </a:rPr>
              <a:t>adeguamento al diritto europeo e ai principi della giurisprudenza;</a:t>
            </a:r>
          </a:p>
          <a:p>
            <a:pPr lvl="1">
              <a:defRPr/>
            </a:pPr>
            <a:r>
              <a:rPr lang="it-IT" sz="2400" dirty="0">
                <a:solidFill>
                  <a:srgbClr val="3F3F3F">
                    <a:lumMod val="50000"/>
                  </a:srgbClr>
                </a:solidFill>
              </a:rPr>
              <a:t>razionalizzazione, riordino e semplificazione della disciplina vigente;</a:t>
            </a:r>
          </a:p>
          <a:p>
            <a:pPr lvl="1">
              <a:defRPr/>
            </a:pPr>
            <a:r>
              <a:rPr lang="it-IT" sz="2400" dirty="0">
                <a:solidFill>
                  <a:srgbClr val="3F3F3F">
                    <a:lumMod val="50000"/>
                  </a:srgbClr>
                </a:solidFill>
              </a:rPr>
              <a:t>evitare l’avvio di procedure di infrazione da parte della Commissione europea e risoluzione di quelle avviate </a:t>
            </a:r>
          </a:p>
          <a:p>
            <a:pPr marL="431800" lvl="1" indent="0">
              <a:buNone/>
              <a:defRPr/>
            </a:pPr>
            <a:endParaRPr lang="it-IT" sz="2400" dirty="0">
              <a:solidFill>
                <a:srgbClr val="3F3F3F">
                  <a:lumMod val="50000"/>
                </a:srgbClr>
              </a:solidFill>
            </a:endParaRPr>
          </a:p>
          <a:p>
            <a:pPr>
              <a:defRPr/>
            </a:pPr>
            <a:r>
              <a:rPr lang="it-IT" sz="2400" dirty="0">
                <a:solidFill>
                  <a:srgbClr val="3F3F3F">
                    <a:lumMod val="50000"/>
                  </a:srgbClr>
                </a:solidFill>
              </a:rPr>
              <a:t>La riforma del Codice dei contratti pubblici costituisce altresì un obiettivo del Piano Nazionale di Ripresa e Resilienza (PNRR) – Riforme abilitanti</a:t>
            </a:r>
          </a:p>
          <a:p>
            <a:pPr>
              <a:defRPr/>
            </a:pPr>
            <a:endParaRPr lang="it-IT" sz="2400"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Tree>
    <p:extLst>
      <p:ext uri="{BB962C8B-B14F-4D97-AF65-F5344CB8AC3E}">
        <p14:creationId xmlns:p14="http://schemas.microsoft.com/office/powerpoint/2010/main" val="1200917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sz="4400" b="1" dirty="0">
                <a:solidFill>
                  <a:schemeClr val="bg1">
                    <a:lumMod val="95000"/>
                  </a:schemeClr>
                </a:solidFill>
                <a:latin typeface="Arial" panose="020B0604020202020204" pitchFamily="34" charset="0"/>
                <a:cs typeface="Arial" panose="020B0604020202020204" pitchFamily="34" charset="0"/>
              </a:rPr>
              <a:t>Il principio di rotazione rinnovato – art. 49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EC121769-E934-A4E5-230D-C2DBA616F375}"/>
              </a:ext>
            </a:extLst>
          </p:cNvPr>
          <p:cNvSpPr txBox="1">
            <a:spLocks/>
          </p:cNvSpPr>
          <p:nvPr/>
        </p:nvSpPr>
        <p:spPr>
          <a:xfrm>
            <a:off x="8228" y="1394004"/>
            <a:ext cx="12183772"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800" dirty="0">
                <a:effectLst/>
                <a:latin typeface="Arial" panose="020B0604020202020204" pitchFamily="34" charset="0"/>
                <a:cs typeface="Arial" panose="020B0604020202020204" pitchFamily="34" charset="0"/>
              </a:rPr>
              <a:t>1. Gli affidamenti di cui alla presente Parte avvengono nel rispetto del principio di rotazione. </a:t>
            </a:r>
          </a:p>
          <a:p>
            <a:pPr>
              <a:lnSpc>
                <a:spcPct val="150000"/>
              </a:lnSpc>
            </a:pPr>
            <a:r>
              <a:rPr lang="it-IT" sz="2800" dirty="0">
                <a:effectLst/>
                <a:latin typeface="Arial" panose="020B0604020202020204" pitchFamily="34" charset="0"/>
                <a:cs typeface="Arial" panose="020B0604020202020204" pitchFamily="34" charset="0"/>
              </a:rPr>
              <a:t>2. In applicazione del principio di rotazione è vietato l’affidamento o l’aggiudicazione di un appalto al </a:t>
            </a:r>
            <a:r>
              <a:rPr lang="it-IT" sz="2800" b="1" dirty="0">
                <a:effectLst/>
                <a:latin typeface="Arial" panose="020B0604020202020204" pitchFamily="34" charset="0"/>
                <a:cs typeface="Arial" panose="020B0604020202020204" pitchFamily="34" charset="0"/>
              </a:rPr>
              <a:t>contraente uscente </a:t>
            </a:r>
            <a:r>
              <a:rPr lang="it-IT" sz="2800" dirty="0">
                <a:effectLst/>
                <a:latin typeface="Arial" panose="020B0604020202020204" pitchFamily="34" charset="0"/>
                <a:cs typeface="Arial" panose="020B0604020202020204" pitchFamily="34" charset="0"/>
              </a:rPr>
              <a:t>nei casi in cui </a:t>
            </a:r>
            <a:r>
              <a:rPr lang="it-IT" sz="2800" u="sng" dirty="0">
                <a:effectLst/>
                <a:latin typeface="Arial" panose="020B0604020202020204" pitchFamily="34" charset="0"/>
                <a:cs typeface="Arial" panose="020B0604020202020204" pitchFamily="34" charset="0"/>
              </a:rPr>
              <a:t>due consecutivi affidamenti</a:t>
            </a:r>
            <a:r>
              <a:rPr lang="it-IT" sz="2800" dirty="0">
                <a:effectLst/>
                <a:latin typeface="Arial" panose="020B0604020202020204" pitchFamily="34" charset="0"/>
                <a:cs typeface="Arial" panose="020B0604020202020204" pitchFamily="34" charset="0"/>
              </a:rPr>
              <a:t> abbiano a oggetto una commessa rientrante nello stesso </a:t>
            </a:r>
            <a:r>
              <a:rPr lang="it-IT" sz="2800" b="1" dirty="0">
                <a:effectLst/>
                <a:latin typeface="Arial" panose="020B0604020202020204" pitchFamily="34" charset="0"/>
                <a:cs typeface="Arial" panose="020B0604020202020204" pitchFamily="34" charset="0"/>
              </a:rPr>
              <a:t>settore merceologico</a:t>
            </a:r>
            <a:r>
              <a:rPr lang="it-IT" sz="2800" dirty="0">
                <a:effectLst/>
                <a:latin typeface="Arial" panose="020B0604020202020204" pitchFamily="34" charset="0"/>
                <a:cs typeface="Arial" panose="020B0604020202020204" pitchFamily="34" charset="0"/>
              </a:rPr>
              <a:t>, oppure nella stessa </a:t>
            </a:r>
            <a:r>
              <a:rPr lang="it-IT" sz="2800" b="1" dirty="0">
                <a:effectLst/>
                <a:latin typeface="Arial" panose="020B0604020202020204" pitchFamily="34" charset="0"/>
                <a:cs typeface="Arial" panose="020B0604020202020204" pitchFamily="34" charset="0"/>
              </a:rPr>
              <a:t>categoria di opere</a:t>
            </a:r>
            <a:r>
              <a:rPr lang="it-IT" sz="2800" dirty="0">
                <a:effectLst/>
                <a:latin typeface="Arial" panose="020B0604020202020204" pitchFamily="34" charset="0"/>
                <a:cs typeface="Arial" panose="020B0604020202020204" pitchFamily="34" charset="0"/>
              </a:rPr>
              <a:t>, oppure nello stesso </a:t>
            </a:r>
            <a:r>
              <a:rPr lang="it-IT" sz="2800" b="1" dirty="0">
                <a:effectLst/>
                <a:latin typeface="Arial" panose="020B0604020202020204" pitchFamily="34" charset="0"/>
                <a:cs typeface="Arial" panose="020B0604020202020204" pitchFamily="34" charset="0"/>
              </a:rPr>
              <a:t>settore di servizi</a:t>
            </a:r>
            <a:r>
              <a:rPr lang="it-IT" sz="2800" dirty="0">
                <a:effectLst/>
                <a:latin typeface="Arial" panose="020B0604020202020204" pitchFamily="34" charset="0"/>
                <a:cs typeface="Arial" panose="020B0604020202020204" pitchFamily="34" charset="0"/>
              </a:rPr>
              <a:t>. </a:t>
            </a:r>
            <a:endParaRPr lang="it-IT" sz="28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2932482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sz="4400" b="1" dirty="0">
                <a:solidFill>
                  <a:schemeClr val="bg1">
                    <a:lumMod val="95000"/>
                  </a:schemeClr>
                </a:solidFill>
                <a:latin typeface="Arial" panose="020B0604020202020204" pitchFamily="34" charset="0"/>
                <a:cs typeface="Arial" panose="020B0604020202020204" pitchFamily="34" charset="0"/>
              </a:rPr>
              <a:t>Il principio di rotazione rinnovato – art. 49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EC121769-E934-A4E5-230D-C2DBA616F375}"/>
              </a:ext>
            </a:extLst>
          </p:cNvPr>
          <p:cNvSpPr txBox="1">
            <a:spLocks/>
          </p:cNvSpPr>
          <p:nvPr/>
        </p:nvSpPr>
        <p:spPr>
          <a:xfrm>
            <a:off x="8228" y="1394004"/>
            <a:ext cx="12183772" cy="5392041"/>
          </a:xfrm>
          <a:prstGeom prst="rect">
            <a:avLst/>
          </a:prstGeom>
        </p:spPr>
        <p:txBody>
          <a:bodyPr>
            <a:normAutofit fontScale="925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800" dirty="0">
                <a:effectLst/>
                <a:latin typeface="Arial" panose="020B0604020202020204" pitchFamily="34" charset="0"/>
                <a:cs typeface="Arial" panose="020B0604020202020204" pitchFamily="34" charset="0"/>
              </a:rPr>
              <a:t>3. La stazione appaltante può ripartire gli affidamenti in fasce in base al valore economico. In tale caso il divieto di affidamento o di aggiudicazione si applica con riferimento a ciascuna fascia, fatto salvo quanto previsto ai commi seguenti. </a:t>
            </a:r>
          </a:p>
          <a:p>
            <a:pPr>
              <a:lnSpc>
                <a:spcPct val="150000"/>
              </a:lnSpc>
            </a:pPr>
            <a:r>
              <a:rPr lang="it-IT" sz="2800" dirty="0">
                <a:effectLst/>
                <a:latin typeface="Arial" panose="020B0604020202020204" pitchFamily="34" charset="0"/>
                <a:cs typeface="Arial" panose="020B0604020202020204" pitchFamily="34" charset="0"/>
              </a:rPr>
              <a:t>4. In casi motivati con riferimento alla struttura del mercato e alla effettiva assenza di alternative, nonché di accurata esecuzione del precedente contratto, il contraente uscente può essere reinvitato o essere individuato quale affidatario diretto. </a:t>
            </a:r>
          </a:p>
          <a:p>
            <a:pPr>
              <a:lnSpc>
                <a:spcPct val="150000"/>
              </a:lnSpc>
            </a:pPr>
            <a:r>
              <a:rPr lang="it-IT" sz="2800" dirty="0">
                <a:effectLst/>
                <a:latin typeface="Arial" panose="020B0604020202020204" pitchFamily="34" charset="0"/>
                <a:cs typeface="Arial" panose="020B0604020202020204" pitchFamily="34" charset="0"/>
              </a:rPr>
              <a:t>. </a:t>
            </a:r>
            <a:endParaRPr lang="it-IT" sz="28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26721947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sz="4400" b="1" dirty="0">
                <a:solidFill>
                  <a:schemeClr val="bg1">
                    <a:lumMod val="95000"/>
                  </a:schemeClr>
                </a:solidFill>
                <a:latin typeface="Arial" panose="020B0604020202020204" pitchFamily="34" charset="0"/>
                <a:cs typeface="Arial" panose="020B0604020202020204" pitchFamily="34" charset="0"/>
              </a:rPr>
              <a:t>Il principio di rotazione rinnovato – art. 49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EC121769-E934-A4E5-230D-C2DBA616F375}"/>
              </a:ext>
            </a:extLst>
          </p:cNvPr>
          <p:cNvSpPr txBox="1">
            <a:spLocks/>
          </p:cNvSpPr>
          <p:nvPr/>
        </p:nvSpPr>
        <p:spPr>
          <a:xfrm>
            <a:off x="8228" y="1394004"/>
            <a:ext cx="12183772" cy="5392041"/>
          </a:xfrm>
          <a:prstGeom prst="rect">
            <a:avLst/>
          </a:prstGeom>
        </p:spPr>
        <p:txBody>
          <a:bodyPr>
            <a:normAutofit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800" dirty="0">
                <a:effectLst/>
                <a:latin typeface="Arial" panose="020B0604020202020204" pitchFamily="34" charset="0"/>
                <a:cs typeface="Arial" panose="020B0604020202020204" pitchFamily="34" charset="0"/>
              </a:rPr>
              <a:t>5. Per i contratti affidati con le procedure di cui all’articolo 50, comma 1, lettere c), d) ed e), le stazioni appaltanti non applicano il principio di rotazione quando </a:t>
            </a:r>
            <a:r>
              <a:rPr lang="it-IT" sz="2800" b="1" dirty="0">
                <a:effectLst/>
                <a:latin typeface="Arial" panose="020B0604020202020204" pitchFamily="34" charset="0"/>
                <a:cs typeface="Arial" panose="020B0604020202020204" pitchFamily="34" charset="0"/>
              </a:rPr>
              <a:t>l’indagine di mercato sia stata effettuata senza porre limiti al numero di operatori economici </a:t>
            </a:r>
            <a:r>
              <a:rPr lang="it-IT" sz="2800" dirty="0">
                <a:effectLst/>
                <a:latin typeface="Arial" panose="020B0604020202020204" pitchFamily="34" charset="0"/>
                <a:cs typeface="Arial" panose="020B0604020202020204" pitchFamily="34" charset="0"/>
              </a:rPr>
              <a:t>in possesso dei requisiti richiesti da invitare alla successiva procedura negoziata. </a:t>
            </a:r>
          </a:p>
          <a:p>
            <a:pPr>
              <a:lnSpc>
                <a:spcPct val="150000"/>
              </a:lnSpc>
            </a:pPr>
            <a:r>
              <a:rPr lang="it-IT" sz="2800" dirty="0">
                <a:effectLst/>
                <a:latin typeface="Arial" panose="020B0604020202020204" pitchFamily="34" charset="0"/>
                <a:cs typeface="Arial" panose="020B0604020202020204" pitchFamily="34" charset="0"/>
              </a:rPr>
              <a:t>6. È comunque </a:t>
            </a:r>
            <a:r>
              <a:rPr lang="it-IT" sz="2800" u="sng" dirty="0">
                <a:effectLst/>
                <a:latin typeface="Arial" panose="020B0604020202020204" pitchFamily="34" charset="0"/>
                <a:cs typeface="Arial" panose="020B0604020202020204" pitchFamily="34" charset="0"/>
              </a:rPr>
              <a:t>consentito</a:t>
            </a:r>
            <a:r>
              <a:rPr lang="it-IT" sz="2800" dirty="0">
                <a:effectLst/>
                <a:latin typeface="Arial" panose="020B0604020202020204" pitchFamily="34" charset="0"/>
                <a:cs typeface="Arial" panose="020B0604020202020204" pitchFamily="34" charset="0"/>
              </a:rPr>
              <a:t> derogare all’applicazione del principio di rotazione per gli affidamenti diretti di </a:t>
            </a:r>
            <a:r>
              <a:rPr lang="it-IT" sz="2800" u="sng" dirty="0">
                <a:effectLst/>
                <a:latin typeface="Arial" panose="020B0604020202020204" pitchFamily="34" charset="0"/>
                <a:cs typeface="Arial" panose="020B0604020202020204" pitchFamily="34" charset="0"/>
              </a:rPr>
              <a:t>importo inferiore a 5.000 euro</a:t>
            </a:r>
            <a:r>
              <a:rPr lang="it-IT" sz="2800" dirty="0">
                <a:effectLst/>
                <a:latin typeface="Arial" panose="020B0604020202020204" pitchFamily="34" charset="0"/>
                <a:cs typeface="Arial" panose="020B0604020202020204" pitchFamily="34" charset="0"/>
              </a:rPr>
              <a:t>. </a:t>
            </a:r>
          </a:p>
          <a:p>
            <a:pPr>
              <a:lnSpc>
                <a:spcPct val="150000"/>
              </a:lnSpc>
            </a:pPr>
            <a:r>
              <a:rPr lang="it-IT" sz="2800" dirty="0">
                <a:effectLst/>
                <a:latin typeface="Arial" panose="020B0604020202020204" pitchFamily="34" charset="0"/>
                <a:cs typeface="Arial" panose="020B0604020202020204" pitchFamily="34" charset="0"/>
              </a:rPr>
              <a:t>. </a:t>
            </a:r>
            <a:endParaRPr lang="it-IT" sz="28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796093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sz="4400" b="1" dirty="0">
                <a:solidFill>
                  <a:schemeClr val="bg1">
                    <a:lumMod val="95000"/>
                  </a:schemeClr>
                </a:solidFill>
                <a:latin typeface="Arial" panose="020B0604020202020204" pitchFamily="34" charset="0"/>
                <a:cs typeface="Arial" panose="020B0604020202020204" pitchFamily="34" charset="0"/>
              </a:rPr>
              <a:t>Il principio di rotazione rinnovato – art. 49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2" name="Segnaposto testo 2">
            <a:extLst>
              <a:ext uri="{FF2B5EF4-FFF2-40B4-BE49-F238E27FC236}">
                <a16:creationId xmlns:a16="http://schemas.microsoft.com/office/drawing/2014/main" id="{EC121769-E934-A4E5-230D-C2DBA616F375}"/>
              </a:ext>
            </a:extLst>
          </p:cNvPr>
          <p:cNvSpPr txBox="1">
            <a:spLocks/>
          </p:cNvSpPr>
          <p:nvPr/>
        </p:nvSpPr>
        <p:spPr>
          <a:xfrm>
            <a:off x="8228" y="1394004"/>
            <a:ext cx="12183772" cy="5392041"/>
          </a:xfrm>
          <a:prstGeom prst="rect">
            <a:avLst/>
          </a:prstGeom>
        </p:spPr>
        <p:txBody>
          <a:bodyPr>
            <a:normAutofit fontScale="925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50000"/>
              </a:lnSpc>
            </a:pPr>
            <a:r>
              <a:rPr lang="it-IT" sz="2800" dirty="0">
                <a:effectLst/>
                <a:latin typeface="Arial" panose="020B0604020202020204" pitchFamily="34" charset="0"/>
                <a:cs typeface="Arial" panose="020B0604020202020204" pitchFamily="34" charset="0"/>
              </a:rPr>
              <a:t>3. La stazione appaltante può ripartire gli affidamenti in fasce in base al valore economico. In tale caso il divieto di affidamento o di aggiudicazione si applica con riferimento a ciascuna fascia, fatto salvo quanto previsto ai commi seguenti. </a:t>
            </a:r>
          </a:p>
          <a:p>
            <a:pPr>
              <a:lnSpc>
                <a:spcPct val="150000"/>
              </a:lnSpc>
            </a:pPr>
            <a:r>
              <a:rPr lang="it-IT" sz="2800" dirty="0">
                <a:effectLst/>
                <a:latin typeface="Arial" panose="020B0604020202020204" pitchFamily="34" charset="0"/>
                <a:cs typeface="Arial" panose="020B0604020202020204" pitchFamily="34" charset="0"/>
              </a:rPr>
              <a:t>4. In casi motivati con riferimento alla struttura del mercato e alla effettiva assenza di alternative, nonché di accurata esecuzione del precedente contratto, il contraente uscente può essere reinvitato o essere individuato quale affidatario diretto. </a:t>
            </a:r>
          </a:p>
          <a:p>
            <a:pPr>
              <a:lnSpc>
                <a:spcPct val="150000"/>
              </a:lnSpc>
            </a:pPr>
            <a:r>
              <a:rPr lang="it-IT" sz="2800" dirty="0">
                <a:effectLst/>
                <a:latin typeface="Arial" panose="020B0604020202020204" pitchFamily="34" charset="0"/>
                <a:cs typeface="Arial" panose="020B0604020202020204" pitchFamily="34" charset="0"/>
              </a:rPr>
              <a:t>. </a:t>
            </a:r>
            <a:endParaRPr lang="it-IT" sz="2800"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Tree>
    <p:extLst>
      <p:ext uri="{BB962C8B-B14F-4D97-AF65-F5344CB8AC3E}">
        <p14:creationId xmlns:p14="http://schemas.microsoft.com/office/powerpoint/2010/main" val="1944292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066349"/>
            <a:ext cx="12313921"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endParaRPr lang="it-IT" sz="1800" kern="100" dirty="0">
              <a:ea typeface="Calibri" panose="020F0502020204030204" pitchFamily="34" charset="0"/>
              <a:cs typeface="Times New Roman" panose="02020603050405020304" pitchFamily="18" charset="0"/>
            </a:endParaRP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Art. 13. (Ambito di applicazione)</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Art. 14. (Soglie di rilevanza europea e metodi di calcolo dell’importo stimato degli appalti... contratti misti)</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Art. 15. (Responsabile unico del progetto (RUP))</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Art. 16. (Conflitto di interessi)</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Art. 17. (Fasi delle procedure di affidamento)</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Art. 18. (Il contratto e la sua stipulazione)</a:t>
            </a: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8692" y="523896"/>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ctr">
              <a:buNone/>
            </a:pPr>
            <a:r>
              <a:rPr lang="it-IT" sz="3200" b="1" kern="100" dirty="0">
                <a:effectLst/>
                <a:latin typeface="Calibri" panose="020F0502020204030204" pitchFamily="34" charset="0"/>
                <a:ea typeface="Calibri" panose="020F0502020204030204" pitchFamily="34" charset="0"/>
                <a:cs typeface="Times New Roman" panose="02020603050405020304" pitchFamily="18" charset="0"/>
              </a:rPr>
              <a:t>Titolo II </a:t>
            </a:r>
          </a:p>
          <a:p>
            <a:pPr marL="0" indent="0" algn="ctr">
              <a:buNone/>
            </a:pPr>
            <a:r>
              <a:rPr lang="it-IT" sz="3200" b="1" kern="100" dirty="0">
                <a:effectLst/>
                <a:latin typeface="Calibri" panose="020F0502020204030204" pitchFamily="34" charset="0"/>
                <a:ea typeface="Calibri" panose="020F0502020204030204" pitchFamily="34" charset="0"/>
                <a:cs typeface="Times New Roman" panose="02020603050405020304" pitchFamily="18" charset="0"/>
              </a:rPr>
              <a:t>L’ambito di applicazione, il responsabile unico e le fasi dell’affidamento</a:t>
            </a:r>
          </a:p>
          <a:p>
            <a:pPr algn="ctr"/>
            <a:endParaRPr lang="it-IT" sz="3200" dirty="0"/>
          </a:p>
        </p:txBody>
      </p:sp>
    </p:spTree>
    <p:extLst>
      <p:ext uri="{BB962C8B-B14F-4D97-AF65-F5344CB8AC3E}">
        <p14:creationId xmlns:p14="http://schemas.microsoft.com/office/powerpoint/2010/main" val="3156037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2" y="1288446"/>
            <a:ext cx="12313921"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b="0" i="0" u="none" strike="noStrike" dirty="0">
                <a:solidFill>
                  <a:srgbClr val="000000"/>
                </a:solidFill>
                <a:effectLst/>
                <a:latin typeface="Calibri" panose="020F0502020204030204" pitchFamily="34" charset="0"/>
              </a:rPr>
              <a:t>1. </a:t>
            </a:r>
            <a:r>
              <a:rPr lang="it-IT" b="0" i="0" u="sng" strike="noStrike" dirty="0">
                <a:solidFill>
                  <a:srgbClr val="000000"/>
                </a:solidFill>
                <a:effectLst/>
                <a:latin typeface="Calibri" panose="020F0502020204030204" pitchFamily="34" charset="0"/>
              </a:rPr>
              <a:t>Nel primo atto di avvio dell’intervento pubblico </a:t>
            </a:r>
            <a:r>
              <a:rPr lang="it-IT" b="0" i="0" u="none" strike="noStrike" dirty="0">
                <a:solidFill>
                  <a:srgbClr val="000000"/>
                </a:solidFill>
                <a:effectLst/>
                <a:latin typeface="Calibri" panose="020F0502020204030204" pitchFamily="34" charset="0"/>
              </a:rPr>
              <a:t>da realizzare mediante un contratto le stazioni appaltanti e gli enti concedenti nominano </a:t>
            </a:r>
            <a:r>
              <a:rPr lang="it-IT" b="0" i="0" u="sng" strike="noStrike" dirty="0">
                <a:solidFill>
                  <a:srgbClr val="000000"/>
                </a:solidFill>
                <a:effectLst/>
                <a:latin typeface="Calibri" panose="020F0502020204030204" pitchFamily="34" charset="0"/>
              </a:rPr>
              <a:t>nell’interesse proprio o di </a:t>
            </a:r>
            <a:r>
              <a:rPr lang="it-IT" b="1" i="0" u="sng" strike="noStrike" dirty="0">
                <a:solidFill>
                  <a:srgbClr val="000000"/>
                </a:solidFill>
                <a:effectLst/>
                <a:latin typeface="Calibri" panose="020F0502020204030204" pitchFamily="34" charset="0"/>
              </a:rPr>
              <a:t>altre</a:t>
            </a:r>
            <a:r>
              <a:rPr lang="it-IT" b="0" i="0" u="sng" strike="noStrike" dirty="0">
                <a:solidFill>
                  <a:srgbClr val="000000"/>
                </a:solidFill>
                <a:effectLst/>
                <a:latin typeface="Calibri" panose="020F0502020204030204" pitchFamily="34" charset="0"/>
              </a:rPr>
              <a:t> amministrazioni </a:t>
            </a:r>
            <a:r>
              <a:rPr lang="it-IT" b="0" i="0" u="none" strike="noStrike" dirty="0">
                <a:solidFill>
                  <a:srgbClr val="000000"/>
                </a:solidFill>
                <a:effectLst/>
                <a:latin typeface="Calibri" panose="020F0502020204030204" pitchFamily="34" charset="0"/>
              </a:rPr>
              <a:t>un </a:t>
            </a:r>
            <a:r>
              <a:rPr lang="it-IT" b="1" i="0" u="sng" strike="noStrike" dirty="0">
                <a:solidFill>
                  <a:srgbClr val="000000"/>
                </a:solidFill>
                <a:effectLst/>
                <a:latin typeface="Calibri" panose="020F0502020204030204" pitchFamily="34" charset="0"/>
              </a:rPr>
              <a:t>responsabile unico del progetto </a:t>
            </a:r>
            <a:r>
              <a:rPr lang="it-IT" b="0" i="0" u="none" strike="noStrike" dirty="0">
                <a:solidFill>
                  <a:srgbClr val="000000"/>
                </a:solidFill>
                <a:effectLst/>
                <a:latin typeface="Calibri" panose="020F0502020204030204" pitchFamily="34" charset="0"/>
              </a:rPr>
              <a:t>(RUP) per le fasi di programmazione, progettazione, affidamento e per l’esecuzione di ciascuna procedura soggetta al codice.</a:t>
            </a:r>
            <a:endParaRPr lang="it-IT" b="0" i="0" u="none" strike="noStrike" dirty="0">
              <a:solidFill>
                <a:srgbClr val="000000"/>
              </a:solidFill>
              <a:effectLst/>
              <a:latin typeface="-webkit-standard"/>
            </a:endParaRPr>
          </a:p>
          <a:p>
            <a:pPr algn="l"/>
            <a:r>
              <a:rPr lang="it-IT" b="0" i="0" u="none" strike="noStrike" dirty="0">
                <a:solidFill>
                  <a:srgbClr val="000000"/>
                </a:solidFill>
                <a:effectLst/>
                <a:latin typeface="Calibri" panose="020F0502020204030204" pitchFamily="34" charset="0"/>
              </a:rPr>
              <a:t>2. Le stazioni appaltanti e gli enti concedenti nominano il RUP tra </a:t>
            </a:r>
            <a:r>
              <a:rPr lang="it-IT" b="1" i="0" u="none" strike="noStrike" dirty="0">
                <a:solidFill>
                  <a:srgbClr val="000000"/>
                </a:solidFill>
                <a:effectLst/>
                <a:latin typeface="Calibri" panose="020F0502020204030204" pitchFamily="34" charset="0"/>
              </a:rPr>
              <a:t>i dipendenti </a:t>
            </a:r>
            <a:r>
              <a:rPr lang="it-IT" b="0" i="0" u="none" strike="noStrike" dirty="0">
                <a:solidFill>
                  <a:srgbClr val="000000"/>
                </a:solidFill>
                <a:effectLst/>
                <a:latin typeface="Calibri" panose="020F0502020204030204" pitchFamily="34" charset="0"/>
              </a:rPr>
              <a:t>assunti </a:t>
            </a:r>
            <a:r>
              <a:rPr lang="it-IT" b="0" i="0" u="sng" strike="noStrike" dirty="0">
                <a:solidFill>
                  <a:srgbClr val="000000"/>
                </a:solidFill>
                <a:effectLst/>
                <a:latin typeface="Calibri" panose="020F0502020204030204" pitchFamily="34" charset="0"/>
              </a:rPr>
              <a:t>anche a tempo </a:t>
            </a:r>
            <a:r>
              <a:rPr lang="it-IT" b="1" i="0" u="sng" strike="noStrike" dirty="0">
                <a:solidFill>
                  <a:srgbClr val="000000"/>
                </a:solidFill>
                <a:effectLst/>
                <a:latin typeface="Calibri" panose="020F0502020204030204" pitchFamily="34" charset="0"/>
              </a:rPr>
              <a:t>determinato</a:t>
            </a:r>
            <a:r>
              <a:rPr lang="it-IT" b="0" i="0" u="sng" strike="noStrike" dirty="0">
                <a:solidFill>
                  <a:srgbClr val="000000"/>
                </a:solidFill>
                <a:effectLst/>
                <a:latin typeface="Calibri" panose="020F0502020204030204" pitchFamily="34" charset="0"/>
              </a:rPr>
              <a:t> </a:t>
            </a:r>
            <a:r>
              <a:rPr lang="it-IT" b="0" i="0" u="none" strike="noStrike" dirty="0">
                <a:solidFill>
                  <a:srgbClr val="000000"/>
                </a:solidFill>
                <a:effectLst/>
                <a:latin typeface="Calibri" panose="020F0502020204030204" pitchFamily="34" charset="0"/>
              </a:rPr>
              <a:t>della stazione appaltante o dell’ente concedente, preferibilmente in servizio presso l’unità organizzativa titolare del potere di spesa, in possesso dei requisiti di cui all’</a:t>
            </a:r>
            <a:r>
              <a:rPr lang="it-IT" b="0" i="0" u="none" strike="noStrike" dirty="0">
                <a:solidFill>
                  <a:srgbClr val="000000"/>
                </a:solidFill>
                <a:effectLst/>
                <a:latin typeface="Calibri" panose="020F0502020204030204" pitchFamily="34" charset="0"/>
                <a:hlinkClick r:id="rId2"/>
              </a:rPr>
              <a:t>allegato I.2</a:t>
            </a:r>
            <a:r>
              <a:rPr lang="it-IT" b="0" i="0" u="none" strike="noStrike" dirty="0">
                <a:solidFill>
                  <a:srgbClr val="000000"/>
                </a:solidFill>
                <a:effectLst/>
                <a:latin typeface="Calibri" panose="020F0502020204030204" pitchFamily="34" charset="0"/>
              </a:rPr>
              <a:t> e di competenze professionali adeguate in relazione ai compiti al medesimo affidati, nel rispetto dell’inquadramento contrattuale e delle relative mansioni. Le stazioni appaltanti e gli enti concedenti che non sono pubbliche amministrazioni o enti pubblici individuano, secondo i propri ordinamenti, uno o più soggetti cui affidare i compiti del RUP, limitatamente al rispetto delle norme del codice alla cui osservanza sono tenute. </a:t>
            </a:r>
            <a:r>
              <a:rPr lang="it-IT" b="1" i="0" u="none" strike="noStrike" dirty="0">
                <a:solidFill>
                  <a:srgbClr val="000000"/>
                </a:solidFill>
                <a:effectLst/>
                <a:latin typeface="Calibri" panose="020F0502020204030204" pitchFamily="34" charset="0"/>
              </a:rPr>
              <a:t>L’ufficio di RUP è obbligatorio e non può essere rifiutato</a:t>
            </a:r>
            <a:r>
              <a:rPr lang="it-IT" b="0" i="0" u="none" strike="noStrike" dirty="0">
                <a:solidFill>
                  <a:srgbClr val="000000"/>
                </a:solidFill>
                <a:effectLst/>
                <a:latin typeface="Calibri" panose="020F0502020204030204" pitchFamily="34" charset="0"/>
              </a:rPr>
              <a:t>. In caso di mancata nomina del RUP nell’atto di avvio dell’intervento pubblico, l’incarico è svolto dal </a:t>
            </a:r>
            <a:r>
              <a:rPr lang="it-IT" b="0" i="0" u="sng" strike="noStrike" dirty="0">
                <a:solidFill>
                  <a:srgbClr val="000000"/>
                </a:solidFill>
                <a:effectLst/>
                <a:latin typeface="Calibri" panose="020F0502020204030204" pitchFamily="34" charset="0"/>
              </a:rPr>
              <a:t>responsabile dell’unità organizzativa </a:t>
            </a:r>
            <a:r>
              <a:rPr lang="it-IT" b="0" i="0" u="none" strike="noStrike" dirty="0">
                <a:solidFill>
                  <a:srgbClr val="000000"/>
                </a:solidFill>
                <a:effectLst/>
                <a:latin typeface="Calibri" panose="020F0502020204030204" pitchFamily="34" charset="0"/>
              </a:rPr>
              <a:t>competente per l’intervento.</a:t>
            </a:r>
            <a:endParaRPr lang="it-IT"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15</a:t>
            </a:r>
          </a:p>
          <a:p>
            <a:pPr algn="ctr"/>
            <a:r>
              <a:rPr lang="it-IT" sz="3200" dirty="0"/>
              <a:t>Il responsabile unico del «progetto»</a:t>
            </a:r>
          </a:p>
        </p:txBody>
      </p:sp>
    </p:spTree>
    <p:extLst>
      <p:ext uri="{BB962C8B-B14F-4D97-AF65-F5344CB8AC3E}">
        <p14:creationId xmlns:p14="http://schemas.microsoft.com/office/powerpoint/2010/main" val="3992417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2" y="1288446"/>
            <a:ext cx="12313921"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b="0" i="0" u="none" strike="noStrike" dirty="0">
                <a:solidFill>
                  <a:srgbClr val="000000"/>
                </a:solidFill>
                <a:effectLst/>
                <a:latin typeface="Calibri" panose="020F0502020204030204" pitchFamily="34" charset="0"/>
              </a:rPr>
              <a:t>3. Il nominativo del RUP è indicato nel bando o nell’avviso di indizione della gara, o, in mancanza, nell’invito a presentare un’offerta o nel provvedimento di affidamento diretto.</a:t>
            </a:r>
          </a:p>
          <a:p>
            <a:pPr algn="l"/>
            <a:r>
              <a:rPr lang="it-IT" b="0" i="0" u="none" strike="noStrike" dirty="0">
                <a:solidFill>
                  <a:srgbClr val="000000"/>
                </a:solidFill>
                <a:effectLst/>
                <a:latin typeface="Calibri" panose="020F0502020204030204" pitchFamily="34" charset="0"/>
              </a:rPr>
              <a:t>4. Ferma restando </a:t>
            </a:r>
            <a:r>
              <a:rPr lang="it-IT" b="1" i="0" u="none" strike="noStrike" dirty="0">
                <a:solidFill>
                  <a:srgbClr val="000000"/>
                </a:solidFill>
                <a:effectLst/>
                <a:latin typeface="Calibri" panose="020F0502020204030204" pitchFamily="34" charset="0"/>
              </a:rPr>
              <a:t>l’unicità del RUP</a:t>
            </a:r>
            <a:r>
              <a:rPr lang="it-IT" b="0" i="0" u="none" strike="noStrike" dirty="0">
                <a:solidFill>
                  <a:srgbClr val="000000"/>
                </a:solidFill>
                <a:effectLst/>
                <a:latin typeface="Calibri" panose="020F0502020204030204" pitchFamily="34" charset="0"/>
              </a:rPr>
              <a:t>, le stazioni appaltanti e gli enti concedenti, possono individuare modelli organizzativi, i quali prevedano la nomina di un </a:t>
            </a:r>
            <a:r>
              <a:rPr lang="it-IT" b="1" i="0" u="none" strike="noStrike" dirty="0">
                <a:solidFill>
                  <a:srgbClr val="000000"/>
                </a:solidFill>
                <a:effectLst/>
                <a:latin typeface="Calibri" panose="020F0502020204030204" pitchFamily="34" charset="0"/>
              </a:rPr>
              <a:t>responsabile di </a:t>
            </a:r>
            <a:r>
              <a:rPr lang="it-IT" b="1" i="0" u="sng" strike="noStrike" dirty="0">
                <a:solidFill>
                  <a:srgbClr val="000000"/>
                </a:solidFill>
                <a:effectLst/>
                <a:latin typeface="Calibri" panose="020F0502020204030204" pitchFamily="34" charset="0"/>
              </a:rPr>
              <a:t>procedimento</a:t>
            </a:r>
            <a:r>
              <a:rPr lang="it-IT" b="1" i="0" u="none" strike="noStrike" dirty="0">
                <a:solidFill>
                  <a:srgbClr val="000000"/>
                </a:solidFill>
                <a:effectLst/>
                <a:latin typeface="Calibri" panose="020F0502020204030204" pitchFamily="34" charset="0"/>
              </a:rPr>
              <a:t> </a:t>
            </a:r>
            <a:r>
              <a:rPr lang="it-IT" b="0" i="0" u="none" strike="noStrike" dirty="0">
                <a:solidFill>
                  <a:srgbClr val="000000"/>
                </a:solidFill>
                <a:effectLst/>
                <a:latin typeface="Calibri" panose="020F0502020204030204" pitchFamily="34" charset="0"/>
              </a:rPr>
              <a:t>per le fasi di </a:t>
            </a:r>
            <a:r>
              <a:rPr lang="it-IT" b="0" i="0" u="sng" strike="noStrike" dirty="0">
                <a:solidFill>
                  <a:srgbClr val="000000"/>
                </a:solidFill>
                <a:effectLst/>
                <a:latin typeface="Calibri" panose="020F0502020204030204" pitchFamily="34" charset="0"/>
              </a:rPr>
              <a:t>programmazione, progettazione ed esecuzione e</a:t>
            </a:r>
            <a:r>
              <a:rPr lang="it-IT" b="0" i="0" u="none" strike="noStrike" dirty="0">
                <a:solidFill>
                  <a:srgbClr val="000000"/>
                </a:solidFill>
                <a:effectLst/>
                <a:latin typeface="Calibri" panose="020F0502020204030204" pitchFamily="34" charset="0"/>
              </a:rPr>
              <a:t> un responsabile di procedimento per la </a:t>
            </a:r>
            <a:r>
              <a:rPr lang="it-IT" b="0" i="0" u="sng" strike="noStrike" dirty="0">
                <a:solidFill>
                  <a:srgbClr val="000000"/>
                </a:solidFill>
                <a:effectLst/>
                <a:latin typeface="Calibri" panose="020F0502020204030204" pitchFamily="34" charset="0"/>
              </a:rPr>
              <a:t>fase di affidamento</a:t>
            </a:r>
            <a:r>
              <a:rPr lang="it-IT" b="0" i="0" u="none" strike="noStrike" dirty="0">
                <a:solidFill>
                  <a:srgbClr val="000000"/>
                </a:solidFill>
                <a:effectLst/>
                <a:latin typeface="Calibri" panose="020F0502020204030204" pitchFamily="34" charset="0"/>
              </a:rPr>
              <a:t>. Le relative responsabilità sono ripartite in base ai compiti svolti in ciascuna fase, ferme restando le funzioni di supervisione, indirizzo e coordinamento del RUP.</a:t>
            </a:r>
            <a:endParaRPr lang="it-IT" b="0" i="0" u="none" strike="noStrike" dirty="0">
              <a:solidFill>
                <a:srgbClr val="000000"/>
              </a:solidFill>
              <a:effectLst/>
              <a:latin typeface="-webkit-standard"/>
            </a:endParaRPr>
          </a:p>
          <a:p>
            <a:pPr algn="l"/>
            <a:r>
              <a:rPr lang="it-IT" b="0" i="0" u="none" strike="noStrike" dirty="0">
                <a:solidFill>
                  <a:srgbClr val="000000"/>
                </a:solidFill>
                <a:effectLst/>
                <a:latin typeface="Calibri" panose="020F0502020204030204" pitchFamily="34" charset="0"/>
              </a:rPr>
              <a:t>5. Il RUP assicura il completamento dell’intervento pubblico nei termini previsti e nel rispetto degli obiettivi connessi al suo incarico, svolgendo tutte le attività indicate nell’</a:t>
            </a:r>
            <a:r>
              <a:rPr lang="it-IT" b="0" i="0" u="none" strike="noStrike" dirty="0">
                <a:solidFill>
                  <a:srgbClr val="000000"/>
                </a:solidFill>
                <a:effectLst/>
                <a:latin typeface="Calibri" panose="020F0502020204030204" pitchFamily="34" charset="0"/>
                <a:hlinkClick r:id="rId2"/>
              </a:rPr>
              <a:t>allegato I.2</a:t>
            </a:r>
            <a:r>
              <a:rPr lang="it-IT" b="0" i="0" u="none" strike="noStrike" dirty="0">
                <a:solidFill>
                  <a:srgbClr val="000000"/>
                </a:solidFill>
                <a:effectLst/>
                <a:latin typeface="Calibri" panose="020F0502020204030204" pitchFamily="34" charset="0"/>
              </a:rPr>
              <a:t>, o che siano comunque necessarie, ove non di competenza di altri organi. In sede di prima applicazione del codice, l’</a:t>
            </a:r>
            <a:r>
              <a:rPr lang="it-IT" b="0" i="0" u="none" strike="noStrike" dirty="0">
                <a:solidFill>
                  <a:srgbClr val="000000"/>
                </a:solidFill>
                <a:effectLst/>
                <a:latin typeface="Calibri" panose="020F0502020204030204" pitchFamily="34" charset="0"/>
                <a:hlinkClick r:id="rId2"/>
              </a:rPr>
              <a:t>allegato I.2</a:t>
            </a:r>
            <a:r>
              <a:rPr lang="it-IT" b="0" i="0" u="none" strike="noStrike" dirty="0">
                <a:solidFill>
                  <a:srgbClr val="000000"/>
                </a:solidFill>
                <a:effectLst/>
                <a:latin typeface="Calibri" panose="020F0502020204030204" pitchFamily="34" charset="0"/>
              </a:rPr>
              <a:t> è abrogato a decorrere dalla data di entrata in vigore di un corrispondente regolamento adottato ai sensi dell’articolo 17, comma 3, della legge 23 agosto 1988, n. 400, con decreto del Ministro delle infrastrutture e dei trasporti, che lo sostituisce integralmente anche in qualità di allegato al codice.</a:t>
            </a:r>
            <a:endParaRPr lang="it-IT" b="0" i="0" u="none" strike="noStrike" dirty="0">
              <a:solidFill>
                <a:srgbClr val="000000"/>
              </a:solidFill>
              <a:effectLst/>
              <a:latin typeface="-webkit-standard"/>
            </a:endParaRPr>
          </a:p>
          <a:p>
            <a:pPr algn="l"/>
            <a:endParaRPr lang="it-IT" b="0" i="0" u="none" strike="noStrike" dirty="0">
              <a:solidFill>
                <a:srgbClr val="000000"/>
              </a:solidFill>
              <a:effectLst/>
              <a:latin typeface="-webkit-standard"/>
            </a:endParaRPr>
          </a:p>
          <a:p>
            <a:pPr marL="0" indent="0">
              <a:buNone/>
            </a:pPr>
            <a:endParaRPr lang="it-IT" sz="2200" b="0" i="0" u="none" strike="noStrike" dirty="0">
              <a:solidFill>
                <a:srgbClr val="000000"/>
              </a:solidFill>
              <a:effectLst/>
              <a:latin typeface="-webkit-standard"/>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15</a:t>
            </a:r>
          </a:p>
          <a:p>
            <a:pPr algn="ctr"/>
            <a:r>
              <a:rPr lang="it-IT" sz="3200" dirty="0"/>
              <a:t>Il responsabile unico del «progetto»</a:t>
            </a:r>
          </a:p>
        </p:txBody>
      </p:sp>
    </p:spTree>
    <p:extLst>
      <p:ext uri="{BB962C8B-B14F-4D97-AF65-F5344CB8AC3E}">
        <p14:creationId xmlns:p14="http://schemas.microsoft.com/office/powerpoint/2010/main" val="3423573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465959"/>
            <a:ext cx="12313921"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b="0" i="0" u="none" strike="noStrike" dirty="0">
                <a:solidFill>
                  <a:srgbClr val="000000"/>
                </a:solidFill>
                <a:effectLst/>
                <a:latin typeface="Calibri" panose="020F0502020204030204" pitchFamily="34" charset="0"/>
              </a:rPr>
              <a:t>6. Le stazioni appaltanti e gli enti concedenti possono istituire </a:t>
            </a:r>
            <a:r>
              <a:rPr lang="it-IT" b="1" i="0" u="none" strike="noStrike" dirty="0">
                <a:solidFill>
                  <a:srgbClr val="000000"/>
                </a:solidFill>
                <a:effectLst/>
                <a:latin typeface="Calibri" panose="020F0502020204030204" pitchFamily="34" charset="0"/>
              </a:rPr>
              <a:t>una struttura di supporto al RUP</a:t>
            </a:r>
            <a:r>
              <a:rPr lang="it-IT" b="0" i="0" u="none" strike="noStrike" dirty="0">
                <a:solidFill>
                  <a:srgbClr val="000000"/>
                </a:solidFill>
                <a:effectLst/>
                <a:latin typeface="Calibri" panose="020F0502020204030204" pitchFamily="34" charset="0"/>
              </a:rPr>
              <a:t>, e possono destinare </a:t>
            </a:r>
            <a:r>
              <a:rPr lang="it-IT" b="1" i="0" u="none" strike="noStrike" dirty="0">
                <a:solidFill>
                  <a:srgbClr val="000000"/>
                </a:solidFill>
                <a:effectLst/>
                <a:latin typeface="Calibri" panose="020F0502020204030204" pitchFamily="34" charset="0"/>
              </a:rPr>
              <a:t>risorse finanziarie non superiori all’1 per cento dell’importo posto a base di gara </a:t>
            </a:r>
            <a:r>
              <a:rPr lang="it-IT" b="0" i="0" u="none" strike="noStrike" dirty="0">
                <a:solidFill>
                  <a:srgbClr val="000000"/>
                </a:solidFill>
                <a:effectLst/>
                <a:latin typeface="Calibri" panose="020F0502020204030204" pitchFamily="34" charset="0"/>
              </a:rPr>
              <a:t>per l’affidamento diretto da parte del RUP di incarichi di assistenza al medesimo. </a:t>
            </a:r>
          </a:p>
          <a:p>
            <a:pPr algn="l"/>
            <a:r>
              <a:rPr lang="it-IT" b="0" i="0" u="none" strike="noStrike" dirty="0">
                <a:solidFill>
                  <a:srgbClr val="000000"/>
                </a:solidFill>
                <a:effectLst/>
                <a:latin typeface="Calibri" panose="020F0502020204030204" pitchFamily="34" charset="0"/>
              </a:rPr>
              <a:t>7. Contestualmente all’adozione del programma degli acquisiti di beni e servizi e del programma dei lavori pubblici di cui all’articolo 37, le stazioni appaltanti e gli enti concedenti adottano il connesso piano di formazione specialistica per il proprio personale. Le attività formative del piano sono considerate per la valutazione delle prestazioni dei dipendenti e per le progressioni economiche e di carriera secondo le modalità indicate dalla contrattazione collettiva. </a:t>
            </a: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15</a:t>
            </a:r>
          </a:p>
          <a:p>
            <a:pPr algn="ctr"/>
            <a:r>
              <a:rPr lang="it-IT" sz="3200" dirty="0"/>
              <a:t>Il responsabile unico del «progetto»</a:t>
            </a:r>
          </a:p>
        </p:txBody>
      </p:sp>
    </p:spTree>
    <p:extLst>
      <p:ext uri="{BB962C8B-B14F-4D97-AF65-F5344CB8AC3E}">
        <p14:creationId xmlns:p14="http://schemas.microsoft.com/office/powerpoint/2010/main" val="2860647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465959"/>
            <a:ext cx="12313921"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gn="l"/>
            <a:r>
              <a:rPr lang="it-IT" b="0" i="0" u="none" strike="noStrike" dirty="0">
                <a:solidFill>
                  <a:srgbClr val="000000"/>
                </a:solidFill>
                <a:effectLst/>
                <a:latin typeface="Calibri" panose="020F0502020204030204" pitchFamily="34" charset="0"/>
              </a:rPr>
              <a:t>9. Le </a:t>
            </a:r>
            <a:r>
              <a:rPr lang="it-IT" b="1" i="0" u="none" strike="noStrike" dirty="0">
                <a:solidFill>
                  <a:srgbClr val="000000"/>
                </a:solidFill>
                <a:effectLst/>
                <a:latin typeface="Calibri" panose="020F0502020204030204" pitchFamily="34" charset="0"/>
              </a:rPr>
              <a:t>centrali di committenza </a:t>
            </a:r>
            <a:r>
              <a:rPr lang="it-IT" b="0" i="0" u="none" strike="noStrike" dirty="0">
                <a:solidFill>
                  <a:srgbClr val="000000"/>
                </a:solidFill>
                <a:effectLst/>
                <a:latin typeface="Calibri" panose="020F0502020204030204" pitchFamily="34" charset="0"/>
              </a:rPr>
              <a:t>e le aggregazioni di stazioni appaltanti designano un RUP per le attività di  propria competenza con i compiti e le funzioni  determinate dalla specificità̀ e complessità dei processi  di acquisizione gestiti direttamente. </a:t>
            </a:r>
          </a:p>
          <a:p>
            <a:pPr algn="l"/>
            <a:endParaRPr lang="it-IT" dirty="0">
              <a:solidFill>
                <a:srgbClr val="000000"/>
              </a:solidFill>
            </a:endParaRPr>
          </a:p>
          <a:p>
            <a:pPr algn="l"/>
            <a:r>
              <a:rPr lang="it-IT" b="1" i="0" u="none" strike="noStrike" dirty="0">
                <a:solidFill>
                  <a:srgbClr val="000000"/>
                </a:solidFill>
                <a:effectLst/>
                <a:latin typeface="Calibri" panose="020F0502020204030204" pitchFamily="34" charset="0"/>
              </a:rPr>
              <a:t>Allegato I.2 – art. 9</a:t>
            </a:r>
            <a:br>
              <a:rPr lang="it-IT" dirty="0"/>
            </a:br>
            <a:r>
              <a:rPr lang="it-IT" b="0" i="0" u="none" strike="noStrike" dirty="0">
                <a:solidFill>
                  <a:srgbClr val="000000"/>
                </a:solidFill>
                <a:effectLst/>
                <a:latin typeface="Calibri" panose="020F0502020204030204" pitchFamily="34" charset="0"/>
              </a:rPr>
              <a:t>7. Nel caso di </a:t>
            </a:r>
            <a:r>
              <a:rPr lang="it-IT" b="1" i="0" u="none" strike="noStrike" dirty="0">
                <a:solidFill>
                  <a:srgbClr val="000000"/>
                </a:solidFill>
                <a:effectLst/>
                <a:latin typeface="Calibri" panose="020F0502020204030204" pitchFamily="34" charset="0"/>
              </a:rPr>
              <a:t>acquisti centralizzati, i compiti e le funzioni del RUP, designato dalla centrale di committenza</a:t>
            </a:r>
            <a:r>
              <a:rPr lang="it-IT" b="0" i="0" u="none" strike="noStrike" dirty="0">
                <a:solidFill>
                  <a:srgbClr val="000000"/>
                </a:solidFill>
                <a:effectLst/>
                <a:latin typeface="Calibri" panose="020F0502020204030204" pitchFamily="34" charset="0"/>
              </a:rPr>
              <a:t>, riguardano le </a:t>
            </a:r>
            <a:r>
              <a:rPr lang="it-IT" b="0" i="0" u="sng" strike="noStrike" dirty="0">
                <a:solidFill>
                  <a:srgbClr val="000000"/>
                </a:solidFill>
                <a:effectLst/>
                <a:latin typeface="Calibri" panose="020F0502020204030204" pitchFamily="34" charset="0"/>
              </a:rPr>
              <a:t>attività di competenza della centrale</a:t>
            </a:r>
            <a:r>
              <a:rPr lang="it-IT" b="0" i="0" u="none" strike="noStrike" dirty="0">
                <a:solidFill>
                  <a:srgbClr val="000000"/>
                </a:solidFill>
                <a:effectLst/>
                <a:latin typeface="Calibri" panose="020F0502020204030204" pitchFamily="34" charset="0"/>
              </a:rPr>
              <a:t> in quanto dirette alla realizzazione e messa a disposizione degli strumenti di acquisto e di negoziazione per le stazioni appaltanti. I compiti e le funzioni</a:t>
            </a:r>
            <a:r>
              <a:rPr lang="it-IT" b="1" i="0" u="none" strike="noStrike" dirty="0">
                <a:solidFill>
                  <a:srgbClr val="000000"/>
                </a:solidFill>
                <a:effectLst/>
                <a:latin typeface="Calibri" panose="020F0502020204030204" pitchFamily="34" charset="0"/>
              </a:rPr>
              <a:t> del responsabile designato dalla stazione appaltante</a:t>
            </a:r>
            <a:r>
              <a:rPr lang="it-IT" b="0" i="0" u="none" strike="noStrike" dirty="0">
                <a:solidFill>
                  <a:srgbClr val="000000"/>
                </a:solidFill>
                <a:effectLst/>
                <a:latin typeface="Calibri" panose="020F0502020204030204" pitchFamily="34" charset="0"/>
              </a:rPr>
              <a:t>, nel caso di ricorso a strumenti di acquisto e di negoziazione delle centrali di committenza, riguardano le </a:t>
            </a:r>
            <a:r>
              <a:rPr lang="it-IT" b="0" i="0" u="sng" strike="noStrike" dirty="0">
                <a:solidFill>
                  <a:srgbClr val="000000"/>
                </a:solidFill>
                <a:effectLst/>
                <a:latin typeface="Calibri" panose="020F0502020204030204" pitchFamily="34" charset="0"/>
              </a:rPr>
              <a:t>attività di propria competenza in quanto dirette all’effettuazione dello specifico acquisto e all’esecuzione contrattuale</a:t>
            </a:r>
            <a:r>
              <a:rPr lang="it-IT" b="0" i="0" u="none" strike="noStrike" dirty="0">
                <a:solidFill>
                  <a:srgbClr val="000000"/>
                </a:solidFill>
                <a:effectLst/>
                <a:latin typeface="Calibri" panose="020F0502020204030204" pitchFamily="34" charset="0"/>
              </a:rPr>
              <a:t>. </a:t>
            </a: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Art. 15</a:t>
            </a:r>
          </a:p>
          <a:p>
            <a:pPr algn="ctr"/>
            <a:r>
              <a:rPr lang="it-IT" sz="3200" dirty="0"/>
              <a:t>Il responsabile unico del «progetto»</a:t>
            </a:r>
          </a:p>
        </p:txBody>
      </p:sp>
    </p:spTree>
    <p:extLst>
      <p:ext uri="{BB962C8B-B14F-4D97-AF65-F5344CB8AC3E}">
        <p14:creationId xmlns:p14="http://schemas.microsoft.com/office/powerpoint/2010/main" val="473751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7" name="Segnaposto testo 2">
            <a:extLst>
              <a:ext uri="{FF2B5EF4-FFF2-40B4-BE49-F238E27FC236}">
                <a16:creationId xmlns:a16="http://schemas.microsoft.com/office/drawing/2014/main" id="{764369D0-1476-754A-B8B4-422A11CC0CAF}"/>
              </a:ext>
            </a:extLst>
          </p:cNvPr>
          <p:cNvSpPr txBox="1">
            <a:spLocks/>
          </p:cNvSpPr>
          <p:nvPr/>
        </p:nvSpPr>
        <p:spPr>
          <a:xfrm>
            <a:off x="0" y="1465959"/>
            <a:ext cx="12313921" cy="5392041"/>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endParaRPr lang="it-IT" sz="1800" b="1" kern="100" dirty="0">
              <a:solidFill>
                <a:srgbClr val="000000"/>
              </a:solidFill>
              <a:ea typeface="Calibri" panose="020F0502020204030204" pitchFamily="34" charset="0"/>
            </a:endParaRPr>
          </a:p>
          <a:p>
            <a:pPr>
              <a:lnSpc>
                <a:spcPct val="200000"/>
              </a:lnSpc>
            </a:pPr>
            <a:r>
              <a:rPr lang="it-IT" sz="2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Art. 6. Compiti del RUP comuni a tutti i contratti e le fasi.</a:t>
            </a:r>
            <a:endParaRPr lang="it-IT" sz="2800" kern="100" dirty="0">
              <a:ea typeface="Calibri" panose="020F0502020204030204" pitchFamily="34" charset="0"/>
              <a:cs typeface="Times New Roman" panose="02020603050405020304" pitchFamily="18" charset="0"/>
            </a:endParaRPr>
          </a:p>
          <a:p>
            <a:pPr>
              <a:lnSpc>
                <a:spcPct val="200000"/>
              </a:lnSpc>
            </a:pPr>
            <a:r>
              <a:rPr lang="it-IT" sz="2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Art 7. Compiti specifici del RUP per la fase dell’affidamento.</a:t>
            </a:r>
            <a:endParaRPr lang="it-IT"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it-IT" sz="2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Art. 8. Compiti specifici del RUP per la fase dell’esecuzione</a:t>
            </a:r>
            <a:endParaRPr lang="it-I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olo 3">
            <a:extLst>
              <a:ext uri="{FF2B5EF4-FFF2-40B4-BE49-F238E27FC236}">
                <a16:creationId xmlns:a16="http://schemas.microsoft.com/office/drawing/2014/main" id="{55DA68D4-4B06-9587-AF31-1805CDFD78FB}"/>
              </a:ext>
            </a:extLst>
          </p:cNvPr>
          <p:cNvSpPr txBox="1">
            <a:spLocks/>
          </p:cNvSpPr>
          <p:nvPr/>
        </p:nvSpPr>
        <p:spPr>
          <a:xfrm>
            <a:off x="374577" y="286661"/>
            <a:ext cx="11434615" cy="7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Allegato I.2 </a:t>
            </a:r>
          </a:p>
          <a:p>
            <a:pPr algn="ctr"/>
            <a:r>
              <a:rPr lang="it-IT" sz="3200" dirty="0"/>
              <a:t>Il responsabile unico del «progetto»</a:t>
            </a:r>
          </a:p>
        </p:txBody>
      </p:sp>
    </p:spTree>
    <p:extLst>
      <p:ext uri="{BB962C8B-B14F-4D97-AF65-F5344CB8AC3E}">
        <p14:creationId xmlns:p14="http://schemas.microsoft.com/office/powerpoint/2010/main" val="20369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Esigenze riordino disciplina </a:t>
            </a:r>
            <a:br>
              <a:rPr lang="it-IT" dirty="0"/>
            </a:br>
            <a:r>
              <a:rPr lang="it-IT" dirty="0"/>
              <a:t> Codice dei contratti pubblici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244928" y="1576487"/>
            <a:ext cx="11586515" cy="5891113"/>
          </a:xfrm>
          <a:prstGeom prst="rect">
            <a:avLst/>
          </a:prstGeom>
        </p:spPr>
        <p:txBody>
          <a:bodyPr>
            <a:normAutofit fontScale="400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lnSpc>
                <a:spcPct val="170000"/>
              </a:lnSpc>
              <a:defRPr/>
            </a:pPr>
            <a:r>
              <a:rPr lang="it-IT" sz="5100" b="1" dirty="0">
                <a:solidFill>
                  <a:schemeClr val="tx2"/>
                </a:solidFill>
                <a:effectLst/>
                <a:latin typeface="Arial" panose="020B0604020202020204" pitchFamily="34" charset="0"/>
                <a:cs typeface="Arial" panose="020B0604020202020204" pitchFamily="34" charset="0"/>
              </a:rPr>
              <a:t>Decreto Legge 18/04/2019 n. </a:t>
            </a:r>
            <a:r>
              <a:rPr lang="it-IT" sz="5100" dirty="0">
                <a:solidFill>
                  <a:schemeClr val="tx2"/>
                </a:solidFill>
                <a:effectLst/>
                <a:latin typeface="Arial" panose="020B0604020202020204" pitchFamily="34" charset="0"/>
                <a:cs typeface="Arial" panose="020B0604020202020204" pitchFamily="34" charset="0"/>
              </a:rPr>
              <a:t>32 c.d. </a:t>
            </a:r>
            <a:r>
              <a:rPr lang="it-IT" sz="5100" b="1" dirty="0">
                <a:solidFill>
                  <a:schemeClr val="tx2"/>
                </a:solidFill>
                <a:effectLst/>
                <a:latin typeface="Arial" panose="020B0604020202020204" pitchFamily="34" charset="0"/>
                <a:cs typeface="Arial" panose="020B0604020202020204" pitchFamily="34" charset="0"/>
              </a:rPr>
              <a:t>Decreto «Sblocca cantieri» </a:t>
            </a:r>
            <a:r>
              <a:rPr lang="it-IT" sz="5100" dirty="0">
                <a:solidFill>
                  <a:schemeClr val="tx2"/>
                </a:solidFill>
                <a:effectLst/>
                <a:latin typeface="Arial" panose="020B0604020202020204" pitchFamily="34" charset="0"/>
                <a:cs typeface="Arial" panose="020B0604020202020204" pitchFamily="34" charset="0"/>
              </a:rPr>
              <a:t>Disposizioni urgenti per il rilancio del settore dei contratti pubblici, per l’accelerazione degli interventi infrastrutturali </a:t>
            </a:r>
          </a:p>
          <a:p>
            <a:pPr>
              <a:lnSpc>
                <a:spcPct val="170000"/>
              </a:lnSpc>
              <a:defRPr/>
            </a:pPr>
            <a:r>
              <a:rPr lang="it-IT" sz="5100" b="1" dirty="0">
                <a:solidFill>
                  <a:schemeClr val="tx2"/>
                </a:solidFill>
                <a:effectLst/>
                <a:latin typeface="Arial" panose="020B0604020202020204" pitchFamily="34" charset="0"/>
                <a:cs typeface="Arial" panose="020B0604020202020204" pitchFamily="34" charset="0"/>
              </a:rPr>
              <a:t>Decreto-Legge 16/07/2020, n. 76 c.d. «Decreto semplificazioni» </a:t>
            </a:r>
            <a:r>
              <a:rPr lang="it-IT" sz="5100" dirty="0">
                <a:solidFill>
                  <a:schemeClr val="tx2"/>
                </a:solidFill>
                <a:effectLst/>
                <a:latin typeface="Arial" panose="020B0604020202020204" pitchFamily="34" charset="0"/>
                <a:cs typeface="Arial" panose="020B0604020202020204" pitchFamily="34" charset="0"/>
              </a:rPr>
              <a:t>Misure urgenti per la semplificazione e l'innovazione digitale</a:t>
            </a:r>
          </a:p>
          <a:p>
            <a:pPr>
              <a:lnSpc>
                <a:spcPct val="170000"/>
              </a:lnSpc>
              <a:defRPr/>
            </a:pPr>
            <a:r>
              <a:rPr lang="it-IT" sz="5100" b="1" dirty="0">
                <a:solidFill>
                  <a:schemeClr val="tx2"/>
                </a:solidFill>
                <a:effectLst/>
                <a:latin typeface="Arial" panose="020B0604020202020204" pitchFamily="34" charset="0"/>
                <a:cs typeface="Arial" panose="020B0604020202020204" pitchFamily="34" charset="0"/>
              </a:rPr>
              <a:t>Decreto-Legge 31/05/2021, n. 77 c.d. «Decreto semplificazioni bis» </a:t>
            </a:r>
            <a:r>
              <a:rPr lang="it-IT" sz="5100" dirty="0">
                <a:solidFill>
                  <a:schemeClr val="tx2"/>
                </a:solidFill>
                <a:effectLst/>
                <a:latin typeface="Arial" panose="020B0604020202020204" pitchFamily="34" charset="0"/>
                <a:cs typeface="Arial" panose="020B0604020202020204" pitchFamily="34" charset="0"/>
              </a:rPr>
              <a:t>Governance del Piano nazionale di ripresa e resilienza </a:t>
            </a:r>
          </a:p>
          <a:p>
            <a:pPr>
              <a:lnSpc>
                <a:spcPct val="170000"/>
              </a:lnSpc>
              <a:defRPr/>
            </a:pPr>
            <a:r>
              <a:rPr lang="it-IT" sz="5100" b="1" dirty="0">
                <a:solidFill>
                  <a:schemeClr val="tx2"/>
                </a:solidFill>
                <a:effectLst/>
                <a:latin typeface="Arial" panose="020B0604020202020204" pitchFamily="34" charset="0"/>
                <a:cs typeface="Arial" panose="020B0604020202020204" pitchFamily="34" charset="0"/>
              </a:rPr>
              <a:t>Decreto-legge 27 gennaio 2022, n. 4 c.d. «Decreto sostegni ter» </a:t>
            </a:r>
          </a:p>
          <a:p>
            <a:pPr>
              <a:defRPr/>
            </a:pPr>
            <a:endParaRPr lang="it-IT" sz="1800" dirty="0">
              <a:solidFill>
                <a:schemeClr val="tx2"/>
              </a:solidFill>
              <a:effectLst/>
              <a:latin typeface="Arial" panose="020B0604020202020204" pitchFamily="34" charset="0"/>
              <a:cs typeface="Arial" panose="020B0604020202020204" pitchFamily="34" charset="0"/>
            </a:endParaRPr>
          </a:p>
          <a:p>
            <a:pPr>
              <a:defRPr/>
            </a:pPr>
            <a:endParaRPr lang="it-IT" sz="1800" dirty="0">
              <a:solidFill>
                <a:schemeClr val="tx2"/>
              </a:solidFill>
              <a:effectLst/>
              <a:latin typeface="Arial" panose="020B0604020202020204" pitchFamily="34" charset="0"/>
              <a:cs typeface="Arial" panose="020B0604020202020204" pitchFamily="34" charset="0"/>
            </a:endParaRPr>
          </a:p>
          <a:p>
            <a:pPr>
              <a:defRPr/>
            </a:pPr>
            <a:br>
              <a:rPr lang="it-IT" sz="1800" dirty="0">
                <a:solidFill>
                  <a:schemeClr val="tx2"/>
                </a:solidFill>
                <a:effectLst/>
                <a:latin typeface="Arial" panose="020B0604020202020204" pitchFamily="34" charset="0"/>
                <a:cs typeface="Arial" panose="020B0604020202020204" pitchFamily="34" charset="0"/>
              </a:rPr>
            </a:br>
            <a:endParaRPr lang="it-IT" sz="1800" dirty="0">
              <a:solidFill>
                <a:schemeClr val="tx2"/>
              </a:solidFill>
              <a:effectLst/>
              <a:latin typeface="Arial" panose="020B0604020202020204" pitchFamily="34" charset="0"/>
              <a:cs typeface="Arial" panose="020B0604020202020204" pitchFamily="34" charset="0"/>
            </a:endParaRPr>
          </a:p>
          <a:p>
            <a:pPr>
              <a:defRPr/>
            </a:pPr>
            <a:endParaRPr lang="it-IT" sz="1800" dirty="0">
              <a:solidFill>
                <a:schemeClr val="tx2"/>
              </a:solidFill>
              <a:effectLst/>
              <a:latin typeface="Arial" panose="020B0604020202020204" pitchFamily="34" charset="0"/>
              <a:cs typeface="Arial" panose="020B0604020202020204" pitchFamily="34" charset="0"/>
            </a:endParaRPr>
          </a:p>
          <a:p>
            <a:pPr>
              <a:defRPr/>
            </a:pPr>
            <a:endParaRPr lang="it-IT" sz="2000" dirty="0">
              <a:solidFill>
                <a:schemeClr val="tx2"/>
              </a:solidFill>
              <a:effectLst/>
              <a:latin typeface="Arial" panose="020B0604020202020204" pitchFamily="34" charset="0"/>
              <a:cs typeface="Arial" panose="020B0604020202020204" pitchFamily="34" charset="0"/>
            </a:endParaRPr>
          </a:p>
          <a:p>
            <a:pPr>
              <a:defRPr/>
            </a:pPr>
            <a:endParaRPr lang="it-IT" sz="2400" dirty="0">
              <a:solidFill>
                <a:schemeClr val="tx2"/>
              </a:solidFill>
              <a:latin typeface="Arial" panose="020B0604020202020204" pitchFamily="34" charset="0"/>
              <a:cs typeface="Arial" panose="020B0604020202020204" pitchFamily="34" charset="0"/>
            </a:endParaRPr>
          </a:p>
          <a:p>
            <a:pPr>
              <a:defRPr/>
            </a:pPr>
            <a:endParaRPr lang="it-IT" sz="2400" dirty="0">
              <a:solidFill>
                <a:schemeClr val="tx2"/>
              </a:solidFill>
              <a:latin typeface="Arial" panose="020B0604020202020204" pitchFamily="34" charset="0"/>
              <a:cs typeface="Arial" panose="020B0604020202020204" pitchFamily="34" charset="0"/>
            </a:endParaRPr>
          </a:p>
          <a:p>
            <a:pPr lvl="1">
              <a:defRPr/>
            </a:pPr>
            <a:endParaRPr lang="it-IT" sz="2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265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Le centrali di committenza…</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409701" y="1168181"/>
            <a:ext cx="11649276"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defRPr/>
            </a:pPr>
            <a:endParaRPr lang="it-IT" dirty="0">
              <a:solidFill>
                <a:srgbClr val="3F3F3F">
                  <a:lumMod val="50000"/>
                </a:srgbClr>
              </a:solidFill>
            </a:endParaRPr>
          </a:p>
          <a:p>
            <a:pPr marL="0" lvl="0" indent="0">
              <a:buNone/>
              <a:defRPr/>
            </a:pPr>
            <a:r>
              <a:rPr lang="it-IT" dirty="0">
                <a:solidFill>
                  <a:srgbClr val="3F3F3F">
                    <a:lumMod val="50000"/>
                  </a:srgbClr>
                </a:solidFill>
              </a:rPr>
              <a:t>La Centrale di committenza è un’amministrazione aggiudicatrice che:</a:t>
            </a:r>
          </a:p>
          <a:p>
            <a:pPr lvl="0">
              <a:defRPr/>
            </a:pPr>
            <a:r>
              <a:rPr lang="it-IT" dirty="0">
                <a:solidFill>
                  <a:srgbClr val="3F3F3F">
                    <a:lumMod val="50000"/>
                  </a:srgbClr>
                </a:solidFill>
              </a:rPr>
              <a:t> Acquista forniture o servizi destinati ad amministrazioni aggiudicatrici o altri enti aggiudicatori</a:t>
            </a:r>
          </a:p>
          <a:p>
            <a:pPr lvl="0">
              <a:defRPr/>
            </a:pPr>
            <a:r>
              <a:rPr lang="it-IT" dirty="0">
                <a:solidFill>
                  <a:srgbClr val="3F3F3F">
                    <a:lumMod val="50000"/>
                  </a:srgbClr>
                </a:solidFill>
              </a:rPr>
              <a:t> Conclude accordi quadro di lavori, forniture o servizi destinati ad altre PP.AA.</a:t>
            </a:r>
          </a:p>
          <a:p>
            <a:pPr lvl="0">
              <a:defRPr/>
            </a:pPr>
            <a:r>
              <a:rPr lang="it-IT" dirty="0">
                <a:solidFill>
                  <a:srgbClr val="3F3F3F">
                    <a:lumMod val="50000"/>
                  </a:srgbClr>
                </a:solidFill>
              </a:rPr>
              <a:t> Presta supporto alle attività di committenza delle altre stazioni appaltanti (c.d. “attività di committenza ausiliarie”)</a:t>
            </a:r>
          </a:p>
          <a:p>
            <a:pPr lvl="0">
              <a:defRPr/>
            </a:pPr>
            <a:endParaRPr lang="it-IT" dirty="0">
              <a:solidFill>
                <a:srgbClr val="3F3F3F">
                  <a:lumMod val="50000"/>
                </a:srgbClr>
              </a:solidFill>
            </a:endParaRPr>
          </a:p>
          <a:p>
            <a:pPr marL="0" lvl="0" indent="0">
              <a:buNone/>
              <a:defRPr/>
            </a:pPr>
            <a:r>
              <a:rPr lang="it-IT" dirty="0">
                <a:solidFill>
                  <a:schemeClr val="tx2">
                    <a:lumMod val="50000"/>
                  </a:schemeClr>
                </a:solidFill>
              </a:rPr>
              <a:t>Amministrazioni aggiudicatrici </a:t>
            </a:r>
            <a:r>
              <a:rPr lang="it-IT" b="1" dirty="0">
                <a:solidFill>
                  <a:schemeClr val="tx2">
                    <a:lumMod val="50000"/>
                  </a:schemeClr>
                </a:solidFill>
              </a:rPr>
              <a:t>intermediarie</a:t>
            </a:r>
            <a:r>
              <a:rPr lang="it-IT" dirty="0">
                <a:solidFill>
                  <a:schemeClr val="tx2">
                    <a:lumMod val="50000"/>
                  </a:schemeClr>
                </a:solidFill>
              </a:rPr>
              <a:t>: consentono a stazioni appaltanti non in possesso della qualificazione necessaria a procedere direttamente all’acquisizione di forniture, servizi e lavori, di ricorrere ad essa per effettuare l’acquisto.  </a:t>
            </a:r>
            <a:r>
              <a:rPr lang="it-IT" b="1" dirty="0">
                <a:solidFill>
                  <a:schemeClr val="tx2">
                    <a:lumMod val="50000"/>
                  </a:schemeClr>
                </a:solidFill>
              </a:rPr>
              <a:t>Finalità:</a:t>
            </a:r>
            <a:r>
              <a:rPr lang="it-IT" dirty="0">
                <a:solidFill>
                  <a:schemeClr val="tx2">
                    <a:lumMod val="50000"/>
                  </a:schemeClr>
                </a:solidFill>
              </a:rPr>
              <a:t> Centralizzazione, razionalizzazione e professionalizzazione nel processo d’acquisto gli acquisti e contenimento della spesa</a:t>
            </a:r>
          </a:p>
          <a:p>
            <a:pPr marL="0" marR="0" lvl="0" indent="0" algn="just" defTabSz="864017" rtl="0" eaLnBrk="1" fontAlgn="auto" latinLnBrk="0" hangingPunct="1">
              <a:lnSpc>
                <a:spcPts val="2600"/>
              </a:lnSpc>
              <a:spcBef>
                <a:spcPts val="1200"/>
              </a:spcBef>
              <a:spcAft>
                <a:spcPts val="0"/>
              </a:spcAft>
              <a:buClr>
                <a:srgbClr val="299A75"/>
              </a:buClr>
              <a:buSzTx/>
              <a:buNone/>
              <a:tabLst/>
              <a:defRPr/>
            </a:pPr>
            <a:endParaRPr kumimoji="0" lang="it-IT"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69310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…e la qualificazione delle stazioni appaltanti</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127239" y="521098"/>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8" name="Segnaposto testo 2">
            <a:extLst>
              <a:ext uri="{FF2B5EF4-FFF2-40B4-BE49-F238E27FC236}">
                <a16:creationId xmlns:a16="http://schemas.microsoft.com/office/drawing/2014/main" id="{2309525A-5761-DF39-C43F-003B0B1599D7}"/>
              </a:ext>
            </a:extLst>
          </p:cNvPr>
          <p:cNvSpPr txBox="1">
            <a:spLocks/>
          </p:cNvSpPr>
          <p:nvPr/>
        </p:nvSpPr>
        <p:spPr>
          <a:xfrm>
            <a:off x="78674" y="855628"/>
            <a:ext cx="11649276"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lvl="0" indent="0">
              <a:buNone/>
              <a:defRPr/>
            </a:pPr>
            <a:endParaRPr lang="it-IT" dirty="0">
              <a:solidFill>
                <a:srgbClr val="3F3F3F">
                  <a:lumMod val="50000"/>
                </a:srgbClr>
              </a:solidFill>
            </a:endParaRPr>
          </a:p>
          <a:p>
            <a:pPr marL="0" lvl="0" indent="0" algn="ctr">
              <a:buNone/>
              <a:defRPr/>
            </a:pPr>
            <a:r>
              <a:rPr lang="it-IT" b="1" dirty="0">
                <a:solidFill>
                  <a:srgbClr val="3F3F3F">
                    <a:lumMod val="50000"/>
                  </a:srgbClr>
                </a:solidFill>
              </a:rPr>
              <a:t> Artt. 62 e 63  - Allegato II.4 </a:t>
            </a:r>
          </a:p>
          <a:p>
            <a:pPr lvl="0">
              <a:defRPr/>
            </a:pPr>
            <a:r>
              <a:rPr lang="it-IT" dirty="0">
                <a:solidFill>
                  <a:srgbClr val="3F3F3F">
                    <a:lumMod val="50000"/>
                  </a:srgbClr>
                </a:solidFill>
              </a:rPr>
              <a:t>ma già art. 37 e 38 del vecchio Codice; </a:t>
            </a:r>
          </a:p>
          <a:p>
            <a:pPr lvl="0">
              <a:defRPr/>
            </a:pPr>
            <a:r>
              <a:rPr lang="it-IT" dirty="0">
                <a:solidFill>
                  <a:srgbClr val="3F3F3F">
                    <a:lumMod val="50000"/>
                  </a:srgbClr>
                </a:solidFill>
              </a:rPr>
              <a:t>sospeso con «sblocca cantieri» (</a:t>
            </a:r>
            <a:r>
              <a:rPr lang="it-IT" dirty="0" err="1">
                <a:solidFill>
                  <a:srgbClr val="3F3F3F">
                    <a:lumMod val="50000"/>
                  </a:srgbClr>
                </a:solidFill>
              </a:rPr>
              <a:t>d.l.</a:t>
            </a:r>
            <a:r>
              <a:rPr lang="it-IT" dirty="0">
                <a:solidFill>
                  <a:srgbClr val="3F3F3F">
                    <a:lumMod val="50000"/>
                  </a:srgbClr>
                </a:solidFill>
              </a:rPr>
              <a:t> 32/2019);  </a:t>
            </a:r>
          </a:p>
          <a:p>
            <a:pPr lvl="0">
              <a:defRPr/>
            </a:pPr>
            <a:r>
              <a:rPr lang="it-IT" dirty="0">
                <a:solidFill>
                  <a:srgbClr val="3F3F3F">
                    <a:lumMod val="50000"/>
                  </a:srgbClr>
                </a:solidFill>
              </a:rPr>
              <a:t>Linee guida ANAC (delibera 141/2022 e 441/2022); </a:t>
            </a:r>
          </a:p>
          <a:p>
            <a:pPr>
              <a:defRPr/>
            </a:pPr>
            <a:r>
              <a:rPr lang="it-IT" dirty="0">
                <a:solidFill>
                  <a:srgbClr val="3F3F3F">
                    <a:lumMod val="50000"/>
                  </a:srgbClr>
                </a:solidFill>
              </a:rPr>
              <a:t>Obiettivo del PNRR e riconfermata nelle legge delega 78/2022: </a:t>
            </a:r>
            <a:r>
              <a:rPr lang="it-IT" sz="1800" i="1" dirty="0">
                <a:effectLst/>
                <a:latin typeface="BookmanOldStyle"/>
              </a:rPr>
              <a:t>c) ridefinizione e rafforzamento della disciplina in materia di qualificazione delle stazioni appaltanti, afferenti ai settori ordinari e ai settori speciali, al fine di conseguire la loro riduzione numerica, </a:t>
            </a:r>
            <a:r>
              <a:rPr lang="it-IT" sz="1800" i="1" dirty="0" err="1">
                <a:effectLst/>
                <a:latin typeface="BookmanOldStyle"/>
              </a:rPr>
              <a:t>nonche</a:t>
            </a:r>
            <a:r>
              <a:rPr lang="it-IT" sz="1800" i="1" dirty="0">
                <a:effectLst/>
                <a:latin typeface="BookmanOldStyle"/>
              </a:rPr>
              <a:t>́ l'accorpamento e la riorganizzazione delle stesse, anche mediante l'introduzione di incentivi all'utilizzo delle centrali di committenza e delle stazioni appaltanti ausiliarie per l'espletamento delle gare pubbliche; definizione delle </a:t>
            </a:r>
            <a:r>
              <a:rPr lang="it-IT" sz="1800" i="1" dirty="0" err="1">
                <a:effectLst/>
                <a:latin typeface="BookmanOldStyle"/>
              </a:rPr>
              <a:t>modalita</a:t>
            </a:r>
            <a:r>
              <a:rPr lang="it-IT" sz="1800" i="1" dirty="0">
                <a:effectLst/>
                <a:latin typeface="BookmanOldStyle"/>
              </a:rPr>
              <a:t>̀ di monitoraggio dell'accorpamento e della riorganizzazione delle stazioni appaltanti; potenziamento della qualificazione e della specializzazione del personale operante nelle stazioni appaltanti, anche mediante la previsione di specifici percorsi di formazione, con particolare riferimento alle stazioni uniche appaltanti e alle centrali di committenza che operano a servizio degli enti locali; </a:t>
            </a:r>
            <a:endParaRPr lang="it-IT" dirty="0"/>
          </a:p>
          <a:p>
            <a:pPr>
              <a:defRPr/>
            </a:pPr>
            <a:endParaRPr lang="it-IT" dirty="0"/>
          </a:p>
          <a:p>
            <a:pPr lvl="0">
              <a:defRPr/>
            </a:pPr>
            <a:endParaRPr lang="it-IT" dirty="0">
              <a:solidFill>
                <a:srgbClr val="3F3F3F">
                  <a:lumMod val="50000"/>
                </a:srgbClr>
              </a:solidFill>
            </a:endParaRPr>
          </a:p>
          <a:p>
            <a:pPr lvl="0">
              <a:defRPr/>
            </a:pPr>
            <a:endParaRPr lang="it-IT" dirty="0">
              <a:solidFill>
                <a:srgbClr val="3F3F3F">
                  <a:lumMod val="50000"/>
                </a:srgbClr>
              </a:solidFill>
            </a:endParaRPr>
          </a:p>
        </p:txBody>
      </p:sp>
    </p:spTree>
    <p:extLst>
      <p:ext uri="{BB962C8B-B14F-4D97-AF65-F5344CB8AC3E}">
        <p14:creationId xmlns:p14="http://schemas.microsoft.com/office/powerpoint/2010/main" val="34610977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a:t>Le centrali di committenza e la qualificazione delle stazioni appaltanti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409701" y="1168181"/>
            <a:ext cx="11649276"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just" defTabSz="864017" rtl="0" eaLnBrk="1" fontAlgn="auto" latinLnBrk="0" hangingPunct="1">
              <a:lnSpc>
                <a:spcPts val="2600"/>
              </a:lnSpc>
              <a:spcBef>
                <a:spcPts val="1200"/>
              </a:spcBef>
              <a:spcAft>
                <a:spcPts val="0"/>
              </a:spcAft>
              <a:buClr>
                <a:srgbClr val="299A75"/>
              </a:buClr>
              <a:buSzTx/>
              <a:buNone/>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8" name="Segnaposto testo 2">
            <a:extLst>
              <a:ext uri="{FF2B5EF4-FFF2-40B4-BE49-F238E27FC236}">
                <a16:creationId xmlns:a16="http://schemas.microsoft.com/office/drawing/2014/main" id="{9948EA9A-DD7B-913E-349F-80205838E983}"/>
              </a:ext>
            </a:extLst>
          </p:cNvPr>
          <p:cNvSpPr txBox="1">
            <a:spLocks/>
          </p:cNvSpPr>
          <p:nvPr/>
        </p:nvSpPr>
        <p:spPr>
          <a:xfrm>
            <a:off x="78674" y="855628"/>
            <a:ext cx="11649276"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lvl="0" indent="0">
              <a:lnSpc>
                <a:spcPct val="150000"/>
              </a:lnSpc>
              <a:buNone/>
              <a:defRPr/>
            </a:pPr>
            <a:endParaRPr lang="it-IT" sz="2800" dirty="0">
              <a:solidFill>
                <a:srgbClr val="3F3F3F">
                  <a:lumMod val="50000"/>
                </a:srgbClr>
              </a:solidFill>
            </a:endParaRPr>
          </a:p>
          <a:p>
            <a:pPr>
              <a:lnSpc>
                <a:spcPct val="150000"/>
              </a:lnSpc>
              <a:defRPr/>
            </a:pPr>
            <a:r>
              <a:rPr lang="it-IT" sz="2800" dirty="0"/>
              <a:t>Professionalizzazione delle stazioni appaltanti </a:t>
            </a:r>
          </a:p>
          <a:p>
            <a:pPr>
              <a:lnSpc>
                <a:spcPct val="150000"/>
              </a:lnSpc>
              <a:defRPr/>
            </a:pPr>
            <a:r>
              <a:rPr lang="it-IT" sz="2800" dirty="0"/>
              <a:t>Riduzione delle stazioni appaltanti</a:t>
            </a:r>
          </a:p>
          <a:p>
            <a:pPr marL="0" indent="0">
              <a:buNone/>
              <a:defRPr/>
            </a:pPr>
            <a:endParaRPr lang="it-IT" dirty="0"/>
          </a:p>
          <a:p>
            <a:pPr lvl="0">
              <a:defRPr/>
            </a:pPr>
            <a:r>
              <a:rPr lang="it-IT" b="0" i="0" u="none" strike="noStrike" dirty="0">
                <a:solidFill>
                  <a:srgbClr val="000000"/>
                </a:solidFill>
                <a:effectLst/>
                <a:latin typeface="Calibri" panose="020F0502020204030204" pitchFamily="34" charset="0"/>
              </a:rPr>
              <a:t>Art. 62: Tutte le stazioni appaltanti possono procedere </a:t>
            </a:r>
            <a:r>
              <a:rPr lang="it-IT" b="1" i="0" u="none" strike="noStrike" dirty="0">
                <a:solidFill>
                  <a:srgbClr val="000000"/>
                </a:solidFill>
                <a:effectLst/>
                <a:latin typeface="Calibri" panose="020F0502020204030204" pitchFamily="34" charset="0"/>
              </a:rPr>
              <a:t>direttamente e autonomamente </a:t>
            </a:r>
            <a:r>
              <a:rPr lang="it-IT" b="0" i="0" u="none" strike="noStrike" dirty="0">
                <a:solidFill>
                  <a:srgbClr val="000000"/>
                </a:solidFill>
                <a:effectLst/>
                <a:latin typeface="Calibri" panose="020F0502020204030204" pitchFamily="34" charset="0"/>
              </a:rPr>
              <a:t>all'acquisizione di </a:t>
            </a:r>
            <a:r>
              <a:rPr lang="it-IT" b="1" i="0" u="none" strike="noStrike" dirty="0">
                <a:solidFill>
                  <a:srgbClr val="000000"/>
                </a:solidFill>
                <a:effectLst/>
                <a:latin typeface="Calibri" panose="020F0502020204030204" pitchFamily="34" charset="0"/>
              </a:rPr>
              <a:t>forniture e servizi </a:t>
            </a:r>
            <a:r>
              <a:rPr lang="it-IT" b="0" i="0" u="none" strike="noStrike" dirty="0">
                <a:solidFill>
                  <a:srgbClr val="000000"/>
                </a:solidFill>
                <a:effectLst/>
                <a:latin typeface="Calibri" panose="020F0502020204030204" pitchFamily="34" charset="0"/>
              </a:rPr>
              <a:t>di </a:t>
            </a:r>
            <a:r>
              <a:rPr lang="it-IT" b="0" i="0" u="sng" strike="noStrike" dirty="0">
                <a:solidFill>
                  <a:srgbClr val="000000"/>
                </a:solidFill>
                <a:effectLst/>
                <a:latin typeface="Calibri" panose="020F0502020204030204" pitchFamily="34" charset="0"/>
              </a:rPr>
              <a:t>importo non superiore alle soglie previste per gli affidamenti diretti</a:t>
            </a:r>
            <a:r>
              <a:rPr lang="it-IT" b="0" i="0" u="none" strike="noStrike" dirty="0">
                <a:solidFill>
                  <a:srgbClr val="000000"/>
                </a:solidFill>
                <a:effectLst/>
                <a:latin typeface="Calibri" panose="020F0502020204030204" pitchFamily="34" charset="0"/>
              </a:rPr>
              <a:t>, e all’affidamento di </a:t>
            </a:r>
            <a:r>
              <a:rPr lang="it-IT" b="1" i="0" u="none" strike="noStrike" dirty="0">
                <a:solidFill>
                  <a:srgbClr val="000000"/>
                </a:solidFill>
                <a:effectLst/>
                <a:latin typeface="Calibri" panose="020F0502020204030204" pitchFamily="34" charset="0"/>
              </a:rPr>
              <a:t>lavori</a:t>
            </a:r>
            <a:r>
              <a:rPr lang="it-IT" b="0" i="0" u="none" strike="noStrike" dirty="0">
                <a:solidFill>
                  <a:srgbClr val="000000"/>
                </a:solidFill>
                <a:effectLst/>
                <a:latin typeface="Calibri" panose="020F0502020204030204" pitchFamily="34" charset="0"/>
              </a:rPr>
              <a:t> d’importo pari o </a:t>
            </a:r>
            <a:r>
              <a:rPr lang="it-IT" b="0" i="0" u="sng" strike="noStrike" dirty="0">
                <a:solidFill>
                  <a:srgbClr val="000000"/>
                </a:solidFill>
                <a:effectLst/>
                <a:latin typeface="Calibri" panose="020F0502020204030204" pitchFamily="34" charset="0"/>
              </a:rPr>
              <a:t>inferiore a 500.000 euro</a:t>
            </a:r>
            <a:endParaRPr lang="it-IT" dirty="0">
              <a:solidFill>
                <a:srgbClr val="000000"/>
              </a:solidFill>
            </a:endParaRPr>
          </a:p>
          <a:p>
            <a:pPr lvl="0">
              <a:defRPr/>
            </a:pPr>
            <a:r>
              <a:rPr lang="it-IT" b="0" i="0" u="none" strike="noStrike" dirty="0">
                <a:solidFill>
                  <a:srgbClr val="000000"/>
                </a:solidFill>
                <a:effectLst/>
                <a:latin typeface="Calibri" panose="020F0502020204030204" pitchFamily="34" charset="0"/>
              </a:rPr>
              <a:t>L’ANAC non rilascia il codice identificativo di gara (CIG) alle stazioni appaltanti non qualificate per acquisti superiori ai suddetti importi</a:t>
            </a:r>
            <a:endParaRPr lang="it-IT" dirty="0">
              <a:solidFill>
                <a:srgbClr val="3F3F3F">
                  <a:lumMod val="50000"/>
                </a:srgbClr>
              </a:solidFill>
            </a:endParaRPr>
          </a:p>
          <a:p>
            <a:pPr lvl="0">
              <a:defRPr/>
            </a:pPr>
            <a:endParaRPr lang="it-IT" dirty="0">
              <a:solidFill>
                <a:srgbClr val="3F3F3F">
                  <a:lumMod val="50000"/>
                </a:srgbClr>
              </a:solidFill>
            </a:endParaRPr>
          </a:p>
        </p:txBody>
      </p:sp>
    </p:spTree>
    <p:extLst>
      <p:ext uri="{BB962C8B-B14F-4D97-AF65-F5344CB8AC3E}">
        <p14:creationId xmlns:p14="http://schemas.microsoft.com/office/powerpoint/2010/main" val="2882525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La qualificazione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12397" y="1419155"/>
            <a:ext cx="7409204" cy="4204356"/>
          </a:xfrm>
          <a:prstGeom prst="rect">
            <a:avLst/>
          </a:prstGeom>
          <a:noFill/>
        </p:spPr>
        <p:txBody>
          <a:bodyPr wrap="square" rtlCol="0">
            <a:spAutoFit/>
          </a:bodyPr>
          <a:lstStyle/>
          <a:p>
            <a:pPr algn="just">
              <a:lnSpc>
                <a:spcPct val="150000"/>
              </a:lnSpc>
            </a:pPr>
            <a:r>
              <a:rPr lang="it-IT" b="1" i="0" u="none" strike="noStrike" dirty="0">
                <a:solidFill>
                  <a:srgbClr val="000000"/>
                </a:solidFill>
                <a:effectLst/>
                <a:latin typeface="Calibri" panose="020F0502020204030204" pitchFamily="34" charset="0"/>
              </a:rPr>
              <a:t>LAVORI</a:t>
            </a:r>
          </a:p>
          <a:p>
            <a:pPr algn="just">
              <a:lnSpc>
                <a:spcPct val="150000"/>
              </a:lnSpc>
            </a:pPr>
            <a:r>
              <a:rPr lang="it-IT" b="0" i="0" u="none" strike="noStrike" dirty="0">
                <a:solidFill>
                  <a:srgbClr val="000000"/>
                </a:solidFill>
                <a:effectLst/>
                <a:latin typeface="Calibri" panose="020F0502020204030204" pitchFamily="34" charset="0"/>
              </a:rPr>
              <a:t>a)qualificazione di primo livello (L3) fino a 1.000.000 di euro;</a:t>
            </a:r>
          </a:p>
          <a:p>
            <a:pPr algn="just">
              <a:lnSpc>
                <a:spcPct val="150000"/>
              </a:lnSpc>
            </a:pPr>
            <a:r>
              <a:rPr lang="it-IT" b="0" i="0" u="none" strike="noStrike" dirty="0">
                <a:solidFill>
                  <a:srgbClr val="000000"/>
                </a:solidFill>
                <a:effectLst/>
                <a:latin typeface="Calibri" panose="020F0502020204030204" pitchFamily="34" charset="0"/>
              </a:rPr>
              <a:t>b) qualificazione di secondo livello (L2) fino alle soglie di rilevanza europea;</a:t>
            </a:r>
          </a:p>
          <a:p>
            <a:pPr algn="just">
              <a:lnSpc>
                <a:spcPct val="150000"/>
              </a:lnSpc>
            </a:pPr>
            <a:r>
              <a:rPr lang="it-IT" b="0" i="0" u="none" strike="noStrike" dirty="0">
                <a:solidFill>
                  <a:srgbClr val="000000"/>
                </a:solidFill>
                <a:effectLst/>
                <a:latin typeface="Calibri" panose="020F0502020204030204" pitchFamily="34" charset="0"/>
              </a:rPr>
              <a:t>c) qualificazione di terzo livello (L1) senza limiti di importo.</a:t>
            </a:r>
          </a:p>
          <a:p>
            <a:pPr algn="just">
              <a:lnSpc>
                <a:spcPct val="150000"/>
              </a:lnSpc>
            </a:pPr>
            <a:endParaRPr lang="it-IT" b="1" dirty="0">
              <a:solidFill>
                <a:srgbClr val="000000"/>
              </a:solidFill>
              <a:latin typeface="Calibri" panose="020F0502020204030204" pitchFamily="34" charset="0"/>
            </a:endParaRPr>
          </a:p>
          <a:p>
            <a:pPr algn="just">
              <a:lnSpc>
                <a:spcPct val="150000"/>
              </a:lnSpc>
            </a:pPr>
            <a:r>
              <a:rPr lang="it-IT" b="1" dirty="0">
                <a:solidFill>
                  <a:srgbClr val="000000"/>
                </a:solidFill>
                <a:latin typeface="Calibri" panose="020F0502020204030204" pitchFamily="34" charset="0"/>
              </a:rPr>
              <a:t>SERVIZI E FORNITURE</a:t>
            </a:r>
          </a:p>
          <a:p>
            <a:pPr marL="342900" indent="-342900" algn="just">
              <a:lnSpc>
                <a:spcPct val="150000"/>
              </a:lnSpc>
              <a:buAutoNum type="alphaLcParenR"/>
            </a:pPr>
            <a:r>
              <a:rPr lang="it-IT" b="0" i="0" u="none" strike="noStrike" dirty="0">
                <a:solidFill>
                  <a:srgbClr val="000000"/>
                </a:solidFill>
                <a:effectLst/>
                <a:latin typeface="Calibri" panose="020F0502020204030204" pitchFamily="34" charset="0"/>
              </a:rPr>
              <a:t>qualificazione di primo livello (SF3) per importi fino a 750.000 euro;</a:t>
            </a:r>
          </a:p>
          <a:p>
            <a:pPr marL="342900" indent="-342900" algn="just">
              <a:lnSpc>
                <a:spcPct val="150000"/>
              </a:lnSpc>
              <a:buAutoNum type="alphaLcParenR"/>
            </a:pPr>
            <a:r>
              <a:rPr lang="it-IT" b="0" i="0" u="none" strike="noStrike" dirty="0">
                <a:solidFill>
                  <a:srgbClr val="000000"/>
                </a:solidFill>
                <a:effectLst/>
                <a:latin typeface="Calibri" panose="020F0502020204030204" pitchFamily="34" charset="0"/>
              </a:rPr>
              <a:t>qualificazione di secondo livello (SF2) per importi fino a 5.000.000 di euro;</a:t>
            </a:r>
          </a:p>
          <a:p>
            <a:pPr marL="342900" indent="-342900" algn="just">
              <a:lnSpc>
                <a:spcPct val="150000"/>
              </a:lnSpc>
              <a:buAutoNum type="alphaLcParenR"/>
            </a:pPr>
            <a:r>
              <a:rPr lang="it-IT" b="0" i="0" u="none" strike="noStrike" dirty="0">
                <a:solidFill>
                  <a:srgbClr val="000000"/>
                </a:solidFill>
                <a:effectLst/>
                <a:latin typeface="Calibri" panose="020F0502020204030204" pitchFamily="34" charset="0"/>
              </a:rPr>
              <a:t>qualificazione di terzo livello (SF1) senza limiti di importo.</a:t>
            </a:r>
          </a:p>
        </p:txBody>
      </p:sp>
      <p:sp>
        <p:nvSpPr>
          <p:cNvPr id="8" name="CasellaDiTesto 7">
            <a:extLst>
              <a:ext uri="{FF2B5EF4-FFF2-40B4-BE49-F238E27FC236}">
                <a16:creationId xmlns:a16="http://schemas.microsoft.com/office/drawing/2014/main" id="{30EDD46B-1C8D-A89C-9FC8-A1BAA0127C82}"/>
              </a:ext>
            </a:extLst>
          </p:cNvPr>
          <p:cNvSpPr txBox="1"/>
          <p:nvPr/>
        </p:nvSpPr>
        <p:spPr>
          <a:xfrm>
            <a:off x="8240423" y="2475427"/>
            <a:ext cx="3271836" cy="2126864"/>
          </a:xfrm>
          <a:prstGeom prst="rect">
            <a:avLst/>
          </a:prstGeom>
          <a:noFill/>
        </p:spPr>
        <p:txBody>
          <a:bodyPr wrap="square" rtlCol="0">
            <a:spAutoFit/>
          </a:bodyPr>
          <a:lstStyle/>
          <a:p>
            <a:pPr algn="ctr">
              <a:lnSpc>
                <a:spcPct val="150000"/>
              </a:lnSpc>
            </a:pPr>
            <a:r>
              <a:rPr lang="it-IT" b="1" i="0" u="none" strike="noStrike" dirty="0">
                <a:solidFill>
                  <a:srgbClr val="000000"/>
                </a:solidFill>
                <a:effectLst/>
                <a:latin typeface="Calibri" panose="020F0502020204030204" pitchFamily="34" charset="0"/>
              </a:rPr>
              <a:t>LIVELLI</a:t>
            </a:r>
          </a:p>
          <a:p>
            <a:pPr algn="just">
              <a:lnSpc>
                <a:spcPct val="150000"/>
              </a:lnSpc>
            </a:pPr>
            <a:r>
              <a:rPr lang="it-IT" b="0" i="0" u="none" strike="noStrike" dirty="0">
                <a:solidFill>
                  <a:srgbClr val="000000"/>
                </a:solidFill>
                <a:effectLst/>
                <a:latin typeface="Calibri" panose="020F0502020204030204" pitchFamily="34" charset="0"/>
              </a:rPr>
              <a:t>a) livello L/SF3: trenta punti;</a:t>
            </a:r>
            <a:br>
              <a:rPr lang="it-IT" dirty="0"/>
            </a:br>
            <a:r>
              <a:rPr lang="it-IT" b="0" i="0" u="none" strike="noStrike" dirty="0">
                <a:solidFill>
                  <a:srgbClr val="000000"/>
                </a:solidFill>
                <a:effectLst/>
                <a:latin typeface="Calibri" panose="020F0502020204030204" pitchFamily="34" charset="0"/>
              </a:rPr>
              <a:t>b) livello L/SF2: quaranta punti;</a:t>
            </a:r>
            <a:br>
              <a:rPr lang="it-IT" dirty="0"/>
            </a:br>
            <a:r>
              <a:rPr lang="it-IT" b="0" i="0" u="none" strike="noStrike" dirty="0">
                <a:solidFill>
                  <a:srgbClr val="000000"/>
                </a:solidFill>
                <a:effectLst/>
                <a:latin typeface="Calibri" panose="020F0502020204030204" pitchFamily="34" charset="0"/>
              </a:rPr>
              <a:t>c) livello L/SF1: cinquanta punti. </a:t>
            </a:r>
          </a:p>
          <a:p>
            <a:pPr algn="just">
              <a:lnSpc>
                <a:spcPct val="150000"/>
              </a:lnSpc>
            </a:pPr>
            <a:endParaRPr lang="it-IT"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0193833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La qualificazione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12396" y="1466985"/>
            <a:ext cx="11567207" cy="4801314"/>
          </a:xfrm>
          <a:prstGeom prst="rect">
            <a:avLst/>
          </a:prstGeom>
          <a:noFill/>
        </p:spPr>
        <p:txBody>
          <a:bodyPr wrap="square" rtlCol="0">
            <a:spAutoFit/>
          </a:bodyPr>
          <a:lstStyle/>
          <a:p>
            <a:pPr algn="ctr">
              <a:lnSpc>
                <a:spcPct val="150000"/>
              </a:lnSpc>
            </a:pPr>
            <a:r>
              <a:rPr lang="it-IT" sz="2400" b="1" dirty="0">
                <a:solidFill>
                  <a:schemeClr val="tx2"/>
                </a:solidFill>
                <a:effectLst/>
                <a:latin typeface="BookmanOldStyle"/>
              </a:rPr>
              <a:t>Requisiti trasversali</a:t>
            </a:r>
          </a:p>
          <a:p>
            <a:pPr algn="just">
              <a:lnSpc>
                <a:spcPct val="150000"/>
              </a:lnSpc>
            </a:pPr>
            <a:r>
              <a:rPr lang="it-IT" sz="2400" dirty="0">
                <a:solidFill>
                  <a:schemeClr val="tx2"/>
                </a:solidFill>
                <a:effectLst/>
                <a:latin typeface="BookmanOldStyle"/>
              </a:rPr>
              <a:t>a) l’iscrizione all’Anagrafe unica delle stazioni appaltanti (AUSA) di cui all’articolo 33-</a:t>
            </a:r>
            <a:r>
              <a:rPr lang="it-IT" sz="2400" i="1" dirty="0">
                <a:solidFill>
                  <a:schemeClr val="tx2"/>
                </a:solidFill>
                <a:effectLst/>
                <a:latin typeface="BookmanOldStyle"/>
              </a:rPr>
              <a:t>ter </a:t>
            </a:r>
            <a:r>
              <a:rPr lang="it-IT" sz="2400" dirty="0">
                <a:solidFill>
                  <a:schemeClr val="tx2"/>
                </a:solidFill>
                <a:effectLst/>
                <a:latin typeface="BookmanOldStyle"/>
              </a:rPr>
              <a:t>del decreto- legge 18 ottobre 2012 n. 179, convertito, con modificazioni, dalla legge 17 dicembre 2012, n. 221;</a:t>
            </a:r>
          </a:p>
          <a:p>
            <a:pPr algn="just">
              <a:lnSpc>
                <a:spcPct val="150000"/>
              </a:lnSpc>
            </a:pPr>
            <a:r>
              <a:rPr lang="it-IT" sz="2400" dirty="0">
                <a:solidFill>
                  <a:schemeClr val="tx2"/>
                </a:solidFill>
                <a:effectLst/>
                <a:latin typeface="BookmanOldStyle"/>
              </a:rPr>
              <a:t>b) la presenza nel proprio organigramma di un ufficio o struttura stabilmente dedicati alla progettazione e agli affidamenti di lavori;</a:t>
            </a:r>
          </a:p>
          <a:p>
            <a:pPr algn="just">
              <a:lnSpc>
                <a:spcPct val="150000"/>
              </a:lnSpc>
            </a:pPr>
            <a:r>
              <a:rPr lang="it-IT" sz="2400" dirty="0">
                <a:solidFill>
                  <a:schemeClr val="tx2"/>
                </a:solidFill>
                <a:effectLst/>
                <a:latin typeface="BookmanOldStyle"/>
              </a:rPr>
              <a:t>c) la disponibilità  di piattaforme di approvvigionamento digitale di cui agli articoli 25 e 26 del codice (quest’ultimo richiesto solo a decorrere dal 1° gennaio 2024).</a:t>
            </a:r>
            <a:endParaRPr lang="it-IT" sz="2400" dirty="0">
              <a:solidFill>
                <a:schemeClr val="tx2"/>
              </a:solidFill>
            </a:endParaRPr>
          </a:p>
          <a:p>
            <a:endParaRPr lang="it-IT" dirty="0"/>
          </a:p>
        </p:txBody>
      </p:sp>
    </p:spTree>
    <p:extLst>
      <p:ext uri="{BB962C8B-B14F-4D97-AF65-F5344CB8AC3E}">
        <p14:creationId xmlns:p14="http://schemas.microsoft.com/office/powerpoint/2010/main" val="3053030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La qualificazione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pic>
        <p:nvPicPr>
          <p:cNvPr id="9" name="Immagine 8">
            <a:extLst>
              <a:ext uri="{FF2B5EF4-FFF2-40B4-BE49-F238E27FC236}">
                <a16:creationId xmlns:a16="http://schemas.microsoft.com/office/drawing/2014/main" id="{8CCA1A12-2CC6-D6CC-9293-B6E61CCB1F51}"/>
              </a:ext>
            </a:extLst>
          </p:cNvPr>
          <p:cNvPicPr>
            <a:picLocks noChangeAspect="1"/>
          </p:cNvPicPr>
          <p:nvPr/>
        </p:nvPicPr>
        <p:blipFill>
          <a:blip r:embed="rId2"/>
          <a:stretch>
            <a:fillRect/>
          </a:stretch>
        </p:blipFill>
        <p:spPr>
          <a:xfrm rot="5400000">
            <a:off x="3409458" y="-1822692"/>
            <a:ext cx="5373084" cy="10984090"/>
          </a:xfrm>
          <a:prstGeom prst="rect">
            <a:avLst/>
          </a:prstGeom>
        </p:spPr>
      </p:pic>
    </p:spTree>
    <p:extLst>
      <p:ext uri="{BB962C8B-B14F-4D97-AF65-F5344CB8AC3E}">
        <p14:creationId xmlns:p14="http://schemas.microsoft.com/office/powerpoint/2010/main" val="2119979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La qualificazione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pic>
        <p:nvPicPr>
          <p:cNvPr id="7" name="Immagine 6">
            <a:extLst>
              <a:ext uri="{FF2B5EF4-FFF2-40B4-BE49-F238E27FC236}">
                <a16:creationId xmlns:a16="http://schemas.microsoft.com/office/drawing/2014/main" id="{134FE1AA-8CF4-D8C0-B724-A9B5494DC410}"/>
              </a:ext>
            </a:extLst>
          </p:cNvPr>
          <p:cNvPicPr>
            <a:picLocks noChangeAspect="1"/>
          </p:cNvPicPr>
          <p:nvPr/>
        </p:nvPicPr>
        <p:blipFill>
          <a:blip r:embed="rId2"/>
          <a:stretch>
            <a:fillRect/>
          </a:stretch>
        </p:blipFill>
        <p:spPr>
          <a:xfrm rot="5400000">
            <a:off x="3568262" y="-1866546"/>
            <a:ext cx="4876096" cy="11137899"/>
          </a:xfrm>
          <a:prstGeom prst="rect">
            <a:avLst/>
          </a:prstGeom>
        </p:spPr>
      </p:pic>
    </p:spTree>
    <p:extLst>
      <p:ext uri="{BB962C8B-B14F-4D97-AF65-F5344CB8AC3E}">
        <p14:creationId xmlns:p14="http://schemas.microsoft.com/office/powerpoint/2010/main" val="31238206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La qualificazione </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chemeClr val="bg1"/>
                </a:solidFill>
                <a:latin typeface="Playfair Display Medium" pitchFamily="2" charset="0"/>
              </a:rPr>
              <a:t>Relatore</a:t>
            </a:r>
          </a:p>
          <a:p>
            <a:r>
              <a:rPr lang="it-IT" sz="1100" dirty="0">
                <a:solidFill>
                  <a:schemeClr val="bg1"/>
                </a:solidFill>
                <a:latin typeface="Playfair Display Medium" pitchFamily="2" charset="0"/>
              </a:rPr>
              <a:t>Giovanni Maria Caruso	</a:t>
            </a:r>
          </a:p>
        </p:txBody>
      </p:sp>
      <p:sp>
        <p:nvSpPr>
          <p:cNvPr id="6" name="Segnaposto testo 2">
            <a:extLst>
              <a:ext uri="{FF2B5EF4-FFF2-40B4-BE49-F238E27FC236}">
                <a16:creationId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12396" y="1466985"/>
            <a:ext cx="11567207" cy="4755148"/>
          </a:xfrm>
          <a:prstGeom prst="rect">
            <a:avLst/>
          </a:prstGeom>
          <a:noFill/>
        </p:spPr>
        <p:txBody>
          <a:bodyPr wrap="square" rtlCol="0">
            <a:spAutoFit/>
          </a:bodyPr>
          <a:lstStyle/>
          <a:p>
            <a:pPr marL="285750" indent="-285750">
              <a:lnSpc>
                <a:spcPct val="150000"/>
              </a:lnSpc>
              <a:buFontTx/>
              <a:buChar char="-"/>
            </a:pPr>
            <a:r>
              <a:rPr lang="it-IT" sz="1800" dirty="0">
                <a:solidFill>
                  <a:schemeClr val="tx2"/>
                </a:solidFill>
                <a:effectLst/>
                <a:latin typeface="BookmanOldStyle"/>
              </a:rPr>
              <a:t>Le stazioni appaltanti non qualificate consultano l’elenco delle stazioni appaltanti qualificate e delle centrali di committenza </a:t>
            </a:r>
            <a:r>
              <a:rPr lang="it-IT" dirty="0">
                <a:solidFill>
                  <a:schemeClr val="tx2"/>
                </a:solidFill>
                <a:latin typeface="BookmanOldStyle"/>
              </a:rPr>
              <a:t>gestito dall’ANAC</a:t>
            </a:r>
          </a:p>
          <a:p>
            <a:pPr marL="285750" indent="-285750">
              <a:lnSpc>
                <a:spcPct val="150000"/>
              </a:lnSpc>
              <a:buFontTx/>
              <a:buChar char="-"/>
            </a:pPr>
            <a:r>
              <a:rPr lang="it-IT" dirty="0">
                <a:solidFill>
                  <a:schemeClr val="tx2"/>
                </a:solidFill>
                <a:latin typeface="BookmanOldStyle"/>
              </a:rPr>
              <a:t>Propongono domanda ad una di esse di </a:t>
            </a:r>
            <a:r>
              <a:rPr lang="it-IT" sz="1800" dirty="0">
                <a:solidFill>
                  <a:schemeClr val="tx2"/>
                </a:solidFill>
                <a:effectLst/>
                <a:latin typeface="BookmanOldStyle"/>
              </a:rPr>
              <a:t>svolgere la procedura di gara</a:t>
            </a:r>
          </a:p>
          <a:p>
            <a:pPr marL="285750" indent="-285750">
              <a:lnSpc>
                <a:spcPct val="150000"/>
              </a:lnSpc>
              <a:buFontTx/>
              <a:buChar char="-"/>
            </a:pPr>
            <a:r>
              <a:rPr lang="it-IT" dirty="0">
                <a:solidFill>
                  <a:schemeClr val="tx2"/>
                </a:solidFill>
                <a:latin typeface="BookmanOldStyle"/>
              </a:rPr>
              <a:t>La domanda</a:t>
            </a:r>
            <a:r>
              <a:rPr lang="it-IT" sz="1800" dirty="0">
                <a:solidFill>
                  <a:schemeClr val="tx2"/>
                </a:solidFill>
                <a:effectLst/>
                <a:latin typeface="BookmanOldStyle"/>
              </a:rPr>
              <a:t> si intende accolta se non riceve risposta negativa nel termine di dieci giorni dalla sua ricezione. </a:t>
            </a:r>
          </a:p>
          <a:p>
            <a:pPr marL="285750" indent="-285750">
              <a:lnSpc>
                <a:spcPct val="150000"/>
              </a:lnSpc>
              <a:buFontTx/>
              <a:buChar char="-"/>
            </a:pPr>
            <a:r>
              <a:rPr lang="it-IT" sz="1800" dirty="0">
                <a:solidFill>
                  <a:schemeClr val="tx2"/>
                </a:solidFill>
                <a:effectLst/>
                <a:latin typeface="BookmanOldStyle"/>
              </a:rPr>
              <a:t>In caso di risposta negativa, la stazione appaltante non qualificata si rivolge all’ANAC, che provvede entro quindici giorni all’assegnazione d’ufficio della richiesta a una stazione appaltante o centrale di committenza qualificata, individuata sulla base delle fasce di qualificazione. </a:t>
            </a:r>
          </a:p>
          <a:p>
            <a:pPr marL="285750" indent="-285750">
              <a:lnSpc>
                <a:spcPct val="150000"/>
              </a:lnSpc>
              <a:buFontTx/>
              <a:buChar char="-"/>
            </a:pPr>
            <a:r>
              <a:rPr lang="it-IT" dirty="0">
                <a:solidFill>
                  <a:schemeClr val="tx2"/>
                </a:solidFill>
                <a:latin typeface="BookmanOldStyle"/>
              </a:rPr>
              <a:t>Sistema sanzionatorio se la stazione appaltante o la centrale di committenza individuata non adempie agli obblighi derivanti dall’assegnazione d’ufficio ( 63, comma 11)</a:t>
            </a:r>
          </a:p>
          <a:p>
            <a:endParaRPr lang="it-IT" dirty="0">
              <a:solidFill>
                <a:schemeClr val="tx2"/>
              </a:solidFill>
              <a:latin typeface="BookmanOldStyle"/>
            </a:endParaRPr>
          </a:p>
          <a:p>
            <a:endParaRPr lang="it-IT" sz="2400" dirty="0">
              <a:solidFill>
                <a:schemeClr val="tx2"/>
              </a:solidFill>
            </a:endParaRPr>
          </a:p>
          <a:p>
            <a:endParaRPr lang="it-IT" dirty="0"/>
          </a:p>
        </p:txBody>
      </p:sp>
    </p:spTree>
    <p:extLst>
      <p:ext uri="{BB962C8B-B14F-4D97-AF65-F5344CB8AC3E}">
        <p14:creationId xmlns:p14="http://schemas.microsoft.com/office/powerpoint/2010/main" val="426980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F98D17-C969-4F4F-9948-415E35653E6E}"/>
              </a:ext>
            </a:extLst>
          </p:cNvPr>
          <p:cNvSpPr>
            <a:spLocks noGrp="1"/>
          </p:cNvSpPr>
          <p:nvPr>
            <p:ph type="ctrTitle"/>
          </p:nvPr>
        </p:nvSpPr>
        <p:spPr>
          <a:xfrm>
            <a:off x="559265" y="269281"/>
            <a:ext cx="10419184" cy="779688"/>
          </a:xfrm>
          <a:prstGeom prst="rect">
            <a:avLst/>
          </a:prstGeom>
        </p:spPr>
        <p:txBody>
          <a:bodyPr>
            <a:normAutofit fontScale="90000"/>
          </a:bodyPr>
          <a:lstStyle/>
          <a:p>
            <a:pPr algn="ctr"/>
            <a:r>
              <a:rPr lang="it-IT" dirty="0"/>
              <a:t>Il Codice dei contratti pubblici </a:t>
            </a:r>
            <a:br>
              <a:rPr lang="it-IT" dirty="0"/>
            </a:br>
            <a:r>
              <a:rPr lang="it-IT" dirty="0"/>
              <a:t>d.lgs. 31 marzo 2023, n. 36</a:t>
            </a:r>
          </a:p>
        </p:txBody>
      </p:sp>
      <p:sp>
        <p:nvSpPr>
          <p:cNvPr id="5" name="CasellaDiTesto 4">
            <a:extLst>
              <a:ext uri="{FF2B5EF4-FFF2-40B4-BE49-F238E27FC236}">
                <a16:creationId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a:solidFill>
                  <a:srgbClr val="FFFFFF"/>
                </a:solidFill>
                <a:latin typeface="Playfair Display Medium" pitchFamily="2" charset="0"/>
              </a:rPr>
              <a:t>Relatore</a:t>
            </a:r>
          </a:p>
          <a:p>
            <a:r>
              <a:rPr lang="it-IT" sz="1100" dirty="0">
                <a:solidFill>
                  <a:srgbClr val="FFFFFF"/>
                </a:solidFill>
                <a:latin typeface="Playfair Display Medium" pitchFamily="2" charset="0"/>
              </a:rPr>
              <a:t>Giovanni Maria Caruso	</a:t>
            </a:r>
          </a:p>
        </p:txBody>
      </p:sp>
      <p:sp>
        <p:nvSpPr>
          <p:cNvPr id="9" name="Segnaposto testo 2">
            <a:extLst>
              <a:ext uri="{FF2B5EF4-FFF2-40B4-BE49-F238E27FC236}">
                <a16:creationId xmlns:a16="http://schemas.microsoft.com/office/drawing/2014/main" id="{764369D0-1476-754A-B8B4-422A11CC0CAF}"/>
              </a:ext>
            </a:extLst>
          </p:cNvPr>
          <p:cNvSpPr txBox="1">
            <a:spLocks/>
          </p:cNvSpPr>
          <p:nvPr/>
        </p:nvSpPr>
        <p:spPr>
          <a:xfrm>
            <a:off x="244928" y="1576487"/>
            <a:ext cx="11586515" cy="4277903"/>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defRPr/>
            </a:pPr>
            <a:endParaRPr lang="it-IT" sz="2400" dirty="0">
              <a:solidFill>
                <a:srgbClr val="3F3F3F">
                  <a:lumMod val="50000"/>
                </a:srgbClr>
              </a:solidFill>
            </a:endParaRPr>
          </a:p>
          <a:p>
            <a:pPr>
              <a:defRPr/>
            </a:pPr>
            <a:r>
              <a:rPr lang="it-IT" sz="2400" dirty="0">
                <a:solidFill>
                  <a:srgbClr val="3F3F3F">
                    <a:lumMod val="50000"/>
                  </a:srgbClr>
                </a:solidFill>
              </a:rPr>
              <a:t>L’art. 1, comma 2, della legge 78/2022 individua principi e criteri direttivi</a:t>
            </a:r>
          </a:p>
          <a:p>
            <a:pPr>
              <a:defRPr/>
            </a:pPr>
            <a:r>
              <a:rPr lang="it-IT" sz="2400" dirty="0">
                <a:solidFill>
                  <a:srgbClr val="3F3F3F">
                    <a:lumMod val="50000"/>
                  </a:srgbClr>
                </a:solidFill>
              </a:rPr>
              <a:t>L’art. 1, comma 4, disciplina le modalità di stesura del Codice e stabilisce che </a:t>
            </a:r>
          </a:p>
          <a:p>
            <a:pPr marL="0" indent="0">
              <a:buNone/>
              <a:defRPr/>
            </a:pPr>
            <a:r>
              <a:rPr lang="it-IT" sz="2400" i="1" dirty="0">
                <a:solidFill>
                  <a:srgbClr val="3F3F3F">
                    <a:lumMod val="50000"/>
                  </a:srgbClr>
                </a:solidFill>
              </a:rPr>
              <a:t>Ove il Governo, nell'attuazione della delega di cui al presente articolo, intenda esercitare la facoltà di cui all'articolo 14, numero 2°, del testo unico delle leggi sul Consiglio di Stato, di cui al regio decreto 26 giugno 1924, n. 1054, il Consiglio di Stato si avvale, al fine della stesura dell'articolato normativo, di magistrati di tribunale amministrativo regionale, di esperti esterni e rappresentanti del libero foro e dell'Avvocatura generale dello Stato, i quali prestano la propria attività a titolo gratuito e senza diritto al rimborso delle spese. Sugli schemi redatti dal Consiglio di Stato non è acquisito il parere dello stesso  </a:t>
            </a:r>
          </a:p>
          <a:p>
            <a:pPr>
              <a:defRPr/>
            </a:pPr>
            <a:endParaRPr lang="it-IT" sz="2400" i="1" dirty="0">
              <a:solidFill>
                <a:srgbClr val="3F3F3F">
                  <a:lumMod val="50000"/>
                </a:srgbClr>
              </a:solidFill>
            </a:endParaRPr>
          </a:p>
          <a:p>
            <a:pPr>
              <a:defRPr/>
            </a:pPr>
            <a:endParaRPr lang="it-IT" sz="2400" dirty="0">
              <a:solidFill>
                <a:srgbClr val="3F3F3F">
                  <a:lumMod val="50000"/>
                </a:srgbClr>
              </a:solidFill>
            </a:endParaRPr>
          </a:p>
          <a:p>
            <a:pPr lvl="1">
              <a:defRPr/>
            </a:pPr>
            <a:endParaRPr lang="it-IT" sz="2200" dirty="0">
              <a:solidFill>
                <a:srgbClr val="3F3F3F">
                  <a:lumMod val="50000"/>
                </a:srgbClr>
              </a:solidFill>
            </a:endParaRPr>
          </a:p>
        </p:txBody>
      </p:sp>
    </p:spTree>
    <p:extLst>
      <p:ext uri="{BB962C8B-B14F-4D97-AF65-F5344CB8AC3E}">
        <p14:creationId xmlns:p14="http://schemas.microsoft.com/office/powerpoint/2010/main" val="3237409478"/>
      </p:ext>
    </p:extLst>
  </p:cSld>
  <p:clrMapOvr>
    <a:masterClrMapping/>
  </p:clrMapOvr>
</p:sld>
</file>

<file path=ppt/theme/theme1.xml><?xml version="1.0" encoding="utf-8"?>
<a:theme xmlns:a="http://schemas.openxmlformats.org/drawingml/2006/main" name="Tema di Office">
  <a:themeElements>
    <a:clrScheme name="Personalizzato 10">
      <a:dk1>
        <a:srgbClr val="FFFFFF"/>
      </a:dk1>
      <a:lt1>
        <a:srgbClr val="FFFFFF"/>
      </a:lt1>
      <a:dk2>
        <a:srgbClr val="44546A"/>
      </a:dk2>
      <a:lt2>
        <a:srgbClr val="E7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Personalizzato 2">
      <a:majorFont>
        <a:latin typeface="Playfair Display SemiBold"/>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ema copert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Personalizzato 10">
      <a:dk1>
        <a:srgbClr val="FFFFFF"/>
      </a:dk1>
      <a:lt1>
        <a:srgbClr val="FFFFFF"/>
      </a:lt1>
      <a:dk2>
        <a:srgbClr val="44546A"/>
      </a:dk2>
      <a:lt2>
        <a:srgbClr val="E7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Personalizzato 2">
      <a:majorFont>
        <a:latin typeface="Playfair Display SemiBold"/>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66700</TotalTime>
  <Words>10357</Words>
  <Application>Microsoft Macintosh PowerPoint</Application>
  <PresentationFormat>Widescreen</PresentationFormat>
  <Paragraphs>689</Paragraphs>
  <Slides>87</Slides>
  <Notes>0</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87</vt:i4>
      </vt:variant>
    </vt:vector>
  </HeadingPairs>
  <TitlesOfParts>
    <vt:vector size="103" baseType="lpstr">
      <vt:lpstr>-webkit-standard</vt:lpstr>
      <vt:lpstr>Arial</vt:lpstr>
      <vt:lpstr>BookmanOldStyle</vt:lpstr>
      <vt:lpstr>Calibri</vt:lpstr>
      <vt:lpstr>Calibri Light</vt:lpstr>
      <vt:lpstr>Merriweather Sans</vt:lpstr>
      <vt:lpstr>Playfair Display</vt:lpstr>
      <vt:lpstr>Playfair Display ExtraBold</vt:lpstr>
      <vt:lpstr>Playfair Display Medium</vt:lpstr>
      <vt:lpstr>Playfair Display SemiBold</vt:lpstr>
      <vt:lpstr>Tahoma</vt:lpstr>
      <vt:lpstr>Times New Roman</vt:lpstr>
      <vt:lpstr>Wingdings</vt:lpstr>
      <vt:lpstr>Tema di Office</vt:lpstr>
      <vt:lpstr>Schema copertina</vt:lpstr>
      <vt:lpstr>1_Tema di Office</vt:lpstr>
      <vt:lpstr>Presentazione standard di PowerPoint</vt:lpstr>
      <vt:lpstr>Prima Giornata  I principi</vt:lpstr>
      <vt:lpstr>Seconda Giornata  Gli affidamenti sottosoglia</vt:lpstr>
      <vt:lpstr>L’evoluzione della disciplina sui contratti della p.a.</vt:lpstr>
      <vt:lpstr>L’evoluzione della disciplina sui contratti della p.a.</vt:lpstr>
      <vt:lpstr>Il Codice dei contratti pubblici  d.lgs. 31 marzo 2023, n. 36</vt:lpstr>
      <vt:lpstr>Il Codice dei contratti pubblici  d.lgs. 31 marzo 2023, n. 36</vt:lpstr>
      <vt:lpstr>Esigenze riordino disciplina   Codice dei contratti pubblici </vt:lpstr>
      <vt:lpstr>Il Codice dei contratti pubblici  d.lgs. 31 marzo 2023, n. 36</vt:lpstr>
      <vt:lpstr>Il Codice dei contratti pubblici  le tappe</vt:lpstr>
      <vt:lpstr>  La struttura  229 articoli divisi in 5 libri </vt:lpstr>
      <vt:lpstr>  La struttura  38 allegati </vt:lpstr>
      <vt:lpstr>  La struttura  38 allegati </vt:lpstr>
      <vt:lpstr>  La struttura  38 allegati </vt:lpstr>
      <vt:lpstr>Dal vecchio al nuovo Codice dei contratti pubblici</vt:lpstr>
      <vt:lpstr>Il Codice dei contratti pubblici  entrata in vigore - efficacia</vt:lpstr>
      <vt:lpstr>Il Codice dei contratti pubblici  entrata in vigore - efficacia</vt:lpstr>
      <vt:lpstr>Il Codice dei contratti pubblici  Panoramica novità</vt:lpstr>
      <vt:lpstr>Presentazione standard di PowerPoint</vt:lpstr>
      <vt:lpstr>I principi nel Vecchio Codice - d.lgs. n. 50/2016 art. 30 </vt:lpstr>
      <vt:lpstr>Presentazione standard di PowerPoint</vt:lpstr>
      <vt:lpstr>I principi nel Nuovo Codice dei contratti d.lgs. N. 36/2023 – PARTE PRIMA – TITOLO I </vt:lpstr>
      <vt:lpstr>I principi nel Nuovo Codice dei contratti d.lgs. N. 36/2023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principi nel Nuovo Codice dei contratti d.lgs. N. 36/2023 – PARTE PRIMA – TITOLO I </vt:lpstr>
      <vt:lpstr>Presentazione standard di PowerPoint</vt:lpstr>
      <vt:lpstr>Presentazione standard di PowerPoint</vt:lpstr>
      <vt:lpstr>Presentazione standard di PowerPoint</vt:lpstr>
      <vt:lpstr>Presentazione standard di PowerPoint</vt:lpstr>
      <vt:lpstr>Presentazione standard di PowerPoint</vt:lpstr>
      <vt:lpstr>Gli affidamenti in house</vt:lpstr>
      <vt:lpstr>Gli affidamenti in house</vt:lpstr>
      <vt:lpstr>Gli affidamenti in house</vt:lpstr>
      <vt:lpstr>Presentazione standard di PowerPoint</vt:lpstr>
      <vt:lpstr>I contratti fra amministrazioni pubbliche </vt:lpstr>
      <vt:lpstr>I contratti fra amministrazioni pubbliche Art. 5, comma 5 Vecchio Codice  </vt:lpstr>
      <vt:lpstr>Presentazione standard di PowerPoint</vt:lpstr>
      <vt:lpstr>Presentazione standard di PowerPoint</vt:lpstr>
      <vt:lpstr>Autonomia contrattuale della PA</vt:lpstr>
      <vt:lpstr>Autonomia contrattuale della PA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Seconda Giornata  Gli affidamenti sottosoglia</vt:lpstr>
      <vt:lpstr>Gli affidamenti sotto soglia art. 48</vt:lpstr>
      <vt:lpstr>Presentazione standard di PowerPoint</vt:lpstr>
      <vt:lpstr>Gli affidamenti sotto soglia – art. 50 le procedure </vt:lpstr>
      <vt:lpstr>Presentazione standard di PowerPoint</vt:lpstr>
      <vt:lpstr>Presentazione standard di PowerPoint</vt:lpstr>
      <vt:lpstr>Gli affidamenti sotto soglia</vt:lpstr>
      <vt:lpstr>Gli affidamenti sotto soglia</vt:lpstr>
      <vt:lpstr>Presentazione standard di PowerPoint</vt:lpstr>
      <vt:lpstr>Gli affidamenti diretti sotto soglia nella disciplina emergenziale</vt:lpstr>
      <vt:lpstr>Semplificazione nella disciplina degli affidamenti sottosoglia</vt:lpstr>
      <vt:lpstr>Contrappesi all’elasticità della disciplina sottosoglia</vt:lpstr>
      <vt:lpstr>Contrappesi all’elasticità della disciplina sottosoglia</vt:lpstr>
      <vt:lpstr>Gli affidamenti sotto soglia</vt:lpstr>
      <vt:lpstr>Gli affidamenti sotto soglia</vt:lpstr>
      <vt:lpstr>Il principio di rotazione rinnovato – art. 49 </vt:lpstr>
      <vt:lpstr>Il principio di rotazione rinnovato – art. 49 </vt:lpstr>
      <vt:lpstr>Il principio di rotazione rinnovato – art. 49 </vt:lpstr>
      <vt:lpstr>Il principio di rotazione rinnovato – art. 49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centrali di committenza…</vt:lpstr>
      <vt:lpstr>…e la qualificazione delle stazioni appaltanti</vt:lpstr>
      <vt:lpstr>Le centrali di committenza e la qualificazione delle stazioni appaltanti </vt:lpstr>
      <vt:lpstr>La qualificazione </vt:lpstr>
      <vt:lpstr>La qualificazione </vt:lpstr>
      <vt:lpstr>La qualificazione </vt:lpstr>
      <vt:lpstr>La qualificazione </vt:lpstr>
      <vt:lpstr>La qualificazione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Di Meo</dc:creator>
  <cp:lastModifiedBy>Giovanni maria Caruso</cp:lastModifiedBy>
  <cp:revision>154</cp:revision>
  <cp:lastPrinted>2022-06-23T16:33:38Z</cp:lastPrinted>
  <dcterms:created xsi:type="dcterms:W3CDTF">2022-03-25T08:59:58Z</dcterms:created>
  <dcterms:modified xsi:type="dcterms:W3CDTF">2023-08-01T17:14:59Z</dcterms:modified>
</cp:coreProperties>
</file>