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69"/>
  </p:notesMasterIdLst>
  <p:handoutMasterIdLst>
    <p:handoutMasterId r:id="rId70"/>
  </p:handoutMasterIdLst>
  <p:sldIdLst>
    <p:sldId id="374" r:id="rId3"/>
    <p:sldId id="291" r:id="rId4"/>
    <p:sldId id="292" r:id="rId5"/>
    <p:sldId id="293" r:id="rId6"/>
    <p:sldId id="294" r:id="rId7"/>
    <p:sldId id="295" r:id="rId8"/>
    <p:sldId id="296" r:id="rId9"/>
    <p:sldId id="297" r:id="rId10"/>
    <p:sldId id="298" r:id="rId11"/>
    <p:sldId id="300" r:id="rId12"/>
    <p:sldId id="299" r:id="rId13"/>
    <p:sldId id="301" r:id="rId14"/>
    <p:sldId id="307" r:id="rId15"/>
    <p:sldId id="308" r:id="rId16"/>
    <p:sldId id="302" r:id="rId17"/>
    <p:sldId id="305" r:id="rId18"/>
    <p:sldId id="303" r:id="rId19"/>
    <p:sldId id="304" r:id="rId20"/>
    <p:sldId id="306" r:id="rId21"/>
    <p:sldId id="310" r:id="rId22"/>
    <p:sldId id="311" r:id="rId23"/>
    <p:sldId id="312" r:id="rId24"/>
    <p:sldId id="314" r:id="rId25"/>
    <p:sldId id="315" r:id="rId26"/>
    <p:sldId id="313" r:id="rId27"/>
    <p:sldId id="329" r:id="rId28"/>
    <p:sldId id="330" r:id="rId29"/>
    <p:sldId id="331" r:id="rId30"/>
    <p:sldId id="332" r:id="rId31"/>
    <p:sldId id="334" r:id="rId32"/>
    <p:sldId id="335" r:id="rId33"/>
    <p:sldId id="336" r:id="rId34"/>
    <p:sldId id="338" r:id="rId35"/>
    <p:sldId id="371" r:id="rId36"/>
    <p:sldId id="337" r:id="rId37"/>
    <p:sldId id="339"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6" r:id="rId51"/>
    <p:sldId id="357" r:id="rId52"/>
    <p:sldId id="358" r:id="rId53"/>
    <p:sldId id="360" r:id="rId54"/>
    <p:sldId id="361" r:id="rId55"/>
    <p:sldId id="362" r:id="rId56"/>
    <p:sldId id="363" r:id="rId57"/>
    <p:sldId id="364" r:id="rId58"/>
    <p:sldId id="365" r:id="rId59"/>
    <p:sldId id="373" r:id="rId60"/>
    <p:sldId id="354" r:id="rId61"/>
    <p:sldId id="366" r:id="rId62"/>
    <p:sldId id="355" r:id="rId63"/>
    <p:sldId id="368" r:id="rId64"/>
    <p:sldId id="367" r:id="rId65"/>
    <p:sldId id="369" r:id="rId66"/>
    <p:sldId id="370" r:id="rId67"/>
    <p:sldId id="372" r:id="rId6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94" autoAdjust="0"/>
    <p:restoredTop sz="94660" autoAdjust="0"/>
  </p:normalViewPr>
  <p:slideViewPr>
    <p:cSldViewPr snapToGrid="0" showGuides="1">
      <p:cViewPr varScale="1">
        <p:scale>
          <a:sx n="137" d="100"/>
          <a:sy n="137" d="100"/>
        </p:scale>
        <p:origin x="-136" y="-3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3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notesMaster" Target="notesMasters/notes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2DFAD57C-D9B8-4979-9ADA-006FB399E7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 xmlns:a16="http://schemas.microsoft.com/office/drawing/2014/main" id="{6484C553-64E3-4E55-85B4-23512AFFE3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9D5F73-86D7-4232-B97C-0EE7513CF1B4}" type="datetimeFigureOut">
              <a:rPr lang="it-IT" smtClean="0"/>
              <a:t>12/06/22</a:t>
            </a:fld>
            <a:endParaRPr lang="it-IT"/>
          </a:p>
        </p:txBody>
      </p:sp>
      <p:sp>
        <p:nvSpPr>
          <p:cNvPr id="4" name="Segnaposto piè di pagina 3">
            <a:extLst>
              <a:ext uri="{FF2B5EF4-FFF2-40B4-BE49-F238E27FC236}">
                <a16:creationId xmlns="" xmlns:a16="http://schemas.microsoft.com/office/drawing/2014/main" id="{9A2C07F0-1650-45EA-8100-CBCD1E50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 xmlns:a16="http://schemas.microsoft.com/office/drawing/2014/main" id="{E8F0C226-9F5A-4985-9375-C1E3732934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7DBB2-EE3F-4C1F-A578-6E6484FB2DBE}" type="slidenum">
              <a:rPr lang="it-IT" smtClean="0"/>
              <a:t>‹n.›</a:t>
            </a:fld>
            <a:endParaRPr lang="it-IT"/>
          </a:p>
        </p:txBody>
      </p:sp>
    </p:spTree>
    <p:extLst>
      <p:ext uri="{BB962C8B-B14F-4D97-AF65-F5344CB8AC3E}">
        <p14:creationId xmlns:p14="http://schemas.microsoft.com/office/powerpoint/2010/main" val="295980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B94C5-1223-48E3-A8E0-A02A8112A855}" type="datetimeFigureOut">
              <a:rPr lang="it-IT" smtClean="0"/>
              <a:t>12/06/22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EBFB9-DC24-4780-86FE-643066349522}" type="slidenum">
              <a:rPr lang="it-IT" smtClean="0"/>
              <a:t>‹n.›</a:t>
            </a:fld>
            <a:endParaRPr lang="it-IT"/>
          </a:p>
        </p:txBody>
      </p:sp>
    </p:spTree>
    <p:extLst>
      <p:ext uri="{BB962C8B-B14F-4D97-AF65-F5344CB8AC3E}">
        <p14:creationId xmlns:p14="http://schemas.microsoft.com/office/powerpoint/2010/main" val="39759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ro Diapositiva">
    <p:spTree>
      <p:nvGrpSpPr>
        <p:cNvPr id="1" name=""/>
        <p:cNvGrpSpPr/>
        <p:nvPr/>
      </p:nvGrpSpPr>
      <p:grpSpPr>
        <a:xfrm>
          <a:off x="0" y="0"/>
          <a:ext cx="0" cy="0"/>
          <a:chOff x="0" y="0"/>
          <a:chExt cx="0" cy="0"/>
        </a:xfrm>
      </p:grpSpPr>
      <p:sp>
        <p:nvSpPr>
          <p:cNvPr id="24" name="Titolo 23">
            <a:extLst>
              <a:ext uri="{FF2B5EF4-FFF2-40B4-BE49-F238E27FC236}">
                <a16:creationId xmlns="" xmlns:a16="http://schemas.microsoft.com/office/drawing/2014/main" id="{9402D2F9-0A76-4C7B-B505-DEC377270CC5}"/>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2525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465063D-79DE-43F4-8D9B-25EA8A84657B}"/>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6F374702-1DA8-4122-9A96-F2AFD979DC0B}"/>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BA1BFDD6-A607-4E0B-8733-5FBC7671E8FD}"/>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A41DD9AC-A782-4D4E-9C15-A246B9B003A2}"/>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12/06/22</a:t>
            </a:fld>
            <a:endParaRPr lang="it-IT"/>
          </a:p>
        </p:txBody>
      </p:sp>
      <p:sp>
        <p:nvSpPr>
          <p:cNvPr id="6" name="Segnaposto piè di pagina 5">
            <a:extLst>
              <a:ext uri="{FF2B5EF4-FFF2-40B4-BE49-F238E27FC236}">
                <a16:creationId xmlns="" xmlns:a16="http://schemas.microsoft.com/office/drawing/2014/main" id="{37F4FF31-7235-467B-8F82-3D2AC6E214C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 xmlns:a16="http://schemas.microsoft.com/office/drawing/2014/main" id="{E47700C6-4E22-41A8-9E82-DBE94B4EBBDD}"/>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101320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F0E3B0-0C58-4115-8C5B-166F73041401}"/>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FC129DFF-0891-47C0-AF21-601CD68125B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E56FA54C-FDAD-4A40-AAAE-D4FBEEB61C09}"/>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9B761411-3B56-4F27-A016-10E5011AF3F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73D03E8A-7C12-4E4B-8FF1-A70ED098B74A}"/>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C026A919-1522-43BD-8AB5-B008005DA125}"/>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12/06/22</a:t>
            </a:fld>
            <a:endParaRPr lang="it-IT"/>
          </a:p>
        </p:txBody>
      </p:sp>
      <p:sp>
        <p:nvSpPr>
          <p:cNvPr id="8" name="Segnaposto piè di pagina 7">
            <a:extLst>
              <a:ext uri="{FF2B5EF4-FFF2-40B4-BE49-F238E27FC236}">
                <a16:creationId xmlns="" xmlns:a16="http://schemas.microsoft.com/office/drawing/2014/main" id="{67330A3D-75FD-41EA-9643-0F2CA8A7A3C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 xmlns:a16="http://schemas.microsoft.com/office/drawing/2014/main" id="{83DFA2EF-5113-46BF-B39D-3384A99A35B4}"/>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246369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34799DA-C7AE-4D8F-9F8D-2EB4D5AB8020}"/>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FD45BC9D-8741-4C48-A9C6-4CDC7AC8C252}"/>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12/06/22</a:t>
            </a:fld>
            <a:endParaRPr lang="it-IT"/>
          </a:p>
        </p:txBody>
      </p:sp>
      <p:sp>
        <p:nvSpPr>
          <p:cNvPr id="4" name="Segnaposto piè di pagina 3">
            <a:extLst>
              <a:ext uri="{FF2B5EF4-FFF2-40B4-BE49-F238E27FC236}">
                <a16:creationId xmlns="" xmlns:a16="http://schemas.microsoft.com/office/drawing/2014/main" id="{79CE22E5-2BC5-4219-BAD3-E044D88B8FD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 xmlns:a16="http://schemas.microsoft.com/office/drawing/2014/main" id="{7AD7DB88-36FE-4340-95A7-1E8B67F79ADC}"/>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369197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04716D9B-5B3D-4960-AEB6-F454020C2739}"/>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12/06/22</a:t>
            </a:fld>
            <a:endParaRPr lang="it-IT"/>
          </a:p>
        </p:txBody>
      </p:sp>
      <p:sp>
        <p:nvSpPr>
          <p:cNvPr id="3" name="Segnaposto piè di pagina 2">
            <a:extLst>
              <a:ext uri="{FF2B5EF4-FFF2-40B4-BE49-F238E27FC236}">
                <a16:creationId xmlns="" xmlns:a16="http://schemas.microsoft.com/office/drawing/2014/main" id="{38BDF868-D402-440C-A138-6399DFA02C8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 xmlns:a16="http://schemas.microsoft.com/office/drawing/2014/main" id="{3A0C4ADC-D48E-44EE-82BD-114E250F596B}"/>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3183417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A805BB7-F8D6-41FB-AED9-F5038A7A8E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3BC40C53-6925-46BC-A664-E335881F5BB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C40FD2B0-0839-4095-A871-DD31F46673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2124B7F1-F6E6-4368-9B25-1207071F7366}"/>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12/06/22</a:t>
            </a:fld>
            <a:endParaRPr lang="it-IT"/>
          </a:p>
        </p:txBody>
      </p:sp>
      <p:sp>
        <p:nvSpPr>
          <p:cNvPr id="6" name="Segnaposto piè di pagina 5">
            <a:extLst>
              <a:ext uri="{FF2B5EF4-FFF2-40B4-BE49-F238E27FC236}">
                <a16:creationId xmlns="" xmlns:a16="http://schemas.microsoft.com/office/drawing/2014/main" id="{020254C2-BD42-4758-9F24-E40A1AFCA1A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 xmlns:a16="http://schemas.microsoft.com/office/drawing/2014/main" id="{EB2C3DD2-AD06-4930-8A9A-00A592C68B44}"/>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1758867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AE11363-3A72-4BD7-9704-990BFA02F7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1B4FDF35-93D5-4E4A-824E-8DC932FA3B3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6B43E82D-9B14-45EE-A8E8-1925666E88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9DD09665-D59C-4820-B126-FD74E05CCABC}"/>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12/06/22</a:t>
            </a:fld>
            <a:endParaRPr lang="it-IT"/>
          </a:p>
        </p:txBody>
      </p:sp>
      <p:sp>
        <p:nvSpPr>
          <p:cNvPr id="6" name="Segnaposto piè di pagina 5">
            <a:extLst>
              <a:ext uri="{FF2B5EF4-FFF2-40B4-BE49-F238E27FC236}">
                <a16:creationId xmlns="" xmlns:a16="http://schemas.microsoft.com/office/drawing/2014/main" id="{CDDA8A9E-35A5-43AC-9037-FE002BB52D8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 xmlns:a16="http://schemas.microsoft.com/office/drawing/2014/main" id="{FB610A94-3E93-4B38-ABF0-BD690A8DB8A4}"/>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3824814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6E99990-1D91-4901-97D0-2235CF406BFF}"/>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44CB83A7-162D-4174-8B88-FD2CEB099C55}"/>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B334155D-116C-4FDB-A395-EAFB26745020}"/>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12/06/22</a:t>
            </a:fld>
            <a:endParaRPr lang="it-IT"/>
          </a:p>
        </p:txBody>
      </p:sp>
      <p:sp>
        <p:nvSpPr>
          <p:cNvPr id="5" name="Segnaposto piè di pagina 4">
            <a:extLst>
              <a:ext uri="{FF2B5EF4-FFF2-40B4-BE49-F238E27FC236}">
                <a16:creationId xmlns="" xmlns:a16="http://schemas.microsoft.com/office/drawing/2014/main" id="{15BB91BA-A223-496F-B10A-27BC74FE7FA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 xmlns:a16="http://schemas.microsoft.com/office/drawing/2014/main" id="{CBE342FC-3FB1-4D6D-909E-39A8B52A3F6B}"/>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1963425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AC97C6B4-7F5E-42E7-ACCE-372A5D83E86D}"/>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8110B2FE-391B-4064-9719-185DAFB30E90}"/>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16208926-054C-4B92-961B-7879DBADC920}"/>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12/06/22</a:t>
            </a:fld>
            <a:endParaRPr lang="it-IT"/>
          </a:p>
        </p:txBody>
      </p:sp>
      <p:sp>
        <p:nvSpPr>
          <p:cNvPr id="5" name="Segnaposto piè di pagina 4">
            <a:extLst>
              <a:ext uri="{FF2B5EF4-FFF2-40B4-BE49-F238E27FC236}">
                <a16:creationId xmlns="" xmlns:a16="http://schemas.microsoft.com/office/drawing/2014/main" id="{0C5E0705-856D-4104-9C92-1E33A00F1EE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 xmlns:a16="http://schemas.microsoft.com/office/drawing/2014/main" id="{1C210456-0841-4EAC-941E-3F603D80D78C}"/>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29752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stro Diapositiva testo centrale">
    <p:spTree>
      <p:nvGrpSpPr>
        <p:cNvPr id="1" name=""/>
        <p:cNvGrpSpPr/>
        <p:nvPr/>
      </p:nvGrpSpPr>
      <p:grpSpPr>
        <a:xfrm>
          <a:off x="0" y="0"/>
          <a:ext cx="0" cy="0"/>
          <a:chOff x="0" y="0"/>
          <a:chExt cx="0" cy="0"/>
        </a:xfrm>
      </p:grpSpPr>
      <p:sp>
        <p:nvSpPr>
          <p:cNvPr id="7" name="Sottotitolo 2">
            <a:extLst>
              <a:ext uri="{FF2B5EF4-FFF2-40B4-BE49-F238E27FC236}">
                <a16:creationId xmlns="" xmlns:a16="http://schemas.microsoft.com/office/drawing/2014/main" id="{34057FB2-ADC6-4958-8C13-F141BD85ADE6}"/>
              </a:ext>
            </a:extLst>
          </p:cNvPr>
          <p:cNvSpPr>
            <a:spLocks noGrp="1"/>
          </p:cNvSpPr>
          <p:nvPr>
            <p:ph type="subTitle" idx="4294967295"/>
          </p:nvPr>
        </p:nvSpPr>
        <p:spPr>
          <a:xfrm>
            <a:off x="1522975" y="1484374"/>
            <a:ext cx="9144000" cy="479137"/>
          </a:xfrm>
          <a:prstGeom prst="rect">
            <a:avLst/>
          </a:prstGeom>
        </p:spPr>
        <p:txBody>
          <a:bodyPr anchor="ctr"/>
          <a:lstStyle/>
          <a:p>
            <a:pPr marL="0" indent="0" algn="ctr">
              <a:buNone/>
            </a:pPr>
            <a:r>
              <a:rPr lang="it-IT" dirty="0">
                <a:solidFill>
                  <a:srgbClr val="0070C0"/>
                </a:solidFill>
                <a:latin typeface="Playfair Display Medium" pitchFamily="2" charset="0"/>
              </a:rPr>
              <a:t>Sottotitolo diapositiva</a:t>
            </a:r>
          </a:p>
        </p:txBody>
      </p:sp>
      <p:sp>
        <p:nvSpPr>
          <p:cNvPr id="8" name="Sottotitolo 2">
            <a:extLst>
              <a:ext uri="{FF2B5EF4-FFF2-40B4-BE49-F238E27FC236}">
                <a16:creationId xmlns="" xmlns:a16="http://schemas.microsoft.com/office/drawing/2014/main" id="{5F7B652D-27EC-4402-8D6D-D5D4D87E1204}"/>
              </a:ext>
            </a:extLst>
          </p:cNvPr>
          <p:cNvSpPr txBox="1">
            <a:spLocks/>
          </p:cNvSpPr>
          <p:nvPr userDrawn="1"/>
        </p:nvSpPr>
        <p:spPr>
          <a:xfrm>
            <a:off x="1523999" y="3055465"/>
            <a:ext cx="9195707" cy="708271"/>
          </a:xfrm>
          <a:prstGeom prst="rect">
            <a:avLst/>
          </a:prstGeom>
        </p:spPr>
        <p:txBody>
          <a:bodyPr vert="horz" lIns="91440" tIns="45720" rIns="91440" bIns="45720" rtlCol="0" anchor="ctr">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it-IT" sz="1800" dirty="0">
                <a:solidFill>
                  <a:schemeClr val="bg2">
                    <a:lumMod val="50000"/>
                  </a:schemeClr>
                </a:solidFill>
                <a:latin typeface="Playfair Display Medium" pitchFamily="2" charset="0"/>
              </a:rPr>
              <a:t>Inserire qui il testo cercando di non scendere al di sotto dei 12 punti per consentire la massima leggibilità</a:t>
            </a:r>
          </a:p>
        </p:txBody>
      </p:sp>
      <p:sp>
        <p:nvSpPr>
          <p:cNvPr id="2" name="Titolo 1">
            <a:extLst>
              <a:ext uri="{FF2B5EF4-FFF2-40B4-BE49-F238E27FC236}">
                <a16:creationId xmlns="" xmlns:a16="http://schemas.microsoft.com/office/drawing/2014/main" id="{5BEBB45C-8200-4CEF-B99F-8D23C4E58C71}"/>
              </a:ext>
            </a:extLst>
          </p:cNvPr>
          <p:cNvSpPr>
            <a:spLocks noGrp="1"/>
          </p:cNvSpPr>
          <p:nvPr>
            <p:ph type="title"/>
          </p:nvPr>
        </p:nvSpPr>
        <p:spPr>
          <a:xfrm>
            <a:off x="838200" y="0"/>
            <a:ext cx="10515600" cy="1281794"/>
          </a:xfrm>
        </p:spPr>
        <p:txBody>
          <a:bodyPr/>
          <a:lstStyle/>
          <a:p>
            <a:r>
              <a:rPr lang="it-IT"/>
              <a:t>Fare clic per modificare lo stile del titolo dello schema</a:t>
            </a:r>
          </a:p>
        </p:txBody>
      </p:sp>
    </p:spTree>
    <p:extLst>
      <p:ext uri="{BB962C8B-B14F-4D97-AF65-F5344CB8AC3E}">
        <p14:creationId xmlns:p14="http://schemas.microsoft.com/office/powerpoint/2010/main" val="345919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astro Diapositiva testo centrale">
    <p:spTree>
      <p:nvGrpSpPr>
        <p:cNvPr id="1" name=""/>
        <p:cNvGrpSpPr/>
        <p:nvPr/>
      </p:nvGrpSpPr>
      <p:grpSpPr>
        <a:xfrm>
          <a:off x="0" y="0"/>
          <a:ext cx="0" cy="0"/>
          <a:chOff x="0" y="0"/>
          <a:chExt cx="0" cy="0"/>
        </a:xfrm>
      </p:grpSpPr>
      <p:sp>
        <p:nvSpPr>
          <p:cNvPr id="7" name="Sottotitolo 2">
            <a:extLst>
              <a:ext uri="{FF2B5EF4-FFF2-40B4-BE49-F238E27FC236}">
                <a16:creationId xmlns="" xmlns:a16="http://schemas.microsoft.com/office/drawing/2014/main" id="{34057FB2-ADC6-4958-8C13-F141BD85ADE6}"/>
              </a:ext>
            </a:extLst>
          </p:cNvPr>
          <p:cNvSpPr>
            <a:spLocks noGrp="1"/>
          </p:cNvSpPr>
          <p:nvPr>
            <p:ph type="subTitle" idx="4294967295"/>
          </p:nvPr>
        </p:nvSpPr>
        <p:spPr>
          <a:xfrm>
            <a:off x="1522975" y="1484374"/>
            <a:ext cx="9144000" cy="479137"/>
          </a:xfrm>
          <a:prstGeom prst="rect">
            <a:avLst/>
          </a:prstGeom>
        </p:spPr>
        <p:txBody>
          <a:bodyPr anchor="ctr"/>
          <a:lstStyle/>
          <a:p>
            <a:pPr marL="0" indent="0" algn="ctr">
              <a:buNone/>
            </a:pPr>
            <a:r>
              <a:rPr lang="it-IT" dirty="0">
                <a:solidFill>
                  <a:srgbClr val="0070C0"/>
                </a:solidFill>
                <a:latin typeface="Playfair Display Medium" pitchFamily="2" charset="0"/>
              </a:rPr>
              <a:t>Sottotitolo diapositiva</a:t>
            </a:r>
          </a:p>
        </p:txBody>
      </p:sp>
      <p:grpSp>
        <p:nvGrpSpPr>
          <p:cNvPr id="9" name="Gruppo 8">
            <a:extLst>
              <a:ext uri="{FF2B5EF4-FFF2-40B4-BE49-F238E27FC236}">
                <a16:creationId xmlns="" xmlns:a16="http://schemas.microsoft.com/office/drawing/2014/main" id="{0C458D6D-E237-4332-913C-0B4B24F83599}"/>
              </a:ext>
            </a:extLst>
          </p:cNvPr>
          <p:cNvGrpSpPr/>
          <p:nvPr userDrawn="1"/>
        </p:nvGrpSpPr>
        <p:grpSpPr>
          <a:xfrm>
            <a:off x="334734" y="2522084"/>
            <a:ext cx="3661684" cy="3068366"/>
            <a:chOff x="326570" y="2162856"/>
            <a:chExt cx="3661684" cy="3068366"/>
          </a:xfrm>
        </p:grpSpPr>
        <p:pic>
          <p:nvPicPr>
            <p:cNvPr id="10" name="Immagine 9">
              <a:extLst>
                <a:ext uri="{FF2B5EF4-FFF2-40B4-BE49-F238E27FC236}">
                  <a16:creationId xmlns="" xmlns:a16="http://schemas.microsoft.com/office/drawing/2014/main" id="{CFAA53E7-609B-45E2-A75A-D1B5F4EB0435}"/>
                </a:ext>
              </a:extLst>
            </p:cNvPr>
            <p:cNvPicPr>
              <a:picLocks noChangeAspect="1"/>
            </p:cNvPicPr>
            <p:nvPr/>
          </p:nvPicPr>
          <p:blipFill>
            <a:blip r:embed="rId2"/>
            <a:stretch>
              <a:fillRect/>
            </a:stretch>
          </p:blipFill>
          <p:spPr>
            <a:xfrm>
              <a:off x="326571" y="2162856"/>
              <a:ext cx="3661683" cy="564016"/>
            </a:xfrm>
            <a:prstGeom prst="rect">
              <a:avLst/>
            </a:prstGeom>
          </p:spPr>
        </p:pic>
        <p:sp>
          <p:nvSpPr>
            <p:cNvPr id="11" name="Sottotitolo 2">
              <a:extLst>
                <a:ext uri="{FF2B5EF4-FFF2-40B4-BE49-F238E27FC236}">
                  <a16:creationId xmlns="" xmlns:a16="http://schemas.microsoft.com/office/drawing/2014/main" id="{73500528-01B3-41A0-A64F-DC78BB9796D5}"/>
                </a:ext>
              </a:extLst>
            </p:cNvPr>
            <p:cNvSpPr txBox="1">
              <a:spLocks/>
            </p:cNvSpPr>
            <p:nvPr/>
          </p:nvSpPr>
          <p:spPr>
            <a:xfrm>
              <a:off x="326570" y="2702316"/>
              <a:ext cx="3661683" cy="2528906"/>
            </a:xfrm>
            <a:prstGeom prst="rect">
              <a:avLst/>
            </a:prstGeom>
            <a:ln>
              <a:solidFill>
                <a:srgbClr val="0070C0"/>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it-IT" sz="1800" dirty="0">
                  <a:solidFill>
                    <a:schemeClr val="bg2">
                      <a:lumMod val="50000"/>
                    </a:schemeClr>
                  </a:solidFill>
                  <a:latin typeface="Playfair Display Medium" pitchFamily="2" charset="0"/>
                </a:rPr>
                <a:t>Casella di testo semplice con titolo in evidenza.</a:t>
              </a:r>
            </a:p>
          </p:txBody>
        </p:sp>
        <p:sp>
          <p:nvSpPr>
            <p:cNvPr id="12" name="Sottotitolo 2">
              <a:extLst>
                <a:ext uri="{FF2B5EF4-FFF2-40B4-BE49-F238E27FC236}">
                  <a16:creationId xmlns="" xmlns:a16="http://schemas.microsoft.com/office/drawing/2014/main" id="{43CAF5E5-AE62-42F2-87DB-428A49D72209}"/>
                </a:ext>
              </a:extLst>
            </p:cNvPr>
            <p:cNvSpPr txBox="1">
              <a:spLocks/>
            </p:cNvSpPr>
            <p:nvPr/>
          </p:nvSpPr>
          <p:spPr>
            <a:xfrm>
              <a:off x="522169" y="2223179"/>
              <a:ext cx="3272182" cy="47913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solidFill>
                    <a:schemeClr val="bg1"/>
                  </a:solidFill>
                  <a:latin typeface="Playfair Display Medium" pitchFamily="2" charset="0"/>
                </a:rPr>
                <a:t>Titolo casella di testo</a:t>
              </a:r>
            </a:p>
          </p:txBody>
        </p:sp>
      </p:grpSp>
      <p:sp>
        <p:nvSpPr>
          <p:cNvPr id="3" name="Segnaposto immagine 2">
            <a:extLst>
              <a:ext uri="{FF2B5EF4-FFF2-40B4-BE49-F238E27FC236}">
                <a16:creationId xmlns="" xmlns:a16="http://schemas.microsoft.com/office/drawing/2014/main" id="{5CAE99D9-5497-4229-807C-0D36EB24535E}"/>
              </a:ext>
            </a:extLst>
          </p:cNvPr>
          <p:cNvSpPr>
            <a:spLocks noGrp="1"/>
          </p:cNvSpPr>
          <p:nvPr>
            <p:ph type="pic" sz="quarter" idx="10"/>
          </p:nvPr>
        </p:nvSpPr>
        <p:spPr>
          <a:xfrm>
            <a:off x="6094413" y="2522538"/>
            <a:ext cx="6180137" cy="3082925"/>
          </a:xfrm>
          <a:prstGeom prst="rect">
            <a:avLst/>
          </a:prstGeom>
        </p:spPr>
        <p:txBody>
          <a:bodyPr/>
          <a:lstStyle/>
          <a:p>
            <a:endParaRPr lang="it-IT"/>
          </a:p>
        </p:txBody>
      </p:sp>
      <p:sp>
        <p:nvSpPr>
          <p:cNvPr id="4" name="Titolo 3">
            <a:extLst>
              <a:ext uri="{FF2B5EF4-FFF2-40B4-BE49-F238E27FC236}">
                <a16:creationId xmlns="" xmlns:a16="http://schemas.microsoft.com/office/drawing/2014/main" id="{2E33E024-B7BB-400F-B1CD-64AF23397908}"/>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331191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Mastro Diapositiva punto elenco">
    <p:spTree>
      <p:nvGrpSpPr>
        <p:cNvPr id="1" name=""/>
        <p:cNvGrpSpPr/>
        <p:nvPr/>
      </p:nvGrpSpPr>
      <p:grpSpPr>
        <a:xfrm>
          <a:off x="0" y="0"/>
          <a:ext cx="0" cy="0"/>
          <a:chOff x="0" y="0"/>
          <a:chExt cx="0" cy="0"/>
        </a:xfrm>
      </p:grpSpPr>
      <p:sp>
        <p:nvSpPr>
          <p:cNvPr id="7" name="Sottotitolo 2">
            <a:extLst>
              <a:ext uri="{FF2B5EF4-FFF2-40B4-BE49-F238E27FC236}">
                <a16:creationId xmlns="" xmlns:a16="http://schemas.microsoft.com/office/drawing/2014/main" id="{34057FB2-ADC6-4958-8C13-F141BD85ADE6}"/>
              </a:ext>
            </a:extLst>
          </p:cNvPr>
          <p:cNvSpPr>
            <a:spLocks noGrp="1"/>
          </p:cNvSpPr>
          <p:nvPr>
            <p:ph type="subTitle" idx="4294967295"/>
          </p:nvPr>
        </p:nvSpPr>
        <p:spPr>
          <a:xfrm>
            <a:off x="1522975" y="1484374"/>
            <a:ext cx="9144000" cy="479137"/>
          </a:xfrm>
          <a:prstGeom prst="rect">
            <a:avLst/>
          </a:prstGeom>
        </p:spPr>
        <p:txBody>
          <a:bodyPr anchor="ctr"/>
          <a:lstStyle/>
          <a:p>
            <a:pPr marL="0" indent="0" algn="ctr">
              <a:buNone/>
            </a:pPr>
            <a:r>
              <a:rPr lang="it-IT" dirty="0">
                <a:solidFill>
                  <a:srgbClr val="0070C0"/>
                </a:solidFill>
                <a:latin typeface="Playfair Display Medium" pitchFamily="2" charset="0"/>
              </a:rPr>
              <a:t>Sottotitolo diapositiva</a:t>
            </a:r>
          </a:p>
        </p:txBody>
      </p:sp>
      <p:grpSp>
        <p:nvGrpSpPr>
          <p:cNvPr id="9" name="Gruppo 8">
            <a:extLst>
              <a:ext uri="{FF2B5EF4-FFF2-40B4-BE49-F238E27FC236}">
                <a16:creationId xmlns="" xmlns:a16="http://schemas.microsoft.com/office/drawing/2014/main" id="{0C458D6D-E237-4332-913C-0B4B24F83599}"/>
              </a:ext>
            </a:extLst>
          </p:cNvPr>
          <p:cNvGrpSpPr/>
          <p:nvPr userDrawn="1"/>
        </p:nvGrpSpPr>
        <p:grpSpPr>
          <a:xfrm>
            <a:off x="334734" y="2522084"/>
            <a:ext cx="3661684" cy="3068366"/>
            <a:chOff x="326570" y="2162856"/>
            <a:chExt cx="3661684" cy="3068366"/>
          </a:xfrm>
        </p:grpSpPr>
        <p:pic>
          <p:nvPicPr>
            <p:cNvPr id="10" name="Immagine 9">
              <a:extLst>
                <a:ext uri="{FF2B5EF4-FFF2-40B4-BE49-F238E27FC236}">
                  <a16:creationId xmlns="" xmlns:a16="http://schemas.microsoft.com/office/drawing/2014/main" id="{CFAA53E7-609B-45E2-A75A-D1B5F4EB0435}"/>
                </a:ext>
              </a:extLst>
            </p:cNvPr>
            <p:cNvPicPr>
              <a:picLocks noChangeAspect="1"/>
            </p:cNvPicPr>
            <p:nvPr/>
          </p:nvPicPr>
          <p:blipFill>
            <a:blip r:embed="rId2"/>
            <a:stretch>
              <a:fillRect/>
            </a:stretch>
          </p:blipFill>
          <p:spPr>
            <a:xfrm>
              <a:off x="326571" y="2162856"/>
              <a:ext cx="3661683" cy="564016"/>
            </a:xfrm>
            <a:prstGeom prst="rect">
              <a:avLst/>
            </a:prstGeom>
          </p:spPr>
        </p:pic>
        <p:sp>
          <p:nvSpPr>
            <p:cNvPr id="11" name="Sottotitolo 2">
              <a:extLst>
                <a:ext uri="{FF2B5EF4-FFF2-40B4-BE49-F238E27FC236}">
                  <a16:creationId xmlns="" xmlns:a16="http://schemas.microsoft.com/office/drawing/2014/main" id="{73500528-01B3-41A0-A64F-DC78BB9796D5}"/>
                </a:ext>
              </a:extLst>
            </p:cNvPr>
            <p:cNvSpPr txBox="1">
              <a:spLocks/>
            </p:cNvSpPr>
            <p:nvPr/>
          </p:nvSpPr>
          <p:spPr>
            <a:xfrm>
              <a:off x="326570" y="2702316"/>
              <a:ext cx="3661683" cy="2528906"/>
            </a:xfrm>
            <a:prstGeom prst="rect">
              <a:avLst/>
            </a:prstGeom>
            <a:ln>
              <a:solidFill>
                <a:srgbClr val="0070C0"/>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600"/>
                </a:spcAft>
              </a:pPr>
              <a:r>
                <a:rPr lang="it-IT" sz="1800" dirty="0">
                  <a:solidFill>
                    <a:schemeClr val="bg2">
                      <a:lumMod val="50000"/>
                    </a:schemeClr>
                  </a:solidFill>
                  <a:latin typeface="Playfair Display Medium" pitchFamily="2" charset="0"/>
                </a:rPr>
                <a:t>Casella di testo punto elenco</a:t>
              </a:r>
            </a:p>
            <a:p>
              <a:pPr marL="285750" indent="-285750" algn="l">
                <a:lnSpc>
                  <a:spcPct val="100000"/>
                </a:lnSpc>
                <a:spcBef>
                  <a:spcPts val="0"/>
                </a:spcBef>
                <a:spcAft>
                  <a:spcPts val="600"/>
                </a:spcAft>
                <a:buFont typeface="Arial" panose="020B0604020202020204" pitchFamily="34" charset="0"/>
                <a:buChar char="•"/>
              </a:pPr>
              <a:r>
                <a:rPr lang="it-IT" sz="1800" dirty="0">
                  <a:solidFill>
                    <a:schemeClr val="bg2">
                      <a:lumMod val="50000"/>
                    </a:schemeClr>
                  </a:solidFill>
                  <a:latin typeface="Playfair Display Medium" pitchFamily="2" charset="0"/>
                </a:rPr>
                <a:t>Riga uno</a:t>
              </a:r>
            </a:p>
            <a:p>
              <a:pPr marL="285750" indent="-285750" algn="l">
                <a:lnSpc>
                  <a:spcPct val="100000"/>
                </a:lnSpc>
                <a:spcBef>
                  <a:spcPts val="0"/>
                </a:spcBef>
                <a:spcAft>
                  <a:spcPts val="600"/>
                </a:spcAft>
                <a:buFont typeface="Arial" panose="020B0604020202020204" pitchFamily="34" charset="0"/>
                <a:buChar char="•"/>
              </a:pPr>
              <a:r>
                <a:rPr lang="it-IT" sz="1800" dirty="0">
                  <a:solidFill>
                    <a:schemeClr val="bg2">
                      <a:lumMod val="50000"/>
                    </a:schemeClr>
                  </a:solidFill>
                  <a:latin typeface="Playfair Display Medium" pitchFamily="2" charset="0"/>
                </a:rPr>
                <a:t>Riga due</a:t>
              </a:r>
            </a:p>
            <a:p>
              <a:pPr marL="285750" indent="-285750" algn="l">
                <a:lnSpc>
                  <a:spcPct val="100000"/>
                </a:lnSpc>
                <a:spcBef>
                  <a:spcPts val="0"/>
                </a:spcBef>
                <a:spcAft>
                  <a:spcPts val="600"/>
                </a:spcAft>
                <a:buFont typeface="Arial" panose="020B0604020202020204" pitchFamily="34" charset="0"/>
                <a:buChar char="•"/>
              </a:pPr>
              <a:r>
                <a:rPr lang="it-IT" sz="1800" dirty="0">
                  <a:solidFill>
                    <a:schemeClr val="bg2">
                      <a:lumMod val="50000"/>
                    </a:schemeClr>
                  </a:solidFill>
                  <a:latin typeface="Playfair Display Medium" pitchFamily="2" charset="0"/>
                </a:rPr>
                <a:t>Riga tre</a:t>
              </a:r>
            </a:p>
            <a:p>
              <a:pPr marL="285750" indent="-285750" algn="l">
                <a:lnSpc>
                  <a:spcPct val="100000"/>
                </a:lnSpc>
                <a:spcBef>
                  <a:spcPts val="0"/>
                </a:spcBef>
                <a:spcAft>
                  <a:spcPts val="600"/>
                </a:spcAft>
                <a:buFont typeface="Arial" panose="020B0604020202020204" pitchFamily="34" charset="0"/>
                <a:buChar char="•"/>
              </a:pPr>
              <a:r>
                <a:rPr lang="it-IT" sz="1800" dirty="0">
                  <a:solidFill>
                    <a:schemeClr val="bg2">
                      <a:lumMod val="50000"/>
                    </a:schemeClr>
                  </a:solidFill>
                  <a:latin typeface="Playfair Display Medium" pitchFamily="2" charset="0"/>
                </a:rPr>
                <a:t>Riga quattro</a:t>
              </a:r>
            </a:p>
          </p:txBody>
        </p:sp>
        <p:sp>
          <p:nvSpPr>
            <p:cNvPr id="12" name="Sottotitolo 2">
              <a:extLst>
                <a:ext uri="{FF2B5EF4-FFF2-40B4-BE49-F238E27FC236}">
                  <a16:creationId xmlns="" xmlns:a16="http://schemas.microsoft.com/office/drawing/2014/main" id="{43CAF5E5-AE62-42F2-87DB-428A49D72209}"/>
                </a:ext>
              </a:extLst>
            </p:cNvPr>
            <p:cNvSpPr txBox="1">
              <a:spLocks/>
            </p:cNvSpPr>
            <p:nvPr/>
          </p:nvSpPr>
          <p:spPr>
            <a:xfrm>
              <a:off x="522169" y="2223179"/>
              <a:ext cx="3272182" cy="47913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solidFill>
                    <a:schemeClr val="bg1"/>
                  </a:solidFill>
                  <a:latin typeface="Playfair Display Medium" pitchFamily="2" charset="0"/>
                </a:rPr>
                <a:t>Titolo casella di testo</a:t>
              </a:r>
            </a:p>
          </p:txBody>
        </p:sp>
      </p:grpSp>
      <p:sp>
        <p:nvSpPr>
          <p:cNvPr id="3" name="Segnaposto immagine 2">
            <a:extLst>
              <a:ext uri="{FF2B5EF4-FFF2-40B4-BE49-F238E27FC236}">
                <a16:creationId xmlns="" xmlns:a16="http://schemas.microsoft.com/office/drawing/2014/main" id="{5CAE99D9-5497-4229-807C-0D36EB24535E}"/>
              </a:ext>
            </a:extLst>
          </p:cNvPr>
          <p:cNvSpPr>
            <a:spLocks noGrp="1"/>
          </p:cNvSpPr>
          <p:nvPr>
            <p:ph type="pic" sz="quarter" idx="10"/>
          </p:nvPr>
        </p:nvSpPr>
        <p:spPr>
          <a:xfrm>
            <a:off x="6094413" y="2522538"/>
            <a:ext cx="6180137" cy="3082925"/>
          </a:xfrm>
          <a:prstGeom prst="rect">
            <a:avLst/>
          </a:prstGeom>
        </p:spPr>
        <p:txBody>
          <a:bodyPr/>
          <a:lstStyle/>
          <a:p>
            <a:endParaRPr lang="it-IT"/>
          </a:p>
        </p:txBody>
      </p:sp>
    </p:spTree>
    <p:extLst>
      <p:ext uri="{BB962C8B-B14F-4D97-AF65-F5344CB8AC3E}">
        <p14:creationId xmlns:p14="http://schemas.microsoft.com/office/powerpoint/2010/main" val="270377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605374F-5DEE-454C-9753-D02D1F5E562A}"/>
              </a:ext>
            </a:extLst>
          </p:cNvPr>
          <p:cNvSpPr>
            <a:spLocks noGrp="1"/>
          </p:cNvSpPr>
          <p:nvPr>
            <p:ph type="title" hasCustomPrompt="1"/>
          </p:nvPr>
        </p:nvSpPr>
        <p:spPr>
          <a:xfrm>
            <a:off x="903515" y="0"/>
            <a:ext cx="10515600" cy="1275153"/>
          </a:xfrm>
          <a:prstGeom prst="rect">
            <a:avLst/>
          </a:prstGeom>
        </p:spPr>
        <p:txBody>
          <a:bodyPr/>
          <a:lstStyle>
            <a:lvl1pPr algn="ctr">
              <a:defRPr/>
            </a:lvl1pPr>
          </a:lstStyle>
          <a:p>
            <a:r>
              <a:rPr lang="it-IT" dirty="0"/>
              <a:t>Fare clic inserire il titolo</a:t>
            </a:r>
          </a:p>
        </p:txBody>
      </p:sp>
    </p:spTree>
    <p:extLst>
      <p:ext uri="{BB962C8B-B14F-4D97-AF65-F5344CB8AC3E}">
        <p14:creationId xmlns:p14="http://schemas.microsoft.com/office/powerpoint/2010/main" val="307762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D23CB12-6CD3-447D-8067-C4636FC105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F20D99AB-C1FE-40CB-92A9-3FD6DA8293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6B7C4428-4946-4877-8A31-D5005FC11074}"/>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12/06/22</a:t>
            </a:fld>
            <a:endParaRPr lang="it-IT"/>
          </a:p>
        </p:txBody>
      </p:sp>
      <p:sp>
        <p:nvSpPr>
          <p:cNvPr id="5" name="Segnaposto piè di pagina 4">
            <a:extLst>
              <a:ext uri="{FF2B5EF4-FFF2-40B4-BE49-F238E27FC236}">
                <a16:creationId xmlns="" xmlns:a16="http://schemas.microsoft.com/office/drawing/2014/main" id="{01514C1E-E661-42A4-B3D5-2F021FC5060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 xmlns:a16="http://schemas.microsoft.com/office/drawing/2014/main" id="{5EED18C3-97EA-48C7-A42F-5722D4D52288}"/>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14821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D23CB12-6CD3-447D-8067-C4636FC105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F20D99AB-C1FE-40CB-92A9-3FD6DA8293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6B7C4428-4946-4877-8A31-D5005FC11074}"/>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12/06/22</a:t>
            </a:fld>
            <a:endParaRPr lang="it-IT"/>
          </a:p>
        </p:txBody>
      </p:sp>
      <p:sp>
        <p:nvSpPr>
          <p:cNvPr id="5" name="Segnaposto piè di pagina 4">
            <a:extLst>
              <a:ext uri="{FF2B5EF4-FFF2-40B4-BE49-F238E27FC236}">
                <a16:creationId xmlns="" xmlns:a16="http://schemas.microsoft.com/office/drawing/2014/main" id="{01514C1E-E661-42A4-B3D5-2F021FC5060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 xmlns:a16="http://schemas.microsoft.com/office/drawing/2014/main" id="{5EED18C3-97EA-48C7-A42F-5722D4D52288}"/>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350980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67F4C69-0EB1-47B2-96A0-2B27DA9B041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29903CA5-2603-4C00-BCFD-DFEEC1BF0A5E}"/>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05A4DF66-0268-468F-92EC-0ED04AF62C38}"/>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12/06/22</a:t>
            </a:fld>
            <a:endParaRPr lang="it-IT"/>
          </a:p>
        </p:txBody>
      </p:sp>
      <p:sp>
        <p:nvSpPr>
          <p:cNvPr id="5" name="Segnaposto piè di pagina 4">
            <a:extLst>
              <a:ext uri="{FF2B5EF4-FFF2-40B4-BE49-F238E27FC236}">
                <a16:creationId xmlns="" xmlns:a16="http://schemas.microsoft.com/office/drawing/2014/main" id="{B9E8F248-32E1-48E2-B985-A8525E1C37E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 xmlns:a16="http://schemas.microsoft.com/office/drawing/2014/main" id="{36C43F46-588A-41B9-84E7-C8674387D5BE}"/>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226970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8F365E-AADF-4C8B-B9AD-C1F4C29B11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EE20D4A3-1630-46EB-A7A3-14CF3FABBE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57171F15-4F1E-454D-843D-14EFFFEB6D51}"/>
              </a:ext>
            </a:extLst>
          </p:cNvPr>
          <p:cNvSpPr>
            <a:spLocks noGrp="1"/>
          </p:cNvSpPr>
          <p:nvPr>
            <p:ph type="dt" sz="half" idx="10"/>
          </p:nvPr>
        </p:nvSpPr>
        <p:spPr>
          <a:xfrm>
            <a:off x="838200" y="6356350"/>
            <a:ext cx="2743200" cy="365125"/>
          </a:xfrm>
          <a:prstGeom prst="rect">
            <a:avLst/>
          </a:prstGeom>
        </p:spPr>
        <p:txBody>
          <a:bodyPr/>
          <a:lstStyle/>
          <a:p>
            <a:fld id="{82C78AB7-AD02-41A9-9C2B-909CAB744E4A}" type="datetimeFigureOut">
              <a:rPr lang="it-IT" smtClean="0"/>
              <a:t>12/06/22</a:t>
            </a:fld>
            <a:endParaRPr lang="it-IT"/>
          </a:p>
        </p:txBody>
      </p:sp>
      <p:sp>
        <p:nvSpPr>
          <p:cNvPr id="5" name="Segnaposto piè di pagina 4">
            <a:extLst>
              <a:ext uri="{FF2B5EF4-FFF2-40B4-BE49-F238E27FC236}">
                <a16:creationId xmlns="" xmlns:a16="http://schemas.microsoft.com/office/drawing/2014/main" id="{1317A6CD-2CC5-441D-8B71-178F70482A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 xmlns:a16="http://schemas.microsoft.com/office/drawing/2014/main" id="{2B3E2B88-44FF-4223-9EFE-377B91223C04}"/>
              </a:ext>
            </a:extLst>
          </p:cNvPr>
          <p:cNvSpPr>
            <a:spLocks noGrp="1"/>
          </p:cNvSpPr>
          <p:nvPr>
            <p:ph type="sldNum" sz="quarter" idx="12"/>
          </p:nvPr>
        </p:nvSpPr>
        <p:spPr>
          <a:xfrm>
            <a:off x="8610600" y="6356350"/>
            <a:ext cx="2743200" cy="365125"/>
          </a:xfrm>
          <a:prstGeom prst="rect">
            <a:avLst/>
          </a:prstGeom>
        </p:spPr>
        <p:txBody>
          <a:bodyPr/>
          <a:lstStyle/>
          <a:p>
            <a:fld id="{C6B26845-125B-47B3-97D9-381FC5652F1B}" type="slidenum">
              <a:rPr lang="it-IT" smtClean="0"/>
              <a:t>‹n.›</a:t>
            </a:fld>
            <a:endParaRPr lang="it-IT"/>
          </a:p>
        </p:txBody>
      </p:sp>
    </p:spTree>
    <p:extLst>
      <p:ext uri="{BB962C8B-B14F-4D97-AF65-F5344CB8AC3E}">
        <p14:creationId xmlns:p14="http://schemas.microsoft.com/office/powerpoint/2010/main" val="2955947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0" Type="http://schemas.openxmlformats.org/officeDocument/2006/relationships/image" Target="../media/image3.svg"/><Relationship Id="rId11"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sv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 xmlns:a16="http://schemas.microsoft.com/office/drawing/2014/main" id="{6EED30E7-D521-4406-AABD-1581F689E488}"/>
              </a:ext>
            </a:extLst>
          </p:cNvPr>
          <p:cNvPicPr>
            <a:picLocks noChangeAspect="1"/>
          </p:cNvPicPr>
          <p:nvPr userDrawn="1"/>
        </p:nvPicPr>
        <p:blipFill>
          <a:blip r:embed="rId8"/>
          <a:stretch>
            <a:fillRect/>
          </a:stretch>
        </p:blipFill>
        <p:spPr>
          <a:xfrm>
            <a:off x="0" y="6037488"/>
            <a:ext cx="12192000" cy="820511"/>
          </a:xfrm>
          <a:prstGeom prst="rect">
            <a:avLst/>
          </a:prstGeom>
        </p:spPr>
      </p:pic>
      <p:pic>
        <p:nvPicPr>
          <p:cNvPr id="8" name="Elemento grafico 7">
            <a:extLst>
              <a:ext uri="{FF2B5EF4-FFF2-40B4-BE49-F238E27FC236}">
                <a16:creationId xmlns="" xmlns:a16="http://schemas.microsoft.com/office/drawing/2014/main" id="{FCCD297D-7F9E-401D-A126-C031BAFEC6AA}"/>
              </a:ext>
            </a:extLst>
          </p:cNvPr>
          <p:cNvPicPr>
            <a:picLocks noChangeAspect="1"/>
          </p:cNvPicPr>
          <p:nvPr userDrawn="1"/>
        </p:nvPicPr>
        <p:blipFill>
          <a:blip r:embed="rId9">
            <a:extLst>
              <a:ext uri="{96DAC541-7B7A-43D3-8B79-37D633B846F1}">
                <asvg:svgBlip xmlns="" xmlns:asvg="http://schemas.microsoft.com/office/drawing/2016/SVG/main" r:embed="rId10"/>
              </a:ext>
            </a:extLst>
          </a:blip>
          <a:stretch>
            <a:fillRect/>
          </a:stretch>
        </p:blipFill>
        <p:spPr>
          <a:xfrm>
            <a:off x="6646780" y="6190573"/>
            <a:ext cx="5339071" cy="589869"/>
          </a:xfrm>
          <a:prstGeom prst="rect">
            <a:avLst/>
          </a:prstGeom>
        </p:spPr>
      </p:pic>
      <p:pic>
        <p:nvPicPr>
          <p:cNvPr id="10" name="Immagine 9">
            <a:extLst>
              <a:ext uri="{FF2B5EF4-FFF2-40B4-BE49-F238E27FC236}">
                <a16:creationId xmlns="" xmlns:a16="http://schemas.microsoft.com/office/drawing/2014/main" id="{C1329D02-6D0B-48A7-B3B6-E715E28BF5E5}"/>
              </a:ext>
            </a:extLst>
          </p:cNvPr>
          <p:cNvPicPr>
            <a:picLocks noChangeAspect="1"/>
          </p:cNvPicPr>
          <p:nvPr userDrawn="1"/>
        </p:nvPicPr>
        <p:blipFill>
          <a:blip r:embed="rId11"/>
          <a:stretch>
            <a:fillRect/>
          </a:stretch>
        </p:blipFill>
        <p:spPr>
          <a:xfrm>
            <a:off x="0" y="11216"/>
            <a:ext cx="12189951" cy="1263937"/>
          </a:xfrm>
          <a:prstGeom prst="rect">
            <a:avLst/>
          </a:prstGeom>
        </p:spPr>
      </p:pic>
      <p:sp>
        <p:nvSpPr>
          <p:cNvPr id="11" name="Titolo 1">
            <a:extLst>
              <a:ext uri="{FF2B5EF4-FFF2-40B4-BE49-F238E27FC236}">
                <a16:creationId xmlns="" xmlns:a16="http://schemas.microsoft.com/office/drawing/2014/main" id="{2F9466D8-B5C8-485C-8A1B-F3538190FCB6}"/>
              </a:ext>
            </a:extLst>
          </p:cNvPr>
          <p:cNvSpPr txBox="1">
            <a:spLocks/>
          </p:cNvSpPr>
          <p:nvPr userDrawn="1"/>
        </p:nvSpPr>
        <p:spPr>
          <a:xfrm>
            <a:off x="1524000" y="220437"/>
            <a:ext cx="9144000" cy="7796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t-IT" sz="4800" dirty="0">
              <a:solidFill>
                <a:schemeClr val="bg1"/>
              </a:solidFill>
              <a:latin typeface="Playfair Display Medium" pitchFamily="2" charset="0"/>
            </a:endParaRPr>
          </a:p>
        </p:txBody>
      </p:sp>
      <p:sp>
        <p:nvSpPr>
          <p:cNvPr id="14" name="Segnaposto titolo 13">
            <a:extLst>
              <a:ext uri="{FF2B5EF4-FFF2-40B4-BE49-F238E27FC236}">
                <a16:creationId xmlns="" xmlns:a16="http://schemas.microsoft.com/office/drawing/2014/main" id="{DD726B15-A2E5-4C17-9575-CA657FF33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Tree>
    <p:extLst>
      <p:ext uri="{BB962C8B-B14F-4D97-AF65-F5344CB8AC3E}">
        <p14:creationId xmlns:p14="http://schemas.microsoft.com/office/powerpoint/2010/main" val="5778159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76" r:id="rId4"/>
    <p:sldLayoutId id="2147483663" r:id="rId5"/>
    <p:sldLayoutId id="21474836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Elemento grafico 7">
            <a:extLst>
              <a:ext uri="{FF2B5EF4-FFF2-40B4-BE49-F238E27FC236}">
                <a16:creationId xmlns="" xmlns:a16="http://schemas.microsoft.com/office/drawing/2014/main" id="{1D9B41FB-141C-4E31-B118-8056F4974A7C}"/>
              </a:ext>
            </a:extLst>
          </p:cNvPr>
          <p:cNvPicPr>
            <a:picLocks noChangeAspect="1"/>
          </p:cNvPicPr>
          <p:nvPr userDrawn="1"/>
        </p:nvPicPr>
        <p:blipFill>
          <a:blip r:embed="rId13">
            <a:extLst>
              <a:ext uri="{96DAC541-7B7A-43D3-8B79-37D633B846F1}">
                <asvg:svgBlip xmlns="" xmlns:asvg="http://schemas.microsoft.com/office/drawing/2016/SVG/main" r:embed="rId14"/>
              </a:ext>
            </a:extLst>
          </a:blip>
          <a:stretch>
            <a:fillRect/>
          </a:stretch>
        </p:blipFill>
        <p:spPr>
          <a:xfrm>
            <a:off x="6646780" y="6190573"/>
            <a:ext cx="5339071" cy="589869"/>
          </a:xfrm>
          <a:prstGeom prst="rect">
            <a:avLst/>
          </a:prstGeom>
        </p:spPr>
      </p:pic>
      <p:sp>
        <p:nvSpPr>
          <p:cNvPr id="10" name="Titolo 1">
            <a:extLst>
              <a:ext uri="{FF2B5EF4-FFF2-40B4-BE49-F238E27FC236}">
                <a16:creationId xmlns="" xmlns:a16="http://schemas.microsoft.com/office/drawing/2014/main" id="{0E22E14A-6F18-4A9F-8F71-2BD9F173FF44}"/>
              </a:ext>
            </a:extLst>
          </p:cNvPr>
          <p:cNvSpPr txBox="1">
            <a:spLocks/>
          </p:cNvSpPr>
          <p:nvPr userDrawn="1"/>
        </p:nvSpPr>
        <p:spPr>
          <a:xfrm>
            <a:off x="1524000" y="220437"/>
            <a:ext cx="9144000" cy="7796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t-IT" sz="4800" dirty="0">
              <a:solidFill>
                <a:schemeClr val="bg1"/>
              </a:solidFill>
              <a:latin typeface="Playfair Display Medium" pitchFamily="2" charset="0"/>
            </a:endParaRPr>
          </a:p>
        </p:txBody>
      </p:sp>
    </p:spTree>
    <p:extLst>
      <p:ext uri="{BB962C8B-B14F-4D97-AF65-F5344CB8AC3E}">
        <p14:creationId xmlns:p14="http://schemas.microsoft.com/office/powerpoint/2010/main" val="90998614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g"/><Relationship Id="rId6" Type="http://schemas.openxmlformats.org/officeDocument/2006/relationships/image" Target="../media/image7.png"/><Relationship Id="rId7" Type="http://schemas.openxmlformats.org/officeDocument/2006/relationships/image" Target="../media/image9.sv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package" Target="../embeddings/Documento_di_Microsoft_Word1.docx"/><Relationship Id="rId4"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package" Target="../embeddings/Documento_di_Microsoft_Word2.docx"/><Relationship Id="rId4"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package" Target="../embeddings/Documento_di_Microsoft_Word3.docx"/><Relationship Id="rId4"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 xmlns:a16="http://schemas.microsoft.com/office/drawing/2014/main" id="{3BA91403-75D1-4C0C-8519-D342FF1C911D}"/>
              </a:ext>
            </a:extLst>
          </p:cNvPr>
          <p:cNvPicPr>
            <a:picLocks noChangeAspect="1"/>
          </p:cNvPicPr>
          <p:nvPr/>
        </p:nvPicPr>
        <p:blipFill>
          <a:blip r:embed="rId2"/>
          <a:stretch>
            <a:fillRect/>
          </a:stretch>
        </p:blipFill>
        <p:spPr>
          <a:xfrm>
            <a:off x="0" y="1989120"/>
            <a:ext cx="12189951" cy="3594119"/>
          </a:xfrm>
          <a:prstGeom prst="rect">
            <a:avLst/>
          </a:prstGeom>
        </p:spPr>
      </p:pic>
      <p:pic>
        <p:nvPicPr>
          <p:cNvPr id="9" name="Segnaposto contenuto 8">
            <a:extLst>
              <a:ext uri="{FF2B5EF4-FFF2-40B4-BE49-F238E27FC236}">
                <a16:creationId xmlns="" xmlns:a16="http://schemas.microsoft.com/office/drawing/2014/main" id="{48EEB091-D07E-4ADA-BD83-EA02A0B9A1C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309563"/>
            <a:ext cx="820738" cy="1046162"/>
          </a:xfrm>
          <a:prstGeom prst="rect">
            <a:avLst/>
          </a:prstGeom>
        </p:spPr>
      </p:pic>
      <p:pic>
        <p:nvPicPr>
          <p:cNvPr id="1026" name="Picture 2" descr="Il Formez è fondamentale per il Sud. Ma il suo futuro è avvolto nel mistero  - Secolo d'Italia">
            <a:extLst>
              <a:ext uri="{FF2B5EF4-FFF2-40B4-BE49-F238E27FC236}">
                <a16:creationId xmlns="" xmlns:a16="http://schemas.microsoft.com/office/drawing/2014/main" id="{9D9D3F48-167C-4A10-8C78-C70AE7820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575" y="401411"/>
            <a:ext cx="2730137" cy="1137557"/>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 xmlns:a16="http://schemas.microsoft.com/office/drawing/2014/main" id="{A2734FAF-DA31-46AA-8D42-94E3714EB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3272" y="556304"/>
            <a:ext cx="2707658" cy="698710"/>
          </a:xfrm>
          <a:prstGeom prst="rect">
            <a:avLst/>
          </a:prstGeom>
        </p:spPr>
      </p:pic>
      <p:sp>
        <p:nvSpPr>
          <p:cNvPr id="14" name="Titolo 1">
            <a:extLst>
              <a:ext uri="{FF2B5EF4-FFF2-40B4-BE49-F238E27FC236}">
                <a16:creationId xmlns="" xmlns:a16="http://schemas.microsoft.com/office/drawing/2014/main" id="{1337131D-FE53-49AE-A8FA-C6537D66F82C}"/>
              </a:ext>
            </a:extLst>
          </p:cNvPr>
          <p:cNvSpPr txBox="1">
            <a:spLocks/>
          </p:cNvSpPr>
          <p:nvPr/>
        </p:nvSpPr>
        <p:spPr>
          <a:xfrm>
            <a:off x="351064" y="1989120"/>
            <a:ext cx="11487150" cy="3594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solidFill>
                  <a:schemeClr val="bg1"/>
                </a:solidFill>
                <a:latin typeface="Playfair Display Medium" pitchFamily="2" charset="0"/>
              </a:rPr>
              <a:t>Progetto ASSISTE Abruzzo</a:t>
            </a:r>
          </a:p>
          <a:p>
            <a:pPr algn="ctr"/>
            <a:r>
              <a:rPr lang="it-IT" dirty="0">
                <a:solidFill>
                  <a:schemeClr val="bg1"/>
                </a:solidFill>
                <a:latin typeface="Playfair Display Medium" pitchFamily="2" charset="0"/>
              </a:rPr>
              <a:t>Assistenza Tecnica alla Regione Abruzzo sul Fondo di Sviluppo e Coesione</a:t>
            </a:r>
          </a:p>
          <a:p>
            <a:pPr algn="ctr"/>
            <a:r>
              <a:rPr lang="it-IT" dirty="0">
                <a:solidFill>
                  <a:schemeClr val="bg1"/>
                </a:solidFill>
                <a:latin typeface="Playfair Display Medium" pitchFamily="2" charset="0"/>
              </a:rPr>
              <a:t>Percorso di affiancamento e aggiornamento </a:t>
            </a:r>
          </a:p>
        </p:txBody>
      </p:sp>
      <p:pic>
        <p:nvPicPr>
          <p:cNvPr id="16" name="Elemento grafico 15">
            <a:extLst>
              <a:ext uri="{FF2B5EF4-FFF2-40B4-BE49-F238E27FC236}">
                <a16:creationId xmlns="" xmlns:a16="http://schemas.microsoft.com/office/drawing/2014/main" id="{7983403B-3775-4CD9-B3EF-80C18693DC7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 y="5583239"/>
            <a:ext cx="12189951" cy="1274761"/>
          </a:xfrm>
          <a:prstGeom prst="rect">
            <a:avLst/>
          </a:prstGeom>
        </p:spPr>
      </p:pic>
      <p:sp>
        <p:nvSpPr>
          <p:cNvPr id="19" name="CasellaDiTesto 18">
            <a:extLst>
              <a:ext uri="{FF2B5EF4-FFF2-40B4-BE49-F238E27FC236}">
                <a16:creationId xmlns="" xmlns:a16="http://schemas.microsoft.com/office/drawing/2014/main" id="{EF6F6EA0-A624-48BF-B6AA-69C1A1DA4796}"/>
              </a:ext>
            </a:extLst>
          </p:cNvPr>
          <p:cNvSpPr txBox="1"/>
          <p:nvPr/>
        </p:nvSpPr>
        <p:spPr>
          <a:xfrm>
            <a:off x="730704" y="5910943"/>
            <a:ext cx="11107510" cy="369332"/>
          </a:xfrm>
          <a:prstGeom prst="rect">
            <a:avLst/>
          </a:prstGeom>
          <a:noFill/>
        </p:spPr>
        <p:txBody>
          <a:bodyPr wrap="square" rtlCol="0">
            <a:spAutoFit/>
          </a:bodyPr>
          <a:lstStyle/>
          <a:p>
            <a:pPr algn="ctr"/>
            <a:r>
              <a:rPr lang="it-IT" dirty="0">
                <a:latin typeface="Playfair Display ExtraBold" pitchFamily="2" charset="0"/>
              </a:rPr>
              <a:t>7</a:t>
            </a:r>
            <a:r>
              <a:rPr lang="it-IT" dirty="0" smtClean="0">
                <a:latin typeface="Playfair Display ExtraBold" pitchFamily="2" charset="0"/>
              </a:rPr>
              <a:t>° </a:t>
            </a:r>
            <a:r>
              <a:rPr lang="it-IT" dirty="0">
                <a:latin typeface="Playfair Display ExtraBold" pitchFamily="2" charset="0"/>
              </a:rPr>
              <a:t>giornata</a:t>
            </a:r>
            <a:r>
              <a:rPr lang="it-IT" dirty="0">
                <a:latin typeface="Playfair Display Medium" pitchFamily="2" charset="0"/>
              </a:rPr>
              <a:t>      ■      </a:t>
            </a:r>
            <a:r>
              <a:rPr lang="it-IT" dirty="0">
                <a:latin typeface="Playfair Display" pitchFamily="2" charset="0"/>
              </a:rPr>
              <a:t>mercoledì</a:t>
            </a:r>
            <a:r>
              <a:rPr lang="it-IT" dirty="0">
                <a:latin typeface="Playfair Display Medium" pitchFamily="2" charset="0"/>
              </a:rPr>
              <a:t> </a:t>
            </a:r>
            <a:r>
              <a:rPr lang="it-IT" dirty="0" smtClean="0">
                <a:latin typeface="Playfair Display ExtraBold" pitchFamily="2" charset="0"/>
              </a:rPr>
              <a:t>15</a:t>
            </a:r>
            <a:r>
              <a:rPr lang="it-IT" dirty="0" smtClean="0">
                <a:latin typeface="Playfair Display ExtraBold" pitchFamily="2" charset="0"/>
              </a:rPr>
              <a:t>/</a:t>
            </a:r>
            <a:r>
              <a:rPr lang="it-IT" dirty="0" smtClean="0">
                <a:latin typeface="Playfair Display ExtraBold" pitchFamily="2" charset="0"/>
              </a:rPr>
              <a:t>06/</a:t>
            </a:r>
            <a:r>
              <a:rPr lang="it-IT" dirty="0">
                <a:latin typeface="Playfair Display ExtraBold" pitchFamily="2" charset="0"/>
              </a:rPr>
              <a:t>2022</a:t>
            </a:r>
            <a:r>
              <a:rPr lang="it-IT" dirty="0">
                <a:latin typeface="Playfair Display Medium" pitchFamily="2" charset="0"/>
              </a:rPr>
              <a:t>      ■      </a:t>
            </a:r>
            <a:r>
              <a:rPr lang="it-IT" dirty="0">
                <a:latin typeface="Playfair Display" pitchFamily="2" charset="0"/>
              </a:rPr>
              <a:t>ore</a:t>
            </a:r>
            <a:r>
              <a:rPr lang="it-IT" dirty="0">
                <a:latin typeface="Playfair Display Medium" pitchFamily="2" charset="0"/>
              </a:rPr>
              <a:t> </a:t>
            </a:r>
            <a:r>
              <a:rPr lang="it-IT" dirty="0">
                <a:latin typeface="Playfair Display ExtraBold" pitchFamily="2" charset="0"/>
              </a:rPr>
              <a:t>9,30/11,30</a:t>
            </a:r>
          </a:p>
        </p:txBody>
      </p:sp>
    </p:spTree>
    <p:extLst>
      <p:ext uri="{BB962C8B-B14F-4D97-AF65-F5344CB8AC3E}">
        <p14:creationId xmlns:p14="http://schemas.microsoft.com/office/powerpoint/2010/main" val="280277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La </a:t>
            </a:r>
            <a:r>
              <a:rPr lang="it-IT" dirty="0" err="1" smtClean="0"/>
              <a:t>lex</a:t>
            </a:r>
            <a:r>
              <a:rPr lang="it-IT" dirty="0" smtClean="0"/>
              <a:t> </a:t>
            </a:r>
            <a:r>
              <a:rPr lang="it-IT" dirty="0" err="1" smtClean="0"/>
              <a:t>specialis</a:t>
            </a:r>
            <a:r>
              <a:rPr lang="it-IT" dirty="0" smtClean="0"/>
              <a:t> </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311210" y="1281124"/>
            <a:ext cx="11461008" cy="4958694"/>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ctr">
              <a:buNone/>
            </a:pPr>
            <a:r>
              <a:rPr lang="it-IT" b="1" dirty="0" smtClean="0"/>
              <a:t>Il Bando</a:t>
            </a:r>
          </a:p>
          <a:p>
            <a:r>
              <a:rPr lang="it-IT" sz="2400" dirty="0" smtClean="0"/>
              <a:t>Atto </a:t>
            </a:r>
            <a:r>
              <a:rPr lang="it-IT" sz="2400" dirty="0"/>
              <a:t>amministrativo di natura generale attraverso il quale si  rende nota la definitiva intenzione di aggiudicare una commessa pubblica </a:t>
            </a:r>
            <a:endParaRPr lang="it-IT" sz="2400" dirty="0" smtClean="0"/>
          </a:p>
          <a:p>
            <a:pPr marL="0" indent="0">
              <a:buNone/>
            </a:pPr>
            <a:endParaRPr lang="it-IT" sz="2400" dirty="0" smtClean="0"/>
          </a:p>
          <a:p>
            <a:pPr lvl="1"/>
            <a:r>
              <a:rPr lang="it-IT" sz="2400" dirty="0"/>
              <a:t>Le stazioni appaltanti hanno l’obbligo di conformarsi, nella stesura dei bandi, ai cd. bandi tipo predisposti dall’ANAC e solo in ipotesi eccezionali hanno la possibilità di derogarvi</a:t>
            </a:r>
          </a:p>
          <a:p>
            <a:pPr lvl="1"/>
            <a:r>
              <a:rPr lang="it-IT" sz="2400" dirty="0"/>
              <a:t>Nelle procedure ristrette il bando è seguito da un diverso atto di invito – la lettera di invito – a presentare offerta nei confronti dei soggetti che abbiano già presentato domanda di partecipazione e che siano in possesso dei requisiti di partecipazione (art. 61 d.lgs. 50/2016) </a:t>
            </a:r>
          </a:p>
          <a:p>
            <a:pPr>
              <a:buFontTx/>
              <a:buChar char="-"/>
            </a:pPr>
            <a:endParaRPr lang="it-IT" dirty="0"/>
          </a:p>
          <a:p>
            <a:pPr marL="0" indent="0">
              <a:buNone/>
            </a:pPr>
            <a:endParaRPr lang="it-IT" dirty="0"/>
          </a:p>
          <a:p>
            <a:endParaRPr lang="it-IT" dirty="0"/>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421006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La </a:t>
            </a:r>
            <a:r>
              <a:rPr lang="it-IT" dirty="0" err="1" smtClean="0"/>
              <a:t>lex</a:t>
            </a:r>
            <a:r>
              <a:rPr lang="it-IT" dirty="0" smtClean="0"/>
              <a:t> </a:t>
            </a:r>
            <a:r>
              <a:rPr lang="it-IT" dirty="0" err="1" smtClean="0"/>
              <a:t>specialis</a:t>
            </a:r>
            <a:r>
              <a:rPr lang="it-IT" dirty="0" smtClean="0"/>
              <a:t> </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323422" y="1183436"/>
            <a:ext cx="11461008" cy="5068279"/>
          </a:xfrm>
          <a:prstGeom prst="rect">
            <a:avLst/>
          </a:prstGeom>
        </p:spPr>
        <p:txBody>
          <a:bodyPr>
            <a:normAutofit fontScale="85000" lnSpcReduction="1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ctr">
              <a:buNone/>
            </a:pPr>
            <a:r>
              <a:rPr lang="it-IT" dirty="0"/>
              <a:t>Disciplinare</a:t>
            </a:r>
          </a:p>
          <a:p>
            <a:r>
              <a:rPr lang="it-IT" dirty="0"/>
              <a:t>fissa le </a:t>
            </a:r>
            <a:r>
              <a:rPr lang="it-IT" b="1" dirty="0"/>
              <a:t>regole di ammissione e svolgimento della procedura di gara </a:t>
            </a:r>
            <a:r>
              <a:rPr lang="it-IT" dirty="0"/>
              <a:t>ovvero l’indicazione dei </a:t>
            </a:r>
            <a:r>
              <a:rPr lang="it-IT" b="1" dirty="0"/>
              <a:t>requisiti</a:t>
            </a:r>
            <a:r>
              <a:rPr lang="it-IT" dirty="0"/>
              <a:t> di partecipazione, </a:t>
            </a:r>
            <a:r>
              <a:rPr lang="it-IT" b="1" dirty="0"/>
              <a:t>dei termini </a:t>
            </a:r>
            <a:r>
              <a:rPr lang="it-IT" dirty="0"/>
              <a:t>di presentazione delle offerte, delle modalità di svolgimento delle sedute, dei </a:t>
            </a:r>
            <a:r>
              <a:rPr lang="it-IT" b="1" dirty="0"/>
              <a:t>criteri di valutazione </a:t>
            </a:r>
            <a:r>
              <a:rPr lang="it-IT" dirty="0"/>
              <a:t>delle </a:t>
            </a:r>
            <a:r>
              <a:rPr lang="it-IT" dirty="0" smtClean="0"/>
              <a:t>offerte</a:t>
            </a:r>
          </a:p>
          <a:p>
            <a:pPr marL="0" indent="0" algn="ctr">
              <a:buNone/>
            </a:pPr>
            <a:r>
              <a:rPr lang="it-IT" dirty="0" smtClean="0"/>
              <a:t>Capitolato</a:t>
            </a:r>
          </a:p>
          <a:p>
            <a:r>
              <a:rPr lang="it-IT" dirty="0" smtClean="0"/>
              <a:t>Ha </a:t>
            </a:r>
            <a:r>
              <a:rPr lang="it-IT" dirty="0"/>
              <a:t>una valenza </a:t>
            </a:r>
            <a:r>
              <a:rPr lang="it-IT" b="1" dirty="0" smtClean="0"/>
              <a:t>strumentale alla costituzione </a:t>
            </a:r>
            <a:r>
              <a:rPr lang="it-IT" b="1" dirty="0"/>
              <a:t>del sinallagma contrattuale </a:t>
            </a:r>
            <a:r>
              <a:rPr lang="it-IT" dirty="0"/>
              <a:t>che contiene l</a:t>
            </a:r>
            <a:r>
              <a:rPr lang="it-IT" b="1" dirty="0"/>
              <a:t>a disciplina di dettaglio e tecnica </a:t>
            </a:r>
            <a:r>
              <a:rPr lang="it-IT" dirty="0"/>
              <a:t>della generalità dei contratti o dello specifico contratto che l’amministrazione intende </a:t>
            </a:r>
            <a:r>
              <a:rPr lang="it-IT" dirty="0" smtClean="0"/>
              <a:t>stipulare</a:t>
            </a:r>
          </a:p>
          <a:p>
            <a:pPr marL="0" indent="0" algn="ctr">
              <a:buNone/>
            </a:pPr>
            <a:r>
              <a:rPr lang="it-IT" dirty="0" smtClean="0"/>
              <a:t>Specifiche tecniche</a:t>
            </a:r>
          </a:p>
          <a:p>
            <a:r>
              <a:rPr lang="it-IT" dirty="0" smtClean="0"/>
              <a:t>definiscono </a:t>
            </a:r>
            <a:r>
              <a:rPr lang="it-IT" dirty="0"/>
              <a:t>le </a:t>
            </a:r>
            <a:r>
              <a:rPr lang="it-IT" b="1" dirty="0"/>
              <a:t>caratteristiche </a:t>
            </a:r>
            <a:r>
              <a:rPr lang="it-IT" b="1" dirty="0" smtClean="0"/>
              <a:t>della prestazione </a:t>
            </a:r>
            <a:r>
              <a:rPr lang="it-IT" dirty="0" smtClean="0"/>
              <a:t>previste </a:t>
            </a:r>
            <a:r>
              <a:rPr lang="it-IT" dirty="0"/>
              <a:t>per lavori, servizi e forniture che possono riferirsi allo specifico processo o metodo di produzione o prestazione dei lavori, servizi e forniture, ovvero a uno specifico processo per un’altra fase, purché siano collegati all’oggetto dell’appalto e proporzionati al suo valore e ai suoi obiettivi</a:t>
            </a:r>
          </a:p>
          <a:p>
            <a:endParaRPr lang="it-IT" dirty="0"/>
          </a:p>
          <a:p>
            <a:pPr>
              <a:buFontTx/>
              <a:buChar char="-"/>
            </a:pPr>
            <a:endParaRPr lang="it-IT" dirty="0"/>
          </a:p>
          <a:p>
            <a:pPr marL="0" indent="0">
              <a:buNone/>
            </a:pPr>
            <a:endParaRPr lang="it-IT" dirty="0"/>
          </a:p>
          <a:p>
            <a:endParaRPr lang="it-IT" dirty="0"/>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94469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Procedure aperte e ristrette</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335634" y="1415445"/>
            <a:ext cx="11461008" cy="4958694"/>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dirty="0"/>
              <a:t>Costituiscono i </a:t>
            </a:r>
            <a:r>
              <a:rPr lang="it-IT" b="1" u="sng" dirty="0"/>
              <a:t>sistemi ordinari per l’affidamento</a:t>
            </a:r>
            <a:r>
              <a:rPr lang="it-IT" dirty="0"/>
              <a:t> di commesse e contratti </a:t>
            </a:r>
            <a:r>
              <a:rPr lang="it-IT" dirty="0" smtClean="0"/>
              <a:t>pubblici.  Gli </a:t>
            </a:r>
            <a:r>
              <a:rPr lang="it-IT" b="1" dirty="0"/>
              <a:t>artt. 60 e 61 d.lgs. 50/2016 </a:t>
            </a:r>
            <a:r>
              <a:rPr lang="it-IT" dirty="0"/>
              <a:t>disegnano le due procedure come modelli di gara in sé equivalenti, pertanto la scelta tra le due è rimessa alla </a:t>
            </a:r>
            <a:r>
              <a:rPr lang="it-IT" b="1" u="sng" dirty="0"/>
              <a:t>piena discrezionalità delle stazioni appaltanti</a:t>
            </a:r>
            <a:endParaRPr lang="it-IT" dirty="0"/>
          </a:p>
          <a:p>
            <a:r>
              <a:rPr lang="it-IT" dirty="0"/>
              <a:t>La </a:t>
            </a:r>
            <a:r>
              <a:rPr lang="it-IT" b="1" dirty="0"/>
              <a:t>differenza sostanziale </a:t>
            </a:r>
            <a:r>
              <a:rPr lang="it-IT" dirty="0"/>
              <a:t>tra le due procedure risiede nella </a:t>
            </a:r>
            <a:r>
              <a:rPr lang="it-IT" b="1" u="sng" dirty="0"/>
              <a:t>contestualizzazione temporale</a:t>
            </a:r>
            <a:r>
              <a:rPr lang="it-IT" b="1" dirty="0"/>
              <a:t> </a:t>
            </a:r>
            <a:r>
              <a:rPr lang="it-IT" dirty="0"/>
              <a:t>o meno, rispetto alla presentazione delle offerte, </a:t>
            </a:r>
            <a:r>
              <a:rPr lang="it-IT" b="1" u="sng" dirty="0"/>
              <a:t>dell’ammissione dei concorrenti alla </a:t>
            </a:r>
            <a:r>
              <a:rPr lang="it-IT" b="1" u="sng" dirty="0" smtClean="0"/>
              <a:t>gara:</a:t>
            </a:r>
            <a:endParaRPr lang="it-IT" dirty="0"/>
          </a:p>
          <a:p>
            <a:pPr marL="0" indent="0">
              <a:buNone/>
            </a:pPr>
            <a:endParaRPr lang="it-IT" dirty="0"/>
          </a:p>
          <a:p>
            <a:pPr lvl="1"/>
            <a:r>
              <a:rPr lang="it-IT" dirty="0"/>
              <a:t>Nella procedura aperta </a:t>
            </a:r>
            <a:r>
              <a:rPr lang="it-IT" dirty="0" smtClean="0"/>
              <a:t>(art. 60) </a:t>
            </a:r>
            <a:r>
              <a:rPr lang="it-IT" b="1" dirty="0" smtClean="0"/>
              <a:t>ogni </a:t>
            </a:r>
            <a:r>
              <a:rPr lang="it-IT" b="1" dirty="0"/>
              <a:t>operatore economico </a:t>
            </a:r>
            <a:r>
              <a:rPr lang="it-IT" dirty="0"/>
              <a:t>interessato a partecipare </a:t>
            </a:r>
            <a:r>
              <a:rPr lang="it-IT" b="1" dirty="0"/>
              <a:t>ha la facoltà di presentare un’offerta</a:t>
            </a:r>
            <a:r>
              <a:rPr lang="it-IT" dirty="0"/>
              <a:t> e alla gara </a:t>
            </a:r>
            <a:r>
              <a:rPr lang="it-IT" b="1" dirty="0"/>
              <a:t>sono ammessi tutti i soggetti in possesso dei requisiti </a:t>
            </a:r>
            <a:r>
              <a:rPr lang="it-IT" dirty="0"/>
              <a:t> </a:t>
            </a:r>
          </a:p>
          <a:p>
            <a:pPr lvl="1"/>
            <a:r>
              <a:rPr lang="it-IT" dirty="0"/>
              <a:t>Nella procedura ristretta </a:t>
            </a:r>
            <a:r>
              <a:rPr lang="it-IT" dirty="0" smtClean="0"/>
              <a:t>(art. 61) gli </a:t>
            </a:r>
            <a:r>
              <a:rPr lang="it-IT" dirty="0"/>
              <a:t>aspiranti concorrenti devono presentare una </a:t>
            </a:r>
            <a:r>
              <a:rPr lang="it-IT" b="1" dirty="0"/>
              <a:t>domanda di partecipazione </a:t>
            </a:r>
            <a:r>
              <a:rPr lang="it-IT" dirty="0"/>
              <a:t>alla procedura, dimostrando il possesso dei </a:t>
            </a:r>
            <a:r>
              <a:rPr lang="it-IT" dirty="0" smtClean="0"/>
              <a:t>requisiti (prequalifica), </a:t>
            </a:r>
            <a:r>
              <a:rPr lang="it-IT" dirty="0"/>
              <a:t>poi </a:t>
            </a:r>
            <a:r>
              <a:rPr lang="it-IT" b="1" dirty="0"/>
              <a:t>solo i concorrenti che saranno invitati con un secondo atto amministrativo – la </a:t>
            </a:r>
            <a:r>
              <a:rPr lang="it-IT" b="1" u="sng" dirty="0"/>
              <a:t>lettera di invito </a:t>
            </a:r>
            <a:r>
              <a:rPr lang="it-IT" b="1" dirty="0"/>
              <a:t>- potranno presentare le proprie offerte</a:t>
            </a:r>
            <a:endParaRPr lang="it-IT" dirty="0"/>
          </a:p>
          <a:p>
            <a:pPr marL="0" indent="0">
              <a:buNone/>
            </a:pPr>
            <a:endParaRPr lang="it-IT" dirty="0"/>
          </a:p>
          <a:p>
            <a:endParaRPr lang="it-IT" dirty="0"/>
          </a:p>
          <a:p>
            <a:pPr>
              <a:buFontTx/>
              <a:buChar char="-"/>
            </a:pPr>
            <a:endParaRPr lang="it-IT" dirty="0"/>
          </a:p>
          <a:p>
            <a:pPr marL="0" indent="0">
              <a:buNone/>
            </a:pPr>
            <a:endParaRPr lang="it-IT" dirty="0"/>
          </a:p>
          <a:p>
            <a:endParaRPr lang="it-IT" dirty="0"/>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816227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Procedura negoziata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2" name="Segnaposto testo 2">
            <a:extLst>
              <a:ext uri="{FF2B5EF4-FFF2-40B4-BE49-F238E27FC236}">
                <a16:creationId xmlns="" xmlns:a16="http://schemas.microsoft.com/office/drawing/2014/main" id="{764369D0-1476-754A-B8B4-422A11CC0CAF}"/>
              </a:ext>
            </a:extLst>
          </p:cNvPr>
          <p:cNvSpPr txBox="1">
            <a:spLocks/>
          </p:cNvSpPr>
          <p:nvPr/>
        </p:nvSpPr>
        <p:spPr>
          <a:xfrm>
            <a:off x="531023" y="1476500"/>
            <a:ext cx="10497445"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1"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procedura negoziata </a:t>
            </a: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è quella in cui le s.a. consultano gli operatori economici da loro scelti e negoziano con uno o piu di essi le condizioni dell’appalto</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Si dividono in:</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1"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Procedura competitiva con negoziazione</a:t>
            </a: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dove «</a:t>
            </a:r>
            <a:r>
              <a:rPr kumimoji="0" lang="it-IT" sz="1800" b="0" i="1"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qualsiasi operatore economico può presentare una domanda di partecipazione in risposta a un avviso di indizione di gara contenente le informazioni di cui all’allegato XIV, parte I, lettere (B o C), fornendo le informazioni richieste dall’amministrazione aggiudicatrice per la selezione qualitativa</a:t>
            </a: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(art. 62)</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1"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Procedura negoziata senza previa pubblicazione</a:t>
            </a: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1800" b="0" i="1"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Nei casi e nelle circostanze indicati nei seguenti commi, le amministrazioni aggiudicatrici possono aggiudicare appalti pubblici mediante una procedura negoziata senza previa pubblicazione di un bando di gara, dando conto con adeguata motivazione, nel primo atto della procedura, della sussistenza dei relativi presupposti</a:t>
            </a: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(art. 63)</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4905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Procedura negoziata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531023" y="1488711"/>
            <a:ext cx="10497445"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procedura competitiva con negoziazione è simile alla procedura ristretta: le imprese interessate rispondono al bando inviando una domanda; si ha una selezione dei partecipanti; i selezionati possono presentare una offerta «iniziale» che formerà oggetto di contrattazione con la s.a.</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differenza con le procedure aperte o ristrette è che in questo caso le offerte sono oggetto di trattative con l’ente appaltante volte a definire e a individuare quella migliore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endPar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procedura negoziata senza bando è una negoziazione diretta, limitata a casi eccezionali</a:t>
            </a:r>
            <a:r>
              <a:rPr kumimoji="0" lang="it-IT" sz="2000" b="0" i="0" u="none" strike="noStrike" kern="1200" cap="none" spc="0" normalizeH="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e la relativa scelta va sempre motivata nel rispetto delle condizioni stabilite dal Codice </a:t>
            </a:r>
            <a:endPar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92513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Procedura negoziata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0" y="1305546"/>
            <a:ext cx="12192000" cy="4958694"/>
          </a:xfrm>
          <a:prstGeom prst="rect">
            <a:avLst/>
          </a:prstGeom>
        </p:spPr>
        <p:txBody>
          <a:bodyPr>
            <a:normAutofit fontScale="77500" lnSpcReduction="2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dirty="0"/>
              <a:t>La  </a:t>
            </a:r>
            <a:r>
              <a:rPr lang="it-IT" b="1" dirty="0"/>
              <a:t>procedura </a:t>
            </a:r>
            <a:r>
              <a:rPr lang="it-IT" b="1" u="sng" dirty="0"/>
              <a:t>senza previa pubblicazione </a:t>
            </a:r>
            <a:r>
              <a:rPr lang="it-IT" b="1" dirty="0"/>
              <a:t>di un bando di gara è utilizzabile solo nelle ipotesi contemplate dall’art. 63 del </a:t>
            </a:r>
            <a:r>
              <a:rPr lang="it-IT" b="1" dirty="0" smtClean="0"/>
              <a:t>Codice.  </a:t>
            </a:r>
            <a:r>
              <a:rPr lang="it-IT" dirty="0" smtClean="0"/>
              <a:t> Consente </a:t>
            </a:r>
            <a:r>
              <a:rPr lang="it-IT" dirty="0"/>
              <a:t>alle Amministrazione di </a:t>
            </a:r>
            <a:r>
              <a:rPr lang="it-IT" b="1" dirty="0"/>
              <a:t>contrattare direttamente con un operatore economico le condizioni del contratto</a:t>
            </a:r>
            <a:r>
              <a:rPr lang="it-IT" dirty="0"/>
              <a:t> con un livello di libertà di azione elevato poiché: </a:t>
            </a:r>
            <a:r>
              <a:rPr lang="it-IT" dirty="0" smtClean="0"/>
              <a:t>1) manca </a:t>
            </a:r>
            <a:r>
              <a:rPr lang="it-IT" dirty="0"/>
              <a:t>una pubblicità </a:t>
            </a:r>
            <a:r>
              <a:rPr lang="it-IT" dirty="0" smtClean="0"/>
              <a:t>preventiva; 2) la </a:t>
            </a:r>
            <a:r>
              <a:rPr lang="it-IT" dirty="0"/>
              <a:t>selezione degli operatori è rimessa alla discrezionalità </a:t>
            </a:r>
            <a:r>
              <a:rPr lang="it-IT" dirty="0" smtClean="0"/>
              <a:t>dell’amministrazione. </a:t>
            </a:r>
            <a:endParaRPr lang="it-IT" dirty="0"/>
          </a:p>
          <a:p>
            <a:pPr lvl="1"/>
            <a:r>
              <a:rPr lang="it-IT" dirty="0"/>
              <a:t>qualora </a:t>
            </a:r>
            <a:r>
              <a:rPr lang="it-IT" b="1" u="sng" dirty="0"/>
              <a:t>non sia stata presentata alcuna offerta </a:t>
            </a:r>
            <a:r>
              <a:rPr lang="it-IT" b="1" dirty="0"/>
              <a:t>o alcuna offerta appropriata, né alcuna domanda di partecipazione o alcuna domanda di partecipazione appropriata, in esito all’esperimento di una procedura aperta o ristretta</a:t>
            </a:r>
            <a:r>
              <a:rPr lang="it-IT" dirty="0"/>
              <a:t>, </a:t>
            </a:r>
            <a:r>
              <a:rPr lang="it-IT" u="sng" dirty="0"/>
              <a:t>purché le condizioni iniziali dell’appalto non siano sostanzialmente modificate e purché sia trasmessa una relazione alla Commissione europea</a:t>
            </a:r>
          </a:p>
          <a:p>
            <a:pPr lvl="1"/>
            <a:r>
              <a:rPr lang="it-IT" b="1" dirty="0" smtClean="0"/>
              <a:t>quando </a:t>
            </a:r>
            <a:r>
              <a:rPr lang="it-IT" b="1" dirty="0"/>
              <a:t>i lavori, le forniture o i servizi possono essere forniti unicamente da </a:t>
            </a:r>
            <a:r>
              <a:rPr lang="it-IT" b="1" u="sng" dirty="0"/>
              <a:t>un determinato operatore economico </a:t>
            </a:r>
            <a:r>
              <a:rPr lang="it-IT" dirty="0"/>
              <a:t>per una delle seguenti ragioni: 1) lo scopo dell’appalto consiste nella creazione o nell’acquisizione di </a:t>
            </a:r>
            <a:r>
              <a:rPr lang="it-IT" dirty="0" err="1" smtClean="0"/>
              <a:t>un’opera</a:t>
            </a:r>
            <a:r>
              <a:rPr lang="it-IT" dirty="0" smtClean="0"/>
              <a:t> </a:t>
            </a:r>
            <a:r>
              <a:rPr lang="it-IT" dirty="0"/>
              <a:t>d’arte o rappresentazione artistica unica; 2) la concorrenza è assente per motivi tecnici; 3) la tutela di diritti esclusivi, inclusi i diritti di proprietà intellettuale. Le eccezioni di cui ai punti 2) e 3) si applicano solo quando non esistono altri operatori economici o soluzioni alternative ragionevoli e l’assenza di concorrenza non è il risultato di una limitazione artificiale dei parametri dell’appalto. </a:t>
            </a:r>
          </a:p>
          <a:p>
            <a:pPr lvl="1"/>
            <a:r>
              <a:rPr lang="it-IT" dirty="0"/>
              <a:t>nella misura strettamente necessaria quando, per </a:t>
            </a:r>
            <a:r>
              <a:rPr lang="it-IT" b="1" dirty="0"/>
              <a:t>ragioni di estrema urgenza </a:t>
            </a:r>
            <a:r>
              <a:rPr lang="it-IT" dirty="0"/>
              <a:t>derivante da eventi imprevedibili dall’amministrazione aggiudicatrice, ivi comprese le emergenze di </a:t>
            </a:r>
            <a:r>
              <a:rPr lang="it-IT" u="sng" dirty="0"/>
              <a:t>protezione civile</a:t>
            </a:r>
            <a:r>
              <a:rPr lang="it-IT" dirty="0"/>
              <a:t>, nonché nei casi urgenti di </a:t>
            </a:r>
            <a:r>
              <a:rPr lang="it-IT" u="sng" dirty="0"/>
              <a:t>bonifica e messa in sicurezza </a:t>
            </a:r>
            <a:r>
              <a:rPr lang="it-IT" dirty="0"/>
              <a:t>dei siti contaminati ai sensi della normativa ambientale, </a:t>
            </a:r>
            <a:r>
              <a:rPr lang="it-IT" b="1" dirty="0"/>
              <a:t>i termini per le procedure aperte o per le procedure ristrette o per le procedure competitive con negoziazione non possono essere rispettati</a:t>
            </a:r>
            <a:endParaRPr lang="it-IT" dirty="0"/>
          </a:p>
          <a:p>
            <a:pPr marL="0" indent="0">
              <a:buNone/>
            </a:pPr>
            <a:endParaRPr lang="it-IT" dirty="0"/>
          </a:p>
          <a:p>
            <a:endParaRPr lang="it-IT" dirty="0"/>
          </a:p>
          <a:p>
            <a:pPr>
              <a:buFontTx/>
              <a:buChar char="-"/>
            </a:pPr>
            <a:endParaRPr lang="it-IT" dirty="0"/>
          </a:p>
          <a:p>
            <a:pPr marL="0" indent="0">
              <a:buNone/>
            </a:pPr>
            <a:endParaRPr lang="it-IT" dirty="0"/>
          </a:p>
          <a:p>
            <a:endParaRPr lang="it-IT" dirty="0"/>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96850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Adempimenti connessi alla scelta della procedura </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1853337856"/>
              </p:ext>
            </p:extLst>
          </p:nvPr>
        </p:nvGraphicFramePr>
        <p:xfrm>
          <a:off x="354144" y="1563566"/>
          <a:ext cx="11586884" cy="4263383"/>
        </p:xfrm>
        <a:graphic>
          <a:graphicData uri="http://schemas.openxmlformats.org/drawingml/2006/table">
            <a:tbl>
              <a:tblPr/>
              <a:tblGrid>
                <a:gridCol w="628356"/>
                <a:gridCol w="5466697"/>
                <a:gridCol w="578088"/>
                <a:gridCol w="4913743"/>
              </a:tblGrid>
              <a:tr h="343245">
                <a:tc gridSpan="4">
                  <a:txBody>
                    <a:bodyPr/>
                    <a:lstStyle/>
                    <a:p>
                      <a:pPr algn="ctr" fontAlgn="ctr"/>
                      <a:r>
                        <a:rPr lang="it-IT" sz="700" b="1" i="0" u="none" strike="noStrike">
                          <a:effectLst/>
                          <a:latin typeface="Calibri"/>
                        </a:rPr>
                        <a:t>B. SCELTA E INDIZIONE DELLA PROCEDURA DI SELEZIONE DEL SOGGETTO REALIZZATORE</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57435">
                <a:tc>
                  <a:txBody>
                    <a:bodyPr/>
                    <a:lstStyle/>
                    <a:p>
                      <a:pPr algn="ctr" fontAlgn="ctr"/>
                      <a:r>
                        <a:rPr lang="it-IT" sz="700" b="1" i="0" u="none" strike="noStrike">
                          <a:effectLst/>
                          <a:latin typeface="Calibri"/>
                        </a:rPr>
                        <a:t> </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it-IT" sz="700" b="1" i="0" u="none" strike="noStrike">
                          <a:effectLst/>
                          <a:latin typeface="Calibri"/>
                        </a:rPr>
                        <a:t>Verifica</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it-IT" sz="700" b="1" i="0" u="none" strike="noStrike">
                          <a:effectLst/>
                          <a:latin typeface="Calibri"/>
                        </a:rPr>
                        <a:t>S/N/NA</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ctr"/>
                      <a:r>
                        <a:rPr lang="it-IT" sz="700" b="1" i="0" u="none" strike="noStrike">
                          <a:effectLst/>
                          <a:latin typeface="Calibri"/>
                        </a:rPr>
                        <a:t>Descrizione / Commenti </a:t>
                      </a:r>
                      <a:r>
                        <a:rPr lang="it-IT" sz="600" b="1" i="1" u="none" strike="noStrike">
                          <a:effectLst/>
                          <a:latin typeface="Calibri"/>
                        </a:rPr>
                        <a:t>(indicare i principali atti amministrativi)</a:t>
                      </a:r>
                      <a:endParaRPr lang="it-IT" sz="700" b="1" i="0" u="none" strike="noStrike">
                        <a:effectLst/>
                        <a:latin typeface="Calibri"/>
                      </a:endParaRP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57435">
                <a:tc gridSpan="4">
                  <a:txBody>
                    <a:bodyPr/>
                    <a:lstStyle/>
                    <a:p>
                      <a:pPr algn="l" fontAlgn="ctr"/>
                      <a:r>
                        <a:rPr lang="it-IT" sz="700" b="1" i="1" u="none" strike="noStrike">
                          <a:effectLst/>
                          <a:latin typeface="Calibri"/>
                        </a:rPr>
                        <a:t>Scelta della procedura</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675766">
                <a:tc>
                  <a:txBody>
                    <a:bodyPr/>
                    <a:lstStyle/>
                    <a:p>
                      <a:pPr algn="ctr" fontAlgn="ctr"/>
                      <a:r>
                        <a:rPr lang="it-IT" sz="1200" b="1" i="0" u="none" strike="noStrike" dirty="0">
                          <a:solidFill>
                            <a:srgbClr val="222A35"/>
                          </a:solidFill>
                          <a:effectLst/>
                          <a:latin typeface="Calibri"/>
                        </a:rPr>
                        <a:t>1</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it-IT" sz="1200" b="0" i="0" u="none" strike="noStrike" dirty="0">
                          <a:solidFill>
                            <a:srgbClr val="222A35"/>
                          </a:solidFill>
                          <a:effectLst/>
                          <a:latin typeface="Calibri"/>
                        </a:rPr>
                        <a:t>Indicare la </a:t>
                      </a:r>
                      <a:r>
                        <a:rPr lang="it-IT" sz="1200" b="1" i="0" u="none" strike="noStrike" dirty="0">
                          <a:solidFill>
                            <a:srgbClr val="222A35"/>
                          </a:solidFill>
                          <a:effectLst/>
                          <a:latin typeface="Calibri"/>
                        </a:rPr>
                        <a:t>procedura adottata</a:t>
                      </a:r>
                      <a:endParaRPr lang="it-IT" sz="1200" b="0" i="0" u="none" strike="noStrike" dirty="0">
                        <a:solidFill>
                          <a:srgbClr val="222A35"/>
                        </a:solidFill>
                        <a:effectLst/>
                        <a:latin typeface="Calibri"/>
                      </a:endParaRP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a:solidFill>
                            <a:srgbClr val="222A35"/>
                          </a:solidFill>
                          <a:effectLst/>
                          <a:latin typeface="Calibri"/>
                        </a:rPr>
                        <a:t>-</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a:solidFill>
                            <a:srgbClr val="222A35"/>
                          </a:solidFill>
                          <a:effectLst/>
                          <a:latin typeface="Calibri"/>
                        </a:rPr>
                        <a:t>In riferimento ad articoli del Codice dei Contratti - DLgs n. 50/2016</a:t>
                      </a:r>
                      <a:br>
                        <a:rPr lang="it-IT" sz="1200" b="0" i="1" u="none" strike="noStrike">
                          <a:solidFill>
                            <a:srgbClr val="222A35"/>
                          </a:solidFill>
                          <a:effectLst/>
                          <a:latin typeface="Calibri"/>
                        </a:rPr>
                      </a:br>
                      <a:r>
                        <a:rPr lang="it-IT" sz="1200" b="0" i="1" u="none" strike="noStrike">
                          <a:solidFill>
                            <a:srgbClr val="222A35"/>
                          </a:solidFill>
                          <a:effectLst/>
                          <a:latin typeface="Calibri"/>
                        </a:rPr>
                        <a:t>Affidamento in house (passare alla </a:t>
                      </a:r>
                      <a:r>
                        <a:rPr lang="it-IT" sz="1200" b="1" i="1" u="none" strike="noStrike">
                          <a:solidFill>
                            <a:srgbClr val="222A35"/>
                          </a:solidFill>
                          <a:effectLst/>
                          <a:latin typeface="Calibri"/>
                        </a:rPr>
                        <a:t>Sezione E)</a:t>
                      </a:r>
                      <a:endParaRPr lang="it-IT" sz="1200" b="0" i="1" u="none" strike="noStrike">
                        <a:solidFill>
                          <a:srgbClr val="222A35"/>
                        </a:solidFill>
                        <a:effectLst/>
                        <a:latin typeface="Calibri"/>
                      </a:endParaRP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8501">
                <a:tc>
                  <a:txBody>
                    <a:bodyPr/>
                    <a:lstStyle/>
                    <a:p>
                      <a:pPr algn="ctr" fontAlgn="ctr"/>
                      <a:r>
                        <a:rPr lang="it-IT" sz="1200" b="1" i="0" u="none" strike="noStrike">
                          <a:solidFill>
                            <a:srgbClr val="222A35"/>
                          </a:solidFill>
                          <a:effectLst/>
                          <a:latin typeface="Calibri"/>
                        </a:rPr>
                        <a:t>2</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it-IT" sz="1200" b="0" i="0" u="none" strike="noStrike" dirty="0">
                          <a:solidFill>
                            <a:srgbClr val="222A35"/>
                          </a:solidFill>
                          <a:effectLst/>
                          <a:latin typeface="Calibri"/>
                        </a:rPr>
                        <a:t>Nel caso sia stata utilizzata una </a:t>
                      </a:r>
                      <a:r>
                        <a:rPr lang="it-IT" sz="1200" b="1" i="0" u="none" strike="noStrike" dirty="0">
                          <a:solidFill>
                            <a:srgbClr val="222A35"/>
                          </a:solidFill>
                          <a:effectLst/>
                          <a:latin typeface="Calibri"/>
                        </a:rPr>
                        <a:t>procedura negoziata senza pubblicazione del bando</a:t>
                      </a:r>
                      <a:r>
                        <a:rPr lang="it-IT" sz="1200" b="0" i="0" u="none" strike="noStrike" dirty="0">
                          <a:solidFill>
                            <a:srgbClr val="222A35"/>
                          </a:solidFill>
                          <a:effectLst/>
                          <a:latin typeface="Calibri"/>
                        </a:rPr>
                        <a:t>, il ricorso a tale procedura rientra in una delle ipotesi previste dal </a:t>
                      </a:r>
                      <a:r>
                        <a:rPr lang="it-IT" sz="1200" b="0" i="0" u="none" strike="noStrike" dirty="0" err="1">
                          <a:solidFill>
                            <a:srgbClr val="222A35"/>
                          </a:solidFill>
                          <a:effectLst/>
                          <a:latin typeface="Calibri"/>
                        </a:rPr>
                        <a:t>DLgs</a:t>
                      </a:r>
                      <a:r>
                        <a:rPr lang="it-IT" sz="1200" b="0" i="0" u="none" strike="noStrike" dirty="0">
                          <a:solidFill>
                            <a:srgbClr val="222A35"/>
                          </a:solidFill>
                          <a:effectLst/>
                          <a:latin typeface="Calibri"/>
                        </a:rPr>
                        <a:t> 50/2016? In particolare:</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222A35"/>
                          </a:solidFill>
                          <a:effectLst/>
                          <a:latin typeface="Calibri"/>
                        </a:rPr>
                        <a:t> </a:t>
                      </a: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22A35"/>
                          </a:solidFill>
                          <a:effectLst/>
                          <a:latin typeface="Calibri"/>
                        </a:rPr>
                        <a:t> </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64">
                <a:tc>
                  <a:txBody>
                    <a:bodyPr/>
                    <a:lstStyle/>
                    <a:p>
                      <a:pPr algn="r" fontAlgn="ctr"/>
                      <a:r>
                        <a:rPr lang="it-IT" sz="1200" b="0" i="1" u="none" strike="noStrike">
                          <a:solidFill>
                            <a:srgbClr val="222A35"/>
                          </a:solidFill>
                          <a:effectLst/>
                          <a:latin typeface="Calibri"/>
                        </a:rPr>
                        <a:t>2.1</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it-IT" sz="1200" b="0" i="0" u="none" strike="noStrike">
                          <a:solidFill>
                            <a:srgbClr val="222A35"/>
                          </a:solidFill>
                          <a:effectLst/>
                          <a:latin typeface="Calibri"/>
                        </a:rPr>
                        <a:t>Sussiste adeguata motivazione nella delibera o determina a contrarre?</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222A35"/>
                          </a:solidFill>
                          <a:effectLst/>
                          <a:latin typeface="Calibri"/>
                        </a:rPr>
                        <a:t> </a:t>
                      </a: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22A35"/>
                          </a:solidFill>
                          <a:effectLst/>
                          <a:latin typeface="Calibri"/>
                        </a:rPr>
                        <a:t> </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425">
                <a:tc>
                  <a:txBody>
                    <a:bodyPr/>
                    <a:lstStyle/>
                    <a:p>
                      <a:pPr algn="r" fontAlgn="ctr"/>
                      <a:r>
                        <a:rPr lang="it-IT" sz="1200" b="0" i="1" u="none" strike="noStrike">
                          <a:solidFill>
                            <a:srgbClr val="222A35"/>
                          </a:solidFill>
                          <a:effectLst/>
                          <a:latin typeface="Calibri"/>
                        </a:rPr>
                        <a:t>2.2</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it-IT" sz="1200" b="0" i="0" u="none" strike="noStrike">
                          <a:solidFill>
                            <a:srgbClr val="222A35"/>
                          </a:solidFill>
                          <a:effectLst/>
                          <a:latin typeface="Calibri"/>
                        </a:rPr>
                        <a:t>Le motivazioni esposte rimandano a uno dei casi in cui la procedura è consentita  </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222A35"/>
                          </a:solidFill>
                          <a:effectLst/>
                          <a:latin typeface="Calibri"/>
                        </a:rPr>
                        <a:t> </a:t>
                      </a: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dirty="0">
                          <a:solidFill>
                            <a:srgbClr val="222A35"/>
                          </a:solidFill>
                          <a:effectLst/>
                          <a:latin typeface="Calibri"/>
                        </a:rPr>
                        <a:t>Se Si, indicare quale</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286">
                <a:tc>
                  <a:txBody>
                    <a:bodyPr/>
                    <a:lstStyle/>
                    <a:p>
                      <a:pPr algn="r" fontAlgn="ctr"/>
                      <a:r>
                        <a:rPr lang="it-IT" sz="1200" b="0" i="1" u="none" strike="noStrike">
                          <a:solidFill>
                            <a:srgbClr val="222A35"/>
                          </a:solidFill>
                          <a:effectLst/>
                          <a:latin typeface="Calibri"/>
                        </a:rPr>
                        <a:t>2.3</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it-IT" sz="1200" b="0" i="0" u="none" strike="noStrike">
                          <a:solidFill>
                            <a:srgbClr val="222A35"/>
                          </a:solidFill>
                          <a:effectLst/>
                          <a:latin typeface="Calibri"/>
                        </a:rPr>
                        <a:t>Verificare il rispetto delle prescrizioni del Codice - D.Lgs n. 50/2016 per la porcedura seguita</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222A35"/>
                          </a:solidFill>
                          <a:effectLst/>
                          <a:latin typeface="Calibri"/>
                        </a:rPr>
                        <a:t> </a:t>
                      </a: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22A35"/>
                          </a:solidFill>
                          <a:effectLst/>
                          <a:latin typeface="Calibri"/>
                        </a:rPr>
                        <a:t> </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093">
                <a:tc>
                  <a:txBody>
                    <a:bodyPr/>
                    <a:lstStyle/>
                    <a:p>
                      <a:pPr algn="ctr" fontAlgn="ctr"/>
                      <a:r>
                        <a:rPr lang="it-IT" sz="1200" b="1" i="0" u="none" strike="noStrike" dirty="0">
                          <a:solidFill>
                            <a:srgbClr val="222A35"/>
                          </a:solidFill>
                          <a:effectLst/>
                          <a:latin typeface="Calibri"/>
                        </a:rPr>
                        <a:t>5</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Sussistenza della delibera/determina a contrarre e approvazione degli atti della procedura</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222A35"/>
                          </a:solidFill>
                          <a:effectLst/>
                          <a:latin typeface="Calibri"/>
                        </a:rPr>
                        <a:t> </a:t>
                      </a: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dirty="0">
                          <a:solidFill>
                            <a:srgbClr val="222A35"/>
                          </a:solidFill>
                          <a:effectLst/>
                          <a:latin typeface="Calibri"/>
                        </a:rPr>
                        <a:t>(Indicare estremi della delibera e dell'atto di indizione della gara e di approvazione degli atti della procedura - bando, lettera di invito o disciplinare ed eventuali documenti complementari, in particolare, il capitolato tecnico)</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9228">
                <a:tc>
                  <a:txBody>
                    <a:bodyPr/>
                    <a:lstStyle/>
                    <a:p>
                      <a:pPr algn="ctr" fontAlgn="ctr"/>
                      <a:r>
                        <a:rPr lang="it-IT" sz="1200" b="1" i="0" u="none" strike="noStrike">
                          <a:solidFill>
                            <a:srgbClr val="222A35"/>
                          </a:solidFill>
                          <a:effectLst/>
                          <a:latin typeface="Calibri"/>
                        </a:rPr>
                        <a:t>6</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22A35"/>
                          </a:solidFill>
                          <a:effectLst/>
                          <a:latin typeface="Calibri"/>
                        </a:rPr>
                        <a:t>Verifica nomina del RUP ai sensi della L.241/90  per le fasi della progettazione, dell’affidamento e dell’esecuzione</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222A35"/>
                          </a:solidFill>
                          <a:effectLst/>
                          <a:latin typeface="Calibri"/>
                        </a:rPr>
                        <a:t> </a:t>
                      </a:r>
                    </a:p>
                  </a:txBody>
                  <a:tcPr marL="8759" marR="8759" marT="8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dirty="0">
                          <a:solidFill>
                            <a:srgbClr val="222A35"/>
                          </a:solidFill>
                          <a:effectLst/>
                          <a:latin typeface="Calibri"/>
                        </a:rPr>
                        <a:t>(Inserire nome e qualifica - Atto di nomina)</a:t>
                      </a:r>
                    </a:p>
                  </a:txBody>
                  <a:tcPr marL="8759" marR="8759" marT="8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944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Obblighi di pubblicit</a:t>
            </a:r>
            <a:r>
              <a:rPr lang="it-IT" dirty="0"/>
              <a:t>à</a:t>
            </a:r>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0" y="1195648"/>
            <a:ext cx="12192000" cy="4958694"/>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dirty="0"/>
              <a:t>Nel nostro ordinamento il principio di trasparenza trova una disciplina specifica nella </a:t>
            </a:r>
            <a:r>
              <a:rPr lang="it-IT" b="1" dirty="0"/>
              <a:t>legge n. 241/90 </a:t>
            </a:r>
            <a:r>
              <a:rPr lang="it-IT" dirty="0"/>
              <a:t>sul procedimento amministrativo nonché in altre disposizioni e nel caso di specie è funzionale anche a garantire la tutela della </a:t>
            </a:r>
            <a:r>
              <a:rPr lang="it-IT" dirty="0" smtClean="0"/>
              <a:t>concorrenza attraverso oneri di pubblicazione </a:t>
            </a:r>
            <a:r>
              <a:rPr lang="it-IT" dirty="0"/>
              <a:t>(artt. 72 e 73 del Codice</a:t>
            </a:r>
            <a:r>
              <a:rPr lang="it-IT" dirty="0" smtClean="0"/>
              <a:t>) che operano:</a:t>
            </a:r>
          </a:p>
          <a:p>
            <a:pPr lvl="1"/>
            <a:r>
              <a:rPr lang="it-IT" dirty="0" smtClean="0"/>
              <a:t>In </a:t>
            </a:r>
            <a:r>
              <a:rPr lang="it-IT" dirty="0"/>
              <a:t>fase preliminare </a:t>
            </a:r>
            <a:endParaRPr lang="it-IT" sz="3000" dirty="0"/>
          </a:p>
          <a:p>
            <a:pPr lvl="1"/>
            <a:r>
              <a:rPr lang="it-IT" dirty="0" smtClean="0"/>
              <a:t>In </a:t>
            </a:r>
            <a:r>
              <a:rPr lang="it-IT" dirty="0"/>
              <a:t>fase di espletamento della gara </a:t>
            </a:r>
            <a:endParaRPr lang="it-IT" sz="3000" dirty="0"/>
          </a:p>
          <a:p>
            <a:pPr lvl="1"/>
            <a:r>
              <a:rPr lang="it-IT" dirty="0" smtClean="0"/>
              <a:t>In </a:t>
            </a:r>
            <a:r>
              <a:rPr lang="it-IT" dirty="0"/>
              <a:t>fase di post gara </a:t>
            </a:r>
          </a:p>
          <a:p>
            <a:pPr lvl="0"/>
            <a:r>
              <a:rPr lang="it-IT" dirty="0"/>
              <a:t>La </a:t>
            </a:r>
            <a:r>
              <a:rPr lang="it-IT" b="1" dirty="0"/>
              <a:t>pubblicità</a:t>
            </a:r>
            <a:r>
              <a:rPr lang="it-IT" dirty="0"/>
              <a:t> è garantita mediante pubblicazione del bando e di ogni informazione utile sia a livello europeo (in Gazzetta Ufficiale dell’Unione Europea), sia a livello interno, ma solo dopo la pubblicazione comunitaria e con le medesime informazioni, nella Gazzetta Ufficiale della Repubblica</a:t>
            </a:r>
          </a:p>
          <a:p>
            <a:pPr lvl="0"/>
            <a:r>
              <a:rPr lang="it-IT" dirty="0"/>
              <a:t>Sono poi richiesti, per gli appalti di importo pari o superiore alle soglie comunitarie, una </a:t>
            </a:r>
            <a:r>
              <a:rPr lang="it-IT" b="1" dirty="0" err="1"/>
              <a:t>preinformazione</a:t>
            </a:r>
            <a:r>
              <a:rPr lang="it-IT" dirty="0"/>
              <a:t>, si pubblica cioè un avviso contenente l’indicazione degli appalti che quella p.a. ha intenzione di bandire nei 12 mesi successivi, e una </a:t>
            </a:r>
            <a:r>
              <a:rPr lang="it-IT" b="1" dirty="0" err="1"/>
              <a:t>postinformazione</a:t>
            </a:r>
            <a:r>
              <a:rPr lang="it-IT" dirty="0"/>
              <a:t>, relativa ai risultati delle aggiudicazioni effettuate, secondo le modalità esplicate dal Codice</a:t>
            </a:r>
          </a:p>
          <a:p>
            <a:endParaRPr lang="it-IT" dirty="0"/>
          </a:p>
          <a:p>
            <a:pPr>
              <a:buFontTx/>
              <a:buChar char="-"/>
            </a:pPr>
            <a:endParaRPr lang="it-IT" dirty="0"/>
          </a:p>
          <a:p>
            <a:pPr marL="0" indent="0">
              <a:buNone/>
            </a:pPr>
            <a:endParaRPr lang="it-IT" dirty="0"/>
          </a:p>
          <a:p>
            <a:endParaRPr lang="it-IT" dirty="0"/>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82390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Obblighi di pubblicit</a:t>
            </a:r>
            <a:r>
              <a:rPr lang="it-IT" dirty="0"/>
              <a:t>à</a:t>
            </a:r>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0" y="1195648"/>
            <a:ext cx="12192000" cy="4958694"/>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lvl="0"/>
            <a:r>
              <a:rPr lang="it-IT" dirty="0"/>
              <a:t>Sotto-soglia: devono essere pubblicati sulla GURI, ed entro 2 giorni, sul profilo del committente e sulla piattaforma informatica del MIT anche attraverso sistemi informatizzati regionali (</a:t>
            </a:r>
            <a:r>
              <a:rPr lang="it-IT" b="1" dirty="0"/>
              <a:t>art. 73 del Codice </a:t>
            </a:r>
            <a:r>
              <a:rPr lang="it-IT" dirty="0"/>
              <a:t>e </a:t>
            </a:r>
            <a:r>
              <a:rPr lang="it-IT" b="1" dirty="0"/>
              <a:t>art. 2 del D.M.</a:t>
            </a:r>
            <a:r>
              <a:rPr lang="it-IT" dirty="0"/>
              <a:t>)</a:t>
            </a:r>
          </a:p>
          <a:p>
            <a:pPr lvl="0"/>
            <a:r>
              <a:rPr lang="it-IT" dirty="0"/>
              <a:t>Sopra-soglia: devono essere pubblicati, oltre che attraverso i canali decritti al punto precedente, sulla Gazzetta Ufficiale dell’Unione Europea (GUUE) (</a:t>
            </a:r>
            <a:r>
              <a:rPr lang="it-IT" b="1" dirty="0"/>
              <a:t>art. 72 del Codice</a:t>
            </a:r>
            <a:r>
              <a:rPr lang="it-IT" dirty="0"/>
              <a:t>), nonché per estratto su due quotidiani a diffusione nazionale e su due a diffusione locale nel luogo in cui si svolgono i contratti (</a:t>
            </a:r>
            <a:r>
              <a:rPr lang="it-IT" b="1" dirty="0"/>
              <a:t>art. 3 co 1 </a:t>
            </a:r>
            <a:r>
              <a:rPr lang="it-IT" b="1" dirty="0" err="1"/>
              <a:t>lett</a:t>
            </a:r>
            <a:r>
              <a:rPr lang="it-IT" b="1" dirty="0"/>
              <a:t>. b del D.M.</a:t>
            </a:r>
            <a:r>
              <a:rPr lang="it-IT" dirty="0"/>
              <a:t>)</a:t>
            </a:r>
          </a:p>
          <a:p>
            <a:endParaRPr lang="it-IT" dirty="0"/>
          </a:p>
          <a:p>
            <a:pPr marL="0" lvl="0" indent="0">
              <a:buNone/>
            </a:pPr>
            <a:r>
              <a:rPr lang="it-IT" dirty="0"/>
              <a:t>Adempimento funzionale alla presentazione di offerte appropriate: esistono tempi minimi, cioè </a:t>
            </a:r>
            <a:r>
              <a:rPr lang="it-IT" b="1" dirty="0"/>
              <a:t>termini congrui </a:t>
            </a:r>
            <a:r>
              <a:rPr lang="it-IT" dirty="0"/>
              <a:t>che le p.a. devono fissare per la ricezione delle offerte e delle domande di partecipazioni, che tengano conto della complessità dell’oggetto e del tempo necessario per prepararle: es., per la procedura aperta, il termine minimo è 35 giorni; per la procedura ristretta e competitiva è 30.</a:t>
            </a:r>
          </a:p>
          <a:p>
            <a:pPr>
              <a:buFontTx/>
              <a:buChar char="-"/>
            </a:pPr>
            <a:endParaRPr lang="it-IT" dirty="0"/>
          </a:p>
          <a:p>
            <a:pPr marL="0" indent="0">
              <a:buNone/>
            </a:pPr>
            <a:endParaRPr lang="it-IT" dirty="0"/>
          </a:p>
          <a:p>
            <a:endParaRPr lang="it-IT" dirty="0"/>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15956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err="1" smtClean="0"/>
              <a:t>Check</a:t>
            </a:r>
            <a:r>
              <a:rPr lang="it-IT" dirty="0" smtClean="0"/>
              <a:t> list obblighi di pubblicità</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3459126670"/>
              </p:ext>
            </p:extLst>
          </p:nvPr>
        </p:nvGraphicFramePr>
        <p:xfrm>
          <a:off x="300973" y="1368191"/>
          <a:ext cx="11520092" cy="4615116"/>
        </p:xfrm>
        <a:graphic>
          <a:graphicData uri="http://schemas.openxmlformats.org/drawingml/2006/table">
            <a:tbl>
              <a:tblPr/>
              <a:tblGrid>
                <a:gridCol w="624734"/>
                <a:gridCol w="5435185"/>
                <a:gridCol w="574754"/>
                <a:gridCol w="4885419"/>
              </a:tblGrid>
              <a:tr h="348325">
                <a:tc gridSpan="4">
                  <a:txBody>
                    <a:bodyPr/>
                    <a:lstStyle/>
                    <a:p>
                      <a:pPr algn="l" fontAlgn="ctr"/>
                      <a:r>
                        <a:rPr lang="it-IT" sz="1200" b="1" i="1" u="none" strike="noStrike" dirty="0">
                          <a:solidFill>
                            <a:srgbClr val="222A35"/>
                          </a:solidFill>
                          <a:effectLst/>
                          <a:latin typeface="Calibri"/>
                        </a:rPr>
                        <a:t>Pubblicazione  </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398086">
                <a:tc>
                  <a:txBody>
                    <a:bodyPr/>
                    <a:lstStyle/>
                    <a:p>
                      <a:pPr algn="ctr" fontAlgn="ctr"/>
                      <a:r>
                        <a:rPr lang="it-IT" sz="1200" b="1" i="0" u="none" strike="noStrike">
                          <a:solidFill>
                            <a:srgbClr val="222A35"/>
                          </a:solidFill>
                          <a:effectLst/>
                          <a:latin typeface="Calibri"/>
                        </a:rPr>
                        <a:t>8</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22A35"/>
                          </a:solidFill>
                          <a:effectLst/>
                          <a:latin typeface="Calibri"/>
                        </a:rPr>
                        <a:t>Sono state rispettate le norme in tema di </a:t>
                      </a:r>
                      <a:r>
                        <a:rPr lang="it-IT" sz="1200" b="1" i="0" u="none" strike="noStrike" dirty="0">
                          <a:solidFill>
                            <a:srgbClr val="222A35"/>
                          </a:solidFill>
                          <a:effectLst/>
                          <a:latin typeface="Calibri"/>
                        </a:rPr>
                        <a:t>pubblicazione degli atti di gara</a:t>
                      </a:r>
                      <a:r>
                        <a:rPr lang="it-IT" sz="1200" b="0" i="0" u="none" strike="noStrike" dirty="0">
                          <a:solidFill>
                            <a:srgbClr val="222A35"/>
                          </a:solidFill>
                          <a:effectLst/>
                          <a:latin typeface="Calibri"/>
                        </a:rPr>
                        <a:t>?</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222A35"/>
                          </a:solidFill>
                          <a:effectLst/>
                          <a:latin typeface="Calibri"/>
                        </a:rPr>
                        <a:t> </a:t>
                      </a:r>
                    </a:p>
                  </a:txBody>
                  <a:tcPr marL="9047" marR="9047" marT="9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a:solidFill>
                            <a:srgbClr val="222A35"/>
                          </a:solidFill>
                          <a:effectLst/>
                          <a:latin typeface="Calibri"/>
                        </a:rPr>
                        <a:t> </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8429">
                <a:tc>
                  <a:txBody>
                    <a:bodyPr/>
                    <a:lstStyle/>
                    <a:p>
                      <a:pPr algn="r" fontAlgn="ctr"/>
                      <a:r>
                        <a:rPr lang="it-IT" sz="1200" b="0" i="0" u="none" strike="noStrike">
                          <a:solidFill>
                            <a:srgbClr val="222A35"/>
                          </a:solidFill>
                          <a:effectLst/>
                          <a:latin typeface="Calibri"/>
                        </a:rPr>
                        <a:t>8.1</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22A35"/>
                          </a:solidFill>
                          <a:effectLst/>
                          <a:latin typeface="Calibri"/>
                        </a:rPr>
                        <a:t>Pubblicazione dell'</a:t>
                      </a:r>
                      <a:r>
                        <a:rPr lang="it-IT" sz="1200" b="0" i="0" u="sng" strike="noStrike" dirty="0">
                          <a:solidFill>
                            <a:srgbClr val="222A35"/>
                          </a:solidFill>
                          <a:effectLst/>
                          <a:latin typeface="Calibri"/>
                        </a:rPr>
                        <a:t>Avviso di </a:t>
                      </a:r>
                      <a:r>
                        <a:rPr lang="it-IT" sz="1200" b="0" i="0" u="sng" strike="noStrike" dirty="0" err="1">
                          <a:solidFill>
                            <a:srgbClr val="222A35"/>
                          </a:solidFill>
                          <a:effectLst/>
                          <a:latin typeface="Calibri"/>
                        </a:rPr>
                        <a:t>preinformazione</a:t>
                      </a:r>
                      <a:r>
                        <a:rPr lang="it-IT" sz="1200" b="0" i="0" u="sng" strike="noStrike" dirty="0">
                          <a:solidFill>
                            <a:srgbClr val="222A35"/>
                          </a:solidFill>
                          <a:effectLst/>
                          <a:latin typeface="Calibri"/>
                        </a:rPr>
                        <a:t> </a:t>
                      </a:r>
                      <a:endParaRPr lang="it-IT" sz="1200" b="0" i="0" u="none" strike="noStrike" dirty="0">
                        <a:solidFill>
                          <a:srgbClr val="222A35"/>
                        </a:solidFill>
                        <a:effectLst/>
                        <a:latin typeface="Calibri"/>
                      </a:endParaRP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222A35"/>
                          </a:solidFill>
                          <a:effectLst/>
                          <a:latin typeface="Calibri"/>
                        </a:rPr>
                        <a:t> </a:t>
                      </a:r>
                    </a:p>
                  </a:txBody>
                  <a:tcPr marL="9047" marR="9047" marT="9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dirty="0">
                          <a:solidFill>
                            <a:srgbClr val="222A35"/>
                          </a:solidFill>
                          <a:effectLst/>
                          <a:latin typeface="Calibri"/>
                        </a:rPr>
                        <a:t> </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2844">
                <a:tc>
                  <a:txBody>
                    <a:bodyPr/>
                    <a:lstStyle/>
                    <a:p>
                      <a:pPr algn="r" fontAlgn="ctr"/>
                      <a:r>
                        <a:rPr lang="it-IT" sz="1200" b="0" i="0" u="none" strike="noStrike">
                          <a:solidFill>
                            <a:srgbClr val="222A35"/>
                          </a:solidFill>
                          <a:effectLst/>
                          <a:latin typeface="Calibri"/>
                        </a:rPr>
                        <a:t>8.2</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Pubblicazione del </a:t>
                      </a:r>
                      <a:r>
                        <a:rPr lang="it-IT" sz="1200" b="0" i="0" u="sng" strike="noStrike">
                          <a:solidFill>
                            <a:srgbClr val="222A35"/>
                          </a:solidFill>
                          <a:effectLst/>
                          <a:latin typeface="Calibri"/>
                        </a:rPr>
                        <a:t>Bando di gara</a:t>
                      </a:r>
                      <a:endParaRPr lang="it-IT" sz="1200" b="0" i="0" u="none" strike="noStrike">
                        <a:solidFill>
                          <a:srgbClr val="222A35"/>
                        </a:solidFill>
                        <a:effectLst/>
                        <a:latin typeface="Calibri"/>
                      </a:endParaRP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222A35"/>
                          </a:solidFill>
                          <a:effectLst/>
                          <a:latin typeface="Calibri"/>
                        </a:rPr>
                        <a:t> </a:t>
                      </a:r>
                    </a:p>
                  </a:txBody>
                  <a:tcPr marL="9047" marR="9047" marT="9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dirty="0">
                          <a:solidFill>
                            <a:srgbClr val="222A35"/>
                          </a:solidFill>
                          <a:effectLst/>
                          <a:latin typeface="Calibri"/>
                        </a:rPr>
                        <a:t> </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991">
                <a:tc>
                  <a:txBody>
                    <a:bodyPr/>
                    <a:lstStyle/>
                    <a:p>
                      <a:pPr algn="r" fontAlgn="ctr"/>
                      <a:r>
                        <a:rPr lang="it-IT" sz="1200" b="0" i="0" u="none" strike="noStrike">
                          <a:solidFill>
                            <a:srgbClr val="222A35"/>
                          </a:solidFill>
                          <a:effectLst/>
                          <a:latin typeface="Calibri"/>
                        </a:rPr>
                        <a:t>8.3</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Pubblicazione dell'</a:t>
                      </a:r>
                      <a:r>
                        <a:rPr lang="it-IT" sz="1200" b="0" i="0" u="sng" strike="noStrike">
                          <a:solidFill>
                            <a:srgbClr val="222A35"/>
                          </a:solidFill>
                          <a:effectLst/>
                          <a:latin typeface="Calibri"/>
                        </a:rPr>
                        <a:t>Avviso esito di gara</a:t>
                      </a:r>
                      <a:endParaRPr lang="it-IT" sz="1200" b="0" i="0" u="none" strike="noStrike">
                        <a:solidFill>
                          <a:srgbClr val="222A35"/>
                        </a:solidFill>
                        <a:effectLst/>
                        <a:latin typeface="Calibri"/>
                      </a:endParaRP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222A35"/>
                          </a:solidFill>
                          <a:effectLst/>
                          <a:latin typeface="Calibri"/>
                        </a:rPr>
                        <a:t> </a:t>
                      </a:r>
                    </a:p>
                  </a:txBody>
                  <a:tcPr marL="9047" marR="9047" marT="9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dirty="0">
                          <a:solidFill>
                            <a:srgbClr val="222A35"/>
                          </a:solidFill>
                          <a:effectLst/>
                          <a:latin typeface="Calibri"/>
                        </a:rPr>
                        <a:t> </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5458">
                <a:tc>
                  <a:txBody>
                    <a:bodyPr/>
                    <a:lstStyle/>
                    <a:p>
                      <a:pPr algn="ctr" fontAlgn="ctr"/>
                      <a:r>
                        <a:rPr lang="it-IT" sz="1200" b="1" i="0" u="none" strike="noStrike">
                          <a:solidFill>
                            <a:srgbClr val="222A35"/>
                          </a:solidFill>
                          <a:effectLst/>
                          <a:latin typeface="Calibri"/>
                        </a:rPr>
                        <a:t>9</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In relazione alla procedura di gara adottata verificare il rispetto dei</a:t>
                      </a:r>
                      <a:r>
                        <a:rPr lang="it-IT" sz="1200" b="1" i="0" u="none" strike="noStrike">
                          <a:solidFill>
                            <a:srgbClr val="222A35"/>
                          </a:solidFill>
                          <a:effectLst/>
                          <a:latin typeface="Calibri"/>
                        </a:rPr>
                        <a:t> termini minimi</a:t>
                      </a:r>
                      <a:r>
                        <a:rPr lang="it-IT" sz="1200" b="0" i="0" u="none" strike="noStrike">
                          <a:solidFill>
                            <a:srgbClr val="222A35"/>
                          </a:solidFill>
                          <a:effectLst/>
                          <a:latin typeface="Calibri"/>
                        </a:rPr>
                        <a:t> </a:t>
                      </a:r>
                      <a:r>
                        <a:rPr lang="it-IT" sz="1200" b="1" i="0" u="none" strike="noStrike">
                          <a:solidFill>
                            <a:srgbClr val="222A35"/>
                          </a:solidFill>
                          <a:effectLst/>
                          <a:latin typeface="Calibri"/>
                        </a:rPr>
                        <a:t>di ricezione delle domande di partecipazione e di ricezione delle offerte</a:t>
                      </a:r>
                      <a:r>
                        <a:rPr lang="it-IT" sz="1200" b="0" i="0" u="none" strike="noStrike">
                          <a:solidFill>
                            <a:srgbClr val="222A35"/>
                          </a:solidFill>
                          <a:effectLst/>
                          <a:latin typeface="Calibri"/>
                        </a:rPr>
                        <a:t> (tra la data di pubblicazione del bando o dell'invio della lettera di invito ed il termine ultimo previsto) </a:t>
                      </a:r>
                      <a:br>
                        <a:rPr lang="it-IT" sz="1200" b="0" i="0" u="none" strike="noStrike">
                          <a:solidFill>
                            <a:srgbClr val="222A35"/>
                          </a:solidFill>
                          <a:effectLst/>
                          <a:latin typeface="Calibri"/>
                        </a:rPr>
                      </a:br>
                      <a:endParaRPr lang="it-IT" sz="1200" b="0" i="0" u="none" strike="noStrike">
                        <a:solidFill>
                          <a:srgbClr val="222A35"/>
                        </a:solidFill>
                        <a:effectLst/>
                        <a:latin typeface="Calibri"/>
                      </a:endParaRP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222A35"/>
                          </a:solidFill>
                          <a:effectLst/>
                          <a:latin typeface="Calibri"/>
                        </a:rPr>
                        <a:t> </a:t>
                      </a:r>
                    </a:p>
                  </a:txBody>
                  <a:tcPr marL="9047" marR="9047" marT="9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dirty="0">
                          <a:solidFill>
                            <a:srgbClr val="222A35"/>
                          </a:solidFill>
                          <a:effectLst/>
                          <a:latin typeface="Calibri"/>
                        </a:rPr>
                        <a:t> </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1413">
                <a:tc>
                  <a:txBody>
                    <a:bodyPr/>
                    <a:lstStyle/>
                    <a:p>
                      <a:pPr algn="ctr" fontAlgn="ctr"/>
                      <a:r>
                        <a:rPr lang="it-IT" sz="1200" b="1" i="0" u="none" strike="noStrike">
                          <a:solidFill>
                            <a:srgbClr val="222A35"/>
                          </a:solidFill>
                          <a:effectLst/>
                          <a:latin typeface="Calibri"/>
                        </a:rPr>
                        <a:t>10</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Rispetto dei </a:t>
                      </a:r>
                      <a:r>
                        <a:rPr lang="it-IT" sz="1200" b="1" i="0" u="none" strike="noStrike">
                          <a:solidFill>
                            <a:srgbClr val="222A35"/>
                          </a:solidFill>
                          <a:effectLst/>
                          <a:latin typeface="Calibri"/>
                        </a:rPr>
                        <a:t>termini di invio ai richiedenti dei capitolati d’oneri, documenti e informazioni complementari</a:t>
                      </a:r>
                      <a:r>
                        <a:rPr lang="it-IT" sz="1200" b="0" i="0" u="none" strike="noStrike">
                          <a:solidFill>
                            <a:srgbClr val="222A35"/>
                          </a:solidFill>
                          <a:effectLst/>
                          <a:latin typeface="Calibri"/>
                        </a:rPr>
                        <a:t> (laddove non resi disponibili per via elettronica, con idonee indicazioni per l'accesso).</a:t>
                      </a:r>
                      <a:br>
                        <a:rPr lang="it-IT" sz="1200" b="0" i="0" u="none" strike="noStrike">
                          <a:solidFill>
                            <a:srgbClr val="222A35"/>
                          </a:solidFill>
                          <a:effectLst/>
                          <a:latin typeface="Calibri"/>
                        </a:rPr>
                      </a:br>
                      <a:endParaRPr lang="it-IT" sz="1200" b="0" i="0" u="none" strike="noStrike">
                        <a:solidFill>
                          <a:srgbClr val="222A35"/>
                        </a:solidFill>
                        <a:effectLst/>
                        <a:latin typeface="Calibri"/>
                      </a:endParaRP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222A35"/>
                          </a:solidFill>
                          <a:effectLst/>
                          <a:latin typeface="Calibri"/>
                        </a:rPr>
                        <a:t> </a:t>
                      </a:r>
                    </a:p>
                  </a:txBody>
                  <a:tcPr marL="9047" marR="9047" marT="9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dirty="0">
                          <a:solidFill>
                            <a:srgbClr val="222A35"/>
                          </a:solidFill>
                          <a:effectLst/>
                          <a:latin typeface="Calibri"/>
                        </a:rPr>
                        <a:t> </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1417">
                <a:tc>
                  <a:txBody>
                    <a:bodyPr/>
                    <a:lstStyle/>
                    <a:p>
                      <a:pPr algn="ctr" fontAlgn="ctr"/>
                      <a:r>
                        <a:rPr lang="it-IT" sz="1200" b="1" i="0" u="none" strike="noStrike">
                          <a:solidFill>
                            <a:srgbClr val="222A35"/>
                          </a:solidFill>
                          <a:effectLst/>
                          <a:latin typeface="Calibri"/>
                        </a:rPr>
                        <a:t>11</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22A35"/>
                          </a:solidFill>
                          <a:effectLst/>
                          <a:latin typeface="Calibri"/>
                        </a:rPr>
                        <a:t> Vi sono state informazioni aggiuntive richieste dagli appaltatori e, se fornite, sono state notificate anche agli altri candidati?  </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222A35"/>
                          </a:solidFill>
                          <a:effectLst/>
                          <a:latin typeface="Calibri"/>
                        </a:rPr>
                        <a:t> </a:t>
                      </a:r>
                    </a:p>
                  </a:txBody>
                  <a:tcPr marL="9047" marR="9047" marT="90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dirty="0" smtClean="0">
                          <a:solidFill>
                            <a:srgbClr val="222A35"/>
                          </a:solidFill>
                          <a:effectLst/>
                          <a:latin typeface="Calibri"/>
                        </a:rPr>
                        <a:t>Chiarimenti?</a:t>
                      </a:r>
                      <a:r>
                        <a:rPr lang="it-IT" sz="1200" b="0" i="1" u="none" strike="noStrike" dirty="0">
                          <a:solidFill>
                            <a:srgbClr val="222A35"/>
                          </a:solidFill>
                          <a:effectLst/>
                          <a:latin typeface="Calibri"/>
                        </a:rPr>
                        <a:t> </a:t>
                      </a:r>
                    </a:p>
                  </a:txBody>
                  <a:tcPr marL="9047" marR="9047" marT="9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517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Le fasi della procedura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531023" y="1671876"/>
            <a:ext cx="10497445"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 contratti pubblici costituiscono una </a:t>
            </a:r>
            <a:r>
              <a:rPr kumimoji="0" lang="it-IT" sz="2000" b="1"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fattispecie a formazione progressiva</a:t>
            </a: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venendo stipulati secondo un susseguirsi di fasi (la prima parte, la c.d. procedura a evidenza pubblica è procedimento amministrativo che soddisfa l’interesse pubblico alla miglior scelta del contraente e l’interesse privato a partecipare):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Programmazione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Determina a contrarre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Scelta del soggetto</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Aggiudicazione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Stipulazione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Controlli</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esecuzione</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8262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Criteri di aggiudicazione</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8228" y="1415445"/>
            <a:ext cx="11512259" cy="4602795"/>
          </a:xfrm>
          <a:prstGeom prst="rect">
            <a:avLst/>
          </a:prstGeom>
        </p:spPr>
        <p:txBody>
          <a:bodyPr>
            <a:normAutofit fontScale="77500" lnSpcReduction="2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fase di scelta si conclude con l’aggiudicazione, cioè l’individuazione del soggetto che ha presentato l’offerta migliore, secondo alcuni </a:t>
            </a:r>
            <a:r>
              <a:rPr kumimoji="0" lang="it-IT" sz="20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criteri di selezione delle offerte </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il criterio della «</a:t>
            </a:r>
            <a:r>
              <a:rPr kumimoji="0" lang="it-IT" sz="20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offerta economicamente più vantaggiosa</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art. 95: «</a:t>
            </a:r>
            <a:r>
              <a:rPr kumimoji="0" lang="it-IT" sz="2000" b="0" i="1"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fatte salve le disposizioni legislative, regolamentari o amministrative relative al prezzo di determinate forniture o alla remunerazione di servizi specifici, le stazioni appaltanti, nel rispetto dei principi di trasparenza, di non discriminazione e di parità di trattamento, procedono all’aggiudicazione degli appalti e all’affidamento dei concorsi di progettazione e dei concorsi di idee, sulla base del criterio dell’offerta economicamente più vantaggiosa individuata sulla base del </a:t>
            </a:r>
            <a:r>
              <a:rPr kumimoji="0" lang="it-IT" sz="2000" b="1" i="1"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miglior rapporto qualità/prezzo</a:t>
            </a:r>
            <a:r>
              <a:rPr kumimoji="0" lang="it-IT" sz="2000" b="0" i="1"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o sulla base dell’elemento prezzo o del costo, seguendo un criterio di comparazione costo/efficacia quale il costo del </a:t>
            </a:r>
            <a:r>
              <a:rPr kumimoji="0" lang="it-IT" sz="2000" b="1" i="1"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ciclo di vita</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valutazione qualitativa</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Altro criterio utilizzabile è quello del «prezzo più basso», un tempo il più utilizzato</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Mentre il Codice previgente lasciava la scelta tra i due criteri alla discrezionalità della s.a., il nuovo Codice opta per il criterio della OEPV: si teme che il criterio del PPB oltre a non garantire la migliore qualità della prestazione, possa prestarsi a sfruttamento della manodopera o a pratiche abusive e corruttive dove l’aggiudicazione a minor prezzo viene seguita da varianti in corso di opera</a:t>
            </a: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65842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Criteri di aggiudicazione</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2" name="Segnaposto testo 2">
            <a:extLst>
              <a:ext uri="{FF2B5EF4-FFF2-40B4-BE49-F238E27FC236}">
                <a16:creationId xmlns="" xmlns:a16="http://schemas.microsoft.com/office/drawing/2014/main" id="{764369D0-1476-754A-B8B4-422A11CC0CAF}"/>
              </a:ext>
            </a:extLst>
          </p:cNvPr>
          <p:cNvSpPr txBox="1">
            <a:spLocks/>
          </p:cNvSpPr>
          <p:nvPr/>
        </p:nvSpPr>
        <p:spPr>
          <a:xfrm>
            <a:off x="-109311" y="1168181"/>
            <a:ext cx="12386794" cy="5338500"/>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L’offerta può sembrare anomala</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si tratta delle offerte anormalmente basse rispetto alle prestazioni richieste dal bando di gara: è il caso dell’operatore economico che, pur di aggiudicarsi l’appalto, faccia un’offerta davvero </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conveniente, </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con il rischio di parziale inadempimento o di inosservanza di clausole contrattuali</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legislazione italiana sul punto è stata stigmatizzata più volte dalla CGUE; si è allora provveduto a recepire puntualmente la disciplina comunitaria, che prevede: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Instaurazione di un contraddittorio tra s.a. e ciascun offerente (tanti sub-procedimenti quanti sono gli offerenti)</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Utilizzo di un criterio automatico per individuare la soglia di anomalia; criterio non esclusivo, in quanto la s.a. può sottoporre a verifica ulteriori offerte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Elencazione non tassativa delle giustificazioni</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verifica di anomalia mira ad accertare se l’offerta </a:t>
            </a:r>
            <a:r>
              <a:rPr kumimoji="0" lang="it-IT" sz="18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nel suo complesso sia attendibile o inattendibile </a:t>
            </a: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e se dia o meno serio affidamento circa la corretta esecuzione dell’appalto: art. 97. co. 1: «Gli operatori economici forniscono, su richiesta della stazione appaltante, </a:t>
            </a:r>
            <a:r>
              <a:rPr kumimoji="0" lang="it-IT" sz="18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spiegazioni</a:t>
            </a: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sul prezzo o sui costi proposti nelle offerte se queste appaiono anormalmente basse, sulla base di un giudizio tecnico sulla congruità, serietà, sostenibilità e realizzabilità dell’offerta»</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34772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Criteri di aggiudicazione</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3195812352"/>
              </p:ext>
            </p:extLst>
          </p:nvPr>
        </p:nvGraphicFramePr>
        <p:xfrm>
          <a:off x="109907" y="1453667"/>
          <a:ext cx="11833277" cy="4649656"/>
        </p:xfrm>
        <a:graphic>
          <a:graphicData uri="http://schemas.openxmlformats.org/drawingml/2006/table">
            <a:tbl>
              <a:tblPr/>
              <a:tblGrid>
                <a:gridCol w="573318"/>
                <a:gridCol w="8402387"/>
                <a:gridCol w="2183704"/>
                <a:gridCol w="43218"/>
                <a:gridCol w="630650"/>
              </a:tblGrid>
              <a:tr h="289555">
                <a:tc gridSpan="3">
                  <a:txBody>
                    <a:bodyPr/>
                    <a:lstStyle/>
                    <a:p>
                      <a:pPr algn="l" fontAlgn="ctr"/>
                      <a:r>
                        <a:rPr lang="it-IT" sz="1200" b="1" i="1" u="none" strike="noStrike" dirty="0">
                          <a:solidFill>
                            <a:srgbClr val="222A35"/>
                          </a:solidFill>
                          <a:effectLst/>
                          <a:latin typeface="Calibri"/>
                        </a:rPr>
                        <a:t>Valutazione delle offerte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endParaRPr lang="it-IT" sz="1200" b="0" i="0" u="none" strike="noStrike">
                        <a:effectLst/>
                        <a:latin typeface="Calibri"/>
                      </a:endParaRPr>
                    </a:p>
                  </a:txBody>
                  <a:tcPr marL="8909" marR="8909" marT="89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effectLst/>
                        <a:latin typeface="Calibri"/>
                      </a:endParaRPr>
                    </a:p>
                  </a:txBody>
                  <a:tcPr marL="8909" marR="8909" marT="8909" marB="0" anchor="b">
                    <a:lnL>
                      <a:noFill/>
                    </a:lnL>
                    <a:lnR>
                      <a:noFill/>
                    </a:lnR>
                    <a:lnT>
                      <a:noFill/>
                    </a:lnT>
                    <a:lnB>
                      <a:noFill/>
                    </a:lnB>
                  </a:tcPr>
                </a:tc>
              </a:tr>
              <a:tr h="423195">
                <a:tc>
                  <a:txBody>
                    <a:bodyPr/>
                    <a:lstStyle/>
                    <a:p>
                      <a:pPr algn="ctr" fontAlgn="ctr"/>
                      <a:r>
                        <a:rPr lang="it-IT" sz="1200" b="1" i="0" u="none" strike="noStrike">
                          <a:solidFill>
                            <a:srgbClr val="222A35"/>
                          </a:solidFill>
                          <a:effectLst/>
                          <a:latin typeface="Calibri"/>
                        </a:rPr>
                        <a:t>9</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Indicare il criterio  utilizzato per la valutazione delle offerte (offerta economicamente più vantaggiosa o ulla base del prezzo più basso) e se lo stesso è conforme alla normativa vigente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1" u="none" strike="noStrike" dirty="0">
                          <a:solidFill>
                            <a:srgbClr val="222A35"/>
                          </a:solidFill>
                          <a:effectLst/>
                          <a:latin typeface="Calibri"/>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222A35"/>
                        </a:solidFill>
                        <a:effectLst/>
                        <a:latin typeface="Calibri"/>
                      </a:endParaRPr>
                    </a:p>
                  </a:txBody>
                  <a:tcPr marL="8909" marR="8909" marT="89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effectLst/>
                        <a:latin typeface="Calibri"/>
                      </a:endParaRPr>
                    </a:p>
                  </a:txBody>
                  <a:tcPr marL="8909" marR="8909" marT="8909" marB="0" anchor="b">
                    <a:lnL>
                      <a:noFill/>
                    </a:lnL>
                    <a:lnR>
                      <a:noFill/>
                    </a:lnR>
                    <a:lnT>
                      <a:noFill/>
                    </a:lnT>
                    <a:lnB>
                      <a:noFill/>
                    </a:lnB>
                  </a:tcPr>
                </a:tc>
              </a:tr>
              <a:tr h="374194">
                <a:tc>
                  <a:txBody>
                    <a:bodyPr/>
                    <a:lstStyle/>
                    <a:p>
                      <a:pPr algn="ctr" fontAlgn="ctr"/>
                      <a:r>
                        <a:rPr lang="it-IT" sz="1200" b="1" i="0" u="none" strike="noStrike">
                          <a:solidFill>
                            <a:srgbClr val="222A35"/>
                          </a:solidFill>
                          <a:effectLst/>
                          <a:latin typeface="Calibri"/>
                        </a:rPr>
                        <a:t>10</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In relazione ai </a:t>
                      </a:r>
                      <a:r>
                        <a:rPr lang="it-IT" sz="1200" b="1" i="0" u="none" strike="noStrike">
                          <a:solidFill>
                            <a:srgbClr val="222A35"/>
                          </a:solidFill>
                          <a:effectLst/>
                          <a:latin typeface="Calibri"/>
                        </a:rPr>
                        <a:t>criteri di valutazione</a:t>
                      </a:r>
                      <a:r>
                        <a:rPr lang="it-IT" sz="1200" b="0" i="0" u="none" strike="noStrike">
                          <a:solidFill>
                            <a:srgbClr val="222A35"/>
                          </a:solidFill>
                          <a:effectLst/>
                          <a:latin typeface="Calibri"/>
                        </a:rPr>
                        <a:t> delle offerte, se l'aggiudicazione è stata fatta sulla base dell'</a:t>
                      </a:r>
                      <a:r>
                        <a:rPr lang="it-IT" sz="1200" b="0" i="1" u="none" strike="noStrike">
                          <a:solidFill>
                            <a:srgbClr val="222A35"/>
                          </a:solidFill>
                          <a:effectLst/>
                          <a:latin typeface="Calibri"/>
                        </a:rPr>
                        <a:t>offerta economicamente più vantaggiosa</a:t>
                      </a:r>
                      <a:r>
                        <a:rPr lang="it-IT" sz="1200" b="0" i="0" u="none" strike="noStrike">
                          <a:solidFill>
                            <a:srgbClr val="222A35"/>
                          </a:solidFill>
                          <a:effectLst/>
                          <a:latin typeface="Calibri"/>
                        </a:rPr>
                        <a:t> verificare, anche attraverso l'esame dei verbali di valutazione i seguenti aspetti:</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t-IT" sz="1200" b="0" i="1" u="none" strike="noStrike">
                          <a:solidFill>
                            <a:srgbClr val="222A35"/>
                          </a:solidFill>
                          <a:effectLst/>
                          <a:latin typeface="Calibri"/>
                        </a:rPr>
                        <a:t> </a:t>
                      </a:r>
                    </a:p>
                  </a:txBody>
                  <a:tcPr marL="8909" marR="8909" marT="89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222A35"/>
                        </a:solidFill>
                        <a:effectLst/>
                        <a:latin typeface="Calibri"/>
                      </a:endParaRPr>
                    </a:p>
                  </a:txBody>
                  <a:tcPr marL="8909" marR="8909" marT="89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effectLst/>
                        <a:latin typeface="Calibri"/>
                      </a:endParaRPr>
                    </a:p>
                  </a:txBody>
                  <a:tcPr marL="8909" marR="8909" marT="8909" marB="0" anchor="b">
                    <a:lnL>
                      <a:noFill/>
                    </a:lnL>
                    <a:lnR>
                      <a:noFill/>
                    </a:lnR>
                    <a:lnT>
                      <a:noFill/>
                    </a:lnT>
                    <a:lnB>
                      <a:noFill/>
                    </a:lnB>
                  </a:tcPr>
                </a:tc>
              </a:tr>
              <a:tr h="412059">
                <a:tc>
                  <a:txBody>
                    <a:bodyPr/>
                    <a:lstStyle/>
                    <a:p>
                      <a:pPr algn="r" fontAlgn="ctr"/>
                      <a:r>
                        <a:rPr lang="it-IT" sz="1200" b="0" i="1" u="none" strike="noStrike">
                          <a:solidFill>
                            <a:srgbClr val="222A35"/>
                          </a:solidFill>
                          <a:effectLst/>
                          <a:latin typeface="Calibri"/>
                        </a:rPr>
                        <a:t>10.1</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22A35"/>
                          </a:solidFill>
                          <a:effectLst/>
                          <a:latin typeface="Calibri"/>
                        </a:rPr>
                        <a:t>che le decisioni assunte dalla Commissione </a:t>
                      </a:r>
                      <a:r>
                        <a:rPr lang="it-IT" sz="1200" b="0" i="0" u="sng" strike="noStrike" dirty="0">
                          <a:solidFill>
                            <a:srgbClr val="222A35"/>
                          </a:solidFill>
                          <a:effectLst/>
                          <a:latin typeface="Calibri"/>
                        </a:rPr>
                        <a:t>siano adeguatamente giustificate e conformi ai criteri indicati nel bando</a:t>
                      </a:r>
                      <a:r>
                        <a:rPr lang="it-IT" sz="1200" b="0" i="0" u="none" strike="noStrike" dirty="0">
                          <a:solidFill>
                            <a:srgbClr val="222A35"/>
                          </a:solidFill>
                          <a:effectLst/>
                          <a:latin typeface="Calibri"/>
                        </a:rPr>
                        <a:t>.</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a:solidFill>
                            <a:srgbClr val="222A35"/>
                          </a:solidFill>
                          <a:effectLst/>
                          <a:latin typeface="Calibri"/>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222A35"/>
                        </a:solidFill>
                        <a:effectLst/>
                        <a:latin typeface="Calibri"/>
                      </a:endParaRPr>
                    </a:p>
                  </a:txBody>
                  <a:tcPr marL="8909" marR="8909" marT="89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effectLst/>
                        <a:latin typeface="Calibri"/>
                      </a:endParaRPr>
                    </a:p>
                  </a:txBody>
                  <a:tcPr marL="8909" marR="8909" marT="8909" marB="0" anchor="b">
                    <a:lnL>
                      <a:noFill/>
                    </a:lnL>
                    <a:lnR>
                      <a:noFill/>
                    </a:lnR>
                    <a:lnT>
                      <a:noFill/>
                    </a:lnT>
                    <a:lnB>
                      <a:noFill/>
                    </a:lnB>
                  </a:tcPr>
                </a:tc>
              </a:tr>
              <a:tr h="412059">
                <a:tc>
                  <a:txBody>
                    <a:bodyPr/>
                    <a:lstStyle/>
                    <a:p>
                      <a:pPr algn="r" fontAlgn="ctr"/>
                      <a:r>
                        <a:rPr lang="it-IT" sz="1200" b="0" i="1" u="none" strike="noStrike">
                          <a:solidFill>
                            <a:srgbClr val="222A35"/>
                          </a:solidFill>
                          <a:effectLst/>
                          <a:latin typeface="Calibri"/>
                        </a:rPr>
                        <a:t>10.2</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22A35"/>
                          </a:solidFill>
                          <a:effectLst/>
                          <a:latin typeface="Calibri"/>
                        </a:rPr>
                        <a:t>che i </a:t>
                      </a:r>
                      <a:r>
                        <a:rPr lang="it-IT" sz="1200" b="0" i="0" u="sng" strike="noStrike" dirty="0">
                          <a:solidFill>
                            <a:srgbClr val="222A35"/>
                          </a:solidFill>
                          <a:effectLst/>
                          <a:latin typeface="Calibri"/>
                        </a:rPr>
                        <a:t>criteri usati siano adeguati </a:t>
                      </a:r>
                      <a:r>
                        <a:rPr lang="it-IT" sz="1200" b="0" i="0" u="none" strike="noStrike" dirty="0">
                          <a:solidFill>
                            <a:srgbClr val="222A35"/>
                          </a:solidFill>
                          <a:effectLst/>
                          <a:latin typeface="Calibri"/>
                        </a:rPr>
                        <a:t>(individuare qualsiasi elemento discriminatorio, es. preferenze geografiche/nazionali, o marche e marchi specifici specificati nei contratti di fornitura).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a:solidFill>
                            <a:srgbClr val="222A35"/>
                          </a:solidFill>
                          <a:effectLst/>
                          <a:latin typeface="Calibri"/>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222A35"/>
                        </a:solidFill>
                        <a:effectLst/>
                        <a:latin typeface="Calibri"/>
                      </a:endParaRPr>
                    </a:p>
                  </a:txBody>
                  <a:tcPr marL="8909" marR="8909" marT="89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effectLst/>
                        <a:latin typeface="Calibri"/>
                      </a:endParaRPr>
                    </a:p>
                  </a:txBody>
                  <a:tcPr marL="8909" marR="8909" marT="8909" marB="0" anchor="b">
                    <a:lnL>
                      <a:noFill/>
                    </a:lnL>
                    <a:lnR>
                      <a:noFill/>
                    </a:lnR>
                    <a:lnT>
                      <a:noFill/>
                    </a:lnT>
                    <a:lnB>
                      <a:noFill/>
                    </a:lnB>
                  </a:tcPr>
                </a:tc>
              </a:tr>
              <a:tr h="412059">
                <a:tc>
                  <a:txBody>
                    <a:bodyPr/>
                    <a:lstStyle/>
                    <a:p>
                      <a:pPr algn="r" fontAlgn="ctr"/>
                      <a:r>
                        <a:rPr lang="it-IT" sz="1200" b="0" i="1" u="none" strike="noStrike">
                          <a:solidFill>
                            <a:srgbClr val="222A35"/>
                          </a:solidFill>
                          <a:effectLst/>
                          <a:latin typeface="Calibri"/>
                        </a:rPr>
                        <a:t>10.3</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222A35"/>
                          </a:solidFill>
                          <a:effectLst/>
                          <a:latin typeface="Calibri"/>
                        </a:rPr>
                        <a:t>che sia stata adeguatamente verificata e trattata la </a:t>
                      </a:r>
                      <a:r>
                        <a:rPr lang="it-IT" sz="1200" b="0" i="0" u="none" strike="noStrike" dirty="0" err="1">
                          <a:solidFill>
                            <a:srgbClr val="222A35"/>
                          </a:solidFill>
                          <a:effectLst/>
                          <a:latin typeface="Calibri"/>
                        </a:rPr>
                        <a:t>presneza</a:t>
                      </a:r>
                      <a:r>
                        <a:rPr lang="it-IT" sz="1200" b="0" i="0" u="none" strike="noStrike" dirty="0">
                          <a:solidFill>
                            <a:srgbClr val="222A35"/>
                          </a:solidFill>
                          <a:effectLst/>
                          <a:latin typeface="Calibri"/>
                        </a:rPr>
                        <a:t> di offerte anomale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a:solidFill>
                            <a:srgbClr val="222A35"/>
                          </a:solidFill>
                          <a:effectLst/>
                          <a:latin typeface="Calibri"/>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222A35"/>
                        </a:solidFill>
                        <a:effectLst/>
                        <a:latin typeface="Calibri"/>
                      </a:endParaRPr>
                    </a:p>
                  </a:txBody>
                  <a:tcPr marL="8909" marR="8909" marT="89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effectLst/>
                        <a:latin typeface="Calibri"/>
                      </a:endParaRPr>
                    </a:p>
                  </a:txBody>
                  <a:tcPr marL="8909" marR="8909" marT="8909" marB="0" anchor="b">
                    <a:lnL>
                      <a:noFill/>
                    </a:lnL>
                    <a:lnR>
                      <a:noFill/>
                    </a:lnR>
                    <a:lnT>
                      <a:noFill/>
                    </a:lnT>
                    <a:lnB>
                      <a:noFill/>
                    </a:lnB>
                  </a:tcPr>
                </a:tc>
              </a:tr>
              <a:tr h="347466">
                <a:tc>
                  <a:txBody>
                    <a:bodyPr/>
                    <a:lstStyle/>
                    <a:p>
                      <a:pPr algn="ctr" fontAlgn="ctr"/>
                      <a:r>
                        <a:rPr lang="it-IT" sz="1200" b="1" i="0" u="none" strike="noStrike">
                          <a:solidFill>
                            <a:srgbClr val="222A35"/>
                          </a:solidFill>
                          <a:effectLst/>
                          <a:latin typeface="Calibri"/>
                        </a:rPr>
                        <a:t>11</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Se l'aggiudicazione è stata fatta sulla base del prezzo più basso verificare la correttezza della scelta</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222A35"/>
                          </a:solidFill>
                          <a:effectLst/>
                          <a:latin typeface="Calibri"/>
                        </a:rPr>
                        <a:t> </a:t>
                      </a:r>
                    </a:p>
                  </a:txBody>
                  <a:tcPr marL="8909" marR="8909" marT="89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222A35"/>
                        </a:solidFill>
                        <a:effectLst/>
                        <a:latin typeface="Calibri"/>
                      </a:endParaRPr>
                    </a:p>
                  </a:txBody>
                  <a:tcPr marL="8909" marR="8909" marT="89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effectLst/>
                        <a:latin typeface="Calibri"/>
                      </a:endParaRPr>
                    </a:p>
                  </a:txBody>
                  <a:tcPr marL="8909" marR="8909" marT="8909" marB="0" anchor="b">
                    <a:lnL>
                      <a:noFill/>
                    </a:lnL>
                    <a:lnR>
                      <a:noFill/>
                    </a:lnR>
                    <a:lnT>
                      <a:noFill/>
                    </a:lnT>
                    <a:lnB>
                      <a:noFill/>
                    </a:lnB>
                  </a:tcPr>
                </a:tc>
              </a:tr>
              <a:tr h="347466">
                <a:tc>
                  <a:txBody>
                    <a:bodyPr/>
                    <a:lstStyle/>
                    <a:p>
                      <a:pPr algn="r" fontAlgn="ctr"/>
                      <a:r>
                        <a:rPr lang="it-IT" sz="1200" b="0" i="1" u="none" strike="noStrike">
                          <a:solidFill>
                            <a:srgbClr val="222A35"/>
                          </a:solidFill>
                          <a:effectLst/>
                          <a:latin typeface="Calibri"/>
                        </a:rPr>
                        <a:t>11.1</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sono stati registrati i prezzi di tutte le offerte?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222A35"/>
                          </a:solidFill>
                          <a:effectLst/>
                          <a:latin typeface="Calibri"/>
                        </a:rPr>
                        <a:t> </a:t>
                      </a:r>
                    </a:p>
                  </a:txBody>
                  <a:tcPr marL="8909" marR="8909" marT="89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222A35"/>
                        </a:solidFill>
                        <a:effectLst/>
                        <a:latin typeface="Calibri"/>
                      </a:endParaRPr>
                    </a:p>
                  </a:txBody>
                  <a:tcPr marL="8909" marR="8909" marT="89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effectLst/>
                        <a:latin typeface="Calibri"/>
                      </a:endParaRPr>
                    </a:p>
                  </a:txBody>
                  <a:tcPr marL="8909" marR="8909" marT="8909" marB="0" anchor="b">
                    <a:lnL>
                      <a:noFill/>
                    </a:lnL>
                    <a:lnR>
                      <a:noFill/>
                    </a:lnR>
                    <a:lnT>
                      <a:noFill/>
                    </a:lnT>
                    <a:lnB>
                      <a:noFill/>
                    </a:lnB>
                  </a:tcPr>
                </a:tc>
              </a:tr>
              <a:tr h="347466">
                <a:tc>
                  <a:txBody>
                    <a:bodyPr/>
                    <a:lstStyle/>
                    <a:p>
                      <a:pPr algn="r" fontAlgn="ctr"/>
                      <a:r>
                        <a:rPr lang="it-IT" sz="1200" b="0" i="1" u="none" strike="noStrike">
                          <a:solidFill>
                            <a:srgbClr val="222A35"/>
                          </a:solidFill>
                          <a:effectLst/>
                          <a:latin typeface="Calibri"/>
                        </a:rPr>
                        <a:t>11.2</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 è stata scelta l'offerta con il prezzo più basso?</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222A35"/>
                          </a:solidFill>
                          <a:effectLst/>
                          <a:latin typeface="Calibri"/>
                        </a:rPr>
                        <a:t> </a:t>
                      </a:r>
                    </a:p>
                  </a:txBody>
                  <a:tcPr marL="8909" marR="8909" marT="89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222A35"/>
                        </a:solidFill>
                        <a:effectLst/>
                        <a:latin typeface="Calibri"/>
                      </a:endParaRPr>
                    </a:p>
                  </a:txBody>
                  <a:tcPr marL="8909" marR="8909" marT="89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effectLst/>
                        <a:latin typeface="Calibri"/>
                      </a:endParaRPr>
                    </a:p>
                  </a:txBody>
                  <a:tcPr marL="8909" marR="8909" marT="8909" marB="0" anchor="b">
                    <a:lnL>
                      <a:noFill/>
                    </a:lnL>
                    <a:lnR>
                      <a:noFill/>
                    </a:lnR>
                    <a:lnT>
                      <a:noFill/>
                    </a:lnT>
                    <a:lnB>
                      <a:noFill/>
                    </a:lnB>
                  </a:tcPr>
                </a:tc>
              </a:tr>
              <a:tr h="298464">
                <a:tc>
                  <a:txBody>
                    <a:bodyPr/>
                    <a:lstStyle/>
                    <a:p>
                      <a:pPr algn="r" fontAlgn="ctr"/>
                      <a:r>
                        <a:rPr lang="it-IT" sz="1200" b="0" i="1" u="none" strike="noStrike">
                          <a:solidFill>
                            <a:srgbClr val="222A35"/>
                          </a:solidFill>
                          <a:effectLst/>
                          <a:latin typeface="Calibri"/>
                        </a:rPr>
                        <a:t>11.3</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che sia stata adeguatamente verificata e trattata la presneza di offerte anomale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a:solidFill>
                            <a:srgbClr val="222A35"/>
                          </a:solidFill>
                          <a:effectLst/>
                          <a:latin typeface="Calibri"/>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222A35"/>
                        </a:solidFill>
                        <a:effectLst/>
                        <a:latin typeface="Calibri"/>
                      </a:endParaRPr>
                    </a:p>
                  </a:txBody>
                  <a:tcPr marL="8909" marR="8909" marT="89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effectLst/>
                        <a:latin typeface="Calibri"/>
                      </a:endParaRPr>
                    </a:p>
                  </a:txBody>
                  <a:tcPr marL="8909" marR="8909" marT="8909" marB="0" anchor="b">
                    <a:lnL>
                      <a:noFill/>
                    </a:lnL>
                    <a:lnR>
                      <a:noFill/>
                    </a:lnR>
                    <a:lnT>
                      <a:noFill/>
                    </a:lnT>
                    <a:lnB>
                      <a:noFill/>
                    </a:lnB>
                  </a:tcPr>
                </a:tc>
              </a:tr>
              <a:tr h="427650">
                <a:tc>
                  <a:txBody>
                    <a:bodyPr/>
                    <a:lstStyle/>
                    <a:p>
                      <a:pPr algn="ctr" fontAlgn="ctr"/>
                      <a:r>
                        <a:rPr lang="it-IT" sz="1200" b="1" i="0" u="none" strike="noStrike">
                          <a:solidFill>
                            <a:srgbClr val="222A35"/>
                          </a:solidFill>
                          <a:effectLst/>
                          <a:latin typeface="Calibri"/>
                        </a:rPr>
                        <a:t>12</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 L'intera procedura - la conformità formale, la valutazione tecnica e finanziaria e la scelta dell'appaltatore (tutte le fasi di ammissiione e aggiudicazione) - è stata interamente documentata?</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a:solidFill>
                            <a:srgbClr val="222A35"/>
                          </a:solidFill>
                          <a:effectLst/>
                          <a:latin typeface="Calibri"/>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222A35"/>
                        </a:solidFill>
                        <a:effectLst/>
                        <a:latin typeface="Calibri"/>
                      </a:endParaRPr>
                    </a:p>
                  </a:txBody>
                  <a:tcPr marL="8909" marR="8909" marT="89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effectLst/>
                        <a:latin typeface="Calibri"/>
                      </a:endParaRPr>
                    </a:p>
                  </a:txBody>
                  <a:tcPr marL="8909" marR="8909" marT="8909" marB="0" anchor="b">
                    <a:lnL>
                      <a:noFill/>
                    </a:lnL>
                    <a:lnR>
                      <a:noFill/>
                    </a:lnR>
                    <a:lnT>
                      <a:noFill/>
                    </a:lnT>
                    <a:lnB>
                      <a:noFill/>
                    </a:lnB>
                  </a:tcPr>
                </a:tc>
              </a:tr>
              <a:tr h="434332">
                <a:tc>
                  <a:txBody>
                    <a:bodyPr/>
                    <a:lstStyle/>
                    <a:p>
                      <a:pPr algn="ctr" fontAlgn="ctr"/>
                      <a:r>
                        <a:rPr lang="it-IT" sz="1200" b="1" i="0" u="none" strike="noStrike">
                          <a:solidFill>
                            <a:srgbClr val="222A35"/>
                          </a:solidFill>
                          <a:effectLst/>
                          <a:latin typeface="Calibri"/>
                        </a:rPr>
                        <a:t>13</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222A35"/>
                          </a:solidFill>
                          <a:effectLst/>
                          <a:latin typeface="Calibri"/>
                        </a:rPr>
                        <a:t>Atti di approvazioni della graduatoria definitiva</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1" u="none" strike="noStrike" dirty="0">
                          <a:solidFill>
                            <a:srgbClr val="222A35"/>
                          </a:solidFill>
                          <a:effectLst/>
                          <a:latin typeface="Calibri"/>
                        </a:rPr>
                        <a:t>(Indicare estremi del verbale della Commissione di gara e dell'atto di approvazione della graduatoria)</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dirty="0">
                        <a:solidFill>
                          <a:srgbClr val="222A35"/>
                        </a:solidFill>
                        <a:effectLst/>
                        <a:latin typeface="Calibri"/>
                      </a:endParaRPr>
                    </a:p>
                  </a:txBody>
                  <a:tcPr marL="8909" marR="8909" marT="89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dirty="0">
                        <a:effectLst/>
                        <a:latin typeface="Calibri"/>
                      </a:endParaRPr>
                    </a:p>
                  </a:txBody>
                  <a:tcPr marL="8909" marR="8909" marT="8909" marB="0" anchor="b">
                    <a:lnL>
                      <a:noFill/>
                    </a:lnL>
                    <a:lnR>
                      <a:noFill/>
                    </a:lnR>
                    <a:lnT>
                      <a:noFill/>
                    </a:lnT>
                    <a:lnB>
                      <a:noFill/>
                    </a:lnB>
                  </a:tcPr>
                </a:tc>
              </a:tr>
            </a:tbl>
          </a:graphicData>
        </a:graphic>
      </p:graphicFrame>
    </p:spTree>
    <p:extLst>
      <p:ext uri="{BB962C8B-B14F-4D97-AF65-F5344CB8AC3E}">
        <p14:creationId xmlns:p14="http://schemas.microsoft.com/office/powerpoint/2010/main" val="25833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Aggiudicazione</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8" name="CasellaDiTesto 7"/>
          <p:cNvSpPr txBox="1"/>
          <p:nvPr/>
        </p:nvSpPr>
        <p:spPr>
          <a:xfrm>
            <a:off x="400247" y="1514163"/>
            <a:ext cx="11127734" cy="4247317"/>
          </a:xfrm>
          <a:prstGeom prst="rect">
            <a:avLst/>
          </a:prstGeom>
          <a:noFill/>
        </p:spPr>
        <p:txBody>
          <a:bodyPr wrap="square" rtlCol="0">
            <a:spAutoFit/>
          </a:bodyPr>
          <a:lstStyle/>
          <a:p>
            <a:pPr algn="ctr"/>
            <a:r>
              <a:rPr lang="it-IT" b="1" dirty="0" smtClean="0">
                <a:solidFill>
                  <a:srgbClr val="222A35"/>
                </a:solidFill>
              </a:rPr>
              <a:t>Proposta di aggiudicazione </a:t>
            </a:r>
            <a:endParaRPr lang="it-IT" dirty="0">
              <a:solidFill>
                <a:srgbClr val="222A35"/>
              </a:solidFill>
            </a:endParaRPr>
          </a:p>
          <a:p>
            <a:pPr algn="ctr"/>
            <a:r>
              <a:rPr lang="it-IT" dirty="0">
                <a:solidFill>
                  <a:srgbClr val="222A35"/>
                </a:solidFill>
              </a:rPr>
              <a:t>v</a:t>
            </a:r>
            <a:r>
              <a:rPr lang="it-IT" dirty="0" smtClean="0">
                <a:solidFill>
                  <a:srgbClr val="222A35"/>
                </a:solidFill>
              </a:rPr>
              <a:t>erifiche </a:t>
            </a:r>
          </a:p>
          <a:p>
            <a:pPr algn="ctr"/>
            <a:r>
              <a:rPr lang="it-IT" b="1" dirty="0" smtClean="0">
                <a:solidFill>
                  <a:srgbClr val="222A35"/>
                </a:solidFill>
              </a:rPr>
              <a:t>Aggiudicazione definitiva</a:t>
            </a:r>
          </a:p>
          <a:p>
            <a:pPr algn="ctr"/>
            <a:endParaRPr lang="it-IT" b="1" dirty="0">
              <a:solidFill>
                <a:srgbClr val="222A35"/>
              </a:solidFill>
            </a:endParaRPr>
          </a:p>
          <a:p>
            <a:pPr algn="ctr"/>
            <a:endParaRPr lang="it-IT" b="1" dirty="0" smtClean="0">
              <a:solidFill>
                <a:srgbClr val="222A35"/>
              </a:solidFill>
            </a:endParaRPr>
          </a:p>
          <a:p>
            <a:pPr algn="just"/>
            <a:r>
              <a:rPr lang="it-IT" b="1" dirty="0">
                <a:solidFill>
                  <a:srgbClr val="222A35"/>
                </a:solidFill>
              </a:rPr>
              <a:t>Art. 32</a:t>
            </a:r>
          </a:p>
          <a:p>
            <a:pPr algn="just"/>
            <a:r>
              <a:rPr lang="it-IT" dirty="0">
                <a:solidFill>
                  <a:srgbClr val="222A35"/>
                </a:solidFill>
              </a:rPr>
              <a:t>La stazione appaltante previa verifica della proposta di aggiudicazione ai sensi dell’art. 33 comma 1, provvede all’aggiudicazione (che diventa efficace dopo la verifica del possesso dei requisiti</a:t>
            </a:r>
            <a:r>
              <a:rPr lang="it-IT" dirty="0" smtClean="0">
                <a:solidFill>
                  <a:srgbClr val="222A35"/>
                </a:solidFill>
              </a:rPr>
              <a:t>) - </a:t>
            </a:r>
            <a:r>
              <a:rPr lang="it-IT" dirty="0" err="1" smtClean="0">
                <a:solidFill>
                  <a:srgbClr val="222A35"/>
                </a:solidFill>
              </a:rPr>
              <a:t>OgV</a:t>
            </a:r>
            <a:endParaRPr lang="it-IT" dirty="0">
              <a:solidFill>
                <a:srgbClr val="222A35"/>
              </a:solidFill>
            </a:endParaRPr>
          </a:p>
          <a:p>
            <a:pPr algn="just"/>
            <a:r>
              <a:rPr lang="it-IT" dirty="0">
                <a:solidFill>
                  <a:srgbClr val="222A35"/>
                </a:solidFill>
              </a:rPr>
              <a:t> </a:t>
            </a:r>
            <a:r>
              <a:rPr lang="it-IT" b="1" dirty="0">
                <a:solidFill>
                  <a:srgbClr val="222A35"/>
                </a:solidFill>
              </a:rPr>
              <a:t>Art. 33</a:t>
            </a:r>
          </a:p>
          <a:p>
            <a:pPr algn="just"/>
            <a:r>
              <a:rPr lang="it-IT" dirty="0">
                <a:solidFill>
                  <a:srgbClr val="222A35"/>
                </a:solidFill>
              </a:rPr>
              <a:t>La proposta di aggiudicazione </a:t>
            </a:r>
            <a:r>
              <a:rPr lang="it-IT" b="1" dirty="0">
                <a:solidFill>
                  <a:srgbClr val="222A35"/>
                </a:solidFill>
              </a:rPr>
              <a:t>è soggetta ad approvazione dell’organo competente secondo l’ordinamento della stazione appaltante</a:t>
            </a:r>
            <a:r>
              <a:rPr lang="it-IT" dirty="0">
                <a:solidFill>
                  <a:srgbClr val="222A35"/>
                </a:solidFill>
              </a:rPr>
              <a:t> e nel rispetto dei termini dallo stesso previsti, decorrenti dal ricevimento della proposta di aggiudicazione da parte dell’organo competente.  In mancanza il termine è di 30 giorni (in caso di richiesta di chiarimenti o documenti, i termini </a:t>
            </a:r>
            <a:r>
              <a:rPr lang="it-IT" dirty="0" smtClean="0">
                <a:solidFill>
                  <a:srgbClr val="222A35"/>
                </a:solidFill>
              </a:rPr>
              <a:t>ricominciano a </a:t>
            </a:r>
            <a:r>
              <a:rPr lang="it-IT" dirty="0">
                <a:solidFill>
                  <a:srgbClr val="222A35"/>
                </a:solidFill>
              </a:rPr>
              <a:t>decorre alla ricezione)  Decorsi i termini l’aggiudicazione si intende </a:t>
            </a:r>
            <a:r>
              <a:rPr lang="it-IT" dirty="0" smtClean="0">
                <a:solidFill>
                  <a:srgbClr val="222A35"/>
                </a:solidFill>
              </a:rPr>
              <a:t>approvata.</a:t>
            </a:r>
            <a:endParaRPr lang="it-IT" dirty="0">
              <a:solidFill>
                <a:srgbClr val="222A35"/>
              </a:solidFill>
            </a:endParaRPr>
          </a:p>
          <a:p>
            <a:pPr algn="just"/>
            <a:endParaRPr lang="it-IT" b="1" dirty="0">
              <a:solidFill>
                <a:srgbClr val="222A35"/>
              </a:solidFill>
            </a:endParaRPr>
          </a:p>
        </p:txBody>
      </p:sp>
    </p:spTree>
    <p:extLst>
      <p:ext uri="{BB962C8B-B14F-4D97-AF65-F5344CB8AC3E}">
        <p14:creationId xmlns:p14="http://schemas.microsoft.com/office/powerpoint/2010/main" val="3767936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a:t>Aggiudicazione </a:t>
            </a:r>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9" name="Segnaposto testo 2">
            <a:extLst>
              <a:ext uri="{FF2B5EF4-FFF2-40B4-BE49-F238E27FC236}">
                <a16:creationId xmlns="" xmlns:a16="http://schemas.microsoft.com/office/drawing/2014/main" id="{764369D0-1476-754A-B8B4-422A11CC0CAF}"/>
              </a:ext>
            </a:extLst>
          </p:cNvPr>
          <p:cNvSpPr txBox="1">
            <a:spLocks/>
          </p:cNvSpPr>
          <p:nvPr/>
        </p:nvSpPr>
        <p:spPr>
          <a:xfrm>
            <a:off x="-109311" y="1168181"/>
            <a:ext cx="12386794" cy="5338500"/>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dirty="0"/>
              <a:t>Divenuta efficace l'aggiudicazione definitiva</a:t>
            </a:r>
            <a:r>
              <a:rPr lang="it-IT" b="1" dirty="0">
                <a:effectLst>
                  <a:outerShdw blurRad="38100" dist="38100" dir="2700000" algn="tl" rotWithShape="0">
                    <a:srgbClr val="000000">
                      <a:alpha val="43000"/>
                    </a:srgbClr>
                  </a:outerShdw>
                </a:effectLst>
              </a:rPr>
              <a:t> </a:t>
            </a:r>
            <a:r>
              <a:rPr lang="it-IT" b="1" dirty="0"/>
              <a:t>la stipula del contratto di appalto avviene</a:t>
            </a:r>
            <a:r>
              <a:rPr lang="it-IT" b="1" dirty="0">
                <a:effectLst>
                  <a:outerShdw blurRad="38100" dist="38100" dir="2700000" algn="tl" rotWithShape="0">
                    <a:srgbClr val="000000">
                      <a:alpha val="43000"/>
                    </a:srgbClr>
                  </a:outerShdw>
                </a:effectLst>
              </a:rPr>
              <a:t> </a:t>
            </a:r>
            <a:r>
              <a:rPr lang="it-IT" b="1" dirty="0"/>
              <a:t>e</a:t>
            </a:r>
            <a:r>
              <a:rPr lang="it-IT" b="1" dirty="0" smtClean="0"/>
              <a:t>ntro </a:t>
            </a:r>
            <a:r>
              <a:rPr lang="it-IT" b="1" dirty="0"/>
              <a:t>il termine di 60 giorni salvo diverso termine previsto negli </a:t>
            </a:r>
            <a:r>
              <a:rPr lang="it-IT" b="1" dirty="0" smtClean="0"/>
              <a:t>atti.</a:t>
            </a:r>
            <a:endParaRPr lang="it-IT" dirty="0"/>
          </a:p>
          <a:p>
            <a:r>
              <a:rPr lang="it-IT" dirty="0"/>
              <a:t>La mancata stipula del contratto nel termine previsto </a:t>
            </a:r>
            <a:r>
              <a:rPr lang="it-IT" b="1" u="sng" dirty="0"/>
              <a:t>deve</a:t>
            </a:r>
            <a:r>
              <a:rPr lang="it-IT" u="sng" dirty="0"/>
              <a:t> </a:t>
            </a:r>
            <a:r>
              <a:rPr lang="it-IT" b="1" u="sng" dirty="0"/>
              <a:t>essere motivata con specifico riferimento all’interesse della P.A. e a quello nazionale </a:t>
            </a:r>
            <a:r>
              <a:rPr lang="it-IT" dirty="0"/>
              <a:t>alla sollecita esecuzione del contratto e viene valutata ai fini della responsabilità erariale e disciplinare del dirigente </a:t>
            </a:r>
          </a:p>
          <a:p>
            <a:r>
              <a:rPr lang="it-IT" b="1" dirty="0"/>
              <a:t>La mera pendenza di un ricorso giurisdizionale non è giustificazione adeguata per la mancata stipula del contratto nel termine </a:t>
            </a:r>
            <a:r>
              <a:rPr lang="it-IT" b="1" dirty="0" smtClean="0"/>
              <a:t>previsto</a:t>
            </a:r>
          </a:p>
          <a:p>
            <a:r>
              <a:rPr lang="it-IT" dirty="0"/>
              <a:t>Se la stipula del contratto </a:t>
            </a:r>
            <a:r>
              <a:rPr lang="it-IT" b="1" u="sng" dirty="0"/>
              <a:t>non avviene</a:t>
            </a:r>
            <a:r>
              <a:rPr lang="it-IT" dirty="0"/>
              <a:t> nel termine fissato per </a:t>
            </a:r>
            <a:r>
              <a:rPr lang="it-IT" b="1" u="sng" dirty="0"/>
              <a:t>fatto</a:t>
            </a:r>
            <a:r>
              <a:rPr lang="it-IT" dirty="0"/>
              <a:t> della </a:t>
            </a:r>
            <a:r>
              <a:rPr lang="it-IT" dirty="0" smtClean="0"/>
              <a:t>P.A, l’aggiudicatario </a:t>
            </a:r>
            <a:r>
              <a:rPr lang="it-IT" dirty="0"/>
              <a:t>può sciogliersi da ogni vincolo senza alcun indennizzo, salvo il rimborso delle spese contrattuali </a:t>
            </a:r>
            <a:r>
              <a:rPr lang="it-IT" dirty="0" smtClean="0"/>
              <a:t>documentate</a:t>
            </a:r>
            <a:endParaRPr lang="it-IT" dirty="0"/>
          </a:p>
          <a:p>
            <a:r>
              <a:rPr lang="it-IT" dirty="0"/>
              <a:t>Le stazioni appaltanti possono stipulare contratti di assicurazione della propria responsabilità civile derivante dalla conclusione del contratto e dalla prosecuzione o sospensione della sua esecuzione</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46988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Stand </a:t>
            </a:r>
            <a:r>
              <a:rPr lang="it-IT" dirty="0" err="1" smtClean="0"/>
              <a:t>still</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9" name="Segnaposto testo 2">
            <a:extLst>
              <a:ext uri="{FF2B5EF4-FFF2-40B4-BE49-F238E27FC236}">
                <a16:creationId xmlns="" xmlns:a16="http://schemas.microsoft.com/office/drawing/2014/main" id="{764369D0-1476-754A-B8B4-422A11CC0CAF}"/>
              </a:ext>
            </a:extLst>
          </p:cNvPr>
          <p:cNvSpPr txBox="1">
            <a:spLocks/>
          </p:cNvSpPr>
          <p:nvPr/>
        </p:nvSpPr>
        <p:spPr>
          <a:xfrm>
            <a:off x="-109311" y="1168181"/>
            <a:ext cx="12386794" cy="5338500"/>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dirty="0" smtClean="0"/>
              <a:t>La stipula del contratto non </a:t>
            </a:r>
            <a:r>
              <a:rPr lang="it-IT" dirty="0"/>
              <a:t>può avvenire </a:t>
            </a:r>
            <a:r>
              <a:rPr lang="it-IT" b="1" dirty="0"/>
              <a:t>prima di </a:t>
            </a:r>
            <a:r>
              <a:rPr lang="it-IT" b="1" u="sng" dirty="0"/>
              <a:t>35 giorni</a:t>
            </a:r>
            <a:r>
              <a:rPr lang="it-IT" u="sng" dirty="0"/>
              <a:t> </a:t>
            </a:r>
            <a:r>
              <a:rPr lang="it-IT" dirty="0"/>
              <a:t>dall'invio dell'ultima delle comunicazioni del provvedimento di aggiudicazione definitiva (clausola </a:t>
            </a:r>
            <a:r>
              <a:rPr lang="it-IT" i="1" dirty="0"/>
              <a:t>stand </a:t>
            </a:r>
            <a:r>
              <a:rPr lang="it-IT" i="1" dirty="0" err="1"/>
              <a:t>still</a:t>
            </a:r>
            <a:r>
              <a:rPr lang="it-IT" dirty="0"/>
              <a:t>) </a:t>
            </a:r>
          </a:p>
          <a:p>
            <a:pPr lvl="1"/>
            <a:r>
              <a:rPr lang="it-IT" dirty="0" smtClean="0"/>
              <a:t>Il </a:t>
            </a:r>
            <a:r>
              <a:rPr lang="it-IT" dirty="0"/>
              <a:t>termine non si </a:t>
            </a:r>
            <a:r>
              <a:rPr lang="it-IT" dirty="0" smtClean="0"/>
              <a:t>applica</a:t>
            </a:r>
            <a:endParaRPr lang="it-IT" dirty="0"/>
          </a:p>
          <a:p>
            <a:pPr lvl="2"/>
            <a:r>
              <a:rPr lang="it-IT" dirty="0"/>
              <a:t>Se c’è </a:t>
            </a:r>
            <a:r>
              <a:rPr lang="it-IT" b="1" u="sng" dirty="0"/>
              <a:t>una sola offerta</a:t>
            </a:r>
            <a:r>
              <a:rPr lang="it-IT" b="1" dirty="0"/>
              <a:t> </a:t>
            </a:r>
            <a:r>
              <a:rPr lang="it-IT" dirty="0"/>
              <a:t>e non ci sono state </a:t>
            </a:r>
            <a:r>
              <a:rPr lang="it-IT" dirty="0" smtClean="0"/>
              <a:t>impugnazioni</a:t>
            </a:r>
          </a:p>
          <a:p>
            <a:pPr lvl="2"/>
            <a:r>
              <a:rPr lang="it-IT" dirty="0" smtClean="0"/>
              <a:t> Appalto </a:t>
            </a:r>
            <a:r>
              <a:rPr lang="it-IT" dirty="0"/>
              <a:t>basato su </a:t>
            </a:r>
            <a:r>
              <a:rPr lang="it-IT" dirty="0" smtClean="0"/>
              <a:t>Accordo quadro ovvero </a:t>
            </a:r>
            <a:r>
              <a:rPr lang="it-IT" dirty="0"/>
              <a:t>negli appalti </a:t>
            </a:r>
            <a:r>
              <a:rPr lang="it-IT" b="1" u="sng" dirty="0"/>
              <a:t>sotto soglia </a:t>
            </a:r>
            <a:r>
              <a:rPr lang="it-IT" dirty="0"/>
              <a:t>(</a:t>
            </a:r>
            <a:r>
              <a:rPr lang="it-IT" dirty="0" err="1"/>
              <a:t>MePA</a:t>
            </a:r>
            <a:r>
              <a:rPr lang="it-IT" dirty="0"/>
              <a:t>) </a:t>
            </a:r>
          </a:p>
          <a:p>
            <a:pPr lvl="1"/>
            <a:r>
              <a:rPr lang="it-IT" dirty="0"/>
              <a:t>L'esecuzione di </a:t>
            </a:r>
            <a:r>
              <a:rPr lang="it-IT" dirty="0" smtClean="0"/>
              <a:t>urgenza</a:t>
            </a:r>
            <a:r>
              <a:rPr lang="it-IT" sz="3000" dirty="0"/>
              <a:t> </a:t>
            </a:r>
            <a:r>
              <a:rPr lang="it-IT" dirty="0" smtClean="0"/>
              <a:t>non </a:t>
            </a:r>
            <a:r>
              <a:rPr lang="it-IT" dirty="0"/>
              <a:t>è consentita durante il termine </a:t>
            </a:r>
            <a:r>
              <a:rPr lang="it-IT" dirty="0" smtClean="0"/>
              <a:t>dilatorio, salvo </a:t>
            </a:r>
            <a:r>
              <a:rPr lang="it-IT" dirty="0"/>
              <a:t>ipotesi imprevedibili di </a:t>
            </a:r>
            <a:endParaRPr lang="it-IT" sz="3000" dirty="0"/>
          </a:p>
          <a:p>
            <a:pPr lvl="2"/>
            <a:r>
              <a:rPr lang="it-IT" b="1" dirty="0"/>
              <a:t>situazioni di pericolo o grave danno interesse </a:t>
            </a:r>
            <a:r>
              <a:rPr lang="it-IT" b="1" dirty="0" smtClean="0"/>
              <a:t>pubblico, inclusa la perdita di finanziamenti  </a:t>
            </a:r>
            <a:endParaRPr lang="it-IT" sz="2700" dirty="0"/>
          </a:p>
          <a:p>
            <a:pPr lvl="2"/>
            <a:r>
              <a:rPr lang="it-IT" b="1" dirty="0"/>
              <a:t>salute pubblica o igiene </a:t>
            </a:r>
            <a:endParaRPr lang="it-IT" sz="2700" dirty="0"/>
          </a:p>
          <a:p>
            <a:pPr marL="0" indent="0" algn="ctr">
              <a:buNone/>
            </a:pPr>
            <a:r>
              <a:rPr lang="it-IT" b="1" dirty="0" smtClean="0"/>
              <a:t>Stand </a:t>
            </a:r>
            <a:r>
              <a:rPr lang="it-IT" b="1" dirty="0" err="1"/>
              <a:t>still</a:t>
            </a:r>
            <a:r>
              <a:rPr lang="it-IT" b="1" dirty="0"/>
              <a:t> processuale </a:t>
            </a:r>
          </a:p>
          <a:p>
            <a:r>
              <a:rPr lang="it-IT" dirty="0"/>
              <a:t>il contratto </a:t>
            </a:r>
            <a:r>
              <a:rPr lang="it-IT" u="sng" dirty="0"/>
              <a:t>non può essere stipulato, dal momento della notifica dell'istanza cautelare</a:t>
            </a:r>
            <a:r>
              <a:rPr lang="it-IT" dirty="0"/>
              <a:t> e per i successivi </a:t>
            </a:r>
            <a:r>
              <a:rPr lang="it-IT" b="1" dirty="0"/>
              <a:t>20 giorni</a:t>
            </a:r>
            <a:r>
              <a:rPr lang="it-IT" dirty="0"/>
              <a:t>, purché che entro tale termine intervenga l’ordinanza del TAR ovvero fino alla pronuncia di detti provvedimenti se successiva</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1225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Le centrali di committenza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9" name="Segnaposto testo 2">
            <a:extLst>
              <a:ext uri="{FF2B5EF4-FFF2-40B4-BE49-F238E27FC236}">
                <a16:creationId xmlns="" xmlns:a16="http://schemas.microsoft.com/office/drawing/2014/main" id="{764369D0-1476-754A-B8B4-422A11CC0CAF}"/>
              </a:ext>
            </a:extLst>
          </p:cNvPr>
          <p:cNvSpPr txBox="1">
            <a:spLocks/>
          </p:cNvSpPr>
          <p:nvPr/>
        </p:nvSpPr>
        <p:spPr>
          <a:xfrm>
            <a:off x="409701" y="1168181"/>
            <a:ext cx="11649276" cy="5338500"/>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ctr">
              <a:buNone/>
              <a:defRPr/>
            </a:pPr>
            <a:r>
              <a:rPr lang="it-IT" dirty="0" smtClean="0">
                <a:solidFill>
                  <a:srgbClr val="3F3F3F">
                    <a:lumMod val="50000"/>
                  </a:srgbClr>
                </a:solidFill>
              </a:rPr>
              <a:t>art</a:t>
            </a:r>
            <a:r>
              <a:rPr lang="it-IT" dirty="0">
                <a:solidFill>
                  <a:srgbClr val="3F3F3F">
                    <a:lumMod val="50000"/>
                  </a:srgbClr>
                </a:solidFill>
              </a:rPr>
              <a:t>. 3, co 2, </a:t>
            </a:r>
            <a:r>
              <a:rPr lang="it-IT" dirty="0" err="1">
                <a:solidFill>
                  <a:srgbClr val="3F3F3F">
                    <a:lumMod val="50000"/>
                  </a:srgbClr>
                </a:solidFill>
              </a:rPr>
              <a:t>lett</a:t>
            </a:r>
            <a:r>
              <a:rPr lang="it-IT" dirty="0">
                <a:solidFill>
                  <a:srgbClr val="3F3F3F">
                    <a:lumMod val="50000"/>
                  </a:srgbClr>
                </a:solidFill>
              </a:rPr>
              <a:t>. i) del d.lgs. 50/2016  </a:t>
            </a:r>
          </a:p>
          <a:p>
            <a:pPr marL="0" lvl="0" indent="0">
              <a:buNone/>
              <a:defRPr/>
            </a:pPr>
            <a:r>
              <a:rPr lang="it-IT" dirty="0" smtClean="0">
                <a:solidFill>
                  <a:srgbClr val="3F3F3F">
                    <a:lumMod val="50000"/>
                  </a:srgbClr>
                </a:solidFill>
              </a:rPr>
              <a:t>La </a:t>
            </a:r>
            <a:r>
              <a:rPr lang="it-IT" dirty="0">
                <a:solidFill>
                  <a:srgbClr val="3F3F3F">
                    <a:lumMod val="50000"/>
                  </a:srgbClr>
                </a:solidFill>
              </a:rPr>
              <a:t>Centrale di committenza è un’amministrazione aggiudicatrice o un ente aggiudicatore che:</a:t>
            </a:r>
          </a:p>
          <a:p>
            <a:pPr lvl="0">
              <a:defRPr/>
            </a:pPr>
            <a:r>
              <a:rPr lang="it-IT" dirty="0">
                <a:solidFill>
                  <a:srgbClr val="3F3F3F">
                    <a:lumMod val="50000"/>
                  </a:srgbClr>
                </a:solidFill>
              </a:rPr>
              <a:t> Acquista forniture o servizi destinati ad amministrazioni aggiudicatrici o altri enti aggiudicatori</a:t>
            </a:r>
          </a:p>
          <a:p>
            <a:pPr lvl="0">
              <a:defRPr/>
            </a:pPr>
            <a:r>
              <a:rPr lang="it-IT" dirty="0">
                <a:solidFill>
                  <a:srgbClr val="3F3F3F">
                    <a:lumMod val="50000"/>
                  </a:srgbClr>
                </a:solidFill>
              </a:rPr>
              <a:t> Conclude accordi quadro di lavori, forniture o servizi destinati ad altre PP.AA.</a:t>
            </a:r>
          </a:p>
          <a:p>
            <a:pPr lvl="0">
              <a:defRPr/>
            </a:pPr>
            <a:r>
              <a:rPr lang="it-IT" dirty="0">
                <a:solidFill>
                  <a:srgbClr val="3F3F3F">
                    <a:lumMod val="50000"/>
                  </a:srgbClr>
                </a:solidFill>
              </a:rPr>
              <a:t> Presta supporto alle attività di committenza delle altre stazioni appaltanti (c.d. “attività di committenza ausiliarie”)</a:t>
            </a:r>
          </a:p>
          <a:p>
            <a:pPr marL="0" lvl="0" indent="0">
              <a:buNone/>
              <a:defRPr/>
            </a:pPr>
            <a:r>
              <a:rPr lang="it-IT" sz="1700" dirty="0">
                <a:solidFill>
                  <a:srgbClr val="3F3F3F">
                    <a:lumMod val="50000"/>
                  </a:srgbClr>
                </a:solidFill>
              </a:rPr>
              <a:t>A</a:t>
            </a:r>
            <a:r>
              <a:rPr lang="it-IT" sz="1700" dirty="0" smtClean="0">
                <a:solidFill>
                  <a:srgbClr val="3F3F3F">
                    <a:lumMod val="50000"/>
                  </a:srgbClr>
                </a:solidFill>
              </a:rPr>
              <a:t>ttività </a:t>
            </a:r>
            <a:r>
              <a:rPr lang="it-IT" sz="1700" dirty="0">
                <a:solidFill>
                  <a:srgbClr val="3F3F3F">
                    <a:lumMod val="50000"/>
                  </a:srgbClr>
                </a:solidFill>
              </a:rPr>
              <a:t>svolte su base permanente </a:t>
            </a:r>
            <a:r>
              <a:rPr lang="it-IT" sz="1700" dirty="0" smtClean="0">
                <a:solidFill>
                  <a:srgbClr val="3F3F3F">
                    <a:lumMod val="50000"/>
                  </a:srgbClr>
                </a:solidFill>
              </a:rPr>
              <a:t>riguardanti o attività ausiliarie che riguardano un supporto in forma di:</a:t>
            </a:r>
          </a:p>
          <a:p>
            <a:pPr marL="0" lvl="0" indent="0">
              <a:lnSpc>
                <a:spcPct val="80000"/>
              </a:lnSpc>
              <a:buNone/>
              <a:defRPr/>
            </a:pPr>
            <a:r>
              <a:rPr lang="it-IT" sz="1700" dirty="0" smtClean="0">
                <a:solidFill>
                  <a:srgbClr val="3F3F3F">
                    <a:lumMod val="50000"/>
                  </a:srgbClr>
                </a:solidFill>
              </a:rPr>
              <a:t>- infrastrutture </a:t>
            </a:r>
            <a:r>
              <a:rPr lang="it-IT" sz="1700" dirty="0">
                <a:solidFill>
                  <a:srgbClr val="3F3F3F">
                    <a:lumMod val="50000"/>
                  </a:srgbClr>
                </a:solidFill>
              </a:rPr>
              <a:t>tecniche che consentano alle stazioni appaltanti di aggiudicare appalti pubblici o di concludere accordi quadro per lavori, forniture o servizi</a:t>
            </a:r>
          </a:p>
          <a:p>
            <a:pPr marL="0" lvl="0" indent="0">
              <a:lnSpc>
                <a:spcPct val="80000"/>
              </a:lnSpc>
              <a:buNone/>
              <a:defRPr/>
            </a:pPr>
            <a:r>
              <a:rPr lang="it-IT" sz="1700" dirty="0" smtClean="0">
                <a:solidFill>
                  <a:srgbClr val="3F3F3F">
                    <a:lumMod val="50000"/>
                  </a:srgbClr>
                </a:solidFill>
              </a:rPr>
              <a:t>- consulenza </a:t>
            </a:r>
            <a:r>
              <a:rPr lang="it-IT" sz="1700" dirty="0">
                <a:solidFill>
                  <a:srgbClr val="3F3F3F">
                    <a:lumMod val="50000"/>
                  </a:srgbClr>
                </a:solidFill>
              </a:rPr>
              <a:t>sullo svolgimento o sulla progettazione delle procedure di appalto</a:t>
            </a:r>
          </a:p>
          <a:p>
            <a:pPr marL="0" lvl="0" indent="0">
              <a:lnSpc>
                <a:spcPct val="80000"/>
              </a:lnSpc>
              <a:buNone/>
              <a:defRPr/>
            </a:pPr>
            <a:r>
              <a:rPr lang="it-IT" sz="1700" dirty="0" smtClean="0">
                <a:solidFill>
                  <a:srgbClr val="3F3F3F">
                    <a:lumMod val="50000"/>
                  </a:srgbClr>
                </a:solidFill>
              </a:rPr>
              <a:t>- preparazione </a:t>
            </a:r>
            <a:r>
              <a:rPr lang="it-IT" sz="1700" dirty="0">
                <a:solidFill>
                  <a:srgbClr val="3F3F3F">
                    <a:lumMod val="50000"/>
                  </a:srgbClr>
                </a:solidFill>
              </a:rPr>
              <a:t>delle procedure di appalto in nome e per conto della stazione appaltante interessata</a:t>
            </a:r>
          </a:p>
          <a:p>
            <a:pPr marL="0" lvl="0" indent="0">
              <a:lnSpc>
                <a:spcPct val="80000"/>
              </a:lnSpc>
              <a:buNone/>
              <a:defRPr/>
            </a:pPr>
            <a:r>
              <a:rPr lang="it-IT" sz="1700" dirty="0" smtClean="0">
                <a:solidFill>
                  <a:srgbClr val="3F3F3F">
                    <a:lumMod val="50000"/>
                  </a:srgbClr>
                </a:solidFill>
              </a:rPr>
              <a:t>- gestione </a:t>
            </a:r>
            <a:r>
              <a:rPr lang="it-IT" sz="1700" dirty="0">
                <a:solidFill>
                  <a:srgbClr val="3F3F3F">
                    <a:lumMod val="50000"/>
                  </a:srgbClr>
                </a:solidFill>
              </a:rPr>
              <a:t>delle procedure di appalto in nome e per conto della stazione appaltante </a:t>
            </a:r>
            <a:r>
              <a:rPr lang="it-IT" sz="1700" dirty="0" smtClean="0">
                <a:solidFill>
                  <a:srgbClr val="3F3F3F">
                    <a:lumMod val="50000"/>
                  </a:srgbClr>
                </a:solidFill>
              </a:rPr>
              <a:t>interessata</a:t>
            </a:r>
            <a:endParaRPr lang="it-IT" sz="1700" dirty="0">
              <a:solidFill>
                <a:srgbClr val="3F3F3F">
                  <a:lumMod val="50000"/>
                </a:srgbClr>
              </a:solidFill>
            </a:endParaRPr>
          </a:p>
          <a:p>
            <a:pPr marL="0" marR="0" lvl="0" indent="0" algn="just" defTabSz="864017" rtl="0" eaLnBrk="1" fontAlgn="auto" latinLnBrk="0" hangingPunct="1">
              <a:lnSpc>
                <a:spcPts val="2600"/>
              </a:lnSpc>
              <a:spcBef>
                <a:spcPts val="1200"/>
              </a:spcBef>
              <a:spcAft>
                <a:spcPts val="0"/>
              </a:spcAft>
              <a:buClr>
                <a:srgbClr val="299A75"/>
              </a:buClr>
              <a:buSzTx/>
              <a:buNone/>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69310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Le centrali di committenza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9" name="Segnaposto testo 2">
            <a:extLst>
              <a:ext uri="{FF2B5EF4-FFF2-40B4-BE49-F238E27FC236}">
                <a16:creationId xmlns="" xmlns:a16="http://schemas.microsoft.com/office/drawing/2014/main" id="{764369D0-1476-754A-B8B4-422A11CC0CAF}"/>
              </a:ext>
            </a:extLst>
          </p:cNvPr>
          <p:cNvSpPr txBox="1">
            <a:spLocks/>
          </p:cNvSpPr>
          <p:nvPr/>
        </p:nvSpPr>
        <p:spPr>
          <a:xfrm>
            <a:off x="409701" y="1168181"/>
            <a:ext cx="11649276" cy="5338500"/>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ctr">
              <a:buNone/>
              <a:defRPr/>
            </a:pPr>
            <a:r>
              <a:rPr lang="it-IT" dirty="0" smtClean="0">
                <a:solidFill>
                  <a:srgbClr val="3F3F3F">
                    <a:lumMod val="50000"/>
                  </a:srgbClr>
                </a:solidFill>
              </a:rPr>
              <a:t>art</a:t>
            </a:r>
            <a:r>
              <a:rPr lang="it-IT" dirty="0">
                <a:solidFill>
                  <a:srgbClr val="3F3F3F">
                    <a:lumMod val="50000"/>
                  </a:srgbClr>
                </a:solidFill>
              </a:rPr>
              <a:t>. 3, co 2, </a:t>
            </a:r>
            <a:r>
              <a:rPr lang="it-IT" dirty="0" err="1">
                <a:solidFill>
                  <a:srgbClr val="3F3F3F">
                    <a:lumMod val="50000"/>
                  </a:srgbClr>
                </a:solidFill>
              </a:rPr>
              <a:t>lett</a:t>
            </a:r>
            <a:r>
              <a:rPr lang="it-IT" dirty="0">
                <a:solidFill>
                  <a:srgbClr val="3F3F3F">
                    <a:lumMod val="50000"/>
                  </a:srgbClr>
                </a:solidFill>
              </a:rPr>
              <a:t>. i) del d.lgs. 50/2016  </a:t>
            </a:r>
          </a:p>
          <a:p>
            <a:pPr marL="0" marR="0" lvl="0" indent="0" algn="just" defTabSz="864017" rtl="0" eaLnBrk="1" fontAlgn="auto" latinLnBrk="0" hangingPunct="1">
              <a:lnSpc>
                <a:spcPts val="2600"/>
              </a:lnSpc>
              <a:spcBef>
                <a:spcPts val="1200"/>
              </a:spcBef>
              <a:spcAft>
                <a:spcPts val="0"/>
              </a:spcAft>
              <a:buClr>
                <a:srgbClr val="299A75"/>
              </a:buClr>
              <a:buSzTx/>
              <a:buNone/>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7" name="CasellaDiTesto 6"/>
          <p:cNvSpPr txBox="1"/>
          <p:nvPr/>
        </p:nvSpPr>
        <p:spPr>
          <a:xfrm>
            <a:off x="396043" y="1556607"/>
            <a:ext cx="11567207" cy="5632312"/>
          </a:xfrm>
          <a:prstGeom prst="rect">
            <a:avLst/>
          </a:prstGeom>
          <a:noFill/>
        </p:spPr>
        <p:txBody>
          <a:bodyPr wrap="square" rtlCol="0">
            <a:spAutoFit/>
          </a:bodyPr>
          <a:lstStyle/>
          <a:p>
            <a:r>
              <a:rPr lang="it-IT" dirty="0" smtClean="0">
                <a:solidFill>
                  <a:schemeClr val="tx2">
                    <a:lumMod val="50000"/>
                  </a:schemeClr>
                </a:solidFill>
              </a:rPr>
              <a:t>Amministrazioni aggiudicatrici intermediarie: consentono a stazioni </a:t>
            </a:r>
            <a:r>
              <a:rPr lang="it-IT" dirty="0">
                <a:solidFill>
                  <a:schemeClr val="tx2">
                    <a:lumMod val="50000"/>
                  </a:schemeClr>
                </a:solidFill>
              </a:rPr>
              <a:t>appaltanti non in possesso della qualificazione necessaria a procedere direttamente all’acquisizione di forniture, servizi e lavori, di ricorrere ad essa per effettuare </a:t>
            </a:r>
            <a:r>
              <a:rPr lang="it-IT" dirty="0" smtClean="0">
                <a:solidFill>
                  <a:schemeClr val="tx2">
                    <a:lumMod val="50000"/>
                  </a:schemeClr>
                </a:solidFill>
              </a:rPr>
              <a:t>l’acquisto.  </a:t>
            </a:r>
            <a:r>
              <a:rPr lang="it-IT" b="1" dirty="0" smtClean="0">
                <a:solidFill>
                  <a:schemeClr val="tx2">
                    <a:lumMod val="50000"/>
                  </a:schemeClr>
                </a:solidFill>
              </a:rPr>
              <a:t>Finalità:</a:t>
            </a:r>
            <a:r>
              <a:rPr lang="it-IT" dirty="0" smtClean="0">
                <a:solidFill>
                  <a:schemeClr val="tx2">
                    <a:lumMod val="50000"/>
                  </a:schemeClr>
                </a:solidFill>
              </a:rPr>
              <a:t> Centralizzazione, razionalizzazione e professionalizzazione nel processo d’acquisto </a:t>
            </a:r>
            <a:r>
              <a:rPr lang="it-IT" dirty="0">
                <a:solidFill>
                  <a:schemeClr val="tx2">
                    <a:lumMod val="50000"/>
                  </a:schemeClr>
                </a:solidFill>
              </a:rPr>
              <a:t>gli </a:t>
            </a:r>
            <a:r>
              <a:rPr lang="it-IT" dirty="0" smtClean="0">
                <a:solidFill>
                  <a:schemeClr val="tx2">
                    <a:lumMod val="50000"/>
                  </a:schemeClr>
                </a:solidFill>
              </a:rPr>
              <a:t>acquisti</a:t>
            </a:r>
          </a:p>
          <a:p>
            <a:endParaRPr lang="it-IT" dirty="0" smtClean="0">
              <a:solidFill>
                <a:schemeClr val="tx2">
                  <a:lumMod val="50000"/>
                </a:schemeClr>
              </a:solidFill>
            </a:endParaRPr>
          </a:p>
          <a:p>
            <a:pPr marL="285750" indent="-285750">
              <a:buFontTx/>
              <a:buChar char="-"/>
            </a:pPr>
            <a:r>
              <a:rPr lang="it-IT" dirty="0" smtClean="0">
                <a:solidFill>
                  <a:schemeClr val="tx2">
                    <a:lumMod val="50000"/>
                  </a:schemeClr>
                </a:solidFill>
              </a:rPr>
              <a:t>L’art. </a:t>
            </a:r>
            <a:r>
              <a:rPr lang="it-IT" dirty="0">
                <a:solidFill>
                  <a:schemeClr val="tx2">
                    <a:lumMod val="50000"/>
                  </a:schemeClr>
                </a:solidFill>
              </a:rPr>
              <a:t>26 della legge n. </a:t>
            </a:r>
            <a:r>
              <a:rPr lang="it-IT" dirty="0" smtClean="0">
                <a:solidFill>
                  <a:schemeClr val="tx2">
                    <a:lumMod val="50000"/>
                  </a:schemeClr>
                </a:solidFill>
              </a:rPr>
              <a:t>488 (</a:t>
            </a:r>
            <a:r>
              <a:rPr lang="it-IT" dirty="0">
                <a:solidFill>
                  <a:schemeClr val="tx2">
                    <a:lumMod val="50000"/>
                  </a:schemeClr>
                </a:solidFill>
              </a:rPr>
              <a:t>legge finanziaria 2000) </a:t>
            </a:r>
            <a:r>
              <a:rPr lang="it-IT" dirty="0" smtClean="0">
                <a:solidFill>
                  <a:schemeClr val="tx2">
                    <a:lumMod val="50000"/>
                  </a:schemeClr>
                </a:solidFill>
              </a:rPr>
              <a:t>ha </a:t>
            </a:r>
            <a:r>
              <a:rPr lang="it-IT" dirty="0">
                <a:solidFill>
                  <a:schemeClr val="tx2">
                    <a:lumMod val="50000"/>
                  </a:schemeClr>
                </a:solidFill>
              </a:rPr>
              <a:t>attribuito a </a:t>
            </a:r>
            <a:r>
              <a:rPr lang="it-IT" dirty="0" err="1">
                <a:solidFill>
                  <a:schemeClr val="tx2">
                    <a:lumMod val="50000"/>
                  </a:schemeClr>
                </a:solidFill>
              </a:rPr>
              <a:t>Consip</a:t>
            </a:r>
            <a:r>
              <a:rPr lang="it-IT" dirty="0">
                <a:solidFill>
                  <a:schemeClr val="tx2">
                    <a:lumMod val="50000"/>
                  </a:schemeClr>
                </a:solidFill>
              </a:rPr>
              <a:t> </a:t>
            </a:r>
            <a:r>
              <a:rPr lang="it-IT" dirty="0" err="1">
                <a:solidFill>
                  <a:schemeClr val="tx2">
                    <a:lumMod val="50000"/>
                  </a:schemeClr>
                </a:solidFill>
              </a:rPr>
              <a:t>s.p.a.</a:t>
            </a:r>
            <a:r>
              <a:rPr lang="it-IT" dirty="0">
                <a:solidFill>
                  <a:schemeClr val="tx2">
                    <a:lumMod val="50000"/>
                  </a:schemeClr>
                </a:solidFill>
              </a:rPr>
              <a:t>, società </a:t>
            </a:r>
            <a:r>
              <a:rPr lang="it-IT" dirty="0" smtClean="0">
                <a:solidFill>
                  <a:schemeClr val="tx2">
                    <a:lumMod val="50000"/>
                  </a:schemeClr>
                </a:solidFill>
              </a:rPr>
              <a:t>a capitale </a:t>
            </a:r>
            <a:r>
              <a:rPr lang="it-IT" dirty="0">
                <a:solidFill>
                  <a:schemeClr val="tx2">
                    <a:lumMod val="50000"/>
                  </a:schemeClr>
                </a:solidFill>
              </a:rPr>
              <a:t>interamente pubblico controllata dal Ministero dell’economia e delle finanze, la funzione di </a:t>
            </a:r>
            <a:r>
              <a:rPr lang="it-IT" dirty="0" smtClean="0">
                <a:solidFill>
                  <a:schemeClr val="tx2">
                    <a:lumMod val="50000"/>
                  </a:schemeClr>
                </a:solidFill>
              </a:rPr>
              <a:t>servizio per </a:t>
            </a:r>
            <a:r>
              <a:rPr lang="it-IT" dirty="0">
                <a:solidFill>
                  <a:schemeClr val="tx2">
                    <a:lumMod val="50000"/>
                  </a:schemeClr>
                </a:solidFill>
              </a:rPr>
              <a:t>gli acquisti centralizzati di beni e servizi della pubblica </a:t>
            </a:r>
            <a:r>
              <a:rPr lang="it-IT" dirty="0" smtClean="0">
                <a:solidFill>
                  <a:schemeClr val="tx2">
                    <a:lumMod val="50000"/>
                  </a:schemeClr>
                </a:solidFill>
              </a:rPr>
              <a:t>amministrazione</a:t>
            </a:r>
          </a:p>
          <a:p>
            <a:pPr marL="285750" indent="-285750">
              <a:buFontTx/>
              <a:buChar char="-"/>
            </a:pPr>
            <a:r>
              <a:rPr lang="it-IT" dirty="0" smtClean="0">
                <a:solidFill>
                  <a:schemeClr val="tx2">
                    <a:lumMod val="50000"/>
                  </a:schemeClr>
                </a:solidFill>
              </a:rPr>
              <a:t>commi </a:t>
            </a:r>
            <a:r>
              <a:rPr lang="it-IT" dirty="0">
                <a:solidFill>
                  <a:schemeClr val="tx2">
                    <a:lumMod val="50000"/>
                  </a:schemeClr>
                </a:solidFill>
              </a:rPr>
              <a:t>455 e 457 della </a:t>
            </a:r>
            <a:r>
              <a:rPr lang="it-IT" dirty="0" smtClean="0">
                <a:solidFill>
                  <a:schemeClr val="tx2">
                    <a:lumMod val="50000"/>
                  </a:schemeClr>
                </a:solidFill>
              </a:rPr>
              <a:t>legge 296</a:t>
            </a:r>
            <a:r>
              <a:rPr lang="it-IT" dirty="0">
                <a:solidFill>
                  <a:schemeClr val="tx2">
                    <a:lumMod val="50000"/>
                  </a:schemeClr>
                </a:solidFill>
              </a:rPr>
              <a:t>/2006, attraverso i quali si attribuisce alle regioni la prerogativa di costituire centrali di </a:t>
            </a:r>
            <a:r>
              <a:rPr lang="it-IT" dirty="0" smtClean="0">
                <a:solidFill>
                  <a:schemeClr val="tx2">
                    <a:lumMod val="50000"/>
                  </a:schemeClr>
                </a:solidFill>
              </a:rPr>
              <a:t>acquisto definisce </a:t>
            </a:r>
            <a:r>
              <a:rPr lang="it-IT" dirty="0">
                <a:solidFill>
                  <a:schemeClr val="tx2">
                    <a:lumMod val="50000"/>
                  </a:schemeClr>
                </a:solidFill>
              </a:rPr>
              <a:t>il cd “sistema a rete” tra le </a:t>
            </a:r>
            <a:r>
              <a:rPr lang="it-IT" dirty="0" smtClean="0">
                <a:solidFill>
                  <a:schemeClr val="tx2">
                    <a:lumMod val="50000"/>
                  </a:schemeClr>
                </a:solidFill>
              </a:rPr>
              <a:t>centrali di </a:t>
            </a:r>
            <a:r>
              <a:rPr lang="it-IT" dirty="0">
                <a:solidFill>
                  <a:schemeClr val="tx2">
                    <a:lumMod val="50000"/>
                  </a:schemeClr>
                </a:solidFill>
              </a:rPr>
              <a:t>committenza regionali e </a:t>
            </a:r>
            <a:r>
              <a:rPr lang="it-IT" dirty="0" err="1">
                <a:solidFill>
                  <a:schemeClr val="tx2">
                    <a:lumMod val="50000"/>
                  </a:schemeClr>
                </a:solidFill>
              </a:rPr>
              <a:t>Consip</a:t>
            </a:r>
            <a:r>
              <a:rPr lang="it-IT" dirty="0">
                <a:solidFill>
                  <a:schemeClr val="tx2">
                    <a:lumMod val="50000"/>
                  </a:schemeClr>
                </a:solidFill>
              </a:rPr>
              <a:t> </a:t>
            </a:r>
            <a:r>
              <a:rPr lang="it-IT" dirty="0" err="1">
                <a:solidFill>
                  <a:schemeClr val="tx2">
                    <a:lumMod val="50000"/>
                  </a:schemeClr>
                </a:solidFill>
              </a:rPr>
              <a:t>S.p.A</a:t>
            </a:r>
            <a:r>
              <a:rPr lang="it-IT" dirty="0">
                <a:solidFill>
                  <a:schemeClr val="tx2">
                    <a:lumMod val="50000"/>
                  </a:schemeClr>
                </a:solidFill>
              </a:rPr>
              <a:t> «perseguendo l’armonizzazione dei piani di razionalizzazione </a:t>
            </a:r>
            <a:r>
              <a:rPr lang="it-IT" dirty="0" smtClean="0">
                <a:solidFill>
                  <a:schemeClr val="tx2">
                    <a:lumMod val="50000"/>
                  </a:schemeClr>
                </a:solidFill>
              </a:rPr>
              <a:t>della spesa </a:t>
            </a:r>
            <a:r>
              <a:rPr lang="it-IT" dirty="0">
                <a:solidFill>
                  <a:schemeClr val="tx2">
                    <a:lumMod val="50000"/>
                  </a:schemeClr>
                </a:solidFill>
              </a:rPr>
              <a:t>e realizzando sinergie nell’utilizzo degli strumenti informatici per l’acquisto di beni e servizi</a:t>
            </a:r>
            <a:r>
              <a:rPr lang="it-IT" dirty="0" smtClean="0">
                <a:solidFill>
                  <a:schemeClr val="tx2">
                    <a:lumMod val="50000"/>
                  </a:schemeClr>
                </a:solidFill>
              </a:rPr>
              <a:t>»</a:t>
            </a:r>
          </a:p>
          <a:p>
            <a:pPr marL="285750" indent="-285750">
              <a:buFontTx/>
              <a:buChar char="-"/>
            </a:pPr>
            <a:r>
              <a:rPr lang="it-IT" dirty="0" err="1">
                <a:solidFill>
                  <a:schemeClr val="tx2">
                    <a:lumMod val="50000"/>
                  </a:schemeClr>
                </a:solidFill>
              </a:rPr>
              <a:t>d.l.</a:t>
            </a:r>
            <a:r>
              <a:rPr lang="it-IT" dirty="0">
                <a:solidFill>
                  <a:schemeClr val="tx2">
                    <a:lumMod val="50000"/>
                  </a:schemeClr>
                </a:solidFill>
              </a:rPr>
              <a:t> 66/</a:t>
            </a:r>
            <a:r>
              <a:rPr lang="it-IT" dirty="0" smtClean="0">
                <a:solidFill>
                  <a:schemeClr val="tx2">
                    <a:lumMod val="50000"/>
                  </a:schemeClr>
                </a:solidFill>
              </a:rPr>
              <a:t>2014: istituzionalizzazione del ruolo di soggetto aggregatore a </a:t>
            </a:r>
            <a:r>
              <a:rPr lang="it-IT" dirty="0" err="1">
                <a:solidFill>
                  <a:schemeClr val="tx2">
                    <a:lumMod val="50000"/>
                  </a:schemeClr>
                </a:solidFill>
              </a:rPr>
              <a:t>Consip</a:t>
            </a:r>
            <a:r>
              <a:rPr lang="it-IT" dirty="0">
                <a:solidFill>
                  <a:schemeClr val="tx2">
                    <a:lumMod val="50000"/>
                  </a:schemeClr>
                </a:solidFill>
              </a:rPr>
              <a:t> e a una centrale d’acquisto </a:t>
            </a:r>
            <a:r>
              <a:rPr lang="it-IT" dirty="0" smtClean="0">
                <a:solidFill>
                  <a:schemeClr val="tx2">
                    <a:lumMod val="50000"/>
                  </a:schemeClr>
                </a:solidFill>
              </a:rPr>
              <a:t>di beni </a:t>
            </a:r>
            <a:r>
              <a:rPr lang="it-IT" dirty="0">
                <a:solidFill>
                  <a:schemeClr val="tx2">
                    <a:lumMod val="50000"/>
                  </a:schemeClr>
                </a:solidFill>
              </a:rPr>
              <a:t>e servizi per ciascuna </a:t>
            </a:r>
            <a:r>
              <a:rPr lang="it-IT" dirty="0" smtClean="0">
                <a:solidFill>
                  <a:schemeClr val="tx2">
                    <a:lumMod val="50000"/>
                  </a:schemeClr>
                </a:solidFill>
              </a:rPr>
              <a:t>regione</a:t>
            </a:r>
          </a:p>
          <a:p>
            <a:pPr marL="285750" indent="-285750">
              <a:buFontTx/>
              <a:buChar char="-"/>
            </a:pPr>
            <a:r>
              <a:rPr lang="it-IT" dirty="0">
                <a:solidFill>
                  <a:schemeClr val="tx2">
                    <a:lumMod val="50000"/>
                  </a:schemeClr>
                </a:solidFill>
              </a:rPr>
              <a:t>stazione unica appaltante (SUA), prevista dall’art. 13 della L. </a:t>
            </a:r>
            <a:r>
              <a:rPr lang="it-IT" dirty="0" smtClean="0">
                <a:solidFill>
                  <a:schemeClr val="tx2">
                    <a:lumMod val="50000"/>
                  </a:schemeClr>
                </a:solidFill>
              </a:rPr>
              <a:t>13 agosto </a:t>
            </a:r>
            <a:r>
              <a:rPr lang="it-IT" dirty="0">
                <a:solidFill>
                  <a:schemeClr val="tx2">
                    <a:lumMod val="50000"/>
                  </a:schemeClr>
                </a:solidFill>
              </a:rPr>
              <a:t>2010, n. 136</a:t>
            </a:r>
            <a:r>
              <a:rPr lang="it-IT" dirty="0" smtClean="0">
                <a:solidFill>
                  <a:schemeClr val="tx2">
                    <a:lumMod val="50000"/>
                  </a:schemeClr>
                </a:solidFill>
              </a:rPr>
              <a:t>, su base regionale</a:t>
            </a:r>
            <a:endParaRPr lang="it-IT" dirty="0">
              <a:solidFill>
                <a:schemeClr val="tx2">
                  <a:lumMod val="50000"/>
                </a:schemeClr>
              </a:solidFill>
            </a:endParaRPr>
          </a:p>
          <a:p>
            <a:pPr marL="285750" indent="-285750">
              <a:buFontTx/>
              <a:buChar char="-"/>
            </a:pPr>
            <a:endParaRPr lang="it-IT" dirty="0">
              <a:solidFill>
                <a:schemeClr val="tx2">
                  <a:lumMod val="50000"/>
                </a:schemeClr>
              </a:solidFill>
            </a:endParaRPr>
          </a:p>
          <a:p>
            <a:endParaRPr lang="it-IT" dirty="0">
              <a:solidFill>
                <a:schemeClr val="tx2">
                  <a:lumMod val="50000"/>
                </a:schemeClr>
              </a:solidFill>
            </a:endParaRPr>
          </a:p>
          <a:p>
            <a:endParaRPr lang="it-IT" dirty="0" smtClean="0">
              <a:solidFill>
                <a:schemeClr val="tx2">
                  <a:lumMod val="50000"/>
                </a:schemeClr>
              </a:solidFill>
            </a:endParaRPr>
          </a:p>
          <a:p>
            <a:endParaRPr lang="it-IT" dirty="0">
              <a:solidFill>
                <a:schemeClr val="tx2">
                  <a:lumMod val="50000"/>
                </a:schemeClr>
              </a:solidFill>
            </a:endParaRPr>
          </a:p>
          <a:p>
            <a:endParaRPr lang="it-IT" dirty="0"/>
          </a:p>
        </p:txBody>
      </p:sp>
    </p:spTree>
    <p:extLst>
      <p:ext uri="{BB962C8B-B14F-4D97-AF65-F5344CB8AC3E}">
        <p14:creationId xmlns:p14="http://schemas.microsoft.com/office/powerpoint/2010/main" val="3461097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Le centrali di committenza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9" name="Segnaposto testo 2">
            <a:extLst>
              <a:ext uri="{FF2B5EF4-FFF2-40B4-BE49-F238E27FC236}">
                <a16:creationId xmlns="" xmlns:a16="http://schemas.microsoft.com/office/drawing/2014/main" id="{764369D0-1476-754A-B8B4-422A11CC0CAF}"/>
              </a:ext>
            </a:extLst>
          </p:cNvPr>
          <p:cNvSpPr txBox="1">
            <a:spLocks/>
          </p:cNvSpPr>
          <p:nvPr/>
        </p:nvSpPr>
        <p:spPr>
          <a:xfrm>
            <a:off x="409701" y="1168181"/>
            <a:ext cx="11649276" cy="5338500"/>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marR="0" lvl="0" indent="0" algn="just" defTabSz="864017" rtl="0" eaLnBrk="1" fontAlgn="auto" latinLnBrk="0" hangingPunct="1">
              <a:lnSpc>
                <a:spcPts val="2600"/>
              </a:lnSpc>
              <a:spcBef>
                <a:spcPts val="1200"/>
              </a:spcBef>
              <a:spcAft>
                <a:spcPts val="0"/>
              </a:spcAft>
              <a:buClr>
                <a:srgbClr val="299A75"/>
              </a:buClr>
              <a:buSzTx/>
              <a:buNone/>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7" name="CasellaDiTesto 6"/>
          <p:cNvSpPr txBox="1"/>
          <p:nvPr/>
        </p:nvSpPr>
        <p:spPr>
          <a:xfrm>
            <a:off x="396043" y="1556607"/>
            <a:ext cx="11567207" cy="5632312"/>
          </a:xfrm>
          <a:prstGeom prst="rect">
            <a:avLst/>
          </a:prstGeom>
          <a:noFill/>
        </p:spPr>
        <p:txBody>
          <a:bodyPr wrap="square" rtlCol="0">
            <a:spAutoFit/>
          </a:bodyPr>
          <a:lstStyle/>
          <a:p>
            <a:r>
              <a:rPr lang="it-IT" dirty="0">
                <a:solidFill>
                  <a:schemeClr val="tx2">
                    <a:lumMod val="50000"/>
                  </a:schemeClr>
                </a:solidFill>
              </a:rPr>
              <a:t>Art. </a:t>
            </a:r>
            <a:r>
              <a:rPr lang="it-IT" dirty="0" smtClean="0">
                <a:solidFill>
                  <a:schemeClr val="tx2">
                    <a:lumMod val="50000"/>
                  </a:schemeClr>
                </a:solidFill>
              </a:rPr>
              <a:t>38-  </a:t>
            </a:r>
            <a:r>
              <a:rPr lang="it-IT" dirty="0">
                <a:solidFill>
                  <a:schemeClr val="tx2">
                    <a:lumMod val="50000"/>
                  </a:schemeClr>
                </a:solidFill>
              </a:rPr>
              <a:t>la Qualificazione delle stazioni appaltanti« La qualificazione ha ad oggetto il complesso delle attività che caratterizzano il processo di acquisizione di un bene, servizio o lavoro in relazione ai seguenti ambiti: a) Capacità di programmazione e progettazione; b) Capacità di affidamento; c) Capacità di verifica sull’esecuzione e controllo dell’intera procedura, ivi incluso il collaudo e la messa in opera.»</a:t>
            </a:r>
          </a:p>
          <a:p>
            <a:r>
              <a:rPr lang="it-IT" dirty="0">
                <a:solidFill>
                  <a:schemeClr val="tx2">
                    <a:lumMod val="50000"/>
                  </a:schemeClr>
                </a:solidFill>
              </a:rPr>
              <a:t> </a:t>
            </a:r>
          </a:p>
          <a:p>
            <a:r>
              <a:rPr lang="it-IT" dirty="0">
                <a:solidFill>
                  <a:schemeClr val="tx2">
                    <a:lumMod val="50000"/>
                  </a:schemeClr>
                </a:solidFill>
              </a:rPr>
              <a:t>Art. 216, comma 10, del Codice, inoltre, «fino all’entrata in vigore del sistema di qualificazione delle stazioni appaltanti di cui all’art. 38, i requisiti di qualificazione sono soddisfatti mediante l’iscrizione all’anagrafe di cui all’art. 33-ter del </a:t>
            </a:r>
            <a:r>
              <a:rPr lang="it-IT" dirty="0" err="1">
                <a:solidFill>
                  <a:schemeClr val="tx2">
                    <a:lumMod val="50000"/>
                  </a:schemeClr>
                </a:solidFill>
              </a:rPr>
              <a:t>d.l.</a:t>
            </a:r>
            <a:r>
              <a:rPr lang="it-IT" dirty="0">
                <a:solidFill>
                  <a:schemeClr val="tx2">
                    <a:lumMod val="50000"/>
                  </a:schemeClr>
                </a:solidFill>
              </a:rPr>
              <a:t> 18 ottobre 2012, n. 179, convertito dalla l. 17 dicembre 2012, n. 221».</a:t>
            </a:r>
          </a:p>
          <a:p>
            <a:r>
              <a:rPr lang="it-IT" dirty="0">
                <a:solidFill>
                  <a:schemeClr val="tx2">
                    <a:lumMod val="50000"/>
                  </a:schemeClr>
                </a:solidFill>
              </a:rPr>
              <a:t> </a:t>
            </a:r>
          </a:p>
          <a:p>
            <a:r>
              <a:rPr lang="it-IT" dirty="0">
                <a:solidFill>
                  <a:schemeClr val="tx2">
                    <a:lumMod val="50000"/>
                  </a:schemeClr>
                </a:solidFill>
              </a:rPr>
              <a:t>«soggetti aggregatori», sono le centrali di committenza iscritte nell’apposito elenco disposto dal D.L. n. 66/2014. Vi sono iscritti fino a un massimo di 35 soggetti, tra cui di diritto </a:t>
            </a:r>
            <a:r>
              <a:rPr lang="it-IT" dirty="0" err="1">
                <a:solidFill>
                  <a:schemeClr val="tx2">
                    <a:lumMod val="50000"/>
                  </a:schemeClr>
                </a:solidFill>
              </a:rPr>
              <a:t>Consip</a:t>
            </a:r>
            <a:r>
              <a:rPr lang="it-IT" dirty="0">
                <a:solidFill>
                  <a:schemeClr val="tx2">
                    <a:lumMod val="50000"/>
                  </a:schemeClr>
                </a:solidFill>
              </a:rPr>
              <a:t> S.p.A. e una centrale di committenza per ogni regione</a:t>
            </a:r>
          </a:p>
          <a:p>
            <a:r>
              <a:rPr lang="it-IT" dirty="0">
                <a:solidFill>
                  <a:schemeClr val="tx2">
                    <a:lumMod val="50000"/>
                  </a:schemeClr>
                </a:solidFill>
              </a:rPr>
              <a:t> </a:t>
            </a:r>
          </a:p>
          <a:p>
            <a:r>
              <a:rPr lang="it-IT" dirty="0">
                <a:solidFill>
                  <a:schemeClr val="tx2">
                    <a:lumMod val="50000"/>
                  </a:schemeClr>
                </a:solidFill>
              </a:rPr>
              <a:t>Manca il DPCM attuativo, Soggetti Aggregatori in delibera ANAC n. 643 del 22 settembre 2021: </a:t>
            </a:r>
            <a:r>
              <a:rPr lang="it-IT" dirty="0" err="1">
                <a:solidFill>
                  <a:schemeClr val="tx2">
                    <a:lumMod val="50000"/>
                  </a:schemeClr>
                </a:solidFill>
              </a:rPr>
              <a:t>Consip</a:t>
            </a:r>
            <a:r>
              <a:rPr lang="it-IT" dirty="0">
                <a:solidFill>
                  <a:schemeClr val="tx2">
                    <a:lumMod val="50000"/>
                  </a:schemeClr>
                </a:solidFill>
              </a:rPr>
              <a:t>, 19 centrali di committenza regionali, 2 Province Autonome, 8 Città metropolitane, 2 Province.</a:t>
            </a:r>
          </a:p>
          <a:p>
            <a:endParaRPr lang="it-IT" dirty="0" smtClean="0">
              <a:solidFill>
                <a:schemeClr val="tx2">
                  <a:lumMod val="50000"/>
                </a:schemeClr>
              </a:solidFill>
            </a:endParaRPr>
          </a:p>
          <a:p>
            <a:endParaRPr lang="it-IT" dirty="0" smtClean="0">
              <a:solidFill>
                <a:schemeClr val="tx2">
                  <a:lumMod val="50000"/>
                </a:schemeClr>
              </a:solidFill>
            </a:endParaRPr>
          </a:p>
          <a:p>
            <a:endParaRPr lang="it-IT" dirty="0">
              <a:solidFill>
                <a:schemeClr val="tx2">
                  <a:lumMod val="50000"/>
                </a:schemeClr>
              </a:solidFill>
            </a:endParaRPr>
          </a:p>
          <a:p>
            <a:endParaRPr lang="it-IT" dirty="0">
              <a:solidFill>
                <a:schemeClr val="tx2">
                  <a:lumMod val="50000"/>
                </a:schemeClr>
              </a:solidFill>
            </a:endParaRPr>
          </a:p>
          <a:p>
            <a:endParaRPr lang="it-IT" dirty="0"/>
          </a:p>
        </p:txBody>
      </p:sp>
    </p:spTree>
    <p:extLst>
      <p:ext uri="{BB962C8B-B14F-4D97-AF65-F5344CB8AC3E}">
        <p14:creationId xmlns:p14="http://schemas.microsoft.com/office/powerpoint/2010/main" val="2882525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Le centrali di committenza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7" name="CasellaDiTesto 6"/>
          <p:cNvSpPr txBox="1"/>
          <p:nvPr/>
        </p:nvSpPr>
        <p:spPr>
          <a:xfrm>
            <a:off x="396043" y="1556607"/>
            <a:ext cx="11567207" cy="3693319"/>
          </a:xfrm>
          <a:prstGeom prst="rect">
            <a:avLst/>
          </a:prstGeom>
          <a:noFill/>
        </p:spPr>
        <p:txBody>
          <a:bodyPr wrap="square" rtlCol="0">
            <a:spAutoFit/>
          </a:bodyPr>
          <a:lstStyle/>
          <a:p>
            <a:r>
              <a:rPr lang="it-IT" dirty="0">
                <a:solidFill>
                  <a:schemeClr val="tx2">
                    <a:lumMod val="50000"/>
                  </a:schemeClr>
                </a:solidFill>
              </a:rPr>
              <a:t>Le Pubbliche Amministrazioni che non sono qualificate ai sensi dell'art 38 del d.lgs. n. 50/2016 possono procedere direttamente e autonomamente ad acquisire (art. 37 d.lgs. n. 50/2016):</a:t>
            </a:r>
          </a:p>
          <a:p>
            <a:r>
              <a:rPr lang="it-IT" dirty="0" smtClean="0">
                <a:solidFill>
                  <a:schemeClr val="tx2">
                    <a:lumMod val="50000"/>
                  </a:schemeClr>
                </a:solidFill>
              </a:rPr>
              <a:t>- forniture </a:t>
            </a:r>
            <a:r>
              <a:rPr lang="it-IT" dirty="0">
                <a:solidFill>
                  <a:schemeClr val="tx2">
                    <a:lumMod val="50000"/>
                  </a:schemeClr>
                </a:solidFill>
              </a:rPr>
              <a:t>e servizi di importo inferiore a 40.000,00 €</a:t>
            </a:r>
          </a:p>
          <a:p>
            <a:pPr marL="285750" indent="-285750">
              <a:buFontTx/>
              <a:buChar char="-"/>
            </a:pPr>
            <a:r>
              <a:rPr lang="it-IT" dirty="0" smtClean="0">
                <a:solidFill>
                  <a:schemeClr val="tx2">
                    <a:lumMod val="50000"/>
                  </a:schemeClr>
                </a:solidFill>
              </a:rPr>
              <a:t>lavori </a:t>
            </a:r>
            <a:r>
              <a:rPr lang="it-IT" dirty="0">
                <a:solidFill>
                  <a:schemeClr val="tx2">
                    <a:lumMod val="50000"/>
                  </a:schemeClr>
                </a:solidFill>
              </a:rPr>
              <a:t>di importo inferiore a 150.000,00 </a:t>
            </a:r>
            <a:r>
              <a:rPr lang="it-IT" dirty="0" smtClean="0">
                <a:solidFill>
                  <a:schemeClr val="tx2">
                    <a:lumMod val="50000"/>
                  </a:schemeClr>
                </a:solidFill>
              </a:rPr>
              <a:t>€</a:t>
            </a:r>
          </a:p>
          <a:p>
            <a:endParaRPr lang="it-IT" dirty="0">
              <a:solidFill>
                <a:schemeClr val="tx2">
                  <a:lumMod val="50000"/>
                </a:schemeClr>
              </a:solidFill>
            </a:endParaRPr>
          </a:p>
          <a:p>
            <a:r>
              <a:rPr lang="it-IT" dirty="0">
                <a:solidFill>
                  <a:schemeClr val="tx2">
                    <a:lumMod val="50000"/>
                  </a:schemeClr>
                </a:solidFill>
              </a:rPr>
              <a:t>Per procedure di importo superiore le pubbliche amministrazioni ricorrono </a:t>
            </a:r>
            <a:r>
              <a:rPr lang="it-IT" dirty="0" smtClean="0">
                <a:solidFill>
                  <a:schemeClr val="tx2">
                    <a:lumMod val="50000"/>
                  </a:schemeClr>
                </a:solidFill>
              </a:rPr>
              <a:t>alle centrali uniche di committenza </a:t>
            </a:r>
            <a:r>
              <a:rPr lang="it-IT" dirty="0">
                <a:solidFill>
                  <a:schemeClr val="tx2">
                    <a:lumMod val="50000"/>
                  </a:schemeClr>
                </a:solidFill>
              </a:rPr>
              <a:t>per:</a:t>
            </a:r>
          </a:p>
          <a:p>
            <a:pPr marL="285750" indent="-285750">
              <a:buFontTx/>
              <a:buChar char="-"/>
            </a:pPr>
            <a:r>
              <a:rPr lang="it-IT" dirty="0">
                <a:solidFill>
                  <a:schemeClr val="tx2">
                    <a:lumMod val="50000"/>
                  </a:schemeClr>
                </a:solidFill>
              </a:rPr>
              <a:t>aggiudicare appalti, stipulare ed eseguire i contratti per conto delle amministrazioni aggiudicatrici e degli enti aggiudicatori </a:t>
            </a:r>
          </a:p>
          <a:p>
            <a:pPr marL="285750" indent="-285750">
              <a:buFontTx/>
              <a:buChar char="-"/>
            </a:pPr>
            <a:r>
              <a:rPr lang="it-IT" dirty="0">
                <a:solidFill>
                  <a:schemeClr val="tx2">
                    <a:lumMod val="50000"/>
                  </a:schemeClr>
                </a:solidFill>
              </a:rPr>
              <a:t>stipulare accordi quadro ai quali le stazioni appaltanti qualificate possono ricorrere per  aggiudicare i propri appalti </a:t>
            </a:r>
          </a:p>
          <a:p>
            <a:pPr marL="285750" indent="-285750">
              <a:buFontTx/>
              <a:buChar char="-"/>
            </a:pPr>
            <a:r>
              <a:rPr lang="it-IT" dirty="0">
                <a:solidFill>
                  <a:schemeClr val="tx2">
                    <a:lumMod val="50000"/>
                  </a:schemeClr>
                </a:solidFill>
              </a:rPr>
              <a:t>gestire sistemi dinamici di acquisizione e mercati </a:t>
            </a:r>
            <a:r>
              <a:rPr lang="it-IT" dirty="0" smtClean="0">
                <a:solidFill>
                  <a:schemeClr val="tx2">
                    <a:lumMod val="50000"/>
                  </a:schemeClr>
                </a:solidFill>
              </a:rPr>
              <a:t>elettronici</a:t>
            </a:r>
            <a:endParaRPr lang="it-IT" dirty="0">
              <a:solidFill>
                <a:schemeClr val="tx2">
                  <a:lumMod val="50000"/>
                </a:schemeClr>
              </a:solidFill>
            </a:endParaRPr>
          </a:p>
          <a:p>
            <a:endParaRPr lang="it-IT" dirty="0"/>
          </a:p>
        </p:txBody>
      </p:sp>
    </p:spTree>
    <p:extLst>
      <p:ext uri="{BB962C8B-B14F-4D97-AF65-F5344CB8AC3E}">
        <p14:creationId xmlns:p14="http://schemas.microsoft.com/office/powerpoint/2010/main" val="259288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Programmazione</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531023" y="1366601"/>
            <a:ext cx="10497445" cy="4602795"/>
          </a:xfrm>
          <a:prstGeom prst="rect">
            <a:avLst/>
          </a:prstGeom>
        </p:spPr>
        <p:txBody>
          <a:bodyPr>
            <a:normAutofit fontScale="85000" lnSpcReduction="1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sz="2100" dirty="0" smtClean="0">
                <a:solidFill>
                  <a:srgbClr val="3F3F3F">
                    <a:lumMod val="50000"/>
                  </a:srgbClr>
                </a:solidFill>
              </a:rPr>
              <a:t>Le </a:t>
            </a:r>
            <a:r>
              <a:rPr lang="it-IT" sz="2100" dirty="0">
                <a:solidFill>
                  <a:srgbClr val="3F3F3F">
                    <a:lumMod val="50000"/>
                  </a:srgbClr>
                </a:solidFill>
              </a:rPr>
              <a:t>amministrazioni aggiudicatrici adottano </a:t>
            </a:r>
            <a:r>
              <a:rPr lang="it-IT" sz="2100" b="1" dirty="0">
                <a:solidFill>
                  <a:srgbClr val="3F3F3F">
                    <a:lumMod val="50000"/>
                  </a:srgbClr>
                </a:solidFill>
              </a:rPr>
              <a:t>il programma biennale degli acquisti di beni e servizi e il programma triennale dei lavori pubblici</a:t>
            </a:r>
            <a:r>
              <a:rPr lang="it-IT" sz="2100" dirty="0">
                <a:solidFill>
                  <a:srgbClr val="3F3F3F">
                    <a:lumMod val="50000"/>
                  </a:srgbClr>
                </a:solidFill>
              </a:rPr>
              <a:t>, nonché i relativi aggiornamenti annuali. I programmi sono approvati nel rispetto dei documenti programmatori e in coerenza con il bilancio e, per gli enti locali, secondo le norme che disciplinano </a:t>
            </a:r>
            <a:r>
              <a:rPr lang="it-IT" sz="2100" u="sng" dirty="0">
                <a:solidFill>
                  <a:srgbClr val="3F3F3F">
                    <a:lumMod val="50000"/>
                  </a:srgbClr>
                </a:solidFill>
              </a:rPr>
              <a:t>la programmazione economico-finanziaria degli enti</a:t>
            </a:r>
            <a:r>
              <a:rPr lang="it-IT" sz="2100" dirty="0" smtClean="0">
                <a:solidFill>
                  <a:srgbClr val="3F3F3F">
                    <a:lumMod val="50000"/>
                  </a:srgbClr>
                </a:solidFill>
              </a:rPr>
              <a:t>.</a:t>
            </a:r>
          </a:p>
          <a:p>
            <a:r>
              <a:rPr lang="it-IT" sz="2100" dirty="0">
                <a:solidFill>
                  <a:srgbClr val="3F3F3F">
                    <a:lumMod val="50000"/>
                  </a:srgbClr>
                </a:solidFill>
              </a:rPr>
              <a:t>Nel programma biennale per forniture e servizi devono essere inseriti gli acquisti di importo unitario stimato pari o superiore a 40.000 euro</a:t>
            </a:r>
          </a:p>
          <a:p>
            <a:pPr algn="l">
              <a:spcAft>
                <a:spcPts val="0"/>
              </a:spcAft>
            </a:pPr>
            <a:r>
              <a:rPr lang="it-IT" sz="1800" dirty="0">
                <a:solidFill>
                  <a:srgbClr val="000000"/>
                </a:solidFill>
                <a:latin typeface="Helvetica"/>
                <a:ea typeface="Times New Roman"/>
                <a:cs typeface="Times New Roman"/>
              </a:rPr>
              <a:t>Il DM 14/2018 chiarisce che  </a:t>
            </a:r>
            <a:r>
              <a:rPr lang="it-IT" sz="1800" i="1" dirty="0">
                <a:solidFill>
                  <a:srgbClr val="000000"/>
                </a:solidFill>
                <a:latin typeface="Helvetica"/>
                <a:ea typeface="Times New Roman"/>
                <a:cs typeface="Times New Roman"/>
              </a:rPr>
              <a:t>“[…] per ogni singolo acquisto, è riportata</a:t>
            </a:r>
            <a:r>
              <a:rPr lang="it-IT" sz="1800" b="1" i="1" dirty="0">
                <a:solidFill>
                  <a:srgbClr val="000000"/>
                </a:solidFill>
                <a:latin typeface="Helvetica"/>
                <a:ea typeface="Times New Roman"/>
                <a:cs typeface="Times New Roman"/>
              </a:rPr>
              <a:t> l’annualità nella quale si intende dare avvio alla procedura di affidamento </a:t>
            </a:r>
            <a:r>
              <a:rPr lang="it-IT" sz="1800" i="1" dirty="0">
                <a:solidFill>
                  <a:srgbClr val="000000"/>
                </a:solidFill>
                <a:latin typeface="Helvetica"/>
                <a:ea typeface="Times New Roman"/>
                <a:cs typeface="Times New Roman"/>
              </a:rPr>
              <a:t>[…]”.</a:t>
            </a:r>
            <a:r>
              <a:rPr lang="it-IT" sz="1800" dirty="0">
                <a:solidFill>
                  <a:srgbClr val="000000"/>
                </a:solidFill>
                <a:latin typeface="Helvetica"/>
                <a:ea typeface="Times New Roman"/>
                <a:cs typeface="Times New Roman"/>
              </a:rPr>
              <a:t> </a:t>
            </a:r>
            <a:endParaRPr lang="it-IT" sz="1600" dirty="0">
              <a:latin typeface="Times"/>
              <a:ea typeface="Times New Roman"/>
              <a:cs typeface="Times New Roman"/>
            </a:endParaRPr>
          </a:p>
          <a:p>
            <a:pPr fontAlgn="base">
              <a:spcAft>
                <a:spcPts val="0"/>
              </a:spcAft>
            </a:pPr>
            <a:r>
              <a:rPr lang="it-IT" sz="1800" dirty="0">
                <a:solidFill>
                  <a:srgbClr val="000000"/>
                </a:solidFill>
                <a:latin typeface="Helvetica"/>
                <a:ea typeface="Times New Roman"/>
                <a:cs typeface="Times New Roman"/>
              </a:rPr>
              <a:t>Le amministrazioni individuano la struttura e il soggetto </a:t>
            </a:r>
            <a:r>
              <a:rPr lang="it-IT" sz="1800" b="1" dirty="0">
                <a:solidFill>
                  <a:srgbClr val="000000"/>
                </a:solidFill>
                <a:latin typeface="Helvetica"/>
                <a:ea typeface="Times New Roman"/>
                <a:cs typeface="Times New Roman"/>
              </a:rPr>
              <a:t>referente</a:t>
            </a:r>
            <a:r>
              <a:rPr lang="it-IT" sz="1800" dirty="0">
                <a:solidFill>
                  <a:srgbClr val="000000"/>
                </a:solidFill>
                <a:latin typeface="Helvetica"/>
                <a:ea typeface="Times New Roman"/>
                <a:cs typeface="Times New Roman"/>
              </a:rPr>
              <a:t> preposto alla redazione del programma e, a tal fine, lo stesso “</a:t>
            </a:r>
            <a:r>
              <a:rPr lang="it-IT" sz="1800" i="1" dirty="0">
                <a:solidFill>
                  <a:srgbClr val="000000"/>
                </a:solidFill>
                <a:latin typeface="Helvetica"/>
                <a:ea typeface="Times New Roman"/>
                <a:cs typeface="Times New Roman"/>
              </a:rPr>
              <a:t>riceve le proposte, i dati e le informazioni fornite dai RUP ai fini del coordinamento delle proposte da inserire nella programmazione e provvede ad accreditarsi presso gli appositi siti informatici di cui agli articoli 21, comma 7 e 29 del codice</a:t>
            </a:r>
            <a:r>
              <a:rPr lang="it-IT" sz="1800" dirty="0">
                <a:solidFill>
                  <a:srgbClr val="000000"/>
                </a:solidFill>
                <a:latin typeface="Helvetica"/>
                <a:ea typeface="Times New Roman"/>
                <a:cs typeface="Times New Roman"/>
              </a:rPr>
              <a:t>”. (art. 6, comma 13). Il referente può essere gravato anche di ruoli ulteriori (ad es. RUP)</a:t>
            </a:r>
            <a:endParaRPr lang="it-IT" sz="1600" dirty="0">
              <a:latin typeface="Times"/>
              <a:ea typeface="Times New Roman"/>
              <a:cs typeface="Times New Roman"/>
            </a:endParaRPr>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31119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Le centrali di committenza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7" name="CasellaDiTesto 6"/>
          <p:cNvSpPr txBox="1"/>
          <p:nvPr/>
        </p:nvSpPr>
        <p:spPr>
          <a:xfrm>
            <a:off x="396043" y="1556607"/>
            <a:ext cx="11567207" cy="5078314"/>
          </a:xfrm>
          <a:prstGeom prst="rect">
            <a:avLst/>
          </a:prstGeom>
          <a:noFill/>
        </p:spPr>
        <p:txBody>
          <a:bodyPr wrap="square" rtlCol="0">
            <a:spAutoFit/>
          </a:bodyPr>
          <a:lstStyle/>
          <a:p>
            <a:r>
              <a:rPr lang="it-IT" dirty="0" smtClean="0">
                <a:solidFill>
                  <a:schemeClr val="tx2">
                    <a:lumMod val="50000"/>
                  </a:schemeClr>
                </a:solidFill>
              </a:rPr>
              <a:t>Procedimento: </a:t>
            </a:r>
          </a:p>
          <a:p>
            <a:pPr marL="285750" indent="-285750">
              <a:buFontTx/>
              <a:buChar char="-"/>
            </a:pPr>
            <a:r>
              <a:rPr lang="it-IT" dirty="0" smtClean="0">
                <a:solidFill>
                  <a:schemeClr val="tx2">
                    <a:lumMod val="50000"/>
                  </a:schemeClr>
                </a:solidFill>
              </a:rPr>
              <a:t>Istanza allo sportello telematico</a:t>
            </a:r>
          </a:p>
          <a:p>
            <a:pPr marL="285750" indent="-285750">
              <a:buFontTx/>
              <a:buChar char="-"/>
            </a:pPr>
            <a:r>
              <a:rPr lang="it-IT" dirty="0" smtClean="0">
                <a:solidFill>
                  <a:schemeClr val="tx2">
                    <a:lumMod val="50000"/>
                  </a:schemeClr>
                </a:solidFill>
              </a:rPr>
              <a:t>Produzione degli allegati obbligatori: Capitolato </a:t>
            </a:r>
            <a:r>
              <a:rPr lang="it-IT" dirty="0">
                <a:solidFill>
                  <a:schemeClr val="tx2">
                    <a:lumMod val="50000"/>
                  </a:schemeClr>
                </a:solidFill>
              </a:rPr>
              <a:t>speciale </a:t>
            </a:r>
            <a:r>
              <a:rPr lang="it-IT" dirty="0" smtClean="0">
                <a:solidFill>
                  <a:schemeClr val="tx2">
                    <a:lumMod val="50000"/>
                  </a:schemeClr>
                </a:solidFill>
              </a:rPr>
              <a:t>d’appalto, Condizioni </a:t>
            </a:r>
            <a:r>
              <a:rPr lang="it-IT" dirty="0">
                <a:solidFill>
                  <a:schemeClr val="tx2">
                    <a:lumMod val="50000"/>
                  </a:schemeClr>
                </a:solidFill>
              </a:rPr>
              <a:t>di </a:t>
            </a:r>
            <a:r>
              <a:rPr lang="it-IT" dirty="0" smtClean="0">
                <a:solidFill>
                  <a:schemeClr val="tx2">
                    <a:lumMod val="50000"/>
                  </a:schemeClr>
                </a:solidFill>
              </a:rPr>
              <a:t>partecipazione, Determinazione </a:t>
            </a:r>
            <a:r>
              <a:rPr lang="it-IT" dirty="0">
                <a:solidFill>
                  <a:schemeClr val="tx2">
                    <a:lumMod val="50000"/>
                  </a:schemeClr>
                </a:solidFill>
              </a:rPr>
              <a:t>a </a:t>
            </a:r>
            <a:r>
              <a:rPr lang="it-IT" dirty="0" smtClean="0">
                <a:solidFill>
                  <a:schemeClr val="tx2">
                    <a:lumMod val="50000"/>
                  </a:schemeClr>
                </a:solidFill>
              </a:rPr>
              <a:t>contrarre, Schema </a:t>
            </a:r>
            <a:r>
              <a:rPr lang="it-IT" dirty="0">
                <a:solidFill>
                  <a:schemeClr val="tx2">
                    <a:lumMod val="50000"/>
                  </a:schemeClr>
                </a:solidFill>
              </a:rPr>
              <a:t>di </a:t>
            </a:r>
            <a:r>
              <a:rPr lang="it-IT" dirty="0" smtClean="0">
                <a:solidFill>
                  <a:schemeClr val="tx2">
                    <a:lumMod val="50000"/>
                  </a:schemeClr>
                </a:solidFill>
              </a:rPr>
              <a:t>contratto</a:t>
            </a:r>
          </a:p>
          <a:p>
            <a:pPr marL="285750" indent="-285750">
              <a:buFontTx/>
              <a:buChar char="-"/>
            </a:pPr>
            <a:r>
              <a:rPr lang="it-IT" dirty="0" smtClean="0">
                <a:solidFill>
                  <a:schemeClr val="tx2">
                    <a:lumMod val="50000"/>
                  </a:schemeClr>
                </a:solidFill>
              </a:rPr>
              <a:t>Approvazione atti dell’Amministrazione dalla centrale di committenza </a:t>
            </a:r>
          </a:p>
          <a:p>
            <a:pPr marL="285750" indent="-285750">
              <a:buFontTx/>
              <a:buChar char="-"/>
            </a:pPr>
            <a:r>
              <a:rPr lang="it-IT" dirty="0" smtClean="0">
                <a:solidFill>
                  <a:schemeClr val="tx2">
                    <a:lumMod val="50000"/>
                  </a:schemeClr>
                </a:solidFill>
              </a:rPr>
              <a:t>Avvio e conclusione della procedura: proposta di aggiudicazione e verifica requisiti; comunicazione alla stazione appaltante</a:t>
            </a:r>
          </a:p>
          <a:p>
            <a:endParaRPr lang="it-IT" dirty="0">
              <a:solidFill>
                <a:schemeClr val="tx2">
                  <a:lumMod val="50000"/>
                </a:schemeClr>
              </a:solidFill>
            </a:endParaRPr>
          </a:p>
          <a:p>
            <a:r>
              <a:rPr lang="it-IT" b="1" dirty="0">
                <a:solidFill>
                  <a:srgbClr val="222A35"/>
                </a:solidFill>
              </a:rPr>
              <a:t>RUP nominato dalla S.A </a:t>
            </a:r>
          </a:p>
          <a:p>
            <a:r>
              <a:rPr lang="it-IT" dirty="0">
                <a:solidFill>
                  <a:srgbClr val="222A35"/>
                </a:solidFill>
              </a:rPr>
              <a:t>programmazione dei fabbisogni della s.a.; progettazione, relativamente all’individuazione delle caratteristiche essenziali del fabbisogno;  fase esecutiva del contratto</a:t>
            </a:r>
          </a:p>
          <a:p>
            <a:endParaRPr lang="it-IT" dirty="0" smtClean="0">
              <a:solidFill>
                <a:srgbClr val="222A35"/>
              </a:solidFill>
            </a:endParaRPr>
          </a:p>
          <a:p>
            <a:r>
              <a:rPr lang="it-IT" b="1" dirty="0" smtClean="0">
                <a:solidFill>
                  <a:srgbClr val="222A35"/>
                </a:solidFill>
              </a:rPr>
              <a:t>RUP nominato dalla Centrale unica di committenza </a:t>
            </a:r>
            <a:endParaRPr lang="it-IT" b="1" dirty="0">
              <a:solidFill>
                <a:srgbClr val="222A35"/>
              </a:solidFill>
            </a:endParaRPr>
          </a:p>
          <a:p>
            <a:r>
              <a:rPr lang="it-IT" dirty="0">
                <a:solidFill>
                  <a:srgbClr val="222A35"/>
                </a:solidFill>
              </a:rPr>
              <a:t>programmazione, relativamente alla raccolta e all’aggregazione dei fabbisogni e alla calendarizzazione delle gare da </a:t>
            </a:r>
            <a:r>
              <a:rPr lang="it-IT" dirty="0" smtClean="0">
                <a:solidFill>
                  <a:srgbClr val="222A35"/>
                </a:solidFill>
              </a:rPr>
              <a:t>svolgere; affidamento </a:t>
            </a:r>
            <a:endParaRPr lang="it-IT" dirty="0">
              <a:solidFill>
                <a:srgbClr val="222A35"/>
              </a:solidFill>
            </a:endParaRPr>
          </a:p>
          <a:p>
            <a:endParaRPr lang="it-IT" dirty="0" smtClean="0"/>
          </a:p>
          <a:p>
            <a:endParaRPr lang="it-IT" dirty="0"/>
          </a:p>
          <a:p>
            <a:endParaRPr lang="it-IT" dirty="0"/>
          </a:p>
        </p:txBody>
      </p:sp>
    </p:spTree>
    <p:extLst>
      <p:ext uri="{BB962C8B-B14F-4D97-AF65-F5344CB8AC3E}">
        <p14:creationId xmlns:p14="http://schemas.microsoft.com/office/powerpoint/2010/main" val="3658947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Il </a:t>
            </a:r>
            <a:r>
              <a:rPr lang="it-IT" dirty="0" smtClean="0"/>
              <a:t>Mercato elettronico della P.A. </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7" name="CasellaDiTesto 6"/>
          <p:cNvSpPr txBox="1"/>
          <p:nvPr/>
        </p:nvSpPr>
        <p:spPr>
          <a:xfrm>
            <a:off x="396043" y="1556607"/>
            <a:ext cx="11567207" cy="4247317"/>
          </a:xfrm>
          <a:prstGeom prst="rect">
            <a:avLst/>
          </a:prstGeom>
          <a:noFill/>
        </p:spPr>
        <p:txBody>
          <a:bodyPr wrap="square" rtlCol="0">
            <a:spAutoFit/>
          </a:bodyPr>
          <a:lstStyle/>
          <a:p>
            <a:r>
              <a:rPr lang="it-IT" dirty="0" smtClean="0">
                <a:solidFill>
                  <a:schemeClr val="tx2">
                    <a:lumMod val="50000"/>
                  </a:schemeClr>
                </a:solidFill>
              </a:rPr>
              <a:t>Il </a:t>
            </a:r>
            <a:r>
              <a:rPr lang="it-IT" dirty="0">
                <a:solidFill>
                  <a:schemeClr val="tx2">
                    <a:lumMod val="50000"/>
                  </a:schemeClr>
                </a:solidFill>
              </a:rPr>
              <a:t>Mercato elettronico Pubblica Amministrazione </a:t>
            </a:r>
            <a:r>
              <a:rPr lang="it-IT" dirty="0" smtClean="0">
                <a:solidFill>
                  <a:schemeClr val="tx2">
                    <a:lumMod val="50000"/>
                  </a:schemeClr>
                </a:solidFill>
              </a:rPr>
              <a:t>di </a:t>
            </a:r>
            <a:r>
              <a:rPr lang="it-IT" dirty="0" err="1" smtClean="0">
                <a:solidFill>
                  <a:schemeClr val="tx2">
                    <a:lumMod val="50000"/>
                  </a:schemeClr>
                </a:solidFill>
              </a:rPr>
              <a:t>Consip</a:t>
            </a:r>
            <a:r>
              <a:rPr lang="it-IT" dirty="0" smtClean="0">
                <a:solidFill>
                  <a:schemeClr val="tx2">
                    <a:lumMod val="50000"/>
                  </a:schemeClr>
                </a:solidFill>
              </a:rPr>
              <a:t>: all’interno </a:t>
            </a:r>
            <a:r>
              <a:rPr lang="it-IT" dirty="0">
                <a:solidFill>
                  <a:schemeClr val="tx2">
                    <a:lumMod val="50000"/>
                  </a:schemeClr>
                </a:solidFill>
              </a:rPr>
              <a:t>del quale i fornitori abilitati offrono i propri beni e servizi alle Pubbliche Amministrazioni che effettuano acquisti mediante “</a:t>
            </a:r>
            <a:r>
              <a:rPr lang="it-IT" b="1" dirty="0">
                <a:solidFill>
                  <a:schemeClr val="tx2">
                    <a:lumMod val="50000"/>
                  </a:schemeClr>
                </a:solidFill>
              </a:rPr>
              <a:t>ordini diretti a catalogo</a:t>
            </a:r>
            <a:r>
              <a:rPr lang="it-IT" dirty="0">
                <a:solidFill>
                  <a:schemeClr val="tx2">
                    <a:lumMod val="50000"/>
                  </a:schemeClr>
                </a:solidFill>
              </a:rPr>
              <a:t>” o tramite “</a:t>
            </a:r>
            <a:r>
              <a:rPr lang="it-IT" b="1" dirty="0">
                <a:solidFill>
                  <a:schemeClr val="tx2">
                    <a:lumMod val="50000"/>
                  </a:schemeClr>
                </a:solidFill>
              </a:rPr>
              <a:t>richieste di offerta</a:t>
            </a:r>
            <a:r>
              <a:rPr lang="it-IT" dirty="0">
                <a:solidFill>
                  <a:schemeClr val="tx2">
                    <a:lumMod val="50000"/>
                  </a:schemeClr>
                </a:solidFill>
              </a:rPr>
              <a:t>”</a:t>
            </a:r>
          </a:p>
          <a:p>
            <a:endParaRPr lang="it-IT" dirty="0">
              <a:solidFill>
                <a:schemeClr val="tx2">
                  <a:lumMod val="50000"/>
                </a:schemeClr>
              </a:solidFill>
            </a:endParaRPr>
          </a:p>
          <a:p>
            <a:r>
              <a:rPr lang="it-IT" dirty="0">
                <a:solidFill>
                  <a:schemeClr val="tx2">
                    <a:lumMod val="50000"/>
                  </a:schemeClr>
                </a:solidFill>
              </a:rPr>
              <a:t>È utilizzabile solo per acquisti di </a:t>
            </a:r>
            <a:r>
              <a:rPr lang="it-IT" b="1" dirty="0">
                <a:solidFill>
                  <a:schemeClr val="tx2">
                    <a:lumMod val="50000"/>
                  </a:schemeClr>
                </a:solidFill>
              </a:rPr>
              <a:t>importo inferiore alla soglia comunitaria</a:t>
            </a:r>
          </a:p>
          <a:p>
            <a:endParaRPr lang="it-IT" dirty="0">
              <a:solidFill>
                <a:schemeClr val="tx2">
                  <a:lumMod val="50000"/>
                </a:schemeClr>
              </a:solidFill>
            </a:endParaRPr>
          </a:p>
          <a:p>
            <a:r>
              <a:rPr lang="it-IT" dirty="0">
                <a:solidFill>
                  <a:schemeClr val="tx2">
                    <a:lumMod val="50000"/>
                  </a:schemeClr>
                </a:solidFill>
              </a:rPr>
              <a:t>Nella piattaforma le imprese interessate possono abilitarsi per partecipare alle procedure di gara relativamente </a:t>
            </a:r>
            <a:r>
              <a:rPr lang="it-IT" b="1" dirty="0">
                <a:solidFill>
                  <a:schemeClr val="tx2">
                    <a:lumMod val="50000"/>
                  </a:schemeClr>
                </a:solidFill>
              </a:rPr>
              <a:t>ai lavori di manutenzione </a:t>
            </a:r>
            <a:r>
              <a:rPr lang="it-IT" dirty="0">
                <a:solidFill>
                  <a:schemeClr val="tx2">
                    <a:lumMod val="50000"/>
                  </a:schemeClr>
                </a:solidFill>
              </a:rPr>
              <a:t>per interventi d’importo inferiore </a:t>
            </a:r>
            <a:r>
              <a:rPr lang="it-IT" b="1" dirty="0">
                <a:solidFill>
                  <a:schemeClr val="tx2">
                    <a:lumMod val="50000"/>
                  </a:schemeClr>
                </a:solidFill>
              </a:rPr>
              <a:t>al milione di euro</a:t>
            </a:r>
          </a:p>
          <a:p>
            <a:endParaRPr lang="it-IT" dirty="0">
              <a:solidFill>
                <a:schemeClr val="tx2">
                  <a:lumMod val="50000"/>
                </a:schemeClr>
              </a:solidFill>
            </a:endParaRPr>
          </a:p>
          <a:p>
            <a:r>
              <a:rPr lang="it-IT" dirty="0" smtClean="0">
                <a:solidFill>
                  <a:schemeClr val="tx2">
                    <a:lumMod val="50000"/>
                  </a:schemeClr>
                </a:solidFill>
              </a:rPr>
              <a:t>Rilievo specifico rispetto a determinate categorie di lavori: </a:t>
            </a:r>
            <a:r>
              <a:rPr lang="it-IT" dirty="0">
                <a:solidFill>
                  <a:schemeClr val="tx2">
                    <a:lumMod val="50000"/>
                  </a:schemeClr>
                </a:solidFill>
              </a:rPr>
              <a:t>edili, impianti, idraulici, marittimi e reti a gas, stradali, ferroviari ed aerei, beni del patrimonio culturale, ambiente e territorio, opere specializzate come lavori in terra, segnaletica stradale non luminosa etc.</a:t>
            </a:r>
          </a:p>
          <a:p>
            <a:endParaRPr lang="it-IT" dirty="0" smtClean="0"/>
          </a:p>
          <a:p>
            <a:endParaRPr lang="it-IT" dirty="0"/>
          </a:p>
          <a:p>
            <a:endParaRPr lang="it-IT" dirty="0"/>
          </a:p>
        </p:txBody>
      </p:sp>
    </p:spTree>
    <p:extLst>
      <p:ext uri="{BB962C8B-B14F-4D97-AF65-F5344CB8AC3E}">
        <p14:creationId xmlns:p14="http://schemas.microsoft.com/office/powerpoint/2010/main" val="1897810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Il </a:t>
            </a:r>
            <a:r>
              <a:rPr lang="it-IT" dirty="0" smtClean="0"/>
              <a:t>Mercato elettronico della P.A. </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7" name="CasellaDiTesto 6"/>
          <p:cNvSpPr txBox="1"/>
          <p:nvPr/>
        </p:nvSpPr>
        <p:spPr>
          <a:xfrm>
            <a:off x="396043" y="1556607"/>
            <a:ext cx="11567207" cy="3970318"/>
          </a:xfrm>
          <a:prstGeom prst="rect">
            <a:avLst/>
          </a:prstGeom>
          <a:noFill/>
        </p:spPr>
        <p:txBody>
          <a:bodyPr wrap="square" rtlCol="0">
            <a:spAutoFit/>
          </a:bodyPr>
          <a:lstStyle/>
          <a:p>
            <a:r>
              <a:rPr lang="it-IT" dirty="0" smtClean="0">
                <a:solidFill>
                  <a:schemeClr val="tx2">
                    <a:lumMod val="50000"/>
                  </a:schemeClr>
                </a:solidFill>
              </a:rPr>
              <a:t>Vantaggi per la P.A. </a:t>
            </a:r>
          </a:p>
          <a:p>
            <a:pPr marL="285750" indent="-285750">
              <a:buFontTx/>
              <a:buChar char="-"/>
            </a:pPr>
            <a:r>
              <a:rPr lang="it-IT" dirty="0" smtClean="0">
                <a:solidFill>
                  <a:schemeClr val="tx2">
                    <a:lumMod val="50000"/>
                  </a:schemeClr>
                </a:solidFill>
              </a:rPr>
              <a:t>Riduzione delle tempistiche d’acquisto</a:t>
            </a:r>
          </a:p>
          <a:p>
            <a:pPr marL="285750" indent="-285750">
              <a:buFontTx/>
              <a:buChar char="-"/>
            </a:pPr>
            <a:r>
              <a:rPr lang="it-IT" dirty="0" smtClean="0">
                <a:solidFill>
                  <a:schemeClr val="tx2">
                    <a:lumMod val="50000"/>
                  </a:schemeClr>
                </a:solidFill>
              </a:rPr>
              <a:t>Accessibilità a platea amplissima di fornitori con standard di affidabilità comprovati</a:t>
            </a:r>
          </a:p>
          <a:p>
            <a:pPr marL="285750" indent="-285750">
              <a:buFontTx/>
              <a:buChar char="-"/>
            </a:pPr>
            <a:r>
              <a:rPr lang="it-IT" dirty="0" smtClean="0">
                <a:solidFill>
                  <a:schemeClr val="tx2">
                    <a:lumMod val="50000"/>
                  </a:schemeClr>
                </a:solidFill>
              </a:rPr>
              <a:t>Immediatezza nel confronto comparativo fra i prodotti </a:t>
            </a:r>
          </a:p>
          <a:p>
            <a:pPr marL="285750" indent="-285750">
              <a:buFontTx/>
              <a:buChar char="-"/>
            </a:pPr>
            <a:r>
              <a:rPr lang="it-IT" dirty="0" smtClean="0">
                <a:solidFill>
                  <a:schemeClr val="tx2">
                    <a:lumMod val="50000"/>
                  </a:schemeClr>
                </a:solidFill>
              </a:rPr>
              <a:t>Tracciabilità elettronica acquisti</a:t>
            </a:r>
          </a:p>
          <a:p>
            <a:pPr marL="285750" indent="-285750">
              <a:buFontTx/>
              <a:buChar char="-"/>
            </a:pPr>
            <a:r>
              <a:rPr lang="it-IT" dirty="0" smtClean="0">
                <a:solidFill>
                  <a:schemeClr val="tx2">
                    <a:lumMod val="50000"/>
                  </a:schemeClr>
                </a:solidFill>
              </a:rPr>
              <a:t>Negoziazione diretta con operatori qualificati</a:t>
            </a:r>
          </a:p>
          <a:p>
            <a:pPr marL="285750" indent="-285750">
              <a:buFontTx/>
              <a:buChar char="-"/>
            </a:pPr>
            <a:endParaRPr lang="it-IT" dirty="0">
              <a:solidFill>
                <a:schemeClr val="tx2">
                  <a:lumMod val="50000"/>
                </a:schemeClr>
              </a:solidFill>
            </a:endParaRPr>
          </a:p>
          <a:p>
            <a:r>
              <a:rPr lang="it-IT" dirty="0" smtClean="0">
                <a:solidFill>
                  <a:schemeClr val="tx2">
                    <a:lumMod val="50000"/>
                  </a:schemeClr>
                </a:solidFill>
              </a:rPr>
              <a:t>Vantaggi per le imprese</a:t>
            </a:r>
          </a:p>
          <a:p>
            <a:pPr marL="285750" indent="-285750">
              <a:buFontTx/>
              <a:buChar char="-"/>
            </a:pPr>
            <a:r>
              <a:rPr lang="it-IT" dirty="0" smtClean="0">
                <a:solidFill>
                  <a:schemeClr val="tx2">
                    <a:lumMod val="50000"/>
                  </a:schemeClr>
                </a:solidFill>
              </a:rPr>
              <a:t>Maggior visibilità dei propri prodotti</a:t>
            </a:r>
          </a:p>
          <a:p>
            <a:pPr marL="285750" indent="-285750">
              <a:buFontTx/>
              <a:buChar char="-"/>
            </a:pPr>
            <a:r>
              <a:rPr lang="it-IT" dirty="0" smtClean="0">
                <a:solidFill>
                  <a:schemeClr val="tx2">
                    <a:lumMod val="50000"/>
                  </a:schemeClr>
                </a:solidFill>
              </a:rPr>
              <a:t>Ottimizzazione dei costi di intermediazione commerciale</a:t>
            </a:r>
          </a:p>
          <a:p>
            <a:pPr marL="285750" indent="-285750">
              <a:buFontTx/>
              <a:buChar char="-"/>
            </a:pPr>
            <a:r>
              <a:rPr lang="it-IT" dirty="0" smtClean="0">
                <a:solidFill>
                  <a:schemeClr val="tx2">
                    <a:lumMod val="50000"/>
                  </a:schemeClr>
                </a:solidFill>
              </a:rPr>
              <a:t>Visibilità e competitività nei mercati locali</a:t>
            </a:r>
            <a:endParaRPr lang="it-IT" dirty="0">
              <a:solidFill>
                <a:schemeClr val="tx2">
                  <a:lumMod val="50000"/>
                </a:schemeClr>
              </a:solidFill>
            </a:endParaRPr>
          </a:p>
          <a:p>
            <a:endParaRPr lang="it-IT" dirty="0" smtClean="0"/>
          </a:p>
          <a:p>
            <a:endParaRPr lang="it-IT" dirty="0"/>
          </a:p>
          <a:p>
            <a:endParaRPr lang="it-IT" dirty="0"/>
          </a:p>
        </p:txBody>
      </p:sp>
    </p:spTree>
    <p:extLst>
      <p:ext uri="{BB962C8B-B14F-4D97-AF65-F5344CB8AC3E}">
        <p14:creationId xmlns:p14="http://schemas.microsoft.com/office/powerpoint/2010/main" val="3164788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Gli affidamenti sotto soglia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349645" y="1671876"/>
            <a:ext cx="11504031" cy="5291947"/>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graphicFrame>
        <p:nvGraphicFramePr>
          <p:cNvPr id="8" name="Oggetto 7"/>
          <p:cNvGraphicFramePr>
            <a:graphicFrameLocks noChangeAspect="1"/>
          </p:cNvGraphicFramePr>
          <p:nvPr>
            <p:extLst>
              <p:ext uri="{D42A27DB-BD31-4B8C-83A1-F6EECF244321}">
                <p14:modId xmlns:p14="http://schemas.microsoft.com/office/powerpoint/2010/main" val="1125594550"/>
              </p:ext>
            </p:extLst>
          </p:nvPr>
        </p:nvGraphicFramePr>
        <p:xfrm>
          <a:off x="136567" y="1819574"/>
          <a:ext cx="11935937" cy="4092847"/>
        </p:xfrm>
        <a:graphic>
          <a:graphicData uri="http://schemas.openxmlformats.org/presentationml/2006/ole">
            <mc:AlternateContent xmlns:mc="http://schemas.openxmlformats.org/markup-compatibility/2006">
              <mc:Choice xmlns:v="urn:schemas-microsoft-com:vml" Requires="v">
                <p:oleObj spid="_x0000_s2062" name="Documento" r:id="rId3" imgW="9220200" imgH="2997200" progId="Word.Document.12">
                  <p:embed/>
                </p:oleObj>
              </mc:Choice>
              <mc:Fallback>
                <p:oleObj name="Documento" r:id="rId3" imgW="9220200" imgH="2997200" progId="Word.Document.12">
                  <p:embed/>
                  <p:pic>
                    <p:nvPicPr>
                      <p:cNvPr id="0" name=""/>
                      <p:cNvPicPr/>
                      <p:nvPr/>
                    </p:nvPicPr>
                    <p:blipFill>
                      <a:blip r:embed="rId4"/>
                      <a:stretch>
                        <a:fillRect/>
                      </a:stretch>
                    </p:blipFill>
                    <p:spPr>
                      <a:xfrm>
                        <a:off x="136567" y="1819574"/>
                        <a:ext cx="11935937" cy="4092847"/>
                      </a:xfrm>
                      <a:prstGeom prst="rect">
                        <a:avLst/>
                      </a:prstGeom>
                    </p:spPr>
                  </p:pic>
                </p:oleObj>
              </mc:Fallback>
            </mc:AlternateContent>
          </a:graphicData>
        </a:graphic>
      </p:graphicFrame>
    </p:spTree>
    <p:extLst>
      <p:ext uri="{BB962C8B-B14F-4D97-AF65-F5344CB8AC3E}">
        <p14:creationId xmlns:p14="http://schemas.microsoft.com/office/powerpoint/2010/main" val="688165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Gli affidamenti sotto soglia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349645" y="1671876"/>
            <a:ext cx="11504031" cy="5291947"/>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smtClean="0"/>
              <a:t>Linee</a:t>
            </a:r>
            <a:endParaRPr lang="it-IT" dirty="0"/>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7" name="CasellaDiTesto 6"/>
          <p:cNvSpPr txBox="1"/>
          <p:nvPr/>
        </p:nvSpPr>
        <p:spPr>
          <a:xfrm>
            <a:off x="3375603" y="3252851"/>
            <a:ext cx="5180425" cy="584776"/>
          </a:xfrm>
          <a:prstGeom prst="rect">
            <a:avLst/>
          </a:prstGeom>
          <a:noFill/>
        </p:spPr>
        <p:txBody>
          <a:bodyPr wrap="none" rtlCol="0">
            <a:spAutoFit/>
          </a:bodyPr>
          <a:lstStyle/>
          <a:p>
            <a:r>
              <a:rPr lang="it-IT" sz="3200" dirty="0" smtClean="0">
                <a:solidFill>
                  <a:srgbClr val="181717"/>
                </a:solidFill>
              </a:rPr>
              <a:t>Linee Guida n. 4 dell’ANAC</a:t>
            </a:r>
            <a:endParaRPr lang="it-IT" sz="3200" dirty="0">
              <a:solidFill>
                <a:srgbClr val="181717"/>
              </a:solidFill>
            </a:endParaRPr>
          </a:p>
        </p:txBody>
      </p:sp>
    </p:spTree>
    <p:extLst>
      <p:ext uri="{BB962C8B-B14F-4D97-AF65-F5344CB8AC3E}">
        <p14:creationId xmlns:p14="http://schemas.microsoft.com/office/powerpoint/2010/main" val="945603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Gli affidamenti sotto soglia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464050" y="3105835"/>
            <a:ext cx="8679950" cy="369332"/>
          </a:xfrm>
          <a:prstGeom prst="rect">
            <a:avLst/>
          </a:prstGeom>
        </p:spPr>
        <p:txBody>
          <a:bodyPr wrap="square">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graphicFrame>
        <p:nvGraphicFramePr>
          <p:cNvPr id="9" name="Oggetto 8"/>
          <p:cNvGraphicFramePr>
            <a:graphicFrameLocks noChangeAspect="1"/>
          </p:cNvGraphicFramePr>
          <p:nvPr>
            <p:extLst>
              <p:ext uri="{D42A27DB-BD31-4B8C-83A1-F6EECF244321}">
                <p14:modId xmlns:p14="http://schemas.microsoft.com/office/powerpoint/2010/main" val="3170388108"/>
              </p:ext>
            </p:extLst>
          </p:nvPr>
        </p:nvGraphicFramePr>
        <p:xfrm>
          <a:off x="-1175899" y="2837858"/>
          <a:ext cx="14091671" cy="2678582"/>
        </p:xfrm>
        <a:graphic>
          <a:graphicData uri="http://schemas.openxmlformats.org/presentationml/2006/ole">
            <mc:AlternateContent xmlns:mc="http://schemas.openxmlformats.org/markup-compatibility/2006">
              <mc:Choice xmlns:v="urn:schemas-microsoft-com:vml" Requires="v">
                <p:oleObj spid="_x0000_s1038" name="Documento" r:id="rId3" imgW="9220200" imgH="1752600" progId="Word.Document.12">
                  <p:embed/>
                </p:oleObj>
              </mc:Choice>
              <mc:Fallback>
                <p:oleObj name="Documento" r:id="rId3" imgW="9220200" imgH="1752600" progId="Word.Document.12">
                  <p:embed/>
                  <p:pic>
                    <p:nvPicPr>
                      <p:cNvPr id="0" name=""/>
                      <p:cNvPicPr/>
                      <p:nvPr/>
                    </p:nvPicPr>
                    <p:blipFill>
                      <a:blip r:embed="rId4"/>
                      <a:stretch>
                        <a:fillRect/>
                      </a:stretch>
                    </p:blipFill>
                    <p:spPr>
                      <a:xfrm>
                        <a:off x="-1175899" y="2837858"/>
                        <a:ext cx="14091671" cy="2678582"/>
                      </a:xfrm>
                      <a:prstGeom prst="rect">
                        <a:avLst/>
                      </a:prstGeom>
                    </p:spPr>
                  </p:pic>
                </p:oleObj>
              </mc:Fallback>
            </mc:AlternateContent>
          </a:graphicData>
        </a:graphic>
      </p:graphicFrame>
      <p:sp>
        <p:nvSpPr>
          <p:cNvPr id="10" name="CasellaDiTesto 9"/>
          <p:cNvSpPr txBox="1"/>
          <p:nvPr/>
        </p:nvSpPr>
        <p:spPr>
          <a:xfrm>
            <a:off x="1352012" y="1570274"/>
            <a:ext cx="9491392" cy="1077218"/>
          </a:xfrm>
          <a:prstGeom prst="rect">
            <a:avLst/>
          </a:prstGeom>
          <a:noFill/>
        </p:spPr>
        <p:txBody>
          <a:bodyPr wrap="square" rtlCol="0">
            <a:spAutoFit/>
          </a:bodyPr>
          <a:lstStyle/>
          <a:p>
            <a:pPr algn="ctr"/>
            <a:r>
              <a:rPr lang="it-IT" sz="3200" b="1" dirty="0" smtClean="0">
                <a:solidFill>
                  <a:srgbClr val="222A35"/>
                </a:solidFill>
              </a:rPr>
              <a:t>Affidamenti diretti </a:t>
            </a:r>
            <a:endParaRPr lang="it-IT" sz="3200" dirty="0" smtClean="0">
              <a:solidFill>
                <a:srgbClr val="222A35"/>
              </a:solidFill>
            </a:endParaRPr>
          </a:p>
          <a:p>
            <a:pPr algn="ctr"/>
            <a:r>
              <a:rPr lang="it-IT" sz="3200" dirty="0" smtClean="0">
                <a:solidFill>
                  <a:srgbClr val="222A35"/>
                </a:solidFill>
              </a:rPr>
              <a:t>Senza consultazione operatori economici</a:t>
            </a:r>
            <a:endParaRPr lang="it-IT" sz="3200" dirty="0">
              <a:solidFill>
                <a:srgbClr val="222A35"/>
              </a:solidFill>
            </a:endParaRPr>
          </a:p>
        </p:txBody>
      </p:sp>
    </p:spTree>
    <p:extLst>
      <p:ext uri="{BB962C8B-B14F-4D97-AF65-F5344CB8AC3E}">
        <p14:creationId xmlns:p14="http://schemas.microsoft.com/office/powerpoint/2010/main" val="1861581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Gli affidamenti sotto soglia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352012" y="1570274"/>
            <a:ext cx="9491392" cy="584776"/>
          </a:xfrm>
          <a:prstGeom prst="rect">
            <a:avLst/>
          </a:prstGeom>
          <a:noFill/>
        </p:spPr>
        <p:txBody>
          <a:bodyPr wrap="square" rtlCol="0">
            <a:spAutoFit/>
          </a:bodyPr>
          <a:lstStyle/>
          <a:p>
            <a:pPr algn="ctr"/>
            <a:r>
              <a:rPr lang="it-IT" sz="3200" b="1" dirty="0" smtClean="0">
                <a:solidFill>
                  <a:srgbClr val="222A35"/>
                </a:solidFill>
              </a:rPr>
              <a:t>Procedura negoziata</a:t>
            </a:r>
            <a:endParaRPr lang="it-IT" sz="3200" dirty="0">
              <a:solidFill>
                <a:srgbClr val="222A35"/>
              </a:solidFill>
            </a:endParaRPr>
          </a:p>
        </p:txBody>
      </p:sp>
      <p:graphicFrame>
        <p:nvGraphicFramePr>
          <p:cNvPr id="12" name="Oggetto 11"/>
          <p:cNvGraphicFramePr>
            <a:graphicFrameLocks noChangeAspect="1"/>
          </p:cNvGraphicFramePr>
          <p:nvPr>
            <p:extLst>
              <p:ext uri="{D42A27DB-BD31-4B8C-83A1-F6EECF244321}">
                <p14:modId xmlns:p14="http://schemas.microsoft.com/office/powerpoint/2010/main" val="3085944058"/>
              </p:ext>
            </p:extLst>
          </p:nvPr>
        </p:nvGraphicFramePr>
        <p:xfrm>
          <a:off x="355074" y="2280310"/>
          <a:ext cx="11635490" cy="3522875"/>
        </p:xfrm>
        <a:graphic>
          <a:graphicData uri="http://schemas.openxmlformats.org/presentationml/2006/ole">
            <mc:AlternateContent xmlns:mc="http://schemas.openxmlformats.org/markup-compatibility/2006">
              <mc:Choice xmlns:v="urn:schemas-microsoft-com:vml" Requires="v">
                <p:oleObj spid="_x0000_s3085" name="Documento" r:id="rId3" imgW="9131300" imgH="2120900" progId="Word.Document.12">
                  <p:embed/>
                </p:oleObj>
              </mc:Choice>
              <mc:Fallback>
                <p:oleObj name="Documento" r:id="rId3" imgW="9131300" imgH="2120900" progId="Word.Document.12">
                  <p:embed/>
                  <p:pic>
                    <p:nvPicPr>
                      <p:cNvPr id="0" name=""/>
                      <p:cNvPicPr/>
                      <p:nvPr/>
                    </p:nvPicPr>
                    <p:blipFill>
                      <a:blip r:embed="rId4"/>
                      <a:stretch>
                        <a:fillRect/>
                      </a:stretch>
                    </p:blipFill>
                    <p:spPr>
                      <a:xfrm>
                        <a:off x="355074" y="2280310"/>
                        <a:ext cx="11635490" cy="3522875"/>
                      </a:xfrm>
                      <a:prstGeom prst="rect">
                        <a:avLst/>
                      </a:prstGeom>
                    </p:spPr>
                  </p:pic>
                </p:oleObj>
              </mc:Fallback>
            </mc:AlternateContent>
          </a:graphicData>
        </a:graphic>
      </p:graphicFrame>
    </p:spTree>
    <p:extLst>
      <p:ext uri="{BB962C8B-B14F-4D97-AF65-F5344CB8AC3E}">
        <p14:creationId xmlns:p14="http://schemas.microsoft.com/office/powerpoint/2010/main" val="1582248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Gli affidamenti sotto soglia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91193" y="1570274"/>
            <a:ext cx="11826683" cy="4308871"/>
          </a:xfrm>
          <a:prstGeom prst="rect">
            <a:avLst/>
          </a:prstGeom>
          <a:noFill/>
        </p:spPr>
        <p:txBody>
          <a:bodyPr wrap="square" rtlCol="0">
            <a:spAutoFit/>
          </a:bodyPr>
          <a:lstStyle/>
          <a:p>
            <a:r>
              <a:rPr lang="it-IT" sz="2200" b="1" dirty="0" smtClean="0">
                <a:solidFill>
                  <a:srgbClr val="222A35"/>
                </a:solidFill>
              </a:rPr>
              <a:t>Regole </a:t>
            </a:r>
            <a:r>
              <a:rPr lang="it-IT" sz="2200" b="1" dirty="0">
                <a:solidFill>
                  <a:srgbClr val="222A35"/>
                </a:solidFill>
              </a:rPr>
              <a:t>valide fino al 30 giugno 2023</a:t>
            </a:r>
            <a:r>
              <a:rPr lang="it-IT" sz="2200" dirty="0">
                <a:solidFill>
                  <a:srgbClr val="222A35"/>
                </a:solidFill>
              </a:rPr>
              <a:t>:</a:t>
            </a:r>
          </a:p>
          <a:p>
            <a:pPr marL="342900" lvl="0" indent="-342900">
              <a:buFontTx/>
              <a:buChar char="-"/>
            </a:pPr>
            <a:r>
              <a:rPr lang="it-IT" sz="2200" dirty="0" smtClean="0">
                <a:solidFill>
                  <a:srgbClr val="222A35"/>
                </a:solidFill>
              </a:rPr>
              <a:t>i </a:t>
            </a:r>
            <a:r>
              <a:rPr lang="it-IT" sz="2200" dirty="0">
                <a:solidFill>
                  <a:srgbClr val="222A35"/>
                </a:solidFill>
              </a:rPr>
              <a:t>termini massimi di 2/4 mesi di durata del procedimento</a:t>
            </a:r>
            <a:r>
              <a:rPr lang="it-IT" sz="2200" dirty="0" smtClean="0">
                <a:solidFill>
                  <a:srgbClr val="222A35"/>
                </a:solidFill>
              </a:rPr>
              <a:t>;</a:t>
            </a:r>
          </a:p>
          <a:p>
            <a:pPr marL="342900" lvl="0" indent="-342900">
              <a:buFontTx/>
              <a:buChar char="-"/>
            </a:pPr>
            <a:r>
              <a:rPr lang="it-IT" sz="2200" dirty="0" smtClean="0">
                <a:solidFill>
                  <a:srgbClr val="222A35"/>
                </a:solidFill>
              </a:rPr>
              <a:t> il </a:t>
            </a:r>
            <a:r>
              <a:rPr lang="it-IT" sz="2200" dirty="0">
                <a:solidFill>
                  <a:srgbClr val="222A35"/>
                </a:solidFill>
              </a:rPr>
              <a:t>rispetto del principio di rotazione degli affidamenti e degli inviti e del principio di diversa dislocazione territoriale delle imprese invitate</a:t>
            </a:r>
            <a:r>
              <a:rPr lang="it-IT" sz="2200" dirty="0" smtClean="0">
                <a:solidFill>
                  <a:srgbClr val="222A35"/>
                </a:solidFill>
              </a:rPr>
              <a:t>;</a:t>
            </a:r>
          </a:p>
          <a:p>
            <a:pPr marL="342900" lvl="0" indent="-342900">
              <a:buFontTx/>
              <a:buChar char="-"/>
            </a:pPr>
            <a:r>
              <a:rPr lang="it-IT" sz="2200" dirty="0" smtClean="0">
                <a:solidFill>
                  <a:srgbClr val="222A35"/>
                </a:solidFill>
              </a:rPr>
              <a:t>la </a:t>
            </a:r>
            <a:r>
              <a:rPr lang="it-IT" sz="2200" dirty="0">
                <a:solidFill>
                  <a:srgbClr val="222A35"/>
                </a:solidFill>
              </a:rPr>
              <a:t>libera scelta tra il criterio dell’offerta economicamente più vantaggiosa ovvero del minor </a:t>
            </a:r>
            <a:r>
              <a:rPr lang="it-IT" sz="2200" dirty="0" smtClean="0">
                <a:solidFill>
                  <a:srgbClr val="222A35"/>
                </a:solidFill>
              </a:rPr>
              <a:t>prezzo;</a:t>
            </a:r>
            <a:endParaRPr lang="it-IT" sz="2200" dirty="0">
              <a:solidFill>
                <a:srgbClr val="222A35"/>
              </a:solidFill>
            </a:endParaRPr>
          </a:p>
          <a:p>
            <a:pPr marL="342900" lvl="0" indent="-342900">
              <a:buFontTx/>
              <a:buChar char="-"/>
            </a:pPr>
            <a:r>
              <a:rPr lang="it-IT" sz="2200" dirty="0" smtClean="0">
                <a:solidFill>
                  <a:srgbClr val="222A35"/>
                </a:solidFill>
              </a:rPr>
              <a:t>esclusione </a:t>
            </a:r>
            <a:r>
              <a:rPr lang="it-IT" sz="2200" dirty="0">
                <a:solidFill>
                  <a:srgbClr val="222A35"/>
                </a:solidFill>
              </a:rPr>
              <a:t>automatica delle offerte presuntivamente anomale in presenza di almeno 5 offerte ammesse, quando il criterio è quello del minor prezzo;</a:t>
            </a:r>
          </a:p>
          <a:p>
            <a:pPr marL="342900" lvl="0" indent="-342900">
              <a:buFontTx/>
              <a:buChar char="-"/>
            </a:pPr>
            <a:r>
              <a:rPr lang="it-IT" sz="2200" dirty="0" smtClean="0">
                <a:solidFill>
                  <a:srgbClr val="222A35"/>
                </a:solidFill>
              </a:rPr>
              <a:t>cauzione </a:t>
            </a:r>
            <a:r>
              <a:rPr lang="it-IT" sz="2200" dirty="0">
                <a:solidFill>
                  <a:srgbClr val="222A35"/>
                </a:solidFill>
              </a:rPr>
              <a:t>provvisoria non necessaria</a:t>
            </a:r>
            <a:r>
              <a:rPr lang="it-IT" sz="2200" dirty="0" smtClean="0">
                <a:solidFill>
                  <a:srgbClr val="222A35"/>
                </a:solidFill>
              </a:rPr>
              <a:t>;</a:t>
            </a:r>
          </a:p>
          <a:p>
            <a:pPr marL="342900" lvl="0" indent="-342900">
              <a:buFontTx/>
              <a:buChar char="-"/>
            </a:pPr>
            <a:r>
              <a:rPr lang="it-IT" sz="2200" dirty="0" smtClean="0">
                <a:solidFill>
                  <a:srgbClr val="222A35"/>
                </a:solidFill>
              </a:rPr>
              <a:t>l’obbligatorietà </a:t>
            </a:r>
            <a:r>
              <a:rPr lang="it-IT" sz="2200" dirty="0">
                <a:solidFill>
                  <a:srgbClr val="222A35"/>
                </a:solidFill>
              </a:rPr>
              <a:t>dell’inserimento di clausole sociali volte a promuovere la stabilità occupazionale del personale impiegato</a:t>
            </a:r>
          </a:p>
          <a:p>
            <a:pPr algn="ctr"/>
            <a:endParaRPr lang="it-IT" sz="3200" dirty="0">
              <a:solidFill>
                <a:srgbClr val="222A35"/>
              </a:solidFill>
            </a:endParaRPr>
          </a:p>
        </p:txBody>
      </p:sp>
    </p:spTree>
    <p:extLst>
      <p:ext uri="{BB962C8B-B14F-4D97-AF65-F5344CB8AC3E}">
        <p14:creationId xmlns:p14="http://schemas.microsoft.com/office/powerpoint/2010/main" val="3206476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Gli affidamenti sotto soglia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91193" y="1570274"/>
            <a:ext cx="11826683" cy="5324534"/>
          </a:xfrm>
          <a:prstGeom prst="rect">
            <a:avLst/>
          </a:prstGeom>
          <a:noFill/>
        </p:spPr>
        <p:txBody>
          <a:bodyPr wrap="square" rtlCol="0">
            <a:spAutoFit/>
          </a:bodyPr>
          <a:lstStyle/>
          <a:p>
            <a:pPr algn="ctr"/>
            <a:r>
              <a:rPr lang="it-IT" sz="2200" b="1" dirty="0" smtClean="0">
                <a:solidFill>
                  <a:srgbClr val="222A35"/>
                </a:solidFill>
              </a:rPr>
              <a:t>Affidamento diretto “puro” e “mediato”</a:t>
            </a:r>
          </a:p>
          <a:p>
            <a:endParaRPr lang="it-IT" sz="2200" b="1" dirty="0">
              <a:solidFill>
                <a:srgbClr val="222A35"/>
              </a:solidFill>
            </a:endParaRPr>
          </a:p>
          <a:p>
            <a:r>
              <a:rPr lang="it-IT" sz="2200" b="1" dirty="0" smtClean="0">
                <a:solidFill>
                  <a:srgbClr val="222A35"/>
                </a:solidFill>
              </a:rPr>
              <a:t>PURO: </a:t>
            </a:r>
            <a:r>
              <a:rPr lang="it-IT" sz="2200" dirty="0" smtClean="0">
                <a:solidFill>
                  <a:srgbClr val="222A35"/>
                </a:solidFill>
              </a:rPr>
              <a:t>non è prevista la consultazione di operatori economici, perché la S.A. contratta con l’unico operatore interpellato. La trattativa è nella discrezionalità dell’Amministrazione (es. consultazione listini prezzi, affidamenti già disposti, ecc.)</a:t>
            </a:r>
          </a:p>
          <a:p>
            <a:endParaRPr lang="it-IT" sz="2200" b="1" dirty="0">
              <a:solidFill>
                <a:srgbClr val="222A35"/>
              </a:solidFill>
            </a:endParaRPr>
          </a:p>
          <a:p>
            <a:r>
              <a:rPr lang="it-IT" sz="2200" b="1" dirty="0" smtClean="0">
                <a:solidFill>
                  <a:srgbClr val="222A35"/>
                </a:solidFill>
              </a:rPr>
              <a:t>MEDIATO: </a:t>
            </a:r>
            <a:r>
              <a:rPr lang="it-IT" sz="2200" dirty="0" smtClean="0">
                <a:solidFill>
                  <a:srgbClr val="222A35"/>
                </a:solidFill>
              </a:rPr>
              <a:t>la S.A. contatta più operatori economici, ma non è previsto un criterio di aggiudicazione in senso stretto. La scelta degli operatori è rimessa alla discrezionalità, ma l’affidamento resta diretto</a:t>
            </a:r>
          </a:p>
          <a:p>
            <a:endParaRPr lang="it-IT" sz="2200" dirty="0">
              <a:solidFill>
                <a:srgbClr val="222A35"/>
              </a:solidFill>
            </a:endParaRPr>
          </a:p>
          <a:p>
            <a:r>
              <a:rPr lang="it-IT" sz="2200" dirty="0" smtClean="0">
                <a:solidFill>
                  <a:srgbClr val="222A35"/>
                </a:solidFill>
              </a:rPr>
              <a:t>In entrambi i casi, le differenze sono apprezzabili in rapporto alla procedura negoziata che risponde ad un iter procedimentale predefinito dal Codice. </a:t>
            </a:r>
          </a:p>
          <a:p>
            <a:endParaRPr lang="it-IT" sz="2200" b="1" dirty="0" smtClean="0">
              <a:solidFill>
                <a:srgbClr val="222A35"/>
              </a:solidFill>
            </a:endParaRPr>
          </a:p>
          <a:p>
            <a:endParaRPr lang="it-IT" sz="2200" dirty="0">
              <a:solidFill>
                <a:srgbClr val="222A35"/>
              </a:solidFill>
            </a:endParaRPr>
          </a:p>
          <a:p>
            <a:pPr algn="ctr"/>
            <a:endParaRPr lang="it-IT" sz="3200" dirty="0">
              <a:solidFill>
                <a:srgbClr val="222A35"/>
              </a:solidFill>
            </a:endParaRPr>
          </a:p>
        </p:txBody>
      </p:sp>
    </p:spTree>
    <p:extLst>
      <p:ext uri="{BB962C8B-B14F-4D97-AF65-F5344CB8AC3E}">
        <p14:creationId xmlns:p14="http://schemas.microsoft.com/office/powerpoint/2010/main" val="1557959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Gli affidamenti sotto soglia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91193" y="1570274"/>
            <a:ext cx="11826683" cy="3693319"/>
          </a:xfrm>
          <a:prstGeom prst="rect">
            <a:avLst/>
          </a:prstGeom>
          <a:noFill/>
        </p:spPr>
        <p:txBody>
          <a:bodyPr wrap="square" rtlCol="0">
            <a:spAutoFit/>
          </a:bodyPr>
          <a:lstStyle/>
          <a:p>
            <a:r>
              <a:rPr lang="it-IT" sz="2200" b="1" dirty="0" smtClean="0">
                <a:solidFill>
                  <a:srgbClr val="222A35"/>
                </a:solidFill>
              </a:rPr>
              <a:t>Affidamenti diretti: restano fermi gli obblighi di cui all’art. 30 del Codice</a:t>
            </a:r>
          </a:p>
          <a:p>
            <a:endParaRPr lang="it-IT" sz="2200" b="1" dirty="0" smtClean="0">
              <a:solidFill>
                <a:srgbClr val="222A35"/>
              </a:solidFill>
            </a:endParaRPr>
          </a:p>
          <a:p>
            <a:endParaRPr lang="it-IT" sz="2200" dirty="0">
              <a:solidFill>
                <a:srgbClr val="222A35"/>
              </a:solidFill>
            </a:endParaRPr>
          </a:p>
          <a:p>
            <a:pPr algn="just"/>
            <a:r>
              <a:rPr lang="it-IT" sz="2400" dirty="0">
                <a:solidFill>
                  <a:srgbClr val="222A35"/>
                </a:solidFill>
              </a:rPr>
              <a:t>in caso di consultazione di più operatori economici, i principi di </a:t>
            </a:r>
            <a:r>
              <a:rPr lang="it-IT" sz="2400" b="1" dirty="0">
                <a:solidFill>
                  <a:srgbClr val="222A35"/>
                </a:solidFill>
              </a:rPr>
              <a:t>libera concorrenza</a:t>
            </a:r>
            <a:r>
              <a:rPr lang="it-IT" sz="2400" dirty="0">
                <a:solidFill>
                  <a:srgbClr val="222A35"/>
                </a:solidFill>
              </a:rPr>
              <a:t>, </a:t>
            </a:r>
            <a:r>
              <a:rPr lang="it-IT" sz="2400" b="1" dirty="0">
                <a:solidFill>
                  <a:srgbClr val="222A35"/>
                </a:solidFill>
              </a:rPr>
              <a:t>non discriminazione e trasparenza </a:t>
            </a:r>
            <a:r>
              <a:rPr lang="it-IT" sz="2400" dirty="0">
                <a:solidFill>
                  <a:srgbClr val="222A35"/>
                </a:solidFill>
              </a:rPr>
              <a:t>impongono alla stazione appaltante di predefinire e rendere noti a tutti i soggetti interessati tramite l’atto iniziale della procedura, oltre alle </a:t>
            </a:r>
            <a:r>
              <a:rPr lang="it-IT" sz="2400" b="1" dirty="0">
                <a:solidFill>
                  <a:srgbClr val="222A35"/>
                </a:solidFill>
              </a:rPr>
              <a:t>caratteristiche delle opere, dei beni, dei servizi </a:t>
            </a:r>
            <a:r>
              <a:rPr lang="it-IT" sz="2400" dirty="0">
                <a:solidFill>
                  <a:srgbClr val="222A35"/>
                </a:solidFill>
              </a:rPr>
              <a:t>che si intendono acquistare, </a:t>
            </a:r>
            <a:r>
              <a:rPr lang="it-IT" sz="2400" b="1" dirty="0">
                <a:solidFill>
                  <a:srgbClr val="222A35"/>
                </a:solidFill>
              </a:rPr>
              <a:t>l’importo massimo stimato </a:t>
            </a:r>
            <a:r>
              <a:rPr lang="it-IT" sz="2400" dirty="0">
                <a:solidFill>
                  <a:srgbClr val="222A35"/>
                </a:solidFill>
              </a:rPr>
              <a:t>dell’affidamento e i </a:t>
            </a:r>
            <a:r>
              <a:rPr lang="it-IT" sz="2400" b="1" dirty="0">
                <a:solidFill>
                  <a:srgbClr val="222A35"/>
                </a:solidFill>
              </a:rPr>
              <a:t>requisiti di partecipazione</a:t>
            </a:r>
            <a:r>
              <a:rPr lang="it-IT" sz="2400" dirty="0">
                <a:solidFill>
                  <a:srgbClr val="222A35"/>
                </a:solidFill>
              </a:rPr>
              <a:t>, anche i criteri per la selezione degli operatori economici e delle offerte </a:t>
            </a:r>
          </a:p>
        </p:txBody>
      </p:sp>
    </p:spTree>
    <p:extLst>
      <p:ext uri="{BB962C8B-B14F-4D97-AF65-F5344CB8AC3E}">
        <p14:creationId xmlns:p14="http://schemas.microsoft.com/office/powerpoint/2010/main" val="428270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Consultazioni preliminari di mercato</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848531" y="1598610"/>
            <a:ext cx="10497445"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sz="2400" dirty="0">
                <a:solidFill>
                  <a:srgbClr val="222A35"/>
                </a:solidFill>
              </a:rPr>
              <a:t>Strumento finalizzato all’ottimale preparazione dell’appalto e allo svolgimento della procedura, con finalità anche informativa degli appalti </a:t>
            </a:r>
            <a:r>
              <a:rPr lang="it-IT" sz="2400" dirty="0" smtClean="0">
                <a:solidFill>
                  <a:srgbClr val="222A35"/>
                </a:solidFill>
              </a:rPr>
              <a:t>programmati: si colloca dopo </a:t>
            </a:r>
            <a:r>
              <a:rPr lang="it-IT" sz="2400" dirty="0">
                <a:solidFill>
                  <a:srgbClr val="222A35"/>
                </a:solidFill>
              </a:rPr>
              <a:t>la programmazione degli </a:t>
            </a:r>
            <a:r>
              <a:rPr lang="it-IT" sz="2400" dirty="0" smtClean="0">
                <a:solidFill>
                  <a:srgbClr val="222A35"/>
                </a:solidFill>
              </a:rPr>
              <a:t>acquisti, ma a monte della procedura di gara</a:t>
            </a:r>
          </a:p>
          <a:p>
            <a:endParaRPr lang="it-IT" sz="2400" dirty="0" smtClean="0">
              <a:solidFill>
                <a:srgbClr val="222A35"/>
              </a:solidFill>
            </a:endParaRPr>
          </a:p>
          <a:p>
            <a:r>
              <a:rPr lang="it-IT" sz="2400" dirty="0">
                <a:solidFill>
                  <a:srgbClr val="222A35"/>
                </a:solidFill>
              </a:rPr>
              <a:t>Prima dell'avvio di una procedura di appalto, le amministrazioni aggiudicatrici possono svolgere consultazioni di mercato </a:t>
            </a:r>
            <a:r>
              <a:rPr lang="it-IT" sz="2400" b="1" dirty="0">
                <a:solidFill>
                  <a:srgbClr val="222A35"/>
                </a:solidFill>
              </a:rPr>
              <a:t>per la preparazione dell'appalto </a:t>
            </a:r>
            <a:r>
              <a:rPr lang="it-IT" sz="2400" dirty="0">
                <a:solidFill>
                  <a:srgbClr val="222A35"/>
                </a:solidFill>
              </a:rPr>
              <a:t>e per lo svolgimento della relativa procedura e </a:t>
            </a:r>
            <a:r>
              <a:rPr lang="it-IT" sz="2400" b="1" dirty="0">
                <a:solidFill>
                  <a:srgbClr val="222A35"/>
                </a:solidFill>
              </a:rPr>
              <a:t>per informare gli operatori </a:t>
            </a:r>
            <a:r>
              <a:rPr lang="it-IT" sz="2400" dirty="0">
                <a:solidFill>
                  <a:srgbClr val="222A35"/>
                </a:solidFill>
              </a:rPr>
              <a:t>economici degli appalti da esse programmati e dei requisiti relativi a questi </a:t>
            </a:r>
            <a:r>
              <a:rPr lang="it-IT" sz="2400" dirty="0" smtClean="0">
                <a:solidFill>
                  <a:srgbClr val="222A35"/>
                </a:solidFill>
              </a:rPr>
              <a:t>ultimi. A </a:t>
            </a:r>
            <a:r>
              <a:rPr lang="it-IT" sz="2400" dirty="0">
                <a:solidFill>
                  <a:srgbClr val="222A35"/>
                </a:solidFill>
              </a:rPr>
              <a:t>tal fine, possono acquisire consulenze, relazioni e altra documentazione tecnica da parte di esperti, </a:t>
            </a:r>
            <a:r>
              <a:rPr lang="it-IT" sz="2400" b="1" dirty="0">
                <a:solidFill>
                  <a:srgbClr val="222A35"/>
                </a:solidFill>
              </a:rPr>
              <a:t>partecipanti al mercato </a:t>
            </a:r>
            <a:r>
              <a:rPr lang="it-IT" sz="2400" dirty="0">
                <a:solidFill>
                  <a:srgbClr val="222A35"/>
                </a:solidFill>
              </a:rPr>
              <a:t>e autorità indipendenti</a:t>
            </a:r>
            <a:r>
              <a:rPr lang="it-IT" sz="2400" dirty="0" smtClean="0">
                <a:solidFill>
                  <a:srgbClr val="222A35"/>
                </a:solidFill>
              </a:rPr>
              <a:t>.</a:t>
            </a:r>
          </a:p>
          <a:p>
            <a:pPr marL="0" indent="0">
              <a:buNone/>
            </a:pPr>
            <a:endParaRPr lang="it-IT" dirty="0"/>
          </a:p>
          <a:p>
            <a:endParaRPr lang="it-IT" dirty="0"/>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8269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Gli affidamenti sotto soglia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91193" y="1570274"/>
            <a:ext cx="11826683" cy="4339650"/>
          </a:xfrm>
          <a:prstGeom prst="rect">
            <a:avLst/>
          </a:prstGeom>
          <a:noFill/>
        </p:spPr>
        <p:txBody>
          <a:bodyPr wrap="square" rtlCol="0">
            <a:spAutoFit/>
          </a:bodyPr>
          <a:lstStyle/>
          <a:p>
            <a:pPr algn="ctr"/>
            <a:r>
              <a:rPr lang="it-IT" sz="3200" b="1" dirty="0" smtClean="0">
                <a:solidFill>
                  <a:srgbClr val="222A35"/>
                </a:solidFill>
              </a:rPr>
              <a:t>IL PRINCIPIO DI ROTAZIONE</a:t>
            </a:r>
          </a:p>
          <a:p>
            <a:pPr algn="ctr"/>
            <a:endParaRPr lang="it-IT" sz="3200" b="1" dirty="0" smtClean="0">
              <a:solidFill>
                <a:srgbClr val="222A35"/>
              </a:solidFill>
            </a:endParaRPr>
          </a:p>
          <a:p>
            <a:pPr algn="just"/>
            <a:r>
              <a:rPr lang="it-IT" sz="2000" dirty="0" smtClean="0">
                <a:solidFill>
                  <a:srgbClr val="222A35"/>
                </a:solidFill>
              </a:rPr>
              <a:t>Espressivo delle esigenze di tutela della concorrenza, ha trovato una più compiuta definizione nell’art. 36 del Codice dei contratti pubblici grazie al decreto correttivo n. 56/2017 che lo declina in rapporto </a:t>
            </a:r>
            <a:r>
              <a:rPr lang="it-IT" sz="2000" u="sng" dirty="0" smtClean="0">
                <a:solidFill>
                  <a:srgbClr val="222A35"/>
                </a:solidFill>
              </a:rPr>
              <a:t>agli affidamenti e agli inviti</a:t>
            </a:r>
            <a:r>
              <a:rPr lang="it-IT" sz="2000" dirty="0" smtClean="0">
                <a:solidFill>
                  <a:srgbClr val="222A35"/>
                </a:solidFill>
              </a:rPr>
              <a:t>. </a:t>
            </a:r>
            <a:endParaRPr lang="it-IT" sz="2000" dirty="0">
              <a:solidFill>
                <a:srgbClr val="222A35"/>
              </a:solidFill>
            </a:endParaRPr>
          </a:p>
          <a:p>
            <a:pPr algn="just"/>
            <a:r>
              <a:rPr lang="it-IT" sz="2000" dirty="0" smtClean="0">
                <a:solidFill>
                  <a:srgbClr val="222A35"/>
                </a:solidFill>
              </a:rPr>
              <a:t>Finalizzato ad evitare il consolidamento dei rapporti fra una P.A. e un operatore: par condicio e avvicendamento</a:t>
            </a:r>
          </a:p>
          <a:p>
            <a:pPr algn="just"/>
            <a:endParaRPr lang="it-IT" sz="2000" dirty="0" smtClean="0">
              <a:solidFill>
                <a:srgbClr val="222A35"/>
              </a:solidFill>
            </a:endParaRPr>
          </a:p>
          <a:p>
            <a:pPr algn="just"/>
            <a:r>
              <a:rPr lang="it-IT" sz="2000" dirty="0" smtClean="0">
                <a:solidFill>
                  <a:srgbClr val="222A35"/>
                </a:solidFill>
              </a:rPr>
              <a:t>Profilo oggettivo: il principio opera solo quando l’affidamento precedente e successivo rientrano nello stesso settore merceologico, nella stessa categoria di opere o nello stesso settore di servizi</a:t>
            </a:r>
          </a:p>
          <a:p>
            <a:pPr algn="just"/>
            <a:r>
              <a:rPr lang="it-IT" sz="2000" dirty="0" smtClean="0">
                <a:solidFill>
                  <a:srgbClr val="222A35"/>
                </a:solidFill>
              </a:rPr>
              <a:t>Profilo soggettivo: solo rispetto ad affidamenti di una S.A. nei confronti di un operatore</a:t>
            </a:r>
          </a:p>
          <a:p>
            <a:pPr algn="just"/>
            <a:endParaRPr lang="it-IT" sz="3200" dirty="0">
              <a:solidFill>
                <a:srgbClr val="222A35"/>
              </a:solidFill>
            </a:endParaRPr>
          </a:p>
        </p:txBody>
      </p:sp>
    </p:spTree>
    <p:extLst>
      <p:ext uri="{BB962C8B-B14F-4D97-AF65-F5344CB8AC3E}">
        <p14:creationId xmlns:p14="http://schemas.microsoft.com/office/powerpoint/2010/main" val="3947457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Gli affidamenti sotto soglia</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91193" y="1570274"/>
            <a:ext cx="11826683" cy="4893647"/>
          </a:xfrm>
          <a:prstGeom prst="rect">
            <a:avLst/>
          </a:prstGeom>
          <a:noFill/>
        </p:spPr>
        <p:txBody>
          <a:bodyPr wrap="square" rtlCol="0">
            <a:spAutoFit/>
          </a:bodyPr>
          <a:lstStyle/>
          <a:p>
            <a:pPr algn="ctr"/>
            <a:r>
              <a:rPr lang="it-IT" sz="3200" b="1" dirty="0" smtClean="0">
                <a:solidFill>
                  <a:srgbClr val="222A35"/>
                </a:solidFill>
              </a:rPr>
              <a:t>Deroghe al principio di rotazione</a:t>
            </a:r>
          </a:p>
          <a:p>
            <a:pPr algn="just"/>
            <a:endParaRPr lang="it-IT" sz="2000" dirty="0" smtClean="0">
              <a:solidFill>
                <a:srgbClr val="222A35"/>
              </a:solidFill>
            </a:endParaRPr>
          </a:p>
          <a:p>
            <a:pPr algn="just"/>
            <a:r>
              <a:rPr lang="it-IT" sz="2000" dirty="0" smtClean="0">
                <a:solidFill>
                  <a:srgbClr val="222A35"/>
                </a:solidFill>
              </a:rPr>
              <a:t>«</a:t>
            </a:r>
            <a:r>
              <a:rPr lang="it-IT" sz="2000" dirty="0">
                <a:solidFill>
                  <a:srgbClr val="222A35"/>
                </a:solidFill>
              </a:rPr>
              <a:t>Tale principio comporta perciò, di norma, </a:t>
            </a:r>
            <a:r>
              <a:rPr lang="it-IT" sz="2000" u="sng" dirty="0">
                <a:solidFill>
                  <a:srgbClr val="222A35"/>
                </a:solidFill>
              </a:rPr>
              <a:t>il divieto </a:t>
            </a:r>
            <a:r>
              <a:rPr lang="it-IT" sz="2000" dirty="0">
                <a:solidFill>
                  <a:srgbClr val="222A35"/>
                </a:solidFill>
              </a:rPr>
              <a:t>di invito a procedure dirette all’assegnazione di un appalto, nei confronti del </a:t>
            </a:r>
            <a:r>
              <a:rPr lang="it-IT" sz="2000" u="sng" dirty="0">
                <a:solidFill>
                  <a:srgbClr val="222A35"/>
                </a:solidFill>
              </a:rPr>
              <a:t>contraente uscente</a:t>
            </a:r>
            <a:r>
              <a:rPr lang="it-IT" sz="2000" dirty="0">
                <a:solidFill>
                  <a:srgbClr val="222A35"/>
                </a:solidFill>
              </a:rPr>
              <a:t>, salvo che la stazione appaltante </a:t>
            </a:r>
            <a:r>
              <a:rPr lang="it-IT" sz="2000" u="sng" dirty="0">
                <a:solidFill>
                  <a:srgbClr val="222A35"/>
                </a:solidFill>
              </a:rPr>
              <a:t>fornisca adeguata, puntuale e rigorosa motivazione d</a:t>
            </a:r>
            <a:r>
              <a:rPr lang="it-IT" sz="2000" dirty="0">
                <a:solidFill>
                  <a:srgbClr val="222A35"/>
                </a:solidFill>
              </a:rPr>
              <a:t>elle ragioni che hanno indotto a derogarvi (facendo, in particolare, riferimento al </a:t>
            </a:r>
            <a:r>
              <a:rPr lang="it-IT" sz="2000" u="sng" dirty="0">
                <a:solidFill>
                  <a:srgbClr val="222A35"/>
                </a:solidFill>
              </a:rPr>
              <a:t>numero eventualmente circoscritto </a:t>
            </a:r>
            <a:r>
              <a:rPr lang="it-IT" sz="2000" dirty="0">
                <a:solidFill>
                  <a:srgbClr val="222A35"/>
                </a:solidFill>
              </a:rPr>
              <a:t>e non adeguato di operatori presenti sul mercato, al particolare e difficilmente replicabile </a:t>
            </a:r>
            <a:r>
              <a:rPr lang="it-IT" sz="2000" u="sng" dirty="0">
                <a:solidFill>
                  <a:srgbClr val="222A35"/>
                </a:solidFill>
              </a:rPr>
              <a:t>grado di soddisfazione maturato </a:t>
            </a:r>
            <a:r>
              <a:rPr lang="it-IT" sz="2000" dirty="0">
                <a:solidFill>
                  <a:srgbClr val="222A35"/>
                </a:solidFill>
              </a:rPr>
              <a:t>a conclusione del precedente rapporto contrattuale ovvero </a:t>
            </a:r>
            <a:r>
              <a:rPr lang="it-IT" sz="2000" u="sng" dirty="0">
                <a:solidFill>
                  <a:srgbClr val="222A35"/>
                </a:solidFill>
              </a:rPr>
              <a:t>al peculiare oggetto e alle specifiche caratteristiche del mercato</a:t>
            </a:r>
            <a:r>
              <a:rPr lang="it-IT" sz="2000" dirty="0">
                <a:solidFill>
                  <a:srgbClr val="222A35"/>
                </a:solidFill>
              </a:rPr>
              <a:t> di riferimento</a:t>
            </a:r>
            <a:r>
              <a:rPr lang="it-IT" sz="2000" dirty="0">
                <a:solidFill>
                  <a:srgbClr val="222A35"/>
                </a:solidFill>
              </a:rPr>
              <a:t>» (Consiglio di Stato, sez. V, 17 marzo 2021 n. 2292; Linee guida </a:t>
            </a:r>
            <a:r>
              <a:rPr lang="it-IT" sz="2000" dirty="0" err="1">
                <a:solidFill>
                  <a:srgbClr val="222A35"/>
                </a:solidFill>
              </a:rPr>
              <a:t>Anac</a:t>
            </a:r>
            <a:r>
              <a:rPr lang="it-IT" sz="2000" dirty="0">
                <a:solidFill>
                  <a:srgbClr val="222A35"/>
                </a:solidFill>
              </a:rPr>
              <a:t> n. 4)</a:t>
            </a:r>
          </a:p>
          <a:p>
            <a:pPr algn="ctr"/>
            <a:endParaRPr lang="it-IT" sz="2800" b="1" dirty="0" smtClean="0">
              <a:solidFill>
                <a:srgbClr val="222A35"/>
              </a:solidFill>
            </a:endParaRPr>
          </a:p>
          <a:p>
            <a:pPr algn="just"/>
            <a:r>
              <a:rPr lang="it-IT" sz="2800" b="1" dirty="0" smtClean="0">
                <a:solidFill>
                  <a:srgbClr val="222A35"/>
                </a:solidFill>
              </a:rPr>
              <a:t>Differenze fra operatori meramente invitati e operatore affidatario</a:t>
            </a:r>
            <a:endParaRPr lang="it-IT" sz="2800" b="1" dirty="0">
              <a:solidFill>
                <a:srgbClr val="222A35"/>
              </a:solidFill>
            </a:endParaRPr>
          </a:p>
          <a:p>
            <a:pPr algn="ctr"/>
            <a:r>
              <a:rPr lang="it-IT" sz="3200" b="1" dirty="0" smtClean="0">
                <a:solidFill>
                  <a:srgbClr val="222A35"/>
                </a:solidFill>
              </a:rPr>
              <a:t/>
            </a:r>
            <a:endParaRPr lang="it-IT" sz="2000" dirty="0" smtClean="0">
              <a:solidFill>
                <a:srgbClr val="222A35"/>
              </a:solidFill>
            </a:endParaRPr>
          </a:p>
          <a:p>
            <a:pPr algn="just"/>
            <a:endParaRPr lang="it-IT" sz="3200" dirty="0">
              <a:solidFill>
                <a:srgbClr val="222A35"/>
              </a:solidFill>
            </a:endParaRPr>
          </a:p>
        </p:txBody>
      </p:sp>
    </p:spTree>
    <p:extLst>
      <p:ext uri="{BB962C8B-B14F-4D97-AF65-F5344CB8AC3E}">
        <p14:creationId xmlns:p14="http://schemas.microsoft.com/office/powerpoint/2010/main" val="58243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L’estensione del contratto: </a:t>
            </a:r>
            <a:br>
              <a:rPr lang="it-IT" dirty="0" smtClean="0"/>
            </a:br>
            <a:r>
              <a:rPr lang="it-IT" dirty="0" smtClean="0"/>
              <a:t>proroga e rinnovo </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63879" y="1283529"/>
            <a:ext cx="11826683" cy="5201424"/>
          </a:xfrm>
          <a:prstGeom prst="rect">
            <a:avLst/>
          </a:prstGeom>
          <a:noFill/>
        </p:spPr>
        <p:txBody>
          <a:bodyPr wrap="square" rtlCol="0">
            <a:spAutoFit/>
          </a:bodyPr>
          <a:lstStyle/>
          <a:p>
            <a:pPr algn="ctr"/>
            <a:endParaRPr lang="it-IT" sz="2000" dirty="0" smtClean="0">
              <a:solidFill>
                <a:srgbClr val="222A35"/>
              </a:solidFill>
            </a:endParaRPr>
          </a:p>
          <a:p>
            <a:pPr>
              <a:spcAft>
                <a:spcPts val="0"/>
              </a:spcAft>
            </a:pPr>
            <a:r>
              <a:rPr lang="it-IT" sz="3200" b="1" dirty="0" smtClean="0">
                <a:solidFill>
                  <a:srgbClr val="2B2B2B"/>
                </a:solidFill>
                <a:latin typeface="Helvetica"/>
                <a:ea typeface="Times New Roman"/>
                <a:cs typeface="Times New Roman"/>
              </a:rPr>
              <a:t>Proroga </a:t>
            </a:r>
            <a:r>
              <a:rPr lang="it-IT" sz="3200" dirty="0" smtClean="0">
                <a:solidFill>
                  <a:srgbClr val="2B2B2B"/>
                </a:solidFill>
                <a:latin typeface="Helvetica"/>
                <a:ea typeface="Times New Roman"/>
                <a:cs typeface="Times New Roman"/>
              </a:rPr>
              <a:t>: </a:t>
            </a:r>
            <a:r>
              <a:rPr lang="it-IT" sz="3200" dirty="0">
                <a:solidFill>
                  <a:srgbClr val="2B2B2B"/>
                </a:solidFill>
                <a:latin typeface="Helvetica"/>
                <a:ea typeface="Times New Roman"/>
                <a:cs typeface="Times New Roman"/>
              </a:rPr>
              <a:t>integrale conferma delle precedenti condizioni, con il solo effetto del differimento del termine finale del rapporto, per il resto regolato dall’atto originario; </a:t>
            </a:r>
            <a:endParaRPr lang="it-IT" sz="3200" dirty="0" smtClean="0">
              <a:solidFill>
                <a:srgbClr val="2B2B2B"/>
              </a:solidFill>
              <a:latin typeface="Helvetica"/>
              <a:ea typeface="Times New Roman"/>
              <a:cs typeface="Times New Roman"/>
            </a:endParaRPr>
          </a:p>
          <a:p>
            <a:pPr>
              <a:spcAft>
                <a:spcPts val="0"/>
              </a:spcAft>
            </a:pPr>
            <a:endParaRPr lang="it-IT" sz="2400" dirty="0">
              <a:latin typeface="Cambria"/>
              <a:ea typeface="ＭＳ 明朝"/>
              <a:cs typeface="Times New Roman"/>
            </a:endParaRPr>
          </a:p>
          <a:p>
            <a:pPr>
              <a:spcAft>
                <a:spcPts val="0"/>
              </a:spcAft>
            </a:pPr>
            <a:r>
              <a:rPr lang="it-IT" sz="3200" b="1" dirty="0" smtClean="0">
                <a:solidFill>
                  <a:srgbClr val="2B2B2B"/>
                </a:solidFill>
                <a:latin typeface="Helvetica"/>
                <a:ea typeface="Times New Roman"/>
                <a:cs typeface="Times New Roman"/>
              </a:rPr>
              <a:t>rinnovo: </a:t>
            </a:r>
            <a:r>
              <a:rPr lang="it-IT" sz="3200" dirty="0" smtClean="0">
                <a:solidFill>
                  <a:srgbClr val="2B2B2B"/>
                </a:solidFill>
                <a:latin typeface="Helvetica"/>
                <a:ea typeface="Times New Roman"/>
                <a:cs typeface="Times New Roman"/>
              </a:rPr>
              <a:t>interviene </a:t>
            </a:r>
            <a:r>
              <a:rPr lang="it-IT" sz="3200" dirty="0">
                <a:solidFill>
                  <a:srgbClr val="2B2B2B"/>
                </a:solidFill>
                <a:latin typeface="Helvetica"/>
                <a:ea typeface="Times New Roman"/>
                <a:cs typeface="Times New Roman"/>
              </a:rPr>
              <a:t>una nuova negoziazione tra i medesimi soggetti che si conclude con una modifica delle precedenti condizioni; le parti, attraverso specifiche manifestazioni di volontà, </a:t>
            </a:r>
            <a:r>
              <a:rPr lang="it-IT" sz="3200" dirty="0" smtClean="0">
                <a:solidFill>
                  <a:srgbClr val="2B2B2B"/>
                </a:solidFill>
                <a:latin typeface="Helvetica"/>
                <a:ea typeface="Times New Roman"/>
                <a:cs typeface="Times New Roman"/>
              </a:rPr>
              <a:t>hanno dato </a:t>
            </a:r>
            <a:r>
              <a:rPr lang="it-IT" sz="3200" dirty="0">
                <a:solidFill>
                  <a:srgbClr val="2B2B2B"/>
                </a:solidFill>
                <a:latin typeface="Helvetica"/>
                <a:ea typeface="Times New Roman"/>
                <a:cs typeface="Times New Roman"/>
              </a:rPr>
              <a:t>corso a distinti, nuovi ed autonomi rapporti giuridici, ancorché di contenuto analogo a quello originario.</a:t>
            </a:r>
            <a:endParaRPr lang="it-IT" sz="2400" dirty="0">
              <a:latin typeface="Cambria"/>
              <a:ea typeface="ＭＳ 明朝"/>
              <a:cs typeface="Times New Roman"/>
            </a:endParaRPr>
          </a:p>
          <a:p>
            <a:pPr algn="just"/>
            <a:endParaRPr lang="it-IT" sz="3200" dirty="0">
              <a:solidFill>
                <a:srgbClr val="222A35"/>
              </a:solidFill>
            </a:endParaRPr>
          </a:p>
        </p:txBody>
      </p:sp>
    </p:spTree>
    <p:extLst>
      <p:ext uri="{BB962C8B-B14F-4D97-AF65-F5344CB8AC3E}">
        <p14:creationId xmlns:p14="http://schemas.microsoft.com/office/powerpoint/2010/main" val="3380733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L’estensione del contratto: </a:t>
            </a:r>
            <a:br>
              <a:rPr lang="it-IT" dirty="0" smtClean="0"/>
            </a:br>
            <a:r>
              <a:rPr lang="it-IT" dirty="0" smtClean="0"/>
              <a:t>proroga e rinnovo </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63879" y="1283529"/>
            <a:ext cx="11826683" cy="5632312"/>
          </a:xfrm>
          <a:prstGeom prst="rect">
            <a:avLst/>
          </a:prstGeom>
          <a:noFill/>
        </p:spPr>
        <p:txBody>
          <a:bodyPr wrap="square" rtlCol="0">
            <a:spAutoFit/>
          </a:bodyPr>
          <a:lstStyle/>
          <a:p>
            <a:pPr algn="ctr"/>
            <a:endParaRPr lang="it-IT" sz="2000" dirty="0" smtClean="0">
              <a:solidFill>
                <a:srgbClr val="222A35"/>
              </a:solidFill>
            </a:endParaRPr>
          </a:p>
          <a:p>
            <a:pPr>
              <a:spcAft>
                <a:spcPts val="0"/>
              </a:spcAft>
            </a:pPr>
            <a:r>
              <a:rPr lang="it-IT" sz="2800" dirty="0" smtClean="0">
                <a:solidFill>
                  <a:srgbClr val="2B2B2B"/>
                </a:solidFill>
                <a:latin typeface="Helvetica"/>
                <a:ea typeface="Times New Roman"/>
                <a:cs typeface="Times New Roman"/>
              </a:rPr>
              <a:t>Qualificazione indipendente dal </a:t>
            </a:r>
            <a:r>
              <a:rPr lang="it-IT" sz="2800" i="1" dirty="0" err="1" smtClean="0">
                <a:solidFill>
                  <a:srgbClr val="2B2B2B"/>
                </a:solidFill>
                <a:latin typeface="Helvetica"/>
                <a:ea typeface="Times New Roman"/>
                <a:cs typeface="Times New Roman"/>
              </a:rPr>
              <a:t>nomen</a:t>
            </a:r>
            <a:r>
              <a:rPr lang="it-IT" sz="2800" i="1" dirty="0" smtClean="0">
                <a:solidFill>
                  <a:srgbClr val="2B2B2B"/>
                </a:solidFill>
                <a:latin typeface="Helvetica"/>
                <a:ea typeface="Times New Roman"/>
                <a:cs typeface="Times New Roman"/>
              </a:rPr>
              <a:t> </a:t>
            </a:r>
            <a:r>
              <a:rPr lang="it-IT" sz="2800" i="1" dirty="0" err="1" smtClean="0">
                <a:solidFill>
                  <a:srgbClr val="2B2B2B"/>
                </a:solidFill>
                <a:latin typeface="Helvetica"/>
                <a:ea typeface="Times New Roman"/>
                <a:cs typeface="Times New Roman"/>
              </a:rPr>
              <a:t>iuris</a:t>
            </a:r>
            <a:r>
              <a:rPr lang="it-IT" sz="2800" dirty="0" smtClean="0">
                <a:solidFill>
                  <a:srgbClr val="2B2B2B"/>
                </a:solidFill>
                <a:latin typeface="Helvetica"/>
                <a:ea typeface="Times New Roman"/>
                <a:cs typeface="Times New Roman"/>
              </a:rPr>
              <a:t> adottato, perché sottende una valutazione sostanziale: se manca una novazione del rapporto, è qualificabile come proroga contrattuale l’accordo con cui le parti si limitano a pattuire il differimento del termine finale del rapporto, che per il resto continua ad essere regolato dall’atto originario</a:t>
            </a:r>
          </a:p>
          <a:p>
            <a:pPr>
              <a:spcAft>
                <a:spcPts val="0"/>
              </a:spcAft>
            </a:pPr>
            <a:endParaRPr lang="it-IT" sz="2800" dirty="0">
              <a:solidFill>
                <a:srgbClr val="2B2B2B"/>
              </a:solidFill>
              <a:latin typeface="Helvetica"/>
              <a:ea typeface="Times New Roman"/>
              <a:cs typeface="Times New Roman"/>
            </a:endParaRPr>
          </a:p>
          <a:p>
            <a:pPr>
              <a:spcAft>
                <a:spcPts val="0"/>
              </a:spcAft>
            </a:pPr>
            <a:r>
              <a:rPr lang="it-IT" sz="2800" dirty="0">
                <a:solidFill>
                  <a:srgbClr val="161B27"/>
                </a:solidFill>
                <a:latin typeface="Arial"/>
                <a:ea typeface="ＭＳ 明朝"/>
                <a:cs typeface="Arial"/>
              </a:rPr>
              <a:t>Art. 35 «</a:t>
            </a:r>
            <a:r>
              <a:rPr lang="it-IT" sz="2800" u="sng" dirty="0">
                <a:solidFill>
                  <a:srgbClr val="161B27"/>
                </a:solidFill>
                <a:latin typeface="Arial"/>
                <a:ea typeface="ＭＳ 明朝"/>
                <a:cs typeface="Arial"/>
              </a:rPr>
              <a:t>il calcolo del valore stimato di un appalto </a:t>
            </a:r>
            <a:r>
              <a:rPr lang="it-IT" sz="2800" dirty="0">
                <a:solidFill>
                  <a:srgbClr val="161B27"/>
                </a:solidFill>
                <a:latin typeface="Arial"/>
                <a:ea typeface="ＭＳ 明朝"/>
                <a:cs typeface="Arial"/>
              </a:rPr>
              <a:t>pubblico di lavori, servizi e forniture è basato sull’importo totale (…) tiene conto dell’importo massimo stimato, ivi compresa qualsiasi forma di eventuali </a:t>
            </a:r>
            <a:r>
              <a:rPr lang="it-IT" sz="2800" b="1" dirty="0">
                <a:solidFill>
                  <a:srgbClr val="161B27"/>
                </a:solidFill>
                <a:latin typeface="Arial"/>
                <a:ea typeface="ＭＳ 明朝"/>
                <a:cs typeface="Arial"/>
              </a:rPr>
              <a:t>opzioni o rinnovi </a:t>
            </a:r>
            <a:r>
              <a:rPr lang="it-IT" sz="2800" dirty="0">
                <a:solidFill>
                  <a:srgbClr val="161B27"/>
                </a:solidFill>
                <a:latin typeface="Arial"/>
                <a:ea typeface="ＭＳ 明朝"/>
                <a:cs typeface="Arial"/>
              </a:rPr>
              <a:t>del contratto esplicitamente stabiliti nei documenti di gara»</a:t>
            </a:r>
            <a:endParaRPr lang="it-IT" sz="1600" dirty="0">
              <a:latin typeface="Arial"/>
              <a:ea typeface="ＭＳ 明朝"/>
              <a:cs typeface="Arial"/>
            </a:endParaRPr>
          </a:p>
          <a:p>
            <a:pPr>
              <a:spcAft>
                <a:spcPts val="0"/>
              </a:spcAft>
            </a:pPr>
            <a:endParaRPr lang="it-IT" sz="2800" dirty="0" smtClean="0">
              <a:solidFill>
                <a:srgbClr val="2B2B2B"/>
              </a:solidFill>
              <a:latin typeface="Helvetica"/>
              <a:ea typeface="Times New Roman"/>
              <a:cs typeface="Times New Roman"/>
            </a:endParaRPr>
          </a:p>
          <a:p>
            <a:pPr>
              <a:spcAft>
                <a:spcPts val="0"/>
              </a:spcAft>
            </a:pPr>
            <a:endParaRPr lang="it-IT" sz="3200" dirty="0">
              <a:solidFill>
                <a:srgbClr val="222A35"/>
              </a:solidFill>
            </a:endParaRPr>
          </a:p>
        </p:txBody>
      </p:sp>
    </p:spTree>
    <p:extLst>
      <p:ext uri="{BB962C8B-B14F-4D97-AF65-F5344CB8AC3E}">
        <p14:creationId xmlns:p14="http://schemas.microsoft.com/office/powerpoint/2010/main" val="2222654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L’estensione del contratto: </a:t>
            </a:r>
            <a:br>
              <a:rPr lang="it-IT" dirty="0" smtClean="0"/>
            </a:br>
            <a:r>
              <a:rPr lang="it-IT" dirty="0" smtClean="0"/>
              <a:t>proroga e rinnovo </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63879" y="1283529"/>
            <a:ext cx="11826683" cy="5478423"/>
          </a:xfrm>
          <a:prstGeom prst="rect">
            <a:avLst/>
          </a:prstGeom>
          <a:noFill/>
        </p:spPr>
        <p:txBody>
          <a:bodyPr wrap="square" rtlCol="0">
            <a:spAutoFit/>
          </a:bodyPr>
          <a:lstStyle/>
          <a:p>
            <a:pPr>
              <a:spcAft>
                <a:spcPts val="0"/>
              </a:spcAft>
            </a:pPr>
            <a:r>
              <a:rPr lang="it-IT" sz="1000" dirty="0">
                <a:latin typeface="Times"/>
                <a:ea typeface="Times New Roman"/>
                <a:cs typeface="Times New Roman"/>
              </a:rPr>
              <a:t>Art. 106 del Codice:</a:t>
            </a:r>
            <a:endParaRPr lang="it-IT" sz="1200" dirty="0">
              <a:latin typeface="Cambria"/>
              <a:ea typeface="ＭＳ 明朝"/>
              <a:cs typeface="Times New Roman"/>
            </a:endParaRPr>
          </a:p>
          <a:p>
            <a:pPr>
              <a:spcAft>
                <a:spcPts val="0"/>
              </a:spcAft>
            </a:pPr>
            <a:r>
              <a:rPr lang="it-IT" sz="2800" b="1" dirty="0" smtClean="0">
                <a:solidFill>
                  <a:srgbClr val="161B27"/>
                </a:solidFill>
                <a:latin typeface="Arial"/>
                <a:ea typeface="ＭＳ 明朝"/>
                <a:cs typeface="Arial"/>
              </a:rPr>
              <a:t>art. 106, comma 11 – Modifica di contratti durante il periodo di efficacia</a:t>
            </a:r>
          </a:p>
          <a:p>
            <a:pPr>
              <a:spcAft>
                <a:spcPts val="0"/>
              </a:spcAft>
            </a:pPr>
            <a:endParaRPr lang="it-IT" sz="2800" dirty="0" smtClean="0">
              <a:solidFill>
                <a:srgbClr val="161B27"/>
              </a:solidFill>
              <a:latin typeface="Arial"/>
              <a:ea typeface="ＭＳ 明朝"/>
              <a:cs typeface="Arial"/>
            </a:endParaRPr>
          </a:p>
          <a:p>
            <a:pPr algn="just">
              <a:spcAft>
                <a:spcPts val="0"/>
              </a:spcAft>
            </a:pPr>
            <a:r>
              <a:rPr lang="it-IT" sz="2800" dirty="0" smtClean="0">
                <a:solidFill>
                  <a:srgbClr val="161B27"/>
                </a:solidFill>
                <a:latin typeface="Arial"/>
                <a:ea typeface="ＭＳ 明朝"/>
                <a:cs typeface="Arial"/>
              </a:rPr>
              <a:t>La durata del </a:t>
            </a:r>
            <a:r>
              <a:rPr lang="it-IT" sz="2800" dirty="0">
                <a:solidFill>
                  <a:srgbClr val="161B27"/>
                </a:solidFill>
                <a:latin typeface="Arial"/>
                <a:ea typeface="ＭＳ 明朝"/>
                <a:cs typeface="Arial"/>
              </a:rPr>
              <a:t>contratto può essere modificata esclusivamente per i contratti </a:t>
            </a:r>
            <a:r>
              <a:rPr lang="it-IT" sz="2800" b="1" dirty="0">
                <a:solidFill>
                  <a:srgbClr val="161B27"/>
                </a:solidFill>
                <a:latin typeface="Arial"/>
                <a:ea typeface="ＭＳ 明朝"/>
                <a:cs typeface="Arial"/>
              </a:rPr>
              <a:t>in corso di esecuzione </a:t>
            </a:r>
            <a:r>
              <a:rPr lang="it-IT" sz="2800" dirty="0">
                <a:solidFill>
                  <a:srgbClr val="161B27"/>
                </a:solidFill>
                <a:latin typeface="Arial"/>
                <a:ea typeface="ＭＳ 明朝"/>
                <a:cs typeface="Arial"/>
              </a:rPr>
              <a:t>se è </a:t>
            </a:r>
            <a:r>
              <a:rPr lang="it-IT" sz="2800" b="1" dirty="0">
                <a:solidFill>
                  <a:srgbClr val="161B27"/>
                </a:solidFill>
                <a:latin typeface="Arial"/>
                <a:ea typeface="ＭＳ 明朝"/>
                <a:cs typeface="Arial"/>
              </a:rPr>
              <a:t>prevista nel bando </a:t>
            </a:r>
            <a:r>
              <a:rPr lang="it-IT" sz="2800" dirty="0">
                <a:solidFill>
                  <a:srgbClr val="161B27"/>
                </a:solidFill>
                <a:latin typeface="Arial"/>
                <a:ea typeface="ＭＳ 明朝"/>
                <a:cs typeface="Arial"/>
              </a:rPr>
              <a:t>e nei documenti di gara una opzione di proroga. La proroga è </a:t>
            </a:r>
            <a:r>
              <a:rPr lang="it-IT" sz="2800" u="sng" dirty="0">
                <a:solidFill>
                  <a:srgbClr val="161B27"/>
                </a:solidFill>
                <a:latin typeface="Arial"/>
                <a:ea typeface="ＭＳ 明朝"/>
                <a:cs typeface="Arial"/>
              </a:rPr>
              <a:t>limitata al tempo strettamente necessario alla conclusione delle procedure necessarie per l’individuazione di un nuovo contraente</a:t>
            </a:r>
            <a:r>
              <a:rPr lang="it-IT" sz="2800" dirty="0">
                <a:solidFill>
                  <a:srgbClr val="161B27"/>
                </a:solidFill>
                <a:latin typeface="Arial"/>
                <a:ea typeface="ＭＳ 明朝"/>
                <a:cs typeface="Arial"/>
              </a:rPr>
              <a:t>. In tal caso il contraente è tenuto all’esecuzione delle prestazioni previste nel contratto agli stessi prezzi, patti e condizioni o più favorevoli per la stazione </a:t>
            </a:r>
            <a:r>
              <a:rPr lang="it-IT" sz="2800" dirty="0" smtClean="0">
                <a:solidFill>
                  <a:srgbClr val="161B27"/>
                </a:solidFill>
                <a:latin typeface="Arial"/>
                <a:ea typeface="ＭＳ 明朝"/>
                <a:cs typeface="Arial"/>
              </a:rPr>
              <a:t>appaltante</a:t>
            </a:r>
            <a:endParaRPr lang="it-IT" sz="1200" dirty="0">
              <a:latin typeface="Arial"/>
              <a:ea typeface="ＭＳ 明朝"/>
              <a:cs typeface="Arial"/>
            </a:endParaRPr>
          </a:p>
          <a:p>
            <a:pPr>
              <a:spcAft>
                <a:spcPts val="0"/>
              </a:spcAft>
            </a:pPr>
            <a:endParaRPr lang="it-IT" sz="2800" dirty="0" smtClean="0">
              <a:solidFill>
                <a:srgbClr val="2B2B2B"/>
              </a:solidFill>
              <a:latin typeface="Helvetica"/>
              <a:ea typeface="Times New Roman"/>
              <a:cs typeface="Times New Roman"/>
            </a:endParaRPr>
          </a:p>
          <a:p>
            <a:pPr>
              <a:spcAft>
                <a:spcPts val="0"/>
              </a:spcAft>
            </a:pPr>
            <a:endParaRPr lang="it-IT" sz="3200" dirty="0">
              <a:solidFill>
                <a:srgbClr val="222A35"/>
              </a:solidFill>
            </a:endParaRPr>
          </a:p>
        </p:txBody>
      </p:sp>
    </p:spTree>
    <p:extLst>
      <p:ext uri="{BB962C8B-B14F-4D97-AF65-F5344CB8AC3E}">
        <p14:creationId xmlns:p14="http://schemas.microsoft.com/office/powerpoint/2010/main" val="1283923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L’estensione del contratto: </a:t>
            </a:r>
            <a:br>
              <a:rPr lang="it-IT" dirty="0" smtClean="0"/>
            </a:br>
            <a:r>
              <a:rPr lang="it-IT" dirty="0" smtClean="0"/>
              <a:t>proroga e rinnovo </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63879" y="1283529"/>
            <a:ext cx="11826683" cy="6340198"/>
          </a:xfrm>
          <a:prstGeom prst="rect">
            <a:avLst/>
          </a:prstGeom>
          <a:noFill/>
        </p:spPr>
        <p:txBody>
          <a:bodyPr wrap="square" rtlCol="0">
            <a:spAutoFit/>
          </a:bodyPr>
          <a:lstStyle/>
          <a:p>
            <a:pPr>
              <a:spcAft>
                <a:spcPts val="0"/>
              </a:spcAft>
            </a:pPr>
            <a:r>
              <a:rPr lang="it-IT" sz="1000" dirty="0">
                <a:latin typeface="Times"/>
                <a:ea typeface="Times New Roman"/>
                <a:cs typeface="Times New Roman"/>
              </a:rPr>
              <a:t>Art. 106 del Codice:</a:t>
            </a:r>
            <a:endParaRPr lang="it-IT" sz="1200" dirty="0">
              <a:latin typeface="Cambria"/>
              <a:ea typeface="ＭＳ 明朝"/>
              <a:cs typeface="Times New Roman"/>
            </a:endParaRPr>
          </a:p>
          <a:p>
            <a:pPr>
              <a:spcAft>
                <a:spcPts val="0"/>
              </a:spcAft>
            </a:pPr>
            <a:r>
              <a:rPr lang="it-IT" sz="2800" b="1" dirty="0" smtClean="0">
                <a:solidFill>
                  <a:srgbClr val="161B27"/>
                </a:solidFill>
                <a:latin typeface="Arial"/>
                <a:ea typeface="ＭＳ 明朝"/>
                <a:cs typeface="Arial"/>
              </a:rPr>
              <a:t>art. 106, comma 11 – Modifica di contratti durante il periodo di efficacia</a:t>
            </a:r>
          </a:p>
          <a:p>
            <a:pPr marL="342900" lvl="0" indent="-342900">
              <a:spcAft>
                <a:spcPts val="0"/>
              </a:spcAft>
              <a:buFont typeface="+mj-lt"/>
              <a:buAutoNum type="arabicParenR"/>
            </a:pPr>
            <a:r>
              <a:rPr lang="it-IT" sz="2800" dirty="0">
                <a:solidFill>
                  <a:srgbClr val="1C2534"/>
                </a:solidFill>
                <a:latin typeface="Arial"/>
                <a:ea typeface="Times New Roman"/>
                <a:cs typeface="Arial"/>
              </a:rPr>
              <a:t>il contratto deve essere in </a:t>
            </a:r>
            <a:r>
              <a:rPr lang="it-IT" sz="2800" b="1" dirty="0">
                <a:solidFill>
                  <a:srgbClr val="1C2534"/>
                </a:solidFill>
                <a:latin typeface="Arial"/>
                <a:ea typeface="Times New Roman"/>
                <a:cs typeface="Arial"/>
              </a:rPr>
              <a:t>corso di esecuzione</a:t>
            </a:r>
            <a:r>
              <a:rPr lang="it-IT" sz="2800" dirty="0">
                <a:solidFill>
                  <a:srgbClr val="1C2534"/>
                </a:solidFill>
                <a:latin typeface="Arial"/>
                <a:ea typeface="Times New Roman"/>
                <a:cs typeface="Arial"/>
              </a:rPr>
              <a:t>: facoltà esercitabile solo prima che il contratto giunga a scadenza</a:t>
            </a:r>
            <a:endParaRPr lang="it-IT" sz="2800" dirty="0">
              <a:latin typeface="Arial"/>
              <a:ea typeface="ＭＳ 明朝"/>
              <a:cs typeface="Arial"/>
            </a:endParaRPr>
          </a:p>
          <a:p>
            <a:pPr marL="342900" lvl="0" indent="-342900">
              <a:spcAft>
                <a:spcPts val="0"/>
              </a:spcAft>
              <a:buFont typeface="+mj-lt"/>
              <a:buAutoNum type="arabicParenR"/>
            </a:pPr>
            <a:r>
              <a:rPr lang="it-IT" sz="2800" dirty="0">
                <a:solidFill>
                  <a:srgbClr val="161B27"/>
                </a:solidFill>
                <a:latin typeface="Arial"/>
                <a:ea typeface="ＭＳ 明朝"/>
                <a:cs typeface="Arial"/>
              </a:rPr>
              <a:t>si tratta di ipotesi </a:t>
            </a:r>
            <a:r>
              <a:rPr lang="it-IT" sz="2800" b="1" dirty="0">
                <a:solidFill>
                  <a:srgbClr val="161B27"/>
                </a:solidFill>
                <a:latin typeface="Arial"/>
                <a:ea typeface="ＭＳ 明朝"/>
                <a:cs typeface="Arial"/>
              </a:rPr>
              <a:t>espressamente contemplata dalla </a:t>
            </a:r>
            <a:r>
              <a:rPr lang="it-IT" sz="2800" b="1" i="1" dirty="0" err="1">
                <a:solidFill>
                  <a:srgbClr val="161B27"/>
                </a:solidFill>
                <a:latin typeface="Arial"/>
                <a:ea typeface="ＭＳ 明朝"/>
                <a:cs typeface="Arial"/>
              </a:rPr>
              <a:t>lex</a:t>
            </a:r>
            <a:r>
              <a:rPr lang="it-IT" sz="2800" b="1" i="1" dirty="0">
                <a:solidFill>
                  <a:srgbClr val="161B27"/>
                </a:solidFill>
                <a:latin typeface="Arial"/>
                <a:ea typeface="ＭＳ 明朝"/>
                <a:cs typeface="Arial"/>
              </a:rPr>
              <a:t> </a:t>
            </a:r>
            <a:r>
              <a:rPr lang="it-IT" sz="2800" b="1" i="1" dirty="0" err="1">
                <a:solidFill>
                  <a:srgbClr val="161B27"/>
                </a:solidFill>
                <a:latin typeface="Arial"/>
                <a:ea typeface="ＭＳ 明朝"/>
                <a:cs typeface="Arial"/>
              </a:rPr>
              <a:t>specialis</a:t>
            </a:r>
            <a:r>
              <a:rPr lang="it-IT" sz="2800" dirty="0">
                <a:solidFill>
                  <a:srgbClr val="161B27"/>
                </a:solidFill>
                <a:latin typeface="Arial"/>
                <a:ea typeface="ＭＳ 明朝"/>
                <a:cs typeface="Arial"/>
              </a:rPr>
              <a:t>, affinché tutti i concorrenti siano consapevoli della possibile durata del </a:t>
            </a:r>
            <a:r>
              <a:rPr lang="it-IT" sz="2800" dirty="0" smtClean="0">
                <a:solidFill>
                  <a:srgbClr val="161B27"/>
                </a:solidFill>
                <a:latin typeface="Arial"/>
                <a:ea typeface="ＭＳ 明朝"/>
                <a:cs typeface="Arial"/>
              </a:rPr>
              <a:t>contratto anche in sede di presentazione delle offerte</a:t>
            </a:r>
            <a:endParaRPr lang="it-IT" sz="2800" dirty="0">
              <a:latin typeface="Arial"/>
              <a:ea typeface="ＭＳ 明朝"/>
              <a:cs typeface="Arial"/>
            </a:endParaRPr>
          </a:p>
          <a:p>
            <a:pPr marL="342900" lvl="0" indent="-342900">
              <a:spcAft>
                <a:spcPts val="0"/>
              </a:spcAft>
              <a:buFont typeface="+mj-lt"/>
              <a:buAutoNum type="arabicParenR"/>
            </a:pPr>
            <a:r>
              <a:rPr lang="it-IT" sz="2800" dirty="0">
                <a:solidFill>
                  <a:srgbClr val="161B27"/>
                </a:solidFill>
                <a:latin typeface="Arial"/>
                <a:ea typeface="ＭＳ 明朝"/>
                <a:cs typeface="Arial"/>
              </a:rPr>
              <a:t>la durata della proroga è strettamente limitata al tempo necessario per la conclusione delle procedure volte all’individuazione del nuovo contraente. </a:t>
            </a:r>
            <a:endParaRPr lang="it-IT" sz="2800" dirty="0">
              <a:latin typeface="Arial"/>
              <a:ea typeface="ＭＳ 明朝"/>
              <a:cs typeface="Arial"/>
            </a:endParaRPr>
          </a:p>
          <a:p>
            <a:pPr>
              <a:spcAft>
                <a:spcPts val="0"/>
              </a:spcAft>
            </a:pPr>
            <a:endParaRPr lang="it-IT" sz="2800" dirty="0" smtClean="0">
              <a:solidFill>
                <a:srgbClr val="161B27"/>
              </a:solidFill>
              <a:latin typeface="Arial"/>
              <a:ea typeface="ＭＳ 明朝"/>
              <a:cs typeface="Arial"/>
            </a:endParaRPr>
          </a:p>
          <a:p>
            <a:pPr>
              <a:spcAft>
                <a:spcPts val="0"/>
              </a:spcAft>
            </a:pPr>
            <a:endParaRPr lang="it-IT" sz="2800" dirty="0" smtClean="0">
              <a:solidFill>
                <a:srgbClr val="161B27"/>
              </a:solidFill>
              <a:latin typeface="Arial"/>
              <a:ea typeface="ＭＳ 明朝"/>
              <a:cs typeface="Arial"/>
            </a:endParaRPr>
          </a:p>
          <a:p>
            <a:pPr>
              <a:spcAft>
                <a:spcPts val="0"/>
              </a:spcAft>
            </a:pPr>
            <a:endParaRPr lang="it-IT" sz="2800" dirty="0" smtClean="0">
              <a:solidFill>
                <a:srgbClr val="2B2B2B"/>
              </a:solidFill>
              <a:latin typeface="Helvetica"/>
              <a:ea typeface="Times New Roman"/>
              <a:cs typeface="Times New Roman"/>
            </a:endParaRPr>
          </a:p>
          <a:p>
            <a:pPr>
              <a:spcAft>
                <a:spcPts val="0"/>
              </a:spcAft>
            </a:pPr>
            <a:endParaRPr lang="it-IT" sz="3200" dirty="0">
              <a:solidFill>
                <a:srgbClr val="222A35"/>
              </a:solidFill>
            </a:endParaRPr>
          </a:p>
        </p:txBody>
      </p:sp>
    </p:spTree>
    <p:extLst>
      <p:ext uri="{BB962C8B-B14F-4D97-AF65-F5344CB8AC3E}">
        <p14:creationId xmlns:p14="http://schemas.microsoft.com/office/powerpoint/2010/main" val="1411119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L’estensione del contratto: </a:t>
            </a:r>
            <a:br>
              <a:rPr lang="it-IT" dirty="0" smtClean="0"/>
            </a:br>
            <a:r>
              <a:rPr lang="it-IT" dirty="0" smtClean="0"/>
              <a:t>proroga e rinnovo </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63879" y="1283529"/>
            <a:ext cx="11826683" cy="6186309"/>
          </a:xfrm>
          <a:prstGeom prst="rect">
            <a:avLst/>
          </a:prstGeom>
          <a:noFill/>
        </p:spPr>
        <p:txBody>
          <a:bodyPr wrap="square" rtlCol="0">
            <a:spAutoFit/>
          </a:bodyPr>
          <a:lstStyle/>
          <a:p>
            <a:pPr>
              <a:spcAft>
                <a:spcPts val="0"/>
              </a:spcAft>
            </a:pPr>
            <a:r>
              <a:rPr lang="it-IT" sz="2800" dirty="0">
                <a:latin typeface="Arial"/>
                <a:ea typeface="Times New Roman"/>
                <a:cs typeface="Arial"/>
              </a:rPr>
              <a:t>Art. 106 del Codice:</a:t>
            </a:r>
            <a:endParaRPr lang="it-IT" sz="2800" dirty="0">
              <a:latin typeface="Arial"/>
              <a:ea typeface="ＭＳ 明朝"/>
              <a:cs typeface="Arial"/>
            </a:endParaRPr>
          </a:p>
          <a:p>
            <a:pPr>
              <a:spcAft>
                <a:spcPts val="0"/>
              </a:spcAft>
            </a:pPr>
            <a:r>
              <a:rPr lang="it-IT" sz="2800" dirty="0">
                <a:solidFill>
                  <a:srgbClr val="1C2534"/>
                </a:solidFill>
                <a:latin typeface="Arial"/>
                <a:ea typeface="Times New Roman"/>
                <a:cs typeface="Arial"/>
              </a:rPr>
              <a:t>Il codice delinea la “proroga” come una “proroga tecnica”:</a:t>
            </a:r>
            <a:endParaRPr lang="it-IT" sz="2800" dirty="0">
              <a:latin typeface="Arial"/>
              <a:ea typeface="ＭＳ 明朝"/>
              <a:cs typeface="Arial"/>
            </a:endParaRPr>
          </a:p>
          <a:p>
            <a:pPr marL="342900" lvl="0" indent="-342900">
              <a:spcAft>
                <a:spcPts val="0"/>
              </a:spcAft>
              <a:buFont typeface="Rubik"/>
              <a:buChar char="-"/>
            </a:pPr>
            <a:r>
              <a:rPr lang="it-IT" sz="2800" dirty="0">
                <a:solidFill>
                  <a:srgbClr val="1C2534"/>
                </a:solidFill>
                <a:latin typeface="Arial"/>
                <a:ea typeface="Times New Roman"/>
                <a:cs typeface="Arial"/>
              </a:rPr>
              <a:t>in assenza di esplicita </a:t>
            </a:r>
            <a:r>
              <a:rPr lang="it-IT" sz="2800" dirty="0" smtClean="0">
                <a:solidFill>
                  <a:srgbClr val="1C2534"/>
                </a:solidFill>
                <a:latin typeface="Arial"/>
                <a:ea typeface="Times New Roman"/>
                <a:cs typeface="Arial"/>
              </a:rPr>
              <a:t>clausola, </a:t>
            </a:r>
            <a:r>
              <a:rPr lang="it-IT" sz="2800" dirty="0">
                <a:solidFill>
                  <a:srgbClr val="1C2534"/>
                </a:solidFill>
                <a:latin typeface="Arial"/>
                <a:ea typeface="Times New Roman"/>
                <a:cs typeface="Arial"/>
              </a:rPr>
              <a:t>la proroga tecnica non dovrebbe essere ammissibile;</a:t>
            </a:r>
            <a:endParaRPr lang="it-IT" sz="2800" dirty="0">
              <a:latin typeface="Arial"/>
              <a:ea typeface="Times New Roman"/>
              <a:cs typeface="Arial"/>
            </a:endParaRPr>
          </a:p>
          <a:p>
            <a:pPr marL="342900" lvl="0" indent="-342900">
              <a:spcAft>
                <a:spcPts val="0"/>
              </a:spcAft>
              <a:buFont typeface="Rubik"/>
              <a:buChar char="-"/>
            </a:pPr>
            <a:r>
              <a:rPr lang="it-IT" sz="2800" dirty="0">
                <a:solidFill>
                  <a:srgbClr val="2B2E34"/>
                </a:solidFill>
                <a:latin typeface="Arial"/>
                <a:ea typeface="Times New Roman"/>
                <a:cs typeface="Arial"/>
              </a:rPr>
              <a:t> possibile ricorrervi solo </a:t>
            </a:r>
            <a:r>
              <a:rPr lang="it-IT" sz="2800" b="1" dirty="0">
                <a:solidFill>
                  <a:srgbClr val="2B2E34"/>
                </a:solidFill>
                <a:latin typeface="Arial"/>
                <a:ea typeface="Times New Roman"/>
                <a:cs typeface="Arial"/>
              </a:rPr>
              <a:t>per cause determinate da fattori che comunque non coinvolgono la responsabilità dell'amministrazione aggiudicatrice.</a:t>
            </a:r>
            <a:endParaRPr lang="it-IT" sz="2800" dirty="0">
              <a:latin typeface="Arial"/>
              <a:ea typeface="Times New Roman"/>
              <a:cs typeface="Arial"/>
            </a:endParaRPr>
          </a:p>
          <a:p>
            <a:pPr marL="228600">
              <a:spcAft>
                <a:spcPts val="0"/>
              </a:spcAft>
            </a:pPr>
            <a:r>
              <a:rPr lang="it-IT" sz="2800" dirty="0">
                <a:solidFill>
                  <a:srgbClr val="1C2534"/>
                </a:solidFill>
                <a:latin typeface="Arial"/>
                <a:ea typeface="Times New Roman"/>
                <a:cs typeface="Arial"/>
              </a:rPr>
              <a:t> </a:t>
            </a:r>
            <a:endParaRPr lang="it-IT" sz="2800" dirty="0">
              <a:latin typeface="Arial"/>
              <a:ea typeface="ＭＳ 明朝"/>
              <a:cs typeface="Arial"/>
            </a:endParaRPr>
          </a:p>
          <a:p>
            <a:pPr>
              <a:spcAft>
                <a:spcPts val="0"/>
              </a:spcAft>
            </a:pPr>
            <a:r>
              <a:rPr lang="it-IT" sz="2800" dirty="0">
                <a:solidFill>
                  <a:srgbClr val="1C2534"/>
                </a:solidFill>
                <a:latin typeface="Arial"/>
                <a:ea typeface="Times New Roman"/>
                <a:cs typeface="Arial"/>
              </a:rPr>
              <a:t>L’art. 106 </a:t>
            </a:r>
            <a:r>
              <a:rPr lang="it-IT" sz="2800" b="1" u="sng" dirty="0">
                <a:solidFill>
                  <a:srgbClr val="1C2534"/>
                </a:solidFill>
                <a:latin typeface="Arial"/>
                <a:ea typeface="Times New Roman"/>
                <a:cs typeface="Arial"/>
              </a:rPr>
              <a:t>non</a:t>
            </a:r>
            <a:r>
              <a:rPr lang="it-IT" sz="2800" dirty="0">
                <a:solidFill>
                  <a:srgbClr val="1C2534"/>
                </a:solidFill>
                <a:latin typeface="Arial"/>
                <a:ea typeface="Times New Roman"/>
                <a:cs typeface="Arial"/>
              </a:rPr>
              <a:t> contiene </a:t>
            </a:r>
            <a:r>
              <a:rPr lang="it-IT" sz="2800" b="1" dirty="0">
                <a:solidFill>
                  <a:srgbClr val="1C2534"/>
                </a:solidFill>
                <a:latin typeface="Arial"/>
                <a:ea typeface="Times New Roman"/>
                <a:cs typeface="Arial"/>
              </a:rPr>
              <a:t>un’espressa previsione per il rinnovo</a:t>
            </a:r>
            <a:r>
              <a:rPr lang="it-IT" sz="2800" dirty="0">
                <a:solidFill>
                  <a:srgbClr val="1C2534"/>
                </a:solidFill>
                <a:latin typeface="Arial"/>
                <a:ea typeface="Times New Roman"/>
                <a:cs typeface="Arial"/>
              </a:rPr>
              <a:t>, </a:t>
            </a:r>
            <a:r>
              <a:rPr lang="it-IT" sz="2800" dirty="0" smtClean="0">
                <a:solidFill>
                  <a:srgbClr val="1C2534"/>
                </a:solidFill>
                <a:latin typeface="Arial"/>
                <a:ea typeface="Times New Roman"/>
                <a:cs typeface="Arial"/>
              </a:rPr>
              <a:t>apparentemente </a:t>
            </a:r>
            <a:r>
              <a:rPr lang="it-IT" sz="2800" dirty="0">
                <a:solidFill>
                  <a:srgbClr val="1C2534"/>
                </a:solidFill>
                <a:latin typeface="Arial"/>
                <a:ea typeface="Times New Roman"/>
                <a:cs typeface="Arial"/>
              </a:rPr>
              <a:t>escluso; </a:t>
            </a:r>
            <a:r>
              <a:rPr lang="it-IT" sz="2800" dirty="0" smtClean="0">
                <a:solidFill>
                  <a:srgbClr val="1C2534"/>
                </a:solidFill>
                <a:latin typeface="Arial"/>
                <a:ea typeface="Times New Roman"/>
                <a:cs typeface="Arial"/>
              </a:rPr>
              <a:t>anche se </a:t>
            </a:r>
            <a:r>
              <a:rPr lang="it-IT" sz="2800" dirty="0">
                <a:solidFill>
                  <a:srgbClr val="1C2534"/>
                </a:solidFill>
                <a:latin typeface="Arial"/>
                <a:ea typeface="Times New Roman"/>
                <a:cs typeface="Arial"/>
              </a:rPr>
              <a:t>il più delle volte si tratta di proroga</a:t>
            </a:r>
            <a:endParaRPr lang="it-IT" sz="2800" dirty="0">
              <a:latin typeface="Arial"/>
              <a:ea typeface="ＭＳ 明朝"/>
              <a:cs typeface="Arial"/>
            </a:endParaRPr>
          </a:p>
          <a:p>
            <a:pPr>
              <a:spcAft>
                <a:spcPts val="0"/>
              </a:spcAft>
            </a:pPr>
            <a:endParaRPr lang="it-IT" sz="2800" dirty="0" smtClean="0">
              <a:solidFill>
                <a:srgbClr val="161B27"/>
              </a:solidFill>
              <a:latin typeface="Arial"/>
              <a:ea typeface="ＭＳ 明朝"/>
              <a:cs typeface="Arial"/>
            </a:endParaRPr>
          </a:p>
          <a:p>
            <a:pPr>
              <a:spcAft>
                <a:spcPts val="0"/>
              </a:spcAft>
            </a:pPr>
            <a:endParaRPr lang="it-IT" sz="2800" dirty="0" smtClean="0">
              <a:solidFill>
                <a:srgbClr val="161B27"/>
              </a:solidFill>
              <a:latin typeface="Arial"/>
              <a:ea typeface="ＭＳ 明朝"/>
              <a:cs typeface="Arial"/>
            </a:endParaRPr>
          </a:p>
          <a:p>
            <a:pPr>
              <a:spcAft>
                <a:spcPts val="0"/>
              </a:spcAft>
            </a:pPr>
            <a:endParaRPr lang="it-IT" sz="2800" dirty="0" smtClean="0">
              <a:solidFill>
                <a:srgbClr val="2B2B2B"/>
              </a:solidFill>
              <a:latin typeface="Helvetica"/>
              <a:ea typeface="Times New Roman"/>
              <a:cs typeface="Times New Roman"/>
            </a:endParaRPr>
          </a:p>
          <a:p>
            <a:pPr>
              <a:spcAft>
                <a:spcPts val="0"/>
              </a:spcAft>
            </a:pPr>
            <a:endParaRPr lang="it-IT" sz="3200" dirty="0">
              <a:solidFill>
                <a:srgbClr val="222A35"/>
              </a:solidFill>
            </a:endParaRPr>
          </a:p>
        </p:txBody>
      </p:sp>
    </p:spTree>
    <p:extLst>
      <p:ext uri="{BB962C8B-B14F-4D97-AF65-F5344CB8AC3E}">
        <p14:creationId xmlns:p14="http://schemas.microsoft.com/office/powerpoint/2010/main" val="624546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Rinnovo e ripetizione di servizi </a:t>
            </a:r>
            <a:r>
              <a:rPr lang="it-IT" dirty="0" smtClean="0"/>
              <a:t>analoghi</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63879" y="1283529"/>
            <a:ext cx="11826683" cy="6001643"/>
          </a:xfrm>
          <a:prstGeom prst="rect">
            <a:avLst/>
          </a:prstGeom>
          <a:noFill/>
        </p:spPr>
        <p:txBody>
          <a:bodyPr wrap="square" rtlCol="0">
            <a:spAutoFit/>
          </a:bodyPr>
          <a:lstStyle/>
          <a:p>
            <a:pPr>
              <a:spcAft>
                <a:spcPts val="0"/>
              </a:spcAft>
            </a:pPr>
            <a:r>
              <a:rPr lang="it-IT" sz="2800" dirty="0">
                <a:latin typeface="Arial"/>
                <a:ea typeface="Times New Roman"/>
                <a:cs typeface="Arial"/>
              </a:rPr>
              <a:t>Art. 106 del Codice:</a:t>
            </a:r>
            <a:endParaRPr lang="it-IT" sz="2800" dirty="0">
              <a:latin typeface="Arial"/>
              <a:ea typeface="ＭＳ 明朝"/>
              <a:cs typeface="Arial"/>
            </a:endParaRPr>
          </a:p>
          <a:p>
            <a:pPr>
              <a:spcAft>
                <a:spcPts val="0"/>
              </a:spcAft>
            </a:pPr>
            <a:r>
              <a:rPr lang="it-IT" sz="2400" b="1" dirty="0">
                <a:solidFill>
                  <a:srgbClr val="1C2534"/>
                </a:solidFill>
                <a:latin typeface="Arial"/>
                <a:ea typeface="Times New Roman"/>
                <a:cs typeface="Arial"/>
              </a:rPr>
              <a:t>Il rinnovo come ripetizione di servizi analoghi</a:t>
            </a:r>
            <a:r>
              <a:rPr lang="it-IT" sz="2400" dirty="0">
                <a:solidFill>
                  <a:srgbClr val="1C2534"/>
                </a:solidFill>
                <a:latin typeface="Arial"/>
                <a:ea typeface="Times New Roman"/>
                <a:cs typeface="Arial"/>
              </a:rPr>
              <a:t>: </a:t>
            </a:r>
            <a:r>
              <a:rPr lang="it-IT" sz="2400" dirty="0">
                <a:solidFill>
                  <a:srgbClr val="161B27"/>
                </a:solidFill>
                <a:latin typeface="Arial"/>
                <a:ea typeface="ＭＳ 明朝"/>
                <a:cs typeface="Arial"/>
              </a:rPr>
              <a:t>affidamento di nuovi servizi, analoghi a quelli del contratto principale, a conclusione di una procedura negoziata senza previa pubblicazione di un bando di gara.</a:t>
            </a:r>
            <a:r>
              <a:rPr lang="it-IT" sz="2400" dirty="0">
                <a:solidFill>
                  <a:srgbClr val="1C2534"/>
                </a:solidFill>
                <a:latin typeface="Arial"/>
                <a:ea typeface="Times New Roman"/>
                <a:cs typeface="Arial"/>
              </a:rPr>
              <a:t> </a:t>
            </a:r>
            <a:endParaRPr lang="it-IT" sz="2400" dirty="0">
              <a:latin typeface="Arial"/>
              <a:ea typeface="ＭＳ 明朝"/>
              <a:cs typeface="Arial"/>
            </a:endParaRPr>
          </a:p>
          <a:p>
            <a:pPr>
              <a:spcAft>
                <a:spcPts val="0"/>
              </a:spcAft>
            </a:pPr>
            <a:r>
              <a:rPr lang="it-IT" sz="2400" dirty="0">
                <a:solidFill>
                  <a:srgbClr val="1C2534"/>
                </a:solidFill>
                <a:latin typeface="Arial"/>
                <a:ea typeface="Times New Roman"/>
                <a:cs typeface="Arial"/>
              </a:rPr>
              <a:t> </a:t>
            </a:r>
            <a:endParaRPr lang="it-IT" sz="2400" dirty="0">
              <a:latin typeface="Arial"/>
              <a:ea typeface="ＭＳ 明朝"/>
              <a:cs typeface="Arial"/>
            </a:endParaRPr>
          </a:p>
          <a:p>
            <a:pPr>
              <a:spcAft>
                <a:spcPts val="0"/>
              </a:spcAft>
            </a:pPr>
            <a:r>
              <a:rPr lang="it-IT" sz="2400" dirty="0">
                <a:solidFill>
                  <a:srgbClr val="1C2534"/>
                </a:solidFill>
                <a:latin typeface="Arial"/>
                <a:ea typeface="Times New Roman"/>
                <a:cs typeface="Arial"/>
              </a:rPr>
              <a:t> </a:t>
            </a:r>
            <a:endParaRPr lang="it-IT" sz="2400" dirty="0">
              <a:latin typeface="Arial"/>
              <a:ea typeface="ＭＳ 明朝"/>
              <a:cs typeface="Arial"/>
            </a:endParaRPr>
          </a:p>
          <a:p>
            <a:pPr>
              <a:spcAft>
                <a:spcPts val="0"/>
              </a:spcAft>
            </a:pPr>
            <a:r>
              <a:rPr lang="it-IT" sz="2400" dirty="0" smtClean="0">
                <a:solidFill>
                  <a:srgbClr val="161B27"/>
                </a:solidFill>
                <a:latin typeface="Arial"/>
                <a:ea typeface="ＭＳ 明朝"/>
                <a:cs typeface="Arial"/>
              </a:rPr>
              <a:t>In ragione del </a:t>
            </a:r>
            <a:r>
              <a:rPr lang="it-IT" sz="2400" u="sng" dirty="0" smtClean="0">
                <a:solidFill>
                  <a:srgbClr val="161B27"/>
                </a:solidFill>
                <a:latin typeface="Arial"/>
                <a:ea typeface="ＭＳ 明朝"/>
                <a:cs typeface="Arial"/>
              </a:rPr>
              <a:t>carattere eventuale </a:t>
            </a:r>
            <a:r>
              <a:rPr lang="it-IT" sz="2400" dirty="0" smtClean="0">
                <a:solidFill>
                  <a:srgbClr val="161B27"/>
                </a:solidFill>
                <a:latin typeface="Arial"/>
                <a:ea typeface="ＭＳ 明朝"/>
                <a:cs typeface="Arial"/>
              </a:rPr>
              <a:t>dei “servizi analoghi” il relativo importo è considerato </a:t>
            </a:r>
            <a:r>
              <a:rPr lang="it-IT" sz="2400" b="1" dirty="0" smtClean="0">
                <a:solidFill>
                  <a:srgbClr val="161B27"/>
                </a:solidFill>
                <a:latin typeface="Arial"/>
                <a:ea typeface="ＭＳ 明朝"/>
                <a:cs typeface="Arial"/>
              </a:rPr>
              <a:t>solo per la quantificazione del valore complessivo dell’appalto</a:t>
            </a:r>
            <a:r>
              <a:rPr lang="it-IT" sz="2400" dirty="0" smtClean="0">
                <a:solidFill>
                  <a:srgbClr val="161B27"/>
                </a:solidFill>
                <a:latin typeface="Arial"/>
                <a:ea typeface="ＭＳ 明朝"/>
                <a:cs typeface="Arial"/>
              </a:rPr>
              <a:t>, ai fini della verifica del superamento delle soglie comunitarie e della procedura da seguire, ma non per la determinazione dei </a:t>
            </a:r>
            <a:r>
              <a:rPr lang="it-IT" sz="2400" b="1" dirty="0" smtClean="0">
                <a:solidFill>
                  <a:srgbClr val="161B27"/>
                </a:solidFill>
                <a:latin typeface="Arial"/>
                <a:ea typeface="ＭＳ 明朝"/>
                <a:cs typeface="Arial"/>
              </a:rPr>
              <a:t>requisiti di partecipazione </a:t>
            </a:r>
            <a:r>
              <a:rPr lang="it-IT" sz="2400" dirty="0" smtClean="0">
                <a:solidFill>
                  <a:srgbClr val="161B27"/>
                </a:solidFill>
                <a:latin typeface="Arial"/>
                <a:ea typeface="ＭＳ 明朝"/>
                <a:cs typeface="Arial"/>
              </a:rPr>
              <a:t>alla gara originaria o per il calcolo della </a:t>
            </a:r>
            <a:r>
              <a:rPr lang="it-IT" sz="2400" b="1" dirty="0" smtClean="0">
                <a:solidFill>
                  <a:srgbClr val="161B27"/>
                </a:solidFill>
                <a:latin typeface="Arial"/>
                <a:ea typeface="ＭＳ 明朝"/>
                <a:cs typeface="Arial"/>
              </a:rPr>
              <a:t>cauzione provvisoria dovuta</a:t>
            </a:r>
            <a:r>
              <a:rPr lang="it-IT" sz="2400" dirty="0" smtClean="0">
                <a:solidFill>
                  <a:srgbClr val="161B27"/>
                </a:solidFill>
                <a:latin typeface="Arial"/>
                <a:ea typeface="ＭＳ 明朝"/>
                <a:cs typeface="Arial"/>
              </a:rPr>
              <a:t>.</a:t>
            </a:r>
            <a:endParaRPr lang="it-IT" sz="2400" dirty="0" smtClean="0">
              <a:latin typeface="Arial"/>
              <a:ea typeface="ＭＳ 明朝"/>
              <a:cs typeface="Arial"/>
            </a:endParaRPr>
          </a:p>
          <a:p>
            <a:pPr>
              <a:spcAft>
                <a:spcPts val="0"/>
              </a:spcAft>
            </a:pPr>
            <a:endParaRPr lang="it-IT" sz="2800" dirty="0" smtClean="0">
              <a:solidFill>
                <a:srgbClr val="161B27"/>
              </a:solidFill>
              <a:latin typeface="Arial"/>
              <a:ea typeface="ＭＳ 明朝"/>
              <a:cs typeface="Arial"/>
            </a:endParaRPr>
          </a:p>
          <a:p>
            <a:pPr>
              <a:spcAft>
                <a:spcPts val="0"/>
              </a:spcAft>
            </a:pPr>
            <a:endParaRPr lang="it-IT" sz="2800" dirty="0" smtClean="0">
              <a:solidFill>
                <a:srgbClr val="161B27"/>
              </a:solidFill>
              <a:latin typeface="Arial"/>
              <a:ea typeface="ＭＳ 明朝"/>
              <a:cs typeface="Arial"/>
            </a:endParaRPr>
          </a:p>
          <a:p>
            <a:pPr>
              <a:spcAft>
                <a:spcPts val="0"/>
              </a:spcAft>
            </a:pPr>
            <a:endParaRPr lang="it-IT" sz="2800" dirty="0" smtClean="0">
              <a:solidFill>
                <a:srgbClr val="2B2B2B"/>
              </a:solidFill>
              <a:latin typeface="Helvetica"/>
              <a:ea typeface="Times New Roman"/>
              <a:cs typeface="Times New Roman"/>
            </a:endParaRPr>
          </a:p>
          <a:p>
            <a:pPr>
              <a:spcAft>
                <a:spcPts val="0"/>
              </a:spcAft>
            </a:pPr>
            <a:endParaRPr lang="it-IT" sz="3200" dirty="0">
              <a:solidFill>
                <a:srgbClr val="222A35"/>
              </a:solidFill>
            </a:endParaRPr>
          </a:p>
        </p:txBody>
      </p:sp>
    </p:spTree>
    <p:extLst>
      <p:ext uri="{BB962C8B-B14F-4D97-AF65-F5344CB8AC3E}">
        <p14:creationId xmlns:p14="http://schemas.microsoft.com/office/powerpoint/2010/main" val="893807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Rinnovo e ripetizione di servizi </a:t>
            </a:r>
            <a:r>
              <a:rPr lang="it-IT" dirty="0" smtClean="0"/>
              <a:t>analoghi</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63879" y="1283529"/>
            <a:ext cx="11826683" cy="5755422"/>
          </a:xfrm>
          <a:prstGeom prst="rect">
            <a:avLst/>
          </a:prstGeom>
          <a:noFill/>
        </p:spPr>
        <p:txBody>
          <a:bodyPr wrap="square" rtlCol="0">
            <a:spAutoFit/>
          </a:bodyPr>
          <a:lstStyle/>
          <a:p>
            <a:pPr>
              <a:spcAft>
                <a:spcPts val="0"/>
              </a:spcAft>
            </a:pPr>
            <a:r>
              <a:rPr lang="it-IT" sz="2800" dirty="0">
                <a:latin typeface="Arial"/>
                <a:ea typeface="Times New Roman"/>
                <a:cs typeface="Arial"/>
              </a:rPr>
              <a:t>Art. 106 del Codice:</a:t>
            </a:r>
            <a:endParaRPr lang="it-IT" sz="2800" dirty="0">
              <a:latin typeface="Arial"/>
              <a:ea typeface="ＭＳ 明朝"/>
              <a:cs typeface="Arial"/>
            </a:endParaRPr>
          </a:p>
          <a:p>
            <a:pPr>
              <a:spcAft>
                <a:spcPts val="0"/>
              </a:spcAft>
            </a:pPr>
            <a:r>
              <a:rPr lang="it-IT" sz="2800" dirty="0" smtClean="0">
                <a:solidFill>
                  <a:srgbClr val="161B27"/>
                </a:solidFill>
                <a:latin typeface="Arial"/>
                <a:ea typeface="ＭＳ 明朝"/>
                <a:cs typeface="Arial"/>
              </a:rPr>
              <a:t>Presupposti</a:t>
            </a:r>
            <a:endParaRPr lang="it-IT" sz="2800" dirty="0">
              <a:latin typeface="Arial"/>
              <a:ea typeface="ＭＳ 明朝"/>
              <a:cs typeface="Arial"/>
            </a:endParaRPr>
          </a:p>
          <a:p>
            <a:pPr>
              <a:spcAft>
                <a:spcPts val="0"/>
              </a:spcAft>
            </a:pPr>
            <a:r>
              <a:rPr lang="it-IT" sz="2800" dirty="0">
                <a:solidFill>
                  <a:srgbClr val="161B27"/>
                </a:solidFill>
                <a:latin typeface="Arial"/>
                <a:ea typeface="ＭＳ 明朝"/>
                <a:cs typeface="Arial"/>
              </a:rPr>
              <a:t> </a:t>
            </a:r>
            <a:endParaRPr lang="it-IT" sz="2800" dirty="0">
              <a:latin typeface="Arial"/>
              <a:ea typeface="ＭＳ 明朝"/>
              <a:cs typeface="Arial"/>
            </a:endParaRPr>
          </a:p>
          <a:p>
            <a:pPr marL="342900" lvl="0" indent="-342900">
              <a:spcAft>
                <a:spcPts val="0"/>
              </a:spcAft>
              <a:buFont typeface="+mj-lt"/>
              <a:buAutoNum type="arabicParenR"/>
            </a:pPr>
            <a:r>
              <a:rPr lang="it-IT" sz="2800" dirty="0">
                <a:solidFill>
                  <a:srgbClr val="161B27"/>
                </a:solidFill>
                <a:latin typeface="Arial"/>
                <a:ea typeface="ＭＳ 明朝"/>
                <a:cs typeface="Arial"/>
              </a:rPr>
              <a:t>il valore iniziale dell’appalto deve comprendere l’importo previsto per le ripetizioni, </a:t>
            </a:r>
            <a:endParaRPr lang="it-IT" sz="2800" dirty="0">
              <a:latin typeface="Arial"/>
              <a:ea typeface="ＭＳ 明朝"/>
              <a:cs typeface="Arial"/>
            </a:endParaRPr>
          </a:p>
          <a:p>
            <a:pPr marL="342900" lvl="0" indent="-342900">
              <a:spcAft>
                <a:spcPts val="0"/>
              </a:spcAft>
              <a:buFont typeface="+mj-lt"/>
              <a:buAutoNum type="arabicParenR"/>
            </a:pPr>
            <a:r>
              <a:rPr lang="it-IT" sz="2800" dirty="0">
                <a:solidFill>
                  <a:srgbClr val="161B27"/>
                </a:solidFill>
                <a:latin typeface="Arial"/>
                <a:ea typeface="ＭＳ 明朝"/>
                <a:cs typeface="Arial"/>
              </a:rPr>
              <a:t>l’affidamento delle ripetizioni al medesimo contraente deve seguire ad una precedente procedura aperta o ristretta</a:t>
            </a:r>
            <a:endParaRPr lang="it-IT" sz="2800" dirty="0">
              <a:latin typeface="Arial"/>
              <a:ea typeface="ＭＳ 明朝"/>
              <a:cs typeface="Arial"/>
            </a:endParaRPr>
          </a:p>
          <a:p>
            <a:pPr marL="342900" lvl="0" indent="-342900">
              <a:spcAft>
                <a:spcPts val="0"/>
              </a:spcAft>
              <a:buFont typeface="+mj-lt"/>
              <a:buAutoNum type="arabicParenR"/>
            </a:pPr>
            <a:r>
              <a:rPr lang="it-IT" sz="2800" dirty="0">
                <a:solidFill>
                  <a:srgbClr val="161B27"/>
                </a:solidFill>
                <a:latin typeface="Arial"/>
                <a:ea typeface="ＭＳ 明朝"/>
                <a:cs typeface="Arial"/>
              </a:rPr>
              <a:t>deve intervenire </a:t>
            </a:r>
            <a:r>
              <a:rPr lang="it-IT" sz="2800" b="1" dirty="0">
                <a:solidFill>
                  <a:srgbClr val="161B27"/>
                </a:solidFill>
                <a:latin typeface="Arial"/>
                <a:ea typeface="ＭＳ 明朝"/>
                <a:cs typeface="Arial"/>
              </a:rPr>
              <a:t>entro tre anni </a:t>
            </a:r>
            <a:r>
              <a:rPr lang="it-IT" sz="2800" dirty="0">
                <a:solidFill>
                  <a:srgbClr val="161B27"/>
                </a:solidFill>
                <a:latin typeface="Arial"/>
                <a:ea typeface="ＭＳ 明朝"/>
                <a:cs typeface="Arial"/>
              </a:rPr>
              <a:t>dalla stipula del primo contratto </a:t>
            </a:r>
            <a:endParaRPr lang="it-IT" sz="2800" dirty="0">
              <a:latin typeface="Arial"/>
              <a:ea typeface="ＭＳ 明朝"/>
              <a:cs typeface="Arial"/>
            </a:endParaRPr>
          </a:p>
          <a:p>
            <a:pPr marL="342900" lvl="0" indent="-342900">
              <a:spcAft>
                <a:spcPts val="0"/>
              </a:spcAft>
              <a:buFont typeface="+mj-lt"/>
              <a:buAutoNum type="arabicParenR"/>
            </a:pPr>
            <a:r>
              <a:rPr lang="it-IT" sz="2800" dirty="0">
                <a:solidFill>
                  <a:srgbClr val="161B27"/>
                </a:solidFill>
                <a:latin typeface="Arial"/>
                <a:ea typeface="ＭＳ 明朝"/>
                <a:cs typeface="Arial"/>
              </a:rPr>
              <a:t>ha ad oggetto servizi analoghi a quelli oggetto del contratto originario</a:t>
            </a:r>
            <a:endParaRPr lang="it-IT" sz="2800" dirty="0">
              <a:latin typeface="Arial"/>
              <a:ea typeface="ＭＳ 明朝"/>
              <a:cs typeface="Arial"/>
            </a:endParaRPr>
          </a:p>
          <a:p>
            <a:pPr>
              <a:spcAft>
                <a:spcPts val="0"/>
              </a:spcAft>
            </a:pPr>
            <a:endParaRPr lang="it-IT" sz="2800" dirty="0" smtClean="0">
              <a:solidFill>
                <a:srgbClr val="161B27"/>
              </a:solidFill>
              <a:latin typeface="Arial"/>
              <a:ea typeface="ＭＳ 明朝"/>
              <a:cs typeface="Arial"/>
            </a:endParaRPr>
          </a:p>
          <a:p>
            <a:pPr>
              <a:spcAft>
                <a:spcPts val="0"/>
              </a:spcAft>
            </a:pPr>
            <a:endParaRPr lang="it-IT" sz="2800" dirty="0" smtClean="0">
              <a:solidFill>
                <a:srgbClr val="161B27"/>
              </a:solidFill>
              <a:latin typeface="Arial"/>
              <a:ea typeface="ＭＳ 明朝"/>
              <a:cs typeface="Arial"/>
            </a:endParaRPr>
          </a:p>
          <a:p>
            <a:pPr>
              <a:spcAft>
                <a:spcPts val="0"/>
              </a:spcAft>
            </a:pPr>
            <a:endParaRPr lang="it-IT" sz="2800" dirty="0" smtClean="0">
              <a:solidFill>
                <a:srgbClr val="2B2B2B"/>
              </a:solidFill>
              <a:latin typeface="Helvetica"/>
              <a:ea typeface="Times New Roman"/>
              <a:cs typeface="Times New Roman"/>
            </a:endParaRPr>
          </a:p>
          <a:p>
            <a:pPr>
              <a:spcAft>
                <a:spcPts val="0"/>
              </a:spcAft>
            </a:pPr>
            <a:endParaRPr lang="it-IT" sz="3200" dirty="0">
              <a:solidFill>
                <a:srgbClr val="222A35"/>
              </a:solidFill>
            </a:endParaRPr>
          </a:p>
        </p:txBody>
      </p:sp>
    </p:spTree>
    <p:extLst>
      <p:ext uri="{BB962C8B-B14F-4D97-AF65-F5344CB8AC3E}">
        <p14:creationId xmlns:p14="http://schemas.microsoft.com/office/powerpoint/2010/main" val="1819907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Le altre modifiche del contratto</a:t>
            </a:r>
            <a:br>
              <a:rPr lang="it-IT" dirty="0" smtClean="0"/>
            </a:b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63879" y="1283529"/>
            <a:ext cx="11826683" cy="5940087"/>
          </a:xfrm>
          <a:prstGeom prst="rect">
            <a:avLst/>
          </a:prstGeom>
          <a:noFill/>
        </p:spPr>
        <p:txBody>
          <a:bodyPr wrap="square" rtlCol="0">
            <a:spAutoFit/>
          </a:bodyPr>
          <a:lstStyle/>
          <a:p>
            <a:pPr>
              <a:spcAft>
                <a:spcPts val="0"/>
              </a:spcAft>
            </a:pPr>
            <a:r>
              <a:rPr lang="it-IT" sz="2800" b="1" dirty="0">
                <a:latin typeface="Arial"/>
                <a:ea typeface="Times New Roman"/>
                <a:cs typeface="Arial"/>
              </a:rPr>
              <a:t>Art. 106 del Codice:</a:t>
            </a:r>
            <a:endParaRPr lang="it-IT" sz="2800" b="1" dirty="0">
              <a:latin typeface="Arial"/>
              <a:ea typeface="ＭＳ 明朝"/>
              <a:cs typeface="Arial"/>
            </a:endParaRPr>
          </a:p>
          <a:p>
            <a:pPr algn="ctr">
              <a:spcAft>
                <a:spcPts val="0"/>
              </a:spcAft>
            </a:pPr>
            <a:r>
              <a:rPr lang="it-IT" sz="2400" b="1" dirty="0">
                <a:solidFill>
                  <a:srgbClr val="161B27"/>
                </a:solidFill>
                <a:latin typeface="Arial"/>
                <a:ea typeface="ＭＳ 明朝"/>
                <a:cs typeface="Arial"/>
              </a:rPr>
              <a:t>Art. 106 </a:t>
            </a:r>
          </a:p>
          <a:p>
            <a:pPr>
              <a:spcAft>
                <a:spcPts val="0"/>
              </a:spcAft>
            </a:pPr>
            <a:r>
              <a:rPr lang="it-IT" sz="2400" dirty="0">
                <a:solidFill>
                  <a:srgbClr val="161B27"/>
                </a:solidFill>
                <a:latin typeface="Arial"/>
                <a:ea typeface="ＭＳ 明朝"/>
                <a:cs typeface="Arial"/>
              </a:rPr>
              <a:t>Le </a:t>
            </a:r>
            <a:r>
              <a:rPr lang="it-IT" sz="2400" u="sng" dirty="0">
                <a:solidFill>
                  <a:srgbClr val="161B27"/>
                </a:solidFill>
                <a:latin typeface="Arial"/>
                <a:ea typeface="ＭＳ 明朝"/>
                <a:cs typeface="Arial"/>
              </a:rPr>
              <a:t>modifiche, nonché le varianti</a:t>
            </a:r>
            <a:r>
              <a:rPr lang="it-IT" sz="2400" dirty="0">
                <a:solidFill>
                  <a:srgbClr val="161B27"/>
                </a:solidFill>
                <a:latin typeface="Arial"/>
                <a:ea typeface="ＭＳ 明朝"/>
                <a:cs typeface="Arial"/>
              </a:rPr>
              <a:t>, dei contratti di appalto in corso di validità devono essere </a:t>
            </a:r>
            <a:r>
              <a:rPr lang="it-IT" sz="2400" b="1" dirty="0">
                <a:solidFill>
                  <a:srgbClr val="161B27"/>
                </a:solidFill>
                <a:latin typeface="Arial"/>
                <a:ea typeface="ＭＳ 明朝"/>
                <a:cs typeface="Arial"/>
              </a:rPr>
              <a:t>autorizzate dal RUP </a:t>
            </a:r>
            <a:r>
              <a:rPr lang="it-IT" sz="2400" dirty="0">
                <a:solidFill>
                  <a:srgbClr val="161B27"/>
                </a:solidFill>
                <a:latin typeface="Arial"/>
                <a:ea typeface="ＭＳ 明朝"/>
                <a:cs typeface="Arial"/>
              </a:rPr>
              <a:t>con le modalità previste dall'ordinamento della stazione appaltante cui il RUP dipende. </a:t>
            </a:r>
          </a:p>
          <a:p>
            <a:pPr>
              <a:spcAft>
                <a:spcPts val="0"/>
              </a:spcAft>
            </a:pPr>
            <a:endParaRPr lang="it-IT" sz="2400" dirty="0">
              <a:solidFill>
                <a:srgbClr val="161B27"/>
              </a:solidFill>
              <a:latin typeface="Arial"/>
              <a:ea typeface="ＭＳ 明朝"/>
              <a:cs typeface="Arial"/>
            </a:endParaRPr>
          </a:p>
          <a:p>
            <a:pPr>
              <a:spcAft>
                <a:spcPts val="0"/>
              </a:spcAft>
            </a:pPr>
            <a:r>
              <a:rPr lang="it-IT" sz="2400" dirty="0">
                <a:solidFill>
                  <a:srgbClr val="161B27"/>
                </a:solidFill>
                <a:latin typeface="Arial"/>
                <a:ea typeface="ＭＳ 明朝"/>
                <a:cs typeface="Arial"/>
              </a:rPr>
              <a:t>Le modifiche del contratto comportano un obbligo di gara</a:t>
            </a:r>
            <a:r>
              <a:rPr lang="it-IT" sz="2400" dirty="0" smtClean="0">
                <a:solidFill>
                  <a:srgbClr val="161B27"/>
                </a:solidFill>
                <a:latin typeface="Arial"/>
                <a:ea typeface="ＭＳ 明朝"/>
                <a:cs typeface="Arial"/>
              </a:rPr>
              <a:t>?</a:t>
            </a:r>
            <a:endParaRPr lang="it-IT" sz="2400" dirty="0">
              <a:solidFill>
                <a:srgbClr val="161B27"/>
              </a:solidFill>
              <a:latin typeface="Arial"/>
              <a:ea typeface="ＭＳ 明朝"/>
              <a:cs typeface="Arial"/>
            </a:endParaRPr>
          </a:p>
          <a:p>
            <a:pPr>
              <a:spcAft>
                <a:spcPts val="0"/>
              </a:spcAft>
            </a:pPr>
            <a:r>
              <a:rPr lang="it-IT" sz="2400" dirty="0">
                <a:solidFill>
                  <a:srgbClr val="161B27"/>
                </a:solidFill>
                <a:latin typeface="Arial"/>
                <a:ea typeface="ＭＳ 明朝"/>
                <a:cs typeface="Arial"/>
              </a:rPr>
              <a:t> </a:t>
            </a:r>
          </a:p>
          <a:p>
            <a:pPr>
              <a:spcAft>
                <a:spcPts val="0"/>
              </a:spcAft>
            </a:pPr>
            <a:r>
              <a:rPr lang="it-IT" sz="2400" dirty="0">
                <a:solidFill>
                  <a:srgbClr val="161B27"/>
                </a:solidFill>
                <a:latin typeface="Arial"/>
                <a:ea typeface="ＭＳ 明朝"/>
                <a:cs typeface="Arial"/>
              </a:rPr>
              <a:t>Una </a:t>
            </a:r>
            <a:r>
              <a:rPr lang="it-IT" sz="2400" b="1" dirty="0">
                <a:solidFill>
                  <a:srgbClr val="161B27"/>
                </a:solidFill>
                <a:latin typeface="Arial"/>
                <a:ea typeface="ＭＳ 明朝"/>
                <a:cs typeface="Arial"/>
              </a:rPr>
              <a:t>nuova procedura </a:t>
            </a:r>
            <a:r>
              <a:rPr lang="it-IT" sz="2400" dirty="0">
                <a:solidFill>
                  <a:srgbClr val="161B27"/>
                </a:solidFill>
                <a:latin typeface="Arial"/>
                <a:ea typeface="ＭＳ 明朝"/>
                <a:cs typeface="Arial"/>
              </a:rPr>
              <a:t>d’appalto in conformità̀ al presente codice è richiesta </a:t>
            </a:r>
            <a:r>
              <a:rPr lang="it-IT" sz="2400" b="1" dirty="0">
                <a:solidFill>
                  <a:srgbClr val="161B27"/>
                </a:solidFill>
                <a:latin typeface="Arial"/>
                <a:ea typeface="ＭＳ 明朝"/>
                <a:cs typeface="Arial"/>
              </a:rPr>
              <a:t>per modifiche</a:t>
            </a:r>
            <a:r>
              <a:rPr lang="it-IT" sz="2400" dirty="0">
                <a:solidFill>
                  <a:srgbClr val="161B27"/>
                </a:solidFill>
                <a:latin typeface="Arial"/>
                <a:ea typeface="ＭＳ 明朝"/>
                <a:cs typeface="Arial"/>
              </a:rPr>
              <a:t> delle disposizioni di un contratto pubblico o di un accordo quadro durante il periodo della sua efficacia </a:t>
            </a:r>
            <a:r>
              <a:rPr lang="it-IT" sz="2400" b="1" dirty="0">
                <a:solidFill>
                  <a:srgbClr val="161B27"/>
                </a:solidFill>
                <a:latin typeface="Arial"/>
                <a:ea typeface="ＭＳ 明朝"/>
                <a:cs typeface="Arial"/>
              </a:rPr>
              <a:t>diverse </a:t>
            </a:r>
            <a:r>
              <a:rPr lang="it-IT" sz="2400" dirty="0">
                <a:solidFill>
                  <a:srgbClr val="161B27"/>
                </a:solidFill>
                <a:latin typeface="Arial"/>
                <a:ea typeface="ＭＳ 明朝"/>
                <a:cs typeface="Arial"/>
              </a:rPr>
              <a:t>da quelle previste ai commi 1 e 2” (art. 106, comma 6)</a:t>
            </a:r>
          </a:p>
          <a:p>
            <a:pPr>
              <a:spcAft>
                <a:spcPts val="0"/>
              </a:spcAft>
            </a:pPr>
            <a:endParaRPr lang="it-IT" sz="2800" b="1" dirty="0" smtClean="0">
              <a:solidFill>
                <a:srgbClr val="161B27"/>
              </a:solidFill>
              <a:latin typeface="Arial"/>
              <a:ea typeface="ＭＳ 明朝"/>
              <a:cs typeface="Arial"/>
            </a:endParaRPr>
          </a:p>
          <a:p>
            <a:pPr>
              <a:spcAft>
                <a:spcPts val="0"/>
              </a:spcAft>
            </a:pPr>
            <a:endParaRPr lang="it-IT" sz="2800" dirty="0" smtClean="0">
              <a:solidFill>
                <a:srgbClr val="2B2B2B"/>
              </a:solidFill>
              <a:latin typeface="Helvetica"/>
              <a:ea typeface="Times New Roman"/>
              <a:cs typeface="Times New Roman"/>
            </a:endParaRPr>
          </a:p>
          <a:p>
            <a:pPr>
              <a:spcAft>
                <a:spcPts val="0"/>
              </a:spcAft>
            </a:pPr>
            <a:endParaRPr lang="it-IT" sz="3200" dirty="0">
              <a:solidFill>
                <a:srgbClr val="222A35"/>
              </a:solidFill>
            </a:endParaRPr>
          </a:p>
        </p:txBody>
      </p:sp>
    </p:spTree>
    <p:extLst>
      <p:ext uri="{BB962C8B-B14F-4D97-AF65-F5344CB8AC3E}">
        <p14:creationId xmlns:p14="http://schemas.microsoft.com/office/powerpoint/2010/main" val="225035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Consultazioni preliminari di mercato</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531023" y="1366601"/>
            <a:ext cx="10497445"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dirty="0">
                <a:solidFill>
                  <a:srgbClr val="222A35"/>
                </a:solidFill>
              </a:rPr>
              <a:t>Tale documentazione può essere utilizzata nella pianificazione e nello svolgimento della procedura di appalto ma </a:t>
            </a:r>
            <a:r>
              <a:rPr lang="it-IT" u="sng" dirty="0">
                <a:solidFill>
                  <a:srgbClr val="222A35"/>
                </a:solidFill>
              </a:rPr>
              <a:t>non deve avere l'effetto di falsare la concorrenza e violare i principi di non discriminazione e di trasparenza</a:t>
            </a:r>
            <a:endParaRPr lang="it-IT" dirty="0">
              <a:solidFill>
                <a:srgbClr val="222A35"/>
              </a:solidFill>
            </a:endParaRPr>
          </a:p>
          <a:p>
            <a:pPr marL="0" indent="0">
              <a:buNone/>
            </a:pPr>
            <a:endParaRPr lang="it-IT" u="sng" dirty="0" smtClean="0">
              <a:solidFill>
                <a:srgbClr val="222A35"/>
              </a:solidFill>
            </a:endParaRPr>
          </a:p>
          <a:p>
            <a:r>
              <a:rPr lang="it-IT" u="sng" dirty="0" smtClean="0">
                <a:solidFill>
                  <a:srgbClr val="222A35"/>
                </a:solidFill>
              </a:rPr>
              <a:t>L’amministrazione </a:t>
            </a:r>
            <a:r>
              <a:rPr lang="it-IT" u="sng" dirty="0">
                <a:solidFill>
                  <a:srgbClr val="222A35"/>
                </a:solidFill>
              </a:rPr>
              <a:t>aggiudicatrice adotta misure adeguate per garantire che la concorrenza non sia falsata dalla partecipazione del candidato o dell’offerente stesso, prevalentemente attraverso strumenti informativi che diano adeguata pubblicità alle informazioni scambiate. </a:t>
            </a:r>
            <a:endParaRPr lang="it-IT" dirty="0">
              <a:solidFill>
                <a:srgbClr val="222A35"/>
              </a:solidFill>
            </a:endParaRPr>
          </a:p>
          <a:p>
            <a:r>
              <a:rPr lang="it-IT" u="sng" dirty="0">
                <a:solidFill>
                  <a:srgbClr val="222A35"/>
                </a:solidFill>
              </a:rPr>
              <a:t>Se è impossibile garantire una partecipazione rispettosa della par condicio, è prevista la possibilità di esclusione, salva la possibilità per gli operatori </a:t>
            </a:r>
            <a:r>
              <a:rPr lang="it-IT" u="sng" dirty="0" smtClean="0">
                <a:solidFill>
                  <a:srgbClr val="222A35"/>
                </a:solidFill>
              </a:rPr>
              <a:t>economici coinvolti </a:t>
            </a:r>
            <a:r>
              <a:rPr lang="it-IT" u="sng" dirty="0">
                <a:solidFill>
                  <a:srgbClr val="222A35"/>
                </a:solidFill>
              </a:rPr>
              <a:t>di dimostrare che la loro partecipazione non altera la concorrenza. </a:t>
            </a:r>
            <a:endParaRPr lang="it-IT" dirty="0">
              <a:solidFill>
                <a:srgbClr val="222A35"/>
              </a:solidFill>
            </a:endParaRPr>
          </a:p>
          <a:p>
            <a:pPr marL="0" indent="0">
              <a:buNone/>
            </a:pPr>
            <a:endParaRPr lang="it-IT" dirty="0"/>
          </a:p>
          <a:p>
            <a:endParaRPr lang="it-IT" dirty="0"/>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33677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Le altre modifiche del contratto</a:t>
            </a:r>
            <a:br>
              <a:rPr lang="it-IT" dirty="0" smtClean="0"/>
            </a:b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63879" y="1283529"/>
            <a:ext cx="11826683" cy="4770537"/>
          </a:xfrm>
          <a:prstGeom prst="rect">
            <a:avLst/>
          </a:prstGeom>
          <a:noFill/>
        </p:spPr>
        <p:txBody>
          <a:bodyPr wrap="square" rtlCol="0">
            <a:spAutoFit/>
          </a:bodyPr>
          <a:lstStyle/>
          <a:p>
            <a:pPr>
              <a:spcAft>
                <a:spcPts val="0"/>
              </a:spcAft>
            </a:pPr>
            <a:r>
              <a:rPr lang="it-IT" sz="2800" b="1" dirty="0">
                <a:latin typeface="Arial"/>
                <a:ea typeface="Times New Roman"/>
                <a:cs typeface="Arial"/>
              </a:rPr>
              <a:t>Art. 106 del Codice:</a:t>
            </a:r>
            <a:endParaRPr lang="it-IT" sz="2800" b="1" dirty="0">
              <a:latin typeface="Arial"/>
              <a:ea typeface="ＭＳ 明朝"/>
              <a:cs typeface="Arial"/>
            </a:endParaRPr>
          </a:p>
          <a:p>
            <a:pPr algn="just">
              <a:spcAft>
                <a:spcPts val="0"/>
              </a:spcAft>
            </a:pPr>
            <a:r>
              <a:rPr lang="it-IT" sz="2400" dirty="0" smtClean="0">
                <a:solidFill>
                  <a:srgbClr val="161B27"/>
                </a:solidFill>
                <a:latin typeface="Arial"/>
                <a:ea typeface="ＭＳ 明朝"/>
                <a:cs typeface="Arial"/>
              </a:rPr>
              <a:t>Una modifica senza nuova gara è un’eccezione al confronto concorrenziale, pertanto è ammissibile solo in presenza di stringenti presupposti:</a:t>
            </a:r>
          </a:p>
          <a:p>
            <a:pPr algn="just">
              <a:spcAft>
                <a:spcPts val="0"/>
              </a:spcAft>
            </a:pPr>
            <a:r>
              <a:rPr lang="it-IT" sz="2400" dirty="0" smtClean="0">
                <a:solidFill>
                  <a:srgbClr val="161B27"/>
                </a:solidFill>
                <a:latin typeface="Arial"/>
                <a:ea typeface="ＭＳ 明朝"/>
                <a:cs typeface="Arial"/>
              </a:rPr>
              <a:t> </a:t>
            </a:r>
          </a:p>
          <a:p>
            <a:pPr marL="457200" indent="-457200" algn="just">
              <a:spcAft>
                <a:spcPts val="0"/>
              </a:spcAft>
              <a:buAutoNum type="alphaUcParenR"/>
            </a:pPr>
            <a:r>
              <a:rPr lang="it-IT" sz="2400" dirty="0" smtClean="0">
                <a:solidFill>
                  <a:srgbClr val="161B27"/>
                </a:solidFill>
                <a:latin typeface="Arial"/>
                <a:ea typeface="ＭＳ 明朝"/>
                <a:cs typeface="Arial"/>
              </a:rPr>
              <a:t>Modifiche previste dagli atti di gara</a:t>
            </a:r>
          </a:p>
          <a:p>
            <a:pPr marL="457200" indent="-457200" algn="just">
              <a:spcAft>
                <a:spcPts val="0"/>
              </a:spcAft>
              <a:buAutoNum type="alphaUcParenR"/>
            </a:pPr>
            <a:r>
              <a:rPr lang="it-IT" sz="2400" dirty="0" smtClean="0">
                <a:solidFill>
                  <a:srgbClr val="161B27"/>
                </a:solidFill>
                <a:latin typeface="Arial"/>
                <a:ea typeface="ＭＳ 明朝"/>
                <a:cs typeface="Arial"/>
              </a:rPr>
              <a:t>Lavori, servizi o forniture supplementari</a:t>
            </a:r>
          </a:p>
          <a:p>
            <a:pPr marL="457200" indent="-457200" algn="just">
              <a:spcAft>
                <a:spcPts val="0"/>
              </a:spcAft>
              <a:buAutoNum type="alphaUcParenR"/>
            </a:pPr>
            <a:r>
              <a:rPr lang="it-IT" sz="2400" dirty="0" smtClean="0">
                <a:solidFill>
                  <a:srgbClr val="161B27"/>
                </a:solidFill>
                <a:latin typeface="Arial"/>
                <a:ea typeface="ＭＳ 明朝"/>
                <a:cs typeface="Arial"/>
              </a:rPr>
              <a:t>Varianti per fatti imprevisti e imprevedibili</a:t>
            </a:r>
          </a:p>
          <a:p>
            <a:pPr marL="457200" indent="-457200" algn="just">
              <a:spcAft>
                <a:spcPts val="0"/>
              </a:spcAft>
              <a:buAutoNum type="alphaUcParenR"/>
            </a:pPr>
            <a:r>
              <a:rPr lang="it-IT" sz="2400" dirty="0" smtClean="0">
                <a:solidFill>
                  <a:srgbClr val="161B27"/>
                </a:solidFill>
                <a:latin typeface="Arial"/>
                <a:ea typeface="ＭＳ 明朝"/>
                <a:cs typeface="Arial"/>
              </a:rPr>
              <a:t>Nuovo contraente</a:t>
            </a:r>
          </a:p>
          <a:p>
            <a:pPr marL="457200" indent="-457200" algn="just">
              <a:spcAft>
                <a:spcPts val="0"/>
              </a:spcAft>
              <a:buAutoNum type="alphaUcParenR"/>
            </a:pPr>
            <a:r>
              <a:rPr lang="it-IT" sz="2400" dirty="0" smtClean="0">
                <a:solidFill>
                  <a:srgbClr val="161B27"/>
                </a:solidFill>
                <a:latin typeface="Arial"/>
                <a:ea typeface="ＭＳ 明朝"/>
                <a:cs typeface="Arial"/>
              </a:rPr>
              <a:t>Modifiche non sostanziali</a:t>
            </a:r>
          </a:p>
          <a:p>
            <a:pPr marL="457200" indent="-457200" algn="just">
              <a:spcAft>
                <a:spcPts val="0"/>
              </a:spcAft>
              <a:buAutoNum type="alphaUcParenR"/>
            </a:pPr>
            <a:r>
              <a:rPr lang="it-IT" sz="2400" dirty="0" smtClean="0">
                <a:solidFill>
                  <a:srgbClr val="161B27"/>
                </a:solidFill>
                <a:latin typeface="Arial"/>
                <a:ea typeface="ＭＳ 明朝"/>
                <a:cs typeface="Arial"/>
              </a:rPr>
              <a:t>Variazioni di lieve impatto economico sotto soglia </a:t>
            </a:r>
            <a:endParaRPr lang="it-IT" sz="2800" dirty="0" smtClean="0">
              <a:solidFill>
                <a:srgbClr val="161B27"/>
              </a:solidFill>
              <a:latin typeface="Arial"/>
              <a:ea typeface="ＭＳ 明朝"/>
              <a:cs typeface="Arial"/>
            </a:endParaRPr>
          </a:p>
          <a:p>
            <a:pPr>
              <a:spcAft>
                <a:spcPts val="0"/>
              </a:spcAft>
            </a:pPr>
            <a:endParaRPr lang="it-IT" sz="2800" dirty="0" smtClean="0">
              <a:solidFill>
                <a:srgbClr val="2B2B2B"/>
              </a:solidFill>
              <a:latin typeface="Helvetica"/>
              <a:ea typeface="Times New Roman"/>
              <a:cs typeface="Times New Roman"/>
            </a:endParaRPr>
          </a:p>
          <a:p>
            <a:pPr>
              <a:spcAft>
                <a:spcPts val="0"/>
              </a:spcAft>
            </a:pPr>
            <a:endParaRPr lang="it-IT" sz="3200" dirty="0">
              <a:solidFill>
                <a:srgbClr val="222A35"/>
              </a:solidFill>
            </a:endParaRPr>
          </a:p>
        </p:txBody>
      </p:sp>
    </p:spTree>
    <p:extLst>
      <p:ext uri="{BB962C8B-B14F-4D97-AF65-F5344CB8AC3E}">
        <p14:creationId xmlns:p14="http://schemas.microsoft.com/office/powerpoint/2010/main" val="1647304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Le altre modifiche del contratto</a:t>
            </a:r>
            <a:br>
              <a:rPr lang="it-IT" dirty="0" smtClean="0"/>
            </a:b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63879" y="1283529"/>
            <a:ext cx="11826683" cy="5755422"/>
          </a:xfrm>
          <a:prstGeom prst="rect">
            <a:avLst/>
          </a:prstGeom>
          <a:noFill/>
        </p:spPr>
        <p:txBody>
          <a:bodyPr wrap="square" rtlCol="0">
            <a:spAutoFit/>
          </a:bodyPr>
          <a:lstStyle/>
          <a:p>
            <a:pPr algn="ctr"/>
            <a:r>
              <a:rPr lang="it-IT" sz="2800" b="1" dirty="0" smtClean="0">
                <a:solidFill>
                  <a:srgbClr val="222A35"/>
                </a:solidFill>
                <a:latin typeface="Arial"/>
                <a:cs typeface="Arial"/>
              </a:rPr>
              <a:t>A) Modifiche </a:t>
            </a:r>
            <a:r>
              <a:rPr lang="it-IT" sz="2800" b="1" dirty="0">
                <a:solidFill>
                  <a:srgbClr val="222A35"/>
                </a:solidFill>
                <a:latin typeface="Arial"/>
                <a:cs typeface="Arial"/>
              </a:rPr>
              <a:t>previste dagli atti di gara</a:t>
            </a:r>
          </a:p>
          <a:p>
            <a:r>
              <a:rPr lang="it-IT" sz="2800" dirty="0">
                <a:solidFill>
                  <a:srgbClr val="222A35"/>
                </a:solidFill>
                <a:latin typeface="Arial"/>
                <a:cs typeface="Arial"/>
              </a:rPr>
              <a:t> </a:t>
            </a:r>
          </a:p>
          <a:p>
            <a:r>
              <a:rPr lang="it-IT" sz="2800" dirty="0">
                <a:solidFill>
                  <a:srgbClr val="222A35"/>
                </a:solidFill>
                <a:latin typeface="Arial"/>
                <a:cs typeface="Arial"/>
              </a:rPr>
              <a:t>Si tratta di modifiche nei documenti di gara che, a prescindere dal loro valore, siano contemplate in clausole chiare, precise e inequivocabili. </a:t>
            </a:r>
          </a:p>
          <a:p>
            <a:r>
              <a:rPr lang="it-IT" sz="2800" dirty="0">
                <a:solidFill>
                  <a:srgbClr val="222A35"/>
                </a:solidFill>
                <a:latin typeface="Arial"/>
                <a:cs typeface="Arial"/>
              </a:rPr>
              <a:t>Tali clausole fissano la portata e la natura di eventuali modifiche nonché le </a:t>
            </a:r>
            <a:r>
              <a:rPr lang="it-IT" sz="2800" b="1" dirty="0">
                <a:solidFill>
                  <a:srgbClr val="222A35"/>
                </a:solidFill>
                <a:latin typeface="Arial"/>
                <a:cs typeface="Arial"/>
              </a:rPr>
              <a:t>condizion</a:t>
            </a:r>
            <a:r>
              <a:rPr lang="it-IT" sz="2800" dirty="0">
                <a:solidFill>
                  <a:srgbClr val="222A35"/>
                </a:solidFill>
                <a:latin typeface="Arial"/>
                <a:cs typeface="Arial"/>
              </a:rPr>
              <a:t>i alle quali esse possono essere impiegate, facendo riferimento alle </a:t>
            </a:r>
            <a:r>
              <a:rPr lang="it-IT" sz="2800" b="1" dirty="0">
                <a:solidFill>
                  <a:srgbClr val="222A35"/>
                </a:solidFill>
                <a:latin typeface="Arial"/>
                <a:cs typeface="Arial"/>
              </a:rPr>
              <a:t>variazioni dei prezzi e dei costi standard</a:t>
            </a:r>
            <a:r>
              <a:rPr lang="it-IT" sz="2800" dirty="0">
                <a:solidFill>
                  <a:srgbClr val="222A35"/>
                </a:solidFill>
                <a:latin typeface="Arial"/>
                <a:cs typeface="Arial"/>
              </a:rPr>
              <a:t>, ove definiti. Esse non apportano modifiche che avrebbero l'effetto di </a:t>
            </a:r>
            <a:r>
              <a:rPr lang="it-IT" sz="2800" b="1" dirty="0">
                <a:solidFill>
                  <a:srgbClr val="222A35"/>
                </a:solidFill>
                <a:latin typeface="Arial"/>
                <a:cs typeface="Arial"/>
              </a:rPr>
              <a:t>alterare la natura generale del contratto o dell'accordo </a:t>
            </a:r>
            <a:r>
              <a:rPr lang="it-IT" sz="2800" b="1" dirty="0" smtClean="0">
                <a:solidFill>
                  <a:srgbClr val="222A35"/>
                </a:solidFill>
                <a:latin typeface="Arial"/>
                <a:cs typeface="Arial"/>
              </a:rPr>
              <a:t>quadro. </a:t>
            </a:r>
          </a:p>
          <a:p>
            <a:r>
              <a:rPr lang="it-IT" sz="2800" b="1" u="sng" dirty="0" smtClean="0">
                <a:solidFill>
                  <a:srgbClr val="222A35"/>
                </a:solidFill>
                <a:latin typeface="Arial"/>
                <a:cs typeface="Arial"/>
              </a:rPr>
              <a:t>Nessuna deroga effettiva alla concorrenza, perché già parte integrante assetto di rapporti aggiudicato</a:t>
            </a:r>
            <a:endParaRPr lang="it-IT" sz="2800" u="sng" dirty="0">
              <a:solidFill>
                <a:srgbClr val="222A35"/>
              </a:solidFill>
              <a:latin typeface="Arial"/>
              <a:cs typeface="Arial"/>
            </a:endParaRPr>
          </a:p>
          <a:p>
            <a:pPr>
              <a:spcAft>
                <a:spcPts val="0"/>
              </a:spcAft>
            </a:pPr>
            <a:endParaRPr lang="it-IT" sz="2800" dirty="0" smtClean="0">
              <a:solidFill>
                <a:srgbClr val="2B2B2B"/>
              </a:solidFill>
              <a:latin typeface="Helvetica"/>
              <a:ea typeface="Times New Roman"/>
              <a:cs typeface="Times New Roman"/>
            </a:endParaRPr>
          </a:p>
          <a:p>
            <a:pPr>
              <a:spcAft>
                <a:spcPts val="0"/>
              </a:spcAft>
            </a:pPr>
            <a:endParaRPr lang="it-IT" sz="3200" dirty="0">
              <a:solidFill>
                <a:srgbClr val="222A35"/>
              </a:solidFill>
            </a:endParaRPr>
          </a:p>
        </p:txBody>
      </p:sp>
    </p:spTree>
    <p:extLst>
      <p:ext uri="{BB962C8B-B14F-4D97-AF65-F5344CB8AC3E}">
        <p14:creationId xmlns:p14="http://schemas.microsoft.com/office/powerpoint/2010/main" val="2124471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Le altre modifiche del contratto</a:t>
            </a:r>
            <a:br>
              <a:rPr lang="it-IT" dirty="0" smtClean="0"/>
            </a:b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63879" y="1283529"/>
            <a:ext cx="11826683" cy="5940088"/>
          </a:xfrm>
          <a:prstGeom prst="rect">
            <a:avLst/>
          </a:prstGeom>
          <a:noFill/>
        </p:spPr>
        <p:txBody>
          <a:bodyPr wrap="square" rtlCol="0">
            <a:spAutoFit/>
          </a:bodyPr>
          <a:lstStyle/>
          <a:p>
            <a:pPr algn="ctr"/>
            <a:r>
              <a:rPr lang="it-IT" sz="2000" b="1" dirty="0">
                <a:solidFill>
                  <a:srgbClr val="222A35"/>
                </a:solidFill>
              </a:rPr>
              <a:t>B) Lavori, servizi o forniture </a:t>
            </a:r>
            <a:r>
              <a:rPr lang="it-IT" sz="2000" b="1" dirty="0" smtClean="0">
                <a:solidFill>
                  <a:srgbClr val="222A35"/>
                </a:solidFill>
              </a:rPr>
              <a:t>supplementari</a:t>
            </a:r>
            <a:endParaRPr lang="it-IT" sz="2000" dirty="0">
              <a:solidFill>
                <a:srgbClr val="222A35"/>
              </a:solidFill>
            </a:endParaRPr>
          </a:p>
          <a:p>
            <a:r>
              <a:rPr lang="it-IT" sz="2000" dirty="0">
                <a:solidFill>
                  <a:srgbClr val="222A35"/>
                </a:solidFill>
              </a:rPr>
              <a:t>La “</a:t>
            </a:r>
            <a:r>
              <a:rPr lang="it-IT" sz="2000" dirty="0" err="1">
                <a:solidFill>
                  <a:srgbClr val="222A35"/>
                </a:solidFill>
              </a:rPr>
              <a:t>supplementarietà</a:t>
            </a:r>
            <a:r>
              <a:rPr lang="it-IT" sz="2000" dirty="0">
                <a:solidFill>
                  <a:srgbClr val="222A35"/>
                </a:solidFill>
              </a:rPr>
              <a:t>” dei lavori </a:t>
            </a:r>
            <a:r>
              <a:rPr lang="it-IT" sz="2000" b="1" u="sng" dirty="0">
                <a:solidFill>
                  <a:srgbClr val="222A35"/>
                </a:solidFill>
              </a:rPr>
              <a:t>non</a:t>
            </a:r>
            <a:r>
              <a:rPr lang="it-IT" sz="2000" dirty="0">
                <a:solidFill>
                  <a:srgbClr val="222A35"/>
                </a:solidFill>
              </a:rPr>
              <a:t> deve essere interpretata nel senso di </a:t>
            </a:r>
            <a:r>
              <a:rPr lang="it-IT" sz="2000" b="1" u="sng" dirty="0">
                <a:solidFill>
                  <a:srgbClr val="222A35"/>
                </a:solidFill>
              </a:rPr>
              <a:t>prestazioni aggiuntive</a:t>
            </a:r>
            <a:r>
              <a:rPr lang="it-IT" sz="2000" dirty="0">
                <a:solidFill>
                  <a:srgbClr val="222A35"/>
                </a:solidFill>
              </a:rPr>
              <a:t>, ma di </a:t>
            </a:r>
            <a:r>
              <a:rPr lang="it-IT" sz="2000" u="sng" dirty="0">
                <a:solidFill>
                  <a:srgbClr val="222A35"/>
                </a:solidFill>
              </a:rPr>
              <a:t>prestazioni funzionalmente collegate a quella originaria </a:t>
            </a:r>
            <a:r>
              <a:rPr lang="it-IT" sz="2000" dirty="0">
                <a:solidFill>
                  <a:srgbClr val="222A35"/>
                </a:solidFill>
              </a:rPr>
              <a:t>che sono un presupposto per garantirne la fruibilità. </a:t>
            </a:r>
          </a:p>
          <a:p>
            <a:r>
              <a:rPr lang="it-IT" sz="2000" dirty="0">
                <a:solidFill>
                  <a:srgbClr val="222A35"/>
                </a:solidFill>
              </a:rPr>
              <a:t>La necessità della prestazione deve essere </a:t>
            </a:r>
            <a:r>
              <a:rPr lang="it-IT" sz="2000" u="sng" dirty="0">
                <a:solidFill>
                  <a:srgbClr val="222A35"/>
                </a:solidFill>
              </a:rPr>
              <a:t>sorta dopo l’aggiudicazione</a:t>
            </a:r>
            <a:r>
              <a:rPr lang="it-IT" sz="2000" dirty="0">
                <a:solidFill>
                  <a:srgbClr val="222A35"/>
                </a:solidFill>
              </a:rPr>
              <a:t>, quindi la prestazione non deve essere ricompresa nel contratto originario. </a:t>
            </a:r>
          </a:p>
          <a:p>
            <a:r>
              <a:rPr lang="it-IT" sz="2000" dirty="0">
                <a:solidFill>
                  <a:srgbClr val="222A35"/>
                </a:solidFill>
              </a:rPr>
              <a:t>E’ possibile procedere all’affidamento senza una nuova procedura di gara solo ove il ricambio del contraente comporti queste condizioni:</a:t>
            </a:r>
          </a:p>
          <a:p>
            <a:pPr lvl="0"/>
            <a:r>
              <a:rPr lang="it-IT" sz="2000" dirty="0" smtClean="0">
                <a:solidFill>
                  <a:srgbClr val="222A35"/>
                </a:solidFill>
              </a:rPr>
              <a:t>- è </a:t>
            </a:r>
            <a:r>
              <a:rPr lang="it-IT" sz="2000" dirty="0">
                <a:solidFill>
                  <a:srgbClr val="222A35"/>
                </a:solidFill>
              </a:rPr>
              <a:t>impraticabile per motivi </a:t>
            </a:r>
            <a:r>
              <a:rPr lang="it-IT" sz="2000" u="sng" dirty="0">
                <a:solidFill>
                  <a:srgbClr val="222A35"/>
                </a:solidFill>
              </a:rPr>
              <a:t>economici e tecnici </a:t>
            </a:r>
            <a:r>
              <a:rPr lang="it-IT" sz="2000" dirty="0">
                <a:solidFill>
                  <a:srgbClr val="222A35"/>
                </a:solidFill>
              </a:rPr>
              <a:t>(quali l’interoperabilità delle apparecchiature)</a:t>
            </a:r>
          </a:p>
          <a:p>
            <a:pPr lvl="0"/>
            <a:r>
              <a:rPr lang="it-IT" sz="2000" dirty="0" smtClean="0">
                <a:solidFill>
                  <a:srgbClr val="222A35"/>
                </a:solidFill>
              </a:rPr>
              <a:t>- comporti </a:t>
            </a:r>
            <a:r>
              <a:rPr lang="it-IT" sz="2000" dirty="0">
                <a:solidFill>
                  <a:srgbClr val="222A35"/>
                </a:solidFill>
              </a:rPr>
              <a:t>per l'amministrazione aggiudicatrice o l'ente aggiudicatore </a:t>
            </a:r>
            <a:r>
              <a:rPr lang="it-IT" sz="2000" u="sng" dirty="0">
                <a:solidFill>
                  <a:srgbClr val="222A35"/>
                </a:solidFill>
              </a:rPr>
              <a:t>notevoli disguidi o una consistente duplicazione dei </a:t>
            </a:r>
            <a:r>
              <a:rPr lang="it-IT" sz="2000" u="sng" dirty="0" smtClean="0">
                <a:solidFill>
                  <a:srgbClr val="222A35"/>
                </a:solidFill>
              </a:rPr>
              <a:t>costi</a:t>
            </a:r>
            <a:endParaRPr lang="it-IT" sz="2000" dirty="0">
              <a:solidFill>
                <a:srgbClr val="222A35"/>
              </a:solidFill>
            </a:endParaRPr>
          </a:p>
          <a:p>
            <a:r>
              <a:rPr lang="it-IT" sz="2000" dirty="0">
                <a:solidFill>
                  <a:srgbClr val="222A35"/>
                </a:solidFill>
              </a:rPr>
              <a:t> </a:t>
            </a:r>
          </a:p>
          <a:p>
            <a:r>
              <a:rPr lang="it-IT" dirty="0">
                <a:solidFill>
                  <a:srgbClr val="222A35"/>
                </a:solidFill>
              </a:rPr>
              <a:t>La scelta deve essere </a:t>
            </a:r>
            <a:r>
              <a:rPr lang="it-IT" dirty="0" smtClean="0">
                <a:solidFill>
                  <a:srgbClr val="222A35"/>
                </a:solidFill>
              </a:rPr>
              <a:t>dettagliatamente </a:t>
            </a:r>
            <a:r>
              <a:rPr lang="it-IT" b="1" dirty="0" smtClean="0">
                <a:solidFill>
                  <a:srgbClr val="222A35"/>
                </a:solidFill>
              </a:rPr>
              <a:t>motivata </a:t>
            </a:r>
            <a:r>
              <a:rPr lang="it-IT" dirty="0">
                <a:solidFill>
                  <a:srgbClr val="222A35"/>
                </a:solidFill>
              </a:rPr>
              <a:t>in rapporto all’impossibilità di </a:t>
            </a:r>
            <a:r>
              <a:rPr lang="it-IT" u="sng" dirty="0">
                <a:solidFill>
                  <a:srgbClr val="222A35"/>
                </a:solidFill>
              </a:rPr>
              <a:t>interazione con gli strumenti </a:t>
            </a:r>
            <a:r>
              <a:rPr lang="it-IT" dirty="0">
                <a:solidFill>
                  <a:srgbClr val="222A35"/>
                </a:solidFill>
              </a:rPr>
              <a:t>dell’appalto iniziale (non è sufficiente la sussistenza di un mero vantaggio tecnico o economico) e deve trattarsi di </a:t>
            </a:r>
            <a:r>
              <a:rPr lang="it-IT" u="sng" dirty="0">
                <a:solidFill>
                  <a:srgbClr val="222A35"/>
                </a:solidFill>
              </a:rPr>
              <a:t>prestazioni non autonome</a:t>
            </a:r>
            <a:r>
              <a:rPr lang="it-IT" dirty="0">
                <a:solidFill>
                  <a:srgbClr val="222A35"/>
                </a:solidFill>
              </a:rPr>
              <a:t>, ma parte necessaria del contratto iniziale.</a:t>
            </a:r>
          </a:p>
          <a:p>
            <a:r>
              <a:rPr lang="it-IT" dirty="0">
                <a:solidFill>
                  <a:srgbClr val="222A35"/>
                </a:solidFill>
              </a:rPr>
              <a:t>L'eventuale aumento di prezzo non può eccedere il 50 per cento del valore del contratto iniziale</a:t>
            </a:r>
          </a:p>
          <a:p>
            <a:pPr>
              <a:spcAft>
                <a:spcPts val="0"/>
              </a:spcAft>
            </a:pPr>
            <a:endParaRPr lang="it-IT" sz="2800" dirty="0" smtClean="0">
              <a:solidFill>
                <a:srgbClr val="2B2B2B"/>
              </a:solidFill>
              <a:latin typeface="Helvetica"/>
              <a:ea typeface="Times New Roman"/>
              <a:cs typeface="Times New Roman"/>
            </a:endParaRPr>
          </a:p>
          <a:p>
            <a:pPr>
              <a:spcAft>
                <a:spcPts val="0"/>
              </a:spcAft>
            </a:pPr>
            <a:endParaRPr lang="it-IT" sz="3200" dirty="0">
              <a:solidFill>
                <a:srgbClr val="222A35"/>
              </a:solidFill>
            </a:endParaRPr>
          </a:p>
        </p:txBody>
      </p:sp>
    </p:spTree>
    <p:extLst>
      <p:ext uri="{BB962C8B-B14F-4D97-AF65-F5344CB8AC3E}">
        <p14:creationId xmlns:p14="http://schemas.microsoft.com/office/powerpoint/2010/main" val="4989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fontScale="90000"/>
          </a:bodyPr>
          <a:lstStyle/>
          <a:p>
            <a:pPr algn="ctr"/>
            <a:r>
              <a:rPr lang="it-IT" dirty="0" smtClean="0"/>
              <a:t>Le altre modifiche del contratto</a:t>
            </a:r>
            <a:br>
              <a:rPr lang="it-IT" dirty="0" smtClean="0"/>
            </a:b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CasellaDiTesto 9"/>
          <p:cNvSpPr txBox="1"/>
          <p:nvPr/>
        </p:nvSpPr>
        <p:spPr>
          <a:xfrm>
            <a:off x="163879" y="1283529"/>
            <a:ext cx="11826683" cy="5324535"/>
          </a:xfrm>
          <a:prstGeom prst="rect">
            <a:avLst/>
          </a:prstGeom>
          <a:noFill/>
        </p:spPr>
        <p:txBody>
          <a:bodyPr wrap="square" rtlCol="0">
            <a:spAutoFit/>
          </a:bodyPr>
          <a:lstStyle/>
          <a:p>
            <a:pPr algn="ctr"/>
            <a:r>
              <a:rPr lang="it-IT" sz="2000" b="1" dirty="0" smtClean="0">
                <a:solidFill>
                  <a:srgbClr val="222A35"/>
                </a:solidFill>
              </a:rPr>
              <a:t>C) Varianti per fatti imprevisti e imprevedibili</a:t>
            </a:r>
          </a:p>
          <a:p>
            <a:pPr algn="just"/>
            <a:r>
              <a:rPr lang="it-IT" sz="2000" b="1" dirty="0" smtClean="0">
                <a:solidFill>
                  <a:srgbClr val="222A35"/>
                </a:solidFill>
              </a:rPr>
              <a:t> </a:t>
            </a:r>
          </a:p>
          <a:p>
            <a:pPr algn="just"/>
            <a:r>
              <a:rPr lang="it-IT" sz="2000" dirty="0" smtClean="0">
                <a:solidFill>
                  <a:srgbClr val="222A35"/>
                </a:solidFill>
              </a:rPr>
              <a:t>- </a:t>
            </a:r>
            <a:r>
              <a:rPr lang="it-IT" sz="2400" dirty="0" smtClean="0">
                <a:solidFill>
                  <a:srgbClr val="222A35"/>
                </a:solidFill>
              </a:rPr>
              <a:t>la necessità di modifica è determinata da </a:t>
            </a:r>
            <a:r>
              <a:rPr lang="it-IT" sz="2400" b="1" dirty="0" smtClean="0">
                <a:solidFill>
                  <a:srgbClr val="222A35"/>
                </a:solidFill>
              </a:rPr>
              <a:t>circostanze impreviste e imprevedibili </a:t>
            </a:r>
            <a:r>
              <a:rPr lang="it-IT" sz="2400" dirty="0" smtClean="0">
                <a:solidFill>
                  <a:srgbClr val="222A35"/>
                </a:solidFill>
              </a:rPr>
              <a:t>per l'amministrazione aggiudicatrice o per l'ente aggiudicatore. Tra le predette circostanze può rientrare anche la </a:t>
            </a:r>
            <a:r>
              <a:rPr lang="it-IT" sz="2400" u="sng" dirty="0" smtClean="0">
                <a:solidFill>
                  <a:srgbClr val="222A35"/>
                </a:solidFill>
              </a:rPr>
              <a:t>sopravvenienza di nuove disposizioni legislative </a:t>
            </a:r>
            <a:r>
              <a:rPr lang="it-IT" sz="2400" dirty="0" smtClean="0">
                <a:solidFill>
                  <a:srgbClr val="222A35"/>
                </a:solidFill>
              </a:rPr>
              <a:t>o regolamentari o provvedimenti di autorità od enti preposti alla tutela di interessi rilevanti (es. ambiente, salute, ecc.). </a:t>
            </a:r>
          </a:p>
          <a:p>
            <a:pPr algn="just"/>
            <a:r>
              <a:rPr lang="it-IT" sz="2400" dirty="0" smtClean="0">
                <a:solidFill>
                  <a:srgbClr val="222A35"/>
                </a:solidFill>
              </a:rPr>
              <a:t>- la modifica </a:t>
            </a:r>
            <a:r>
              <a:rPr lang="it-IT" sz="2400" u="sng" dirty="0" smtClean="0">
                <a:solidFill>
                  <a:srgbClr val="222A35"/>
                </a:solidFill>
              </a:rPr>
              <a:t>non altera la natura generale del contratto</a:t>
            </a:r>
          </a:p>
          <a:p>
            <a:pPr algn="just"/>
            <a:r>
              <a:rPr lang="it-IT" sz="2400" dirty="0" smtClean="0">
                <a:solidFill>
                  <a:srgbClr val="222A35"/>
                </a:solidFill>
              </a:rPr>
              <a:t>- l'eventuale aumento di prezzo </a:t>
            </a:r>
            <a:r>
              <a:rPr lang="it-IT" sz="2400" u="sng" dirty="0" smtClean="0">
                <a:solidFill>
                  <a:srgbClr val="222A35"/>
                </a:solidFill>
              </a:rPr>
              <a:t>non può eccedere il 50 per cento </a:t>
            </a:r>
            <a:r>
              <a:rPr lang="it-IT" sz="2400" dirty="0" smtClean="0">
                <a:solidFill>
                  <a:srgbClr val="222A35"/>
                </a:solidFill>
              </a:rPr>
              <a:t>del valore del contratto iniziale. In caso di più modifiche successive, tale limitazione si applica al valore di ciascuna modifica. Tali modifiche successive non sono intese ad aggirare il presente codice (vale anche per i lavori supplementari, ma solo per i settori ordinari</a:t>
            </a:r>
          </a:p>
          <a:p>
            <a:pPr>
              <a:spcAft>
                <a:spcPts val="0"/>
              </a:spcAft>
            </a:pPr>
            <a:endParaRPr lang="it-IT" sz="2800" dirty="0" smtClean="0">
              <a:solidFill>
                <a:srgbClr val="2B2B2B"/>
              </a:solidFill>
              <a:latin typeface="Helvetica"/>
              <a:ea typeface="Times New Roman"/>
              <a:cs typeface="Times New Roman"/>
            </a:endParaRPr>
          </a:p>
          <a:p>
            <a:pPr>
              <a:spcAft>
                <a:spcPts val="0"/>
              </a:spcAft>
            </a:pPr>
            <a:endParaRPr lang="it-IT" sz="3200" dirty="0">
              <a:solidFill>
                <a:srgbClr val="222A35"/>
              </a:solidFill>
            </a:endParaRPr>
          </a:p>
        </p:txBody>
      </p:sp>
    </p:spTree>
    <p:extLst>
      <p:ext uri="{BB962C8B-B14F-4D97-AF65-F5344CB8AC3E}">
        <p14:creationId xmlns:p14="http://schemas.microsoft.com/office/powerpoint/2010/main" val="559763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3" name="Segnaposto testo 2">
            <a:extLst>
              <a:ext uri="{FF2B5EF4-FFF2-40B4-BE49-F238E27FC236}">
                <a16:creationId xmlns="" xmlns:a16="http://schemas.microsoft.com/office/drawing/2014/main" id="{764369D0-1476-754A-B8B4-422A11CC0CAF}"/>
              </a:ext>
            </a:extLst>
          </p:cNvPr>
          <p:cNvSpPr txBox="1">
            <a:spLocks/>
          </p:cNvSpPr>
          <p:nvPr/>
        </p:nvSpPr>
        <p:spPr>
          <a:xfrm>
            <a:off x="100265" y="1215998"/>
            <a:ext cx="11857782" cy="501120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ctr">
              <a:buNone/>
            </a:pPr>
            <a:r>
              <a:rPr lang="it-IT" b="1" dirty="0" smtClean="0">
                <a:solidFill>
                  <a:srgbClr val="222A35"/>
                </a:solidFill>
                <a:latin typeface="Arial"/>
                <a:cs typeface="Arial"/>
              </a:rPr>
              <a:t>	D) Nuovo </a:t>
            </a:r>
            <a:r>
              <a:rPr lang="it-IT" b="1" dirty="0">
                <a:solidFill>
                  <a:srgbClr val="222A35"/>
                </a:solidFill>
                <a:latin typeface="Arial"/>
                <a:cs typeface="Arial"/>
              </a:rPr>
              <a:t>contraente</a:t>
            </a:r>
          </a:p>
          <a:p>
            <a:pPr marL="0" indent="0">
              <a:buNone/>
            </a:pPr>
            <a:r>
              <a:rPr lang="it-IT" dirty="0">
                <a:solidFill>
                  <a:srgbClr val="222A35"/>
                </a:solidFill>
                <a:latin typeface="Arial"/>
                <a:cs typeface="Arial"/>
              </a:rPr>
              <a:t>Se un nuovo contraente sostituisce quello a cui la stazione appaltante aveva inizialmente aggiudicato l'appalto a causa di una delle seguenti circostanze:</a:t>
            </a:r>
          </a:p>
          <a:p>
            <a:r>
              <a:rPr lang="it-IT" dirty="0" smtClean="0">
                <a:solidFill>
                  <a:srgbClr val="222A35"/>
                </a:solidFill>
                <a:latin typeface="Arial"/>
                <a:cs typeface="Arial"/>
              </a:rPr>
              <a:t>una </a:t>
            </a:r>
            <a:r>
              <a:rPr lang="it-IT" dirty="0">
                <a:solidFill>
                  <a:srgbClr val="222A35"/>
                </a:solidFill>
                <a:latin typeface="Arial"/>
                <a:cs typeface="Arial"/>
              </a:rPr>
              <a:t>clausola di revisione inequivocabile in conformità alle disposizioni di cui alla lettera a</a:t>
            </a:r>
            <a:r>
              <a:rPr lang="it-IT" dirty="0" smtClean="0">
                <a:solidFill>
                  <a:srgbClr val="222A35"/>
                </a:solidFill>
                <a:latin typeface="Arial"/>
                <a:cs typeface="Arial"/>
              </a:rPr>
              <a:t>) (modifiche previste negli atti di gara;</a:t>
            </a:r>
            <a:endParaRPr lang="it-IT" dirty="0">
              <a:solidFill>
                <a:srgbClr val="222A35"/>
              </a:solidFill>
              <a:latin typeface="Arial"/>
              <a:cs typeface="Arial"/>
            </a:endParaRPr>
          </a:p>
          <a:p>
            <a:r>
              <a:rPr lang="it-IT" dirty="0" smtClean="0">
                <a:solidFill>
                  <a:srgbClr val="222A35"/>
                </a:solidFill>
                <a:latin typeface="Arial"/>
                <a:cs typeface="Arial"/>
              </a:rPr>
              <a:t>all'aggiudicatario </a:t>
            </a:r>
            <a:r>
              <a:rPr lang="it-IT" dirty="0">
                <a:solidFill>
                  <a:srgbClr val="222A35"/>
                </a:solidFill>
                <a:latin typeface="Arial"/>
                <a:cs typeface="Arial"/>
              </a:rPr>
              <a:t>iniziale succede, per causa di morte o a seguito di ristrutturazioni societarie, comprese rilevazioni, fusioni, scissioni, acquisizione o insolvenza, un altro operatore economico che </a:t>
            </a:r>
            <a:r>
              <a:rPr lang="it-IT" b="1" dirty="0">
                <a:solidFill>
                  <a:srgbClr val="222A35"/>
                </a:solidFill>
                <a:latin typeface="Arial"/>
                <a:cs typeface="Arial"/>
              </a:rPr>
              <a:t>soddisfi i criteri di selezione qualitativa stabiliti inizialmente,</a:t>
            </a:r>
            <a:r>
              <a:rPr lang="it-IT" dirty="0">
                <a:solidFill>
                  <a:srgbClr val="222A35"/>
                </a:solidFill>
                <a:latin typeface="Arial"/>
                <a:cs typeface="Arial"/>
              </a:rPr>
              <a:t> purché ciò non implichi altre modifiche sostanziali al contratto e non sia finalizzato ad eludere l'applicazione del presente codice;</a:t>
            </a:r>
          </a:p>
          <a:p>
            <a:r>
              <a:rPr lang="it-IT" dirty="0" smtClean="0">
                <a:solidFill>
                  <a:srgbClr val="222A35"/>
                </a:solidFill>
                <a:latin typeface="Arial"/>
                <a:cs typeface="Arial"/>
              </a:rPr>
              <a:t>nel </a:t>
            </a:r>
            <a:r>
              <a:rPr lang="it-IT" dirty="0">
                <a:solidFill>
                  <a:srgbClr val="222A35"/>
                </a:solidFill>
                <a:latin typeface="Arial"/>
                <a:cs typeface="Arial"/>
              </a:rPr>
              <a:t>caso in cui l'amministrazione aggiudicatrice o l'ente aggiudicatore si assuma </a:t>
            </a:r>
            <a:r>
              <a:rPr lang="it-IT" b="1" dirty="0">
                <a:solidFill>
                  <a:srgbClr val="222A35"/>
                </a:solidFill>
                <a:latin typeface="Arial"/>
                <a:cs typeface="Arial"/>
              </a:rPr>
              <a:t>gli obblighi del contraente principale nei confronti dei suoi subappaltatori </a:t>
            </a:r>
            <a:r>
              <a:rPr lang="it-IT" dirty="0">
                <a:solidFill>
                  <a:srgbClr val="222A35"/>
                </a:solidFill>
                <a:latin typeface="Arial"/>
                <a:cs typeface="Arial"/>
              </a:rPr>
              <a:t>(si tratta di un’ipotesi derogatoria all’incedibilità del contratto ex. 105 del Codice</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10" name="Titolo 3">
            <a:extLst>
              <a:ext uri="{FF2B5EF4-FFF2-40B4-BE49-F238E27FC236}">
                <a16:creationId xmlns="" xmlns:a16="http://schemas.microsoft.com/office/drawing/2014/main" id="{ECF98D17-C969-4F4F-9948-415E35653E6E}"/>
              </a:ext>
            </a:extLst>
          </p:cNvPr>
          <p:cNvSpPr txBox="1">
            <a:spLocks/>
          </p:cNvSpPr>
          <p:nvPr/>
        </p:nvSpPr>
        <p:spPr>
          <a:xfrm>
            <a:off x="1524000" y="330336"/>
            <a:ext cx="9144000" cy="77968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mtClean="0"/>
              <a:t>Le altre modifiche del contratto</a:t>
            </a:r>
            <a:br>
              <a:rPr lang="it-IT" smtClean="0"/>
            </a:br>
            <a:endParaRPr lang="it-IT" dirty="0"/>
          </a:p>
        </p:txBody>
      </p:sp>
    </p:spTree>
    <p:extLst>
      <p:ext uri="{BB962C8B-B14F-4D97-AF65-F5344CB8AC3E}">
        <p14:creationId xmlns:p14="http://schemas.microsoft.com/office/powerpoint/2010/main" val="3006409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3" name="Segnaposto testo 2">
            <a:extLst>
              <a:ext uri="{FF2B5EF4-FFF2-40B4-BE49-F238E27FC236}">
                <a16:creationId xmlns="" xmlns:a16="http://schemas.microsoft.com/office/drawing/2014/main" id="{764369D0-1476-754A-B8B4-422A11CC0CAF}"/>
              </a:ext>
            </a:extLst>
          </p:cNvPr>
          <p:cNvSpPr txBox="1">
            <a:spLocks/>
          </p:cNvSpPr>
          <p:nvPr/>
        </p:nvSpPr>
        <p:spPr>
          <a:xfrm>
            <a:off x="579870" y="1427656"/>
            <a:ext cx="10497445" cy="4602795"/>
          </a:xfrm>
          <a:prstGeom prst="rect">
            <a:avLst/>
          </a:prstGeom>
        </p:spPr>
        <p:txBody>
          <a:bodyPr>
            <a:normAutofit fontScale="92500" lnSpcReduction="2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lvl="0" indent="0" algn="ctr">
              <a:buNone/>
            </a:pPr>
            <a:r>
              <a:rPr lang="it-IT" b="1" dirty="0" smtClean="0">
                <a:solidFill>
                  <a:srgbClr val="222A35"/>
                </a:solidFill>
              </a:rPr>
              <a:t>E) Modifiche </a:t>
            </a:r>
            <a:r>
              <a:rPr lang="it-IT" b="1" dirty="0">
                <a:solidFill>
                  <a:srgbClr val="222A35"/>
                </a:solidFill>
              </a:rPr>
              <a:t>non </a:t>
            </a:r>
            <a:r>
              <a:rPr lang="it-IT" b="1" dirty="0" smtClean="0">
                <a:solidFill>
                  <a:srgbClr val="222A35"/>
                </a:solidFill>
              </a:rPr>
              <a:t>sostanziali</a:t>
            </a:r>
            <a:endParaRPr lang="it-IT" b="1" dirty="0">
              <a:solidFill>
                <a:srgbClr val="222A35"/>
              </a:solidFill>
            </a:endParaRPr>
          </a:p>
          <a:p>
            <a:pPr marL="0" indent="0">
              <a:lnSpc>
                <a:spcPct val="100000"/>
              </a:lnSpc>
              <a:buNone/>
            </a:pPr>
            <a:r>
              <a:rPr lang="it-IT" dirty="0">
                <a:solidFill>
                  <a:srgbClr val="222A35"/>
                </a:solidFill>
                <a:latin typeface="Arial"/>
                <a:cs typeface="Arial"/>
              </a:rPr>
              <a:t>Sono ammesse modifiche “non sostanziali”, ovvero che non alterano </a:t>
            </a:r>
            <a:r>
              <a:rPr lang="it-IT" dirty="0" err="1">
                <a:solidFill>
                  <a:srgbClr val="222A35"/>
                </a:solidFill>
                <a:latin typeface="Arial"/>
                <a:cs typeface="Arial"/>
              </a:rPr>
              <a:t>considerevolemente</a:t>
            </a:r>
            <a:r>
              <a:rPr lang="it-IT" dirty="0">
                <a:solidFill>
                  <a:srgbClr val="222A35"/>
                </a:solidFill>
                <a:latin typeface="Arial"/>
                <a:cs typeface="Arial"/>
              </a:rPr>
              <a:t> gli </a:t>
            </a:r>
            <a:r>
              <a:rPr lang="it-IT" b="1" dirty="0">
                <a:solidFill>
                  <a:srgbClr val="222A35"/>
                </a:solidFill>
                <a:latin typeface="Arial"/>
                <a:cs typeface="Arial"/>
              </a:rPr>
              <a:t>elementi essenziali </a:t>
            </a:r>
            <a:r>
              <a:rPr lang="it-IT" dirty="0">
                <a:solidFill>
                  <a:srgbClr val="222A35"/>
                </a:solidFill>
                <a:latin typeface="Arial"/>
                <a:cs typeface="Arial"/>
              </a:rPr>
              <a:t>del contratto. </a:t>
            </a:r>
            <a:r>
              <a:rPr lang="it-IT" dirty="0" smtClean="0">
                <a:solidFill>
                  <a:srgbClr val="222A35"/>
                </a:solidFill>
                <a:latin typeface="Arial"/>
                <a:cs typeface="Arial"/>
              </a:rPr>
              <a:t> Una </a:t>
            </a:r>
            <a:r>
              <a:rPr lang="it-IT" dirty="0">
                <a:solidFill>
                  <a:srgbClr val="222A35"/>
                </a:solidFill>
                <a:latin typeface="Arial"/>
                <a:cs typeface="Arial"/>
              </a:rPr>
              <a:t>modifica è sostanziale se:</a:t>
            </a:r>
          </a:p>
          <a:p>
            <a:pPr marL="0" indent="0">
              <a:lnSpc>
                <a:spcPct val="100000"/>
              </a:lnSpc>
              <a:buNone/>
            </a:pPr>
            <a:r>
              <a:rPr lang="it-IT" dirty="0">
                <a:solidFill>
                  <a:srgbClr val="222A35"/>
                </a:solidFill>
                <a:latin typeface="Arial"/>
                <a:cs typeface="Arial"/>
              </a:rPr>
              <a:t>a</a:t>
            </a:r>
            <a:r>
              <a:rPr lang="it-IT" dirty="0" smtClean="0">
                <a:solidFill>
                  <a:srgbClr val="222A35"/>
                </a:solidFill>
                <a:latin typeface="Arial"/>
                <a:cs typeface="Arial"/>
              </a:rPr>
              <a:t>) introduce </a:t>
            </a:r>
            <a:r>
              <a:rPr lang="it-IT" b="1" dirty="0">
                <a:solidFill>
                  <a:srgbClr val="222A35"/>
                </a:solidFill>
                <a:latin typeface="Arial"/>
                <a:cs typeface="Arial"/>
              </a:rPr>
              <a:t>condizioni</a:t>
            </a:r>
            <a:r>
              <a:rPr lang="it-IT" dirty="0">
                <a:solidFill>
                  <a:srgbClr val="222A35"/>
                </a:solidFill>
                <a:latin typeface="Arial"/>
                <a:cs typeface="Arial"/>
              </a:rPr>
              <a:t> che, se fossero state contenute nella procedura d'appalto iniziale, avrebbero consentito l'ammissione di </a:t>
            </a:r>
            <a:r>
              <a:rPr lang="it-IT" b="1" dirty="0">
                <a:solidFill>
                  <a:srgbClr val="222A35"/>
                </a:solidFill>
                <a:latin typeface="Arial"/>
                <a:cs typeface="Arial"/>
              </a:rPr>
              <a:t>candidati </a:t>
            </a:r>
            <a:r>
              <a:rPr lang="it-IT" b="1" i="1" dirty="0">
                <a:solidFill>
                  <a:srgbClr val="222A35"/>
                </a:solidFill>
                <a:latin typeface="Arial"/>
                <a:cs typeface="Arial"/>
              </a:rPr>
              <a:t> </a:t>
            </a:r>
            <a:r>
              <a:rPr lang="it-IT" b="1" dirty="0">
                <a:solidFill>
                  <a:srgbClr val="222A35"/>
                </a:solidFill>
                <a:latin typeface="Arial"/>
                <a:cs typeface="Arial"/>
              </a:rPr>
              <a:t>diversi </a:t>
            </a:r>
            <a:r>
              <a:rPr lang="it-IT" dirty="0">
                <a:solidFill>
                  <a:srgbClr val="222A35"/>
                </a:solidFill>
                <a:latin typeface="Arial"/>
                <a:cs typeface="Arial"/>
              </a:rPr>
              <a:t>da quelli inizialmente selezionati o l'accettazione di </a:t>
            </a:r>
            <a:r>
              <a:rPr lang="it-IT" b="1" dirty="0">
                <a:solidFill>
                  <a:srgbClr val="222A35"/>
                </a:solidFill>
                <a:latin typeface="Arial"/>
                <a:cs typeface="Arial"/>
              </a:rPr>
              <a:t>un'offerta diversa</a:t>
            </a:r>
            <a:r>
              <a:rPr lang="it-IT" dirty="0">
                <a:solidFill>
                  <a:srgbClr val="222A35"/>
                </a:solidFill>
                <a:latin typeface="Arial"/>
                <a:cs typeface="Arial"/>
              </a:rPr>
              <a:t> da quella inizialmente accettata, oppure avrebbero attirato </a:t>
            </a:r>
            <a:r>
              <a:rPr lang="it-IT" b="1" dirty="0">
                <a:solidFill>
                  <a:srgbClr val="222A35"/>
                </a:solidFill>
                <a:latin typeface="Arial"/>
                <a:cs typeface="Arial"/>
              </a:rPr>
              <a:t>ulteriori partecipanti </a:t>
            </a:r>
            <a:r>
              <a:rPr lang="it-IT" dirty="0">
                <a:solidFill>
                  <a:srgbClr val="222A35"/>
                </a:solidFill>
                <a:latin typeface="Arial"/>
                <a:cs typeface="Arial"/>
              </a:rPr>
              <a:t>alla procedura di aggiudicazione;</a:t>
            </a:r>
          </a:p>
          <a:p>
            <a:pPr marL="0" indent="0">
              <a:lnSpc>
                <a:spcPct val="100000"/>
              </a:lnSpc>
              <a:buNone/>
            </a:pPr>
            <a:r>
              <a:rPr lang="it-IT" dirty="0">
                <a:solidFill>
                  <a:srgbClr val="222A35"/>
                </a:solidFill>
                <a:latin typeface="Arial"/>
                <a:cs typeface="Arial"/>
              </a:rPr>
              <a:t>b) la modifica cambia </a:t>
            </a:r>
            <a:r>
              <a:rPr lang="it-IT" b="1" dirty="0">
                <a:solidFill>
                  <a:srgbClr val="222A35"/>
                </a:solidFill>
                <a:latin typeface="Arial"/>
                <a:cs typeface="Arial"/>
              </a:rPr>
              <a:t>l'equilibrio economico </a:t>
            </a:r>
            <a:r>
              <a:rPr lang="it-IT" dirty="0">
                <a:solidFill>
                  <a:srgbClr val="222A35"/>
                </a:solidFill>
                <a:latin typeface="Arial"/>
                <a:cs typeface="Arial"/>
              </a:rPr>
              <a:t>del contratto o dell'accordo quadro a favore dell'aggiudicatario in modo non previsto nel contratto iniziale;</a:t>
            </a:r>
          </a:p>
          <a:p>
            <a:pPr marL="0" indent="0">
              <a:lnSpc>
                <a:spcPct val="100000"/>
              </a:lnSpc>
              <a:buNone/>
            </a:pPr>
            <a:r>
              <a:rPr lang="it-IT" dirty="0">
                <a:solidFill>
                  <a:srgbClr val="222A35"/>
                </a:solidFill>
                <a:latin typeface="Arial"/>
                <a:cs typeface="Arial"/>
              </a:rPr>
              <a:t>c) la modifica </a:t>
            </a:r>
            <a:r>
              <a:rPr lang="it-IT" b="1" dirty="0">
                <a:solidFill>
                  <a:srgbClr val="222A35"/>
                </a:solidFill>
                <a:latin typeface="Arial"/>
                <a:cs typeface="Arial"/>
              </a:rPr>
              <a:t>estende notevolmente l'ambito </a:t>
            </a:r>
            <a:r>
              <a:rPr lang="it-IT" dirty="0">
                <a:solidFill>
                  <a:srgbClr val="222A35"/>
                </a:solidFill>
                <a:latin typeface="Arial"/>
                <a:cs typeface="Arial"/>
              </a:rPr>
              <a:t>di applicazione del contratto;</a:t>
            </a:r>
          </a:p>
          <a:p>
            <a:pPr marL="0" indent="0">
              <a:lnSpc>
                <a:spcPct val="100000"/>
              </a:lnSpc>
              <a:buNone/>
            </a:pPr>
            <a:r>
              <a:rPr lang="it-IT" dirty="0">
                <a:solidFill>
                  <a:srgbClr val="222A35"/>
                </a:solidFill>
                <a:latin typeface="Arial"/>
                <a:cs typeface="Arial"/>
              </a:rPr>
              <a:t>d) se un </a:t>
            </a:r>
            <a:r>
              <a:rPr lang="it-IT" b="1" dirty="0">
                <a:solidFill>
                  <a:srgbClr val="222A35"/>
                </a:solidFill>
                <a:latin typeface="Arial"/>
                <a:cs typeface="Arial"/>
              </a:rPr>
              <a:t>nuovo contraente </a:t>
            </a:r>
            <a:r>
              <a:rPr lang="it-IT" dirty="0">
                <a:solidFill>
                  <a:srgbClr val="222A35"/>
                </a:solidFill>
                <a:latin typeface="Arial"/>
                <a:cs typeface="Arial"/>
              </a:rPr>
              <a:t>sostituisce quello cui l'amministrazione aggiudicatrice o l'ente aggiudicatore aveva inizialmente aggiudicato l'appalto </a:t>
            </a:r>
            <a:r>
              <a:rPr lang="it-IT" u="sng" dirty="0">
                <a:solidFill>
                  <a:srgbClr val="222A35"/>
                </a:solidFill>
                <a:latin typeface="Arial"/>
                <a:cs typeface="Arial"/>
              </a:rPr>
              <a:t>in casi diversi da quelli previsti al comma </a:t>
            </a:r>
            <a:r>
              <a:rPr lang="it-IT" dirty="0">
                <a:solidFill>
                  <a:srgbClr val="222A35"/>
                </a:solidFill>
                <a:latin typeface="Arial"/>
                <a:cs typeface="Arial"/>
              </a:rPr>
              <a:t>1, lettera d).</a:t>
            </a:r>
          </a:p>
          <a:p>
            <a:pPr marL="0" indent="0">
              <a:lnSpc>
                <a:spcPct val="100000"/>
              </a:lnSpc>
              <a:buNone/>
            </a:pPr>
            <a:r>
              <a:rPr lang="it-IT" dirty="0">
                <a:solidFill>
                  <a:srgbClr val="222A35"/>
                </a:solidFill>
                <a:latin typeface="Arial"/>
                <a:cs typeface="Arial"/>
              </a:rPr>
              <a:t>La modifica sostanziale legittima la risoluzione del contratto (v. art. 108 Codice).</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10" name="Titolo 3">
            <a:extLst>
              <a:ext uri="{FF2B5EF4-FFF2-40B4-BE49-F238E27FC236}">
                <a16:creationId xmlns="" xmlns:a16="http://schemas.microsoft.com/office/drawing/2014/main" id="{ECF98D17-C969-4F4F-9948-415E35653E6E}"/>
              </a:ext>
            </a:extLst>
          </p:cNvPr>
          <p:cNvSpPr txBox="1">
            <a:spLocks/>
          </p:cNvSpPr>
          <p:nvPr/>
        </p:nvSpPr>
        <p:spPr>
          <a:xfrm>
            <a:off x="1524000" y="330336"/>
            <a:ext cx="9144000" cy="77968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mtClean="0"/>
              <a:t>Le altre modifiche del contratto</a:t>
            </a:r>
            <a:br>
              <a:rPr lang="it-IT" smtClean="0"/>
            </a:br>
            <a:endParaRPr lang="it-IT" dirty="0"/>
          </a:p>
        </p:txBody>
      </p:sp>
    </p:spTree>
    <p:extLst>
      <p:ext uri="{BB962C8B-B14F-4D97-AF65-F5344CB8AC3E}">
        <p14:creationId xmlns:p14="http://schemas.microsoft.com/office/powerpoint/2010/main" val="1502664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3" name="Segnaposto testo 2">
            <a:extLst>
              <a:ext uri="{FF2B5EF4-FFF2-40B4-BE49-F238E27FC236}">
                <a16:creationId xmlns="" xmlns:a16="http://schemas.microsoft.com/office/drawing/2014/main" id="{764369D0-1476-754A-B8B4-422A11CC0CAF}"/>
              </a:ext>
            </a:extLst>
          </p:cNvPr>
          <p:cNvSpPr txBox="1">
            <a:spLocks/>
          </p:cNvSpPr>
          <p:nvPr/>
        </p:nvSpPr>
        <p:spPr>
          <a:xfrm>
            <a:off x="579870" y="1427656"/>
            <a:ext cx="10497445"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ctr">
              <a:buNone/>
            </a:pPr>
            <a:r>
              <a:rPr lang="it-IT" b="1" dirty="0">
                <a:solidFill>
                  <a:srgbClr val="222A35"/>
                </a:solidFill>
              </a:rPr>
              <a:t>Variazioni di lieve impatto economico sotto </a:t>
            </a:r>
            <a:r>
              <a:rPr lang="it-IT" b="1" dirty="0" smtClean="0">
                <a:solidFill>
                  <a:srgbClr val="222A35"/>
                </a:solidFill>
              </a:rPr>
              <a:t>soglia (art. 106, comma 2)</a:t>
            </a:r>
            <a:endParaRPr lang="it-IT" b="1" dirty="0">
              <a:solidFill>
                <a:srgbClr val="222A35"/>
              </a:solidFill>
            </a:endParaRPr>
          </a:p>
          <a:p>
            <a:pPr marL="0" indent="0">
              <a:buNone/>
            </a:pPr>
            <a:r>
              <a:rPr lang="it-IT" dirty="0">
                <a:solidFill>
                  <a:srgbClr val="222A35"/>
                </a:solidFill>
              </a:rPr>
              <a:t>I contratti possono parimenti essere modificati, senza necessità di una nuova procedura, se il valore della modifica è al di sotto di entrambi i seguenti valori:</a:t>
            </a:r>
          </a:p>
          <a:p>
            <a:pPr lvl="0"/>
            <a:r>
              <a:rPr lang="it-IT" dirty="0">
                <a:solidFill>
                  <a:srgbClr val="222A35"/>
                </a:solidFill>
              </a:rPr>
              <a:t>le </a:t>
            </a:r>
            <a:r>
              <a:rPr lang="it-IT" b="1" dirty="0">
                <a:solidFill>
                  <a:srgbClr val="222A35"/>
                </a:solidFill>
              </a:rPr>
              <a:t>soglie fissate all'articolo 35</a:t>
            </a:r>
            <a:r>
              <a:rPr lang="it-IT" dirty="0">
                <a:solidFill>
                  <a:srgbClr val="222A35"/>
                </a:solidFill>
              </a:rPr>
              <a:t>;</a:t>
            </a:r>
          </a:p>
          <a:p>
            <a:pPr lvl="0"/>
            <a:r>
              <a:rPr lang="it-IT" dirty="0">
                <a:solidFill>
                  <a:srgbClr val="222A35"/>
                </a:solidFill>
              </a:rPr>
              <a:t>il </a:t>
            </a:r>
            <a:r>
              <a:rPr lang="it-IT" b="1" dirty="0">
                <a:solidFill>
                  <a:srgbClr val="222A35"/>
                </a:solidFill>
              </a:rPr>
              <a:t>10 </a:t>
            </a:r>
            <a:r>
              <a:rPr lang="it-IT" b="1" dirty="0" smtClean="0">
                <a:solidFill>
                  <a:srgbClr val="222A35"/>
                </a:solidFill>
              </a:rPr>
              <a:t>%</a:t>
            </a:r>
            <a:r>
              <a:rPr lang="it-IT" dirty="0" smtClean="0">
                <a:solidFill>
                  <a:srgbClr val="222A35"/>
                </a:solidFill>
              </a:rPr>
              <a:t>del </a:t>
            </a:r>
            <a:r>
              <a:rPr lang="it-IT" dirty="0">
                <a:solidFill>
                  <a:srgbClr val="222A35"/>
                </a:solidFill>
              </a:rPr>
              <a:t>valore iniziale del contratto per i contratti di </a:t>
            </a:r>
            <a:r>
              <a:rPr lang="it-IT" b="1" dirty="0">
                <a:solidFill>
                  <a:srgbClr val="222A35"/>
                </a:solidFill>
              </a:rPr>
              <a:t>servizi e fornitura </a:t>
            </a:r>
            <a:r>
              <a:rPr lang="it-IT" dirty="0">
                <a:solidFill>
                  <a:srgbClr val="222A35"/>
                </a:solidFill>
              </a:rPr>
              <a:t>sia nei settori ordinari che speciali ovvero il </a:t>
            </a:r>
            <a:r>
              <a:rPr lang="it-IT" b="1" dirty="0">
                <a:solidFill>
                  <a:srgbClr val="222A35"/>
                </a:solidFill>
              </a:rPr>
              <a:t>15 </a:t>
            </a:r>
            <a:r>
              <a:rPr lang="it-IT" b="1" dirty="0" smtClean="0">
                <a:solidFill>
                  <a:srgbClr val="222A35"/>
                </a:solidFill>
              </a:rPr>
              <a:t>%</a:t>
            </a:r>
            <a:r>
              <a:rPr lang="it-IT" dirty="0" smtClean="0">
                <a:solidFill>
                  <a:srgbClr val="222A35"/>
                </a:solidFill>
              </a:rPr>
              <a:t> del </a:t>
            </a:r>
            <a:r>
              <a:rPr lang="it-IT" dirty="0">
                <a:solidFill>
                  <a:srgbClr val="222A35"/>
                </a:solidFill>
              </a:rPr>
              <a:t>valore iniziale del contratto per i contratti di</a:t>
            </a:r>
            <a:r>
              <a:rPr lang="it-IT" b="1" dirty="0">
                <a:solidFill>
                  <a:srgbClr val="222A35"/>
                </a:solidFill>
              </a:rPr>
              <a:t> lavori </a:t>
            </a:r>
            <a:r>
              <a:rPr lang="it-IT" dirty="0">
                <a:solidFill>
                  <a:srgbClr val="222A35"/>
                </a:solidFill>
              </a:rPr>
              <a:t>sia nei settori ordinari che speciali. Tuttavia la modifica non può alterare la natura complessiva del contratto o dell'accordo quadro. In caso di più modifiche successive, il valore è accertato sulla base del valore complessivo netto delle successive modifiche. Qualora la necessità di modificare il contratto derivi da errori o da omissioni nel progetto esecutivo, che pregiudichino in tutto o in parte la realizzazione dell'opera o la sua utilizzazione, essa è consentita solo nei limiti quantitativi di cui al presente comma, ferma restando la responsabilità dei progettisti esterni.</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10" name="Titolo 3">
            <a:extLst>
              <a:ext uri="{FF2B5EF4-FFF2-40B4-BE49-F238E27FC236}">
                <a16:creationId xmlns="" xmlns:a16="http://schemas.microsoft.com/office/drawing/2014/main" id="{ECF98D17-C969-4F4F-9948-415E35653E6E}"/>
              </a:ext>
            </a:extLst>
          </p:cNvPr>
          <p:cNvSpPr txBox="1">
            <a:spLocks/>
          </p:cNvSpPr>
          <p:nvPr/>
        </p:nvSpPr>
        <p:spPr>
          <a:xfrm>
            <a:off x="1524000" y="330336"/>
            <a:ext cx="9144000" cy="77968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mtClean="0"/>
              <a:t>Le altre modifiche del contratto</a:t>
            </a:r>
            <a:br>
              <a:rPr lang="it-IT" smtClean="0"/>
            </a:br>
            <a:endParaRPr lang="it-IT" dirty="0"/>
          </a:p>
        </p:txBody>
      </p:sp>
    </p:spTree>
    <p:extLst>
      <p:ext uri="{BB962C8B-B14F-4D97-AF65-F5344CB8AC3E}">
        <p14:creationId xmlns:p14="http://schemas.microsoft.com/office/powerpoint/2010/main" val="3363683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3" name="Segnaposto testo 2">
            <a:extLst>
              <a:ext uri="{FF2B5EF4-FFF2-40B4-BE49-F238E27FC236}">
                <a16:creationId xmlns="" xmlns:a16="http://schemas.microsoft.com/office/drawing/2014/main" id="{764369D0-1476-754A-B8B4-422A11CC0CAF}"/>
              </a:ext>
            </a:extLst>
          </p:cNvPr>
          <p:cNvSpPr txBox="1">
            <a:spLocks/>
          </p:cNvSpPr>
          <p:nvPr/>
        </p:nvSpPr>
        <p:spPr>
          <a:xfrm>
            <a:off x="177537" y="832929"/>
            <a:ext cx="11785713" cy="5284312"/>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lgn="ctr">
              <a:buNone/>
            </a:pPr>
            <a:r>
              <a:rPr lang="it-IT" sz="2400" b="1" dirty="0" smtClean="0">
                <a:solidFill>
                  <a:schemeClr val="bg1"/>
                </a:solidFill>
              </a:rPr>
              <a:t>IL C.D. QUINTO D’OBBLIGO</a:t>
            </a:r>
            <a:endParaRPr lang="it-IT" sz="2400" b="1" dirty="0">
              <a:solidFill>
                <a:schemeClr val="bg1"/>
              </a:solidFill>
            </a:endParaRPr>
          </a:p>
          <a:p>
            <a:r>
              <a:rPr lang="it-IT" sz="1800" dirty="0">
                <a:solidFill>
                  <a:srgbClr val="222A35"/>
                </a:solidFill>
                <a:latin typeface="Arial"/>
                <a:cs typeface="Arial"/>
              </a:rPr>
              <a:t>Qualora in corso di esecuzione si renda necessario un aumento o una diminuzione delle prestazioni fino a concorrenza del </a:t>
            </a:r>
            <a:r>
              <a:rPr lang="it-IT" sz="1800" dirty="0" smtClean="0">
                <a:solidFill>
                  <a:srgbClr val="222A35"/>
                </a:solidFill>
                <a:latin typeface="Arial"/>
                <a:cs typeface="Arial"/>
              </a:rPr>
              <a:t>quinto dell’importo </a:t>
            </a:r>
            <a:r>
              <a:rPr lang="it-IT" sz="1800" dirty="0">
                <a:solidFill>
                  <a:srgbClr val="222A35"/>
                </a:solidFill>
                <a:latin typeface="Arial"/>
                <a:cs typeface="Arial"/>
              </a:rPr>
              <a:t>del contratto, la stazione appaltante </a:t>
            </a:r>
            <a:r>
              <a:rPr lang="it-IT" sz="1800" b="1" dirty="0" smtClean="0">
                <a:solidFill>
                  <a:srgbClr val="222A35"/>
                </a:solidFill>
                <a:latin typeface="Arial"/>
                <a:cs typeface="Arial"/>
              </a:rPr>
              <a:t>può </a:t>
            </a:r>
            <a:r>
              <a:rPr lang="it-IT" sz="1800" b="1" dirty="0">
                <a:solidFill>
                  <a:srgbClr val="222A35"/>
                </a:solidFill>
                <a:latin typeface="Arial"/>
                <a:cs typeface="Arial"/>
              </a:rPr>
              <a:t>imporre all’appaltatore l’esecuzione alle stesse </a:t>
            </a:r>
            <a:r>
              <a:rPr lang="it-IT" sz="1800" dirty="0">
                <a:solidFill>
                  <a:srgbClr val="222A35"/>
                </a:solidFill>
                <a:latin typeface="Arial"/>
                <a:cs typeface="Arial"/>
              </a:rPr>
              <a:t>condizioni previste nel contratto originario. In tal caso l’appaltatore non </a:t>
            </a:r>
            <a:r>
              <a:rPr lang="it-IT" sz="1800" dirty="0" smtClean="0">
                <a:solidFill>
                  <a:srgbClr val="222A35"/>
                </a:solidFill>
                <a:latin typeface="Arial"/>
                <a:cs typeface="Arial"/>
              </a:rPr>
              <a:t>può </a:t>
            </a:r>
            <a:r>
              <a:rPr lang="it-IT" sz="1800" dirty="0">
                <a:solidFill>
                  <a:srgbClr val="222A35"/>
                </a:solidFill>
                <a:latin typeface="Arial"/>
                <a:cs typeface="Arial"/>
              </a:rPr>
              <a:t>far valere il diritto alla risoluzione del contratto  (comma 12, art. 106</a:t>
            </a:r>
            <a:r>
              <a:rPr lang="it-IT" sz="1800" dirty="0" smtClean="0">
                <a:solidFill>
                  <a:srgbClr val="222A35"/>
                </a:solidFill>
                <a:latin typeface="Arial"/>
                <a:cs typeface="Arial"/>
              </a:rPr>
              <a:t>)</a:t>
            </a:r>
            <a:endParaRPr lang="it-IT" sz="1800" dirty="0">
              <a:solidFill>
                <a:srgbClr val="222A35"/>
              </a:solidFill>
              <a:latin typeface="Arial"/>
              <a:cs typeface="Arial"/>
            </a:endParaRPr>
          </a:p>
          <a:p>
            <a:r>
              <a:rPr lang="it-IT" sz="1800" dirty="0">
                <a:solidFill>
                  <a:srgbClr val="222A35"/>
                </a:solidFill>
                <a:latin typeface="Arial"/>
                <a:cs typeface="Arial"/>
              </a:rPr>
              <a:t>Ipotesi aggiuntiva o subordinata al rispetto delle altre condizioni</a:t>
            </a:r>
            <a:r>
              <a:rPr lang="it-IT" sz="1800" dirty="0" smtClean="0">
                <a:solidFill>
                  <a:srgbClr val="222A35"/>
                </a:solidFill>
                <a:latin typeface="Arial"/>
                <a:cs typeface="Arial"/>
              </a:rPr>
              <a:t>?</a:t>
            </a:r>
          </a:p>
          <a:p>
            <a:r>
              <a:rPr lang="it-IT" sz="1800" dirty="0">
                <a:solidFill>
                  <a:srgbClr val="222A35"/>
                </a:solidFill>
                <a:latin typeface="Arial"/>
                <a:cs typeface="Arial"/>
              </a:rPr>
              <a:t>Comunicato ANAC 23/3/2021</a:t>
            </a:r>
          </a:p>
          <a:p>
            <a:pPr marL="0" indent="0">
              <a:buNone/>
            </a:pPr>
            <a:r>
              <a:rPr lang="it-IT" sz="1800" dirty="0">
                <a:solidFill>
                  <a:srgbClr val="222A35"/>
                </a:solidFill>
                <a:latin typeface="Arial"/>
                <a:cs typeface="Arial"/>
              </a:rPr>
              <a:t>Solo qualora la necessità di modificare il contratto in corso di esecuzione sia riconducibile ad una delle ipotesi contemplate ai commi 1 e 2 dell’art. 106 cit., l’appaltatore è soggetto all’obbligo di esecuzione delle forniture in variante, senza poter chiedere una rinegoziazione del corrispettivo, nell’ipotesi in cui l’importo delle stesse sia inferiore al 20% dell’importo originario del contratto.</a:t>
            </a:r>
          </a:p>
          <a:p>
            <a:pPr marL="0" indent="0">
              <a:buNone/>
            </a:pPr>
            <a:r>
              <a:rPr lang="it-IT" sz="1800" dirty="0">
                <a:solidFill>
                  <a:srgbClr val="222A35"/>
                </a:solidFill>
                <a:latin typeface="Arial"/>
                <a:cs typeface="Arial"/>
              </a:rPr>
              <a:t>In caso di superamento di detto limite l’appaltatore ha invece può far valere il proprio diritto alla risoluzione del contratto o rinegoziare le condizioni, patti e prezzi per l’esecuzione delle prestazioni</a:t>
            </a:r>
            <a:r>
              <a:rPr lang="it-IT" sz="1800" dirty="0">
                <a:solidFill>
                  <a:srgbClr val="222A35"/>
                </a:solidFill>
                <a:latin typeface="Arial"/>
                <a:cs typeface="Arial"/>
              </a:rPr>
              <a:t> </a:t>
            </a:r>
            <a:endParaRPr lang="it-IT" sz="1800" dirty="0">
              <a:solidFill>
                <a:srgbClr val="222A35"/>
              </a:solidFill>
              <a:latin typeface="Arial"/>
              <a:cs typeface="Arial"/>
            </a:endParaRP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1800" b="0" i="0" u="none" strike="noStrike" kern="1200" cap="none" spc="0" normalizeH="0" baseline="0" noProof="0" dirty="0">
              <a:ln>
                <a:noFill/>
              </a:ln>
              <a:solidFill>
                <a:srgbClr val="3F3F3F">
                  <a:lumMod val="50000"/>
                </a:srgbClr>
              </a:solidFill>
              <a:effectLst/>
              <a:uLnTx/>
              <a:uFillTx/>
            </a:endParaRPr>
          </a:p>
        </p:txBody>
      </p:sp>
      <p:sp>
        <p:nvSpPr>
          <p:cNvPr id="10" name="Titolo 3">
            <a:extLst>
              <a:ext uri="{FF2B5EF4-FFF2-40B4-BE49-F238E27FC236}">
                <a16:creationId xmlns="" xmlns:a16="http://schemas.microsoft.com/office/drawing/2014/main" id="{ECF98D17-C969-4F4F-9948-415E35653E6E}"/>
              </a:ext>
            </a:extLst>
          </p:cNvPr>
          <p:cNvSpPr txBox="1">
            <a:spLocks/>
          </p:cNvSpPr>
          <p:nvPr/>
        </p:nvSpPr>
        <p:spPr>
          <a:xfrm>
            <a:off x="1524000" y="330336"/>
            <a:ext cx="9144000" cy="77968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mtClean="0"/>
              <a:t>Le altre modifiche del contratto</a:t>
            </a:r>
            <a:br>
              <a:rPr lang="it-IT" smtClean="0"/>
            </a:br>
            <a:endParaRPr lang="it-IT" dirty="0"/>
          </a:p>
        </p:txBody>
      </p:sp>
    </p:spTree>
    <p:extLst>
      <p:ext uri="{BB962C8B-B14F-4D97-AF65-F5344CB8AC3E}">
        <p14:creationId xmlns:p14="http://schemas.microsoft.com/office/powerpoint/2010/main" val="25965584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Titolo 3">
            <a:extLst>
              <a:ext uri="{FF2B5EF4-FFF2-40B4-BE49-F238E27FC236}">
                <a16:creationId xmlns="" xmlns:a16="http://schemas.microsoft.com/office/drawing/2014/main" id="{ECF98D17-C969-4F4F-9948-415E35653E6E}"/>
              </a:ext>
            </a:extLst>
          </p:cNvPr>
          <p:cNvSpPr txBox="1">
            <a:spLocks/>
          </p:cNvSpPr>
          <p:nvPr/>
        </p:nvSpPr>
        <p:spPr>
          <a:xfrm>
            <a:off x="1524000" y="330336"/>
            <a:ext cx="9144000" cy="77968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smtClean="0"/>
              <a:t>Adempimenti connessi alle modifiche del contratto</a:t>
            </a:r>
            <a:br>
              <a:rPr lang="it-IT" dirty="0" smtClean="0"/>
            </a:b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801311109"/>
              </p:ext>
            </p:extLst>
          </p:nvPr>
        </p:nvGraphicFramePr>
        <p:xfrm>
          <a:off x="412201" y="1169688"/>
          <a:ext cx="11508246" cy="4959764"/>
        </p:xfrm>
        <a:graphic>
          <a:graphicData uri="http://schemas.openxmlformats.org/drawingml/2006/table">
            <a:tbl>
              <a:tblPr/>
              <a:tblGrid>
                <a:gridCol w="624092"/>
                <a:gridCol w="5429595"/>
                <a:gridCol w="574165"/>
                <a:gridCol w="3781992"/>
                <a:gridCol w="1098402"/>
              </a:tblGrid>
              <a:tr h="479008">
                <a:tc>
                  <a:txBody>
                    <a:bodyPr/>
                    <a:lstStyle/>
                    <a:p>
                      <a:pPr algn="ctr" fontAlgn="ctr"/>
                      <a:r>
                        <a:rPr lang="it-IT" sz="700" b="1" i="0" u="none" strike="noStrike">
                          <a:solidFill>
                            <a:srgbClr val="181717"/>
                          </a:solidFill>
                          <a:effectLst/>
                          <a:latin typeface="Calibri"/>
                        </a:rPr>
                        <a:t>2</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181717"/>
                          </a:solidFill>
                          <a:effectLst/>
                          <a:latin typeface="Calibri"/>
                        </a:rPr>
                        <a:t>Stipula del contratto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200" b="0" i="1" u="none" strike="noStrike" dirty="0">
                          <a:solidFill>
                            <a:srgbClr val="181717"/>
                          </a:solidFill>
                          <a:effectLst/>
                          <a:latin typeface="Calibri"/>
                        </a:rPr>
                        <a:t>(Indicare estremi della stipula e verificare rispetto delle prescrizioni del </a:t>
                      </a:r>
                      <a:r>
                        <a:rPr lang="it-IT" sz="1200" b="0" i="1" u="none" strike="noStrike" dirty="0" err="1">
                          <a:solidFill>
                            <a:srgbClr val="181717"/>
                          </a:solidFill>
                          <a:effectLst/>
                          <a:latin typeface="Calibri"/>
                        </a:rPr>
                        <a:t>D.Lgs</a:t>
                      </a:r>
                      <a:r>
                        <a:rPr lang="it-IT" sz="1200" b="0" i="1" u="none" strike="noStrike" dirty="0">
                          <a:solidFill>
                            <a:srgbClr val="181717"/>
                          </a:solidFill>
                          <a:effectLst/>
                          <a:latin typeface="Calibri"/>
                        </a:rPr>
                        <a:t> n. 50/2016)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388761">
                <a:tc>
                  <a:txBody>
                    <a:bodyPr/>
                    <a:lstStyle/>
                    <a:p>
                      <a:pPr algn="ctr" fontAlgn="ctr"/>
                      <a:r>
                        <a:rPr lang="it-IT" sz="700" b="1" i="0" u="none" strike="noStrike">
                          <a:solidFill>
                            <a:srgbClr val="181717"/>
                          </a:solidFill>
                          <a:effectLst/>
                          <a:latin typeface="Calibri"/>
                        </a:rPr>
                        <a:t>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181717"/>
                          </a:solidFill>
                          <a:effectLst/>
                          <a:latin typeface="Calibri"/>
                        </a:rPr>
                        <a:t>Nel contratto sottoscritto (e negli eventuali contratti con sub appaltatori) viene richiamato l'obbligo del rispetto delle norme sulla tracciabilità finanziaria?</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200" b="0" i="1" u="none" strike="noStrike" dirty="0">
                          <a:solidFill>
                            <a:srgbClr val="181717"/>
                          </a:solidFill>
                          <a:effectLst/>
                          <a:latin typeface="Calibri"/>
                        </a:rPr>
                        <a:t>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304234">
                <a:tc>
                  <a:txBody>
                    <a:bodyPr/>
                    <a:lstStyle/>
                    <a:p>
                      <a:pPr algn="ctr" fontAlgn="ctr"/>
                      <a:r>
                        <a:rPr lang="it-IT" sz="700" b="1" i="0" u="none" strike="noStrike">
                          <a:solidFill>
                            <a:srgbClr val="181717"/>
                          </a:solidFill>
                          <a:effectLst/>
                          <a:latin typeface="Calibri"/>
                        </a:rPr>
                        <a:t>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181717"/>
                          </a:solidFill>
                          <a:effectLst/>
                          <a:latin typeface="Calibri"/>
                        </a:rPr>
                        <a:t>L'importo del contratto corrisponde all'importo di aggiudicazione?</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200" b="0" i="1" u="none" strike="noStrike">
                          <a:solidFill>
                            <a:srgbClr val="181717"/>
                          </a:solidFill>
                          <a:effectLst/>
                          <a:latin typeface="Calibri"/>
                        </a:rPr>
                        <a:t>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388761">
                <a:tc>
                  <a:txBody>
                    <a:bodyPr/>
                    <a:lstStyle/>
                    <a:p>
                      <a:pPr algn="ctr" fontAlgn="ctr"/>
                      <a:r>
                        <a:rPr lang="it-IT" sz="700" b="1" i="0" u="none" strike="noStrike">
                          <a:solidFill>
                            <a:srgbClr val="181717"/>
                          </a:solidFill>
                          <a:effectLst/>
                          <a:latin typeface="Calibri"/>
                        </a:rPr>
                        <a:t>5</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181717"/>
                          </a:solidFill>
                          <a:effectLst/>
                          <a:latin typeface="Calibri"/>
                        </a:rPr>
                        <a:t>Quando il contratto è stato eseguito, l'ammontare pagato all'appaltatore è stato uguale o inferiore all'ammontare specificato nel contratto?</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200" b="0" i="1" u="none" strike="noStrike" dirty="0">
                          <a:solidFill>
                            <a:srgbClr val="181717"/>
                          </a:solidFill>
                          <a:effectLst/>
                          <a:latin typeface="Calibri"/>
                        </a:rPr>
                        <a:t>(da verificare a chiusura del progetto)</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502742">
                <a:tc>
                  <a:txBody>
                    <a:bodyPr/>
                    <a:lstStyle/>
                    <a:p>
                      <a:pPr algn="ctr" fontAlgn="ctr"/>
                      <a:r>
                        <a:rPr lang="it-IT" sz="700" b="1" i="0" u="none" strike="noStrike">
                          <a:solidFill>
                            <a:srgbClr val="181717"/>
                          </a:solidFill>
                          <a:effectLst/>
                          <a:latin typeface="Calibri"/>
                        </a:rPr>
                        <a:t>6</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181717"/>
                          </a:solidFill>
                          <a:effectLst/>
                          <a:latin typeface="Calibri"/>
                        </a:rPr>
                        <a:t>Sono state apportate delle modifiche al contratto? Se si quali?</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200" b="0" i="1" u="none" strike="noStrike">
                          <a:solidFill>
                            <a:srgbClr val="181717"/>
                          </a:solidFill>
                          <a:effectLst/>
                          <a:latin typeface="Calibri"/>
                        </a:rPr>
                        <a:t>(es. modifiche della quantità/oggetti fisici/servizi specificati nel contratto; indicare: -  i lavori aggiuntivi non contrattuali che sono stati eseguiti non inclusi nel contratto originario; - i lavori contrattuali che non sono stati eseguiti)</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543738">
                <a:tc>
                  <a:txBody>
                    <a:bodyPr/>
                    <a:lstStyle/>
                    <a:p>
                      <a:pPr algn="ctr" fontAlgn="ctr"/>
                      <a:r>
                        <a:rPr lang="it-IT" sz="700" b="1" i="0" u="none" strike="noStrike">
                          <a:solidFill>
                            <a:srgbClr val="181717"/>
                          </a:solidFill>
                          <a:effectLst/>
                          <a:latin typeface="Calibri"/>
                        </a:rPr>
                        <a:t>7</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181717"/>
                          </a:solidFill>
                          <a:effectLst/>
                          <a:latin typeface="Calibri"/>
                        </a:rPr>
                        <a:t>Regolare ammissione ed approvazione di eventuali varianti all'esecuzione del contratto</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200" b="0" i="1" u="none" strike="noStrike" dirty="0">
                          <a:solidFill>
                            <a:srgbClr val="181717"/>
                          </a:solidFill>
                          <a:effectLst/>
                          <a:latin typeface="Calibri"/>
                        </a:rPr>
                        <a:t>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336600">
                <a:tc>
                  <a:txBody>
                    <a:bodyPr/>
                    <a:lstStyle/>
                    <a:p>
                      <a:pPr algn="ctr" fontAlgn="ctr"/>
                      <a:r>
                        <a:rPr lang="it-IT" sz="700" b="0" i="1" u="none" strike="noStrike">
                          <a:solidFill>
                            <a:srgbClr val="181717"/>
                          </a:solidFill>
                          <a:effectLst/>
                          <a:latin typeface="Calibri"/>
                        </a:rPr>
                        <a:t>7.1</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181717"/>
                          </a:solidFill>
                          <a:effectLst/>
                          <a:latin typeface="Calibri"/>
                        </a:rPr>
                        <a:t>Le varianti sono state approvate in conformità alla normativa vigente?</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200" b="0" i="1" u="none" strike="noStrike" dirty="0">
                          <a:solidFill>
                            <a:srgbClr val="181717"/>
                          </a:solidFill>
                          <a:effectLst/>
                          <a:latin typeface="Calibri"/>
                        </a:rPr>
                        <a:t>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317180">
                <a:tc>
                  <a:txBody>
                    <a:bodyPr/>
                    <a:lstStyle/>
                    <a:p>
                      <a:pPr algn="ctr" fontAlgn="ctr"/>
                      <a:r>
                        <a:rPr lang="it-IT" sz="700" b="0" i="1" u="none" strike="noStrike">
                          <a:solidFill>
                            <a:srgbClr val="181717"/>
                          </a:solidFill>
                          <a:effectLst/>
                          <a:latin typeface="Calibri"/>
                        </a:rPr>
                        <a:t>7.2</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181717"/>
                          </a:solidFill>
                          <a:effectLst/>
                          <a:latin typeface="Calibri"/>
                        </a:rPr>
                        <a:t>Atti di approvazione perizia di variante</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200" b="0" i="1" u="none" strike="noStrike" dirty="0">
                          <a:solidFill>
                            <a:srgbClr val="181717"/>
                          </a:solidFill>
                          <a:effectLst/>
                          <a:latin typeface="Calibri"/>
                        </a:rPr>
                        <a:t>(indicare estremi)</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291289">
                <a:tc>
                  <a:txBody>
                    <a:bodyPr/>
                    <a:lstStyle/>
                    <a:p>
                      <a:pPr algn="ctr" fontAlgn="ctr"/>
                      <a:r>
                        <a:rPr lang="it-IT" sz="700" b="0" i="1" u="none" strike="noStrike">
                          <a:solidFill>
                            <a:srgbClr val="181717"/>
                          </a:solidFill>
                          <a:effectLst/>
                          <a:latin typeface="Calibri"/>
                        </a:rPr>
                        <a:t>7.3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181717"/>
                          </a:solidFill>
                          <a:effectLst/>
                          <a:latin typeface="Calibri"/>
                        </a:rPr>
                        <a:t>Importi di variante</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200" b="1" i="1" u="none" strike="noStrike" dirty="0">
                          <a:solidFill>
                            <a:srgbClr val="181717"/>
                          </a:solidFill>
                          <a:effectLst/>
                          <a:latin typeface="Calibri"/>
                        </a:rPr>
                        <a:t>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356019">
                <a:tc>
                  <a:txBody>
                    <a:bodyPr/>
                    <a:lstStyle/>
                    <a:p>
                      <a:pPr algn="ctr" fontAlgn="ctr"/>
                      <a:r>
                        <a:rPr lang="it-IT" sz="700" b="1" i="0" u="none" strike="noStrike">
                          <a:solidFill>
                            <a:srgbClr val="181717"/>
                          </a:solidFill>
                          <a:effectLst/>
                          <a:latin typeface="Calibri"/>
                        </a:rPr>
                        <a:t>8</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1" i="0" u="none" strike="noStrike">
                          <a:solidFill>
                            <a:srgbClr val="181717"/>
                          </a:solidFill>
                          <a:effectLst/>
                          <a:latin typeface="Calibri"/>
                        </a:rPr>
                        <a:t>Indicare eventuali lavori/servizi complementari</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181717"/>
                        </a:solidFill>
                        <a:effectLst/>
                        <a:latin typeface="Calibri"/>
                      </a:endParaRPr>
                    </a:p>
                  </a:txBody>
                  <a:tcPr marL="8305" marR="8305" marT="830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700" b="0" i="0" u="none" strike="noStrike">
                        <a:solidFill>
                          <a:srgbClr val="181717"/>
                        </a:solidFill>
                        <a:effectLst/>
                        <a:latin typeface="Calibri"/>
                      </a:endParaRPr>
                    </a:p>
                  </a:txBody>
                  <a:tcPr marL="8305" marR="8305" marT="830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761">
                <a:tc>
                  <a:txBody>
                    <a:bodyPr/>
                    <a:lstStyle/>
                    <a:p>
                      <a:pPr algn="ctr" fontAlgn="ctr"/>
                      <a:r>
                        <a:rPr lang="it-IT" sz="700" b="0" i="1" u="none" strike="noStrike">
                          <a:solidFill>
                            <a:srgbClr val="181717"/>
                          </a:solidFill>
                          <a:effectLst/>
                          <a:latin typeface="Calibri"/>
                        </a:rPr>
                        <a:t>8.1</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181717"/>
                          </a:solidFill>
                          <a:effectLst/>
                          <a:latin typeface="Calibri"/>
                        </a:rPr>
                        <a:t>Lavori/servizi complementari sono stati approvati in conformità alla normativa vigente?</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200" b="0" i="1" u="none" strike="noStrike" dirty="0">
                          <a:solidFill>
                            <a:srgbClr val="181717"/>
                          </a:solidFill>
                          <a:effectLst/>
                          <a:latin typeface="Calibri"/>
                        </a:rPr>
                        <a:t>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317180">
                <a:tc>
                  <a:txBody>
                    <a:bodyPr/>
                    <a:lstStyle/>
                    <a:p>
                      <a:pPr algn="ctr" fontAlgn="ctr"/>
                      <a:r>
                        <a:rPr lang="it-IT" sz="700" b="0" i="1" u="none" strike="noStrike">
                          <a:solidFill>
                            <a:srgbClr val="181717"/>
                          </a:solidFill>
                          <a:effectLst/>
                          <a:latin typeface="Calibri"/>
                        </a:rPr>
                        <a:t>8.2</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a:solidFill>
                            <a:srgbClr val="181717"/>
                          </a:solidFill>
                          <a:effectLst/>
                          <a:latin typeface="Calibri"/>
                        </a:rPr>
                        <a:t>Atti di approvazione lavori/servizi complementari</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200" b="0" i="1" u="none" strike="noStrike" dirty="0">
                          <a:solidFill>
                            <a:srgbClr val="181717"/>
                          </a:solidFill>
                          <a:effectLst/>
                          <a:latin typeface="Calibri"/>
                        </a:rPr>
                        <a:t>(indicare estremi)</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291289">
                <a:tc>
                  <a:txBody>
                    <a:bodyPr/>
                    <a:lstStyle/>
                    <a:p>
                      <a:pPr algn="ctr" fontAlgn="ctr"/>
                      <a:r>
                        <a:rPr lang="it-IT" sz="700" b="0" i="1" u="none" strike="noStrike">
                          <a:solidFill>
                            <a:srgbClr val="181717"/>
                          </a:solidFill>
                          <a:effectLst/>
                          <a:latin typeface="Calibri"/>
                        </a:rPr>
                        <a:t>8.3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dirty="0">
                          <a:solidFill>
                            <a:srgbClr val="181717"/>
                          </a:solidFill>
                          <a:effectLst/>
                          <a:latin typeface="Calibri"/>
                        </a:rPr>
                        <a:t>Importi di lavori/servizi complementari</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181717"/>
                          </a:solidFill>
                          <a:effectLst/>
                          <a:latin typeface="Calibri"/>
                        </a:rPr>
                        <a:t> </a:t>
                      </a:r>
                    </a:p>
                  </a:txBody>
                  <a:tcPr marL="8305" marR="8305" marT="83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700" b="1" i="1" u="none" strike="noStrike" dirty="0">
                          <a:solidFill>
                            <a:srgbClr val="181717"/>
                          </a:solidFill>
                          <a:effectLst/>
                          <a:latin typeface="Calibri"/>
                        </a:rPr>
                        <a:t> </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bl>
          </a:graphicData>
        </a:graphic>
      </p:graphicFrame>
    </p:spTree>
    <p:extLst>
      <p:ext uri="{BB962C8B-B14F-4D97-AF65-F5344CB8AC3E}">
        <p14:creationId xmlns:p14="http://schemas.microsoft.com/office/powerpoint/2010/main" val="2597408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Accordo quadro</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3" name="Segnaposto testo 2">
            <a:extLst>
              <a:ext uri="{FF2B5EF4-FFF2-40B4-BE49-F238E27FC236}">
                <a16:creationId xmlns="" xmlns:a16="http://schemas.microsoft.com/office/drawing/2014/main" id="{764369D0-1476-754A-B8B4-422A11CC0CAF}"/>
              </a:ext>
            </a:extLst>
          </p:cNvPr>
          <p:cNvSpPr txBox="1">
            <a:spLocks/>
          </p:cNvSpPr>
          <p:nvPr/>
        </p:nvSpPr>
        <p:spPr>
          <a:xfrm>
            <a:off x="579870" y="1427656"/>
            <a:ext cx="10497445"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buNone/>
            </a:pPr>
            <a:r>
              <a:rPr lang="it-IT" dirty="0">
                <a:solidFill>
                  <a:srgbClr val="181717"/>
                </a:solidFill>
                <a:latin typeface="Arial"/>
                <a:cs typeface="Arial"/>
              </a:rPr>
              <a:t>Ai sensi </a:t>
            </a:r>
            <a:r>
              <a:rPr lang="it-IT" dirty="0" smtClean="0">
                <a:solidFill>
                  <a:srgbClr val="181717"/>
                </a:solidFill>
                <a:latin typeface="Arial"/>
                <a:cs typeface="Arial"/>
              </a:rPr>
              <a:t>dell’art. 3 del Codice è «</a:t>
            </a:r>
            <a:r>
              <a:rPr lang="it-IT" dirty="0">
                <a:solidFill>
                  <a:srgbClr val="181717"/>
                </a:solidFill>
                <a:latin typeface="Arial"/>
                <a:cs typeface="Arial"/>
              </a:rPr>
              <a:t>l’accordo concluso tra una o più stazioni appaltanti e uno o più operatori economici, il cui scopo è quello di stabilire le clausole relative agli appalti da aggiudicare durante un dato periodo, in particolare per quanto riguarda i prezzi e, se del caso, le quantità previste</a:t>
            </a:r>
            <a:r>
              <a:rPr lang="it-IT" dirty="0" smtClean="0">
                <a:solidFill>
                  <a:srgbClr val="181717"/>
                </a:solidFill>
                <a:latin typeface="Arial"/>
                <a:cs typeface="Arial"/>
              </a:rPr>
              <a:t>»</a:t>
            </a:r>
            <a:endParaRPr lang="it-IT" dirty="0">
              <a:solidFill>
                <a:srgbClr val="181717"/>
              </a:solidFill>
              <a:latin typeface="Arial"/>
              <a:cs typeface="Arial"/>
            </a:endParaRPr>
          </a:p>
          <a:p>
            <a:pPr marL="0" indent="0">
              <a:buNone/>
            </a:pPr>
            <a:r>
              <a:rPr lang="it-IT" dirty="0">
                <a:solidFill>
                  <a:srgbClr val="181717"/>
                </a:solidFill>
              </a:rPr>
              <a:t>Ai sensi dell’</a:t>
            </a:r>
            <a:r>
              <a:rPr lang="it-IT" b="1" dirty="0">
                <a:solidFill>
                  <a:srgbClr val="181717"/>
                </a:solidFill>
              </a:rPr>
              <a:t>art. 54 co. 1 del d.lgs. 50/2016 </a:t>
            </a:r>
            <a:r>
              <a:rPr lang="it-IT" dirty="0">
                <a:solidFill>
                  <a:srgbClr val="181717"/>
                </a:solidFill>
              </a:rPr>
              <a:t>possono essere conclusi nel rispetto delle procedure del Codice, mediante procedure aperte, ristrette, affidamenti ai sensi dell’art. 36 e le prestazioni possono avere ad oggetto indistintamente forniture, servizi o </a:t>
            </a:r>
            <a:r>
              <a:rPr lang="it-IT" dirty="0" smtClean="0">
                <a:solidFill>
                  <a:srgbClr val="181717"/>
                </a:solidFill>
              </a:rPr>
              <a:t>lavori</a:t>
            </a:r>
            <a:endParaRPr lang="it-IT" dirty="0">
              <a:solidFill>
                <a:srgbClr val="181717"/>
              </a:solidFill>
            </a:endParaRPr>
          </a:p>
          <a:p>
            <a:pPr marL="0" indent="0">
              <a:buNone/>
            </a:pPr>
            <a:r>
              <a:rPr lang="it-IT" dirty="0">
                <a:solidFill>
                  <a:srgbClr val="181717"/>
                </a:solidFill>
              </a:rPr>
              <a:t>L’</a:t>
            </a:r>
            <a:r>
              <a:rPr lang="it-IT" b="1" dirty="0">
                <a:solidFill>
                  <a:srgbClr val="181717"/>
                </a:solidFill>
              </a:rPr>
              <a:t>art. 54, co. 4 </a:t>
            </a:r>
            <a:r>
              <a:rPr lang="it-IT" dirty="0">
                <a:solidFill>
                  <a:srgbClr val="181717"/>
                </a:solidFill>
              </a:rPr>
              <a:t>stabilisce che l’Accordo quadro possa concludersi: </a:t>
            </a:r>
          </a:p>
          <a:p>
            <a:pPr>
              <a:buFont typeface="Wingdings" pitchFamily="2" charset="2"/>
              <a:buChar char="Ø"/>
            </a:pPr>
            <a:r>
              <a:rPr lang="it-IT" dirty="0">
                <a:solidFill>
                  <a:srgbClr val="181717"/>
                </a:solidFill>
              </a:rPr>
              <a:t>con un solo operatore economico a condizioni fisse </a:t>
            </a:r>
          </a:p>
          <a:p>
            <a:pPr>
              <a:buFont typeface="Wingdings" pitchFamily="2" charset="2"/>
              <a:buChar char="Ø"/>
            </a:pPr>
            <a:r>
              <a:rPr lang="it-IT" dirty="0">
                <a:solidFill>
                  <a:srgbClr val="181717"/>
                </a:solidFill>
              </a:rPr>
              <a:t>con più operatori economici a condizioni fisse</a:t>
            </a:r>
          </a:p>
          <a:p>
            <a:pPr>
              <a:buFont typeface="Wingdings" pitchFamily="2" charset="2"/>
              <a:buChar char="Ø"/>
            </a:pPr>
            <a:r>
              <a:rPr lang="it-IT" dirty="0">
                <a:solidFill>
                  <a:srgbClr val="181717"/>
                </a:solidFill>
              </a:rPr>
              <a:t>con più operatori economici con rinegoziazione</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148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Consultazioni preliminari di mercato</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531023" y="1366601"/>
            <a:ext cx="10497445"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sz="2400" dirty="0">
                <a:solidFill>
                  <a:srgbClr val="222A35"/>
                </a:solidFill>
              </a:rPr>
              <a:t>Linee Guida n. 14 disciplinano le consultazioni con l’obiettivo di evitare un qualche vantaggio competitivo nell’assegnazione della commessa pubblica, </a:t>
            </a:r>
            <a:r>
              <a:rPr lang="it-IT" sz="2400" dirty="0" smtClean="0">
                <a:solidFill>
                  <a:srgbClr val="222A35"/>
                </a:solidFill>
              </a:rPr>
              <a:t>ma pretendono di </a:t>
            </a:r>
            <a:r>
              <a:rPr lang="it-IT" sz="2400" dirty="0">
                <a:solidFill>
                  <a:srgbClr val="222A35"/>
                </a:solidFill>
              </a:rPr>
              <a:t>incentivare l’utilizzo legittimo dello strumento che </a:t>
            </a:r>
            <a:r>
              <a:rPr lang="it-IT" sz="2400" dirty="0" smtClean="0">
                <a:solidFill>
                  <a:srgbClr val="222A35"/>
                </a:solidFill>
              </a:rPr>
              <a:t>consente:</a:t>
            </a:r>
          </a:p>
          <a:p>
            <a:endParaRPr lang="it-IT" sz="2400" dirty="0">
              <a:solidFill>
                <a:srgbClr val="222A35"/>
              </a:solidFill>
            </a:endParaRPr>
          </a:p>
          <a:p>
            <a:pPr lvl="1"/>
            <a:r>
              <a:rPr lang="it-IT" sz="2400" dirty="0">
                <a:solidFill>
                  <a:srgbClr val="222A35"/>
                </a:solidFill>
              </a:rPr>
              <a:t>di ridurre </a:t>
            </a:r>
            <a:r>
              <a:rPr lang="it-IT" sz="2400" b="1" dirty="0">
                <a:solidFill>
                  <a:srgbClr val="222A35"/>
                </a:solidFill>
              </a:rPr>
              <a:t>le asimmetrie informative </a:t>
            </a:r>
            <a:r>
              <a:rPr lang="it-IT" sz="2400" dirty="0">
                <a:solidFill>
                  <a:srgbClr val="222A35"/>
                </a:solidFill>
              </a:rPr>
              <a:t>su determinati mercati e una migliore conoscenza </a:t>
            </a:r>
            <a:r>
              <a:rPr lang="it-IT" sz="2400" u="sng" dirty="0">
                <a:solidFill>
                  <a:srgbClr val="222A35"/>
                </a:solidFill>
              </a:rPr>
              <a:t>degli aspetti tecnici </a:t>
            </a:r>
            <a:r>
              <a:rPr lang="it-IT" sz="2400" dirty="0">
                <a:solidFill>
                  <a:srgbClr val="222A35"/>
                </a:solidFill>
              </a:rPr>
              <a:t>degli acquisti previsti dalle pubbliche amministrazioni permette al mercato di produrre offerte più </a:t>
            </a:r>
            <a:r>
              <a:rPr lang="it-IT" sz="2400" dirty="0" smtClean="0">
                <a:solidFill>
                  <a:srgbClr val="222A35"/>
                </a:solidFill>
              </a:rPr>
              <a:t>rispondenti agli interessi </a:t>
            </a:r>
            <a:r>
              <a:rPr lang="it-IT" sz="2400" dirty="0">
                <a:solidFill>
                  <a:srgbClr val="222A35"/>
                </a:solidFill>
              </a:rPr>
              <a:t>pubblici sottesi alla commessa </a:t>
            </a:r>
            <a:endParaRPr lang="it-IT" sz="2400" dirty="0" smtClean="0">
              <a:solidFill>
                <a:srgbClr val="222A35"/>
              </a:solidFill>
            </a:endParaRPr>
          </a:p>
          <a:p>
            <a:pPr lvl="1"/>
            <a:endParaRPr lang="it-IT" sz="2400" dirty="0">
              <a:solidFill>
                <a:srgbClr val="222A35"/>
              </a:solidFill>
            </a:endParaRPr>
          </a:p>
          <a:p>
            <a:pPr lvl="1"/>
            <a:r>
              <a:rPr lang="it-IT" sz="2400" dirty="0" smtClean="0">
                <a:solidFill>
                  <a:srgbClr val="222A35"/>
                </a:solidFill>
              </a:rPr>
              <a:t>di </a:t>
            </a:r>
            <a:r>
              <a:rPr lang="it-IT" sz="2400" dirty="0">
                <a:solidFill>
                  <a:srgbClr val="222A35"/>
                </a:solidFill>
              </a:rPr>
              <a:t>abbassare </a:t>
            </a:r>
            <a:r>
              <a:rPr lang="it-IT" sz="2400" b="1" dirty="0">
                <a:solidFill>
                  <a:srgbClr val="222A35"/>
                </a:solidFill>
              </a:rPr>
              <a:t>il rischio di gare deserte </a:t>
            </a:r>
            <a:r>
              <a:rPr lang="it-IT" sz="2400" dirty="0">
                <a:solidFill>
                  <a:srgbClr val="222A35"/>
                </a:solidFill>
              </a:rPr>
              <a:t>e garantire una proficua collaborazione tra pubblico e privato.</a:t>
            </a:r>
          </a:p>
          <a:p>
            <a:pPr marL="0" indent="0">
              <a:buNone/>
            </a:pPr>
            <a:r>
              <a:rPr lang="it-IT" sz="2400" dirty="0">
                <a:solidFill>
                  <a:srgbClr val="222A35"/>
                </a:solidFill>
              </a:rPr>
              <a:t> </a:t>
            </a:r>
          </a:p>
          <a:p>
            <a:pPr marL="0" indent="0">
              <a:buNone/>
            </a:pPr>
            <a:endParaRPr lang="it-IT" dirty="0"/>
          </a:p>
          <a:p>
            <a:endParaRPr lang="it-IT" dirty="0"/>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27206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Accordo quadro</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3" name="Segnaposto testo 2">
            <a:extLst>
              <a:ext uri="{FF2B5EF4-FFF2-40B4-BE49-F238E27FC236}">
                <a16:creationId xmlns="" xmlns:a16="http://schemas.microsoft.com/office/drawing/2014/main" id="{764369D0-1476-754A-B8B4-422A11CC0CAF}"/>
              </a:ext>
            </a:extLst>
          </p:cNvPr>
          <p:cNvSpPr txBox="1">
            <a:spLocks/>
          </p:cNvSpPr>
          <p:nvPr/>
        </p:nvSpPr>
        <p:spPr>
          <a:xfrm>
            <a:off x="579870" y="1427656"/>
            <a:ext cx="11307156"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buNone/>
            </a:pPr>
            <a:endParaRPr lang="it-IT" dirty="0" smtClean="0">
              <a:solidFill>
                <a:srgbClr val="181717"/>
              </a:solidFill>
              <a:latin typeface="Arial"/>
              <a:cs typeface="Arial"/>
            </a:endParaRPr>
          </a:p>
          <a:p>
            <a:pPr>
              <a:buFontTx/>
              <a:buChar char="-"/>
            </a:pPr>
            <a:r>
              <a:rPr lang="it-IT" dirty="0" smtClean="0">
                <a:solidFill>
                  <a:srgbClr val="181717"/>
                </a:solidFill>
                <a:latin typeface="Arial"/>
                <a:cs typeface="Arial"/>
              </a:rPr>
              <a:t>La durata </a:t>
            </a:r>
            <a:r>
              <a:rPr lang="it-IT" dirty="0">
                <a:solidFill>
                  <a:srgbClr val="181717"/>
                </a:solidFill>
                <a:latin typeface="Arial"/>
                <a:cs typeface="Arial"/>
              </a:rPr>
              <a:t>massima dell’accordo quadro è di 4 anni (settori ordinari) o di 8 anni (settori speciali</a:t>
            </a:r>
            <a:r>
              <a:rPr lang="it-IT" dirty="0" smtClean="0">
                <a:solidFill>
                  <a:srgbClr val="181717"/>
                </a:solidFill>
                <a:latin typeface="Arial"/>
                <a:cs typeface="Arial"/>
              </a:rPr>
              <a:t>). I contratti esecutivi derivanti dall’Accordo quadro non sono soggetti a tali limitazioni.  </a:t>
            </a:r>
          </a:p>
          <a:p>
            <a:pPr>
              <a:buFontTx/>
              <a:buChar char="-"/>
            </a:pPr>
            <a:r>
              <a:rPr lang="it-IT" dirty="0" smtClean="0">
                <a:solidFill>
                  <a:srgbClr val="181717"/>
                </a:solidFill>
                <a:latin typeface="Arial"/>
                <a:cs typeface="Arial"/>
              </a:rPr>
              <a:t>risparmio di tempo e costi nella gestione delle procedure </a:t>
            </a:r>
          </a:p>
          <a:p>
            <a:pPr>
              <a:buFontTx/>
              <a:buChar char="-"/>
            </a:pPr>
            <a:r>
              <a:rPr lang="it-IT" dirty="0" smtClean="0">
                <a:solidFill>
                  <a:srgbClr val="181717"/>
                </a:solidFill>
                <a:latin typeface="Arial"/>
                <a:cs typeface="Arial"/>
              </a:rPr>
              <a:t>flessibilità (non si assume un obbligo di evadere la richiesta immediatamente)</a:t>
            </a:r>
          </a:p>
          <a:p>
            <a:pPr>
              <a:buFontTx/>
              <a:buChar char="-"/>
            </a:pPr>
            <a:r>
              <a:rPr lang="it-IT" dirty="0" smtClean="0">
                <a:solidFill>
                  <a:srgbClr val="181717"/>
                </a:solidFill>
              </a:rPr>
              <a:t>Evitare ripetizione distinte procedure per affidamento delle medesime prestazioni </a:t>
            </a:r>
          </a:p>
          <a:p>
            <a:pPr>
              <a:buFontTx/>
              <a:buChar char="-"/>
            </a:pPr>
            <a:r>
              <a:rPr lang="it-IT" dirty="0" smtClean="0">
                <a:solidFill>
                  <a:srgbClr val="181717"/>
                </a:solidFill>
              </a:rPr>
              <a:t>Specificità rispetto all’</a:t>
            </a:r>
            <a:r>
              <a:rPr lang="it-IT" dirty="0" err="1" smtClean="0">
                <a:solidFill>
                  <a:srgbClr val="181717"/>
                </a:solidFill>
              </a:rPr>
              <a:t>OgV</a:t>
            </a:r>
            <a:r>
              <a:rPr lang="it-IT" dirty="0" smtClean="0">
                <a:solidFill>
                  <a:srgbClr val="181717"/>
                </a:solidFill>
              </a:rPr>
              <a:t> e contratto esecutivo, ordine d’acquisto o altra forma di ordinativo</a:t>
            </a:r>
          </a:p>
          <a:p>
            <a:pPr>
              <a:buFontTx/>
              <a:buChar char="-"/>
            </a:pPr>
            <a:r>
              <a:rPr lang="it-IT" dirty="0" smtClean="0">
                <a:solidFill>
                  <a:srgbClr val="181717"/>
                </a:solidFill>
              </a:rPr>
              <a:t>Possibilità di avvalersi di Accordi quadro già stipulati</a:t>
            </a:r>
          </a:p>
          <a:p>
            <a:pPr>
              <a:buFontTx/>
              <a:buChar char="-"/>
            </a:pPr>
            <a:r>
              <a:rPr lang="it-IT" dirty="0" smtClean="0">
                <a:solidFill>
                  <a:srgbClr val="181717"/>
                </a:solidFill>
              </a:rPr>
              <a:t>Il rilievo delle economie di gara rispetto a natura delle prestazioni e i vantaggi potenziali all’utilizzo dei fondi europei</a:t>
            </a:r>
            <a:endParaRPr lang="it-IT" dirty="0">
              <a:solidFill>
                <a:srgbClr val="181717"/>
              </a:solidFill>
            </a:endParaRP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66695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Partenariato pubblico privato</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Segnaposto testo 2">
            <a:extLst>
              <a:ext uri="{FF2B5EF4-FFF2-40B4-BE49-F238E27FC236}">
                <a16:creationId xmlns:a16="http://schemas.microsoft.com/office/drawing/2014/main" xmlns="" id="{764369D0-1476-754A-B8B4-422A11CC0CAF}"/>
              </a:ext>
            </a:extLst>
          </p:cNvPr>
          <p:cNvSpPr txBox="1">
            <a:spLocks/>
          </p:cNvSpPr>
          <p:nvPr/>
        </p:nvSpPr>
        <p:spPr>
          <a:xfrm>
            <a:off x="0" y="1398785"/>
            <a:ext cx="11512259"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È sempre più avvertita la necessità di individuare </a:t>
            </a:r>
            <a:r>
              <a:rPr kumimoji="0" lang="it-IT" sz="20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modelli contrattuali alternativi </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al classico appalto, in grado di assicurare un maggiore coinvolgimento del privato nelle fasi di finanziamento, progettazione e gestione dell’opera pubblica, anche mediante il trasferimento al medesimo di alcuni rischi normalmente assunti dalla p.a.</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Le ragioni:</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Mutamento del ruolo dello Stato, da interventista a regolatore: il maggiore coinvolgimento del settore privato è voluto dal principio di sussidiarietà orizzontale (118, co. 4, </a:t>
            </a:r>
            <a:r>
              <a:rPr kumimoji="0" lang="it-IT" sz="1800" b="0" i="0" u="none" strike="noStrike" kern="1200" cap="none" spc="0" normalizeH="0" baseline="0" noProof="0" dirty="0" err="1"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Cost</a:t>
            </a: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crisi economica e finanziaria rende appetibili gli strumenti contrattuali in grado di spostare i rischi sul privato, tant’è che </a:t>
            </a:r>
            <a:r>
              <a:rPr kumimoji="0" lang="it-IT" sz="1800" b="0" i="0" u="none" strike="noStrike" kern="1200" cap="none" spc="0" normalizeH="0" baseline="0" noProof="0" dirty="0" err="1"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Eurostat</a:t>
            </a: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(decisione 2004) ha riconosciuto che, a certe condizioni, i costi del PPP in capo alle </a:t>
            </a:r>
            <a:r>
              <a:rPr kumimoji="0" lang="it-IT" sz="1800" b="0" i="0" u="none" strike="noStrike" kern="1200" cap="none" spc="0" normalizeH="0" baseline="0" noProof="0" dirty="0" err="1"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pp.aa</a:t>
            </a: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non vanno a comporre il debito pubblico (i rischi «spostabili» sono: quello di costruzione; quello di erogazione delle prestazioni; quello di domanda)</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Il PPP è strumento che consente di beneficiare del </a:t>
            </a:r>
            <a:r>
              <a:rPr kumimoji="0" lang="it-IT" sz="1800" b="0" i="1"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know-how </a:t>
            </a: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dei privati (maggiore efficienza)</a:t>
            </a:r>
            <a:endParaRPr kumimoji="0" 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14723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Partenariato pubblico privato</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2" name="Segnaposto testo 2">
            <a:extLst>
              <a:ext uri="{FF2B5EF4-FFF2-40B4-BE49-F238E27FC236}">
                <a16:creationId xmlns:a16="http://schemas.microsoft.com/office/drawing/2014/main" xmlns="" id="{764369D0-1476-754A-B8B4-422A11CC0CAF}"/>
              </a:ext>
            </a:extLst>
          </p:cNvPr>
          <p:cNvSpPr txBox="1">
            <a:spLocks/>
          </p:cNvSpPr>
          <p:nvPr/>
        </p:nvSpPr>
        <p:spPr>
          <a:xfrm>
            <a:off x="0" y="1671876"/>
            <a:ext cx="11512259"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Gli articoli 180, 181 e 182 recano </a:t>
            </a:r>
            <a:r>
              <a:rPr kumimoji="0" lang="it-IT" sz="20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un archetipo generale di PPP</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di cui sono concreta declinazione: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finanza di progetto</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locazione finanziaria di opere pubbliche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concessione di costruzione e gestione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Il contratto di disponibilità</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Figure di minor rilievo economico ma di sicuro impatto sociale: il baratto amministrativo e gli interventi di sussidiarietà orizzontale</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Si introduce dunque una disciplina quadro valevole oltre che per le figure tipizzate per «qualunque altra procedura di realizzazione in partenariato di opere o servizi che presentino le caratteristiche di cui ai commi precedenti» (art. 180, co. 8)</a:t>
            </a: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03115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Partenariato pubblico privato</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4" name="Segnaposto testo 2">
            <a:extLst>
              <a:ext uri="{FF2B5EF4-FFF2-40B4-BE49-F238E27FC236}">
                <a16:creationId xmlns:a16="http://schemas.microsoft.com/office/drawing/2014/main" xmlns="" id="{764369D0-1476-754A-B8B4-422A11CC0CAF}"/>
              </a:ext>
            </a:extLst>
          </p:cNvPr>
          <p:cNvSpPr txBox="1">
            <a:spLocks/>
          </p:cNvSpPr>
          <p:nvPr/>
        </p:nvSpPr>
        <p:spPr>
          <a:xfrm>
            <a:off x="355073" y="1439748"/>
            <a:ext cx="11512259" cy="4602795"/>
          </a:xfrm>
          <a:prstGeom prst="rect">
            <a:avLst/>
          </a:prstGeom>
        </p:spPr>
        <p:txBody>
          <a:bodyPr>
            <a:normAutofit fontScale="85000" lnSpcReduction="10000"/>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Definizione</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art. 3, </a:t>
            </a:r>
            <a:r>
              <a:rPr kumimoji="0" lang="it-IT" sz="2000" b="0" i="0" u="none" strike="noStrike" kern="1200" cap="none" spc="0" normalizeH="0" baseline="0" noProof="0" dirty="0" err="1"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lett</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1" i="0" u="none" strike="noStrike" kern="1200" cap="none" spc="0" normalizeH="0" baseline="0" noProof="0" dirty="0" err="1"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eee</a:t>
            </a:r>
            <a:r>
              <a:rPr kumimoji="0" lang="it-IT" sz="20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a:t>
            </a:r>
            <a:r>
              <a:rPr kumimoji="0" lang="it-IT" sz="20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contratto di partenariato pubblico privato</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il contratto a titolo oneroso stipulato per iscritto con il quale una o più stazioni appaltanti conferiscono a uno o più operatori economici per un periodo determinato in funzione della durata dell’ammortamento dell’investimento o delle modalità di finanziamento fissate, un complesso di attività consistenti nella realizzazione, trasformazione, manutenzione e gestione operativa di un’opera in cambio della sua disponibilità, o del suo sfruttamento economico, o della fornitura di un servizio connesso all’utilizzo dell’opera stessa, con assunzione di rischio secondo modalità individuate nel contratto, da parte dell’operatore.</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Elemento caratterizzante </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del PPP è l’allocazione dei rischi «ai sensi delle prescrizioni e degli indirizzi comunitari vigenti»</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 </a:t>
            </a:r>
            <a:r>
              <a:rPr kumimoji="0" lang="it-IT" sz="20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Decisione </a:t>
            </a:r>
            <a:r>
              <a:rPr kumimoji="0" lang="it-IT" sz="2000" b="1" i="0" u="none" strike="noStrike" kern="1200" cap="none" spc="0" normalizeH="0" baseline="0" noProof="0" dirty="0" err="1"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Eurostat</a:t>
            </a:r>
            <a:r>
              <a:rPr kumimoji="0" lang="it-IT" sz="20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11/02/2004 </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individua </a:t>
            </a:r>
            <a:r>
              <a:rPr kumimoji="0" lang="it-IT" sz="2000" b="1"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3 forme di rischio </a:t>
            </a:r>
            <a:r>
              <a:rPr kumimoji="0" lang="it-IT" sz="20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nei rapporti di PPP:</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Rischio di costruzione: legato ai ritardi nella consegna, a costi addizionali, a standard inadeguati</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Rischio di disponibilità: legato alla performance dei servizi offerti dal privato</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dirty="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Rischio di domanda: legato alle fluttuazioni di mercato</a:t>
            </a:r>
            <a:endParaRPr kumimoji="0" lang="it-IT" sz="18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03115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Partenariato pubblico privato</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9" name="Segnaposto testo 2">
            <a:extLst>
              <a:ext uri="{FF2B5EF4-FFF2-40B4-BE49-F238E27FC236}">
                <a16:creationId xmlns:a16="http://schemas.microsoft.com/office/drawing/2014/main" xmlns="" id="{764369D0-1476-754A-B8B4-422A11CC0CAF}"/>
              </a:ext>
            </a:extLst>
          </p:cNvPr>
          <p:cNvSpPr txBox="1">
            <a:spLocks/>
          </p:cNvSpPr>
          <p:nvPr/>
        </p:nvSpPr>
        <p:spPr>
          <a:xfrm>
            <a:off x="437013" y="1453403"/>
            <a:ext cx="11512259"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Ciò che distingue il contratto di PPP dall’appalto è proprio </a:t>
            </a:r>
            <a:r>
              <a:rPr kumimoji="0" lang="it-IT" sz="2000" b="1"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l’allocazione di questi rischi</a:t>
            </a: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 nel senso che il PPP implica il trasferimento al privato, oltre al rischio di costruzione, di almeno uno degli altri due rischi</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È un criterio che richiama quello già utilizzato </a:t>
            </a:r>
            <a:r>
              <a:rPr kumimoji="0" lang="it-IT" sz="2000" b="1"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per distinguere l’appalto dalla concessione </a:t>
            </a: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(prima forma di PPP)</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Caratteristica della concessione è l’assunzione da parte del concessionario del rischio connesso alla gestione dei servizi cui è strumentale l’intervento realizzato, in relazione alla tendenziale capacità dell’opera di autofinanziarsi, o generare un flusso di cassa derivante dalla gestione che consentirà di remunerare l’investimento</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In assenza di alea, non si configura concessione ma appalto, dove vi è il solo rischio imprenditoriale legato alla errata valutazione dei costi di costruzione rispetto al corrispettivo che si percepirà a seguito dell’esecuzione dell’opera</a:t>
            </a: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93378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Partenariato pubblico privato</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0" name="Segnaposto testo 2">
            <a:extLst>
              <a:ext uri="{FF2B5EF4-FFF2-40B4-BE49-F238E27FC236}">
                <a16:creationId xmlns:a16="http://schemas.microsoft.com/office/drawing/2014/main" xmlns="" id="{764369D0-1476-754A-B8B4-422A11CC0CAF}"/>
              </a:ext>
            </a:extLst>
          </p:cNvPr>
          <p:cNvSpPr txBox="1">
            <a:spLocks/>
          </p:cNvSpPr>
          <p:nvPr/>
        </p:nvSpPr>
        <p:spPr>
          <a:xfrm>
            <a:off x="0" y="1671876"/>
            <a:ext cx="11512259"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Si usa dunque classificare </a:t>
            </a:r>
            <a:r>
              <a:rPr kumimoji="0" lang="it-IT" sz="2000" b="1"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le opere </a:t>
            </a: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suscettibili di realizzazione mediante strumenti alternativi all’appalto in </a:t>
            </a:r>
            <a:r>
              <a:rPr kumimoji="0" lang="it-IT" sz="2000" b="1"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tre categorie</a:t>
            </a: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Opere calde: dotate di intrinseca capacità di generare ricavi in misura tale da ripagare le utenze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Opere tiepide: non producono ricavi in misura tale da ripagare interamente le risorse impiegate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Opere fredde: il ricavo è costituito dal pagamento effettuato dalla p.a. (es. sanità)</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Le opere fredde possono essere oggetto di PPP a condizione che al privato venga trasferito il c.d. rischio di disponibilità: il pagamento da parte della p.a. deve essere subordinato all’esatto adempimento delle obbligazioni da parte del privato concessionario, il che richiede una costante attività di controllo da parte della p.a. sulla corretta esecuzione del contratto e sulla gestione del servizio</a:t>
            </a: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51971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Dialogo competitivo</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
        <p:nvSpPr>
          <p:cNvPr id="13" name="Segnaposto testo 2">
            <a:extLst>
              <a:ext uri="{FF2B5EF4-FFF2-40B4-BE49-F238E27FC236}">
                <a16:creationId xmlns="" xmlns:a16="http://schemas.microsoft.com/office/drawing/2014/main" id="{764369D0-1476-754A-B8B4-422A11CC0CAF}"/>
              </a:ext>
            </a:extLst>
          </p:cNvPr>
          <p:cNvSpPr txBox="1">
            <a:spLocks/>
          </p:cNvSpPr>
          <p:nvPr/>
        </p:nvSpPr>
        <p:spPr>
          <a:xfrm>
            <a:off x="579870" y="1427656"/>
            <a:ext cx="10497445"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Il dialogo competitivo: art. 64: «</a:t>
            </a:r>
            <a:r>
              <a:rPr kumimoji="0" lang="it-IT" sz="2000" b="0" i="1"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Nel dialogo competitivo qualsiasi operatore economico può chiedere di partecipare in risposta a un bando di gara, o ad un avviso di indizione di gara, fornendo le informazioni richieste dalla stazione appaltante, per la selezione qualitativa</a:t>
            </a: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Presupposto: appalto particolarmente complesso: la p.a. non sa ancora definire i mezzi tecnici atti a soddisfare le sue necessità o obiettivi o non è in grado di ben specificare l’offerta</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r>
              <a:rPr kumimoji="0" lang="it-IT" sz="20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Il procedimento si snoda lungo due fasi: </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Bando, domanda di partecipazione, selezione, invito a partecipare con la richiesta di inviare le soluzioni progettuali: la fase termina quando la p.a. è in grado di individuare la soluzione che meglio soddisfa le sue esigenze</a:t>
            </a:r>
          </a:p>
          <a:p>
            <a:pPr marL="809625" marR="0" lvl="1" indent="-377825" algn="just" defTabSz="864017" rtl="0" eaLnBrk="1" fontAlgn="auto" latinLnBrk="0" hangingPunct="1">
              <a:lnSpc>
                <a:spcPts val="2600"/>
              </a:lnSpc>
              <a:spcBef>
                <a:spcPts val="600"/>
              </a:spcBef>
              <a:spcAft>
                <a:spcPts val="0"/>
              </a:spcAft>
              <a:buClr>
                <a:srgbClr val="299A75"/>
              </a:buClr>
              <a:buSzTx/>
              <a:buFont typeface="Tahoma" panose="020B0604030504040204" pitchFamily="34" charset="0"/>
              <a:buChar char="–"/>
              <a:tabLst/>
              <a:defRPr/>
            </a:pPr>
            <a:r>
              <a:rPr kumimoji="0" lang="it-IT" sz="1800" b="0" i="0" u="none" strike="noStrike" kern="1200" cap="none" spc="0" normalizeH="0" baseline="0" noProof="0" smtClean="0">
                <a:ln>
                  <a:noFill/>
                </a:ln>
                <a:solidFill>
                  <a:srgbClr val="3F3F3F">
                    <a:lumMod val="50000"/>
                  </a:srgbClr>
                </a:solidFill>
                <a:effectLst/>
                <a:uLnTx/>
                <a:uFillTx/>
                <a:latin typeface="Calibri" panose="020F0502020204030204" pitchFamily="34" charset="0"/>
                <a:ea typeface="+mn-ea"/>
                <a:cs typeface="Calibri" panose="020F0502020204030204" pitchFamily="34" charset="0"/>
              </a:rPr>
              <a:t>Concluso il dialogo, la p.a. invita a presentare le offerte finali, senza alcuna modifica degli elementi essenziali dell’appalto individuati nel bando</a:t>
            </a:r>
          </a:p>
          <a:p>
            <a:pPr marL="352425" marR="0" lvl="0" indent="-352425" algn="just" defTabSz="864017" rtl="0" eaLnBrk="1" fontAlgn="auto" latinLnBrk="0" hangingPunct="1">
              <a:lnSpc>
                <a:spcPts val="2600"/>
              </a:lnSpc>
              <a:spcBef>
                <a:spcPts val="1200"/>
              </a:spcBef>
              <a:spcAft>
                <a:spcPts val="0"/>
              </a:spcAft>
              <a:buClr>
                <a:srgbClr val="299A75"/>
              </a:buClr>
              <a:buSzTx/>
              <a:buFont typeface="Calibri" panose="020F0502020204030204" pitchFamily="34" charset="0"/>
              <a:buChar char="•"/>
              <a:tabLst/>
              <a:defRPr/>
            </a:pPr>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6180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Consultazioni preliminari di mercato</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531023" y="1366601"/>
            <a:ext cx="10497445" cy="4958694"/>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sz="2400" dirty="0">
                <a:solidFill>
                  <a:srgbClr val="222A35"/>
                </a:solidFill>
              </a:rPr>
              <a:t>Le consultazioni preliminari </a:t>
            </a:r>
            <a:r>
              <a:rPr lang="it-IT" sz="2400" b="1" u="sng" dirty="0">
                <a:solidFill>
                  <a:srgbClr val="222A35"/>
                </a:solidFill>
              </a:rPr>
              <a:t>non</a:t>
            </a:r>
            <a:r>
              <a:rPr lang="it-IT" sz="2400" dirty="0">
                <a:solidFill>
                  <a:srgbClr val="222A35"/>
                </a:solidFill>
              </a:rPr>
              <a:t> costituiscono una procedura di affidamento di un  </a:t>
            </a:r>
            <a:r>
              <a:rPr lang="it-IT" sz="2400" dirty="0" smtClean="0">
                <a:solidFill>
                  <a:srgbClr val="222A35"/>
                </a:solidFill>
              </a:rPr>
              <a:t>contratto </a:t>
            </a:r>
            <a:r>
              <a:rPr lang="it-IT" sz="2400" dirty="0">
                <a:solidFill>
                  <a:srgbClr val="222A35"/>
                </a:solidFill>
              </a:rPr>
              <a:t>pubblico (es. dialogo competitivo) ma sono si collocano in una fase “</a:t>
            </a:r>
            <a:r>
              <a:rPr lang="it-IT" sz="2400" dirty="0" err="1">
                <a:solidFill>
                  <a:srgbClr val="222A35"/>
                </a:solidFill>
              </a:rPr>
              <a:t>pre</a:t>
            </a:r>
            <a:r>
              <a:rPr lang="it-IT" sz="2400" dirty="0">
                <a:solidFill>
                  <a:srgbClr val="222A35"/>
                </a:solidFill>
              </a:rPr>
              <a:t>-gara” finalizzata a </a:t>
            </a:r>
            <a:r>
              <a:rPr lang="it-IT" sz="2400" u="sng" dirty="0">
                <a:solidFill>
                  <a:srgbClr val="222A35"/>
                </a:solidFill>
              </a:rPr>
              <a:t>definire al meglio i bisogni </a:t>
            </a:r>
            <a:r>
              <a:rPr lang="it-IT" sz="2400" u="sng" dirty="0" smtClean="0">
                <a:solidFill>
                  <a:srgbClr val="222A35"/>
                </a:solidFill>
              </a:rPr>
              <a:t>dell’amministrazione</a:t>
            </a:r>
            <a:r>
              <a:rPr lang="it-IT" sz="2400" dirty="0">
                <a:solidFill>
                  <a:srgbClr val="222A35"/>
                </a:solidFill>
              </a:rPr>
              <a:t> </a:t>
            </a:r>
          </a:p>
          <a:p>
            <a:r>
              <a:rPr lang="it-IT" sz="2400" dirty="0">
                <a:solidFill>
                  <a:srgbClr val="222A35"/>
                </a:solidFill>
              </a:rPr>
              <a:t>Strumento </a:t>
            </a:r>
            <a:r>
              <a:rPr lang="it-IT" sz="2400" u="sng" dirty="0">
                <a:solidFill>
                  <a:srgbClr val="222A35"/>
                </a:solidFill>
              </a:rPr>
              <a:t>facoltativo, preliminare e non decisorio</a:t>
            </a:r>
            <a:r>
              <a:rPr lang="it-IT" sz="2400" dirty="0">
                <a:solidFill>
                  <a:srgbClr val="222A35"/>
                </a:solidFill>
              </a:rPr>
              <a:t>, ma che risponde ad esigenze istruttorie e conoscitive. </a:t>
            </a:r>
          </a:p>
          <a:p>
            <a:r>
              <a:rPr lang="it-IT" sz="2400" dirty="0">
                <a:solidFill>
                  <a:srgbClr val="222A35"/>
                </a:solidFill>
              </a:rPr>
              <a:t>Per questo motivo, l’istituto trova applicazione rispetto alla definizione di procedure che, per ragioni tecniche o del mercato di riferimento, appaiono di più complessa definizione e </a:t>
            </a:r>
            <a:r>
              <a:rPr lang="it-IT" sz="2400" dirty="0" smtClean="0">
                <a:solidFill>
                  <a:srgbClr val="222A35"/>
                </a:solidFill>
              </a:rPr>
              <a:t>gestione:</a:t>
            </a:r>
            <a:endParaRPr lang="it-IT" sz="2400" dirty="0">
              <a:solidFill>
                <a:srgbClr val="222A35"/>
              </a:solidFill>
            </a:endParaRPr>
          </a:p>
          <a:p>
            <a:pPr lvl="1"/>
            <a:r>
              <a:rPr lang="it-IT" sz="2200" dirty="0">
                <a:solidFill>
                  <a:srgbClr val="222A35"/>
                </a:solidFill>
              </a:rPr>
              <a:t>è</a:t>
            </a:r>
            <a:r>
              <a:rPr lang="it-IT" sz="2200" dirty="0" smtClean="0">
                <a:solidFill>
                  <a:srgbClr val="222A35"/>
                </a:solidFill>
              </a:rPr>
              <a:t> </a:t>
            </a:r>
            <a:r>
              <a:rPr lang="it-IT" sz="2200" dirty="0">
                <a:solidFill>
                  <a:srgbClr val="222A35"/>
                </a:solidFill>
              </a:rPr>
              <a:t>indicato nel caso di appalti o accordi quadro su beni sperimentali, ad esempio, per l’elevata componente tecnologica o innovativo; </a:t>
            </a:r>
            <a:endParaRPr lang="it-IT" sz="2200" dirty="0" smtClean="0">
              <a:solidFill>
                <a:srgbClr val="222A35"/>
              </a:solidFill>
            </a:endParaRPr>
          </a:p>
          <a:p>
            <a:pPr lvl="1"/>
            <a:r>
              <a:rPr lang="it-IT" sz="2200" dirty="0" smtClean="0">
                <a:solidFill>
                  <a:srgbClr val="222A35"/>
                </a:solidFill>
              </a:rPr>
              <a:t>è </a:t>
            </a:r>
            <a:r>
              <a:rPr lang="it-IT" sz="2200" dirty="0">
                <a:solidFill>
                  <a:srgbClr val="222A35"/>
                </a:solidFill>
              </a:rPr>
              <a:t>da escludersi rispetto agli appalti relativi a prestazioni standardizzate.  </a:t>
            </a:r>
          </a:p>
          <a:p>
            <a:pPr marL="0" indent="0">
              <a:buNone/>
            </a:pPr>
            <a:endParaRPr lang="it-IT" dirty="0"/>
          </a:p>
          <a:p>
            <a:endParaRPr lang="it-IT" dirty="0"/>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7921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La determina a contrarre</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531023" y="1366601"/>
            <a:ext cx="10497445" cy="4958694"/>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dirty="0">
                <a:solidFill>
                  <a:srgbClr val="222A35"/>
                </a:solidFill>
              </a:rPr>
              <a:t>Il primo atto del procedimento è la </a:t>
            </a:r>
            <a:r>
              <a:rPr lang="it-IT" b="1" dirty="0">
                <a:solidFill>
                  <a:srgbClr val="222A35"/>
                </a:solidFill>
              </a:rPr>
              <a:t>determina a contrattare</a:t>
            </a:r>
            <a:r>
              <a:rPr lang="it-IT" dirty="0">
                <a:solidFill>
                  <a:srgbClr val="222A35"/>
                </a:solidFill>
              </a:rPr>
              <a:t>, dove la p.a. individua gli elementi essenziali del contratto e i criteri di selezione degli operatori economici e delle offerte</a:t>
            </a:r>
          </a:p>
          <a:p>
            <a:pPr lvl="1"/>
            <a:r>
              <a:rPr lang="it-IT" sz="2000" dirty="0">
                <a:solidFill>
                  <a:srgbClr val="222A35"/>
                </a:solidFill>
              </a:rPr>
              <a:t>La determina, emanata dal dirigente, esprime la volontà della p.a. di concludere un contratto e ha natura giuridica di atto meramente interno alla p.a. </a:t>
            </a:r>
            <a:r>
              <a:rPr lang="it-IT" sz="2000" b="1" dirty="0">
                <a:solidFill>
                  <a:srgbClr val="222A35"/>
                </a:solidFill>
              </a:rPr>
              <a:t>non avente rilevanza negoziale</a:t>
            </a:r>
          </a:p>
          <a:p>
            <a:pPr lvl="1"/>
            <a:r>
              <a:rPr lang="it-IT" sz="2000" dirty="0">
                <a:solidFill>
                  <a:srgbClr val="222A35"/>
                </a:solidFill>
              </a:rPr>
              <a:t>L’art. 192 TUEL dispone che «</a:t>
            </a:r>
            <a:r>
              <a:rPr lang="it-IT" sz="2000" i="1" dirty="0">
                <a:solidFill>
                  <a:srgbClr val="222A35"/>
                </a:solidFill>
              </a:rPr>
              <a:t>La stipulazione dei contratti deve essere preceduta da apposita determinazione del responsabile del procedimento di spesa indicante: a) </a:t>
            </a:r>
            <a:r>
              <a:rPr lang="it-IT" sz="2000" b="1" i="1" dirty="0">
                <a:solidFill>
                  <a:srgbClr val="222A35"/>
                </a:solidFill>
              </a:rPr>
              <a:t>il fine </a:t>
            </a:r>
            <a:r>
              <a:rPr lang="it-IT" sz="2000" i="1" dirty="0">
                <a:solidFill>
                  <a:srgbClr val="222A35"/>
                </a:solidFill>
              </a:rPr>
              <a:t>che con il contratto si intende perseguire; b) l</a:t>
            </a:r>
            <a:r>
              <a:rPr lang="it-IT" sz="2000" b="1" i="1" dirty="0">
                <a:solidFill>
                  <a:srgbClr val="222A35"/>
                </a:solidFill>
              </a:rPr>
              <a:t>'oggetto</a:t>
            </a:r>
            <a:r>
              <a:rPr lang="it-IT" sz="2000" i="1" dirty="0">
                <a:solidFill>
                  <a:srgbClr val="222A35"/>
                </a:solidFill>
              </a:rPr>
              <a:t> del contratto, la sua </a:t>
            </a:r>
            <a:r>
              <a:rPr lang="it-IT" sz="2000" b="1" i="1" dirty="0">
                <a:solidFill>
                  <a:srgbClr val="222A35"/>
                </a:solidFill>
              </a:rPr>
              <a:t>forma</a:t>
            </a:r>
            <a:r>
              <a:rPr lang="it-IT" sz="2000" i="1" dirty="0">
                <a:solidFill>
                  <a:srgbClr val="222A35"/>
                </a:solidFill>
              </a:rPr>
              <a:t> e le </a:t>
            </a:r>
            <a:r>
              <a:rPr lang="it-IT" sz="2000" b="1" i="1" dirty="0">
                <a:solidFill>
                  <a:srgbClr val="222A35"/>
                </a:solidFill>
              </a:rPr>
              <a:t>clausole ritenute essenzial</a:t>
            </a:r>
            <a:r>
              <a:rPr lang="it-IT" sz="2000" i="1" dirty="0">
                <a:solidFill>
                  <a:srgbClr val="222A35"/>
                </a:solidFill>
              </a:rPr>
              <a:t>i; c) </a:t>
            </a:r>
            <a:r>
              <a:rPr lang="it-IT" sz="2000" b="1" i="1" dirty="0">
                <a:solidFill>
                  <a:srgbClr val="222A35"/>
                </a:solidFill>
              </a:rPr>
              <a:t>le modalità di scelta del contraente </a:t>
            </a:r>
            <a:r>
              <a:rPr lang="it-IT" sz="2000" i="1" dirty="0">
                <a:solidFill>
                  <a:srgbClr val="222A35"/>
                </a:solidFill>
              </a:rPr>
              <a:t>ammesse dalle disposizioni vigenti in materia di contratti delle pubbliche amministrazioni e </a:t>
            </a:r>
            <a:r>
              <a:rPr lang="it-IT" sz="2000" b="1" i="1" dirty="0">
                <a:solidFill>
                  <a:srgbClr val="222A35"/>
                </a:solidFill>
              </a:rPr>
              <a:t>le ragioni </a:t>
            </a:r>
            <a:r>
              <a:rPr lang="it-IT" sz="2000" i="1" dirty="0">
                <a:solidFill>
                  <a:srgbClr val="222A35"/>
                </a:solidFill>
              </a:rPr>
              <a:t>che ne sono alla base</a:t>
            </a:r>
            <a:r>
              <a:rPr lang="it-IT" sz="2000" dirty="0">
                <a:solidFill>
                  <a:srgbClr val="222A35"/>
                </a:solidFill>
              </a:rPr>
              <a:t>» e precisa che «</a:t>
            </a:r>
            <a:r>
              <a:rPr lang="it-IT" sz="2000" i="1" dirty="0">
                <a:solidFill>
                  <a:srgbClr val="222A35"/>
                </a:solidFill>
              </a:rPr>
              <a:t>si applicano, in ogni caso, le procedure previste dalla normativa della Unione europea recepita o comunque vigente nell'ordinamento giuridico italiano</a:t>
            </a:r>
            <a:r>
              <a:rPr lang="it-IT" sz="2000" dirty="0">
                <a:solidFill>
                  <a:srgbClr val="222A35"/>
                </a:solidFill>
              </a:rPr>
              <a:t>»</a:t>
            </a:r>
          </a:p>
          <a:p>
            <a:pPr marL="0" indent="0">
              <a:buNone/>
            </a:pPr>
            <a:endParaRPr lang="it-IT" dirty="0"/>
          </a:p>
          <a:p>
            <a:endParaRPr lang="it-IT" dirty="0"/>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4189397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ECF98D17-C969-4F4F-9948-415E35653E6E}"/>
              </a:ext>
            </a:extLst>
          </p:cNvPr>
          <p:cNvSpPr>
            <a:spLocks noGrp="1"/>
          </p:cNvSpPr>
          <p:nvPr>
            <p:ph type="ctrTitle"/>
          </p:nvPr>
        </p:nvSpPr>
        <p:spPr>
          <a:xfrm>
            <a:off x="1524000" y="330336"/>
            <a:ext cx="9144000" cy="779688"/>
          </a:xfrm>
          <a:prstGeom prst="rect">
            <a:avLst/>
          </a:prstGeom>
        </p:spPr>
        <p:txBody>
          <a:bodyPr>
            <a:normAutofit/>
          </a:bodyPr>
          <a:lstStyle/>
          <a:p>
            <a:pPr algn="ctr"/>
            <a:r>
              <a:rPr lang="it-IT" dirty="0" smtClean="0"/>
              <a:t>La </a:t>
            </a:r>
            <a:r>
              <a:rPr lang="it-IT" dirty="0" err="1" smtClean="0"/>
              <a:t>lex</a:t>
            </a:r>
            <a:r>
              <a:rPr lang="it-IT" dirty="0" smtClean="0"/>
              <a:t> </a:t>
            </a:r>
            <a:r>
              <a:rPr lang="it-IT" dirty="0" err="1" smtClean="0"/>
              <a:t>specialis</a:t>
            </a:r>
            <a:r>
              <a:rPr lang="it-IT" dirty="0" smtClean="0"/>
              <a:t> </a:t>
            </a:r>
            <a:endParaRPr lang="it-IT" dirty="0"/>
          </a:p>
        </p:txBody>
      </p:sp>
      <p:sp>
        <p:nvSpPr>
          <p:cNvPr id="5" name="CasellaDiTesto 4">
            <a:extLst>
              <a:ext uri="{FF2B5EF4-FFF2-40B4-BE49-F238E27FC236}">
                <a16:creationId xmlns="" xmlns:a16="http://schemas.microsoft.com/office/drawing/2014/main" id="{ED85E564-E2E2-46F5-AA3C-A4BA73747F26}"/>
              </a:ext>
            </a:extLst>
          </p:cNvPr>
          <p:cNvSpPr txBox="1"/>
          <p:nvPr/>
        </p:nvSpPr>
        <p:spPr>
          <a:xfrm>
            <a:off x="244929" y="6140452"/>
            <a:ext cx="2134961" cy="430887"/>
          </a:xfrm>
          <a:prstGeom prst="rect">
            <a:avLst/>
          </a:prstGeom>
          <a:noFill/>
        </p:spPr>
        <p:txBody>
          <a:bodyPr wrap="square" rtlCol="0">
            <a:spAutoFit/>
          </a:bodyPr>
          <a:lstStyle/>
          <a:p>
            <a:r>
              <a:rPr lang="it-IT" sz="1100" dirty="0" smtClean="0">
                <a:solidFill>
                  <a:schemeClr val="bg1"/>
                </a:solidFill>
                <a:latin typeface="Playfair Display Medium" pitchFamily="2" charset="0"/>
              </a:rPr>
              <a:t>Relatore</a:t>
            </a:r>
          </a:p>
          <a:p>
            <a:r>
              <a:rPr lang="it-IT" sz="1100" dirty="0" smtClean="0">
                <a:solidFill>
                  <a:schemeClr val="bg1"/>
                </a:solidFill>
                <a:latin typeface="Playfair Display Medium" pitchFamily="2" charset="0"/>
              </a:rPr>
              <a:t>Giovanni Maria Caruso	</a:t>
            </a:r>
            <a:endParaRPr lang="it-IT" sz="1100" dirty="0">
              <a:solidFill>
                <a:schemeClr val="bg1"/>
              </a:solidFill>
              <a:latin typeface="Playfair Display Medium" pitchFamily="2" charset="0"/>
            </a:endParaRPr>
          </a:p>
        </p:txBody>
      </p:sp>
      <p:sp>
        <p:nvSpPr>
          <p:cNvPr id="6" name="Segnaposto testo 2">
            <a:extLst>
              <a:ext uri="{FF2B5EF4-FFF2-40B4-BE49-F238E27FC236}">
                <a16:creationId xmlns="" xmlns:a16="http://schemas.microsoft.com/office/drawing/2014/main" id="{764369D0-1476-754A-B8B4-422A11CC0CAF}"/>
              </a:ext>
            </a:extLst>
          </p:cNvPr>
          <p:cNvSpPr txBox="1">
            <a:spLocks/>
          </p:cNvSpPr>
          <p:nvPr/>
        </p:nvSpPr>
        <p:spPr>
          <a:xfrm>
            <a:off x="8228" y="1671876"/>
            <a:ext cx="11504031" cy="4602795"/>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endParaRPr kumimoji="0" lang="it-IT" sz="2400" b="0" i="0" u="none" strike="noStrike" kern="1200" cap="none" spc="0" normalizeH="0" baseline="0" noProof="0" dirty="0">
              <a:ln>
                <a:noFill/>
              </a:ln>
              <a:solidFill>
                <a:srgbClr val="222A35"/>
              </a:solidFill>
              <a:effectLst/>
              <a:uLnTx/>
              <a:uFillTx/>
              <a:latin typeface="Calibri" panose="020F0502020204030204" pitchFamily="34" charset="0"/>
              <a:ea typeface="+mn-ea"/>
              <a:cs typeface="Calibri" panose="020F0502020204030204" pitchFamily="34" charset="0"/>
            </a:endParaRPr>
          </a:p>
        </p:txBody>
      </p:sp>
      <p:sp>
        <p:nvSpPr>
          <p:cNvPr id="2" name="Rettangolo 1"/>
          <p:cNvSpPr/>
          <p:nvPr/>
        </p:nvSpPr>
        <p:spPr>
          <a:xfrm>
            <a:off x="3048000" y="3105835"/>
            <a:ext cx="6096000" cy="646331"/>
          </a:xfrm>
          <a:prstGeom prst="rect">
            <a:avLst/>
          </a:prstGeom>
        </p:spPr>
        <p:txBody>
          <a:bodyPr>
            <a:spAutoFit/>
          </a:bodyPr>
          <a:lstStyle/>
          <a:p>
            <a:r>
              <a:rPr lang="it-IT" dirty="0"/>
              <a:t>Nuovo DL Semplificazioni: cosa cambia in materia di appalti pubblici.</a:t>
            </a:r>
          </a:p>
        </p:txBody>
      </p:sp>
      <p:sp>
        <p:nvSpPr>
          <p:cNvPr id="11" name="AutoShape 6" descr="uovo DL Semplificazioni: cosa cambia in materia di appalti pubblici."/>
          <p:cNvSpPr>
            <a:spLocks noChangeAspect="1" noChangeArrowheads="1"/>
          </p:cNvSpPr>
          <p:nvPr/>
        </p:nvSpPr>
        <p:spPr bwMode="auto">
          <a:xfrm>
            <a:off x="527050" y="-1638300"/>
            <a:ext cx="111379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 name="Segnaposto testo 2">
            <a:extLst>
              <a:ext uri="{FF2B5EF4-FFF2-40B4-BE49-F238E27FC236}">
                <a16:creationId xmlns="" xmlns:a16="http://schemas.microsoft.com/office/drawing/2014/main" id="{764369D0-1476-754A-B8B4-422A11CC0CAF}"/>
              </a:ext>
            </a:extLst>
          </p:cNvPr>
          <p:cNvSpPr txBox="1">
            <a:spLocks/>
          </p:cNvSpPr>
          <p:nvPr/>
        </p:nvSpPr>
        <p:spPr>
          <a:xfrm>
            <a:off x="531023" y="1366601"/>
            <a:ext cx="10497445" cy="4958694"/>
          </a:xfrm>
          <a:prstGeom prst="rect">
            <a:avLst/>
          </a:prstGeom>
        </p:spPr>
        <p:txBody>
          <a:bodyPr>
            <a:normAutofit/>
          </a:bodyPr>
          <a:lstStyle>
            <a:lvl1pPr marL="352425" indent="-352425" algn="just" defTabSz="864017" rtl="0" eaLnBrk="1" latinLnBrk="0" hangingPunct="1">
              <a:lnSpc>
                <a:spcPts val="2600"/>
              </a:lnSpc>
              <a:spcBef>
                <a:spcPts val="1200"/>
              </a:spcBef>
              <a:buClr>
                <a:srgbClr val="299A75"/>
              </a:buClr>
              <a:buFont typeface="Calibri" panose="020F0502020204030204" pitchFamily="34" charset="0"/>
              <a:buChar char="•"/>
              <a:defRPr sz="2000" b="0" i="0" u="none" kern="1200">
                <a:solidFill>
                  <a:schemeClr val="tx1">
                    <a:lumMod val="50000"/>
                  </a:schemeClr>
                </a:solidFill>
                <a:latin typeface="Calibri" panose="020F0502020204030204" pitchFamily="34" charset="0"/>
                <a:ea typeface="+mn-ea"/>
                <a:cs typeface="Calibri" panose="020F0502020204030204" pitchFamily="34" charset="0"/>
              </a:defRPr>
            </a:lvl1pPr>
            <a:lvl2pPr marL="809625" indent="-377825" algn="just" defTabSz="864017" rtl="0" eaLnBrk="1" latinLnBrk="0" hangingPunct="1">
              <a:lnSpc>
                <a:spcPts val="2600"/>
              </a:lnSpc>
              <a:spcBef>
                <a:spcPts val="600"/>
              </a:spcBef>
              <a:buClr>
                <a:srgbClr val="299A75"/>
              </a:buClr>
              <a:buFont typeface="Tahoma" panose="020B0604030504040204" pitchFamily="34" charset="0"/>
              <a:buChar char="–"/>
              <a:defRPr sz="1800" b="0" i="0" u="none" kern="1200">
                <a:solidFill>
                  <a:schemeClr val="tx1">
                    <a:lumMod val="50000"/>
                  </a:schemeClr>
                </a:solidFill>
                <a:latin typeface="Calibri" panose="020F0502020204030204" pitchFamily="34" charset="0"/>
                <a:ea typeface="+mn-ea"/>
                <a:cs typeface="Calibri" panose="020F0502020204030204" pitchFamily="34" charset="0"/>
              </a:defRPr>
            </a:lvl2pPr>
            <a:lvl3pPr marL="1162050" indent="-298450" algn="just" defTabSz="864017" rtl="0" eaLnBrk="1" latinLnBrk="0" hangingPunct="1">
              <a:lnSpc>
                <a:spcPts val="2600"/>
              </a:lnSpc>
              <a:spcBef>
                <a:spcPts val="300"/>
              </a:spcBef>
              <a:buClr>
                <a:srgbClr val="299A75"/>
              </a:buClr>
              <a:buFont typeface="Wingdings" panose="05000000000000000000" pitchFamily="2" charset="2"/>
              <a:buChar char="§"/>
              <a:defRPr sz="1700" b="0" i="0" u="none" kern="1200">
                <a:solidFill>
                  <a:schemeClr val="tx1">
                    <a:lumMod val="50000"/>
                  </a:schemeClr>
                </a:solidFill>
                <a:latin typeface="Calibri" panose="020F0502020204030204" pitchFamily="34" charset="0"/>
                <a:ea typeface="+mn-ea"/>
                <a:cs typeface="Calibri" panose="020F0502020204030204" pitchFamily="34" charset="0"/>
              </a:defRPr>
            </a:lvl3pPr>
            <a:lvl4pPr marL="1512029" indent="-216004" algn="just" defTabSz="864017" rtl="0" eaLnBrk="1" latinLnBrk="0" hangingPunct="1">
              <a:lnSpc>
                <a:spcPts val="2600"/>
              </a:lnSpc>
              <a:spcBef>
                <a:spcPts val="200"/>
              </a:spcBef>
              <a:buClr>
                <a:srgbClr val="299A75"/>
              </a:buClr>
              <a:buFont typeface="Courier New" panose="02070309020205020404" pitchFamily="49" charset="0"/>
              <a:buChar char="o"/>
              <a:defRPr sz="1600" b="0" i="0" u="none" kern="1200">
                <a:solidFill>
                  <a:schemeClr val="tx1">
                    <a:lumMod val="50000"/>
                  </a:schemeClr>
                </a:solidFill>
                <a:latin typeface="Calibri" panose="020F0502020204030204" pitchFamily="34" charset="0"/>
                <a:ea typeface="+mn-ea"/>
                <a:cs typeface="Calibri" panose="020F0502020204030204" pitchFamily="34" charset="0"/>
              </a:defRPr>
            </a:lvl4pPr>
            <a:lvl5pPr marL="1944037" indent="-216004" algn="just" defTabSz="864017" rtl="0" eaLnBrk="1" latinLnBrk="0" hangingPunct="1">
              <a:lnSpc>
                <a:spcPts val="2600"/>
              </a:lnSpc>
              <a:spcBef>
                <a:spcPts val="200"/>
              </a:spcBef>
              <a:buClr>
                <a:srgbClr val="299A75"/>
              </a:buClr>
              <a:buFont typeface="Wingdings" panose="05000000000000000000" pitchFamily="2" charset="2"/>
              <a:buChar char="q"/>
              <a:defRPr sz="1500" b="0" i="0" u="none" kern="1200">
                <a:solidFill>
                  <a:schemeClr val="tx1">
                    <a:lumMod val="50000"/>
                  </a:schemeClr>
                </a:solidFill>
                <a:latin typeface="Calibri" panose="020F0502020204030204" pitchFamily="34" charset="0"/>
                <a:ea typeface="+mn-ea"/>
                <a:cs typeface="Calibri" panose="020F0502020204030204" pitchFamily="34" charset="0"/>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it-IT" dirty="0">
                <a:solidFill>
                  <a:srgbClr val="222A35"/>
                </a:solidFill>
              </a:rPr>
              <a:t>A corredo della determina a contrarre sono predisposti dli atti di gara che integrano la c.d. </a:t>
            </a:r>
            <a:r>
              <a:rPr lang="it-IT" i="1" dirty="0" err="1">
                <a:solidFill>
                  <a:srgbClr val="222A35"/>
                </a:solidFill>
              </a:rPr>
              <a:t>lex</a:t>
            </a:r>
            <a:r>
              <a:rPr lang="it-IT" i="1" dirty="0">
                <a:solidFill>
                  <a:srgbClr val="222A35"/>
                </a:solidFill>
              </a:rPr>
              <a:t> </a:t>
            </a:r>
            <a:r>
              <a:rPr lang="it-IT" i="1" dirty="0" err="1">
                <a:solidFill>
                  <a:srgbClr val="222A35"/>
                </a:solidFill>
              </a:rPr>
              <a:t>specialis</a:t>
            </a:r>
            <a:r>
              <a:rPr lang="it-IT" i="1" dirty="0">
                <a:solidFill>
                  <a:srgbClr val="222A35"/>
                </a:solidFill>
              </a:rPr>
              <a:t> </a:t>
            </a:r>
            <a:r>
              <a:rPr lang="it-IT" dirty="0">
                <a:solidFill>
                  <a:srgbClr val="222A35"/>
                </a:solidFill>
              </a:rPr>
              <a:t>espressiva dell’insieme di regole che governano il procedimento di selezione del contraente, le cui disposizioni devono essere rispettate dalla stazione appaltante e dagli </a:t>
            </a:r>
            <a:r>
              <a:rPr lang="it-IT" dirty="0" smtClean="0">
                <a:solidFill>
                  <a:srgbClr val="222A35"/>
                </a:solidFill>
              </a:rPr>
              <a:t>operatori</a:t>
            </a:r>
            <a:endParaRPr lang="it-IT" dirty="0">
              <a:solidFill>
                <a:srgbClr val="222A35"/>
              </a:solidFill>
            </a:endParaRPr>
          </a:p>
          <a:p>
            <a:pPr marL="0" indent="0">
              <a:buNone/>
            </a:pPr>
            <a:endParaRPr lang="it-IT" dirty="0" smtClean="0">
              <a:solidFill>
                <a:srgbClr val="222A35"/>
              </a:solidFill>
            </a:endParaRPr>
          </a:p>
          <a:p>
            <a:r>
              <a:rPr lang="it-IT" dirty="0" smtClean="0">
                <a:solidFill>
                  <a:srgbClr val="222A35"/>
                </a:solidFill>
              </a:rPr>
              <a:t>La </a:t>
            </a:r>
            <a:r>
              <a:rPr lang="it-IT" i="1" dirty="0" err="1">
                <a:solidFill>
                  <a:srgbClr val="222A35"/>
                </a:solidFill>
              </a:rPr>
              <a:t>lex</a:t>
            </a:r>
            <a:r>
              <a:rPr lang="it-IT" i="1" dirty="0">
                <a:solidFill>
                  <a:srgbClr val="222A35"/>
                </a:solidFill>
              </a:rPr>
              <a:t> </a:t>
            </a:r>
            <a:r>
              <a:rPr lang="it-IT" i="1" dirty="0" err="1">
                <a:solidFill>
                  <a:srgbClr val="222A35"/>
                </a:solidFill>
              </a:rPr>
              <a:t>specialis</a:t>
            </a:r>
            <a:r>
              <a:rPr lang="it-IT" dirty="0">
                <a:solidFill>
                  <a:srgbClr val="222A35"/>
                </a:solidFill>
              </a:rPr>
              <a:t> comprende:</a:t>
            </a:r>
          </a:p>
          <a:p>
            <a:pPr lvl="1"/>
            <a:r>
              <a:rPr lang="it-IT" dirty="0" smtClean="0">
                <a:solidFill>
                  <a:srgbClr val="222A35"/>
                </a:solidFill>
              </a:rPr>
              <a:t>Bando</a:t>
            </a:r>
            <a:r>
              <a:rPr lang="it-IT" dirty="0">
                <a:solidFill>
                  <a:srgbClr val="222A35"/>
                </a:solidFill>
              </a:rPr>
              <a:t>: </a:t>
            </a:r>
            <a:r>
              <a:rPr lang="it-IT" dirty="0" smtClean="0">
                <a:solidFill>
                  <a:srgbClr val="222A35"/>
                </a:solidFill>
              </a:rPr>
              <a:t>fissa le regole della gara </a:t>
            </a:r>
          </a:p>
          <a:p>
            <a:pPr lvl="1"/>
            <a:r>
              <a:rPr lang="it-IT" dirty="0" smtClean="0">
                <a:solidFill>
                  <a:srgbClr val="222A35"/>
                </a:solidFill>
              </a:rPr>
              <a:t>Disciplinare</a:t>
            </a:r>
            <a:r>
              <a:rPr lang="it-IT" dirty="0">
                <a:solidFill>
                  <a:srgbClr val="222A35"/>
                </a:solidFill>
              </a:rPr>
              <a:t>: disciplina il procedimento di gara; </a:t>
            </a:r>
          </a:p>
          <a:p>
            <a:pPr lvl="1"/>
            <a:r>
              <a:rPr lang="it-IT" dirty="0" smtClean="0">
                <a:solidFill>
                  <a:srgbClr val="222A35"/>
                </a:solidFill>
              </a:rPr>
              <a:t>Capitolato</a:t>
            </a:r>
            <a:r>
              <a:rPr lang="it-IT" dirty="0">
                <a:solidFill>
                  <a:srgbClr val="222A35"/>
                </a:solidFill>
              </a:rPr>
              <a:t>: integra gli aspetti tecnici anche in funzione del vincolo contrattuale da assumere. </a:t>
            </a:r>
          </a:p>
          <a:p>
            <a:pPr marL="0" indent="0">
              <a:buNone/>
            </a:pPr>
            <a:endParaRPr lang="it-IT" dirty="0"/>
          </a:p>
          <a:p>
            <a:endParaRPr lang="it-IT" dirty="0"/>
          </a:p>
          <a:p>
            <a:endParaRPr lang="it-IT" sz="1700" dirty="0">
              <a:solidFill>
                <a:srgbClr val="3F3F3F">
                  <a:lumMod val="50000"/>
                </a:srgbClr>
              </a:solidFill>
            </a:endParaRPr>
          </a:p>
          <a:p>
            <a:endParaRPr kumimoji="0" lang="it-IT" sz="2000" b="0" i="0" u="none" strike="noStrike" kern="1200" cap="none" spc="0" normalizeH="0" baseline="0" noProof="0" dirty="0">
              <a:ln>
                <a:noFill/>
              </a:ln>
              <a:solidFill>
                <a:srgbClr val="3F3F3F">
                  <a:lumMod val="50000"/>
                </a:srgbClr>
              </a:solidFill>
              <a:effectLst/>
              <a:uLnTx/>
              <a:uFillTx/>
              <a:latin typeface="Calibri" panose="020F0502020204030204" pitchFamily="34" charset="0"/>
              <a:ea typeface="+mn-ea"/>
              <a:cs typeface="Calibri" panose="020F0502020204030204" pitchFamily="34" charset="0"/>
            </a:endParaRPr>
          </a:p>
        </p:txBody>
      </p:sp>
      <p:sp>
        <p:nvSpPr>
          <p:cNvPr id="3" name="CasellaDiTesto 2"/>
          <p:cNvSpPr txBox="1"/>
          <p:nvPr/>
        </p:nvSpPr>
        <p:spPr>
          <a:xfrm>
            <a:off x="7815580" y="-1440897"/>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968855513"/>
      </p:ext>
    </p:extLst>
  </p:cSld>
  <p:clrMapOvr>
    <a:masterClrMapping/>
  </p:clrMapOvr>
</p:sld>
</file>

<file path=ppt/theme/theme1.xml><?xml version="1.0" encoding="utf-8"?>
<a:theme xmlns:a="http://schemas.openxmlformats.org/drawingml/2006/main" name="Tema di Office">
  <a:themeElements>
    <a:clrScheme name="Personalizzato 10">
      <a:dk1>
        <a:srgbClr val="FFFFFF"/>
      </a:dk1>
      <a:lt1>
        <a:srgbClr val="FFFFFF"/>
      </a:lt1>
      <a:dk2>
        <a:srgbClr val="44546A"/>
      </a:dk2>
      <a:lt2>
        <a:srgbClr val="E7E6E6"/>
      </a:lt2>
      <a:accent1>
        <a:srgbClr val="FFFFFF"/>
      </a:accent1>
      <a:accent2>
        <a:srgbClr val="FFFFFF"/>
      </a:accent2>
      <a:accent3>
        <a:srgbClr val="FFFFFF"/>
      </a:accent3>
      <a:accent4>
        <a:srgbClr val="FFFFFF"/>
      </a:accent4>
      <a:accent5>
        <a:srgbClr val="FFFFFF"/>
      </a:accent5>
      <a:accent6>
        <a:srgbClr val="FFFFFF"/>
      </a:accent6>
      <a:hlink>
        <a:srgbClr val="0563C1"/>
      </a:hlink>
      <a:folHlink>
        <a:srgbClr val="954F72"/>
      </a:folHlink>
    </a:clrScheme>
    <a:fontScheme name="Personalizzato 2">
      <a:majorFont>
        <a:latin typeface="Playfair Display SemiBold"/>
        <a:ea typeface=""/>
        <a:cs typeface=""/>
      </a:majorFont>
      <a:minorFont>
        <a:latin typeface="Playfai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hema copert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26050</TotalTime>
  <Words>8135</Words>
  <Application>Microsoft Macintosh PowerPoint</Application>
  <PresentationFormat>Personalizzato</PresentationFormat>
  <Paragraphs>793</Paragraphs>
  <Slides>66</Slides>
  <Notes>0</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66</vt:i4>
      </vt:variant>
    </vt:vector>
  </HeadingPairs>
  <TitlesOfParts>
    <vt:vector size="69" baseType="lpstr">
      <vt:lpstr>Tema di Office</vt:lpstr>
      <vt:lpstr>Schema copertina</vt:lpstr>
      <vt:lpstr>Documento di Microsoft Word</vt:lpstr>
      <vt:lpstr>Presentazione di PowerPoint</vt:lpstr>
      <vt:lpstr>Le fasi della procedura</vt:lpstr>
      <vt:lpstr>Programmazione</vt:lpstr>
      <vt:lpstr>Consultazioni preliminari di mercato</vt:lpstr>
      <vt:lpstr>Consultazioni preliminari di mercato</vt:lpstr>
      <vt:lpstr>Consultazioni preliminari di mercato</vt:lpstr>
      <vt:lpstr>Consultazioni preliminari di mercato</vt:lpstr>
      <vt:lpstr>La determina a contrarre</vt:lpstr>
      <vt:lpstr>La lex specialis </vt:lpstr>
      <vt:lpstr>La lex specialis </vt:lpstr>
      <vt:lpstr>La lex specialis </vt:lpstr>
      <vt:lpstr>Procedure aperte e ristrette</vt:lpstr>
      <vt:lpstr>Procedura negoziata</vt:lpstr>
      <vt:lpstr>Procedura negoziata</vt:lpstr>
      <vt:lpstr>Procedura negoziata</vt:lpstr>
      <vt:lpstr>Adempimenti connessi alla scelta della procedura </vt:lpstr>
      <vt:lpstr>Obblighi di pubblicità</vt:lpstr>
      <vt:lpstr>Obblighi di pubblicità</vt:lpstr>
      <vt:lpstr>Check list obblighi di pubblicità</vt:lpstr>
      <vt:lpstr>Criteri di aggiudicazione</vt:lpstr>
      <vt:lpstr>Criteri di aggiudicazione</vt:lpstr>
      <vt:lpstr>Criteri di aggiudicazione</vt:lpstr>
      <vt:lpstr>Aggiudicazione</vt:lpstr>
      <vt:lpstr>Aggiudicazione </vt:lpstr>
      <vt:lpstr>Stand still</vt:lpstr>
      <vt:lpstr>Le centrali di committenza</vt:lpstr>
      <vt:lpstr>Le centrali di committenza</vt:lpstr>
      <vt:lpstr>Le centrali di committenza</vt:lpstr>
      <vt:lpstr>Le centrali di committenza</vt:lpstr>
      <vt:lpstr>Le centrali di committenza</vt:lpstr>
      <vt:lpstr>Il Mercato elettronico della P.A. </vt:lpstr>
      <vt:lpstr>Il Mercato elettronico della P.A. </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L’estensione del contratto:  proroga e rinnovo </vt:lpstr>
      <vt:lpstr>L’estensione del contratto:  proroga e rinnovo </vt:lpstr>
      <vt:lpstr>L’estensione del contratto:  proroga e rinnovo </vt:lpstr>
      <vt:lpstr>L’estensione del contratto:  proroga e rinnovo </vt:lpstr>
      <vt:lpstr>L’estensione del contratto:  proroga e rinnovo </vt:lpstr>
      <vt:lpstr>Rinnovo e ripetizione di servizi analoghi</vt:lpstr>
      <vt:lpstr>Rinnovo e ripetizione di servizi analoghi</vt:lpstr>
      <vt:lpstr>Le altre modifiche del contratto </vt:lpstr>
      <vt:lpstr>Le altre modifiche del contratto </vt:lpstr>
      <vt:lpstr>Le altre modifiche del contratto </vt:lpstr>
      <vt:lpstr>Le altre modifiche del contratto </vt:lpstr>
      <vt:lpstr>Le altre modifiche del contratto </vt:lpstr>
      <vt:lpstr>Presentazione di PowerPoint</vt:lpstr>
      <vt:lpstr>Presentazione di PowerPoint</vt:lpstr>
      <vt:lpstr>Presentazione di PowerPoint</vt:lpstr>
      <vt:lpstr>Presentazione di PowerPoint</vt:lpstr>
      <vt:lpstr>Presentazione di PowerPoint</vt:lpstr>
      <vt:lpstr>Accordo quadro</vt:lpstr>
      <vt:lpstr>Accordo quadro</vt:lpstr>
      <vt:lpstr>Partenariato pubblico privato</vt:lpstr>
      <vt:lpstr>Partenariato pubblico privato</vt:lpstr>
      <vt:lpstr>Partenariato pubblico privato</vt:lpstr>
      <vt:lpstr>Partenariato pubblico privato</vt:lpstr>
      <vt:lpstr>Partenariato pubblico privato</vt:lpstr>
      <vt:lpstr>Dialogo competitivo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Di Meo</dc:creator>
  <cp:lastModifiedBy>giovannimariacaruso</cp:lastModifiedBy>
  <cp:revision>116</cp:revision>
  <dcterms:created xsi:type="dcterms:W3CDTF">2022-03-25T08:59:58Z</dcterms:created>
  <dcterms:modified xsi:type="dcterms:W3CDTF">2022-06-15T13:08:10Z</dcterms:modified>
</cp:coreProperties>
</file>