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1"/>
  </p:sldMasterIdLst>
  <p:notesMasterIdLst>
    <p:notesMasterId r:id="rId74"/>
  </p:notesMasterIdLst>
  <p:sldIdLst>
    <p:sldId id="786" r:id="rId2"/>
    <p:sldId id="934" r:id="rId3"/>
    <p:sldId id="788" r:id="rId4"/>
    <p:sldId id="789" r:id="rId5"/>
    <p:sldId id="790" r:id="rId6"/>
    <p:sldId id="791" r:id="rId7"/>
    <p:sldId id="792" r:id="rId8"/>
    <p:sldId id="793" r:id="rId9"/>
    <p:sldId id="794" r:id="rId10"/>
    <p:sldId id="795" r:id="rId11"/>
    <p:sldId id="796" r:id="rId12"/>
    <p:sldId id="797" r:id="rId13"/>
    <p:sldId id="798" r:id="rId14"/>
    <p:sldId id="799" r:id="rId15"/>
    <p:sldId id="800" r:id="rId16"/>
    <p:sldId id="937" r:id="rId17"/>
    <p:sldId id="938" r:id="rId18"/>
    <p:sldId id="939" r:id="rId19"/>
    <p:sldId id="941" r:id="rId20"/>
    <p:sldId id="942" r:id="rId21"/>
    <p:sldId id="1024" r:id="rId22"/>
    <p:sldId id="1025" r:id="rId23"/>
    <p:sldId id="1032" r:id="rId24"/>
    <p:sldId id="1026" r:id="rId25"/>
    <p:sldId id="1027" r:id="rId26"/>
    <p:sldId id="1028" r:id="rId27"/>
    <p:sldId id="1029" r:id="rId28"/>
    <p:sldId id="1030" r:id="rId29"/>
    <p:sldId id="1033" r:id="rId30"/>
    <p:sldId id="1031" r:id="rId31"/>
    <p:sldId id="944" r:id="rId32"/>
    <p:sldId id="945" r:id="rId33"/>
    <p:sldId id="946" r:id="rId34"/>
    <p:sldId id="940" r:id="rId35"/>
    <p:sldId id="1051" r:id="rId36"/>
    <p:sldId id="1052" r:id="rId37"/>
    <p:sldId id="1053" r:id="rId38"/>
    <p:sldId id="1054" r:id="rId39"/>
    <p:sldId id="1055" r:id="rId40"/>
    <p:sldId id="1056" r:id="rId41"/>
    <p:sldId id="1057" r:id="rId42"/>
    <p:sldId id="1050" r:id="rId43"/>
    <p:sldId id="801" r:id="rId44"/>
    <p:sldId id="802" r:id="rId45"/>
    <p:sldId id="803" r:id="rId46"/>
    <p:sldId id="804" r:id="rId47"/>
    <p:sldId id="805" r:id="rId48"/>
    <p:sldId id="806" r:id="rId49"/>
    <p:sldId id="807" r:id="rId50"/>
    <p:sldId id="811" r:id="rId51"/>
    <p:sldId id="812" r:id="rId52"/>
    <p:sldId id="813" r:id="rId53"/>
    <p:sldId id="814" r:id="rId54"/>
    <p:sldId id="815" r:id="rId55"/>
    <p:sldId id="816" r:id="rId56"/>
    <p:sldId id="817" r:id="rId57"/>
    <p:sldId id="818" r:id="rId58"/>
    <p:sldId id="819" r:id="rId59"/>
    <p:sldId id="820" r:id="rId60"/>
    <p:sldId id="821" r:id="rId61"/>
    <p:sldId id="822" r:id="rId62"/>
    <p:sldId id="823" r:id="rId63"/>
    <p:sldId id="824" r:id="rId64"/>
    <p:sldId id="825" r:id="rId65"/>
    <p:sldId id="826" r:id="rId66"/>
    <p:sldId id="827" r:id="rId67"/>
    <p:sldId id="828" r:id="rId68"/>
    <p:sldId id="829" r:id="rId69"/>
    <p:sldId id="830" r:id="rId70"/>
    <p:sldId id="831" r:id="rId71"/>
    <p:sldId id="832" r:id="rId72"/>
    <p:sldId id="933" r:id="rId73"/>
  </p:sldIdLst>
  <p:sldSz cx="9144000" cy="6858000" type="screen4x3"/>
  <p:notesSz cx="6858000"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33CC"/>
    <a:srgbClr val="0066FF"/>
    <a:srgbClr val="3333CC"/>
    <a:srgbClr val="333399"/>
    <a:srgbClr val="EAEAEA"/>
    <a:srgbClr val="FFFF66"/>
    <a:srgbClr val="FFCC66"/>
    <a:srgbClr val="CC0000"/>
    <a:srgbClr val="D6D9C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9309" autoAdjust="0"/>
    <p:restoredTop sz="99824" autoAdjust="0"/>
  </p:normalViewPr>
  <p:slideViewPr>
    <p:cSldViewPr>
      <p:cViewPr varScale="1">
        <p:scale>
          <a:sx n="88" d="100"/>
          <a:sy n="88" d="100"/>
        </p:scale>
        <p:origin x="-1118"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1"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it-IT"/>
          </a:p>
        </p:txBody>
      </p:sp>
      <p:sp>
        <p:nvSpPr>
          <p:cNvPr id="9219" name="Rectangle 3"/>
          <p:cNvSpPr>
            <a:spLocks noGrp="1" noChangeArrowheads="1"/>
          </p:cNvSpPr>
          <p:nvPr>
            <p:ph type="dt"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it-IT"/>
          </a:p>
        </p:txBody>
      </p:sp>
      <p:sp>
        <p:nvSpPr>
          <p:cNvPr id="77828"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714875"/>
            <a:ext cx="548640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it-IT"/>
          </a:p>
        </p:txBody>
      </p:sp>
      <p:sp>
        <p:nvSpPr>
          <p:cNvPr id="9223" name="Rectangle 7"/>
          <p:cNvSpPr>
            <a:spLocks noGrp="1" noChangeArrowheads="1"/>
          </p:cNvSpPr>
          <p:nvPr>
            <p:ph type="sldNum" sz="quarter" idx="5"/>
          </p:nvPr>
        </p:nvSpPr>
        <p:spPr bwMode="auto">
          <a:xfrm>
            <a:off x="3884613"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134DDAFD-6C8E-435C-94C7-A1BC3E5B0090}" type="slidenum">
              <a:rPr lang="it-IT"/>
              <a:pPr>
                <a:defRPr/>
              </a:pPr>
              <a:t>‹N›</a:t>
            </a:fld>
            <a:endParaRPr lang="it-IT"/>
          </a:p>
        </p:txBody>
      </p:sp>
    </p:spTree>
    <p:extLst>
      <p:ext uri="{BB962C8B-B14F-4D97-AF65-F5344CB8AC3E}">
        <p14:creationId xmlns:p14="http://schemas.microsoft.com/office/powerpoint/2010/main" xmlns="" val="12791856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9442" name="Rectangle 11"/>
          <p:cNvSpPr>
            <a:spLocks noGrp="1" noChangeArrowheads="1"/>
          </p:cNvSpPr>
          <p:nvPr>
            <p:ph type="sldNum" sz="quarter"/>
          </p:nvPr>
        </p:nvSpPr>
        <p:spPr>
          <a:noFill/>
        </p:spPr>
        <p:txBody>
          <a:bodyPr/>
          <a:lstStyle/>
          <a:p>
            <a:fld id="{9991BBF1-0899-47B5-A0A3-F0DC06538B24}" type="slidenum">
              <a:rPr lang="it-IT" smtClean="0">
                <a:cs typeface="Arial" pitchFamily="34" charset="0"/>
              </a:rPr>
              <a:pPr/>
              <a:t>1</a:t>
            </a:fld>
            <a:endParaRPr lang="it-IT">
              <a:cs typeface="Arial" pitchFamily="34" charset="0"/>
            </a:endParaRPr>
          </a:p>
        </p:txBody>
      </p:sp>
      <p:sp>
        <p:nvSpPr>
          <p:cNvPr id="189443" name="Text Box 1"/>
          <p:cNvSpPr txBox="1">
            <a:spLocks noChangeArrowheads="1"/>
          </p:cNvSpPr>
          <p:nvPr/>
        </p:nvSpPr>
        <p:spPr bwMode="auto">
          <a:xfrm>
            <a:off x="3885288" y="9428390"/>
            <a:ext cx="2967883" cy="491861"/>
          </a:xfrm>
          <a:prstGeom prst="rect">
            <a:avLst/>
          </a:prstGeom>
          <a:noFill/>
          <a:ln w="9525">
            <a:noFill/>
            <a:round/>
            <a:headEnd/>
            <a:tailEnd/>
          </a:ln>
        </p:spPr>
        <p:txBody>
          <a:bodyPr lIns="90815" tIns="47224" rIns="90815" bIns="47224" anchor="b"/>
          <a:lstStyle/>
          <a:p>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fld id="{206420CC-B58B-40E4-ACA4-4BD767055B24}" type="slidenum">
              <a:rPr lang="it-IT">
                <a:solidFill>
                  <a:srgbClr val="000000"/>
                </a:solidFill>
                <a:latin typeface="Calibri" pitchFamily="34" charset="0"/>
                <a:cs typeface="Arial" pitchFamily="34" charset="0"/>
              </a:rPr>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t>1</a:t>
            </a:fld>
            <a:endParaRPr lang="it-IT" dirty="0">
              <a:solidFill>
                <a:srgbClr val="000000"/>
              </a:solidFill>
              <a:latin typeface="Calibri" pitchFamily="34" charset="0"/>
              <a:cs typeface="Arial" pitchFamily="34" charset="0"/>
            </a:endParaRPr>
          </a:p>
        </p:txBody>
      </p:sp>
      <p:sp>
        <p:nvSpPr>
          <p:cNvPr id="189444" name="Text Box 2"/>
          <p:cNvSpPr txBox="1">
            <a:spLocks noChangeArrowheads="1"/>
          </p:cNvSpPr>
          <p:nvPr/>
        </p:nvSpPr>
        <p:spPr bwMode="auto">
          <a:xfrm>
            <a:off x="1142732" y="744180"/>
            <a:ext cx="4574146" cy="3722489"/>
          </a:xfrm>
          <a:prstGeom prst="rect">
            <a:avLst/>
          </a:prstGeom>
          <a:solidFill>
            <a:srgbClr val="FFFFFF"/>
          </a:solidFill>
          <a:ln w="9360">
            <a:solidFill>
              <a:srgbClr val="000000"/>
            </a:solidFill>
            <a:miter lim="800000"/>
            <a:headEnd/>
            <a:tailEnd/>
          </a:ln>
        </p:spPr>
        <p:txBody>
          <a:bodyPr wrap="none" lIns="92268" tIns="46134" rIns="92268" bIns="46134" anchor="ctr"/>
          <a:lstStyle/>
          <a:p>
            <a:endParaRPr lang="it-IT"/>
          </a:p>
        </p:txBody>
      </p:sp>
      <p:sp>
        <p:nvSpPr>
          <p:cNvPr id="189445" name="Rectangle 3"/>
          <p:cNvSpPr>
            <a:spLocks noGrp="1" noChangeArrowheads="1"/>
          </p:cNvSpPr>
          <p:nvPr>
            <p:ph type="body"/>
          </p:nvPr>
        </p:nvSpPr>
        <p:spPr>
          <a:xfrm>
            <a:off x="685639" y="4715793"/>
            <a:ext cx="5485112" cy="4564082"/>
          </a:xfrm>
          <a:noFill/>
          <a:ln/>
        </p:spPr>
        <p:txBody>
          <a:bodyPr wrap="none" anchor="ctr"/>
          <a:lstStyle/>
          <a:p>
            <a:endParaRPr lang="it-IT"/>
          </a:p>
        </p:txBody>
      </p:sp>
      <p:sp>
        <p:nvSpPr>
          <p:cNvPr id="189446" name="Text Box 4"/>
          <p:cNvSpPr txBox="1">
            <a:spLocks noChangeArrowheads="1"/>
          </p:cNvSpPr>
          <p:nvPr/>
        </p:nvSpPr>
        <p:spPr bwMode="auto">
          <a:xfrm>
            <a:off x="3885288" y="9428390"/>
            <a:ext cx="2972712" cy="496652"/>
          </a:xfrm>
          <a:prstGeom prst="rect">
            <a:avLst/>
          </a:prstGeom>
          <a:noFill/>
          <a:ln w="9525">
            <a:noFill/>
            <a:round/>
            <a:headEnd/>
            <a:tailEnd/>
          </a:ln>
        </p:spPr>
        <p:txBody>
          <a:bodyPr lIns="90815" tIns="47224" rIns="90815" bIns="47224" anchor="b"/>
          <a:lstStyle/>
          <a:p>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fld id="{3A76991C-71AF-45F0-AE32-306A6ABEDAF3}" type="slidenum">
              <a:rPr lang="en-US">
                <a:solidFill>
                  <a:srgbClr val="000000"/>
                </a:solidFill>
                <a:latin typeface="Calibri" pitchFamily="34" charset="0"/>
              </a:rPr>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t>1</a:t>
            </a:fld>
            <a:endParaRPr lang="en-US" dirty="0">
              <a:solidFill>
                <a:srgbClr val="000000"/>
              </a:solidFill>
              <a:latin typeface="Calibri" pitchFamily="34" charset="0"/>
            </a:endParaRPr>
          </a:p>
        </p:txBody>
      </p:sp>
    </p:spTree>
    <p:extLst>
      <p:ext uri="{BB962C8B-B14F-4D97-AF65-F5344CB8AC3E}">
        <p14:creationId xmlns:p14="http://schemas.microsoft.com/office/powerpoint/2010/main" xmlns="" val="3145544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egnaposto immagine diapositiva 1"/>
          <p:cNvSpPr>
            <a:spLocks noGrp="1" noRot="1" noChangeAspect="1" noTextEdit="1"/>
          </p:cNvSpPr>
          <p:nvPr>
            <p:ph type="sldImg"/>
          </p:nvPr>
        </p:nvSpPr>
        <p:spPr>
          <a:ln/>
        </p:spPr>
      </p:sp>
      <p:sp>
        <p:nvSpPr>
          <p:cNvPr id="109571" name="Segnaposto numero diapositiva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pPr algn="r" eaLnBrk="1" hangingPunct="1"/>
            <a:fld id="{FAEE5DA5-40C3-4DBB-8E51-2DC50CDFD3E6}" type="slidenum">
              <a:rPr lang="it-IT" altLang="it-IT" sz="1200" b="0" i="0"/>
              <a:pPr algn="r" eaLnBrk="1" hangingPunct="1"/>
              <a:t>72</a:t>
            </a:fld>
            <a:endParaRPr lang="it-IT" altLang="it-IT" sz="1200" b="0" i="0"/>
          </a:p>
        </p:txBody>
      </p:sp>
    </p:spTree>
    <p:extLst>
      <p:ext uri="{BB962C8B-B14F-4D97-AF65-F5344CB8AC3E}">
        <p14:creationId xmlns:p14="http://schemas.microsoft.com/office/powerpoint/2010/main" xmlns="" val="4215482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9401B92-E4BA-471C-8D80-8B576006C1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68EA9934-59B3-4F29-8DF2-FFB79123904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C3D8E85-FD41-47EF-8B42-6BC27E58E944}"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AB3108C5-7934-426C-BB12-5076A9AA07D9}" type="slidenum">
              <a:rPr lang="it-IT"/>
              <a:pPr>
                <a:defRPr/>
              </a:pPr>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6/5/2020</a:t>
            </a:fld>
            <a:endParaRPr lang="en-US"/>
          </a:p>
        </p:txBody>
      </p:sp>
      <p:sp>
        <p:nvSpPr>
          <p:cNvPr id="4" name="Holder 4"/>
          <p:cNvSpPr>
            <a:spLocks noGrp="1"/>
          </p:cNvSpPr>
          <p:nvPr>
            <p:ph type="sldNum" sz="quarter" idx="7"/>
          </p:nvPr>
        </p:nvSpPr>
        <p:spPr/>
        <p:txBody>
          <a:bodyPr lIns="0" tIns="0" rIns="0" bIns="0"/>
          <a:lstStyle>
            <a:lvl1pPr>
              <a:defRPr sz="1400" b="0" i="0">
                <a:solidFill>
                  <a:schemeClr val="tx1"/>
                </a:solidFill>
                <a:latin typeface="Verdana"/>
                <a:cs typeface="Verdana"/>
              </a:defRPr>
            </a:lvl1pPr>
          </a:lstStyle>
          <a:p>
            <a:pPr marL="65405">
              <a:lnSpc>
                <a:spcPct val="100000"/>
              </a:lnSpc>
              <a:spcBef>
                <a:spcPts val="100"/>
              </a:spcBef>
            </a:pPr>
            <a:fld id="{81D60167-4931-47E6-BA6A-407CBD079E47}" type="slidenum">
              <a:rPr dirty="0">
                <a:latin typeface="Arial"/>
                <a:cs typeface="Arial"/>
              </a:rPr>
              <a:pPr marL="65405">
                <a:lnSpc>
                  <a:spcPct val="100000"/>
                </a:lnSpc>
                <a:spcBef>
                  <a:spcPts val="100"/>
                </a:spcBef>
              </a:pPr>
              <a:t>‹N›</a:t>
            </a:fld>
            <a:endParaRPr dirty="0">
              <a:latin typeface="Arial"/>
              <a:cs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706090"/>
          </a:xfrm>
        </p:spPr>
        <p:txBody>
          <a:bodyPr/>
          <a:lstStyle>
            <a:lvl1pPr>
              <a:defRPr sz="3200" b="1">
                <a:solidFill>
                  <a:srgbClr val="FF0000"/>
                </a:solidFill>
              </a:defRPr>
            </a:lvl1pPr>
          </a:lstStyle>
          <a:p>
            <a:r>
              <a:rPr lang="it-IT"/>
              <a:t>Fare clic per modificare lo stile del titolo</a:t>
            </a:r>
          </a:p>
        </p:txBody>
      </p:sp>
      <p:sp>
        <p:nvSpPr>
          <p:cNvPr id="3" name="Segnaposto contenuto 2"/>
          <p:cNvSpPr>
            <a:spLocks noGrp="1"/>
          </p:cNvSpPr>
          <p:nvPr>
            <p:ph idx="1"/>
          </p:nvPr>
        </p:nvSpPr>
        <p:spPr>
          <a:xfrm>
            <a:off x="457200" y="1124744"/>
            <a:ext cx="8229600" cy="5001419"/>
          </a:xfrm>
        </p:spPr>
        <p:txBody>
          <a:bodyPr/>
          <a:lstStyle>
            <a:lvl1pPr algn="just">
              <a:defRPr sz="2400"/>
            </a:lvl1pPr>
            <a:lvl2pPr algn="just">
              <a:defRPr sz="2000"/>
            </a:lvl2pPr>
            <a:lvl3pPr algn="just">
              <a:defRPr sz="1800"/>
            </a:lvl3pPr>
            <a:lvl4pPr algn="just">
              <a:defRPr/>
            </a:lvl4pPr>
            <a:lvl5pPr algn="just">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310BEF9C-E8AA-4320-831E-DA3F969F0A12}"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B99E5C10-DF0C-4D43-A82D-91715331A7B6}"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10C3D6B-B2BE-40F6-93FA-540A2EF443B7}"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8"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9" name="Rectangle 6"/>
          <p:cNvSpPr>
            <a:spLocks noGrp="1" noChangeArrowheads="1"/>
          </p:cNvSpPr>
          <p:nvPr>
            <p:ph type="sldNum" sz="quarter" idx="12"/>
          </p:nvPr>
        </p:nvSpPr>
        <p:spPr/>
        <p:txBody>
          <a:bodyPr/>
          <a:lstStyle>
            <a:lvl1pPr>
              <a:defRPr>
                <a:latin typeface="Arial" pitchFamily="34" charset="0"/>
              </a:defRPr>
            </a:lvl1pPr>
          </a:lstStyle>
          <a:p>
            <a:pPr>
              <a:defRPr/>
            </a:pPr>
            <a:fld id="{604A3937-76AD-4565-BC01-6D579F63566B}"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4"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5" name="Rectangle 6"/>
          <p:cNvSpPr>
            <a:spLocks noGrp="1" noChangeArrowheads="1"/>
          </p:cNvSpPr>
          <p:nvPr>
            <p:ph type="sldNum" sz="quarter" idx="12"/>
          </p:nvPr>
        </p:nvSpPr>
        <p:spPr/>
        <p:txBody>
          <a:bodyPr/>
          <a:lstStyle>
            <a:lvl1pPr>
              <a:defRPr>
                <a:latin typeface="Arial" pitchFamily="34" charset="0"/>
              </a:defRPr>
            </a:lvl1pPr>
          </a:lstStyle>
          <a:p>
            <a:pPr>
              <a:defRPr/>
            </a:pPr>
            <a:fld id="{6C26F44F-9379-481D-B60E-D1932F666C27}"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3"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4" name="Rectangle 6"/>
          <p:cNvSpPr>
            <a:spLocks noGrp="1" noChangeArrowheads="1"/>
          </p:cNvSpPr>
          <p:nvPr>
            <p:ph type="sldNum" sz="quarter" idx="12"/>
          </p:nvPr>
        </p:nvSpPr>
        <p:spPr/>
        <p:txBody>
          <a:bodyPr/>
          <a:lstStyle>
            <a:lvl1pPr>
              <a:defRPr>
                <a:latin typeface="Arial" pitchFamily="34" charset="0"/>
              </a:defRPr>
            </a:lvl1pPr>
          </a:lstStyle>
          <a:p>
            <a:pPr>
              <a:defRPr/>
            </a:pPr>
            <a:fld id="{7E44A29D-A808-4134-AE18-98D4CFE76AB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A478A38-0CC8-4023-9053-C551D0A4950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39EF356F-6C0C-4A11-AA11-C4E7FCA7F38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Arial" charset="0"/>
                <a:cs typeface="+mn-cs"/>
              </a:defRPr>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charset="0"/>
                <a:cs typeface="+mn-cs"/>
              </a:defRPr>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charset="0"/>
                <a:cs typeface="+mn-cs"/>
              </a:defRPr>
            </a:lvl1pPr>
          </a:lstStyle>
          <a:p>
            <a:pPr>
              <a:defRPr/>
            </a:pPr>
            <a:fld id="{88BCA828-E31F-4DAB-BF76-C915851720B6}"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409" r:id="rId5"/>
    <p:sldLayoutId id="2147484410" r:id="rId6"/>
    <p:sldLayoutId id="2147484411" r:id="rId7"/>
    <p:sldLayoutId id="2147484412" r:id="rId8"/>
    <p:sldLayoutId id="2147484413" r:id="rId9"/>
    <p:sldLayoutId id="2147484414" r:id="rId10"/>
    <p:sldLayoutId id="2147484415" r:id="rId11"/>
    <p:sldLayoutId id="2147484416" r:id="rId12"/>
    <p:sldLayoutId id="2147484417"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mailto:sergiovasarri@hotmail.com"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285720" y="2092766"/>
            <a:ext cx="8462744" cy="2079402"/>
          </a:xfrm>
          <a:prstGeom prst="rect">
            <a:avLst/>
          </a:prstGeom>
          <a:noFill/>
          <a:ln w="9525">
            <a:noFill/>
            <a:round/>
            <a:headEnd/>
            <a:tailEnd/>
          </a:ln>
        </p:spPr>
        <p:txBody>
          <a:bodyPr lIns="90000" tIns="46800" rIns="90000" bIns="46800" anchor="ctr"/>
          <a:lstStyle/>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4000" b="1" u="sng" dirty="0" smtClean="0"/>
              <a:t>Aiuti di Stato per realizzare infrastrutture e SIEG</a:t>
            </a:r>
            <a:endParaRPr lang="it-IT" sz="4000" b="1" dirty="0"/>
          </a:p>
        </p:txBody>
      </p:sp>
      <p:sp>
        <p:nvSpPr>
          <p:cNvPr id="15363" name="Text Box 2"/>
          <p:cNvSpPr txBox="1">
            <a:spLocks noChangeArrowheads="1"/>
          </p:cNvSpPr>
          <p:nvPr/>
        </p:nvSpPr>
        <p:spPr bwMode="auto">
          <a:xfrm>
            <a:off x="900113" y="5516563"/>
            <a:ext cx="7335837" cy="504725"/>
          </a:xfrm>
          <a:prstGeom prst="rect">
            <a:avLst/>
          </a:prstGeom>
          <a:noFill/>
          <a:ln w="9525">
            <a:noFill/>
            <a:round/>
            <a:headEnd/>
            <a:tailEnd/>
          </a:ln>
        </p:spPr>
        <p:txBody>
          <a:bodyPr lIns="90000" tIns="46800" rIns="90000" bIns="46800" numCol="1"/>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smtClean="0">
                <a:latin typeface="Calibri" pitchFamily="34" charset="0"/>
              </a:rPr>
              <a:t>8-11 giugno 2020</a:t>
            </a:r>
            <a:endParaRPr lang="it-IT" sz="2400" b="1" i="1" dirty="0">
              <a:latin typeface="Calibri" pitchFamily="34" charset="0"/>
            </a:endParaRPr>
          </a:p>
        </p:txBody>
      </p:sp>
      <p:sp>
        <p:nvSpPr>
          <p:cNvPr id="15364" name="Text Box 3"/>
          <p:cNvSpPr txBox="1">
            <a:spLocks noChangeArrowheads="1"/>
          </p:cNvSpPr>
          <p:nvPr/>
        </p:nvSpPr>
        <p:spPr bwMode="auto">
          <a:xfrm>
            <a:off x="6553200" y="6248400"/>
            <a:ext cx="1903413" cy="455613"/>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030D3EF-0F0D-4AF5-B079-447ACF97BBC9}" type="slidenum">
              <a:rPr lang="it-IT" sz="1200">
                <a:solidFill>
                  <a:srgbClr val="898989"/>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a:t>
            </a:fld>
            <a:endParaRPr lang="it-IT" sz="1200">
              <a:solidFill>
                <a:srgbClr val="898989"/>
              </a:solidFill>
              <a:latin typeface="Calibri" pitchFamily="34" charset="0"/>
            </a:endParaRPr>
          </a:p>
        </p:txBody>
      </p:sp>
      <p:sp>
        <p:nvSpPr>
          <p:cNvPr id="2765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grpSp>
        <p:nvGrpSpPr>
          <p:cNvPr id="27649" name="Group 1"/>
          <p:cNvGrpSpPr>
            <a:grpSpLocks/>
          </p:cNvGrpSpPr>
          <p:nvPr/>
        </p:nvGrpSpPr>
        <p:grpSpPr bwMode="auto">
          <a:xfrm>
            <a:off x="179512" y="127520"/>
            <a:ext cx="4283968" cy="1988840"/>
            <a:chOff x="0" y="0"/>
            <a:chExt cx="5424" cy="2050"/>
          </a:xfrm>
        </p:grpSpPr>
        <p:pic>
          <p:nvPicPr>
            <p:cNvPr id="27652" name="Picture 4"/>
            <p:cNvPicPr>
              <a:picLocks noChangeAspect="1" noChangeArrowheads="1"/>
            </p:cNvPicPr>
            <p:nvPr/>
          </p:nvPicPr>
          <p:blipFill>
            <a:blip r:embed="rId3" cstate="print"/>
            <a:srcRect/>
            <a:stretch>
              <a:fillRect/>
            </a:stretch>
          </p:blipFill>
          <p:spPr bwMode="auto">
            <a:xfrm>
              <a:off x="0" y="0"/>
              <a:ext cx="5424" cy="2050"/>
            </a:xfrm>
            <a:prstGeom prst="rect">
              <a:avLst/>
            </a:prstGeom>
            <a:noFill/>
          </p:spPr>
        </p:pic>
        <p:pic>
          <p:nvPicPr>
            <p:cNvPr id="27651" name="Picture 3"/>
            <p:cNvPicPr>
              <a:picLocks noChangeAspect="1" noChangeArrowheads="1"/>
            </p:cNvPicPr>
            <p:nvPr/>
          </p:nvPicPr>
          <p:blipFill>
            <a:blip r:embed="rId4" cstate="print"/>
            <a:srcRect/>
            <a:stretch>
              <a:fillRect/>
            </a:stretch>
          </p:blipFill>
          <p:spPr bwMode="auto">
            <a:xfrm>
              <a:off x="2369" y="0"/>
              <a:ext cx="684" cy="770"/>
            </a:xfrm>
            <a:prstGeom prst="rect">
              <a:avLst/>
            </a:prstGeom>
            <a:noFill/>
          </p:spPr>
        </p:pic>
        <p:sp>
          <p:nvSpPr>
            <p:cNvPr id="27650" name="Text Box 2"/>
            <p:cNvSpPr txBox="1">
              <a:spLocks noChangeArrowheads="1"/>
            </p:cNvSpPr>
            <p:nvPr/>
          </p:nvSpPr>
          <p:spPr bwMode="auto">
            <a:xfrm>
              <a:off x="0" y="850"/>
              <a:ext cx="5229" cy="12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dirty="0">
                  <a:ln>
                    <a:noFill/>
                  </a:ln>
                  <a:solidFill>
                    <a:srgbClr val="006600"/>
                  </a:solidFill>
                  <a:effectLst/>
                  <a:latin typeface="Arial" pitchFamily="34" charset="0"/>
                  <a:ea typeface="Calibri" pitchFamily="34" charset="0"/>
                  <a:cs typeface="Arial" pitchFamily="34" charset="0"/>
                </a:rPr>
                <a:t>Regione Calabria</a:t>
              </a:r>
              <a:endParaRPr kumimoji="0" lang="it-IT"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100" b="0" i="1" u="none" strike="noStrike" cap="none" normalizeH="0" baseline="0" dirty="0">
                  <a:ln>
                    <a:noFill/>
                  </a:ln>
                  <a:solidFill>
                    <a:srgbClr val="006600"/>
                  </a:solidFill>
                  <a:effectLst/>
                  <a:latin typeface="Arial" pitchFamily="34" charset="0"/>
                  <a:ea typeface="Calibri" pitchFamily="34" charset="0"/>
                  <a:cs typeface="Arial" pitchFamily="34" charset="0"/>
                </a:rPr>
                <a:t>Dipartimento Organizzazione e Risorse Umane Settore Gestione Giuridica del Personale Formazione e Sviluppo Risorse Umane</a:t>
              </a:r>
              <a:endParaRPr kumimoji="0" lang="it-IT" sz="1800" b="0" i="0" u="none" strike="noStrike" cap="none" normalizeH="0" baseline="0" dirty="0">
                <a:ln>
                  <a:noFill/>
                </a:ln>
                <a:solidFill>
                  <a:schemeClr val="tx1"/>
                </a:solidFill>
                <a:effectLst/>
                <a:latin typeface="Arial" pitchFamily="34" charset="0"/>
                <a:cs typeface="Arial" pitchFamily="34" charset="0"/>
              </a:endParaRPr>
            </a:p>
          </p:txBody>
        </p:sp>
      </p:grpSp>
      <p:sp>
        <p:nvSpPr>
          <p:cNvPr id="2765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grpSp>
        <p:nvGrpSpPr>
          <p:cNvPr id="27655" name="Group 7"/>
          <p:cNvGrpSpPr>
            <a:grpSpLocks/>
          </p:cNvGrpSpPr>
          <p:nvPr/>
        </p:nvGrpSpPr>
        <p:grpSpPr bwMode="auto">
          <a:xfrm>
            <a:off x="5652120" y="276572"/>
            <a:ext cx="2994025" cy="992188"/>
            <a:chOff x="0" y="0"/>
            <a:chExt cx="4716" cy="1563"/>
          </a:xfrm>
        </p:grpSpPr>
        <p:pic>
          <p:nvPicPr>
            <p:cNvPr id="27657" name="Picture 9"/>
            <p:cNvPicPr>
              <a:picLocks noChangeAspect="1" noChangeArrowheads="1"/>
            </p:cNvPicPr>
            <p:nvPr/>
          </p:nvPicPr>
          <p:blipFill>
            <a:blip r:embed="rId5" cstate="print"/>
            <a:srcRect/>
            <a:stretch>
              <a:fillRect/>
            </a:stretch>
          </p:blipFill>
          <p:spPr bwMode="auto">
            <a:xfrm>
              <a:off x="0" y="0"/>
              <a:ext cx="4716" cy="1562"/>
            </a:xfrm>
            <a:prstGeom prst="rect">
              <a:avLst/>
            </a:prstGeom>
            <a:noFill/>
          </p:spPr>
        </p:pic>
        <p:pic>
          <p:nvPicPr>
            <p:cNvPr id="27656" name="Picture 8"/>
            <p:cNvPicPr>
              <a:picLocks noChangeAspect="1" noChangeArrowheads="1"/>
            </p:cNvPicPr>
            <p:nvPr/>
          </p:nvPicPr>
          <p:blipFill>
            <a:blip r:embed="rId6" cstate="print"/>
            <a:srcRect/>
            <a:stretch>
              <a:fillRect/>
            </a:stretch>
          </p:blipFill>
          <p:spPr bwMode="auto">
            <a:xfrm>
              <a:off x="415" y="233"/>
              <a:ext cx="3883" cy="970"/>
            </a:xfrm>
            <a:prstGeom prst="rect">
              <a:avLst/>
            </a:prstGeom>
            <a:noFill/>
          </p:spPr>
        </p:pic>
      </p:gr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1052736"/>
            <a:ext cx="8812088" cy="34163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altLang="it-IT" sz="2400" dirty="0" smtClean="0">
                <a:cs typeface="Arial" panose="020B0604020202020204" pitchFamily="34" charset="0"/>
              </a:rPr>
              <a:t>Occorre </a:t>
            </a:r>
            <a:r>
              <a:rPr lang="it-IT" altLang="it-IT" sz="2400" dirty="0">
                <a:cs typeface="Arial" panose="020B0604020202020204" pitchFamily="34" charset="0"/>
              </a:rPr>
              <a:t>considerare qualsiasi vantaggio economico che l’impresa non avrebbe ottenuto in normali condizioni di mercato</a:t>
            </a:r>
          </a:p>
          <a:p>
            <a:pPr algn="just">
              <a:lnSpc>
                <a:spcPct val="90000"/>
              </a:lnSpc>
              <a:spcBef>
                <a:spcPct val="0"/>
              </a:spcBef>
              <a:buClr>
                <a:srgbClr val="FF8000"/>
              </a:buClr>
              <a:buNone/>
            </a:pPr>
            <a:endParaRPr lang="it-IT" altLang="it-IT" sz="2400" dirty="0" smtClean="0">
              <a:cs typeface="Arial" panose="020B0604020202020204" pitchFamily="34" charset="0"/>
            </a:endParaRPr>
          </a:p>
          <a:p>
            <a:pPr algn="just">
              <a:lnSpc>
                <a:spcPct val="90000"/>
              </a:lnSpc>
              <a:spcBef>
                <a:spcPct val="0"/>
              </a:spcBef>
              <a:buClr>
                <a:srgbClr val="FF8000"/>
              </a:buClr>
              <a:buNone/>
            </a:pPr>
            <a:r>
              <a:rPr lang="it-IT" altLang="it-IT" sz="2400" dirty="0" smtClean="0">
                <a:cs typeface="Arial" panose="020B0604020202020204" pitchFamily="34" charset="0"/>
              </a:rPr>
              <a:t>Uno </a:t>
            </a:r>
            <a:r>
              <a:rPr lang="it-IT" altLang="it-IT" sz="2400" dirty="0">
                <a:cs typeface="Arial" panose="020B0604020202020204" pitchFamily="34" charset="0"/>
              </a:rPr>
              <a:t>Stato membro può concorrere sul mercato, ma è tenuto ad agire come un operatore </a:t>
            </a:r>
            <a:r>
              <a:rPr lang="it-IT" altLang="it-IT" sz="2400" dirty="0" smtClean="0">
                <a:cs typeface="Arial" panose="020B0604020202020204" pitchFamily="34" charset="0"/>
              </a:rPr>
              <a:t>privato (vedi deroghe al divieto di aiuti di Stato)</a:t>
            </a:r>
            <a:endParaRPr lang="it-IT" altLang="it-IT" sz="2400" dirty="0">
              <a:cs typeface="Arial" panose="020B0604020202020204" pitchFamily="34" charset="0"/>
            </a:endParaRPr>
          </a:p>
          <a:p>
            <a:pPr algn="just">
              <a:lnSpc>
                <a:spcPct val="90000"/>
              </a:lnSpc>
              <a:spcBef>
                <a:spcPct val="0"/>
              </a:spcBef>
              <a:buClr>
                <a:srgbClr val="FF8000"/>
              </a:buClr>
              <a:buNone/>
            </a:pPr>
            <a:endParaRPr lang="it-IT" altLang="it-IT" sz="2400" dirty="0">
              <a:cs typeface="Arial" panose="020B0604020202020204" pitchFamily="34" charset="0"/>
            </a:endParaRPr>
          </a:p>
          <a:p>
            <a:pPr algn="just">
              <a:lnSpc>
                <a:spcPct val="90000"/>
              </a:lnSpc>
              <a:spcBef>
                <a:spcPct val="0"/>
              </a:spcBef>
              <a:buClr>
                <a:srgbClr val="FF8000"/>
              </a:buClr>
              <a:buNone/>
            </a:pPr>
            <a:r>
              <a:rPr lang="it-IT" altLang="it-IT" sz="2400" dirty="0" smtClean="0">
                <a:cs typeface="Arial" panose="020B0604020202020204" pitchFamily="34" charset="0"/>
              </a:rPr>
              <a:t>Principio </a:t>
            </a:r>
            <a:r>
              <a:rPr lang="it-IT" altLang="it-IT" sz="2400" dirty="0">
                <a:cs typeface="Arial" panose="020B0604020202020204" pitchFamily="34" charset="0"/>
              </a:rPr>
              <a:t>dell’investitore operante in un’economia di mercato (MEOP): nessun aiuto di Stato se lo Stato agisce come normale investitore/acquirente/venditore</a:t>
            </a:r>
          </a:p>
        </p:txBody>
      </p:sp>
      <p:sp>
        <p:nvSpPr>
          <p:cNvPr id="4" name="Rectangle 8"/>
          <p:cNvSpPr>
            <a:spLocks noChangeArrowheads="1"/>
          </p:cNvSpPr>
          <p:nvPr/>
        </p:nvSpPr>
        <p:spPr bwMode="auto">
          <a:xfrm>
            <a:off x="228600" y="260648"/>
            <a:ext cx="8615317"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altLang="it-IT" sz="2400" b="1" dirty="0" smtClean="0">
                <a:ea typeface="Arial Unicode MS" panose="020B0604020202020204" pitchFamily="34" charset="-128"/>
                <a:cs typeface="Arial" panose="020B0604020202020204" pitchFamily="34" charset="0"/>
              </a:rPr>
              <a:t>Vantaggio</a:t>
            </a:r>
            <a:endParaRPr lang="it-IT" altLang="it-IT" sz="2400" b="1" dirty="0"/>
          </a:p>
        </p:txBody>
      </p:sp>
    </p:spTree>
    <p:extLst>
      <p:ext uri="{BB962C8B-B14F-4D97-AF65-F5344CB8AC3E}">
        <p14:creationId xmlns:p14="http://schemas.microsoft.com/office/powerpoint/2010/main" xmlns="" val="42778032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578" name="Rectangle 3"/>
          <p:cNvSpPr>
            <a:spLocks noChangeArrowheads="1"/>
          </p:cNvSpPr>
          <p:nvPr/>
        </p:nvSpPr>
        <p:spPr bwMode="auto">
          <a:xfrm>
            <a:off x="116658" y="980728"/>
            <a:ext cx="8839200" cy="43888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charset="0"/>
                <a:ea typeface="MS PGothic" charset="-128"/>
              </a:defRPr>
            </a:lvl1pPr>
            <a:lvl2pPr>
              <a:spcBef>
                <a:spcPct val="20000"/>
              </a:spcBef>
              <a:buChar char="–"/>
              <a:tabLst>
                <a:tab pos="765175" algn="l"/>
              </a:tabLst>
              <a:defRPr sz="2800">
                <a:solidFill>
                  <a:schemeClr val="tx1"/>
                </a:solidFill>
                <a:latin typeface="Arial" charset="0"/>
                <a:ea typeface="MS PGothic" charset="-128"/>
              </a:defRPr>
            </a:lvl2pPr>
            <a:lvl3pPr marL="1143000" indent="-228600">
              <a:spcBef>
                <a:spcPct val="20000"/>
              </a:spcBef>
              <a:buChar char="•"/>
              <a:tabLst>
                <a:tab pos="765175" algn="l"/>
              </a:tabLst>
              <a:defRPr sz="2400">
                <a:solidFill>
                  <a:schemeClr val="tx1"/>
                </a:solidFill>
                <a:latin typeface="Arial" charset="0"/>
                <a:ea typeface="MS PGothic" charset="-128"/>
              </a:defRPr>
            </a:lvl3pPr>
            <a:lvl4pPr marL="1600200" indent="-228600">
              <a:spcBef>
                <a:spcPct val="20000"/>
              </a:spcBef>
              <a:buChar char="–"/>
              <a:tabLst>
                <a:tab pos="765175" algn="l"/>
              </a:tabLst>
              <a:defRPr sz="2000">
                <a:solidFill>
                  <a:schemeClr val="tx1"/>
                </a:solidFill>
                <a:latin typeface="Arial" charset="0"/>
                <a:ea typeface="MS PGothic" charset="-128"/>
              </a:defRPr>
            </a:lvl4pPr>
            <a:lvl5pPr marL="2057400" indent="-228600">
              <a:spcBef>
                <a:spcPct val="20000"/>
              </a:spcBef>
              <a:buChar char="»"/>
              <a:tabLst>
                <a:tab pos="765175" algn="l"/>
              </a:tabLst>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9pPr>
          </a:lstStyle>
          <a:p>
            <a:pPr algn="just">
              <a:lnSpc>
                <a:spcPct val="90000"/>
              </a:lnSpc>
              <a:spcBef>
                <a:spcPct val="0"/>
              </a:spcBef>
              <a:buClr>
                <a:srgbClr val="FF8000"/>
              </a:buClr>
              <a:buNone/>
              <a:defRPr/>
            </a:pPr>
            <a:r>
              <a:rPr lang="it-IT" altLang="x-none" sz="2400" dirty="0" smtClean="0">
                <a:latin typeface="Arial" panose="020B0604020202020204" pitchFamily="34" charset="0"/>
                <a:ea typeface="MS PGothic" panose="020B0600070205080204" pitchFamily="34" charset="-128"/>
                <a:cs typeface="Arial" panose="020B0604020202020204" pitchFamily="34" charset="0"/>
              </a:rPr>
              <a:t>Caratteristiche dell’impresa: </a:t>
            </a:r>
            <a:endParaRPr lang="it-IT" altLang="x-none" sz="2400" dirty="0">
              <a:latin typeface="Arial" panose="020B0604020202020204" pitchFamily="34" charset="0"/>
              <a:ea typeface="MS PGothic" panose="020B0600070205080204" pitchFamily="34" charset="-128"/>
              <a:cs typeface="Arial" panose="020B0604020202020204" pitchFamily="34" charset="0"/>
            </a:endParaRPr>
          </a:p>
          <a:p>
            <a:pPr algn="just">
              <a:lnSpc>
                <a:spcPct val="90000"/>
              </a:lnSpc>
              <a:spcBef>
                <a:spcPct val="0"/>
              </a:spcBef>
              <a:buClr>
                <a:srgbClr val="FF8000"/>
              </a:buClr>
              <a:buNone/>
              <a:defRPr/>
            </a:pPr>
            <a:endParaRPr lang="it-IT" altLang="x-none" sz="2400" dirty="0">
              <a:latin typeface="Arial" panose="020B0604020202020204" pitchFamily="34" charset="0"/>
              <a:ea typeface="MS PGothic" panose="020B0600070205080204" pitchFamily="34" charset="-128"/>
              <a:cs typeface="Arial" panose="020B0604020202020204" pitchFamily="34" charset="0"/>
            </a:endParaRPr>
          </a:p>
          <a:p>
            <a:pPr marL="342900" lvl="1" indent="-342900" algn="just">
              <a:lnSpc>
                <a:spcPct val="90000"/>
              </a:lnSpc>
              <a:spcBef>
                <a:spcPct val="0"/>
              </a:spcBef>
              <a:spcAft>
                <a:spcPts val="600"/>
              </a:spcAft>
              <a:buClr>
                <a:srgbClr val="FF8000"/>
              </a:buClr>
              <a:buFont typeface="Wingdings" panose="05000000000000000000" pitchFamily="2" charset="2"/>
              <a:buChar char="ü"/>
              <a:defRPr/>
            </a:pPr>
            <a:r>
              <a:rPr lang="it-IT" altLang="x-none" sz="2400" dirty="0">
                <a:latin typeface="Arial" panose="020B0604020202020204" pitchFamily="34" charset="0"/>
                <a:ea typeface="MS PGothic" panose="020B0600070205080204" pitchFamily="34" charset="-128"/>
                <a:cs typeface="Arial" panose="020B0604020202020204" pitchFamily="34" charset="0"/>
              </a:rPr>
              <a:t>nozione basata su </a:t>
            </a:r>
            <a:r>
              <a:rPr lang="it-IT" altLang="x-none" sz="2400" dirty="0" smtClean="0">
                <a:latin typeface="Arial" panose="020B0604020202020204" pitchFamily="34" charset="0"/>
                <a:ea typeface="MS PGothic" panose="020B0600070205080204" pitchFamily="34" charset="-128"/>
                <a:cs typeface="Arial" panose="020B0604020202020204" pitchFamily="34" charset="0"/>
              </a:rPr>
              <a:t>un </a:t>
            </a:r>
            <a:r>
              <a:rPr lang="it-IT" altLang="x-none" sz="2400" dirty="0">
                <a:latin typeface="Arial" panose="020B0604020202020204" pitchFamily="34" charset="0"/>
                <a:ea typeface="MS PGothic" panose="020B0600070205080204" pitchFamily="34" charset="-128"/>
                <a:cs typeface="Arial" panose="020B0604020202020204" pitchFamily="34" charset="0"/>
              </a:rPr>
              <a:t>approccio economico e funzionale</a:t>
            </a:r>
          </a:p>
          <a:p>
            <a:pPr marL="342900" lvl="1" indent="-342900" algn="just">
              <a:lnSpc>
                <a:spcPct val="90000"/>
              </a:lnSpc>
              <a:spcBef>
                <a:spcPct val="0"/>
              </a:spcBef>
              <a:spcAft>
                <a:spcPts val="600"/>
              </a:spcAft>
              <a:buClr>
                <a:srgbClr val="FF8000"/>
              </a:buClr>
              <a:buFont typeface="Wingdings" panose="05000000000000000000" pitchFamily="2" charset="2"/>
              <a:buChar char="ü"/>
              <a:defRPr/>
            </a:pPr>
            <a:r>
              <a:rPr lang="it-IT" altLang="x-none" sz="2400" dirty="0">
                <a:latin typeface="Arial" panose="020B0604020202020204" pitchFamily="34" charset="0"/>
                <a:ea typeface="MS PGothic" panose="020B0600070205080204" pitchFamily="34" charset="-128"/>
                <a:cs typeface="Arial" panose="020B0604020202020204" pitchFamily="34" charset="0"/>
              </a:rPr>
              <a:t>principio di neutralità nei confronti del regime di proprietà</a:t>
            </a:r>
          </a:p>
          <a:p>
            <a:pPr marL="342900" lvl="1" indent="-342900" algn="just">
              <a:lnSpc>
                <a:spcPct val="90000"/>
              </a:lnSpc>
              <a:spcBef>
                <a:spcPct val="0"/>
              </a:spcBef>
              <a:spcAft>
                <a:spcPts val="600"/>
              </a:spcAft>
              <a:buClr>
                <a:srgbClr val="FF8000"/>
              </a:buClr>
              <a:buFont typeface="Wingdings" panose="05000000000000000000" pitchFamily="2" charset="2"/>
              <a:buChar char="ü"/>
              <a:defRPr/>
            </a:pPr>
            <a:r>
              <a:rPr lang="it-IT" altLang="x-none" sz="2400" dirty="0">
                <a:latin typeface="Arial" panose="020B0604020202020204" pitchFamily="34" charset="0"/>
                <a:ea typeface="MS PGothic" panose="020B0600070205080204" pitchFamily="34" charset="-128"/>
                <a:cs typeface="Arial" panose="020B0604020202020204" pitchFamily="34" charset="0"/>
              </a:rPr>
              <a:t>l’elemento fondamentale è l’attività esercitata (attività economica), anche se l’impresa non persegue finalità di </a:t>
            </a:r>
            <a:r>
              <a:rPr lang="it-IT" altLang="x-none" sz="2400" dirty="0" smtClean="0">
                <a:latin typeface="Arial" panose="020B0604020202020204" pitchFamily="34" charset="0"/>
                <a:ea typeface="MS PGothic" panose="020B0600070205080204" pitchFamily="34" charset="-128"/>
                <a:cs typeface="Arial" panose="020B0604020202020204" pitchFamily="34" charset="0"/>
              </a:rPr>
              <a:t>lucro</a:t>
            </a:r>
            <a:endParaRPr lang="it-IT" altLang="x-none" sz="2400" dirty="0">
              <a:latin typeface="Arial" panose="020B0604020202020204" pitchFamily="34" charset="0"/>
              <a:ea typeface="MS PGothic" panose="020B0600070205080204" pitchFamily="34" charset="-128"/>
              <a:cs typeface="Arial" panose="020B0604020202020204" pitchFamily="34" charset="0"/>
            </a:endParaRPr>
          </a:p>
          <a:p>
            <a:pPr marL="342900" lvl="1" indent="-342900" algn="just">
              <a:lnSpc>
                <a:spcPct val="90000"/>
              </a:lnSpc>
              <a:spcBef>
                <a:spcPct val="0"/>
              </a:spcBef>
              <a:spcAft>
                <a:spcPts val="600"/>
              </a:spcAft>
              <a:buClr>
                <a:srgbClr val="FF8000"/>
              </a:buClr>
              <a:buFont typeface="Wingdings" panose="05000000000000000000" pitchFamily="2" charset="2"/>
              <a:buChar char="ü"/>
              <a:defRPr/>
            </a:pPr>
            <a:r>
              <a:rPr lang="it-IT" altLang="x-none" sz="2400" dirty="0" smtClean="0">
                <a:latin typeface="Arial" panose="020B0604020202020204" pitchFamily="34" charset="0"/>
                <a:ea typeface="MS PGothic" panose="020B0600070205080204" pitchFamily="34" charset="-128"/>
                <a:cs typeface="Arial" panose="020B0604020202020204" pitchFamily="34" charset="0"/>
              </a:rPr>
              <a:t>il </a:t>
            </a:r>
            <a:r>
              <a:rPr lang="it-IT" altLang="x-none" sz="2400" dirty="0">
                <a:latin typeface="Arial" panose="020B0604020202020204" pitchFamily="34" charset="0"/>
                <a:ea typeface="MS PGothic" panose="020B0600070205080204" pitchFamily="34" charset="-128"/>
                <a:cs typeface="Arial" panose="020B0604020202020204" pitchFamily="34" charset="0"/>
              </a:rPr>
              <a:t>fatto che nel settore di riferimento sussistano operatori economici è sufficiente a dire che l’attività è economica e quel soggetto ha natura di impresa ai fini dell’applicazione delle norme sugli aiuti</a:t>
            </a:r>
          </a:p>
          <a:p>
            <a:pPr marL="342900" lvl="1" indent="-342900" algn="just">
              <a:lnSpc>
                <a:spcPct val="90000"/>
              </a:lnSpc>
              <a:spcBef>
                <a:spcPct val="0"/>
              </a:spcBef>
              <a:spcAft>
                <a:spcPts val="600"/>
              </a:spcAft>
              <a:buClr>
                <a:srgbClr val="FF8000"/>
              </a:buClr>
              <a:buFont typeface="Wingdings" panose="05000000000000000000" pitchFamily="2" charset="2"/>
              <a:buChar char="ü"/>
              <a:defRPr/>
            </a:pPr>
            <a:r>
              <a:rPr lang="it-IT" altLang="x-none" sz="2400" dirty="0">
                <a:latin typeface="Arial" panose="020B0604020202020204" pitchFamily="34" charset="0"/>
                <a:ea typeface="MS PGothic" panose="020B0600070205080204" pitchFamily="34" charset="-128"/>
                <a:cs typeface="Arial" panose="020B0604020202020204" pitchFamily="34" charset="0"/>
              </a:rPr>
              <a:t>può anche trattarsi di un organo dell’amministrazione dello Stato</a:t>
            </a:r>
          </a:p>
        </p:txBody>
      </p:sp>
      <p:sp>
        <p:nvSpPr>
          <p:cNvPr id="4" name="Rectangle 8"/>
          <p:cNvSpPr>
            <a:spLocks noChangeArrowheads="1"/>
          </p:cNvSpPr>
          <p:nvPr/>
        </p:nvSpPr>
        <p:spPr bwMode="auto">
          <a:xfrm>
            <a:off x="116658" y="260648"/>
            <a:ext cx="8727259"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altLang="it-IT" sz="2400" b="1" dirty="0" smtClean="0">
                <a:ea typeface="Arial Unicode MS" panose="020B0604020202020204" pitchFamily="34" charset="-128"/>
                <a:cs typeface="Arial" panose="020B0604020202020204" pitchFamily="34" charset="0"/>
              </a:rPr>
              <a:t>Nozione di impresa nella disciplina degli aiuti di Stato</a:t>
            </a:r>
            <a:endParaRPr lang="it-IT" altLang="it-IT" sz="2400" b="1" dirty="0"/>
          </a:p>
        </p:txBody>
      </p:sp>
    </p:spTree>
    <p:extLst>
      <p:ext uri="{BB962C8B-B14F-4D97-AF65-F5344CB8AC3E}">
        <p14:creationId xmlns:p14="http://schemas.microsoft.com/office/powerpoint/2010/main" xmlns="" val="33553402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578" name="Rectangle 3"/>
          <p:cNvSpPr>
            <a:spLocks noChangeArrowheads="1"/>
          </p:cNvSpPr>
          <p:nvPr/>
        </p:nvSpPr>
        <p:spPr bwMode="auto">
          <a:xfrm>
            <a:off x="179512" y="1052736"/>
            <a:ext cx="8839200" cy="3502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charset="0"/>
                <a:ea typeface="MS PGothic" charset="-128"/>
              </a:defRPr>
            </a:lvl1pPr>
            <a:lvl2pPr>
              <a:spcBef>
                <a:spcPct val="20000"/>
              </a:spcBef>
              <a:buChar char="–"/>
              <a:tabLst>
                <a:tab pos="765175" algn="l"/>
              </a:tabLst>
              <a:defRPr sz="2800">
                <a:solidFill>
                  <a:schemeClr val="tx1"/>
                </a:solidFill>
                <a:latin typeface="Arial" charset="0"/>
                <a:ea typeface="MS PGothic" charset="-128"/>
              </a:defRPr>
            </a:lvl2pPr>
            <a:lvl3pPr marL="1143000" indent="-228600">
              <a:spcBef>
                <a:spcPct val="20000"/>
              </a:spcBef>
              <a:buChar char="•"/>
              <a:tabLst>
                <a:tab pos="765175" algn="l"/>
              </a:tabLst>
              <a:defRPr sz="2400">
                <a:solidFill>
                  <a:schemeClr val="tx1"/>
                </a:solidFill>
                <a:latin typeface="Arial" charset="0"/>
                <a:ea typeface="MS PGothic" charset="-128"/>
              </a:defRPr>
            </a:lvl3pPr>
            <a:lvl4pPr marL="1600200" indent="-228600">
              <a:spcBef>
                <a:spcPct val="20000"/>
              </a:spcBef>
              <a:buChar char="–"/>
              <a:tabLst>
                <a:tab pos="765175" algn="l"/>
              </a:tabLst>
              <a:defRPr sz="2000">
                <a:solidFill>
                  <a:schemeClr val="tx1"/>
                </a:solidFill>
                <a:latin typeface="Arial" charset="0"/>
                <a:ea typeface="MS PGothic" charset="-128"/>
              </a:defRPr>
            </a:lvl4pPr>
            <a:lvl5pPr marL="2057400" indent="-228600">
              <a:spcBef>
                <a:spcPct val="20000"/>
              </a:spcBef>
              <a:buChar char="»"/>
              <a:tabLst>
                <a:tab pos="765175" algn="l"/>
              </a:tabLst>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9pPr>
          </a:lstStyle>
          <a:p>
            <a:pPr algn="just">
              <a:spcAft>
                <a:spcPts val="1200"/>
              </a:spcAft>
              <a:buNone/>
            </a:pPr>
            <a:r>
              <a:rPr lang="it-IT" sz="2400" dirty="0" smtClean="0"/>
              <a:t>L’art</a:t>
            </a:r>
            <a:r>
              <a:rPr lang="it-IT" sz="2400" dirty="0"/>
              <a:t>. 107, par.1 del TFUE, vieta espressamente gli aiuti di Stato se e solo se favoriscano determinate imprese o la produzione di determinati </a:t>
            </a:r>
            <a:r>
              <a:rPr lang="it-IT" sz="2400" dirty="0" smtClean="0"/>
              <a:t>beni </a:t>
            </a:r>
          </a:p>
          <a:p>
            <a:pPr algn="just">
              <a:spcAft>
                <a:spcPts val="1200"/>
              </a:spcAft>
              <a:buNone/>
            </a:pPr>
            <a:r>
              <a:rPr lang="it-IT" sz="2400" dirty="0" smtClean="0"/>
              <a:t>Quindi è </a:t>
            </a:r>
            <a:r>
              <a:rPr lang="it-IT" sz="2400" dirty="0"/>
              <a:t>vietata la misura mirata a un’impresa o a gruppi di imprese </a:t>
            </a:r>
            <a:r>
              <a:rPr lang="it-IT" sz="2400" dirty="0" smtClean="0"/>
              <a:t>specifici, la misura deve essere di </a:t>
            </a:r>
            <a:r>
              <a:rPr lang="it-IT" sz="2400" dirty="0"/>
              <a:t>carattere generale </a:t>
            </a:r>
            <a:endParaRPr lang="it-IT" sz="2400" dirty="0" smtClean="0"/>
          </a:p>
          <a:p>
            <a:pPr algn="just">
              <a:spcAft>
                <a:spcPts val="1200"/>
              </a:spcAft>
              <a:buNone/>
            </a:pPr>
            <a:r>
              <a:rPr lang="it-IT" sz="2400" dirty="0" smtClean="0"/>
              <a:t>Una misura generale non genera un vantaggio </a:t>
            </a:r>
            <a:r>
              <a:rPr lang="it-IT" sz="2400" dirty="0"/>
              <a:t>di determinate </a:t>
            </a:r>
            <a:r>
              <a:rPr lang="it-IT" sz="2400" dirty="0" smtClean="0"/>
              <a:t>imprese o settori produttivi, ma è effettivamente aperta </a:t>
            </a:r>
            <a:r>
              <a:rPr lang="it-IT" sz="2400" dirty="0"/>
              <a:t>a tutte le imprese in uno SM su basi </a:t>
            </a:r>
            <a:r>
              <a:rPr lang="it-IT" sz="2400" dirty="0" smtClean="0"/>
              <a:t>paritarie</a:t>
            </a:r>
            <a:endParaRPr lang="it-IT" sz="2400" dirty="0"/>
          </a:p>
        </p:txBody>
      </p:sp>
      <p:sp>
        <p:nvSpPr>
          <p:cNvPr id="4" name="Rectangle 8"/>
          <p:cNvSpPr>
            <a:spLocks noChangeArrowheads="1"/>
          </p:cNvSpPr>
          <p:nvPr/>
        </p:nvSpPr>
        <p:spPr bwMode="auto">
          <a:xfrm>
            <a:off x="179512" y="260648"/>
            <a:ext cx="866440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altLang="it-IT" sz="2400" b="1" dirty="0">
                <a:ea typeface="Arial Unicode MS" panose="020B0604020202020204" pitchFamily="34" charset="-128"/>
                <a:cs typeface="Arial" panose="020B0604020202020204" pitchFamily="34" charset="0"/>
              </a:rPr>
              <a:t>S</a:t>
            </a:r>
            <a:r>
              <a:rPr lang="it-IT" altLang="it-IT" sz="2400" b="1" dirty="0" smtClean="0">
                <a:ea typeface="Arial Unicode MS" panose="020B0604020202020204" pitchFamily="34" charset="-128"/>
                <a:cs typeface="Arial" panose="020B0604020202020204" pitchFamily="34" charset="0"/>
              </a:rPr>
              <a:t>elettività </a:t>
            </a:r>
            <a:r>
              <a:rPr lang="it-IT" altLang="it-IT" sz="2400" b="1" dirty="0">
                <a:ea typeface="Arial Unicode MS" panose="020B0604020202020204" pitchFamily="34" charset="-128"/>
                <a:cs typeface="Arial" panose="020B0604020202020204" pitchFamily="34" charset="0"/>
              </a:rPr>
              <a:t>dell’aiuto</a:t>
            </a:r>
          </a:p>
        </p:txBody>
      </p:sp>
    </p:spTree>
    <p:extLst>
      <p:ext uri="{BB962C8B-B14F-4D97-AF65-F5344CB8AC3E}">
        <p14:creationId xmlns:p14="http://schemas.microsoft.com/office/powerpoint/2010/main" xmlns="" val="24725485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578" name="Rectangle 3"/>
          <p:cNvSpPr>
            <a:spLocks noChangeArrowheads="1"/>
          </p:cNvSpPr>
          <p:nvPr/>
        </p:nvSpPr>
        <p:spPr bwMode="auto">
          <a:xfrm>
            <a:off x="228600" y="980728"/>
            <a:ext cx="8807896" cy="45243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charset="0"/>
                <a:ea typeface="MS PGothic" charset="-128"/>
              </a:defRPr>
            </a:lvl1pPr>
            <a:lvl2pPr>
              <a:spcBef>
                <a:spcPct val="20000"/>
              </a:spcBef>
              <a:buChar char="–"/>
              <a:tabLst>
                <a:tab pos="765175" algn="l"/>
              </a:tabLst>
              <a:defRPr sz="2800">
                <a:solidFill>
                  <a:schemeClr val="tx1"/>
                </a:solidFill>
                <a:latin typeface="Arial" charset="0"/>
                <a:ea typeface="MS PGothic" charset="-128"/>
              </a:defRPr>
            </a:lvl2pPr>
            <a:lvl3pPr marL="1143000" indent="-228600">
              <a:spcBef>
                <a:spcPct val="20000"/>
              </a:spcBef>
              <a:buChar char="•"/>
              <a:tabLst>
                <a:tab pos="765175" algn="l"/>
              </a:tabLst>
              <a:defRPr sz="2400">
                <a:solidFill>
                  <a:schemeClr val="tx1"/>
                </a:solidFill>
                <a:latin typeface="Arial" charset="0"/>
                <a:ea typeface="MS PGothic" charset="-128"/>
              </a:defRPr>
            </a:lvl3pPr>
            <a:lvl4pPr marL="1600200" indent="-228600">
              <a:spcBef>
                <a:spcPct val="20000"/>
              </a:spcBef>
              <a:buChar char="–"/>
              <a:tabLst>
                <a:tab pos="765175" algn="l"/>
              </a:tabLst>
              <a:defRPr sz="2000">
                <a:solidFill>
                  <a:schemeClr val="tx1"/>
                </a:solidFill>
                <a:latin typeface="Arial" charset="0"/>
                <a:ea typeface="MS PGothic" charset="-128"/>
              </a:defRPr>
            </a:lvl4pPr>
            <a:lvl5pPr marL="2057400" indent="-228600">
              <a:spcBef>
                <a:spcPct val="20000"/>
              </a:spcBef>
              <a:buChar char="»"/>
              <a:tabLst>
                <a:tab pos="765175" algn="l"/>
              </a:tabLst>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9pPr>
          </a:lstStyle>
          <a:p>
            <a:pPr algn="just">
              <a:buNone/>
            </a:pPr>
            <a:r>
              <a:rPr lang="it-IT" sz="2400" dirty="0" smtClean="0"/>
              <a:t>Elementi da considerare: </a:t>
            </a:r>
            <a:endParaRPr lang="it-IT" sz="2400" dirty="0"/>
          </a:p>
          <a:p>
            <a:pPr marL="342900" indent="-342900" algn="just">
              <a:buFont typeface="Wingdings" panose="05000000000000000000" pitchFamily="2" charset="2"/>
              <a:buChar char="Ø"/>
            </a:pPr>
            <a:r>
              <a:rPr lang="it-IT" sz="2400" dirty="0" smtClean="0"/>
              <a:t>Anche </a:t>
            </a:r>
            <a:r>
              <a:rPr lang="it-IT" sz="2400" dirty="0"/>
              <a:t>se l’impresa in questione non partecipa agli scambi </a:t>
            </a:r>
            <a:r>
              <a:rPr lang="it-IT" sz="2400" dirty="0" smtClean="0"/>
              <a:t>transfrontalieri, l’offerta </a:t>
            </a:r>
            <a:r>
              <a:rPr lang="it-IT" sz="2400" dirty="0"/>
              <a:t>interna risulta incrementata o invariata con minori possibilità per operatori transfrontalieri </a:t>
            </a:r>
          </a:p>
          <a:p>
            <a:pPr marL="342900" indent="-342900" algn="just">
              <a:buFont typeface="Wingdings" panose="05000000000000000000" pitchFamily="2" charset="2"/>
              <a:buChar char="Ø"/>
            </a:pPr>
            <a:r>
              <a:rPr lang="it-IT" sz="2400" dirty="0" smtClean="0"/>
              <a:t>Anche </a:t>
            </a:r>
            <a:r>
              <a:rPr lang="it-IT" sz="2400" dirty="0"/>
              <a:t>laddove l’impresa sia attiva solo nell’export extra </a:t>
            </a:r>
            <a:r>
              <a:rPr lang="it-IT" sz="2400" dirty="0" smtClean="0"/>
              <a:t>UE</a:t>
            </a:r>
            <a:endParaRPr lang="it-IT" sz="2400" dirty="0"/>
          </a:p>
          <a:p>
            <a:pPr marL="342900" indent="-342900" algn="just">
              <a:buFont typeface="Wingdings" panose="05000000000000000000" pitchFamily="2" charset="2"/>
              <a:buChar char="Ø"/>
            </a:pPr>
            <a:r>
              <a:rPr lang="it-IT" sz="2400" dirty="0" smtClean="0"/>
              <a:t>Restano escluse le </a:t>
            </a:r>
            <a:r>
              <a:rPr lang="it-IT" sz="2400" dirty="0"/>
              <a:t>attività puramente locali (piscine comunali, ospedali locali, musei </a:t>
            </a:r>
            <a:r>
              <a:rPr lang="it-IT" sz="2400" dirty="0" smtClean="0"/>
              <a:t>locali, </a:t>
            </a:r>
            <a:r>
              <a:rPr lang="it-IT" sz="2400" dirty="0"/>
              <a:t>eventi culturali locali, impianti di risalita</a:t>
            </a:r>
            <a:r>
              <a:rPr lang="it-IT" sz="2400" dirty="0" smtClean="0"/>
              <a:t>)</a:t>
            </a:r>
          </a:p>
          <a:p>
            <a:pPr algn="just">
              <a:buNone/>
            </a:pPr>
            <a:r>
              <a:rPr lang="it-IT" sz="2400" dirty="0"/>
              <a:t>	</a:t>
            </a:r>
            <a:endParaRPr lang="it-IT" sz="2400" dirty="0" smtClean="0"/>
          </a:p>
          <a:p>
            <a:pPr algn="just">
              <a:buNone/>
            </a:pPr>
            <a:r>
              <a:rPr lang="it-IT" sz="2400" dirty="0" smtClean="0"/>
              <a:t>Attività puramente locali: </a:t>
            </a:r>
            <a:r>
              <a:rPr lang="it-IT" sz="2400" u="sng" dirty="0" smtClean="0"/>
              <a:t>necessaria analisi del caso specifico, sulla base dei seguenti elementi…</a:t>
            </a:r>
            <a:endParaRPr lang="it-IT" sz="2400" u="sng" dirty="0"/>
          </a:p>
        </p:txBody>
      </p:sp>
      <p:sp>
        <p:nvSpPr>
          <p:cNvPr id="4" name="Rectangle 8"/>
          <p:cNvSpPr>
            <a:spLocks noChangeArrowheads="1"/>
          </p:cNvSpPr>
          <p:nvPr/>
        </p:nvSpPr>
        <p:spPr bwMode="auto">
          <a:xfrm>
            <a:off x="228600" y="260648"/>
            <a:ext cx="8615317"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a:ea typeface="Arial Unicode MS" panose="020B0604020202020204" pitchFamily="34" charset="-128"/>
                <a:cs typeface="Arial" panose="020B0604020202020204" pitchFamily="34" charset="0"/>
              </a:rPr>
              <a:t>I</a:t>
            </a:r>
            <a:r>
              <a:rPr lang="it-IT" sz="2400" b="1" dirty="0" smtClean="0">
                <a:ea typeface="Arial Unicode MS" panose="020B0604020202020204" pitchFamily="34" charset="-128"/>
                <a:cs typeface="Arial" panose="020B0604020202020204" pitchFamily="34" charset="0"/>
              </a:rPr>
              <a:t>ncidenza </a:t>
            </a:r>
            <a:r>
              <a:rPr lang="it-IT" sz="2400" b="1" dirty="0">
                <a:ea typeface="Arial Unicode MS" panose="020B0604020202020204" pitchFamily="34" charset="-128"/>
                <a:cs typeface="Arial" panose="020B0604020202020204" pitchFamily="34" charset="0"/>
              </a:rPr>
              <a:t>sugli scambi</a:t>
            </a:r>
            <a:endParaRPr lang="it-IT" altLang="it-IT" sz="2400" b="1" dirty="0">
              <a:ea typeface="Arial Unicode MS" panose="020B0604020202020204" pitchFamily="34" charset="-128"/>
              <a:cs typeface="Arial" panose="020B0604020202020204" pitchFamily="34" charset="0"/>
            </a:endParaRPr>
          </a:p>
        </p:txBody>
      </p:sp>
    </p:spTree>
    <p:extLst>
      <p:ext uri="{BB962C8B-B14F-4D97-AF65-F5344CB8AC3E}">
        <p14:creationId xmlns:p14="http://schemas.microsoft.com/office/powerpoint/2010/main" xmlns="" val="540623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578" name="Rectangle 3"/>
          <p:cNvSpPr>
            <a:spLocks noChangeArrowheads="1"/>
          </p:cNvSpPr>
          <p:nvPr/>
        </p:nvSpPr>
        <p:spPr bwMode="auto">
          <a:xfrm>
            <a:off x="228600" y="1124744"/>
            <a:ext cx="8735888" cy="35763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charset="0"/>
                <a:ea typeface="MS PGothic" charset="-128"/>
              </a:defRPr>
            </a:lvl1pPr>
            <a:lvl2pPr>
              <a:spcBef>
                <a:spcPct val="20000"/>
              </a:spcBef>
              <a:buChar char="–"/>
              <a:tabLst>
                <a:tab pos="765175" algn="l"/>
              </a:tabLst>
              <a:defRPr sz="2800">
                <a:solidFill>
                  <a:schemeClr val="tx1"/>
                </a:solidFill>
                <a:latin typeface="Arial" charset="0"/>
                <a:ea typeface="MS PGothic" charset="-128"/>
              </a:defRPr>
            </a:lvl2pPr>
            <a:lvl3pPr marL="1143000" indent="-228600">
              <a:spcBef>
                <a:spcPct val="20000"/>
              </a:spcBef>
              <a:buChar char="•"/>
              <a:tabLst>
                <a:tab pos="765175" algn="l"/>
              </a:tabLst>
              <a:defRPr sz="2400">
                <a:solidFill>
                  <a:schemeClr val="tx1"/>
                </a:solidFill>
                <a:latin typeface="Arial" charset="0"/>
                <a:ea typeface="MS PGothic" charset="-128"/>
              </a:defRPr>
            </a:lvl3pPr>
            <a:lvl4pPr marL="1600200" indent="-228600">
              <a:spcBef>
                <a:spcPct val="20000"/>
              </a:spcBef>
              <a:buChar char="–"/>
              <a:tabLst>
                <a:tab pos="765175" algn="l"/>
              </a:tabLst>
              <a:defRPr sz="2000">
                <a:solidFill>
                  <a:schemeClr val="tx1"/>
                </a:solidFill>
                <a:latin typeface="Arial" charset="0"/>
                <a:ea typeface="MS PGothic" charset="-128"/>
              </a:defRPr>
            </a:lvl4pPr>
            <a:lvl5pPr marL="2057400" indent="-228600">
              <a:spcBef>
                <a:spcPct val="20000"/>
              </a:spcBef>
              <a:buChar char="»"/>
              <a:tabLst>
                <a:tab pos="765175" algn="l"/>
              </a:tabLst>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9pPr>
          </a:lstStyle>
          <a:p>
            <a:pPr algn="just">
              <a:buNone/>
            </a:pPr>
            <a:r>
              <a:rPr lang="it-IT" sz="2400" dirty="0" smtClean="0"/>
              <a:t>Le </a:t>
            </a:r>
            <a:r>
              <a:rPr lang="it-IT" sz="2400" dirty="0"/>
              <a:t>attività puramente locali </a:t>
            </a:r>
            <a:r>
              <a:rPr lang="it-IT" sz="2400" dirty="0" smtClean="0"/>
              <a:t>sono </a:t>
            </a:r>
            <a:r>
              <a:rPr lang="it-IT" sz="2400" dirty="0"/>
              <a:t>escluse se la misura: </a:t>
            </a:r>
          </a:p>
          <a:p>
            <a:pPr marL="342900" indent="-342900" algn="just">
              <a:spcAft>
                <a:spcPts val="1200"/>
              </a:spcAft>
              <a:buFont typeface="Wingdings" panose="05000000000000000000" pitchFamily="2" charset="2"/>
              <a:buChar char="ü"/>
            </a:pPr>
            <a:r>
              <a:rPr lang="it-IT" sz="2400" dirty="0" smtClean="0"/>
              <a:t>non </a:t>
            </a:r>
            <a:r>
              <a:rPr lang="it-IT" sz="2400" dirty="0"/>
              <a:t>è suscettibile di attrarre domanda o investimenti da altri SM, e non crea ostacoli alla libertà di stabilimento di operatori di altri SM </a:t>
            </a:r>
          </a:p>
          <a:p>
            <a:pPr marL="342900" indent="-342900" algn="just">
              <a:spcAft>
                <a:spcPts val="1200"/>
              </a:spcAft>
              <a:buFont typeface="Wingdings" panose="05000000000000000000" pitchFamily="2" charset="2"/>
              <a:buChar char="ü"/>
            </a:pPr>
            <a:r>
              <a:rPr lang="it-IT" sz="2400" dirty="0" smtClean="0"/>
              <a:t>i </a:t>
            </a:r>
            <a:r>
              <a:rPr lang="it-IT" sz="2400" dirty="0"/>
              <a:t>beni o servizi sono puramente locali e non suscettibili di attrarre investimenti da </a:t>
            </a:r>
            <a:r>
              <a:rPr lang="it-IT" sz="2400" dirty="0" smtClean="0"/>
              <a:t>fuori di </a:t>
            </a:r>
            <a:r>
              <a:rPr lang="it-IT" sz="2400" dirty="0"/>
              <a:t>una zona geografica limitata </a:t>
            </a:r>
          </a:p>
          <a:p>
            <a:pPr marL="342900" indent="-342900" algn="just">
              <a:spcAft>
                <a:spcPts val="1200"/>
              </a:spcAft>
              <a:buFont typeface="Wingdings" panose="05000000000000000000" pitchFamily="2" charset="2"/>
              <a:buChar char="ü"/>
            </a:pPr>
            <a:r>
              <a:rPr lang="it-IT" sz="2400" dirty="0" smtClean="0"/>
              <a:t>l’effetto </a:t>
            </a:r>
            <a:r>
              <a:rPr lang="it-IT" sz="2400" dirty="0"/>
              <a:t>sui mercati o i consumatori degli SM vicini è, al più, marginale </a:t>
            </a:r>
          </a:p>
        </p:txBody>
      </p:sp>
      <p:sp>
        <p:nvSpPr>
          <p:cNvPr id="4" name="Rectangle 8"/>
          <p:cNvSpPr>
            <a:spLocks noChangeArrowheads="1"/>
          </p:cNvSpPr>
          <p:nvPr/>
        </p:nvSpPr>
        <p:spPr bwMode="auto">
          <a:xfrm>
            <a:off x="228600" y="260648"/>
            <a:ext cx="8615317"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a:ea typeface="Arial Unicode MS" panose="020B0604020202020204" pitchFamily="34" charset="-128"/>
                <a:cs typeface="Arial" panose="020B0604020202020204" pitchFamily="34" charset="0"/>
              </a:rPr>
              <a:t>I</a:t>
            </a:r>
            <a:r>
              <a:rPr lang="it-IT" sz="2400" b="1" dirty="0" smtClean="0">
                <a:ea typeface="Arial Unicode MS" panose="020B0604020202020204" pitchFamily="34" charset="-128"/>
                <a:cs typeface="Arial" panose="020B0604020202020204" pitchFamily="34" charset="0"/>
              </a:rPr>
              <a:t>ncidenza </a:t>
            </a:r>
            <a:r>
              <a:rPr lang="it-IT" sz="2400" b="1" dirty="0">
                <a:ea typeface="Arial Unicode MS" panose="020B0604020202020204" pitchFamily="34" charset="-128"/>
                <a:cs typeface="Arial" panose="020B0604020202020204" pitchFamily="34" charset="0"/>
              </a:rPr>
              <a:t>sugli scambi</a:t>
            </a:r>
            <a:endParaRPr lang="it-IT" altLang="it-IT" sz="2400" b="1" dirty="0">
              <a:ea typeface="Arial Unicode MS" panose="020B0604020202020204" pitchFamily="34" charset="-128"/>
              <a:cs typeface="Arial" panose="020B0604020202020204" pitchFamily="34" charset="0"/>
            </a:endParaRPr>
          </a:p>
        </p:txBody>
      </p:sp>
    </p:spTree>
    <p:extLst>
      <p:ext uri="{BB962C8B-B14F-4D97-AF65-F5344CB8AC3E}">
        <p14:creationId xmlns:p14="http://schemas.microsoft.com/office/powerpoint/2010/main" xmlns="" val="41465248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578" name="Rectangle 3"/>
          <p:cNvSpPr>
            <a:spLocks noChangeArrowheads="1"/>
          </p:cNvSpPr>
          <p:nvPr/>
        </p:nvSpPr>
        <p:spPr bwMode="auto">
          <a:xfrm>
            <a:off x="179512" y="908720"/>
            <a:ext cx="8839200" cy="45981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charset="0"/>
                <a:ea typeface="MS PGothic" charset="-128"/>
              </a:defRPr>
            </a:lvl1pPr>
            <a:lvl2pPr>
              <a:spcBef>
                <a:spcPct val="20000"/>
              </a:spcBef>
              <a:buChar char="–"/>
              <a:tabLst>
                <a:tab pos="765175" algn="l"/>
              </a:tabLst>
              <a:defRPr sz="2800">
                <a:solidFill>
                  <a:schemeClr val="tx1"/>
                </a:solidFill>
                <a:latin typeface="Arial" charset="0"/>
                <a:ea typeface="MS PGothic" charset="-128"/>
              </a:defRPr>
            </a:lvl2pPr>
            <a:lvl3pPr marL="1143000" indent="-228600">
              <a:spcBef>
                <a:spcPct val="20000"/>
              </a:spcBef>
              <a:buChar char="•"/>
              <a:tabLst>
                <a:tab pos="765175" algn="l"/>
              </a:tabLst>
              <a:defRPr sz="2400">
                <a:solidFill>
                  <a:schemeClr val="tx1"/>
                </a:solidFill>
                <a:latin typeface="Arial" charset="0"/>
                <a:ea typeface="MS PGothic" charset="-128"/>
              </a:defRPr>
            </a:lvl3pPr>
            <a:lvl4pPr marL="1600200" indent="-228600">
              <a:spcBef>
                <a:spcPct val="20000"/>
              </a:spcBef>
              <a:buChar char="–"/>
              <a:tabLst>
                <a:tab pos="765175" algn="l"/>
              </a:tabLst>
              <a:defRPr sz="2000">
                <a:solidFill>
                  <a:schemeClr val="tx1"/>
                </a:solidFill>
                <a:latin typeface="Arial" charset="0"/>
                <a:ea typeface="MS PGothic" charset="-128"/>
              </a:defRPr>
            </a:lvl4pPr>
            <a:lvl5pPr marL="2057400" indent="-228600">
              <a:spcBef>
                <a:spcPct val="20000"/>
              </a:spcBef>
              <a:buChar char="»"/>
              <a:tabLst>
                <a:tab pos="765175" algn="l"/>
              </a:tabLst>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9pPr>
          </a:lstStyle>
          <a:p>
            <a:pPr algn="just">
              <a:buNone/>
            </a:pPr>
            <a:r>
              <a:rPr lang="it-IT" sz="2400" dirty="0" smtClean="0"/>
              <a:t>Presuppone </a:t>
            </a:r>
            <a:r>
              <a:rPr lang="it-IT" sz="2400" dirty="0"/>
              <a:t>l’esistenza di una situazione concorrenziale, almeno potenziale = mercato liberalizzato </a:t>
            </a:r>
          </a:p>
          <a:p>
            <a:pPr algn="just">
              <a:buNone/>
            </a:pPr>
            <a:r>
              <a:rPr lang="it-IT" sz="2400" dirty="0" smtClean="0"/>
              <a:t>La </a:t>
            </a:r>
            <a:r>
              <a:rPr lang="it-IT" sz="2400" dirty="0"/>
              <a:t>distorsione </a:t>
            </a:r>
            <a:r>
              <a:rPr lang="it-IT" sz="2400" dirty="0" smtClean="0"/>
              <a:t>non è esclusa a priori </a:t>
            </a:r>
            <a:r>
              <a:rPr lang="it-IT" sz="2400" dirty="0"/>
              <a:t>in caso di </a:t>
            </a:r>
            <a:r>
              <a:rPr lang="it-IT" sz="2400" dirty="0" smtClean="0"/>
              <a:t>in-</a:t>
            </a:r>
            <a:r>
              <a:rPr lang="it-IT" sz="2400" dirty="0" err="1" smtClean="0"/>
              <a:t>house</a:t>
            </a:r>
            <a:endParaRPr lang="it-IT" sz="2400" dirty="0"/>
          </a:p>
          <a:p>
            <a:pPr algn="just">
              <a:buNone/>
            </a:pPr>
            <a:r>
              <a:rPr lang="it-IT" sz="2400" dirty="0" smtClean="0"/>
              <a:t>La </a:t>
            </a:r>
            <a:r>
              <a:rPr lang="it-IT" sz="2400" dirty="0"/>
              <a:t>distorsione </a:t>
            </a:r>
            <a:r>
              <a:rPr lang="it-IT" sz="2400" dirty="0" smtClean="0"/>
              <a:t>è presunta </a:t>
            </a:r>
            <a:r>
              <a:rPr lang="it-IT" sz="2400" dirty="0"/>
              <a:t>se c’è un </a:t>
            </a:r>
            <a:r>
              <a:rPr lang="it-IT" sz="2400" dirty="0" smtClean="0"/>
              <a:t>vantaggio (ad </a:t>
            </a:r>
            <a:r>
              <a:rPr lang="it-IT" sz="2400" dirty="0"/>
              <a:t>esempio </a:t>
            </a:r>
            <a:r>
              <a:rPr lang="it-IT" sz="2400" dirty="0" smtClean="0"/>
              <a:t>contributi o sgravi fiscali)</a:t>
            </a:r>
            <a:endParaRPr lang="it-IT" sz="2400" dirty="0"/>
          </a:p>
          <a:p>
            <a:pPr algn="just">
              <a:buNone/>
            </a:pPr>
            <a:r>
              <a:rPr lang="it-IT" sz="2400" dirty="0"/>
              <a:t>La distorsione è esclusa in caso di</a:t>
            </a:r>
            <a:r>
              <a:rPr lang="it-IT" sz="2400" dirty="0" smtClean="0"/>
              <a:t>:</a:t>
            </a:r>
            <a:endParaRPr lang="it-IT" sz="2400" dirty="0"/>
          </a:p>
          <a:p>
            <a:pPr marL="342900" indent="-342900" algn="just">
              <a:buFont typeface="Wingdings" panose="05000000000000000000" pitchFamily="2" charset="2"/>
              <a:buChar char="§"/>
            </a:pPr>
            <a:r>
              <a:rPr lang="it-IT" sz="2400" dirty="0" smtClean="0"/>
              <a:t>monopolio legale, </a:t>
            </a:r>
            <a:r>
              <a:rPr lang="it-IT" sz="2400" dirty="0"/>
              <a:t>che non è in concorrenza con altre attività simili liberalizzate </a:t>
            </a:r>
            <a:r>
              <a:rPr lang="it-IT" sz="2400" dirty="0" smtClean="0"/>
              <a:t>(vedi deroghe) </a:t>
            </a:r>
            <a:endParaRPr lang="it-IT" sz="2400" dirty="0"/>
          </a:p>
          <a:p>
            <a:pPr algn="just">
              <a:buNone/>
            </a:pPr>
            <a:endParaRPr lang="it-IT" sz="2400" dirty="0" smtClean="0"/>
          </a:p>
          <a:p>
            <a:pPr algn="just">
              <a:buNone/>
            </a:pPr>
            <a:r>
              <a:rPr lang="it-IT" sz="2400" dirty="0" smtClean="0"/>
              <a:t>Non </a:t>
            </a:r>
            <a:r>
              <a:rPr lang="it-IT" sz="2400" dirty="0"/>
              <a:t>c’è soglia di irrilevanza, purché la possibilità non sia meramente </a:t>
            </a:r>
            <a:r>
              <a:rPr lang="it-IT" sz="2400" dirty="0" smtClean="0"/>
              <a:t>ipotetica</a:t>
            </a:r>
            <a:endParaRPr lang="it-IT" sz="2400" dirty="0"/>
          </a:p>
        </p:txBody>
      </p:sp>
      <p:sp>
        <p:nvSpPr>
          <p:cNvPr id="4" name="Rectangle 8"/>
          <p:cNvSpPr>
            <a:spLocks noChangeArrowheads="1"/>
          </p:cNvSpPr>
          <p:nvPr/>
        </p:nvSpPr>
        <p:spPr bwMode="auto">
          <a:xfrm>
            <a:off x="179512" y="260648"/>
            <a:ext cx="866440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ea typeface="Arial Unicode MS" panose="020B0604020202020204" pitchFamily="34" charset="-128"/>
                <a:cs typeface="Arial" panose="020B0604020202020204" pitchFamily="34" charset="0"/>
              </a:rPr>
              <a:t>Nozione </a:t>
            </a:r>
            <a:r>
              <a:rPr lang="it-IT" sz="2400" b="1" dirty="0">
                <a:ea typeface="Arial Unicode MS" panose="020B0604020202020204" pitchFamily="34" charset="-128"/>
                <a:cs typeface="Arial" panose="020B0604020202020204" pitchFamily="34" charset="0"/>
              </a:rPr>
              <a:t>di distorsione della concorrenza</a:t>
            </a:r>
            <a:endParaRPr lang="it-IT" altLang="it-IT" sz="2400" b="1" dirty="0">
              <a:ea typeface="Arial Unicode MS" panose="020B0604020202020204" pitchFamily="34" charset="-128"/>
              <a:cs typeface="Arial" panose="020B0604020202020204" pitchFamily="34" charset="0"/>
            </a:endParaRPr>
          </a:p>
        </p:txBody>
      </p:sp>
    </p:spTree>
    <p:extLst>
      <p:ext uri="{BB962C8B-B14F-4D97-AF65-F5344CB8AC3E}">
        <p14:creationId xmlns:p14="http://schemas.microsoft.com/office/powerpoint/2010/main" xmlns="" val="33809620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07504" y="81563"/>
            <a:ext cx="8496943" cy="533400"/>
          </a:xfrm>
        </p:spPr>
        <p:txBody>
          <a:bodyPr/>
          <a:lstStyle/>
          <a:p>
            <a:pPr algn="just" eaLnBrk="1" hangingPunct="1"/>
            <a:r>
              <a:rPr lang="it-IT" altLang="it-IT" sz="2400" b="1" dirty="0">
                <a:latin typeface="Arial" panose="020B0604020202020204" pitchFamily="34" charset="0"/>
                <a:ea typeface="MS PGothic" panose="020B0600070205080204" pitchFamily="34" charset="-128"/>
                <a:cs typeface="+mn-cs"/>
              </a:rPr>
              <a:t>Aiuti compatibili</a:t>
            </a:r>
          </a:p>
        </p:txBody>
      </p:sp>
      <p:sp>
        <p:nvSpPr>
          <p:cNvPr id="14339" name="Rectangle 3"/>
          <p:cNvSpPr>
            <a:spLocks noChangeArrowheads="1"/>
          </p:cNvSpPr>
          <p:nvPr/>
        </p:nvSpPr>
        <p:spPr bwMode="auto">
          <a:xfrm>
            <a:off x="457200" y="1295400"/>
            <a:ext cx="83820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3">
              <a:lnSpc>
                <a:spcPct val="110000"/>
              </a:lnSpc>
              <a:spcBef>
                <a:spcPct val="50000"/>
              </a:spcBef>
              <a:buClr>
                <a:schemeClr val="folHlink"/>
              </a:buClr>
              <a:buSzPct val="75000"/>
              <a:buFont typeface="Monotype Sorts"/>
              <a:buNone/>
            </a:pPr>
            <a:r>
              <a:rPr lang="it-IT" altLang="it-IT"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14340" name="Rectangle 4"/>
          <p:cNvSpPr>
            <a:spLocks noChangeArrowheads="1"/>
          </p:cNvSpPr>
          <p:nvPr/>
        </p:nvSpPr>
        <p:spPr bwMode="auto">
          <a:xfrm>
            <a:off x="107504" y="614963"/>
            <a:ext cx="8975122" cy="5275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lnSpc>
                <a:spcPct val="110000"/>
              </a:lnSpc>
              <a:spcBef>
                <a:spcPts val="0"/>
              </a:spcBef>
              <a:spcAft>
                <a:spcPts val="600"/>
              </a:spcAft>
              <a:buClr>
                <a:schemeClr val="folHlink"/>
              </a:buClr>
              <a:buSzPct val="75000"/>
              <a:buFont typeface="Monotype Sorts"/>
              <a:buNone/>
            </a:pPr>
            <a:r>
              <a:rPr lang="it-IT" altLang="it-IT" sz="2400" dirty="0">
                <a:latin typeface="Arial" charset="0"/>
                <a:ea typeface="MS PGothic" charset="-128"/>
              </a:rPr>
              <a:t>L’articolo 107, paragrafo 2, del </a:t>
            </a:r>
            <a:r>
              <a:rPr lang="it-IT" altLang="it-IT" sz="2400" dirty="0" smtClean="0">
                <a:latin typeface="Arial" charset="0"/>
                <a:ea typeface="MS PGothic" charset="-128"/>
              </a:rPr>
              <a:t>Trattato </a:t>
            </a:r>
            <a:r>
              <a:rPr lang="it-IT" altLang="it-IT" sz="2400" dirty="0">
                <a:latin typeface="Arial" charset="0"/>
                <a:ea typeface="MS PGothic" charset="-128"/>
              </a:rPr>
              <a:t>prevede categorie di aiuti </a:t>
            </a:r>
            <a:r>
              <a:rPr lang="it-IT" altLang="it-IT" sz="2400" b="1" dirty="0">
                <a:latin typeface="Arial" charset="0"/>
                <a:ea typeface="MS PGothic" charset="-128"/>
              </a:rPr>
              <a:t>compatibili ipso iure </a:t>
            </a:r>
            <a:r>
              <a:rPr lang="it-IT" altLang="it-IT" sz="2400" dirty="0">
                <a:latin typeface="Arial" charset="0"/>
                <a:ea typeface="MS PGothic" charset="-128"/>
              </a:rPr>
              <a:t>con il Trattato.</a:t>
            </a:r>
          </a:p>
          <a:p>
            <a:pPr algn="just">
              <a:lnSpc>
                <a:spcPct val="110000"/>
              </a:lnSpc>
              <a:spcBef>
                <a:spcPts val="0"/>
              </a:spcBef>
              <a:spcAft>
                <a:spcPts val="600"/>
              </a:spcAft>
              <a:buClr>
                <a:schemeClr val="folHlink"/>
              </a:buClr>
              <a:buSzPct val="75000"/>
              <a:buFontTx/>
              <a:buNone/>
            </a:pPr>
            <a:r>
              <a:rPr lang="it-IT" altLang="it-IT" sz="2400" dirty="0">
                <a:latin typeface="Arial" charset="0"/>
                <a:ea typeface="MS PGothic" charset="-128"/>
              </a:rPr>
              <a:t>“Sono compatibili con il mercato comune:</a:t>
            </a:r>
          </a:p>
          <a:p>
            <a:pPr algn="just">
              <a:lnSpc>
                <a:spcPct val="110000"/>
              </a:lnSpc>
              <a:spcBef>
                <a:spcPts val="0"/>
              </a:spcBef>
              <a:spcAft>
                <a:spcPts val="600"/>
              </a:spcAft>
              <a:buClr>
                <a:schemeClr val="folHlink"/>
              </a:buClr>
              <a:buSzPct val="75000"/>
              <a:buFontTx/>
              <a:buNone/>
            </a:pPr>
            <a:r>
              <a:rPr lang="it-IT" altLang="it-IT" sz="2400" dirty="0">
                <a:latin typeface="Arial" charset="0"/>
                <a:ea typeface="MS PGothic" charset="-128"/>
              </a:rPr>
              <a:t>a) gli aiuti a carattere sociale concessi ai singoli consumatori, a condizione che siano accordati senza discriminazioni determinate dall'origine dei </a:t>
            </a:r>
            <a:r>
              <a:rPr lang="it-IT" altLang="it-IT" sz="2400" dirty="0" smtClean="0">
                <a:latin typeface="Arial" charset="0"/>
                <a:ea typeface="MS PGothic" charset="-128"/>
              </a:rPr>
              <a:t>prodotti</a:t>
            </a:r>
            <a:endParaRPr lang="it-IT" altLang="it-IT" sz="2400" dirty="0">
              <a:latin typeface="Arial" charset="0"/>
              <a:ea typeface="MS PGothic" charset="-128"/>
            </a:endParaRPr>
          </a:p>
          <a:p>
            <a:pPr algn="just">
              <a:lnSpc>
                <a:spcPct val="110000"/>
              </a:lnSpc>
              <a:spcBef>
                <a:spcPts val="0"/>
              </a:spcBef>
              <a:spcAft>
                <a:spcPts val="600"/>
              </a:spcAft>
              <a:buClr>
                <a:schemeClr val="folHlink"/>
              </a:buClr>
              <a:buSzPct val="75000"/>
              <a:buFontTx/>
              <a:buNone/>
            </a:pPr>
            <a:r>
              <a:rPr lang="it-IT" altLang="it-IT" sz="2400" dirty="0">
                <a:latin typeface="Arial" charset="0"/>
                <a:ea typeface="MS PGothic" charset="-128"/>
              </a:rPr>
              <a:t>b) gli aiuti destinati a ovviare ai danni arrecati dalle calamità naturali oppure da altri eventi </a:t>
            </a:r>
            <a:r>
              <a:rPr lang="it-IT" altLang="it-IT" sz="2400" dirty="0" smtClean="0">
                <a:latin typeface="Arial" charset="0"/>
                <a:ea typeface="MS PGothic" charset="-128"/>
              </a:rPr>
              <a:t>eccezionali</a:t>
            </a:r>
            <a:endParaRPr lang="it-IT" altLang="it-IT" sz="2400" dirty="0">
              <a:latin typeface="Arial" charset="0"/>
              <a:ea typeface="MS PGothic" charset="-128"/>
            </a:endParaRPr>
          </a:p>
          <a:p>
            <a:pPr algn="just">
              <a:lnSpc>
                <a:spcPct val="110000"/>
              </a:lnSpc>
              <a:spcBef>
                <a:spcPts val="0"/>
              </a:spcBef>
              <a:spcAft>
                <a:spcPts val="600"/>
              </a:spcAft>
              <a:buClr>
                <a:schemeClr val="folHlink"/>
              </a:buClr>
              <a:buSzPct val="75000"/>
              <a:buFontTx/>
              <a:buNone/>
            </a:pPr>
            <a:r>
              <a:rPr lang="it-IT" altLang="it-IT" sz="2400" dirty="0">
                <a:latin typeface="Arial" charset="0"/>
                <a:ea typeface="MS PGothic" charset="-128"/>
              </a:rPr>
              <a:t>c) gli aiuti concessi all'economia di determinate regioni della Repubblica federale di Germania che risentono della divisione della Germania, nella misura in cui sono necessari a compensare gli svantaggi economici provocati da tale divisione”.</a:t>
            </a:r>
          </a:p>
        </p:txBody>
      </p:sp>
    </p:spTree>
    <p:extLst>
      <p:ext uri="{BB962C8B-B14F-4D97-AF65-F5344CB8AC3E}">
        <p14:creationId xmlns:p14="http://schemas.microsoft.com/office/powerpoint/2010/main" xmlns="" val="37071751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subTitle" idx="1"/>
          </p:nvPr>
        </p:nvSpPr>
        <p:spPr>
          <a:xfrm>
            <a:off x="107504" y="614963"/>
            <a:ext cx="8856984" cy="5262309"/>
          </a:xfrm>
        </p:spPr>
        <p:txBody>
          <a:bodyPr>
            <a:normAutofit/>
          </a:bodyPr>
          <a:lstStyle/>
          <a:p>
            <a:pPr algn="just" eaLnBrk="1" hangingPunct="1"/>
            <a:r>
              <a:rPr lang="it-IT" altLang="it-IT" sz="2400" dirty="0">
                <a:solidFill>
                  <a:schemeClr val="tx1"/>
                </a:solidFill>
                <a:latin typeface="Arial" charset="0"/>
                <a:ea typeface="MS PGothic" charset="-128"/>
              </a:rPr>
              <a:t>L’articolo 107, paragrafo 3, del </a:t>
            </a:r>
            <a:r>
              <a:rPr lang="it-IT" altLang="it-IT" sz="2400" dirty="0" smtClean="0">
                <a:solidFill>
                  <a:schemeClr val="tx1"/>
                </a:solidFill>
                <a:latin typeface="Arial" charset="0"/>
                <a:ea typeface="MS PGothic" charset="-128"/>
              </a:rPr>
              <a:t>Trattato </a:t>
            </a:r>
            <a:r>
              <a:rPr lang="it-IT" altLang="it-IT" sz="2400" dirty="0">
                <a:solidFill>
                  <a:schemeClr val="tx1"/>
                </a:solidFill>
                <a:latin typeface="Arial" charset="0"/>
                <a:ea typeface="MS PGothic" charset="-128"/>
              </a:rPr>
              <a:t>prevede, invece, categorie di aiuti </a:t>
            </a:r>
            <a:r>
              <a:rPr lang="it-IT" altLang="it-IT" sz="2400" b="1" dirty="0">
                <a:solidFill>
                  <a:schemeClr val="tx1"/>
                </a:solidFill>
                <a:latin typeface="Arial" charset="0"/>
                <a:ea typeface="MS PGothic" charset="-128"/>
              </a:rPr>
              <a:t>compatibili </a:t>
            </a:r>
            <a:r>
              <a:rPr lang="it-IT" altLang="it-IT" sz="2400" b="1" dirty="0" err="1">
                <a:solidFill>
                  <a:schemeClr val="tx1"/>
                </a:solidFill>
                <a:latin typeface="Arial" charset="0"/>
                <a:ea typeface="MS PGothic" charset="-128"/>
              </a:rPr>
              <a:t>juris</a:t>
            </a:r>
            <a:r>
              <a:rPr lang="it-IT" altLang="it-IT" sz="2400" b="1" dirty="0">
                <a:solidFill>
                  <a:schemeClr val="tx1"/>
                </a:solidFill>
                <a:latin typeface="Arial" charset="0"/>
                <a:ea typeface="MS PGothic" charset="-128"/>
              </a:rPr>
              <a:t> tantum </a:t>
            </a:r>
            <a:r>
              <a:rPr lang="it-IT" altLang="it-IT" sz="2400" dirty="0">
                <a:solidFill>
                  <a:schemeClr val="tx1"/>
                </a:solidFill>
                <a:latin typeface="Arial" charset="0"/>
                <a:ea typeface="MS PGothic" charset="-128"/>
              </a:rPr>
              <a:t>rispetto ai quali la Commissione esercita un potere discrezionale quanto alla verifica della loro compatibilità con il </a:t>
            </a:r>
            <a:r>
              <a:rPr lang="it-IT" altLang="it-IT" sz="2400" dirty="0" smtClean="0">
                <a:solidFill>
                  <a:schemeClr val="tx1"/>
                </a:solidFill>
                <a:latin typeface="Arial" charset="0"/>
                <a:ea typeface="MS PGothic" charset="-128"/>
              </a:rPr>
              <a:t>Trattato </a:t>
            </a:r>
            <a:r>
              <a:rPr lang="it-IT" altLang="it-IT" sz="2400" dirty="0">
                <a:solidFill>
                  <a:schemeClr val="tx1"/>
                </a:solidFill>
                <a:latin typeface="Arial" charset="0"/>
                <a:ea typeface="MS PGothic" charset="-128"/>
              </a:rPr>
              <a:t>e un’azione di sorveglianza preventiva e </a:t>
            </a:r>
            <a:r>
              <a:rPr lang="it-IT" altLang="it-IT" sz="2400" dirty="0" smtClean="0">
                <a:solidFill>
                  <a:schemeClr val="tx1"/>
                </a:solidFill>
                <a:latin typeface="Arial" charset="0"/>
                <a:ea typeface="MS PGothic" charset="-128"/>
              </a:rPr>
              <a:t>repressiva</a:t>
            </a:r>
            <a:endParaRPr lang="it-IT" altLang="it-IT" sz="2400" dirty="0">
              <a:solidFill>
                <a:schemeClr val="tx1"/>
              </a:solidFill>
              <a:latin typeface="Arial" charset="0"/>
              <a:ea typeface="MS PGothic" charset="-128"/>
            </a:endParaRPr>
          </a:p>
          <a:p>
            <a:pPr algn="just"/>
            <a:r>
              <a:rPr lang="it-IT" altLang="it-IT" sz="2400" dirty="0" smtClean="0">
                <a:latin typeface="Arial" charset="0"/>
                <a:ea typeface="MS PGothic" charset="-128"/>
              </a:rPr>
              <a:t>“</a:t>
            </a:r>
            <a:r>
              <a:rPr lang="it-IT" altLang="it-IT" sz="2400" dirty="0" smtClean="0">
                <a:solidFill>
                  <a:schemeClr val="tx1"/>
                </a:solidFill>
                <a:latin typeface="Arial" charset="0"/>
                <a:ea typeface="MS PGothic" charset="-128"/>
              </a:rPr>
              <a:t>Possono </a:t>
            </a:r>
            <a:r>
              <a:rPr lang="it-IT" altLang="it-IT" sz="2400" dirty="0">
                <a:solidFill>
                  <a:schemeClr val="tx1"/>
                </a:solidFill>
                <a:latin typeface="Arial" charset="0"/>
                <a:ea typeface="MS PGothic" charset="-128"/>
              </a:rPr>
              <a:t>considerarsi compatibili con il mercato comune:</a:t>
            </a:r>
          </a:p>
          <a:p>
            <a:pPr algn="just"/>
            <a:r>
              <a:rPr lang="it-IT" altLang="it-IT" sz="2400" dirty="0">
                <a:solidFill>
                  <a:schemeClr val="tx1"/>
                </a:solidFill>
                <a:latin typeface="Arial" charset="0"/>
                <a:ea typeface="MS PGothic" charset="-128"/>
              </a:rPr>
              <a:t>a) 	gli aiuti destinati a favorire lo sviluppo economico delle 	regioni ove il tenore di vita sia anormalmente basso, 	oppure si abbia una grave forma di </a:t>
            </a:r>
            <a:r>
              <a:rPr lang="it-IT" altLang="it-IT" sz="2400" dirty="0" smtClean="0">
                <a:solidFill>
                  <a:schemeClr val="tx1"/>
                </a:solidFill>
                <a:latin typeface="Arial" charset="0"/>
                <a:ea typeface="MS PGothic" charset="-128"/>
              </a:rPr>
              <a:t>sottoccupazione</a:t>
            </a:r>
            <a:r>
              <a:rPr lang="it-IT" altLang="it-IT" sz="2400" dirty="0">
                <a:solidFill>
                  <a:schemeClr val="tx1"/>
                </a:solidFill>
                <a:latin typeface="Arial" charset="0"/>
                <a:ea typeface="MS PGothic" charset="-128"/>
              </a:rPr>
              <a:t/>
            </a:r>
            <a:br>
              <a:rPr lang="it-IT" altLang="it-IT" sz="2400" dirty="0">
                <a:solidFill>
                  <a:schemeClr val="tx1"/>
                </a:solidFill>
                <a:latin typeface="Arial" charset="0"/>
                <a:ea typeface="MS PGothic" charset="-128"/>
              </a:rPr>
            </a:br>
            <a:r>
              <a:rPr lang="it-IT" altLang="it-IT" sz="2400" dirty="0">
                <a:solidFill>
                  <a:schemeClr val="tx1"/>
                </a:solidFill>
                <a:latin typeface="Arial" charset="0"/>
                <a:ea typeface="MS PGothic" charset="-128"/>
              </a:rPr>
              <a:t>b) 	gli aiuti destinati a promuovere la realizzazione di un 	importante progetto di comune interesse europeo oppure 	a porre rimedio a un grave turbamento dell'economia di 	uno Stato </a:t>
            </a:r>
            <a:r>
              <a:rPr lang="it-IT" altLang="it-IT" sz="2400" dirty="0" smtClean="0">
                <a:solidFill>
                  <a:schemeClr val="tx1"/>
                </a:solidFill>
                <a:latin typeface="Arial" charset="0"/>
                <a:ea typeface="MS PGothic" charset="-128"/>
              </a:rPr>
              <a:t>membro</a:t>
            </a:r>
            <a:endParaRPr lang="it-IT" altLang="it-IT" sz="2400" dirty="0">
              <a:solidFill>
                <a:schemeClr val="tx1"/>
              </a:solidFill>
              <a:latin typeface="Arial" charset="0"/>
              <a:ea typeface="MS PGothic" charset="-128"/>
            </a:endParaRPr>
          </a:p>
        </p:txBody>
      </p:sp>
      <p:sp>
        <p:nvSpPr>
          <p:cNvPr id="3" name="Rectangle 2"/>
          <p:cNvSpPr txBox="1">
            <a:spLocks noChangeArrowheads="1"/>
          </p:cNvSpPr>
          <p:nvPr/>
        </p:nvSpPr>
        <p:spPr>
          <a:xfrm>
            <a:off x="107504" y="81563"/>
            <a:ext cx="8856984"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compatibili</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1632757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35058" y="836712"/>
            <a:ext cx="9145016" cy="4535016"/>
          </a:xfrm>
          <a:noFill/>
        </p:spPr>
        <p:txBody>
          <a:bodyPr/>
          <a:lstStyle/>
          <a:p>
            <a:pPr algn="just">
              <a:lnSpc>
                <a:spcPct val="110000"/>
              </a:lnSpc>
              <a:spcBef>
                <a:spcPts val="0"/>
              </a:spcBef>
              <a:spcAft>
                <a:spcPts val="600"/>
              </a:spcAft>
              <a:buClr>
                <a:schemeClr val="folHlink"/>
              </a:buClr>
              <a:buSzPct val="75000"/>
            </a:pPr>
            <a:r>
              <a:rPr lang="it-IT" sz="2400" dirty="0">
                <a:latin typeface="Arial" charset="0"/>
                <a:ea typeface="MS PGothic" charset="-128"/>
                <a:cs typeface="+mn-cs"/>
              </a:rPr>
              <a:t>c) gli aiuti destinati ad agevolare lo sviluppo di talune attività o di talune regioni economiche, sempre che non alterino le condizioni degli scambi in misura contraria al comune </a:t>
            </a:r>
            <a:r>
              <a:rPr lang="it-IT" sz="2400" dirty="0" smtClean="0">
                <a:latin typeface="Arial" charset="0"/>
                <a:ea typeface="MS PGothic" charset="-128"/>
                <a:cs typeface="+mn-cs"/>
              </a:rPr>
              <a:t>interesse</a:t>
            </a:r>
            <a:br>
              <a:rPr lang="it-IT" sz="2400" dirty="0" smtClean="0">
                <a:latin typeface="Arial" charset="0"/>
                <a:ea typeface="MS PGothic" charset="-128"/>
                <a:cs typeface="+mn-cs"/>
              </a:rPr>
            </a:b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d</a:t>
            </a:r>
            <a:r>
              <a:rPr lang="it-IT" sz="2400" dirty="0">
                <a:latin typeface="Arial" charset="0"/>
                <a:ea typeface="MS PGothic" charset="-128"/>
                <a:cs typeface="+mn-cs"/>
              </a:rPr>
              <a:t>) gli aiuti destinati a promuovere la cultura e la conservazione del patrimonio, quando non alterino le condizioni degli scambi e della concorrenza nell'Unione in misura contraria all'interesse </a:t>
            </a:r>
            <a:r>
              <a:rPr lang="it-IT" sz="2400" dirty="0" smtClean="0">
                <a:latin typeface="Arial" charset="0"/>
                <a:ea typeface="MS PGothic" charset="-128"/>
                <a:cs typeface="+mn-cs"/>
              </a:rPr>
              <a:t>comune </a:t>
            </a:r>
            <a:r>
              <a:rPr lang="it-IT" sz="2400" dirty="0">
                <a:latin typeface="Arial" charset="0"/>
                <a:ea typeface="MS PGothic" charset="-128"/>
                <a:cs typeface="+mn-cs"/>
              </a:rPr>
              <a:t/>
            </a:r>
            <a:br>
              <a:rPr lang="it-IT" sz="2400" dirty="0">
                <a:latin typeface="Arial" charset="0"/>
                <a:ea typeface="MS PGothic" charset="-128"/>
                <a:cs typeface="+mn-cs"/>
              </a:rPr>
            </a:b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e</a:t>
            </a:r>
            <a:r>
              <a:rPr lang="it-IT" sz="2400" dirty="0">
                <a:latin typeface="Arial" charset="0"/>
                <a:ea typeface="MS PGothic" charset="-128"/>
                <a:cs typeface="+mn-cs"/>
              </a:rPr>
              <a:t>) le altre categorie di aiuti, determinate con decisione del Consiglio, su proposta della </a:t>
            </a:r>
            <a:r>
              <a:rPr lang="it-IT" sz="2400" dirty="0" smtClean="0">
                <a:latin typeface="Arial" charset="0"/>
                <a:ea typeface="MS PGothic" charset="-128"/>
                <a:cs typeface="+mn-cs"/>
              </a:rPr>
              <a:t>Commissione</a:t>
            </a:r>
            <a:r>
              <a:rPr lang="it-IT" altLang="it-IT" sz="2400" dirty="0" smtClean="0">
                <a:latin typeface="Arial" charset="0"/>
                <a:ea typeface="MS PGothic" charset="-128"/>
              </a:rPr>
              <a:t>”.</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35058" y="303312"/>
            <a:ext cx="892943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compatibili</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83568" y="2276872"/>
            <a:ext cx="7696200" cy="1569660"/>
          </a:xfrm>
          <a:prstGeom prst="rect">
            <a:avLst/>
          </a:prstGeom>
          <a:solidFill>
            <a:schemeClr val="accent1"/>
          </a:solidFill>
          <a:ln>
            <a:noFill/>
          </a:ln>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algn="ctr">
              <a:spcBef>
                <a:spcPct val="50000"/>
              </a:spcBef>
              <a:buClr>
                <a:schemeClr val="folHlink"/>
              </a:buClr>
              <a:buSzPct val="75000"/>
              <a:buNone/>
            </a:pPr>
            <a:r>
              <a:rPr lang="it-IT" sz="2400" b="1" dirty="0" smtClean="0"/>
              <a:t>Il concetto di aiuti </a:t>
            </a:r>
            <a:r>
              <a:rPr lang="it-IT" sz="2400" b="1" dirty="0"/>
              <a:t>di </a:t>
            </a:r>
            <a:r>
              <a:rPr lang="it-IT" sz="2400" b="1" dirty="0" smtClean="0"/>
              <a:t>Stato alle infrastrutture</a:t>
            </a:r>
          </a:p>
          <a:p>
            <a:pPr algn="ctr">
              <a:spcBef>
                <a:spcPct val="50000"/>
              </a:spcBef>
              <a:buClr>
                <a:schemeClr val="folHlink"/>
              </a:buClr>
              <a:buSzPct val="75000"/>
              <a:buNone/>
            </a:pPr>
            <a:endParaRPr lang="it-IT" altLang="it-IT" sz="2400" b="1" dirty="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052889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11560" y="2276872"/>
            <a:ext cx="8064896" cy="2123658"/>
          </a:xfrm>
          <a:prstGeom prst="rect">
            <a:avLst/>
          </a:prstGeom>
          <a:solidFill>
            <a:schemeClr val="accent1"/>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algn="ctr">
              <a:spcBef>
                <a:spcPct val="50000"/>
              </a:spcBef>
              <a:buClr>
                <a:schemeClr val="folHlink"/>
              </a:buClr>
              <a:buSzPct val="75000"/>
              <a:buNone/>
            </a:pPr>
            <a:r>
              <a:rPr lang="it-IT" sz="2400" b="1" dirty="0" smtClean="0"/>
              <a:t>La </a:t>
            </a:r>
            <a:r>
              <a:rPr lang="it-IT" sz="2400" b="1" dirty="0"/>
              <a:t>nozione di aiuti di Stato</a:t>
            </a:r>
            <a:r>
              <a:rPr lang="it-IT" altLang="it-IT" sz="2400" b="1" dirty="0"/>
              <a:t>: </a:t>
            </a:r>
            <a:endParaRPr lang="it-IT" altLang="it-IT" sz="2400" b="1" dirty="0" smtClean="0"/>
          </a:p>
          <a:p>
            <a:pPr algn="ctr">
              <a:spcBef>
                <a:spcPct val="50000"/>
              </a:spcBef>
              <a:buClr>
                <a:schemeClr val="folHlink"/>
              </a:buClr>
              <a:buSzPct val="75000"/>
              <a:buNone/>
            </a:pPr>
            <a:r>
              <a:rPr lang="it-IT" altLang="it-IT" sz="2400" b="1" dirty="0" smtClean="0"/>
              <a:t>concetto </a:t>
            </a:r>
            <a:r>
              <a:rPr lang="it-IT" altLang="it-IT" sz="2400" b="1" dirty="0"/>
              <a:t>e inquadramento </a:t>
            </a:r>
            <a:r>
              <a:rPr lang="it-IT" altLang="it-IT" sz="2400" b="1" dirty="0" smtClean="0"/>
              <a:t>giuridico</a:t>
            </a:r>
          </a:p>
          <a:p>
            <a:pPr algn="ctr">
              <a:spcBef>
                <a:spcPct val="50000"/>
              </a:spcBef>
              <a:buClr>
                <a:schemeClr val="folHlink"/>
              </a:buClr>
              <a:buSzPct val="75000"/>
              <a:buNone/>
            </a:pPr>
            <a:endParaRPr lang="it-IT" altLang="it-IT" sz="2400" b="1" dirty="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8634824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142844" y="1071546"/>
            <a:ext cx="8894660" cy="2643206"/>
          </a:xfrm>
          <a:noFill/>
        </p:spPr>
        <p:txBody>
          <a:bodyPr/>
          <a:lstStyle/>
          <a:p>
            <a:pPr algn="just">
              <a:lnSpc>
                <a:spcPct val="110000"/>
              </a:lnSpc>
              <a:spcBef>
                <a:spcPts val="0"/>
              </a:spcBef>
              <a:spcAft>
                <a:spcPts val="600"/>
              </a:spcAft>
              <a:buClr>
                <a:schemeClr val="folHlink"/>
              </a:buClr>
              <a:buSzPct val="75000"/>
            </a:pPr>
            <a:r>
              <a:rPr lang="it-IT" sz="2400" dirty="0" smtClean="0">
                <a:latin typeface="Arial" charset="0"/>
                <a:ea typeface="MS PGothic" charset="-128"/>
                <a:cs typeface="+mn-cs"/>
              </a:rPr>
              <a:t>L’accertamento della sussistenza di un aiuto di Stato è particolarmente complessa con riferimento ai finanziamenti pubblici alle infrastrutture: si tratta di un ambito che solo a partire dal </a:t>
            </a:r>
            <a:r>
              <a:rPr lang="it-IT" sz="2400" b="1" dirty="0" smtClean="0">
                <a:latin typeface="Arial" charset="0"/>
                <a:ea typeface="MS PGothic" charset="-128"/>
                <a:cs typeface="+mn-cs"/>
              </a:rPr>
              <a:t>12 dicembre 2000</a:t>
            </a:r>
            <a:r>
              <a:rPr lang="it-IT" sz="2400" dirty="0" smtClean="0">
                <a:latin typeface="Arial" charset="0"/>
                <a:ea typeface="MS PGothic" charset="-128"/>
                <a:cs typeface="+mn-cs"/>
              </a:rPr>
              <a:t> è stato fatto rientrare nel campo di applicazione degli artt. 107-108 TFUE</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142844" y="303312"/>
            <a:ext cx="8821644"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
        <p:nvSpPr>
          <p:cNvPr id="4" name="CasellaDiTesto 3"/>
          <p:cNvSpPr txBox="1"/>
          <p:nvPr/>
        </p:nvSpPr>
        <p:spPr>
          <a:xfrm>
            <a:off x="214282" y="3643314"/>
            <a:ext cx="8715436" cy="2308324"/>
          </a:xfrm>
          <a:prstGeom prst="rect">
            <a:avLst/>
          </a:prstGeom>
          <a:noFill/>
        </p:spPr>
        <p:txBody>
          <a:bodyPr wrap="square" rtlCol="0">
            <a:spAutoFit/>
          </a:bodyPr>
          <a:lstStyle/>
          <a:p>
            <a:pPr algn="just"/>
            <a:r>
              <a:rPr lang="it-IT" sz="2400" dirty="0" smtClean="0">
                <a:solidFill>
                  <a:schemeClr val="tx2"/>
                </a:solidFill>
                <a:ea typeface="MS PGothic" charset="-128"/>
                <a:cs typeface="+mn-cs"/>
              </a:rPr>
              <a:t>Per tale ragione, la </a:t>
            </a:r>
            <a:r>
              <a:rPr lang="it-IT" sz="2400" b="1" dirty="0" smtClean="0">
                <a:solidFill>
                  <a:schemeClr val="tx2"/>
                </a:solidFill>
                <a:ea typeface="MS PGothic" charset="-128"/>
                <a:cs typeface="+mn-cs"/>
              </a:rPr>
              <a:t>giurisprudenza</a:t>
            </a:r>
            <a:r>
              <a:rPr lang="it-IT" sz="2400" dirty="0" smtClean="0">
                <a:solidFill>
                  <a:schemeClr val="tx2"/>
                </a:solidFill>
                <a:ea typeface="MS PGothic" charset="-128"/>
                <a:cs typeface="+mn-cs"/>
              </a:rPr>
              <a:t> del Tribunale e della Corte di giustizia dell’UE, presenta un particolare interesse per tutti gli operatori, in quanto consente di costruire – caso dopo caso – una metodologia di valutazione degli interventi pubblici infrastrutturali, affrontando in ottica di </a:t>
            </a:r>
            <a:r>
              <a:rPr lang="it-IT" sz="2400" b="1" dirty="0" err="1" smtClean="0">
                <a:solidFill>
                  <a:schemeClr val="tx2"/>
                </a:solidFill>
                <a:ea typeface="MS PGothic" charset="-128"/>
                <a:cs typeface="+mn-cs"/>
              </a:rPr>
              <a:t>compliance</a:t>
            </a:r>
            <a:r>
              <a:rPr lang="it-IT" sz="2400" b="1" dirty="0" smtClean="0">
                <a:solidFill>
                  <a:schemeClr val="tx2"/>
                </a:solidFill>
                <a:ea typeface="MS PGothic" charset="-128"/>
                <a:cs typeface="+mn-cs"/>
              </a:rPr>
              <a:t> preventiva </a:t>
            </a:r>
            <a:r>
              <a:rPr lang="it-IT" sz="2400" dirty="0" smtClean="0">
                <a:solidFill>
                  <a:schemeClr val="tx2"/>
                </a:solidFill>
                <a:ea typeface="MS PGothic" charset="-128"/>
                <a:cs typeface="+mn-cs"/>
              </a:rPr>
              <a:t>i possibili impatti degli artt. 107-108 TFUE</a:t>
            </a: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35058" y="571480"/>
            <a:ext cx="9145016" cy="6286520"/>
          </a:xfrm>
          <a:noFill/>
        </p:spPr>
        <p:txBody>
          <a:bodyPr/>
          <a:lstStyle/>
          <a:p>
            <a:pPr algn="just">
              <a:lnSpc>
                <a:spcPct val="110000"/>
              </a:lnSpc>
              <a:spcBef>
                <a:spcPts val="0"/>
              </a:spcBef>
              <a:spcAft>
                <a:spcPts val="600"/>
              </a:spcAft>
              <a:buClr>
                <a:schemeClr val="folHlink"/>
              </a:buClr>
              <a:buSzPct val="75000"/>
            </a:pPr>
            <a:r>
              <a:rPr lang="it-IT" sz="2400" dirty="0" smtClean="0">
                <a:latin typeface="Arial" charset="0"/>
                <a:ea typeface="MS PGothic" charset="-128"/>
                <a:cs typeface="+mn-cs"/>
              </a:rPr>
              <a:t>Il 25 gennaio 2018 il Tribunale UE ha respinto il ricorso promosso dal </a:t>
            </a:r>
            <a:r>
              <a:rPr lang="it-IT" sz="2400" dirty="0" err="1" smtClean="0">
                <a:latin typeface="Arial" charset="0"/>
                <a:ea typeface="MS PGothic" charset="-128"/>
                <a:cs typeface="+mn-cs"/>
              </a:rPr>
              <a:t>Brussels</a:t>
            </a:r>
            <a:r>
              <a:rPr lang="it-IT" sz="2400" dirty="0" smtClean="0">
                <a:latin typeface="Arial" charset="0"/>
                <a:ea typeface="MS PGothic" charset="-128"/>
                <a:cs typeface="+mn-cs"/>
              </a:rPr>
              <a:t> South </a:t>
            </a:r>
            <a:r>
              <a:rPr lang="it-IT" sz="2400" dirty="0" err="1" smtClean="0">
                <a:latin typeface="Arial" charset="0"/>
                <a:ea typeface="MS PGothic" charset="-128"/>
                <a:cs typeface="+mn-cs"/>
              </a:rPr>
              <a:t>Charleroi</a:t>
            </a:r>
            <a:r>
              <a:rPr lang="it-IT" sz="2400" dirty="0" smtClean="0">
                <a:latin typeface="Arial" charset="0"/>
                <a:ea typeface="MS PGothic" charset="-128"/>
                <a:cs typeface="+mn-cs"/>
              </a:rPr>
              <a:t> </a:t>
            </a:r>
            <a:r>
              <a:rPr lang="it-IT" sz="2400" dirty="0" err="1" smtClean="0">
                <a:latin typeface="Arial" charset="0"/>
                <a:ea typeface="MS PGothic" charset="-128"/>
                <a:cs typeface="+mn-cs"/>
              </a:rPr>
              <a:t>Airport</a:t>
            </a:r>
            <a:r>
              <a:rPr lang="it-IT" sz="2400" dirty="0" smtClean="0">
                <a:latin typeface="Arial" charset="0"/>
                <a:ea typeface="MS PGothic" charset="-128"/>
                <a:cs typeface="+mn-cs"/>
              </a:rPr>
              <a:t> (BSCA) contro la decisione con la quale la Commissione europea ha accertato che il finanziamento concesso dalle autorità belghe, per la costruzione ed il funzionamento dell’infrastruttura aeroportuale, è un aiuto di Stato incompatibile con gli artt. 107-108 TFUE (sentenza del 25 gennaio 2018 causa T-818/14, BSCA/Commissione europea)</a:t>
            </a:r>
            <a:br>
              <a:rPr lang="it-IT" sz="2400" dirty="0" smtClean="0">
                <a:latin typeface="Arial" charset="0"/>
                <a:ea typeface="MS PGothic" charset="-128"/>
                <a:cs typeface="+mn-cs"/>
              </a:rPr>
            </a:br>
            <a:r>
              <a:rPr lang="it-IT" sz="2400" dirty="0" smtClean="0">
                <a:latin typeface="Arial" charset="0"/>
                <a:ea typeface="MS PGothic" charset="-128"/>
                <a:cs typeface="+mn-cs"/>
              </a:rPr>
              <a:t> </a:t>
            </a:r>
            <a:br>
              <a:rPr lang="it-IT" sz="2400" dirty="0" smtClean="0">
                <a:latin typeface="Arial" charset="0"/>
                <a:ea typeface="MS PGothic" charset="-128"/>
                <a:cs typeface="+mn-cs"/>
              </a:rPr>
            </a:br>
            <a:r>
              <a:rPr lang="it-IT" sz="2400" dirty="0" smtClean="0">
                <a:latin typeface="Arial" charset="0"/>
                <a:ea typeface="MS PGothic" charset="-128"/>
                <a:cs typeface="+mn-cs"/>
              </a:rPr>
              <a:t>Il finanziamento controverso è stato erogato dopo la data critica del 12 dicembre 2000: sino a questa data, infatti, Commissione europea e Corte di giustizia ritenevano che il </a:t>
            </a:r>
            <a:r>
              <a:rPr lang="it-IT" sz="2400" b="1" dirty="0" smtClean="0">
                <a:latin typeface="Arial" charset="0"/>
                <a:ea typeface="MS PGothic" charset="-128"/>
                <a:cs typeface="+mn-cs"/>
              </a:rPr>
              <a:t>finanziamento pubblico alle infrastrutture fosse una misura generale di politica pubblica</a:t>
            </a:r>
            <a:r>
              <a:rPr lang="it-IT" sz="2400" dirty="0" smtClean="0">
                <a:latin typeface="Arial" charset="0"/>
                <a:ea typeface="MS PGothic" charset="-128"/>
                <a:cs typeface="+mn-cs"/>
              </a:rPr>
              <a:t> e non un’attività economica soggetta alla disciplina degli aiuti di Stato</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0" y="71414"/>
            <a:ext cx="892943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35058" y="571480"/>
            <a:ext cx="9145016" cy="6286520"/>
          </a:xfrm>
          <a:noFill/>
        </p:spPr>
        <p:txBody>
          <a:bodyPr/>
          <a:lstStyle/>
          <a:p>
            <a:pPr algn="just">
              <a:lnSpc>
                <a:spcPct val="110000"/>
              </a:lnSpc>
              <a:spcBef>
                <a:spcPts val="0"/>
              </a:spcBef>
              <a:spcAft>
                <a:spcPts val="600"/>
              </a:spcAft>
              <a:buClr>
                <a:schemeClr val="folHlink"/>
              </a:buClr>
              <a:buSzPct val="75000"/>
            </a:pPr>
            <a:r>
              <a:rPr lang="it-IT" sz="2400" dirty="0" smtClean="0">
                <a:latin typeface="Arial" charset="0"/>
                <a:ea typeface="MS PGothic" charset="-128"/>
                <a:cs typeface="+mn-cs"/>
              </a:rPr>
              <a:t>Il 12 dicembre 2000 il tradizionale orientamento è mutato per effetto della sentenza del Tribunale UE nel caso </a:t>
            </a:r>
            <a:r>
              <a:rPr lang="it-IT" sz="2400" b="1" dirty="0" err="1" smtClean="0">
                <a:latin typeface="Arial" charset="0"/>
                <a:ea typeface="MS PGothic" charset="-128"/>
                <a:cs typeface="+mn-cs"/>
              </a:rPr>
              <a:t>Aéroports</a:t>
            </a:r>
            <a:r>
              <a:rPr lang="it-IT" sz="2400" b="1" dirty="0" smtClean="0">
                <a:latin typeface="Arial" charset="0"/>
                <a:ea typeface="MS PGothic" charset="-128"/>
                <a:cs typeface="+mn-cs"/>
              </a:rPr>
              <a:t> de </a:t>
            </a:r>
            <a:r>
              <a:rPr lang="it-IT" sz="2400" b="1" dirty="0" err="1" smtClean="0">
                <a:latin typeface="Arial" charset="0"/>
                <a:ea typeface="MS PGothic" charset="-128"/>
                <a:cs typeface="+mn-cs"/>
              </a:rPr>
              <a:t>Paris</a:t>
            </a:r>
            <a:r>
              <a:rPr lang="it-IT" sz="2400" b="1" dirty="0" smtClean="0">
                <a:latin typeface="Arial" charset="0"/>
                <a:ea typeface="MS PGothic" charset="-128"/>
                <a:cs typeface="+mn-cs"/>
              </a:rPr>
              <a:t>/Commissione</a:t>
            </a:r>
            <a:r>
              <a:rPr lang="it-IT" sz="2400" dirty="0" smtClean="0">
                <a:latin typeface="Arial" charset="0"/>
                <a:ea typeface="MS PGothic" charset="-128"/>
                <a:cs typeface="+mn-cs"/>
              </a:rPr>
              <a:t> (T-128/98): preso atto dei processi di liberalizzazione e privatizzazione accelerati dall’evoluzione tecnologica, i giudici UE hanno constatato che le </a:t>
            </a:r>
            <a:r>
              <a:rPr lang="it-IT" sz="2400" b="1" dirty="0" smtClean="0">
                <a:latin typeface="Arial" charset="0"/>
                <a:ea typeface="MS PGothic" charset="-128"/>
                <a:cs typeface="+mn-cs"/>
              </a:rPr>
              <a:t>infrastrutture aeroportuali sono sempre più oggetto di sfruttamento commerciale nell’ambito di vere e proprie attività economiche d’impresa</a:t>
            </a:r>
            <a:r>
              <a:rPr lang="it-IT" sz="2400" dirty="0" smtClean="0">
                <a:latin typeface="Arial" charset="0"/>
                <a:ea typeface="MS PGothic" charset="-128"/>
                <a:cs typeface="+mn-cs"/>
              </a:rPr>
              <a:t> che, in quanto tali, rientrano potenzialmente nel campo di applicazione della disciplina sugli aiuti di Stato</a:t>
            </a:r>
            <a:br>
              <a:rPr lang="it-IT" sz="2400" dirty="0" smtClean="0">
                <a:latin typeface="Arial" charset="0"/>
                <a:ea typeface="MS PGothic" charset="-128"/>
                <a:cs typeface="+mn-cs"/>
              </a:rPr>
            </a:b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Come chiarito dalla Commissione nella Comunicazione NOA del 2016, il principio affermato nel caso </a:t>
            </a:r>
            <a:r>
              <a:rPr lang="it-IT" sz="2400" dirty="0" err="1" smtClean="0">
                <a:latin typeface="Arial" charset="0"/>
                <a:ea typeface="MS PGothic" charset="-128"/>
                <a:cs typeface="+mn-cs"/>
              </a:rPr>
              <a:t>Aéroports</a:t>
            </a:r>
            <a:r>
              <a:rPr lang="it-IT" sz="2400" dirty="0" smtClean="0">
                <a:latin typeface="Arial" charset="0"/>
                <a:ea typeface="MS PGothic" charset="-128"/>
                <a:cs typeface="+mn-cs"/>
              </a:rPr>
              <a:t> de </a:t>
            </a:r>
            <a:r>
              <a:rPr lang="it-IT" sz="2400" dirty="0" err="1" smtClean="0">
                <a:latin typeface="Arial" charset="0"/>
                <a:ea typeface="MS PGothic" charset="-128"/>
                <a:cs typeface="+mn-cs"/>
              </a:rPr>
              <a:t>Paris</a:t>
            </a:r>
            <a:r>
              <a:rPr lang="it-IT" sz="2400" dirty="0" smtClean="0">
                <a:latin typeface="Arial" charset="0"/>
                <a:ea typeface="MS PGothic" charset="-128"/>
                <a:cs typeface="+mn-cs"/>
              </a:rPr>
              <a:t>/CE non riguarda solo infrastrutture aeroportuali ma è applicabile anche “</a:t>
            </a:r>
            <a:r>
              <a:rPr lang="it-IT" sz="2400" u="sng" dirty="0" smtClean="0">
                <a:latin typeface="Arial" charset="0"/>
                <a:ea typeface="MS PGothic" charset="-128"/>
                <a:cs typeface="+mn-cs"/>
              </a:rPr>
              <a:t>alla costruzione di altre infrastrutture </a:t>
            </a:r>
            <a:r>
              <a:rPr lang="it-IT" sz="2400" u="sng" dirty="0" err="1" smtClean="0">
                <a:latin typeface="Arial" charset="0"/>
                <a:ea typeface="MS PGothic" charset="-128"/>
                <a:cs typeface="+mn-cs"/>
              </a:rPr>
              <a:t>indissociabilmente</a:t>
            </a:r>
            <a:r>
              <a:rPr lang="it-IT" sz="2400" u="sng" dirty="0" smtClean="0">
                <a:latin typeface="Arial" charset="0"/>
                <a:ea typeface="MS PGothic" charset="-128"/>
                <a:cs typeface="+mn-cs"/>
              </a:rPr>
              <a:t> legate ad un’attività economica</a:t>
            </a:r>
            <a:r>
              <a:rPr lang="it-IT" sz="2400" dirty="0" smtClean="0">
                <a:latin typeface="Arial" charset="0"/>
                <a:ea typeface="MS PGothic" charset="-128"/>
                <a:cs typeface="+mn-cs"/>
              </a:rPr>
              <a:t>” (</a:t>
            </a:r>
            <a:r>
              <a:rPr lang="it-IT" sz="2400" b="1" dirty="0" smtClean="0">
                <a:latin typeface="Arial" charset="0"/>
                <a:ea typeface="MS PGothic" charset="-128"/>
                <a:cs typeface="+mn-cs"/>
              </a:rPr>
              <a:t>NOA, punto 202</a:t>
            </a:r>
            <a:r>
              <a:rPr lang="it-IT" sz="2400" dirty="0" smtClean="0">
                <a:latin typeface="Arial" charset="0"/>
                <a:ea typeface="MS PGothic" charset="-128"/>
                <a:cs typeface="+mn-cs"/>
              </a:rPr>
              <a:t>)</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0" y="71414"/>
            <a:ext cx="892943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142844" y="1357298"/>
            <a:ext cx="8751784" cy="5072098"/>
          </a:xfrm>
          <a:noFill/>
        </p:spPr>
        <p:txBody>
          <a:bodyPr/>
          <a:lstStyle/>
          <a:p>
            <a:pPr algn="just">
              <a:lnSpc>
                <a:spcPct val="110000"/>
              </a:lnSpc>
              <a:spcBef>
                <a:spcPts val="0"/>
              </a:spcBef>
              <a:spcAft>
                <a:spcPts val="600"/>
              </a:spcAft>
              <a:buClr>
                <a:schemeClr val="folHlink"/>
              </a:buClr>
              <a:buSzPct val="75000"/>
            </a:pPr>
            <a:r>
              <a:rPr lang="it-IT" sz="2400" b="1" dirty="0" smtClean="0">
                <a:latin typeface="Arial" charset="0"/>
                <a:ea typeface="MS PGothic" charset="-128"/>
                <a:cs typeface="+mn-cs"/>
              </a:rPr>
              <a:t>“</a:t>
            </a:r>
            <a:r>
              <a:rPr lang="it-IT" sz="2400" dirty="0" smtClean="0">
                <a:latin typeface="Arial" charset="0"/>
                <a:ea typeface="MS PGothic" charset="-128"/>
                <a:cs typeface="+mn-cs"/>
              </a:rPr>
              <a:t>Nella sentenza </a:t>
            </a:r>
            <a:r>
              <a:rPr lang="it-IT" sz="2400" dirty="0" err="1" smtClean="0">
                <a:latin typeface="Arial" charset="0"/>
                <a:ea typeface="MS PGothic" charset="-128"/>
                <a:cs typeface="+mn-cs"/>
              </a:rPr>
              <a:t>Aéroports</a:t>
            </a:r>
            <a:r>
              <a:rPr lang="it-IT" sz="2400" dirty="0" smtClean="0">
                <a:latin typeface="Arial" charset="0"/>
                <a:ea typeface="MS PGothic" charset="-128"/>
                <a:cs typeface="+mn-cs"/>
              </a:rPr>
              <a:t> de </a:t>
            </a:r>
            <a:r>
              <a:rPr lang="it-IT" sz="2400" dirty="0" err="1" smtClean="0">
                <a:latin typeface="Arial" charset="0"/>
                <a:ea typeface="MS PGothic" charset="-128"/>
                <a:cs typeface="+mn-cs"/>
              </a:rPr>
              <a:t>Paris</a:t>
            </a:r>
            <a:r>
              <a:rPr lang="it-IT" sz="2400" dirty="0" smtClean="0">
                <a:latin typeface="Arial" charset="0"/>
                <a:ea typeface="MS PGothic" charset="-128"/>
                <a:cs typeface="+mn-cs"/>
              </a:rPr>
              <a:t>, il Tribunale ha riconosciuto tale evoluzione, precisando che la gestione di un aeroporto doveva essere qualificata come un'attività economica. Più di recente, la sentenza </a:t>
            </a:r>
            <a:r>
              <a:rPr lang="it-IT" sz="2400" dirty="0" err="1" smtClean="0">
                <a:latin typeface="Arial" charset="0"/>
                <a:ea typeface="MS PGothic" charset="-128"/>
                <a:cs typeface="+mn-cs"/>
              </a:rPr>
              <a:t>Leipzig</a:t>
            </a:r>
            <a:r>
              <a:rPr lang="it-IT" sz="2400" dirty="0" smtClean="0">
                <a:latin typeface="Arial" charset="0"/>
                <a:ea typeface="MS PGothic" charset="-128"/>
                <a:cs typeface="+mn-cs"/>
              </a:rPr>
              <a:t>/Halle ha confermato che la costruzione della pista di un aeroporto commerciale costituisce di per sé un'attività economica. Sebbene nello specifico queste cause riguardino gli aeroporti, i principi sviluppati dagli organi giurisdizionali dell'Unione hanno valenza più ampia e sono quindi applicabili alla costruzione di altre infrastrutture </a:t>
            </a:r>
            <a:r>
              <a:rPr lang="it-IT" sz="2400" dirty="0" err="1" smtClean="0">
                <a:latin typeface="Arial" charset="0"/>
                <a:ea typeface="MS PGothic" charset="-128"/>
                <a:cs typeface="+mn-cs"/>
              </a:rPr>
              <a:t>indissociabilmente</a:t>
            </a:r>
            <a:r>
              <a:rPr lang="it-IT" sz="2400" dirty="0" smtClean="0">
                <a:latin typeface="Arial" charset="0"/>
                <a:ea typeface="MS PGothic" charset="-128"/>
                <a:cs typeface="+mn-cs"/>
              </a:rPr>
              <a:t> legate a un'attività economica”</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142844" y="71414"/>
            <a:ext cx="8786586"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
        <p:nvSpPr>
          <p:cNvPr id="4" name="CasellaDiTesto 3"/>
          <p:cNvSpPr txBox="1"/>
          <p:nvPr/>
        </p:nvSpPr>
        <p:spPr>
          <a:xfrm>
            <a:off x="142844" y="928670"/>
            <a:ext cx="8429684" cy="461665"/>
          </a:xfrm>
          <a:prstGeom prst="rect">
            <a:avLst/>
          </a:prstGeom>
          <a:noFill/>
        </p:spPr>
        <p:txBody>
          <a:bodyPr wrap="square" rtlCol="0">
            <a:spAutoFit/>
          </a:bodyPr>
          <a:lstStyle/>
          <a:p>
            <a:r>
              <a:rPr lang="it-IT" sz="2400" b="1" dirty="0" smtClean="0">
                <a:ea typeface="MS PGothic" charset="-128"/>
              </a:rPr>
              <a:t>NOA punto 202</a:t>
            </a:r>
            <a:endParaRPr lang="it-IT" sz="2400" dirty="0"/>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142844" y="857232"/>
            <a:ext cx="8823254" cy="5429264"/>
          </a:xfrm>
          <a:noFill/>
        </p:spPr>
        <p:txBody>
          <a:bodyPr/>
          <a:lstStyle/>
          <a:p>
            <a:pPr algn="just">
              <a:lnSpc>
                <a:spcPct val="110000"/>
              </a:lnSpc>
              <a:spcBef>
                <a:spcPts val="0"/>
              </a:spcBef>
              <a:spcAft>
                <a:spcPts val="600"/>
              </a:spcAft>
              <a:buClr>
                <a:schemeClr val="folHlink"/>
              </a:buClr>
              <a:buSzPct val="75000"/>
            </a:pPr>
            <a:r>
              <a:rPr lang="it-IT" sz="2400" dirty="0" smtClean="0">
                <a:latin typeface="Arial" charset="0"/>
                <a:ea typeface="MS PGothic" charset="-128"/>
                <a:cs typeface="+mn-cs"/>
              </a:rPr>
              <a:t>Dal 12 dicembre 2000 gli enti pubblici e le imprese che – rispettivamente – intendano erogare e beneficiare di risorse pubbliche per investimenti infrastrutturali devono porsi preventivamente un fondamentale quesito: </a:t>
            </a:r>
            <a:r>
              <a:rPr lang="it-IT" sz="2400" b="1" i="1" dirty="0" smtClean="0">
                <a:latin typeface="Arial" charset="0"/>
                <a:ea typeface="MS PGothic" charset="-128"/>
                <a:cs typeface="+mn-cs"/>
              </a:rPr>
              <a:t>l’infrastruttura finanziata verrà utilizzata per l’assolvimento di “funzioni pubbliche” oppure sarà sfruttata a fini commerciali?</a:t>
            </a:r>
            <a:br>
              <a:rPr lang="it-IT" sz="2400" b="1" i="1" dirty="0" smtClean="0">
                <a:latin typeface="Arial" charset="0"/>
                <a:ea typeface="MS PGothic" charset="-128"/>
                <a:cs typeface="+mn-cs"/>
              </a:rPr>
            </a:b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Il quesito è </a:t>
            </a:r>
            <a:r>
              <a:rPr lang="it-IT" sz="2400" dirty="0" smtClean="0">
                <a:latin typeface="Arial" charset="0"/>
                <a:ea typeface="MS PGothic" charset="-128"/>
                <a:cs typeface="+mn-cs"/>
              </a:rPr>
              <a:t>complesso, </a:t>
            </a:r>
            <a:r>
              <a:rPr lang="it-IT" sz="2400" dirty="0" smtClean="0">
                <a:latin typeface="Arial" charset="0"/>
                <a:ea typeface="MS PGothic" charset="-128"/>
                <a:cs typeface="+mn-cs"/>
              </a:rPr>
              <a:t>considerando che una medesima infrastruttura può essere deputata all’esercizio di attività oggettivamente e soggettivamente diverse, in alcuni casi pubbliche/non economiche ed in altri casi economiche e commerciali (</a:t>
            </a:r>
            <a:r>
              <a:rPr lang="it-IT" sz="2400" b="1" dirty="0" smtClean="0">
                <a:latin typeface="Arial" charset="0"/>
                <a:ea typeface="MS PGothic" charset="-128"/>
                <a:cs typeface="+mn-cs"/>
              </a:rPr>
              <a:t>NOA, punti 205-206</a:t>
            </a:r>
            <a:r>
              <a:rPr lang="it-IT" sz="2400" dirty="0" smtClean="0">
                <a:latin typeface="Arial" charset="0"/>
                <a:ea typeface="MS PGothic" charset="-128"/>
                <a:cs typeface="+mn-cs"/>
              </a:rPr>
              <a:t>)</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142844" y="71414"/>
            <a:ext cx="8786586"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142844" y="3214686"/>
            <a:ext cx="8858312" cy="3500462"/>
          </a:xfrm>
          <a:noFill/>
        </p:spPr>
        <p:txBody>
          <a:bodyPr/>
          <a:lstStyle/>
          <a:p>
            <a:pPr algn="just">
              <a:lnSpc>
                <a:spcPct val="110000"/>
              </a:lnSpc>
              <a:spcBef>
                <a:spcPts val="0"/>
              </a:spcBef>
              <a:spcAft>
                <a:spcPts val="600"/>
              </a:spcAft>
              <a:buClr>
                <a:schemeClr val="folHlink"/>
              </a:buClr>
              <a:buSzPct val="75000"/>
            </a:pPr>
            <a:r>
              <a:rPr lang="it-IT" sz="2400" dirty="0" smtClean="0">
                <a:latin typeface="Arial" charset="0"/>
                <a:ea typeface="MS PGothic" charset="-128"/>
                <a:cs typeface="+mn-cs"/>
              </a:rPr>
              <a:t>Se un determinato soggetto svolge sia attività economiche che non economiche, </a:t>
            </a:r>
            <a:r>
              <a:rPr lang="it-IT" sz="2400" u="sng" dirty="0" smtClean="0">
                <a:latin typeface="Arial" charset="0"/>
                <a:ea typeface="MS PGothic" charset="-128"/>
                <a:cs typeface="+mn-cs"/>
              </a:rPr>
              <a:t>gli Stati membri devono garantire che il finanziamento pubblico concesso per le attività non economiche non possa essere utilizzato per il </a:t>
            </a:r>
            <a:r>
              <a:rPr lang="it-IT" sz="2400" b="1" u="sng" dirty="0" smtClean="0">
                <a:latin typeface="Arial" charset="0"/>
                <a:ea typeface="MS PGothic" charset="-128"/>
                <a:cs typeface="+mn-cs"/>
              </a:rPr>
              <a:t>sovvenzionamento trasversale</a:t>
            </a:r>
            <a:r>
              <a:rPr lang="it-IT" sz="2400" u="sng" dirty="0" smtClean="0">
                <a:latin typeface="Arial" charset="0"/>
                <a:ea typeface="MS PGothic" charset="-128"/>
                <a:cs typeface="+mn-cs"/>
              </a:rPr>
              <a:t> delle attività economiche</a:t>
            </a:r>
            <a:r>
              <a:rPr lang="it-IT" sz="2400" dirty="0" smtClean="0">
                <a:latin typeface="Arial" charset="0"/>
                <a:ea typeface="MS PGothic" charset="-128"/>
                <a:cs typeface="+mn-cs"/>
              </a:rPr>
              <a:t>. Gli Stati membri possono ad esempio limitare il finanziamento pubblico al costo netto (compreso il costo del capitale) dell'attività non economica, da individuare sulla base di una chiara separazione </a:t>
            </a:r>
            <a:r>
              <a:rPr lang="it-IT" sz="2400" dirty="0" smtClean="0">
                <a:latin typeface="Arial" charset="0"/>
                <a:ea typeface="MS PGothic" charset="-128"/>
                <a:cs typeface="+mn-cs"/>
              </a:rPr>
              <a:t>contabile </a:t>
            </a:r>
            <a:r>
              <a:rPr lang="it-IT" sz="2400" dirty="0" smtClean="0">
                <a:ea typeface="MS PGothic" charset="-128"/>
              </a:rPr>
              <a:t>(NOA </a:t>
            </a:r>
            <a:r>
              <a:rPr lang="it-IT" sz="2400" dirty="0" smtClean="0">
                <a:ea typeface="MS PGothic" charset="-128"/>
              </a:rPr>
              <a:t>206)</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214282" y="71414"/>
            <a:ext cx="8715148"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
        <p:nvSpPr>
          <p:cNvPr id="4" name="CasellaDiTesto 3"/>
          <p:cNvSpPr txBox="1"/>
          <p:nvPr/>
        </p:nvSpPr>
        <p:spPr>
          <a:xfrm>
            <a:off x="142844" y="714356"/>
            <a:ext cx="8858312" cy="2308324"/>
          </a:xfrm>
          <a:prstGeom prst="rect">
            <a:avLst/>
          </a:prstGeom>
          <a:noFill/>
        </p:spPr>
        <p:txBody>
          <a:bodyPr wrap="square" rtlCol="0">
            <a:spAutoFit/>
          </a:bodyPr>
          <a:lstStyle/>
          <a:p>
            <a:pPr algn="just"/>
            <a:r>
              <a:rPr lang="it-IT" sz="2400" dirty="0" smtClean="0">
                <a:solidFill>
                  <a:schemeClr val="tx2"/>
                </a:solidFill>
                <a:ea typeface="MS PGothic" charset="-128"/>
                <a:cs typeface="+mn-cs"/>
              </a:rPr>
              <a:t>I paletti di massima da tenere presenti nell’analisi sono quelli indicati dalla Commissione europea: se un’infrastruttura è utilizzata per attività sia economiche sia non economiche, il finanziamento pubblico rientra nel campo di applicazione delle norme sugli aiuti di Stato </a:t>
            </a:r>
            <a:r>
              <a:rPr lang="it-IT" sz="2400" b="1" dirty="0" smtClean="0">
                <a:solidFill>
                  <a:schemeClr val="tx2"/>
                </a:solidFill>
                <a:ea typeface="MS PGothic" charset="-128"/>
                <a:cs typeface="+mn-cs"/>
              </a:rPr>
              <a:t>“solo nella misura in cui copre i costi legati alle attività economiche</a:t>
            </a:r>
            <a:r>
              <a:rPr lang="it-IT" sz="2400" b="1" dirty="0" smtClean="0">
                <a:solidFill>
                  <a:schemeClr val="tx2"/>
                </a:solidFill>
                <a:ea typeface="MS PGothic" charset="-128"/>
                <a:cs typeface="+mn-cs"/>
              </a:rPr>
              <a:t>” </a:t>
            </a:r>
            <a:r>
              <a:rPr lang="it-IT" sz="2400" dirty="0" smtClean="0">
                <a:solidFill>
                  <a:schemeClr val="tx2"/>
                </a:solidFill>
                <a:ea typeface="MS PGothic" charset="-128"/>
                <a:cs typeface="+mn-cs"/>
              </a:rPr>
              <a:t>(NOA 205)</a:t>
            </a:r>
            <a:endParaRPr lang="it-IT" sz="2400" dirty="0" smtClean="0">
              <a:solidFill>
                <a:schemeClr val="tx2"/>
              </a:solidFill>
              <a:ea typeface="MS PGothic" charset="-128"/>
              <a:cs typeface="+mn-cs"/>
            </a:endParaRP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142844" y="571480"/>
            <a:ext cx="8858312" cy="6286520"/>
          </a:xfrm>
          <a:noFill/>
        </p:spPr>
        <p:txBody>
          <a:bodyPr/>
          <a:lstStyle/>
          <a:p>
            <a:pPr algn="just">
              <a:lnSpc>
                <a:spcPct val="110000"/>
              </a:lnSpc>
              <a:spcBef>
                <a:spcPts val="0"/>
              </a:spcBef>
              <a:spcAft>
                <a:spcPts val="1200"/>
              </a:spcAft>
              <a:buClr>
                <a:schemeClr val="folHlink"/>
              </a:buClr>
              <a:buSzPct val="75000"/>
            </a:pPr>
            <a:r>
              <a:rPr lang="it-IT" sz="2400" dirty="0" smtClean="0">
                <a:latin typeface="Arial" charset="0"/>
                <a:ea typeface="MS PGothic" charset="-128"/>
              </a:rPr>
              <a:t>Spetta dunque alle autorità nazionali evitare “sussidi incrociati”, garantendo che i fondi pubblici non vengano utilizzati a vantaggio delle attività commerciali (</a:t>
            </a:r>
            <a:r>
              <a:rPr lang="it-IT" sz="2400" b="1" dirty="0" smtClean="0">
                <a:latin typeface="Arial" charset="0"/>
                <a:ea typeface="MS PGothic" charset="-128"/>
              </a:rPr>
              <a:t>NOA, punti 205-206</a:t>
            </a:r>
            <a:r>
              <a:rPr lang="it-IT" sz="2400" dirty="0" smtClean="0">
                <a:latin typeface="Arial" charset="0"/>
                <a:ea typeface="MS PGothic" charset="-128"/>
              </a:rPr>
              <a:t>)</a:t>
            </a: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La giurisprudenza </a:t>
            </a:r>
            <a:r>
              <a:rPr lang="it-IT" sz="2400" dirty="0" err="1" smtClean="0">
                <a:latin typeface="Arial" charset="0"/>
                <a:ea typeface="MS PGothic" charset="-128"/>
                <a:cs typeface="+mn-cs"/>
              </a:rPr>
              <a:t>Aéroports</a:t>
            </a:r>
            <a:r>
              <a:rPr lang="it-IT" sz="2400" dirty="0" smtClean="0">
                <a:latin typeface="Arial" charset="0"/>
                <a:ea typeface="MS PGothic" charset="-128"/>
                <a:cs typeface="+mn-cs"/>
              </a:rPr>
              <a:t> de </a:t>
            </a:r>
            <a:r>
              <a:rPr lang="it-IT" sz="2400" dirty="0" err="1" smtClean="0">
                <a:latin typeface="Arial" charset="0"/>
                <a:ea typeface="MS PGothic" charset="-128"/>
                <a:cs typeface="+mn-cs"/>
              </a:rPr>
              <a:t>Paris</a:t>
            </a:r>
            <a:r>
              <a:rPr lang="it-IT" sz="2400" dirty="0" smtClean="0">
                <a:latin typeface="Arial" charset="0"/>
                <a:ea typeface="MS PGothic" charset="-128"/>
                <a:cs typeface="+mn-cs"/>
              </a:rPr>
              <a:t>/Commissione si sofferma su due aspetti fondamentali per comprendere la relazione tra gli investimenti infrastrutturali e la disciplina degli aiuti di Stato: </a:t>
            </a:r>
            <a:br>
              <a:rPr lang="it-IT" sz="2400" dirty="0" smtClean="0">
                <a:latin typeface="Arial" charset="0"/>
                <a:ea typeface="MS PGothic" charset="-128"/>
                <a:cs typeface="+mn-cs"/>
              </a:rPr>
            </a:b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(i) </a:t>
            </a:r>
            <a:r>
              <a:rPr lang="it-IT" sz="2400" dirty="0" err="1" smtClean="0">
                <a:latin typeface="Arial" charset="0"/>
                <a:ea typeface="MS PGothic" charset="-128"/>
                <a:cs typeface="+mn-cs"/>
              </a:rPr>
              <a:t>i</a:t>
            </a:r>
            <a:r>
              <a:rPr lang="it-IT" sz="2400" dirty="0" smtClean="0">
                <a:latin typeface="Arial" charset="0"/>
                <a:ea typeface="MS PGothic" charset="-128"/>
                <a:cs typeface="+mn-cs"/>
              </a:rPr>
              <a:t> criteri per l’individuazione del carattere economico dell’attività avvantaggiata dai finanziamenti pubblici </a:t>
            </a:r>
            <a:br>
              <a:rPr lang="it-IT" sz="2400" dirty="0" smtClean="0">
                <a:latin typeface="Arial" charset="0"/>
                <a:ea typeface="MS PGothic" charset="-128"/>
                <a:cs typeface="+mn-cs"/>
              </a:rPr>
            </a:b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a:t>
            </a:r>
            <a:r>
              <a:rPr lang="it-IT" sz="2400" dirty="0" err="1" smtClean="0">
                <a:latin typeface="Arial" charset="0"/>
                <a:ea typeface="MS PGothic" charset="-128"/>
                <a:cs typeface="+mn-cs"/>
              </a:rPr>
              <a:t>ii</a:t>
            </a:r>
            <a:r>
              <a:rPr lang="it-IT" sz="2400" dirty="0" smtClean="0">
                <a:latin typeface="Arial" charset="0"/>
                <a:ea typeface="MS PGothic" charset="-128"/>
                <a:cs typeface="+mn-cs"/>
              </a:rPr>
              <a:t>) la metodologia per la ripartizione del finanziamento pubblico tra attività economiche e non economiche afferenti alla medesima infrastruttura </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142844" y="71414"/>
            <a:ext cx="8786586"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142844" y="642918"/>
            <a:ext cx="8786874" cy="3500462"/>
          </a:xfrm>
          <a:noFill/>
        </p:spPr>
        <p:txBody>
          <a:bodyPr/>
          <a:lstStyle/>
          <a:p>
            <a:pPr algn="just">
              <a:lnSpc>
                <a:spcPct val="110000"/>
              </a:lnSpc>
              <a:spcBef>
                <a:spcPts val="0"/>
              </a:spcBef>
              <a:spcAft>
                <a:spcPts val="600"/>
              </a:spcAft>
              <a:buClr>
                <a:schemeClr val="folHlink"/>
              </a:buClr>
              <a:buSzPct val="75000"/>
            </a:pPr>
            <a:r>
              <a:rPr lang="it-IT" sz="2400" dirty="0" smtClean="0">
                <a:latin typeface="Arial" charset="0"/>
                <a:ea typeface="MS PGothic" charset="-128"/>
                <a:cs typeface="+mn-cs"/>
              </a:rPr>
              <a:t>(i) </a:t>
            </a:r>
            <a:r>
              <a:rPr lang="it-IT" sz="2400" dirty="0" err="1" smtClean="0">
                <a:latin typeface="Arial" charset="0"/>
                <a:ea typeface="MS PGothic" charset="-128"/>
                <a:cs typeface="+mn-cs"/>
              </a:rPr>
              <a:t>i</a:t>
            </a:r>
            <a:r>
              <a:rPr lang="it-IT" sz="2400" dirty="0" smtClean="0">
                <a:latin typeface="Arial" charset="0"/>
                <a:ea typeface="MS PGothic" charset="-128"/>
                <a:cs typeface="+mn-cs"/>
              </a:rPr>
              <a:t> criteri per l’individuazione del carattere economico dell’attività avvantaggiata dai finanziamenti pubblici </a:t>
            </a:r>
            <a:br>
              <a:rPr lang="it-IT" sz="2400" dirty="0" smtClean="0">
                <a:latin typeface="Arial" charset="0"/>
                <a:ea typeface="MS PGothic" charset="-128"/>
                <a:cs typeface="+mn-cs"/>
              </a:rPr>
            </a:b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Sul punto, il BSCA aveva sostenuto che nella fattispecie non si potesse parlare di un “aiuto di Stato” in favore di un’attività economica, in quanto i finanziamenti erano destinati al potenziamento dell’</a:t>
            </a:r>
            <a:r>
              <a:rPr lang="it-IT" sz="2400" dirty="0" err="1" smtClean="0">
                <a:latin typeface="Arial" charset="0"/>
                <a:ea typeface="MS PGothic" charset="-128"/>
                <a:cs typeface="+mn-cs"/>
              </a:rPr>
              <a:t>Instrument</a:t>
            </a:r>
            <a:r>
              <a:rPr lang="it-IT" sz="2400" dirty="0" smtClean="0">
                <a:latin typeface="Arial" charset="0"/>
                <a:ea typeface="MS PGothic" charset="-128"/>
                <a:cs typeface="+mn-cs"/>
              </a:rPr>
              <a:t> </a:t>
            </a:r>
            <a:r>
              <a:rPr lang="it-IT" sz="2400" dirty="0" err="1" smtClean="0">
                <a:latin typeface="Arial" charset="0"/>
                <a:ea typeface="MS PGothic" charset="-128"/>
                <a:cs typeface="+mn-cs"/>
              </a:rPr>
              <a:t>Landing</a:t>
            </a:r>
            <a:r>
              <a:rPr lang="it-IT" sz="2400" dirty="0" smtClean="0">
                <a:latin typeface="Arial" charset="0"/>
                <a:ea typeface="MS PGothic" charset="-128"/>
                <a:cs typeface="+mn-cs"/>
              </a:rPr>
              <a:t> System di categoria III (ILS), il sistema che consente l’avvicinamento e l’atterraggio in sicurezza dei velivoli</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142844" y="71414"/>
            <a:ext cx="8786586"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
        <p:nvSpPr>
          <p:cNvPr id="4" name="CasellaDiTesto 3"/>
          <p:cNvSpPr txBox="1"/>
          <p:nvPr/>
        </p:nvSpPr>
        <p:spPr>
          <a:xfrm>
            <a:off x="142844" y="4286256"/>
            <a:ext cx="8786874" cy="2308324"/>
          </a:xfrm>
          <a:prstGeom prst="rect">
            <a:avLst/>
          </a:prstGeom>
          <a:noFill/>
        </p:spPr>
        <p:txBody>
          <a:bodyPr wrap="square" rtlCol="0">
            <a:spAutoFit/>
          </a:bodyPr>
          <a:lstStyle/>
          <a:p>
            <a:pPr algn="just"/>
            <a:r>
              <a:rPr lang="it-IT" sz="2400" dirty="0" smtClean="0">
                <a:solidFill>
                  <a:schemeClr val="tx2"/>
                </a:solidFill>
                <a:ea typeface="MS PGothic" charset="-128"/>
                <a:cs typeface="+mn-cs"/>
              </a:rPr>
              <a:t>Nel respingere tale tesi, il Tribunale ha riconosciuto che l’ILS non inerisce all’esercizio delle attività pubbliche di controllo dello spazio aereo, ma è invece funzionale al miglioramento delle prestazioni commerciali erogate dall’aeroporto alle compagnie aeree nella fase di atterraggio (sentenza, punti 100-102)</a:t>
            </a: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214282" y="2071678"/>
            <a:ext cx="8715468" cy="4572032"/>
          </a:xfrm>
          <a:noFill/>
        </p:spPr>
        <p:txBody>
          <a:bodyPr/>
          <a:lstStyle/>
          <a:p>
            <a:pPr algn="just">
              <a:lnSpc>
                <a:spcPct val="110000"/>
              </a:lnSpc>
              <a:spcBef>
                <a:spcPts val="0"/>
              </a:spcBef>
              <a:spcAft>
                <a:spcPts val="600"/>
              </a:spcAft>
              <a:buClr>
                <a:schemeClr val="folHlink"/>
              </a:buClr>
              <a:buSzPct val="75000"/>
            </a:pPr>
            <a:r>
              <a:rPr lang="it-IT" sz="2400" dirty="0" smtClean="0">
                <a:latin typeface="Arial" charset="0"/>
                <a:ea typeface="MS PGothic" charset="-128"/>
                <a:cs typeface="+mn-cs"/>
              </a:rPr>
              <a:t>Sul punto, il BSCA aveva sostenuto che la Commissione avesse applicato un criterio errato per il calcolo della quota di finanziamento pubblico destinata alle attività non economiche realizzate all’interno della struttura aeroportuale</a:t>
            </a:r>
            <a:br>
              <a:rPr lang="it-IT" sz="2400" dirty="0" smtClean="0">
                <a:latin typeface="Arial" charset="0"/>
                <a:ea typeface="MS PGothic" charset="-128"/>
                <a:cs typeface="+mn-cs"/>
              </a:rPr>
            </a:br>
            <a:r>
              <a:rPr lang="it-IT" sz="2400" dirty="0" smtClean="0">
                <a:latin typeface="Arial" charset="0"/>
                <a:ea typeface="MS PGothic" charset="-128"/>
                <a:cs typeface="+mn-cs"/>
              </a:rPr>
              <a:t/>
            </a:r>
            <a:br>
              <a:rPr lang="it-IT" sz="2400" dirty="0" smtClean="0">
                <a:latin typeface="Arial" charset="0"/>
                <a:ea typeface="MS PGothic" charset="-128"/>
                <a:cs typeface="+mn-cs"/>
              </a:rPr>
            </a:br>
            <a:r>
              <a:rPr lang="it-IT" sz="2400" dirty="0" smtClean="0">
                <a:latin typeface="Arial" charset="0"/>
                <a:ea typeface="MS PGothic" charset="-128"/>
                <a:cs typeface="+mn-cs"/>
              </a:rPr>
              <a:t>La Commissione aveva in particolare stabilito che il 7% del finanziamento non rientrasse nell’ammontare dell’aiuto di Stato concesso, in quanto il 7% della superficie aeroportuale era occupato da attività di carattere non economico, quali i servizi di polizia, doganali, di controllo di passeggeri e bagagli e di sicurezza </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214282" y="71414"/>
            <a:ext cx="8715148"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
        <p:nvSpPr>
          <p:cNvPr id="4" name="CasellaDiTesto 3"/>
          <p:cNvSpPr txBox="1"/>
          <p:nvPr/>
        </p:nvSpPr>
        <p:spPr>
          <a:xfrm>
            <a:off x="214282" y="714356"/>
            <a:ext cx="8572560" cy="1200329"/>
          </a:xfrm>
          <a:prstGeom prst="rect">
            <a:avLst/>
          </a:prstGeom>
          <a:noFill/>
        </p:spPr>
        <p:txBody>
          <a:bodyPr wrap="square" rtlCol="0">
            <a:spAutoFit/>
          </a:bodyPr>
          <a:lstStyle/>
          <a:p>
            <a:pPr algn="just"/>
            <a:r>
              <a:rPr lang="it-IT" sz="2400" dirty="0" smtClean="0">
                <a:solidFill>
                  <a:schemeClr val="tx2"/>
                </a:solidFill>
                <a:ea typeface="MS PGothic" charset="-128"/>
                <a:cs typeface="+mn-cs"/>
              </a:rPr>
              <a:t>(</a:t>
            </a:r>
            <a:r>
              <a:rPr lang="it-IT" sz="2400" dirty="0" err="1" smtClean="0">
                <a:solidFill>
                  <a:schemeClr val="tx2"/>
                </a:solidFill>
                <a:ea typeface="MS PGothic" charset="-128"/>
                <a:cs typeface="+mn-cs"/>
              </a:rPr>
              <a:t>ii</a:t>
            </a:r>
            <a:r>
              <a:rPr lang="it-IT" sz="2400" dirty="0" smtClean="0">
                <a:solidFill>
                  <a:schemeClr val="tx2"/>
                </a:solidFill>
                <a:ea typeface="MS PGothic" charset="-128"/>
                <a:cs typeface="+mn-cs"/>
              </a:rPr>
              <a:t>) sulla metodologia per la ripartizione del finanziamento pubblico tra attività economiche e non economiche afferenti alla medesima infrastruttura</a:t>
            </a: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142844" y="2571744"/>
            <a:ext cx="8858312" cy="2500330"/>
          </a:xfrm>
          <a:noFill/>
        </p:spPr>
        <p:txBody>
          <a:bodyPr/>
          <a:lstStyle/>
          <a:p>
            <a:pPr algn="just">
              <a:lnSpc>
                <a:spcPct val="110000"/>
              </a:lnSpc>
              <a:spcBef>
                <a:spcPts val="0"/>
              </a:spcBef>
              <a:spcAft>
                <a:spcPts val="600"/>
              </a:spcAft>
              <a:buClr>
                <a:schemeClr val="folHlink"/>
              </a:buClr>
              <a:buSzPct val="75000"/>
            </a:pPr>
            <a:r>
              <a:rPr lang="it-IT" sz="2400" dirty="0" smtClean="0">
                <a:latin typeface="Arial" charset="0"/>
                <a:ea typeface="MS PGothic" charset="-128"/>
                <a:cs typeface="+mn-cs"/>
              </a:rPr>
              <a:t>Il Tribunale ha confermato la correttezza del criterio applicato dalla Commissione europea, la quale peraltro nella materia degli aiuti di Stato detiene un’ampia </a:t>
            </a:r>
            <a:r>
              <a:rPr lang="it-IT" sz="2400" b="1" dirty="0" smtClean="0">
                <a:latin typeface="Arial" charset="0"/>
                <a:ea typeface="MS PGothic" charset="-128"/>
                <a:cs typeface="+mn-cs"/>
              </a:rPr>
              <a:t>discrezionalità tecnica</a:t>
            </a:r>
            <a:r>
              <a:rPr lang="it-IT" sz="2400" dirty="0" smtClean="0">
                <a:latin typeface="Arial" charset="0"/>
                <a:ea typeface="MS PGothic" charset="-128"/>
                <a:cs typeface="+mn-cs"/>
              </a:rPr>
              <a:t>, che può essere sindacata dal Tribunale e dalla Corte di giustizia solo in caso di errore manifesto</a:t>
            </a:r>
            <a:endParaRPr lang="it-IT" altLang="it-IT" sz="2400" dirty="0">
              <a:latin typeface="Arial" charset="0"/>
              <a:ea typeface="MS PGothic" charset="-128"/>
              <a:cs typeface="+mn-cs"/>
            </a:endParaRPr>
          </a:p>
        </p:txBody>
      </p:sp>
      <p:sp>
        <p:nvSpPr>
          <p:cNvPr id="3" name="Rectangle 2"/>
          <p:cNvSpPr txBox="1">
            <a:spLocks noChangeArrowheads="1"/>
          </p:cNvSpPr>
          <p:nvPr/>
        </p:nvSpPr>
        <p:spPr>
          <a:xfrm>
            <a:off x="214282" y="71414"/>
            <a:ext cx="8715148"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Aiuti alle infrastrutture</a:t>
            </a:r>
            <a:endParaRPr lang="it-IT" altLang="it-IT" sz="2400" b="1" dirty="0">
              <a:latin typeface="Arial" panose="020B0604020202020204" pitchFamily="34" charset="0"/>
              <a:ea typeface="MS PGothic" panose="020B0600070205080204" pitchFamily="34" charset="-128"/>
              <a:cs typeface="+mn-cs"/>
            </a:endParaRPr>
          </a:p>
        </p:txBody>
      </p:sp>
      <p:sp>
        <p:nvSpPr>
          <p:cNvPr id="4" name="CasellaDiTesto 3"/>
          <p:cNvSpPr txBox="1"/>
          <p:nvPr/>
        </p:nvSpPr>
        <p:spPr>
          <a:xfrm>
            <a:off x="142844" y="928670"/>
            <a:ext cx="8786874" cy="1200329"/>
          </a:xfrm>
          <a:prstGeom prst="rect">
            <a:avLst/>
          </a:prstGeom>
          <a:noFill/>
        </p:spPr>
        <p:txBody>
          <a:bodyPr wrap="square" rtlCol="0">
            <a:spAutoFit/>
          </a:bodyPr>
          <a:lstStyle/>
          <a:p>
            <a:pPr algn="just"/>
            <a:r>
              <a:rPr lang="it-IT" sz="2400" dirty="0" smtClean="0">
                <a:solidFill>
                  <a:schemeClr val="tx2"/>
                </a:solidFill>
                <a:ea typeface="MS PGothic" charset="-128"/>
                <a:cs typeface="+mn-cs"/>
              </a:rPr>
              <a:t>(</a:t>
            </a:r>
            <a:r>
              <a:rPr lang="it-IT" sz="2400" dirty="0" err="1" smtClean="0">
                <a:solidFill>
                  <a:schemeClr val="tx2"/>
                </a:solidFill>
                <a:ea typeface="MS PGothic" charset="-128"/>
                <a:cs typeface="+mn-cs"/>
              </a:rPr>
              <a:t>ii</a:t>
            </a:r>
            <a:r>
              <a:rPr lang="it-IT" sz="2400" dirty="0" smtClean="0">
                <a:solidFill>
                  <a:schemeClr val="tx2"/>
                </a:solidFill>
                <a:ea typeface="MS PGothic" charset="-128"/>
                <a:cs typeface="+mn-cs"/>
              </a:rPr>
              <a:t>) sulla metodologia per la ripartizione del finanziamento pubblico tra attività economiche e non economiche afferenti alla medesima infrastruttura</a:t>
            </a:r>
          </a:p>
        </p:txBody>
      </p:sp>
    </p:spTree>
    <p:extLst>
      <p:ext uri="{BB962C8B-B14F-4D97-AF65-F5344CB8AC3E}">
        <p14:creationId xmlns:p14="http://schemas.microsoft.com/office/powerpoint/2010/main" xmlns="" val="2602415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97696" y="1124744"/>
            <a:ext cx="8740080" cy="44135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sz="2400" dirty="0"/>
              <a:t>La </a:t>
            </a:r>
            <a:r>
              <a:rPr lang="it-IT" sz="2400" dirty="0" smtClean="0"/>
              <a:t>disciplina sugli aiuti di </a:t>
            </a:r>
            <a:r>
              <a:rPr lang="it-IT" sz="2400" dirty="0"/>
              <a:t>Stato è </a:t>
            </a:r>
            <a:r>
              <a:rPr lang="it-IT" sz="2400" dirty="0" smtClean="0"/>
              <a:t>il </a:t>
            </a:r>
            <a:r>
              <a:rPr lang="it-IT" sz="2400" dirty="0"/>
              <a:t>termine </a:t>
            </a:r>
            <a:r>
              <a:rPr lang="it-IT" sz="2400" dirty="0" smtClean="0"/>
              <a:t>con cui si indica </a:t>
            </a:r>
            <a:r>
              <a:rPr lang="it-IT" sz="2400" dirty="0"/>
              <a:t>il </a:t>
            </a:r>
            <a:r>
              <a:rPr lang="it-IT" sz="2400" b="1" u="sng" dirty="0"/>
              <a:t>divieto</a:t>
            </a:r>
            <a:r>
              <a:rPr lang="it-IT" sz="2400" dirty="0"/>
              <a:t> </a:t>
            </a:r>
            <a:r>
              <a:rPr lang="it-IT" sz="2400" dirty="0" smtClean="0"/>
              <a:t>- previsto </a:t>
            </a:r>
            <a:r>
              <a:rPr lang="it-IT" sz="2400" dirty="0"/>
              <a:t>nel T</a:t>
            </a:r>
            <a:r>
              <a:rPr lang="it-IT" sz="2400" dirty="0" smtClean="0"/>
              <a:t>rattato - agli </a:t>
            </a:r>
            <a:r>
              <a:rPr lang="it-IT" sz="2400" dirty="0"/>
              <a:t>Stati membri di fornire sovvenzioni alle imprese che minacciano di distorcere la concorrenza nell’Unione Europea</a:t>
            </a:r>
            <a:endParaRPr lang="it-IT" altLang="it-IT" sz="2400" dirty="0" smtClean="0"/>
          </a:p>
          <a:p>
            <a:pPr algn="just" eaLnBrk="1" hangingPunct="1">
              <a:lnSpc>
                <a:spcPct val="90000"/>
              </a:lnSpc>
              <a:spcBef>
                <a:spcPct val="0"/>
              </a:spcBef>
              <a:buClr>
                <a:srgbClr val="FF8000"/>
              </a:buClr>
              <a:buFontTx/>
              <a:buNone/>
            </a:pPr>
            <a:endParaRPr lang="it-IT" altLang="it-IT" sz="2400" dirty="0" smtClean="0"/>
          </a:p>
          <a:p>
            <a:pPr algn="just">
              <a:lnSpc>
                <a:spcPct val="90000"/>
              </a:lnSpc>
              <a:spcBef>
                <a:spcPct val="0"/>
              </a:spcBef>
              <a:buClr>
                <a:srgbClr val="FF8000"/>
              </a:buClr>
              <a:buNone/>
            </a:pPr>
            <a:r>
              <a:rPr lang="it-IT" sz="2400" dirty="0"/>
              <a:t>L’esatta definizione degli aiuti di Stato è ricavabile dall’articolo 107, paragrafo 1 del Trattato sul funzionamento dell’Unione Europea (TFUE)</a:t>
            </a:r>
            <a:endParaRPr lang="it-IT" altLang="it-IT" sz="2400" dirty="0" smtClean="0"/>
          </a:p>
          <a:p>
            <a:pPr algn="just" eaLnBrk="1" hangingPunct="1">
              <a:lnSpc>
                <a:spcPct val="90000"/>
              </a:lnSpc>
              <a:spcBef>
                <a:spcPct val="0"/>
              </a:spcBef>
              <a:buClr>
                <a:srgbClr val="FF8000"/>
              </a:buClr>
              <a:buFontTx/>
              <a:buNone/>
            </a:pPr>
            <a:endParaRPr lang="it-IT" altLang="it-IT" sz="2400" dirty="0" smtClean="0"/>
          </a:p>
          <a:p>
            <a:pPr algn="just" eaLnBrk="1" hangingPunct="1">
              <a:lnSpc>
                <a:spcPct val="90000"/>
              </a:lnSpc>
              <a:spcBef>
                <a:spcPct val="0"/>
              </a:spcBef>
              <a:buClr>
                <a:srgbClr val="FF8000"/>
              </a:buClr>
              <a:buFontTx/>
              <a:buNone/>
            </a:pPr>
            <a:r>
              <a:rPr lang="it-IT" altLang="it-IT" sz="2400" dirty="0" smtClean="0"/>
              <a:t>L’adesione </a:t>
            </a:r>
            <a:r>
              <a:rPr lang="it-IT" altLang="it-IT" sz="2400" dirty="0"/>
              <a:t>al TFUE comporta una limitazione alla sovranità dello SM che </a:t>
            </a:r>
            <a:r>
              <a:rPr lang="it-IT" altLang="it-IT" sz="2400" u="sng" dirty="0"/>
              <a:t>restringe il margine di manovra in ambito di politica economica quando l’intervento pubblico è in grado di alterare i meccanismi concorrenziali </a:t>
            </a:r>
            <a:r>
              <a:rPr lang="it-IT" altLang="it-IT" sz="2400" u="sng" dirty="0" smtClean="0"/>
              <a:t>del </a:t>
            </a:r>
            <a:r>
              <a:rPr lang="it-IT" altLang="it-IT" sz="2400" u="sng" dirty="0"/>
              <a:t>mercato </a:t>
            </a:r>
            <a:r>
              <a:rPr lang="it-IT" altLang="it-IT" sz="2400" u="sng" dirty="0" smtClean="0"/>
              <a:t>unico</a:t>
            </a:r>
            <a:endParaRPr lang="it-IT" altLang="it-IT" sz="2400" u="sng" dirty="0"/>
          </a:p>
        </p:txBody>
      </p:sp>
      <p:sp>
        <p:nvSpPr>
          <p:cNvPr id="4" name="Rectangle 8"/>
          <p:cNvSpPr>
            <a:spLocks noChangeArrowheads="1"/>
          </p:cNvSpPr>
          <p:nvPr/>
        </p:nvSpPr>
        <p:spPr bwMode="auto">
          <a:xfrm>
            <a:off x="197696" y="140603"/>
            <a:ext cx="8622776"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a:t>La nozione di aiuti di Stato</a:t>
            </a:r>
            <a:r>
              <a:rPr lang="it-IT" altLang="it-IT" sz="2400" b="1" dirty="0"/>
              <a:t>: concetto e inquadramento giuridico</a:t>
            </a:r>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500042"/>
            <a:ext cx="8358246"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Elementi essenziali di attenzione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285720" y="1571612"/>
            <a:ext cx="8643998" cy="3429144"/>
          </a:xfrm>
          <a:prstGeom prst="rect">
            <a:avLst/>
          </a:prstGeom>
        </p:spPr>
        <p:txBody>
          <a:bodyPr vert="horz" wrap="square" lIns="0" tIns="12700" rIns="0" bIns="0" rtlCol="0">
            <a:spAutoFit/>
          </a:bodyPr>
          <a:lstStyle/>
          <a:p>
            <a:pPr marR="5080" algn="just">
              <a:lnSpc>
                <a:spcPct val="100000"/>
              </a:lnSpc>
              <a:spcBef>
                <a:spcPts val="0"/>
              </a:spcBef>
              <a:spcAft>
                <a:spcPts val="1200"/>
              </a:spcAft>
              <a:buClr>
                <a:srgbClr val="000066"/>
              </a:buClr>
              <a:buSzPct val="104166"/>
              <a:buFont typeface="Arial"/>
              <a:buChar char="•"/>
              <a:tabLst>
                <a:tab pos="548640" algn="l"/>
                <a:tab pos="549275" algn="l"/>
              </a:tabLst>
            </a:pPr>
            <a:r>
              <a:rPr lang="it-IT" sz="2400" dirty="0" smtClean="0">
                <a:solidFill>
                  <a:schemeClr val="tx2"/>
                </a:solidFill>
                <a:ea typeface="MS PGothic" charset="-128"/>
                <a:cs typeface="+mn-cs"/>
              </a:rPr>
              <a:t> Il finanziamento pubblico di infrastrutture: da «misure  generali di intervento pubblico» a misure oggetto del  controllo sugli aiuti di Stato</a:t>
            </a:r>
          </a:p>
          <a:p>
            <a:pPr algn="just">
              <a:lnSpc>
                <a:spcPct val="100000"/>
              </a:lnSpc>
              <a:spcBef>
                <a:spcPts val="0"/>
              </a:spcBef>
              <a:spcAft>
                <a:spcPts val="1200"/>
              </a:spcAft>
              <a:buClr>
                <a:srgbClr val="000066"/>
              </a:buClr>
              <a:buSzPct val="104166"/>
              <a:buFont typeface="Arial"/>
              <a:buChar char="•"/>
              <a:tabLst>
                <a:tab pos="548640" algn="l"/>
                <a:tab pos="549275" algn="l"/>
              </a:tabLst>
            </a:pPr>
            <a:r>
              <a:rPr lang="it-IT" sz="2400" dirty="0" smtClean="0">
                <a:solidFill>
                  <a:schemeClr val="tx2"/>
                </a:solidFill>
                <a:ea typeface="MS PGothic" charset="-128"/>
                <a:cs typeface="+mn-cs"/>
              </a:rPr>
              <a:t> Prima della Sentenza della Corte di giustizia del 2000 su </a:t>
            </a:r>
            <a:r>
              <a:rPr lang="it-IT" sz="2400" dirty="0" err="1" smtClean="0">
                <a:solidFill>
                  <a:schemeClr val="tx2"/>
                </a:solidFill>
                <a:ea typeface="MS PGothic" charset="-128"/>
                <a:cs typeface="+mn-cs"/>
              </a:rPr>
              <a:t>Aéroports</a:t>
            </a:r>
            <a:r>
              <a:rPr lang="it-IT" sz="2400" dirty="0" smtClean="0">
                <a:solidFill>
                  <a:schemeClr val="tx2"/>
                </a:solidFill>
                <a:ea typeface="MS PGothic" charset="-128"/>
                <a:cs typeface="+mn-cs"/>
              </a:rPr>
              <a:t> de </a:t>
            </a:r>
            <a:r>
              <a:rPr lang="it-IT" sz="2400" dirty="0" err="1" smtClean="0">
                <a:solidFill>
                  <a:schemeClr val="tx2"/>
                </a:solidFill>
                <a:ea typeface="MS PGothic" charset="-128"/>
                <a:cs typeface="+mn-cs"/>
              </a:rPr>
              <a:t>Paris</a:t>
            </a:r>
            <a:r>
              <a:rPr lang="it-IT" sz="2400" dirty="0" smtClean="0">
                <a:solidFill>
                  <a:schemeClr val="tx2"/>
                </a:solidFill>
                <a:ea typeface="MS PGothic" charset="-128"/>
                <a:cs typeface="+mn-cs"/>
              </a:rPr>
              <a:t> (T-128/98): legittimo affidamento</a:t>
            </a:r>
          </a:p>
          <a:p>
            <a:pPr marR="173990" algn="just">
              <a:lnSpc>
                <a:spcPct val="100000"/>
              </a:lnSpc>
              <a:spcBef>
                <a:spcPts val="0"/>
              </a:spcBef>
              <a:spcAft>
                <a:spcPts val="1200"/>
              </a:spcAft>
              <a:buClr>
                <a:srgbClr val="000066"/>
              </a:buClr>
              <a:buSzPct val="104166"/>
              <a:buFont typeface="Arial"/>
              <a:buChar char="•"/>
              <a:tabLst>
                <a:tab pos="548640" algn="l"/>
                <a:tab pos="549275" algn="l"/>
              </a:tabLst>
            </a:pPr>
            <a:r>
              <a:rPr lang="it-IT" sz="2400" dirty="0" smtClean="0">
                <a:solidFill>
                  <a:schemeClr val="tx2"/>
                </a:solidFill>
                <a:ea typeface="MS PGothic" charset="-128"/>
                <a:cs typeface="+mn-cs"/>
              </a:rPr>
              <a:t> Incertezza giuridica a seguito delle sentenze del 2011 e 2012 per l’aeroporto di Lipsia/Halle (C-288/11)</a:t>
            </a:r>
          </a:p>
          <a:p>
            <a:pPr algn="just">
              <a:lnSpc>
                <a:spcPct val="100000"/>
              </a:lnSpc>
              <a:spcBef>
                <a:spcPts val="0"/>
              </a:spcBef>
              <a:spcAft>
                <a:spcPts val="1200"/>
              </a:spcAft>
              <a:buClr>
                <a:srgbClr val="000066"/>
              </a:buClr>
              <a:buSzPct val="104166"/>
              <a:buFont typeface="Arial"/>
              <a:buChar char="•"/>
              <a:tabLst>
                <a:tab pos="548640" algn="l"/>
                <a:tab pos="549275" algn="l"/>
              </a:tabLst>
            </a:pPr>
            <a:r>
              <a:rPr lang="it-IT" sz="2400" dirty="0" smtClean="0">
                <a:solidFill>
                  <a:schemeClr val="tx2"/>
                </a:solidFill>
                <a:ea typeface="MS PGothic" charset="-128"/>
                <a:cs typeface="+mn-cs"/>
              </a:rPr>
              <a:t> Necessità di chiarimenti specifici</a:t>
            </a:r>
            <a:endParaRPr lang="it-IT" sz="2400" dirty="0">
              <a:solidFill>
                <a:schemeClr val="tx2"/>
              </a:solidFill>
              <a:ea typeface="MS PGothic" charset="-128"/>
              <a:cs typeface="+mn-cs"/>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85720" y="1571612"/>
            <a:ext cx="8572560" cy="3994812"/>
          </a:xfrm>
          <a:prstGeom prst="rect">
            <a:avLst/>
          </a:prstGeom>
        </p:spPr>
        <p:txBody>
          <a:bodyPr vert="horz" wrap="square" lIns="0" tIns="10795" rIns="0" bIns="0" rtlCol="0">
            <a:spAutoFit/>
          </a:bodyPr>
          <a:lstStyle/>
          <a:p>
            <a:pPr marL="355600" marR="5080" indent="-343535" algn="just">
              <a:lnSpc>
                <a:spcPct val="100400"/>
              </a:lnSpc>
              <a:spcBef>
                <a:spcPts val="85"/>
              </a:spcBef>
              <a:buClr>
                <a:srgbClr val="000066"/>
              </a:buClr>
              <a:buSzPct val="104166"/>
              <a:buFont typeface="Arial"/>
              <a:buChar char="•"/>
              <a:tabLst>
                <a:tab pos="356235" algn="l"/>
              </a:tabLst>
            </a:pPr>
            <a:r>
              <a:rPr sz="2400" b="1" spc="-10" dirty="0">
                <a:latin typeface="+mn-lt"/>
                <a:cs typeface="Calibri"/>
              </a:rPr>
              <a:t>Promuovere </a:t>
            </a:r>
            <a:r>
              <a:rPr sz="2400" b="1" spc="-5" dirty="0">
                <a:latin typeface="+mn-lt"/>
                <a:cs typeface="Calibri"/>
              </a:rPr>
              <a:t>gli </a:t>
            </a:r>
            <a:r>
              <a:rPr sz="2400" b="1" spc="-10" dirty="0">
                <a:latin typeface="+mn-lt"/>
                <a:cs typeface="Calibri"/>
              </a:rPr>
              <a:t>investimenti </a:t>
            </a:r>
            <a:r>
              <a:rPr sz="2400" b="1" dirty="0">
                <a:latin typeface="+mn-lt"/>
                <a:cs typeface="Calibri"/>
              </a:rPr>
              <a:t>nelle </a:t>
            </a:r>
            <a:r>
              <a:rPr sz="2400" b="1" spc="-15" dirty="0">
                <a:latin typeface="+mn-lt"/>
                <a:cs typeface="Calibri"/>
              </a:rPr>
              <a:t>infrastrutture </a:t>
            </a:r>
            <a:r>
              <a:rPr sz="2400" dirty="0">
                <a:latin typeface="+mn-lt"/>
                <a:cs typeface="Calibri"/>
              </a:rPr>
              <a:t>al </a:t>
            </a:r>
            <a:r>
              <a:rPr sz="2400" spc="-5" dirty="0">
                <a:latin typeface="+mn-lt"/>
                <a:cs typeface="Calibri"/>
              </a:rPr>
              <a:t>fine di  </a:t>
            </a:r>
            <a:r>
              <a:rPr sz="2400" spc="-10" dirty="0">
                <a:latin typeface="+mn-lt"/>
                <a:cs typeface="Calibri"/>
              </a:rPr>
              <a:t>stimolare </a:t>
            </a:r>
            <a:r>
              <a:rPr sz="2400" dirty="0">
                <a:latin typeface="+mn-lt"/>
                <a:cs typeface="Calibri"/>
              </a:rPr>
              <a:t>la </a:t>
            </a:r>
            <a:r>
              <a:rPr sz="2400" spc="-10" dirty="0">
                <a:latin typeface="+mn-lt"/>
                <a:cs typeface="Calibri"/>
              </a:rPr>
              <a:t>crescita </a:t>
            </a:r>
            <a:r>
              <a:rPr sz="2400" dirty="0">
                <a:latin typeface="+mn-lt"/>
                <a:cs typeface="Calibri"/>
              </a:rPr>
              <a:t>e la </a:t>
            </a:r>
            <a:r>
              <a:rPr sz="2400" spc="-5" dirty="0">
                <a:latin typeface="+mn-lt"/>
                <a:cs typeface="Calibri"/>
              </a:rPr>
              <a:t>creazione di </a:t>
            </a:r>
            <a:r>
              <a:rPr sz="2400" spc="-10" dirty="0">
                <a:latin typeface="+mn-lt"/>
                <a:cs typeface="Calibri"/>
              </a:rPr>
              <a:t>posti </a:t>
            </a:r>
            <a:r>
              <a:rPr sz="2400" spc="-5" dirty="0">
                <a:latin typeface="+mn-lt"/>
                <a:cs typeface="Calibri"/>
              </a:rPr>
              <a:t>di </a:t>
            </a:r>
            <a:r>
              <a:rPr sz="2400" spc="-20">
                <a:latin typeface="+mn-lt"/>
                <a:cs typeface="Calibri"/>
              </a:rPr>
              <a:t>lavoro </a:t>
            </a:r>
            <a:r>
              <a:rPr sz="2400" spc="-50" smtClean="0">
                <a:latin typeface="+mn-lt"/>
                <a:cs typeface="Calibri"/>
              </a:rPr>
              <a:t>(</a:t>
            </a:r>
            <a:r>
              <a:rPr sz="2400" spc="-5" smtClean="0">
                <a:latin typeface="+mn-lt"/>
                <a:cs typeface="Calibri"/>
              </a:rPr>
              <a:t>199</a:t>
            </a:r>
            <a:r>
              <a:rPr sz="2400" spc="-210" smtClean="0">
                <a:latin typeface="+mn-lt"/>
                <a:cs typeface="Calibri"/>
              </a:rPr>
              <a:t> </a:t>
            </a:r>
            <a:r>
              <a:rPr sz="2400" spc="-10" dirty="0">
                <a:latin typeface="+mn-lt"/>
                <a:cs typeface="Calibri"/>
              </a:rPr>
              <a:t>NOA)</a:t>
            </a:r>
            <a:endParaRPr sz="2400">
              <a:latin typeface="+mn-lt"/>
              <a:cs typeface="Calibri"/>
            </a:endParaRPr>
          </a:p>
          <a:p>
            <a:pPr marL="355600" indent="-343535" algn="just">
              <a:lnSpc>
                <a:spcPct val="100000"/>
              </a:lnSpc>
              <a:spcBef>
                <a:spcPts val="940"/>
              </a:spcBef>
              <a:spcAft>
                <a:spcPts val="1200"/>
              </a:spcAft>
              <a:buClr>
                <a:srgbClr val="000066"/>
              </a:buClr>
              <a:buSzPct val="104166"/>
              <a:buFont typeface="Arial"/>
              <a:buChar char="•"/>
              <a:tabLst>
                <a:tab pos="356235" algn="l"/>
              </a:tabLst>
            </a:pPr>
            <a:r>
              <a:rPr sz="2400" dirty="0">
                <a:latin typeface="+mn-lt"/>
                <a:cs typeface="Calibri"/>
              </a:rPr>
              <a:t>Qual è il </a:t>
            </a:r>
            <a:r>
              <a:rPr sz="2400" spc="-10" dirty="0">
                <a:latin typeface="+mn-lt"/>
                <a:cs typeface="Calibri"/>
              </a:rPr>
              <a:t>contributo </a:t>
            </a:r>
            <a:r>
              <a:rPr sz="2400" spc="-5" dirty="0">
                <a:latin typeface="+mn-lt"/>
                <a:cs typeface="Calibri"/>
              </a:rPr>
              <a:t>della </a:t>
            </a:r>
            <a:r>
              <a:rPr sz="2400" spc="-10" dirty="0">
                <a:latin typeface="+mn-lt"/>
                <a:cs typeface="Calibri"/>
              </a:rPr>
              <a:t>politica </a:t>
            </a:r>
            <a:r>
              <a:rPr sz="2400" spc="-5" dirty="0">
                <a:latin typeface="+mn-lt"/>
                <a:cs typeface="Calibri"/>
              </a:rPr>
              <a:t>sugli </a:t>
            </a:r>
            <a:r>
              <a:rPr sz="2400" dirty="0">
                <a:latin typeface="+mn-lt"/>
                <a:cs typeface="Calibri"/>
              </a:rPr>
              <a:t>aiuti </a:t>
            </a:r>
            <a:r>
              <a:rPr sz="2400" spc="-5" dirty="0">
                <a:latin typeface="+mn-lt"/>
                <a:cs typeface="Calibri"/>
              </a:rPr>
              <a:t>di</a:t>
            </a:r>
            <a:r>
              <a:rPr sz="2400" spc="-120" dirty="0">
                <a:latin typeface="+mn-lt"/>
                <a:cs typeface="Calibri"/>
              </a:rPr>
              <a:t> </a:t>
            </a:r>
            <a:r>
              <a:rPr sz="2400" spc="-20" dirty="0">
                <a:latin typeface="+mn-lt"/>
                <a:cs typeface="Calibri"/>
              </a:rPr>
              <a:t>Stato?</a:t>
            </a:r>
            <a:endParaRPr sz="2400">
              <a:latin typeface="+mn-lt"/>
              <a:cs typeface="Calibri"/>
            </a:endParaRPr>
          </a:p>
          <a:p>
            <a:pPr marL="732155" marR="537845" lvl="1" indent="-360045" algn="just">
              <a:lnSpc>
                <a:spcPts val="2880"/>
              </a:lnSpc>
              <a:spcBef>
                <a:spcPts val="695"/>
              </a:spcBef>
              <a:spcAft>
                <a:spcPts val="1200"/>
              </a:spcAft>
              <a:buSzPct val="118750"/>
              <a:buFont typeface="Arial"/>
              <a:buChar char="-"/>
              <a:tabLst>
                <a:tab pos="732790" algn="l"/>
              </a:tabLst>
            </a:pPr>
            <a:r>
              <a:rPr sz="2400" b="1" spc="-20" dirty="0">
                <a:latin typeface="+mn-lt"/>
                <a:cs typeface="Calibri"/>
              </a:rPr>
              <a:t>Evitare </a:t>
            </a:r>
            <a:r>
              <a:rPr sz="2400" b="1" spc="-15" dirty="0">
                <a:latin typeface="+mn-lt"/>
                <a:cs typeface="Calibri"/>
              </a:rPr>
              <a:t>effetti </a:t>
            </a:r>
            <a:r>
              <a:rPr sz="2400" b="1" spc="-10" dirty="0">
                <a:latin typeface="+mn-lt"/>
                <a:cs typeface="Calibri"/>
              </a:rPr>
              <a:t>negativi </a:t>
            </a:r>
            <a:r>
              <a:rPr sz="2400" spc="-5" dirty="0">
                <a:latin typeface="+mn-lt"/>
                <a:cs typeface="Calibri"/>
              </a:rPr>
              <a:t>su </a:t>
            </a:r>
            <a:r>
              <a:rPr sz="2400" spc="-20" dirty="0">
                <a:latin typeface="+mn-lt"/>
                <a:cs typeface="Calibri"/>
              </a:rPr>
              <a:t>progetti </a:t>
            </a:r>
            <a:r>
              <a:rPr sz="2400" spc="-15" dirty="0">
                <a:latin typeface="+mn-lt"/>
                <a:cs typeface="Calibri"/>
              </a:rPr>
              <a:t>concorrenti </a:t>
            </a:r>
            <a:r>
              <a:rPr sz="2400">
                <a:latin typeface="+mn-lt"/>
                <a:cs typeface="Calibri"/>
              </a:rPr>
              <a:t>e </a:t>
            </a:r>
            <a:r>
              <a:rPr sz="2400" spc="-5" smtClean="0">
                <a:latin typeface="+mn-lt"/>
                <a:cs typeface="Calibri"/>
              </a:rPr>
              <a:t>su</a:t>
            </a:r>
            <a:r>
              <a:rPr lang="it-IT" sz="2400" spc="-5" dirty="0" smtClean="0">
                <a:latin typeface="+mn-lt"/>
                <a:cs typeface="Calibri"/>
              </a:rPr>
              <a:t> i</a:t>
            </a:r>
            <a:r>
              <a:rPr sz="2400" spc="-15" smtClean="0">
                <a:latin typeface="+mn-lt"/>
                <a:cs typeface="Calibri"/>
              </a:rPr>
              <a:t>nfrastrutture</a:t>
            </a:r>
            <a:r>
              <a:rPr sz="2400" spc="-25" smtClean="0">
                <a:latin typeface="+mn-lt"/>
                <a:cs typeface="Calibri"/>
              </a:rPr>
              <a:t> </a:t>
            </a:r>
            <a:r>
              <a:rPr sz="2400" spc="-10" dirty="0">
                <a:latin typeface="+mn-lt"/>
                <a:cs typeface="Calibri"/>
              </a:rPr>
              <a:t>esistenti</a:t>
            </a:r>
            <a:endParaRPr sz="2400">
              <a:latin typeface="+mn-lt"/>
              <a:cs typeface="Calibri"/>
            </a:endParaRPr>
          </a:p>
          <a:p>
            <a:pPr marL="732155" lvl="1" indent="-360680" algn="just">
              <a:lnSpc>
                <a:spcPts val="2830"/>
              </a:lnSpc>
              <a:spcAft>
                <a:spcPts val="1200"/>
              </a:spcAft>
              <a:buSzPct val="118750"/>
              <a:buFont typeface="Arial"/>
              <a:buChar char="-"/>
              <a:tabLst>
                <a:tab pos="732790" algn="l"/>
              </a:tabLst>
            </a:pPr>
            <a:r>
              <a:rPr sz="2400" b="1" spc="-20" dirty="0">
                <a:latin typeface="+mn-lt"/>
                <a:cs typeface="Calibri"/>
              </a:rPr>
              <a:t>Evitare </a:t>
            </a:r>
            <a:r>
              <a:rPr sz="2400" b="1" spc="-5" dirty="0">
                <a:latin typeface="+mn-lt"/>
                <a:cs typeface="Calibri"/>
              </a:rPr>
              <a:t>sovracompensazioni </a:t>
            </a:r>
            <a:r>
              <a:rPr sz="2400" spc="-5" dirty="0">
                <a:latin typeface="+mn-lt"/>
                <a:cs typeface="Calibri"/>
              </a:rPr>
              <a:t>(analisi del </a:t>
            </a:r>
            <a:r>
              <a:rPr sz="2400" spc="-10">
                <a:latin typeface="+mn-lt"/>
                <a:cs typeface="Calibri"/>
              </a:rPr>
              <a:t>deficit</a:t>
            </a:r>
            <a:r>
              <a:rPr sz="2400" spc="-95">
                <a:latin typeface="+mn-lt"/>
                <a:cs typeface="Calibri"/>
              </a:rPr>
              <a:t> </a:t>
            </a:r>
            <a:r>
              <a:rPr sz="2400" spc="-5" smtClean="0">
                <a:latin typeface="+mn-lt"/>
                <a:cs typeface="Calibri"/>
              </a:rPr>
              <a:t>di</a:t>
            </a:r>
            <a:r>
              <a:rPr lang="it-IT" sz="2400" spc="-5" dirty="0" smtClean="0">
                <a:latin typeface="+mn-lt"/>
                <a:cs typeface="Calibri"/>
              </a:rPr>
              <a:t> </a:t>
            </a:r>
            <a:r>
              <a:rPr sz="2400" spc="-10" smtClean="0">
                <a:latin typeface="+mn-lt"/>
                <a:cs typeface="Calibri"/>
              </a:rPr>
              <a:t>finanziamento</a:t>
            </a:r>
            <a:r>
              <a:rPr sz="2400" spc="-10" dirty="0">
                <a:latin typeface="+mn-lt"/>
                <a:cs typeface="Calibri"/>
              </a:rPr>
              <a:t>)</a:t>
            </a:r>
            <a:endParaRPr sz="2400">
              <a:latin typeface="+mn-lt"/>
              <a:cs typeface="Calibri"/>
            </a:endParaRPr>
          </a:p>
          <a:p>
            <a:pPr marL="732155" lvl="1" indent="-360680" algn="just">
              <a:lnSpc>
                <a:spcPts val="3195"/>
              </a:lnSpc>
              <a:spcAft>
                <a:spcPts val="1200"/>
              </a:spcAft>
              <a:buSzPct val="118750"/>
              <a:buFont typeface="Arial"/>
              <a:buChar char="-"/>
              <a:tabLst>
                <a:tab pos="732790" algn="l"/>
              </a:tabLst>
            </a:pPr>
            <a:r>
              <a:rPr sz="2400" b="1" spc="-15" dirty="0">
                <a:latin typeface="+mn-lt"/>
                <a:cs typeface="Calibri"/>
              </a:rPr>
              <a:t>Garantire </a:t>
            </a:r>
            <a:r>
              <a:rPr sz="2400" b="1" spc="-25" dirty="0">
                <a:latin typeface="+mn-lt"/>
                <a:cs typeface="Calibri"/>
              </a:rPr>
              <a:t>l’accesso</a:t>
            </a:r>
            <a:r>
              <a:rPr sz="2400" spc="-25" dirty="0">
                <a:latin typeface="+mn-lt"/>
                <a:cs typeface="Calibri"/>
              </a:rPr>
              <a:t> </a:t>
            </a:r>
            <a:r>
              <a:rPr sz="2400" spc="-10" dirty="0">
                <a:latin typeface="+mn-lt"/>
                <a:cs typeface="Calibri"/>
              </a:rPr>
              <a:t>all’infrastruttura </a:t>
            </a:r>
            <a:r>
              <a:rPr sz="2400" dirty="0">
                <a:latin typeface="+mn-lt"/>
                <a:cs typeface="Calibri"/>
              </a:rPr>
              <a:t>a </a:t>
            </a:r>
            <a:r>
              <a:rPr sz="2400" spc="-5" dirty="0">
                <a:latin typeface="+mn-lt"/>
                <a:cs typeface="Calibri"/>
              </a:rPr>
              <a:t>più</a:t>
            </a:r>
            <a:r>
              <a:rPr sz="2400" spc="-50" dirty="0">
                <a:latin typeface="+mn-lt"/>
                <a:cs typeface="Calibri"/>
              </a:rPr>
              <a:t> </a:t>
            </a:r>
            <a:r>
              <a:rPr sz="2400" spc="-15" dirty="0">
                <a:latin typeface="+mn-lt"/>
                <a:cs typeface="Calibri"/>
              </a:rPr>
              <a:t>utilizzatori</a:t>
            </a:r>
            <a:endParaRPr sz="2400">
              <a:latin typeface="+mn-lt"/>
              <a:cs typeface="Calibri"/>
            </a:endParaRPr>
          </a:p>
        </p:txBody>
      </p:sp>
      <p:sp>
        <p:nvSpPr>
          <p:cNvPr id="3" name="object 3"/>
          <p:cNvSpPr txBox="1">
            <a:spLocks noGrp="1"/>
          </p:cNvSpPr>
          <p:nvPr>
            <p:ph type="title"/>
          </p:nvPr>
        </p:nvSpPr>
        <p:spPr>
          <a:xfrm>
            <a:off x="285720" y="500042"/>
            <a:ext cx="850112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Contesto politico più generale</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85720" y="1573784"/>
            <a:ext cx="8501122" cy="4767331"/>
          </a:xfrm>
          <a:prstGeom prst="rect">
            <a:avLst/>
          </a:prstGeom>
        </p:spPr>
        <p:txBody>
          <a:bodyPr vert="horz" wrap="square" lIns="0" tIns="12065" rIns="0" bIns="0" rtlCol="0">
            <a:spAutoFit/>
          </a:bodyPr>
          <a:lstStyle/>
          <a:p>
            <a:pPr marL="12700">
              <a:lnSpc>
                <a:spcPct val="100000"/>
              </a:lnSpc>
              <a:spcBef>
                <a:spcPts val="1720"/>
              </a:spcBef>
              <a:spcAft>
                <a:spcPts val="600"/>
              </a:spcAft>
            </a:pPr>
            <a:r>
              <a:rPr sz="2400" spc="-10" smtClean="0">
                <a:latin typeface="+mn-lt"/>
                <a:cs typeface="Calibri"/>
              </a:rPr>
              <a:t>Iniziative </a:t>
            </a:r>
            <a:r>
              <a:rPr sz="2400" smtClean="0">
                <a:latin typeface="+mn-lt"/>
                <a:cs typeface="Calibri"/>
              </a:rPr>
              <a:t>a </a:t>
            </a:r>
            <a:r>
              <a:rPr sz="2400" spc="-15" dirty="0">
                <a:latin typeface="+mn-lt"/>
                <a:cs typeface="Calibri"/>
              </a:rPr>
              <a:t>diversi </a:t>
            </a:r>
            <a:r>
              <a:rPr sz="2400" spc="-5" dirty="0">
                <a:latin typeface="+mn-lt"/>
                <a:cs typeface="Calibri"/>
              </a:rPr>
              <a:t>livelli</a:t>
            </a:r>
            <a:r>
              <a:rPr sz="2400" spc="-70" dirty="0">
                <a:latin typeface="+mn-lt"/>
                <a:cs typeface="Calibri"/>
              </a:rPr>
              <a:t> </a:t>
            </a:r>
            <a:r>
              <a:rPr sz="2400" spc="-5" dirty="0">
                <a:latin typeface="+mn-lt"/>
                <a:cs typeface="Calibri"/>
              </a:rPr>
              <a:t>(SAM):</a:t>
            </a:r>
            <a:endParaRPr sz="2400">
              <a:latin typeface="+mn-lt"/>
              <a:cs typeface="Calibri"/>
            </a:endParaRPr>
          </a:p>
          <a:p>
            <a:pPr marL="817244" indent="-538480">
              <a:lnSpc>
                <a:spcPts val="3140"/>
              </a:lnSpc>
              <a:spcBef>
                <a:spcPts val="535"/>
              </a:spcBef>
              <a:spcAft>
                <a:spcPts val="600"/>
              </a:spcAft>
              <a:buSzPct val="118750"/>
              <a:buFont typeface="Arial"/>
              <a:buChar char="-"/>
              <a:tabLst>
                <a:tab pos="817244" algn="l"/>
                <a:tab pos="817880" algn="l"/>
                <a:tab pos="1228725" algn="l"/>
              </a:tabLst>
            </a:pPr>
            <a:r>
              <a:rPr sz="2400" spc="-5" dirty="0">
                <a:latin typeface="+mn-lt"/>
                <a:cs typeface="Calibri"/>
              </a:rPr>
              <a:t>1</a:t>
            </a:r>
            <a:r>
              <a:rPr sz="2400" spc="-5" dirty="0">
                <a:latin typeface="+mn-lt"/>
                <a:cs typeface="Arial"/>
              </a:rPr>
              <a:t>°	</a:t>
            </a:r>
            <a:r>
              <a:rPr sz="2400" dirty="0">
                <a:latin typeface="+mn-lt"/>
                <a:cs typeface="Calibri"/>
              </a:rPr>
              <a:t>griglie </a:t>
            </a:r>
            <a:r>
              <a:rPr sz="2400" spc="-5" dirty="0">
                <a:latin typeface="+mn-lt"/>
                <a:cs typeface="Calibri"/>
              </a:rPr>
              <a:t>di </a:t>
            </a:r>
            <a:r>
              <a:rPr sz="2400" dirty="0">
                <a:latin typeface="+mn-lt"/>
                <a:cs typeface="Calibri"/>
              </a:rPr>
              <a:t>analisi </a:t>
            </a:r>
            <a:r>
              <a:rPr sz="2400" spc="-5" dirty="0">
                <a:latin typeface="+mn-lt"/>
                <a:cs typeface="Calibri"/>
              </a:rPr>
              <a:t>per </a:t>
            </a:r>
            <a:r>
              <a:rPr sz="2400" dirty="0">
                <a:latin typeface="+mn-lt"/>
                <a:cs typeface="Calibri"/>
              </a:rPr>
              <a:t>le </a:t>
            </a:r>
            <a:r>
              <a:rPr sz="2400" spc="-15" dirty="0">
                <a:latin typeface="+mn-lt"/>
                <a:cs typeface="Calibri"/>
              </a:rPr>
              <a:t>infrastrutture</a:t>
            </a:r>
            <a:r>
              <a:rPr sz="2400" spc="-95" dirty="0">
                <a:latin typeface="+mn-lt"/>
                <a:cs typeface="Calibri"/>
              </a:rPr>
              <a:t> </a:t>
            </a:r>
            <a:r>
              <a:rPr sz="2400" spc="-5" dirty="0">
                <a:latin typeface="+mn-lt"/>
                <a:cs typeface="Calibri"/>
              </a:rPr>
              <a:t>(2012)</a:t>
            </a:r>
            <a:endParaRPr sz="2400">
              <a:latin typeface="+mn-lt"/>
              <a:cs typeface="Calibri"/>
            </a:endParaRPr>
          </a:p>
          <a:p>
            <a:pPr marL="817244" indent="-538480">
              <a:lnSpc>
                <a:spcPts val="2880"/>
              </a:lnSpc>
              <a:spcAft>
                <a:spcPts val="600"/>
              </a:spcAft>
              <a:buSzPct val="118750"/>
              <a:buFont typeface="Arial"/>
              <a:buChar char="-"/>
              <a:tabLst>
                <a:tab pos="817244" algn="l"/>
                <a:tab pos="817880" algn="l"/>
              </a:tabLst>
            </a:pPr>
            <a:r>
              <a:rPr sz="2400" b="1" spc="-15">
                <a:latin typeface="+mn-lt"/>
                <a:cs typeface="Calibri"/>
              </a:rPr>
              <a:t>Regolamento </a:t>
            </a:r>
            <a:r>
              <a:rPr lang="it-IT" sz="2400" b="1" spc="-10" dirty="0" smtClean="0">
                <a:latin typeface="+mn-lt"/>
                <a:cs typeface="Calibri"/>
              </a:rPr>
              <a:t>g</a:t>
            </a:r>
            <a:r>
              <a:rPr sz="2400" b="1" spc="-10" smtClean="0">
                <a:latin typeface="+mn-lt"/>
                <a:cs typeface="Calibri"/>
              </a:rPr>
              <a:t>enerale </a:t>
            </a:r>
            <a:r>
              <a:rPr sz="2400" b="1">
                <a:latin typeface="+mn-lt"/>
                <a:cs typeface="Calibri"/>
              </a:rPr>
              <a:t>di </a:t>
            </a:r>
            <a:r>
              <a:rPr lang="it-IT" sz="2400" b="1" dirty="0" smtClean="0">
                <a:latin typeface="+mn-lt"/>
                <a:cs typeface="Calibri"/>
              </a:rPr>
              <a:t>e</a:t>
            </a:r>
            <a:r>
              <a:rPr sz="2400" b="1" smtClean="0">
                <a:latin typeface="+mn-lt"/>
                <a:cs typeface="Calibri"/>
              </a:rPr>
              <a:t>senzione</a:t>
            </a:r>
            <a:r>
              <a:rPr lang="it-IT" sz="2400" b="1" dirty="0" smtClean="0">
                <a:latin typeface="+mn-lt"/>
                <a:cs typeface="Calibri"/>
              </a:rPr>
              <a:t> per categoria</a:t>
            </a:r>
            <a:r>
              <a:rPr sz="2400" b="1" smtClean="0">
                <a:latin typeface="+mn-lt"/>
                <a:cs typeface="Calibri"/>
              </a:rPr>
              <a:t> </a:t>
            </a:r>
            <a:r>
              <a:rPr sz="2400" b="1" spc="-15" smtClean="0">
                <a:latin typeface="+mn-lt"/>
                <a:cs typeface="Calibri"/>
              </a:rPr>
              <a:t>(</a:t>
            </a:r>
            <a:r>
              <a:rPr lang="it-IT" sz="2400" b="1" spc="-15" dirty="0" smtClean="0">
                <a:latin typeface="+mn-lt"/>
                <a:cs typeface="Calibri"/>
              </a:rPr>
              <a:t>GBER</a:t>
            </a:r>
            <a:r>
              <a:rPr sz="2400" b="1" spc="-15" smtClean="0">
                <a:latin typeface="+mn-lt"/>
                <a:cs typeface="Calibri"/>
              </a:rPr>
              <a:t> </a:t>
            </a:r>
            <a:r>
              <a:rPr sz="2400" b="1" dirty="0">
                <a:latin typeface="+mn-lt"/>
                <a:cs typeface="Calibri"/>
              </a:rPr>
              <a:t>-</a:t>
            </a:r>
            <a:r>
              <a:rPr sz="2400" b="1" spc="-55" dirty="0">
                <a:latin typeface="+mn-lt"/>
                <a:cs typeface="Calibri"/>
              </a:rPr>
              <a:t> </a:t>
            </a:r>
            <a:r>
              <a:rPr sz="2400" b="1" spc="-10" dirty="0">
                <a:latin typeface="+mn-lt"/>
                <a:cs typeface="Calibri"/>
              </a:rPr>
              <a:t>2014)</a:t>
            </a:r>
            <a:endParaRPr sz="2400">
              <a:latin typeface="+mn-lt"/>
              <a:cs typeface="Calibri"/>
            </a:endParaRPr>
          </a:p>
          <a:p>
            <a:pPr marL="817244" indent="-538480">
              <a:lnSpc>
                <a:spcPts val="2880"/>
              </a:lnSpc>
              <a:spcAft>
                <a:spcPts val="600"/>
              </a:spcAft>
              <a:buSzPct val="118750"/>
              <a:buFont typeface="Arial"/>
              <a:buChar char="-"/>
              <a:tabLst>
                <a:tab pos="817244" algn="l"/>
                <a:tab pos="817880" algn="l"/>
                <a:tab pos="1228725" algn="l"/>
              </a:tabLst>
            </a:pPr>
            <a:r>
              <a:rPr sz="2400" spc="-5" dirty="0">
                <a:latin typeface="+mn-lt"/>
                <a:cs typeface="Calibri"/>
              </a:rPr>
              <a:t>2</a:t>
            </a:r>
            <a:r>
              <a:rPr sz="2400" spc="-5" dirty="0">
                <a:latin typeface="+mn-lt"/>
                <a:cs typeface="Arial"/>
              </a:rPr>
              <a:t>°	</a:t>
            </a:r>
            <a:r>
              <a:rPr sz="2400" dirty="0">
                <a:latin typeface="+mn-lt"/>
                <a:cs typeface="Calibri"/>
              </a:rPr>
              <a:t>griglie </a:t>
            </a:r>
            <a:r>
              <a:rPr sz="2400" spc="-5" dirty="0">
                <a:latin typeface="+mn-lt"/>
                <a:cs typeface="Calibri"/>
              </a:rPr>
              <a:t>di </a:t>
            </a:r>
            <a:r>
              <a:rPr sz="2400" dirty="0">
                <a:latin typeface="+mn-lt"/>
                <a:cs typeface="Calibri"/>
              </a:rPr>
              <a:t>analisi </a:t>
            </a:r>
            <a:r>
              <a:rPr sz="2400" spc="-5" dirty="0">
                <a:latin typeface="+mn-lt"/>
                <a:cs typeface="Calibri"/>
              </a:rPr>
              <a:t>per </a:t>
            </a:r>
            <a:r>
              <a:rPr sz="2400" dirty="0">
                <a:latin typeface="+mn-lt"/>
                <a:cs typeface="Calibri"/>
              </a:rPr>
              <a:t>le </a:t>
            </a:r>
            <a:r>
              <a:rPr sz="2400" spc="-15" dirty="0">
                <a:latin typeface="+mn-lt"/>
                <a:cs typeface="Calibri"/>
              </a:rPr>
              <a:t>infrastrutture</a:t>
            </a:r>
            <a:r>
              <a:rPr sz="2400" spc="-95" dirty="0">
                <a:latin typeface="+mn-lt"/>
                <a:cs typeface="Calibri"/>
              </a:rPr>
              <a:t> </a:t>
            </a:r>
            <a:r>
              <a:rPr sz="2400" spc="-5" dirty="0">
                <a:latin typeface="+mn-lt"/>
                <a:cs typeface="Calibri"/>
              </a:rPr>
              <a:t>(2015)</a:t>
            </a:r>
            <a:endParaRPr sz="2400">
              <a:latin typeface="+mn-lt"/>
              <a:cs typeface="Calibri"/>
            </a:endParaRPr>
          </a:p>
          <a:p>
            <a:pPr marL="817244" marR="260985" indent="-538480">
              <a:lnSpc>
                <a:spcPts val="2880"/>
              </a:lnSpc>
              <a:spcBef>
                <a:spcPts val="265"/>
              </a:spcBef>
              <a:spcAft>
                <a:spcPts val="600"/>
              </a:spcAft>
              <a:buSzPct val="118750"/>
              <a:buFont typeface="Arial"/>
              <a:buChar char="-"/>
              <a:tabLst>
                <a:tab pos="817244" algn="l"/>
                <a:tab pos="817880" algn="l"/>
              </a:tabLst>
            </a:pPr>
            <a:r>
              <a:rPr sz="2400" b="1" spc="-5" dirty="0">
                <a:latin typeface="+mn-lt"/>
                <a:cs typeface="Calibri"/>
              </a:rPr>
              <a:t>Comunicazione </a:t>
            </a:r>
            <a:r>
              <a:rPr sz="2400" b="1" dirty="0">
                <a:latin typeface="+mn-lt"/>
                <a:cs typeface="Calibri"/>
              </a:rPr>
              <a:t>della </a:t>
            </a:r>
            <a:r>
              <a:rPr sz="2400" b="1" spc="-5" dirty="0">
                <a:latin typeface="+mn-lt"/>
                <a:cs typeface="Calibri"/>
              </a:rPr>
              <a:t>Commissione sulla nozione</a:t>
            </a:r>
            <a:r>
              <a:rPr sz="2400" b="1" spc="-114" dirty="0">
                <a:latin typeface="+mn-lt"/>
                <a:cs typeface="Calibri"/>
              </a:rPr>
              <a:t> </a:t>
            </a:r>
            <a:r>
              <a:rPr sz="2400" b="1" dirty="0">
                <a:latin typeface="+mn-lt"/>
                <a:cs typeface="Calibri"/>
              </a:rPr>
              <a:t>di  </a:t>
            </a:r>
            <a:r>
              <a:rPr sz="2400" b="1" spc="-10" dirty="0">
                <a:latin typeface="+mn-lt"/>
                <a:cs typeface="Calibri"/>
              </a:rPr>
              <a:t>aiuto (NOA </a:t>
            </a:r>
            <a:r>
              <a:rPr sz="2400" b="1" dirty="0">
                <a:latin typeface="+mn-lt"/>
                <a:cs typeface="Calibri"/>
              </a:rPr>
              <a:t>-</a:t>
            </a:r>
            <a:r>
              <a:rPr sz="2400" b="1" spc="-15" dirty="0">
                <a:latin typeface="+mn-lt"/>
                <a:cs typeface="Calibri"/>
              </a:rPr>
              <a:t> </a:t>
            </a:r>
            <a:r>
              <a:rPr sz="2400" b="1" spc="-5" dirty="0">
                <a:latin typeface="+mn-lt"/>
                <a:cs typeface="Calibri"/>
              </a:rPr>
              <a:t>2016)</a:t>
            </a:r>
            <a:endParaRPr sz="2400">
              <a:latin typeface="+mn-lt"/>
              <a:cs typeface="Calibri"/>
            </a:endParaRPr>
          </a:p>
          <a:p>
            <a:pPr marL="817244" indent="-538480">
              <a:lnSpc>
                <a:spcPts val="2620"/>
              </a:lnSpc>
              <a:spcAft>
                <a:spcPts val="600"/>
              </a:spcAft>
              <a:buSzPct val="118750"/>
              <a:buFont typeface="Arial"/>
              <a:buChar char="-"/>
              <a:tabLst>
                <a:tab pos="817244" algn="l"/>
                <a:tab pos="817880" algn="l"/>
                <a:tab pos="1228725" algn="l"/>
              </a:tabLst>
            </a:pPr>
            <a:r>
              <a:rPr sz="2400" spc="-5" dirty="0">
                <a:latin typeface="+mn-lt"/>
                <a:cs typeface="Calibri"/>
              </a:rPr>
              <a:t>3</a:t>
            </a:r>
            <a:r>
              <a:rPr sz="2400" spc="-5" dirty="0">
                <a:latin typeface="+mn-lt"/>
                <a:cs typeface="Arial"/>
              </a:rPr>
              <a:t>°	</a:t>
            </a:r>
            <a:r>
              <a:rPr sz="2400" dirty="0">
                <a:latin typeface="+mn-lt"/>
                <a:cs typeface="Calibri"/>
              </a:rPr>
              <a:t>griglie </a:t>
            </a:r>
            <a:r>
              <a:rPr sz="2400" spc="-5" dirty="0">
                <a:latin typeface="+mn-lt"/>
                <a:cs typeface="Calibri"/>
              </a:rPr>
              <a:t>di </a:t>
            </a:r>
            <a:r>
              <a:rPr sz="2400" dirty="0">
                <a:latin typeface="+mn-lt"/>
                <a:cs typeface="Calibri"/>
              </a:rPr>
              <a:t>analisi </a:t>
            </a:r>
            <a:r>
              <a:rPr sz="2400" spc="-5" dirty="0">
                <a:latin typeface="+mn-lt"/>
                <a:cs typeface="Calibri"/>
              </a:rPr>
              <a:t>per </a:t>
            </a:r>
            <a:r>
              <a:rPr sz="2400" dirty="0">
                <a:latin typeface="+mn-lt"/>
                <a:cs typeface="Calibri"/>
              </a:rPr>
              <a:t>le </a:t>
            </a:r>
            <a:r>
              <a:rPr sz="2400" spc="-15" dirty="0">
                <a:latin typeface="+mn-lt"/>
                <a:cs typeface="Calibri"/>
              </a:rPr>
              <a:t>infrastrutture</a:t>
            </a:r>
            <a:r>
              <a:rPr sz="2400" spc="-95" dirty="0">
                <a:latin typeface="+mn-lt"/>
                <a:cs typeface="Calibri"/>
              </a:rPr>
              <a:t> </a:t>
            </a:r>
            <a:r>
              <a:rPr sz="2400" spc="-5" dirty="0">
                <a:latin typeface="+mn-lt"/>
                <a:cs typeface="Calibri"/>
              </a:rPr>
              <a:t>(2016)</a:t>
            </a:r>
            <a:endParaRPr sz="2400">
              <a:latin typeface="+mn-lt"/>
              <a:cs typeface="Calibri"/>
            </a:endParaRPr>
          </a:p>
          <a:p>
            <a:pPr marL="817244" marR="5080" indent="-538480">
              <a:lnSpc>
                <a:spcPts val="2880"/>
              </a:lnSpc>
              <a:spcBef>
                <a:spcPts val="265"/>
              </a:spcBef>
              <a:spcAft>
                <a:spcPts val="600"/>
              </a:spcAft>
              <a:buSzPct val="118750"/>
              <a:buFont typeface="Arial"/>
              <a:buChar char="-"/>
              <a:tabLst>
                <a:tab pos="817244" algn="l"/>
                <a:tab pos="817880" algn="l"/>
              </a:tabLst>
            </a:pPr>
            <a:r>
              <a:rPr sz="2400" b="1" spc="-10" dirty="0">
                <a:latin typeface="+mn-lt"/>
                <a:cs typeface="Calibri"/>
              </a:rPr>
              <a:t>Revisione </a:t>
            </a:r>
            <a:r>
              <a:rPr sz="2400" b="1">
                <a:latin typeface="+mn-lt"/>
                <a:cs typeface="Calibri"/>
              </a:rPr>
              <a:t>del </a:t>
            </a:r>
            <a:r>
              <a:rPr lang="it-IT" sz="2400" b="1" spc="-10" dirty="0" smtClean="0">
                <a:latin typeface="+mn-lt"/>
                <a:cs typeface="Calibri"/>
              </a:rPr>
              <a:t>R</a:t>
            </a:r>
            <a:r>
              <a:rPr sz="2400" b="1" spc="-10" smtClean="0">
                <a:latin typeface="+mn-lt"/>
                <a:cs typeface="Calibri"/>
              </a:rPr>
              <a:t>egolamento </a:t>
            </a:r>
            <a:r>
              <a:rPr sz="2400" b="1" spc="-15" dirty="0">
                <a:latin typeface="+mn-lt"/>
                <a:cs typeface="Calibri"/>
              </a:rPr>
              <a:t>generale </a:t>
            </a:r>
            <a:r>
              <a:rPr sz="2400" b="1" dirty="0">
                <a:latin typeface="+mn-lt"/>
                <a:cs typeface="Calibri"/>
              </a:rPr>
              <a:t>di </a:t>
            </a:r>
            <a:r>
              <a:rPr sz="2400" b="1" spc="-5" dirty="0">
                <a:latin typeface="+mn-lt"/>
                <a:cs typeface="Calibri"/>
              </a:rPr>
              <a:t>esenzione </a:t>
            </a:r>
            <a:r>
              <a:rPr sz="2400" b="1" dirty="0">
                <a:latin typeface="+mn-lt"/>
                <a:cs typeface="Calibri"/>
              </a:rPr>
              <a:t>per  </a:t>
            </a:r>
            <a:r>
              <a:rPr sz="2400" b="1" spc="-10" dirty="0">
                <a:latin typeface="+mn-lt"/>
                <a:cs typeface="Calibri"/>
              </a:rPr>
              <a:t>categoria </a:t>
            </a:r>
            <a:r>
              <a:rPr sz="2400" b="1" spc="-5" dirty="0">
                <a:latin typeface="+mn-lt"/>
                <a:cs typeface="Calibri"/>
              </a:rPr>
              <a:t>(</a:t>
            </a:r>
            <a:r>
              <a:rPr sz="2400" b="1" spc="-5">
                <a:latin typeface="+mn-lt"/>
                <a:cs typeface="Calibri"/>
              </a:rPr>
              <a:t>2017</a:t>
            </a:r>
            <a:r>
              <a:rPr sz="2400" b="1" spc="-5" smtClean="0">
                <a:latin typeface="+mn-lt"/>
                <a:cs typeface="Calibri"/>
              </a:rPr>
              <a:t>)</a:t>
            </a:r>
            <a:endParaRPr sz="2400">
              <a:latin typeface="+mn-lt"/>
              <a:cs typeface="Calibri"/>
            </a:endParaRPr>
          </a:p>
          <a:p>
            <a:pPr marL="817244" indent="-538480">
              <a:lnSpc>
                <a:spcPts val="2900"/>
              </a:lnSpc>
              <a:spcAft>
                <a:spcPts val="600"/>
              </a:spcAft>
              <a:buSzPct val="118750"/>
              <a:buFont typeface="Arial"/>
              <a:buChar char="-"/>
              <a:tabLst>
                <a:tab pos="817244" algn="l"/>
                <a:tab pos="817880" algn="l"/>
                <a:tab pos="1228725" algn="l"/>
              </a:tabLst>
            </a:pPr>
            <a:r>
              <a:rPr sz="2400" spc="-5" dirty="0">
                <a:latin typeface="+mn-lt"/>
                <a:cs typeface="Calibri"/>
              </a:rPr>
              <a:t>4</a:t>
            </a:r>
            <a:r>
              <a:rPr sz="2400" spc="-5" dirty="0">
                <a:latin typeface="+mn-lt"/>
                <a:cs typeface="Arial"/>
              </a:rPr>
              <a:t>°	</a:t>
            </a:r>
            <a:r>
              <a:rPr sz="2400" dirty="0">
                <a:latin typeface="+mn-lt"/>
                <a:cs typeface="Calibri"/>
              </a:rPr>
              <a:t>griglie </a:t>
            </a:r>
            <a:r>
              <a:rPr sz="2400" spc="-5" dirty="0">
                <a:latin typeface="+mn-lt"/>
                <a:cs typeface="Calibri"/>
              </a:rPr>
              <a:t>di analisi per </a:t>
            </a:r>
            <a:r>
              <a:rPr sz="2400" dirty="0">
                <a:latin typeface="+mn-lt"/>
                <a:cs typeface="Calibri"/>
              </a:rPr>
              <a:t>le </a:t>
            </a:r>
            <a:r>
              <a:rPr sz="2400" spc="-15" dirty="0">
                <a:latin typeface="+mn-lt"/>
                <a:cs typeface="Calibri"/>
              </a:rPr>
              <a:t>infrastrutture</a:t>
            </a:r>
            <a:r>
              <a:rPr sz="2400" spc="-90" dirty="0">
                <a:latin typeface="+mn-lt"/>
                <a:cs typeface="Calibri"/>
              </a:rPr>
              <a:t> </a:t>
            </a:r>
            <a:r>
              <a:rPr sz="2400" spc="-5" dirty="0">
                <a:latin typeface="+mn-lt"/>
                <a:cs typeface="Calibri"/>
              </a:rPr>
              <a:t>(2017)</a:t>
            </a:r>
            <a:endParaRPr sz="2400">
              <a:latin typeface="+mn-lt"/>
              <a:cs typeface="Calibri"/>
            </a:endParaRPr>
          </a:p>
        </p:txBody>
      </p:sp>
      <p:sp>
        <p:nvSpPr>
          <p:cNvPr id="4" name="object 3"/>
          <p:cNvSpPr txBox="1">
            <a:spLocks/>
          </p:cNvSpPr>
          <p:nvPr/>
        </p:nvSpPr>
        <p:spPr>
          <a:xfrm>
            <a:off x="285720" y="500042"/>
            <a:ext cx="8501122" cy="381515"/>
          </a:xfrm>
          <a:prstGeom prst="rect">
            <a:avLst/>
          </a:prstGeom>
        </p:spPr>
        <p:txBody>
          <a:bodyPr vert="horz" wrap="square" lIns="0" tIns="12065" rIns="0" bIns="0" rtlCol="0">
            <a:spAutoFit/>
          </a:bodyPr>
          <a:lstStyle/>
          <a:p>
            <a:pPr marL="12700" lvl="0" algn="ctr" eaLnBrk="0" hangingPunct="0">
              <a:spcBef>
                <a:spcPts val="95"/>
              </a:spcBef>
            </a:pPr>
            <a:r>
              <a:rPr lang="it-IT" altLang="it-IT" sz="2400" b="1" dirty="0" smtClean="0">
                <a:latin typeface="Arial" panose="020B0604020202020204" pitchFamily="34" charset="0"/>
                <a:ea typeface="MS PGothic" panose="020B0600070205080204" pitchFamily="34" charset="-128"/>
                <a:cs typeface="+mn-cs"/>
              </a:rPr>
              <a:t>Iniziative della Commissione</a:t>
            </a:r>
            <a:endParaRPr lang="it-IT" altLang="it-IT" sz="2400" b="1" dirty="0">
              <a:latin typeface="Arial" panose="020B0604020202020204" pitchFamily="34" charset="0"/>
              <a:ea typeface="MS PGothic" panose="020B0600070205080204" pitchFamily="34" charset="-128"/>
              <a:cs typeface="+mn-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28662" y="357166"/>
            <a:ext cx="7447282" cy="381515"/>
          </a:xfrm>
          <a:prstGeom prst="rect">
            <a:avLst/>
          </a:prstGeom>
        </p:spPr>
        <p:txBody>
          <a:bodyPr vert="horz" wrap="square" lIns="0" tIns="12065" rIns="0" bIns="0" rtlCol="0">
            <a:spAutoFit/>
          </a:bodyPr>
          <a:lstStyle/>
          <a:p>
            <a:pPr marL="12700">
              <a:lnSpc>
                <a:spcPct val="100000"/>
              </a:lnSpc>
              <a:spcBef>
                <a:spcPts val="95"/>
              </a:spcBef>
            </a:pPr>
            <a:r>
              <a:rPr lang="it-IT" altLang="it-IT" sz="2400" kern="1200" dirty="0" smtClean="0">
                <a:solidFill>
                  <a:schemeClr val="tx1"/>
                </a:solidFill>
                <a:latin typeface="Arial" panose="020B0604020202020204" pitchFamily="34" charset="0"/>
                <a:ea typeface="MS PGothic" panose="020B0600070205080204" pitchFamily="34" charset="-128"/>
                <a:cs typeface="+mn-cs"/>
              </a:rPr>
              <a:t>Modernizzazione degli aiuti di Stato (SAM)</a:t>
            </a:r>
            <a:endParaRPr lang="it-IT" altLang="it-IT" sz="2400" kern="1200" dirty="0">
              <a:solidFill>
                <a:schemeClr val="tx1"/>
              </a:solidFill>
              <a:latin typeface="Arial" panose="020B0604020202020204" pitchFamily="34" charset="0"/>
              <a:ea typeface="MS PGothic" panose="020B0600070205080204" pitchFamily="34" charset="-128"/>
              <a:cs typeface="+mn-cs"/>
            </a:endParaRPr>
          </a:p>
        </p:txBody>
      </p:sp>
      <p:sp>
        <p:nvSpPr>
          <p:cNvPr id="3" name="object 3"/>
          <p:cNvSpPr txBox="1"/>
          <p:nvPr/>
        </p:nvSpPr>
        <p:spPr>
          <a:xfrm>
            <a:off x="357158" y="1214422"/>
            <a:ext cx="8572560" cy="4552528"/>
          </a:xfrm>
          <a:prstGeom prst="rect">
            <a:avLst/>
          </a:prstGeom>
        </p:spPr>
        <p:txBody>
          <a:bodyPr vert="horz" wrap="square" lIns="0" tIns="12700" rIns="0" bIns="0" rtlCol="0">
            <a:spAutoFit/>
          </a:bodyPr>
          <a:lstStyle/>
          <a:p>
            <a:pPr marL="548640" marR="5080" indent="-536575" algn="just">
              <a:lnSpc>
                <a:spcPct val="100000"/>
              </a:lnSpc>
              <a:spcBef>
                <a:spcPts val="100"/>
              </a:spcBef>
              <a:spcAft>
                <a:spcPts val="600"/>
              </a:spcAft>
              <a:buClr>
                <a:srgbClr val="000066"/>
              </a:buClr>
              <a:buSzPct val="104166"/>
              <a:buFont typeface="Arial"/>
              <a:buChar char="●"/>
              <a:tabLst>
                <a:tab pos="548640" algn="l"/>
                <a:tab pos="549275" algn="l"/>
              </a:tabLst>
            </a:pPr>
            <a:r>
              <a:rPr sz="2400" dirty="0">
                <a:latin typeface="+mn-lt"/>
                <a:cs typeface="Calibri"/>
              </a:rPr>
              <a:t>Nel </a:t>
            </a:r>
            <a:r>
              <a:rPr sz="2400" spc="-5" dirty="0">
                <a:latin typeface="+mn-lt"/>
                <a:cs typeface="Calibri"/>
              </a:rPr>
              <a:t>2012 </a:t>
            </a:r>
            <a:r>
              <a:rPr sz="2400" dirty="0">
                <a:latin typeface="+mn-lt"/>
                <a:cs typeface="Calibri"/>
              </a:rPr>
              <a:t>la </a:t>
            </a:r>
            <a:r>
              <a:rPr sz="2400" spc="-5" dirty="0">
                <a:latin typeface="+mn-lt"/>
                <a:cs typeface="Calibri"/>
              </a:rPr>
              <a:t>Commissione ha </a:t>
            </a:r>
            <a:r>
              <a:rPr sz="2400" spc="-15" dirty="0">
                <a:latin typeface="+mn-lt"/>
                <a:cs typeface="Calibri"/>
              </a:rPr>
              <a:t>avviato </a:t>
            </a:r>
            <a:r>
              <a:rPr sz="2400" spc="-10">
                <a:latin typeface="+mn-lt"/>
                <a:cs typeface="Calibri"/>
              </a:rPr>
              <a:t>un’importante </a:t>
            </a:r>
            <a:r>
              <a:rPr sz="2400" spc="-10" smtClean="0">
                <a:latin typeface="+mn-lt"/>
                <a:cs typeface="Calibri"/>
              </a:rPr>
              <a:t>riforma </a:t>
            </a:r>
            <a:r>
              <a:rPr sz="2400" spc="-5" dirty="0">
                <a:latin typeface="+mn-lt"/>
                <a:cs typeface="Calibri"/>
              </a:rPr>
              <a:t>del </a:t>
            </a:r>
            <a:r>
              <a:rPr sz="2400" spc="-15" dirty="0">
                <a:latin typeface="+mn-lt"/>
                <a:cs typeface="Calibri"/>
              </a:rPr>
              <a:t>controllo </a:t>
            </a:r>
            <a:r>
              <a:rPr sz="2400" spc="-5" dirty="0">
                <a:latin typeface="+mn-lt"/>
                <a:cs typeface="Calibri"/>
              </a:rPr>
              <a:t>degli </a:t>
            </a:r>
            <a:r>
              <a:rPr sz="2400" dirty="0">
                <a:latin typeface="+mn-lt"/>
                <a:cs typeface="Calibri"/>
              </a:rPr>
              <a:t>aiuti </a:t>
            </a:r>
            <a:r>
              <a:rPr sz="2400" spc="-5" dirty="0">
                <a:latin typeface="+mn-lt"/>
                <a:cs typeface="Calibri"/>
              </a:rPr>
              <a:t>di </a:t>
            </a:r>
            <a:r>
              <a:rPr sz="2400" spc="-20" dirty="0">
                <a:latin typeface="+mn-lt"/>
                <a:cs typeface="Calibri"/>
              </a:rPr>
              <a:t>Stato </a:t>
            </a:r>
            <a:r>
              <a:rPr sz="2400" spc="-5" dirty="0">
                <a:latin typeface="+mn-lt"/>
                <a:cs typeface="Calibri"/>
              </a:rPr>
              <a:t>(la modernizzazione degli  </a:t>
            </a:r>
            <a:r>
              <a:rPr sz="2400" dirty="0">
                <a:latin typeface="+mn-lt"/>
                <a:cs typeface="Calibri"/>
              </a:rPr>
              <a:t>aiuti </a:t>
            </a:r>
            <a:r>
              <a:rPr sz="2400" spc="-5" dirty="0">
                <a:latin typeface="+mn-lt"/>
                <a:cs typeface="Calibri"/>
              </a:rPr>
              <a:t>di </a:t>
            </a:r>
            <a:r>
              <a:rPr sz="2400" spc="-20">
                <a:latin typeface="+mn-lt"/>
                <a:cs typeface="Calibri"/>
              </a:rPr>
              <a:t>Stato </a:t>
            </a:r>
            <a:r>
              <a:rPr lang="it-IT" sz="2400" dirty="0" smtClean="0">
                <a:latin typeface="+mn-lt"/>
                <a:cs typeface="Calibri"/>
              </a:rPr>
              <a:t>- </a:t>
            </a:r>
            <a:r>
              <a:rPr sz="2400" spc="-5" smtClean="0">
                <a:latin typeface="+mn-lt"/>
                <a:cs typeface="Calibri"/>
              </a:rPr>
              <a:t>«</a:t>
            </a:r>
            <a:r>
              <a:rPr sz="2400" spc="-5" dirty="0">
                <a:latin typeface="+mn-lt"/>
                <a:cs typeface="Calibri"/>
              </a:rPr>
              <a:t>SAM»), </a:t>
            </a:r>
            <a:r>
              <a:rPr sz="2400" dirty="0">
                <a:latin typeface="+mn-lt"/>
                <a:cs typeface="Calibri"/>
              </a:rPr>
              <a:t>al </a:t>
            </a:r>
            <a:r>
              <a:rPr sz="2400" spc="-5" dirty="0">
                <a:latin typeface="+mn-lt"/>
                <a:cs typeface="Calibri"/>
              </a:rPr>
              <a:t>fine</a:t>
            </a:r>
            <a:r>
              <a:rPr sz="2400" spc="-90" dirty="0">
                <a:latin typeface="+mn-lt"/>
                <a:cs typeface="Calibri"/>
              </a:rPr>
              <a:t> </a:t>
            </a:r>
            <a:r>
              <a:rPr sz="2400" spc="-5" dirty="0">
                <a:latin typeface="+mn-lt"/>
                <a:cs typeface="Calibri"/>
              </a:rPr>
              <a:t>di:</a:t>
            </a:r>
            <a:endParaRPr sz="2400">
              <a:latin typeface="+mn-lt"/>
              <a:cs typeface="Calibri"/>
            </a:endParaRPr>
          </a:p>
          <a:p>
            <a:pPr marL="911225" marR="271145" indent="-350520" algn="just">
              <a:lnSpc>
                <a:spcPts val="2400"/>
              </a:lnSpc>
              <a:spcBef>
                <a:spcPts val="710"/>
              </a:spcBef>
              <a:spcAft>
                <a:spcPts val="600"/>
              </a:spcAft>
              <a:tabLst>
                <a:tab pos="911225" algn="l"/>
              </a:tabLst>
            </a:pPr>
            <a:r>
              <a:rPr sz="2400" dirty="0">
                <a:latin typeface="+mn-lt"/>
                <a:cs typeface="Calibri"/>
              </a:rPr>
              <a:t>₋	</a:t>
            </a:r>
            <a:r>
              <a:rPr sz="2400" b="1" spc="-10" dirty="0">
                <a:latin typeface="+mn-lt"/>
                <a:cs typeface="Calibri"/>
              </a:rPr>
              <a:t>Incoraggiare </a:t>
            </a:r>
            <a:r>
              <a:rPr sz="2400" b="1" dirty="0">
                <a:latin typeface="+mn-lt"/>
                <a:cs typeface="Calibri"/>
              </a:rPr>
              <a:t>aiuti di </a:t>
            </a:r>
            <a:r>
              <a:rPr sz="2400" b="1" spc="-15" dirty="0">
                <a:latin typeface="+mn-lt"/>
                <a:cs typeface="Calibri"/>
              </a:rPr>
              <a:t>Stato </a:t>
            </a:r>
            <a:r>
              <a:rPr sz="2400" b="1" dirty="0">
                <a:latin typeface="+mn-lt"/>
                <a:cs typeface="Calibri"/>
              </a:rPr>
              <a:t>ben </a:t>
            </a:r>
            <a:r>
              <a:rPr sz="2400" b="1" spc="-5" dirty="0">
                <a:latin typeface="+mn-lt"/>
                <a:cs typeface="Calibri"/>
              </a:rPr>
              <a:t>concepiti</a:t>
            </a:r>
            <a:r>
              <a:rPr sz="2400" spc="-5">
                <a:latin typeface="+mn-lt"/>
                <a:cs typeface="Calibri"/>
              </a:rPr>
              <a:t>, </a:t>
            </a:r>
            <a:r>
              <a:rPr sz="2400" smtClean="0">
                <a:latin typeface="+mn-lt"/>
                <a:cs typeface="Calibri"/>
              </a:rPr>
              <a:t>che</a:t>
            </a:r>
            <a:r>
              <a:rPr lang="it-IT" sz="2400" dirty="0" smtClean="0">
                <a:latin typeface="+mn-lt"/>
                <a:cs typeface="Calibri"/>
              </a:rPr>
              <a:t> </a:t>
            </a:r>
            <a:r>
              <a:rPr sz="2400" spc="-10" smtClean="0">
                <a:latin typeface="+mn-lt"/>
                <a:cs typeface="Calibri"/>
              </a:rPr>
              <a:t>mirano </a:t>
            </a:r>
            <a:r>
              <a:rPr sz="2400" dirty="0">
                <a:latin typeface="+mn-lt"/>
                <a:cs typeface="Calibri"/>
              </a:rPr>
              <a:t>a </a:t>
            </a:r>
            <a:r>
              <a:rPr sz="2400" spc="-10" dirty="0">
                <a:latin typeface="+mn-lt"/>
                <a:cs typeface="Calibri"/>
              </a:rPr>
              <a:t>fallimenti  </a:t>
            </a:r>
            <a:r>
              <a:rPr sz="2400" spc="-5" dirty="0">
                <a:latin typeface="+mn-lt"/>
                <a:cs typeface="Calibri"/>
              </a:rPr>
              <a:t>del </a:t>
            </a:r>
            <a:r>
              <a:rPr sz="2400" spc="-15" dirty="0">
                <a:latin typeface="+mn-lt"/>
                <a:cs typeface="Calibri"/>
              </a:rPr>
              <a:t>mercato </a:t>
            </a:r>
            <a:r>
              <a:rPr sz="2400" dirty="0">
                <a:latin typeface="+mn-lt"/>
                <a:cs typeface="Calibri"/>
              </a:rPr>
              <a:t>e ad </a:t>
            </a:r>
            <a:r>
              <a:rPr sz="2400" spc="-10">
                <a:latin typeface="+mn-lt"/>
                <a:cs typeface="Calibri"/>
              </a:rPr>
              <a:t>obiettivi </a:t>
            </a:r>
            <a:r>
              <a:rPr sz="2400" spc="-5" smtClean="0">
                <a:latin typeface="+mn-lt"/>
                <a:cs typeface="Calibri"/>
              </a:rPr>
              <a:t>di</a:t>
            </a:r>
            <a:r>
              <a:rPr lang="it-IT" sz="2400" spc="-5" dirty="0" smtClean="0">
                <a:latin typeface="+mn-lt"/>
                <a:cs typeface="Calibri"/>
              </a:rPr>
              <a:t> </a:t>
            </a:r>
            <a:r>
              <a:rPr sz="2400" spc="-10" smtClean="0">
                <a:latin typeface="+mn-lt"/>
                <a:cs typeface="Calibri"/>
              </a:rPr>
              <a:t>interesse </a:t>
            </a:r>
            <a:r>
              <a:rPr sz="2400" spc="-5" dirty="0">
                <a:latin typeface="+mn-lt"/>
                <a:cs typeface="Calibri"/>
              </a:rPr>
              <a:t>comune</a:t>
            </a:r>
            <a:r>
              <a:rPr sz="2400" spc="20" dirty="0">
                <a:latin typeface="+mn-lt"/>
                <a:cs typeface="Calibri"/>
              </a:rPr>
              <a:t> </a:t>
            </a:r>
            <a:r>
              <a:rPr sz="2400" spc="-10" dirty="0">
                <a:latin typeface="+mn-lt"/>
                <a:cs typeface="Calibri"/>
              </a:rPr>
              <a:t>europeo</a:t>
            </a:r>
            <a:endParaRPr sz="2400">
              <a:latin typeface="+mn-lt"/>
              <a:cs typeface="Calibri"/>
            </a:endParaRPr>
          </a:p>
          <a:p>
            <a:pPr marL="561340" algn="just">
              <a:lnSpc>
                <a:spcPts val="2365"/>
              </a:lnSpc>
              <a:spcAft>
                <a:spcPts val="600"/>
              </a:spcAft>
              <a:tabLst>
                <a:tab pos="911225" algn="l"/>
              </a:tabLst>
            </a:pPr>
            <a:r>
              <a:rPr sz="2400" dirty="0">
                <a:latin typeface="+mn-lt"/>
                <a:cs typeface="Calibri"/>
              </a:rPr>
              <a:t>₋	</a:t>
            </a:r>
            <a:r>
              <a:rPr sz="2400" spc="-10" dirty="0">
                <a:latin typeface="+mn-lt"/>
                <a:cs typeface="Calibri"/>
              </a:rPr>
              <a:t>Concentrare </a:t>
            </a:r>
            <a:r>
              <a:rPr sz="2400" dirty="0">
                <a:latin typeface="+mn-lt"/>
                <a:cs typeface="Calibri"/>
              </a:rPr>
              <a:t>il </a:t>
            </a:r>
            <a:r>
              <a:rPr sz="2400" spc="-10" dirty="0">
                <a:latin typeface="+mn-lt"/>
                <a:cs typeface="Calibri"/>
              </a:rPr>
              <a:t>controllo </a:t>
            </a:r>
            <a:r>
              <a:rPr sz="2400" spc="-5" dirty="0">
                <a:latin typeface="+mn-lt"/>
                <a:cs typeface="Calibri"/>
              </a:rPr>
              <a:t>degli aiuti di </a:t>
            </a:r>
            <a:r>
              <a:rPr sz="2400" spc="-15" dirty="0">
                <a:latin typeface="+mn-lt"/>
                <a:cs typeface="Calibri"/>
              </a:rPr>
              <a:t>Stato </a:t>
            </a:r>
            <a:r>
              <a:rPr sz="2400" spc="-5" dirty="0">
                <a:latin typeface="+mn-lt"/>
                <a:cs typeface="Calibri"/>
              </a:rPr>
              <a:t>sui </a:t>
            </a:r>
            <a:r>
              <a:rPr sz="2400" b="1" spc="-5" dirty="0">
                <a:latin typeface="+mn-lt"/>
                <a:cs typeface="Calibri"/>
              </a:rPr>
              <a:t>casi con </a:t>
            </a:r>
            <a:r>
              <a:rPr sz="2400" b="1">
                <a:latin typeface="+mn-lt"/>
                <a:cs typeface="Calibri"/>
              </a:rPr>
              <a:t>il</a:t>
            </a:r>
            <a:r>
              <a:rPr sz="2400" b="1" spc="-30">
                <a:latin typeface="+mn-lt"/>
                <a:cs typeface="Calibri"/>
              </a:rPr>
              <a:t> </a:t>
            </a:r>
            <a:r>
              <a:rPr sz="2400" b="1" spc="-5" smtClean="0">
                <a:latin typeface="+mn-lt"/>
                <a:cs typeface="Calibri"/>
              </a:rPr>
              <a:t>maggiore</a:t>
            </a:r>
            <a:r>
              <a:rPr lang="it-IT" sz="2400" b="1" spc="-5" dirty="0" smtClean="0">
                <a:latin typeface="+mn-lt"/>
                <a:cs typeface="Calibri"/>
              </a:rPr>
              <a:t> </a:t>
            </a:r>
            <a:r>
              <a:rPr sz="2400" b="1" spc="-10" smtClean="0">
                <a:latin typeface="+mn-lt"/>
                <a:cs typeface="Calibri"/>
              </a:rPr>
              <a:t>impatto </a:t>
            </a:r>
            <a:r>
              <a:rPr sz="2400" spc="-5" dirty="0">
                <a:latin typeface="+mn-lt"/>
                <a:cs typeface="Calibri"/>
              </a:rPr>
              <a:t>sul </a:t>
            </a:r>
            <a:r>
              <a:rPr sz="2400" spc="-15" dirty="0">
                <a:latin typeface="+mn-lt"/>
                <a:cs typeface="Calibri"/>
              </a:rPr>
              <a:t>mercato</a:t>
            </a:r>
            <a:r>
              <a:rPr sz="2400" spc="-30" dirty="0">
                <a:latin typeface="+mn-lt"/>
                <a:cs typeface="Calibri"/>
              </a:rPr>
              <a:t> </a:t>
            </a:r>
            <a:r>
              <a:rPr sz="2400" spc="-10" dirty="0">
                <a:latin typeface="+mn-lt"/>
                <a:cs typeface="Calibri"/>
              </a:rPr>
              <a:t>interno</a:t>
            </a:r>
            <a:endParaRPr sz="2400">
              <a:latin typeface="+mn-lt"/>
              <a:cs typeface="Calibri"/>
            </a:endParaRPr>
          </a:p>
          <a:p>
            <a:pPr marL="561340" algn="just">
              <a:lnSpc>
                <a:spcPts val="2680"/>
              </a:lnSpc>
              <a:spcAft>
                <a:spcPts val="600"/>
              </a:spcAft>
              <a:tabLst>
                <a:tab pos="911225" algn="l"/>
              </a:tabLst>
            </a:pPr>
            <a:r>
              <a:rPr sz="2400" dirty="0">
                <a:latin typeface="+mn-lt"/>
                <a:cs typeface="Calibri"/>
              </a:rPr>
              <a:t>₋	</a:t>
            </a:r>
            <a:r>
              <a:rPr sz="2400" spc="-15" dirty="0">
                <a:latin typeface="+mn-lt"/>
                <a:cs typeface="Calibri"/>
              </a:rPr>
              <a:t>Permettere </a:t>
            </a:r>
            <a:r>
              <a:rPr sz="2400" spc="-5" dirty="0">
                <a:latin typeface="+mn-lt"/>
                <a:cs typeface="Calibri"/>
              </a:rPr>
              <a:t>alla Commissione </a:t>
            </a:r>
            <a:r>
              <a:rPr sz="2400" dirty="0">
                <a:latin typeface="+mn-lt"/>
                <a:cs typeface="Calibri"/>
              </a:rPr>
              <a:t>a </a:t>
            </a:r>
            <a:r>
              <a:rPr sz="2400" spc="-10" dirty="0">
                <a:latin typeface="+mn-lt"/>
                <a:cs typeface="Calibri"/>
              </a:rPr>
              <a:t>prendere </a:t>
            </a:r>
            <a:r>
              <a:rPr sz="2400" b="1" dirty="0">
                <a:latin typeface="+mn-lt"/>
                <a:cs typeface="Calibri"/>
              </a:rPr>
              <a:t>decisioni più </a:t>
            </a:r>
            <a:r>
              <a:rPr sz="2400" b="1" spc="-10" dirty="0">
                <a:latin typeface="+mn-lt"/>
                <a:cs typeface="Calibri"/>
              </a:rPr>
              <a:t>rapide</a:t>
            </a:r>
            <a:endParaRPr sz="2400">
              <a:latin typeface="+mn-lt"/>
              <a:cs typeface="Calibri"/>
            </a:endParaRPr>
          </a:p>
          <a:p>
            <a:pPr marL="548640" marR="283210" lvl="1" indent="-449580" algn="just">
              <a:lnSpc>
                <a:spcPct val="100000"/>
              </a:lnSpc>
              <a:spcBef>
                <a:spcPts val="490"/>
              </a:spcBef>
              <a:spcAft>
                <a:spcPts val="600"/>
              </a:spcAft>
              <a:buClr>
                <a:srgbClr val="000066"/>
              </a:buClr>
              <a:buSzPct val="104166"/>
              <a:buFont typeface="Arial"/>
              <a:buChar char="●"/>
              <a:tabLst>
                <a:tab pos="548640" algn="l"/>
                <a:tab pos="549275" algn="l"/>
              </a:tabLst>
            </a:pPr>
            <a:r>
              <a:rPr sz="2400" spc="-5" dirty="0">
                <a:latin typeface="+mn-lt"/>
                <a:cs typeface="Calibri"/>
              </a:rPr>
              <a:t>La </a:t>
            </a:r>
            <a:r>
              <a:rPr sz="2400" spc="-10" dirty="0">
                <a:latin typeface="+mn-lt"/>
                <a:cs typeface="Calibri"/>
              </a:rPr>
              <a:t>comunicazione </a:t>
            </a:r>
            <a:r>
              <a:rPr sz="2400" spc="-15" dirty="0">
                <a:latin typeface="+mn-lt"/>
                <a:cs typeface="Calibri"/>
              </a:rPr>
              <a:t>relativa </a:t>
            </a:r>
            <a:r>
              <a:rPr sz="2400" dirty="0">
                <a:latin typeface="+mn-lt"/>
                <a:cs typeface="Calibri"/>
              </a:rPr>
              <a:t>alla </a:t>
            </a:r>
            <a:r>
              <a:rPr sz="2400" spc="-10" dirty="0">
                <a:latin typeface="+mn-lt"/>
                <a:cs typeface="Calibri"/>
              </a:rPr>
              <a:t>nozione </a:t>
            </a:r>
            <a:r>
              <a:rPr sz="2400" spc="-5" dirty="0">
                <a:latin typeface="+mn-lt"/>
                <a:cs typeface="Calibri"/>
              </a:rPr>
              <a:t>di </a:t>
            </a:r>
            <a:r>
              <a:rPr sz="2400" spc="-10" dirty="0">
                <a:latin typeface="+mn-lt"/>
                <a:cs typeface="Calibri"/>
              </a:rPr>
              <a:t>aiuto </a:t>
            </a:r>
            <a:r>
              <a:rPr sz="2400" spc="-5">
                <a:latin typeface="+mn-lt"/>
                <a:cs typeface="Calibri"/>
              </a:rPr>
              <a:t>di </a:t>
            </a:r>
            <a:r>
              <a:rPr sz="2400" spc="-20" smtClean="0">
                <a:latin typeface="+mn-lt"/>
                <a:cs typeface="Calibri"/>
              </a:rPr>
              <a:t>Stato</a:t>
            </a:r>
            <a:r>
              <a:rPr lang="it-IT" sz="2400" spc="-20" dirty="0" smtClean="0">
                <a:latin typeface="+mn-lt"/>
                <a:cs typeface="Calibri"/>
              </a:rPr>
              <a:t> </a:t>
            </a:r>
            <a:r>
              <a:rPr sz="2400" spc="-10" smtClean="0">
                <a:latin typeface="+mn-lt"/>
                <a:cs typeface="Calibri"/>
              </a:rPr>
              <a:t>(NOA</a:t>
            </a:r>
            <a:r>
              <a:rPr sz="2400" spc="-10" dirty="0">
                <a:latin typeface="+mn-lt"/>
                <a:cs typeface="Calibri"/>
              </a:rPr>
              <a:t>) </a:t>
            </a:r>
            <a:r>
              <a:rPr sz="2400" spc="-15" dirty="0">
                <a:latin typeface="+mn-lt"/>
                <a:cs typeface="Calibri"/>
              </a:rPr>
              <a:t>era </a:t>
            </a:r>
            <a:r>
              <a:rPr sz="2400" dirty="0">
                <a:latin typeface="+mn-lt"/>
                <a:cs typeface="Calibri"/>
              </a:rPr>
              <a:t>la </a:t>
            </a:r>
            <a:r>
              <a:rPr sz="2400" spc="-10" dirty="0">
                <a:latin typeface="+mn-lt"/>
                <a:cs typeface="Calibri"/>
              </a:rPr>
              <a:t>parte mancante </a:t>
            </a:r>
            <a:r>
              <a:rPr sz="2400" spc="-5" dirty="0">
                <a:latin typeface="+mn-lt"/>
                <a:cs typeface="Calibri"/>
              </a:rPr>
              <a:t>della modernizzazione</a:t>
            </a:r>
            <a:r>
              <a:rPr sz="2400" spc="-75" dirty="0">
                <a:latin typeface="+mn-lt"/>
                <a:cs typeface="Calibri"/>
              </a:rPr>
              <a:t> </a:t>
            </a:r>
            <a:r>
              <a:rPr sz="2400" spc="-5" dirty="0">
                <a:latin typeface="+mn-lt"/>
                <a:cs typeface="Calibri"/>
              </a:rPr>
              <a:t>SAM</a:t>
            </a:r>
            <a:endParaRPr sz="2400">
              <a:latin typeface="+mn-lt"/>
              <a:cs typeface="Calibri"/>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83568" y="2276872"/>
            <a:ext cx="7696200" cy="1938992"/>
          </a:xfrm>
          <a:prstGeom prst="rect">
            <a:avLst/>
          </a:prstGeom>
          <a:solidFill>
            <a:schemeClr val="accent1"/>
          </a:solidFill>
          <a:ln>
            <a:noFill/>
          </a:ln>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lvl="0" algn="ctr">
              <a:spcBef>
                <a:spcPct val="50000"/>
              </a:spcBef>
              <a:buClr>
                <a:schemeClr val="folHlink"/>
              </a:buClr>
              <a:buSzPct val="75000"/>
              <a:buNone/>
            </a:pPr>
            <a:r>
              <a:rPr lang="it-IT" sz="2400" b="1" dirty="0" smtClean="0"/>
              <a:t>La nozione di aiuti di Stato, rispetto ai servizi d'interesse economico generale (SIEG)</a:t>
            </a:r>
          </a:p>
          <a:p>
            <a:pPr algn="ctr">
              <a:spcBef>
                <a:spcPct val="50000"/>
              </a:spcBef>
              <a:buClr>
                <a:schemeClr val="folHlink"/>
              </a:buClr>
              <a:buSzPct val="75000"/>
              <a:buNone/>
            </a:pPr>
            <a:endParaRPr lang="it-IT" altLang="it-IT" sz="2400" b="1" dirty="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0528890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251520" y="1167307"/>
            <a:ext cx="8640960" cy="37733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t>
            </a:r>
            <a:r>
              <a:rPr lang="it-IT" sz="2400" dirty="0"/>
              <a:t>Protocollo n. 26 del TFUE)</a:t>
            </a:r>
          </a:p>
          <a:p>
            <a:pPr algn="just">
              <a:buNone/>
            </a:pPr>
            <a:r>
              <a:rPr lang="it-IT" sz="2400" dirty="0" smtClean="0"/>
              <a:t>Servizi </a:t>
            </a:r>
            <a:r>
              <a:rPr lang="it-IT" sz="2400" dirty="0"/>
              <a:t>che le autorità pubbliche degli Stati membri a livello nazionale, regionale o locale considerano di interesse generale e pertanto sono oggetto di specifici obblighi di servizio pubblico </a:t>
            </a:r>
            <a:r>
              <a:rPr lang="it-IT" sz="2400" dirty="0" smtClean="0"/>
              <a:t>(OSP)</a:t>
            </a:r>
          </a:p>
          <a:p>
            <a:pPr algn="just">
              <a:buNone/>
            </a:pPr>
            <a:endParaRPr lang="it-IT" sz="2400" dirty="0"/>
          </a:p>
          <a:p>
            <a:pPr algn="just">
              <a:buNone/>
            </a:pPr>
            <a:r>
              <a:rPr lang="it-IT" sz="2400" dirty="0"/>
              <a:t>Il termine riguarda sia le attività economiche </a:t>
            </a:r>
            <a:r>
              <a:rPr lang="it-IT" sz="2400" dirty="0" smtClean="0"/>
              <a:t>(</a:t>
            </a:r>
            <a:r>
              <a:rPr lang="it-IT" sz="2400" b="1" dirty="0">
                <a:cs typeface="Arial" panose="020B0604020202020204" pitchFamily="34" charset="0"/>
              </a:rPr>
              <a:t>servizi di interesse economico generale </a:t>
            </a:r>
            <a:r>
              <a:rPr lang="it-IT" sz="2400" dirty="0" smtClean="0">
                <a:cs typeface="Arial" panose="020B0604020202020204" pitchFamily="34" charset="0"/>
              </a:rPr>
              <a:t>- </a:t>
            </a:r>
            <a:r>
              <a:rPr lang="it-IT" sz="2400" dirty="0" smtClean="0"/>
              <a:t>SIEG</a:t>
            </a:r>
            <a:r>
              <a:rPr lang="it-IT" sz="2400" dirty="0"/>
              <a:t>) che i servizi non </a:t>
            </a:r>
            <a:r>
              <a:rPr lang="it-IT" sz="2400" dirty="0" smtClean="0"/>
              <a:t>economici</a:t>
            </a:r>
            <a:endParaRPr lang="it-IT" sz="2400" dirty="0"/>
          </a:p>
        </p:txBody>
      </p:sp>
      <p:sp>
        <p:nvSpPr>
          <p:cNvPr id="7" name="Titolo 1"/>
          <p:cNvSpPr txBox="1">
            <a:spLocks/>
          </p:cNvSpPr>
          <p:nvPr/>
        </p:nvSpPr>
        <p:spPr>
          <a:xfrm>
            <a:off x="251520" y="129976"/>
            <a:ext cx="8525296" cy="63958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a:latin typeface="Arial" panose="020B0604020202020204" pitchFamily="34" charset="0"/>
                <a:cs typeface="Arial" panose="020B0604020202020204" pitchFamily="34" charset="0"/>
              </a:rPr>
              <a:t>Concetto di Servizio di interesse generale (SIG</a:t>
            </a:r>
            <a:r>
              <a:rPr lang="it-IT" sz="2400" b="1" dirty="0" smtClean="0">
                <a:latin typeface="Arial" panose="020B0604020202020204" pitchFamily="34" charset="0"/>
                <a:cs typeface="Arial" panose="020B0604020202020204" pitchFamily="34" charset="0"/>
              </a:rPr>
              <a:t>)</a:t>
            </a:r>
            <a:endParaRPr lang="it-IT"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4569063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193674" y="1228725"/>
            <a:ext cx="8797925" cy="44873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t>
            </a:r>
            <a:r>
              <a:rPr lang="it-IT" sz="2400" dirty="0"/>
              <a:t>Protocollo n. 26, articoli 14 e 106 del TFUE)</a:t>
            </a:r>
          </a:p>
          <a:p>
            <a:pPr algn="just">
              <a:buNone/>
            </a:pPr>
            <a:r>
              <a:rPr lang="it-IT" sz="2400" dirty="0" smtClean="0"/>
              <a:t>Attività </a:t>
            </a:r>
            <a:r>
              <a:rPr lang="it-IT" sz="2400" dirty="0"/>
              <a:t>economiche i cui risultati contribuiscono all'interesse pubblico generale che non sarebbero svolte dal mercato senza un intervento statale (o sarebbero svolte a condizioni differenti in termini di qualità, sicurezza, accessibilità economica, parità di trattamento o accesso </a:t>
            </a:r>
            <a:r>
              <a:rPr lang="it-IT" sz="2400" dirty="0" smtClean="0"/>
              <a:t>universale) </a:t>
            </a:r>
            <a:r>
              <a:rPr lang="it-IT" sz="2400" u="sng" dirty="0" smtClean="0"/>
              <a:t>es. servizio postale, telecomunicazioni, trasporto pubblico</a:t>
            </a:r>
          </a:p>
          <a:p>
            <a:pPr algn="just">
              <a:buNone/>
            </a:pPr>
            <a:endParaRPr lang="it-IT" sz="1000" dirty="0"/>
          </a:p>
          <a:p>
            <a:pPr algn="just">
              <a:buNone/>
            </a:pPr>
            <a:r>
              <a:rPr lang="it-IT" sz="2400" dirty="0" smtClean="0"/>
              <a:t>Al fornitore incombe </a:t>
            </a:r>
            <a:r>
              <a:rPr lang="it-IT" sz="2400" dirty="0"/>
              <a:t>un </a:t>
            </a:r>
            <a:r>
              <a:rPr lang="it-IT" sz="2400" dirty="0" smtClean="0"/>
              <a:t>obbligo </a:t>
            </a:r>
            <a:r>
              <a:rPr lang="it-IT" sz="2400" dirty="0"/>
              <a:t>di servizio pubblico </a:t>
            </a:r>
            <a:r>
              <a:rPr lang="it-IT" sz="2400" dirty="0" smtClean="0"/>
              <a:t>sulla base di un incarico e di un criterio di interesse generale che assicura che il servizio sia fornito a condizioni che gli consentano di assolvere i propri compiti</a:t>
            </a:r>
            <a:endParaRPr lang="it-IT" sz="2400" dirty="0"/>
          </a:p>
        </p:txBody>
      </p:sp>
      <p:sp>
        <p:nvSpPr>
          <p:cNvPr id="7" name="Titolo 1"/>
          <p:cNvSpPr txBox="1">
            <a:spLocks/>
          </p:cNvSpPr>
          <p:nvPr/>
        </p:nvSpPr>
        <p:spPr>
          <a:xfrm>
            <a:off x="193675" y="129976"/>
            <a:ext cx="8797925" cy="86062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a:latin typeface="Arial" panose="020B0604020202020204" pitchFamily="34" charset="0"/>
                <a:cs typeface="Arial" panose="020B0604020202020204" pitchFamily="34" charset="0"/>
              </a:rPr>
              <a:t>Concetto di Servizio di interesse </a:t>
            </a:r>
            <a:r>
              <a:rPr lang="it-IT" sz="2400" b="1" dirty="0" smtClean="0">
                <a:latin typeface="Arial" panose="020B0604020202020204" pitchFamily="34" charset="0"/>
                <a:cs typeface="Arial" panose="020B0604020202020204" pitchFamily="34" charset="0"/>
              </a:rPr>
              <a:t>economico generale </a:t>
            </a:r>
            <a:r>
              <a:rPr lang="it-IT" sz="2400" b="1" dirty="0">
                <a:latin typeface="Arial" panose="020B0604020202020204" pitchFamily="34" charset="0"/>
                <a:cs typeface="Arial" panose="020B0604020202020204" pitchFamily="34" charset="0"/>
              </a:rPr>
              <a:t>(</a:t>
            </a:r>
            <a:r>
              <a:rPr lang="it-IT" sz="2400" b="1" dirty="0" smtClean="0">
                <a:latin typeface="Arial" panose="020B0604020202020204" pitchFamily="34" charset="0"/>
                <a:cs typeface="Arial" panose="020B0604020202020204" pitchFamily="34" charset="0"/>
              </a:rPr>
              <a:t>SIEG)</a:t>
            </a:r>
            <a:endParaRPr lang="it-IT"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492036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107504" y="1196752"/>
            <a:ext cx="8884096" cy="39333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Le </a:t>
            </a:r>
            <a:r>
              <a:rPr lang="it-IT" sz="2400" dirty="0"/>
              <a:t>autorità pubbliche degli Stati membri, dispongono di un ampio margine di manovra riguardo alla definizione di quelli che considerano servizi d'interesse economico </a:t>
            </a:r>
            <a:r>
              <a:rPr lang="it-IT" sz="2400" dirty="0" smtClean="0"/>
              <a:t>generale, con i soli limiti del diritto dell'UE</a:t>
            </a:r>
          </a:p>
          <a:p>
            <a:pPr algn="just">
              <a:buNone/>
            </a:pPr>
            <a:endParaRPr lang="it-IT" sz="2400" dirty="0"/>
          </a:p>
          <a:p>
            <a:pPr algn="just">
              <a:buNone/>
            </a:pPr>
            <a:r>
              <a:rPr lang="it-IT" sz="2400" dirty="0"/>
              <a:t>L'ambito e l'organizzazione dei SIEG variano notevolmente tra i vari Stati membri a seconda della storia e della cultura dell'intervento pubblico in ogni Stato </a:t>
            </a:r>
            <a:r>
              <a:rPr lang="it-IT" sz="2400" dirty="0" smtClean="0"/>
              <a:t>membro: le </a:t>
            </a:r>
            <a:r>
              <a:rPr lang="it-IT" sz="2400" dirty="0"/>
              <a:t>differenze riguardano anche le esigenze e le preferenze degli utenti, che dipendono dalla situazione geografica, sociale e </a:t>
            </a:r>
            <a:r>
              <a:rPr lang="it-IT" sz="2400" dirty="0" smtClean="0"/>
              <a:t>culturale</a:t>
            </a:r>
            <a:endParaRPr lang="it-IT" sz="2400" dirty="0"/>
          </a:p>
        </p:txBody>
      </p:sp>
      <p:sp>
        <p:nvSpPr>
          <p:cNvPr id="7" name="Titolo 1"/>
          <p:cNvSpPr txBox="1">
            <a:spLocks/>
          </p:cNvSpPr>
          <p:nvPr/>
        </p:nvSpPr>
        <p:spPr>
          <a:xfrm>
            <a:off x="193675" y="129976"/>
            <a:ext cx="8797925" cy="86062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a:latin typeface="Arial" panose="020B0604020202020204" pitchFamily="34" charset="0"/>
                <a:cs typeface="Arial" panose="020B0604020202020204" pitchFamily="34" charset="0"/>
              </a:rPr>
              <a:t>Concetto di Servizio di interesse </a:t>
            </a:r>
            <a:r>
              <a:rPr lang="it-IT" sz="2400" b="1" dirty="0" smtClean="0">
                <a:latin typeface="Arial" panose="020B0604020202020204" pitchFamily="34" charset="0"/>
                <a:cs typeface="Arial" panose="020B0604020202020204" pitchFamily="34" charset="0"/>
              </a:rPr>
              <a:t>economico generale </a:t>
            </a:r>
            <a:r>
              <a:rPr lang="it-IT" sz="2400" b="1" dirty="0">
                <a:latin typeface="Arial" panose="020B0604020202020204" pitchFamily="34" charset="0"/>
                <a:cs typeface="Arial" panose="020B0604020202020204" pitchFamily="34" charset="0"/>
              </a:rPr>
              <a:t>(</a:t>
            </a:r>
            <a:r>
              <a:rPr lang="it-IT" sz="2400" b="1" dirty="0" smtClean="0">
                <a:latin typeface="Arial" panose="020B0604020202020204" pitchFamily="34" charset="0"/>
                <a:cs typeface="Arial" panose="020B0604020202020204" pitchFamily="34" charset="0"/>
              </a:rPr>
              <a:t>SIEG)</a:t>
            </a:r>
            <a:endParaRPr lang="it-IT"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4022835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101600" y="990600"/>
            <a:ext cx="8928992" cy="5410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buNone/>
            </a:pPr>
            <a:r>
              <a:rPr lang="it-IT" sz="2400" dirty="0" smtClean="0"/>
              <a:t>Articolo </a:t>
            </a:r>
            <a:r>
              <a:rPr lang="it-IT" sz="2400" dirty="0"/>
              <a:t>106 del TFUE</a:t>
            </a:r>
          </a:p>
          <a:p>
            <a:pPr algn="just">
              <a:buNone/>
            </a:pPr>
            <a:r>
              <a:rPr lang="it-IT" sz="2400" dirty="0"/>
              <a:t>1. Gli Stati membri non emanano né mantengono, nei confronti delle imprese pubbliche </a:t>
            </a:r>
            <a:r>
              <a:rPr lang="it-IT" sz="2400" dirty="0" smtClean="0"/>
              <a:t>e delle imprese cui riconoscono diritti speciali o esclusivi, alcuna misura contraria alle </a:t>
            </a:r>
            <a:r>
              <a:rPr lang="it-IT" sz="2400" dirty="0"/>
              <a:t>norme dei trattati, specialmente a quelle contemplate dagli articoli 18 e da 101 a 109 </a:t>
            </a:r>
            <a:r>
              <a:rPr lang="it-IT" sz="2400" dirty="0" smtClean="0"/>
              <a:t>inclusi</a:t>
            </a:r>
            <a:endParaRPr lang="it-IT" sz="2400" dirty="0"/>
          </a:p>
          <a:p>
            <a:pPr algn="just">
              <a:buNone/>
            </a:pPr>
            <a:r>
              <a:rPr lang="it-IT" sz="2400" dirty="0"/>
              <a:t>2. Le imprese incaricate della gestione di servizi di interesse economico generale o aventi carattere di monopolio fiscale sono sottoposte alle norme dei trattati, e in </a:t>
            </a:r>
            <a:r>
              <a:rPr lang="it-IT" sz="2400" dirty="0" smtClean="0"/>
              <a:t>particolare alle regole di concorrenza, </a:t>
            </a:r>
            <a:r>
              <a:rPr lang="it-IT" sz="2400" b="1" dirty="0" smtClean="0"/>
              <a:t>nei limiti in cui l'applicazione di tali norme non </a:t>
            </a:r>
            <a:r>
              <a:rPr lang="it-IT" sz="2400" b="1" dirty="0"/>
              <a:t>osti all'adempimento, in linea di diritto e di fatto, della specifica missione loro affidata</a:t>
            </a:r>
            <a:r>
              <a:rPr lang="it-IT" sz="2400" dirty="0"/>
              <a:t>. Lo sviluppo degli scambi non deve essere compromesso in misura contraria </a:t>
            </a:r>
            <a:r>
              <a:rPr lang="it-IT" sz="2400" dirty="0" smtClean="0"/>
              <a:t>agli interessi dell'Unione</a:t>
            </a:r>
            <a:endParaRPr lang="it-IT" sz="2400" dirty="0"/>
          </a:p>
        </p:txBody>
      </p:sp>
      <p:sp>
        <p:nvSpPr>
          <p:cNvPr id="7" name="Titolo 1"/>
          <p:cNvSpPr txBox="1">
            <a:spLocks/>
          </p:cNvSpPr>
          <p:nvPr/>
        </p:nvSpPr>
        <p:spPr>
          <a:xfrm>
            <a:off x="193675" y="129976"/>
            <a:ext cx="8797925" cy="86062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a:latin typeface="Arial" panose="020B0604020202020204" pitchFamily="34" charset="0"/>
                <a:cs typeface="Arial" panose="020B0604020202020204" pitchFamily="34" charset="0"/>
              </a:rPr>
              <a:t>Concetto di Servizio di interesse </a:t>
            </a:r>
            <a:r>
              <a:rPr lang="it-IT" sz="2400" b="1" dirty="0" smtClean="0">
                <a:latin typeface="Arial" panose="020B0604020202020204" pitchFamily="34" charset="0"/>
                <a:cs typeface="Arial" panose="020B0604020202020204" pitchFamily="34" charset="0"/>
              </a:rPr>
              <a:t>economico generale </a:t>
            </a:r>
            <a:r>
              <a:rPr lang="it-IT" sz="2400" b="1" dirty="0">
                <a:latin typeface="Arial" panose="020B0604020202020204" pitchFamily="34" charset="0"/>
                <a:cs typeface="Arial" panose="020B0604020202020204" pitchFamily="34" charset="0"/>
              </a:rPr>
              <a:t>(</a:t>
            </a:r>
            <a:r>
              <a:rPr lang="it-IT" sz="2400" b="1" dirty="0" smtClean="0">
                <a:latin typeface="Arial" panose="020B0604020202020204" pitchFamily="34" charset="0"/>
                <a:cs typeface="Arial" panose="020B0604020202020204" pitchFamily="34" charset="0"/>
              </a:rPr>
              <a:t>SIEG)</a:t>
            </a:r>
            <a:endParaRPr lang="it-IT"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6891902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147222" y="1268760"/>
            <a:ext cx="8844377" cy="16435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buNone/>
            </a:pPr>
            <a:r>
              <a:rPr lang="it-IT" sz="2400" dirty="0" smtClean="0"/>
              <a:t>Articolo </a:t>
            </a:r>
            <a:r>
              <a:rPr lang="it-IT" sz="2400" dirty="0"/>
              <a:t>106 del TFUE</a:t>
            </a:r>
          </a:p>
          <a:p>
            <a:pPr algn="just">
              <a:buNone/>
            </a:pPr>
            <a:r>
              <a:rPr lang="it-IT" sz="2400" dirty="0" smtClean="0"/>
              <a:t>3</a:t>
            </a:r>
            <a:r>
              <a:rPr lang="it-IT" sz="2400" dirty="0"/>
              <a:t>. La Commissione vigila sull'applicazione delle disposizioni del presente articolo rivolgendo</a:t>
            </a:r>
            <a:r>
              <a:rPr lang="it-IT" sz="2400" dirty="0" smtClean="0"/>
              <a:t>, ove occorra, agli Stati membri, opportune direttive o decisioni</a:t>
            </a:r>
            <a:endParaRPr lang="it-IT" sz="2400" dirty="0"/>
          </a:p>
        </p:txBody>
      </p:sp>
      <p:sp>
        <p:nvSpPr>
          <p:cNvPr id="7" name="Titolo 1"/>
          <p:cNvSpPr txBox="1">
            <a:spLocks/>
          </p:cNvSpPr>
          <p:nvPr/>
        </p:nvSpPr>
        <p:spPr>
          <a:xfrm>
            <a:off x="193675" y="129976"/>
            <a:ext cx="8797925" cy="86062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a:latin typeface="Arial" panose="020B0604020202020204" pitchFamily="34" charset="0"/>
                <a:cs typeface="Arial" panose="020B0604020202020204" pitchFamily="34" charset="0"/>
              </a:rPr>
              <a:t>Concetto di Servizio di interesse </a:t>
            </a:r>
            <a:r>
              <a:rPr lang="it-IT" sz="2400" b="1" dirty="0" smtClean="0">
                <a:latin typeface="Arial" panose="020B0604020202020204" pitchFamily="34" charset="0"/>
                <a:cs typeface="Arial" panose="020B0604020202020204" pitchFamily="34" charset="0"/>
              </a:rPr>
              <a:t>economico generale </a:t>
            </a:r>
            <a:r>
              <a:rPr lang="it-IT" sz="2400" b="1" dirty="0">
                <a:latin typeface="Arial" panose="020B0604020202020204" pitchFamily="34" charset="0"/>
                <a:cs typeface="Arial" panose="020B0604020202020204" pitchFamily="34" charset="0"/>
              </a:rPr>
              <a:t>(</a:t>
            </a:r>
            <a:r>
              <a:rPr lang="it-IT" sz="2400" b="1" dirty="0" smtClean="0">
                <a:latin typeface="Arial" panose="020B0604020202020204" pitchFamily="34" charset="0"/>
                <a:cs typeface="Arial" panose="020B0604020202020204" pitchFamily="34" charset="0"/>
              </a:rPr>
              <a:t>SIEG)</a:t>
            </a:r>
            <a:endParaRPr lang="it-IT"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789660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8195" name="Rectangle 3"/>
          <p:cNvSpPr>
            <a:spLocks noChangeArrowheads="1"/>
          </p:cNvSpPr>
          <p:nvPr/>
        </p:nvSpPr>
        <p:spPr bwMode="auto">
          <a:xfrm>
            <a:off x="216170" y="1268760"/>
            <a:ext cx="8740080" cy="46720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Articolo </a:t>
            </a:r>
            <a:r>
              <a:rPr lang="it-IT" sz="2400" dirty="0"/>
              <a:t>107 del Trattato, </a:t>
            </a:r>
            <a:r>
              <a:rPr lang="it-IT" altLang="it-IT" sz="2400" dirty="0"/>
              <a:t>par. </a:t>
            </a:r>
            <a:r>
              <a:rPr lang="it-IT" altLang="it-IT" sz="2400" dirty="0" smtClean="0"/>
              <a:t>1:</a:t>
            </a:r>
          </a:p>
          <a:p>
            <a:pPr algn="just">
              <a:buNone/>
            </a:pPr>
            <a:r>
              <a:rPr lang="it-IT" altLang="it-IT" sz="2400" dirty="0" smtClean="0"/>
              <a:t>“</a:t>
            </a:r>
            <a:r>
              <a:rPr lang="it-IT" altLang="it-IT" sz="2400" dirty="0"/>
              <a:t>Salvo deroghe contemplate dai trattati, sono incompatibili con il mercato comune, nella misura in cui incidano sugli scambi tra Stati membri, gli aiuti concessi dagli Stati, ovvero mediante risorse statali, sotto qualsiasi forma che, favorendo talune imprese o talune produzioni, falsino o minaccino di falsare la concorrenza</a:t>
            </a:r>
            <a:r>
              <a:rPr lang="it-IT" altLang="it-IT" sz="2400" dirty="0" smtClean="0"/>
              <a:t>”.</a:t>
            </a:r>
            <a:endParaRPr lang="fr-FR" altLang="it-IT" sz="2400" dirty="0"/>
          </a:p>
          <a:p>
            <a:pPr algn="just">
              <a:buNone/>
            </a:pPr>
            <a:endParaRPr lang="fr-FR" altLang="it-IT" sz="1200" dirty="0"/>
          </a:p>
          <a:p>
            <a:pPr algn="just">
              <a:buNone/>
            </a:pPr>
            <a:r>
              <a:rPr lang="it-IT" sz="2400" dirty="0"/>
              <a:t>Articolo 107 </a:t>
            </a:r>
            <a:r>
              <a:rPr lang="it-IT" sz="2400" dirty="0" smtClean="0"/>
              <a:t>contiene</a:t>
            </a:r>
            <a:r>
              <a:rPr lang="it-IT" sz="2400" dirty="0"/>
              <a:t>: </a:t>
            </a:r>
          </a:p>
          <a:p>
            <a:pPr algn="just">
              <a:buNone/>
            </a:pPr>
            <a:r>
              <a:rPr lang="it-IT" sz="2400" dirty="0"/>
              <a:t>- il </a:t>
            </a:r>
            <a:r>
              <a:rPr lang="it-IT" sz="2400" b="1" dirty="0"/>
              <a:t>principio </a:t>
            </a:r>
            <a:r>
              <a:rPr lang="it-IT" sz="2400" b="1" dirty="0" smtClean="0"/>
              <a:t>di incompatibilità </a:t>
            </a:r>
            <a:r>
              <a:rPr lang="it-IT" sz="2400" dirty="0"/>
              <a:t>degli aiuti con il mercato comune ed il concetto di aiuto di Stato </a:t>
            </a:r>
          </a:p>
          <a:p>
            <a:pPr algn="just">
              <a:buNone/>
            </a:pPr>
            <a:r>
              <a:rPr lang="it-IT" sz="2400" dirty="0"/>
              <a:t>- alcune </a:t>
            </a:r>
            <a:r>
              <a:rPr lang="it-IT" sz="2400" b="1" dirty="0"/>
              <a:t>deroghe</a:t>
            </a:r>
            <a:r>
              <a:rPr lang="it-IT" sz="2400" dirty="0"/>
              <a:t> al principio dell’incompatibilità </a:t>
            </a:r>
          </a:p>
        </p:txBody>
      </p:sp>
      <p:sp>
        <p:nvSpPr>
          <p:cNvPr id="4" name="Rectangle 8"/>
          <p:cNvSpPr>
            <a:spLocks noChangeArrowheads="1"/>
          </p:cNvSpPr>
          <p:nvPr/>
        </p:nvSpPr>
        <p:spPr bwMode="auto">
          <a:xfrm>
            <a:off x="197696" y="140603"/>
            <a:ext cx="8622776"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a:t>La nozione di aiuti di Stato</a:t>
            </a:r>
            <a:r>
              <a:rPr lang="it-IT" altLang="it-IT" sz="2400" b="1" dirty="0"/>
              <a:t>: concetto e inquadramento giuridico</a:t>
            </a:r>
          </a:p>
        </p:txBody>
      </p:sp>
    </p:spTree>
    <p:extLst>
      <p:ext uri="{BB962C8B-B14F-4D97-AF65-F5344CB8AC3E}">
        <p14:creationId xmlns:p14="http://schemas.microsoft.com/office/powerpoint/2010/main" xmlns="" val="80787856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131668" y="972471"/>
            <a:ext cx="8859931" cy="44504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IL NUOVO PACCHETTO AIUTI DI STATO RELATIVO AI SIEG (2012)</a:t>
            </a:r>
          </a:p>
          <a:p>
            <a:pPr algn="just">
              <a:buNone/>
            </a:pPr>
            <a:endParaRPr lang="it-IT" sz="2400" dirty="0"/>
          </a:p>
          <a:p>
            <a:pPr algn="just">
              <a:buNone/>
            </a:pPr>
            <a:r>
              <a:rPr lang="it-IT" sz="2400" b="1" u="sng" dirty="0"/>
              <a:t>Quattro strumenti</a:t>
            </a:r>
            <a:r>
              <a:rPr lang="it-IT" sz="2400" b="1" dirty="0"/>
              <a:t> </a:t>
            </a:r>
            <a:r>
              <a:rPr lang="it-IT" sz="2400" dirty="0"/>
              <a:t>applicabili a tutte le autorità pubbliche (nazionali, regionali e locali) che concedono le compensazioni per la prestazione di SIEG:</a:t>
            </a:r>
          </a:p>
          <a:p>
            <a:pPr algn="just">
              <a:buNone/>
            </a:pPr>
            <a:r>
              <a:rPr lang="it-IT" sz="2400" dirty="0" smtClean="0"/>
              <a:t>- </a:t>
            </a:r>
            <a:r>
              <a:rPr lang="it-IT" sz="2400" b="1" dirty="0" smtClean="0"/>
              <a:t>Comunicazione</a:t>
            </a:r>
            <a:r>
              <a:rPr lang="it-IT" sz="2400" dirty="0" smtClean="0"/>
              <a:t>: chiarisce </a:t>
            </a:r>
            <a:r>
              <a:rPr lang="it-IT" sz="2400" dirty="0"/>
              <a:t>concetti di base relativi agli aiuti di Stato che hanno rilevanza in materia di SIEG (aiuto, SIEG, attività economica, il rapporto tra gli appalti pubblici e le norme sugli aiuti di Stato</a:t>
            </a:r>
            <a:r>
              <a:rPr lang="it-IT" sz="2400" dirty="0" smtClean="0"/>
              <a:t>) </a:t>
            </a:r>
            <a:r>
              <a:rPr lang="it-IT" sz="2400" b="1" dirty="0" smtClean="0">
                <a:solidFill>
                  <a:srgbClr val="FF0000"/>
                </a:solidFill>
              </a:rPr>
              <a:t>SENTENZA ALTMARK</a:t>
            </a:r>
            <a:endParaRPr lang="it-IT" sz="2400" b="1" dirty="0">
              <a:solidFill>
                <a:srgbClr val="FF0000"/>
              </a:solidFill>
            </a:endParaRPr>
          </a:p>
          <a:p>
            <a:pPr algn="just">
              <a:buNone/>
            </a:pPr>
            <a:r>
              <a:rPr lang="it-IT" sz="2400" dirty="0" smtClean="0"/>
              <a:t>- </a:t>
            </a:r>
            <a:r>
              <a:rPr lang="it-IT" sz="2400" b="1" dirty="0" smtClean="0"/>
              <a:t>Regolamento </a:t>
            </a:r>
            <a:r>
              <a:rPr lang="it-IT" sz="2400" b="1" dirty="0"/>
              <a:t>de </a:t>
            </a:r>
            <a:r>
              <a:rPr lang="it-IT" sz="2400" b="1" dirty="0" err="1"/>
              <a:t>minimis</a:t>
            </a:r>
            <a:r>
              <a:rPr lang="it-IT" sz="2400" b="1" dirty="0"/>
              <a:t> </a:t>
            </a:r>
            <a:r>
              <a:rPr lang="it-IT" sz="2400" dirty="0"/>
              <a:t>applicato ai SIEG </a:t>
            </a:r>
            <a:endParaRPr lang="it-IT" sz="2400" dirty="0" smtClean="0"/>
          </a:p>
        </p:txBody>
      </p:sp>
      <p:sp>
        <p:nvSpPr>
          <p:cNvPr id="7" name="Titolo 1"/>
          <p:cNvSpPr txBox="1">
            <a:spLocks/>
          </p:cNvSpPr>
          <p:nvPr/>
        </p:nvSpPr>
        <p:spPr>
          <a:xfrm>
            <a:off x="193675" y="103173"/>
            <a:ext cx="8797925" cy="6186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Servizio </a:t>
            </a:r>
            <a:r>
              <a:rPr lang="it-IT" sz="2400" b="1" dirty="0">
                <a:latin typeface="Arial" panose="020B0604020202020204" pitchFamily="34" charset="0"/>
                <a:cs typeface="Arial" panose="020B0604020202020204" pitchFamily="34" charset="0"/>
              </a:rPr>
              <a:t>di interesse </a:t>
            </a:r>
            <a:r>
              <a:rPr lang="it-IT" sz="2400" b="1" dirty="0" smtClean="0">
                <a:latin typeface="Arial" panose="020B0604020202020204" pitchFamily="34" charset="0"/>
                <a:cs typeface="Arial" panose="020B0604020202020204" pitchFamily="34" charset="0"/>
              </a:rPr>
              <a:t>economico generale </a:t>
            </a:r>
            <a:r>
              <a:rPr lang="it-IT" sz="2400" b="1" dirty="0">
                <a:latin typeface="Arial" panose="020B0604020202020204" pitchFamily="34" charset="0"/>
                <a:cs typeface="Arial" panose="020B0604020202020204" pitchFamily="34" charset="0"/>
              </a:rPr>
              <a:t>(</a:t>
            </a:r>
            <a:r>
              <a:rPr lang="it-IT" sz="2400" b="1" dirty="0" smtClean="0">
                <a:latin typeface="Arial" panose="020B0604020202020204" pitchFamily="34" charset="0"/>
                <a:cs typeface="Arial" panose="020B0604020202020204" pitchFamily="34" charset="0"/>
              </a:rPr>
              <a:t>SIEG)</a:t>
            </a:r>
            <a:endParaRPr lang="it-IT"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5936447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131669" y="972471"/>
            <a:ext cx="8773354" cy="40072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IL NUOVO PACCHETTO AIUTI DI STATO RELATIVO AI SIEG (2012)</a:t>
            </a:r>
          </a:p>
          <a:p>
            <a:pPr algn="just">
              <a:buNone/>
            </a:pPr>
            <a:endParaRPr lang="it-IT" sz="2400" dirty="0"/>
          </a:p>
          <a:p>
            <a:pPr algn="just">
              <a:buNone/>
            </a:pPr>
            <a:r>
              <a:rPr lang="it-IT" sz="2400" dirty="0" smtClean="0"/>
              <a:t>- </a:t>
            </a:r>
            <a:r>
              <a:rPr lang="it-IT" sz="2400" b="1" dirty="0" smtClean="0"/>
              <a:t>Decisione</a:t>
            </a:r>
            <a:r>
              <a:rPr lang="it-IT" sz="2400" dirty="0" smtClean="0"/>
              <a:t>: esonera </a:t>
            </a:r>
            <a:r>
              <a:rPr lang="it-IT" sz="2400" dirty="0"/>
              <a:t>gli Stati membri dall'obbligo di notificare alla Commissione le compensazioni degli obblighi di servizio pubblico a determinate condizioni</a:t>
            </a:r>
          </a:p>
          <a:p>
            <a:pPr algn="just">
              <a:buNone/>
            </a:pPr>
            <a:r>
              <a:rPr lang="it-IT" sz="2400" dirty="0" smtClean="0"/>
              <a:t>- </a:t>
            </a:r>
            <a:r>
              <a:rPr lang="it-IT" sz="2400" b="1" dirty="0" smtClean="0"/>
              <a:t>Disciplina</a:t>
            </a:r>
            <a:r>
              <a:rPr lang="it-IT" sz="2400" dirty="0" smtClean="0"/>
              <a:t>: stabilisce </a:t>
            </a:r>
            <a:r>
              <a:rPr lang="it-IT" sz="2400" dirty="0"/>
              <a:t>le norme per valutare le compensazioni dei SIEG che costituiscono aiuti di Stato e che la decisione non esenta dall'obbligo di notifica ma possono essere considerati </a:t>
            </a:r>
            <a:r>
              <a:rPr lang="it-IT" sz="2400" dirty="0" smtClean="0"/>
              <a:t>compatibili</a:t>
            </a:r>
            <a:endParaRPr lang="it-IT" sz="2400" dirty="0"/>
          </a:p>
        </p:txBody>
      </p:sp>
      <p:sp>
        <p:nvSpPr>
          <p:cNvPr id="7" name="Titolo 1"/>
          <p:cNvSpPr txBox="1">
            <a:spLocks/>
          </p:cNvSpPr>
          <p:nvPr/>
        </p:nvSpPr>
        <p:spPr>
          <a:xfrm>
            <a:off x="193675" y="103173"/>
            <a:ext cx="8797925" cy="6186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Servizio </a:t>
            </a:r>
            <a:r>
              <a:rPr lang="it-IT" sz="2400" b="1" dirty="0">
                <a:latin typeface="Arial" panose="020B0604020202020204" pitchFamily="34" charset="0"/>
                <a:cs typeface="Arial" panose="020B0604020202020204" pitchFamily="34" charset="0"/>
              </a:rPr>
              <a:t>di interesse </a:t>
            </a:r>
            <a:r>
              <a:rPr lang="it-IT" sz="2400" b="1" dirty="0" smtClean="0">
                <a:latin typeface="Arial" panose="020B0604020202020204" pitchFamily="34" charset="0"/>
                <a:cs typeface="Arial" panose="020B0604020202020204" pitchFamily="34" charset="0"/>
              </a:rPr>
              <a:t>economico generale </a:t>
            </a:r>
            <a:r>
              <a:rPr lang="it-IT" sz="2400" b="1" dirty="0">
                <a:latin typeface="Arial" panose="020B0604020202020204" pitchFamily="34" charset="0"/>
                <a:cs typeface="Arial" panose="020B0604020202020204" pitchFamily="34" charset="0"/>
              </a:rPr>
              <a:t>(</a:t>
            </a:r>
            <a:r>
              <a:rPr lang="it-IT" sz="2400" b="1" dirty="0" smtClean="0">
                <a:latin typeface="Arial" panose="020B0604020202020204" pitchFamily="34" charset="0"/>
                <a:cs typeface="Arial" panose="020B0604020202020204" pitchFamily="34" charset="0"/>
              </a:rPr>
              <a:t>SIEG)</a:t>
            </a:r>
            <a:endParaRPr lang="it-IT"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6237658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83568" y="2276872"/>
            <a:ext cx="7696200" cy="1938992"/>
          </a:xfrm>
          <a:prstGeom prst="rect">
            <a:avLst/>
          </a:prstGeom>
          <a:solidFill>
            <a:schemeClr val="accent1"/>
          </a:solidFill>
          <a:ln>
            <a:noFill/>
          </a:ln>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algn="ctr">
              <a:spcBef>
                <a:spcPct val="50000"/>
              </a:spcBef>
              <a:buClr>
                <a:schemeClr val="folHlink"/>
              </a:buClr>
              <a:buSzPct val="75000"/>
              <a:buNone/>
            </a:pPr>
            <a:r>
              <a:rPr lang="it-IT" sz="2400" b="1" dirty="0" smtClean="0"/>
              <a:t>Primi cenni agli approcci derogatori al divieto di aiuti </a:t>
            </a:r>
            <a:r>
              <a:rPr lang="it-IT" sz="2400" b="1" dirty="0"/>
              <a:t>di </a:t>
            </a:r>
            <a:r>
              <a:rPr lang="it-IT" sz="2400" b="1" dirty="0" smtClean="0"/>
              <a:t>Stato</a:t>
            </a:r>
          </a:p>
          <a:p>
            <a:pPr algn="ctr">
              <a:spcBef>
                <a:spcPct val="50000"/>
              </a:spcBef>
              <a:buClr>
                <a:schemeClr val="folHlink"/>
              </a:buClr>
              <a:buSzPct val="75000"/>
              <a:buNone/>
            </a:pPr>
            <a:endParaRPr lang="it-IT" altLang="it-IT" sz="2400" b="1" dirty="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0528890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1267" name="Rectangle 3"/>
          <p:cNvSpPr>
            <a:spLocks noChangeArrowheads="1"/>
          </p:cNvSpPr>
          <p:nvPr/>
        </p:nvSpPr>
        <p:spPr bwMode="auto">
          <a:xfrm>
            <a:off x="201689" y="1052736"/>
            <a:ext cx="8839200" cy="4327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Aft>
                <a:spcPts val="1200"/>
              </a:spcAft>
              <a:buClr>
                <a:schemeClr val="folHlink"/>
              </a:buClr>
              <a:buSzPct val="75000"/>
              <a:buNone/>
            </a:pPr>
            <a:r>
              <a:rPr lang="it-IT" sz="2400" dirty="0" smtClean="0"/>
              <a:t>Esercizio </a:t>
            </a:r>
            <a:r>
              <a:rPr lang="it-IT" sz="2400" dirty="0"/>
              <a:t>di poteri pubblici → Attività non economica </a:t>
            </a:r>
          </a:p>
          <a:p>
            <a:pPr marL="342900" indent="-342900" algn="just">
              <a:spcAft>
                <a:spcPts val="1200"/>
              </a:spcAft>
              <a:buFont typeface="Wingdings" panose="05000000000000000000" pitchFamily="2" charset="2"/>
              <a:buChar char="q"/>
            </a:pPr>
            <a:r>
              <a:rPr lang="it-IT" sz="2400" dirty="0" smtClean="0"/>
              <a:t>Pubblica </a:t>
            </a:r>
            <a:r>
              <a:rPr lang="it-IT" sz="2400" dirty="0"/>
              <a:t>sicurezza, controllo traffico aereo, marittimo, carceri </a:t>
            </a:r>
          </a:p>
          <a:p>
            <a:pPr marL="342900" indent="-342900" algn="just">
              <a:spcAft>
                <a:spcPts val="1200"/>
              </a:spcAft>
              <a:buFont typeface="Wingdings" panose="05000000000000000000" pitchFamily="2" charset="2"/>
              <a:buChar char="q"/>
            </a:pPr>
            <a:r>
              <a:rPr lang="it-IT" sz="2400" dirty="0" smtClean="0"/>
              <a:t>Sicurezza </a:t>
            </a:r>
            <a:r>
              <a:rPr lang="it-IT" sz="2400" dirty="0"/>
              <a:t>sociale se iscrizione obbligatoria, fine sociale, no scopo di lucro, no meramente contributivo, controllo statale </a:t>
            </a:r>
          </a:p>
          <a:p>
            <a:pPr marL="342900" indent="-342900" algn="just">
              <a:spcAft>
                <a:spcPts val="1200"/>
              </a:spcAft>
              <a:buFont typeface="Wingdings" panose="05000000000000000000" pitchFamily="2" charset="2"/>
              <a:buChar char="q"/>
            </a:pPr>
            <a:r>
              <a:rPr lang="it-IT" sz="2400" dirty="0" smtClean="0"/>
              <a:t>Assistenza </a:t>
            </a:r>
            <a:r>
              <a:rPr lang="it-IT" sz="2400" dirty="0"/>
              <a:t>sanitaria: se interamente basata sul principio di solidarietà e copertura </a:t>
            </a:r>
            <a:r>
              <a:rPr lang="it-IT" sz="2400" dirty="0" smtClean="0"/>
              <a:t>universale</a:t>
            </a:r>
            <a:endParaRPr lang="it-IT" sz="2400" dirty="0"/>
          </a:p>
          <a:p>
            <a:pPr marL="342900" indent="-342900" algn="just">
              <a:spcAft>
                <a:spcPts val="1200"/>
              </a:spcAft>
              <a:buFont typeface="Wingdings" panose="05000000000000000000" pitchFamily="2" charset="2"/>
              <a:buChar char="q"/>
            </a:pPr>
            <a:r>
              <a:rPr lang="it-IT" sz="2400" dirty="0" smtClean="0"/>
              <a:t>Istruzione</a:t>
            </a:r>
            <a:r>
              <a:rPr lang="it-IT" sz="2400" dirty="0"/>
              <a:t>: sistema scolastico nazionale non finanziato dagli alunni (anche </a:t>
            </a:r>
            <a:r>
              <a:rPr lang="it-IT" sz="2400" dirty="0" smtClean="0"/>
              <a:t>se sotto forma di </a:t>
            </a:r>
            <a:r>
              <a:rPr lang="it-IT" sz="2400" dirty="0"/>
              <a:t>tasse d’iscrizione), anche formazione professionale, organismi di </a:t>
            </a:r>
            <a:r>
              <a:rPr lang="it-IT" sz="2400" dirty="0" smtClean="0"/>
              <a:t>ricerca</a:t>
            </a:r>
          </a:p>
        </p:txBody>
      </p:sp>
      <p:sp>
        <p:nvSpPr>
          <p:cNvPr id="4" name="Rectangle 8"/>
          <p:cNvSpPr>
            <a:spLocks noChangeArrowheads="1"/>
          </p:cNvSpPr>
          <p:nvPr/>
        </p:nvSpPr>
        <p:spPr bwMode="auto">
          <a:xfrm>
            <a:off x="197224" y="260648"/>
            <a:ext cx="8627241"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Deroghe al divieto di </a:t>
            </a:r>
            <a:r>
              <a:rPr lang="it-IT" sz="2400" b="1" dirty="0"/>
              <a:t>aiuti di </a:t>
            </a:r>
            <a:r>
              <a:rPr lang="it-IT" sz="2400" b="1" dirty="0" smtClean="0"/>
              <a:t>Stato</a:t>
            </a:r>
            <a:endParaRPr lang="it-IT" altLang="it-IT" sz="2400" b="1" dirty="0"/>
          </a:p>
        </p:txBody>
      </p:sp>
    </p:spTree>
    <p:extLst>
      <p:ext uri="{BB962C8B-B14F-4D97-AF65-F5344CB8AC3E}">
        <p14:creationId xmlns:p14="http://schemas.microsoft.com/office/powerpoint/2010/main" xmlns="" val="32632281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1267" name="Rectangle 3"/>
          <p:cNvSpPr>
            <a:spLocks noChangeArrowheads="1"/>
          </p:cNvSpPr>
          <p:nvPr/>
        </p:nvSpPr>
        <p:spPr bwMode="auto">
          <a:xfrm>
            <a:off x="191273" y="836712"/>
            <a:ext cx="8839200" cy="44689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Aft>
                <a:spcPts val="1200"/>
              </a:spcAft>
              <a:buNone/>
            </a:pPr>
            <a:r>
              <a:rPr lang="it-IT" altLang="it-IT" sz="2400" dirty="0">
                <a:cs typeface="Arial" panose="020B0604020202020204" pitchFamily="34" charset="0"/>
              </a:rPr>
              <a:t>Principio dell’investitore operante in un’economia di mercato (MEOP)</a:t>
            </a:r>
            <a:endParaRPr lang="it-IT" sz="2400" dirty="0" smtClean="0"/>
          </a:p>
          <a:p>
            <a:pPr algn="just">
              <a:spcAft>
                <a:spcPts val="1200"/>
              </a:spcAft>
              <a:buNone/>
            </a:pPr>
            <a:r>
              <a:rPr lang="it-IT" sz="2400" dirty="0" smtClean="0"/>
              <a:t>Qualora </a:t>
            </a:r>
            <a:r>
              <a:rPr lang="it-IT" sz="2400" dirty="0"/>
              <a:t>lo Stato agisca come investitore privato nell’economia di mercato, l’intervento verrà considerato come un normale </a:t>
            </a:r>
            <a:r>
              <a:rPr lang="it-IT" sz="2400" dirty="0" smtClean="0"/>
              <a:t>investimento</a:t>
            </a:r>
          </a:p>
          <a:p>
            <a:pPr algn="just">
              <a:spcAft>
                <a:spcPts val="1200"/>
              </a:spcAft>
              <a:buNone/>
            </a:pPr>
            <a:r>
              <a:rPr lang="it-IT" sz="2400" dirty="0" smtClean="0"/>
              <a:t>Se </a:t>
            </a:r>
            <a:r>
              <a:rPr lang="it-IT" sz="2400" dirty="0"/>
              <a:t>le aziende controllate dallo </a:t>
            </a:r>
            <a:r>
              <a:rPr lang="it-IT" sz="2400" dirty="0" smtClean="0"/>
              <a:t>Stato </a:t>
            </a:r>
            <a:r>
              <a:rPr lang="it-IT" sz="2400" dirty="0"/>
              <a:t>eseguono transazioni orientate al mercato, non si prospetterà alcun </a:t>
            </a:r>
            <a:r>
              <a:rPr lang="it-IT" sz="2400" dirty="0" smtClean="0"/>
              <a:t>aiuto</a:t>
            </a:r>
            <a:endParaRPr lang="it-IT" sz="2400" dirty="0"/>
          </a:p>
          <a:p>
            <a:pPr algn="just">
              <a:spcAft>
                <a:spcPts val="1200"/>
              </a:spcAft>
              <a:buNone/>
            </a:pPr>
            <a:r>
              <a:rPr lang="it-IT" sz="2400" dirty="0" smtClean="0"/>
              <a:t>Laddove </a:t>
            </a:r>
            <a:r>
              <a:rPr lang="it-IT" sz="2400" dirty="0"/>
              <a:t>lo Stato agisca esclusivamente come creditore, proprietario o investitore in termini di mercato, non </a:t>
            </a:r>
            <a:r>
              <a:rPr lang="it-IT" sz="2400" dirty="0" smtClean="0"/>
              <a:t>si configura una </a:t>
            </a:r>
            <a:r>
              <a:rPr lang="it-IT" sz="2400" dirty="0"/>
              <a:t>condotta tale da prospettare un illecito aiuto </a:t>
            </a:r>
            <a:r>
              <a:rPr lang="it-IT" sz="2400" dirty="0" smtClean="0"/>
              <a:t>statale</a:t>
            </a:r>
          </a:p>
        </p:txBody>
      </p:sp>
      <p:sp>
        <p:nvSpPr>
          <p:cNvPr id="4" name="Rectangle 8"/>
          <p:cNvSpPr>
            <a:spLocks noChangeArrowheads="1"/>
          </p:cNvSpPr>
          <p:nvPr/>
        </p:nvSpPr>
        <p:spPr bwMode="auto">
          <a:xfrm>
            <a:off x="201689" y="260648"/>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Deroghe al divieto di </a:t>
            </a:r>
            <a:r>
              <a:rPr lang="it-IT" sz="2400" b="1" dirty="0"/>
              <a:t>aiuti di </a:t>
            </a:r>
            <a:r>
              <a:rPr lang="it-IT" sz="2400" b="1" dirty="0" smtClean="0"/>
              <a:t>Stato</a:t>
            </a:r>
            <a:endParaRPr lang="it-IT" altLang="it-IT" sz="2400" b="1" dirty="0"/>
          </a:p>
        </p:txBody>
      </p:sp>
    </p:spTree>
    <p:extLst>
      <p:ext uri="{BB962C8B-B14F-4D97-AF65-F5344CB8AC3E}">
        <p14:creationId xmlns:p14="http://schemas.microsoft.com/office/powerpoint/2010/main" xmlns="" val="243598656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12356" name="Rectangle 4"/>
          <p:cNvSpPr>
            <a:spLocks noChangeArrowheads="1"/>
          </p:cNvSpPr>
          <p:nvPr/>
        </p:nvSpPr>
        <p:spPr bwMode="auto">
          <a:xfrm>
            <a:off x="201689" y="836712"/>
            <a:ext cx="8622776" cy="5078313"/>
          </a:xfrm>
          <a:prstGeom prst="rect">
            <a:avLst/>
          </a:prstGeom>
          <a:noFill/>
          <a:ln w="9525">
            <a:noFill/>
            <a:miter lim="800000"/>
            <a:headEnd/>
            <a:tailEnd/>
          </a:ln>
          <a:effectLst/>
        </p:spPr>
        <p:txBody>
          <a:bodyPr wrap="square">
            <a:spAutoFit/>
          </a:bodyPr>
          <a:lstStyle/>
          <a:p>
            <a:pPr algn="just">
              <a:lnSpc>
                <a:spcPct val="90000"/>
              </a:lnSpc>
              <a:spcBef>
                <a:spcPct val="20000"/>
              </a:spcBef>
              <a:spcAft>
                <a:spcPts val="1200"/>
              </a:spcAft>
              <a:buClr>
                <a:schemeClr val="folHlink"/>
              </a:buClr>
              <a:buSzPct val="75000"/>
              <a:tabLst>
                <a:tab pos="765175" algn="l"/>
              </a:tabLst>
              <a:defRPr/>
            </a:pPr>
            <a:r>
              <a:rPr lang="it-IT" sz="2400" dirty="0">
                <a:latin typeface="Arial" panose="020B0604020202020204" pitchFamily="34" charset="0"/>
                <a:ea typeface="MS PGothic" panose="020B0600070205080204" pitchFamily="34" charset="-128"/>
              </a:rPr>
              <a:t>Test del </a:t>
            </a:r>
            <a:r>
              <a:rPr lang="it-IT" altLang="it-IT" sz="2400" dirty="0" smtClean="0">
                <a:latin typeface="Arial" panose="020B0604020202020204" pitchFamily="34" charset="0"/>
                <a:ea typeface="MS PGothic" panose="020B0600070205080204" pitchFamily="34" charset="-128"/>
              </a:rPr>
              <a:t>Principio </a:t>
            </a:r>
            <a:r>
              <a:rPr lang="it-IT" altLang="it-IT" sz="2400" dirty="0">
                <a:latin typeface="Arial" panose="020B0604020202020204" pitchFamily="34" charset="0"/>
                <a:ea typeface="MS PGothic" panose="020B0600070205080204" pitchFamily="34" charset="-128"/>
              </a:rPr>
              <a:t>dell’investitore operante in un’economia di mercato</a:t>
            </a:r>
            <a:endParaRPr lang="it-IT" sz="2400" dirty="0">
              <a:latin typeface="Arial" panose="020B0604020202020204" pitchFamily="34" charset="0"/>
              <a:ea typeface="MS PGothic" panose="020B0600070205080204" pitchFamily="34" charset="-128"/>
            </a:endParaRPr>
          </a:p>
          <a:p>
            <a:pPr marL="342900" indent="-342900" algn="just">
              <a:spcBef>
                <a:spcPct val="20000"/>
              </a:spcBef>
              <a:spcAft>
                <a:spcPts val="1200"/>
              </a:spcAft>
              <a:buFont typeface="Wingdings" pitchFamily="2" charset="2"/>
              <a:buChar char="q"/>
              <a:tabLst>
                <a:tab pos="765175" algn="l"/>
              </a:tabLst>
            </a:pPr>
            <a:r>
              <a:rPr lang="it-IT" sz="2400" dirty="0" smtClean="0">
                <a:latin typeface="Arial" panose="020B0604020202020204" pitchFamily="34" charset="0"/>
                <a:ea typeface="MS PGothic" panose="020B0600070205080204" pitchFamily="34" charset="-128"/>
              </a:rPr>
              <a:t>Investitore (ad es. partecipazioni </a:t>
            </a:r>
            <a:r>
              <a:rPr lang="it-IT" sz="2400" dirty="0">
                <a:latin typeface="Arial" panose="020B0604020202020204" pitchFamily="34" charset="0"/>
                <a:ea typeface="MS PGothic" panose="020B0600070205080204" pitchFamily="34" charset="-128"/>
              </a:rPr>
              <a:t>pubbliche) </a:t>
            </a:r>
          </a:p>
          <a:p>
            <a:pPr marL="342900" indent="-342900" algn="just">
              <a:spcBef>
                <a:spcPct val="20000"/>
              </a:spcBef>
              <a:spcAft>
                <a:spcPts val="1200"/>
              </a:spcAft>
              <a:buFont typeface="Wingdings" pitchFamily="2" charset="2"/>
              <a:buChar char="q"/>
              <a:tabLst>
                <a:tab pos="765175" algn="l"/>
              </a:tabLst>
            </a:pPr>
            <a:r>
              <a:rPr lang="it-IT" sz="2400" dirty="0">
                <a:latin typeface="Arial" panose="020B0604020202020204" pitchFamily="34" charset="0"/>
                <a:ea typeface="MS PGothic" panose="020B0600070205080204" pitchFamily="34" charset="-128"/>
              </a:rPr>
              <a:t>Compratore </a:t>
            </a:r>
            <a:r>
              <a:rPr lang="it-IT" sz="2400" dirty="0" smtClean="0">
                <a:latin typeface="Arial" panose="020B0604020202020204" pitchFamily="34" charset="0"/>
                <a:ea typeface="MS PGothic" panose="020B0600070205080204" pitchFamily="34" charset="-128"/>
              </a:rPr>
              <a:t>(ad es. appalti</a:t>
            </a:r>
            <a:r>
              <a:rPr lang="it-IT" sz="2400" dirty="0">
                <a:latin typeface="Arial" panose="020B0604020202020204" pitchFamily="34" charset="0"/>
                <a:ea typeface="MS PGothic" panose="020B0600070205080204" pitchFamily="34" charset="-128"/>
              </a:rPr>
              <a:t>) </a:t>
            </a:r>
          </a:p>
          <a:p>
            <a:pPr marL="342900" indent="-342900" algn="just">
              <a:spcBef>
                <a:spcPct val="20000"/>
              </a:spcBef>
              <a:spcAft>
                <a:spcPts val="1200"/>
              </a:spcAft>
              <a:buFont typeface="Wingdings" pitchFamily="2" charset="2"/>
              <a:buChar char="q"/>
              <a:tabLst>
                <a:tab pos="765175" algn="l"/>
              </a:tabLst>
            </a:pPr>
            <a:r>
              <a:rPr lang="it-IT" sz="2400" dirty="0" smtClean="0">
                <a:latin typeface="Arial" panose="020B0604020202020204" pitchFamily="34" charset="0"/>
                <a:ea typeface="MS PGothic" panose="020B0600070205080204" pitchFamily="34" charset="-128"/>
              </a:rPr>
              <a:t>Venditore</a:t>
            </a:r>
            <a:endParaRPr lang="it-IT" sz="2400" dirty="0">
              <a:latin typeface="Arial" panose="020B0604020202020204" pitchFamily="34" charset="0"/>
              <a:ea typeface="MS PGothic" panose="020B0600070205080204" pitchFamily="34" charset="-128"/>
            </a:endParaRPr>
          </a:p>
          <a:p>
            <a:pPr marL="342900" indent="-342900" algn="just">
              <a:spcBef>
                <a:spcPct val="20000"/>
              </a:spcBef>
              <a:spcAft>
                <a:spcPts val="1200"/>
              </a:spcAft>
              <a:buFont typeface="Wingdings" pitchFamily="2" charset="2"/>
              <a:buChar char="Ø"/>
              <a:tabLst>
                <a:tab pos="765175" algn="l"/>
              </a:tabLst>
            </a:pPr>
            <a:r>
              <a:rPr lang="it-IT" sz="2400" dirty="0">
                <a:latin typeface="Arial" panose="020B0604020202020204" pitchFamily="34" charset="0"/>
                <a:ea typeface="MS PGothic" panose="020B0600070205080204" pitchFamily="34" charset="-128"/>
              </a:rPr>
              <a:t>Pari </a:t>
            </a:r>
            <a:r>
              <a:rPr lang="it-IT" sz="2400" dirty="0" err="1">
                <a:latin typeface="Arial" panose="020B0604020202020204" pitchFamily="34" charset="0"/>
                <a:ea typeface="MS PGothic" panose="020B0600070205080204" pitchFamily="34" charset="-128"/>
              </a:rPr>
              <a:t>passu</a:t>
            </a:r>
            <a:r>
              <a:rPr lang="it-IT" sz="2400" dirty="0">
                <a:latin typeface="Arial" panose="020B0604020202020204" pitchFamily="34" charset="0"/>
                <a:ea typeface="MS PGothic" panose="020B0600070205080204" pitchFamily="34" charset="-128"/>
              </a:rPr>
              <a:t>: stesse condizioni di operatori privati – </a:t>
            </a:r>
            <a:r>
              <a:rPr lang="it-IT" sz="2400" dirty="0" smtClean="0">
                <a:latin typeface="Arial" panose="020B0604020202020204" pitchFamily="34" charset="0"/>
                <a:ea typeface="MS PGothic" panose="020B0600070205080204" pitchFamily="34" charset="-128"/>
              </a:rPr>
              <a:t>tempi e condizioni</a:t>
            </a:r>
            <a:endParaRPr lang="it-IT" sz="2400" dirty="0">
              <a:latin typeface="Arial" panose="020B0604020202020204" pitchFamily="34" charset="0"/>
              <a:ea typeface="MS PGothic" panose="020B0600070205080204" pitchFamily="34" charset="-128"/>
            </a:endParaRPr>
          </a:p>
          <a:p>
            <a:pPr marL="342900" indent="-342900" algn="just">
              <a:spcBef>
                <a:spcPct val="20000"/>
              </a:spcBef>
              <a:spcAft>
                <a:spcPts val="1200"/>
              </a:spcAft>
              <a:buFont typeface="Wingdings" pitchFamily="2" charset="2"/>
              <a:buChar char="Ø"/>
              <a:tabLst>
                <a:tab pos="765175" algn="l"/>
              </a:tabLst>
            </a:pPr>
            <a:r>
              <a:rPr lang="it-IT" sz="2400" dirty="0">
                <a:latin typeface="Arial" panose="020B0604020202020204" pitchFamily="34" charset="0"/>
                <a:ea typeface="MS PGothic" panose="020B0600070205080204" pitchFamily="34" charset="-128"/>
              </a:rPr>
              <a:t>Standard di prezzo: gara aperta, trasparente e non condizionata </a:t>
            </a:r>
            <a:r>
              <a:rPr lang="it-IT" sz="2400" dirty="0" smtClean="0">
                <a:latin typeface="Arial" panose="020B0604020202020204" pitchFamily="34" charset="0"/>
                <a:ea typeface="MS PGothic" panose="020B0600070205080204" pitchFamily="34" charset="-128"/>
              </a:rPr>
              <a:t>(</a:t>
            </a:r>
            <a:r>
              <a:rPr lang="it-IT" sz="2400" dirty="0" err="1" smtClean="0">
                <a:latin typeface="Arial" panose="020B0604020202020204" pitchFamily="34" charset="0"/>
                <a:ea typeface="MS PGothic" panose="020B0600070205080204" pitchFamily="34" charset="-128"/>
              </a:rPr>
              <a:t>benchmarking</a:t>
            </a:r>
            <a:r>
              <a:rPr lang="it-IT" sz="2400" dirty="0" smtClean="0">
                <a:latin typeface="Arial" panose="020B0604020202020204" pitchFamily="34" charset="0"/>
                <a:ea typeface="MS PGothic" panose="020B0600070205080204" pitchFamily="34" charset="-128"/>
              </a:rPr>
              <a:t>) </a:t>
            </a:r>
          </a:p>
          <a:p>
            <a:pPr marL="342900" indent="-342900" algn="just">
              <a:spcBef>
                <a:spcPct val="20000"/>
              </a:spcBef>
              <a:spcAft>
                <a:spcPts val="1200"/>
              </a:spcAft>
              <a:buFont typeface="Wingdings" pitchFamily="2" charset="2"/>
              <a:buChar char="Ø"/>
              <a:tabLst>
                <a:tab pos="765175" algn="l"/>
              </a:tabLst>
            </a:pPr>
            <a:r>
              <a:rPr lang="it-IT" sz="2400" dirty="0" smtClean="0">
                <a:latin typeface="Arial" panose="020B0604020202020204" pitchFamily="34" charset="0"/>
                <a:ea typeface="MS PGothic" panose="020B0600070205080204" pitchFamily="34" charset="-128"/>
              </a:rPr>
              <a:t>Prestiti </a:t>
            </a:r>
            <a:r>
              <a:rPr lang="it-IT" sz="2400" dirty="0">
                <a:latin typeface="Arial" panose="020B0604020202020204" pitchFamily="34" charset="0"/>
                <a:ea typeface="MS PGothic" panose="020B0600070205080204" pitchFamily="34" charset="-128"/>
              </a:rPr>
              <a:t>e garanzie: metodologie specifiche </a:t>
            </a:r>
          </a:p>
        </p:txBody>
      </p:sp>
      <p:sp>
        <p:nvSpPr>
          <p:cNvPr id="5" name="Rectangle 8"/>
          <p:cNvSpPr>
            <a:spLocks noChangeArrowheads="1"/>
          </p:cNvSpPr>
          <p:nvPr/>
        </p:nvSpPr>
        <p:spPr bwMode="auto">
          <a:xfrm>
            <a:off x="201689" y="260648"/>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Deroghe al divieto di </a:t>
            </a:r>
            <a:r>
              <a:rPr lang="it-IT" sz="2400" b="1" dirty="0"/>
              <a:t>aiuti di </a:t>
            </a:r>
            <a:r>
              <a:rPr lang="it-IT" sz="2400" b="1" dirty="0" smtClean="0"/>
              <a:t>Stato</a:t>
            </a:r>
            <a:endParaRPr lang="it-IT" altLang="it-IT" sz="2400" b="1" dirty="0"/>
          </a:p>
        </p:txBody>
      </p:sp>
    </p:spTree>
    <p:extLst>
      <p:ext uri="{BB962C8B-B14F-4D97-AF65-F5344CB8AC3E}">
        <p14:creationId xmlns:p14="http://schemas.microsoft.com/office/powerpoint/2010/main" xmlns="" val="140284746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578" name="Rectangle 3"/>
          <p:cNvSpPr>
            <a:spLocks noChangeArrowheads="1"/>
          </p:cNvSpPr>
          <p:nvPr/>
        </p:nvSpPr>
        <p:spPr bwMode="auto">
          <a:xfrm>
            <a:off x="179512" y="908720"/>
            <a:ext cx="8839200" cy="44504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charset="0"/>
                <a:ea typeface="MS PGothic" charset="-128"/>
              </a:defRPr>
            </a:lvl1pPr>
            <a:lvl2pPr>
              <a:spcBef>
                <a:spcPct val="20000"/>
              </a:spcBef>
              <a:buChar char="–"/>
              <a:tabLst>
                <a:tab pos="765175" algn="l"/>
              </a:tabLst>
              <a:defRPr sz="2800">
                <a:solidFill>
                  <a:schemeClr val="tx1"/>
                </a:solidFill>
                <a:latin typeface="Arial" charset="0"/>
                <a:ea typeface="MS PGothic" charset="-128"/>
              </a:defRPr>
            </a:lvl2pPr>
            <a:lvl3pPr marL="1143000" indent="-228600">
              <a:spcBef>
                <a:spcPct val="20000"/>
              </a:spcBef>
              <a:buChar char="•"/>
              <a:tabLst>
                <a:tab pos="765175" algn="l"/>
              </a:tabLst>
              <a:defRPr sz="2400">
                <a:solidFill>
                  <a:schemeClr val="tx1"/>
                </a:solidFill>
                <a:latin typeface="Arial" charset="0"/>
                <a:ea typeface="MS PGothic" charset="-128"/>
              </a:defRPr>
            </a:lvl3pPr>
            <a:lvl4pPr marL="1600200" indent="-228600">
              <a:spcBef>
                <a:spcPct val="20000"/>
              </a:spcBef>
              <a:buChar char="–"/>
              <a:tabLst>
                <a:tab pos="765175" algn="l"/>
              </a:tabLst>
              <a:defRPr sz="2000">
                <a:solidFill>
                  <a:schemeClr val="tx1"/>
                </a:solidFill>
                <a:latin typeface="Arial" charset="0"/>
                <a:ea typeface="MS PGothic" charset="-128"/>
              </a:defRPr>
            </a:lvl4pPr>
            <a:lvl5pPr marL="2057400" indent="-228600">
              <a:spcBef>
                <a:spcPct val="20000"/>
              </a:spcBef>
              <a:buChar char="»"/>
              <a:tabLst>
                <a:tab pos="765175" algn="l"/>
              </a:tabLst>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9pPr>
          </a:lstStyle>
          <a:p>
            <a:pPr algn="just">
              <a:buNone/>
            </a:pPr>
            <a:r>
              <a:rPr lang="it-IT" sz="2400" dirty="0"/>
              <a:t>Non ha incidenza sugli scambi il </a:t>
            </a:r>
            <a:r>
              <a:rPr lang="it-IT" sz="2400" b="1" dirty="0"/>
              <a:t>monopolio legale</a:t>
            </a:r>
          </a:p>
          <a:p>
            <a:pPr algn="just">
              <a:buNone/>
            </a:pPr>
            <a:endParaRPr lang="it-IT" sz="1200" b="1" dirty="0"/>
          </a:p>
          <a:p>
            <a:pPr algn="just">
              <a:buNone/>
            </a:pPr>
            <a:r>
              <a:rPr lang="it-IT" sz="2400" dirty="0" smtClean="0"/>
              <a:t>Monopolio </a:t>
            </a:r>
            <a:r>
              <a:rPr lang="it-IT" sz="2400" dirty="0"/>
              <a:t>legale </a:t>
            </a:r>
            <a:r>
              <a:rPr lang="it-IT" sz="2400" dirty="0" smtClean="0"/>
              <a:t>(</a:t>
            </a:r>
            <a:r>
              <a:rPr lang="it-IT" sz="2400" dirty="0"/>
              <a:t>nota 272 NOA</a:t>
            </a:r>
            <a:r>
              <a:rPr lang="it-IT" sz="2400" dirty="0" smtClean="0"/>
              <a:t>)</a:t>
            </a:r>
          </a:p>
          <a:p>
            <a:pPr algn="just">
              <a:buNone/>
            </a:pPr>
            <a:endParaRPr lang="it-IT" sz="1200" dirty="0" smtClean="0"/>
          </a:p>
          <a:p>
            <a:pPr algn="just">
              <a:buNone/>
            </a:pPr>
            <a:r>
              <a:rPr lang="it-IT" sz="2400" dirty="0" smtClean="0"/>
              <a:t>Esiste </a:t>
            </a:r>
            <a:r>
              <a:rPr lang="it-IT" sz="2400" dirty="0"/>
              <a:t>un monopolio legale quando un determinato servizio è riservato, per legge o regolamentazione, a un prestatore esclusivo e la sua prestazione è esplicitamente vietata agli altri operatori (non è ammessa nemmeno per soddisfare un'eventuale domanda residua di alcuni gruppi di clienti</a:t>
            </a:r>
            <a:r>
              <a:rPr lang="it-IT" sz="2400" dirty="0" smtClean="0"/>
              <a:t>)</a:t>
            </a:r>
          </a:p>
          <a:p>
            <a:pPr algn="just">
              <a:buNone/>
            </a:pPr>
            <a:r>
              <a:rPr lang="it-IT" sz="2400" dirty="0" smtClean="0"/>
              <a:t>Tuttavia</a:t>
            </a:r>
            <a:r>
              <a:rPr lang="it-IT" sz="2400" dirty="0"/>
              <a:t>, il semplice fatto che la prestazione di un servizio pubblico sia affidata ad una specifica impresa non significa che tale impresa goda di un monopolio legale</a:t>
            </a:r>
          </a:p>
        </p:txBody>
      </p:sp>
      <p:sp>
        <p:nvSpPr>
          <p:cNvPr id="4" name="Rectangle 8"/>
          <p:cNvSpPr>
            <a:spLocks noChangeArrowheads="1"/>
          </p:cNvSpPr>
          <p:nvPr/>
        </p:nvSpPr>
        <p:spPr bwMode="auto">
          <a:xfrm>
            <a:off x="201689" y="260648"/>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Deroghe al divieto di </a:t>
            </a:r>
            <a:r>
              <a:rPr lang="it-IT" sz="2400" b="1" dirty="0"/>
              <a:t>aiuti di </a:t>
            </a:r>
            <a:r>
              <a:rPr lang="it-IT" sz="2400" b="1" dirty="0" smtClean="0"/>
              <a:t>Stato</a:t>
            </a:r>
            <a:endParaRPr lang="it-IT" altLang="it-IT" sz="2400" b="1" dirty="0"/>
          </a:p>
        </p:txBody>
      </p:sp>
    </p:spTree>
    <p:extLst>
      <p:ext uri="{BB962C8B-B14F-4D97-AF65-F5344CB8AC3E}">
        <p14:creationId xmlns:p14="http://schemas.microsoft.com/office/powerpoint/2010/main" xmlns="" val="419146420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578" name="Rectangle 3"/>
          <p:cNvSpPr>
            <a:spLocks noChangeArrowheads="1"/>
          </p:cNvSpPr>
          <p:nvPr/>
        </p:nvSpPr>
        <p:spPr bwMode="auto">
          <a:xfrm>
            <a:off x="201689" y="1124744"/>
            <a:ext cx="8839200" cy="32685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charset="0"/>
                <a:ea typeface="MS PGothic" charset="-128"/>
              </a:defRPr>
            </a:lvl1pPr>
            <a:lvl2pPr>
              <a:spcBef>
                <a:spcPct val="20000"/>
              </a:spcBef>
              <a:buChar char="–"/>
              <a:tabLst>
                <a:tab pos="765175" algn="l"/>
              </a:tabLst>
              <a:defRPr sz="2800">
                <a:solidFill>
                  <a:schemeClr val="tx1"/>
                </a:solidFill>
                <a:latin typeface="Arial" charset="0"/>
                <a:ea typeface="MS PGothic" charset="-128"/>
              </a:defRPr>
            </a:lvl2pPr>
            <a:lvl3pPr marL="1143000" indent="-228600">
              <a:spcBef>
                <a:spcPct val="20000"/>
              </a:spcBef>
              <a:buChar char="•"/>
              <a:tabLst>
                <a:tab pos="765175" algn="l"/>
              </a:tabLst>
              <a:defRPr sz="2400">
                <a:solidFill>
                  <a:schemeClr val="tx1"/>
                </a:solidFill>
                <a:latin typeface="Arial" charset="0"/>
                <a:ea typeface="MS PGothic" charset="-128"/>
              </a:defRPr>
            </a:lvl3pPr>
            <a:lvl4pPr marL="1600200" indent="-228600">
              <a:spcBef>
                <a:spcPct val="20000"/>
              </a:spcBef>
              <a:buChar char="–"/>
              <a:tabLst>
                <a:tab pos="765175" algn="l"/>
              </a:tabLst>
              <a:defRPr sz="2000">
                <a:solidFill>
                  <a:schemeClr val="tx1"/>
                </a:solidFill>
                <a:latin typeface="Arial" charset="0"/>
                <a:ea typeface="MS PGothic" charset="-128"/>
              </a:defRPr>
            </a:lvl4pPr>
            <a:lvl5pPr marL="2057400" indent="-228600">
              <a:spcBef>
                <a:spcPct val="20000"/>
              </a:spcBef>
              <a:buChar char="»"/>
              <a:tabLst>
                <a:tab pos="765175" algn="l"/>
              </a:tabLst>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9pPr>
          </a:lstStyle>
          <a:p>
            <a:pPr algn="just">
              <a:buNone/>
            </a:pPr>
            <a:r>
              <a:rPr lang="it-IT" sz="2400" dirty="0" smtClean="0"/>
              <a:t>Condizioni </a:t>
            </a:r>
            <a:r>
              <a:rPr lang="it-IT" sz="2400" dirty="0"/>
              <a:t>per </a:t>
            </a:r>
            <a:r>
              <a:rPr lang="it-IT" sz="2400" dirty="0" smtClean="0"/>
              <a:t>il monopolio </a:t>
            </a:r>
            <a:r>
              <a:rPr lang="it-IT" sz="2400" dirty="0"/>
              <a:t>legale </a:t>
            </a:r>
            <a:r>
              <a:rPr lang="it-IT" sz="2400" dirty="0" smtClean="0"/>
              <a:t>compatibile/legittimo, nessuna </a:t>
            </a:r>
            <a:r>
              <a:rPr lang="it-IT" sz="2400" dirty="0"/>
              <a:t>distorsione della concorrenza </a:t>
            </a:r>
            <a:r>
              <a:rPr lang="it-IT" sz="2400" dirty="0" smtClean="0"/>
              <a:t>(§188</a:t>
            </a:r>
            <a:r>
              <a:rPr lang="it-IT" sz="2400" dirty="0"/>
              <a:t>, NOA) se:</a:t>
            </a:r>
          </a:p>
          <a:p>
            <a:pPr algn="just">
              <a:buNone/>
            </a:pPr>
            <a:r>
              <a:rPr lang="it-IT" sz="2400" dirty="0"/>
              <a:t>a) Un servizio/prodotto è soggetto a un monopolio legale (stabilito in conformità al Diritto dell’Unione (nota 272 NOA))</a:t>
            </a:r>
          </a:p>
          <a:p>
            <a:pPr algn="just">
              <a:buNone/>
            </a:pPr>
            <a:r>
              <a:rPr lang="it-IT" sz="2400" dirty="0"/>
              <a:t>b) Il monopolio legale esclude la concorrenza nel mercato e per il mercato</a:t>
            </a:r>
          </a:p>
          <a:p>
            <a:pPr algn="just">
              <a:buNone/>
            </a:pPr>
            <a:r>
              <a:rPr lang="it-IT" sz="2400" dirty="0"/>
              <a:t>c) Il servizio/prodotto non è in concorrenza con altri </a:t>
            </a:r>
            <a:r>
              <a:rPr lang="it-IT" sz="2400" dirty="0" smtClean="0"/>
              <a:t>prodotti/servizi</a:t>
            </a:r>
            <a:endParaRPr lang="it-IT" sz="2400" dirty="0"/>
          </a:p>
        </p:txBody>
      </p:sp>
      <p:sp>
        <p:nvSpPr>
          <p:cNvPr id="4" name="Rectangle 8"/>
          <p:cNvSpPr>
            <a:spLocks noChangeArrowheads="1"/>
          </p:cNvSpPr>
          <p:nvPr/>
        </p:nvSpPr>
        <p:spPr bwMode="auto">
          <a:xfrm>
            <a:off x="201689" y="260648"/>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Deroghe al divieto di </a:t>
            </a:r>
            <a:r>
              <a:rPr lang="it-IT" sz="2400" b="1" dirty="0"/>
              <a:t>aiuti di </a:t>
            </a:r>
            <a:r>
              <a:rPr lang="it-IT" sz="2400" b="1" dirty="0" smtClean="0"/>
              <a:t>Stato</a:t>
            </a:r>
            <a:endParaRPr lang="it-IT" altLang="it-IT" sz="2400" b="1" dirty="0"/>
          </a:p>
        </p:txBody>
      </p:sp>
    </p:spTree>
    <p:extLst>
      <p:ext uri="{BB962C8B-B14F-4D97-AF65-F5344CB8AC3E}">
        <p14:creationId xmlns:p14="http://schemas.microsoft.com/office/powerpoint/2010/main" xmlns="" val="1302591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7411" name="Rectangle 3"/>
          <p:cNvSpPr>
            <a:spLocks noChangeArrowheads="1"/>
          </p:cNvSpPr>
          <p:nvPr/>
        </p:nvSpPr>
        <p:spPr bwMode="auto">
          <a:xfrm>
            <a:off x="201689" y="908720"/>
            <a:ext cx="8839200" cy="48998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eaLnBrk="1" hangingPunct="1">
              <a:lnSpc>
                <a:spcPct val="90000"/>
              </a:lnSpc>
              <a:spcBef>
                <a:spcPct val="0"/>
              </a:spcBef>
              <a:buFontTx/>
              <a:buNone/>
            </a:pPr>
            <a:r>
              <a:rPr lang="it-IT" altLang="it-IT" sz="2400" dirty="0"/>
              <a:t>Previsti dal Trattato: </a:t>
            </a:r>
          </a:p>
          <a:p>
            <a:pPr eaLnBrk="1" hangingPunct="1">
              <a:lnSpc>
                <a:spcPct val="90000"/>
              </a:lnSpc>
              <a:spcBef>
                <a:spcPct val="0"/>
              </a:spcBef>
              <a:buFontTx/>
              <a:buNone/>
            </a:pPr>
            <a:endParaRPr lang="it-IT" altLang="it-IT" sz="2400" dirty="0"/>
          </a:p>
          <a:p>
            <a:pPr algn="just">
              <a:lnSpc>
                <a:spcPct val="90000"/>
              </a:lnSpc>
              <a:spcBef>
                <a:spcPct val="0"/>
              </a:spcBef>
              <a:buNone/>
            </a:pPr>
            <a:r>
              <a:rPr lang="it-IT" altLang="it-IT" sz="2400" dirty="0" smtClean="0"/>
              <a:t>Art. 42 </a:t>
            </a:r>
            <a:r>
              <a:rPr lang="it-IT" sz="2400" dirty="0"/>
              <a:t>TFUE</a:t>
            </a:r>
            <a:endParaRPr lang="it-IT" altLang="it-IT" sz="2400" dirty="0" smtClean="0"/>
          </a:p>
          <a:p>
            <a:pPr algn="just">
              <a:lnSpc>
                <a:spcPct val="90000"/>
              </a:lnSpc>
              <a:spcBef>
                <a:spcPct val="0"/>
              </a:spcBef>
              <a:buNone/>
            </a:pPr>
            <a:r>
              <a:rPr lang="it-IT" sz="2400" dirty="0"/>
              <a:t>Le disposizioni del capo relativo alle regole di concorrenza sono applicabili alla produzione e al commercio dei prodotti agricoli soltanto nella misura determinata dal Parlamento europeo e dal Consiglio, nel quadro delle disposizioni e conformemente alla </a:t>
            </a:r>
            <a:r>
              <a:rPr lang="it-IT" sz="2400" dirty="0" smtClean="0"/>
              <a:t>procedure previste dal trattato </a:t>
            </a:r>
          </a:p>
          <a:p>
            <a:pPr algn="just">
              <a:lnSpc>
                <a:spcPct val="90000"/>
              </a:lnSpc>
              <a:spcBef>
                <a:spcPct val="0"/>
              </a:spcBef>
              <a:buNone/>
            </a:pPr>
            <a:endParaRPr lang="it-IT" sz="2400" dirty="0" smtClean="0"/>
          </a:p>
          <a:p>
            <a:pPr algn="just">
              <a:lnSpc>
                <a:spcPct val="90000"/>
              </a:lnSpc>
              <a:spcBef>
                <a:spcPct val="0"/>
              </a:spcBef>
              <a:spcAft>
                <a:spcPts val="600"/>
              </a:spcAft>
              <a:buNone/>
            </a:pPr>
            <a:r>
              <a:rPr lang="it-IT" sz="2400" dirty="0" smtClean="0"/>
              <a:t>Il </a:t>
            </a:r>
            <a:r>
              <a:rPr lang="it-IT" sz="2400" dirty="0"/>
              <a:t>Consiglio, su proposta della Commissione, può autorizzare la concessione di aiuti: </a:t>
            </a:r>
            <a:endParaRPr lang="it-IT" sz="2400" dirty="0" smtClean="0"/>
          </a:p>
          <a:p>
            <a:pPr marL="457200" indent="-457200" algn="just">
              <a:lnSpc>
                <a:spcPct val="90000"/>
              </a:lnSpc>
              <a:spcBef>
                <a:spcPct val="0"/>
              </a:spcBef>
              <a:spcAft>
                <a:spcPts val="600"/>
              </a:spcAft>
              <a:buAutoNum type="alphaLcParenR"/>
            </a:pPr>
            <a:r>
              <a:rPr lang="it-IT" sz="2400" dirty="0" smtClean="0"/>
              <a:t>per </a:t>
            </a:r>
            <a:r>
              <a:rPr lang="it-IT" sz="2400" dirty="0"/>
              <a:t>la protezione delle aziende sfavorite da condizioni strutturali o </a:t>
            </a:r>
            <a:r>
              <a:rPr lang="it-IT" sz="2400" dirty="0" smtClean="0"/>
              <a:t>naturali </a:t>
            </a:r>
          </a:p>
          <a:p>
            <a:pPr marL="457200" indent="-457200" algn="just">
              <a:lnSpc>
                <a:spcPct val="90000"/>
              </a:lnSpc>
              <a:spcBef>
                <a:spcPct val="0"/>
              </a:spcBef>
              <a:spcAft>
                <a:spcPts val="600"/>
              </a:spcAft>
              <a:buAutoNum type="alphaLcParenR"/>
            </a:pPr>
            <a:r>
              <a:rPr lang="it-IT" sz="2400" dirty="0" smtClean="0"/>
              <a:t>nel </a:t>
            </a:r>
            <a:r>
              <a:rPr lang="it-IT" sz="2400" dirty="0"/>
              <a:t>quadro di programmi di sviluppo </a:t>
            </a:r>
            <a:r>
              <a:rPr lang="it-IT" sz="2400" dirty="0" smtClean="0"/>
              <a:t>economico</a:t>
            </a:r>
            <a:endParaRPr lang="it-IT" sz="2400" dirty="0"/>
          </a:p>
        </p:txBody>
      </p:sp>
      <p:sp>
        <p:nvSpPr>
          <p:cNvPr id="4" name="Rectangle 8"/>
          <p:cNvSpPr>
            <a:spLocks noChangeArrowheads="1"/>
          </p:cNvSpPr>
          <p:nvPr/>
        </p:nvSpPr>
        <p:spPr bwMode="auto">
          <a:xfrm>
            <a:off x="201689" y="198946"/>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Altri approcci derogatori al divieto di </a:t>
            </a:r>
            <a:r>
              <a:rPr lang="it-IT" sz="2400" b="1" dirty="0"/>
              <a:t>aiuti di </a:t>
            </a:r>
            <a:r>
              <a:rPr lang="it-IT" sz="2400" b="1" dirty="0" smtClean="0"/>
              <a:t>Stato</a:t>
            </a:r>
            <a:endParaRPr lang="it-IT" altLang="it-IT" sz="2400" b="1" dirty="0"/>
          </a:p>
        </p:txBody>
      </p:sp>
    </p:spTree>
    <p:extLst>
      <p:ext uri="{BB962C8B-B14F-4D97-AF65-F5344CB8AC3E}">
        <p14:creationId xmlns:p14="http://schemas.microsoft.com/office/powerpoint/2010/main" xmlns="" val="164885198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7411" name="Rectangle 3"/>
          <p:cNvSpPr>
            <a:spLocks noChangeArrowheads="1"/>
          </p:cNvSpPr>
          <p:nvPr/>
        </p:nvSpPr>
        <p:spPr bwMode="auto">
          <a:xfrm>
            <a:off x="201689" y="836712"/>
            <a:ext cx="8839200" cy="47459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nSpc>
                <a:spcPct val="90000"/>
              </a:lnSpc>
              <a:spcBef>
                <a:spcPct val="0"/>
              </a:spcBef>
              <a:buNone/>
            </a:pPr>
            <a:r>
              <a:rPr lang="it-IT" altLang="it-IT" sz="2400" dirty="0" smtClean="0"/>
              <a:t>Art. 93 </a:t>
            </a:r>
            <a:r>
              <a:rPr lang="it-IT" sz="2400" dirty="0" smtClean="0"/>
              <a:t>TFUE</a:t>
            </a:r>
          </a:p>
          <a:p>
            <a:pPr>
              <a:lnSpc>
                <a:spcPct val="90000"/>
              </a:lnSpc>
              <a:spcBef>
                <a:spcPct val="0"/>
              </a:spcBef>
              <a:buNone/>
            </a:pPr>
            <a:r>
              <a:rPr lang="it-IT" sz="2400" dirty="0"/>
              <a:t>Sono compatibili con i trattati gli aiuti richiesti dalle necessità del coordinamento dei trasporti ovvero corrispondenti al rimborso di talune servitù inerenti alla nozione di pubblico </a:t>
            </a:r>
            <a:r>
              <a:rPr lang="it-IT" sz="2400" dirty="0" smtClean="0"/>
              <a:t>servizio</a:t>
            </a:r>
          </a:p>
          <a:p>
            <a:pPr>
              <a:lnSpc>
                <a:spcPct val="90000"/>
              </a:lnSpc>
              <a:spcBef>
                <a:spcPct val="0"/>
              </a:spcBef>
              <a:buNone/>
            </a:pPr>
            <a:endParaRPr lang="it-IT" altLang="it-IT" sz="2400" dirty="0"/>
          </a:p>
          <a:p>
            <a:pPr>
              <a:lnSpc>
                <a:spcPct val="90000"/>
              </a:lnSpc>
              <a:spcBef>
                <a:spcPct val="0"/>
              </a:spcBef>
              <a:buNone/>
            </a:pPr>
            <a:r>
              <a:rPr lang="it-IT" altLang="it-IT" sz="2400" dirty="0"/>
              <a:t>Art. </a:t>
            </a:r>
            <a:r>
              <a:rPr lang="it-IT" altLang="it-IT" sz="2400" dirty="0" smtClean="0"/>
              <a:t>106, 2 </a:t>
            </a:r>
            <a:r>
              <a:rPr lang="it-IT" sz="2400" dirty="0"/>
              <a:t>TFUE</a:t>
            </a:r>
          </a:p>
          <a:p>
            <a:pPr algn="just">
              <a:lnSpc>
                <a:spcPct val="90000"/>
              </a:lnSpc>
              <a:spcBef>
                <a:spcPct val="0"/>
              </a:spcBef>
              <a:buNone/>
            </a:pPr>
            <a:r>
              <a:rPr lang="it-IT" sz="2400" dirty="0" smtClean="0"/>
              <a:t>Le </a:t>
            </a:r>
            <a:r>
              <a:rPr lang="it-IT" sz="2400" dirty="0"/>
              <a:t>imprese incaricate della gestione di </a:t>
            </a:r>
            <a:r>
              <a:rPr lang="it-IT" sz="2400" b="1" dirty="0"/>
              <a:t>servizi di interesse economico </a:t>
            </a:r>
            <a:r>
              <a:rPr lang="it-IT" sz="2400" b="1" dirty="0" smtClean="0"/>
              <a:t>generale (</a:t>
            </a:r>
            <a:r>
              <a:rPr lang="it-IT" sz="2400" b="1" u="sng" dirty="0" smtClean="0"/>
              <a:t>SIEG</a:t>
            </a:r>
            <a:r>
              <a:rPr lang="it-IT" sz="2400" b="1" dirty="0" smtClean="0"/>
              <a:t>)</a:t>
            </a:r>
            <a:r>
              <a:rPr lang="it-IT" sz="2400" dirty="0" smtClean="0"/>
              <a:t> </a:t>
            </a:r>
            <a:r>
              <a:rPr lang="it-IT" sz="2400" dirty="0"/>
              <a:t>o aventi carattere di monopolio fiscale sono sottoposte alle norme dei trattati, e in particolare alle regole di concorrenza, </a:t>
            </a:r>
            <a:r>
              <a:rPr lang="it-IT" sz="2400" u="sng" dirty="0"/>
              <a:t>nei limiti in cui l'applicazione di tali norme non osti all'adempimento, in linea di diritto e di fatto, della specifica missione loro affidata</a:t>
            </a:r>
            <a:r>
              <a:rPr lang="it-IT" sz="2400" dirty="0"/>
              <a:t>. Lo sviluppo degli scambi non deve essere compromesso in misura contraria agli interessi </a:t>
            </a:r>
            <a:r>
              <a:rPr lang="it-IT" sz="2400" dirty="0" smtClean="0"/>
              <a:t>dell'Unione</a:t>
            </a:r>
            <a:endParaRPr lang="it-IT" altLang="it-IT" sz="2400" dirty="0" smtClean="0"/>
          </a:p>
        </p:txBody>
      </p:sp>
      <p:sp>
        <p:nvSpPr>
          <p:cNvPr id="4" name="Rectangle 8"/>
          <p:cNvSpPr>
            <a:spLocks noChangeArrowheads="1"/>
          </p:cNvSpPr>
          <p:nvPr/>
        </p:nvSpPr>
        <p:spPr bwMode="auto">
          <a:xfrm>
            <a:off x="201689" y="260648"/>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Altri approcci derogatori al divieto di </a:t>
            </a:r>
            <a:r>
              <a:rPr lang="it-IT" sz="2400" b="1" dirty="0"/>
              <a:t>aiuti di </a:t>
            </a:r>
            <a:r>
              <a:rPr lang="it-IT" sz="2400" b="1" dirty="0" smtClean="0"/>
              <a:t>Stato</a:t>
            </a:r>
            <a:endParaRPr lang="it-IT" altLang="it-IT" sz="2400" b="1" dirty="0"/>
          </a:p>
        </p:txBody>
      </p:sp>
    </p:spTree>
    <p:extLst>
      <p:ext uri="{BB962C8B-B14F-4D97-AF65-F5344CB8AC3E}">
        <p14:creationId xmlns:p14="http://schemas.microsoft.com/office/powerpoint/2010/main" xmlns="" val="2222157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8195" name="Rectangle 3"/>
          <p:cNvSpPr>
            <a:spLocks noChangeArrowheads="1"/>
          </p:cNvSpPr>
          <p:nvPr/>
        </p:nvSpPr>
        <p:spPr bwMode="auto">
          <a:xfrm>
            <a:off x="201689" y="1268760"/>
            <a:ext cx="8740080" cy="44504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Articolo </a:t>
            </a:r>
            <a:r>
              <a:rPr lang="it-IT" sz="2400" dirty="0"/>
              <a:t>107 del </a:t>
            </a:r>
            <a:r>
              <a:rPr lang="it-IT" sz="2400" dirty="0" smtClean="0"/>
              <a:t>Trattato</a:t>
            </a:r>
            <a:r>
              <a:rPr lang="it-IT" sz="2400" dirty="0"/>
              <a:t> </a:t>
            </a:r>
            <a:r>
              <a:rPr lang="it-IT" sz="2400" dirty="0" smtClean="0"/>
              <a:t>integrato dalla “</a:t>
            </a:r>
            <a:r>
              <a:rPr lang="it-IT" altLang="it-IT" sz="2400" dirty="0" smtClean="0"/>
              <a:t>Comunicazione </a:t>
            </a:r>
            <a:r>
              <a:rPr lang="it-IT" altLang="it-IT" sz="2400" dirty="0"/>
              <a:t>della Commissione sulla nozione di aiuto di Stato di cui all’articolo 107, paragrafo 1, del </a:t>
            </a:r>
            <a:r>
              <a:rPr lang="it-IT" altLang="it-IT" sz="2400" dirty="0" smtClean="0"/>
              <a:t>Trattato </a:t>
            </a:r>
            <a:r>
              <a:rPr lang="it-IT" altLang="it-IT" sz="2400" dirty="0"/>
              <a:t>sul funzionamento dell’Unione </a:t>
            </a:r>
            <a:r>
              <a:rPr lang="it-IT" altLang="it-IT" sz="2400" dirty="0" smtClean="0"/>
              <a:t>europea” (</a:t>
            </a:r>
            <a:r>
              <a:rPr lang="it-IT" altLang="it-IT" sz="2400" dirty="0"/>
              <a:t>2016/C 262/01) del 19/7/2016</a:t>
            </a:r>
            <a:r>
              <a:rPr lang="it-IT" altLang="it-IT" sz="2400" dirty="0" smtClean="0"/>
              <a:t>)</a:t>
            </a:r>
          </a:p>
          <a:p>
            <a:pPr algn="just">
              <a:buNone/>
            </a:pPr>
            <a:r>
              <a:rPr lang="it-IT" altLang="it-IT" sz="2400" u="sng" dirty="0" smtClean="0"/>
              <a:t>NOA</a:t>
            </a:r>
            <a:r>
              <a:rPr lang="it-IT" altLang="it-IT" sz="2400" dirty="0" smtClean="0"/>
              <a:t>:</a:t>
            </a:r>
          </a:p>
          <a:p>
            <a:pPr marL="342900" indent="-342900" algn="just">
              <a:buFont typeface="Wingdings" panose="05000000000000000000" pitchFamily="2" charset="2"/>
              <a:buChar char="§"/>
            </a:pPr>
            <a:r>
              <a:rPr lang="it-IT" altLang="it-IT" sz="2400" dirty="0"/>
              <a:t>Chiarire la nozione di aiuto di Stato</a:t>
            </a:r>
          </a:p>
          <a:p>
            <a:pPr marL="342900" indent="-342900" algn="just">
              <a:buFont typeface="Wingdings" panose="05000000000000000000" pitchFamily="2" charset="2"/>
              <a:buChar char="§"/>
            </a:pPr>
            <a:r>
              <a:rPr lang="it-IT" altLang="it-IT" sz="2400" dirty="0"/>
              <a:t>Fornire una sintesi dell’interpretazione della nozione alla luce della </a:t>
            </a:r>
            <a:r>
              <a:rPr lang="it-IT" altLang="it-IT" sz="2400" b="1" dirty="0"/>
              <a:t>giurisprudenza</a:t>
            </a:r>
            <a:r>
              <a:rPr lang="it-IT" altLang="it-IT" sz="2400" dirty="0"/>
              <a:t> della Corte di giustizia </a:t>
            </a:r>
            <a:r>
              <a:rPr lang="it-IT" altLang="it-IT" sz="2400" dirty="0" smtClean="0"/>
              <a:t>dell’UE </a:t>
            </a:r>
            <a:r>
              <a:rPr lang="it-IT" altLang="it-IT" sz="2400" dirty="0"/>
              <a:t>e della </a:t>
            </a:r>
            <a:r>
              <a:rPr lang="it-IT" altLang="it-IT" sz="2400" b="1" dirty="0"/>
              <a:t>prassi</a:t>
            </a:r>
            <a:r>
              <a:rPr lang="it-IT" altLang="it-IT" sz="2400" dirty="0"/>
              <a:t> della Commissione europea</a:t>
            </a:r>
          </a:p>
          <a:p>
            <a:pPr marL="342900" indent="-342900" algn="just">
              <a:buFont typeface="Wingdings" panose="05000000000000000000" pitchFamily="2" charset="2"/>
              <a:buChar char="§"/>
            </a:pPr>
            <a:r>
              <a:rPr lang="it-IT" altLang="it-IT" sz="2400" dirty="0"/>
              <a:t>Fornire l’</a:t>
            </a:r>
            <a:r>
              <a:rPr lang="it-IT" altLang="it-IT" sz="2400" b="1" dirty="0"/>
              <a:t>interpretazione della Commissione </a:t>
            </a:r>
            <a:r>
              <a:rPr lang="it-IT" altLang="it-IT" sz="2400" dirty="0"/>
              <a:t>in mancanza di quella della Corte di giustizia dell’UE</a:t>
            </a:r>
          </a:p>
        </p:txBody>
      </p:sp>
      <p:sp>
        <p:nvSpPr>
          <p:cNvPr id="4" name="Rectangle 8"/>
          <p:cNvSpPr>
            <a:spLocks noChangeArrowheads="1"/>
          </p:cNvSpPr>
          <p:nvPr/>
        </p:nvSpPr>
        <p:spPr bwMode="auto">
          <a:xfrm>
            <a:off x="201689" y="260648"/>
            <a:ext cx="8622776"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a:t>La nozione di aiuti di Stato</a:t>
            </a:r>
            <a:r>
              <a:rPr lang="it-IT" altLang="it-IT" sz="2400" b="1" dirty="0"/>
              <a:t>: concetto e inquadramento giuridico</a:t>
            </a:r>
          </a:p>
        </p:txBody>
      </p:sp>
    </p:spTree>
    <p:extLst>
      <p:ext uri="{BB962C8B-B14F-4D97-AF65-F5344CB8AC3E}">
        <p14:creationId xmlns:p14="http://schemas.microsoft.com/office/powerpoint/2010/main" xmlns="" val="348931191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83568" y="2276872"/>
            <a:ext cx="7696200" cy="1569660"/>
          </a:xfrm>
          <a:prstGeom prst="rect">
            <a:avLst/>
          </a:prstGeom>
          <a:solidFill>
            <a:schemeClr val="accent1"/>
          </a:solidFill>
          <a:ln>
            <a:noFill/>
          </a:ln>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algn="ctr">
              <a:spcBef>
                <a:spcPct val="50000"/>
              </a:spcBef>
              <a:buClr>
                <a:schemeClr val="folHlink"/>
              </a:buClr>
              <a:buSzPct val="75000"/>
              <a:buNone/>
            </a:pPr>
            <a:r>
              <a:rPr lang="it-IT" sz="2400" b="1" dirty="0" smtClean="0"/>
              <a:t>Controllo sugli aiuti </a:t>
            </a:r>
            <a:r>
              <a:rPr lang="it-IT" sz="2400" b="1" dirty="0"/>
              <a:t>di </a:t>
            </a:r>
            <a:r>
              <a:rPr lang="it-IT" sz="2400" b="1" dirty="0" smtClean="0"/>
              <a:t>Stato</a:t>
            </a:r>
          </a:p>
          <a:p>
            <a:pPr algn="ctr">
              <a:spcBef>
                <a:spcPct val="50000"/>
              </a:spcBef>
              <a:buClr>
                <a:schemeClr val="folHlink"/>
              </a:buClr>
              <a:buSzPct val="75000"/>
              <a:buNone/>
            </a:pPr>
            <a:endParaRPr lang="it-IT" altLang="it-IT" sz="2400" b="1" dirty="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05288905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3341" y="81563"/>
            <a:ext cx="8451106" cy="533400"/>
          </a:xfrm>
        </p:spPr>
        <p:txBody>
          <a:bodyPr/>
          <a:lstStyle/>
          <a:p>
            <a:pPr algn="just" eaLnBrk="1" hangingPunct="1"/>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
        <p:nvSpPr>
          <p:cNvPr id="14339" name="Rectangle 3"/>
          <p:cNvSpPr>
            <a:spLocks noChangeArrowheads="1"/>
          </p:cNvSpPr>
          <p:nvPr/>
        </p:nvSpPr>
        <p:spPr bwMode="auto">
          <a:xfrm>
            <a:off x="457200" y="1295400"/>
            <a:ext cx="83820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3">
              <a:lnSpc>
                <a:spcPct val="110000"/>
              </a:lnSpc>
              <a:spcBef>
                <a:spcPct val="50000"/>
              </a:spcBef>
              <a:buClr>
                <a:schemeClr val="folHlink"/>
              </a:buClr>
              <a:buSzPct val="75000"/>
              <a:buFont typeface="Monotype Sorts"/>
              <a:buNone/>
            </a:pPr>
            <a:r>
              <a:rPr lang="it-IT" altLang="it-IT"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14340" name="Rectangle 4"/>
          <p:cNvSpPr>
            <a:spLocks noChangeArrowheads="1"/>
          </p:cNvSpPr>
          <p:nvPr/>
        </p:nvSpPr>
        <p:spPr bwMode="auto">
          <a:xfrm>
            <a:off x="153341" y="764704"/>
            <a:ext cx="8975122" cy="52660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lnSpc>
                <a:spcPct val="110000"/>
              </a:lnSpc>
              <a:spcBef>
                <a:spcPts val="0"/>
              </a:spcBef>
              <a:spcAft>
                <a:spcPts val="600"/>
              </a:spcAft>
              <a:buClr>
                <a:schemeClr val="folHlink"/>
              </a:buClr>
              <a:buSzPct val="75000"/>
              <a:buFont typeface="Monotype Sorts"/>
              <a:buNone/>
            </a:pPr>
            <a:r>
              <a:rPr lang="it-IT" sz="2400" dirty="0" smtClean="0"/>
              <a:t>Solo </a:t>
            </a:r>
            <a:r>
              <a:rPr lang="it-IT" sz="2400" dirty="0"/>
              <a:t>la Commissione </a:t>
            </a:r>
            <a:r>
              <a:rPr lang="it-IT" sz="2400" dirty="0" smtClean="0"/>
              <a:t>può dichiarare </a:t>
            </a:r>
            <a:r>
              <a:rPr lang="it-IT" sz="2400" dirty="0"/>
              <a:t>una misura compatibile con il mercato </a:t>
            </a:r>
            <a:r>
              <a:rPr lang="it-IT" sz="2400" dirty="0" smtClean="0"/>
              <a:t>interno: l’ordinamento </a:t>
            </a:r>
            <a:r>
              <a:rPr lang="it-IT" sz="2400" dirty="0"/>
              <a:t>europeo </a:t>
            </a:r>
            <a:r>
              <a:rPr lang="it-IT" sz="2400" dirty="0" smtClean="0"/>
              <a:t>prevede (Art. 108 TFUE) che </a:t>
            </a:r>
            <a:r>
              <a:rPr lang="it-IT" sz="2400" dirty="0"/>
              <a:t>la Commissione collabori con gli Stati membri, creando una sinergia funzionale ad entrambi</a:t>
            </a:r>
          </a:p>
          <a:p>
            <a:pPr algn="just">
              <a:lnSpc>
                <a:spcPct val="120000"/>
              </a:lnSpc>
              <a:spcBef>
                <a:spcPct val="50000"/>
              </a:spcBef>
              <a:buClr>
                <a:schemeClr val="tx1"/>
              </a:buClr>
              <a:buSzPct val="75000"/>
              <a:buFont typeface="Monotype Sorts" charset="2"/>
              <a:buNone/>
              <a:defRPr/>
            </a:pPr>
            <a:r>
              <a:rPr lang="it-IT" sz="2400" dirty="0"/>
              <a:t>Art. 108 TFUE </a:t>
            </a:r>
            <a:r>
              <a:rPr lang="it-IT" sz="2400" dirty="0" smtClean="0"/>
              <a:t>istituisce una p</a:t>
            </a:r>
            <a:r>
              <a:rPr lang="it-IT" altLang="x-none" sz="2400" dirty="0" smtClean="0"/>
              <a:t>rocedura </a:t>
            </a:r>
            <a:r>
              <a:rPr lang="it-IT" altLang="x-none" sz="2400" dirty="0"/>
              <a:t>speciale che organizza l’esame permanente ed il controllo degli aiuti di Stato da parte della Commissione</a:t>
            </a:r>
          </a:p>
          <a:p>
            <a:pPr algn="just">
              <a:lnSpc>
                <a:spcPct val="120000"/>
              </a:lnSpc>
              <a:spcBef>
                <a:spcPct val="50000"/>
              </a:spcBef>
              <a:buClr>
                <a:srgbClr val="FF8000"/>
              </a:buClr>
              <a:buSzPct val="75000"/>
              <a:buNone/>
              <a:defRPr/>
            </a:pPr>
            <a:r>
              <a:rPr lang="it-IT" sz="2400" dirty="0" smtClean="0"/>
              <a:t>«1</a:t>
            </a:r>
            <a:r>
              <a:rPr lang="it-IT" sz="2400" dirty="0"/>
              <a:t>. La Commissione procede con gli Stati membri all'esame permanente dei regimi di aiuti esistenti in questi Stati. Essa propone a questi ultimi le opportune misure richieste dal graduale sviluppo o dal funzionamento del mercato </a:t>
            </a:r>
            <a:r>
              <a:rPr lang="it-IT" sz="2400" dirty="0" smtClean="0"/>
              <a:t>interno»</a:t>
            </a:r>
            <a:endParaRPr lang="it-IT" altLang="x-none" sz="2400" dirty="0"/>
          </a:p>
        </p:txBody>
      </p:sp>
    </p:spTree>
    <p:extLst>
      <p:ext uri="{BB962C8B-B14F-4D97-AF65-F5344CB8AC3E}">
        <p14:creationId xmlns:p14="http://schemas.microsoft.com/office/powerpoint/2010/main" xmlns="" val="77954206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3341" y="81563"/>
            <a:ext cx="8451106" cy="533400"/>
          </a:xfrm>
        </p:spPr>
        <p:txBody>
          <a:bodyPr/>
          <a:lstStyle/>
          <a:p>
            <a:pPr algn="just" eaLnBrk="1" hangingPunct="1"/>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
        <p:nvSpPr>
          <p:cNvPr id="14339" name="Rectangle 3"/>
          <p:cNvSpPr>
            <a:spLocks noChangeArrowheads="1"/>
          </p:cNvSpPr>
          <p:nvPr/>
        </p:nvSpPr>
        <p:spPr bwMode="auto">
          <a:xfrm>
            <a:off x="457200" y="1295400"/>
            <a:ext cx="83820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3">
              <a:lnSpc>
                <a:spcPct val="110000"/>
              </a:lnSpc>
              <a:spcBef>
                <a:spcPct val="50000"/>
              </a:spcBef>
              <a:buClr>
                <a:schemeClr val="folHlink"/>
              </a:buClr>
              <a:buSzPct val="75000"/>
              <a:buFont typeface="Monotype Sorts"/>
              <a:buNone/>
            </a:pPr>
            <a:r>
              <a:rPr lang="it-IT" altLang="it-IT"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14340" name="Rectangle 4"/>
          <p:cNvSpPr>
            <a:spLocks noChangeArrowheads="1"/>
          </p:cNvSpPr>
          <p:nvPr/>
        </p:nvSpPr>
        <p:spPr bwMode="auto">
          <a:xfrm>
            <a:off x="153341" y="764704"/>
            <a:ext cx="8975122" cy="33455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lnSpc>
                <a:spcPct val="110000"/>
              </a:lnSpc>
              <a:spcBef>
                <a:spcPts val="0"/>
              </a:spcBef>
              <a:spcAft>
                <a:spcPts val="600"/>
              </a:spcAft>
              <a:buClr>
                <a:schemeClr val="folHlink"/>
              </a:buClr>
              <a:buSzPct val="75000"/>
              <a:buFont typeface="Monotype Sorts"/>
              <a:buNone/>
            </a:pPr>
            <a:r>
              <a:rPr lang="it-IT" sz="2400" dirty="0" smtClean="0"/>
              <a:t>Principi stabiliti dall’</a:t>
            </a:r>
            <a:r>
              <a:rPr lang="it-IT" sz="2400" dirty="0"/>
              <a:t> Art</a:t>
            </a:r>
            <a:r>
              <a:rPr lang="it-IT" sz="2400" dirty="0" smtClean="0"/>
              <a:t>. 108 TFUE</a:t>
            </a:r>
            <a:r>
              <a:rPr lang="it-IT" altLang="x-none" sz="2400" dirty="0" smtClean="0"/>
              <a:t>:</a:t>
            </a:r>
            <a:endParaRPr lang="it-IT" altLang="x-none" sz="2400" dirty="0"/>
          </a:p>
          <a:p>
            <a:pPr marL="342900" indent="-342900">
              <a:lnSpc>
                <a:spcPct val="120000"/>
              </a:lnSpc>
              <a:spcBef>
                <a:spcPct val="50000"/>
              </a:spcBef>
              <a:buClr>
                <a:srgbClr val="FF8000"/>
              </a:buClr>
              <a:buSzPct val="75000"/>
              <a:buFont typeface="Courier New" charset="0"/>
              <a:buChar char="o"/>
              <a:defRPr/>
            </a:pPr>
            <a:r>
              <a:rPr lang="it-IT" altLang="x-none" sz="2400" dirty="0"/>
              <a:t>Procedimento d’indagine formale</a:t>
            </a:r>
          </a:p>
          <a:p>
            <a:pPr marL="342900" indent="-342900">
              <a:lnSpc>
                <a:spcPct val="120000"/>
              </a:lnSpc>
              <a:spcBef>
                <a:spcPct val="50000"/>
              </a:spcBef>
              <a:buClr>
                <a:srgbClr val="FF8000"/>
              </a:buClr>
              <a:buSzPct val="75000"/>
              <a:buFont typeface="Courier New" charset="0"/>
              <a:buChar char="o"/>
              <a:defRPr/>
            </a:pPr>
            <a:r>
              <a:rPr lang="it-IT" altLang="x-none" sz="2400" dirty="0"/>
              <a:t>Potere del Consiglio di decidere la compatibilità di una misura in casi eccezionali e all’unanimità</a:t>
            </a:r>
          </a:p>
          <a:p>
            <a:pPr marL="342900" indent="-342900">
              <a:lnSpc>
                <a:spcPct val="120000"/>
              </a:lnSpc>
              <a:spcBef>
                <a:spcPct val="50000"/>
              </a:spcBef>
              <a:buClr>
                <a:srgbClr val="FF8000"/>
              </a:buClr>
              <a:buSzPct val="75000"/>
              <a:buFont typeface="Courier New" charset="0"/>
              <a:buChar char="o"/>
              <a:defRPr/>
            </a:pPr>
            <a:r>
              <a:rPr lang="it-IT" altLang="x-none" sz="2400" dirty="0"/>
              <a:t>Obbligo di notifica e di non dare esecuzione all’aiuto notificato (</a:t>
            </a:r>
            <a:r>
              <a:rPr lang="it-IT" sz="2400" dirty="0"/>
              <a:t>“obbligo di stand-</a:t>
            </a:r>
            <a:r>
              <a:rPr lang="it-IT" sz="2400" dirty="0" err="1"/>
              <a:t>still</a:t>
            </a:r>
            <a:r>
              <a:rPr lang="it-IT" sz="2400" dirty="0" smtClean="0"/>
              <a:t>”</a:t>
            </a:r>
            <a:r>
              <a:rPr lang="it-IT" altLang="x-none" sz="2400" dirty="0" smtClean="0"/>
              <a:t>)</a:t>
            </a:r>
            <a:endParaRPr lang="it-IT" altLang="x-none" sz="2400" dirty="0"/>
          </a:p>
        </p:txBody>
      </p:sp>
    </p:spTree>
    <p:extLst>
      <p:ext uri="{BB962C8B-B14F-4D97-AF65-F5344CB8AC3E}">
        <p14:creationId xmlns:p14="http://schemas.microsoft.com/office/powerpoint/2010/main" xmlns="" val="66135771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3341" y="81563"/>
            <a:ext cx="8451106" cy="533400"/>
          </a:xfrm>
        </p:spPr>
        <p:txBody>
          <a:bodyPr/>
          <a:lstStyle/>
          <a:p>
            <a:pPr algn="just" eaLnBrk="1" hangingPunct="1"/>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
        <p:nvSpPr>
          <p:cNvPr id="14339" name="Rectangle 3"/>
          <p:cNvSpPr>
            <a:spLocks noChangeArrowheads="1"/>
          </p:cNvSpPr>
          <p:nvPr/>
        </p:nvSpPr>
        <p:spPr bwMode="auto">
          <a:xfrm>
            <a:off x="457200" y="1295400"/>
            <a:ext cx="83820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3">
              <a:lnSpc>
                <a:spcPct val="110000"/>
              </a:lnSpc>
              <a:spcBef>
                <a:spcPct val="50000"/>
              </a:spcBef>
              <a:buClr>
                <a:schemeClr val="folHlink"/>
              </a:buClr>
              <a:buSzPct val="75000"/>
              <a:buFont typeface="Monotype Sorts"/>
              <a:buNone/>
            </a:pPr>
            <a:r>
              <a:rPr lang="it-IT" altLang="it-IT"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14340" name="Rectangle 4"/>
          <p:cNvSpPr>
            <a:spLocks noChangeArrowheads="1"/>
          </p:cNvSpPr>
          <p:nvPr/>
        </p:nvSpPr>
        <p:spPr bwMode="auto">
          <a:xfrm>
            <a:off x="153341" y="619091"/>
            <a:ext cx="8975122" cy="559537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342900" indent="-342900" algn="just">
              <a:lnSpc>
                <a:spcPct val="120000"/>
              </a:lnSpc>
              <a:spcBef>
                <a:spcPct val="50000"/>
              </a:spcBef>
              <a:buClr>
                <a:srgbClr val="FF8000"/>
              </a:buClr>
              <a:buSzPct val="75000"/>
              <a:buFont typeface="Courier New" charset="0"/>
              <a:buChar char="o"/>
              <a:defRPr/>
            </a:pPr>
            <a:r>
              <a:rPr lang="it-IT" altLang="x-none" sz="2400" dirty="0" smtClean="0"/>
              <a:t>Procedimento </a:t>
            </a:r>
            <a:r>
              <a:rPr lang="it-IT" altLang="x-none" sz="2400" dirty="0"/>
              <a:t>d’indagine </a:t>
            </a:r>
            <a:r>
              <a:rPr lang="it-IT" altLang="x-none" sz="2400" dirty="0" smtClean="0"/>
              <a:t>formale (come già parzialmente descritto dall’Art. 108, 1)</a:t>
            </a:r>
            <a:endParaRPr lang="it-IT" altLang="x-none" sz="2400" dirty="0"/>
          </a:p>
          <a:p>
            <a:pPr algn="just">
              <a:lnSpc>
                <a:spcPct val="120000"/>
              </a:lnSpc>
              <a:spcBef>
                <a:spcPct val="50000"/>
              </a:spcBef>
              <a:buClr>
                <a:srgbClr val="FF8000"/>
              </a:buClr>
              <a:buSzPct val="75000"/>
              <a:buNone/>
              <a:defRPr/>
            </a:pPr>
            <a:r>
              <a:rPr lang="it-IT" sz="2400" dirty="0" smtClean="0"/>
              <a:t>«2</a:t>
            </a:r>
            <a:r>
              <a:rPr lang="it-IT" sz="2400" dirty="0"/>
              <a:t>. Qualora la Commissione, dopo aver intimato agli interessati di presentare le loro osservazioni, constati che un aiuto concesso da uno Stato, o mediante fondi statali, non è compatibile con il mercato interno a norma dell'articolo 107, oppure che tale aiuto è attuato in modo abusivo, decide che lo Stato interessato deve sopprimerlo o modificarlo nel termine da essa fissato. Qualora lo Stato in causa non si conformi a tale decisione entro il termine stabilito, la Commissione o qualsiasi altro Stato interessato può adire direttamente la Corte di giustizia dell'Unione europea, in deroga agli articoli 258 e </a:t>
            </a:r>
            <a:r>
              <a:rPr lang="it-IT" sz="2400" dirty="0" smtClean="0"/>
              <a:t>259».</a:t>
            </a:r>
            <a:endParaRPr lang="it-IT" altLang="x-none" sz="2400" dirty="0"/>
          </a:p>
        </p:txBody>
      </p:sp>
    </p:spTree>
    <p:extLst>
      <p:ext uri="{BB962C8B-B14F-4D97-AF65-F5344CB8AC3E}">
        <p14:creationId xmlns:p14="http://schemas.microsoft.com/office/powerpoint/2010/main" xmlns="" val="156014748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3341" y="31174"/>
            <a:ext cx="8451106" cy="533400"/>
          </a:xfrm>
        </p:spPr>
        <p:txBody>
          <a:bodyPr/>
          <a:lstStyle/>
          <a:p>
            <a:pPr algn="just" eaLnBrk="1" hangingPunct="1"/>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
        <p:nvSpPr>
          <p:cNvPr id="14339" name="Rectangle 3"/>
          <p:cNvSpPr>
            <a:spLocks noChangeArrowheads="1"/>
          </p:cNvSpPr>
          <p:nvPr/>
        </p:nvSpPr>
        <p:spPr bwMode="auto">
          <a:xfrm>
            <a:off x="457200" y="1295400"/>
            <a:ext cx="83820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3">
              <a:lnSpc>
                <a:spcPct val="110000"/>
              </a:lnSpc>
              <a:spcBef>
                <a:spcPct val="50000"/>
              </a:spcBef>
              <a:buClr>
                <a:schemeClr val="folHlink"/>
              </a:buClr>
              <a:buSzPct val="75000"/>
              <a:buFont typeface="Monotype Sorts"/>
              <a:buNone/>
            </a:pPr>
            <a:r>
              <a:rPr lang="it-IT" altLang="it-IT"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14340" name="Rectangle 4"/>
          <p:cNvSpPr>
            <a:spLocks noChangeArrowheads="1"/>
          </p:cNvSpPr>
          <p:nvPr/>
        </p:nvSpPr>
        <p:spPr bwMode="auto">
          <a:xfrm>
            <a:off x="149166" y="522397"/>
            <a:ext cx="8975122" cy="55795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342900" indent="-342900">
              <a:lnSpc>
                <a:spcPct val="120000"/>
              </a:lnSpc>
              <a:spcBef>
                <a:spcPct val="50000"/>
              </a:spcBef>
              <a:buClr>
                <a:srgbClr val="FF8000"/>
              </a:buClr>
              <a:buSzPct val="75000"/>
              <a:buFont typeface="Courier New" charset="0"/>
              <a:buChar char="o"/>
              <a:defRPr/>
            </a:pPr>
            <a:r>
              <a:rPr lang="it-IT" altLang="x-none" sz="2400" dirty="0" smtClean="0"/>
              <a:t>Potere </a:t>
            </a:r>
            <a:r>
              <a:rPr lang="it-IT" altLang="x-none" sz="2400" dirty="0"/>
              <a:t>del Consiglio di decidere la compatibilità di una misura in casi eccezionali e </a:t>
            </a:r>
            <a:r>
              <a:rPr lang="it-IT" altLang="x-none" sz="2400" dirty="0" smtClean="0"/>
              <a:t>all’unanimità</a:t>
            </a:r>
          </a:p>
          <a:p>
            <a:pPr algn="just">
              <a:lnSpc>
                <a:spcPct val="120000"/>
              </a:lnSpc>
              <a:spcBef>
                <a:spcPct val="50000"/>
              </a:spcBef>
              <a:buClr>
                <a:srgbClr val="FF8000"/>
              </a:buClr>
              <a:buSzPct val="75000"/>
              <a:buNone/>
              <a:defRPr/>
            </a:pPr>
            <a:r>
              <a:rPr lang="it-IT" sz="2200" dirty="0" smtClean="0"/>
              <a:t>«2. A </a:t>
            </a:r>
            <a:r>
              <a:rPr lang="it-IT" sz="2200" dirty="0"/>
              <a:t>richiesta di uno Stato membro, il Consiglio, deliberando all'unanimità, può decidere che un aiuto, istituito o da istituirsi da parte di questo Stato, deve considerarsi compatibile con il mercato interno, in deroga alle disposizioni dell'articolo 107 o ai regolamenti di cui all'articolo 109, quando circostanze eccezionali giustifichino tale decisione. Qualora la Commissione abbia iniziato, nei riguardi di tale aiuto, la procedura prevista dal presente paragrafo, primo comma, la richiesta dello Stato interessato rivolta al Consiglio avrà per effetto di sospendere tale procedura fino a quando il Consiglio non si sia pronunciato al riguardo. Tuttavia, se il Consiglio non si è pronunciato entro tre mesi dalla data della richiesta, la Commissione </a:t>
            </a:r>
            <a:r>
              <a:rPr lang="it-IT" sz="2200" dirty="0" smtClean="0"/>
              <a:t>delibera»</a:t>
            </a:r>
            <a:endParaRPr lang="it-IT" altLang="x-none" sz="2200" dirty="0"/>
          </a:p>
        </p:txBody>
      </p:sp>
    </p:spTree>
    <p:extLst>
      <p:ext uri="{BB962C8B-B14F-4D97-AF65-F5344CB8AC3E}">
        <p14:creationId xmlns:p14="http://schemas.microsoft.com/office/powerpoint/2010/main" xmlns="" val="300425715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3341" y="81563"/>
            <a:ext cx="8451106" cy="533400"/>
          </a:xfrm>
        </p:spPr>
        <p:txBody>
          <a:bodyPr/>
          <a:lstStyle/>
          <a:p>
            <a:pPr algn="just" eaLnBrk="1" hangingPunct="1"/>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
        <p:nvSpPr>
          <p:cNvPr id="14339" name="Rectangle 3"/>
          <p:cNvSpPr>
            <a:spLocks noChangeArrowheads="1"/>
          </p:cNvSpPr>
          <p:nvPr/>
        </p:nvSpPr>
        <p:spPr bwMode="auto">
          <a:xfrm>
            <a:off x="457200" y="1295400"/>
            <a:ext cx="83820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3">
              <a:lnSpc>
                <a:spcPct val="110000"/>
              </a:lnSpc>
              <a:spcBef>
                <a:spcPct val="50000"/>
              </a:spcBef>
              <a:buClr>
                <a:schemeClr val="folHlink"/>
              </a:buClr>
              <a:buSzPct val="75000"/>
              <a:buFont typeface="Monotype Sorts"/>
              <a:buNone/>
            </a:pPr>
            <a:r>
              <a:rPr lang="it-IT" altLang="it-IT"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14340" name="Rectangle 4"/>
          <p:cNvSpPr>
            <a:spLocks noChangeArrowheads="1"/>
          </p:cNvSpPr>
          <p:nvPr/>
        </p:nvSpPr>
        <p:spPr bwMode="auto">
          <a:xfrm>
            <a:off x="153341" y="764704"/>
            <a:ext cx="8975122" cy="47089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342900" indent="-342900">
              <a:lnSpc>
                <a:spcPct val="120000"/>
              </a:lnSpc>
              <a:spcBef>
                <a:spcPct val="50000"/>
              </a:spcBef>
              <a:buClr>
                <a:srgbClr val="FF8000"/>
              </a:buClr>
              <a:buSzPct val="75000"/>
              <a:buFont typeface="Courier New" charset="0"/>
              <a:buChar char="o"/>
              <a:defRPr/>
            </a:pPr>
            <a:r>
              <a:rPr lang="it-IT" altLang="x-none" sz="2400" dirty="0" smtClean="0"/>
              <a:t>Obbligo </a:t>
            </a:r>
            <a:r>
              <a:rPr lang="it-IT" altLang="x-none" sz="2400" dirty="0"/>
              <a:t>di notifica e di non dare esecuzione all’aiuto notificato (</a:t>
            </a:r>
            <a:r>
              <a:rPr lang="it-IT" sz="2400" dirty="0"/>
              <a:t>“obbligo di stand-</a:t>
            </a:r>
            <a:r>
              <a:rPr lang="it-IT" sz="2400" dirty="0" err="1"/>
              <a:t>still</a:t>
            </a:r>
            <a:r>
              <a:rPr lang="it-IT" sz="2400" dirty="0" smtClean="0"/>
              <a:t>”</a:t>
            </a:r>
            <a:r>
              <a:rPr lang="it-IT" altLang="x-none" sz="2400" dirty="0" smtClean="0"/>
              <a:t>)</a:t>
            </a:r>
          </a:p>
          <a:p>
            <a:pPr algn="just">
              <a:lnSpc>
                <a:spcPct val="120000"/>
              </a:lnSpc>
              <a:spcBef>
                <a:spcPct val="50000"/>
              </a:spcBef>
              <a:buClr>
                <a:srgbClr val="FF8000"/>
              </a:buClr>
              <a:buSzPct val="75000"/>
              <a:buNone/>
              <a:defRPr/>
            </a:pPr>
            <a:r>
              <a:rPr lang="it-IT" sz="2400" dirty="0" smtClean="0"/>
              <a:t>«3</a:t>
            </a:r>
            <a:r>
              <a:rPr lang="it-IT" sz="2400" dirty="0"/>
              <a:t>. Alla Commissione sono comunicati, in tempo utile perché presenti le sue osservazioni, i progetti diretti a istituire o modificare aiuti. Se ritiene che un progetto non sia compatibile con il mercato interno a norma dell'articolo 107, la Commissione inizia senza indugio la procedura prevista dal paragrafo precedente. Lo Stato membro interessato non può dare esecuzione alle misure progettate prima che tale procedura abbia condotto a una decisione </a:t>
            </a:r>
            <a:r>
              <a:rPr lang="it-IT" sz="2400" dirty="0" smtClean="0"/>
              <a:t>finale»</a:t>
            </a:r>
            <a:endParaRPr lang="it-IT" altLang="x-none" sz="2400" dirty="0"/>
          </a:p>
        </p:txBody>
      </p:sp>
    </p:spTree>
    <p:extLst>
      <p:ext uri="{BB962C8B-B14F-4D97-AF65-F5344CB8AC3E}">
        <p14:creationId xmlns:p14="http://schemas.microsoft.com/office/powerpoint/2010/main" xmlns="" val="94012723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3341" y="81563"/>
            <a:ext cx="8451106" cy="533400"/>
          </a:xfrm>
        </p:spPr>
        <p:txBody>
          <a:bodyPr/>
          <a:lstStyle/>
          <a:p>
            <a:pPr algn="just" eaLnBrk="1" hangingPunct="1"/>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
        <p:nvSpPr>
          <p:cNvPr id="14339" name="Rectangle 3"/>
          <p:cNvSpPr>
            <a:spLocks noChangeArrowheads="1"/>
          </p:cNvSpPr>
          <p:nvPr/>
        </p:nvSpPr>
        <p:spPr bwMode="auto">
          <a:xfrm>
            <a:off x="457200" y="1295400"/>
            <a:ext cx="83820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3">
              <a:lnSpc>
                <a:spcPct val="110000"/>
              </a:lnSpc>
              <a:spcBef>
                <a:spcPct val="50000"/>
              </a:spcBef>
              <a:buClr>
                <a:schemeClr val="folHlink"/>
              </a:buClr>
              <a:buSzPct val="75000"/>
              <a:buFont typeface="Monotype Sorts"/>
              <a:buNone/>
            </a:pPr>
            <a:r>
              <a:rPr lang="it-IT" altLang="it-IT"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14340" name="Rectangle 4"/>
          <p:cNvSpPr>
            <a:spLocks noChangeArrowheads="1"/>
          </p:cNvSpPr>
          <p:nvPr/>
        </p:nvSpPr>
        <p:spPr bwMode="auto">
          <a:xfrm>
            <a:off x="153341" y="764704"/>
            <a:ext cx="8975122" cy="51983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lnSpc>
                <a:spcPct val="110000"/>
              </a:lnSpc>
              <a:spcBef>
                <a:spcPts val="0"/>
              </a:spcBef>
              <a:spcAft>
                <a:spcPts val="600"/>
              </a:spcAft>
              <a:buClr>
                <a:schemeClr val="folHlink"/>
              </a:buClr>
              <a:buSzPct val="75000"/>
              <a:buFont typeface="Monotype Sorts"/>
              <a:buNone/>
            </a:pPr>
            <a:r>
              <a:rPr lang="it-IT" sz="2400" dirty="0" smtClean="0"/>
              <a:t>Sugli Stati Membri vigono dunque gli obblighi di notifica e di stand-</a:t>
            </a:r>
            <a:r>
              <a:rPr lang="it-IT" sz="2400" dirty="0" err="1" smtClean="0"/>
              <a:t>still</a:t>
            </a:r>
            <a:r>
              <a:rPr lang="it-IT" sz="2400" dirty="0" smtClean="0"/>
              <a:t>, cioè: </a:t>
            </a:r>
          </a:p>
          <a:p>
            <a:pPr marL="342900" indent="-342900" algn="just">
              <a:lnSpc>
                <a:spcPct val="110000"/>
              </a:lnSpc>
              <a:spcBef>
                <a:spcPts val="0"/>
              </a:spcBef>
              <a:spcAft>
                <a:spcPts val="600"/>
              </a:spcAft>
              <a:buClr>
                <a:schemeClr val="folHlink"/>
              </a:buClr>
              <a:buSzPct val="75000"/>
              <a:buFont typeface="Wingdings" panose="05000000000000000000" pitchFamily="2" charset="2"/>
              <a:buChar char="Ø"/>
            </a:pPr>
            <a:r>
              <a:rPr lang="it-IT" sz="2400" dirty="0" smtClean="0"/>
              <a:t>l’obbligo di </a:t>
            </a:r>
            <a:r>
              <a:rPr lang="it-IT" sz="2400" dirty="0"/>
              <a:t>notificare alla </a:t>
            </a:r>
            <a:r>
              <a:rPr lang="it-IT" sz="2400" dirty="0" smtClean="0"/>
              <a:t>Commissione europea </a:t>
            </a:r>
            <a:r>
              <a:rPr lang="it-IT" sz="2400" dirty="0"/>
              <a:t>le misure di aiuto di Stato affinché possa effettuarne una valutazione in merito alla compatibilit</a:t>
            </a:r>
            <a:r>
              <a:rPr lang="it-IT" altLang="zh-TW" sz="2400" dirty="0"/>
              <a:t>à</a:t>
            </a:r>
            <a:r>
              <a:rPr lang="it-IT" sz="2400" dirty="0"/>
              <a:t> con il mercato interno, o se addirittura sia totalmente </a:t>
            </a:r>
            <a:r>
              <a:rPr lang="it-IT" sz="2400" dirty="0" smtClean="0"/>
              <a:t>irregolare </a:t>
            </a:r>
          </a:p>
          <a:p>
            <a:pPr marL="342900" indent="-342900" algn="just">
              <a:lnSpc>
                <a:spcPct val="110000"/>
              </a:lnSpc>
              <a:spcBef>
                <a:spcPts val="0"/>
              </a:spcBef>
              <a:spcAft>
                <a:spcPts val="600"/>
              </a:spcAft>
              <a:buClr>
                <a:schemeClr val="folHlink"/>
              </a:buClr>
              <a:buSzPct val="75000"/>
              <a:buFont typeface="Wingdings" panose="05000000000000000000" pitchFamily="2" charset="2"/>
              <a:buChar char="Ø"/>
            </a:pPr>
            <a:r>
              <a:rPr lang="it-IT" sz="2400" dirty="0"/>
              <a:t>l</a:t>
            </a:r>
            <a:r>
              <a:rPr lang="it-IT" sz="2400" dirty="0" smtClean="0"/>
              <a:t>’obbligo di </a:t>
            </a:r>
            <a:r>
              <a:rPr lang="it-IT" sz="2400" dirty="0"/>
              <a:t>non </a:t>
            </a:r>
            <a:r>
              <a:rPr lang="it-IT" sz="2400" dirty="0" smtClean="0"/>
              <a:t>dare </a:t>
            </a:r>
            <a:r>
              <a:rPr lang="it-IT" sz="2400" dirty="0"/>
              <a:t>attuazione alla </a:t>
            </a:r>
            <a:r>
              <a:rPr lang="it-IT" sz="2400" dirty="0" smtClean="0"/>
              <a:t>misura in </a:t>
            </a:r>
            <a:r>
              <a:rPr lang="it-IT" sz="2400" dirty="0"/>
              <a:t>attesa di </a:t>
            </a:r>
            <a:r>
              <a:rPr lang="it-IT" sz="2400" dirty="0" smtClean="0"/>
              <a:t>tale valutazione</a:t>
            </a:r>
          </a:p>
          <a:p>
            <a:pPr algn="just">
              <a:lnSpc>
                <a:spcPct val="110000"/>
              </a:lnSpc>
              <a:spcBef>
                <a:spcPts val="0"/>
              </a:spcBef>
              <a:spcAft>
                <a:spcPts val="600"/>
              </a:spcAft>
              <a:buClr>
                <a:schemeClr val="folHlink"/>
              </a:buClr>
              <a:buSzPct val="75000"/>
              <a:buNone/>
            </a:pPr>
            <a:r>
              <a:rPr lang="it-IT" sz="2400" dirty="0" smtClean="0"/>
              <a:t>La </a:t>
            </a:r>
            <a:r>
              <a:rPr lang="it-IT" sz="2400" dirty="0"/>
              <a:t>Commissione, in cooperazione con gli Stati membri, sottopone a costante revisione tutti i sistemi di aiuto esistenti, e solo in caso di modifica sostanziale di questi, applicherà l’obbligo di stand-</a:t>
            </a:r>
            <a:r>
              <a:rPr lang="it-IT" sz="2400" dirty="0" err="1"/>
              <a:t>still</a:t>
            </a:r>
            <a:endParaRPr lang="it-IT" altLang="it-IT" sz="2400" dirty="0">
              <a:latin typeface="Arial" charset="0"/>
              <a:ea typeface="MS PGothic" charset="-128"/>
            </a:endParaRPr>
          </a:p>
        </p:txBody>
      </p:sp>
    </p:spTree>
    <p:extLst>
      <p:ext uri="{BB962C8B-B14F-4D97-AF65-F5344CB8AC3E}">
        <p14:creationId xmlns:p14="http://schemas.microsoft.com/office/powerpoint/2010/main" xmlns="" val="201463735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7651" name="Rectangle 4"/>
          <p:cNvSpPr>
            <a:spLocks noChangeArrowheads="1"/>
          </p:cNvSpPr>
          <p:nvPr/>
        </p:nvSpPr>
        <p:spPr bwMode="auto">
          <a:xfrm>
            <a:off x="153341" y="692696"/>
            <a:ext cx="8839200" cy="47459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MS PGothic" charset="-128"/>
              </a:defRPr>
            </a:lvl1pPr>
            <a:lvl2pPr marL="742950" indent="-285750">
              <a:spcBef>
                <a:spcPct val="20000"/>
              </a:spcBef>
              <a:buChar char="–"/>
              <a:defRPr sz="2800">
                <a:solidFill>
                  <a:schemeClr val="tx1"/>
                </a:solidFill>
                <a:latin typeface="Arial" charset="0"/>
                <a:ea typeface="MS PGothic" charset="-128"/>
              </a:defRPr>
            </a:lvl2pPr>
            <a:lvl3pPr marL="1143000" indent="-228600">
              <a:spcBef>
                <a:spcPct val="20000"/>
              </a:spcBef>
              <a:buChar char="•"/>
              <a:defRPr sz="2400">
                <a:solidFill>
                  <a:schemeClr val="tx1"/>
                </a:solidFill>
                <a:latin typeface="Arial" charset="0"/>
                <a:ea typeface="MS PGothic" charset="-128"/>
              </a:defRPr>
            </a:lvl3pPr>
            <a:lvl4pPr marL="1600200" indent="-228600">
              <a:spcBef>
                <a:spcPct val="20000"/>
              </a:spcBef>
              <a:buChar char="–"/>
              <a:defRPr sz="2000">
                <a:solidFill>
                  <a:schemeClr val="tx1"/>
                </a:solidFill>
                <a:latin typeface="Arial" charset="0"/>
                <a:ea typeface="MS PGothic" charset="-128"/>
              </a:defRPr>
            </a:lvl4pPr>
            <a:lvl5pPr marL="2057400" indent="-228600">
              <a:spcBef>
                <a:spcPct val="20000"/>
              </a:spcBef>
              <a:buChar char="»"/>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defRPr sz="2000">
                <a:solidFill>
                  <a:schemeClr val="tx1"/>
                </a:solidFill>
                <a:latin typeface="Arial" charset="0"/>
                <a:ea typeface="MS PGothic" charset="-128"/>
              </a:defRPr>
            </a:lvl9pPr>
          </a:lstStyle>
          <a:p>
            <a:pPr algn="just">
              <a:lnSpc>
                <a:spcPct val="80000"/>
              </a:lnSpc>
              <a:spcBef>
                <a:spcPct val="50000"/>
              </a:spcBef>
              <a:buClr>
                <a:schemeClr val="tx1"/>
              </a:buClr>
              <a:buSzPct val="75000"/>
              <a:buFont typeface="Monotype Sorts" charset="2"/>
              <a:buNone/>
              <a:defRPr/>
            </a:pPr>
            <a:r>
              <a:rPr lang="it-IT" altLang="x-none" sz="2400" dirty="0">
                <a:latin typeface="Arial" panose="020B0604020202020204" pitchFamily="34" charset="0"/>
                <a:ea typeface="MS PGothic" panose="020B0600070205080204" pitchFamily="34" charset="-128"/>
              </a:rPr>
              <a:t>Elementi di interesse e di attenta </a:t>
            </a:r>
            <a:r>
              <a:rPr lang="it-IT" altLang="x-none" sz="2400" dirty="0" smtClean="0">
                <a:latin typeface="Arial" panose="020B0604020202020204" pitchFamily="34" charset="0"/>
                <a:ea typeface="MS PGothic" panose="020B0600070205080204" pitchFamily="34" charset="-128"/>
              </a:rPr>
              <a:t>considerazione</a:t>
            </a:r>
          </a:p>
          <a:p>
            <a:pPr algn="just">
              <a:lnSpc>
                <a:spcPct val="80000"/>
              </a:lnSpc>
              <a:spcBef>
                <a:spcPct val="50000"/>
              </a:spcBef>
              <a:buClr>
                <a:schemeClr val="tx1"/>
              </a:buClr>
              <a:buSzPct val="75000"/>
              <a:buFont typeface="Monotype Sorts" charset="2"/>
              <a:buNone/>
              <a:defRPr/>
            </a:pPr>
            <a:endParaRPr lang="it-IT" altLang="x-none" sz="2400" dirty="0">
              <a:latin typeface="Arial" panose="020B0604020202020204" pitchFamily="34" charset="0"/>
              <a:ea typeface="MS PGothic" panose="020B0600070205080204" pitchFamily="34" charset="-128"/>
            </a:endParaRPr>
          </a:p>
          <a:p>
            <a:pPr algn="just">
              <a:lnSpc>
                <a:spcPct val="80000"/>
              </a:lnSpc>
              <a:spcBef>
                <a:spcPct val="50000"/>
              </a:spcBef>
              <a:buClr>
                <a:schemeClr val="tx1"/>
              </a:buClr>
              <a:buSzPct val="75000"/>
              <a:buFont typeface="Monotype Sorts" charset="2"/>
              <a:buNone/>
              <a:defRPr/>
            </a:pPr>
            <a:r>
              <a:rPr lang="it-IT" altLang="x-none" sz="2400" dirty="0">
                <a:latin typeface="Arial" panose="020B0604020202020204" pitchFamily="34" charset="0"/>
                <a:ea typeface="MS PGothic" panose="020B0600070205080204" pitchFamily="34" charset="-128"/>
              </a:rPr>
              <a:t>Autorità competente in via esclusiva: </a:t>
            </a:r>
            <a:r>
              <a:rPr lang="it-IT" altLang="x-none" sz="2400" dirty="0" smtClean="0">
                <a:latin typeface="Arial" panose="020B0604020202020204" pitchFamily="34" charset="0"/>
                <a:ea typeface="MS PGothic" panose="020B0600070205080204" pitchFamily="34" charset="-128"/>
              </a:rPr>
              <a:t>Commissione </a:t>
            </a:r>
            <a:r>
              <a:rPr lang="it-IT" altLang="x-none" sz="2400" dirty="0">
                <a:latin typeface="Arial" panose="020B0604020202020204" pitchFamily="34" charset="0"/>
                <a:ea typeface="MS PGothic" panose="020B0600070205080204" pitchFamily="34" charset="-128"/>
              </a:rPr>
              <a:t>e</a:t>
            </a:r>
            <a:r>
              <a:rPr lang="it-IT" altLang="x-none" sz="2400" dirty="0" smtClean="0">
                <a:latin typeface="Arial" panose="020B0604020202020204" pitchFamily="34" charset="0"/>
                <a:ea typeface="MS PGothic" panose="020B0600070205080204" pitchFamily="34" charset="-128"/>
              </a:rPr>
              <a:t>uropea</a:t>
            </a:r>
            <a:endParaRPr lang="it-IT" altLang="x-none" sz="2400" dirty="0">
              <a:latin typeface="Arial" panose="020B0604020202020204" pitchFamily="34" charset="0"/>
              <a:ea typeface="MS PGothic" panose="020B0600070205080204" pitchFamily="34" charset="-128"/>
            </a:endParaRPr>
          </a:p>
          <a:p>
            <a:pPr marL="342900" indent="-342900" algn="just">
              <a:lnSpc>
                <a:spcPct val="80000"/>
              </a:lnSpc>
              <a:spcBef>
                <a:spcPct val="50000"/>
              </a:spcBef>
              <a:buClr>
                <a:srgbClr val="FF8000"/>
              </a:buClr>
              <a:buSzPct val="75000"/>
              <a:buFont typeface="Courier New" charset="0"/>
              <a:buChar char="o"/>
              <a:defRPr/>
            </a:pPr>
            <a:r>
              <a:rPr lang="it-IT" altLang="x-none" sz="2400" dirty="0">
                <a:latin typeface="Arial" panose="020B0604020202020204" pitchFamily="34" charset="0"/>
                <a:ea typeface="MS PGothic" panose="020B0600070205080204" pitchFamily="34" charset="-128"/>
              </a:rPr>
              <a:t>il principio dell’esclusività della competenza della Commissione è attenuato dal ruolo del Consiglio</a:t>
            </a:r>
          </a:p>
          <a:p>
            <a:pPr marL="342900" indent="-342900" algn="just">
              <a:lnSpc>
                <a:spcPct val="80000"/>
              </a:lnSpc>
              <a:spcBef>
                <a:spcPct val="50000"/>
              </a:spcBef>
              <a:buClr>
                <a:srgbClr val="FF8000"/>
              </a:buClr>
              <a:buSzPct val="75000"/>
              <a:buFont typeface="Courier New" charset="0"/>
              <a:buChar char="o"/>
              <a:defRPr/>
            </a:pPr>
            <a:r>
              <a:rPr lang="it-IT" altLang="x-none" sz="2400" dirty="0">
                <a:latin typeface="Arial" panose="020B0604020202020204" pitchFamily="34" charset="0"/>
                <a:ea typeface="MS PGothic" panose="020B0600070205080204" pitchFamily="34" charset="-128"/>
              </a:rPr>
              <a:t>valutazione della Commissione sottoposta al controllo della Corte di giustizia dell’Unione europea</a:t>
            </a:r>
          </a:p>
          <a:p>
            <a:pPr marL="342900" indent="-342900" algn="just">
              <a:lnSpc>
                <a:spcPct val="80000"/>
              </a:lnSpc>
              <a:spcBef>
                <a:spcPct val="50000"/>
              </a:spcBef>
              <a:buClr>
                <a:srgbClr val="FF8000"/>
              </a:buClr>
              <a:buSzPct val="75000"/>
              <a:buFont typeface="Courier New" charset="0"/>
              <a:buChar char="o"/>
              <a:defRPr/>
            </a:pPr>
            <a:r>
              <a:rPr lang="it-IT" altLang="x-none" sz="2400" dirty="0">
                <a:latin typeface="Arial" panose="020B0604020202020204" pitchFamily="34" charset="0"/>
                <a:ea typeface="MS PGothic" panose="020B0600070205080204" pitchFamily="34" charset="-128"/>
              </a:rPr>
              <a:t>potere discrezionale della Commissione in merito a valutazioni di ordine economico e sociale</a:t>
            </a:r>
          </a:p>
          <a:p>
            <a:pPr marL="342900" indent="-342900" algn="just">
              <a:lnSpc>
                <a:spcPct val="80000"/>
              </a:lnSpc>
              <a:spcBef>
                <a:spcPct val="50000"/>
              </a:spcBef>
              <a:buClr>
                <a:srgbClr val="FF8000"/>
              </a:buClr>
              <a:buSzPct val="75000"/>
              <a:buFont typeface="Courier New" charset="0"/>
              <a:buChar char="o"/>
              <a:defRPr/>
            </a:pPr>
            <a:r>
              <a:rPr lang="it-IT" altLang="x-none" sz="2400" dirty="0">
                <a:latin typeface="Arial" panose="020B0604020202020204" pitchFamily="34" charset="0"/>
                <a:ea typeface="MS PGothic" panose="020B0600070205080204" pitchFamily="34" charset="-128"/>
              </a:rPr>
              <a:t>assenza di discrezionalità su altri aspetti: la nozione di aiuto di Stato ha carattere giuridico e deve essere interpretata sulla base di elementi obiettivi </a:t>
            </a:r>
            <a:r>
              <a:rPr lang="it-IT" altLang="x-none" sz="2400" dirty="0" smtClean="0">
                <a:latin typeface="Arial" panose="020B0604020202020204" pitchFamily="34" charset="0"/>
                <a:ea typeface="MS PGothic" panose="020B0600070205080204" pitchFamily="34" charset="-128"/>
              </a:rPr>
              <a:t>(TFUE e NOA</a:t>
            </a:r>
            <a:r>
              <a:rPr lang="it-IT" altLang="x-none" sz="2400" dirty="0">
                <a:latin typeface="Arial" panose="020B0604020202020204" pitchFamily="34" charset="0"/>
                <a:ea typeface="MS PGothic" panose="020B0600070205080204" pitchFamily="34" charset="-128"/>
              </a:rPr>
              <a:t>)</a:t>
            </a:r>
          </a:p>
        </p:txBody>
      </p:sp>
      <p:sp>
        <p:nvSpPr>
          <p:cNvPr id="5" name="Rectangle 2"/>
          <p:cNvSpPr txBox="1">
            <a:spLocks noChangeArrowheads="1"/>
          </p:cNvSpPr>
          <p:nvPr/>
        </p:nvSpPr>
        <p:spPr>
          <a:xfrm>
            <a:off x="153341" y="81563"/>
            <a:ext cx="8451106" cy="53340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345667225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07504" y="81563"/>
            <a:ext cx="8496943" cy="533400"/>
          </a:xfrm>
        </p:spPr>
        <p:txBody>
          <a:bodyPr/>
          <a:lstStyle/>
          <a:p>
            <a:pPr algn="just" eaLnBrk="1" hangingPunct="1"/>
            <a:r>
              <a:rPr lang="it-IT" altLang="it-IT" sz="2400" b="1" dirty="0" smtClean="0">
                <a:latin typeface="Arial" panose="020B0604020202020204" pitchFamily="34" charset="0"/>
                <a:ea typeface="MS PGothic" panose="020B0600070205080204" pitchFamily="34" charset="-128"/>
                <a:cs typeface="+mn-cs"/>
              </a:rPr>
              <a:t>Controllo sugli aiuti - eccezioni</a:t>
            </a:r>
            <a:endParaRPr lang="it-IT" altLang="it-IT" sz="2400" b="1" dirty="0">
              <a:latin typeface="Arial" panose="020B0604020202020204" pitchFamily="34" charset="0"/>
              <a:ea typeface="MS PGothic" panose="020B0600070205080204" pitchFamily="34" charset="-128"/>
              <a:cs typeface="+mn-cs"/>
            </a:endParaRPr>
          </a:p>
        </p:txBody>
      </p:sp>
      <p:sp>
        <p:nvSpPr>
          <p:cNvPr id="14339" name="Rectangle 3"/>
          <p:cNvSpPr>
            <a:spLocks noChangeArrowheads="1"/>
          </p:cNvSpPr>
          <p:nvPr/>
        </p:nvSpPr>
        <p:spPr bwMode="auto">
          <a:xfrm>
            <a:off x="457200" y="1295400"/>
            <a:ext cx="83820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3">
              <a:lnSpc>
                <a:spcPct val="110000"/>
              </a:lnSpc>
              <a:spcBef>
                <a:spcPct val="50000"/>
              </a:spcBef>
              <a:buClr>
                <a:schemeClr val="folHlink"/>
              </a:buClr>
              <a:buSzPct val="75000"/>
              <a:buFont typeface="Monotype Sorts"/>
              <a:buNone/>
            </a:pPr>
            <a:r>
              <a:rPr lang="it-IT" altLang="it-IT"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14340" name="Rectangle 4"/>
          <p:cNvSpPr>
            <a:spLocks noChangeArrowheads="1"/>
          </p:cNvSpPr>
          <p:nvPr/>
        </p:nvSpPr>
        <p:spPr bwMode="auto">
          <a:xfrm>
            <a:off x="107504" y="692696"/>
            <a:ext cx="8975122" cy="5275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lnSpc>
                <a:spcPct val="110000"/>
              </a:lnSpc>
              <a:spcBef>
                <a:spcPts val="0"/>
              </a:spcBef>
              <a:spcAft>
                <a:spcPts val="600"/>
              </a:spcAft>
              <a:buClr>
                <a:schemeClr val="folHlink"/>
              </a:buClr>
              <a:buSzPct val="75000"/>
              <a:buNone/>
            </a:pPr>
            <a:r>
              <a:rPr lang="it-IT" sz="2400" dirty="0" smtClean="0"/>
              <a:t>Il </a:t>
            </a:r>
            <a:r>
              <a:rPr lang="it-IT" sz="2400" dirty="0"/>
              <a:t>legislatore europeo ha previsto delle eccezioni </a:t>
            </a:r>
            <a:r>
              <a:rPr lang="it-IT" sz="2400" dirty="0" smtClean="0"/>
              <a:t>alla procedura ordinaria di controllo, </a:t>
            </a:r>
            <a:r>
              <a:rPr lang="it-IT" sz="2400" dirty="0"/>
              <a:t>elaborando una serie di </a:t>
            </a:r>
            <a:r>
              <a:rPr lang="it-IT" sz="2400" b="1" dirty="0"/>
              <a:t>casistiche concrete circa la compatibilità</a:t>
            </a:r>
            <a:r>
              <a:rPr lang="it-IT" sz="2400" dirty="0"/>
              <a:t> con il mercato interno UE di eventuali misure, che come tali non dovranno essere </a:t>
            </a:r>
            <a:r>
              <a:rPr lang="it-IT" sz="2400" dirty="0" smtClean="0"/>
              <a:t>notificate</a:t>
            </a:r>
          </a:p>
          <a:p>
            <a:pPr algn="just">
              <a:lnSpc>
                <a:spcPct val="110000"/>
              </a:lnSpc>
              <a:spcBef>
                <a:spcPts val="0"/>
              </a:spcBef>
              <a:spcAft>
                <a:spcPts val="600"/>
              </a:spcAft>
              <a:buClr>
                <a:schemeClr val="folHlink"/>
              </a:buClr>
              <a:buSzPct val="75000"/>
              <a:buNone/>
            </a:pPr>
            <a:endParaRPr lang="it-IT" sz="1200" dirty="0" smtClean="0"/>
          </a:p>
          <a:p>
            <a:pPr algn="just">
              <a:lnSpc>
                <a:spcPct val="110000"/>
              </a:lnSpc>
              <a:spcBef>
                <a:spcPts val="0"/>
              </a:spcBef>
              <a:spcAft>
                <a:spcPts val="600"/>
              </a:spcAft>
              <a:buClr>
                <a:schemeClr val="folHlink"/>
              </a:buClr>
              <a:buSzPct val="75000"/>
              <a:buNone/>
            </a:pPr>
            <a:r>
              <a:rPr lang="it-IT" sz="2400" dirty="0"/>
              <a:t>La Commissione definisce questo tipo di aiuti mediante </a:t>
            </a:r>
            <a:r>
              <a:rPr lang="it-IT" sz="2400" b="1" dirty="0"/>
              <a:t>esenzioni di categoria </a:t>
            </a:r>
            <a:r>
              <a:rPr lang="it-IT" sz="2400" dirty="0"/>
              <a:t>introdotte con regolamenti, contenenti norme </a:t>
            </a:r>
            <a:r>
              <a:rPr lang="it-IT" sz="2400" dirty="0" smtClean="0"/>
              <a:t>molto </a:t>
            </a:r>
            <a:r>
              <a:rPr lang="it-IT" sz="2400" dirty="0"/>
              <a:t>dettagliate sulle procedure e su quali tipologie di misure </a:t>
            </a:r>
            <a:r>
              <a:rPr lang="it-IT" sz="2400" dirty="0" smtClean="0"/>
              <a:t>accetterebbe</a:t>
            </a:r>
          </a:p>
          <a:p>
            <a:pPr algn="just">
              <a:lnSpc>
                <a:spcPct val="110000"/>
              </a:lnSpc>
              <a:spcBef>
                <a:spcPts val="0"/>
              </a:spcBef>
              <a:spcAft>
                <a:spcPts val="600"/>
              </a:spcAft>
              <a:buClr>
                <a:schemeClr val="folHlink"/>
              </a:buClr>
              <a:buSzPct val="75000"/>
              <a:buNone/>
            </a:pPr>
            <a:endParaRPr lang="it-IT" sz="1200" dirty="0" smtClean="0"/>
          </a:p>
          <a:p>
            <a:pPr algn="just">
              <a:lnSpc>
                <a:spcPct val="110000"/>
              </a:lnSpc>
              <a:spcBef>
                <a:spcPts val="0"/>
              </a:spcBef>
              <a:spcAft>
                <a:spcPts val="600"/>
              </a:spcAft>
              <a:buClr>
                <a:schemeClr val="folHlink"/>
              </a:buClr>
              <a:buSzPct val="75000"/>
              <a:buNone/>
            </a:pPr>
            <a:r>
              <a:rPr lang="it-IT" sz="2400" dirty="0" smtClean="0"/>
              <a:t>La </a:t>
            </a:r>
            <a:r>
              <a:rPr lang="it-IT" sz="2400" dirty="0"/>
              <a:t>ratio di questa specifica previsione risiede </a:t>
            </a:r>
            <a:r>
              <a:rPr lang="it-IT" sz="2400" dirty="0" smtClean="0"/>
              <a:t>anche in un concetto di </a:t>
            </a:r>
            <a:r>
              <a:rPr lang="it-IT" sz="2400" b="1" dirty="0" smtClean="0"/>
              <a:t>sostenibilità dei controlli </a:t>
            </a:r>
            <a:r>
              <a:rPr lang="it-IT" sz="2400" dirty="0" smtClean="0"/>
              <a:t>da parte della Commissione europea</a:t>
            </a:r>
            <a:endParaRPr lang="it-IT" sz="2400" dirty="0"/>
          </a:p>
        </p:txBody>
      </p:sp>
    </p:spTree>
    <p:extLst>
      <p:ext uri="{BB962C8B-B14F-4D97-AF65-F5344CB8AC3E}">
        <p14:creationId xmlns:p14="http://schemas.microsoft.com/office/powerpoint/2010/main" xmlns="" val="124861297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07504" y="81563"/>
            <a:ext cx="8496943" cy="533400"/>
          </a:xfrm>
        </p:spPr>
        <p:txBody>
          <a:bodyPr/>
          <a:lstStyle/>
          <a:p>
            <a:pPr algn="just" eaLnBrk="1" hangingPunct="1"/>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
        <p:nvSpPr>
          <p:cNvPr id="14339" name="Rectangle 3"/>
          <p:cNvSpPr>
            <a:spLocks noChangeArrowheads="1"/>
          </p:cNvSpPr>
          <p:nvPr/>
        </p:nvSpPr>
        <p:spPr bwMode="auto">
          <a:xfrm>
            <a:off x="457200" y="1295400"/>
            <a:ext cx="83820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3">
              <a:lnSpc>
                <a:spcPct val="110000"/>
              </a:lnSpc>
              <a:spcBef>
                <a:spcPct val="50000"/>
              </a:spcBef>
              <a:buClr>
                <a:schemeClr val="folHlink"/>
              </a:buClr>
              <a:buSzPct val="75000"/>
              <a:buFont typeface="Monotype Sorts"/>
              <a:buNone/>
            </a:pPr>
            <a:r>
              <a:rPr lang="it-IT" altLang="it-IT"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14340" name="Rectangle 4"/>
          <p:cNvSpPr>
            <a:spLocks noChangeArrowheads="1"/>
          </p:cNvSpPr>
          <p:nvPr/>
        </p:nvSpPr>
        <p:spPr bwMode="auto">
          <a:xfrm>
            <a:off x="107504" y="764704"/>
            <a:ext cx="8975122" cy="518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Art</a:t>
            </a:r>
            <a:r>
              <a:rPr lang="it-IT" sz="2400" dirty="0"/>
              <a:t>. 108 </a:t>
            </a:r>
            <a:r>
              <a:rPr lang="it-IT" sz="2400" dirty="0" smtClean="0"/>
              <a:t>TFUE </a:t>
            </a:r>
          </a:p>
          <a:p>
            <a:pPr algn="just">
              <a:buNone/>
            </a:pPr>
            <a:r>
              <a:rPr lang="it-IT" sz="2400" dirty="0" smtClean="0"/>
              <a:t>«4</a:t>
            </a:r>
            <a:r>
              <a:rPr lang="it-IT" sz="2400" dirty="0"/>
              <a:t>. La Commissione può adottare regolamenti concernenti le categorie di aiuti di Stato per le quali il Consiglio ha stabilito, conformemente all'articolo 109, che possono essere dispensate dalla procedura di cui al paragrafo 3 del presente </a:t>
            </a:r>
            <a:r>
              <a:rPr lang="it-IT" sz="2400" dirty="0" smtClean="0"/>
              <a:t>articolo»</a:t>
            </a:r>
          </a:p>
          <a:p>
            <a:pPr algn="just">
              <a:buNone/>
            </a:pPr>
            <a:endParaRPr lang="it-IT" sz="2400" dirty="0"/>
          </a:p>
          <a:p>
            <a:pPr algn="just">
              <a:buNone/>
            </a:pPr>
            <a:r>
              <a:rPr lang="it-IT" sz="2400" dirty="0"/>
              <a:t>Art. </a:t>
            </a:r>
            <a:r>
              <a:rPr lang="it-IT" sz="2400" dirty="0" smtClean="0"/>
              <a:t>109 TFUE</a:t>
            </a:r>
          </a:p>
          <a:p>
            <a:pPr algn="just">
              <a:buNone/>
            </a:pPr>
            <a:r>
              <a:rPr lang="it-IT" sz="2400" dirty="0" smtClean="0"/>
              <a:t>«Il </a:t>
            </a:r>
            <a:r>
              <a:rPr lang="it-IT" sz="2400" dirty="0"/>
              <a:t>Consiglio, su proposta della Commissione e previa consultazione del Parlamento europeo, può stabilire tutti i regolamenti utili ai fini dell'applicazione degli articoli 107 e 108 e fissare in particolare le condizioni per l'applicazione dell'articolo 108, paragrafo 3, nonché le categorie di aiuti che sono dispensate da tale </a:t>
            </a:r>
            <a:r>
              <a:rPr lang="it-IT" sz="2400" dirty="0" smtClean="0"/>
              <a:t>procedura»</a:t>
            </a:r>
            <a:endParaRPr lang="it-IT" sz="2400" dirty="0"/>
          </a:p>
        </p:txBody>
      </p:sp>
    </p:spTree>
    <p:extLst>
      <p:ext uri="{BB962C8B-B14F-4D97-AF65-F5344CB8AC3E}">
        <p14:creationId xmlns:p14="http://schemas.microsoft.com/office/powerpoint/2010/main" xmlns="" val="36009465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9219" name="Rectangle 3"/>
          <p:cNvSpPr>
            <a:spLocks noChangeArrowheads="1"/>
          </p:cNvSpPr>
          <p:nvPr/>
        </p:nvSpPr>
        <p:spPr bwMode="auto">
          <a:xfrm>
            <a:off x="197696" y="1052736"/>
            <a:ext cx="8785100" cy="31454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spcAft>
                <a:spcPts val="1200"/>
              </a:spcAft>
              <a:buNone/>
            </a:pPr>
            <a:r>
              <a:rPr lang="it-IT" sz="2400" dirty="0"/>
              <a:t>Ci sono </a:t>
            </a:r>
            <a:r>
              <a:rPr lang="it-IT" sz="2400" b="1" dirty="0"/>
              <a:t>quattro condizioni</a:t>
            </a:r>
            <a:r>
              <a:rPr lang="it-IT" sz="2400" dirty="0"/>
              <a:t> che devono essere soddisfatte per poter classificare una misura come aiuto di Stato</a:t>
            </a:r>
            <a:r>
              <a:rPr lang="fr-BE" altLang="it-IT" sz="2400" dirty="0"/>
              <a:t>:</a:t>
            </a:r>
          </a:p>
          <a:p>
            <a:pPr marL="342900" indent="-342900" algn="just">
              <a:spcAft>
                <a:spcPts val="1200"/>
              </a:spcAft>
              <a:buClr>
                <a:schemeClr val="folHlink"/>
              </a:buClr>
              <a:buSzPct val="75000"/>
              <a:buFont typeface="Wingdings" panose="05000000000000000000" pitchFamily="2" charset="2"/>
              <a:buChar char="ü"/>
            </a:pPr>
            <a:r>
              <a:rPr lang="it-IT" altLang="it-IT" sz="2400" dirty="0" smtClean="0"/>
              <a:t>origine </a:t>
            </a:r>
            <a:r>
              <a:rPr lang="it-IT" altLang="it-IT" sz="2400" dirty="0"/>
              <a:t>“statale” (pubblica) dell’aiuto</a:t>
            </a:r>
          </a:p>
          <a:p>
            <a:pPr marL="342900" indent="-342900" algn="just">
              <a:spcAft>
                <a:spcPts val="1200"/>
              </a:spcAft>
              <a:buClr>
                <a:schemeClr val="folHlink"/>
              </a:buClr>
              <a:buSzPct val="75000"/>
              <a:buFont typeface="Wingdings" panose="05000000000000000000" pitchFamily="2" charset="2"/>
              <a:buChar char="ü"/>
            </a:pPr>
            <a:r>
              <a:rPr lang="it-IT" altLang="it-IT" sz="2400" dirty="0" smtClean="0"/>
              <a:t>vantaggio </a:t>
            </a:r>
            <a:r>
              <a:rPr lang="it-IT" altLang="it-IT" sz="2400" dirty="0"/>
              <a:t>accordato a talune imprese o a talune produzioni</a:t>
            </a:r>
          </a:p>
          <a:p>
            <a:pPr marL="342900" indent="-342900" algn="just">
              <a:spcAft>
                <a:spcPts val="1200"/>
              </a:spcAft>
              <a:buClr>
                <a:schemeClr val="folHlink"/>
              </a:buClr>
              <a:buSzPct val="75000"/>
              <a:buFont typeface="Wingdings" panose="05000000000000000000" pitchFamily="2" charset="2"/>
              <a:buChar char="ü"/>
            </a:pPr>
            <a:r>
              <a:rPr lang="it-IT" altLang="it-IT" sz="2400" dirty="0" smtClean="0"/>
              <a:t>selettività </a:t>
            </a:r>
            <a:r>
              <a:rPr lang="it-IT" altLang="it-IT" sz="2400" dirty="0"/>
              <a:t>dell’aiuto</a:t>
            </a:r>
          </a:p>
          <a:p>
            <a:pPr marL="342900" indent="-342900" algn="just">
              <a:spcAft>
                <a:spcPts val="1200"/>
              </a:spcAft>
              <a:buClr>
                <a:schemeClr val="folHlink"/>
              </a:buClr>
              <a:buSzPct val="75000"/>
              <a:buFont typeface="Wingdings" panose="05000000000000000000" pitchFamily="2" charset="2"/>
              <a:buChar char="ü"/>
            </a:pPr>
            <a:r>
              <a:rPr lang="it-IT" altLang="it-IT" sz="2400" dirty="0" smtClean="0"/>
              <a:t>incidenza </a:t>
            </a:r>
            <a:r>
              <a:rPr lang="it-IT" altLang="it-IT" sz="2400" dirty="0"/>
              <a:t>sugli scambi tra gli Stati </a:t>
            </a:r>
            <a:r>
              <a:rPr lang="it-IT" altLang="it-IT" sz="2400" dirty="0" smtClean="0"/>
              <a:t>membri</a:t>
            </a:r>
            <a:endParaRPr lang="it-IT" altLang="it-IT" sz="2400" dirty="0"/>
          </a:p>
        </p:txBody>
      </p:sp>
      <p:sp>
        <p:nvSpPr>
          <p:cNvPr id="4" name="Rectangle 8"/>
          <p:cNvSpPr>
            <a:spLocks noChangeArrowheads="1"/>
          </p:cNvSpPr>
          <p:nvPr/>
        </p:nvSpPr>
        <p:spPr bwMode="auto">
          <a:xfrm>
            <a:off x="197696" y="321767"/>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Come si configura un aiuto </a:t>
            </a:r>
            <a:r>
              <a:rPr lang="it-IT" sz="2400" b="1" dirty="0"/>
              <a:t>di </a:t>
            </a:r>
            <a:r>
              <a:rPr lang="it-IT" sz="2400" b="1" dirty="0" smtClean="0"/>
              <a:t>Stato</a:t>
            </a:r>
            <a:endParaRPr lang="it-IT" altLang="it-IT" sz="2400" b="1" dirty="0"/>
          </a:p>
        </p:txBody>
      </p:sp>
    </p:spTree>
    <p:extLst>
      <p:ext uri="{BB962C8B-B14F-4D97-AF65-F5344CB8AC3E}">
        <p14:creationId xmlns:p14="http://schemas.microsoft.com/office/powerpoint/2010/main" xmlns="" val="240368576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0484" name="Rectangle 4"/>
          <p:cNvSpPr>
            <a:spLocks noChangeArrowheads="1"/>
          </p:cNvSpPr>
          <p:nvPr/>
        </p:nvSpPr>
        <p:spPr bwMode="auto">
          <a:xfrm>
            <a:off x="104774" y="836712"/>
            <a:ext cx="8859714" cy="47089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0" indent="0" algn="just">
              <a:spcBef>
                <a:spcPct val="50000"/>
              </a:spcBef>
              <a:buClr>
                <a:srgbClr val="FF8000"/>
              </a:buClr>
              <a:buSzPct val="75000"/>
              <a:buNone/>
            </a:pPr>
            <a:r>
              <a:rPr lang="it-IT" altLang="it-IT" sz="2400" dirty="0"/>
              <a:t>Nel termine di due mesi dalla ricezione di una notifica ritenuta completa la Commissione è tenuta ad adottare una decisione di</a:t>
            </a:r>
            <a:r>
              <a:rPr lang="it-IT" altLang="it-IT" sz="2400" dirty="0" smtClean="0"/>
              <a:t>:</a:t>
            </a:r>
            <a:endParaRPr lang="it-IT" altLang="it-IT" sz="2400" dirty="0"/>
          </a:p>
          <a:p>
            <a:pPr algn="just">
              <a:spcBef>
                <a:spcPct val="50000"/>
              </a:spcBef>
              <a:buClr>
                <a:srgbClr val="FF8000"/>
              </a:buClr>
              <a:buSzPct val="75000"/>
              <a:buFont typeface="Courier New" panose="02070309020205020404" pitchFamily="49" charset="0"/>
              <a:buChar char="o"/>
            </a:pPr>
            <a:r>
              <a:rPr lang="it-IT" altLang="it-IT" sz="2400" dirty="0" smtClean="0"/>
              <a:t>non aiuto</a:t>
            </a:r>
            <a:endParaRPr lang="it-IT" altLang="it-IT" sz="2400" dirty="0"/>
          </a:p>
          <a:p>
            <a:pPr algn="just">
              <a:spcBef>
                <a:spcPct val="50000"/>
              </a:spcBef>
              <a:buClr>
                <a:srgbClr val="FF8000"/>
              </a:buClr>
              <a:buSzPct val="75000"/>
              <a:buFont typeface="Courier New" panose="02070309020205020404" pitchFamily="49" charset="0"/>
              <a:buChar char="o"/>
            </a:pPr>
            <a:r>
              <a:rPr lang="it-IT" altLang="it-IT" sz="2400" dirty="0" smtClean="0"/>
              <a:t>aiuto compatibile</a:t>
            </a:r>
            <a:endParaRPr lang="it-IT" altLang="it-IT" sz="2400" dirty="0"/>
          </a:p>
          <a:p>
            <a:pPr algn="just">
              <a:spcBef>
                <a:spcPct val="50000"/>
              </a:spcBef>
              <a:buClr>
                <a:srgbClr val="FF8000"/>
              </a:buClr>
              <a:buSzPct val="75000"/>
              <a:buFont typeface="Courier New" panose="02070309020205020404" pitchFamily="49" charset="0"/>
              <a:buChar char="o"/>
            </a:pPr>
            <a:r>
              <a:rPr lang="it-IT" altLang="it-IT" sz="2400" dirty="0" smtClean="0"/>
              <a:t>apertura </a:t>
            </a:r>
            <a:r>
              <a:rPr lang="it-IT" altLang="it-IT" sz="2400" dirty="0"/>
              <a:t>di un procedimento d’indagine preliminare (nel caso di dubbi, </a:t>
            </a:r>
            <a:r>
              <a:rPr lang="it-IT" altLang="it-IT" sz="2400" dirty="0" smtClean="0"/>
              <a:t>necessità informative)</a:t>
            </a:r>
          </a:p>
          <a:p>
            <a:pPr marL="0" indent="0" algn="just">
              <a:spcBef>
                <a:spcPct val="50000"/>
              </a:spcBef>
              <a:buClr>
                <a:srgbClr val="FF8000"/>
              </a:buClr>
              <a:buSzPct val="75000"/>
              <a:buNone/>
            </a:pPr>
            <a:endParaRPr lang="it-IT" altLang="it-IT" sz="2400" dirty="0"/>
          </a:p>
          <a:p>
            <a:pPr marL="0" indent="0" algn="just">
              <a:spcBef>
                <a:spcPct val="50000"/>
              </a:spcBef>
              <a:buClr>
                <a:srgbClr val="FF8000"/>
              </a:buClr>
              <a:buSzPct val="75000"/>
              <a:buNone/>
            </a:pPr>
            <a:r>
              <a:rPr lang="it-IT" altLang="x-none" sz="2400" dirty="0"/>
              <a:t>Importanza della notifica: anche in caso di dubbio sulla natura o meno di aiuto (principio di certezza del diritto)</a:t>
            </a:r>
          </a:p>
        </p:txBody>
      </p:sp>
      <p:sp>
        <p:nvSpPr>
          <p:cNvPr id="5" name="Rectangle 2"/>
          <p:cNvSpPr txBox="1">
            <a:spLocks noChangeArrowheads="1"/>
          </p:cNvSpPr>
          <p:nvPr/>
        </p:nvSpPr>
        <p:spPr>
          <a:xfrm>
            <a:off x="107504" y="81563"/>
            <a:ext cx="8496943" cy="53340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Procedura di notifica e controllo</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304871344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3794" name="Rectangle 3"/>
          <p:cNvSpPr>
            <a:spLocks noChangeArrowheads="1"/>
          </p:cNvSpPr>
          <p:nvPr/>
        </p:nvSpPr>
        <p:spPr bwMode="auto">
          <a:xfrm>
            <a:off x="107504" y="980728"/>
            <a:ext cx="8884096" cy="35455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MS PGothic" charset="-128"/>
              </a:defRPr>
            </a:lvl1pPr>
            <a:lvl2pPr marL="742950" indent="-285750">
              <a:spcBef>
                <a:spcPct val="20000"/>
              </a:spcBef>
              <a:buChar char="–"/>
              <a:defRPr sz="2800">
                <a:solidFill>
                  <a:schemeClr val="tx1"/>
                </a:solidFill>
                <a:latin typeface="Arial" charset="0"/>
                <a:ea typeface="MS PGothic" charset="-128"/>
              </a:defRPr>
            </a:lvl2pPr>
            <a:lvl3pPr>
              <a:spcBef>
                <a:spcPct val="20000"/>
              </a:spcBef>
              <a:buChar char="•"/>
              <a:defRPr sz="2400">
                <a:solidFill>
                  <a:schemeClr val="tx1"/>
                </a:solidFill>
                <a:latin typeface="Arial" charset="0"/>
                <a:ea typeface="MS PGothic" charset="-128"/>
              </a:defRPr>
            </a:lvl3pPr>
            <a:lvl4pPr marL="1600200" indent="-228600">
              <a:spcBef>
                <a:spcPct val="20000"/>
              </a:spcBef>
              <a:buChar char="–"/>
              <a:defRPr sz="2000">
                <a:solidFill>
                  <a:schemeClr val="tx1"/>
                </a:solidFill>
                <a:latin typeface="Arial" charset="0"/>
                <a:ea typeface="MS PGothic" charset="-128"/>
              </a:defRPr>
            </a:lvl4pPr>
            <a:lvl5pPr marL="2057400" indent="-228600">
              <a:spcBef>
                <a:spcPct val="20000"/>
              </a:spcBef>
              <a:buChar char="»"/>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defRPr sz="2000">
                <a:solidFill>
                  <a:schemeClr val="tx1"/>
                </a:solidFill>
                <a:latin typeface="Arial" charset="0"/>
                <a:ea typeface="MS PGothic" charset="-128"/>
              </a:defRPr>
            </a:lvl9pPr>
          </a:lstStyle>
          <a:p>
            <a:pPr algn="just" eaLnBrk="1" hangingPunct="1">
              <a:lnSpc>
                <a:spcPct val="90000"/>
              </a:lnSpc>
              <a:spcBef>
                <a:spcPct val="0"/>
              </a:spcBef>
              <a:buFontTx/>
              <a:buNone/>
              <a:defRPr/>
            </a:pPr>
            <a:r>
              <a:rPr lang="it-IT" altLang="x-none" sz="2400" dirty="0" smtClean="0">
                <a:latin typeface="Arial" panose="020B0604020202020204" pitchFamily="34" charset="0"/>
                <a:ea typeface="MS PGothic" panose="020B0600070205080204" pitchFamily="34" charset="-128"/>
              </a:rPr>
              <a:t>Alla </a:t>
            </a:r>
            <a:r>
              <a:rPr lang="it-IT" altLang="x-none" sz="2400" dirty="0">
                <a:latin typeface="Arial" panose="020B0604020202020204" pitchFamily="34" charset="0"/>
                <a:ea typeface="MS PGothic" panose="020B0600070205080204" pitchFamily="34" charset="-128"/>
              </a:rPr>
              <a:t>fine dell’indagine formale la Commissione </a:t>
            </a:r>
            <a:r>
              <a:rPr lang="it-IT" altLang="x-none" sz="2400" dirty="0" smtClean="0">
                <a:latin typeface="Arial" panose="020B0604020202020204" pitchFamily="34" charset="0"/>
                <a:ea typeface="MS PGothic" panose="020B0600070205080204" pitchFamily="34" charset="-128"/>
              </a:rPr>
              <a:t>adotta:</a:t>
            </a:r>
          </a:p>
          <a:p>
            <a:pPr algn="just" eaLnBrk="1" hangingPunct="1">
              <a:lnSpc>
                <a:spcPct val="90000"/>
              </a:lnSpc>
              <a:spcBef>
                <a:spcPct val="0"/>
              </a:spcBef>
              <a:buFontTx/>
              <a:buNone/>
              <a:defRPr/>
            </a:pPr>
            <a:endParaRPr lang="it-IT" altLang="x-none" sz="2400" dirty="0">
              <a:latin typeface="Arial" panose="020B0604020202020204" pitchFamily="34" charset="0"/>
              <a:ea typeface="MS PGothic" panose="020B0600070205080204" pitchFamily="34" charset="-128"/>
            </a:endParaRPr>
          </a:p>
          <a:p>
            <a:pPr marL="342900" indent="-342900" algn="just" eaLnBrk="1" hangingPunct="1">
              <a:lnSpc>
                <a:spcPct val="90000"/>
              </a:lnSpc>
              <a:spcBef>
                <a:spcPct val="0"/>
              </a:spcBef>
              <a:spcAft>
                <a:spcPts val="1200"/>
              </a:spcAft>
              <a:buFont typeface="Wingdings" panose="05000000000000000000" pitchFamily="2" charset="2"/>
              <a:buChar char="ü"/>
              <a:defRPr/>
            </a:pPr>
            <a:r>
              <a:rPr lang="it-IT" altLang="x-none" sz="2400" dirty="0">
                <a:latin typeface="Arial" panose="020B0604020202020204" pitchFamily="34" charset="0"/>
                <a:ea typeface="MS PGothic" panose="020B0600070205080204" pitchFamily="34" charset="-128"/>
              </a:rPr>
              <a:t>decisione di non aiuto</a:t>
            </a:r>
          </a:p>
          <a:p>
            <a:pPr marL="342900" indent="-342900" algn="just" eaLnBrk="1" hangingPunct="1">
              <a:lnSpc>
                <a:spcPct val="90000"/>
              </a:lnSpc>
              <a:spcBef>
                <a:spcPct val="0"/>
              </a:spcBef>
              <a:spcAft>
                <a:spcPts val="1200"/>
              </a:spcAft>
              <a:buFont typeface="Wingdings" panose="05000000000000000000" pitchFamily="2" charset="2"/>
              <a:buChar char="ü"/>
              <a:defRPr/>
            </a:pPr>
            <a:r>
              <a:rPr lang="it-IT" altLang="x-none" sz="2400" dirty="0">
                <a:latin typeface="Arial" panose="020B0604020202020204" pitchFamily="34" charset="0"/>
                <a:ea typeface="MS PGothic" panose="020B0600070205080204" pitchFamily="34" charset="-128"/>
              </a:rPr>
              <a:t>decisione positiva (se viene accertata la compatibilità della misura)</a:t>
            </a:r>
          </a:p>
          <a:p>
            <a:pPr marL="342900" indent="-342900" algn="just" eaLnBrk="1" hangingPunct="1">
              <a:lnSpc>
                <a:spcPct val="90000"/>
              </a:lnSpc>
              <a:spcBef>
                <a:spcPct val="0"/>
              </a:spcBef>
              <a:spcAft>
                <a:spcPts val="1200"/>
              </a:spcAft>
              <a:buFont typeface="Wingdings" panose="05000000000000000000" pitchFamily="2" charset="2"/>
              <a:buChar char="ü"/>
              <a:defRPr/>
            </a:pPr>
            <a:r>
              <a:rPr lang="it-IT" altLang="x-none" sz="2400" dirty="0">
                <a:latin typeface="Arial" panose="020B0604020202020204" pitchFamily="34" charset="0"/>
                <a:ea typeface="MS PGothic" panose="020B0600070205080204" pitchFamily="34" charset="-128"/>
              </a:rPr>
              <a:t>decisione condizionata (decisione positiva sottoposta a determinate </a:t>
            </a:r>
            <a:r>
              <a:rPr lang="it-IT" altLang="x-none" sz="2400" dirty="0" smtClean="0">
                <a:latin typeface="Arial" panose="020B0604020202020204" pitchFamily="34" charset="0"/>
                <a:ea typeface="MS PGothic" panose="020B0600070205080204" pitchFamily="34" charset="-128"/>
              </a:rPr>
              <a:t>condizioni </a:t>
            </a:r>
            <a:r>
              <a:rPr lang="it-IT" altLang="x-none" sz="2400" dirty="0">
                <a:latin typeface="Arial" panose="020B0604020202020204" pitchFamily="34" charset="0"/>
                <a:ea typeface="MS PGothic" panose="020B0600070205080204" pitchFamily="34" charset="-128"/>
              </a:rPr>
              <a:t>ed obblighi)</a:t>
            </a:r>
          </a:p>
          <a:p>
            <a:pPr marL="342900" indent="-342900" algn="just" eaLnBrk="1" hangingPunct="1">
              <a:lnSpc>
                <a:spcPct val="90000"/>
              </a:lnSpc>
              <a:spcBef>
                <a:spcPct val="0"/>
              </a:spcBef>
              <a:spcAft>
                <a:spcPts val="1200"/>
              </a:spcAft>
              <a:buFont typeface="Wingdings" panose="05000000000000000000" pitchFamily="2" charset="2"/>
              <a:buChar char="ü"/>
              <a:defRPr/>
            </a:pPr>
            <a:r>
              <a:rPr lang="it-IT" altLang="x-none" sz="2400" dirty="0">
                <a:latin typeface="Arial" panose="020B0604020202020204" pitchFamily="34" charset="0"/>
                <a:ea typeface="MS PGothic" panose="020B0600070205080204" pitchFamily="34" charset="-128"/>
              </a:rPr>
              <a:t>decisione negativa (la Commissione constata che l’aiuto è incompatibile)</a:t>
            </a:r>
          </a:p>
        </p:txBody>
      </p:sp>
      <p:sp>
        <p:nvSpPr>
          <p:cNvPr id="4" name="Rectangle 2"/>
          <p:cNvSpPr txBox="1">
            <a:spLocks noChangeArrowheads="1"/>
          </p:cNvSpPr>
          <p:nvPr/>
        </p:nvSpPr>
        <p:spPr>
          <a:xfrm>
            <a:off x="107504" y="235223"/>
            <a:ext cx="8496943" cy="53340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Procedura di notifica e controllo</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58279383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579" name="Rectangle 3"/>
          <p:cNvSpPr>
            <a:spLocks noChangeArrowheads="1"/>
          </p:cNvSpPr>
          <p:nvPr/>
        </p:nvSpPr>
        <p:spPr bwMode="auto">
          <a:xfrm>
            <a:off x="304800" y="1052513"/>
            <a:ext cx="8686800" cy="1190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lnSpc>
                <a:spcPct val="90000"/>
              </a:lnSpc>
              <a:spcBef>
                <a:spcPct val="0"/>
              </a:spcBef>
              <a:buFontTx/>
              <a:buNone/>
            </a:pPr>
            <a:endParaRPr lang="it-IT" altLang="it-IT" sz="2000">
              <a:solidFill>
                <a:srgbClr val="201C7A"/>
              </a:solidFill>
              <a:latin typeface="Verdana" panose="020B0604030504040204" pitchFamily="34" charset="0"/>
              <a:ea typeface="Arial Unicode MS" panose="020B0604020202020204" pitchFamily="34" charset="-128"/>
              <a:cs typeface="Arial Unicode MS" panose="020B0604020202020204" pitchFamily="34" charset="-128"/>
            </a:endParaRPr>
          </a:p>
          <a:p>
            <a:pPr eaLnBrk="1" hangingPunct="1">
              <a:lnSpc>
                <a:spcPct val="90000"/>
              </a:lnSpc>
              <a:spcBef>
                <a:spcPct val="0"/>
              </a:spcBef>
            </a:pPr>
            <a:endParaRPr lang="it-IT" altLang="it-IT" sz="2000">
              <a:solidFill>
                <a:srgbClr val="201C7A"/>
              </a:solidFill>
              <a:latin typeface="Verdana" panose="020B0604030504040204" pitchFamily="34" charset="0"/>
              <a:ea typeface="Arial Unicode MS" panose="020B0604020202020204" pitchFamily="34" charset="-128"/>
              <a:cs typeface="Arial Unicode MS" panose="020B0604020202020204" pitchFamily="34" charset="-128"/>
            </a:endParaRPr>
          </a:p>
          <a:p>
            <a:pPr eaLnBrk="1" hangingPunct="1">
              <a:lnSpc>
                <a:spcPct val="90000"/>
              </a:lnSpc>
              <a:spcBef>
                <a:spcPct val="0"/>
              </a:spcBef>
            </a:pPr>
            <a:endParaRPr lang="it-IT" altLang="it-IT" sz="2000">
              <a:solidFill>
                <a:srgbClr val="201C7A"/>
              </a:solidFill>
              <a:latin typeface="Verdana" panose="020B0604030504040204" pitchFamily="34" charset="0"/>
              <a:ea typeface="Arial Unicode MS" panose="020B0604020202020204" pitchFamily="34" charset="-128"/>
              <a:cs typeface="Arial Unicode MS" panose="020B0604020202020204" pitchFamily="34" charset="-128"/>
            </a:endParaRPr>
          </a:p>
          <a:p>
            <a:pPr eaLnBrk="1" hangingPunct="1">
              <a:lnSpc>
                <a:spcPct val="90000"/>
              </a:lnSpc>
              <a:spcBef>
                <a:spcPct val="0"/>
              </a:spcBef>
              <a:buFontTx/>
              <a:buNone/>
            </a:pPr>
            <a:endParaRPr lang="it-IT" altLang="it-IT" sz="2000">
              <a:solidFill>
                <a:srgbClr val="201C7A"/>
              </a:solidFill>
              <a:latin typeface="Verdana" panose="020B0604030504040204" pitchFamily="34" charset="0"/>
              <a:ea typeface="Arial Unicode MS" panose="020B0604020202020204" pitchFamily="34" charset="-128"/>
              <a:cs typeface="Arial Unicode MS" panose="020B0604020202020204" pitchFamily="34" charset="-128"/>
            </a:endParaRPr>
          </a:p>
        </p:txBody>
      </p:sp>
      <p:sp>
        <p:nvSpPr>
          <p:cNvPr id="24580" name="Rectangle 5"/>
          <p:cNvSpPr>
            <a:spLocks noChangeArrowheads="1"/>
          </p:cNvSpPr>
          <p:nvPr/>
        </p:nvSpPr>
        <p:spPr bwMode="auto">
          <a:xfrm>
            <a:off x="171128" y="764704"/>
            <a:ext cx="8793668" cy="45427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lnSpc>
                <a:spcPct val="110000"/>
              </a:lnSpc>
              <a:buClr>
                <a:schemeClr val="folHlink"/>
              </a:buClr>
              <a:buSzPct val="75000"/>
              <a:buFont typeface="Monotype Sorts"/>
              <a:buNone/>
            </a:pPr>
            <a:r>
              <a:rPr lang="it-IT" altLang="it-IT" sz="2400" u="sng" dirty="0" smtClean="0"/>
              <a:t>Aiuto </a:t>
            </a:r>
            <a:r>
              <a:rPr lang="it-IT" altLang="it-IT" sz="2400" u="sng" dirty="0"/>
              <a:t>illegale</a:t>
            </a:r>
            <a:r>
              <a:rPr lang="it-IT" altLang="it-IT" sz="2400" dirty="0"/>
              <a:t>: violazione dell’obbligo di notifica o del divieto di dare attuazione all’aiuto prima della decisione della </a:t>
            </a:r>
            <a:r>
              <a:rPr lang="it-IT" altLang="it-IT" sz="2400" dirty="0" smtClean="0"/>
              <a:t>Commissione (stand-</a:t>
            </a:r>
            <a:r>
              <a:rPr lang="it-IT" altLang="it-IT" sz="2400" dirty="0" err="1" smtClean="0"/>
              <a:t>still</a:t>
            </a:r>
            <a:r>
              <a:rPr lang="it-IT" altLang="it-IT" sz="2400" dirty="0" smtClean="0"/>
              <a:t>)</a:t>
            </a:r>
            <a:endParaRPr lang="it-IT" altLang="it-IT" sz="2400" dirty="0"/>
          </a:p>
          <a:p>
            <a:pPr>
              <a:lnSpc>
                <a:spcPct val="90000"/>
              </a:lnSpc>
              <a:buClr>
                <a:schemeClr val="folHlink"/>
              </a:buClr>
              <a:buSzPct val="75000"/>
              <a:buFont typeface="Monotype Sorts"/>
              <a:buNone/>
            </a:pPr>
            <a:endParaRPr lang="it-IT" altLang="it-IT" sz="2400" dirty="0"/>
          </a:p>
          <a:p>
            <a:pPr>
              <a:lnSpc>
                <a:spcPct val="90000"/>
              </a:lnSpc>
              <a:spcAft>
                <a:spcPts val="1200"/>
              </a:spcAft>
              <a:buClr>
                <a:schemeClr val="folHlink"/>
              </a:buClr>
              <a:buSzPct val="75000"/>
              <a:buFont typeface="Monotype Sorts"/>
              <a:buNone/>
            </a:pPr>
            <a:r>
              <a:rPr lang="it-IT" altLang="it-IT" sz="2400" dirty="0"/>
              <a:t>Esenzione dalla notifica:</a:t>
            </a:r>
          </a:p>
          <a:p>
            <a:pPr marL="342900" indent="-342900" algn="just">
              <a:lnSpc>
                <a:spcPct val="90000"/>
              </a:lnSpc>
              <a:spcAft>
                <a:spcPts val="1200"/>
              </a:spcAft>
              <a:buClr>
                <a:schemeClr val="folHlink"/>
              </a:buClr>
              <a:buSzPct val="75000"/>
              <a:buFont typeface="Wingdings" panose="05000000000000000000" pitchFamily="2" charset="2"/>
              <a:buChar char="q"/>
            </a:pPr>
            <a:r>
              <a:rPr lang="it-IT" altLang="it-IT" sz="2400" dirty="0"/>
              <a:t>Regolamento GBER N. 651/2014 </a:t>
            </a:r>
          </a:p>
          <a:p>
            <a:pPr marL="342900" indent="-342900" algn="just">
              <a:lnSpc>
                <a:spcPct val="90000"/>
              </a:lnSpc>
              <a:spcAft>
                <a:spcPts val="1200"/>
              </a:spcAft>
              <a:buClr>
                <a:schemeClr val="folHlink"/>
              </a:buClr>
              <a:buSzPct val="75000"/>
              <a:buFont typeface="Wingdings" panose="05000000000000000000" pitchFamily="2" charset="2"/>
              <a:buChar char="q"/>
            </a:pPr>
            <a:r>
              <a:rPr lang="it-IT" altLang="it-IT" sz="2400" dirty="0" smtClean="0"/>
              <a:t>Regolamento </a:t>
            </a:r>
            <a:r>
              <a:rPr lang="it-IT" altLang="it-IT" sz="2400" dirty="0"/>
              <a:t>de </a:t>
            </a:r>
            <a:r>
              <a:rPr lang="it-IT" altLang="it-IT" sz="2400" dirty="0" err="1"/>
              <a:t>minimis</a:t>
            </a:r>
            <a:r>
              <a:rPr lang="it-IT" altLang="it-IT" sz="2400" dirty="0"/>
              <a:t> N. </a:t>
            </a:r>
            <a:r>
              <a:rPr lang="it-IT" altLang="it-IT" sz="2400" dirty="0" smtClean="0"/>
              <a:t>1407/2013</a:t>
            </a:r>
          </a:p>
          <a:p>
            <a:pPr algn="just">
              <a:lnSpc>
                <a:spcPct val="90000"/>
              </a:lnSpc>
              <a:buClr>
                <a:schemeClr val="folHlink"/>
              </a:buClr>
              <a:buSzPct val="75000"/>
              <a:buFont typeface="Monotype Sorts"/>
              <a:buNone/>
            </a:pPr>
            <a:endParaRPr lang="it-IT" altLang="it-IT" sz="2400" dirty="0"/>
          </a:p>
          <a:p>
            <a:pPr algn="just">
              <a:lnSpc>
                <a:spcPct val="90000"/>
              </a:lnSpc>
              <a:buClr>
                <a:schemeClr val="folHlink"/>
              </a:buClr>
              <a:buSzPct val="75000"/>
              <a:buFont typeface="Monotype Sorts"/>
              <a:buNone/>
            </a:pPr>
            <a:r>
              <a:rPr lang="it-IT" altLang="it-IT" sz="2400" dirty="0" smtClean="0"/>
              <a:t>Se </a:t>
            </a:r>
            <a:r>
              <a:rPr lang="it-IT" altLang="it-IT" sz="2400" dirty="0"/>
              <a:t>l’aiuto viene erogato senza rispettare le condizioni poste dai regolamenti si rientra nella casistica degli aiuti </a:t>
            </a:r>
            <a:r>
              <a:rPr lang="it-IT" altLang="it-IT" sz="2400" dirty="0" smtClean="0"/>
              <a:t>illegali</a:t>
            </a:r>
            <a:endParaRPr lang="it-IT" altLang="it-IT" sz="2400" dirty="0"/>
          </a:p>
        </p:txBody>
      </p:sp>
      <p:sp>
        <p:nvSpPr>
          <p:cNvPr id="6" name="Rectangle 2"/>
          <p:cNvSpPr txBox="1">
            <a:spLocks noChangeArrowheads="1"/>
          </p:cNvSpPr>
          <p:nvPr/>
        </p:nvSpPr>
        <p:spPr>
          <a:xfrm>
            <a:off x="171128" y="153783"/>
            <a:ext cx="8496943" cy="53340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425961701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6866" name="Rectangle 3"/>
          <p:cNvSpPr>
            <a:spLocks noChangeArrowheads="1"/>
          </p:cNvSpPr>
          <p:nvPr/>
        </p:nvSpPr>
        <p:spPr bwMode="auto">
          <a:xfrm>
            <a:off x="171128" y="980728"/>
            <a:ext cx="8839200" cy="34955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MS PGothic" charset="-128"/>
              </a:defRPr>
            </a:lvl1pPr>
            <a:lvl2pPr marL="742950" indent="-285750">
              <a:spcBef>
                <a:spcPct val="20000"/>
              </a:spcBef>
              <a:buChar char="–"/>
              <a:defRPr sz="2800">
                <a:solidFill>
                  <a:schemeClr val="tx1"/>
                </a:solidFill>
                <a:latin typeface="Arial" charset="0"/>
                <a:ea typeface="MS PGothic" charset="-128"/>
              </a:defRPr>
            </a:lvl2pPr>
            <a:lvl3pPr marL="1143000" indent="-228600">
              <a:spcBef>
                <a:spcPct val="20000"/>
              </a:spcBef>
              <a:buChar char="•"/>
              <a:defRPr sz="2400">
                <a:solidFill>
                  <a:schemeClr val="tx1"/>
                </a:solidFill>
                <a:latin typeface="Arial" charset="0"/>
                <a:ea typeface="MS PGothic" charset="-128"/>
              </a:defRPr>
            </a:lvl3pPr>
            <a:lvl4pPr marL="1600200" indent="-228600">
              <a:spcBef>
                <a:spcPct val="20000"/>
              </a:spcBef>
              <a:buChar char="–"/>
              <a:defRPr sz="2000">
                <a:solidFill>
                  <a:schemeClr val="tx1"/>
                </a:solidFill>
                <a:latin typeface="Arial" charset="0"/>
                <a:ea typeface="MS PGothic" charset="-128"/>
              </a:defRPr>
            </a:lvl4pPr>
            <a:lvl5pPr marL="2057400" indent="-228600">
              <a:spcBef>
                <a:spcPct val="20000"/>
              </a:spcBef>
              <a:buChar char="»"/>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defRPr sz="2000">
                <a:solidFill>
                  <a:schemeClr val="tx1"/>
                </a:solidFill>
                <a:latin typeface="Arial" charset="0"/>
                <a:ea typeface="MS PGothic" charset="-128"/>
              </a:defRPr>
            </a:lvl9pPr>
          </a:lstStyle>
          <a:p>
            <a:pPr algn="just">
              <a:buClr>
                <a:schemeClr val="folHlink"/>
              </a:buClr>
              <a:buSzPct val="75000"/>
              <a:buFont typeface="Monotype Sorts" charset="2"/>
              <a:buNone/>
              <a:defRPr/>
            </a:pPr>
            <a:r>
              <a:rPr lang="it-IT" altLang="x-none" sz="2400" dirty="0" smtClean="0">
                <a:latin typeface="Arial" panose="020B0604020202020204" pitchFamily="34" charset="0"/>
                <a:ea typeface="MS PGothic" panose="020B0600070205080204" pitchFamily="34" charset="-128"/>
              </a:rPr>
              <a:t>Aiuti </a:t>
            </a:r>
            <a:r>
              <a:rPr lang="it-IT" altLang="x-none" sz="2400" dirty="0">
                <a:latin typeface="Arial" panose="020B0604020202020204" pitchFamily="34" charset="0"/>
                <a:ea typeface="MS PGothic" panose="020B0600070205080204" pitchFamily="34" charset="-128"/>
              </a:rPr>
              <a:t>non notificati: un aiuto illegale non è necessariamente </a:t>
            </a:r>
            <a:r>
              <a:rPr lang="it-IT" altLang="x-none" sz="2400" dirty="0" smtClean="0">
                <a:latin typeface="Arial" panose="020B0604020202020204" pitchFamily="34" charset="0"/>
                <a:ea typeface="MS PGothic" panose="020B0600070205080204" pitchFamily="34" charset="-128"/>
              </a:rPr>
              <a:t>incompatibile</a:t>
            </a:r>
          </a:p>
          <a:p>
            <a:pPr algn="just">
              <a:buClr>
                <a:schemeClr val="folHlink"/>
              </a:buClr>
              <a:buSzPct val="75000"/>
              <a:buFont typeface="Monotype Sorts" charset="2"/>
              <a:buNone/>
              <a:defRPr/>
            </a:pPr>
            <a:endParaRPr lang="it-IT" altLang="x-none" sz="2400" dirty="0">
              <a:latin typeface="Arial" panose="020B0604020202020204" pitchFamily="34" charset="0"/>
              <a:ea typeface="MS PGothic" panose="020B0600070205080204" pitchFamily="34" charset="-128"/>
            </a:endParaRPr>
          </a:p>
          <a:p>
            <a:pPr marL="342900" indent="-342900" algn="just">
              <a:lnSpc>
                <a:spcPct val="110000"/>
              </a:lnSpc>
              <a:buClr>
                <a:srgbClr val="FF8000"/>
              </a:buClr>
              <a:buSzPct val="75000"/>
              <a:buFont typeface="Courier New" charset="0"/>
              <a:buChar char="o"/>
              <a:defRPr/>
            </a:pPr>
            <a:r>
              <a:rPr lang="it-IT" altLang="x-none" sz="2400" dirty="0">
                <a:latin typeface="Arial" panose="020B0604020202020204" pitchFamily="34" charset="0"/>
                <a:ea typeface="MS PGothic" panose="020B0600070205080204" pitchFamily="34" charset="-128"/>
              </a:rPr>
              <a:t> aiuto incompatibile: aiuto che non può essere ammesso alle deroghe previste dal trattato</a:t>
            </a:r>
          </a:p>
          <a:p>
            <a:pPr algn="just">
              <a:lnSpc>
                <a:spcPct val="110000"/>
              </a:lnSpc>
              <a:buClr>
                <a:srgbClr val="FF8000"/>
              </a:buClr>
              <a:buSzPct val="75000"/>
              <a:buNone/>
              <a:defRPr/>
            </a:pPr>
            <a:endParaRPr lang="it-IT" altLang="x-none" sz="2400" dirty="0">
              <a:latin typeface="Arial" panose="020B0604020202020204" pitchFamily="34" charset="0"/>
              <a:ea typeface="MS PGothic" panose="020B0600070205080204" pitchFamily="34" charset="-128"/>
            </a:endParaRPr>
          </a:p>
          <a:p>
            <a:pPr marL="342900" indent="-342900" algn="just">
              <a:lnSpc>
                <a:spcPct val="110000"/>
              </a:lnSpc>
              <a:buClr>
                <a:srgbClr val="FF8000"/>
              </a:buClr>
              <a:buSzPct val="75000"/>
              <a:buFont typeface="Courier New" charset="0"/>
              <a:buChar char="o"/>
              <a:defRPr/>
            </a:pPr>
            <a:r>
              <a:rPr lang="it-IT" altLang="x-none" sz="2400" dirty="0">
                <a:latin typeface="Arial" panose="020B0604020202020204" pitchFamily="34" charset="0"/>
                <a:ea typeface="MS PGothic" panose="020B0600070205080204" pitchFamily="34" charset="-128"/>
              </a:rPr>
              <a:t> conseguenze dell’incompatibilità: recupero degli aiuti (compresi gli interessi)</a:t>
            </a:r>
          </a:p>
        </p:txBody>
      </p:sp>
      <p:sp>
        <p:nvSpPr>
          <p:cNvPr id="4" name="Rectangle 2"/>
          <p:cNvSpPr txBox="1">
            <a:spLocks noChangeArrowheads="1"/>
          </p:cNvSpPr>
          <p:nvPr/>
        </p:nvSpPr>
        <p:spPr>
          <a:xfrm>
            <a:off x="171128" y="153783"/>
            <a:ext cx="8496943" cy="53340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311795776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5842" name="Rectangle 3"/>
          <p:cNvSpPr>
            <a:spLocks noChangeArrowheads="1"/>
          </p:cNvSpPr>
          <p:nvPr/>
        </p:nvSpPr>
        <p:spPr bwMode="auto">
          <a:xfrm>
            <a:off x="171128" y="1124744"/>
            <a:ext cx="8686800" cy="42657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MS PGothic" charset="-128"/>
              </a:defRPr>
            </a:lvl1pPr>
            <a:lvl2pPr>
              <a:spcBef>
                <a:spcPct val="20000"/>
              </a:spcBef>
              <a:buChar char="–"/>
              <a:defRPr sz="2800">
                <a:solidFill>
                  <a:schemeClr val="tx1"/>
                </a:solidFill>
                <a:latin typeface="Arial" charset="0"/>
                <a:ea typeface="MS PGothic" charset="-128"/>
              </a:defRPr>
            </a:lvl2pPr>
            <a:lvl3pPr marL="1143000" indent="-228600">
              <a:spcBef>
                <a:spcPct val="20000"/>
              </a:spcBef>
              <a:buChar char="•"/>
              <a:defRPr sz="2400">
                <a:solidFill>
                  <a:schemeClr val="tx1"/>
                </a:solidFill>
                <a:latin typeface="Arial" charset="0"/>
                <a:ea typeface="MS PGothic" charset="-128"/>
              </a:defRPr>
            </a:lvl3pPr>
            <a:lvl4pPr marL="1600200" indent="-228600">
              <a:spcBef>
                <a:spcPct val="20000"/>
              </a:spcBef>
              <a:buChar char="–"/>
              <a:defRPr sz="2000">
                <a:solidFill>
                  <a:schemeClr val="tx1"/>
                </a:solidFill>
                <a:latin typeface="Arial" charset="0"/>
                <a:ea typeface="MS PGothic" charset="-128"/>
              </a:defRPr>
            </a:lvl4pPr>
            <a:lvl5pPr marL="2057400" indent="-228600">
              <a:spcBef>
                <a:spcPct val="20000"/>
              </a:spcBef>
              <a:buChar char="»"/>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defRPr sz="2000">
                <a:solidFill>
                  <a:schemeClr val="tx1"/>
                </a:solidFill>
                <a:latin typeface="Arial" charset="0"/>
                <a:ea typeface="MS PGothic" charset="-128"/>
              </a:defRPr>
            </a:lvl9pPr>
          </a:lstStyle>
          <a:p>
            <a:pPr algn="just">
              <a:lnSpc>
                <a:spcPct val="90000"/>
              </a:lnSpc>
              <a:buClr>
                <a:schemeClr val="folHlink"/>
              </a:buClr>
              <a:buSzPct val="75000"/>
              <a:buNone/>
              <a:defRPr/>
            </a:pPr>
            <a:r>
              <a:rPr lang="it-IT" altLang="x-none" sz="2400" dirty="0">
                <a:latin typeface="Arial" panose="020B0604020202020204" pitchFamily="34" charset="0"/>
                <a:ea typeface="MS PGothic" panose="020B0600070205080204" pitchFamily="34" charset="-128"/>
              </a:rPr>
              <a:t>Casi </a:t>
            </a:r>
            <a:r>
              <a:rPr lang="it-IT" altLang="x-none" sz="2400" dirty="0" smtClean="0">
                <a:latin typeface="Arial" panose="020B0604020202020204" pitchFamily="34" charset="0"/>
                <a:ea typeface="MS PGothic" panose="020B0600070205080204" pitchFamily="34" charset="-128"/>
              </a:rPr>
              <a:t>presunti di aiuti illegali:</a:t>
            </a:r>
          </a:p>
          <a:p>
            <a:pPr algn="just">
              <a:lnSpc>
                <a:spcPct val="90000"/>
              </a:lnSpc>
              <a:buClr>
                <a:schemeClr val="folHlink"/>
              </a:buClr>
              <a:buSzPct val="75000"/>
              <a:buNone/>
              <a:defRPr/>
            </a:pPr>
            <a:endParaRPr lang="it-IT" altLang="x-none" sz="2400" dirty="0">
              <a:latin typeface="Arial" panose="020B0604020202020204" pitchFamily="34" charset="0"/>
              <a:ea typeface="MS PGothic" panose="020B0600070205080204" pitchFamily="34" charset="-128"/>
            </a:endParaRPr>
          </a:p>
          <a:p>
            <a:pPr marL="342900" indent="-342900" algn="just">
              <a:lnSpc>
                <a:spcPct val="90000"/>
              </a:lnSpc>
              <a:buClr>
                <a:schemeClr val="folHlink"/>
              </a:buClr>
              <a:buSzPct val="75000"/>
              <a:buFont typeface="Wingdings" panose="05000000000000000000" pitchFamily="2" charset="2"/>
              <a:buChar char="q"/>
              <a:defRPr/>
            </a:pPr>
            <a:r>
              <a:rPr lang="it-IT" altLang="x-none" sz="2400" dirty="0" smtClean="0">
                <a:latin typeface="Arial" panose="020B0604020202020204" pitchFamily="34" charset="0"/>
                <a:ea typeface="MS PGothic" panose="020B0600070205080204" pitchFamily="34" charset="-128"/>
              </a:rPr>
              <a:t>La </a:t>
            </a:r>
            <a:r>
              <a:rPr lang="it-IT" altLang="x-none" sz="2400" dirty="0">
                <a:latin typeface="Arial" panose="020B0604020202020204" pitchFamily="34" charset="0"/>
                <a:ea typeface="MS PGothic" panose="020B0600070205080204" pitchFamily="34" charset="-128"/>
              </a:rPr>
              <a:t>Commissione esamina gli aiuti supposti illegali quando entra in possesso di informazioni (da qualsiasi fonte esse </a:t>
            </a:r>
            <a:r>
              <a:rPr lang="it-IT" altLang="x-none" sz="2400" dirty="0" smtClean="0">
                <a:latin typeface="Arial" panose="020B0604020202020204" pitchFamily="34" charset="0"/>
                <a:ea typeface="MS PGothic" panose="020B0600070205080204" pitchFamily="34" charset="-128"/>
              </a:rPr>
              <a:t>provengano, ad esempio stampa, </a:t>
            </a:r>
            <a:r>
              <a:rPr lang="it-IT" altLang="x-none" sz="2400" dirty="0" smtClean="0">
                <a:latin typeface="Arial" panose="020B0604020202020204" pitchFamily="34" charset="0"/>
                <a:ea typeface="MS PGothic" panose="020B0600070205080204" pitchFamily="34" charset="-128"/>
              </a:rPr>
              <a:t>“denunce” </a:t>
            </a:r>
            <a:r>
              <a:rPr lang="it-IT" altLang="x-none" sz="2400" dirty="0" smtClean="0">
                <a:latin typeface="Arial" panose="020B0604020202020204" pitchFamily="34" charset="0"/>
                <a:ea typeface="MS PGothic" panose="020B0600070205080204" pitchFamily="34" charset="-128"/>
              </a:rPr>
              <a:t>dalle imprese)</a:t>
            </a:r>
            <a:endParaRPr lang="it-IT" altLang="x-none" sz="2400" dirty="0">
              <a:latin typeface="Arial" panose="020B0604020202020204" pitchFamily="34" charset="0"/>
              <a:ea typeface="MS PGothic" panose="020B0600070205080204" pitchFamily="34" charset="-128"/>
            </a:endParaRPr>
          </a:p>
          <a:p>
            <a:pPr marL="342900" indent="-342900" algn="just">
              <a:lnSpc>
                <a:spcPct val="90000"/>
              </a:lnSpc>
              <a:buClr>
                <a:schemeClr val="folHlink"/>
              </a:buClr>
              <a:buSzPct val="75000"/>
              <a:buFont typeface="Wingdings" panose="05000000000000000000" pitchFamily="2" charset="2"/>
              <a:buChar char="q"/>
              <a:defRPr/>
            </a:pPr>
            <a:endParaRPr lang="it-IT" altLang="x-none" sz="2400" dirty="0" smtClean="0">
              <a:latin typeface="Arial" panose="020B0604020202020204" pitchFamily="34" charset="0"/>
              <a:ea typeface="MS PGothic" panose="020B0600070205080204" pitchFamily="34" charset="-128"/>
            </a:endParaRPr>
          </a:p>
          <a:p>
            <a:pPr marL="342900" indent="-342900" algn="just">
              <a:lnSpc>
                <a:spcPct val="90000"/>
              </a:lnSpc>
              <a:buClr>
                <a:schemeClr val="folHlink"/>
              </a:buClr>
              <a:buSzPct val="75000"/>
              <a:buFont typeface="Wingdings" panose="05000000000000000000" pitchFamily="2" charset="2"/>
              <a:buChar char="q"/>
              <a:defRPr/>
            </a:pPr>
            <a:r>
              <a:rPr lang="it-IT" altLang="x-none" sz="2400" dirty="0" smtClean="0">
                <a:latin typeface="Arial" panose="020B0604020202020204" pitchFamily="34" charset="0"/>
                <a:ea typeface="MS PGothic" panose="020B0600070205080204" pitchFamily="34" charset="-128"/>
              </a:rPr>
              <a:t>Potrebbe </a:t>
            </a:r>
            <a:r>
              <a:rPr lang="it-IT" altLang="x-none" sz="2400" dirty="0">
                <a:latin typeface="Arial" panose="020B0604020202020204" pitchFamily="34" charset="0"/>
                <a:ea typeface="MS PGothic" panose="020B0600070205080204" pitchFamily="34" charset="-128"/>
              </a:rPr>
              <a:t>trattarsi di un caso di applicazione abusiva di un aiuto notificato </a:t>
            </a:r>
          </a:p>
          <a:p>
            <a:pPr marL="342900" indent="-342900" algn="just">
              <a:lnSpc>
                <a:spcPct val="90000"/>
              </a:lnSpc>
              <a:buClr>
                <a:schemeClr val="folHlink"/>
              </a:buClr>
              <a:buSzPct val="75000"/>
              <a:buFont typeface="Wingdings" panose="05000000000000000000" pitchFamily="2" charset="2"/>
              <a:buChar char="q"/>
              <a:defRPr/>
            </a:pPr>
            <a:endParaRPr lang="it-IT" altLang="x-none" sz="2400" dirty="0">
              <a:latin typeface="Arial" panose="020B0604020202020204" pitchFamily="34" charset="0"/>
              <a:ea typeface="MS PGothic" panose="020B0600070205080204" pitchFamily="34" charset="-128"/>
            </a:endParaRPr>
          </a:p>
          <a:p>
            <a:pPr marL="342900" indent="-342900" algn="just">
              <a:lnSpc>
                <a:spcPct val="90000"/>
              </a:lnSpc>
              <a:buClr>
                <a:schemeClr val="folHlink"/>
              </a:buClr>
              <a:buSzPct val="75000"/>
              <a:buFont typeface="Wingdings" panose="05000000000000000000" pitchFamily="2" charset="2"/>
              <a:buChar char="q"/>
              <a:defRPr/>
            </a:pPr>
            <a:r>
              <a:rPr lang="it-IT" altLang="x-none" sz="2400" dirty="0" smtClean="0">
                <a:latin typeface="Arial" panose="020B0604020202020204" pitchFamily="34" charset="0"/>
                <a:ea typeface="MS PGothic" panose="020B0600070205080204" pitchFamily="34" charset="-128"/>
              </a:rPr>
              <a:t>Potrebbe </a:t>
            </a:r>
            <a:r>
              <a:rPr lang="it-IT" altLang="x-none" sz="2400" dirty="0">
                <a:latin typeface="Arial" panose="020B0604020202020204" pitchFamily="34" charset="0"/>
                <a:ea typeface="MS PGothic" panose="020B0600070205080204" pitchFamily="34" charset="-128"/>
              </a:rPr>
              <a:t>trattarsi di un aiuto non notificato</a:t>
            </a:r>
          </a:p>
          <a:p>
            <a:pPr algn="just">
              <a:lnSpc>
                <a:spcPct val="90000"/>
              </a:lnSpc>
              <a:buClr>
                <a:schemeClr val="folHlink"/>
              </a:buClr>
              <a:buSzPct val="75000"/>
              <a:buNone/>
              <a:defRPr/>
            </a:pPr>
            <a:endParaRPr lang="it-IT" altLang="x-none" sz="2400" dirty="0">
              <a:latin typeface="Arial" panose="020B0604020202020204" pitchFamily="34" charset="0"/>
              <a:ea typeface="MS PGothic" panose="020B0600070205080204" pitchFamily="34" charset="-128"/>
            </a:endParaRPr>
          </a:p>
        </p:txBody>
      </p:sp>
      <p:sp>
        <p:nvSpPr>
          <p:cNvPr id="4" name="Rectangle 2"/>
          <p:cNvSpPr txBox="1">
            <a:spLocks noChangeArrowheads="1"/>
          </p:cNvSpPr>
          <p:nvPr/>
        </p:nvSpPr>
        <p:spPr>
          <a:xfrm>
            <a:off x="171128" y="260648"/>
            <a:ext cx="8496943" cy="53340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146295507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8914" name="Rectangle 3"/>
          <p:cNvSpPr>
            <a:spLocks noChangeArrowheads="1"/>
          </p:cNvSpPr>
          <p:nvPr/>
        </p:nvSpPr>
        <p:spPr bwMode="auto">
          <a:xfrm>
            <a:off x="171128" y="1124744"/>
            <a:ext cx="8820472" cy="371178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charset="0"/>
                <a:ea typeface="MS PGothic" charset="-128"/>
              </a:defRPr>
            </a:lvl1pPr>
            <a:lvl2pPr>
              <a:spcBef>
                <a:spcPct val="20000"/>
              </a:spcBef>
              <a:buChar char="–"/>
              <a:defRPr sz="2800">
                <a:solidFill>
                  <a:schemeClr val="tx1"/>
                </a:solidFill>
                <a:latin typeface="Arial" charset="0"/>
                <a:ea typeface="MS PGothic" charset="-128"/>
              </a:defRPr>
            </a:lvl2pPr>
            <a:lvl3pPr marL="1143000" indent="-228600">
              <a:spcBef>
                <a:spcPct val="20000"/>
              </a:spcBef>
              <a:buChar char="•"/>
              <a:defRPr sz="2400">
                <a:solidFill>
                  <a:schemeClr val="tx1"/>
                </a:solidFill>
                <a:latin typeface="Arial" charset="0"/>
                <a:ea typeface="MS PGothic" charset="-128"/>
              </a:defRPr>
            </a:lvl3pPr>
            <a:lvl4pPr marL="1600200" indent="-228600">
              <a:spcBef>
                <a:spcPct val="20000"/>
              </a:spcBef>
              <a:buChar char="–"/>
              <a:defRPr sz="2000">
                <a:solidFill>
                  <a:schemeClr val="tx1"/>
                </a:solidFill>
                <a:latin typeface="Arial" charset="0"/>
                <a:ea typeface="MS PGothic" charset="-128"/>
              </a:defRPr>
            </a:lvl4pPr>
            <a:lvl5pPr marL="2057400" indent="-228600">
              <a:spcBef>
                <a:spcPct val="20000"/>
              </a:spcBef>
              <a:buChar char="»"/>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defRPr sz="2000">
                <a:solidFill>
                  <a:schemeClr val="tx1"/>
                </a:solidFill>
                <a:latin typeface="Arial" charset="0"/>
                <a:ea typeface="MS PGothic" charset="-128"/>
              </a:defRPr>
            </a:lvl9pPr>
          </a:lstStyle>
          <a:p>
            <a:pPr marL="0" indent="0" algn="just">
              <a:buClr>
                <a:srgbClr val="FF8000"/>
              </a:buClr>
              <a:buSzPct val="75000"/>
              <a:buFontTx/>
              <a:buNone/>
              <a:defRPr/>
            </a:pPr>
            <a:r>
              <a:rPr lang="it-IT" altLang="x-none" sz="2400" dirty="0">
                <a:latin typeface="Arial" panose="020B0604020202020204" pitchFamily="34" charset="0"/>
                <a:ea typeface="MS PGothic" panose="020B0600070205080204" pitchFamily="34" charset="-128"/>
              </a:rPr>
              <a:t>Aiuti non notificati: </a:t>
            </a:r>
          </a:p>
          <a:p>
            <a:pPr algn="just">
              <a:buClr>
                <a:srgbClr val="FF8000"/>
              </a:buClr>
              <a:buSzPct val="75000"/>
              <a:buFont typeface="Courier New" charset="0"/>
              <a:buChar char="o"/>
              <a:defRPr/>
            </a:pPr>
            <a:r>
              <a:rPr lang="it-IT" altLang="x-none" sz="2400" dirty="0">
                <a:latin typeface="Arial" panose="020B0604020202020204" pitchFamily="34" charset="0"/>
                <a:ea typeface="MS PGothic" panose="020B0600070205080204" pitchFamily="34" charset="-128"/>
              </a:rPr>
              <a:t>divieto di dare esecuzione </a:t>
            </a:r>
            <a:r>
              <a:rPr lang="it-IT" altLang="x-none" sz="2400" dirty="0" smtClean="0">
                <a:latin typeface="Arial" panose="020B0604020202020204" pitchFamily="34" charset="0"/>
                <a:ea typeface="MS PGothic" panose="020B0600070205080204" pitchFamily="34" charset="-128"/>
              </a:rPr>
              <a:t>all'aiuto</a:t>
            </a:r>
            <a:endParaRPr lang="it-IT" altLang="x-none" sz="2400" dirty="0">
              <a:latin typeface="Arial" panose="020B0604020202020204" pitchFamily="34" charset="0"/>
              <a:ea typeface="MS PGothic" panose="020B0600070205080204" pitchFamily="34" charset="-128"/>
            </a:endParaRPr>
          </a:p>
          <a:p>
            <a:pPr algn="just">
              <a:buClr>
                <a:srgbClr val="FF8000"/>
              </a:buClr>
              <a:buSzPct val="75000"/>
              <a:buFont typeface="Courier New" charset="0"/>
              <a:buChar char="o"/>
              <a:defRPr/>
            </a:pPr>
            <a:r>
              <a:rPr lang="it-IT" altLang="x-none" sz="2400" dirty="0" smtClean="0">
                <a:latin typeface="Arial" panose="020B0604020202020204" pitchFamily="34" charset="0"/>
                <a:ea typeface="MS PGothic" panose="020B0600070205080204" pitchFamily="34" charset="-128"/>
              </a:rPr>
              <a:t>la </a:t>
            </a:r>
            <a:r>
              <a:rPr lang="it-IT" altLang="x-none" sz="2400" dirty="0">
                <a:latin typeface="Arial" panose="020B0604020202020204" pitchFamily="34" charset="0"/>
                <a:ea typeface="MS PGothic" panose="020B0600070205080204" pitchFamily="34" charset="-128"/>
              </a:rPr>
              <a:t>decisione finale di compatibilità dell’aiuto non notificato non ha come conseguenza di regolarizzare, ex post facto, i provvedimenti dello </a:t>
            </a:r>
            <a:r>
              <a:rPr lang="it-IT" altLang="x-none" sz="2400" dirty="0" smtClean="0">
                <a:latin typeface="Arial" panose="020B0604020202020204" pitchFamily="34" charset="0"/>
                <a:ea typeface="MS PGothic" panose="020B0600070205080204" pitchFamily="34" charset="-128"/>
              </a:rPr>
              <a:t>Stato</a:t>
            </a:r>
            <a:endParaRPr lang="it-IT" altLang="x-none" sz="2400" dirty="0">
              <a:latin typeface="Arial" panose="020B0604020202020204" pitchFamily="34" charset="0"/>
              <a:ea typeface="MS PGothic" panose="020B0600070205080204" pitchFamily="34" charset="-128"/>
            </a:endParaRPr>
          </a:p>
          <a:p>
            <a:pPr marL="0" indent="0" algn="just">
              <a:buClr>
                <a:srgbClr val="FF8000"/>
              </a:buClr>
              <a:buSzPct val="75000"/>
              <a:buNone/>
              <a:defRPr/>
            </a:pPr>
            <a:endParaRPr lang="it-IT" altLang="x-none" sz="2400" dirty="0" smtClean="0">
              <a:latin typeface="Arial" panose="020B0604020202020204" pitchFamily="34" charset="0"/>
              <a:ea typeface="MS PGothic" panose="020B0600070205080204" pitchFamily="34" charset="-128"/>
            </a:endParaRPr>
          </a:p>
          <a:p>
            <a:pPr marL="0" indent="0" algn="just">
              <a:buClr>
                <a:srgbClr val="FF8000"/>
              </a:buClr>
              <a:buSzPct val="75000"/>
              <a:buNone/>
              <a:defRPr/>
            </a:pPr>
            <a:r>
              <a:rPr lang="it-IT" altLang="x-none" sz="2400" dirty="0" smtClean="0">
                <a:latin typeface="Arial" panose="020B0604020202020204" pitchFamily="34" charset="0"/>
                <a:ea typeface="MS PGothic" panose="020B0600070205080204" pitchFamily="34" charset="-128"/>
              </a:rPr>
              <a:t>Pertanto una </a:t>
            </a:r>
            <a:r>
              <a:rPr lang="it-IT" altLang="x-none" sz="2400" dirty="0">
                <a:latin typeface="Arial" panose="020B0604020202020204" pitchFamily="34" charset="0"/>
                <a:ea typeface="MS PGothic" panose="020B0600070205080204" pitchFamily="34" charset="-128"/>
              </a:rPr>
              <a:t>decisione finale di compatibilità pronunciata dalla Commissione </a:t>
            </a:r>
            <a:r>
              <a:rPr lang="it-IT" altLang="x-none" sz="2400" b="1" dirty="0">
                <a:latin typeface="Arial" panose="020B0604020202020204" pitchFamily="34" charset="0"/>
                <a:ea typeface="MS PGothic" panose="020B0600070205080204" pitchFamily="34" charset="-128"/>
              </a:rPr>
              <a:t>non può sanare a posteriori </a:t>
            </a:r>
            <a:r>
              <a:rPr lang="it-IT" altLang="x-none" sz="2400" dirty="0">
                <a:latin typeface="Arial" panose="020B0604020202020204" pitchFamily="34" charset="0"/>
                <a:ea typeface="MS PGothic" panose="020B0600070205080204" pitchFamily="34" charset="-128"/>
              </a:rPr>
              <a:t>l’irregolarità delle misure di attuazione illegittima di un </a:t>
            </a:r>
            <a:r>
              <a:rPr lang="it-IT" altLang="x-none" sz="2400" dirty="0" smtClean="0">
                <a:latin typeface="Arial" panose="020B0604020202020204" pitchFamily="34" charset="0"/>
                <a:ea typeface="MS PGothic" panose="020B0600070205080204" pitchFamily="34" charset="-128"/>
              </a:rPr>
              <a:t>aiuto</a:t>
            </a:r>
            <a:endParaRPr lang="it-IT" altLang="x-none" sz="2400" dirty="0">
              <a:latin typeface="Arial" panose="020B0604020202020204" pitchFamily="34" charset="0"/>
              <a:ea typeface="MS PGothic" panose="020B0600070205080204" pitchFamily="34" charset="-128"/>
            </a:endParaRPr>
          </a:p>
        </p:txBody>
      </p:sp>
      <p:sp>
        <p:nvSpPr>
          <p:cNvPr id="4" name="Rectangle 2"/>
          <p:cNvSpPr txBox="1">
            <a:spLocks noChangeArrowheads="1"/>
          </p:cNvSpPr>
          <p:nvPr/>
        </p:nvSpPr>
        <p:spPr>
          <a:xfrm>
            <a:off x="171128" y="153783"/>
            <a:ext cx="8496943" cy="53340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170909291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0962" name="Rectangle 3"/>
          <p:cNvSpPr>
            <a:spLocks noChangeArrowheads="1"/>
          </p:cNvSpPr>
          <p:nvPr/>
        </p:nvSpPr>
        <p:spPr bwMode="auto">
          <a:xfrm>
            <a:off x="107504" y="836712"/>
            <a:ext cx="8740080" cy="47582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charset="0"/>
                <a:ea typeface="MS PGothic" charset="-128"/>
              </a:defRPr>
            </a:lvl1pPr>
            <a:lvl2pPr>
              <a:spcBef>
                <a:spcPct val="20000"/>
              </a:spcBef>
              <a:buChar char="–"/>
              <a:tabLst>
                <a:tab pos="765175" algn="l"/>
              </a:tabLst>
              <a:defRPr sz="2800">
                <a:solidFill>
                  <a:schemeClr val="tx1"/>
                </a:solidFill>
                <a:latin typeface="Arial" charset="0"/>
                <a:ea typeface="MS PGothic" charset="-128"/>
              </a:defRPr>
            </a:lvl2pPr>
            <a:lvl3pPr>
              <a:spcBef>
                <a:spcPct val="20000"/>
              </a:spcBef>
              <a:buChar char="•"/>
              <a:tabLst>
                <a:tab pos="765175" algn="l"/>
              </a:tabLst>
              <a:defRPr sz="2400">
                <a:solidFill>
                  <a:schemeClr val="tx1"/>
                </a:solidFill>
                <a:latin typeface="Arial" charset="0"/>
                <a:ea typeface="MS PGothic" charset="-128"/>
              </a:defRPr>
            </a:lvl3pPr>
            <a:lvl4pPr marL="1600200" indent="-228600">
              <a:spcBef>
                <a:spcPct val="20000"/>
              </a:spcBef>
              <a:buChar char="–"/>
              <a:tabLst>
                <a:tab pos="765175" algn="l"/>
              </a:tabLst>
              <a:defRPr sz="2000">
                <a:solidFill>
                  <a:schemeClr val="tx1"/>
                </a:solidFill>
                <a:latin typeface="Arial" charset="0"/>
                <a:ea typeface="MS PGothic" charset="-128"/>
              </a:defRPr>
            </a:lvl4pPr>
            <a:lvl5pPr marL="2057400" indent="-228600">
              <a:spcBef>
                <a:spcPct val="20000"/>
              </a:spcBef>
              <a:buChar char="»"/>
              <a:tabLst>
                <a:tab pos="765175" algn="l"/>
              </a:tabLst>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9pPr>
          </a:lstStyle>
          <a:p>
            <a:pPr algn="just">
              <a:buNone/>
            </a:pPr>
            <a:r>
              <a:rPr lang="it-IT" sz="2400" dirty="0">
                <a:latin typeface="Arial" panose="020B0604020202020204" pitchFamily="34" charset="0"/>
                <a:ea typeface="MS PGothic" panose="020B0600070205080204" pitchFamily="34" charset="-128"/>
              </a:rPr>
              <a:t>AIUTI ESISTENTI (Reg/659/99 + nuovo Reg 2015/1589): </a:t>
            </a:r>
            <a:endParaRPr lang="it-IT" sz="2400" dirty="0" smtClean="0">
              <a:latin typeface="Arial" panose="020B0604020202020204" pitchFamily="34" charset="0"/>
              <a:ea typeface="MS PGothic" panose="020B0600070205080204" pitchFamily="34" charset="-128"/>
            </a:endParaRPr>
          </a:p>
          <a:p>
            <a:pPr algn="just">
              <a:buNone/>
            </a:pPr>
            <a:endParaRPr lang="it-IT" sz="2400" dirty="0">
              <a:latin typeface="Arial" panose="020B0604020202020204" pitchFamily="34" charset="0"/>
              <a:ea typeface="MS PGothic" panose="020B0600070205080204" pitchFamily="34" charset="-128"/>
            </a:endParaRPr>
          </a:p>
          <a:p>
            <a:pPr marL="342900" indent="-342900" algn="just">
              <a:spcAft>
                <a:spcPts val="1200"/>
              </a:spcAft>
              <a:buFont typeface="Wingdings" panose="05000000000000000000" pitchFamily="2" charset="2"/>
              <a:buChar char="q"/>
            </a:pPr>
            <a:r>
              <a:rPr lang="it-IT" sz="2400" dirty="0" smtClean="0">
                <a:latin typeface="Arial" panose="020B0604020202020204" pitchFamily="34" charset="0"/>
                <a:ea typeface="MS PGothic" panose="020B0600070205080204" pitchFamily="34" charset="-128"/>
              </a:rPr>
              <a:t>misure </a:t>
            </a:r>
            <a:r>
              <a:rPr lang="it-IT" sz="2400" dirty="0">
                <a:latin typeface="Arial" panose="020B0604020202020204" pitchFamily="34" charset="0"/>
                <a:ea typeface="MS PGothic" panose="020B0600070205080204" pitchFamily="34" charset="-128"/>
              </a:rPr>
              <a:t>di aiuto esistenti in uno Stato membro prima dell'entrata in vigore del </a:t>
            </a:r>
            <a:r>
              <a:rPr lang="it-IT" sz="2400" dirty="0" smtClean="0">
                <a:latin typeface="Arial" panose="020B0604020202020204" pitchFamily="34" charset="0"/>
                <a:ea typeface="MS PGothic" panose="020B0600070205080204" pitchFamily="34" charset="-128"/>
              </a:rPr>
              <a:t>Trattato</a:t>
            </a:r>
            <a:r>
              <a:rPr lang="it-IT" sz="2400" dirty="0">
                <a:latin typeface="Arial" panose="020B0604020202020204" pitchFamily="34" charset="0"/>
                <a:ea typeface="MS PGothic" panose="020B0600070205080204" pitchFamily="34" charset="-128"/>
              </a:rPr>
              <a:t>, ossia tutti i regimi di aiuti e gli aiuti individuali ai quali è stata data esecuzione prima dell'entrata in vigore del </a:t>
            </a:r>
            <a:r>
              <a:rPr lang="it-IT" sz="2400" dirty="0" smtClean="0">
                <a:latin typeface="Arial" panose="020B0604020202020204" pitchFamily="34" charset="0"/>
                <a:ea typeface="MS PGothic" panose="020B0600070205080204" pitchFamily="34" charset="-128"/>
              </a:rPr>
              <a:t>Trattato </a:t>
            </a:r>
            <a:r>
              <a:rPr lang="it-IT" sz="2400" dirty="0">
                <a:latin typeface="Arial" panose="020B0604020202020204" pitchFamily="34" charset="0"/>
                <a:ea typeface="MS PGothic" panose="020B0600070205080204" pitchFamily="34" charset="-128"/>
              </a:rPr>
              <a:t>e che sono ancora applicabili dopo tale entrata in </a:t>
            </a:r>
            <a:r>
              <a:rPr lang="it-IT" sz="2400" dirty="0" smtClean="0">
                <a:latin typeface="Arial" panose="020B0604020202020204" pitchFamily="34" charset="0"/>
                <a:ea typeface="MS PGothic" panose="020B0600070205080204" pitchFamily="34" charset="-128"/>
              </a:rPr>
              <a:t>vigore</a:t>
            </a:r>
            <a:endParaRPr lang="it-IT" sz="2400" dirty="0">
              <a:latin typeface="Arial" panose="020B0604020202020204" pitchFamily="34" charset="0"/>
              <a:ea typeface="MS PGothic" panose="020B0600070205080204" pitchFamily="34" charset="-128"/>
            </a:endParaRPr>
          </a:p>
          <a:p>
            <a:pPr marL="342900" indent="-342900" algn="just">
              <a:spcAft>
                <a:spcPts val="1200"/>
              </a:spcAft>
              <a:buFont typeface="Wingdings" panose="05000000000000000000" pitchFamily="2" charset="2"/>
              <a:buChar char="q"/>
            </a:pPr>
            <a:r>
              <a:rPr lang="it-IT" sz="2400" dirty="0" smtClean="0">
                <a:latin typeface="Arial" panose="020B0604020202020204" pitchFamily="34" charset="0"/>
                <a:ea typeface="MS PGothic" panose="020B0600070205080204" pitchFamily="34" charset="-128"/>
              </a:rPr>
              <a:t>aiuti </a:t>
            </a:r>
            <a:r>
              <a:rPr lang="it-IT" sz="2400" dirty="0">
                <a:latin typeface="Arial" panose="020B0604020202020204" pitchFamily="34" charset="0"/>
                <a:ea typeface="MS PGothic" panose="020B0600070205080204" pitchFamily="34" charset="-128"/>
              </a:rPr>
              <a:t>autorizzati, ossia i regimi di aiuti e gli aiuti individuali che sono stati autorizzati dalla Commissione o dal </a:t>
            </a:r>
            <a:r>
              <a:rPr lang="it-IT" sz="2400" dirty="0" smtClean="0">
                <a:latin typeface="Arial" panose="020B0604020202020204" pitchFamily="34" charset="0"/>
                <a:ea typeface="MS PGothic" panose="020B0600070205080204" pitchFamily="34" charset="-128"/>
              </a:rPr>
              <a:t>Consiglio </a:t>
            </a:r>
            <a:endParaRPr lang="it-IT" sz="2400" dirty="0">
              <a:latin typeface="Arial" panose="020B0604020202020204" pitchFamily="34" charset="0"/>
              <a:ea typeface="MS PGothic" panose="020B0600070205080204" pitchFamily="34" charset="-128"/>
            </a:endParaRPr>
          </a:p>
          <a:p>
            <a:pPr marL="342900" indent="-342900" algn="just">
              <a:spcAft>
                <a:spcPts val="1200"/>
              </a:spcAft>
              <a:buFont typeface="Wingdings" panose="05000000000000000000" pitchFamily="2" charset="2"/>
              <a:buChar char="q"/>
            </a:pPr>
            <a:r>
              <a:rPr lang="it-IT" sz="2400" dirty="0" smtClean="0">
                <a:latin typeface="Arial" panose="020B0604020202020204" pitchFamily="34" charset="0"/>
                <a:ea typeface="MS PGothic" panose="020B0600070205080204" pitchFamily="34" charset="-128"/>
              </a:rPr>
              <a:t>aiuti </a:t>
            </a:r>
            <a:r>
              <a:rPr lang="it-IT" sz="2400" dirty="0">
                <a:latin typeface="Arial" panose="020B0604020202020204" pitchFamily="34" charset="0"/>
                <a:ea typeface="MS PGothic" panose="020B0600070205080204" pitchFamily="34" charset="-128"/>
              </a:rPr>
              <a:t>che si suppongono autorizzati per silenzio-assenso dopo due </a:t>
            </a:r>
            <a:r>
              <a:rPr lang="it-IT" sz="2400" dirty="0" smtClean="0">
                <a:latin typeface="Arial" panose="020B0604020202020204" pitchFamily="34" charset="0"/>
                <a:ea typeface="MS PGothic" panose="020B0600070205080204" pitchFamily="34" charset="-128"/>
              </a:rPr>
              <a:t>mesi</a:t>
            </a:r>
            <a:endParaRPr lang="it-IT" sz="2400" dirty="0">
              <a:latin typeface="Arial" panose="020B0604020202020204" pitchFamily="34" charset="0"/>
              <a:ea typeface="MS PGothic" panose="020B0600070205080204" pitchFamily="34" charset="-128"/>
            </a:endParaRPr>
          </a:p>
        </p:txBody>
      </p:sp>
      <p:sp>
        <p:nvSpPr>
          <p:cNvPr id="4" name="Rectangle 2"/>
          <p:cNvSpPr txBox="1">
            <a:spLocks noChangeArrowheads="1"/>
          </p:cNvSpPr>
          <p:nvPr/>
        </p:nvSpPr>
        <p:spPr>
          <a:xfrm>
            <a:off x="107504" y="153783"/>
            <a:ext cx="8560567" cy="53340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303231763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0962" name="Rectangle 3"/>
          <p:cNvSpPr>
            <a:spLocks noChangeArrowheads="1"/>
          </p:cNvSpPr>
          <p:nvPr/>
        </p:nvSpPr>
        <p:spPr bwMode="auto">
          <a:xfrm>
            <a:off x="107504" y="836712"/>
            <a:ext cx="8856984" cy="501060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charset="0"/>
                <a:ea typeface="MS PGothic" charset="-128"/>
              </a:defRPr>
            </a:lvl1pPr>
            <a:lvl2pPr>
              <a:spcBef>
                <a:spcPct val="20000"/>
              </a:spcBef>
              <a:buChar char="–"/>
              <a:tabLst>
                <a:tab pos="765175" algn="l"/>
              </a:tabLst>
              <a:defRPr sz="2800">
                <a:solidFill>
                  <a:schemeClr val="tx1"/>
                </a:solidFill>
                <a:latin typeface="Arial" charset="0"/>
                <a:ea typeface="MS PGothic" charset="-128"/>
              </a:defRPr>
            </a:lvl2pPr>
            <a:lvl3pPr>
              <a:spcBef>
                <a:spcPct val="20000"/>
              </a:spcBef>
              <a:buChar char="•"/>
              <a:tabLst>
                <a:tab pos="765175" algn="l"/>
              </a:tabLst>
              <a:defRPr sz="2400">
                <a:solidFill>
                  <a:schemeClr val="tx1"/>
                </a:solidFill>
                <a:latin typeface="Arial" charset="0"/>
                <a:ea typeface="MS PGothic" charset="-128"/>
              </a:defRPr>
            </a:lvl3pPr>
            <a:lvl4pPr marL="1600200" indent="-228600">
              <a:spcBef>
                <a:spcPct val="20000"/>
              </a:spcBef>
              <a:buChar char="–"/>
              <a:tabLst>
                <a:tab pos="765175" algn="l"/>
              </a:tabLst>
              <a:defRPr sz="2000">
                <a:solidFill>
                  <a:schemeClr val="tx1"/>
                </a:solidFill>
                <a:latin typeface="Arial" charset="0"/>
                <a:ea typeface="MS PGothic" charset="-128"/>
              </a:defRPr>
            </a:lvl4pPr>
            <a:lvl5pPr marL="2057400" indent="-228600">
              <a:spcBef>
                <a:spcPct val="20000"/>
              </a:spcBef>
              <a:buChar char="»"/>
              <a:tabLst>
                <a:tab pos="765175" algn="l"/>
              </a:tabLst>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charset="0"/>
                <a:ea typeface="MS PGothic" charset="-128"/>
              </a:defRPr>
            </a:lvl9pPr>
          </a:lstStyle>
          <a:p>
            <a:pPr algn="just">
              <a:buNone/>
            </a:pPr>
            <a:r>
              <a:rPr lang="it-IT" sz="2400" dirty="0">
                <a:latin typeface="Arial" panose="020B0604020202020204" pitchFamily="34" charset="0"/>
                <a:ea typeface="MS PGothic" panose="020B0600070205080204" pitchFamily="34" charset="-128"/>
              </a:rPr>
              <a:t>AIUTI ESISTENTI (Reg/659/99 + nuovo Reg 2015/1589): </a:t>
            </a:r>
            <a:endParaRPr lang="it-IT" sz="2400" dirty="0" smtClean="0">
              <a:latin typeface="Arial" panose="020B0604020202020204" pitchFamily="34" charset="0"/>
              <a:ea typeface="MS PGothic" panose="020B0600070205080204" pitchFamily="34" charset="-128"/>
            </a:endParaRPr>
          </a:p>
          <a:p>
            <a:pPr algn="just">
              <a:buNone/>
            </a:pPr>
            <a:endParaRPr lang="it-IT" sz="1000" dirty="0">
              <a:latin typeface="Arial" panose="020B0604020202020204" pitchFamily="34" charset="0"/>
              <a:ea typeface="MS PGothic" panose="020B0600070205080204" pitchFamily="34" charset="-128"/>
            </a:endParaRPr>
          </a:p>
          <a:p>
            <a:pPr marL="342900" indent="-342900" algn="just">
              <a:spcAft>
                <a:spcPts val="1200"/>
              </a:spcAft>
              <a:buFont typeface="Wingdings" panose="05000000000000000000" pitchFamily="2" charset="2"/>
              <a:buChar char="q"/>
            </a:pPr>
            <a:r>
              <a:rPr lang="it-IT" sz="2400" dirty="0" smtClean="0">
                <a:latin typeface="Arial" panose="020B0604020202020204" pitchFamily="34" charset="0"/>
                <a:ea typeface="MS PGothic" panose="020B0600070205080204" pitchFamily="34" charset="-128"/>
              </a:rPr>
              <a:t>aiuti </a:t>
            </a:r>
            <a:r>
              <a:rPr lang="it-IT" sz="2400" dirty="0">
                <a:latin typeface="Arial" panose="020B0604020202020204" pitchFamily="34" charset="0"/>
                <a:ea typeface="MS PGothic" panose="020B0600070205080204" pitchFamily="34" charset="-128"/>
              </a:rPr>
              <a:t>considerati aiuti esistenti perché decorso il termine di prescrizione di 10 anni dalla </a:t>
            </a:r>
            <a:r>
              <a:rPr lang="it-IT" sz="2400" dirty="0" smtClean="0">
                <a:latin typeface="Arial" panose="020B0604020202020204" pitchFamily="34" charset="0"/>
                <a:ea typeface="MS PGothic" panose="020B0600070205080204" pitchFamily="34" charset="-128"/>
              </a:rPr>
              <a:t>concessione</a:t>
            </a:r>
            <a:endParaRPr lang="it-IT" sz="2400" dirty="0">
              <a:latin typeface="Arial" panose="020B0604020202020204" pitchFamily="34" charset="0"/>
              <a:ea typeface="MS PGothic" panose="020B0600070205080204" pitchFamily="34" charset="-128"/>
            </a:endParaRPr>
          </a:p>
          <a:p>
            <a:pPr marL="342900" indent="-342900" algn="just">
              <a:spcAft>
                <a:spcPts val="1200"/>
              </a:spcAft>
              <a:buFont typeface="Wingdings" panose="05000000000000000000" pitchFamily="2" charset="2"/>
              <a:buChar char="q"/>
            </a:pPr>
            <a:r>
              <a:rPr lang="it-IT" sz="2400" dirty="0" smtClean="0">
                <a:latin typeface="Arial" panose="020B0604020202020204" pitchFamily="34" charset="0"/>
                <a:ea typeface="MS PGothic" panose="020B0600070205080204" pitchFamily="34" charset="-128"/>
              </a:rPr>
              <a:t>aiuti </a:t>
            </a:r>
            <a:r>
              <a:rPr lang="it-IT" sz="2400" dirty="0">
                <a:latin typeface="Arial" panose="020B0604020202020204" pitchFamily="34" charset="0"/>
                <a:ea typeface="MS PGothic" panose="020B0600070205080204" pitchFamily="34" charset="-128"/>
              </a:rPr>
              <a:t>considerati esistenti in quanto può essere dimostrato che al momento della loro attuazione non costituivano aiuti, ma lo sono diventati successivamente a causa dell'evoluzione del mercato comune e senza aver subito modifiche da parte dello Stato membro. Qualora alcune misure diventino aiuti in seguito alla liberalizzazione di un'attività da parte del diritto comunitario, dette misure non sono considerate aiuti esistenti dopo la data fissata per la </a:t>
            </a:r>
            <a:r>
              <a:rPr lang="it-IT" sz="2400" dirty="0" smtClean="0">
                <a:latin typeface="Arial" panose="020B0604020202020204" pitchFamily="34" charset="0"/>
                <a:ea typeface="MS PGothic" panose="020B0600070205080204" pitchFamily="34" charset="-128"/>
              </a:rPr>
              <a:t>liberalizzazione</a:t>
            </a:r>
            <a:endParaRPr lang="it-IT" sz="2400" dirty="0">
              <a:latin typeface="Arial" panose="020B0604020202020204" pitchFamily="34" charset="0"/>
              <a:ea typeface="MS PGothic" panose="020B0600070205080204" pitchFamily="34" charset="-128"/>
            </a:endParaRPr>
          </a:p>
        </p:txBody>
      </p:sp>
      <p:sp>
        <p:nvSpPr>
          <p:cNvPr id="4" name="Rectangle 2"/>
          <p:cNvSpPr txBox="1">
            <a:spLocks noChangeArrowheads="1"/>
          </p:cNvSpPr>
          <p:nvPr/>
        </p:nvSpPr>
        <p:spPr>
          <a:xfrm>
            <a:off x="107504" y="153783"/>
            <a:ext cx="8560567" cy="533400"/>
          </a:xfrm>
          <a:prstGeom prst="rect">
            <a:avLst/>
          </a:prstGeom>
        </p:spPr>
        <p:txBody>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pPr algn="just"/>
            <a:r>
              <a:rPr lang="it-IT" altLang="it-IT" sz="2400" b="1" dirty="0" smtClean="0">
                <a:latin typeface="Arial" panose="020B0604020202020204" pitchFamily="34" charset="0"/>
                <a:ea typeface="MS PGothic" panose="020B0600070205080204" pitchFamily="34" charset="-128"/>
                <a:cs typeface="+mn-cs"/>
              </a:rPr>
              <a:t>Controllo sugli aiuti</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87111428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83568" y="2276872"/>
            <a:ext cx="7696200" cy="1569660"/>
          </a:xfrm>
          <a:prstGeom prst="rect">
            <a:avLst/>
          </a:prstGeom>
          <a:solidFill>
            <a:schemeClr val="accent1"/>
          </a:solidFill>
          <a:ln>
            <a:noFill/>
          </a:ln>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algn="ctr">
              <a:spcBef>
                <a:spcPct val="50000"/>
              </a:spcBef>
              <a:buClr>
                <a:schemeClr val="folHlink"/>
              </a:buClr>
              <a:buSzPct val="75000"/>
              <a:buNone/>
            </a:pPr>
            <a:r>
              <a:rPr lang="it-IT" sz="2400" b="1" dirty="0" smtClean="0"/>
              <a:t>Tipologie di aiuti </a:t>
            </a:r>
            <a:r>
              <a:rPr lang="it-IT" sz="2400" b="1" dirty="0"/>
              <a:t>di </a:t>
            </a:r>
            <a:r>
              <a:rPr lang="it-IT" sz="2400" b="1" dirty="0" smtClean="0"/>
              <a:t>Stato</a:t>
            </a:r>
          </a:p>
          <a:p>
            <a:pPr algn="ctr">
              <a:spcBef>
                <a:spcPct val="50000"/>
              </a:spcBef>
              <a:buClr>
                <a:schemeClr val="folHlink"/>
              </a:buClr>
              <a:buSzPct val="75000"/>
              <a:buNone/>
            </a:pPr>
            <a:endParaRPr lang="it-IT" altLang="it-IT" sz="2400" b="1" dirty="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70206567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3794" name="Rectangle 3"/>
          <p:cNvSpPr>
            <a:spLocks noChangeArrowheads="1"/>
          </p:cNvSpPr>
          <p:nvPr/>
        </p:nvSpPr>
        <p:spPr bwMode="auto">
          <a:xfrm>
            <a:off x="251520" y="908720"/>
            <a:ext cx="8694959" cy="50906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MS PGothic" charset="-128"/>
              </a:defRPr>
            </a:lvl1pPr>
            <a:lvl2pPr marL="742950" indent="-285750">
              <a:spcBef>
                <a:spcPct val="20000"/>
              </a:spcBef>
              <a:buChar char="–"/>
              <a:defRPr sz="2800">
                <a:solidFill>
                  <a:schemeClr val="tx1"/>
                </a:solidFill>
                <a:latin typeface="Arial" charset="0"/>
                <a:ea typeface="MS PGothic" charset="-128"/>
              </a:defRPr>
            </a:lvl2pPr>
            <a:lvl3pPr>
              <a:spcBef>
                <a:spcPct val="20000"/>
              </a:spcBef>
              <a:buChar char="•"/>
              <a:defRPr sz="2400">
                <a:solidFill>
                  <a:schemeClr val="tx1"/>
                </a:solidFill>
                <a:latin typeface="Arial" charset="0"/>
                <a:ea typeface="MS PGothic" charset="-128"/>
              </a:defRPr>
            </a:lvl3pPr>
            <a:lvl4pPr marL="1600200" indent="-228600">
              <a:spcBef>
                <a:spcPct val="20000"/>
              </a:spcBef>
              <a:buChar char="–"/>
              <a:defRPr sz="2000">
                <a:solidFill>
                  <a:schemeClr val="tx1"/>
                </a:solidFill>
                <a:latin typeface="Arial" charset="0"/>
                <a:ea typeface="MS PGothic" charset="-128"/>
              </a:defRPr>
            </a:lvl4pPr>
            <a:lvl5pPr marL="2057400" indent="-228600">
              <a:spcBef>
                <a:spcPct val="20000"/>
              </a:spcBef>
              <a:buChar char="»"/>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defRPr sz="2000">
                <a:solidFill>
                  <a:schemeClr val="tx1"/>
                </a:solidFill>
                <a:latin typeface="Arial" charset="0"/>
                <a:ea typeface="MS PGothic" charset="-128"/>
              </a:defRPr>
            </a:lvl9pPr>
          </a:lstStyle>
          <a:p>
            <a:pPr algn="just" eaLnBrk="1" hangingPunct="1">
              <a:lnSpc>
                <a:spcPct val="90000"/>
              </a:lnSpc>
              <a:spcBef>
                <a:spcPct val="0"/>
              </a:spcBef>
              <a:buFontTx/>
              <a:buNone/>
              <a:defRPr/>
            </a:pPr>
            <a:r>
              <a:rPr lang="it-IT" altLang="x-none" sz="2400" dirty="0">
                <a:latin typeface="Arial" panose="020B0604020202020204" pitchFamily="34" charset="0"/>
                <a:ea typeface="MS PGothic" panose="020B0600070205080204" pitchFamily="34" charset="-128"/>
              </a:rPr>
              <a:t>Principi generali validi per qualunque tipologia di </a:t>
            </a:r>
            <a:r>
              <a:rPr lang="it-IT" altLang="x-none" sz="2400" dirty="0" smtClean="0">
                <a:latin typeface="Arial" panose="020B0604020202020204" pitchFamily="34" charset="0"/>
                <a:ea typeface="MS PGothic" panose="020B0600070205080204" pitchFamily="34" charset="-128"/>
              </a:rPr>
              <a:t>aiuto, la </a:t>
            </a:r>
            <a:r>
              <a:rPr lang="it-IT" altLang="x-none" sz="2400" dirty="0">
                <a:latin typeface="Arial" panose="020B0604020202020204" pitchFamily="34" charset="0"/>
                <a:ea typeface="MS PGothic" panose="020B0600070205080204" pitchFamily="34" charset="-128"/>
              </a:rPr>
              <a:t>misura deve essere</a:t>
            </a:r>
            <a:r>
              <a:rPr lang="it-IT" altLang="x-none" sz="2400" dirty="0" smtClean="0">
                <a:latin typeface="Arial" panose="020B0604020202020204" pitchFamily="34" charset="0"/>
                <a:ea typeface="MS PGothic" panose="020B0600070205080204" pitchFamily="34" charset="-128"/>
              </a:rPr>
              <a:t>:</a:t>
            </a:r>
          </a:p>
          <a:p>
            <a:pPr algn="just" eaLnBrk="1" hangingPunct="1">
              <a:lnSpc>
                <a:spcPct val="90000"/>
              </a:lnSpc>
              <a:spcBef>
                <a:spcPct val="0"/>
              </a:spcBef>
              <a:buFontTx/>
              <a:buNone/>
              <a:defRPr/>
            </a:pPr>
            <a:endParaRPr lang="it-IT" altLang="x-none" sz="2400" dirty="0">
              <a:latin typeface="Arial" panose="020B0604020202020204" pitchFamily="34" charset="0"/>
              <a:ea typeface="MS PGothic" panose="020B0600070205080204" pitchFamily="34" charset="-128"/>
            </a:endParaRPr>
          </a:p>
          <a:p>
            <a:pPr marL="342900" indent="-342900" algn="just" eaLnBrk="1" hangingPunct="1">
              <a:spcBef>
                <a:spcPct val="0"/>
              </a:spcBef>
              <a:spcAft>
                <a:spcPts val="1200"/>
              </a:spcAft>
              <a:buClr>
                <a:srgbClr val="FF8000"/>
              </a:buClr>
              <a:buFont typeface="Wingdings" charset="2"/>
              <a:buChar char="q"/>
              <a:defRPr/>
            </a:pPr>
            <a:r>
              <a:rPr lang="it-IT" altLang="x-none" sz="2400" dirty="0">
                <a:latin typeface="Arial" panose="020B0604020202020204" pitchFamily="34" charset="0"/>
                <a:ea typeface="MS PGothic" panose="020B0600070205080204" pitchFamily="34" charset="-128"/>
              </a:rPr>
              <a:t>finalizzata al conseguimento di un obiettivo di interesse comune ben definito e riferibile alle fattispecie del </a:t>
            </a:r>
            <a:r>
              <a:rPr lang="it-IT" altLang="x-none" sz="2400" dirty="0" smtClean="0">
                <a:latin typeface="Arial" panose="020B0604020202020204" pitchFamily="34" charset="0"/>
                <a:ea typeface="MS PGothic" panose="020B0600070205080204" pitchFamily="34" charset="-128"/>
              </a:rPr>
              <a:t>Trattato</a:t>
            </a:r>
            <a:endParaRPr lang="it-IT" altLang="x-none" sz="2400" dirty="0">
              <a:latin typeface="Arial" panose="020B0604020202020204" pitchFamily="34" charset="0"/>
              <a:ea typeface="MS PGothic" panose="020B0600070205080204" pitchFamily="34" charset="-128"/>
            </a:endParaRPr>
          </a:p>
          <a:p>
            <a:pPr marL="342900" indent="-342900" algn="just" eaLnBrk="1" hangingPunct="1">
              <a:spcBef>
                <a:spcPct val="0"/>
              </a:spcBef>
              <a:spcAft>
                <a:spcPts val="1200"/>
              </a:spcAft>
              <a:buClr>
                <a:srgbClr val="FF8000"/>
              </a:buClr>
              <a:buFont typeface="Wingdings" charset="2"/>
              <a:buChar char="q"/>
              <a:defRPr/>
            </a:pPr>
            <a:r>
              <a:rPr lang="it-IT" altLang="x-none" sz="2400" dirty="0">
                <a:latin typeface="Arial" panose="020B0604020202020204" pitchFamily="34" charset="0"/>
                <a:ea typeface="MS PGothic" panose="020B0600070205080204" pitchFamily="34" charset="-128"/>
              </a:rPr>
              <a:t>necessaria e </a:t>
            </a:r>
            <a:r>
              <a:rPr lang="it-IT" altLang="x-none" sz="2400" dirty="0" smtClean="0">
                <a:latin typeface="Arial" panose="020B0604020202020204" pitchFamily="34" charset="0"/>
                <a:ea typeface="MS PGothic" panose="020B0600070205080204" pitchFamily="34" charset="-128"/>
              </a:rPr>
              <a:t>proporzionata, </a:t>
            </a:r>
            <a:r>
              <a:rPr lang="it-IT" altLang="x-none" sz="2400" dirty="0">
                <a:latin typeface="Arial" panose="020B0604020202020204" pitchFamily="34" charset="0"/>
                <a:ea typeface="MS PGothic" panose="020B0600070205080204" pitchFamily="34" charset="-128"/>
              </a:rPr>
              <a:t>non sarebbe cioè possibile ottenere il miglioramento atteso senza l’intervento statale (fallimento di mercato) o con un intervento pubblico di minore </a:t>
            </a:r>
            <a:r>
              <a:rPr lang="it-IT" altLang="x-none" sz="2400" dirty="0" smtClean="0">
                <a:latin typeface="Arial" panose="020B0604020202020204" pitchFamily="34" charset="0"/>
                <a:ea typeface="MS PGothic" panose="020B0600070205080204" pitchFamily="34" charset="-128"/>
              </a:rPr>
              <a:t>impatto</a:t>
            </a:r>
            <a:endParaRPr lang="it-IT" altLang="x-none" sz="2400" dirty="0">
              <a:latin typeface="Arial" panose="020B0604020202020204" pitchFamily="34" charset="0"/>
              <a:ea typeface="MS PGothic" panose="020B0600070205080204" pitchFamily="34" charset="-128"/>
            </a:endParaRPr>
          </a:p>
          <a:p>
            <a:pPr marL="342900" indent="-342900" algn="just" eaLnBrk="1" hangingPunct="1">
              <a:spcBef>
                <a:spcPct val="0"/>
              </a:spcBef>
              <a:spcAft>
                <a:spcPts val="1200"/>
              </a:spcAft>
              <a:buClr>
                <a:srgbClr val="FF8000"/>
              </a:buClr>
              <a:buFont typeface="Wingdings" charset="2"/>
              <a:buChar char="q"/>
              <a:defRPr/>
            </a:pPr>
            <a:r>
              <a:rPr lang="it-IT" altLang="x-none" sz="2400" dirty="0">
                <a:latin typeface="Arial" panose="020B0604020202020204" pitchFamily="34" charset="0"/>
                <a:ea typeface="MS PGothic" panose="020B0600070205080204" pitchFamily="34" charset="-128"/>
              </a:rPr>
              <a:t>deve avere un effetto di incentivazione, deve cioè produrre l’effetto di modificare il comportamento delle imprese interessate, spingendole ad azioni supplementari che non avrebbero intrapreso senza </a:t>
            </a:r>
            <a:r>
              <a:rPr lang="it-IT" altLang="x-none" sz="2400" dirty="0" smtClean="0">
                <a:latin typeface="Arial" panose="020B0604020202020204" pitchFamily="34" charset="0"/>
                <a:ea typeface="MS PGothic" panose="020B0600070205080204" pitchFamily="34" charset="-128"/>
              </a:rPr>
              <a:t>l’aiuto</a:t>
            </a:r>
            <a:endParaRPr lang="it-IT" altLang="x-none" sz="2400" dirty="0">
              <a:latin typeface="Arial" panose="020B0604020202020204" pitchFamily="34" charset="0"/>
              <a:ea typeface="MS PGothic" panose="020B0600070205080204" pitchFamily="34" charset="-128"/>
            </a:endParaRPr>
          </a:p>
        </p:txBody>
      </p:sp>
      <p:sp>
        <p:nvSpPr>
          <p:cNvPr id="2" name="Rettangolo 1"/>
          <p:cNvSpPr/>
          <p:nvPr/>
        </p:nvSpPr>
        <p:spPr>
          <a:xfrm>
            <a:off x="251520" y="214388"/>
            <a:ext cx="2719847" cy="461665"/>
          </a:xfrm>
          <a:prstGeom prst="rect">
            <a:avLst/>
          </a:prstGeom>
        </p:spPr>
        <p:txBody>
          <a:bodyPr wrap="none">
            <a:spAutoFit/>
          </a:bodyPr>
          <a:lstStyle/>
          <a:p>
            <a:r>
              <a:rPr lang="it-IT" altLang="it-IT" sz="2400" b="1" dirty="0">
                <a:latin typeface="Arial" panose="020B0604020202020204" pitchFamily="34" charset="0"/>
                <a:ea typeface="MS PGothic" panose="020B0600070205080204" pitchFamily="34" charset="-128"/>
              </a:rPr>
              <a:t>Tipologie di aiuto</a:t>
            </a:r>
            <a:endParaRPr lang="it-IT" sz="2400" b="1" dirty="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xmlns="" val="855314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0243" name="Rectangle 3"/>
          <p:cNvSpPr>
            <a:spLocks noChangeArrowheads="1"/>
          </p:cNvSpPr>
          <p:nvPr/>
        </p:nvSpPr>
        <p:spPr bwMode="auto">
          <a:xfrm>
            <a:off x="169041" y="1124744"/>
            <a:ext cx="8700610" cy="43088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80000"/>
              </a:lnSpc>
              <a:spcBef>
                <a:spcPts val="0"/>
              </a:spcBef>
              <a:buClr>
                <a:schemeClr val="folHlink"/>
              </a:buClr>
              <a:buSzPct val="75000"/>
              <a:buFont typeface="Monotype Sorts"/>
              <a:buNone/>
            </a:pPr>
            <a:r>
              <a:rPr lang="it-IT" altLang="it-IT" sz="2400" b="1" dirty="0" smtClean="0">
                <a:ea typeface="Arial Unicode MS" panose="020B0604020202020204" pitchFamily="34" charset="-128"/>
                <a:cs typeface="Arial" panose="020B0604020202020204" pitchFamily="34" charset="0"/>
              </a:rPr>
              <a:t>Origine </a:t>
            </a:r>
            <a:r>
              <a:rPr lang="it-IT" altLang="it-IT" sz="2400" b="1" dirty="0">
                <a:ea typeface="Arial Unicode MS" panose="020B0604020202020204" pitchFamily="34" charset="-128"/>
                <a:cs typeface="Arial" panose="020B0604020202020204" pitchFamily="34" charset="0"/>
              </a:rPr>
              <a:t>statale/Stato</a:t>
            </a:r>
            <a:r>
              <a:rPr lang="it-IT" altLang="it-IT" sz="2400" dirty="0">
                <a:ea typeface="Arial Unicode MS" panose="020B0604020202020204" pitchFamily="34" charset="-128"/>
                <a:cs typeface="Arial" panose="020B0604020202020204" pitchFamily="34" charset="0"/>
              </a:rPr>
              <a:t>: </a:t>
            </a:r>
            <a:r>
              <a:rPr lang="it-IT" altLang="it-IT" sz="2400" dirty="0" smtClean="0">
                <a:ea typeface="Arial Unicode MS" panose="020B0604020202020204" pitchFamily="34" charset="-128"/>
                <a:cs typeface="Arial" panose="020B0604020202020204" pitchFamily="34" charset="0"/>
              </a:rPr>
              <a:t>t</a:t>
            </a:r>
            <a:r>
              <a:rPr lang="it-IT" sz="2400" dirty="0" smtClean="0">
                <a:cs typeface="Arial" panose="020B0604020202020204" pitchFamily="34" charset="0"/>
              </a:rPr>
              <a:t>ale </a:t>
            </a:r>
            <a:r>
              <a:rPr lang="it-IT" sz="2400" dirty="0">
                <a:cs typeface="Arial" panose="020B0604020202020204" pitchFamily="34" charset="0"/>
              </a:rPr>
              <a:t>aiuto deve provenire dalle risorse economiche dello </a:t>
            </a:r>
            <a:r>
              <a:rPr lang="it-IT" sz="2400" dirty="0" smtClean="0">
                <a:cs typeface="Arial" panose="020B0604020202020204" pitchFamily="34" charset="0"/>
              </a:rPr>
              <a:t>Stato</a:t>
            </a:r>
          </a:p>
          <a:p>
            <a:pPr algn="just">
              <a:lnSpc>
                <a:spcPct val="80000"/>
              </a:lnSpc>
              <a:spcBef>
                <a:spcPts val="0"/>
              </a:spcBef>
              <a:buClr>
                <a:schemeClr val="folHlink"/>
              </a:buClr>
              <a:buSzPct val="75000"/>
              <a:buFont typeface="Monotype Sorts"/>
              <a:buNone/>
            </a:pPr>
            <a:endParaRPr lang="it-IT" sz="2400" dirty="0">
              <a:cs typeface="Arial" panose="020B0604020202020204" pitchFamily="34" charset="0"/>
            </a:endParaRPr>
          </a:p>
          <a:p>
            <a:pPr algn="just">
              <a:lnSpc>
                <a:spcPct val="80000"/>
              </a:lnSpc>
              <a:spcBef>
                <a:spcPts val="0"/>
              </a:spcBef>
              <a:buClr>
                <a:schemeClr val="folHlink"/>
              </a:buClr>
              <a:buSzPct val="75000"/>
              <a:buFont typeface="Monotype Sorts"/>
              <a:buNone/>
            </a:pPr>
            <a:r>
              <a:rPr lang="it-IT" sz="2400" dirty="0" smtClean="0">
                <a:cs typeface="Arial" panose="020B0604020202020204" pitchFamily="34" charset="0"/>
              </a:rPr>
              <a:t>In questa definizione, la </a:t>
            </a:r>
            <a:r>
              <a:rPr lang="it-IT" sz="2400" dirty="0">
                <a:cs typeface="Arial" panose="020B0604020202020204" pitchFamily="34" charset="0"/>
              </a:rPr>
              <a:t>nozione di </a:t>
            </a:r>
            <a:r>
              <a:rPr lang="it-IT" sz="2400" dirty="0" smtClean="0">
                <a:cs typeface="Arial" panose="020B0604020202020204" pitchFamily="34" charset="0"/>
              </a:rPr>
              <a:t>Stato è ampia</a:t>
            </a:r>
            <a:r>
              <a:rPr lang="it-IT" sz="2400" dirty="0">
                <a:cs typeface="Arial" panose="020B0604020202020204" pitchFamily="34" charset="0"/>
              </a:rPr>
              <a:t>, </a:t>
            </a:r>
            <a:r>
              <a:rPr lang="it-IT" sz="2400" dirty="0" smtClean="0">
                <a:cs typeface="Arial" panose="020B0604020202020204" pitchFamily="34" charset="0"/>
              </a:rPr>
              <a:t>facendo riferimento sia allo </a:t>
            </a:r>
            <a:r>
              <a:rPr lang="it-IT" sz="2400" dirty="0">
                <a:cs typeface="Arial" panose="020B0604020202020204" pitchFamily="34" charset="0"/>
              </a:rPr>
              <a:t>Stato </a:t>
            </a:r>
            <a:r>
              <a:rPr lang="it-IT" sz="2400" dirty="0" smtClean="0">
                <a:cs typeface="Arial" panose="020B0604020202020204" pitchFamily="34" charset="0"/>
              </a:rPr>
              <a:t>in quanto tale, sia alle </a:t>
            </a:r>
            <a:r>
              <a:rPr lang="it-IT" sz="2400" dirty="0">
                <a:cs typeface="Arial" panose="020B0604020202020204" pitchFamily="34" charset="0"/>
              </a:rPr>
              <a:t>amministrazioni e le società che hanno stretti legami con esso e svolgono </a:t>
            </a:r>
            <a:r>
              <a:rPr lang="it-IT" sz="2400" dirty="0" smtClean="0">
                <a:cs typeface="Arial" panose="020B0604020202020204" pitchFamily="34" charset="0"/>
              </a:rPr>
              <a:t>funzioni amministrative «delegate», su cui comunque lo Stato esercita un’influenza determinante</a:t>
            </a:r>
          </a:p>
          <a:p>
            <a:pPr algn="just">
              <a:lnSpc>
                <a:spcPct val="80000"/>
              </a:lnSpc>
              <a:spcBef>
                <a:spcPts val="0"/>
              </a:spcBef>
              <a:buClr>
                <a:schemeClr val="folHlink"/>
              </a:buClr>
              <a:buSzPct val="75000"/>
              <a:buFont typeface="Monotype Sorts"/>
              <a:buNone/>
            </a:pPr>
            <a:endParaRPr lang="it-IT" altLang="it-IT" sz="2400" dirty="0">
              <a:ea typeface="Arial Unicode MS" panose="020B0604020202020204" pitchFamily="34" charset="-128"/>
              <a:cs typeface="Arial" panose="020B0604020202020204" pitchFamily="34" charset="0"/>
            </a:endParaRPr>
          </a:p>
          <a:p>
            <a:pPr algn="just">
              <a:lnSpc>
                <a:spcPct val="80000"/>
              </a:lnSpc>
              <a:spcBef>
                <a:spcPts val="0"/>
              </a:spcBef>
              <a:buClr>
                <a:schemeClr val="folHlink"/>
              </a:buClr>
              <a:buSzPct val="75000"/>
              <a:buFont typeface="Monotype Sorts"/>
              <a:buNone/>
            </a:pPr>
            <a:r>
              <a:rPr lang="it-IT" altLang="it-IT" sz="2400" dirty="0" smtClean="0">
                <a:ea typeface="Arial Unicode MS" panose="020B0604020202020204" pitchFamily="34" charset="-128"/>
                <a:cs typeface="Arial" panose="020B0604020202020204" pitchFamily="34" charset="0"/>
              </a:rPr>
              <a:t>Quindi:</a:t>
            </a:r>
            <a:endParaRPr lang="it-IT" altLang="it-IT" sz="2400" dirty="0">
              <a:ea typeface="Arial Unicode MS" panose="020B0604020202020204" pitchFamily="34" charset="-128"/>
              <a:cs typeface="Arial" panose="020B0604020202020204" pitchFamily="34" charset="0"/>
            </a:endParaRPr>
          </a:p>
          <a:p>
            <a:pPr marL="342900" lvl="1" indent="-342900" algn="just">
              <a:spcBef>
                <a:spcPts val="0"/>
              </a:spcBef>
              <a:spcAft>
                <a:spcPts val="1200"/>
              </a:spcAft>
              <a:buClr>
                <a:schemeClr val="folHlink"/>
              </a:buClr>
              <a:buFont typeface="Wingdings" pitchFamily="2" charset="2"/>
              <a:buChar char="§"/>
            </a:pPr>
            <a:r>
              <a:rPr lang="it-IT" altLang="it-IT" sz="2400" dirty="0">
                <a:ea typeface="Arial Unicode MS" panose="020B0604020202020204" pitchFamily="34" charset="-128"/>
                <a:cs typeface="Arial" panose="020B0604020202020204" pitchFamily="34" charset="0"/>
              </a:rPr>
              <a:t>tutte le articolazioni dello Stato (es. Regioni ed enti locali)</a:t>
            </a:r>
          </a:p>
          <a:p>
            <a:pPr marL="342900" lvl="1" indent="-342900" algn="just">
              <a:spcBef>
                <a:spcPts val="0"/>
              </a:spcBef>
              <a:spcAft>
                <a:spcPts val="1200"/>
              </a:spcAft>
              <a:buClr>
                <a:schemeClr val="folHlink"/>
              </a:buClr>
              <a:buFont typeface="Wingdings" pitchFamily="2" charset="2"/>
              <a:buChar char="§"/>
            </a:pPr>
            <a:r>
              <a:rPr lang="it-IT" altLang="it-IT" sz="2400" dirty="0">
                <a:ea typeface="Arial Unicode MS" panose="020B0604020202020204" pitchFamily="34" charset="-128"/>
                <a:cs typeface="Arial" panose="020B0604020202020204" pitchFamily="34" charset="0"/>
              </a:rPr>
              <a:t>organismi di diritto privato o pubblico </a:t>
            </a:r>
            <a:r>
              <a:rPr lang="it-IT" altLang="it-IT" sz="2400" dirty="0" smtClean="0">
                <a:ea typeface="Arial Unicode MS" panose="020B0604020202020204" pitchFamily="34" charset="-128"/>
                <a:cs typeface="Arial" panose="020B0604020202020204" pitchFamily="34" charset="0"/>
              </a:rPr>
              <a:t>sotto l’influenza </a:t>
            </a:r>
            <a:r>
              <a:rPr lang="it-IT" altLang="it-IT" sz="2400" dirty="0">
                <a:ea typeface="Arial Unicode MS" panose="020B0604020202020204" pitchFamily="34" charset="-128"/>
                <a:cs typeface="Arial" panose="020B0604020202020204" pitchFamily="34" charset="0"/>
              </a:rPr>
              <a:t>dominante </a:t>
            </a:r>
            <a:r>
              <a:rPr lang="it-IT" altLang="it-IT" sz="2400" dirty="0" smtClean="0">
                <a:ea typeface="Arial Unicode MS" panose="020B0604020202020204" pitchFamily="34" charset="-128"/>
                <a:cs typeface="Arial" panose="020B0604020202020204" pitchFamily="34" charset="0"/>
              </a:rPr>
              <a:t>di </a:t>
            </a:r>
            <a:r>
              <a:rPr lang="it-IT" altLang="it-IT" sz="2400" dirty="0">
                <a:ea typeface="Arial Unicode MS" panose="020B0604020202020204" pitchFamily="34" charset="-128"/>
                <a:cs typeface="Arial" panose="020B0604020202020204" pitchFamily="34" charset="0"/>
              </a:rPr>
              <a:t>autorità </a:t>
            </a:r>
            <a:r>
              <a:rPr lang="it-IT" altLang="it-IT" sz="2400" dirty="0" smtClean="0">
                <a:ea typeface="Arial Unicode MS" panose="020B0604020202020204" pitchFamily="34" charset="-128"/>
                <a:cs typeface="Arial" panose="020B0604020202020204" pitchFamily="34" charset="0"/>
              </a:rPr>
              <a:t>pubbliche</a:t>
            </a:r>
            <a:endParaRPr lang="it-IT" altLang="it-IT" sz="2400" dirty="0">
              <a:ea typeface="Arial Unicode MS" panose="020B0604020202020204" pitchFamily="34" charset="-128"/>
              <a:cs typeface="Arial" panose="020B0604020202020204" pitchFamily="34" charset="0"/>
            </a:endParaRPr>
          </a:p>
        </p:txBody>
      </p:sp>
      <p:sp>
        <p:nvSpPr>
          <p:cNvPr id="4" name="Rectangle 8"/>
          <p:cNvSpPr>
            <a:spLocks noChangeArrowheads="1"/>
          </p:cNvSpPr>
          <p:nvPr/>
        </p:nvSpPr>
        <p:spPr bwMode="auto">
          <a:xfrm>
            <a:off x="169040" y="260648"/>
            <a:ext cx="8674877"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altLang="it-IT" sz="2400" b="1" dirty="0" smtClean="0">
                <a:ea typeface="Arial Unicode MS" panose="020B0604020202020204" pitchFamily="34" charset="-128"/>
                <a:cs typeface="Arial" panose="020B0604020202020204" pitchFamily="34" charset="0"/>
              </a:rPr>
              <a:t>Risorse statali</a:t>
            </a:r>
            <a:endParaRPr lang="it-IT" altLang="it-IT" sz="2400" b="1" dirty="0"/>
          </a:p>
        </p:txBody>
      </p:sp>
    </p:spTree>
    <p:extLst>
      <p:ext uri="{BB962C8B-B14F-4D97-AF65-F5344CB8AC3E}">
        <p14:creationId xmlns:p14="http://schemas.microsoft.com/office/powerpoint/2010/main" xmlns="" val="111314767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3555" name="Rectangle 3"/>
          <p:cNvSpPr>
            <a:spLocks noChangeArrowheads="1"/>
          </p:cNvSpPr>
          <p:nvPr/>
        </p:nvSpPr>
        <p:spPr bwMode="auto">
          <a:xfrm>
            <a:off x="107504" y="692696"/>
            <a:ext cx="8928992" cy="48320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eaLnBrk="1" hangingPunct="1">
              <a:spcBef>
                <a:spcPct val="0"/>
              </a:spcBef>
              <a:spcAft>
                <a:spcPts val="1200"/>
              </a:spcAft>
              <a:buClr>
                <a:srgbClr val="FF8000"/>
              </a:buClr>
              <a:buFont typeface="Wingdings" panose="05000000000000000000" pitchFamily="2" charset="2"/>
              <a:buChar char="q"/>
            </a:pPr>
            <a:r>
              <a:rPr lang="it-IT" altLang="it-IT" sz="1800" dirty="0" smtClean="0">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r>
              <a:rPr lang="it-IT" altLang="it-IT" sz="2400" dirty="0"/>
              <a:t>deve limitare al minimo gli effetti distorsivi della concorrenza </a:t>
            </a:r>
            <a:r>
              <a:rPr lang="it-IT" altLang="it-IT" sz="2400" dirty="0" smtClean="0"/>
              <a:t>e </a:t>
            </a:r>
            <a:r>
              <a:rPr lang="it-IT" altLang="it-IT" sz="2400" dirty="0"/>
              <a:t>l’incidenza sugli scambi dimostrando che gli effetti positivi sono superiori agli effetti negativi </a:t>
            </a:r>
            <a:r>
              <a:rPr lang="it-IT" altLang="it-IT" sz="2400" dirty="0" smtClean="0"/>
              <a:t>prodotti</a:t>
            </a:r>
            <a:endParaRPr lang="it-IT" altLang="it-IT" sz="2400" dirty="0"/>
          </a:p>
          <a:p>
            <a:pPr algn="just" eaLnBrk="1" hangingPunct="1">
              <a:spcBef>
                <a:spcPct val="0"/>
              </a:spcBef>
              <a:spcAft>
                <a:spcPts val="1200"/>
              </a:spcAft>
              <a:buClr>
                <a:srgbClr val="FF8000"/>
              </a:buClr>
              <a:buFont typeface="Wingdings" panose="05000000000000000000" pitchFamily="2" charset="2"/>
              <a:buChar char="q"/>
            </a:pPr>
            <a:r>
              <a:rPr lang="it-IT" altLang="it-IT" sz="2400" dirty="0"/>
              <a:t> deve essere </a:t>
            </a:r>
            <a:r>
              <a:rPr lang="it-IT" altLang="it-IT" sz="2400" dirty="0" smtClean="0"/>
              <a:t>trasparente, </a:t>
            </a:r>
            <a:r>
              <a:rPr lang="it-IT" altLang="it-IT" sz="2400" dirty="0"/>
              <a:t>tutti gli interessati devono poter verificare che l’aiuto sia conforme alle regole </a:t>
            </a:r>
            <a:r>
              <a:rPr lang="it-IT" altLang="it-IT" sz="2400" dirty="0" smtClean="0"/>
              <a:t>date</a:t>
            </a:r>
            <a:endParaRPr lang="it-IT" altLang="it-IT" sz="2400" dirty="0"/>
          </a:p>
          <a:p>
            <a:pPr algn="just">
              <a:spcBef>
                <a:spcPct val="0"/>
              </a:spcBef>
              <a:buClr>
                <a:srgbClr val="FF8000"/>
              </a:buClr>
              <a:buNone/>
            </a:pPr>
            <a:endParaRPr lang="it-IT" altLang="it-IT" sz="1200" dirty="0" smtClean="0">
              <a:ea typeface="Arial Unicode MS" panose="020B0604020202020204" pitchFamily="34" charset="-128"/>
              <a:cs typeface="Arial" panose="020B0604020202020204" pitchFamily="34" charset="0"/>
            </a:endParaRPr>
          </a:p>
          <a:p>
            <a:pPr algn="just">
              <a:spcBef>
                <a:spcPct val="0"/>
              </a:spcBef>
              <a:buClr>
                <a:srgbClr val="FF8000"/>
              </a:buClr>
              <a:buNone/>
            </a:pPr>
            <a:r>
              <a:rPr lang="it-IT" altLang="it-IT" sz="2400" dirty="0" smtClean="0">
                <a:ea typeface="Arial Unicode MS" panose="020B0604020202020204" pitchFamily="34" charset="-128"/>
                <a:cs typeface="Arial" panose="020B0604020202020204" pitchFamily="34" charset="0"/>
              </a:rPr>
              <a:t>La trasparenza favorisce </a:t>
            </a:r>
            <a:r>
              <a:rPr lang="it-IT" altLang="it-IT" sz="2400" dirty="0">
                <a:ea typeface="Arial Unicode MS" panose="020B0604020202020204" pitchFamily="34" charset="-128"/>
                <a:cs typeface="Arial" panose="020B0604020202020204" pitchFamily="34" charset="0"/>
              </a:rPr>
              <a:t>la corretta applicazione delle norme del Trattato, una maggiore responsabilità, una valutazione tra pari e una maggiore efficienza della spesa </a:t>
            </a:r>
            <a:r>
              <a:rPr lang="it-IT" altLang="it-IT" sz="2400" dirty="0" smtClean="0">
                <a:ea typeface="Arial Unicode MS" panose="020B0604020202020204" pitchFamily="34" charset="-128"/>
                <a:cs typeface="Arial" panose="020B0604020202020204" pitchFamily="34" charset="0"/>
              </a:rPr>
              <a:t>pubblica</a:t>
            </a:r>
          </a:p>
          <a:p>
            <a:pPr algn="just">
              <a:spcBef>
                <a:spcPct val="0"/>
              </a:spcBef>
              <a:buClr>
                <a:srgbClr val="FF8000"/>
              </a:buClr>
              <a:buNone/>
            </a:pPr>
            <a:endParaRPr lang="it-IT" altLang="it-IT" sz="1200" dirty="0" smtClean="0">
              <a:ea typeface="Arial Unicode MS" panose="020B0604020202020204" pitchFamily="34" charset="-128"/>
              <a:cs typeface="Arial" panose="020B0604020202020204" pitchFamily="34" charset="0"/>
            </a:endParaRPr>
          </a:p>
          <a:p>
            <a:pPr algn="just">
              <a:spcBef>
                <a:spcPct val="0"/>
              </a:spcBef>
              <a:buNone/>
            </a:pPr>
            <a:r>
              <a:rPr lang="it-IT" altLang="it-IT" sz="2400" dirty="0">
                <a:ea typeface="Arial Unicode MS" panose="020B0604020202020204" pitchFamily="34" charset="-128"/>
                <a:cs typeface="Arial" panose="020B0604020202020204" pitchFamily="34" charset="0"/>
              </a:rPr>
              <a:t>Al </a:t>
            </a:r>
            <a:r>
              <a:rPr lang="it-IT" altLang="it-IT" sz="2400" dirty="0" smtClean="0">
                <a:ea typeface="Arial Unicode MS" panose="020B0604020202020204" pitchFamily="34" charset="-128"/>
                <a:cs typeface="Arial" panose="020B0604020202020204" pitchFamily="34" charset="0"/>
              </a:rPr>
              <a:t>contrario, aiuti </a:t>
            </a:r>
            <a:r>
              <a:rPr lang="it-IT" altLang="it-IT" sz="2400" dirty="0">
                <a:ea typeface="Arial Unicode MS" panose="020B0604020202020204" pitchFamily="34" charset="-128"/>
                <a:cs typeface="Arial" panose="020B0604020202020204" pitchFamily="34" charset="0"/>
              </a:rPr>
              <a:t>non destinati a ovviare a carenze di mercato sono uno spreco di risorse </a:t>
            </a:r>
            <a:r>
              <a:rPr lang="it-IT" altLang="it-IT" sz="2400" dirty="0" smtClean="0">
                <a:ea typeface="Arial Unicode MS" panose="020B0604020202020204" pitchFamily="34" charset="-128"/>
                <a:cs typeface="Arial" panose="020B0604020202020204" pitchFamily="34" charset="0"/>
              </a:rPr>
              <a:t>pubbliche, </a:t>
            </a:r>
            <a:r>
              <a:rPr lang="it-IT" altLang="it-IT" sz="2400" dirty="0">
                <a:ea typeface="Arial Unicode MS" panose="020B0604020202020204" pitchFamily="34" charset="-128"/>
                <a:cs typeface="Arial" panose="020B0604020202020204" pitchFamily="34" charset="0"/>
              </a:rPr>
              <a:t>peggiorano le condizioni di concorrenza nel mercato </a:t>
            </a:r>
            <a:r>
              <a:rPr lang="it-IT" altLang="it-IT" sz="2400" dirty="0" smtClean="0">
                <a:ea typeface="Arial Unicode MS" panose="020B0604020202020204" pitchFamily="34" charset="-128"/>
                <a:cs typeface="Arial" panose="020B0604020202020204" pitchFamily="34" charset="0"/>
              </a:rPr>
              <a:t>e sono </a:t>
            </a:r>
            <a:r>
              <a:rPr lang="it-IT" altLang="it-IT" sz="2400" dirty="0">
                <a:ea typeface="Arial Unicode MS" panose="020B0604020202020204" pitchFamily="34" charset="-128"/>
                <a:cs typeface="Arial" panose="020B0604020202020204" pitchFamily="34" charset="0"/>
              </a:rPr>
              <a:t>un freno alla crescita</a:t>
            </a:r>
          </a:p>
        </p:txBody>
      </p:sp>
      <p:sp>
        <p:nvSpPr>
          <p:cNvPr id="4" name="Rettangolo 3"/>
          <p:cNvSpPr/>
          <p:nvPr/>
        </p:nvSpPr>
        <p:spPr>
          <a:xfrm>
            <a:off x="107504" y="90934"/>
            <a:ext cx="8784976" cy="461665"/>
          </a:xfrm>
          <a:prstGeom prst="rect">
            <a:avLst/>
          </a:prstGeom>
        </p:spPr>
        <p:txBody>
          <a:bodyPr wrap="square">
            <a:spAutoFit/>
          </a:bodyPr>
          <a:lstStyle/>
          <a:p>
            <a:r>
              <a:rPr lang="it-IT" altLang="it-IT" sz="2400" b="1" dirty="0">
                <a:latin typeface="Arial" panose="020B0604020202020204" pitchFamily="34" charset="0"/>
                <a:ea typeface="MS PGothic" panose="020B0600070205080204" pitchFamily="34" charset="-128"/>
              </a:rPr>
              <a:t>Tipologie di aiuto</a:t>
            </a:r>
            <a:endParaRPr lang="it-IT" sz="2400" b="1" dirty="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xmlns="" val="167168622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251520" y="1052736"/>
            <a:ext cx="8568952" cy="4525963"/>
          </a:xfrm>
        </p:spPr>
        <p:txBody>
          <a:bodyPr>
            <a:normAutofit/>
          </a:bodyPr>
          <a:lstStyle/>
          <a:p>
            <a:pPr marL="0" indent="0" algn="just" eaLnBrk="1" hangingPunct="1">
              <a:buNone/>
            </a:pPr>
            <a:r>
              <a:rPr lang="it-IT" altLang="it-IT" sz="2400" dirty="0" smtClean="0">
                <a:latin typeface="Arial" panose="020B0604020202020204" pitchFamily="34" charset="0"/>
                <a:ea typeface="Arial Unicode MS" panose="020B0604020202020204" pitchFamily="34" charset="-128"/>
                <a:cs typeface="Arial" panose="020B0604020202020204" pitchFamily="34" charset="0"/>
              </a:rPr>
              <a:t>Gli aiuti si differenziano inoltre tra:</a:t>
            </a:r>
          </a:p>
          <a:p>
            <a:pPr marL="0" indent="0" algn="just" eaLnBrk="1" hangingPunct="1">
              <a:buNone/>
            </a:pPr>
            <a:endParaRPr lang="it-IT" altLang="it-IT" sz="2400" dirty="0" smtClean="0">
              <a:latin typeface="Arial" panose="020B0604020202020204" pitchFamily="34" charset="0"/>
              <a:ea typeface="Arial Unicode MS" panose="020B0604020202020204" pitchFamily="34" charset="-128"/>
              <a:cs typeface="Arial" panose="020B0604020202020204" pitchFamily="34" charset="0"/>
            </a:endParaRPr>
          </a:p>
          <a:p>
            <a:pPr algn="just" eaLnBrk="1" hangingPunct="1"/>
            <a:r>
              <a:rPr lang="it-IT" altLang="it-IT" sz="2400" dirty="0" smtClean="0">
                <a:latin typeface="Arial" panose="020B0604020202020204" pitchFamily="34" charset="0"/>
                <a:ea typeface="Arial Unicode MS" panose="020B0604020202020204" pitchFamily="34" charset="-128"/>
                <a:cs typeface="Arial" panose="020B0604020202020204" pitchFamily="34" charset="0"/>
              </a:rPr>
              <a:t>Aiuti </a:t>
            </a:r>
            <a:r>
              <a:rPr lang="it-IT" altLang="it-IT" sz="2400" b="1" dirty="0">
                <a:latin typeface="Arial" panose="020B0604020202020204" pitchFamily="34" charset="0"/>
                <a:ea typeface="Arial Unicode MS" panose="020B0604020202020204" pitchFamily="34" charset="-128"/>
                <a:cs typeface="Arial" panose="020B0604020202020204" pitchFamily="34" charset="0"/>
              </a:rPr>
              <a:t>orizzontali</a:t>
            </a:r>
            <a:r>
              <a:rPr lang="it-IT" altLang="it-IT" sz="2400" dirty="0">
                <a:latin typeface="Arial" panose="020B0604020202020204" pitchFamily="34" charset="0"/>
                <a:ea typeface="Arial Unicode MS" panose="020B0604020202020204" pitchFamily="34" charset="-128"/>
                <a:cs typeface="Arial" panose="020B0604020202020204" pitchFamily="34" charset="0"/>
              </a:rPr>
              <a:t> (ricerca e sviluppo; ambiente; PMI; ecc.)</a:t>
            </a:r>
          </a:p>
          <a:p>
            <a:pPr algn="just" eaLnBrk="1" hangingPunct="1">
              <a:buFontTx/>
              <a:buNone/>
            </a:pPr>
            <a:endParaRPr lang="it-IT" altLang="it-IT" sz="2400" dirty="0">
              <a:latin typeface="Arial" panose="020B0604020202020204" pitchFamily="34" charset="0"/>
              <a:ea typeface="Arial Unicode MS" panose="020B0604020202020204" pitchFamily="34" charset="-128"/>
              <a:cs typeface="Arial" panose="020B0604020202020204" pitchFamily="34" charset="0"/>
            </a:endParaRPr>
          </a:p>
          <a:p>
            <a:pPr algn="just" eaLnBrk="1" hangingPunct="1"/>
            <a:r>
              <a:rPr lang="it-IT" altLang="it-IT" sz="2400" dirty="0">
                <a:latin typeface="Arial" panose="020B0604020202020204" pitchFamily="34" charset="0"/>
                <a:ea typeface="Arial Unicode MS" panose="020B0604020202020204" pitchFamily="34" charset="-128"/>
                <a:cs typeface="Arial" panose="020B0604020202020204" pitchFamily="34" charset="0"/>
              </a:rPr>
              <a:t>Aiuti </a:t>
            </a:r>
            <a:r>
              <a:rPr lang="it-IT" altLang="it-IT" sz="2400" b="1" dirty="0">
                <a:latin typeface="Arial" panose="020B0604020202020204" pitchFamily="34" charset="0"/>
                <a:ea typeface="Arial Unicode MS" panose="020B0604020202020204" pitchFamily="34" charset="-128"/>
                <a:cs typeface="Arial" panose="020B0604020202020204" pitchFamily="34" charset="0"/>
              </a:rPr>
              <a:t>settoriali</a:t>
            </a:r>
            <a:r>
              <a:rPr lang="it-IT" altLang="it-IT" sz="2400" dirty="0">
                <a:latin typeface="Arial" panose="020B0604020202020204" pitchFamily="34" charset="0"/>
                <a:ea typeface="Arial Unicode MS" panose="020B0604020202020204" pitchFamily="34" charset="-128"/>
                <a:cs typeface="Arial" panose="020B0604020202020204" pitchFamily="34" charset="0"/>
              </a:rPr>
              <a:t> (agricoltura; comunicazioni elettroniche; trasporti; ecc.)</a:t>
            </a:r>
          </a:p>
          <a:p>
            <a:pPr algn="just" eaLnBrk="1" hangingPunct="1">
              <a:buFontTx/>
              <a:buNone/>
            </a:pPr>
            <a:endParaRPr lang="it-IT" altLang="it-IT" sz="2400" dirty="0">
              <a:latin typeface="Arial" panose="020B0604020202020204" pitchFamily="34" charset="0"/>
              <a:ea typeface="Arial Unicode MS" panose="020B0604020202020204" pitchFamily="34" charset="-128"/>
              <a:cs typeface="Arial" panose="020B0604020202020204" pitchFamily="34" charset="0"/>
            </a:endParaRPr>
          </a:p>
          <a:p>
            <a:pPr algn="just" eaLnBrk="1" hangingPunct="1"/>
            <a:r>
              <a:rPr lang="it-IT" altLang="it-IT" sz="2400" dirty="0">
                <a:latin typeface="Arial" panose="020B0604020202020204" pitchFamily="34" charset="0"/>
                <a:ea typeface="Arial Unicode MS" panose="020B0604020202020204" pitchFamily="34" charset="-128"/>
                <a:cs typeface="Arial" panose="020B0604020202020204" pitchFamily="34" charset="0"/>
              </a:rPr>
              <a:t>Aiuti </a:t>
            </a:r>
            <a:r>
              <a:rPr lang="it-IT" altLang="it-IT" sz="2400" b="1" dirty="0">
                <a:latin typeface="Arial" panose="020B0604020202020204" pitchFamily="34" charset="0"/>
                <a:ea typeface="Arial Unicode MS" panose="020B0604020202020204" pitchFamily="34" charset="-128"/>
                <a:cs typeface="Arial" panose="020B0604020202020204" pitchFamily="34" charset="0"/>
              </a:rPr>
              <a:t>a finalità regionale </a:t>
            </a:r>
            <a:r>
              <a:rPr lang="it-IT" altLang="it-IT" sz="2400" dirty="0">
                <a:latin typeface="Arial" panose="020B0604020202020204" pitchFamily="34" charset="0"/>
                <a:ea typeface="Arial Unicode MS" panose="020B0604020202020204" pitchFamily="34" charset="-128"/>
                <a:cs typeface="Arial" panose="020B0604020202020204" pitchFamily="34" charset="0"/>
              </a:rPr>
              <a:t>(ex art. 107, 3 a) e c) del Trattato)</a:t>
            </a:r>
          </a:p>
        </p:txBody>
      </p:sp>
      <p:sp>
        <p:nvSpPr>
          <p:cNvPr id="5" name="Rettangolo 4"/>
          <p:cNvSpPr/>
          <p:nvPr/>
        </p:nvSpPr>
        <p:spPr>
          <a:xfrm>
            <a:off x="251520" y="214388"/>
            <a:ext cx="8568952" cy="461665"/>
          </a:xfrm>
          <a:prstGeom prst="rect">
            <a:avLst/>
          </a:prstGeom>
        </p:spPr>
        <p:txBody>
          <a:bodyPr wrap="square">
            <a:spAutoFit/>
          </a:bodyPr>
          <a:lstStyle/>
          <a:p>
            <a:r>
              <a:rPr lang="it-IT" altLang="it-IT" sz="2400" b="1" dirty="0">
                <a:latin typeface="Arial" panose="020B0604020202020204" pitchFamily="34" charset="0"/>
                <a:ea typeface="MS PGothic" panose="020B0600070205080204" pitchFamily="34" charset="-128"/>
              </a:rPr>
              <a:t>Tipologie di aiuto</a:t>
            </a:r>
            <a:endParaRPr lang="it-IT" sz="2400" b="1" dirty="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xmlns="" val="171309162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4"/>
          <p:cNvSpPr txBox="1">
            <a:spLocks noChangeArrowheads="1"/>
          </p:cNvSpPr>
          <p:nvPr/>
        </p:nvSpPr>
        <p:spPr bwMode="auto">
          <a:xfrm>
            <a:off x="539750" y="4962525"/>
            <a:ext cx="691197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pPr defTabSz="914400" eaLnBrk="1" hangingPunct="1"/>
            <a:r>
              <a:rPr lang="it-IT" altLang="it-IT" sz="2000" b="0" i="0">
                <a:latin typeface="Georgia" panose="02040502050405020303" pitchFamily="18" charset="0"/>
              </a:rPr>
              <a:t>Sergio Vasarri</a:t>
            </a:r>
            <a:r>
              <a:rPr lang="it-IT" altLang="it-IT" b="0" i="0"/>
              <a:t> </a:t>
            </a:r>
            <a:r>
              <a:rPr lang="it-IT" altLang="it-IT" sz="2000" b="0" i="0">
                <a:latin typeface="Georgia" panose="02040502050405020303" pitchFamily="18" charset="0"/>
              </a:rPr>
              <a:t>(</a:t>
            </a:r>
            <a:r>
              <a:rPr lang="it-IT" altLang="it-IT" sz="2000" b="0" i="0">
                <a:latin typeface="Georgia" panose="02040502050405020303" pitchFamily="18" charset="0"/>
                <a:hlinkClick r:id="rId3"/>
              </a:rPr>
              <a:t>sergiovasarri@hotmail.com</a:t>
            </a:r>
            <a:r>
              <a:rPr lang="it-IT" altLang="it-IT" sz="2000" b="0" i="0">
                <a:latin typeface="Georgia" panose="02040502050405020303" pitchFamily="18" charset="0"/>
              </a:rPr>
              <a:t>)</a:t>
            </a:r>
          </a:p>
        </p:txBody>
      </p:sp>
      <p:sp>
        <p:nvSpPr>
          <p:cNvPr id="86019" name="Text Box 4"/>
          <p:cNvSpPr txBox="1">
            <a:spLocks noChangeArrowheads="1"/>
          </p:cNvSpPr>
          <p:nvPr/>
        </p:nvSpPr>
        <p:spPr bwMode="auto">
          <a:xfrm>
            <a:off x="8077200" y="6356350"/>
            <a:ext cx="2133600"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9pPr>
          </a:lstStyle>
          <a:p>
            <a:pPr algn="r" defTabSz="914400" eaLnBrk="1" hangingPunct="1"/>
            <a:fld id="{123AA08F-672D-422C-975D-865386859405}" type="slidenum">
              <a:rPr lang="it-IT" altLang="it-IT" sz="1200" b="0" i="0">
                <a:solidFill>
                  <a:srgbClr val="898989"/>
                </a:solidFill>
                <a:latin typeface="Calibri" panose="020F0502020204030204" pitchFamily="34" charset="0"/>
                <a:cs typeface="Arial" panose="020B0604020202020204" pitchFamily="34" charset="0"/>
              </a:rPr>
              <a:pPr algn="r" defTabSz="914400" eaLnBrk="1" hangingPunct="1"/>
              <a:t>72</a:t>
            </a:fld>
            <a:endParaRPr lang="it-IT" altLang="it-IT" sz="1200" b="0" i="0">
              <a:solidFill>
                <a:srgbClr val="898989"/>
              </a:solidFill>
              <a:latin typeface="Calibri" panose="020F0502020204030204" pitchFamily="34" charset="0"/>
              <a:cs typeface="Arial" panose="020B0604020202020204" pitchFamily="34" charset="0"/>
            </a:endParaRPr>
          </a:p>
        </p:txBody>
      </p:sp>
      <p:sp>
        <p:nvSpPr>
          <p:cNvPr id="86020" name="Text Box 3"/>
          <p:cNvSpPr txBox="1">
            <a:spLocks noChangeArrowheads="1"/>
          </p:cNvSpPr>
          <p:nvPr/>
        </p:nvSpPr>
        <p:spPr bwMode="auto">
          <a:xfrm>
            <a:off x="419100" y="1223963"/>
            <a:ext cx="5135563"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pPr defTabSz="914400" eaLnBrk="1" hangingPunct="1">
              <a:lnSpc>
                <a:spcPct val="90000"/>
              </a:lnSpc>
            </a:pPr>
            <a:r>
              <a:rPr lang="it-IT" altLang="it-IT" sz="2800" b="0" i="0" dirty="0">
                <a:latin typeface="Georgia" panose="02040502050405020303" pitchFamily="18" charset="0"/>
                <a:cs typeface="Arial" panose="020B0604020202020204" pitchFamily="34" charset="0"/>
              </a:rPr>
              <a:t>molte grazie per l’attenzione …</a:t>
            </a:r>
          </a:p>
        </p:txBody>
      </p:sp>
      <p:pic>
        <p:nvPicPr>
          <p:cNvPr id="86021" name="Immagine 3" descr="uomo-che-dorme-alla-tabella-di-lavoro-sopra-il-computer-portatile"/>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987675" y="1700213"/>
            <a:ext cx="3813175" cy="2701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5198948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1267" name="Rectangle 3"/>
          <p:cNvSpPr>
            <a:spLocks noChangeArrowheads="1"/>
          </p:cNvSpPr>
          <p:nvPr/>
        </p:nvSpPr>
        <p:spPr bwMode="auto">
          <a:xfrm>
            <a:off x="178513" y="908720"/>
            <a:ext cx="8839200" cy="507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Clr>
                <a:schemeClr val="folHlink"/>
              </a:buClr>
              <a:buSzPct val="75000"/>
              <a:buNone/>
            </a:pPr>
            <a:r>
              <a:rPr lang="it-IT" altLang="it-IT" sz="2400" dirty="0" smtClean="0">
                <a:cs typeface="Arial" panose="020B0604020202020204" pitchFamily="34" charset="0"/>
              </a:rPr>
              <a:t>Sono da considerarsi risorse </a:t>
            </a:r>
            <a:r>
              <a:rPr lang="it-IT" altLang="it-IT" sz="2400" dirty="0">
                <a:cs typeface="Arial" panose="020B0604020202020204" pitchFamily="34" charset="0"/>
              </a:rPr>
              <a:t>statali: </a:t>
            </a:r>
          </a:p>
          <a:p>
            <a:pPr marL="342900" lvl="1" indent="-342900" algn="just">
              <a:spcBef>
                <a:spcPts val="0"/>
              </a:spcBef>
              <a:spcAft>
                <a:spcPts val="1200"/>
              </a:spcAft>
              <a:buClr>
                <a:schemeClr val="folHlink"/>
              </a:buClr>
              <a:buSzPct val="75000"/>
              <a:buFont typeface="Wingdings" panose="05000000000000000000" pitchFamily="2" charset="2"/>
              <a:buChar char="q"/>
            </a:pPr>
            <a:r>
              <a:rPr lang="it-IT" altLang="it-IT" sz="2400" dirty="0">
                <a:cs typeface="Arial" panose="020B0604020202020204" pitchFamily="34" charset="0"/>
              </a:rPr>
              <a:t>risorse che rientrano nella sfera della disponibilità dello Stato (aiuti concessi da enti pubblici o privati designati, istituiti o controllati dallo Stato)</a:t>
            </a:r>
          </a:p>
          <a:p>
            <a:pPr marL="342900" lvl="1" indent="-342900" algn="just">
              <a:spcBef>
                <a:spcPts val="0"/>
              </a:spcBef>
              <a:spcAft>
                <a:spcPts val="1200"/>
              </a:spcAft>
              <a:buClr>
                <a:schemeClr val="folHlink"/>
              </a:buClr>
              <a:buSzPct val="75000"/>
              <a:buFont typeface="Wingdings" panose="05000000000000000000" pitchFamily="2" charset="2"/>
              <a:buChar char="q"/>
            </a:pPr>
            <a:r>
              <a:rPr lang="it-IT" sz="2400" dirty="0" smtClean="0">
                <a:cs typeface="Arial" panose="020B0604020202020204" pitchFamily="34" charset="0"/>
              </a:rPr>
              <a:t>anche </a:t>
            </a:r>
            <a:r>
              <a:rPr lang="it-IT" sz="2400" dirty="0">
                <a:cs typeface="Arial" panose="020B0604020202020204" pitchFamily="34" charset="0"/>
              </a:rPr>
              <a:t>attraverso un’impresa </a:t>
            </a:r>
            <a:r>
              <a:rPr lang="it-IT" sz="2400" dirty="0" smtClean="0">
                <a:cs typeface="Arial" panose="020B0604020202020204" pitchFamily="34" charset="0"/>
              </a:rPr>
              <a:t>pubblica </a:t>
            </a:r>
          </a:p>
          <a:p>
            <a:pPr marL="342900" lvl="1" indent="-342900" algn="just">
              <a:spcBef>
                <a:spcPts val="0"/>
              </a:spcBef>
              <a:spcAft>
                <a:spcPts val="1200"/>
              </a:spcAft>
              <a:buClr>
                <a:schemeClr val="folHlink"/>
              </a:buClr>
              <a:buSzPct val="75000"/>
              <a:buFont typeface="Wingdings" panose="05000000000000000000" pitchFamily="2" charset="2"/>
              <a:buChar char="q"/>
            </a:pPr>
            <a:r>
              <a:rPr lang="it-IT" sz="2400" dirty="0">
                <a:cs typeface="Arial" panose="020B0604020202020204" pitchFamily="34" charset="0"/>
              </a:rPr>
              <a:t>anche attraverso </a:t>
            </a:r>
            <a:r>
              <a:rPr lang="it-IT" sz="2400" dirty="0" smtClean="0">
                <a:cs typeface="Arial" panose="020B0604020202020204" pitchFamily="34" charset="0"/>
              </a:rPr>
              <a:t>rinuncia </a:t>
            </a:r>
            <a:r>
              <a:rPr lang="it-IT" sz="2400" dirty="0">
                <a:cs typeface="Arial" panose="020B0604020202020204" pitchFamily="34" charset="0"/>
              </a:rPr>
              <a:t>alle imposte</a:t>
            </a:r>
          </a:p>
          <a:p>
            <a:pPr marL="342900" lvl="1" indent="-342900" algn="just">
              <a:spcBef>
                <a:spcPts val="0"/>
              </a:spcBef>
              <a:spcAft>
                <a:spcPts val="1200"/>
              </a:spcAft>
              <a:buClr>
                <a:schemeClr val="folHlink"/>
              </a:buClr>
              <a:buSzPct val="75000"/>
              <a:buFont typeface="Wingdings" panose="05000000000000000000" pitchFamily="2" charset="2"/>
              <a:buChar char="q"/>
            </a:pPr>
            <a:r>
              <a:rPr lang="it-IT" sz="2400" dirty="0" smtClean="0">
                <a:cs typeface="Arial" panose="020B0604020202020204" pitchFamily="34" charset="0"/>
              </a:rPr>
              <a:t>anche </a:t>
            </a:r>
            <a:r>
              <a:rPr lang="it-IT" sz="2400" dirty="0">
                <a:cs typeface="Arial" panose="020B0604020202020204" pitchFamily="34" charset="0"/>
              </a:rPr>
              <a:t>mediante concessione di altri diritti speciali (occupazione o uso di demanio pubblico) </a:t>
            </a:r>
            <a:endParaRPr lang="it-IT" altLang="it-IT" sz="2400" dirty="0">
              <a:cs typeface="Arial" panose="020B0604020202020204" pitchFamily="34" charset="0"/>
            </a:endParaRPr>
          </a:p>
          <a:p>
            <a:pPr marL="0" lvl="1" algn="just">
              <a:spcBef>
                <a:spcPts val="0"/>
              </a:spcBef>
              <a:spcAft>
                <a:spcPts val="1200"/>
              </a:spcAft>
              <a:buClr>
                <a:schemeClr val="folHlink"/>
              </a:buClr>
              <a:buSzPct val="75000"/>
              <a:buNone/>
            </a:pPr>
            <a:endParaRPr lang="it-IT" altLang="it-IT" sz="1200" dirty="0" smtClean="0">
              <a:cs typeface="Arial" panose="020B0604020202020204" pitchFamily="34" charset="0"/>
            </a:endParaRPr>
          </a:p>
          <a:p>
            <a:pPr marL="0" lvl="1" algn="just">
              <a:spcBef>
                <a:spcPts val="0"/>
              </a:spcBef>
              <a:spcAft>
                <a:spcPts val="1200"/>
              </a:spcAft>
              <a:buClr>
                <a:schemeClr val="folHlink"/>
              </a:buClr>
              <a:buSzPct val="75000"/>
              <a:buNone/>
            </a:pPr>
            <a:r>
              <a:rPr lang="it-IT" altLang="it-IT" sz="2400" dirty="0" smtClean="0">
                <a:cs typeface="Arial" panose="020B0604020202020204" pitchFamily="34" charset="0"/>
              </a:rPr>
              <a:t>In </a:t>
            </a:r>
            <a:r>
              <a:rPr lang="it-IT" altLang="it-IT" sz="2400" dirty="0">
                <a:cs typeface="Arial" panose="020B0604020202020204" pitchFamily="34" charset="0"/>
              </a:rPr>
              <a:t>assenza di risorse dello Stato </a:t>
            </a:r>
            <a:r>
              <a:rPr lang="it-IT" altLang="it-IT" sz="2400" b="1" u="sng" dirty="0">
                <a:cs typeface="Arial" panose="020B0604020202020204" pitchFamily="34" charset="0"/>
              </a:rPr>
              <a:t>non</a:t>
            </a:r>
            <a:r>
              <a:rPr lang="it-IT" altLang="it-IT" sz="2400" dirty="0">
                <a:cs typeface="Arial" panose="020B0604020202020204" pitchFamily="34" charset="0"/>
              </a:rPr>
              <a:t> si è in presenza di un aiuto ai sensi dell’articolo 107 del Trattato</a:t>
            </a:r>
          </a:p>
        </p:txBody>
      </p:sp>
      <p:sp>
        <p:nvSpPr>
          <p:cNvPr id="4" name="Rectangle 8"/>
          <p:cNvSpPr>
            <a:spLocks noChangeArrowheads="1"/>
          </p:cNvSpPr>
          <p:nvPr/>
        </p:nvSpPr>
        <p:spPr bwMode="auto">
          <a:xfrm>
            <a:off x="169040" y="260648"/>
            <a:ext cx="8674877"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altLang="it-IT" sz="2400" b="1" dirty="0" smtClean="0">
                <a:ea typeface="Arial Unicode MS" panose="020B0604020202020204" pitchFamily="34" charset="-128"/>
                <a:cs typeface="Arial" panose="020B0604020202020204" pitchFamily="34" charset="0"/>
              </a:rPr>
              <a:t>Risorse statali</a:t>
            </a:r>
            <a:endParaRPr lang="it-IT" altLang="it-IT" sz="2400" b="1" dirty="0"/>
          </a:p>
        </p:txBody>
      </p:sp>
    </p:spTree>
    <p:extLst>
      <p:ext uri="{BB962C8B-B14F-4D97-AF65-F5344CB8AC3E}">
        <p14:creationId xmlns:p14="http://schemas.microsoft.com/office/powerpoint/2010/main" xmlns="" val="28116175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291" name="Rectangle 3"/>
          <p:cNvSpPr>
            <a:spLocks noChangeArrowheads="1"/>
          </p:cNvSpPr>
          <p:nvPr/>
        </p:nvSpPr>
        <p:spPr bwMode="auto">
          <a:xfrm>
            <a:off x="228600" y="762000"/>
            <a:ext cx="8839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eaLnBrk="1" hangingPunct="1">
              <a:lnSpc>
                <a:spcPct val="90000"/>
              </a:lnSpc>
              <a:spcBef>
                <a:spcPct val="0"/>
              </a:spcBef>
              <a:buFontTx/>
              <a:buNone/>
            </a:pPr>
            <a:r>
              <a:rPr lang="it-IT" altLang="it-IT" sz="2000">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612356" name="Rectangle 4"/>
          <p:cNvSpPr>
            <a:spLocks noChangeArrowheads="1"/>
          </p:cNvSpPr>
          <p:nvPr/>
        </p:nvSpPr>
        <p:spPr bwMode="auto">
          <a:xfrm>
            <a:off x="228600" y="836712"/>
            <a:ext cx="8591872" cy="5035225"/>
          </a:xfrm>
          <a:prstGeom prst="rect">
            <a:avLst/>
          </a:prstGeom>
          <a:noFill/>
          <a:ln w="9525">
            <a:noFill/>
            <a:miter lim="800000"/>
            <a:headEnd/>
            <a:tailEnd/>
          </a:ln>
          <a:effectLst/>
        </p:spPr>
        <p:txBody>
          <a:bodyPr wrap="square">
            <a:spAutoFit/>
          </a:bodyPr>
          <a:lstStyle/>
          <a:p>
            <a:pPr algn="just">
              <a:lnSpc>
                <a:spcPct val="90000"/>
              </a:lnSpc>
              <a:spcBef>
                <a:spcPct val="50000"/>
              </a:spcBef>
              <a:spcAft>
                <a:spcPts val="1200"/>
              </a:spcAft>
              <a:buClr>
                <a:schemeClr val="folHlink"/>
              </a:buClr>
              <a:buSzPct val="75000"/>
              <a:buFont typeface="Monotype Sorts" pitchFamily="28" charset="2"/>
              <a:buNone/>
              <a:defRPr/>
            </a:pPr>
            <a:r>
              <a:rPr lang="it-IT" sz="2400" dirty="0" smtClean="0">
                <a:latin typeface="Arial" panose="020B0604020202020204" pitchFamily="34" charset="0"/>
                <a:ea typeface="MS PGothic" panose="020B0600070205080204" pitchFamily="34" charset="-128"/>
                <a:cs typeface="Arial" panose="020B0604020202020204" pitchFamily="34" charset="0"/>
              </a:rPr>
              <a:t>Il </a:t>
            </a:r>
            <a:r>
              <a:rPr lang="it-IT" sz="2400" dirty="0">
                <a:latin typeface="Arial" panose="020B0604020202020204" pitchFamily="34" charset="0"/>
                <a:ea typeface="MS PGothic" panose="020B0600070205080204" pitchFamily="34" charset="-128"/>
                <a:cs typeface="Arial" panose="020B0604020202020204" pitchFamily="34" charset="0"/>
              </a:rPr>
              <a:t>beneficiario dell’aiuto deve versare in condizioni migliori, rispetto alla situazione pregressa, dopo averlo ricevuto, s</a:t>
            </a:r>
            <a:r>
              <a:rPr lang="it-IT" altLang="it-IT" sz="2400" dirty="0" smtClean="0">
                <a:latin typeface="Arial" panose="020B0604020202020204" pitchFamily="34" charset="0"/>
                <a:ea typeface="MS PGothic" panose="020B0600070205080204" pitchFamily="34" charset="-128"/>
                <a:cs typeface="Arial" panose="020B0604020202020204" pitchFamily="34" charset="0"/>
              </a:rPr>
              <a:t>e </a:t>
            </a:r>
            <a:r>
              <a:rPr lang="it-IT" altLang="it-IT" sz="2400" dirty="0">
                <a:latin typeface="Arial" panose="020B0604020202020204" pitchFamily="34" charset="0"/>
                <a:ea typeface="MS PGothic" panose="020B0600070205080204" pitchFamily="34" charset="-128"/>
                <a:cs typeface="Arial" panose="020B0604020202020204" pitchFamily="34" charset="0"/>
              </a:rPr>
              <a:t>l'intervento statale </a:t>
            </a:r>
            <a:r>
              <a:rPr lang="it-IT" altLang="it-IT" sz="2400" u="sng" dirty="0">
                <a:latin typeface="Arial" panose="020B0604020202020204" pitchFamily="34" charset="0"/>
                <a:ea typeface="MS PGothic" panose="020B0600070205080204" pitchFamily="34" charset="-128"/>
                <a:cs typeface="Arial" panose="020B0604020202020204" pitchFamily="34" charset="0"/>
              </a:rPr>
              <a:t>migliora</a:t>
            </a:r>
            <a:r>
              <a:rPr lang="it-IT" altLang="it-IT" sz="2400" dirty="0">
                <a:latin typeface="Arial" panose="020B0604020202020204" pitchFamily="34" charset="0"/>
                <a:ea typeface="MS PGothic" panose="020B0600070205080204" pitchFamily="34" charset="-128"/>
                <a:cs typeface="Arial" panose="020B0604020202020204" pitchFamily="34" charset="0"/>
              </a:rPr>
              <a:t> la situazione finanziaria dell’impresa o le </a:t>
            </a:r>
            <a:r>
              <a:rPr lang="it-IT" altLang="it-IT" sz="2400" u="sng" dirty="0">
                <a:latin typeface="Arial" panose="020B0604020202020204" pitchFamily="34" charset="0"/>
                <a:ea typeface="MS PGothic" panose="020B0600070205080204" pitchFamily="34" charset="-128"/>
                <a:cs typeface="Arial" panose="020B0604020202020204" pitchFamily="34" charset="0"/>
              </a:rPr>
              <a:t>impedisce un peggioramento</a:t>
            </a:r>
            <a:endParaRPr lang="it-IT" sz="2400" u="sng" dirty="0">
              <a:latin typeface="Arial" panose="020B0604020202020204" pitchFamily="34" charset="0"/>
              <a:ea typeface="MS PGothic" panose="020B0600070205080204" pitchFamily="34" charset="-128"/>
              <a:cs typeface="Arial" panose="020B0604020202020204" pitchFamily="34" charset="0"/>
            </a:endParaRPr>
          </a:p>
          <a:p>
            <a:pPr algn="just">
              <a:lnSpc>
                <a:spcPct val="90000"/>
              </a:lnSpc>
              <a:spcBef>
                <a:spcPct val="50000"/>
              </a:spcBef>
              <a:spcAft>
                <a:spcPts val="1200"/>
              </a:spcAft>
              <a:buClr>
                <a:schemeClr val="folHlink"/>
              </a:buClr>
              <a:buSzPct val="75000"/>
              <a:buFont typeface="Monotype Sorts" pitchFamily="28" charset="2"/>
              <a:buNone/>
              <a:defRPr/>
            </a:pPr>
            <a:r>
              <a:rPr lang="it-IT" sz="2400" dirty="0" smtClean="0">
                <a:latin typeface="Arial" panose="020B0604020202020204" pitchFamily="34" charset="0"/>
                <a:ea typeface="MS PGothic" panose="020B0600070205080204" pitchFamily="34" charset="-128"/>
                <a:cs typeface="Arial" panose="020B0604020202020204" pitchFamily="34" charset="0"/>
              </a:rPr>
              <a:t>Caratteristiche </a:t>
            </a:r>
            <a:r>
              <a:rPr lang="it-IT" sz="2400" dirty="0">
                <a:latin typeface="Arial" panose="020B0604020202020204" pitchFamily="34" charset="0"/>
                <a:ea typeface="MS PGothic" panose="020B0600070205080204" pitchFamily="34" charset="-128"/>
                <a:cs typeface="Arial" panose="020B0604020202020204" pitchFamily="34" charset="0"/>
              </a:rPr>
              <a:t>del vantaggio</a:t>
            </a:r>
            <a:r>
              <a:rPr lang="it-IT" sz="2400" dirty="0" smtClean="0">
                <a:latin typeface="Arial" panose="020B0604020202020204" pitchFamily="34" charset="0"/>
                <a:ea typeface="MS PGothic" panose="020B0600070205080204" pitchFamily="34" charset="-128"/>
                <a:cs typeface="Arial" panose="020B0604020202020204" pitchFamily="34" charset="0"/>
              </a:rPr>
              <a:t>:</a:t>
            </a:r>
            <a:endParaRPr lang="it-IT" sz="2400" dirty="0">
              <a:latin typeface="Arial" panose="020B0604020202020204" pitchFamily="34" charset="0"/>
              <a:ea typeface="MS PGothic" panose="020B0600070205080204" pitchFamily="34" charset="-128"/>
              <a:cs typeface="Arial" panose="020B0604020202020204" pitchFamily="34" charset="0"/>
            </a:endParaRPr>
          </a:p>
          <a:p>
            <a:pPr marL="0" lvl="1" algn="just">
              <a:lnSpc>
                <a:spcPct val="90000"/>
              </a:lnSpc>
              <a:spcAft>
                <a:spcPts val="1200"/>
              </a:spcAft>
              <a:buClr>
                <a:schemeClr val="folHlink"/>
              </a:buClr>
              <a:buFont typeface="Monotype Sorts" pitchFamily="28" charset="2"/>
              <a:buNone/>
              <a:defRPr/>
            </a:pPr>
            <a:r>
              <a:rPr lang="it-IT" sz="2400" dirty="0">
                <a:latin typeface="Arial" panose="020B0604020202020204" pitchFamily="34" charset="0"/>
                <a:ea typeface="MS PGothic" panose="020B0600070205080204" pitchFamily="34" charset="-128"/>
                <a:cs typeface="Arial" panose="020B0604020202020204" pitchFamily="34" charset="0"/>
              </a:rPr>
              <a:t>- può assumere qualsiasi forma </a:t>
            </a:r>
          </a:p>
          <a:p>
            <a:pPr marL="0" lvl="1" algn="just">
              <a:lnSpc>
                <a:spcPct val="90000"/>
              </a:lnSpc>
              <a:spcAft>
                <a:spcPts val="1200"/>
              </a:spcAft>
              <a:buClr>
                <a:schemeClr val="folHlink"/>
              </a:buClr>
              <a:buFont typeface="Monotype Sorts" pitchFamily="28" charset="2"/>
              <a:buNone/>
              <a:defRPr/>
            </a:pPr>
            <a:r>
              <a:rPr lang="it-IT" sz="2400" dirty="0">
                <a:latin typeface="Arial" panose="020B0604020202020204" pitchFamily="34" charset="0"/>
                <a:ea typeface="MS PGothic" panose="020B0600070205080204" pitchFamily="34" charset="-128"/>
                <a:cs typeface="Arial" panose="020B0604020202020204" pitchFamily="34" charset="0"/>
              </a:rPr>
              <a:t>- non è una nozione legata al versamento di </a:t>
            </a:r>
            <a:r>
              <a:rPr lang="it-IT" sz="2400" dirty="0" smtClean="0">
                <a:latin typeface="Arial" panose="020B0604020202020204" pitchFamily="34" charset="0"/>
                <a:ea typeface="MS PGothic" panose="020B0600070205080204" pitchFamily="34" charset="-128"/>
                <a:cs typeface="Arial" panose="020B0604020202020204" pitchFamily="34" charset="0"/>
              </a:rPr>
              <a:t>un </a:t>
            </a:r>
            <a:r>
              <a:rPr lang="it-IT" sz="2400" dirty="0">
                <a:latin typeface="Arial" panose="020B0604020202020204" pitchFamily="34" charset="0"/>
                <a:ea typeface="MS PGothic" panose="020B0600070205080204" pitchFamily="34" charset="-128"/>
                <a:cs typeface="Arial" panose="020B0604020202020204" pitchFamily="34" charset="0"/>
              </a:rPr>
              <a:t>contributo</a:t>
            </a:r>
          </a:p>
          <a:p>
            <a:pPr marL="0" lvl="1" algn="just">
              <a:lnSpc>
                <a:spcPct val="90000"/>
              </a:lnSpc>
              <a:spcAft>
                <a:spcPts val="1200"/>
              </a:spcAft>
              <a:buClr>
                <a:schemeClr val="folHlink"/>
              </a:buClr>
              <a:buFont typeface="Monotype Sorts" pitchFamily="28" charset="2"/>
              <a:buNone/>
              <a:defRPr/>
            </a:pPr>
            <a:r>
              <a:rPr lang="it-IT" sz="2400" dirty="0">
                <a:latin typeface="Arial" panose="020B0604020202020204" pitchFamily="34" charset="0"/>
                <a:ea typeface="MS PGothic" panose="020B0600070205080204" pitchFamily="34" charset="-128"/>
                <a:cs typeface="Arial" panose="020B0604020202020204" pitchFamily="34" charset="0"/>
              </a:rPr>
              <a:t>- si traduce in un sacrificio finanziario (sotto forma di </a:t>
            </a:r>
            <a:r>
              <a:rPr lang="it-IT" sz="2400" dirty="0" smtClean="0">
                <a:latin typeface="Arial" panose="020B0604020202020204" pitchFamily="34" charset="0"/>
                <a:ea typeface="MS PGothic" panose="020B0600070205080204" pitchFamily="34" charset="-128"/>
                <a:cs typeface="Arial" panose="020B0604020202020204" pitchFamily="34" charset="0"/>
              </a:rPr>
              <a:t>esborso, mancato guadagno, mancata riscossione di un credito) </a:t>
            </a:r>
            <a:r>
              <a:rPr lang="it-IT" sz="2400" dirty="0">
                <a:latin typeface="Arial" panose="020B0604020202020204" pitchFamily="34" charset="0"/>
                <a:ea typeface="MS PGothic" panose="020B0600070205080204" pitchFamily="34" charset="-128"/>
                <a:cs typeface="Arial" panose="020B0604020202020204" pitchFamily="34" charset="0"/>
              </a:rPr>
              <a:t>per il bilancio dello Stato, senza contropartita</a:t>
            </a:r>
          </a:p>
          <a:p>
            <a:pPr marL="0" lvl="1" algn="just">
              <a:lnSpc>
                <a:spcPct val="90000"/>
              </a:lnSpc>
              <a:spcAft>
                <a:spcPts val="1200"/>
              </a:spcAft>
              <a:buClr>
                <a:schemeClr val="folHlink"/>
              </a:buClr>
              <a:buFont typeface="Monotype Sorts" pitchFamily="28" charset="2"/>
              <a:buNone/>
              <a:defRPr/>
            </a:pPr>
            <a:r>
              <a:rPr lang="it-IT" sz="2400" dirty="0">
                <a:latin typeface="Arial" panose="020B0604020202020204" pitchFamily="34" charset="0"/>
                <a:ea typeface="MS PGothic" panose="020B0600070205080204" pitchFamily="34" charset="-128"/>
                <a:cs typeface="Arial" panose="020B0604020202020204" pitchFamily="34" charset="0"/>
              </a:rPr>
              <a:t>- il fatto che si tratti di un’operazione a titolo oneroso non è sufficiente per dimostrare la non presenza di aiuti di Stato</a:t>
            </a:r>
          </a:p>
        </p:txBody>
      </p:sp>
      <p:sp>
        <p:nvSpPr>
          <p:cNvPr id="5" name="Rectangle 8"/>
          <p:cNvSpPr>
            <a:spLocks noChangeArrowheads="1"/>
          </p:cNvSpPr>
          <p:nvPr/>
        </p:nvSpPr>
        <p:spPr bwMode="auto">
          <a:xfrm>
            <a:off x="228600" y="260648"/>
            <a:ext cx="8615317"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altLang="it-IT" sz="2400" b="1" dirty="0" smtClean="0">
                <a:ea typeface="Arial Unicode MS" panose="020B0604020202020204" pitchFamily="34" charset="-128"/>
                <a:cs typeface="Arial" panose="020B0604020202020204" pitchFamily="34" charset="0"/>
              </a:rPr>
              <a:t>Vantaggio</a:t>
            </a:r>
            <a:endParaRPr lang="it-IT" altLang="it-IT" sz="2400" b="1" dirty="0"/>
          </a:p>
        </p:txBody>
      </p:sp>
    </p:spTree>
    <p:extLst>
      <p:ext uri="{BB962C8B-B14F-4D97-AF65-F5344CB8AC3E}">
        <p14:creationId xmlns:p14="http://schemas.microsoft.com/office/powerpoint/2010/main" xmlns="" val="1089231107"/>
      </p:ext>
    </p:extLst>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12519</TotalTime>
  <Words>5145</Words>
  <Application>Microsoft Office PowerPoint</Application>
  <PresentationFormat>Presentazione su schermo (4:3)</PresentationFormat>
  <Paragraphs>392</Paragraphs>
  <Slides>72</Slides>
  <Notes>2</Notes>
  <HiddenSlides>0</HiddenSlides>
  <MMClips>0</MMClips>
  <ScaleCrop>false</ScaleCrop>
  <HeadingPairs>
    <vt:vector size="4" baseType="variant">
      <vt:variant>
        <vt:lpstr>Tema</vt:lpstr>
      </vt:variant>
      <vt:variant>
        <vt:i4>1</vt:i4>
      </vt:variant>
      <vt:variant>
        <vt:lpstr>Titoli diapositive</vt:lpstr>
      </vt:variant>
      <vt:variant>
        <vt:i4>72</vt:i4>
      </vt:variant>
    </vt:vector>
  </HeadingPairs>
  <TitlesOfParts>
    <vt:vector size="73" baseType="lpstr">
      <vt:lpstr>Struttura predefinita</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Aiuti compatibili</vt:lpstr>
      <vt:lpstr>Diapositiva 17</vt:lpstr>
      <vt:lpstr>c) gli aiuti destinati ad agevolare lo sviluppo di talune attività o di talune regioni economiche, sempre che non alterino le condizioni degli scambi in misura contraria al comune interesse  d) gli aiuti destinati a promuovere la cultura e la conservazione del patrimonio, quando non alterino le condizioni degli scambi e della concorrenza nell'Unione in misura contraria all'interesse comune   e) le altre categorie di aiuti, determinate con decisione del Consiglio, su proposta della Commissione”.</vt:lpstr>
      <vt:lpstr>Diapositiva 19</vt:lpstr>
      <vt:lpstr>L’accertamento della sussistenza di un aiuto di Stato è particolarmente complessa con riferimento ai finanziamenti pubblici alle infrastrutture: si tratta di un ambito che solo a partire dal 12 dicembre 2000 è stato fatto rientrare nel campo di applicazione degli artt. 107-108 TFUE</vt:lpstr>
      <vt:lpstr>Il 25 gennaio 2018 il Tribunale UE ha respinto il ricorso promosso dal Brussels South Charleroi Airport (BSCA) contro la decisione con la quale la Commissione europea ha accertato che il finanziamento concesso dalle autorità belghe, per la costruzione ed il funzionamento dell’infrastruttura aeroportuale, è un aiuto di Stato incompatibile con gli artt. 107-108 TFUE (sentenza del 25 gennaio 2018 causa T-818/14, BSCA/Commissione europea)   Il finanziamento controverso è stato erogato dopo la data critica del 12 dicembre 2000: sino a questa data, infatti, Commissione europea e Corte di giustizia ritenevano che il finanziamento pubblico alle infrastrutture fosse una misura generale di politica pubblica e non un’attività economica soggetta alla disciplina degli aiuti di Stato</vt:lpstr>
      <vt:lpstr>Il 12 dicembre 2000 il tradizionale orientamento è mutato per effetto della sentenza del Tribunale UE nel caso Aéroports de Paris/Commissione (T-128/98): preso atto dei processi di liberalizzazione e privatizzazione accelerati dall’evoluzione tecnologica, i giudici UE hanno constatato che le infrastrutture aeroportuali sono sempre più oggetto di sfruttamento commerciale nell’ambito di vere e proprie attività economiche d’impresa che, in quanto tali, rientrano potenzialmente nel campo di applicazione della disciplina sugli aiuti di Stato  Come chiarito dalla Commissione nella Comunicazione NOA del 2016, il principio affermato nel caso Aéroports de Paris/CE non riguarda solo infrastrutture aeroportuali ma è applicabile anche “alla costruzione di altre infrastrutture indissociabilmente legate ad un’attività economica” (NOA, punto 202)</vt:lpstr>
      <vt:lpstr>“Nella sentenza Aéroports de Paris, il Tribunale ha riconosciuto tale evoluzione, precisando che la gestione di un aeroporto doveva essere qualificata come un'attività economica. Più di recente, la sentenza Leipzig/Halle ha confermato che la costruzione della pista di un aeroporto commerciale costituisce di per sé un'attività economica. Sebbene nello specifico queste cause riguardino gli aeroporti, i principi sviluppati dagli organi giurisdizionali dell'Unione hanno valenza più ampia e sono quindi applicabili alla costruzione di altre infrastrutture indissociabilmente legate a un'attività economica”</vt:lpstr>
      <vt:lpstr>Dal 12 dicembre 2000 gli enti pubblici e le imprese che – rispettivamente – intendano erogare e beneficiare di risorse pubbliche per investimenti infrastrutturali devono porsi preventivamente un fondamentale quesito: l’infrastruttura finanziata verrà utilizzata per l’assolvimento di “funzioni pubbliche” oppure sarà sfruttata a fini commerciali?  Il quesito è complesso, considerando che una medesima infrastruttura può essere deputata all’esercizio di attività oggettivamente e soggettivamente diverse, in alcuni casi pubbliche/non economiche ed in altri casi economiche e commerciali (NOA, punti 205-206)</vt:lpstr>
      <vt:lpstr>Se un determinato soggetto svolge sia attività economiche che non economiche, gli Stati membri devono garantire che il finanziamento pubblico concesso per le attività non economiche non possa essere utilizzato per il sovvenzionamento trasversale delle attività economiche. Gli Stati membri possono ad esempio limitare il finanziamento pubblico al costo netto (compreso il costo del capitale) dell'attività non economica, da individuare sulla base di una chiara separazione contabile (NOA 206)</vt:lpstr>
      <vt:lpstr>Spetta dunque alle autorità nazionali evitare “sussidi incrociati”, garantendo che i fondi pubblici non vengano utilizzati a vantaggio delle attività commerciali (NOA, punti 205-206)  La giurisprudenza Aéroports de Paris/Commissione si sofferma su due aspetti fondamentali per comprendere la relazione tra gli investimenti infrastrutturali e la disciplina degli aiuti di Stato:   (i) i criteri per l’individuazione del carattere economico dell’attività avvantaggiata dai finanziamenti pubblici   (ii) la metodologia per la ripartizione del finanziamento pubblico tra attività economiche e non economiche afferenti alla medesima infrastruttura </vt:lpstr>
      <vt:lpstr>(i) i criteri per l’individuazione del carattere economico dell’attività avvantaggiata dai finanziamenti pubblici   Sul punto, il BSCA aveva sostenuto che nella fattispecie non si potesse parlare di un “aiuto di Stato” in favore di un’attività economica, in quanto i finanziamenti erano destinati al potenziamento dell’Instrument Landing System di categoria III (ILS), il sistema che consente l’avvicinamento e l’atterraggio in sicurezza dei velivoli</vt:lpstr>
      <vt:lpstr>Sul punto, il BSCA aveva sostenuto che la Commissione avesse applicato un criterio errato per il calcolo della quota di finanziamento pubblico destinata alle attività non economiche realizzate all’interno della struttura aeroportuale  La Commissione aveva in particolare stabilito che il 7% del finanziamento non rientrasse nell’ammontare dell’aiuto di Stato concesso, in quanto il 7% della superficie aeroportuale era occupato da attività di carattere non economico, quali i servizi di polizia, doganali, di controllo di passeggeri e bagagli e di sicurezza </vt:lpstr>
      <vt:lpstr>Il Tribunale ha confermato la correttezza del criterio applicato dalla Commissione europea, la quale peraltro nella materia degli aiuti di Stato detiene un’ampia discrezionalità tecnica, che può essere sindacata dal Tribunale e dalla Corte di giustizia solo in caso di errore manifesto</vt:lpstr>
      <vt:lpstr>Elementi essenziali di attenzione</vt:lpstr>
      <vt:lpstr>Contesto politico più generale</vt:lpstr>
      <vt:lpstr>Diapositiva 32</vt:lpstr>
      <vt:lpstr>Modernizzazione degli aiuti di Stato (SAM)</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Controllo sugli aiuti</vt:lpstr>
      <vt:lpstr>Controllo sugli aiuti</vt:lpstr>
      <vt:lpstr>Controllo sugli aiuti</vt:lpstr>
      <vt:lpstr>Controllo sugli aiuti</vt:lpstr>
      <vt:lpstr>Controllo sugli aiuti</vt:lpstr>
      <vt:lpstr>Controllo sugli aiuti</vt:lpstr>
      <vt:lpstr>Diapositiva 57</vt:lpstr>
      <vt:lpstr>Controllo sugli aiuti - eccezioni</vt:lpstr>
      <vt:lpstr>Controllo sugli aiuti</vt:lpstr>
      <vt:lpstr>Diapositiva 60</vt:lpstr>
      <vt:lpstr>Diapositiva 61</vt:lpstr>
      <vt:lpstr>Diapositiva 62</vt:lpstr>
      <vt:lpstr>Diapositiva 63</vt:lpstr>
      <vt:lpstr>Diapositiva 64</vt:lpstr>
      <vt:lpstr>Diapositiva 65</vt:lpstr>
      <vt:lpstr>Diapositiva 66</vt:lpstr>
      <vt:lpstr>Diapositiva 67</vt:lpstr>
      <vt:lpstr>Diapositiva 68</vt:lpstr>
      <vt:lpstr>Diapositiva 69</vt:lpstr>
      <vt:lpstr>Diapositiva 70</vt:lpstr>
      <vt:lpstr>Diapositiva 71</vt:lpstr>
      <vt:lpstr>Diapositiva 72</vt:lpstr>
    </vt:vector>
  </TitlesOfParts>
  <Company>CLES S.r.l.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Sviluppo locale di tipo partecipativo</dc:title>
  <dc:creator>****</dc:creator>
  <cp:lastModifiedBy>utente</cp:lastModifiedBy>
  <cp:revision>1724</cp:revision>
  <cp:lastPrinted>2013-09-18T14:10:13Z</cp:lastPrinted>
  <dcterms:created xsi:type="dcterms:W3CDTF">2012-03-01T17:56:19Z</dcterms:created>
  <dcterms:modified xsi:type="dcterms:W3CDTF">2020-06-05T15:07:28Z</dcterms:modified>
</cp:coreProperties>
</file>