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568" r:id="rId5"/>
    <p:sldId id="565" r:id="rId6"/>
    <p:sldId id="609" r:id="rId7"/>
    <p:sldId id="573" r:id="rId8"/>
    <p:sldId id="645" r:id="rId9"/>
    <p:sldId id="650" r:id="rId10"/>
    <p:sldId id="581" r:id="rId11"/>
    <p:sldId id="584" r:id="rId12"/>
    <p:sldId id="441" r:id="rId13"/>
    <p:sldId id="546" r:id="rId14"/>
    <p:sldId id="655" r:id="rId15"/>
    <p:sldId id="569" r:id="rId16"/>
    <p:sldId id="316" r:id="rId17"/>
    <p:sldId id="267" r:id="rId18"/>
    <p:sldId id="612" r:id="rId19"/>
    <p:sldId id="656" r:id="rId20"/>
    <p:sldId id="597" r:id="rId21"/>
    <p:sldId id="353" r:id="rId22"/>
    <p:sldId id="598" r:id="rId23"/>
    <p:sldId id="607" r:id="rId24"/>
    <p:sldId id="632" r:id="rId25"/>
    <p:sldId id="651" r:id="rId26"/>
    <p:sldId id="657" r:id="rId27"/>
    <p:sldId id="533" r:id="rId28"/>
    <p:sldId id="259" r:id="rId2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013" autoAdjust="0"/>
    <p:restoredTop sz="94660"/>
  </p:normalViewPr>
  <p:slideViewPr>
    <p:cSldViewPr snapToGrid="0">
      <p:cViewPr varScale="1">
        <p:scale>
          <a:sx n="95" d="100"/>
          <a:sy n="95" d="100"/>
        </p:scale>
        <p:origin x="84" y="3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52C7-CB7D-4A48-9407-CD469FFCDCAA}" type="datetimeFigureOut">
              <a:rPr lang="it-IT" smtClean="0"/>
              <a:pPr/>
              <a:t>05/05/2021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E1CF9-E67B-4732-A770-592C9B1DEAC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9423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52C7-CB7D-4A48-9407-CD469FFCDCAA}" type="datetimeFigureOut">
              <a:rPr lang="it-IT" smtClean="0"/>
              <a:pPr/>
              <a:t>05/05/2021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E1CF9-E67B-4732-A770-592C9B1DEAC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0645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52C7-CB7D-4A48-9407-CD469FFCDCAA}" type="datetimeFigureOut">
              <a:rPr lang="it-IT" smtClean="0"/>
              <a:pPr/>
              <a:t>05/05/2021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E1CF9-E67B-4732-A770-592C9B1DEAC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5456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52C7-CB7D-4A48-9407-CD469FFCDCAA}" type="datetimeFigureOut">
              <a:rPr lang="it-IT" smtClean="0"/>
              <a:pPr/>
              <a:t>05/05/2021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E1CF9-E67B-4732-A770-592C9B1DEAC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4881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52C7-CB7D-4A48-9407-CD469FFCDCAA}" type="datetimeFigureOut">
              <a:rPr lang="it-IT" smtClean="0"/>
              <a:pPr/>
              <a:t>05/05/2021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E1CF9-E67B-4732-A770-592C9B1DEAC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9377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52C7-CB7D-4A48-9407-CD469FFCDCAA}" type="datetimeFigureOut">
              <a:rPr lang="it-IT" smtClean="0"/>
              <a:pPr/>
              <a:t>05/05/2021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E1CF9-E67B-4732-A770-592C9B1DEAC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4509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52C7-CB7D-4A48-9407-CD469FFCDCAA}" type="datetimeFigureOut">
              <a:rPr lang="it-IT" smtClean="0"/>
              <a:pPr/>
              <a:t>05/05/2021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E1CF9-E67B-4732-A770-592C9B1DEAC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9456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52C7-CB7D-4A48-9407-CD469FFCDCAA}" type="datetimeFigureOut">
              <a:rPr lang="it-IT" smtClean="0"/>
              <a:pPr/>
              <a:t>05/05/2021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E1CF9-E67B-4732-A770-592C9B1DEAC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1059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52C7-CB7D-4A48-9407-CD469FFCDCAA}" type="datetimeFigureOut">
              <a:rPr lang="it-IT" smtClean="0"/>
              <a:pPr/>
              <a:t>05/05/2021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E1CF9-E67B-4732-A770-592C9B1DEAC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0421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52C7-CB7D-4A48-9407-CD469FFCDCAA}" type="datetimeFigureOut">
              <a:rPr lang="it-IT" smtClean="0"/>
              <a:pPr/>
              <a:t>05/05/2021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E1CF9-E67B-4732-A770-592C9B1DEAC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9291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52C7-CB7D-4A48-9407-CD469FFCDCAA}" type="datetimeFigureOut">
              <a:rPr lang="it-IT" smtClean="0"/>
              <a:pPr/>
              <a:t>05/05/2021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E1CF9-E67B-4732-A770-592C9B1DEAC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5576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652C7-CB7D-4A48-9407-CD469FFCDCAA}" type="datetimeFigureOut">
              <a:rPr lang="it-IT" smtClean="0"/>
              <a:pPr/>
              <a:t>05/05/2021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E1CF9-E67B-4732-A770-592C9B1DEAC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8626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s://eur-lex.europa.eu/legal-content/IT/HIS/?uri=COM:2018:0476:FIN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da.europa.eu/" TargetMode="External"/><Relationship Id="rId5" Type="http://schemas.openxmlformats.org/officeDocument/2006/relationships/hyperlink" Target="https://pesco.europa.eu/" TargetMode="External"/><Relationship Id="rId4" Type="http://schemas.openxmlformats.org/officeDocument/2006/relationships/hyperlink" Target="https://eeas.europa.eu/headquarters/headquarters-homepage_en/430/Military%20and%20civilian%20missions%20and%20operations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0848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-324544" y="5877272"/>
            <a:ext cx="9865096" cy="980728"/>
          </a:xfrm>
          <a:prstGeom prst="rect">
            <a:avLst/>
          </a:prstGeom>
          <a:solidFill>
            <a:srgbClr val="275F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877274"/>
            <a:ext cx="4767546" cy="980726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6012160" y="6075248"/>
            <a:ext cx="3009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>
                <a:solidFill>
                  <a:schemeClr val="bg1"/>
                </a:solidFill>
                <a:latin typeface="Book Antiqua" panose="02040602050305030304" pitchFamily="18" charset="0"/>
              </a:rPr>
              <a:t>Luca </a:t>
            </a:r>
            <a:r>
              <a:rPr lang="it-IT" sz="1600" dirty="0">
                <a:solidFill>
                  <a:schemeClr val="bg1"/>
                </a:solidFill>
                <a:latin typeface="Book Antiqua" panose="02040602050305030304" pitchFamily="18" charset="0"/>
              </a:rPr>
              <a:t>Paladini</a:t>
            </a:r>
          </a:p>
          <a:p>
            <a:pPr algn="r"/>
            <a:r>
              <a:rPr lang="it-IT" sz="1600" dirty="0" err="1">
                <a:solidFill>
                  <a:schemeClr val="bg1"/>
                </a:solidFill>
                <a:latin typeface="Book Antiqua" panose="02040602050305030304" pitchFamily="18" charset="0"/>
              </a:rPr>
              <a:t>paladini@unistrasi.it</a:t>
            </a:r>
            <a:endParaRPr lang="it-IT" sz="16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31" y="0"/>
            <a:ext cx="4180210" cy="5877272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259029" y="476672"/>
            <a:ext cx="8697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48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87021" y="137280"/>
            <a:ext cx="874634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002060"/>
                </a:solidFill>
                <a:sym typeface="Wingdings"/>
              </a:rPr>
              <a:t>In sintesi,</a:t>
            </a:r>
          </a:p>
          <a:p>
            <a:endParaRPr lang="it-IT" sz="1600" dirty="0">
              <a:solidFill>
                <a:srgbClr val="002060"/>
              </a:solidFill>
              <a:sym typeface="Wingdings"/>
            </a:endParaRPr>
          </a:p>
          <a:p>
            <a:pPr marL="457200" indent="-457200">
              <a:buFont typeface="Arial" charset="0"/>
              <a:buChar char="•"/>
            </a:pPr>
            <a:r>
              <a:rPr lang="it-IT" sz="2800" dirty="0">
                <a:solidFill>
                  <a:srgbClr val="002060"/>
                </a:solidFill>
                <a:sym typeface="Wingdings"/>
              </a:rPr>
              <a:t>La PSDC è parte della PESC e ne segue le regole specifiche</a:t>
            </a:r>
          </a:p>
          <a:p>
            <a:pPr marL="457200" indent="-457200">
              <a:buFont typeface="Arial" charset="0"/>
              <a:buChar char="•"/>
            </a:pPr>
            <a:endParaRPr lang="it-IT" sz="2800" dirty="0">
              <a:solidFill>
                <a:srgbClr val="002060"/>
              </a:solidFill>
              <a:sym typeface="Wingdings"/>
            </a:endParaRPr>
          </a:p>
          <a:p>
            <a:pPr marL="457200" indent="-457200">
              <a:buFont typeface="Arial" charset="0"/>
              <a:buChar char="•"/>
            </a:pPr>
            <a:r>
              <a:rPr lang="it-IT" sz="2800" dirty="0">
                <a:solidFill>
                  <a:srgbClr val="002060"/>
                </a:solidFill>
                <a:sym typeface="Wingdings"/>
              </a:rPr>
              <a:t>Alla PSDC il Trattato di Lisbona dedica un insieme di norme (artt. 42-46 TUE), che codificano gli sviluppi precedenti (dal Trattato di Maastricht ‘in poi’)</a:t>
            </a:r>
          </a:p>
          <a:p>
            <a:pPr marL="457200" indent="-457200">
              <a:buFont typeface="Arial" charset="0"/>
              <a:buChar char="•"/>
            </a:pPr>
            <a:endParaRPr lang="it-IT" sz="2800" dirty="0">
              <a:solidFill>
                <a:srgbClr val="002060"/>
              </a:solidFill>
              <a:sym typeface="Wingdings"/>
            </a:endParaRPr>
          </a:p>
          <a:p>
            <a:pPr marL="457200" indent="-457200">
              <a:buFont typeface="Arial" charset="0"/>
              <a:buChar char="•"/>
            </a:pPr>
            <a:r>
              <a:rPr lang="it-IT" sz="2800" i="1" dirty="0" err="1">
                <a:solidFill>
                  <a:srgbClr val="002060"/>
                </a:solidFill>
              </a:rPr>
              <a:t>Opting</a:t>
            </a:r>
            <a:r>
              <a:rPr lang="it-IT" sz="2800" i="1" dirty="0">
                <a:solidFill>
                  <a:srgbClr val="002060"/>
                </a:solidFill>
              </a:rPr>
              <a:t>-out</a:t>
            </a:r>
            <a:r>
              <a:rPr lang="it-IT" sz="2800" dirty="0">
                <a:solidFill>
                  <a:srgbClr val="002060"/>
                </a:solidFill>
              </a:rPr>
              <a:t> della Danimarca: non partecipa all’adozione, all’attuazione e al finanziamento di decisioni aventi implicazioni di difesa («Protocollo n. 22 al Trattato di Lisbona sulla posizione della Danimarca»)</a:t>
            </a:r>
          </a:p>
        </p:txBody>
      </p:sp>
    </p:spTree>
    <p:extLst>
      <p:ext uri="{BB962C8B-B14F-4D97-AF65-F5344CB8AC3E}">
        <p14:creationId xmlns:p14="http://schemas.microsoft.com/office/powerpoint/2010/main" val="639409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-324544" y="5877272"/>
            <a:ext cx="9865096" cy="980728"/>
          </a:xfrm>
          <a:prstGeom prst="rect">
            <a:avLst/>
          </a:prstGeom>
          <a:solidFill>
            <a:srgbClr val="275F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877274"/>
            <a:ext cx="4767546" cy="980726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6012160" y="6075248"/>
            <a:ext cx="3009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>
                <a:solidFill>
                  <a:schemeClr val="bg1"/>
                </a:solidFill>
                <a:latin typeface="Book Antiqua" panose="02040602050305030304" pitchFamily="18" charset="0"/>
              </a:rPr>
              <a:t>Luca </a:t>
            </a:r>
            <a:r>
              <a:rPr lang="it-IT" sz="1600" dirty="0">
                <a:solidFill>
                  <a:schemeClr val="bg1"/>
                </a:solidFill>
                <a:latin typeface="Book Antiqua" panose="02040602050305030304" pitchFamily="18" charset="0"/>
              </a:rPr>
              <a:t>Paladini</a:t>
            </a:r>
          </a:p>
          <a:p>
            <a:pPr algn="r"/>
            <a:r>
              <a:rPr lang="it-IT" sz="1600" dirty="0" err="1">
                <a:solidFill>
                  <a:schemeClr val="bg1"/>
                </a:solidFill>
                <a:latin typeface="Book Antiqua" panose="02040602050305030304" pitchFamily="18" charset="0"/>
              </a:rPr>
              <a:t>paladini@unistrasi.it</a:t>
            </a:r>
            <a:endParaRPr lang="it-IT" sz="16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495" y="0"/>
            <a:ext cx="4180210" cy="5877272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259029" y="476672"/>
            <a:ext cx="8697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480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xmlns="" id="{711EFBC3-31CD-EC4E-9FF1-09FEF3823001}"/>
              </a:ext>
            </a:extLst>
          </p:cNvPr>
          <p:cNvSpPr/>
          <p:nvPr/>
        </p:nvSpPr>
        <p:spPr>
          <a:xfrm>
            <a:off x="98611" y="2646248"/>
            <a:ext cx="69856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Il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funzionamento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le “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regole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     </a:t>
            </a:r>
          </a:p>
          <a:p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specifiche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della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PSDC</a:t>
            </a:r>
          </a:p>
        </p:txBody>
      </p:sp>
    </p:spTree>
    <p:extLst>
      <p:ext uri="{BB962C8B-B14F-4D97-AF65-F5344CB8AC3E}">
        <p14:creationId xmlns:p14="http://schemas.microsoft.com/office/powerpoint/2010/main" val="464584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-324544" y="5877272"/>
            <a:ext cx="9865096" cy="980728"/>
          </a:xfrm>
          <a:prstGeom prst="rect">
            <a:avLst/>
          </a:prstGeom>
          <a:solidFill>
            <a:srgbClr val="275F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877274"/>
            <a:ext cx="4767546" cy="980726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31" y="0"/>
            <a:ext cx="4180210" cy="5877272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113286" y="169035"/>
            <a:ext cx="8898955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spcAft>
                <a:spcPts val="0"/>
              </a:spcAft>
            </a:pPr>
            <a:r>
              <a:rPr lang="it-IT" sz="2600" b="1" dirty="0">
                <a:solidFill>
                  <a:srgbClr val="002060"/>
                </a:solidFill>
              </a:rPr>
              <a:t>Quadro istituzionale e «regole» della PSDC</a:t>
            </a:r>
          </a:p>
          <a:p>
            <a:pPr algn="just"/>
            <a:endParaRPr lang="it-IT" sz="2600" kern="50" dirty="0">
              <a:solidFill>
                <a:srgbClr val="002060"/>
              </a:solidFill>
              <a:ea typeface="SimSun" charset="-122"/>
              <a:cs typeface="Mangal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2600" kern="50" dirty="0">
                <a:solidFill>
                  <a:srgbClr val="002060"/>
                </a:solidFill>
                <a:ea typeface="SimSun" charset="-122"/>
                <a:cs typeface="Mangal" charset="0"/>
              </a:rPr>
              <a:t>Quadro istituzionale dell’UE, ma ruoli differenti delle Istituzioni:</a:t>
            </a:r>
            <a:endParaRPr lang="it-IT" sz="2600" dirty="0">
              <a:solidFill>
                <a:srgbClr val="002060"/>
              </a:solidFill>
            </a:endParaRPr>
          </a:p>
          <a:p>
            <a:pPr marL="1828800" lvl="3" indent="-457200" algn="just">
              <a:buFont typeface="Arial" charset="0"/>
              <a:buChar char="•"/>
            </a:pPr>
            <a:r>
              <a:rPr lang="it-IT" sz="2600" dirty="0">
                <a:solidFill>
                  <a:srgbClr val="002060"/>
                </a:solidFill>
              </a:rPr>
              <a:t>[Parlamento europeo]</a:t>
            </a:r>
          </a:p>
          <a:p>
            <a:pPr marL="1828800" lvl="3" indent="-457200" algn="just">
              <a:buFont typeface="Arial" charset="0"/>
              <a:buChar char="•"/>
            </a:pPr>
            <a:r>
              <a:rPr lang="it-IT" sz="2600" b="1" dirty="0">
                <a:solidFill>
                  <a:srgbClr val="002060"/>
                </a:solidFill>
              </a:rPr>
              <a:t>Consiglio europeo</a:t>
            </a:r>
          </a:p>
          <a:p>
            <a:pPr marL="1828800" lvl="3" indent="-457200" algn="just">
              <a:buFont typeface="Arial" charset="0"/>
              <a:buChar char="•"/>
            </a:pPr>
            <a:r>
              <a:rPr lang="it-IT" sz="2600" b="1" dirty="0">
                <a:solidFill>
                  <a:srgbClr val="002060"/>
                </a:solidFill>
              </a:rPr>
              <a:t>Consiglio</a:t>
            </a:r>
          </a:p>
          <a:p>
            <a:pPr marL="1828800" lvl="3" indent="-457200" algn="just">
              <a:buFont typeface="Arial" charset="0"/>
              <a:buChar char="•"/>
            </a:pPr>
            <a:r>
              <a:rPr lang="it-IT" sz="2600" dirty="0">
                <a:solidFill>
                  <a:srgbClr val="002060"/>
                </a:solidFill>
              </a:rPr>
              <a:t>[Commissione]</a:t>
            </a:r>
          </a:p>
          <a:p>
            <a:pPr marL="1828800" lvl="3" indent="-457200" algn="just">
              <a:buFont typeface="Arial" charset="0"/>
              <a:buChar char="•"/>
            </a:pPr>
            <a:r>
              <a:rPr lang="it-IT" sz="2600" dirty="0">
                <a:solidFill>
                  <a:srgbClr val="002060"/>
                </a:solidFill>
              </a:rPr>
              <a:t>Corte di giustizia (</a:t>
            </a:r>
            <a:r>
              <a:rPr lang="it-IT" sz="2600" i="1" dirty="0">
                <a:solidFill>
                  <a:srgbClr val="002060"/>
                </a:solidFill>
              </a:rPr>
              <a:t>giurisdizione limitata</a:t>
            </a:r>
            <a:r>
              <a:rPr lang="it-IT" sz="2600" dirty="0">
                <a:solidFill>
                  <a:srgbClr val="002060"/>
                </a:solidFill>
              </a:rPr>
              <a:t>)</a:t>
            </a:r>
          </a:p>
          <a:p>
            <a:pPr marL="1828800" lvl="3" indent="-457200" algn="just">
              <a:buFont typeface="Arial" charset="0"/>
              <a:buChar char="•"/>
            </a:pPr>
            <a:r>
              <a:rPr lang="it-IT" sz="2600" dirty="0">
                <a:solidFill>
                  <a:srgbClr val="002060"/>
                </a:solidFill>
              </a:rPr>
              <a:t>[Banca centrale europea]</a:t>
            </a:r>
          </a:p>
          <a:p>
            <a:pPr marL="1828800" lvl="3" indent="-457200" algn="just">
              <a:buFont typeface="Arial" charset="0"/>
              <a:buChar char="•"/>
            </a:pPr>
            <a:r>
              <a:rPr lang="it-IT" sz="2600" dirty="0">
                <a:solidFill>
                  <a:srgbClr val="002060"/>
                </a:solidFill>
              </a:rPr>
              <a:t>[Corte dei conti]</a:t>
            </a:r>
          </a:p>
          <a:p>
            <a:pPr algn="just"/>
            <a:endParaRPr lang="it-IT" sz="800" dirty="0">
              <a:solidFill>
                <a:srgbClr val="00206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2600" dirty="0">
                <a:solidFill>
                  <a:srgbClr val="002060"/>
                </a:solidFill>
              </a:rPr>
              <a:t>comprende l’Agenzia europea per la difesa, il Servizio europeo per l’azione esterna e le strutture dedicate alla PSDC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8A394653-76E5-0A42-AE79-CBFC2FA4F916}"/>
              </a:ext>
            </a:extLst>
          </p:cNvPr>
          <p:cNvSpPr txBox="1"/>
          <p:nvPr/>
        </p:nvSpPr>
        <p:spPr>
          <a:xfrm>
            <a:off x="6012160" y="6075248"/>
            <a:ext cx="3009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dirty="0">
                <a:solidFill>
                  <a:schemeClr val="bg1"/>
                </a:solidFill>
                <a:latin typeface="Book Antiqua" panose="02040602050305030304" pitchFamily="18" charset="0"/>
              </a:rPr>
              <a:t>Luca Paladini</a:t>
            </a:r>
          </a:p>
          <a:p>
            <a:pPr algn="r"/>
            <a:r>
              <a:rPr lang="it-IT" sz="1600" dirty="0" err="1">
                <a:solidFill>
                  <a:schemeClr val="bg1"/>
                </a:solidFill>
                <a:latin typeface="Book Antiqua" panose="02040602050305030304" pitchFamily="18" charset="0"/>
              </a:rPr>
              <a:t>paladini@unistrasi.it</a:t>
            </a:r>
            <a:endParaRPr lang="it-IT" sz="16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875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>
            <a:extLst>
              <a:ext uri="{FF2B5EF4-FFF2-40B4-BE49-F238E27FC236}">
                <a16:creationId xmlns:a16="http://schemas.microsoft.com/office/drawing/2014/main" xmlns="" id="{912BBFC8-72B7-674B-9C98-823438D748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31" y="0"/>
            <a:ext cx="4180210" cy="5877272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05375494-86D6-9946-875D-D5283E263580}"/>
              </a:ext>
            </a:extLst>
          </p:cNvPr>
          <p:cNvSpPr/>
          <p:nvPr/>
        </p:nvSpPr>
        <p:spPr>
          <a:xfrm>
            <a:off x="282831" y="424807"/>
            <a:ext cx="8738647" cy="5027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regole della PSDC: il «metodo PESC»</a:t>
            </a:r>
          </a:p>
          <a:p>
            <a:pPr>
              <a:lnSpc>
                <a:spcPct val="150000"/>
              </a:lnSpc>
            </a:pPr>
            <a:endParaRPr lang="it-IT"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it-IT" sz="3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it-IT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Iniziativa</a:t>
            </a:r>
            <a:r>
              <a:rPr lang="it-IT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     	      </a:t>
            </a:r>
            <a:r>
              <a:rPr lang="it-IT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Adozione</a:t>
            </a:r>
            <a:r>
              <a:rPr lang="it-IT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decisioni           pubblicazione</a:t>
            </a:r>
            <a:endParaRPr lang="it-IT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it-IT" sz="11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it-IT" sz="14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(</a:t>
            </a:r>
            <a:r>
              <a:rPr lang="it-IT" sz="14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istruttoria</a:t>
            </a:r>
            <a:r>
              <a:rPr lang="it-IT" sz="14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endParaRPr lang="it-IT" sz="1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 membri			                 </a:t>
            </a:r>
            <a:r>
              <a:rPr lang="it-IT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Consiglio</a:t>
            </a:r>
            <a:endParaRPr lang="it-IT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Alto Rappresentante PESC	    </a:t>
            </a:r>
          </a:p>
          <a:p>
            <a:r>
              <a:rPr lang="it-IT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it-IT" sz="14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Vicepresidente Commissione</a:t>
            </a:r>
            <a:r>
              <a:rPr lang="it-IT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it-IT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it-IT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              </a:t>
            </a:r>
            <a:r>
              <a:rPr lang="it-IT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   </a:t>
            </a:r>
          </a:p>
          <a:p>
            <a:pPr>
              <a:lnSpc>
                <a:spcPct val="150000"/>
              </a:lnSpc>
            </a:pPr>
            <a:r>
              <a:rPr lang="it-IT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</a:p>
          <a:p>
            <a:pPr>
              <a:lnSpc>
                <a:spcPct val="150000"/>
              </a:lnSpc>
            </a:pPr>
            <a:r>
              <a:rPr lang="it-IT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it-IT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eventuali consultazioni o informative</a:t>
            </a:r>
          </a:p>
        </p:txBody>
      </p:sp>
      <p:cxnSp>
        <p:nvCxnSpPr>
          <p:cNvPr id="3" name="Connettore 2 2">
            <a:extLst>
              <a:ext uri="{FF2B5EF4-FFF2-40B4-BE49-F238E27FC236}">
                <a16:creationId xmlns:a16="http://schemas.microsoft.com/office/drawing/2014/main" xmlns="" id="{F35CBBBE-1F45-9D47-ACDD-1E8CDA615595}"/>
              </a:ext>
            </a:extLst>
          </p:cNvPr>
          <p:cNvCxnSpPr>
            <a:cxnSpLocks/>
          </p:cNvCxnSpPr>
          <p:nvPr/>
        </p:nvCxnSpPr>
        <p:spPr>
          <a:xfrm>
            <a:off x="1434357" y="2179800"/>
            <a:ext cx="29045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2 4">
            <a:extLst>
              <a:ext uri="{FF2B5EF4-FFF2-40B4-BE49-F238E27FC236}">
                <a16:creationId xmlns:a16="http://schemas.microsoft.com/office/drawing/2014/main" xmlns="" id="{AE12B77A-3EB5-504D-9FC4-BFB398151F35}"/>
              </a:ext>
            </a:extLst>
          </p:cNvPr>
          <p:cNvCxnSpPr>
            <a:cxnSpLocks/>
          </p:cNvCxnSpPr>
          <p:nvPr/>
        </p:nvCxnSpPr>
        <p:spPr>
          <a:xfrm>
            <a:off x="6458610" y="2179800"/>
            <a:ext cx="48339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xmlns="" id="{36814186-A8F4-4E49-88A8-28413021FA45}"/>
              </a:ext>
            </a:extLst>
          </p:cNvPr>
          <p:cNvCxnSpPr>
            <a:cxnSpLocks/>
          </p:cNvCxnSpPr>
          <p:nvPr/>
        </p:nvCxnSpPr>
        <p:spPr>
          <a:xfrm flipV="1">
            <a:off x="3852296" y="2203830"/>
            <a:ext cx="0" cy="26998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xmlns="" id="{1EF3798B-AFF9-AE43-982E-393EE78002BB}"/>
              </a:ext>
            </a:extLst>
          </p:cNvPr>
          <p:cNvCxnSpPr>
            <a:cxnSpLocks/>
          </p:cNvCxnSpPr>
          <p:nvPr/>
        </p:nvCxnSpPr>
        <p:spPr>
          <a:xfrm>
            <a:off x="5424919" y="2368721"/>
            <a:ext cx="0" cy="9751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>
            <a:extLst>
              <a:ext uri="{FF2B5EF4-FFF2-40B4-BE49-F238E27FC236}">
                <a16:creationId xmlns:a16="http://schemas.microsoft.com/office/drawing/2014/main" xmlns="" id="{56B6CC02-BC36-6F49-8362-027594274243}"/>
              </a:ext>
            </a:extLst>
          </p:cNvPr>
          <p:cNvCxnSpPr>
            <a:cxnSpLocks/>
          </p:cNvCxnSpPr>
          <p:nvPr/>
        </p:nvCxnSpPr>
        <p:spPr>
          <a:xfrm flipV="1">
            <a:off x="771529" y="2302255"/>
            <a:ext cx="0" cy="9429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tangolo 8">
            <a:extLst>
              <a:ext uri="{FF2B5EF4-FFF2-40B4-BE49-F238E27FC236}">
                <a16:creationId xmlns:a16="http://schemas.microsoft.com/office/drawing/2014/main" xmlns="" id="{C13CD1FA-9EED-5246-B4AA-4A077784EC78}"/>
              </a:ext>
            </a:extLst>
          </p:cNvPr>
          <p:cNvSpPr/>
          <p:nvPr/>
        </p:nvSpPr>
        <p:spPr>
          <a:xfrm>
            <a:off x="-324544" y="5877272"/>
            <a:ext cx="9865096" cy="980728"/>
          </a:xfrm>
          <a:prstGeom prst="rect">
            <a:avLst/>
          </a:prstGeom>
          <a:solidFill>
            <a:srgbClr val="275F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19F4E944-8312-9E4F-8753-8E80CE7DBA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877274"/>
            <a:ext cx="4767546" cy="980726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E23D4CC6-386C-1B4B-BF45-A4416B12BCD8}"/>
              </a:ext>
            </a:extLst>
          </p:cNvPr>
          <p:cNvSpPr txBox="1"/>
          <p:nvPr/>
        </p:nvSpPr>
        <p:spPr>
          <a:xfrm>
            <a:off x="6012160" y="6075248"/>
            <a:ext cx="3009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>
                <a:solidFill>
                  <a:schemeClr val="bg1"/>
                </a:solidFill>
                <a:latin typeface="Book Antiqua" panose="02040602050305030304" pitchFamily="18" charset="0"/>
              </a:rPr>
              <a:t>Luca </a:t>
            </a:r>
            <a:r>
              <a:rPr lang="it-IT" sz="1600" dirty="0">
                <a:solidFill>
                  <a:schemeClr val="bg1"/>
                </a:solidFill>
                <a:latin typeface="Book Antiqua" panose="02040602050305030304" pitchFamily="18" charset="0"/>
              </a:rPr>
              <a:t>Paladini</a:t>
            </a:r>
          </a:p>
          <a:p>
            <a:pPr algn="r"/>
            <a:r>
              <a:rPr lang="it-IT" sz="1600" dirty="0" err="1">
                <a:solidFill>
                  <a:schemeClr val="bg1"/>
                </a:solidFill>
                <a:latin typeface="Book Antiqua" panose="02040602050305030304" pitchFamily="18" charset="0"/>
              </a:rPr>
              <a:t>paladini@unistrasi.it</a:t>
            </a:r>
            <a:endParaRPr lang="it-IT" sz="16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246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-324544" y="5877272"/>
            <a:ext cx="9865096" cy="980728"/>
          </a:xfrm>
          <a:prstGeom prst="rect">
            <a:avLst/>
          </a:prstGeom>
          <a:solidFill>
            <a:srgbClr val="275F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877274"/>
            <a:ext cx="4767546" cy="980726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31" y="0"/>
            <a:ext cx="4180210" cy="5877272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107504" y="111244"/>
            <a:ext cx="892899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spcAft>
                <a:spcPts val="0"/>
              </a:spcAft>
            </a:pPr>
            <a:r>
              <a:rPr lang="it-IT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PSDC e cooperazione con </a:t>
            </a:r>
          </a:p>
          <a:p>
            <a:pPr marL="12700" algn="ctr">
              <a:spcAft>
                <a:spcPts val="0"/>
              </a:spcAft>
            </a:pPr>
            <a:r>
              <a:rPr lang="it-IT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altri «attori» internazionali</a:t>
            </a:r>
          </a:p>
          <a:p>
            <a:pPr marL="12700" algn="ctr">
              <a:spcAft>
                <a:spcPts val="0"/>
              </a:spcAft>
            </a:pPr>
            <a:endParaRPr lang="it-IT" sz="3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84200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3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ONU</a:t>
            </a:r>
            <a:r>
              <a:rPr lang="it-IT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(primato nel mantenimento della pace e della sicurezza internazionale), </a:t>
            </a:r>
            <a:r>
              <a:rPr lang="it-IT" sz="3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NATO</a:t>
            </a:r>
            <a:r>
              <a:rPr lang="it-IT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(rapporto privilegiato) e </a:t>
            </a:r>
            <a:r>
              <a:rPr lang="it-IT" sz="3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altre organizzazioni internazionali</a:t>
            </a:r>
            <a:r>
              <a:rPr lang="it-IT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(es., Unione africana)</a:t>
            </a:r>
          </a:p>
          <a:p>
            <a:pPr marL="584200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it-IT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84200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3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 terzi </a:t>
            </a:r>
            <a:r>
              <a:rPr lang="it-IT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all’UE che partecipano alle missioni di pace della PSDC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8A394653-76E5-0A42-AE79-CBFC2FA4F916}"/>
              </a:ext>
            </a:extLst>
          </p:cNvPr>
          <p:cNvSpPr txBox="1"/>
          <p:nvPr/>
        </p:nvSpPr>
        <p:spPr>
          <a:xfrm>
            <a:off x="6012160" y="6075248"/>
            <a:ext cx="3009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dirty="0">
                <a:solidFill>
                  <a:schemeClr val="bg1"/>
                </a:solidFill>
                <a:latin typeface="Book Antiqua" panose="02040602050305030304" pitchFamily="18" charset="0"/>
              </a:rPr>
              <a:t>Luca Paladini</a:t>
            </a:r>
          </a:p>
          <a:p>
            <a:pPr algn="r"/>
            <a:r>
              <a:rPr lang="it-IT" sz="1600" dirty="0" err="1">
                <a:solidFill>
                  <a:schemeClr val="bg1"/>
                </a:solidFill>
                <a:latin typeface="Book Antiqua" panose="02040602050305030304" pitchFamily="18" charset="0"/>
              </a:rPr>
              <a:t>paladini@unistrasi.it</a:t>
            </a:r>
            <a:endParaRPr lang="it-IT" sz="16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3027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-324544" y="5877272"/>
            <a:ext cx="9865096" cy="980728"/>
          </a:xfrm>
          <a:prstGeom prst="rect">
            <a:avLst/>
          </a:prstGeom>
          <a:solidFill>
            <a:srgbClr val="275F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877274"/>
            <a:ext cx="4767546" cy="980726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6012160" y="6075248"/>
            <a:ext cx="3009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>
                <a:solidFill>
                  <a:schemeClr val="bg1"/>
                </a:solidFill>
                <a:latin typeface="Book Antiqua" panose="02040602050305030304" pitchFamily="18" charset="0"/>
              </a:rPr>
              <a:t>Luca </a:t>
            </a:r>
            <a:r>
              <a:rPr lang="it-IT" sz="1600" dirty="0">
                <a:solidFill>
                  <a:schemeClr val="bg1"/>
                </a:solidFill>
                <a:latin typeface="Book Antiqua" panose="02040602050305030304" pitchFamily="18" charset="0"/>
              </a:rPr>
              <a:t>Paladini</a:t>
            </a:r>
          </a:p>
          <a:p>
            <a:pPr algn="r"/>
            <a:r>
              <a:rPr lang="it-IT" sz="1600" dirty="0" err="1">
                <a:solidFill>
                  <a:schemeClr val="bg1"/>
                </a:solidFill>
                <a:latin typeface="Book Antiqua" panose="02040602050305030304" pitchFamily="18" charset="0"/>
              </a:rPr>
              <a:t>paladini@unistrasi.it</a:t>
            </a:r>
            <a:endParaRPr lang="it-IT" sz="16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31" y="0"/>
            <a:ext cx="4180210" cy="5877272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259029" y="476672"/>
            <a:ext cx="8697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480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xmlns="" id="{711EFBC3-31CD-EC4E-9FF1-09FEF3823001}"/>
              </a:ext>
            </a:extLst>
          </p:cNvPr>
          <p:cNvSpPr/>
          <p:nvPr/>
        </p:nvSpPr>
        <p:spPr>
          <a:xfrm>
            <a:off x="184154" y="2688531"/>
            <a:ext cx="60194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L’attuazione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della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PSDC</a:t>
            </a:r>
            <a:endParaRPr lang="en-US" sz="36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247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-324544" y="5877272"/>
            <a:ext cx="9865096" cy="980728"/>
          </a:xfrm>
          <a:prstGeom prst="rect">
            <a:avLst/>
          </a:prstGeom>
          <a:solidFill>
            <a:srgbClr val="275F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877274"/>
            <a:ext cx="4767546" cy="980726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31" y="0"/>
            <a:ext cx="4180210" cy="5877272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179512" y="114374"/>
            <a:ext cx="8784976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Componente </a:t>
            </a:r>
            <a:r>
              <a:rPr lang="it-IT" sz="3200" b="1" dirty="0">
                <a:solidFill>
                  <a:schemeClr val="accent2"/>
                </a:solidFill>
                <a:latin typeface="Calibri" charset="0"/>
              </a:rPr>
              <a:t>sicurezza</a:t>
            </a:r>
            <a:r>
              <a:rPr lang="it-IT" sz="3200" b="1" dirty="0">
                <a:solidFill>
                  <a:srgbClr val="002060"/>
                </a:solidFill>
                <a:latin typeface="Calibri" charset="0"/>
              </a:rPr>
              <a:t>:</a:t>
            </a:r>
            <a:endParaRPr lang="it-IT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it-IT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missioni di pace dell’UE</a:t>
            </a:r>
          </a:p>
          <a:p>
            <a:pPr algn="ctr"/>
            <a:endParaRPr lang="it-IT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it-IT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tipi</a:t>
            </a:r>
          </a:p>
          <a:p>
            <a:pPr algn="ctr"/>
            <a:endParaRPr lang="it-IT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it-IT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Operazioni militari: </a:t>
            </a:r>
            <a:r>
              <a:rPr lang="it-IT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schieramento di forze armate degli Stati membri e di Stati terzi, con finalità di mantenimento o “costruzione” della pace</a:t>
            </a:r>
          </a:p>
          <a:p>
            <a:endParaRPr lang="it-IT" sz="2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Missioni civili: </a:t>
            </a:r>
            <a:r>
              <a:rPr lang="it-IT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schieramento di forze di polizia, doganali o di tipo tecnico (es., magistrati), con finalità di sostegno e assistenza alle autorità locali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6012160" y="6075248"/>
            <a:ext cx="3009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>
                <a:solidFill>
                  <a:schemeClr val="bg1"/>
                </a:solidFill>
                <a:latin typeface="Book Antiqua" panose="02040602050305030304" pitchFamily="18" charset="0"/>
              </a:rPr>
              <a:t>Luca </a:t>
            </a:r>
            <a:r>
              <a:rPr lang="it-IT" sz="1600" dirty="0">
                <a:solidFill>
                  <a:schemeClr val="bg1"/>
                </a:solidFill>
                <a:latin typeface="Book Antiqua" panose="02040602050305030304" pitchFamily="18" charset="0"/>
              </a:rPr>
              <a:t>Paladini</a:t>
            </a:r>
          </a:p>
          <a:p>
            <a:pPr algn="r"/>
            <a:r>
              <a:rPr lang="it-IT" sz="1600" dirty="0" err="1">
                <a:solidFill>
                  <a:schemeClr val="bg1"/>
                </a:solidFill>
                <a:latin typeface="Book Antiqua" panose="02040602050305030304" pitchFamily="18" charset="0"/>
              </a:rPr>
              <a:t>paladini@unistrasi.it</a:t>
            </a:r>
            <a:endParaRPr lang="it-IT" sz="16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6287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6B790BF2-AEE2-ED41-9484-E248110E3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947919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-324544" y="5877272"/>
            <a:ext cx="9865096" cy="980728"/>
          </a:xfrm>
          <a:prstGeom prst="rect">
            <a:avLst/>
          </a:prstGeom>
          <a:solidFill>
            <a:srgbClr val="275F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877274"/>
            <a:ext cx="4767546" cy="980726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31" y="0"/>
            <a:ext cx="4180210" cy="5877272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6012160" y="6075248"/>
            <a:ext cx="3009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>
                <a:solidFill>
                  <a:schemeClr val="bg1"/>
                </a:solidFill>
                <a:latin typeface="Book Antiqua" panose="02040602050305030304" pitchFamily="18" charset="0"/>
              </a:rPr>
              <a:t>Luca </a:t>
            </a:r>
            <a:r>
              <a:rPr lang="it-IT" sz="1600" dirty="0">
                <a:solidFill>
                  <a:schemeClr val="bg1"/>
                </a:solidFill>
                <a:latin typeface="Book Antiqua" panose="02040602050305030304" pitchFamily="18" charset="0"/>
              </a:rPr>
              <a:t>Paladini</a:t>
            </a:r>
          </a:p>
          <a:p>
            <a:pPr algn="r"/>
            <a:r>
              <a:rPr lang="it-IT" sz="1600" dirty="0" err="1">
                <a:solidFill>
                  <a:schemeClr val="bg1"/>
                </a:solidFill>
                <a:latin typeface="Book Antiqua" panose="02040602050305030304" pitchFamily="18" charset="0"/>
              </a:rPr>
              <a:t>paladini@unistrasi.it</a:t>
            </a:r>
            <a:endParaRPr lang="it-IT" sz="16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6205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xmlns="" id="{51EB4859-0FFD-EA4C-9F31-E86793E9AD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9807338"/>
              </p:ext>
            </p:extLst>
          </p:nvPr>
        </p:nvGraphicFramePr>
        <p:xfrm>
          <a:off x="370034" y="837288"/>
          <a:ext cx="8452172" cy="46939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8452172">
                  <a:extLst>
                    <a:ext uri="{9D8B030D-6E8A-4147-A177-3AD203B41FA5}">
                      <a16:colId xmlns:a16="http://schemas.microsoft.com/office/drawing/2014/main" xmlns="" val="1974694691"/>
                    </a:ext>
                  </a:extLst>
                </a:gridCol>
              </a:tblGrid>
              <a:tr h="637818">
                <a:tc>
                  <a:txBody>
                    <a:bodyPr/>
                    <a:lstStyle/>
                    <a:p>
                      <a:pPr marL="379095" marR="70802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it-IT" sz="2800" dirty="0">
                          <a:solidFill>
                            <a:srgbClr val="FFFF00"/>
                          </a:solidFill>
                          <a:effectLst/>
                        </a:rPr>
                        <a:t>Trattato di Lisbona </a:t>
                      </a:r>
                    </a:p>
                    <a:p>
                      <a:pPr marL="379095" marR="70802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it-IT" sz="2800" dirty="0">
                          <a:solidFill>
                            <a:srgbClr val="FFFF00"/>
                          </a:solidFill>
                          <a:effectLst/>
                        </a:rPr>
                        <a:t>art. 42, comma 2, TUE</a:t>
                      </a:r>
                      <a:endParaRPr lang="it-IT" sz="2000" dirty="0">
                        <a:solidFill>
                          <a:srgbClr val="FFFF00"/>
                        </a:solidFill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472037579"/>
                  </a:ext>
                </a:extLst>
              </a:tr>
              <a:tr h="1436389">
                <a:tc>
                  <a:txBody>
                    <a:bodyPr/>
                    <a:lstStyle/>
                    <a:p>
                      <a:pPr marL="138113" indent="0" algn="just">
                        <a:tabLst/>
                      </a:pPr>
                      <a:r>
                        <a:rPr lang="it-IT" sz="2800" b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</a:p>
                    <a:p>
                      <a:pPr marL="138113" indent="0" algn="just">
                        <a:tabLst/>
                      </a:pPr>
                      <a:r>
                        <a:rPr lang="it-IT" sz="2800" b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La politica di sicurezza e di difesa comune comprende la </a:t>
                      </a:r>
                      <a:r>
                        <a:rPr lang="it-IT" sz="28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graduale definizione </a:t>
                      </a:r>
                      <a:r>
                        <a:rPr lang="it-IT" sz="2800" b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 una politica di difesa comune dell'Unione. Questa </a:t>
                      </a:r>
                      <a:r>
                        <a:rPr lang="it-IT" sz="28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condurrà</a:t>
                      </a:r>
                      <a:r>
                        <a:rPr lang="it-IT" sz="2800" b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una difesa comune quando il Consiglio europeo, deliberando all'unanimità, </a:t>
                      </a:r>
                      <a:r>
                        <a:rPr lang="it-IT" sz="28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avrà così deciso</a:t>
                      </a:r>
                      <a:r>
                        <a:rPr lang="it-IT" sz="2800" b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In questo caso, il Consiglio europeo raccomanda agli Stati membri di adottare una decisione in tal senso conformemente alle rispettive norme costituzio­nali.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92847830"/>
                  </a:ext>
                </a:extLst>
              </a:tr>
            </a:tbl>
          </a:graphicData>
        </a:graphic>
      </p:graphicFrame>
      <p:sp>
        <p:nvSpPr>
          <p:cNvPr id="2" name="Rettangolo 1"/>
          <p:cNvSpPr/>
          <p:nvPr/>
        </p:nvSpPr>
        <p:spPr>
          <a:xfrm>
            <a:off x="-324544" y="5877272"/>
            <a:ext cx="9865096" cy="980728"/>
          </a:xfrm>
          <a:prstGeom prst="rect">
            <a:avLst/>
          </a:prstGeom>
          <a:solidFill>
            <a:srgbClr val="275F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877274"/>
            <a:ext cx="4767546" cy="980726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6012160" y="6075248"/>
            <a:ext cx="3009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dirty="0">
                <a:solidFill>
                  <a:schemeClr val="bg1"/>
                </a:solidFill>
                <a:latin typeface="Book Antiqua" panose="02040602050305030304" pitchFamily="18" charset="0"/>
              </a:rPr>
              <a:t>Luca Paladini</a:t>
            </a:r>
          </a:p>
          <a:p>
            <a:pPr algn="r"/>
            <a:r>
              <a:rPr lang="it-IT" sz="1600" dirty="0" err="1">
                <a:solidFill>
                  <a:schemeClr val="bg1"/>
                </a:solidFill>
                <a:latin typeface="Book Antiqua" panose="02040602050305030304" pitchFamily="18" charset="0"/>
              </a:rPr>
              <a:t>paladini@unistrasi.it</a:t>
            </a:r>
            <a:endParaRPr lang="it-IT" sz="16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31" y="0"/>
            <a:ext cx="4180210" cy="5877272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575556" y="197977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Componente </a:t>
            </a:r>
            <a:r>
              <a:rPr lang="it-IT" sz="2800" b="1" dirty="0">
                <a:solidFill>
                  <a:schemeClr val="tx2"/>
                </a:solidFill>
                <a:latin typeface="Calibri" charset="0"/>
              </a:rPr>
              <a:t>difesa</a:t>
            </a:r>
            <a:r>
              <a:rPr lang="it-IT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verso un «esercito europeo»</a:t>
            </a:r>
          </a:p>
        </p:txBody>
      </p:sp>
    </p:spTree>
    <p:extLst>
      <p:ext uri="{BB962C8B-B14F-4D97-AF65-F5344CB8AC3E}">
        <p14:creationId xmlns:p14="http://schemas.microsoft.com/office/powerpoint/2010/main" val="24251127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-324544" y="5877272"/>
            <a:ext cx="9865096" cy="980728"/>
          </a:xfrm>
          <a:prstGeom prst="rect">
            <a:avLst/>
          </a:prstGeom>
          <a:solidFill>
            <a:srgbClr val="275F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877274"/>
            <a:ext cx="4767546" cy="980726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6012160" y="6075248"/>
            <a:ext cx="3009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>
                <a:solidFill>
                  <a:schemeClr val="bg1"/>
                </a:solidFill>
                <a:latin typeface="Book Antiqua" panose="02040602050305030304" pitchFamily="18" charset="0"/>
              </a:rPr>
              <a:t>Luca </a:t>
            </a:r>
            <a:r>
              <a:rPr lang="it-IT" sz="1600" dirty="0">
                <a:solidFill>
                  <a:schemeClr val="bg1"/>
                </a:solidFill>
                <a:latin typeface="Book Antiqua" panose="02040602050305030304" pitchFamily="18" charset="0"/>
              </a:rPr>
              <a:t>Paladini</a:t>
            </a:r>
          </a:p>
          <a:p>
            <a:pPr algn="r"/>
            <a:r>
              <a:rPr lang="it-IT" sz="1600" dirty="0" err="1">
                <a:solidFill>
                  <a:schemeClr val="bg1"/>
                </a:solidFill>
                <a:latin typeface="Book Antiqua" panose="02040602050305030304" pitchFamily="18" charset="0"/>
              </a:rPr>
              <a:t>paladini@unistrasi.it</a:t>
            </a:r>
            <a:endParaRPr lang="it-IT" sz="16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31" y="0"/>
            <a:ext cx="4180210" cy="5877272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259029" y="476672"/>
            <a:ext cx="8697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48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22522" y="91703"/>
            <a:ext cx="8898956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002060"/>
                </a:solidFill>
              </a:rPr>
              <a:t>L’Agenzia europea per la difesa</a:t>
            </a:r>
          </a:p>
          <a:p>
            <a:pPr algn="ctr"/>
            <a:r>
              <a:rPr lang="it-IT" sz="3200" b="1" dirty="0">
                <a:solidFill>
                  <a:srgbClr val="002060"/>
                </a:solidFill>
              </a:rPr>
              <a:t>(2004, poi art. 45 TUE)</a:t>
            </a:r>
          </a:p>
          <a:p>
            <a:endParaRPr lang="it-IT" sz="3200" b="1" dirty="0">
              <a:solidFill>
                <a:srgbClr val="00206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3200" dirty="0">
                <a:solidFill>
                  <a:srgbClr val="002060"/>
                </a:solidFill>
              </a:rPr>
              <a:t>sostiene progetti in materia di difesa tra Stati membri (</a:t>
            </a:r>
            <a:r>
              <a:rPr lang="it-IT" sz="3200" dirty="0">
                <a:solidFill>
                  <a:srgbClr val="002060"/>
                </a:solidFill>
                <a:sym typeface="Wingdings" pitchFamily="2" charset="2"/>
              </a:rPr>
              <a:t> </a:t>
            </a:r>
            <a:r>
              <a:rPr lang="it-IT" sz="3200" dirty="0" err="1">
                <a:solidFill>
                  <a:srgbClr val="002060"/>
                </a:solidFill>
                <a:sym typeface="Wingdings" pitchFamily="2" charset="2"/>
              </a:rPr>
              <a:t>PeSCo</a:t>
            </a:r>
            <a:r>
              <a:rPr lang="it-IT" sz="3200" dirty="0">
                <a:solidFill>
                  <a:srgbClr val="002060"/>
                </a:solidFill>
                <a:sym typeface="Wingdings" pitchFamily="2" charset="2"/>
              </a:rPr>
              <a:t>)</a:t>
            </a:r>
            <a:endParaRPr lang="it-IT" sz="3200" dirty="0">
              <a:solidFill>
                <a:srgbClr val="00206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it-IT" sz="2400" dirty="0">
              <a:solidFill>
                <a:srgbClr val="00206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3200" dirty="0">
                <a:solidFill>
                  <a:srgbClr val="002060"/>
                </a:solidFill>
              </a:rPr>
              <a:t>svolge attività di formazione per i contingenti nazionali che saranno impegnati in missioni di pace dell’UE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it-IT" sz="2400" dirty="0">
              <a:solidFill>
                <a:srgbClr val="00206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3200" dirty="0">
                <a:solidFill>
                  <a:srgbClr val="002060"/>
                </a:solidFill>
              </a:rPr>
              <a:t>Contribuisce allo sviluppo della PSDC (</a:t>
            </a:r>
            <a:r>
              <a:rPr lang="it-IT" sz="3200" dirty="0">
                <a:solidFill>
                  <a:srgbClr val="002060"/>
                </a:solidFill>
                <a:sym typeface="Wingdings" pitchFamily="2" charset="2"/>
              </a:rPr>
              <a:t> </a:t>
            </a:r>
            <a:r>
              <a:rPr lang="it-IT" sz="3200" dirty="0">
                <a:solidFill>
                  <a:srgbClr val="002060"/>
                </a:solidFill>
              </a:rPr>
              <a:t>es., la </a:t>
            </a:r>
            <a:r>
              <a:rPr lang="it-IT" sz="3200" i="1" dirty="0">
                <a:solidFill>
                  <a:srgbClr val="002060"/>
                </a:solidFill>
              </a:rPr>
              <a:t>procedura CARD</a:t>
            </a:r>
            <a:r>
              <a:rPr lang="it-IT" sz="3200" dirty="0">
                <a:solidFill>
                  <a:srgbClr val="002060"/>
                </a:solidFill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910320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67612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-324544" y="5877272"/>
            <a:ext cx="9865096" cy="980728"/>
          </a:xfrm>
          <a:prstGeom prst="rect">
            <a:avLst/>
          </a:prstGeom>
          <a:solidFill>
            <a:srgbClr val="275F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877274"/>
            <a:ext cx="4767546" cy="980726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6012160" y="6075248"/>
            <a:ext cx="3009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>
                <a:solidFill>
                  <a:schemeClr val="bg1"/>
                </a:solidFill>
                <a:latin typeface="Book Antiqua" panose="02040602050305030304" pitchFamily="18" charset="0"/>
              </a:rPr>
              <a:t>Luca </a:t>
            </a:r>
            <a:r>
              <a:rPr lang="it-IT" sz="1600" dirty="0">
                <a:solidFill>
                  <a:schemeClr val="bg1"/>
                </a:solidFill>
                <a:latin typeface="Book Antiqua" panose="02040602050305030304" pitchFamily="18" charset="0"/>
              </a:rPr>
              <a:t>Paladini</a:t>
            </a:r>
          </a:p>
          <a:p>
            <a:pPr algn="r"/>
            <a:r>
              <a:rPr lang="it-IT" sz="1600" dirty="0" err="1">
                <a:solidFill>
                  <a:schemeClr val="bg1"/>
                </a:solidFill>
                <a:latin typeface="Book Antiqua" panose="02040602050305030304" pitchFamily="18" charset="0"/>
              </a:rPr>
              <a:t>paladini@unistrasi.it</a:t>
            </a:r>
            <a:endParaRPr lang="it-IT" sz="16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31" y="0"/>
            <a:ext cx="4180210" cy="5877272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107504" y="170095"/>
            <a:ext cx="891397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it-IT" sz="3200" b="1" dirty="0">
                <a:solidFill>
                  <a:srgbClr val="002060"/>
                </a:solidFill>
              </a:rPr>
              <a:t>La </a:t>
            </a:r>
            <a:r>
              <a:rPr lang="it-IT" sz="3200" b="1" dirty="0" err="1">
                <a:solidFill>
                  <a:srgbClr val="C00000"/>
                </a:solidFill>
              </a:rPr>
              <a:t>PeSCo</a:t>
            </a:r>
            <a:endParaRPr lang="it-IT" sz="3200" b="1" dirty="0">
              <a:solidFill>
                <a:srgbClr val="C00000"/>
              </a:solidFill>
            </a:endParaRPr>
          </a:p>
          <a:p>
            <a:pPr algn="ctr" fontAlgn="base"/>
            <a:r>
              <a:rPr lang="it-IT" sz="3200" dirty="0">
                <a:solidFill>
                  <a:srgbClr val="002060"/>
                </a:solidFill>
              </a:rPr>
              <a:t>(</a:t>
            </a:r>
            <a:r>
              <a:rPr lang="it-IT" sz="3200" b="1" i="1" dirty="0" err="1">
                <a:solidFill>
                  <a:srgbClr val="C00000"/>
                </a:solidFill>
              </a:rPr>
              <a:t>Pe</a:t>
            </a:r>
            <a:r>
              <a:rPr lang="it-IT" sz="3200" i="1" dirty="0" err="1">
                <a:solidFill>
                  <a:srgbClr val="002060"/>
                </a:solidFill>
              </a:rPr>
              <a:t>rmanent</a:t>
            </a:r>
            <a:r>
              <a:rPr lang="it-IT" sz="3200" i="1" dirty="0">
                <a:solidFill>
                  <a:srgbClr val="002060"/>
                </a:solidFill>
              </a:rPr>
              <a:t> </a:t>
            </a:r>
            <a:r>
              <a:rPr lang="it-IT" sz="3200" b="1" i="1" dirty="0" err="1">
                <a:solidFill>
                  <a:srgbClr val="C00000"/>
                </a:solidFill>
              </a:rPr>
              <a:t>S</a:t>
            </a:r>
            <a:r>
              <a:rPr lang="it-IT" sz="3200" i="1" dirty="0" err="1">
                <a:solidFill>
                  <a:srgbClr val="002060"/>
                </a:solidFill>
              </a:rPr>
              <a:t>tructured</a:t>
            </a:r>
            <a:r>
              <a:rPr lang="it-IT" sz="3200" i="1" dirty="0">
                <a:solidFill>
                  <a:srgbClr val="002060"/>
                </a:solidFill>
              </a:rPr>
              <a:t> </a:t>
            </a:r>
            <a:r>
              <a:rPr lang="it-IT" sz="3200" b="1" i="1" dirty="0" err="1">
                <a:solidFill>
                  <a:srgbClr val="C00000"/>
                </a:solidFill>
              </a:rPr>
              <a:t>Co</a:t>
            </a:r>
            <a:r>
              <a:rPr lang="it-IT" sz="3200" i="1" dirty="0" err="1">
                <a:solidFill>
                  <a:srgbClr val="002060"/>
                </a:solidFill>
              </a:rPr>
              <a:t>operation</a:t>
            </a:r>
            <a:r>
              <a:rPr lang="it-IT" sz="3200" dirty="0">
                <a:solidFill>
                  <a:srgbClr val="002060"/>
                </a:solidFill>
              </a:rPr>
              <a:t>/</a:t>
            </a:r>
          </a:p>
          <a:p>
            <a:pPr algn="ctr" fontAlgn="base"/>
            <a:r>
              <a:rPr lang="it-IT" sz="3200" dirty="0">
                <a:solidFill>
                  <a:srgbClr val="002060"/>
                </a:solidFill>
              </a:rPr>
              <a:t>cooperazione strutturata permanente)</a:t>
            </a:r>
          </a:p>
          <a:p>
            <a:pPr algn="ctr" fontAlgn="base"/>
            <a:endParaRPr lang="it-IT" sz="3200" b="1" dirty="0">
              <a:solidFill>
                <a:srgbClr val="002060"/>
              </a:solidFill>
            </a:endParaRPr>
          </a:p>
          <a:p>
            <a:pPr algn="ctr" fontAlgn="base"/>
            <a:r>
              <a:rPr lang="it-IT" sz="3200" b="1" dirty="0">
                <a:solidFill>
                  <a:srgbClr val="002060"/>
                </a:solidFill>
              </a:rPr>
              <a:t>Art. 42 TUE</a:t>
            </a:r>
          </a:p>
          <a:p>
            <a:pPr algn="just" fontAlgn="base"/>
            <a:r>
              <a:rPr lang="it-IT" sz="3200" dirty="0">
                <a:solidFill>
                  <a:srgbClr val="002060"/>
                </a:solidFill>
              </a:rPr>
              <a:t>6. Gli Stati membri che rispondono a </a:t>
            </a:r>
            <a:r>
              <a:rPr lang="it-IT" sz="3200" b="1" dirty="0">
                <a:solidFill>
                  <a:srgbClr val="002060"/>
                </a:solidFill>
              </a:rPr>
              <a:t>criteri più elevati in termini di capacità militari </a:t>
            </a:r>
            <a:r>
              <a:rPr lang="it-IT" sz="3200" dirty="0">
                <a:solidFill>
                  <a:srgbClr val="002060"/>
                </a:solidFill>
              </a:rPr>
              <a:t>e che hanno sottoscritto impegni più vincolanti in materia ai fini delle </a:t>
            </a:r>
            <a:r>
              <a:rPr lang="it-IT" sz="3200" b="1" dirty="0">
                <a:solidFill>
                  <a:srgbClr val="002060"/>
                </a:solidFill>
              </a:rPr>
              <a:t>missioni più impegnative </a:t>
            </a:r>
            <a:r>
              <a:rPr lang="it-IT" sz="3200" dirty="0">
                <a:solidFill>
                  <a:srgbClr val="002060"/>
                </a:solidFill>
              </a:rPr>
              <a:t>instaurano una </a:t>
            </a:r>
            <a:r>
              <a:rPr lang="it-IT" sz="3200" b="1" dirty="0">
                <a:solidFill>
                  <a:srgbClr val="002060"/>
                </a:solidFill>
              </a:rPr>
              <a:t>cooperazione strutturata permanente</a:t>
            </a:r>
            <a:r>
              <a:rPr lang="it-IT" sz="3200" dirty="0">
                <a:solidFill>
                  <a:srgbClr val="002060"/>
                </a:solidFill>
              </a:rPr>
              <a:t> nell'ambito dell'Unione. …</a:t>
            </a:r>
          </a:p>
        </p:txBody>
      </p:sp>
    </p:spTree>
    <p:extLst>
      <p:ext uri="{BB962C8B-B14F-4D97-AF65-F5344CB8AC3E}">
        <p14:creationId xmlns:p14="http://schemas.microsoft.com/office/powerpoint/2010/main" val="16580607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-1022140"/>
            <a:ext cx="9108504" cy="6899412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-324544" y="5877272"/>
            <a:ext cx="9865096" cy="980728"/>
          </a:xfrm>
          <a:prstGeom prst="rect">
            <a:avLst/>
          </a:prstGeom>
          <a:solidFill>
            <a:srgbClr val="275F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877274"/>
            <a:ext cx="4767546" cy="980726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6012160" y="6075248"/>
            <a:ext cx="3009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>
                <a:solidFill>
                  <a:schemeClr val="bg1"/>
                </a:solidFill>
                <a:latin typeface="Book Antiqua" panose="02040602050305030304" pitchFamily="18" charset="0"/>
              </a:rPr>
              <a:t>Luca </a:t>
            </a:r>
            <a:r>
              <a:rPr lang="it-IT" sz="1600" dirty="0">
                <a:solidFill>
                  <a:schemeClr val="bg1"/>
                </a:solidFill>
                <a:latin typeface="Book Antiqua" panose="02040602050305030304" pitchFamily="18" charset="0"/>
              </a:rPr>
              <a:t>Paladini</a:t>
            </a:r>
          </a:p>
          <a:p>
            <a:pPr algn="r"/>
            <a:r>
              <a:rPr lang="it-IT" sz="1600" dirty="0" err="1">
                <a:solidFill>
                  <a:schemeClr val="bg1"/>
                </a:solidFill>
                <a:latin typeface="Book Antiqua" panose="02040602050305030304" pitchFamily="18" charset="0"/>
              </a:rPr>
              <a:t>paladini@unistrasi.it</a:t>
            </a:r>
            <a:endParaRPr lang="it-IT" sz="16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31" y="0"/>
            <a:ext cx="4180210" cy="5877272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107731" y="2651766"/>
            <a:ext cx="31683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002060"/>
                </a:solidFill>
                <a:latin typeface="Calibri" charset="0"/>
              </a:rPr>
              <a:t>“Out of” </a:t>
            </a:r>
            <a:r>
              <a:rPr lang="it-IT" sz="2000" dirty="0" err="1">
                <a:solidFill>
                  <a:srgbClr val="002060"/>
                </a:solidFill>
                <a:latin typeface="Calibri" charset="0"/>
              </a:rPr>
              <a:t>PeSCo</a:t>
            </a:r>
            <a:r>
              <a:rPr lang="it-IT" sz="2000" dirty="0">
                <a:solidFill>
                  <a:srgbClr val="002060"/>
                </a:solidFill>
                <a:latin typeface="Calibri" charset="0"/>
              </a:rPr>
              <a:t>:</a:t>
            </a:r>
          </a:p>
          <a:p>
            <a:r>
              <a:rPr lang="it-IT" sz="2000" dirty="0">
                <a:solidFill>
                  <a:srgbClr val="002060"/>
                </a:solidFill>
                <a:latin typeface="Calibri" charset="0"/>
              </a:rPr>
              <a:t>[UK </a:t>
            </a:r>
            <a:r>
              <a:rPr lang="it-IT" sz="1600" dirty="0">
                <a:solidFill>
                  <a:srgbClr val="002060"/>
                </a:solidFill>
                <a:latin typeface="Calibri" charset="0"/>
              </a:rPr>
              <a:t>(</a:t>
            </a:r>
            <a:r>
              <a:rPr lang="it-IT" sz="1600" dirty="0">
                <a:solidFill>
                  <a:srgbClr val="002060"/>
                </a:solidFill>
                <a:latin typeface="Calibri" charset="0"/>
                <a:sym typeface="Wingdings"/>
              </a:rPr>
              <a:t> </a:t>
            </a:r>
            <a:r>
              <a:rPr lang="it-IT" sz="1600" dirty="0" err="1">
                <a:solidFill>
                  <a:srgbClr val="002060"/>
                </a:solidFill>
                <a:latin typeface="Calibri" charset="0"/>
                <a:sym typeface="Wingdings"/>
              </a:rPr>
              <a:t>Brexit</a:t>
            </a:r>
            <a:r>
              <a:rPr lang="it-IT" sz="1600" dirty="0">
                <a:solidFill>
                  <a:srgbClr val="002060"/>
                </a:solidFill>
                <a:latin typeface="Calibri" charset="0"/>
                <a:sym typeface="Wingdings"/>
              </a:rPr>
              <a:t>)</a:t>
            </a:r>
            <a:r>
              <a:rPr lang="it-IT" sz="2000" dirty="0">
                <a:solidFill>
                  <a:srgbClr val="002060"/>
                </a:solidFill>
                <a:latin typeface="Calibri" charset="0"/>
                <a:sym typeface="Wingdings"/>
              </a:rPr>
              <a:t>]</a:t>
            </a:r>
            <a:endParaRPr lang="it-IT" sz="2000" dirty="0">
              <a:solidFill>
                <a:srgbClr val="002060"/>
              </a:solidFill>
              <a:latin typeface="Calibri" charset="0"/>
            </a:endParaRPr>
          </a:p>
          <a:p>
            <a:r>
              <a:rPr lang="it-IT" sz="2000" dirty="0">
                <a:solidFill>
                  <a:srgbClr val="002060"/>
                </a:solidFill>
                <a:latin typeface="Calibri" charset="0"/>
              </a:rPr>
              <a:t>Danimarca </a:t>
            </a:r>
            <a:r>
              <a:rPr lang="it-IT" sz="1600" dirty="0">
                <a:solidFill>
                  <a:srgbClr val="002060"/>
                </a:solidFill>
                <a:latin typeface="Calibri" charset="0"/>
              </a:rPr>
              <a:t>(</a:t>
            </a:r>
            <a:r>
              <a:rPr lang="it-IT" sz="1600" dirty="0">
                <a:solidFill>
                  <a:srgbClr val="002060"/>
                </a:solidFill>
                <a:latin typeface="Calibri" charset="0"/>
                <a:sym typeface="Wingdings"/>
              </a:rPr>
              <a:t> </a:t>
            </a:r>
            <a:r>
              <a:rPr lang="it-IT" sz="1600" i="1" dirty="0" err="1">
                <a:solidFill>
                  <a:srgbClr val="002060"/>
                </a:solidFill>
                <a:latin typeface="Calibri" charset="0"/>
                <a:sym typeface="Wingdings"/>
              </a:rPr>
              <a:t>opting</a:t>
            </a:r>
            <a:r>
              <a:rPr lang="it-IT" sz="1600" i="1" dirty="0">
                <a:solidFill>
                  <a:srgbClr val="002060"/>
                </a:solidFill>
                <a:latin typeface="Calibri" charset="0"/>
                <a:sym typeface="Wingdings"/>
              </a:rPr>
              <a:t>-out</a:t>
            </a:r>
            <a:r>
              <a:rPr lang="it-IT" sz="1600" dirty="0">
                <a:solidFill>
                  <a:srgbClr val="002060"/>
                </a:solidFill>
                <a:latin typeface="Calibri" charset="0"/>
                <a:sym typeface="Wingdings"/>
              </a:rPr>
              <a:t>)</a:t>
            </a:r>
            <a:endParaRPr lang="it-IT" sz="1600" dirty="0">
              <a:solidFill>
                <a:srgbClr val="002060"/>
              </a:solidFill>
              <a:latin typeface="Calibri" charset="0"/>
            </a:endParaRPr>
          </a:p>
          <a:p>
            <a:r>
              <a:rPr lang="it-IT" sz="2000" dirty="0">
                <a:solidFill>
                  <a:srgbClr val="002060"/>
                </a:solidFill>
                <a:latin typeface="Calibri" charset="0"/>
              </a:rPr>
              <a:t>Malta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6FC686CE-6978-A44B-8B3F-C8F1C25767CB}"/>
              </a:ext>
            </a:extLst>
          </p:cNvPr>
          <p:cNvSpPr/>
          <p:nvPr/>
        </p:nvSpPr>
        <p:spPr>
          <a:xfrm>
            <a:off x="107731" y="176131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400" b="1" dirty="0">
                <a:solidFill>
                  <a:srgbClr val="002060"/>
                </a:solidFill>
                <a:latin typeface="Calibri" charset="0"/>
              </a:rPr>
              <a:t>Decisione (PESC) 2017/2315 istitutiva della </a:t>
            </a:r>
            <a:r>
              <a:rPr lang="it-IT" sz="2400" b="1" dirty="0" err="1">
                <a:solidFill>
                  <a:srgbClr val="002060"/>
                </a:solidFill>
                <a:latin typeface="Calibri" charset="0"/>
              </a:rPr>
              <a:t>PeSCo</a:t>
            </a:r>
            <a:endParaRPr lang="it-IT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488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-324544" y="5877272"/>
            <a:ext cx="9865096" cy="980728"/>
          </a:xfrm>
          <a:prstGeom prst="rect">
            <a:avLst/>
          </a:prstGeom>
          <a:solidFill>
            <a:srgbClr val="275F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877274"/>
            <a:ext cx="4767546" cy="980726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6012160" y="6075248"/>
            <a:ext cx="3009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>
                <a:solidFill>
                  <a:schemeClr val="bg1"/>
                </a:solidFill>
                <a:latin typeface="Book Antiqua" panose="02040602050305030304" pitchFamily="18" charset="0"/>
              </a:rPr>
              <a:t>Luca </a:t>
            </a:r>
            <a:r>
              <a:rPr lang="it-IT" sz="1600" dirty="0">
                <a:solidFill>
                  <a:schemeClr val="bg1"/>
                </a:solidFill>
                <a:latin typeface="Book Antiqua" panose="02040602050305030304" pitchFamily="18" charset="0"/>
              </a:rPr>
              <a:t>Paladini</a:t>
            </a:r>
          </a:p>
          <a:p>
            <a:pPr algn="r"/>
            <a:r>
              <a:rPr lang="it-IT" sz="1600" dirty="0" err="1">
                <a:solidFill>
                  <a:schemeClr val="bg1"/>
                </a:solidFill>
                <a:latin typeface="Book Antiqua" panose="02040602050305030304" pitchFamily="18" charset="0"/>
              </a:rPr>
              <a:t>paladini@unistrasi.it</a:t>
            </a:r>
            <a:endParaRPr lang="it-IT" sz="16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31" y="0"/>
            <a:ext cx="4180210" cy="5877272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115013" y="383480"/>
            <a:ext cx="891397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it-IT" sz="3200" b="1" dirty="0">
                <a:solidFill>
                  <a:srgbClr val="002060"/>
                </a:solidFill>
              </a:rPr>
              <a:t>Caratteristiche della </a:t>
            </a:r>
            <a:r>
              <a:rPr lang="it-IT" sz="3200" b="1" dirty="0" err="1">
                <a:solidFill>
                  <a:srgbClr val="002060"/>
                </a:solidFill>
              </a:rPr>
              <a:t>PeSCo</a:t>
            </a:r>
            <a:endParaRPr lang="it-IT" sz="3200" dirty="0">
              <a:solidFill>
                <a:srgbClr val="002060"/>
              </a:solidFill>
            </a:endParaRPr>
          </a:p>
          <a:p>
            <a:pPr algn="ctr" fontAlgn="base"/>
            <a:endParaRPr lang="it-IT" sz="1200" dirty="0">
              <a:solidFill>
                <a:srgbClr val="002060"/>
              </a:solidFill>
            </a:endParaRPr>
          </a:p>
          <a:p>
            <a:pPr marL="319088" indent="-319088" algn="just" fontAlgn="base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rgbClr val="C00000"/>
                </a:solidFill>
              </a:rPr>
              <a:t>volontaria</a:t>
            </a:r>
            <a:r>
              <a:rPr lang="it-IT" sz="2800" dirty="0">
                <a:solidFill>
                  <a:srgbClr val="002060"/>
                </a:solidFill>
              </a:rPr>
              <a:t>: ingresso e uscita per scelta degli Stati membri</a:t>
            </a:r>
          </a:p>
          <a:p>
            <a:pPr marL="319088" indent="-319088" algn="just" fontAlgn="base">
              <a:buFont typeface="Arial" panose="020B0604020202020204" pitchFamily="34" charset="0"/>
              <a:buChar char="•"/>
            </a:pPr>
            <a:endParaRPr lang="it-IT" sz="2800" dirty="0">
              <a:solidFill>
                <a:srgbClr val="002060"/>
              </a:solidFill>
            </a:endParaRPr>
          </a:p>
          <a:p>
            <a:pPr marL="319088" indent="-319088" algn="just" fontAlgn="base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rgbClr val="C00000"/>
                </a:solidFill>
              </a:rPr>
              <a:t>selettiva</a:t>
            </a:r>
            <a:r>
              <a:rPr lang="it-IT" sz="2800" dirty="0">
                <a:solidFill>
                  <a:srgbClr val="002060"/>
                </a:solidFill>
              </a:rPr>
              <a:t>: requisiti severi d’accesso (</a:t>
            </a:r>
            <a:r>
              <a:rPr lang="it-IT" sz="2800" dirty="0">
                <a:solidFill>
                  <a:srgbClr val="002060"/>
                </a:solidFill>
                <a:sym typeface="Wingdings" pitchFamily="2" charset="2"/>
              </a:rPr>
              <a:t></a:t>
            </a:r>
            <a:r>
              <a:rPr lang="it-IT" sz="2800" dirty="0">
                <a:solidFill>
                  <a:srgbClr val="002060"/>
                </a:solidFill>
              </a:rPr>
              <a:t> capacità militari)</a:t>
            </a:r>
          </a:p>
          <a:p>
            <a:pPr marL="319088" indent="-319088" algn="just" fontAlgn="base">
              <a:buFont typeface="Arial" panose="020B0604020202020204" pitchFamily="34" charset="0"/>
              <a:buChar char="•"/>
            </a:pPr>
            <a:endParaRPr lang="it-IT" sz="2800" dirty="0">
              <a:solidFill>
                <a:srgbClr val="002060"/>
              </a:solidFill>
            </a:endParaRPr>
          </a:p>
          <a:p>
            <a:pPr marL="319088" indent="-319088" algn="just" fontAlgn="base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rgbClr val="C00000"/>
                </a:solidFill>
              </a:rPr>
              <a:t>vincolante</a:t>
            </a:r>
            <a:r>
              <a:rPr lang="it-IT" sz="2800" dirty="0">
                <a:solidFill>
                  <a:srgbClr val="002060"/>
                </a:solidFill>
              </a:rPr>
              <a:t>: fissa obblighi giuridici per gli Stati partecipanti</a:t>
            </a:r>
          </a:p>
          <a:p>
            <a:pPr marL="319088" indent="-319088" algn="just" fontAlgn="base">
              <a:buFont typeface="Arial" panose="020B0604020202020204" pitchFamily="34" charset="0"/>
              <a:buChar char="•"/>
            </a:pPr>
            <a:endParaRPr lang="it-IT" sz="2800" dirty="0">
              <a:solidFill>
                <a:srgbClr val="002060"/>
              </a:solidFill>
            </a:endParaRPr>
          </a:p>
          <a:p>
            <a:pPr marL="319088" indent="-319088" algn="just" fontAlgn="base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rgbClr val="C00000"/>
                </a:solidFill>
              </a:rPr>
              <a:t>inclusiva</a:t>
            </a:r>
            <a:r>
              <a:rPr lang="it-IT" sz="2800" dirty="0">
                <a:solidFill>
                  <a:srgbClr val="002060"/>
                </a:solidFill>
              </a:rPr>
              <a:t>: possibile l’adesione successiva ai progetti avviati</a:t>
            </a:r>
          </a:p>
          <a:p>
            <a:pPr marL="319088" indent="-319088" algn="just" fontAlgn="base"/>
            <a:endParaRPr lang="it-IT" sz="2800" dirty="0">
              <a:solidFill>
                <a:srgbClr val="002060"/>
              </a:solidFill>
            </a:endParaRPr>
          </a:p>
          <a:p>
            <a:pPr marL="319088" indent="-319088" algn="just" fontAlgn="base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rgbClr val="C00000"/>
                </a:solidFill>
              </a:rPr>
              <a:t>«performante»</a:t>
            </a:r>
            <a:r>
              <a:rPr lang="it-IT" sz="2800" dirty="0">
                <a:solidFill>
                  <a:srgbClr val="002060"/>
                </a:solidFill>
              </a:rPr>
              <a:t>: sospensione dello Stato che non rispetti più i requisiti previsti</a:t>
            </a:r>
          </a:p>
        </p:txBody>
      </p:sp>
    </p:spTree>
    <p:extLst>
      <p:ext uri="{BB962C8B-B14F-4D97-AF65-F5344CB8AC3E}">
        <p14:creationId xmlns:p14="http://schemas.microsoft.com/office/powerpoint/2010/main" val="33170227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-324544" y="5877272"/>
            <a:ext cx="9865096" cy="980728"/>
          </a:xfrm>
          <a:prstGeom prst="rect">
            <a:avLst/>
          </a:prstGeom>
          <a:solidFill>
            <a:srgbClr val="275F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877274"/>
            <a:ext cx="4767546" cy="980726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6012160" y="6075248"/>
            <a:ext cx="3009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>
                <a:solidFill>
                  <a:schemeClr val="bg1"/>
                </a:solidFill>
                <a:latin typeface="Book Antiqua" panose="02040602050305030304" pitchFamily="18" charset="0"/>
              </a:rPr>
              <a:t>Luca </a:t>
            </a:r>
            <a:r>
              <a:rPr lang="it-IT" sz="1600" dirty="0">
                <a:solidFill>
                  <a:schemeClr val="bg1"/>
                </a:solidFill>
                <a:latin typeface="Book Antiqua" panose="02040602050305030304" pitchFamily="18" charset="0"/>
              </a:rPr>
              <a:t>Paladini</a:t>
            </a:r>
          </a:p>
          <a:p>
            <a:pPr algn="r"/>
            <a:r>
              <a:rPr lang="it-IT" sz="1600" dirty="0" err="1">
                <a:solidFill>
                  <a:schemeClr val="bg1"/>
                </a:solidFill>
                <a:latin typeface="Book Antiqua" panose="02040602050305030304" pitchFamily="18" charset="0"/>
              </a:rPr>
              <a:t>paladini@unistrasi.it</a:t>
            </a:r>
            <a:endParaRPr lang="it-IT" sz="16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31" y="0"/>
            <a:ext cx="4180210" cy="5877272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259029" y="476672"/>
            <a:ext cx="8697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48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37418" y="277040"/>
            <a:ext cx="878020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rgbClr val="002060"/>
                </a:solidFill>
              </a:rPr>
              <a:t>La </a:t>
            </a:r>
            <a:r>
              <a:rPr lang="it-IT" sz="3600" b="1" dirty="0" err="1">
                <a:solidFill>
                  <a:srgbClr val="002060"/>
                </a:solidFill>
              </a:rPr>
              <a:t>PeSCo</a:t>
            </a:r>
            <a:r>
              <a:rPr lang="it-IT" sz="3600" b="1" dirty="0">
                <a:solidFill>
                  <a:srgbClr val="002060"/>
                </a:solidFill>
              </a:rPr>
              <a:t> in concreto: i progetti</a:t>
            </a:r>
          </a:p>
          <a:p>
            <a:endParaRPr lang="it-IT" sz="3600" dirty="0">
              <a:solidFill>
                <a:srgbClr val="002060"/>
              </a:solidFill>
            </a:endParaRPr>
          </a:p>
          <a:p>
            <a:pPr marL="514350" indent="-514350" algn="just" fontAlgn="base">
              <a:buFont typeface="Arial" panose="020B0604020202020204" pitchFamily="34" charset="0"/>
              <a:buChar char="•"/>
            </a:pPr>
            <a:r>
              <a:rPr lang="it-IT" sz="3600" b="1" dirty="0">
                <a:solidFill>
                  <a:srgbClr val="002060"/>
                </a:solidFill>
              </a:rPr>
              <a:t>46</a:t>
            </a:r>
            <a:r>
              <a:rPr lang="it-IT" sz="3600" dirty="0">
                <a:solidFill>
                  <a:srgbClr val="002060"/>
                </a:solidFill>
              </a:rPr>
              <a:t> progetti in corso</a:t>
            </a:r>
          </a:p>
          <a:p>
            <a:pPr marL="514350" indent="-514350" algn="just" fontAlgn="base">
              <a:buFont typeface="Arial" panose="020B0604020202020204" pitchFamily="34" charset="0"/>
              <a:buChar char="•"/>
            </a:pPr>
            <a:endParaRPr lang="it-IT" sz="2800" dirty="0">
              <a:solidFill>
                <a:srgbClr val="002060"/>
              </a:solidFill>
            </a:endParaRPr>
          </a:p>
          <a:p>
            <a:pPr marL="514350" indent="-514350" algn="just" fontAlgn="base">
              <a:buFont typeface="Arial" panose="020B0604020202020204" pitchFamily="34" charset="0"/>
              <a:buChar char="•"/>
            </a:pPr>
            <a:r>
              <a:rPr lang="it-IT" sz="3600" b="1" dirty="0">
                <a:solidFill>
                  <a:srgbClr val="002060"/>
                </a:solidFill>
              </a:rPr>
              <a:t>geometria variabile</a:t>
            </a:r>
            <a:r>
              <a:rPr lang="it-IT" sz="3600" dirty="0">
                <a:solidFill>
                  <a:srgbClr val="002060"/>
                </a:solidFill>
              </a:rPr>
              <a:t>: </a:t>
            </a:r>
          </a:p>
          <a:p>
            <a:pPr marL="514350" indent="-514350" algn="just" fontAlgn="base">
              <a:buFont typeface="Arial" panose="020B0604020202020204" pitchFamily="34" charset="0"/>
              <a:buChar char="•"/>
            </a:pPr>
            <a:endParaRPr lang="it-IT" dirty="0">
              <a:solidFill>
                <a:srgbClr val="002060"/>
              </a:solidFill>
            </a:endParaRPr>
          </a:p>
          <a:p>
            <a:pPr marL="1028700" lvl="1" indent="-571500" algn="just" fontAlgn="base">
              <a:buFont typeface="Wingdings" pitchFamily="2" charset="2"/>
              <a:buChar char="ü"/>
            </a:pPr>
            <a:r>
              <a:rPr lang="it-IT" sz="3600" dirty="0">
                <a:solidFill>
                  <a:srgbClr val="002060"/>
                </a:solidFill>
              </a:rPr>
              <a:t>da 25 Stati partecipanti («Mobilità militare») …</a:t>
            </a:r>
          </a:p>
          <a:p>
            <a:pPr marL="1028700" lvl="1" indent="-571500" algn="just" fontAlgn="base">
              <a:buFont typeface="Wingdings" pitchFamily="2" charset="2"/>
              <a:buChar char="ü"/>
            </a:pPr>
            <a:r>
              <a:rPr lang="it-IT" sz="3600" dirty="0">
                <a:solidFill>
                  <a:srgbClr val="002060"/>
                </a:solidFill>
              </a:rPr>
              <a:t>…. a 2 Stati partecipanti («Joint EU Intelligence School»)</a:t>
            </a:r>
          </a:p>
        </p:txBody>
      </p:sp>
    </p:spTree>
    <p:extLst>
      <p:ext uri="{BB962C8B-B14F-4D97-AF65-F5344CB8AC3E}">
        <p14:creationId xmlns:p14="http://schemas.microsoft.com/office/powerpoint/2010/main" val="38300157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-324544" y="5877272"/>
            <a:ext cx="9865096" cy="980728"/>
          </a:xfrm>
          <a:prstGeom prst="rect">
            <a:avLst/>
          </a:prstGeom>
          <a:solidFill>
            <a:srgbClr val="275F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877274"/>
            <a:ext cx="4767546" cy="980726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6012160" y="6075248"/>
            <a:ext cx="3009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>
                <a:solidFill>
                  <a:schemeClr val="bg1"/>
                </a:solidFill>
                <a:latin typeface="Book Antiqua" panose="02040602050305030304" pitchFamily="18" charset="0"/>
              </a:rPr>
              <a:t>Luca </a:t>
            </a:r>
            <a:r>
              <a:rPr lang="it-IT" sz="1600" dirty="0">
                <a:solidFill>
                  <a:schemeClr val="bg1"/>
                </a:solidFill>
                <a:latin typeface="Book Antiqua" panose="02040602050305030304" pitchFamily="18" charset="0"/>
              </a:rPr>
              <a:t>Paladini</a:t>
            </a:r>
          </a:p>
          <a:p>
            <a:pPr algn="r"/>
            <a:r>
              <a:rPr lang="it-IT" sz="1600" dirty="0" err="1">
                <a:solidFill>
                  <a:schemeClr val="bg1"/>
                </a:solidFill>
                <a:latin typeface="Book Antiqua" panose="02040602050305030304" pitchFamily="18" charset="0"/>
              </a:rPr>
              <a:t>paladini@unistrasi.it</a:t>
            </a:r>
            <a:endParaRPr lang="it-IT" sz="16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31" y="0"/>
            <a:ext cx="4180210" cy="5877272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259029" y="476672"/>
            <a:ext cx="8697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48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79512" y="170095"/>
            <a:ext cx="877746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it-IT" sz="3200" b="1" dirty="0">
                <a:solidFill>
                  <a:srgbClr val="002060"/>
                </a:solidFill>
              </a:rPr>
              <a:t>I progetti </a:t>
            </a:r>
            <a:r>
              <a:rPr lang="it-IT" sz="3200" b="1" dirty="0" err="1">
                <a:solidFill>
                  <a:srgbClr val="002060"/>
                </a:solidFill>
              </a:rPr>
              <a:t>PeSCo</a:t>
            </a:r>
            <a:r>
              <a:rPr lang="it-IT" sz="3200" b="1" dirty="0">
                <a:solidFill>
                  <a:srgbClr val="002060"/>
                </a:solidFill>
              </a:rPr>
              <a:t>: un esempio</a:t>
            </a:r>
          </a:p>
          <a:p>
            <a:pPr fontAlgn="base"/>
            <a:endParaRPr lang="it-IT" sz="3200" dirty="0">
              <a:solidFill>
                <a:srgbClr val="002060"/>
              </a:solidFill>
            </a:endParaRPr>
          </a:p>
          <a:p>
            <a:pPr algn="ctr" fontAlgn="base"/>
            <a:r>
              <a:rPr lang="it-IT" sz="3200" dirty="0">
                <a:solidFill>
                  <a:srgbClr val="002060"/>
                </a:solidFill>
              </a:rPr>
              <a:t>«Elicottero europeo Tiger Mark III»</a:t>
            </a:r>
          </a:p>
          <a:p>
            <a:pPr fontAlgn="base"/>
            <a:endParaRPr lang="it-IT" sz="3200" dirty="0">
              <a:solidFill>
                <a:srgbClr val="002060"/>
              </a:solidFill>
            </a:endParaRPr>
          </a:p>
          <a:p>
            <a:pPr algn="just" fontAlgn="base"/>
            <a:r>
              <a:rPr lang="it-IT" sz="3200" dirty="0">
                <a:solidFill>
                  <a:srgbClr val="002060"/>
                </a:solidFill>
              </a:rPr>
              <a:t>Sviluppo di un elicottero militare </a:t>
            </a:r>
            <a:r>
              <a:rPr lang="it-IT" sz="3200" b="1" dirty="0">
                <a:solidFill>
                  <a:srgbClr val="002060"/>
                </a:solidFill>
              </a:rPr>
              <a:t>europeo</a:t>
            </a:r>
            <a:r>
              <a:rPr lang="it-IT" sz="3200" dirty="0">
                <a:solidFill>
                  <a:srgbClr val="002060"/>
                </a:solidFill>
              </a:rPr>
              <a:t>, da realizzare sviluppando l’elicottero Tiger Mark, già in dotazione ad alcuni eserciti degli Stati membri dell’UE</a:t>
            </a:r>
          </a:p>
          <a:p>
            <a:pPr fontAlgn="base"/>
            <a:endParaRPr lang="it-IT" sz="3200" dirty="0">
              <a:solidFill>
                <a:srgbClr val="002060"/>
              </a:solidFill>
            </a:endParaRPr>
          </a:p>
          <a:p>
            <a:pPr fontAlgn="base"/>
            <a:r>
              <a:rPr lang="it-IT" sz="3200" dirty="0">
                <a:solidFill>
                  <a:srgbClr val="002060"/>
                </a:solidFill>
              </a:rPr>
              <a:t>Stati partecipanti: 3 (Francia [coordinatore], Spagna e Germania</a:t>
            </a:r>
          </a:p>
        </p:txBody>
      </p:sp>
    </p:spTree>
    <p:extLst>
      <p:ext uri="{BB962C8B-B14F-4D97-AF65-F5344CB8AC3E}">
        <p14:creationId xmlns:p14="http://schemas.microsoft.com/office/powerpoint/2010/main" val="35438348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-324544" y="5877272"/>
            <a:ext cx="9865096" cy="980728"/>
          </a:xfrm>
          <a:prstGeom prst="rect">
            <a:avLst/>
          </a:prstGeom>
          <a:solidFill>
            <a:srgbClr val="275F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877274"/>
            <a:ext cx="4767546" cy="980726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31" y="0"/>
            <a:ext cx="4180210" cy="5877272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107504" y="104382"/>
            <a:ext cx="891397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2060"/>
                </a:solidFill>
              </a:rPr>
              <a:t>Infine, il finanziamento della PSDC</a:t>
            </a:r>
          </a:p>
          <a:p>
            <a:pPr marL="571500" indent="-571500">
              <a:buFont typeface="Arial" charset="0"/>
              <a:buChar char="•"/>
            </a:pPr>
            <a:endParaRPr lang="it-IT" sz="1600" dirty="0">
              <a:solidFill>
                <a:srgbClr val="002060"/>
              </a:solidFill>
            </a:endParaRPr>
          </a:p>
          <a:p>
            <a:pPr marL="571500" indent="-571500" algn="just">
              <a:buFont typeface="Arial" charset="0"/>
              <a:buChar char="•"/>
            </a:pPr>
            <a:r>
              <a:rPr lang="it-IT" sz="2400" dirty="0">
                <a:solidFill>
                  <a:srgbClr val="002060"/>
                </a:solidFill>
              </a:rPr>
              <a:t>Sono a carico del bilancio dell’UE:</a:t>
            </a:r>
          </a:p>
          <a:p>
            <a:pPr marL="1485900" lvl="2" indent="-571500" algn="just">
              <a:buFont typeface="Arial" charset="0"/>
              <a:buChar char="•"/>
            </a:pPr>
            <a:r>
              <a:rPr lang="it-IT" sz="2400" dirty="0">
                <a:solidFill>
                  <a:srgbClr val="002060"/>
                </a:solidFill>
              </a:rPr>
              <a:t>Spese amministrative </a:t>
            </a:r>
          </a:p>
          <a:p>
            <a:pPr marL="1485900" lvl="2" indent="-571500" algn="just">
              <a:buFont typeface="Arial" charset="0"/>
              <a:buChar char="•"/>
            </a:pPr>
            <a:r>
              <a:rPr lang="it-IT" sz="2400" dirty="0">
                <a:solidFill>
                  <a:srgbClr val="002060"/>
                </a:solidFill>
              </a:rPr>
              <a:t>Spese operative </a:t>
            </a:r>
            <a:r>
              <a:rPr lang="it-IT" sz="2400" b="1" dirty="0">
                <a:solidFill>
                  <a:srgbClr val="002060"/>
                </a:solidFill>
              </a:rPr>
              <a:t>non</a:t>
            </a:r>
            <a:r>
              <a:rPr lang="it-IT" sz="2400" dirty="0">
                <a:solidFill>
                  <a:srgbClr val="002060"/>
                </a:solidFill>
              </a:rPr>
              <a:t> di tipo militare o di difesa (</a:t>
            </a:r>
            <a:r>
              <a:rPr lang="it-IT" sz="2400" b="1" dirty="0">
                <a:solidFill>
                  <a:srgbClr val="C00000"/>
                </a:solidFill>
              </a:rPr>
              <a:t>missioni civili dell’UE</a:t>
            </a:r>
            <a:r>
              <a:rPr lang="it-IT" sz="2400" dirty="0">
                <a:solidFill>
                  <a:srgbClr val="002060"/>
                </a:solidFill>
              </a:rPr>
              <a:t>)</a:t>
            </a:r>
          </a:p>
          <a:p>
            <a:pPr marL="1485900" lvl="2" indent="-571500" algn="just">
              <a:buFont typeface="Arial" charset="0"/>
              <a:buChar char="•"/>
            </a:pPr>
            <a:r>
              <a:rPr lang="it-IT" sz="2400" dirty="0">
                <a:solidFill>
                  <a:srgbClr val="002060"/>
                </a:solidFill>
              </a:rPr>
              <a:t>Programmi europei a sostegno della difesa (es., Fonde europeo per la difesa)</a:t>
            </a:r>
          </a:p>
          <a:p>
            <a:pPr marL="571500" indent="-571500" algn="just">
              <a:buFont typeface="Arial" charset="0"/>
              <a:buChar char="•"/>
            </a:pPr>
            <a:endParaRPr lang="it-IT" sz="2400" dirty="0">
              <a:solidFill>
                <a:srgbClr val="002060"/>
              </a:solidFill>
            </a:endParaRPr>
          </a:p>
          <a:p>
            <a:pPr marL="571500" indent="-571500" algn="just">
              <a:buFont typeface="Arial" charset="0"/>
              <a:buChar char="•"/>
            </a:pPr>
            <a:r>
              <a:rPr lang="it-IT" sz="2400" dirty="0">
                <a:solidFill>
                  <a:srgbClr val="002060"/>
                </a:solidFill>
              </a:rPr>
              <a:t>Sono a carico degli Stati membri dell’UE:</a:t>
            </a:r>
            <a:endParaRPr lang="it-IT" sz="1400" dirty="0">
              <a:solidFill>
                <a:srgbClr val="002060"/>
              </a:solidFill>
            </a:endParaRP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2060"/>
                </a:solidFill>
              </a:rPr>
              <a:t>Spese operative di tipo militare o di difesa (</a:t>
            </a:r>
            <a:r>
              <a:rPr lang="it-IT" sz="2400" b="1" dirty="0">
                <a:solidFill>
                  <a:srgbClr val="C00000"/>
                </a:solidFill>
              </a:rPr>
              <a:t>operazioni militari, </a:t>
            </a:r>
            <a:r>
              <a:rPr lang="it-IT" sz="2400" b="1" dirty="0" err="1">
                <a:solidFill>
                  <a:srgbClr val="C00000"/>
                </a:solidFill>
              </a:rPr>
              <a:t>PeSCo</a:t>
            </a:r>
            <a:r>
              <a:rPr lang="it-IT" sz="2400" dirty="0">
                <a:solidFill>
                  <a:srgbClr val="002060"/>
                </a:solidFill>
              </a:rPr>
              <a:t>)</a:t>
            </a: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2060"/>
                </a:solidFill>
              </a:rPr>
              <a:t>Strumento di amministrazione di tali spese: meccanismo </a:t>
            </a:r>
            <a:r>
              <a:rPr lang="it-IT" sz="2400" i="1" dirty="0" err="1">
                <a:solidFill>
                  <a:srgbClr val="002060"/>
                </a:solidFill>
              </a:rPr>
              <a:t>Athena</a:t>
            </a:r>
            <a:r>
              <a:rPr lang="it-IT" sz="2400" i="1" dirty="0">
                <a:solidFill>
                  <a:srgbClr val="002060"/>
                </a:solidFill>
              </a:rPr>
              <a:t> </a:t>
            </a:r>
            <a:r>
              <a:rPr lang="it-IT" sz="2400" dirty="0">
                <a:solidFill>
                  <a:srgbClr val="002060"/>
                </a:solidFill>
              </a:rPr>
              <a:t>(2004) </a:t>
            </a:r>
            <a:r>
              <a:rPr lang="it-IT" sz="2400" dirty="0">
                <a:solidFill>
                  <a:srgbClr val="002060"/>
                </a:solidFill>
                <a:sym typeface="Wingdings" pitchFamily="2" charset="2"/>
              </a:rPr>
              <a:t>e, successivamente, </a:t>
            </a:r>
            <a:r>
              <a:rPr lang="it-IT" sz="2400" b="1" i="1" dirty="0">
                <a:solidFill>
                  <a:srgbClr val="002060"/>
                </a:solidFill>
              </a:rPr>
              <a:t>Strumento europeo per la pace</a:t>
            </a:r>
            <a:r>
              <a:rPr lang="it-IT" sz="2400" dirty="0">
                <a:solidFill>
                  <a:srgbClr val="002060"/>
                </a:solidFill>
              </a:rPr>
              <a:t> (2021) </a:t>
            </a:r>
            <a:r>
              <a:rPr lang="it-IT" sz="2400" dirty="0">
                <a:solidFill>
                  <a:srgbClr val="002060"/>
                </a:solidFill>
                <a:sym typeface="Wingdings" pitchFamily="2" charset="2"/>
              </a:rPr>
              <a:t> </a:t>
            </a:r>
            <a:r>
              <a:rPr lang="it-IT" sz="2400" b="1" dirty="0">
                <a:solidFill>
                  <a:srgbClr val="002060"/>
                </a:solidFill>
                <a:sym typeface="Wingdings" pitchFamily="2" charset="2"/>
              </a:rPr>
              <a:t>intervento del </a:t>
            </a:r>
            <a:r>
              <a:rPr lang="it-IT" sz="2400" b="1" dirty="0">
                <a:solidFill>
                  <a:srgbClr val="002060"/>
                </a:solidFill>
              </a:rPr>
              <a:t>prof. </a:t>
            </a:r>
            <a:r>
              <a:rPr lang="it-IT" sz="2400" b="1" dirty="0" err="1">
                <a:solidFill>
                  <a:srgbClr val="002060"/>
                </a:solidFill>
              </a:rPr>
              <a:t>Lenzerini</a:t>
            </a:r>
            <a:endParaRPr lang="it-IT" sz="2400" dirty="0">
              <a:solidFill>
                <a:srgbClr val="00206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012160" y="6075248"/>
            <a:ext cx="3009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>
                <a:solidFill>
                  <a:schemeClr val="bg1"/>
                </a:solidFill>
                <a:latin typeface="Book Antiqua" panose="02040602050305030304" pitchFamily="18" charset="0"/>
              </a:rPr>
              <a:t>Luca </a:t>
            </a:r>
            <a:r>
              <a:rPr lang="it-IT" sz="1600" dirty="0">
                <a:solidFill>
                  <a:schemeClr val="bg1"/>
                </a:solidFill>
                <a:latin typeface="Book Antiqua" panose="02040602050305030304" pitchFamily="18" charset="0"/>
              </a:rPr>
              <a:t>Paladini</a:t>
            </a:r>
          </a:p>
          <a:p>
            <a:pPr algn="r"/>
            <a:r>
              <a:rPr lang="it-IT" sz="1600" dirty="0" err="1">
                <a:solidFill>
                  <a:schemeClr val="bg1"/>
                </a:solidFill>
                <a:latin typeface="Book Antiqua" panose="02040602050305030304" pitchFamily="18" charset="0"/>
              </a:rPr>
              <a:t>paladini@unistrasi.it</a:t>
            </a:r>
            <a:endParaRPr lang="it-IT" sz="16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9390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-324544" y="5877272"/>
            <a:ext cx="9865096" cy="980728"/>
          </a:xfrm>
          <a:prstGeom prst="rect">
            <a:avLst/>
          </a:prstGeom>
          <a:solidFill>
            <a:srgbClr val="275F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877274"/>
            <a:ext cx="4767546" cy="980726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31" y="0"/>
            <a:ext cx="4180210" cy="5877272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107504" y="414868"/>
            <a:ext cx="8913974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002060"/>
                </a:solidFill>
              </a:rPr>
              <a:t>Per approfondire</a:t>
            </a:r>
            <a:endParaRPr lang="it-IT" sz="3200" b="1" dirty="0">
              <a:solidFill>
                <a:srgbClr val="275F90"/>
              </a:solidFill>
              <a:latin typeface="Book Antiqua" panose="02040602050305030304" pitchFamily="18" charset="0"/>
            </a:endParaRPr>
          </a:p>
          <a:p>
            <a:pPr marL="571500" indent="-571500">
              <a:buFont typeface="Arial" charset="0"/>
              <a:buChar char="•"/>
            </a:pPr>
            <a:endParaRPr lang="it-IT" sz="2000" dirty="0">
              <a:solidFill>
                <a:srgbClr val="275F90"/>
              </a:solidFill>
              <a:latin typeface="Book Antiqua" panose="0204060205030503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rgbClr val="002060"/>
                </a:solidFill>
              </a:rPr>
              <a:t>componente </a:t>
            </a:r>
            <a:r>
              <a:rPr lang="it-IT" sz="2800" b="1" dirty="0">
                <a:solidFill>
                  <a:schemeClr val="accent2"/>
                </a:solidFill>
                <a:latin typeface="Calibri" charset="0"/>
              </a:rPr>
              <a:t>sicurezza</a:t>
            </a:r>
            <a:r>
              <a:rPr lang="it-IT" sz="2800" dirty="0">
                <a:solidFill>
                  <a:srgbClr val="002060"/>
                </a:solidFill>
              </a:rPr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rgbClr val="002060"/>
                </a:solidFill>
              </a:rPr>
              <a:t>missioni di pace dell’UE: </a:t>
            </a:r>
            <a:r>
              <a:rPr lang="it-IT" sz="2000" dirty="0">
                <a:solidFill>
                  <a:srgbClr val="275F90"/>
                </a:solidFill>
                <a:latin typeface="Book Antiqua" panose="02040602050305030304" pitchFamily="18" charset="0"/>
                <a:hlinkClick r:id="rId4"/>
              </a:rPr>
              <a:t>https://eeas.europa.eu/headquarters/headquarters-homepage_en/430/Military%20and%20civilian%20missions%20and%20operations</a:t>
            </a:r>
            <a:endParaRPr lang="it-IT" sz="2800" dirty="0">
              <a:solidFill>
                <a:srgbClr val="002060"/>
              </a:solidFill>
              <a:highlight>
                <a:srgbClr val="FFFF00"/>
              </a:highlight>
            </a:endParaRPr>
          </a:p>
          <a:p>
            <a:pPr lvl="0"/>
            <a:endParaRPr lang="it-IT" sz="280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rgbClr val="002060"/>
                </a:solidFill>
              </a:rPr>
              <a:t>componente </a:t>
            </a:r>
            <a:r>
              <a:rPr lang="it-IT" sz="2800" b="1" dirty="0">
                <a:solidFill>
                  <a:schemeClr val="tx2"/>
                </a:solidFill>
                <a:latin typeface="Calibri" charset="0"/>
              </a:rPr>
              <a:t>difesa</a:t>
            </a:r>
            <a:r>
              <a:rPr lang="it-IT" sz="2800" dirty="0">
                <a:solidFill>
                  <a:srgbClr val="002060"/>
                </a:solidFill>
              </a:rPr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800" dirty="0" err="1">
                <a:solidFill>
                  <a:srgbClr val="002060"/>
                </a:solidFill>
              </a:rPr>
              <a:t>PeSCo</a:t>
            </a:r>
            <a:r>
              <a:rPr lang="it-IT" sz="2800" dirty="0">
                <a:solidFill>
                  <a:srgbClr val="002060"/>
                </a:solidFill>
              </a:rPr>
              <a:t>: </a:t>
            </a:r>
            <a:r>
              <a:rPr lang="it-IT" sz="2800" dirty="0">
                <a:solidFill>
                  <a:srgbClr val="002060"/>
                </a:solidFill>
                <a:hlinkClick r:id="rId5"/>
              </a:rPr>
              <a:t>https://PeSCo.europa.eu</a:t>
            </a:r>
            <a:r>
              <a:rPr lang="it-IT" sz="2800" dirty="0">
                <a:solidFill>
                  <a:srgbClr val="002060"/>
                </a:solidFill>
              </a:rPr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rgbClr val="002060"/>
                </a:solidFill>
              </a:rPr>
              <a:t>Agenzia europea per la difesa: </a:t>
            </a:r>
            <a:r>
              <a:rPr lang="it-IT" sz="2800" dirty="0">
                <a:solidFill>
                  <a:srgbClr val="002060"/>
                </a:solidFill>
                <a:hlinkClick r:id="rId6"/>
              </a:rPr>
              <a:t>https://eda.europa.eu</a:t>
            </a:r>
            <a:r>
              <a:rPr lang="it-IT" sz="2800" dirty="0">
                <a:solidFill>
                  <a:srgbClr val="002060"/>
                </a:solidFill>
              </a:rPr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rgbClr val="002060"/>
                </a:solidFill>
              </a:rPr>
              <a:t>Fondo europeo per la difesa: </a:t>
            </a:r>
          </a:p>
          <a:p>
            <a:pPr marL="800100" lvl="1"/>
            <a:r>
              <a:rPr lang="it-IT" dirty="0">
                <a:solidFill>
                  <a:srgbClr val="002060"/>
                </a:solidFill>
                <a:hlinkClick r:id="rId7"/>
              </a:rPr>
              <a:t>https://eur-lex.europa.eu/legal-content/IT/HIS/?uri=COM%3A2018%3A0476%3AFIN</a:t>
            </a:r>
            <a:r>
              <a:rPr lang="it-IT" dirty="0">
                <a:solidFill>
                  <a:srgbClr val="002060"/>
                </a:solidFill>
              </a:rPr>
              <a:t> </a:t>
            </a:r>
            <a:endParaRPr lang="it-IT" sz="2800" dirty="0">
              <a:solidFill>
                <a:srgbClr val="002060"/>
              </a:solidFill>
              <a:highlight>
                <a:srgbClr val="FFFF00"/>
              </a:highlight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012160" y="6075248"/>
            <a:ext cx="3009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>
                <a:solidFill>
                  <a:schemeClr val="bg1"/>
                </a:solidFill>
                <a:latin typeface="Book Antiqua" panose="02040602050305030304" pitchFamily="18" charset="0"/>
              </a:rPr>
              <a:t>Luca </a:t>
            </a:r>
            <a:r>
              <a:rPr lang="it-IT" sz="1600" dirty="0">
                <a:solidFill>
                  <a:schemeClr val="bg1"/>
                </a:solidFill>
                <a:latin typeface="Book Antiqua" panose="02040602050305030304" pitchFamily="18" charset="0"/>
              </a:rPr>
              <a:t>Paladini</a:t>
            </a:r>
          </a:p>
          <a:p>
            <a:pPr algn="r"/>
            <a:r>
              <a:rPr lang="it-IT" sz="1600" dirty="0" err="1">
                <a:solidFill>
                  <a:schemeClr val="bg1"/>
                </a:solidFill>
                <a:latin typeface="Book Antiqua" panose="02040602050305030304" pitchFamily="18" charset="0"/>
              </a:rPr>
              <a:t>paladini@unistrasi.it</a:t>
            </a:r>
            <a:endParaRPr lang="it-IT" sz="16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6622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C07B1E08-C879-7648-9EC2-0B70A5804F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12" y="-27384"/>
            <a:ext cx="9180512" cy="6128962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-324544" y="5877272"/>
            <a:ext cx="9865096" cy="980728"/>
          </a:xfrm>
          <a:prstGeom prst="rect">
            <a:avLst/>
          </a:prstGeom>
          <a:solidFill>
            <a:srgbClr val="275F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877274"/>
            <a:ext cx="4767546" cy="980726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31" y="0"/>
            <a:ext cx="4180210" cy="5877272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3455368" y="5170746"/>
            <a:ext cx="60851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spcAft>
                <a:spcPts val="0"/>
              </a:spcAft>
            </a:pPr>
            <a:r>
              <a:rPr lang="it-IT" sz="3600" b="1" dirty="0">
                <a:solidFill>
                  <a:schemeClr val="bg1"/>
                </a:solidFill>
                <a:latin typeface="+mj-lt"/>
              </a:rPr>
              <a:t>GRAZIE PER L’ATTENZIONE</a:t>
            </a:r>
            <a:endParaRPr lang="it-IT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11F43C77-D83C-2949-A75B-548377925E50}"/>
              </a:ext>
            </a:extLst>
          </p:cNvPr>
          <p:cNvSpPr txBox="1"/>
          <p:nvPr/>
        </p:nvSpPr>
        <p:spPr>
          <a:xfrm>
            <a:off x="6012160" y="6075248"/>
            <a:ext cx="3009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dirty="0">
                <a:solidFill>
                  <a:schemeClr val="bg1"/>
                </a:solidFill>
                <a:latin typeface="Book Antiqua" panose="02040602050305030304" pitchFamily="18" charset="0"/>
              </a:rPr>
              <a:t>Luca Paladini</a:t>
            </a:r>
          </a:p>
          <a:p>
            <a:pPr algn="r"/>
            <a:r>
              <a:rPr lang="it-IT" sz="1600" dirty="0" err="1">
                <a:solidFill>
                  <a:schemeClr val="bg1"/>
                </a:solidFill>
                <a:latin typeface="Book Antiqua" panose="02040602050305030304" pitchFamily="18" charset="0"/>
              </a:rPr>
              <a:t>paladini@unistrasi.it</a:t>
            </a:r>
            <a:endParaRPr lang="it-IT" sz="16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3670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8050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xmlns="" id="{FD5C8577-18C0-8A4B-9326-A8BCADEEB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72" y="1074970"/>
            <a:ext cx="8461562" cy="474312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Intervento</a:t>
            </a:r>
            <a:br>
              <a:rPr lang="it-IT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Politica di sicurezza e di difesa dell’Unione europea (inquadramento, funzionamento e attuazione)</a:t>
            </a:r>
            <a:r>
              <a:rPr lang="it-IT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Luca Paladini, Università per stranieri di Siena</a:t>
            </a:r>
            <a:br>
              <a:rPr lang="it-IT" sz="1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Quesiti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nell’</a:t>
            </a:r>
            <a:r>
              <a:rPr lang="en-US" sz="20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abstract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endParaRPr lang="it-IT" sz="3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funziona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Politica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sicurezza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difesa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comune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(PSDC) e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azioni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l’Unione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può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intraprendere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sulla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base di tale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politica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algn="just">
              <a:lnSpc>
                <a:spcPct val="100000"/>
              </a:lnSpc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modo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l’Unione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contribuisce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mantenimento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della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pace e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della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sicurezza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internazionale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tenuto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conto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della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competenza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primaria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dell'ONU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>
              <a:lnSpc>
                <a:spcPct val="100000"/>
              </a:lnSpc>
            </a:pP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Esiste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ci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sarà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esercito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europeo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it-IT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107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-324544" y="5877272"/>
            <a:ext cx="9865096" cy="980728"/>
          </a:xfrm>
          <a:prstGeom prst="rect">
            <a:avLst/>
          </a:prstGeom>
          <a:solidFill>
            <a:srgbClr val="275F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877274"/>
            <a:ext cx="4767546" cy="980726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6012160" y="6075248"/>
            <a:ext cx="3009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>
                <a:solidFill>
                  <a:schemeClr val="bg1"/>
                </a:solidFill>
                <a:latin typeface="Book Antiqua" panose="02040602050305030304" pitchFamily="18" charset="0"/>
              </a:rPr>
              <a:t>Luca </a:t>
            </a:r>
            <a:r>
              <a:rPr lang="it-IT" sz="1600" dirty="0">
                <a:solidFill>
                  <a:schemeClr val="bg1"/>
                </a:solidFill>
                <a:latin typeface="Book Antiqua" panose="02040602050305030304" pitchFamily="18" charset="0"/>
              </a:rPr>
              <a:t>Paladini</a:t>
            </a:r>
          </a:p>
          <a:p>
            <a:pPr algn="r"/>
            <a:r>
              <a:rPr lang="it-IT" sz="1600" dirty="0" err="1">
                <a:solidFill>
                  <a:schemeClr val="bg1"/>
                </a:solidFill>
                <a:latin typeface="Book Antiqua" panose="02040602050305030304" pitchFamily="18" charset="0"/>
              </a:rPr>
              <a:t>paladini@unistrasi.it</a:t>
            </a:r>
            <a:endParaRPr lang="it-IT" sz="16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31" y="0"/>
            <a:ext cx="4180210" cy="5877272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xmlns="" id="{711EFBC3-31CD-EC4E-9FF1-09FEF3823001}"/>
              </a:ext>
            </a:extLst>
          </p:cNvPr>
          <p:cNvSpPr/>
          <p:nvPr/>
        </p:nvSpPr>
        <p:spPr>
          <a:xfrm>
            <a:off x="125506" y="948751"/>
            <a:ext cx="8895972" cy="4685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10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aspetti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trattare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Inquadramento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della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PSDC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nel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diritto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dell’UE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28750" lvl="2" indent="-514350" algn="just">
              <a:buFont typeface="+mj-lt"/>
              <a:buAutoNum type="arabicPeriod"/>
            </a:pP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funzionamento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le </a:t>
            </a:r>
            <a:r>
              <a:rPr lang="it-IT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regole</a:t>
            </a:r>
            <a:r>
              <a:rPr lang="it-IT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specifiche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della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PSDC</a:t>
            </a:r>
          </a:p>
          <a:p>
            <a:pPr marL="514350" indent="-514350" algn="just">
              <a:buFont typeface="+mj-lt"/>
              <a:buAutoNum type="arabicPeriod"/>
            </a:pP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attuazione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della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PSDC</a:t>
            </a: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xmlns="" id="{3F519960-2FA4-3141-8EC5-3DDBF758D952}"/>
              </a:ext>
            </a:extLst>
          </p:cNvPr>
          <p:cNvSpPr txBox="1">
            <a:spLocks/>
          </p:cNvSpPr>
          <p:nvPr/>
        </p:nvSpPr>
        <p:spPr>
          <a:xfrm>
            <a:off x="438934" y="361830"/>
            <a:ext cx="8266132" cy="6469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Struttura dell’intervento</a:t>
            </a:r>
            <a:endParaRPr lang="it-IT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339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-324544" y="5877272"/>
            <a:ext cx="9865096" cy="980728"/>
          </a:xfrm>
          <a:prstGeom prst="rect">
            <a:avLst/>
          </a:prstGeom>
          <a:solidFill>
            <a:srgbClr val="275F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877274"/>
            <a:ext cx="4767546" cy="980726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6012160" y="6075248"/>
            <a:ext cx="3009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>
                <a:solidFill>
                  <a:schemeClr val="bg1"/>
                </a:solidFill>
                <a:latin typeface="Book Antiqua" panose="02040602050305030304" pitchFamily="18" charset="0"/>
              </a:rPr>
              <a:t>Luca </a:t>
            </a:r>
            <a:r>
              <a:rPr lang="it-IT" sz="1600" dirty="0">
                <a:solidFill>
                  <a:schemeClr val="bg1"/>
                </a:solidFill>
                <a:latin typeface="Book Antiqua" panose="02040602050305030304" pitchFamily="18" charset="0"/>
              </a:rPr>
              <a:t>Paladini</a:t>
            </a:r>
          </a:p>
          <a:p>
            <a:pPr algn="r"/>
            <a:r>
              <a:rPr lang="it-IT" sz="1600" dirty="0" err="1">
                <a:solidFill>
                  <a:schemeClr val="bg1"/>
                </a:solidFill>
                <a:latin typeface="Book Antiqua" panose="02040602050305030304" pitchFamily="18" charset="0"/>
              </a:rPr>
              <a:t>paladini@unistrasi.it</a:t>
            </a:r>
            <a:endParaRPr lang="it-IT" sz="16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31" y="0"/>
            <a:ext cx="4180210" cy="5877272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xmlns="" id="{711EFBC3-31CD-EC4E-9FF1-09FEF3823001}"/>
              </a:ext>
            </a:extLst>
          </p:cNvPr>
          <p:cNvSpPr/>
          <p:nvPr/>
        </p:nvSpPr>
        <p:spPr>
          <a:xfrm>
            <a:off x="0" y="2418771"/>
            <a:ext cx="69117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arenR"/>
            </a:pP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Inquadramento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della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PSDC </a:t>
            </a:r>
          </a:p>
          <a:p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nel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diritto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dell’UE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514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-324544" y="5877272"/>
            <a:ext cx="9865096" cy="980728"/>
          </a:xfrm>
          <a:prstGeom prst="rect">
            <a:avLst/>
          </a:prstGeom>
          <a:solidFill>
            <a:srgbClr val="275F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877274"/>
            <a:ext cx="4767546" cy="980726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31" y="0"/>
            <a:ext cx="4180210" cy="5877272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107504" y="188640"/>
            <a:ext cx="9036496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solidFill>
                  <a:srgbClr val="002060"/>
                </a:solidFill>
              </a:rPr>
              <a:t>Azione esterna dell’UE</a:t>
            </a:r>
          </a:p>
          <a:p>
            <a:pPr algn="ctr"/>
            <a:r>
              <a:rPr lang="it-IT" sz="2800" dirty="0">
                <a:solidFill>
                  <a:schemeClr val="tx2"/>
                </a:solidFill>
              </a:rPr>
              <a:t>(</a:t>
            </a:r>
            <a:r>
              <a:rPr lang="it-IT" sz="2800" b="1" dirty="0">
                <a:solidFill>
                  <a:srgbClr val="FF0000"/>
                </a:solidFill>
              </a:rPr>
              <a:t>art. 21 TUE</a:t>
            </a:r>
            <a:r>
              <a:rPr lang="it-IT" sz="2800" dirty="0">
                <a:solidFill>
                  <a:schemeClr val="tx2"/>
                </a:solidFill>
              </a:rPr>
              <a:t>)</a:t>
            </a:r>
          </a:p>
          <a:p>
            <a:endParaRPr lang="it-IT" sz="2800" dirty="0">
              <a:solidFill>
                <a:schemeClr val="tx2"/>
              </a:solidFill>
            </a:endParaRPr>
          </a:p>
          <a:p>
            <a:endParaRPr lang="it-IT" sz="2800" dirty="0">
              <a:solidFill>
                <a:schemeClr val="tx2"/>
              </a:solidFill>
            </a:endParaRPr>
          </a:p>
          <a:p>
            <a:endParaRPr lang="it-IT" sz="2800" dirty="0">
              <a:solidFill>
                <a:schemeClr val="tx2"/>
              </a:solidFill>
            </a:endParaRPr>
          </a:p>
          <a:p>
            <a:r>
              <a:rPr lang="it-IT" sz="2800" dirty="0">
                <a:solidFill>
                  <a:srgbClr val="002060"/>
                </a:solidFill>
              </a:rPr>
              <a:t>TITOLO V </a:t>
            </a:r>
            <a:r>
              <a:rPr lang="it-IT" sz="2800" b="1" dirty="0">
                <a:solidFill>
                  <a:srgbClr val="002060"/>
                </a:solidFill>
              </a:rPr>
              <a:t>TUE</a:t>
            </a:r>
            <a:r>
              <a:rPr lang="it-IT" sz="2800" dirty="0">
                <a:solidFill>
                  <a:srgbClr val="002060"/>
                </a:solidFill>
              </a:rPr>
              <a:t>			                           Parte V </a:t>
            </a:r>
            <a:r>
              <a:rPr lang="it-IT" sz="2800" b="1" dirty="0">
                <a:solidFill>
                  <a:srgbClr val="002060"/>
                </a:solidFill>
              </a:rPr>
              <a:t>TFUE</a:t>
            </a:r>
          </a:p>
          <a:p>
            <a:r>
              <a:rPr lang="it-IT" sz="2400" dirty="0">
                <a:solidFill>
                  <a:srgbClr val="002060"/>
                </a:solidFill>
              </a:rPr>
              <a:t>Politica estera e di</a:t>
            </a:r>
            <a:r>
              <a:rPr lang="it-IT" sz="3200" dirty="0">
                <a:solidFill>
                  <a:srgbClr val="002060"/>
                </a:solidFill>
              </a:rPr>
              <a:t>			   </a:t>
            </a:r>
            <a:r>
              <a:rPr lang="it-IT" sz="2400" dirty="0">
                <a:solidFill>
                  <a:srgbClr val="002060"/>
                </a:solidFill>
              </a:rPr>
              <a:t>(politica commerciale comune,</a:t>
            </a:r>
          </a:p>
          <a:p>
            <a:r>
              <a:rPr lang="it-IT" sz="2400" dirty="0">
                <a:solidFill>
                  <a:srgbClr val="002060"/>
                </a:solidFill>
              </a:rPr>
              <a:t>sicurezza comune (PESC) 	          cooperazione con gli Stati terzi, </a:t>
            </a:r>
            <a:r>
              <a:rPr lang="it-IT" sz="2400" dirty="0" err="1">
                <a:solidFill>
                  <a:srgbClr val="002060"/>
                </a:solidFill>
              </a:rPr>
              <a:t>etc</a:t>
            </a:r>
            <a:r>
              <a:rPr lang="it-IT" sz="2400" dirty="0">
                <a:solidFill>
                  <a:srgbClr val="002060"/>
                </a:solidFill>
              </a:rPr>
              <a:t>)</a:t>
            </a:r>
            <a:endParaRPr lang="it-IT" sz="3200" dirty="0">
              <a:solidFill>
                <a:srgbClr val="002060"/>
              </a:solidFill>
            </a:endParaRPr>
          </a:p>
          <a:p>
            <a:r>
              <a:rPr lang="it-IT" sz="1600" i="1" dirty="0">
                <a:solidFill>
                  <a:schemeClr val="accent2"/>
                </a:solidFill>
              </a:rPr>
              <a:t>     (comprende)</a:t>
            </a:r>
            <a:endParaRPr lang="it-IT" sz="2400" i="1" dirty="0">
              <a:solidFill>
                <a:schemeClr val="accent2"/>
              </a:solidFill>
            </a:endParaRPr>
          </a:p>
          <a:p>
            <a:endParaRPr lang="it-IT" sz="2800" b="1" dirty="0">
              <a:solidFill>
                <a:srgbClr val="002060"/>
              </a:solidFill>
              <a:latin typeface="Calibri" charset="0"/>
            </a:endParaRPr>
          </a:p>
          <a:p>
            <a:endParaRPr lang="it-IT" sz="2800" b="1" dirty="0">
              <a:solidFill>
                <a:srgbClr val="002060"/>
              </a:solidFill>
              <a:latin typeface="Calibri" charset="0"/>
            </a:endParaRPr>
          </a:p>
          <a:p>
            <a:endParaRPr lang="it-IT" sz="2800" b="1" dirty="0">
              <a:solidFill>
                <a:srgbClr val="002060"/>
              </a:solidFill>
              <a:latin typeface="Calibri" charset="0"/>
            </a:endParaRPr>
          </a:p>
          <a:p>
            <a:r>
              <a:rPr lang="it-IT" sz="2400" dirty="0">
                <a:solidFill>
                  <a:srgbClr val="002060"/>
                </a:solidFill>
              </a:rPr>
              <a:t>Politica di sicurezza e di difesa (PSDC)</a:t>
            </a:r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xmlns="" id="{B1F43967-2602-BC4A-BBF5-6EC1E24045E5}"/>
              </a:ext>
            </a:extLst>
          </p:cNvPr>
          <p:cNvCxnSpPr>
            <a:cxnSpLocks/>
          </p:cNvCxnSpPr>
          <p:nvPr/>
        </p:nvCxnSpPr>
        <p:spPr>
          <a:xfrm flipH="1">
            <a:off x="1043608" y="1196752"/>
            <a:ext cx="3240360" cy="1008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xmlns="" id="{A925D667-9F7B-0D42-A469-1660B3DB032A}"/>
              </a:ext>
            </a:extLst>
          </p:cNvPr>
          <p:cNvCxnSpPr>
            <a:cxnSpLocks/>
          </p:cNvCxnSpPr>
          <p:nvPr/>
        </p:nvCxnSpPr>
        <p:spPr>
          <a:xfrm>
            <a:off x="899957" y="3950114"/>
            <a:ext cx="0" cy="12135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07E2F43E-ACBA-BA48-AA03-7F3A4CCBBE3A}"/>
              </a:ext>
            </a:extLst>
          </p:cNvPr>
          <p:cNvSpPr txBox="1"/>
          <p:nvPr/>
        </p:nvSpPr>
        <p:spPr>
          <a:xfrm>
            <a:off x="6012160" y="6075248"/>
            <a:ext cx="3009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dirty="0">
                <a:solidFill>
                  <a:schemeClr val="bg1"/>
                </a:solidFill>
                <a:latin typeface="Book Antiqua" panose="02040602050305030304" pitchFamily="18" charset="0"/>
              </a:rPr>
              <a:t>Luca Paladini</a:t>
            </a:r>
          </a:p>
          <a:p>
            <a:pPr algn="r"/>
            <a:r>
              <a:rPr lang="it-IT" sz="1600" dirty="0" err="1">
                <a:solidFill>
                  <a:schemeClr val="bg1"/>
                </a:solidFill>
                <a:latin typeface="Book Antiqua" panose="02040602050305030304" pitchFamily="18" charset="0"/>
              </a:rPr>
              <a:t>paladini@unistrasi.it</a:t>
            </a:r>
            <a:endParaRPr lang="it-IT" sz="16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xmlns="" id="{F0C6446D-437B-FF4C-AE2A-9855B8A64665}"/>
              </a:ext>
            </a:extLst>
          </p:cNvPr>
          <p:cNvCxnSpPr>
            <a:cxnSpLocks/>
          </p:cNvCxnSpPr>
          <p:nvPr/>
        </p:nvCxnSpPr>
        <p:spPr>
          <a:xfrm>
            <a:off x="4716016" y="1196752"/>
            <a:ext cx="3235183" cy="1152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2697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-324544" y="5877272"/>
            <a:ext cx="9865096" cy="980728"/>
          </a:xfrm>
          <a:prstGeom prst="rect">
            <a:avLst/>
          </a:prstGeom>
          <a:solidFill>
            <a:srgbClr val="275F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877274"/>
            <a:ext cx="4767546" cy="980726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6012160" y="6075248"/>
            <a:ext cx="3009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>
                <a:solidFill>
                  <a:schemeClr val="bg1"/>
                </a:solidFill>
                <a:latin typeface="Book Antiqua" panose="02040602050305030304" pitchFamily="18" charset="0"/>
              </a:rPr>
              <a:t>Luca </a:t>
            </a:r>
            <a:r>
              <a:rPr lang="it-IT" sz="1600" dirty="0">
                <a:solidFill>
                  <a:schemeClr val="bg1"/>
                </a:solidFill>
                <a:latin typeface="Book Antiqua" panose="02040602050305030304" pitchFamily="18" charset="0"/>
              </a:rPr>
              <a:t>Paladini</a:t>
            </a:r>
          </a:p>
          <a:p>
            <a:pPr algn="r"/>
            <a:r>
              <a:rPr lang="it-IT" sz="1600" dirty="0" err="1">
                <a:solidFill>
                  <a:schemeClr val="bg1"/>
                </a:solidFill>
                <a:latin typeface="Book Antiqua" panose="02040602050305030304" pitchFamily="18" charset="0"/>
              </a:rPr>
              <a:t>paladini@unistrasi.it</a:t>
            </a:r>
            <a:endParaRPr lang="it-IT" sz="16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31" y="0"/>
            <a:ext cx="4180210" cy="5877272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55580" y="188640"/>
            <a:ext cx="856895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4000" b="1" dirty="0">
              <a:solidFill>
                <a:schemeClr val="accent1"/>
              </a:solidFill>
            </a:endParaRPr>
          </a:p>
          <a:p>
            <a:endParaRPr lang="it-IT" sz="4000" b="1" dirty="0">
              <a:solidFill>
                <a:schemeClr val="accent1"/>
              </a:solidFill>
            </a:endParaRPr>
          </a:p>
          <a:p>
            <a:endParaRPr lang="it-IT" sz="4000" b="1" dirty="0">
              <a:solidFill>
                <a:schemeClr val="accent1"/>
              </a:solidFill>
            </a:endParaRPr>
          </a:p>
          <a:p>
            <a:endParaRPr lang="it-IT" sz="4000" b="1" dirty="0">
              <a:solidFill>
                <a:schemeClr val="accent1"/>
              </a:solidFill>
            </a:endParaRPr>
          </a:p>
          <a:p>
            <a:endParaRPr lang="it-IT" sz="4000" b="1" dirty="0">
              <a:solidFill>
                <a:schemeClr val="accent1"/>
              </a:solidFill>
            </a:endParaRPr>
          </a:p>
          <a:p>
            <a:endParaRPr lang="it-IT" sz="4000" b="1" dirty="0">
              <a:solidFill>
                <a:schemeClr val="accent1"/>
              </a:solidFill>
            </a:endParaRPr>
          </a:p>
          <a:p>
            <a:endParaRPr lang="it-IT" sz="4000" b="1" dirty="0">
              <a:solidFill>
                <a:schemeClr val="accent1"/>
              </a:solidFill>
            </a:endParaRPr>
          </a:p>
          <a:p>
            <a:endParaRPr lang="it-IT" sz="4000" b="1" dirty="0">
              <a:solidFill>
                <a:schemeClr val="accent1"/>
              </a:solidFill>
            </a:endParaRPr>
          </a:p>
          <a:p>
            <a:endParaRPr lang="it-IT" sz="4000" b="1" dirty="0">
              <a:solidFill>
                <a:schemeClr val="accent1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15157" y="339413"/>
            <a:ext cx="891397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rgbClr val="002060"/>
                </a:solidFill>
              </a:rPr>
              <a:t>Azione esterna dell’UE: </a:t>
            </a:r>
          </a:p>
          <a:p>
            <a:pPr algn="ctr"/>
            <a:r>
              <a:rPr lang="it-IT" sz="3600" b="1" dirty="0">
                <a:solidFill>
                  <a:srgbClr val="002060"/>
                </a:solidFill>
              </a:rPr>
              <a:t>che tipi di competenze?</a:t>
            </a:r>
          </a:p>
          <a:p>
            <a:endParaRPr lang="it-IT" sz="2000" dirty="0">
              <a:solidFill>
                <a:srgbClr val="002060"/>
              </a:solidFill>
            </a:endParaRPr>
          </a:p>
          <a:p>
            <a:r>
              <a:rPr lang="it-IT" sz="3200" dirty="0">
                <a:solidFill>
                  <a:srgbClr val="002060"/>
                </a:solidFill>
              </a:rPr>
              <a:t>Azione esterna «di parte TFUE»:</a:t>
            </a:r>
          </a:p>
          <a:p>
            <a:pPr marL="1257300" lvl="2" indent="-342900">
              <a:buFont typeface="Arial" charset="0"/>
              <a:buChar char="•"/>
            </a:pPr>
            <a:r>
              <a:rPr lang="it-IT" sz="3200" dirty="0">
                <a:solidFill>
                  <a:srgbClr val="002060"/>
                </a:solidFill>
              </a:rPr>
              <a:t>Competenze esclusive e concorrenti</a:t>
            </a:r>
          </a:p>
          <a:p>
            <a:pPr marL="1257300" lvl="2" indent="-342900">
              <a:buFont typeface="Arial" charset="0"/>
              <a:buChar char="•"/>
            </a:pPr>
            <a:r>
              <a:rPr lang="it-IT" sz="3200" dirty="0">
                <a:solidFill>
                  <a:srgbClr val="002060"/>
                </a:solidFill>
              </a:rPr>
              <a:t>[</a:t>
            </a:r>
            <a:r>
              <a:rPr lang="it-IT" sz="3200" dirty="0">
                <a:solidFill>
                  <a:schemeClr val="accent2"/>
                </a:solidFill>
              </a:rPr>
              <a:t>nessuna</a:t>
            </a:r>
            <a:r>
              <a:rPr lang="it-IT" sz="3200" dirty="0">
                <a:solidFill>
                  <a:srgbClr val="002060"/>
                </a:solidFill>
              </a:rPr>
              <a:t> competenza di coordinamento e sostegno dell’azione degli Stati membri]</a:t>
            </a:r>
          </a:p>
          <a:p>
            <a:endParaRPr lang="it-IT" sz="2000" dirty="0">
              <a:solidFill>
                <a:srgbClr val="002060"/>
              </a:solidFill>
            </a:endParaRPr>
          </a:p>
          <a:p>
            <a:r>
              <a:rPr lang="it-IT" sz="3200" dirty="0">
                <a:solidFill>
                  <a:srgbClr val="002060"/>
                </a:solidFill>
              </a:rPr>
              <a:t>Azione esterna «di parte TUE»:</a:t>
            </a:r>
            <a:endParaRPr lang="it-IT" sz="3200" b="1" dirty="0">
              <a:solidFill>
                <a:srgbClr val="002060"/>
              </a:solidFill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it-IT" sz="3200" dirty="0">
                <a:solidFill>
                  <a:srgbClr val="002060"/>
                </a:solidFill>
              </a:rPr>
              <a:t>PESC/PSDC: competenza </a:t>
            </a:r>
            <a:r>
              <a:rPr lang="it-IT" sz="3200" i="1" dirty="0">
                <a:solidFill>
                  <a:srgbClr val="002060"/>
                </a:solidFill>
                <a:sym typeface="Wingdings"/>
              </a:rPr>
              <a:t>sui generis</a:t>
            </a:r>
            <a:r>
              <a:rPr lang="it-IT" sz="3200" dirty="0">
                <a:solidFill>
                  <a:srgbClr val="002060"/>
                </a:solidFill>
              </a:rPr>
              <a:t>, soggetta a regole specifiche</a:t>
            </a:r>
            <a:endParaRPr lang="it-IT" sz="32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704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ella 11">
            <a:extLst>
              <a:ext uri="{FF2B5EF4-FFF2-40B4-BE49-F238E27FC236}">
                <a16:creationId xmlns:a16="http://schemas.microsoft.com/office/drawing/2014/main" xmlns="" id="{C527F715-72AE-774C-8375-747A0BBAFF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7076405"/>
              </p:ext>
            </p:extLst>
          </p:nvPr>
        </p:nvGraphicFramePr>
        <p:xfrm>
          <a:off x="269993" y="756030"/>
          <a:ext cx="8644415" cy="47548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8644415">
                  <a:extLst>
                    <a:ext uri="{9D8B030D-6E8A-4147-A177-3AD203B41FA5}">
                      <a16:colId xmlns:a16="http://schemas.microsoft.com/office/drawing/2014/main" xmlns="" val="1974694691"/>
                    </a:ext>
                  </a:extLst>
                </a:gridCol>
              </a:tblGrid>
              <a:tr h="637818">
                <a:tc>
                  <a:txBody>
                    <a:bodyPr/>
                    <a:lstStyle/>
                    <a:p>
                      <a:pPr marL="379095" marR="70802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it-IT" sz="2400" dirty="0">
                          <a:solidFill>
                            <a:srgbClr val="FFFF00"/>
                          </a:solidFill>
                          <a:effectLst/>
                        </a:rPr>
                        <a:t>Trattato di Lisbona </a:t>
                      </a:r>
                    </a:p>
                    <a:p>
                      <a:pPr marL="379095" marR="70802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it-IT" sz="2400" dirty="0">
                          <a:solidFill>
                            <a:srgbClr val="FFFF00"/>
                          </a:solidFill>
                          <a:effectLst/>
                        </a:rPr>
                        <a:t>art. 42, commi 1 e 2, TUE</a:t>
                      </a:r>
                      <a:endParaRPr lang="it-IT" sz="1800" dirty="0">
                        <a:solidFill>
                          <a:srgbClr val="FFFF00"/>
                        </a:solidFill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472037579"/>
                  </a:ext>
                </a:extLst>
              </a:tr>
              <a:tr h="1436389">
                <a:tc>
                  <a:txBody>
                    <a:bodyPr/>
                    <a:lstStyle/>
                    <a:p>
                      <a:pPr marL="138113" indent="0" algn="just">
                        <a:tabLst/>
                      </a:pPr>
                      <a:r>
                        <a:rPr lang="it-IT" sz="2400" b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La politica di sicurezza e di difesa comune costituisce parte integrante della politica estera e di sicurezza comune. Essa assicura che l'Unione disponga di una capacità operativa ricorrendo a mezzi civili e militari. </a:t>
                      </a:r>
                      <a:r>
                        <a:rPr lang="it-IT" sz="24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L'Unione può avvalersi di tali mezzi in missioni al suo esterno per garantire il mantenimento della pace, la prevenzione dei conflitti e il rafforzamento della sicurezza internazio­nale, </a:t>
                      </a:r>
                      <a:r>
                        <a:rPr lang="it-IT" sz="2400" b="1" i="0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conformemente</a:t>
                      </a:r>
                      <a:r>
                        <a:rPr lang="it-IT" sz="24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ai principi della Carta delle Nazioni Unite. </a:t>
                      </a:r>
                      <a:r>
                        <a:rPr lang="it-IT" sz="2400" b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L'esecuzione di tali compiti si basa sulle capacità fornite dagli Stati membri. </a:t>
                      </a:r>
                    </a:p>
                    <a:p>
                      <a:pPr marL="138113" indent="0" algn="just">
                        <a:tabLst/>
                      </a:pPr>
                      <a:r>
                        <a:rPr lang="it-IT" sz="2400" b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La politica di sicurezza e di difesa comune comprende la </a:t>
                      </a:r>
                      <a:r>
                        <a:rPr lang="it-IT" sz="24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graduale definizione di una politica di difesa comune </a:t>
                      </a:r>
                      <a:r>
                        <a:rPr lang="it-IT" sz="2400" b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dell'Unione. …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92847830"/>
                  </a:ext>
                </a:extLst>
              </a:tr>
            </a:tbl>
          </a:graphicData>
        </a:graphic>
      </p:graphicFrame>
      <p:sp>
        <p:nvSpPr>
          <p:cNvPr id="2" name="Rettangolo 1"/>
          <p:cNvSpPr/>
          <p:nvPr/>
        </p:nvSpPr>
        <p:spPr>
          <a:xfrm>
            <a:off x="-324544" y="5877272"/>
            <a:ext cx="9865096" cy="980728"/>
          </a:xfrm>
          <a:prstGeom prst="rect">
            <a:avLst/>
          </a:prstGeom>
          <a:solidFill>
            <a:srgbClr val="275F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877274"/>
            <a:ext cx="4767546" cy="980726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6012160" y="6075248"/>
            <a:ext cx="3009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>
                <a:solidFill>
                  <a:schemeClr val="bg1"/>
                </a:solidFill>
                <a:latin typeface="Book Antiqua" panose="02040602050305030304" pitchFamily="18" charset="0"/>
              </a:rPr>
              <a:t>Luca </a:t>
            </a:r>
            <a:r>
              <a:rPr lang="it-IT" sz="1600" dirty="0">
                <a:solidFill>
                  <a:schemeClr val="bg1"/>
                </a:solidFill>
                <a:latin typeface="Book Antiqua" panose="02040602050305030304" pitchFamily="18" charset="0"/>
              </a:rPr>
              <a:t>Paladini</a:t>
            </a:r>
          </a:p>
          <a:p>
            <a:pPr algn="r"/>
            <a:r>
              <a:rPr lang="it-IT" sz="1600" dirty="0" err="1">
                <a:solidFill>
                  <a:schemeClr val="bg1"/>
                </a:solidFill>
                <a:latin typeface="Book Antiqua" panose="02040602050305030304" pitchFamily="18" charset="0"/>
              </a:rPr>
              <a:t>paladini@unistrasi.it</a:t>
            </a:r>
            <a:endParaRPr lang="it-IT" sz="16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31" y="24515"/>
            <a:ext cx="4180210" cy="5877272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269993" y="221739"/>
            <a:ext cx="8697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2060"/>
                </a:solidFill>
              </a:rPr>
              <a:t>L’art. 42 TUE: la norma di riferimento della PSDC</a:t>
            </a:r>
          </a:p>
        </p:txBody>
      </p:sp>
    </p:spTree>
    <p:extLst>
      <p:ext uri="{BB962C8B-B14F-4D97-AF65-F5344CB8AC3E}">
        <p14:creationId xmlns:p14="http://schemas.microsoft.com/office/powerpoint/2010/main" val="3619977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-324544" y="5877272"/>
            <a:ext cx="9865096" cy="980728"/>
          </a:xfrm>
          <a:prstGeom prst="rect">
            <a:avLst/>
          </a:prstGeom>
          <a:solidFill>
            <a:srgbClr val="275F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877274"/>
            <a:ext cx="4767546" cy="980726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31" y="0"/>
            <a:ext cx="4180210" cy="5877272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179512" y="168647"/>
            <a:ext cx="8784976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solidFill>
                  <a:srgbClr val="002060"/>
                </a:solidFill>
                <a:latin typeface="Calibri" charset="0"/>
              </a:rPr>
              <a:t>Politica di </a:t>
            </a:r>
            <a:r>
              <a:rPr lang="it-IT" sz="2800" b="1" dirty="0">
                <a:solidFill>
                  <a:schemeClr val="accent2"/>
                </a:solidFill>
                <a:latin typeface="Calibri" charset="0"/>
              </a:rPr>
              <a:t>sicurezza</a:t>
            </a:r>
            <a:r>
              <a:rPr lang="it-IT" sz="2800" b="1" dirty="0">
                <a:solidFill>
                  <a:srgbClr val="002060"/>
                </a:solidFill>
                <a:latin typeface="Calibri" charset="0"/>
              </a:rPr>
              <a:t> e di </a:t>
            </a:r>
            <a:r>
              <a:rPr lang="it-IT" sz="2800" b="1" dirty="0">
                <a:solidFill>
                  <a:schemeClr val="tx2"/>
                </a:solidFill>
                <a:latin typeface="Calibri" charset="0"/>
              </a:rPr>
              <a:t>difesa</a:t>
            </a:r>
            <a:endParaRPr lang="it-IT" sz="2800" b="1" dirty="0">
              <a:solidFill>
                <a:schemeClr val="tx2"/>
              </a:solidFill>
            </a:endParaRPr>
          </a:p>
          <a:p>
            <a:endParaRPr lang="it-IT" dirty="0">
              <a:solidFill>
                <a:srgbClr val="002060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rgbClr val="002060"/>
                </a:solidFill>
              </a:rPr>
              <a:t>componente </a:t>
            </a:r>
            <a:r>
              <a:rPr lang="it-IT" sz="2800" b="1" dirty="0">
                <a:solidFill>
                  <a:schemeClr val="accent2"/>
                </a:solidFill>
                <a:latin typeface="Calibri" charset="0"/>
              </a:rPr>
              <a:t>sicurezza</a:t>
            </a:r>
            <a:r>
              <a:rPr lang="it-IT" sz="2800" dirty="0">
                <a:solidFill>
                  <a:srgbClr val="002060"/>
                </a:solidFill>
              </a:rPr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800" b="1" dirty="0">
                <a:solidFill>
                  <a:schemeClr val="accent2"/>
                </a:solidFill>
                <a:latin typeface="Calibri" charset="0"/>
              </a:rPr>
              <a:t>sicurezza</a:t>
            </a:r>
            <a:r>
              <a:rPr lang="it-IT" sz="2800" dirty="0">
                <a:solidFill>
                  <a:srgbClr val="002060"/>
                </a:solidFill>
              </a:rPr>
              <a:t> </a:t>
            </a:r>
            <a:r>
              <a:rPr lang="it-IT" sz="2800" dirty="0">
                <a:solidFill>
                  <a:srgbClr val="002060"/>
                </a:solidFill>
                <a:latin typeface="Calibri" charset="0"/>
              </a:rPr>
              <a:t>esterna</a:t>
            </a:r>
            <a:r>
              <a:rPr lang="it-IT" sz="2800" dirty="0">
                <a:solidFill>
                  <a:srgbClr val="002060"/>
                </a:solidFill>
              </a:rPr>
              <a:t>: missioni di pace in scenari critici vicini all’UE e oltre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800" b="1" dirty="0">
                <a:solidFill>
                  <a:schemeClr val="accent2"/>
                </a:solidFill>
                <a:latin typeface="Calibri" charset="0"/>
              </a:rPr>
              <a:t>sicurezza</a:t>
            </a:r>
            <a:r>
              <a:rPr lang="it-IT" sz="2800" b="1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it-IT" sz="2800" dirty="0">
                <a:solidFill>
                  <a:srgbClr val="002060"/>
                </a:solidFill>
                <a:latin typeface="Calibri" charset="0"/>
              </a:rPr>
              <a:t>interna</a:t>
            </a:r>
            <a:r>
              <a:rPr lang="it-IT" sz="2800" dirty="0">
                <a:solidFill>
                  <a:srgbClr val="002060"/>
                </a:solidFill>
              </a:rPr>
              <a:t>: es., </a:t>
            </a:r>
            <a:r>
              <a:rPr lang="it-IT" sz="2800" b="1" dirty="0">
                <a:solidFill>
                  <a:srgbClr val="002060"/>
                </a:solidFill>
              </a:rPr>
              <a:t>art. 222 TFUE (cd. clausola di solidarietà) </a:t>
            </a:r>
            <a:r>
              <a:rPr lang="it-IT" sz="2800" dirty="0">
                <a:solidFill>
                  <a:srgbClr val="002060"/>
                </a:solidFill>
              </a:rPr>
              <a:t>e attacchi terroristici o calamità natural</a:t>
            </a:r>
            <a:r>
              <a:rPr lang="it-IT" sz="2800" b="1" dirty="0">
                <a:solidFill>
                  <a:srgbClr val="002060"/>
                </a:solidFill>
              </a:rPr>
              <a:t>i</a:t>
            </a:r>
          </a:p>
          <a:p>
            <a:pPr lvl="0"/>
            <a:endParaRPr lang="it-IT" sz="280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rgbClr val="002060"/>
                </a:solidFill>
              </a:rPr>
              <a:t>componente </a:t>
            </a:r>
            <a:r>
              <a:rPr lang="it-IT" sz="2800" b="1" dirty="0">
                <a:solidFill>
                  <a:schemeClr val="tx2"/>
                </a:solidFill>
                <a:latin typeface="Calibri" charset="0"/>
              </a:rPr>
              <a:t>difesa</a:t>
            </a:r>
            <a:r>
              <a:rPr lang="it-IT" sz="2800" dirty="0">
                <a:solidFill>
                  <a:srgbClr val="002060"/>
                </a:solidFill>
              </a:rPr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rgbClr val="002060"/>
                </a:solidFill>
              </a:rPr>
              <a:t>graduale definizione di una politica di </a:t>
            </a:r>
            <a:r>
              <a:rPr lang="it-IT" sz="2800" b="1" dirty="0">
                <a:solidFill>
                  <a:schemeClr val="tx2"/>
                </a:solidFill>
                <a:latin typeface="Calibri" charset="0"/>
              </a:rPr>
              <a:t>difesa comune </a:t>
            </a:r>
            <a:r>
              <a:rPr lang="it-IT" sz="2800" dirty="0">
                <a:solidFill>
                  <a:srgbClr val="002060"/>
                </a:solidFill>
              </a:rPr>
              <a:t>e prospettiva di una </a:t>
            </a:r>
            <a:r>
              <a:rPr lang="it-IT" sz="2800" b="1" dirty="0">
                <a:solidFill>
                  <a:schemeClr val="tx2"/>
                </a:solidFill>
                <a:latin typeface="Calibri" charset="0"/>
              </a:rPr>
              <a:t>difesa unica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rgbClr val="002060"/>
                </a:solidFill>
              </a:rPr>
              <a:t>sviluppo di progetti in materia di difesa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rgbClr val="002060"/>
                </a:solidFill>
              </a:rPr>
              <a:t>dei suoi esiti beneficia la componente </a:t>
            </a:r>
            <a:r>
              <a:rPr lang="it-IT" sz="2800" b="1" dirty="0">
                <a:solidFill>
                  <a:schemeClr val="accent2"/>
                </a:solidFill>
                <a:latin typeface="Calibri" charset="0"/>
              </a:rPr>
              <a:t>sicurezza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7693830C-BBE0-C647-B65A-76D60AA93976}"/>
              </a:ext>
            </a:extLst>
          </p:cNvPr>
          <p:cNvSpPr txBox="1"/>
          <p:nvPr/>
        </p:nvSpPr>
        <p:spPr>
          <a:xfrm>
            <a:off x="6012160" y="6075248"/>
            <a:ext cx="3009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dirty="0">
                <a:solidFill>
                  <a:schemeClr val="bg1"/>
                </a:solidFill>
                <a:latin typeface="Book Antiqua" panose="02040602050305030304" pitchFamily="18" charset="0"/>
              </a:rPr>
              <a:t>Luca Paladini</a:t>
            </a:r>
          </a:p>
          <a:p>
            <a:pPr algn="r"/>
            <a:r>
              <a:rPr lang="it-IT" sz="1600" dirty="0" err="1">
                <a:solidFill>
                  <a:schemeClr val="bg1"/>
                </a:solidFill>
                <a:latin typeface="Book Antiqua" panose="02040602050305030304" pitchFamily="18" charset="0"/>
              </a:rPr>
              <a:t>paladini@unistrasi.it</a:t>
            </a:r>
            <a:endParaRPr lang="it-IT" sz="16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5465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506</TotalTime>
  <Words>1156</Words>
  <Application>Microsoft Office PowerPoint</Application>
  <PresentationFormat>Presentazione su schermo (4:3)</PresentationFormat>
  <Paragraphs>228</Paragraphs>
  <Slides>28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37" baseType="lpstr">
      <vt:lpstr>SimSun</vt:lpstr>
      <vt:lpstr>Arial</vt:lpstr>
      <vt:lpstr>Book Antiqua</vt:lpstr>
      <vt:lpstr>Calibri</vt:lpstr>
      <vt:lpstr>Calibri Light</vt:lpstr>
      <vt:lpstr>Carlito</vt:lpstr>
      <vt:lpstr>Mangal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Francesco Scaletta</dc:creator>
  <cp:lastModifiedBy>Raffaella Scordino</cp:lastModifiedBy>
  <cp:revision>31</cp:revision>
  <dcterms:created xsi:type="dcterms:W3CDTF">2021-02-05T10:07:26Z</dcterms:created>
  <dcterms:modified xsi:type="dcterms:W3CDTF">2021-05-05T13:40:54Z</dcterms:modified>
</cp:coreProperties>
</file>