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9"/>
  </p:notesMasterIdLst>
  <p:sldIdLst>
    <p:sldId id="786" r:id="rId2"/>
    <p:sldId id="890" r:id="rId3"/>
    <p:sldId id="891" r:id="rId4"/>
    <p:sldId id="892" r:id="rId5"/>
    <p:sldId id="893" r:id="rId6"/>
    <p:sldId id="894" r:id="rId7"/>
    <p:sldId id="895" r:id="rId8"/>
    <p:sldId id="896" r:id="rId9"/>
    <p:sldId id="897" r:id="rId10"/>
    <p:sldId id="898" r:id="rId11"/>
    <p:sldId id="899" r:id="rId12"/>
    <p:sldId id="900" r:id="rId13"/>
    <p:sldId id="901" r:id="rId14"/>
    <p:sldId id="902" r:id="rId15"/>
    <p:sldId id="903" r:id="rId16"/>
    <p:sldId id="904" r:id="rId17"/>
    <p:sldId id="905" r:id="rId18"/>
    <p:sldId id="906" r:id="rId19"/>
    <p:sldId id="907" r:id="rId20"/>
    <p:sldId id="908" r:id="rId21"/>
    <p:sldId id="909" r:id="rId22"/>
    <p:sldId id="910" r:id="rId23"/>
    <p:sldId id="911" r:id="rId24"/>
    <p:sldId id="912" r:id="rId25"/>
    <p:sldId id="913" r:id="rId26"/>
    <p:sldId id="914" r:id="rId27"/>
    <p:sldId id="915" r:id="rId28"/>
    <p:sldId id="916" r:id="rId29"/>
    <p:sldId id="917" r:id="rId30"/>
    <p:sldId id="918" r:id="rId31"/>
    <p:sldId id="919" r:id="rId32"/>
    <p:sldId id="920" r:id="rId33"/>
    <p:sldId id="929" r:id="rId34"/>
    <p:sldId id="930" r:id="rId35"/>
    <p:sldId id="931" r:id="rId36"/>
    <p:sldId id="932" r:id="rId37"/>
    <p:sldId id="933" r:id="rId38"/>
  </p:sldIdLst>
  <p:sldSz cx="9144000" cy="6858000" type="screen4x3"/>
  <p:notesSz cx="6858000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CC"/>
    <a:srgbClr val="0066FF"/>
    <a:srgbClr val="3333CC"/>
    <a:srgbClr val="333399"/>
    <a:srgbClr val="EAEAEA"/>
    <a:srgbClr val="FFFF66"/>
    <a:srgbClr val="FFCC66"/>
    <a:srgbClr val="CC0000"/>
    <a:srgbClr val="D6D9C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9309" autoAdjust="0"/>
    <p:restoredTop sz="99824" autoAdjust="0"/>
  </p:normalViewPr>
  <p:slideViewPr>
    <p:cSldViewPr>
      <p:cViewPr varScale="1">
        <p:scale>
          <a:sx n="88" d="100"/>
          <a:sy n="88" d="100"/>
        </p:scale>
        <p:origin x="-11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245" y="-96"/>
      </p:cViewPr>
      <p:guideLst>
        <p:guide orient="horz" pos="3126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4875"/>
            <a:ext cx="54864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34DDAFD-6C8E-435C-94C7-A1BC3E5B00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79185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91BBF1-0899-47B5-A0A3-F0DC06538B24}" type="slidenum">
              <a:rPr lang="it-IT" smtClean="0">
                <a:cs typeface="Arial" pitchFamily="34" charset="0"/>
              </a:rPr>
              <a:pPr/>
              <a:t>1</a:t>
            </a:fld>
            <a:endParaRPr lang="it-IT">
              <a:cs typeface="Arial" pitchFamily="34" charset="0"/>
            </a:endParaRPr>
          </a:p>
        </p:txBody>
      </p:sp>
      <p:sp>
        <p:nvSpPr>
          <p:cNvPr id="189443" name="Text Box 1"/>
          <p:cNvSpPr txBox="1">
            <a:spLocks noChangeArrowheads="1"/>
          </p:cNvSpPr>
          <p:nvPr/>
        </p:nvSpPr>
        <p:spPr bwMode="auto">
          <a:xfrm>
            <a:off x="3885288" y="9428390"/>
            <a:ext cx="2967883" cy="49186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815" tIns="47224" rIns="90815" bIns="47224" anchor="b"/>
          <a:lstStyle/>
          <a:p>
            <a:pPr algn="r">
              <a:tabLst>
                <a:tab pos="0" algn="l"/>
                <a:tab pos="451728" algn="l"/>
                <a:tab pos="905059" algn="l"/>
                <a:tab pos="1358389" algn="l"/>
                <a:tab pos="1811719" algn="l"/>
                <a:tab pos="2265049" algn="l"/>
                <a:tab pos="2718380" algn="l"/>
                <a:tab pos="3171710" algn="l"/>
                <a:tab pos="3625041" algn="l"/>
                <a:tab pos="4078371" algn="l"/>
                <a:tab pos="4531701" algn="l"/>
                <a:tab pos="4985031" algn="l"/>
                <a:tab pos="5438362" algn="l"/>
                <a:tab pos="5891691" algn="l"/>
                <a:tab pos="6345022" algn="l"/>
                <a:tab pos="6798352" algn="l"/>
                <a:tab pos="7251682" algn="l"/>
                <a:tab pos="7705013" algn="l"/>
                <a:tab pos="8158344" algn="l"/>
                <a:tab pos="8611673" algn="l"/>
                <a:tab pos="9065004" algn="l"/>
              </a:tabLst>
            </a:pPr>
            <a:fld id="{206420CC-B58B-40E4-ACA4-4BD767055B24}" type="slidenum">
              <a:rPr lang="it-IT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pPr algn="r">
                <a:tabLst>
                  <a:tab pos="0" algn="l"/>
                  <a:tab pos="451728" algn="l"/>
                  <a:tab pos="905059" algn="l"/>
                  <a:tab pos="1358389" algn="l"/>
                  <a:tab pos="1811719" algn="l"/>
                  <a:tab pos="2265049" algn="l"/>
                  <a:tab pos="2718380" algn="l"/>
                  <a:tab pos="3171710" algn="l"/>
                  <a:tab pos="3625041" algn="l"/>
                  <a:tab pos="4078371" algn="l"/>
                  <a:tab pos="4531701" algn="l"/>
                  <a:tab pos="4985031" algn="l"/>
                  <a:tab pos="5438362" algn="l"/>
                  <a:tab pos="5891691" algn="l"/>
                  <a:tab pos="6345022" algn="l"/>
                  <a:tab pos="6798352" algn="l"/>
                  <a:tab pos="7251682" algn="l"/>
                  <a:tab pos="7705013" algn="l"/>
                  <a:tab pos="8158344" algn="l"/>
                  <a:tab pos="8611673" algn="l"/>
                  <a:tab pos="9065004" algn="l"/>
                </a:tabLst>
              </a:pPr>
              <a:t>1</a:t>
            </a:fld>
            <a:endParaRPr lang="it-IT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89444" name="Text Box 2"/>
          <p:cNvSpPr txBox="1">
            <a:spLocks noChangeArrowheads="1"/>
          </p:cNvSpPr>
          <p:nvPr/>
        </p:nvSpPr>
        <p:spPr bwMode="auto">
          <a:xfrm>
            <a:off x="1142732" y="744180"/>
            <a:ext cx="4574146" cy="372248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268" tIns="46134" rIns="92268" bIns="46134" anchor="ctr"/>
          <a:lstStyle/>
          <a:p>
            <a:endParaRPr lang="it-IT"/>
          </a:p>
        </p:txBody>
      </p:sp>
      <p:sp>
        <p:nvSpPr>
          <p:cNvPr id="189445" name="Rectangle 3"/>
          <p:cNvSpPr>
            <a:spLocks noGrp="1" noChangeArrowheads="1"/>
          </p:cNvSpPr>
          <p:nvPr>
            <p:ph type="body"/>
          </p:nvPr>
        </p:nvSpPr>
        <p:spPr>
          <a:xfrm>
            <a:off x="685639" y="4715793"/>
            <a:ext cx="5485112" cy="4564082"/>
          </a:xfrm>
          <a:noFill/>
          <a:ln/>
        </p:spPr>
        <p:txBody>
          <a:bodyPr wrap="none" anchor="ctr"/>
          <a:lstStyle/>
          <a:p>
            <a:endParaRPr lang="it-IT"/>
          </a:p>
        </p:txBody>
      </p:sp>
      <p:sp>
        <p:nvSpPr>
          <p:cNvPr id="189446" name="Text Box 4"/>
          <p:cNvSpPr txBox="1">
            <a:spLocks noChangeArrowheads="1"/>
          </p:cNvSpPr>
          <p:nvPr/>
        </p:nvSpPr>
        <p:spPr bwMode="auto">
          <a:xfrm>
            <a:off x="3885288" y="9428390"/>
            <a:ext cx="2972712" cy="49665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815" tIns="47224" rIns="90815" bIns="47224" anchor="b"/>
          <a:lstStyle/>
          <a:p>
            <a:pPr algn="r">
              <a:tabLst>
                <a:tab pos="0" algn="l"/>
                <a:tab pos="451728" algn="l"/>
                <a:tab pos="905059" algn="l"/>
                <a:tab pos="1358389" algn="l"/>
                <a:tab pos="1811719" algn="l"/>
                <a:tab pos="2265049" algn="l"/>
                <a:tab pos="2718380" algn="l"/>
                <a:tab pos="3171710" algn="l"/>
                <a:tab pos="3625041" algn="l"/>
                <a:tab pos="4078371" algn="l"/>
                <a:tab pos="4531701" algn="l"/>
                <a:tab pos="4985031" algn="l"/>
                <a:tab pos="5438362" algn="l"/>
                <a:tab pos="5891691" algn="l"/>
                <a:tab pos="6345022" algn="l"/>
                <a:tab pos="6798352" algn="l"/>
                <a:tab pos="7251682" algn="l"/>
                <a:tab pos="7705013" algn="l"/>
                <a:tab pos="8158344" algn="l"/>
                <a:tab pos="8611673" algn="l"/>
                <a:tab pos="9065004" algn="l"/>
              </a:tabLst>
            </a:pPr>
            <a:fld id="{3A76991C-71AF-45F0-AE32-306A6ABEDAF3}" type="slidenum">
              <a:rPr lang="en-US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451728" algn="l"/>
                  <a:tab pos="905059" algn="l"/>
                  <a:tab pos="1358389" algn="l"/>
                  <a:tab pos="1811719" algn="l"/>
                  <a:tab pos="2265049" algn="l"/>
                  <a:tab pos="2718380" algn="l"/>
                  <a:tab pos="3171710" algn="l"/>
                  <a:tab pos="3625041" algn="l"/>
                  <a:tab pos="4078371" algn="l"/>
                  <a:tab pos="4531701" algn="l"/>
                  <a:tab pos="4985031" algn="l"/>
                  <a:tab pos="5438362" algn="l"/>
                  <a:tab pos="5891691" algn="l"/>
                  <a:tab pos="6345022" algn="l"/>
                  <a:tab pos="6798352" algn="l"/>
                  <a:tab pos="7251682" algn="l"/>
                  <a:tab pos="7705013" algn="l"/>
                  <a:tab pos="8158344" algn="l"/>
                  <a:tab pos="8611673" algn="l"/>
                  <a:tab pos="9065004" algn="l"/>
                </a:tabLst>
              </a:pPr>
              <a:t>1</a:t>
            </a:fld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554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F598CED-4CB5-44AB-9550-213232F414FE}" type="slidenum">
              <a:rPr lang="it-IT" altLang="it-IT" sz="1200" smtClean="0"/>
              <a:pPr/>
              <a:t>2</a:t>
            </a:fld>
            <a:endParaRPr lang="it-IT" altLang="it-IT" sz="1200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6249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E205175-C838-4498-895A-5E6278DB18A9}" type="slidenum">
              <a:rPr lang="it-IT" altLang="it-IT" sz="1200" smtClean="0"/>
              <a:pPr/>
              <a:t>28</a:t>
            </a:fld>
            <a:endParaRPr lang="it-IT" altLang="it-IT" sz="1200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7788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AEE5DA5-40C3-4DBB-8E51-2DC50CDFD3E6}" type="slidenum">
              <a:rPr lang="it-IT" altLang="it-IT" sz="1200" b="0" i="0"/>
              <a:pPr algn="r" eaLnBrk="1" hangingPunct="1"/>
              <a:t>37</a:t>
            </a:fld>
            <a:endParaRPr lang="it-IT" altLang="it-IT" sz="1200" b="0" i="0"/>
          </a:p>
        </p:txBody>
      </p:sp>
    </p:spTree>
    <p:extLst>
      <p:ext uri="{BB962C8B-B14F-4D97-AF65-F5344CB8AC3E}">
        <p14:creationId xmlns="" xmlns:p14="http://schemas.microsoft.com/office/powerpoint/2010/main" val="4215482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9401B92-E4BA-471C-8D80-8B576006C1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8EA9934-59B3-4F29-8DF2-FFB7912390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C3D8E85-FD41-47EF-8B42-6BC27E58E94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B3108C5-7934-426C-BB12-5076A9AA07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/>
          <a:lstStyle>
            <a:lvl1pPr>
              <a:defRPr sz="3200" b="1">
                <a:solidFill>
                  <a:srgbClr val="FF0000"/>
                </a:solidFill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>
            <a:lvl1pPr algn="just">
              <a:defRPr sz="2400"/>
            </a:lvl1pPr>
            <a:lvl2pPr algn="just">
              <a:defRPr sz="2000"/>
            </a:lvl2pPr>
            <a:lvl3pPr algn="just">
              <a:defRPr sz="1800"/>
            </a:lvl3pPr>
            <a:lvl4pPr algn="just">
              <a:defRPr/>
            </a:lvl4pPr>
            <a:lvl5pPr algn="just">
              <a:defRPr/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10BEF9C-E8AA-4320-831E-DA3F969F0A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99E5C10-DF0C-4D43-A82D-91715331A7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10C3D6B-B2BE-40F6-93FA-540A2EF443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04A3937-76AD-4565-BC01-6D579F6356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C26F44F-9379-481D-B60E-D1932F666C2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E44A29D-A808-4134-AE18-98D4CFE76A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A478A38-0CC8-4023-9053-C551D0A495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9EF356F-6C0C-4A11-AA11-C4E7FCA7F3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8BCA828-E31F-4DAB-BF76-C915851720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  <p:sldLayoutId id="214748441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sergiovasarri@hot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85720" y="2092766"/>
            <a:ext cx="8462744" cy="20794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4000" b="1" u="sng" dirty="0" smtClean="0"/>
              <a:t>Aiuti di Stato per realizzare infrastrutture e SIEG</a:t>
            </a:r>
            <a:endParaRPr lang="it-IT" sz="4000" b="1" dirty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900113" y="5516563"/>
            <a:ext cx="7335837" cy="50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numCol="1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400" b="1" i="1" dirty="0" smtClean="0">
                <a:latin typeface="Calibri" pitchFamily="34" charset="0"/>
              </a:rPr>
              <a:t>8-11 giugno 2020</a:t>
            </a:r>
            <a:endParaRPr lang="it-IT" sz="2400" b="1" i="1" dirty="0">
              <a:latin typeface="Calibri" pitchFamily="34" charset="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030D3EF-0F0D-4AF5-B079-447ACF97BBC9}" type="slidenum">
              <a:rPr lang="it-IT" sz="1200">
                <a:solidFill>
                  <a:srgbClr val="898989"/>
                </a:solidFill>
                <a:latin typeface="Calibri" pitchFamily="34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it-IT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27649" name="Group 1"/>
          <p:cNvGrpSpPr>
            <a:grpSpLocks/>
          </p:cNvGrpSpPr>
          <p:nvPr/>
        </p:nvGrpSpPr>
        <p:grpSpPr bwMode="auto">
          <a:xfrm>
            <a:off x="179512" y="127520"/>
            <a:ext cx="4283968" cy="1988840"/>
            <a:chOff x="0" y="0"/>
            <a:chExt cx="5424" cy="2050"/>
          </a:xfrm>
        </p:grpSpPr>
        <p:pic>
          <p:nvPicPr>
            <p:cNvPr id="2765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5424" cy="2050"/>
            </a:xfrm>
            <a:prstGeom prst="rect">
              <a:avLst/>
            </a:prstGeom>
            <a:noFill/>
          </p:spPr>
        </p:pic>
        <p:pic>
          <p:nvPicPr>
            <p:cNvPr id="276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69" y="0"/>
              <a:ext cx="684" cy="770"/>
            </a:xfrm>
            <a:prstGeom prst="rect">
              <a:avLst/>
            </a:prstGeom>
            <a:noFill/>
          </p:spPr>
        </p:pic>
        <p:sp>
          <p:nvSpPr>
            <p:cNvPr id="27650" name="Text Box 2"/>
            <p:cNvSpPr txBox="1">
              <a:spLocks noChangeArrowheads="1"/>
            </p:cNvSpPr>
            <p:nvPr/>
          </p:nvSpPr>
          <p:spPr bwMode="auto">
            <a:xfrm>
              <a:off x="0" y="850"/>
              <a:ext cx="5229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600" b="0" i="1" u="none" strike="noStrike" cap="none" normalizeH="0" baseline="0" dirty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Regione Calabria</a:t>
              </a:r>
              <a:endParaRPr kumimoji="0" lang="it-IT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Dipartimento Organizzazione e Risorse Umane Settore Gestione Giuridica del Personale Formazione e Sviluppo Risorse Umane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27655" name="Group 7"/>
          <p:cNvGrpSpPr>
            <a:grpSpLocks/>
          </p:cNvGrpSpPr>
          <p:nvPr/>
        </p:nvGrpSpPr>
        <p:grpSpPr bwMode="auto">
          <a:xfrm>
            <a:off x="5652120" y="276572"/>
            <a:ext cx="2994025" cy="992188"/>
            <a:chOff x="0" y="0"/>
            <a:chExt cx="4716" cy="1563"/>
          </a:xfrm>
        </p:grpSpPr>
        <p:pic>
          <p:nvPicPr>
            <p:cNvPr id="27657" name="Picture 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4716" cy="1562"/>
            </a:xfrm>
            <a:prstGeom prst="rect">
              <a:avLst/>
            </a:prstGeom>
            <a:noFill/>
          </p:spPr>
        </p:pic>
        <p:pic>
          <p:nvPicPr>
            <p:cNvPr id="27656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5" y="233"/>
              <a:ext cx="3883" cy="97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685800" y="9906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folHlink"/>
              </a:buClr>
              <a:buSzPct val="75000"/>
              <a:buFont typeface="Monotype Sorts"/>
              <a:buNone/>
            </a:pPr>
            <a:r>
              <a:rPr lang="it-IT" altLang="it-IT" sz="2400" b="1">
                <a:solidFill>
                  <a:srgbClr val="201C7A"/>
                </a:solidFill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47223" y="915625"/>
            <a:ext cx="8844377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COMUNICAZIONE(2012/C </a:t>
            </a:r>
            <a:r>
              <a:rPr lang="it-IT" sz="2400" dirty="0"/>
              <a:t>8/02)</a:t>
            </a:r>
          </a:p>
          <a:p>
            <a:pPr algn="just">
              <a:buNone/>
            </a:pPr>
            <a:r>
              <a:rPr lang="it-IT" sz="2400" u="sng" dirty="0"/>
              <a:t>Impresa</a:t>
            </a:r>
            <a:r>
              <a:rPr lang="it-IT" sz="2400" dirty="0"/>
              <a:t>: qualsiasi soggetto che eserciti un'attività economica, a prescindere </a:t>
            </a:r>
            <a:r>
              <a:rPr lang="it-IT" sz="2400" dirty="0" smtClean="0"/>
              <a:t>da </a:t>
            </a:r>
            <a:r>
              <a:rPr lang="it-IT" sz="2400" dirty="0"/>
              <a:t>status giuridico e </a:t>
            </a:r>
            <a:r>
              <a:rPr lang="it-IT" sz="2400" dirty="0" smtClean="0"/>
              <a:t>modalità </a:t>
            </a:r>
            <a:r>
              <a:rPr lang="it-IT" sz="2400" dirty="0"/>
              <a:t>di finanziamento</a:t>
            </a:r>
          </a:p>
          <a:p>
            <a:pPr algn="just">
              <a:buNone/>
            </a:pPr>
            <a:r>
              <a:rPr lang="it-IT" sz="2400" u="sng" dirty="0" smtClean="0"/>
              <a:t>Attività economica</a:t>
            </a:r>
            <a:r>
              <a:rPr lang="it-IT" sz="2400" dirty="0"/>
              <a:t>: qualsiasi attività consistente nell'offerta di beni e/o di servizi in un determinato mercato </a:t>
            </a:r>
            <a:r>
              <a:rPr lang="it-IT" sz="2400" dirty="0" smtClean="0"/>
              <a:t>ai </a:t>
            </a:r>
            <a:r>
              <a:rPr lang="it-IT" sz="2400" dirty="0"/>
              <a:t>sensi delle regole di concorrenza</a:t>
            </a:r>
            <a:r>
              <a:rPr lang="it-IT" sz="2400" dirty="0" smtClean="0"/>
              <a:t>. L'attività "</a:t>
            </a:r>
            <a:r>
              <a:rPr lang="it-IT" sz="2400" dirty="0"/>
              <a:t>sociale" o </a:t>
            </a:r>
            <a:r>
              <a:rPr lang="it-IT" sz="2400" dirty="0" smtClean="0"/>
              <a:t>svolta </a:t>
            </a:r>
            <a:r>
              <a:rPr lang="it-IT" sz="2400" dirty="0"/>
              <a:t>da un soggetto senza scopo di lucro non </a:t>
            </a:r>
            <a:r>
              <a:rPr lang="it-IT" sz="2400" dirty="0" smtClean="0"/>
              <a:t>va necessariamente esclusa dalle attività economiche</a:t>
            </a:r>
            <a:endParaRPr lang="it-IT" sz="2400" dirty="0"/>
          </a:p>
          <a:p>
            <a:pPr algn="just">
              <a:buNone/>
            </a:pPr>
            <a:r>
              <a:rPr lang="it-IT" sz="2400" u="sng" dirty="0" smtClean="0"/>
              <a:t>Attività non </a:t>
            </a:r>
            <a:r>
              <a:rPr lang="it-IT" sz="2400" u="sng" dirty="0"/>
              <a:t>economiche</a:t>
            </a:r>
            <a:r>
              <a:rPr lang="it-IT" sz="2400" dirty="0" smtClean="0"/>
              <a:t>: </a:t>
            </a:r>
            <a:r>
              <a:rPr lang="it-IT" sz="2400" dirty="0"/>
              <a:t>le attività connesse all'esercizio </a:t>
            </a:r>
            <a:r>
              <a:rPr lang="it-IT" sz="2400" dirty="0" smtClean="0"/>
              <a:t>dei </a:t>
            </a:r>
            <a:r>
              <a:rPr lang="it-IT" sz="2400" dirty="0"/>
              <a:t>pubblici poteri e alcune attività di carattere puramente sociale</a:t>
            </a:r>
          </a:p>
          <a:p>
            <a:pPr algn="just">
              <a:buNone/>
            </a:pPr>
            <a:r>
              <a:rPr lang="it-IT" sz="2400" u="sng" dirty="0" smtClean="0"/>
              <a:t>Risorse </a:t>
            </a:r>
            <a:r>
              <a:rPr lang="it-IT" sz="2400" u="sng" dirty="0"/>
              <a:t>statali</a:t>
            </a:r>
            <a:r>
              <a:rPr lang="it-IT" sz="2400" dirty="0"/>
              <a:t> </a:t>
            </a:r>
            <a:r>
              <a:rPr lang="it-IT" sz="2400" dirty="0" smtClean="0"/>
              <a:t>(le compensazioni per i SIEG lo sono)</a:t>
            </a:r>
          </a:p>
          <a:p>
            <a:pPr algn="just">
              <a:buNone/>
            </a:pPr>
            <a:r>
              <a:rPr lang="it-IT" sz="2400" u="sng" dirty="0" smtClean="0"/>
              <a:t>Incidenza </a:t>
            </a:r>
            <a:r>
              <a:rPr lang="it-IT" sz="2400" u="sng" dirty="0"/>
              <a:t>sugli </a:t>
            </a:r>
            <a:r>
              <a:rPr lang="it-IT" sz="2400" u="sng" dirty="0" smtClean="0"/>
              <a:t>scambi</a:t>
            </a:r>
            <a:r>
              <a:rPr lang="it-IT" sz="2400" dirty="0" smtClean="0"/>
              <a:t> (necessaria sempre una verifica)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80469" y="189530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931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9984" y="688109"/>
            <a:ext cx="8957504" cy="481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it-IT" sz="2400" dirty="0" smtClean="0"/>
              <a:t>COMUNICAZIONE(2012/C </a:t>
            </a:r>
            <a:r>
              <a:rPr lang="it-IT" sz="2400" dirty="0"/>
              <a:t>8/02</a:t>
            </a:r>
            <a:r>
              <a:rPr lang="it-IT" sz="2400" dirty="0" smtClean="0"/>
              <a:t>) </a:t>
            </a:r>
            <a:r>
              <a:rPr lang="it-IT" sz="2400" dirty="0"/>
              <a:t>- </a:t>
            </a:r>
            <a:r>
              <a:rPr lang="it-IT" sz="2400" b="1" dirty="0"/>
              <a:t>Atto di incarico</a:t>
            </a:r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Atto </a:t>
            </a:r>
            <a:r>
              <a:rPr lang="it-IT" sz="2400" dirty="0"/>
              <a:t>con cui si affida la fornitura di un SIEG all'impresa interessata e che specifica la natura del compito, nonché il campo di applicazione e le condizioni operative del servizio di interesse economico </a:t>
            </a:r>
            <a:r>
              <a:rPr lang="it-IT" sz="2400" dirty="0" smtClean="0"/>
              <a:t>generale</a:t>
            </a:r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È </a:t>
            </a:r>
            <a:r>
              <a:rPr lang="it-IT" sz="2400" dirty="0"/>
              <a:t>necessario un </a:t>
            </a:r>
            <a:r>
              <a:rPr lang="it-IT" sz="2400" u="sng" dirty="0"/>
              <a:t>atto di concessione di servizio pubblico</a:t>
            </a:r>
            <a:r>
              <a:rPr lang="it-IT" sz="2400" dirty="0"/>
              <a:t> per definire gli obblighi reciproci dell'impresa e dello </a:t>
            </a:r>
            <a:r>
              <a:rPr lang="it-IT" sz="2400" dirty="0" smtClean="0"/>
              <a:t>Stato: in </a:t>
            </a:r>
            <a:r>
              <a:rPr lang="it-IT" sz="2400" dirty="0"/>
              <a:t>mancanza di questo atto, il compito specifico dell'impresa non è noto e non può essere determinata una compensazione </a:t>
            </a:r>
            <a:r>
              <a:rPr lang="it-IT" sz="2400" dirty="0" smtClean="0"/>
              <a:t>appropriata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3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9984" y="688109"/>
            <a:ext cx="8957504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it-IT" sz="2400" dirty="0" smtClean="0"/>
              <a:t>COMUNICAZIONE(2012/C </a:t>
            </a:r>
            <a:r>
              <a:rPr lang="it-IT" sz="2400" dirty="0"/>
              <a:t>8/02</a:t>
            </a:r>
            <a:r>
              <a:rPr lang="it-IT" sz="2400" dirty="0" smtClean="0"/>
              <a:t>) </a:t>
            </a:r>
            <a:r>
              <a:rPr lang="it-IT" sz="2400" dirty="0"/>
              <a:t>- </a:t>
            </a:r>
            <a:r>
              <a:rPr lang="it-IT" sz="2400" b="1" dirty="0"/>
              <a:t>Atto di incarico</a:t>
            </a:r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Definisce</a:t>
            </a:r>
            <a:r>
              <a:rPr lang="it-IT" sz="2400" dirty="0"/>
              <a:t>, in </a:t>
            </a:r>
            <a:r>
              <a:rPr lang="it-IT" sz="2400" dirty="0" smtClean="0"/>
              <a:t>sintesi: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 smtClean="0"/>
              <a:t>la </a:t>
            </a:r>
            <a:r>
              <a:rPr lang="it-IT" sz="2400" dirty="0"/>
              <a:t>natura e la durata degli obblighi di servizio </a:t>
            </a:r>
            <a:r>
              <a:rPr lang="it-IT" sz="2400" dirty="0" smtClean="0"/>
              <a:t>pubblico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 smtClean="0"/>
              <a:t>i </a:t>
            </a:r>
            <a:r>
              <a:rPr lang="it-IT" sz="2400" dirty="0"/>
              <a:t>soggetti ai quali è affidata la fornitura dei </a:t>
            </a:r>
            <a:r>
              <a:rPr lang="it-IT" sz="2400" dirty="0" smtClean="0"/>
              <a:t>servizi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 smtClean="0"/>
              <a:t>i </a:t>
            </a:r>
            <a:r>
              <a:rPr lang="it-IT" sz="2400" dirty="0"/>
              <a:t>parametri per il calcolo della </a:t>
            </a:r>
            <a:r>
              <a:rPr lang="it-IT" sz="2400" dirty="0" smtClean="0"/>
              <a:t>compensazione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 smtClean="0"/>
              <a:t>le </a:t>
            </a:r>
            <a:r>
              <a:rPr lang="it-IT" sz="2400" dirty="0"/>
              <a:t>modalità per evitare una </a:t>
            </a:r>
            <a:r>
              <a:rPr lang="it-IT" sz="2400" dirty="0" err="1" smtClean="0"/>
              <a:t>sovracompensazione</a:t>
            </a:r>
            <a:endParaRPr lang="it-IT" sz="2400" dirty="0"/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Deve </a:t>
            </a:r>
            <a:r>
              <a:rPr lang="it-IT" sz="2400" dirty="0"/>
              <a:t>avere una </a:t>
            </a:r>
            <a:r>
              <a:rPr lang="it-IT" sz="2400" b="1" dirty="0"/>
              <a:t>forma giuridicamente vincolante </a:t>
            </a:r>
            <a:r>
              <a:rPr lang="it-IT" sz="2400" dirty="0"/>
              <a:t>ai sensi del diritto nazionale (es. i contratti di concessione e i contratti di </a:t>
            </a:r>
            <a:r>
              <a:rPr lang="it-IT" sz="2400" dirty="0" smtClean="0"/>
              <a:t>servizio </a:t>
            </a:r>
            <a:r>
              <a:rPr lang="it-IT" sz="2400" dirty="0"/>
              <a:t>pubblico</a:t>
            </a:r>
            <a:r>
              <a:rPr lang="it-IT" sz="2400" dirty="0" smtClean="0"/>
              <a:t>)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01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76701" y="763625"/>
            <a:ext cx="9031803" cy="5004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COMUNICAZIONE(2012/C </a:t>
            </a:r>
            <a:r>
              <a:rPr lang="it-IT" sz="2400" dirty="0"/>
              <a:t>8/02</a:t>
            </a:r>
            <a:r>
              <a:rPr lang="it-IT" sz="2400" dirty="0" smtClean="0"/>
              <a:t>)</a:t>
            </a:r>
            <a:r>
              <a:rPr lang="it-IT" sz="2400" dirty="0"/>
              <a:t> </a:t>
            </a:r>
            <a:r>
              <a:rPr lang="it-IT" sz="2400" dirty="0" smtClean="0"/>
              <a:t>- </a:t>
            </a:r>
            <a:r>
              <a:rPr lang="it-IT" sz="2400" b="1" dirty="0" smtClean="0"/>
              <a:t>Sentenza </a:t>
            </a:r>
            <a:r>
              <a:rPr lang="it-IT" sz="2400" b="1" dirty="0" err="1"/>
              <a:t>Altmark</a:t>
            </a:r>
            <a:endParaRPr lang="it-IT" sz="2400" b="1" dirty="0"/>
          </a:p>
          <a:p>
            <a:pPr algn="just">
              <a:buNone/>
            </a:pPr>
            <a:endParaRPr lang="it-IT" sz="1000" dirty="0" smtClean="0"/>
          </a:p>
          <a:p>
            <a:pPr algn="just">
              <a:buNone/>
            </a:pPr>
            <a:r>
              <a:rPr lang="it-IT" sz="2400" dirty="0" smtClean="0"/>
              <a:t>Le compensazioni per i SIEG </a:t>
            </a:r>
            <a:r>
              <a:rPr lang="it-IT" sz="2400" u="sng" dirty="0" smtClean="0"/>
              <a:t>non sono considerate aiuti</a:t>
            </a:r>
            <a:r>
              <a:rPr lang="it-IT" sz="2400" dirty="0" smtClean="0"/>
              <a:t> quando:</a:t>
            </a:r>
            <a:endParaRPr lang="it-IT" sz="2400" dirty="0"/>
          </a:p>
          <a:p>
            <a:pPr algn="just">
              <a:buNone/>
            </a:pPr>
            <a:r>
              <a:rPr lang="it-IT" sz="2400" dirty="0"/>
              <a:t>1. l'impresa beneficiaria deve essere stata effettivamente incaricata dell'adempimento di </a:t>
            </a:r>
            <a:r>
              <a:rPr lang="it-IT" sz="2400" dirty="0" smtClean="0"/>
              <a:t>obblighi di servizio pubblico e detti obblighi devono essere definiti in modo chiaro</a:t>
            </a:r>
            <a:endParaRPr lang="it-IT" sz="2400" dirty="0"/>
          </a:p>
          <a:p>
            <a:pPr algn="just">
              <a:buNone/>
            </a:pPr>
            <a:r>
              <a:rPr lang="it-IT" sz="2400" dirty="0"/>
              <a:t>2. i parametri sulla base dei quali viene calcolata la compensazione devono essere </a:t>
            </a:r>
            <a:r>
              <a:rPr lang="it-IT" sz="2400" dirty="0" smtClean="0"/>
              <a:t>previamente definiti in modo obiettivo e trasparente</a:t>
            </a:r>
            <a:endParaRPr lang="it-IT" sz="2400" dirty="0"/>
          </a:p>
          <a:p>
            <a:pPr algn="just">
              <a:buNone/>
            </a:pPr>
            <a:r>
              <a:rPr lang="it-IT" sz="2400" dirty="0"/>
              <a:t>3. la compensazione non può eccedere quanto necessario per coprire interamente o in parte i costi derivanti dall'adempimento degli obblighi di servizio pubblico, tenendo </a:t>
            </a:r>
            <a:r>
              <a:rPr lang="it-IT" sz="2400" dirty="0" smtClean="0"/>
              <a:t>conto dei relativi introiti nonché di un margine di utile ragionevole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12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85457" y="908720"/>
            <a:ext cx="8773354" cy="448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COMUNICAZIONE(2012/C </a:t>
            </a:r>
            <a:r>
              <a:rPr lang="it-IT" sz="2400" dirty="0"/>
              <a:t>8/02</a:t>
            </a:r>
            <a:r>
              <a:rPr lang="it-IT" sz="2400" dirty="0" smtClean="0"/>
              <a:t>) </a:t>
            </a:r>
            <a:r>
              <a:rPr lang="it-IT" sz="2400" dirty="0"/>
              <a:t>- </a:t>
            </a:r>
            <a:r>
              <a:rPr lang="it-IT" sz="2400" b="1" dirty="0"/>
              <a:t>Sentenza </a:t>
            </a:r>
            <a:r>
              <a:rPr lang="it-IT" sz="2400" b="1" dirty="0" err="1" smtClean="0"/>
              <a:t>Altmark</a:t>
            </a:r>
            <a:endParaRPr lang="it-IT" sz="2400" b="1" dirty="0" smtClean="0"/>
          </a:p>
          <a:p>
            <a:pPr algn="just">
              <a:buNone/>
            </a:pPr>
            <a:endParaRPr lang="it-IT" sz="1000" dirty="0"/>
          </a:p>
          <a:p>
            <a:pPr algn="just">
              <a:buNone/>
            </a:pPr>
            <a:r>
              <a:rPr lang="it-IT" sz="2400" dirty="0" smtClean="0"/>
              <a:t>Compensazioni per SIEG non sono aiuti quando:</a:t>
            </a:r>
            <a:endParaRPr lang="it-IT" sz="2400" dirty="0"/>
          </a:p>
          <a:p>
            <a:pPr algn="just">
              <a:buNone/>
            </a:pPr>
            <a:r>
              <a:rPr lang="it-IT" sz="2400" dirty="0" smtClean="0"/>
              <a:t>4</a:t>
            </a:r>
            <a:r>
              <a:rPr lang="it-IT" sz="2400" dirty="0"/>
              <a:t>. n</a:t>
            </a:r>
            <a:r>
              <a:rPr lang="it-IT" sz="2400" dirty="0" smtClean="0"/>
              <a:t>el caso specifico della </a:t>
            </a:r>
            <a:r>
              <a:rPr lang="it-IT" sz="2400" dirty="0"/>
              <a:t>scelta dell'impresa da incaricare dell'adempimento di obblighi di servizio </a:t>
            </a:r>
            <a:r>
              <a:rPr lang="it-IT" sz="2400" dirty="0" smtClean="0"/>
              <a:t>pubblico al di fuori di </a:t>
            </a:r>
            <a:r>
              <a:rPr lang="it-IT" sz="2400" dirty="0"/>
              <a:t>una procedura di </a:t>
            </a:r>
            <a:r>
              <a:rPr lang="it-IT" sz="2400" dirty="0" smtClean="0"/>
              <a:t>appalto pubblico che consente di selezionare il candidato in grado di fornire tali servizi al costo minore per la collettività, in cui il livello della necessaria compensazione viene determinato </a:t>
            </a:r>
            <a:r>
              <a:rPr lang="it-IT" sz="2400" dirty="0"/>
              <a:t>sulla base di un'analisi dei costi che un'impresa media, gestita in modo </a:t>
            </a:r>
            <a:r>
              <a:rPr lang="it-IT" sz="2400" dirty="0" smtClean="0"/>
              <a:t>efficiente e adeguatamente dotata, avrebbe dovuto sopportare o facendo riferimento a </a:t>
            </a:r>
            <a:r>
              <a:rPr lang="it-IT" sz="2400" dirty="0"/>
              <a:t>una remunerazione di mercato generalmente accettata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809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85457" y="836712"/>
            <a:ext cx="8773354" cy="430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/>
              <a:t>COMUNICAZIONE(2012/C 8/02) - </a:t>
            </a:r>
            <a:r>
              <a:rPr lang="it-IT" sz="2400" b="1" dirty="0"/>
              <a:t>Sentenza </a:t>
            </a:r>
            <a:r>
              <a:rPr lang="it-IT" sz="2400" b="1" dirty="0" err="1"/>
              <a:t>Altmark</a:t>
            </a:r>
            <a:endParaRPr lang="it-IT" sz="2400" b="1" dirty="0"/>
          </a:p>
          <a:p>
            <a:pPr algn="just">
              <a:buNone/>
            </a:pPr>
            <a:r>
              <a:rPr lang="it-IT" sz="2400" dirty="0" smtClean="0"/>
              <a:t>Sentenza </a:t>
            </a:r>
            <a:r>
              <a:rPr lang="it-IT" sz="2400" dirty="0" err="1" smtClean="0"/>
              <a:t>Altmark</a:t>
            </a:r>
            <a:endParaRPr lang="it-IT" sz="2400" dirty="0" smtClean="0"/>
          </a:p>
          <a:p>
            <a:pPr marL="342900" indent="-342900" algn="just"/>
            <a:r>
              <a:rPr lang="it-IT" sz="2400" b="1" dirty="0" smtClean="0"/>
              <a:t>Condizioni cumulative </a:t>
            </a:r>
            <a:r>
              <a:rPr lang="it-IT" sz="2400" dirty="0" smtClean="0"/>
              <a:t>per la qualificazione di non aiuto</a:t>
            </a:r>
          </a:p>
          <a:p>
            <a:pPr marL="342900" indent="-342900" algn="just"/>
            <a:r>
              <a:rPr lang="it-IT" sz="2400" dirty="0" smtClean="0"/>
              <a:t>Importanza della gara</a:t>
            </a:r>
          </a:p>
          <a:p>
            <a:pPr marL="1085850" lvl="1" indent="-342900" algn="just"/>
            <a:r>
              <a:rPr lang="it-IT" sz="2400" dirty="0" smtClean="0"/>
              <a:t>trasparenza </a:t>
            </a:r>
          </a:p>
          <a:p>
            <a:pPr marL="1085850" lvl="1" indent="-342900" algn="just"/>
            <a:r>
              <a:rPr lang="it-IT" sz="2400" dirty="0" smtClean="0"/>
              <a:t>proporzionalità </a:t>
            </a:r>
          </a:p>
          <a:p>
            <a:pPr marL="1085850" lvl="1" indent="-342900" algn="just"/>
            <a:r>
              <a:rPr lang="it-IT" sz="2400" dirty="0" smtClean="0"/>
              <a:t>best </a:t>
            </a:r>
            <a:r>
              <a:rPr lang="it-IT" sz="2400" dirty="0" err="1" smtClean="0"/>
              <a:t>value</a:t>
            </a:r>
            <a:r>
              <a:rPr lang="it-IT" sz="2400" dirty="0" smtClean="0"/>
              <a:t> for </a:t>
            </a:r>
            <a:r>
              <a:rPr lang="it-IT" sz="2400" dirty="0" err="1" smtClean="0"/>
              <a:t>money</a:t>
            </a:r>
            <a:endParaRPr lang="it-IT" sz="2400" dirty="0"/>
          </a:p>
          <a:p>
            <a:pPr marL="342900" indent="-342900" algn="just"/>
            <a:r>
              <a:rPr lang="it-IT" sz="2400" dirty="0" smtClean="0"/>
              <a:t>In </a:t>
            </a:r>
            <a:r>
              <a:rPr lang="it-IT" sz="2400" dirty="0"/>
              <a:t>assenza </a:t>
            </a:r>
            <a:r>
              <a:rPr lang="it-IT" sz="2400" dirty="0" smtClean="0"/>
              <a:t>di una </a:t>
            </a:r>
            <a:r>
              <a:rPr lang="it-IT" sz="2400" dirty="0"/>
              <a:t>o più delle quattro </a:t>
            </a:r>
            <a:r>
              <a:rPr lang="it-IT" sz="2400" dirty="0" smtClean="0"/>
              <a:t>condizioni </a:t>
            </a:r>
            <a:r>
              <a:rPr lang="it-IT" sz="2400" dirty="0" err="1" smtClean="0"/>
              <a:t>Altmark</a:t>
            </a:r>
            <a:r>
              <a:rPr lang="it-IT" sz="2400" dirty="0" smtClean="0"/>
              <a:t> è comunque possibile la compatibilità ai sensi dell’articolo 106 del TFUE, previa notifica alla CE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12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85666" y="661476"/>
            <a:ext cx="8901288" cy="542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REGOLAMENTO DE MINIMIS SIEG (N.360/2012)</a:t>
            </a:r>
          </a:p>
          <a:p>
            <a:pPr algn="just">
              <a:spcAft>
                <a:spcPts val="1200"/>
              </a:spcAft>
              <a:buNone/>
            </a:pPr>
            <a:r>
              <a:rPr lang="it-IT" sz="2400" dirty="0"/>
              <a:t>Le misure di aiuto che non superano i </a:t>
            </a:r>
            <a:r>
              <a:rPr lang="it-IT" sz="2400" b="1" dirty="0"/>
              <a:t>500.000 €</a:t>
            </a:r>
            <a:r>
              <a:rPr lang="it-IT" sz="2400" dirty="0"/>
              <a:t> concesse ad un'impresa nell'arco di tre esercizi </a:t>
            </a:r>
            <a:r>
              <a:rPr lang="it-IT" sz="2400" dirty="0" smtClean="0"/>
              <a:t>finanziari non </a:t>
            </a:r>
            <a:r>
              <a:rPr lang="it-IT" sz="2400" dirty="0"/>
              <a:t>rientrano nel concetto di aiuti </a:t>
            </a:r>
            <a:r>
              <a:rPr lang="it-IT" sz="2400" dirty="0" smtClean="0"/>
              <a:t>ex art. </a:t>
            </a:r>
            <a:r>
              <a:rPr lang="it-IT" sz="2400" dirty="0"/>
              <a:t>107, </a:t>
            </a:r>
            <a:r>
              <a:rPr lang="it-IT" sz="2400" dirty="0" smtClean="0"/>
              <a:t>1 TFUE (non incidono sugli </a:t>
            </a:r>
            <a:r>
              <a:rPr lang="it-IT" sz="2400" dirty="0"/>
              <a:t>scambi tra </a:t>
            </a:r>
            <a:r>
              <a:rPr lang="it-IT" sz="2400" dirty="0" smtClean="0"/>
              <a:t>SM, non falsano </a:t>
            </a:r>
            <a:r>
              <a:rPr lang="it-IT" sz="2400" dirty="0"/>
              <a:t>o </a:t>
            </a:r>
            <a:r>
              <a:rPr lang="it-IT" sz="2400" dirty="0" smtClean="0"/>
              <a:t>minacciano </a:t>
            </a:r>
            <a:r>
              <a:rPr lang="it-IT" sz="2400" dirty="0"/>
              <a:t>di falsare la </a:t>
            </a:r>
            <a:r>
              <a:rPr lang="it-IT" sz="2400" dirty="0" smtClean="0"/>
              <a:t>concorrenza)</a:t>
            </a:r>
            <a:endParaRPr lang="it-IT" sz="2400" dirty="0"/>
          </a:p>
          <a:p>
            <a:pPr algn="just">
              <a:spcAft>
                <a:spcPts val="1200"/>
              </a:spcAft>
              <a:buNone/>
            </a:pPr>
            <a:r>
              <a:rPr lang="it-IT" sz="2400" dirty="0"/>
              <a:t>Il Regolamento de </a:t>
            </a:r>
            <a:r>
              <a:rPr lang="it-IT" sz="2400" dirty="0" err="1"/>
              <a:t>minimis</a:t>
            </a:r>
            <a:r>
              <a:rPr lang="it-IT" sz="2400" dirty="0"/>
              <a:t> relativo ai SIEG si basa sul principio che, per quanto riguarda le misure legate alla fornitura di un SIEG, la soglia più elevata rispetto al Regolamento de </a:t>
            </a:r>
            <a:r>
              <a:rPr lang="it-IT" sz="2400" dirty="0" err="1"/>
              <a:t>minimis</a:t>
            </a:r>
            <a:r>
              <a:rPr lang="it-IT" sz="2400" dirty="0"/>
              <a:t> generale (200.000 </a:t>
            </a:r>
            <a:r>
              <a:rPr lang="it-IT" sz="2400" dirty="0" smtClean="0"/>
              <a:t>€ in </a:t>
            </a:r>
            <a:r>
              <a:rPr lang="it-IT" sz="2400" dirty="0"/>
              <a:t>tre anni) si giustifica in quanto almeno una </a:t>
            </a:r>
            <a:r>
              <a:rPr lang="it-IT" sz="2400" b="1" dirty="0"/>
              <a:t>parte dell'importo è concesso come compensazione </a:t>
            </a:r>
            <a:r>
              <a:rPr lang="it-IT" sz="2400" dirty="0"/>
              <a:t>per i costi aggiuntivi </a:t>
            </a:r>
            <a:r>
              <a:rPr lang="it-IT" sz="2400" dirty="0" smtClean="0"/>
              <a:t>connessi alla prestazione del SIEG </a:t>
            </a:r>
          </a:p>
          <a:p>
            <a:pPr algn="just">
              <a:spcAft>
                <a:spcPts val="1200"/>
              </a:spcAft>
              <a:buNone/>
            </a:pPr>
            <a:r>
              <a:rPr lang="it-IT" sz="2400" dirty="0" smtClean="0"/>
              <a:t>Il vantaggio potenziale per un fornitore di un SIEG è pertanto inferiore alla compensazione effettivamente concessa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017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93675" y="908720"/>
            <a:ext cx="8773354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REGOLAMENTO DE MINIMIS SIEG (N.360/2012)</a:t>
            </a:r>
          </a:p>
          <a:p>
            <a:pPr algn="just">
              <a:buNone/>
            </a:pPr>
            <a:r>
              <a:rPr lang="it-IT" sz="2400" b="1" dirty="0" smtClean="0"/>
              <a:t>500.000 </a:t>
            </a:r>
            <a:r>
              <a:rPr lang="it-IT" sz="2400" b="1" dirty="0"/>
              <a:t>€ è </a:t>
            </a:r>
            <a:r>
              <a:rPr lang="it-IT" sz="2400" b="1" dirty="0" smtClean="0"/>
              <a:t>il tetto massimo assoluto per tutti i tipi di aiuti de </a:t>
            </a:r>
            <a:r>
              <a:rPr lang="it-IT" sz="2400" b="1" dirty="0" err="1" smtClean="0"/>
              <a:t>minimis</a:t>
            </a:r>
            <a:r>
              <a:rPr lang="it-IT" sz="2400" b="1" dirty="0" smtClean="0"/>
              <a:t> cumulati </a:t>
            </a:r>
            <a:r>
              <a:rPr lang="it-IT" sz="2400" dirty="0" smtClean="0"/>
              <a:t>e si </a:t>
            </a:r>
            <a:r>
              <a:rPr lang="it-IT" sz="2400" dirty="0"/>
              <a:t>applica indipendentemente dal fatto che l'importo corrisposto nell'ambito del regolamento de </a:t>
            </a:r>
            <a:r>
              <a:rPr lang="it-IT" sz="2400" dirty="0" err="1"/>
              <a:t>minimis</a:t>
            </a:r>
            <a:r>
              <a:rPr lang="it-IT" sz="2400" dirty="0"/>
              <a:t> generale sia stato concesso per un SIEG o per un'attività </a:t>
            </a:r>
            <a:r>
              <a:rPr lang="it-IT" sz="2400" dirty="0" smtClean="0"/>
              <a:t>diversa ed estranea al SIEG</a:t>
            </a:r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Due metodi di controllo:</a:t>
            </a:r>
          </a:p>
          <a:p>
            <a:pPr algn="just">
              <a:buNone/>
            </a:pPr>
            <a:r>
              <a:rPr lang="it-IT" sz="2400" dirty="0" smtClean="0"/>
              <a:t>- Registro de </a:t>
            </a:r>
            <a:r>
              <a:rPr lang="it-IT" sz="2400" dirty="0" err="1" smtClean="0"/>
              <a:t>minimis</a:t>
            </a:r>
            <a:r>
              <a:rPr lang="it-IT" sz="2400" dirty="0" smtClean="0"/>
              <a:t> ai SIEG </a:t>
            </a:r>
          </a:p>
          <a:p>
            <a:pPr algn="just">
              <a:buNone/>
            </a:pPr>
            <a:r>
              <a:rPr lang="it-IT" sz="2400" dirty="0" smtClean="0"/>
              <a:t>- Dichiarazione dell’impresa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734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685800" y="9906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folHlink"/>
              </a:buClr>
              <a:buSzPct val="75000"/>
              <a:buFont typeface="Monotype Sorts"/>
              <a:buNone/>
            </a:pPr>
            <a:r>
              <a:rPr lang="it-IT" altLang="it-IT" sz="2400" b="1">
                <a:solidFill>
                  <a:srgbClr val="201C7A"/>
                </a:solidFill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1600" y="533400"/>
            <a:ext cx="8937836" cy="51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REGOLAMENTO DE MINIMIS SIEG (N.360/2012)</a:t>
            </a:r>
          </a:p>
          <a:p>
            <a:pPr algn="just">
              <a:buNone/>
            </a:pPr>
            <a:r>
              <a:rPr lang="it-IT" sz="2400" dirty="0"/>
              <a:t>Atto di incarico</a:t>
            </a:r>
            <a:r>
              <a:rPr lang="it-IT" sz="2400" dirty="0" smtClean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deve riguardare un SIEG specifico (laddove, invece, il Regolamento generale prescinde dalle finalità della misura)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deve essere trasmesso per iscritto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deve informare l'impresa in merito al SIEG per il quale l'aiuto è concesso </a:t>
            </a:r>
            <a:endParaRPr lang="it-IT" sz="2400" dirty="0" smtClean="0"/>
          </a:p>
          <a:p>
            <a:pPr algn="just">
              <a:buNone/>
            </a:pPr>
            <a:endParaRPr lang="it-IT" sz="1200" dirty="0" smtClean="0"/>
          </a:p>
          <a:p>
            <a:pPr algn="just">
              <a:buNone/>
            </a:pPr>
            <a:r>
              <a:rPr lang="it-IT" sz="2400" dirty="0" smtClean="0"/>
              <a:t>Vantaggi:</a:t>
            </a:r>
            <a:endParaRPr lang="it-IT" sz="2400" dirty="0"/>
          </a:p>
          <a:p>
            <a:pPr algn="just">
              <a:buNone/>
            </a:pPr>
            <a:r>
              <a:rPr lang="it-IT" sz="2400" dirty="0" smtClean="0"/>
              <a:t>- il </a:t>
            </a:r>
            <a:r>
              <a:rPr lang="it-IT" sz="2400" dirty="0"/>
              <a:t>Regolamento de </a:t>
            </a:r>
            <a:r>
              <a:rPr lang="it-IT" sz="2400" dirty="0" err="1"/>
              <a:t>minimis</a:t>
            </a:r>
            <a:r>
              <a:rPr lang="it-IT" sz="2400" dirty="0"/>
              <a:t> relativo ai SIEG non prevede la verifica dei costi sostenuti nella fornitura del </a:t>
            </a:r>
            <a:r>
              <a:rPr lang="it-IT" sz="2400" dirty="0" smtClean="0"/>
              <a:t>servizio: </a:t>
            </a:r>
            <a:r>
              <a:rPr lang="it-IT" sz="2400" dirty="0"/>
              <a:t>di conseguenza, non risulta necessario controllare se si sono verificate eventuali </a:t>
            </a:r>
            <a:r>
              <a:rPr lang="it-IT" sz="2400" dirty="0" err="1"/>
              <a:t>sovracompensazioni</a:t>
            </a:r>
            <a:endParaRPr lang="it-IT" sz="2400" dirty="0" smtClean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47376"/>
            <a:ext cx="8797925" cy="3979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05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1600" y="764704"/>
            <a:ext cx="8935223" cy="51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DECISIONE (2012/21/UE</a:t>
            </a:r>
            <a:r>
              <a:rPr lang="it-IT" sz="2400" dirty="0"/>
              <a:t>)</a:t>
            </a:r>
          </a:p>
          <a:p>
            <a:pPr algn="just">
              <a:buNone/>
            </a:pPr>
            <a:r>
              <a:rPr lang="it-IT" sz="2400" dirty="0"/>
              <a:t>Si applica:</a:t>
            </a:r>
          </a:p>
          <a:p>
            <a:pPr algn="just">
              <a:buNone/>
            </a:pPr>
            <a:r>
              <a:rPr lang="it-IT" sz="2400" dirty="0" smtClean="0"/>
              <a:t>a) compensazioni </a:t>
            </a:r>
            <a:r>
              <a:rPr lang="it-IT" sz="2400" dirty="0"/>
              <a:t>di importo annuo inferiore a 15 </a:t>
            </a:r>
            <a:r>
              <a:rPr lang="it-IT" sz="2400" dirty="0" smtClean="0"/>
              <a:t>milioni di </a:t>
            </a:r>
            <a:r>
              <a:rPr lang="it-IT" sz="2400" dirty="0"/>
              <a:t>EUR per la prestazione di </a:t>
            </a:r>
            <a:r>
              <a:rPr lang="it-IT" sz="2400" dirty="0" smtClean="0"/>
              <a:t>SIEG in </a:t>
            </a:r>
            <a:r>
              <a:rPr lang="it-IT" sz="2400" dirty="0"/>
              <a:t>settori diversi da quello dei trasporti e delle relative infrastrutture;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b) compensazioni per la prestazione di </a:t>
            </a:r>
            <a:r>
              <a:rPr lang="it-IT" sz="2400" dirty="0"/>
              <a:t>SIEG </a:t>
            </a:r>
            <a:r>
              <a:rPr lang="it-IT" sz="2400" dirty="0" smtClean="0"/>
              <a:t>da parte </a:t>
            </a:r>
            <a:r>
              <a:rPr lang="it-IT" sz="2400" dirty="0"/>
              <a:t>di ospedali che forniscono cure mediche, compresi, ove del caso, servizi di emergenza;</a:t>
            </a:r>
          </a:p>
          <a:p>
            <a:pPr algn="just">
              <a:buNone/>
            </a:pPr>
            <a:r>
              <a:rPr lang="it-IT" sz="2400" dirty="0"/>
              <a:t>c) compensazioni per la prestazione di SIEG rispondenti ad esigenze sociali in materia di assistenza sanitaria, assistenza di lunga durata, servizi per l’infanzia, accesso e reintegrazione nel mercato del lavoro, </a:t>
            </a:r>
            <a:r>
              <a:rPr lang="it-IT" sz="2400" dirty="0" smtClean="0"/>
              <a:t>edilizia sociale e assistenza e inclusione sociale di gruppi vulnerabili;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171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04842" y="1916832"/>
            <a:ext cx="7772400" cy="2006600"/>
          </a:xfrm>
          <a:solidFill>
            <a:schemeClr val="accent1"/>
          </a:solidFill>
        </p:spPr>
        <p:txBody>
          <a:bodyPr/>
          <a:lstStyle/>
          <a:p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servizi di interesse </a:t>
            </a:r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economico </a:t>
            </a: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generale (SIEG)</a:t>
            </a:r>
            <a:endParaRPr lang="it-IT" altLang="it-I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609600" y="1066800"/>
            <a:ext cx="7924800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it-IT" altLang="it-IT" sz="2300" b="1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lvl="1">
              <a:buFontTx/>
              <a:buNone/>
            </a:pPr>
            <a:endParaRPr lang="it-IT" altLang="it-IT" sz="2400" b="1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it-IT" altLang="it-IT" sz="2400" b="1">
                <a:solidFill>
                  <a:srgbClr val="003399"/>
                </a:solidFill>
                <a:latin typeface="Times New Roman" panose="02020603050405020304" pitchFamily="18" charset="0"/>
              </a:rPr>
              <a:t> </a:t>
            </a:r>
            <a:endParaRPr lang="it-IT" altLang="it-IT" sz="2400" b="1">
              <a:solidFill>
                <a:srgbClr val="00407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004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1600" y="836712"/>
            <a:ext cx="8890000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DECISIONE (2012/21/UE</a:t>
            </a:r>
            <a:r>
              <a:rPr lang="it-IT" sz="2400" dirty="0"/>
              <a:t>)</a:t>
            </a:r>
          </a:p>
          <a:p>
            <a:pPr algn="just">
              <a:buNone/>
            </a:pPr>
            <a:r>
              <a:rPr lang="it-IT" sz="2400" dirty="0"/>
              <a:t>Si applica:</a:t>
            </a:r>
          </a:p>
          <a:p>
            <a:pPr algn="just">
              <a:buNone/>
            </a:pPr>
            <a:r>
              <a:rPr lang="it-IT" sz="2400" dirty="0" smtClean="0"/>
              <a:t>d</a:t>
            </a:r>
            <a:r>
              <a:rPr lang="it-IT" sz="2400" dirty="0"/>
              <a:t>) compensazioni per la prestazione di SIEG relativi ai collegamenti aerei o marittimi verso le isole e con traffico annuale medio non superiore a </a:t>
            </a:r>
            <a:r>
              <a:rPr lang="it-IT" sz="2400" dirty="0" smtClean="0"/>
              <a:t>300.000 </a:t>
            </a:r>
            <a:r>
              <a:rPr lang="it-IT" sz="2400" dirty="0"/>
              <a:t>passeggeri nei due esercizi precedenti quello in cui </a:t>
            </a:r>
            <a:r>
              <a:rPr lang="it-IT" sz="2400" dirty="0" smtClean="0"/>
              <a:t>è </a:t>
            </a:r>
            <a:r>
              <a:rPr lang="it-IT" sz="2400" dirty="0"/>
              <a:t>stato </a:t>
            </a:r>
            <a:r>
              <a:rPr lang="it-IT" sz="2400" dirty="0" smtClean="0"/>
              <a:t>affidato il servizio di interesse economico generale;</a:t>
            </a:r>
          </a:p>
          <a:p>
            <a:pPr algn="just">
              <a:buNone/>
            </a:pPr>
            <a:r>
              <a:rPr lang="it-IT" sz="2400" dirty="0"/>
              <a:t>e) compensazioni per la prestazione di SIEG relativi ad aeroporti e </a:t>
            </a:r>
            <a:r>
              <a:rPr lang="it-IT" sz="2400" dirty="0" smtClean="0"/>
              <a:t>porti con </a:t>
            </a:r>
            <a:r>
              <a:rPr lang="it-IT" sz="2400" dirty="0"/>
              <a:t>un traffico annuale medio non superiore a </a:t>
            </a:r>
            <a:r>
              <a:rPr lang="it-IT" sz="2400" dirty="0" smtClean="0"/>
              <a:t>200.000 passeggeri per </a:t>
            </a:r>
            <a:r>
              <a:rPr lang="it-IT" sz="2400" dirty="0"/>
              <a:t>gli aeroporti e a </a:t>
            </a:r>
            <a:r>
              <a:rPr lang="it-IT" sz="2400" dirty="0" smtClean="0"/>
              <a:t>300.000 passeggeri per </a:t>
            </a:r>
            <a:r>
              <a:rPr lang="it-IT" sz="2400" dirty="0"/>
              <a:t>i porti nei due esercizi precedenti quello in cui è stato affidato il </a:t>
            </a:r>
            <a:r>
              <a:rPr lang="it-IT" sz="2400" dirty="0" smtClean="0"/>
              <a:t>SIEG.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365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1600" y="836712"/>
            <a:ext cx="8890000" cy="44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DECISIONE (2012/21/UE</a:t>
            </a:r>
            <a:r>
              <a:rPr lang="it-IT" sz="2400" dirty="0"/>
              <a:t>)</a:t>
            </a:r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La decisione </a:t>
            </a:r>
            <a:r>
              <a:rPr lang="it-IT" sz="2400" dirty="0"/>
              <a:t>si applica esclusivamente quando il periodo durante il quale l’impresa è incaricata della gestione di servizi di interesse economico generale ha </a:t>
            </a:r>
            <a:r>
              <a:rPr lang="it-IT" sz="2400" b="1" dirty="0"/>
              <a:t>durata inferiore a dieci </a:t>
            </a:r>
            <a:r>
              <a:rPr lang="it-IT" sz="2400" b="1" dirty="0" smtClean="0"/>
              <a:t>anni</a:t>
            </a:r>
            <a:endParaRPr lang="it-IT" sz="2400" dirty="0"/>
          </a:p>
          <a:p>
            <a:pPr algn="just"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Qualora </a:t>
            </a:r>
            <a:r>
              <a:rPr lang="it-IT" sz="2400" dirty="0"/>
              <a:t>il periodo di incarico sia superiore a dieci anni, la </a:t>
            </a:r>
            <a:r>
              <a:rPr lang="it-IT" sz="2400" dirty="0" smtClean="0"/>
              <a:t>decisione </a:t>
            </a:r>
            <a:r>
              <a:rPr lang="it-IT" sz="2400" dirty="0"/>
              <a:t>si applica soltanto nella misura in cui il fornitore del servizio debba effettuare investimenti significativi da ammortizzare su un arco di tempo più </a:t>
            </a:r>
            <a:r>
              <a:rPr lang="it-IT" sz="2400" dirty="0" smtClean="0"/>
              <a:t>lungo in base a principi contabili generalmente riconosciuti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868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685800" y="9906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folHlink"/>
              </a:buClr>
              <a:buSzPct val="75000"/>
              <a:buFont typeface="Monotype Sorts"/>
              <a:buNone/>
            </a:pPr>
            <a:r>
              <a:rPr lang="it-IT" altLang="it-IT" sz="2400" b="1">
                <a:solidFill>
                  <a:srgbClr val="201C7A"/>
                </a:solidFill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47222" y="688109"/>
            <a:ext cx="8844377" cy="5115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DECISIONE (2012/21/UE</a:t>
            </a:r>
            <a:r>
              <a:rPr lang="it-IT" sz="2400" dirty="0"/>
              <a:t>)</a:t>
            </a:r>
          </a:p>
          <a:p>
            <a:pPr algn="just">
              <a:buNone/>
            </a:pPr>
            <a:r>
              <a:rPr lang="it-IT" sz="2400" dirty="0"/>
              <a:t>Compensazioni SIEG </a:t>
            </a:r>
            <a:r>
              <a:rPr lang="it-IT" sz="2400" dirty="0" smtClean="0"/>
              <a:t>a </a:t>
            </a:r>
            <a:r>
              <a:rPr lang="it-IT" sz="2400" dirty="0"/>
              <a:t>aiuti compatibili, esenti da notifica, se: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/>
              <a:t>- sussiste un atto di incarico che specifichi, in particolare, la natura e la durata degli obblighi di servizio pubblico, l'impresa e il territorio interessati, la natura dei diritti esclusivi o speciali eventualmente accordati all'impresa, i parametri per il calcolo, il controllo e la revisione della compensazione e le modalità per evitare le </a:t>
            </a:r>
            <a:r>
              <a:rPr lang="it-IT" sz="2400" dirty="0" err="1" smtClean="0"/>
              <a:t>sovracompensazioni</a:t>
            </a:r>
            <a:r>
              <a:rPr lang="it-IT" sz="2400" dirty="0" smtClean="0"/>
              <a:t> e per il loro eventuale rimborso e che comprenda un riferimento alla </a:t>
            </a:r>
            <a:r>
              <a:rPr lang="it-IT" sz="2400" dirty="0"/>
              <a:t>decisione;</a:t>
            </a:r>
          </a:p>
          <a:p>
            <a:pPr algn="just">
              <a:buNone/>
            </a:pPr>
            <a:r>
              <a:rPr lang="it-IT" sz="2400" dirty="0"/>
              <a:t>- la compensazione non supera quanto necessario per coprire i costi determinati dall'adempimento degli obblighi di servizio pubblico e un margine di utile </a:t>
            </a:r>
            <a:r>
              <a:rPr lang="it-IT" sz="2400" dirty="0" smtClean="0"/>
              <a:t>ragionevole (devono essere calcolati tutti i costi e tutte le entrate);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193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685800" y="9906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folHlink"/>
              </a:buClr>
              <a:buSzPct val="75000"/>
              <a:buFont typeface="Monotype Sorts"/>
              <a:buNone/>
            </a:pPr>
            <a:r>
              <a:rPr lang="it-IT" altLang="it-IT" sz="2400" b="1">
                <a:solidFill>
                  <a:srgbClr val="201C7A"/>
                </a:solidFill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47223" y="990600"/>
            <a:ext cx="8773354" cy="371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it-IT" sz="2400" dirty="0" smtClean="0"/>
              <a:t>DECISIONE (2012/21/UE</a:t>
            </a:r>
            <a:r>
              <a:rPr lang="it-IT" sz="2400" dirty="0"/>
              <a:t>)</a:t>
            </a:r>
          </a:p>
          <a:p>
            <a:pPr algn="just">
              <a:buNone/>
            </a:pPr>
            <a:r>
              <a:rPr lang="it-IT" sz="2400" dirty="0"/>
              <a:t>Compensazioni SIEG a aiuti compatibili, esenti da notifica, se: </a:t>
            </a:r>
          </a:p>
          <a:p>
            <a:pPr algn="just">
              <a:buNone/>
            </a:pPr>
            <a:r>
              <a:rPr lang="it-IT" sz="2400" dirty="0" smtClean="0"/>
              <a:t>- </a:t>
            </a:r>
            <a:r>
              <a:rPr lang="it-IT" sz="2400" dirty="0"/>
              <a:t>è esercitato il controllo della </a:t>
            </a:r>
            <a:r>
              <a:rPr lang="it-IT" sz="2400" dirty="0" err="1"/>
              <a:t>sovracompensazione</a:t>
            </a:r>
            <a:r>
              <a:rPr lang="it-IT" sz="2400" dirty="0"/>
              <a:t> da parte delle autorità pubbliche degli Stati membri.</a:t>
            </a:r>
          </a:p>
          <a:p>
            <a:pPr>
              <a:buNone/>
            </a:pP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Le </a:t>
            </a:r>
            <a:r>
              <a:rPr lang="it-IT" sz="2400" dirty="0"/>
              <a:t>imprese che svolgono sia attività che rientrano nell'ambito di un </a:t>
            </a:r>
            <a:r>
              <a:rPr lang="it-IT" sz="2400" dirty="0" smtClean="0"/>
              <a:t>SIEG, </a:t>
            </a:r>
            <a:r>
              <a:rPr lang="it-IT" sz="2400" dirty="0"/>
              <a:t>sia attività che ne </a:t>
            </a:r>
            <a:r>
              <a:rPr lang="it-IT" sz="2400" dirty="0" smtClean="0"/>
              <a:t>esulano, </a:t>
            </a:r>
            <a:r>
              <a:rPr lang="it-IT" sz="2400" dirty="0"/>
              <a:t>devono tenere una </a:t>
            </a:r>
            <a:r>
              <a:rPr lang="it-IT" sz="2400" b="1" dirty="0"/>
              <a:t>contabilità </a:t>
            </a:r>
            <a:r>
              <a:rPr lang="it-IT" sz="2400" b="1" dirty="0" smtClean="0"/>
              <a:t>separata</a:t>
            </a:r>
            <a:r>
              <a:rPr lang="it-IT" sz="2400" dirty="0" smtClean="0"/>
              <a:t> da </a:t>
            </a:r>
            <a:r>
              <a:rPr lang="it-IT" sz="2400" dirty="0"/>
              <a:t>cui risultino distintamente i costi e i ricavi derivanti dal SIEG e quelli degli altri </a:t>
            </a:r>
            <a:r>
              <a:rPr lang="it-IT" sz="2400" dirty="0" smtClean="0"/>
              <a:t>servizi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063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43351" y="789295"/>
            <a:ext cx="8958052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DISCIPLINA (</a:t>
            </a:r>
            <a:r>
              <a:rPr lang="it-IT" sz="2400" dirty="0"/>
              <a:t>2012/C8/03)</a:t>
            </a:r>
          </a:p>
          <a:p>
            <a:pPr algn="just">
              <a:buNone/>
            </a:pPr>
            <a:r>
              <a:rPr lang="it-IT" sz="2400" dirty="0" smtClean="0"/>
              <a:t>Applicazione </a:t>
            </a:r>
            <a:r>
              <a:rPr lang="it-IT" sz="2400" dirty="0"/>
              <a:t>settoriale: non si applica al settore del trasporto terrestre e della radiodiffusione</a:t>
            </a:r>
          </a:p>
          <a:p>
            <a:pPr algn="just">
              <a:buNone/>
            </a:pPr>
            <a:r>
              <a:rPr lang="it-IT" sz="2400" dirty="0"/>
              <a:t>La disciplina si applica alle compensazioni degli obblighi di servizio pubblico soltanto nella misura in cui queste costituiscono aiuti di Stato che non rientrano nel campo di applicazione della decisione 2012/21/UE. Dette compensazioni sono </a:t>
            </a:r>
            <a:r>
              <a:rPr lang="it-IT" sz="2400" b="1" dirty="0"/>
              <a:t>soggette all'obbligo </a:t>
            </a:r>
            <a:r>
              <a:rPr lang="it-IT" sz="2400" b="1" dirty="0" smtClean="0"/>
              <a:t>di notifica</a:t>
            </a:r>
            <a:r>
              <a:rPr lang="it-IT" sz="2400" dirty="0" smtClean="0"/>
              <a:t> preventiva ai sensi dell'articolo 108, paragrafo 3, del TFUE</a:t>
            </a:r>
            <a:endParaRPr lang="it-IT" sz="2400" dirty="0"/>
          </a:p>
          <a:p>
            <a:pPr algn="just">
              <a:buNone/>
            </a:pPr>
            <a:r>
              <a:rPr lang="it-IT" sz="2400" dirty="0"/>
              <a:t>La disciplina precisa </a:t>
            </a:r>
            <a:r>
              <a:rPr lang="it-IT" sz="2400" b="1" dirty="0"/>
              <a:t>a quali condizioni </a:t>
            </a:r>
            <a:r>
              <a:rPr lang="it-IT" sz="2400" dirty="0"/>
              <a:t>detti aiuti di Stato possono essere considerati </a:t>
            </a:r>
            <a:r>
              <a:rPr lang="it-IT" sz="2400" b="1" dirty="0"/>
              <a:t>compatibili</a:t>
            </a:r>
            <a:r>
              <a:rPr lang="it-IT" sz="2400" dirty="0"/>
              <a:t> con il mercato interno a norma dell'articolo 106, paragrafo 2, del </a:t>
            </a:r>
            <a:r>
              <a:rPr lang="it-IT" sz="2400" dirty="0" smtClean="0"/>
              <a:t>TFUE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1"/>
            <a:ext cx="8797925" cy="6926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86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1600" y="908720"/>
            <a:ext cx="8773354" cy="467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DISCIPLINA (</a:t>
            </a:r>
            <a:r>
              <a:rPr lang="it-IT" sz="2400" dirty="0"/>
              <a:t>2012/C8/03</a:t>
            </a:r>
            <a:r>
              <a:rPr lang="it-IT" sz="2400" dirty="0" smtClean="0"/>
              <a:t>)</a:t>
            </a:r>
          </a:p>
          <a:p>
            <a:pPr algn="just">
              <a:buNone/>
            </a:pPr>
            <a:endParaRPr lang="it-IT" sz="2400" dirty="0"/>
          </a:p>
          <a:p>
            <a:pPr algn="just">
              <a:buNone/>
            </a:pPr>
            <a:r>
              <a:rPr lang="it-IT" sz="2400" dirty="0" smtClean="0"/>
              <a:t>Condizioni </a:t>
            </a:r>
            <a:r>
              <a:rPr lang="it-IT" sz="2400" dirty="0"/>
              <a:t>di compatibilità:</a:t>
            </a:r>
          </a:p>
          <a:p>
            <a:pPr algn="just">
              <a:buNone/>
            </a:pPr>
            <a:r>
              <a:rPr lang="it-IT" sz="2400" dirty="0" smtClean="0"/>
              <a:t>- Autentico </a:t>
            </a:r>
            <a:r>
              <a:rPr lang="it-IT" sz="2400" dirty="0"/>
              <a:t>SIEG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- Atto </a:t>
            </a:r>
            <a:r>
              <a:rPr lang="it-IT" sz="2400" dirty="0"/>
              <a:t>di incarico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- Durata </a:t>
            </a:r>
            <a:r>
              <a:rPr lang="it-IT" sz="2400" dirty="0"/>
              <a:t>del periodo di incarico proporzionata all’ammortamento dell’attività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- Rispetto </a:t>
            </a:r>
            <a:r>
              <a:rPr lang="it-IT" sz="2400" dirty="0"/>
              <a:t>della direttiva sulla trasparenza delle relazioni finanziarie tra gli SM e le loro imprese pubbliche (2006/111/CE)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- Rispetto </a:t>
            </a:r>
            <a:r>
              <a:rPr lang="it-IT" sz="2400" dirty="0"/>
              <a:t>delle norme comunitarie in materia di appalti pubblici (2004/17/CE e 2004/18/CE) </a:t>
            </a:r>
            <a:endParaRPr lang="it-IT" sz="2400" dirty="0" smtClean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007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15174" y="792338"/>
            <a:ext cx="887642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DISCIPLINA (</a:t>
            </a:r>
            <a:r>
              <a:rPr lang="it-IT" sz="2400" dirty="0"/>
              <a:t>2012/C8/03</a:t>
            </a:r>
            <a:r>
              <a:rPr lang="it-IT" sz="2400" dirty="0" smtClean="0"/>
              <a:t>)</a:t>
            </a:r>
          </a:p>
          <a:p>
            <a:pPr algn="just">
              <a:buNone/>
            </a:pPr>
            <a:r>
              <a:rPr lang="it-IT" sz="2400" dirty="0" smtClean="0"/>
              <a:t>Condizioni </a:t>
            </a:r>
            <a:r>
              <a:rPr lang="it-IT" sz="2400" dirty="0"/>
              <a:t>di compatibilità</a:t>
            </a:r>
            <a:r>
              <a:rPr lang="it-IT" sz="2400" dirty="0" smtClean="0"/>
              <a:t>:</a:t>
            </a:r>
          </a:p>
          <a:p>
            <a:pPr algn="just">
              <a:buNone/>
            </a:pPr>
            <a:r>
              <a:rPr lang="it-IT" sz="2400" dirty="0"/>
              <a:t>- Assenza di discriminazione nel caso del medesimo SIEG a più imprese </a:t>
            </a:r>
          </a:p>
          <a:p>
            <a:pPr algn="just">
              <a:buNone/>
            </a:pPr>
            <a:r>
              <a:rPr lang="it-IT" sz="2400" dirty="0"/>
              <a:t>- Calcolo della compensazione basato su un approccio pluriennale ex ante, sugli incentivi all'efficienza e sulla metodologia del costo evitato netto </a:t>
            </a:r>
          </a:p>
          <a:p>
            <a:pPr algn="just">
              <a:buNone/>
            </a:pPr>
            <a:r>
              <a:rPr lang="it-IT" sz="2400" dirty="0" smtClean="0"/>
              <a:t>- Maggiore </a:t>
            </a:r>
            <a:r>
              <a:rPr lang="it-IT" sz="2400" dirty="0"/>
              <a:t>trasparenza attraverso la pubblicazione delle informazioni relative al SIEG </a:t>
            </a:r>
            <a:endParaRPr lang="it-IT" sz="2400" dirty="0" smtClean="0"/>
          </a:p>
          <a:p>
            <a:pPr algn="just">
              <a:buNone/>
            </a:pPr>
            <a:r>
              <a:rPr lang="it-IT" sz="2400" dirty="0" smtClean="0"/>
              <a:t>- </a:t>
            </a:r>
            <a:r>
              <a:rPr lang="it-IT" sz="2400" dirty="0"/>
              <a:t>Eventuali requisiti supplementari imposte dalla CE per misure di aiuto particolarmente distorsive (durata eccessiva, compiti ulteriori, ecc.)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95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218246" y="1052736"/>
            <a:ext cx="8773354" cy="400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it-IT" sz="2400" dirty="0" smtClean="0"/>
              <a:t>DISCIPLINA (</a:t>
            </a:r>
            <a:r>
              <a:rPr lang="it-IT" sz="2400" dirty="0"/>
              <a:t>2012/C8/03)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/>
              <a:t>Comunicazione/ Giurisprudenza </a:t>
            </a:r>
            <a:r>
              <a:rPr lang="it-IT" sz="2400" dirty="0" err="1" smtClean="0"/>
              <a:t>Altmark</a:t>
            </a:r>
            <a:r>
              <a:rPr lang="it-IT" sz="2400" dirty="0" smtClean="0"/>
              <a:t>: non aiuto</a:t>
            </a:r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/>
              <a:t>Regolamento de </a:t>
            </a:r>
            <a:r>
              <a:rPr lang="it-IT" sz="2400" dirty="0" err="1"/>
              <a:t>minimis</a:t>
            </a:r>
            <a:r>
              <a:rPr lang="it-IT" sz="2400" dirty="0"/>
              <a:t> </a:t>
            </a:r>
            <a:r>
              <a:rPr lang="it-IT" sz="2400" dirty="0" smtClean="0"/>
              <a:t>SIEG</a:t>
            </a:r>
            <a:r>
              <a:rPr lang="it-IT" sz="2400" dirty="0"/>
              <a:t>: non aiuto</a:t>
            </a:r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 smtClean="0"/>
              <a:t>Decisione</a:t>
            </a:r>
            <a:r>
              <a:rPr lang="it-IT" sz="2400" dirty="0"/>
              <a:t>: aiuto compatibile No notifica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Disciplina: aiuto </a:t>
            </a:r>
            <a:r>
              <a:rPr lang="it-IT" sz="2400" dirty="0"/>
              <a:t>compatibile Sì notifica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Aiuti di Stato e SIEG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270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609600" y="1066800"/>
            <a:ext cx="7924800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it-IT" altLang="it-IT" sz="2300" b="1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lvl="1">
              <a:buFontTx/>
              <a:buNone/>
            </a:pPr>
            <a:endParaRPr lang="it-IT" altLang="it-IT" sz="2400" b="1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it-IT" altLang="it-IT" sz="2400" b="1">
                <a:solidFill>
                  <a:srgbClr val="003399"/>
                </a:solidFill>
                <a:latin typeface="Times New Roman" panose="02020603050405020304" pitchFamily="18" charset="0"/>
              </a:rPr>
              <a:t> </a:t>
            </a:r>
            <a:endParaRPr lang="it-IT" altLang="it-IT" sz="2400" b="1">
              <a:solidFill>
                <a:srgbClr val="00407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Titolo 1"/>
          <p:cNvSpPr txBox="1">
            <a:spLocks/>
          </p:cNvSpPr>
          <p:nvPr/>
        </p:nvSpPr>
        <p:spPr bwMode="auto">
          <a:xfrm>
            <a:off x="1366838" y="1954213"/>
            <a:ext cx="6408737" cy="1330771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it-IT" altLang="it-IT" sz="2400" b="1" dirty="0" smtClean="0"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 smtClean="0">
                <a:cs typeface="Arial" panose="020B0604020202020204" pitchFamily="34" charset="0"/>
              </a:rPr>
              <a:t>Il </a:t>
            </a:r>
            <a:r>
              <a:rPr lang="it-IT" altLang="it-IT" sz="2400" b="1" dirty="0">
                <a:cs typeface="Arial" panose="020B0604020202020204" pitchFamily="34" charset="0"/>
              </a:rPr>
              <a:t>Registro Aiuti di Stato </a:t>
            </a:r>
          </a:p>
        </p:txBody>
      </p:sp>
    </p:spTree>
    <p:extLst>
      <p:ext uri="{BB962C8B-B14F-4D97-AF65-F5344CB8AC3E}">
        <p14:creationId xmlns="" xmlns:p14="http://schemas.microsoft.com/office/powerpoint/2010/main" val="238698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ttangolo 1"/>
          <p:cNvSpPr>
            <a:spLocks noChangeArrowheads="1"/>
          </p:cNvSpPr>
          <p:nvPr/>
        </p:nvSpPr>
        <p:spPr bwMode="auto">
          <a:xfrm>
            <a:off x="107504" y="836712"/>
            <a:ext cx="89291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Nel </a:t>
            </a:r>
            <a:r>
              <a:rPr lang="it-IT" altLang="it-IT" sz="2400" dirty="0">
                <a:cs typeface="Arial" panose="020B0604020202020204" pitchFamily="34" charset="0"/>
              </a:rPr>
              <a:t>2012 la Commissione ha avviato un’importante riforma del controllo degli aiuti di Stato (la modernizzazione degli aiuti di Stato </a:t>
            </a:r>
            <a:r>
              <a:rPr lang="it-IT" altLang="it-IT" sz="2400" dirty="0" smtClean="0">
                <a:cs typeface="Arial" panose="020B0604020202020204" pitchFamily="34" charset="0"/>
              </a:rPr>
              <a:t>- SAM), </a:t>
            </a:r>
            <a:r>
              <a:rPr lang="it-IT" altLang="it-IT" sz="2400" dirty="0">
                <a:cs typeface="Arial" panose="020B0604020202020204" pitchFamily="34" charset="0"/>
              </a:rPr>
              <a:t>al fine di:</a:t>
            </a: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- incoraggiare </a:t>
            </a:r>
            <a:r>
              <a:rPr lang="it-IT" altLang="it-IT" sz="2400" dirty="0">
                <a:cs typeface="Arial" panose="020B0604020202020204" pitchFamily="34" charset="0"/>
              </a:rPr>
              <a:t>aiuti di Stato ben concepiti, che mirano a fallimenti </a:t>
            </a:r>
            <a:r>
              <a:rPr lang="it-IT" altLang="it-IT" sz="2400" dirty="0" smtClean="0">
                <a:cs typeface="Arial" panose="020B0604020202020204" pitchFamily="34" charset="0"/>
              </a:rPr>
              <a:t>di </a:t>
            </a:r>
            <a:r>
              <a:rPr lang="it-IT" altLang="it-IT" sz="2400" dirty="0">
                <a:cs typeface="Arial" panose="020B0604020202020204" pitchFamily="34" charset="0"/>
              </a:rPr>
              <a:t>mercato e ad obiettivi di interesse comune europeo </a:t>
            </a:r>
            <a:endParaRPr lang="it-IT" altLang="it-IT" sz="2400" dirty="0" smtClean="0"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- </a:t>
            </a:r>
            <a:r>
              <a:rPr lang="it-IT" altLang="it-IT" sz="2400" b="1" dirty="0">
                <a:cs typeface="Arial" panose="020B0604020202020204" pitchFamily="34" charset="0"/>
              </a:rPr>
              <a:t>c</a:t>
            </a:r>
            <a:r>
              <a:rPr lang="it-IT" altLang="it-IT" sz="2400" b="1" dirty="0" smtClean="0">
                <a:cs typeface="Arial" panose="020B0604020202020204" pitchFamily="34" charset="0"/>
              </a:rPr>
              <a:t>oncentrare </a:t>
            </a:r>
            <a:r>
              <a:rPr lang="it-IT" altLang="it-IT" sz="2400" b="1" dirty="0">
                <a:cs typeface="Arial" panose="020B0604020202020204" pitchFamily="34" charset="0"/>
              </a:rPr>
              <a:t>il controllo degli aiuti di Stato sui casi con il maggiore impatto sul mercato interno </a:t>
            </a:r>
            <a:endParaRPr lang="it-IT" altLang="it-IT" sz="2400" b="1" dirty="0" smtClean="0">
              <a:cs typeface="Arial" panose="020B0604020202020204" pitchFamily="34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it-IT" altLang="it-IT" sz="2400" dirty="0">
                <a:cs typeface="Arial" panose="020B0604020202020204" pitchFamily="34" charset="0"/>
              </a:rPr>
              <a:t>p</a:t>
            </a:r>
            <a:r>
              <a:rPr lang="it-IT" altLang="it-IT" sz="2400" dirty="0" smtClean="0">
                <a:cs typeface="Arial" panose="020B0604020202020204" pitchFamily="34" charset="0"/>
              </a:rPr>
              <a:t>ermettere </a:t>
            </a:r>
            <a:r>
              <a:rPr lang="it-IT" altLang="it-IT" sz="2400" dirty="0">
                <a:cs typeface="Arial" panose="020B0604020202020204" pitchFamily="34" charset="0"/>
              </a:rPr>
              <a:t>alla Commissione di prendere decisioni più </a:t>
            </a:r>
            <a:r>
              <a:rPr lang="it-IT" altLang="it-IT" sz="2400" dirty="0" smtClean="0">
                <a:cs typeface="Arial" panose="020B0604020202020204" pitchFamily="34" charset="0"/>
              </a:rPr>
              <a:t>rapide</a:t>
            </a:r>
          </a:p>
          <a:p>
            <a:pPr algn="just">
              <a:spcBef>
                <a:spcPct val="0"/>
              </a:spcBef>
              <a:buNone/>
            </a:pPr>
            <a:endParaRPr lang="it-IT" altLang="it-IT" sz="2400" dirty="0"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b="1" dirty="0" smtClean="0">
                <a:cs typeface="Arial" panose="020B0604020202020204" pitchFamily="34" charset="0"/>
              </a:rPr>
              <a:t>Piano </a:t>
            </a:r>
            <a:r>
              <a:rPr lang="it-IT" altLang="it-IT" sz="2400" b="1" dirty="0">
                <a:cs typeface="Arial" panose="020B0604020202020204" pitchFamily="34" charset="0"/>
              </a:rPr>
              <a:t>d’azione “Aiuti di Stato” </a:t>
            </a:r>
            <a:r>
              <a:rPr lang="it-IT" altLang="it-IT" sz="2400" dirty="0">
                <a:cs typeface="Arial" panose="020B0604020202020204" pitchFamily="34" charset="0"/>
              </a:rPr>
              <a:t>allegato all’Accordo di partenariato italiano 2014-2020 </a:t>
            </a:r>
          </a:p>
          <a:p>
            <a:pPr algn="just">
              <a:spcBef>
                <a:spcPct val="0"/>
              </a:spcBef>
              <a:buNone/>
            </a:pPr>
            <a:endParaRPr lang="it-IT" altLang="it-IT" sz="2400" dirty="0" smtClean="0"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b="1" dirty="0" smtClean="0">
                <a:cs typeface="Arial" panose="020B0604020202020204" pitchFamily="34" charset="0"/>
              </a:rPr>
              <a:t>Regolamento GBER</a:t>
            </a:r>
            <a:r>
              <a:rPr lang="it-IT" altLang="it-IT" sz="2400" dirty="0" smtClean="0">
                <a:cs typeface="Arial" panose="020B0604020202020204" pitchFamily="34" charset="0"/>
              </a:rPr>
              <a:t> </a:t>
            </a:r>
            <a:r>
              <a:rPr lang="it-IT" altLang="it-IT" sz="2400" dirty="0">
                <a:cs typeface="Arial" panose="020B0604020202020204" pitchFamily="34" charset="0"/>
              </a:rPr>
              <a:t>(UE), N. 651/2014, art. 9</a:t>
            </a:r>
          </a:p>
        </p:txBody>
      </p:sp>
      <p:sp>
        <p:nvSpPr>
          <p:cNvPr id="2" name="Rettangolo 1"/>
          <p:cNvSpPr/>
          <p:nvPr/>
        </p:nvSpPr>
        <p:spPr>
          <a:xfrm>
            <a:off x="323528" y="18864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Registro Aiuti di Stato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537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251520" y="1167307"/>
            <a:ext cx="8640960" cy="3773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(</a:t>
            </a:r>
            <a:r>
              <a:rPr lang="it-IT" sz="2400" dirty="0"/>
              <a:t>Protocollo n. 26 del TFUE)</a:t>
            </a:r>
          </a:p>
          <a:p>
            <a:pPr algn="just">
              <a:buNone/>
            </a:pPr>
            <a:r>
              <a:rPr lang="it-IT" sz="2400" dirty="0" smtClean="0"/>
              <a:t>Servizi </a:t>
            </a:r>
            <a:r>
              <a:rPr lang="it-IT" sz="2400" dirty="0"/>
              <a:t>che le autorità pubbliche degli Stati membri a livello nazionale, regionale o locale considerano di interesse generale e pertanto sono oggetto di specifici obblighi di servizio pubblico </a:t>
            </a:r>
            <a:r>
              <a:rPr lang="it-IT" sz="2400" dirty="0" smtClean="0"/>
              <a:t>(OSP)</a:t>
            </a:r>
          </a:p>
          <a:p>
            <a:pPr algn="just">
              <a:buNone/>
            </a:pPr>
            <a:endParaRPr lang="it-IT" sz="2400" dirty="0"/>
          </a:p>
          <a:p>
            <a:pPr algn="just">
              <a:buNone/>
            </a:pPr>
            <a:r>
              <a:rPr lang="it-IT" sz="2400" dirty="0"/>
              <a:t>Il termine riguarda sia le attività economiche </a:t>
            </a:r>
            <a:r>
              <a:rPr lang="it-IT" sz="2400" dirty="0" smtClean="0"/>
              <a:t>(</a:t>
            </a:r>
            <a:r>
              <a:rPr lang="it-IT" sz="2400" b="1" dirty="0">
                <a:cs typeface="Arial" panose="020B0604020202020204" pitchFamily="34" charset="0"/>
              </a:rPr>
              <a:t>servizi di interesse economico generale </a:t>
            </a:r>
            <a:r>
              <a:rPr lang="it-IT" sz="2400" dirty="0" smtClean="0">
                <a:cs typeface="Arial" panose="020B0604020202020204" pitchFamily="34" charset="0"/>
              </a:rPr>
              <a:t>- </a:t>
            </a:r>
            <a:r>
              <a:rPr lang="it-IT" sz="2400" dirty="0" smtClean="0"/>
              <a:t>SIEG</a:t>
            </a:r>
            <a:r>
              <a:rPr lang="it-IT" sz="2400" dirty="0"/>
              <a:t>) che i servizi non </a:t>
            </a:r>
            <a:r>
              <a:rPr lang="it-IT" sz="2400" dirty="0" smtClean="0"/>
              <a:t>economici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251520" y="129976"/>
            <a:ext cx="8525296" cy="6395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Concetto di Servizio di interesse generale (SIG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690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ttangolo 1"/>
          <p:cNvSpPr>
            <a:spLocks noChangeArrowheads="1"/>
          </p:cNvSpPr>
          <p:nvPr/>
        </p:nvSpPr>
        <p:spPr bwMode="auto">
          <a:xfrm>
            <a:off x="107504" y="548680"/>
            <a:ext cx="8929116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L. 234/2012, Art</a:t>
            </a:r>
            <a:r>
              <a:rPr lang="it-IT" altLang="it-IT" sz="2400" dirty="0">
                <a:cs typeface="Arial" panose="020B0604020202020204" pitchFamily="34" charset="0"/>
              </a:rPr>
              <a:t>. 52 </a:t>
            </a:r>
            <a:r>
              <a:rPr lang="it-IT" altLang="it-IT" sz="2400" dirty="0" smtClean="0">
                <a:cs typeface="Arial" panose="020B0604020202020204" pitchFamily="34" charset="0"/>
              </a:rPr>
              <a:t>Registro </a:t>
            </a:r>
            <a:r>
              <a:rPr lang="it-IT" altLang="it-IT" sz="2400" dirty="0">
                <a:cs typeface="Arial" panose="020B0604020202020204" pitchFamily="34" charset="0"/>
              </a:rPr>
              <a:t>nazionale degli aiuti di </a:t>
            </a:r>
            <a:r>
              <a:rPr lang="it-IT" altLang="it-IT" sz="2400" dirty="0" smtClean="0">
                <a:cs typeface="Arial" panose="020B0604020202020204" pitchFamily="34" charset="0"/>
              </a:rPr>
              <a:t>Stato</a:t>
            </a:r>
            <a:endParaRPr lang="it-IT" altLang="it-IT" sz="2400" dirty="0"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1</a:t>
            </a:r>
            <a:r>
              <a:rPr lang="it-IT" altLang="it-IT" sz="2400" dirty="0">
                <a:cs typeface="Arial" panose="020B0604020202020204" pitchFamily="34" charset="0"/>
              </a:rPr>
              <a:t>. Al fine di garantire il rispetto dei </a:t>
            </a:r>
            <a:r>
              <a:rPr lang="it-IT" altLang="it-IT" sz="2400" dirty="0" smtClean="0">
                <a:cs typeface="Arial" panose="020B0604020202020204" pitchFamily="34" charset="0"/>
              </a:rPr>
              <a:t>divieti di cumulo e </a:t>
            </a:r>
            <a:r>
              <a:rPr lang="it-IT" altLang="it-IT" sz="2400" dirty="0">
                <a:cs typeface="Arial" panose="020B0604020202020204" pitchFamily="34" charset="0"/>
              </a:rPr>
              <a:t>degli  </a:t>
            </a:r>
            <a:r>
              <a:rPr lang="it-IT" altLang="it-IT" sz="2400" dirty="0" smtClean="0">
                <a:cs typeface="Arial" panose="020B0604020202020204" pitchFamily="34" charset="0"/>
              </a:rPr>
              <a:t>obblighi </a:t>
            </a:r>
            <a:r>
              <a:rPr lang="it-IT" altLang="it-IT" sz="2400" dirty="0">
                <a:cs typeface="Arial" panose="020B0604020202020204" pitchFamily="34" charset="0"/>
              </a:rPr>
              <a:t>di trasparenza e </a:t>
            </a:r>
            <a:r>
              <a:rPr lang="it-IT" altLang="it-IT" sz="2400" dirty="0" smtClean="0">
                <a:cs typeface="Arial" panose="020B0604020202020204" pitchFamily="34" charset="0"/>
              </a:rPr>
              <a:t>di pubblicità previsti dalla </a:t>
            </a:r>
            <a:r>
              <a:rPr lang="it-IT" altLang="it-IT" sz="2400" dirty="0">
                <a:cs typeface="Arial" panose="020B0604020202020204" pitchFamily="34" charset="0"/>
              </a:rPr>
              <a:t>normativa  europea </a:t>
            </a:r>
            <a:r>
              <a:rPr lang="it-IT" altLang="it-IT" sz="2400" dirty="0" smtClean="0">
                <a:cs typeface="Arial" panose="020B0604020202020204" pitchFamily="34" charset="0"/>
              </a:rPr>
              <a:t>e </a:t>
            </a:r>
            <a:r>
              <a:rPr lang="it-IT" altLang="it-IT" sz="2400" dirty="0">
                <a:cs typeface="Arial" panose="020B0604020202020204" pitchFamily="34" charset="0"/>
              </a:rPr>
              <a:t>nazionale in materia di aiuti di Stato, i soggetti pubblici o privati che concedono ovvero </a:t>
            </a:r>
            <a:r>
              <a:rPr lang="it-IT" altLang="it-IT" sz="2400" dirty="0" smtClean="0">
                <a:cs typeface="Arial" panose="020B0604020202020204" pitchFamily="34" charset="0"/>
              </a:rPr>
              <a:t>gestiscono i predetti aiuti trasmettono </a:t>
            </a:r>
            <a:r>
              <a:rPr lang="it-IT" altLang="it-IT" sz="2400" dirty="0">
                <a:cs typeface="Arial" panose="020B0604020202020204" pitchFamily="34" charset="0"/>
              </a:rPr>
              <a:t>le </a:t>
            </a:r>
            <a:r>
              <a:rPr lang="it-IT" altLang="it-IT" sz="2400" dirty="0" smtClean="0">
                <a:cs typeface="Arial" panose="020B0604020202020204" pitchFamily="34" charset="0"/>
              </a:rPr>
              <a:t>relative informazioni alla banca di </a:t>
            </a:r>
            <a:r>
              <a:rPr lang="it-IT" altLang="it-IT" sz="2400" dirty="0">
                <a:cs typeface="Arial" panose="020B0604020202020204" pitchFamily="34" charset="0"/>
              </a:rPr>
              <a:t>dati  </a:t>
            </a:r>
            <a:r>
              <a:rPr lang="it-IT" altLang="it-IT" sz="2400" dirty="0" smtClean="0">
                <a:cs typeface="Arial" panose="020B0604020202020204" pitchFamily="34" charset="0"/>
              </a:rPr>
              <a:t>istituita </a:t>
            </a:r>
            <a:r>
              <a:rPr lang="it-IT" altLang="it-IT" sz="2400" dirty="0">
                <a:cs typeface="Arial" panose="020B0604020202020204" pitchFamily="34" charset="0"/>
              </a:rPr>
              <a:t>presso il Ministero dello sviluppo economico ai sensi </a:t>
            </a:r>
            <a:r>
              <a:rPr lang="it-IT" altLang="it-IT" sz="2400" dirty="0" smtClean="0">
                <a:cs typeface="Arial" panose="020B0604020202020204" pitchFamily="34" charset="0"/>
              </a:rPr>
              <a:t>dell'articolo </a:t>
            </a:r>
            <a:r>
              <a:rPr lang="it-IT" altLang="it-IT" sz="2400" dirty="0">
                <a:cs typeface="Arial" panose="020B0604020202020204" pitchFamily="34" charset="0"/>
              </a:rPr>
              <a:t>14, </a:t>
            </a:r>
            <a:r>
              <a:rPr lang="it-IT" altLang="it-IT" sz="2400" dirty="0" smtClean="0">
                <a:cs typeface="Arial" panose="020B0604020202020204" pitchFamily="34" charset="0"/>
              </a:rPr>
              <a:t>2</a:t>
            </a:r>
            <a:r>
              <a:rPr lang="it-IT" altLang="it-IT" sz="2400" dirty="0">
                <a:cs typeface="Arial" panose="020B0604020202020204" pitchFamily="34" charset="0"/>
              </a:rPr>
              <a:t>, </a:t>
            </a:r>
            <a:r>
              <a:rPr lang="it-IT" altLang="it-IT" sz="2400" dirty="0" smtClean="0">
                <a:cs typeface="Arial" panose="020B0604020202020204" pitchFamily="34" charset="0"/>
              </a:rPr>
              <a:t>L 5 </a:t>
            </a:r>
            <a:r>
              <a:rPr lang="it-IT" altLang="it-IT" sz="2400" dirty="0">
                <a:cs typeface="Arial" panose="020B0604020202020204" pitchFamily="34" charset="0"/>
              </a:rPr>
              <a:t>marzo 2001, n. 57, che </a:t>
            </a:r>
            <a:r>
              <a:rPr lang="it-IT" altLang="it-IT" sz="2400" dirty="0" smtClean="0">
                <a:cs typeface="Arial" panose="020B0604020202020204" pitchFamily="34" charset="0"/>
              </a:rPr>
              <a:t>assume </a:t>
            </a:r>
            <a:r>
              <a:rPr lang="it-IT" altLang="it-IT" sz="2400" dirty="0">
                <a:cs typeface="Arial" panose="020B0604020202020204" pitchFamily="34" charset="0"/>
              </a:rPr>
              <a:t>la  </a:t>
            </a:r>
            <a:r>
              <a:rPr lang="it-IT" altLang="it-IT" sz="2400" dirty="0" smtClean="0">
                <a:cs typeface="Arial" panose="020B0604020202020204" pitchFamily="34" charset="0"/>
              </a:rPr>
              <a:t>denominazione </a:t>
            </a:r>
            <a:r>
              <a:rPr lang="it-IT" altLang="it-IT" sz="2400" dirty="0">
                <a:cs typeface="Arial" panose="020B0604020202020204" pitchFamily="34" charset="0"/>
              </a:rPr>
              <a:t>di "Registro nazionale degli aiuti di Stato". </a:t>
            </a:r>
          </a:p>
          <a:p>
            <a:pPr algn="just">
              <a:spcBef>
                <a:spcPct val="0"/>
              </a:spcBef>
              <a:buNone/>
            </a:pPr>
            <a:endParaRPr lang="it-IT" altLang="it-IT" sz="2400" dirty="0" smtClean="0"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2</a:t>
            </a:r>
            <a:r>
              <a:rPr lang="it-IT" altLang="it-IT" sz="2400" dirty="0">
                <a:cs typeface="Arial" panose="020B0604020202020204" pitchFamily="34" charset="0"/>
              </a:rPr>
              <a:t>. Il Registro di cui </a:t>
            </a:r>
            <a:r>
              <a:rPr lang="it-IT" altLang="it-IT" sz="2400" dirty="0" smtClean="0">
                <a:cs typeface="Arial" panose="020B0604020202020204" pitchFamily="34" charset="0"/>
              </a:rPr>
              <a:t>al </a:t>
            </a:r>
            <a:r>
              <a:rPr lang="it-IT" altLang="it-IT" sz="2400" dirty="0">
                <a:cs typeface="Arial" panose="020B0604020202020204" pitchFamily="34" charset="0"/>
              </a:rPr>
              <a:t>comma </a:t>
            </a:r>
            <a:r>
              <a:rPr lang="it-IT" altLang="it-IT" sz="2400" dirty="0" smtClean="0">
                <a:cs typeface="Arial" panose="020B0604020202020204" pitchFamily="34" charset="0"/>
              </a:rPr>
              <a:t>1 contiene</a:t>
            </a:r>
            <a:r>
              <a:rPr lang="it-IT" altLang="it-IT" sz="2400" dirty="0">
                <a:cs typeface="Arial" panose="020B0604020202020204" pitchFamily="34" charset="0"/>
              </a:rPr>
              <a:t>, in </a:t>
            </a:r>
            <a:r>
              <a:rPr lang="it-IT" altLang="it-IT" sz="2400" dirty="0" smtClean="0">
                <a:cs typeface="Arial" panose="020B0604020202020204" pitchFamily="34" charset="0"/>
              </a:rPr>
              <a:t>particolare</a:t>
            </a:r>
            <a:r>
              <a:rPr lang="it-IT" altLang="it-IT" sz="2400" dirty="0">
                <a:cs typeface="Arial" panose="020B0604020202020204" pitchFamily="34" charset="0"/>
              </a:rPr>
              <a:t>, </a:t>
            </a:r>
            <a:r>
              <a:rPr lang="it-IT" altLang="it-IT" sz="2400" dirty="0" smtClean="0">
                <a:cs typeface="Arial" panose="020B0604020202020204" pitchFamily="34" charset="0"/>
              </a:rPr>
              <a:t>le </a:t>
            </a:r>
            <a:r>
              <a:rPr lang="it-IT" altLang="it-IT" sz="2400" dirty="0">
                <a:cs typeface="Arial" panose="020B0604020202020204" pitchFamily="34" charset="0"/>
              </a:rPr>
              <a:t>informazioni concernenti: </a:t>
            </a: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a</a:t>
            </a:r>
            <a:r>
              <a:rPr lang="it-IT" altLang="it-IT" sz="2400" dirty="0">
                <a:cs typeface="Arial" panose="020B0604020202020204" pitchFamily="34" charset="0"/>
              </a:rPr>
              <a:t>) gli aiuti di Stato di </a:t>
            </a:r>
            <a:r>
              <a:rPr lang="it-IT" altLang="it-IT" sz="2400" dirty="0" smtClean="0">
                <a:cs typeface="Arial" panose="020B0604020202020204" pitchFamily="34" charset="0"/>
              </a:rPr>
              <a:t>cui </a:t>
            </a:r>
            <a:r>
              <a:rPr lang="it-IT" altLang="it-IT" sz="2400" dirty="0">
                <a:cs typeface="Arial" panose="020B0604020202020204" pitchFamily="34" charset="0"/>
              </a:rPr>
              <a:t>all'articolo </a:t>
            </a:r>
            <a:r>
              <a:rPr lang="it-IT" altLang="it-IT" sz="2400" dirty="0" smtClean="0">
                <a:cs typeface="Arial" panose="020B0604020202020204" pitchFamily="34" charset="0"/>
              </a:rPr>
              <a:t>107 TFUE,  </a:t>
            </a:r>
            <a:r>
              <a:rPr lang="it-IT" altLang="it-IT" sz="2400" dirty="0">
                <a:cs typeface="Arial" panose="020B0604020202020204" pitchFamily="34" charset="0"/>
              </a:rPr>
              <a:t>ivi  compresi  gli </a:t>
            </a:r>
            <a:r>
              <a:rPr lang="it-IT" altLang="it-IT" sz="2400" dirty="0" smtClean="0">
                <a:cs typeface="Arial" panose="020B0604020202020204" pitchFamily="34" charset="0"/>
              </a:rPr>
              <a:t> aiuti </a:t>
            </a:r>
            <a:r>
              <a:rPr lang="it-IT" altLang="it-IT" sz="2400" dirty="0">
                <a:cs typeface="Arial" panose="020B0604020202020204" pitchFamily="34" charset="0"/>
              </a:rPr>
              <a:t>in esenzione dalla notifica; </a:t>
            </a:r>
          </a:p>
        </p:txBody>
      </p:sp>
      <p:sp>
        <p:nvSpPr>
          <p:cNvPr id="3" name="Rettangolo 2"/>
          <p:cNvSpPr/>
          <p:nvPr/>
        </p:nvSpPr>
        <p:spPr>
          <a:xfrm>
            <a:off x="323590" y="381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Registro Aiuti di Stato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427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ttangolo 1"/>
          <p:cNvSpPr>
            <a:spLocks noChangeArrowheads="1"/>
          </p:cNvSpPr>
          <p:nvPr/>
        </p:nvSpPr>
        <p:spPr bwMode="auto">
          <a:xfrm>
            <a:off x="143446" y="764704"/>
            <a:ext cx="8857108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b</a:t>
            </a:r>
            <a:r>
              <a:rPr lang="it-IT" altLang="it-IT" sz="2400" dirty="0">
                <a:cs typeface="Arial" panose="020B0604020202020204" pitchFamily="34" charset="0"/>
              </a:rPr>
              <a:t>) gli aiuti de </a:t>
            </a:r>
            <a:r>
              <a:rPr lang="it-IT" altLang="it-IT" sz="2400" dirty="0" err="1" smtClean="0">
                <a:cs typeface="Arial" panose="020B0604020202020204" pitchFamily="34" charset="0"/>
              </a:rPr>
              <a:t>minimis</a:t>
            </a:r>
            <a:r>
              <a:rPr lang="it-IT" altLang="it-IT" sz="2400" dirty="0" smtClean="0">
                <a:cs typeface="Arial" panose="020B0604020202020204" pitchFamily="34" charset="0"/>
              </a:rPr>
              <a:t> come definiti </a:t>
            </a:r>
            <a:r>
              <a:rPr lang="it-IT" altLang="it-IT" sz="2400" dirty="0">
                <a:cs typeface="Arial" panose="020B0604020202020204" pitchFamily="34" charset="0"/>
              </a:rPr>
              <a:t>dal </a:t>
            </a:r>
            <a:r>
              <a:rPr lang="it-IT" altLang="it-IT" sz="2400" dirty="0" smtClean="0">
                <a:cs typeface="Arial" panose="020B0604020202020204" pitchFamily="34" charset="0"/>
              </a:rPr>
              <a:t>Regolamento </a:t>
            </a:r>
            <a:r>
              <a:rPr lang="it-IT" altLang="it-IT" sz="2400" dirty="0">
                <a:cs typeface="Arial" panose="020B0604020202020204" pitchFamily="34" charset="0"/>
              </a:rPr>
              <a:t>(CE)  n. 1998/2006 della Commissione, del 15 dicembre 2006, e dal  regolamento (UE) n. 1407/2013 della Commissione, del 18  </a:t>
            </a:r>
            <a:r>
              <a:rPr lang="it-IT" altLang="it-IT" sz="2400" dirty="0" smtClean="0">
                <a:cs typeface="Arial" panose="020B0604020202020204" pitchFamily="34" charset="0"/>
              </a:rPr>
              <a:t>dicembre </a:t>
            </a:r>
            <a:r>
              <a:rPr lang="it-IT" altLang="it-IT" sz="2400" dirty="0">
                <a:cs typeface="Arial" panose="020B0604020202020204" pitchFamily="34" charset="0"/>
              </a:rPr>
              <a:t>2013</a:t>
            </a:r>
            <a:r>
              <a:rPr lang="it-IT" altLang="it-IT" sz="2400" dirty="0" smtClean="0">
                <a:cs typeface="Arial" panose="020B0604020202020204" pitchFamily="34" charset="0"/>
              </a:rPr>
              <a:t>, nonché </a:t>
            </a:r>
            <a:r>
              <a:rPr lang="it-IT" altLang="it-IT" sz="2400" dirty="0">
                <a:cs typeface="Arial" panose="020B0604020202020204" pitchFamily="34" charset="0"/>
              </a:rPr>
              <a:t>dalle disposizioni dell'Unione europea  </a:t>
            </a:r>
            <a:r>
              <a:rPr lang="it-IT" altLang="it-IT" sz="2400" dirty="0" smtClean="0">
                <a:cs typeface="Arial" panose="020B0604020202020204" pitchFamily="34" charset="0"/>
              </a:rPr>
              <a:t>che </a:t>
            </a:r>
            <a:r>
              <a:rPr lang="it-IT" altLang="it-IT" sz="2400" dirty="0">
                <a:cs typeface="Arial" panose="020B0604020202020204" pitchFamily="34" charset="0"/>
              </a:rPr>
              <a:t>saranno </a:t>
            </a:r>
            <a:r>
              <a:rPr lang="it-IT" altLang="it-IT" sz="2400" dirty="0" smtClean="0">
                <a:cs typeface="Arial" panose="020B0604020202020204" pitchFamily="34" charset="0"/>
              </a:rPr>
              <a:t>successivamente </a:t>
            </a:r>
            <a:r>
              <a:rPr lang="it-IT" altLang="it-IT" sz="2400" dirty="0">
                <a:cs typeface="Arial" panose="020B0604020202020204" pitchFamily="34" charset="0"/>
              </a:rPr>
              <a:t>adottate nella medesima </a:t>
            </a:r>
            <a:r>
              <a:rPr lang="it-IT" altLang="it-IT" sz="2400" dirty="0" smtClean="0">
                <a:cs typeface="Arial" panose="020B0604020202020204" pitchFamily="34" charset="0"/>
              </a:rPr>
              <a:t>materia</a:t>
            </a: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c</a:t>
            </a:r>
            <a:r>
              <a:rPr lang="it-IT" altLang="it-IT" sz="2400" dirty="0">
                <a:cs typeface="Arial" panose="020B0604020202020204" pitchFamily="34" charset="0"/>
              </a:rPr>
              <a:t>) gli aiuti concessi a titolo di compensazione </a:t>
            </a:r>
            <a:r>
              <a:rPr lang="it-IT" altLang="it-IT" sz="2400" dirty="0" smtClean="0">
                <a:cs typeface="Arial" panose="020B0604020202020204" pitchFamily="34" charset="0"/>
              </a:rPr>
              <a:t>per i servizi </a:t>
            </a:r>
            <a:r>
              <a:rPr lang="it-IT" altLang="it-IT" sz="2400" dirty="0">
                <a:cs typeface="Arial" panose="020B0604020202020204" pitchFamily="34" charset="0"/>
              </a:rPr>
              <a:t>di interesse economico generale, ivi compresi gli </a:t>
            </a:r>
            <a:r>
              <a:rPr lang="it-IT" altLang="it-IT" sz="2400" dirty="0" smtClean="0">
                <a:cs typeface="Arial" panose="020B0604020202020204" pitchFamily="34" charset="0"/>
              </a:rPr>
              <a:t>aiuti de </a:t>
            </a:r>
            <a:r>
              <a:rPr lang="it-IT" altLang="it-IT" sz="2400" dirty="0" err="1">
                <a:cs typeface="Arial" panose="020B0604020202020204" pitchFamily="34" charset="0"/>
              </a:rPr>
              <a:t>minimis</a:t>
            </a:r>
            <a:r>
              <a:rPr lang="it-IT" altLang="it-IT" sz="2400" dirty="0">
                <a:cs typeface="Arial" panose="020B0604020202020204" pitchFamily="34" charset="0"/>
              </a:rPr>
              <a:t>  ai sensi del </a:t>
            </a:r>
            <a:r>
              <a:rPr lang="it-IT" altLang="it-IT" sz="2400" dirty="0" smtClean="0">
                <a:cs typeface="Arial" panose="020B0604020202020204" pitchFamily="34" charset="0"/>
              </a:rPr>
              <a:t>Regolamento </a:t>
            </a:r>
            <a:r>
              <a:rPr lang="it-IT" altLang="it-IT" sz="2400" dirty="0">
                <a:cs typeface="Arial" panose="020B0604020202020204" pitchFamily="34" charset="0"/>
              </a:rPr>
              <a:t>(UE) n</a:t>
            </a:r>
            <a:r>
              <a:rPr lang="it-IT" altLang="it-IT" sz="2400" dirty="0" smtClean="0">
                <a:cs typeface="Arial" panose="020B0604020202020204" pitchFamily="34" charset="0"/>
              </a:rPr>
              <a:t>. 360/2012 </a:t>
            </a:r>
            <a:r>
              <a:rPr lang="it-IT" altLang="it-IT" sz="2400" dirty="0">
                <a:cs typeface="Arial" panose="020B0604020202020204" pitchFamily="34" charset="0"/>
              </a:rPr>
              <a:t>della </a:t>
            </a:r>
            <a:r>
              <a:rPr lang="it-IT" altLang="it-IT" sz="2400" dirty="0" smtClean="0">
                <a:cs typeface="Arial" panose="020B0604020202020204" pitchFamily="34" charset="0"/>
              </a:rPr>
              <a:t>Commissione</a:t>
            </a:r>
            <a:r>
              <a:rPr lang="it-IT" altLang="it-IT" sz="2400" dirty="0">
                <a:cs typeface="Arial" panose="020B0604020202020204" pitchFamily="34" charset="0"/>
              </a:rPr>
              <a:t>,  </a:t>
            </a:r>
            <a:r>
              <a:rPr lang="it-IT" altLang="it-IT" sz="2400" dirty="0" smtClean="0">
                <a:cs typeface="Arial" panose="020B0604020202020204" pitchFamily="34" charset="0"/>
              </a:rPr>
              <a:t>del </a:t>
            </a:r>
            <a:r>
              <a:rPr lang="it-IT" altLang="it-IT" sz="2400" dirty="0">
                <a:cs typeface="Arial" panose="020B0604020202020204" pitchFamily="34" charset="0"/>
              </a:rPr>
              <a:t>25 aprile </a:t>
            </a:r>
            <a:r>
              <a:rPr lang="it-IT" altLang="it-IT" sz="2400" dirty="0" smtClean="0">
                <a:cs typeface="Arial" panose="020B0604020202020204" pitchFamily="34" charset="0"/>
              </a:rPr>
              <a:t>2012</a:t>
            </a: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d</a:t>
            </a:r>
            <a:r>
              <a:rPr lang="it-IT" altLang="it-IT" sz="2400" dirty="0">
                <a:cs typeface="Arial" panose="020B0604020202020204" pitchFamily="34" charset="0"/>
              </a:rPr>
              <a:t>) l'elenco </a:t>
            </a:r>
            <a:r>
              <a:rPr lang="it-IT" altLang="it-IT" sz="2400" dirty="0" smtClean="0">
                <a:cs typeface="Arial" panose="020B0604020202020204" pitchFamily="34" charset="0"/>
              </a:rPr>
              <a:t>dei soggetti tenuti alla restituzione </a:t>
            </a:r>
            <a:r>
              <a:rPr lang="it-IT" altLang="it-IT" sz="2400" dirty="0">
                <a:cs typeface="Arial" panose="020B0604020202020204" pitchFamily="34" charset="0"/>
              </a:rPr>
              <a:t>degli </a:t>
            </a:r>
            <a:r>
              <a:rPr lang="it-IT" altLang="it-IT" sz="2400" dirty="0" smtClean="0">
                <a:cs typeface="Arial" panose="020B0604020202020204" pitchFamily="34" charset="0"/>
              </a:rPr>
              <a:t>aiuti </a:t>
            </a:r>
            <a:r>
              <a:rPr lang="it-IT" altLang="it-IT" sz="2400" dirty="0">
                <a:cs typeface="Arial" panose="020B0604020202020204" pitchFamily="34" charset="0"/>
              </a:rPr>
              <a:t>incompatibili dei quali </a:t>
            </a:r>
            <a:r>
              <a:rPr lang="it-IT" altLang="it-IT" sz="2400" dirty="0" smtClean="0">
                <a:cs typeface="Arial" panose="020B0604020202020204" pitchFamily="34" charset="0"/>
              </a:rPr>
              <a:t>la Commissione </a:t>
            </a:r>
            <a:r>
              <a:rPr lang="it-IT" altLang="it-IT" sz="2400" dirty="0">
                <a:cs typeface="Arial" panose="020B0604020202020204" pitchFamily="34" charset="0"/>
              </a:rPr>
              <a:t>europea  abbia  ordinato  il recupero ai sensi dell'articolo 14 del R</a:t>
            </a:r>
            <a:r>
              <a:rPr lang="it-IT" altLang="it-IT" sz="2400" dirty="0" smtClean="0">
                <a:cs typeface="Arial" panose="020B0604020202020204" pitchFamily="34" charset="0"/>
              </a:rPr>
              <a:t>egolamento </a:t>
            </a:r>
            <a:r>
              <a:rPr lang="it-IT" altLang="it-IT" sz="2400" dirty="0">
                <a:cs typeface="Arial" panose="020B0604020202020204" pitchFamily="34" charset="0"/>
              </a:rPr>
              <a:t>(CE) </a:t>
            </a:r>
            <a:r>
              <a:rPr lang="it-IT" altLang="it-IT" sz="2400" dirty="0" smtClean="0">
                <a:cs typeface="Arial" panose="020B0604020202020204" pitchFamily="34" charset="0"/>
              </a:rPr>
              <a:t>n</a:t>
            </a:r>
            <a:r>
              <a:rPr lang="it-IT" altLang="it-IT" sz="2400" dirty="0">
                <a:cs typeface="Arial" panose="020B0604020202020204" pitchFamily="34" charset="0"/>
              </a:rPr>
              <a:t>.  659/1999 del Consiglio, del 22 marzo 1999</a:t>
            </a:r>
          </a:p>
        </p:txBody>
      </p:sp>
      <p:sp>
        <p:nvSpPr>
          <p:cNvPr id="3" name="Rettangolo 2"/>
          <p:cNvSpPr/>
          <p:nvPr/>
        </p:nvSpPr>
        <p:spPr>
          <a:xfrm>
            <a:off x="251520" y="11663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Registro Aiuti di Stato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428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ttangolo 1"/>
          <p:cNvSpPr>
            <a:spLocks noChangeArrowheads="1"/>
          </p:cNvSpPr>
          <p:nvPr/>
        </p:nvSpPr>
        <p:spPr bwMode="auto">
          <a:xfrm>
            <a:off x="107504" y="620688"/>
            <a:ext cx="8928992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3</a:t>
            </a:r>
            <a:r>
              <a:rPr lang="it-IT" altLang="it-IT" sz="2400" dirty="0">
                <a:cs typeface="Arial" panose="020B0604020202020204" pitchFamily="34" charset="0"/>
              </a:rPr>
              <a:t>. I soggetti di cui </a:t>
            </a:r>
            <a:r>
              <a:rPr lang="it-IT" altLang="it-IT" sz="2400" dirty="0" smtClean="0">
                <a:cs typeface="Arial" panose="020B0604020202020204" pitchFamily="34" charset="0"/>
              </a:rPr>
              <a:t>al </a:t>
            </a:r>
            <a:r>
              <a:rPr lang="it-IT" altLang="it-IT" sz="2400" dirty="0">
                <a:cs typeface="Arial" panose="020B0604020202020204" pitchFamily="34" charset="0"/>
              </a:rPr>
              <a:t>comma </a:t>
            </a:r>
            <a:r>
              <a:rPr lang="it-IT" altLang="it-IT" sz="2400" dirty="0" smtClean="0">
                <a:cs typeface="Arial" panose="020B0604020202020204" pitchFamily="34" charset="0"/>
              </a:rPr>
              <a:t>1 sono tenuti ad avvalersi del </a:t>
            </a:r>
            <a:r>
              <a:rPr lang="it-IT" altLang="it-IT" sz="2400" dirty="0">
                <a:cs typeface="Arial" panose="020B0604020202020204" pitchFamily="34" charset="0"/>
              </a:rPr>
              <a:t>Registro </a:t>
            </a:r>
            <a:r>
              <a:rPr lang="it-IT" altLang="it-IT" sz="2400" dirty="0" smtClean="0">
                <a:cs typeface="Arial" panose="020B0604020202020204" pitchFamily="34" charset="0"/>
              </a:rPr>
              <a:t>al </a:t>
            </a:r>
            <a:r>
              <a:rPr lang="it-IT" altLang="it-IT" sz="2400" dirty="0">
                <a:cs typeface="Arial" panose="020B0604020202020204" pitchFamily="34" charset="0"/>
              </a:rPr>
              <a:t>fine di espletare le </a:t>
            </a:r>
            <a:r>
              <a:rPr lang="it-IT" altLang="it-IT" sz="2400" b="1" dirty="0">
                <a:cs typeface="Arial" panose="020B0604020202020204" pitchFamily="34" charset="0"/>
              </a:rPr>
              <a:t>verifiche propedeutiche alla concessione o all'erogazione </a:t>
            </a:r>
            <a:r>
              <a:rPr lang="it-IT" altLang="it-IT" sz="2400" dirty="0">
                <a:cs typeface="Arial" panose="020B0604020202020204" pitchFamily="34" charset="0"/>
              </a:rPr>
              <a:t>degli aiuti di </a:t>
            </a:r>
            <a:r>
              <a:rPr lang="it-IT" altLang="it-IT" sz="2400" dirty="0" smtClean="0">
                <a:cs typeface="Arial" panose="020B0604020202020204" pitchFamily="34" charset="0"/>
              </a:rPr>
              <a:t>Stato </a:t>
            </a:r>
            <a:r>
              <a:rPr lang="it-IT" altLang="it-IT" sz="2400" dirty="0">
                <a:cs typeface="Arial" panose="020B0604020202020204" pitchFamily="34" charset="0"/>
              </a:rPr>
              <a:t>e degli aiuti de </a:t>
            </a:r>
            <a:r>
              <a:rPr lang="it-IT" altLang="it-IT" sz="2400" dirty="0" err="1">
                <a:cs typeface="Arial" panose="020B0604020202020204" pitchFamily="34" charset="0"/>
              </a:rPr>
              <a:t>minimis</a:t>
            </a:r>
            <a:r>
              <a:rPr lang="it-IT" altLang="it-IT" sz="2400" dirty="0">
                <a:cs typeface="Arial" panose="020B0604020202020204" pitchFamily="34" charset="0"/>
              </a:rPr>
              <a:t>, comprese quelle relative </a:t>
            </a:r>
            <a:r>
              <a:rPr lang="it-IT" altLang="it-IT" sz="2400" dirty="0" smtClean="0">
                <a:cs typeface="Arial" panose="020B0604020202020204" pitchFamily="34" charset="0"/>
              </a:rPr>
              <a:t>al </a:t>
            </a:r>
            <a:r>
              <a:rPr lang="it-IT" altLang="it-IT" sz="2400" b="1" dirty="0" smtClean="0">
                <a:cs typeface="Arial" panose="020B0604020202020204" pitchFamily="34" charset="0"/>
              </a:rPr>
              <a:t>rispetto dei </a:t>
            </a:r>
            <a:r>
              <a:rPr lang="it-IT" altLang="it-IT" sz="2400" b="1" dirty="0">
                <a:cs typeface="Arial" panose="020B0604020202020204" pitchFamily="34" charset="0"/>
              </a:rPr>
              <a:t>massimali </a:t>
            </a:r>
            <a:r>
              <a:rPr lang="it-IT" altLang="it-IT" sz="2400" dirty="0">
                <a:cs typeface="Arial" panose="020B0604020202020204" pitchFamily="34" charset="0"/>
              </a:rPr>
              <a:t>di aiuto stabiliti dalle norme europee </a:t>
            </a:r>
            <a:r>
              <a:rPr lang="it-IT" altLang="it-IT" sz="2400" dirty="0" smtClean="0">
                <a:cs typeface="Arial" panose="020B0604020202020204" pitchFamily="34" charset="0"/>
              </a:rPr>
              <a:t>(…)</a:t>
            </a:r>
          </a:p>
          <a:p>
            <a:pPr algn="just">
              <a:spcBef>
                <a:spcPct val="0"/>
              </a:spcBef>
              <a:buNone/>
            </a:pPr>
            <a:endParaRPr lang="it-IT" altLang="it-IT" sz="1000" dirty="0" smtClean="0"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it-IT" altLang="it-IT" sz="2400" dirty="0" smtClean="0">
                <a:cs typeface="Arial" panose="020B0604020202020204" pitchFamily="34" charset="0"/>
              </a:rPr>
              <a:t>4</a:t>
            </a:r>
            <a:r>
              <a:rPr lang="it-IT" altLang="it-IT" sz="2400" dirty="0">
                <a:cs typeface="Arial" panose="020B0604020202020204" pitchFamily="34" charset="0"/>
              </a:rPr>
              <a:t>. Le informazioni relative agli aiuti di cui al </a:t>
            </a:r>
            <a:r>
              <a:rPr lang="it-IT" altLang="it-IT" sz="2400" dirty="0" smtClean="0">
                <a:cs typeface="Arial" panose="020B0604020202020204" pitchFamily="34" charset="0"/>
              </a:rPr>
              <a:t>comma </a:t>
            </a:r>
            <a:r>
              <a:rPr lang="it-IT" altLang="it-IT" sz="2400" dirty="0">
                <a:cs typeface="Arial" panose="020B0604020202020204" pitchFamily="34" charset="0"/>
              </a:rPr>
              <a:t>2</a:t>
            </a:r>
            <a:r>
              <a:rPr lang="it-IT" altLang="it-IT" sz="2400" dirty="0" smtClean="0">
                <a:cs typeface="Arial" panose="020B0604020202020204" pitchFamily="34" charset="0"/>
              </a:rPr>
              <a:t>, </a:t>
            </a:r>
            <a:r>
              <a:rPr lang="it-IT" altLang="it-IT" sz="2400" dirty="0">
                <a:cs typeface="Arial" panose="020B0604020202020204" pitchFamily="34" charset="0"/>
              </a:rPr>
              <a:t>lettere a), b) e c), sono </a:t>
            </a:r>
            <a:r>
              <a:rPr lang="it-IT" altLang="it-IT" sz="2400" b="1" dirty="0">
                <a:cs typeface="Arial" panose="020B0604020202020204" pitchFamily="34" charset="0"/>
              </a:rPr>
              <a:t>conservate e </a:t>
            </a:r>
            <a:r>
              <a:rPr lang="it-IT" altLang="it-IT" sz="2400" b="1" dirty="0" smtClean="0">
                <a:cs typeface="Arial" panose="020B0604020202020204" pitchFamily="34" charset="0"/>
              </a:rPr>
              <a:t>rese accessibili </a:t>
            </a:r>
            <a:r>
              <a:rPr lang="it-IT" altLang="it-IT" sz="2400" dirty="0" smtClean="0">
                <a:cs typeface="Arial" panose="020B0604020202020204" pitchFamily="34" charset="0"/>
              </a:rPr>
              <a:t>senza </a:t>
            </a:r>
            <a:r>
              <a:rPr lang="it-IT" altLang="it-IT" sz="2400" dirty="0">
                <a:cs typeface="Arial" panose="020B0604020202020204" pitchFamily="34" charset="0"/>
              </a:rPr>
              <a:t>restrizioni, fatte salve le esigenze di tutela del segreto industriale, </a:t>
            </a:r>
            <a:r>
              <a:rPr lang="it-IT" altLang="it-IT" sz="2400" b="1" dirty="0" smtClean="0">
                <a:cs typeface="Arial" panose="020B0604020202020204" pitchFamily="34" charset="0"/>
              </a:rPr>
              <a:t>per </a:t>
            </a:r>
            <a:r>
              <a:rPr lang="it-IT" altLang="it-IT" sz="2400" b="1" dirty="0">
                <a:cs typeface="Arial" panose="020B0604020202020204" pitchFamily="34" charset="0"/>
              </a:rPr>
              <a:t>dieci anni </a:t>
            </a:r>
            <a:r>
              <a:rPr lang="it-IT" altLang="it-IT" sz="2400" dirty="0">
                <a:cs typeface="Arial" panose="020B0604020202020204" pitchFamily="34" charset="0"/>
              </a:rPr>
              <a:t>dalla data di concessione dell'aiuto, salvi </a:t>
            </a:r>
            <a:r>
              <a:rPr lang="it-IT" altLang="it-IT" sz="2400" dirty="0" smtClean="0">
                <a:cs typeface="Arial" panose="020B0604020202020204" pitchFamily="34" charset="0"/>
              </a:rPr>
              <a:t>i maggiori </a:t>
            </a:r>
            <a:r>
              <a:rPr lang="it-IT" altLang="it-IT" sz="2400" dirty="0">
                <a:cs typeface="Arial" panose="020B0604020202020204" pitchFamily="34" charset="0"/>
              </a:rPr>
              <a:t>termini connessi all'esistenza di </a:t>
            </a:r>
            <a:r>
              <a:rPr lang="it-IT" altLang="it-IT" sz="2400" dirty="0" smtClean="0">
                <a:cs typeface="Arial" panose="020B0604020202020204" pitchFamily="34" charset="0"/>
              </a:rPr>
              <a:t>contenziosi o </a:t>
            </a:r>
            <a:r>
              <a:rPr lang="it-IT" altLang="it-IT" sz="2400" dirty="0">
                <a:cs typeface="Arial" panose="020B0604020202020204" pitchFamily="34" charset="0"/>
              </a:rPr>
              <a:t>di  </a:t>
            </a:r>
            <a:r>
              <a:rPr lang="it-IT" altLang="it-IT" sz="2400" dirty="0" smtClean="0">
                <a:cs typeface="Arial" panose="020B0604020202020204" pitchFamily="34" charset="0"/>
              </a:rPr>
              <a:t>procedimenti di </a:t>
            </a:r>
            <a:r>
              <a:rPr lang="it-IT" altLang="it-IT" sz="2400" dirty="0">
                <a:cs typeface="Arial" panose="020B0604020202020204" pitchFamily="34" charset="0"/>
              </a:rPr>
              <a:t>altra natura; le informazioni </a:t>
            </a:r>
            <a:r>
              <a:rPr lang="it-IT" altLang="it-IT" sz="2400" dirty="0" smtClean="0">
                <a:cs typeface="Arial" panose="020B0604020202020204" pitchFamily="34" charset="0"/>
              </a:rPr>
              <a:t>relative agli aiuti di cui al </a:t>
            </a:r>
            <a:r>
              <a:rPr lang="it-IT" altLang="it-IT" sz="2400" dirty="0">
                <a:cs typeface="Arial" panose="020B0604020202020204" pitchFamily="34" charset="0"/>
              </a:rPr>
              <a:t>comma </a:t>
            </a:r>
            <a:r>
              <a:rPr lang="it-IT" altLang="it-IT" sz="2400" dirty="0" smtClean="0">
                <a:cs typeface="Arial" panose="020B0604020202020204" pitchFamily="34" charset="0"/>
              </a:rPr>
              <a:t>2</a:t>
            </a:r>
            <a:r>
              <a:rPr lang="it-IT" altLang="it-IT" sz="2400" dirty="0">
                <a:cs typeface="Arial" panose="020B0604020202020204" pitchFamily="34" charset="0"/>
              </a:rPr>
              <a:t>, lettera d), sono conservate e rese </a:t>
            </a:r>
            <a:r>
              <a:rPr lang="it-IT" altLang="it-IT" sz="2400" dirty="0" smtClean="0">
                <a:cs typeface="Arial" panose="020B0604020202020204" pitchFamily="34" charset="0"/>
              </a:rPr>
              <a:t>accessibili fino alla </a:t>
            </a:r>
            <a:r>
              <a:rPr lang="it-IT" altLang="it-IT" sz="2400" dirty="0">
                <a:cs typeface="Arial" panose="020B0604020202020204" pitchFamily="34" charset="0"/>
              </a:rPr>
              <a:t>data dell'effettiva restituzione dell'aiuto</a:t>
            </a:r>
          </a:p>
        </p:txBody>
      </p:sp>
      <p:sp>
        <p:nvSpPr>
          <p:cNvPr id="3" name="Rettangolo 2"/>
          <p:cNvSpPr/>
          <p:nvPr/>
        </p:nvSpPr>
        <p:spPr>
          <a:xfrm>
            <a:off x="251520" y="3673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Registro Aiuti di Stato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7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348880"/>
            <a:ext cx="8496944" cy="1584176"/>
          </a:xfrm>
          <a:solidFill>
            <a:schemeClr val="accent1"/>
          </a:solidFill>
        </p:spPr>
        <p:txBody>
          <a:bodyPr/>
          <a:lstStyle/>
          <a:p>
            <a:pPr marL="0" indent="0" algn="ctr">
              <a:buNone/>
            </a:pPr>
            <a:endParaRPr lang="it-IT" sz="2400" b="1" dirty="0" smtClean="0"/>
          </a:p>
          <a:p>
            <a:pPr marL="0" indent="0" algn="ctr">
              <a:buNone/>
            </a:pPr>
            <a:r>
              <a:rPr lang="it-IT" sz="2400" b="1" dirty="0" smtClean="0"/>
              <a:t>Gli </a:t>
            </a:r>
            <a:r>
              <a:rPr lang="it-IT" sz="2400" b="1" dirty="0"/>
              <a:t>aiuti di Stato nel quadro dei Fondi SIE </a:t>
            </a:r>
            <a:endParaRPr lang="it-IT" sz="2400" b="1" dirty="0" smtClean="0"/>
          </a:p>
          <a:p>
            <a:pPr marL="0" indent="0" algn="ctr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="" xmlns:p14="http://schemas.microsoft.com/office/powerpoint/2010/main" val="14232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3675" y="980728"/>
            <a:ext cx="8784976" cy="4680520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aiuti di Stato sono una componente essenziale della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Politica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Coesione: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40% dei Fondi SIE è allocato in azioni rilevanti dal punto di vista della normativa aiuti di Stato </a:t>
            </a:r>
          </a:p>
          <a:p>
            <a:pPr marL="0" indent="0" algn="just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SM hanno potere discrezionale nell'allocazione delle risorse UE e nazionali </a:t>
            </a:r>
          </a:p>
          <a:p>
            <a:pPr marL="0" indent="0" algn="just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fondi SIE sono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equiparati a risorse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statali e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quindi si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applicano le regole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sugli aiuti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di Stato 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ea typeface="MS PGothic" charset="-128"/>
              <a:cs typeface="Arial" panose="020B0604020202020204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Gli aiuti di Stato nel quadro dei Fondi SIE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4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5"/>
            <a:ext cx="8785100" cy="4968552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Principi </a:t>
            </a:r>
            <a:r>
              <a:rPr lang="it-IT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fondamentali </a:t>
            </a:r>
            <a:endParaRPr lang="it-IT" sz="2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it-IT" sz="2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 Il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rispetto delle regole in materia di Aiuti di Stato </a:t>
            </a:r>
            <a:endParaRPr lang="it-IT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operazioni sostenute dai fondi SIE devono essere conformi al diritto nazionale e comunitario applicabile alla fattispecie in esame (Art. 6 Reg 1303/2013) </a:t>
            </a:r>
            <a:endParaRPr lang="it-IT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N.B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Definizione più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ampia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aiuto di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Stato: ai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sensi del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Regolamento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1303/2013 si considerano rientranti nell'ambito di applicazione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dell'art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. 107(1) del TFUE anche gli aiuti </a:t>
            </a:r>
            <a:r>
              <a:rPr lang="it-IT" sz="24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it-IT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it-IT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(art. 2 (13) Reg. 1303/2013)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ea typeface="MS PGothic" charset="-128"/>
              <a:cs typeface="Arial" panose="020B0604020202020204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Gli aiuti di Stato nel quadro dei Fondi SIE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242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5328" y="980728"/>
            <a:ext cx="8871167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. Responsabilità di Stati membri e </a:t>
            </a:r>
            <a:r>
              <a:rPr 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AdG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Stato membro ha la primaria responsabilità dell'attuazione del controllo delle operazioni dei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Programmi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(considerando 66 Reg. 1303/2013) L’Autorità di gestione è la responsabile principale dell'attuazione efficace ed efficiente dei fondi (considerando 108 Reg. 1303/2013) </a:t>
            </a:r>
            <a:endParaRPr lang="it-IT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it-IT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. Distinzione delle competenze e delle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</a:p>
          <a:p>
            <a:pPr marL="0" indent="0" algn="just">
              <a:buNone/>
            </a:pP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Separazione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giuridica delle procedure Fondi SIE e aiuti di Stato La decisione della Commissione di cofinanziamento non ha alcun valore rispetto alla posizione della CE - DG Concorrenza 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93675" y="94208"/>
            <a:ext cx="8797925" cy="593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Gli aiuti di Stato nel quadro dei Fondi SIE 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729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4"/>
          <p:cNvSpPr txBox="1">
            <a:spLocks noChangeArrowheads="1"/>
          </p:cNvSpPr>
          <p:nvPr/>
        </p:nvSpPr>
        <p:spPr bwMode="auto">
          <a:xfrm>
            <a:off x="539750" y="4962525"/>
            <a:ext cx="6911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r>
              <a:rPr lang="it-IT" altLang="it-IT" sz="2000" b="0" i="0">
                <a:latin typeface="Georgia" panose="02040502050405020303" pitchFamily="18" charset="0"/>
              </a:rPr>
              <a:t>Sergio Vasarri</a:t>
            </a:r>
            <a:r>
              <a:rPr lang="it-IT" altLang="it-IT" b="0" i="0"/>
              <a:t> </a:t>
            </a:r>
            <a:r>
              <a:rPr lang="it-IT" altLang="it-IT" sz="2000" b="0" i="0">
                <a:latin typeface="Georgia" panose="02040502050405020303" pitchFamily="18" charset="0"/>
              </a:rPr>
              <a:t>(</a:t>
            </a:r>
            <a:r>
              <a:rPr lang="it-IT" altLang="it-IT" sz="2000" b="0" i="0">
                <a:latin typeface="Georgia" panose="02040502050405020303" pitchFamily="18" charset="0"/>
                <a:hlinkClick r:id="rId3"/>
              </a:rPr>
              <a:t>sergiovasarri@hotmail.com</a:t>
            </a:r>
            <a:r>
              <a:rPr lang="it-IT" altLang="it-IT" sz="2000" b="0" i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807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fld id="{123AA08F-672D-422C-975D-865386859405}" type="slidenum">
              <a:rPr lang="it-IT" altLang="it-IT" sz="1200" b="0" i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algn="r" defTabSz="914400" eaLnBrk="1" hangingPunct="1"/>
              <a:t>37</a:t>
            </a:fld>
            <a:endParaRPr lang="it-IT" altLang="it-IT" sz="1200" b="0" i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6020" name="Text Box 3"/>
          <p:cNvSpPr txBox="1">
            <a:spLocks noChangeArrowheads="1"/>
          </p:cNvSpPr>
          <p:nvPr/>
        </p:nvSpPr>
        <p:spPr bwMode="auto">
          <a:xfrm>
            <a:off x="419100" y="1223963"/>
            <a:ext cx="51355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>
              <a:lnSpc>
                <a:spcPct val="90000"/>
              </a:lnSpc>
            </a:pPr>
            <a:r>
              <a:rPr lang="it-IT" altLang="it-IT" sz="2800" b="0" i="0" dirty="0">
                <a:latin typeface="Georgia" panose="02040502050405020303" pitchFamily="18" charset="0"/>
                <a:cs typeface="Arial" panose="020B0604020202020204" pitchFamily="34" charset="0"/>
              </a:rPr>
              <a:t>molte grazie per l’attenzione …</a:t>
            </a:r>
          </a:p>
        </p:txBody>
      </p:sp>
      <p:pic>
        <p:nvPicPr>
          <p:cNvPr id="86021" name="Immagine 3" descr="uomo-che-dorme-alla-tabella-di-lavoro-sopra-il-computer-portati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700213"/>
            <a:ext cx="3813175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1989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93674" y="1228725"/>
            <a:ext cx="8797925" cy="448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(</a:t>
            </a:r>
            <a:r>
              <a:rPr lang="it-IT" sz="2400" dirty="0"/>
              <a:t>Protocollo n. 26, articoli 14 e 106 del TFUE)</a:t>
            </a:r>
          </a:p>
          <a:p>
            <a:pPr algn="just">
              <a:buNone/>
            </a:pPr>
            <a:r>
              <a:rPr lang="it-IT" sz="2400" dirty="0" smtClean="0"/>
              <a:t>Attività </a:t>
            </a:r>
            <a:r>
              <a:rPr lang="it-IT" sz="2400" dirty="0"/>
              <a:t>economiche i cui risultati contribuiscono all'interesse pubblico generale che non sarebbero svolte dal mercato senza un intervento statale (o sarebbero svolte a condizioni differenti in termini di qualità, sicurezza, accessibilità economica, parità di trattamento o accesso </a:t>
            </a:r>
            <a:r>
              <a:rPr lang="it-IT" sz="2400" dirty="0" smtClean="0"/>
              <a:t>universale) </a:t>
            </a:r>
            <a:r>
              <a:rPr lang="it-IT" sz="2400" u="sng" dirty="0" smtClean="0"/>
              <a:t>es. servizio postale, telecomunicazioni, trasporto pubblico</a:t>
            </a:r>
          </a:p>
          <a:p>
            <a:pPr algn="just">
              <a:buNone/>
            </a:pPr>
            <a:endParaRPr lang="it-IT" sz="1000" dirty="0"/>
          </a:p>
          <a:p>
            <a:pPr algn="just">
              <a:buNone/>
            </a:pPr>
            <a:r>
              <a:rPr lang="it-IT" sz="2400" dirty="0" smtClean="0"/>
              <a:t>Al fornitore incombe </a:t>
            </a:r>
            <a:r>
              <a:rPr lang="it-IT" sz="2400" dirty="0"/>
              <a:t>un </a:t>
            </a:r>
            <a:r>
              <a:rPr lang="it-IT" sz="2400" dirty="0" smtClean="0"/>
              <a:t>obbligo </a:t>
            </a:r>
            <a:r>
              <a:rPr lang="it-IT" sz="2400" dirty="0"/>
              <a:t>di servizio pubblico </a:t>
            </a:r>
            <a:r>
              <a:rPr lang="it-IT" sz="2400" dirty="0" smtClean="0"/>
              <a:t>sulla base di un incarico e di un criterio di interesse generale che assicura che il servizio sia fornito a condizioni che gli consentano di assolvere i propri compiti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129976"/>
            <a:ext cx="8797925" cy="8606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Concetto di Servizio di interesse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economico generale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SIEG)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20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7504" y="1196752"/>
            <a:ext cx="8884096" cy="393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Le </a:t>
            </a:r>
            <a:r>
              <a:rPr lang="it-IT" sz="2400" dirty="0"/>
              <a:t>autorità pubbliche degli Stati membri, dispongono di un ampio margine di manovra riguardo alla definizione di quelli che considerano servizi d'interesse economico </a:t>
            </a:r>
            <a:r>
              <a:rPr lang="it-IT" sz="2400" dirty="0" smtClean="0"/>
              <a:t>generale, con i soli limiti del diritto dell'UE</a:t>
            </a:r>
          </a:p>
          <a:p>
            <a:pPr algn="just">
              <a:buNone/>
            </a:pPr>
            <a:endParaRPr lang="it-IT" sz="2400" dirty="0"/>
          </a:p>
          <a:p>
            <a:pPr algn="just">
              <a:buNone/>
            </a:pPr>
            <a:r>
              <a:rPr lang="it-IT" sz="2400" dirty="0"/>
              <a:t>L'ambito e l'organizzazione dei SIEG variano notevolmente tra i vari Stati membri a seconda della storia e della cultura dell'intervento pubblico in ogni Stato </a:t>
            </a:r>
            <a:r>
              <a:rPr lang="it-IT" sz="2400" dirty="0" smtClean="0"/>
              <a:t>membro: le </a:t>
            </a:r>
            <a:r>
              <a:rPr lang="it-IT" sz="2400" dirty="0"/>
              <a:t>differenze riguardano anche le esigenze e le preferenze degli utenti, che dipendono dalla situazione geografica, sociale e </a:t>
            </a:r>
            <a:r>
              <a:rPr lang="it-IT" sz="2400" dirty="0" smtClean="0"/>
              <a:t>culturale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129976"/>
            <a:ext cx="8797925" cy="8606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Concetto di Servizio di interesse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economico generale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SIEG)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228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01600" y="990600"/>
            <a:ext cx="8928992" cy="5041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it-IT" sz="2400" dirty="0" smtClean="0"/>
              <a:t>Articolo </a:t>
            </a:r>
            <a:r>
              <a:rPr lang="it-IT" sz="2400" dirty="0"/>
              <a:t>106 del TFUE</a:t>
            </a:r>
          </a:p>
          <a:p>
            <a:pPr algn="just">
              <a:buNone/>
            </a:pPr>
            <a:r>
              <a:rPr lang="it-IT" sz="2400" dirty="0"/>
              <a:t>1. Gli Stati membri non emanano né mantengono, nei confronti delle imprese pubbliche </a:t>
            </a:r>
            <a:r>
              <a:rPr lang="it-IT" sz="2400" dirty="0" smtClean="0"/>
              <a:t>e delle imprese cui riconoscono diritti speciali o esclusivi, alcuna misura contraria alle </a:t>
            </a:r>
            <a:r>
              <a:rPr lang="it-IT" sz="2400" dirty="0"/>
              <a:t>norme dei trattati, specialmente a quelle contemplate dagli articoli 18 e da 101 a 109 </a:t>
            </a:r>
            <a:r>
              <a:rPr lang="it-IT" sz="2400" dirty="0" smtClean="0"/>
              <a:t>inclusi</a:t>
            </a:r>
            <a:endParaRPr lang="it-IT" sz="2400" dirty="0"/>
          </a:p>
          <a:p>
            <a:pPr algn="just">
              <a:buNone/>
            </a:pPr>
            <a:r>
              <a:rPr lang="it-IT" sz="2400" dirty="0"/>
              <a:t>2. Le imprese incaricate della gestione di servizi di interesse economico generale o aventi carattere di monopolio fiscale sono sottoposte alle norme dei trattati, e in </a:t>
            </a:r>
            <a:r>
              <a:rPr lang="it-IT" sz="2400" dirty="0" smtClean="0"/>
              <a:t>particolare alle regole di concorrenza, nei limiti in cui l'applicazione di tali norme non </a:t>
            </a:r>
            <a:r>
              <a:rPr lang="it-IT" sz="2400" dirty="0"/>
              <a:t>osti all'adempimento, in linea di diritto e di fatto, della specifica missione loro affidata. Lo sviluppo degli scambi non deve essere compromesso in misura contraria </a:t>
            </a:r>
            <a:r>
              <a:rPr lang="it-IT" sz="2400" dirty="0" smtClean="0"/>
              <a:t>agli interessi dell'Unione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129976"/>
            <a:ext cx="8797925" cy="8606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Concetto di Servizio di interesse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economico generale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SIEG)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919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47222" y="1268760"/>
            <a:ext cx="8844377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it-IT" sz="2400" dirty="0" smtClean="0"/>
              <a:t>Articolo </a:t>
            </a:r>
            <a:r>
              <a:rPr lang="it-IT" sz="2400" dirty="0"/>
              <a:t>106 del TFUE</a:t>
            </a:r>
          </a:p>
          <a:p>
            <a:pPr algn="just">
              <a:buNone/>
            </a:pPr>
            <a:r>
              <a:rPr lang="it-IT" sz="2400" dirty="0" smtClean="0"/>
              <a:t>3</a:t>
            </a:r>
            <a:r>
              <a:rPr lang="it-IT" sz="2400" dirty="0"/>
              <a:t>. La Commissione vigila sull'applicazione delle disposizioni del presente articolo rivolgendo</a:t>
            </a:r>
            <a:r>
              <a:rPr lang="it-IT" sz="2400" dirty="0" smtClean="0"/>
              <a:t>, ove occorra, agli Stati membri, opportune direttive o decisioni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129976"/>
            <a:ext cx="8797925" cy="8606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Concetto di Servizio di interesse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economico generale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SIEG)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966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31668" y="972471"/>
            <a:ext cx="8859931" cy="44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IL NUOVO PACCHETTO AIUTI DI STATO RELATIVO AI SIEG (2012)</a:t>
            </a:r>
          </a:p>
          <a:p>
            <a:pPr algn="just">
              <a:buNone/>
            </a:pPr>
            <a:endParaRPr lang="it-IT" sz="2400" dirty="0"/>
          </a:p>
          <a:p>
            <a:pPr algn="just">
              <a:buNone/>
            </a:pPr>
            <a:r>
              <a:rPr lang="it-IT" sz="2400" b="1" u="sng" dirty="0"/>
              <a:t>Quattro strumenti</a:t>
            </a:r>
            <a:r>
              <a:rPr lang="it-IT" sz="2400" b="1" dirty="0"/>
              <a:t> </a:t>
            </a:r>
            <a:r>
              <a:rPr lang="it-IT" sz="2400" dirty="0"/>
              <a:t>applicabili a tutte le autorità pubbliche (nazionali, regionali e locali) che concedono le compensazioni per la prestazione di SIEG:</a:t>
            </a:r>
          </a:p>
          <a:p>
            <a:pPr algn="just">
              <a:buNone/>
            </a:pPr>
            <a:r>
              <a:rPr lang="it-IT" sz="2400" dirty="0" smtClean="0"/>
              <a:t>- </a:t>
            </a:r>
            <a:r>
              <a:rPr lang="it-IT" sz="2400" b="1" dirty="0" smtClean="0"/>
              <a:t>Comunicazione</a:t>
            </a:r>
            <a:r>
              <a:rPr lang="it-IT" sz="2400" dirty="0" smtClean="0"/>
              <a:t>: chiarisce </a:t>
            </a:r>
            <a:r>
              <a:rPr lang="it-IT" sz="2400" dirty="0"/>
              <a:t>concetti di base relativi agli aiuti di Stato che hanno rilevanza in materia di SIEG (aiuto, SIEG, attività economica, il rapporto tra gli appalti pubblici e le norme sugli aiuti di Stato)</a:t>
            </a:r>
          </a:p>
          <a:p>
            <a:pPr algn="just">
              <a:buNone/>
            </a:pPr>
            <a:r>
              <a:rPr lang="it-IT" sz="2400" dirty="0" smtClean="0"/>
              <a:t>- </a:t>
            </a:r>
            <a:r>
              <a:rPr lang="it-IT" sz="2400" b="1" dirty="0" smtClean="0"/>
              <a:t>Regolamento </a:t>
            </a:r>
            <a:r>
              <a:rPr lang="it-IT" sz="2400" b="1" dirty="0"/>
              <a:t>de </a:t>
            </a:r>
            <a:r>
              <a:rPr lang="it-IT" sz="2400" b="1" dirty="0" err="1"/>
              <a:t>minimis</a:t>
            </a:r>
            <a:r>
              <a:rPr lang="it-IT" sz="2400" b="1" dirty="0"/>
              <a:t> </a:t>
            </a:r>
            <a:r>
              <a:rPr lang="it-IT" sz="2400" dirty="0"/>
              <a:t>applicato ai SIEG </a:t>
            </a:r>
            <a:endParaRPr lang="it-IT" sz="2400" dirty="0" smtClean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103173"/>
            <a:ext cx="8797925" cy="618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di interesse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economico generale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SIEG)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36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3"/>
          <p:cNvSpPr>
            <a:spLocks/>
          </p:cNvSpPr>
          <p:nvPr/>
        </p:nvSpPr>
        <p:spPr bwMode="auto">
          <a:xfrm>
            <a:off x="4330700" y="1404938"/>
            <a:ext cx="3175" cy="6350"/>
          </a:xfrm>
          <a:custGeom>
            <a:avLst/>
            <a:gdLst>
              <a:gd name="T0" fmla="*/ 0 w 2"/>
              <a:gd name="T1" fmla="*/ 0 h 4"/>
              <a:gd name="T2" fmla="*/ 2147483646 w 2"/>
              <a:gd name="T3" fmla="*/ 0 h 4"/>
              <a:gd name="T4" fmla="*/ 2147483646 w 2"/>
              <a:gd name="T5" fmla="*/ 2147483646 h 4"/>
              <a:gd name="T6" fmla="*/ 0 w 2"/>
              <a:gd name="T7" fmla="*/ 0 h 4"/>
              <a:gd name="T8" fmla="*/ 0 60000 65536"/>
              <a:gd name="T9" fmla="*/ 0 60000 65536"/>
              <a:gd name="T10" fmla="*/ 0 60000 65536"/>
              <a:gd name="T11" fmla="*/ 0 60000 65536"/>
              <a:gd name="T12" fmla="*/ 0 w 2"/>
              <a:gd name="T13" fmla="*/ 0 h 4"/>
              <a:gd name="T14" fmla="*/ 2 w 2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" h="4">
                <a:moveTo>
                  <a:pt x="0" y="0"/>
                </a:moveTo>
                <a:lnTo>
                  <a:pt x="2" y="0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85858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304800" y="533400"/>
            <a:ext cx="8686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kumimoji="1" lang="it-IT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MS PGothic" charset="-128"/>
              </a:rPr>
              <a:t> </a:t>
            </a:r>
            <a:endParaRPr lang="it-IT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it-IT" sz="2000">
              <a:solidFill>
                <a:srgbClr val="201C7A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9525" y="58435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6150" name="CasellaDiTesto 1"/>
          <p:cNvSpPr txBox="1">
            <a:spLocks noChangeArrowheads="1"/>
          </p:cNvSpPr>
          <p:nvPr/>
        </p:nvSpPr>
        <p:spPr bwMode="auto">
          <a:xfrm>
            <a:off x="131669" y="972471"/>
            <a:ext cx="8773354" cy="400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None/>
            </a:pPr>
            <a:r>
              <a:rPr lang="it-IT" sz="2400" dirty="0" smtClean="0"/>
              <a:t>IL NUOVO PACCHETTO AIUTI DI STATO RELATIVO AI SIEG (2012)</a:t>
            </a:r>
          </a:p>
          <a:p>
            <a:pPr algn="just">
              <a:buNone/>
            </a:pPr>
            <a:endParaRPr lang="it-IT" sz="2400" dirty="0"/>
          </a:p>
          <a:p>
            <a:pPr algn="just">
              <a:buNone/>
            </a:pPr>
            <a:r>
              <a:rPr lang="it-IT" sz="2400" dirty="0" smtClean="0"/>
              <a:t>- </a:t>
            </a:r>
            <a:r>
              <a:rPr lang="it-IT" sz="2400" b="1" dirty="0" smtClean="0"/>
              <a:t>Decisione</a:t>
            </a:r>
            <a:r>
              <a:rPr lang="it-IT" sz="2400" dirty="0" smtClean="0"/>
              <a:t>: esonera </a:t>
            </a:r>
            <a:r>
              <a:rPr lang="it-IT" sz="2400" dirty="0"/>
              <a:t>gli Stati membri dall'obbligo di notificare alla Commissione le compensazioni degli obblighi di servizio pubblico a determinate condizioni</a:t>
            </a:r>
          </a:p>
          <a:p>
            <a:pPr algn="just">
              <a:buNone/>
            </a:pPr>
            <a:r>
              <a:rPr lang="it-IT" sz="2400" dirty="0" smtClean="0"/>
              <a:t>- </a:t>
            </a:r>
            <a:r>
              <a:rPr lang="it-IT" sz="2400" b="1" dirty="0" smtClean="0"/>
              <a:t>Disciplina</a:t>
            </a:r>
            <a:r>
              <a:rPr lang="it-IT" sz="2400" dirty="0" smtClean="0"/>
              <a:t>: stabilisce </a:t>
            </a:r>
            <a:r>
              <a:rPr lang="it-IT" sz="2400" dirty="0"/>
              <a:t>le norme per valutare le compensazioni dei SIEG che costituiscono aiuti di Stato e che la decisione non esenta dall'obbligo di notifica ma possono essere considerati </a:t>
            </a:r>
            <a:r>
              <a:rPr lang="it-IT" sz="2400" dirty="0" smtClean="0"/>
              <a:t>compatibili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3675" y="103173"/>
            <a:ext cx="8797925" cy="618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Servizio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di interesse 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economico generale 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SIEG)</a:t>
            </a:r>
            <a:endParaRPr 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76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13804</TotalTime>
  <Words>3093</Words>
  <Application>Microsoft Office PowerPoint</Application>
  <PresentationFormat>Presentazione su schermo (4:3)</PresentationFormat>
  <Paragraphs>232</Paragraphs>
  <Slides>37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38" baseType="lpstr">
      <vt:lpstr>Struttura predefinita</vt:lpstr>
      <vt:lpstr>Diapositiva 1</vt:lpstr>
      <vt:lpstr>I servizi di interesse economico generale (SIEG)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</vt:vector>
  </TitlesOfParts>
  <Company>CLES S.r.l.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locale di tipo partecipativo</dc:title>
  <dc:creator>****</dc:creator>
  <cp:lastModifiedBy>utente</cp:lastModifiedBy>
  <cp:revision>1790</cp:revision>
  <cp:lastPrinted>2013-09-18T14:10:13Z</cp:lastPrinted>
  <dcterms:created xsi:type="dcterms:W3CDTF">2012-03-01T17:56:19Z</dcterms:created>
  <dcterms:modified xsi:type="dcterms:W3CDTF">2020-06-09T15:03:46Z</dcterms:modified>
</cp:coreProperties>
</file>