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438" r:id="rId7"/>
    <p:sldId id="437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824" autoAdjust="0"/>
    <p:restoredTop sz="94660"/>
  </p:normalViewPr>
  <p:slideViewPr>
    <p:cSldViewPr>
      <p:cViewPr varScale="1">
        <p:scale>
          <a:sx n="110" d="100"/>
          <a:sy n="110" d="100"/>
        </p:scale>
        <p:origin x="12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348"/>
    </p:cViewPr>
  </p:sorterViewPr>
  <p:notesViewPr>
    <p:cSldViewPr>
      <p:cViewPr varScale="1">
        <p:scale>
          <a:sx n="69" d="100"/>
          <a:sy n="69" d="100"/>
        </p:scale>
        <p:origin x="141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1140A-9FA3-4E80-BF11-5BDA48563E9E}" type="datetimeFigureOut">
              <a:rPr lang="en-IE" smtClean="0"/>
              <a:t>06/03/2026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D2A45-633B-472D-943D-03122CF7812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48184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52487" y="452658"/>
            <a:ext cx="11334750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957580"/>
          </a:xfrm>
          <a:custGeom>
            <a:avLst/>
            <a:gdLst/>
            <a:ahLst/>
            <a:cxnLst/>
            <a:rect l="l" t="t" r="r" b="b"/>
            <a:pathLst>
              <a:path w="12192000" h="957580">
                <a:moveTo>
                  <a:pt x="12192000" y="0"/>
                </a:moveTo>
                <a:lnTo>
                  <a:pt x="0" y="0"/>
                </a:lnTo>
                <a:lnTo>
                  <a:pt x="0" y="957262"/>
                </a:lnTo>
                <a:lnTo>
                  <a:pt x="12192000" y="957262"/>
                </a:lnTo>
                <a:lnTo>
                  <a:pt x="12192000" y="0"/>
                </a:lnTo>
                <a:close/>
              </a:path>
            </a:pathLst>
          </a:custGeom>
          <a:solidFill>
            <a:srgbClr val="0F5393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2192000" cy="957580"/>
          </a:xfrm>
          <a:custGeom>
            <a:avLst/>
            <a:gdLst/>
            <a:ahLst/>
            <a:cxnLst/>
            <a:rect l="l" t="t" r="r" b="b"/>
            <a:pathLst>
              <a:path w="12192000" h="957580">
                <a:moveTo>
                  <a:pt x="0" y="0"/>
                </a:moveTo>
                <a:lnTo>
                  <a:pt x="12192000" y="0"/>
                </a:lnTo>
                <a:lnTo>
                  <a:pt x="12192000" y="957262"/>
                </a:lnTo>
                <a:lnTo>
                  <a:pt x="0" y="95726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F5393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5752" y="6635495"/>
            <a:ext cx="909827" cy="22250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683250" y="6659562"/>
            <a:ext cx="815340" cy="198755"/>
          </a:xfrm>
          <a:custGeom>
            <a:avLst/>
            <a:gdLst/>
            <a:ahLst/>
            <a:cxnLst/>
            <a:rect l="l" t="t" r="r" b="b"/>
            <a:pathLst>
              <a:path w="815339" h="198754">
                <a:moveTo>
                  <a:pt x="814920" y="0"/>
                </a:moveTo>
                <a:lnTo>
                  <a:pt x="0" y="0"/>
                </a:lnTo>
                <a:lnTo>
                  <a:pt x="0" y="198437"/>
                </a:lnTo>
                <a:lnTo>
                  <a:pt x="814920" y="198437"/>
                </a:lnTo>
                <a:lnTo>
                  <a:pt x="814920" y="0"/>
                </a:lnTo>
                <a:close/>
              </a:path>
            </a:pathLst>
          </a:custGeom>
          <a:solidFill>
            <a:srgbClr val="133076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683250" y="6659562"/>
            <a:ext cx="815340" cy="198755"/>
          </a:xfrm>
          <a:custGeom>
            <a:avLst/>
            <a:gdLst/>
            <a:ahLst/>
            <a:cxnLst/>
            <a:rect l="l" t="t" r="r" b="b"/>
            <a:pathLst>
              <a:path w="815339" h="198754">
                <a:moveTo>
                  <a:pt x="0" y="0"/>
                </a:moveTo>
                <a:lnTo>
                  <a:pt x="814920" y="0"/>
                </a:lnTo>
                <a:lnTo>
                  <a:pt x="814920" y="198437"/>
                </a:lnTo>
                <a:lnTo>
                  <a:pt x="0" y="19843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133076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76851" y="258764"/>
            <a:ext cx="1915577" cy="100488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33851" y="6045987"/>
            <a:ext cx="1715731" cy="450418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838200" y="0"/>
            <a:ext cx="0" cy="1276985"/>
          </a:xfrm>
          <a:custGeom>
            <a:avLst/>
            <a:gdLst/>
            <a:ahLst/>
            <a:cxnLst/>
            <a:rect l="l" t="t" r="r" b="b"/>
            <a:pathLst>
              <a:path h="1276985">
                <a:moveTo>
                  <a:pt x="0" y="0"/>
                </a:moveTo>
                <a:lnTo>
                  <a:pt x="0" y="1276362"/>
                </a:lnTo>
              </a:path>
            </a:pathLst>
          </a:custGeom>
          <a:ln w="28575">
            <a:solidFill>
              <a:srgbClr val="DAECEE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957580"/>
          </a:xfrm>
          <a:custGeom>
            <a:avLst/>
            <a:gdLst/>
            <a:ahLst/>
            <a:cxnLst/>
            <a:rect l="l" t="t" r="r" b="b"/>
            <a:pathLst>
              <a:path w="12192000" h="957580">
                <a:moveTo>
                  <a:pt x="12192000" y="0"/>
                </a:moveTo>
                <a:lnTo>
                  <a:pt x="0" y="0"/>
                </a:lnTo>
                <a:lnTo>
                  <a:pt x="0" y="957262"/>
                </a:lnTo>
                <a:lnTo>
                  <a:pt x="12192000" y="957262"/>
                </a:lnTo>
                <a:lnTo>
                  <a:pt x="12192000" y="0"/>
                </a:lnTo>
                <a:close/>
              </a:path>
            </a:pathLst>
          </a:custGeom>
          <a:solidFill>
            <a:srgbClr val="0F5393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2192000" cy="957580"/>
          </a:xfrm>
          <a:custGeom>
            <a:avLst/>
            <a:gdLst/>
            <a:ahLst/>
            <a:cxnLst/>
            <a:rect l="l" t="t" r="r" b="b"/>
            <a:pathLst>
              <a:path w="12192000" h="957580">
                <a:moveTo>
                  <a:pt x="0" y="0"/>
                </a:moveTo>
                <a:lnTo>
                  <a:pt x="12192000" y="0"/>
                </a:lnTo>
                <a:lnTo>
                  <a:pt x="12192000" y="957262"/>
                </a:lnTo>
                <a:lnTo>
                  <a:pt x="0" y="95726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F5393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5752" y="6635495"/>
            <a:ext cx="909827" cy="22250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683250" y="6659562"/>
            <a:ext cx="815340" cy="198755"/>
          </a:xfrm>
          <a:custGeom>
            <a:avLst/>
            <a:gdLst/>
            <a:ahLst/>
            <a:cxnLst/>
            <a:rect l="l" t="t" r="r" b="b"/>
            <a:pathLst>
              <a:path w="815339" h="198754">
                <a:moveTo>
                  <a:pt x="814920" y="0"/>
                </a:moveTo>
                <a:lnTo>
                  <a:pt x="0" y="0"/>
                </a:lnTo>
                <a:lnTo>
                  <a:pt x="0" y="198437"/>
                </a:lnTo>
                <a:lnTo>
                  <a:pt x="814920" y="198437"/>
                </a:lnTo>
                <a:lnTo>
                  <a:pt x="814920" y="0"/>
                </a:lnTo>
                <a:close/>
              </a:path>
            </a:pathLst>
          </a:custGeom>
          <a:solidFill>
            <a:srgbClr val="133076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683250" y="6659562"/>
            <a:ext cx="815340" cy="198755"/>
          </a:xfrm>
          <a:custGeom>
            <a:avLst/>
            <a:gdLst/>
            <a:ahLst/>
            <a:cxnLst/>
            <a:rect l="l" t="t" r="r" b="b"/>
            <a:pathLst>
              <a:path w="815339" h="198754">
                <a:moveTo>
                  <a:pt x="0" y="0"/>
                </a:moveTo>
                <a:lnTo>
                  <a:pt x="814920" y="0"/>
                </a:lnTo>
                <a:lnTo>
                  <a:pt x="814920" y="198437"/>
                </a:lnTo>
                <a:lnTo>
                  <a:pt x="0" y="19843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133076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276851" y="258764"/>
            <a:ext cx="1915577" cy="100488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033851" y="6045987"/>
            <a:ext cx="1715731" cy="45041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2487" y="452658"/>
            <a:ext cx="11334750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89910" y="1494970"/>
            <a:ext cx="9455150" cy="4789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635752" y="6635495"/>
            <a:ext cx="909955" cy="227329"/>
            <a:chOff x="5635752" y="6635495"/>
            <a:chExt cx="909955" cy="22732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35752" y="6635495"/>
              <a:ext cx="909827" cy="22250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683250" y="6659562"/>
              <a:ext cx="815340" cy="198755"/>
            </a:xfrm>
            <a:custGeom>
              <a:avLst/>
              <a:gdLst/>
              <a:ahLst/>
              <a:cxnLst/>
              <a:rect l="l" t="t" r="r" b="b"/>
              <a:pathLst>
                <a:path w="815339" h="198754">
                  <a:moveTo>
                    <a:pt x="57912" y="0"/>
                  </a:moveTo>
                  <a:lnTo>
                    <a:pt x="0" y="0"/>
                  </a:lnTo>
                  <a:lnTo>
                    <a:pt x="0" y="198437"/>
                  </a:lnTo>
                  <a:lnTo>
                    <a:pt x="57912" y="198437"/>
                  </a:lnTo>
                  <a:lnTo>
                    <a:pt x="57912" y="0"/>
                  </a:lnTo>
                  <a:close/>
                </a:path>
                <a:path w="815339" h="198754">
                  <a:moveTo>
                    <a:pt x="814920" y="0"/>
                  </a:moveTo>
                  <a:lnTo>
                    <a:pt x="765314" y="0"/>
                  </a:lnTo>
                  <a:lnTo>
                    <a:pt x="765314" y="198437"/>
                  </a:lnTo>
                  <a:lnTo>
                    <a:pt x="814920" y="198437"/>
                  </a:lnTo>
                  <a:lnTo>
                    <a:pt x="814920" y="0"/>
                  </a:lnTo>
                  <a:close/>
                </a:path>
              </a:pathLst>
            </a:custGeom>
            <a:solidFill>
              <a:srgbClr val="133076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83250" y="6659562"/>
              <a:ext cx="815340" cy="198755"/>
            </a:xfrm>
            <a:custGeom>
              <a:avLst/>
              <a:gdLst/>
              <a:ahLst/>
              <a:cxnLst/>
              <a:rect l="l" t="t" r="r" b="b"/>
              <a:pathLst>
                <a:path w="815339" h="198754">
                  <a:moveTo>
                    <a:pt x="0" y="0"/>
                  </a:moveTo>
                  <a:lnTo>
                    <a:pt x="814920" y="0"/>
                  </a:lnTo>
                  <a:lnTo>
                    <a:pt x="814920" y="198437"/>
                  </a:lnTo>
                  <a:lnTo>
                    <a:pt x="0" y="198437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33076"/>
              </a:solidFill>
            </a:ln>
          </p:spPr>
          <p:txBody>
            <a:bodyPr wrap="square" lIns="0" tIns="0" rIns="0" bIns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76851" y="258764"/>
            <a:ext cx="1915577" cy="1004885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0" y="1850288"/>
            <a:ext cx="12192000" cy="5008245"/>
            <a:chOff x="0" y="1850288"/>
            <a:chExt cx="12192000" cy="500824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033851" y="6045987"/>
              <a:ext cx="1715731" cy="45041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1850288"/>
              <a:ext cx="12191998" cy="5007711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0" y="0"/>
            <a:ext cx="12192000" cy="6858265"/>
            <a:chOff x="0" y="0"/>
            <a:chExt cx="12192000" cy="6858265"/>
          </a:xfrm>
        </p:grpSpPr>
        <p:sp>
          <p:nvSpPr>
            <p:cNvPr id="11" name="object 11"/>
            <p:cNvSpPr/>
            <p:nvPr/>
          </p:nvSpPr>
          <p:spPr>
            <a:xfrm>
              <a:off x="0" y="0"/>
              <a:ext cx="12192000" cy="1078230"/>
            </a:xfrm>
            <a:custGeom>
              <a:avLst/>
              <a:gdLst/>
              <a:ahLst/>
              <a:cxnLst/>
              <a:rect l="l" t="t" r="r" b="b"/>
              <a:pathLst>
                <a:path w="12192000" h="1078230">
                  <a:moveTo>
                    <a:pt x="12192000" y="0"/>
                  </a:moveTo>
                  <a:lnTo>
                    <a:pt x="0" y="0"/>
                  </a:lnTo>
                  <a:lnTo>
                    <a:pt x="0" y="1078166"/>
                  </a:lnTo>
                  <a:lnTo>
                    <a:pt x="12192000" y="107816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1078166"/>
              <a:ext cx="12192000" cy="2891155"/>
            </a:xfrm>
            <a:custGeom>
              <a:avLst/>
              <a:gdLst/>
              <a:ahLst/>
              <a:cxnLst/>
              <a:rect l="l" t="t" r="r" b="b"/>
              <a:pathLst>
                <a:path w="12192000" h="2891154">
                  <a:moveTo>
                    <a:pt x="12192000" y="0"/>
                  </a:moveTo>
                  <a:lnTo>
                    <a:pt x="0" y="0"/>
                  </a:lnTo>
                  <a:lnTo>
                    <a:pt x="0" y="2890812"/>
                  </a:lnTo>
                  <a:lnTo>
                    <a:pt x="12192000" y="2890812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355B0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88940" y="258051"/>
              <a:ext cx="1659785" cy="115244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838200" y="1978925"/>
              <a:ext cx="0" cy="4879340"/>
            </a:xfrm>
            <a:custGeom>
              <a:avLst/>
              <a:gdLst/>
              <a:ahLst/>
              <a:cxnLst/>
              <a:rect l="l" t="t" r="r" b="b"/>
              <a:pathLst>
                <a:path h="4879340">
                  <a:moveTo>
                    <a:pt x="0" y="0"/>
                  </a:moveTo>
                  <a:lnTo>
                    <a:pt x="0" y="4879073"/>
                  </a:lnTo>
                </a:path>
              </a:pathLst>
            </a:custGeom>
            <a:ln w="28575">
              <a:solidFill>
                <a:srgbClr val="DAECEE"/>
              </a:solidFill>
            </a:ln>
          </p:spPr>
          <p:txBody>
            <a:bodyPr wrap="square" lIns="0" tIns="0" rIns="0" bIns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066800" y="1651952"/>
            <a:ext cx="10286999" cy="2628284"/>
          </a:xfrm>
          <a:prstGeom prst="rect">
            <a:avLst/>
          </a:prstGeom>
        </p:spPr>
        <p:txBody>
          <a:bodyPr vert="horz" wrap="square" lIns="0" tIns="12065" rIns="0" bIns="0">
            <a:spAutoFit/>
          </a:bodyPr>
          <a:lstStyle/>
          <a:p>
            <a:pPr marL="12700">
              <a:lnSpc>
                <a:spcPct val="100000"/>
              </a:lnSpc>
              <a:spcAft>
                <a:spcPts val="700"/>
              </a:spcAft>
            </a:pPr>
            <a:r>
              <a:rPr lang="it-IT" dirty="0">
                <a:solidFill>
                  <a:srgbClr val="FFFF00"/>
                </a:solidFill>
              </a:rPr>
              <a:t>Riesame dell'attuazione delle politiche ambientali (EIR) 2025 - Compreso lo studio del 2025 "</a:t>
            </a:r>
            <a:r>
              <a:rPr lang="en-US" dirty="0">
                <a:solidFill>
                  <a:srgbClr val="FFFF00"/>
                </a:solidFill>
              </a:rPr>
              <a:t>The costs of non implementation of EU environmental law</a:t>
            </a:r>
            <a:r>
              <a:rPr lang="it-IT" dirty="0">
                <a:solidFill>
                  <a:srgbClr val="FFFF00"/>
                </a:solidFill>
              </a:rPr>
              <a:t>" (I costi della mancata attuazione del diritto ambientale dell'UE).</a:t>
            </a:r>
            <a:br>
              <a:rPr lang="it-IT" sz="2800" dirty="0">
                <a:solidFill>
                  <a:srgbClr val="FFFF00"/>
                </a:solidFill>
              </a:rPr>
            </a:br>
            <a:br>
              <a:rPr lang="it-IT" sz="2800" dirty="0">
                <a:solidFill>
                  <a:srgbClr val="FFFF00"/>
                </a:solidFill>
              </a:rPr>
            </a:br>
            <a:r>
              <a:rPr lang="it-IT" sz="1600" dirty="0">
                <a:solidFill>
                  <a:srgbClr val="FFFF00"/>
                </a:solidFill>
              </a:rPr>
              <a:t>Seminario di formazione, Formez, 11 marzo 2026</a:t>
            </a:r>
            <a:br>
              <a:rPr lang="it-IT" sz="2800" dirty="0">
                <a:solidFill>
                  <a:srgbClr val="FFFF00"/>
                </a:solidFill>
              </a:rPr>
            </a:br>
            <a:br>
              <a:rPr lang="it-IT" sz="2300" dirty="0">
                <a:solidFill>
                  <a:srgbClr val="DAECEE"/>
                </a:solidFill>
              </a:rPr>
            </a:br>
            <a:endParaRPr lang="it-IT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2821" y="1365322"/>
            <a:ext cx="1829435" cy="299720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 sz="1800" b="1" i="1">
                <a:latin typeface="Arial"/>
                <a:cs typeface="Arial"/>
              </a:defRPr>
            </a:pPr>
            <a:r>
              <a:rPr lang="it-IT" dirty="0"/>
              <a:t>Cos'è</a:t>
            </a:r>
            <a:r>
              <a:rPr dirty="0"/>
              <a:t> </a:t>
            </a:r>
            <a:r>
              <a:rPr dirty="0" err="1"/>
              <a:t>l'EIR</a:t>
            </a:r>
            <a:r>
              <a:rPr dirty="0"/>
              <a:t>?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2821" y="1638348"/>
            <a:ext cx="10035179" cy="1196481"/>
          </a:xfrm>
          <a:prstGeom prst="rect">
            <a:avLst/>
          </a:prstGeom>
        </p:spPr>
        <p:txBody>
          <a:bodyPr vert="horz" wrap="square" lIns="0" tIns="36830" rIns="0" bIns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dirty="0"/>
              <a:t>Relazione periodica faro del DG ENV</a:t>
            </a:r>
            <a:endParaRPr lang="it-IT" sz="1800" dirty="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spcBef>
                <a:spcPts val="1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dirty="0"/>
              <a:t>Settori d'intervento: economia circolare/rifiuti, inquinamento zero, natura/biodiversità, clima, governance, finanziamenti/investimenti</a:t>
            </a:r>
            <a:endParaRPr lang="it-IT" sz="18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04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dirty="0"/>
              <a:t>Struttura: comunicazione generale più 27 relazioni per paese che forniscono "azioni prioritarie"</a:t>
            </a:r>
            <a:endParaRPr lang="it-IT" sz="180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2821" y="2834829"/>
            <a:ext cx="10151745" cy="4044697"/>
          </a:xfrm>
          <a:prstGeom prst="rect">
            <a:avLst/>
          </a:prstGeom>
        </p:spPr>
        <p:txBody>
          <a:bodyPr vert="horz" wrap="square" lIns="0" tIns="3810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  <a:defRPr sz="1800" b="1" i="1">
                <a:latin typeface="Arial"/>
                <a:cs typeface="Arial"/>
              </a:defRPr>
            </a:pPr>
            <a:r>
              <a:rPr lang="it-IT" dirty="0"/>
              <a:t>Punti chiave</a:t>
            </a:r>
            <a:endParaRPr lang="it-IT" sz="1800" dirty="0">
              <a:latin typeface="Arial"/>
              <a:cs typeface="Arial"/>
            </a:endParaRPr>
          </a:p>
          <a:p>
            <a:pPr marL="299085" indent="-286385">
              <a:spcBef>
                <a:spcPts val="204"/>
              </a:spcBef>
              <a:buChar char="•"/>
              <a:tabLst>
                <a:tab pos="299085" algn="l"/>
              </a:tabLst>
              <a:defRPr>
                <a:latin typeface="Arial MT"/>
                <a:cs typeface="Arial MT"/>
              </a:defRPr>
            </a:pPr>
            <a:r>
              <a:rPr lang="it-IT" sz="1800" dirty="0"/>
              <a:t>Alcuni progressi livello UE (economia circolare, inquinamento atmosferico, incidenti industriali, aree naturali protette)</a:t>
            </a:r>
            <a:r>
              <a:rPr lang="it-IT" dirty="0"/>
              <a:t> ma ancora molto da fare.</a:t>
            </a:r>
            <a:endParaRPr lang="it-IT" sz="18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04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dirty="0"/>
              <a:t>La Commissione sostiene gli sforzi di attuazione degli Stati membri, ad esempio con l'assistenza tecnica e i fondi dell'UE.</a:t>
            </a:r>
            <a:endParaRPr lang="it-IT" sz="1800" dirty="0">
              <a:latin typeface="Arial MT"/>
              <a:cs typeface="Arial MT"/>
            </a:endParaRPr>
          </a:p>
          <a:p>
            <a:pPr marL="299085" indent="-286385">
              <a:spcBef>
                <a:spcPts val="190"/>
              </a:spcBef>
              <a:buChar char="•"/>
              <a:tabLst>
                <a:tab pos="299085" algn="l"/>
              </a:tabLst>
              <a:defRPr>
                <a:latin typeface="Arial MT"/>
                <a:cs typeface="Arial MT"/>
              </a:defRPr>
            </a:pPr>
            <a:r>
              <a:rPr lang="it-IT" sz="1800" dirty="0"/>
              <a:t>Cifre chiave tratte dallo studio</a:t>
            </a:r>
            <a:r>
              <a:rPr lang="it-IT" dirty="0"/>
              <a:t> sul costo della mancata attuazione:</a:t>
            </a:r>
            <a:r>
              <a:rPr lang="it-IT" sz="1800" dirty="0"/>
              <a:t> carenza di investimenti (122 miliardi di EUR) &lt; costo dell'inazione (180 miliardi di EUR) - investire nell’attuazione produce un ritorno significativo: per ogni 10 € investiti, si risparmiano 15 € sugli interventi correttivi.</a:t>
            </a:r>
            <a:endParaRPr lang="it-IT" sz="18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defRPr sz="1800" b="1" i="1">
                <a:latin typeface="Arial"/>
                <a:cs typeface="Arial"/>
              </a:defRPr>
            </a:pPr>
            <a:endParaRPr lang="it-IT" dirty="0"/>
          </a:p>
          <a:p>
            <a:pPr marL="12700">
              <a:lnSpc>
                <a:spcPct val="100000"/>
              </a:lnSpc>
              <a:spcBef>
                <a:spcPts val="5"/>
              </a:spcBef>
              <a:defRPr sz="1800" b="1" i="1">
                <a:latin typeface="Arial"/>
                <a:cs typeface="Arial"/>
              </a:defRPr>
            </a:pPr>
            <a:r>
              <a:rPr lang="it-IT" dirty="0"/>
              <a:t>Come utilizzare l'EIR?</a:t>
            </a:r>
            <a:endParaRPr lang="it-IT" sz="18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0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dirty="0"/>
              <a:t>Informazioni, benchmarking, discussione, support d’informazione</a:t>
            </a:r>
            <a:endParaRPr lang="it-IT" sz="18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04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dirty="0"/>
              <a:t>Complementare alle relazioni dell’AEA (Agenzia europea per l’ambiente), sostiene l'8 Programma d’Azione per l’Ambiente (PAA), il semestre europeo e il processo del Quadro Finanziaria Pluriennale (QFP)</a:t>
            </a:r>
            <a:endParaRPr lang="it-IT" sz="18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00251" y="1034148"/>
            <a:ext cx="4584065" cy="686726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40005" rIns="0" bIns="0">
            <a:spAutoFit/>
          </a:bodyPr>
          <a:lstStyle/>
          <a:p>
            <a:pPr marL="91440" algn="ctr">
              <a:lnSpc>
                <a:spcPct val="100000"/>
              </a:lnSpc>
              <a:spcBef>
                <a:spcPts val="315"/>
              </a:spcBef>
              <a:defRPr sz="1400" b="1">
                <a:latin typeface="Arial"/>
                <a:cs typeface="Arial"/>
              </a:defRPr>
            </a:pPr>
            <a:r>
              <a:t>Lettera di missione &amp; Orientamenti politici:</a:t>
            </a:r>
            <a:endParaRPr sz="1400">
              <a:latin typeface="Arial"/>
              <a:cs typeface="Arial"/>
            </a:endParaRPr>
          </a:p>
          <a:p>
            <a:pPr marL="238760" indent="-147320">
              <a:lnSpc>
                <a:spcPct val="100000"/>
              </a:lnSpc>
              <a:buChar char="–"/>
              <a:tabLst>
                <a:tab pos="238760" algn="l"/>
              </a:tabLst>
              <a:defRPr sz="1400">
                <a:latin typeface="Arial MT"/>
                <a:cs typeface="Arial MT"/>
              </a:defRPr>
            </a:pPr>
            <a:r>
              <a:t>Mantenere il corso sul Green Deal</a:t>
            </a:r>
            <a:endParaRPr sz="1400">
              <a:latin typeface="Arial MT"/>
              <a:cs typeface="Arial MT"/>
            </a:endParaRPr>
          </a:p>
          <a:p>
            <a:pPr marL="238125" indent="-146685">
              <a:lnSpc>
                <a:spcPct val="100000"/>
              </a:lnSpc>
              <a:buChar char="–"/>
              <a:tabLst>
                <a:tab pos="238125" algn="l"/>
              </a:tabLst>
              <a:defRPr sz="1400">
                <a:latin typeface="Arial MT"/>
                <a:cs typeface="Arial MT"/>
              </a:defRPr>
            </a:pPr>
            <a:r>
              <a:t>Concentrarsi sull'attuazione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20074-9387-C74F-7EE8-B8B58897B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499A8EF-294D-C5BE-A69B-D41FE8ED9C26}"/>
              </a:ext>
            </a:extLst>
          </p:cNvPr>
          <p:cNvSpPr txBox="1"/>
          <p:nvPr/>
        </p:nvSpPr>
        <p:spPr>
          <a:xfrm flipH="1">
            <a:off x="4038600" y="1295400"/>
            <a:ext cx="4343400" cy="579646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 sz="1800" b="1" i="1">
                <a:latin typeface="Arial"/>
                <a:cs typeface="Arial"/>
              </a:defRPr>
            </a:pPr>
            <a:r>
              <a:rPr lang="it-IT" sz="1800" dirty="0">
                <a:latin typeface="Arial"/>
                <a:cs typeface="Arial"/>
              </a:rPr>
              <a:t>EIR processo 2016 - presente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defRPr sz="1800" b="1" i="1">
                <a:latin typeface="Arial"/>
                <a:cs typeface="Arial"/>
              </a:defRPr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CFCEEA1-2035-E6DB-CD97-DBF9F57DC6EA}"/>
              </a:ext>
            </a:extLst>
          </p:cNvPr>
          <p:cNvSpPr txBox="1"/>
          <p:nvPr/>
        </p:nvSpPr>
        <p:spPr>
          <a:xfrm>
            <a:off x="632821" y="1638348"/>
            <a:ext cx="10035179" cy="7131439"/>
          </a:xfrm>
          <a:prstGeom prst="rect">
            <a:avLst/>
          </a:prstGeom>
        </p:spPr>
        <p:txBody>
          <a:bodyPr vert="horz" wrap="square" lIns="0" tIns="36830" rIns="0" bIns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2000" dirty="0">
                <a:latin typeface="Arial MT"/>
                <a:cs typeface="Arial MT"/>
              </a:rPr>
              <a:t>Nato come ‘green </a:t>
            </a:r>
            <a:r>
              <a:rPr lang="it-IT" sz="2000" dirty="0" err="1">
                <a:latin typeface="Arial MT"/>
                <a:cs typeface="Arial MT"/>
              </a:rPr>
              <a:t>Semestro</a:t>
            </a:r>
            <a:r>
              <a:rPr lang="it-IT" sz="2000" dirty="0">
                <a:latin typeface="Arial MT"/>
                <a:cs typeface="Arial MT"/>
              </a:rPr>
              <a:t> europeo’ in 2016.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2000" dirty="0">
                <a:latin typeface="Arial MT"/>
                <a:cs typeface="Arial MT"/>
              </a:rPr>
              <a:t>Pubblicato in 2017, 2019, 2022, 2025.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2000" dirty="0">
                <a:latin typeface="Arial MT"/>
                <a:cs typeface="Arial MT"/>
              </a:rPr>
              <a:t>La prossima edizione – data da vedere.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2000" dirty="0">
                <a:latin typeface="Arial MT"/>
                <a:cs typeface="Arial MT"/>
              </a:rPr>
              <a:t>Dedicati dialoghi con Stati membri – più in 2017-2018 dopo il primo EIR e più per i paesi di taglio medie e piccole.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2000" dirty="0">
                <a:latin typeface="Arial MT"/>
                <a:cs typeface="Arial MT"/>
              </a:rPr>
              <a:t>Linee guida stabilito dalla Commissione per il svolgimento dei dialoghi.</a:t>
            </a:r>
          </a:p>
          <a:p>
            <a:pPr marL="299085" indent="-286385">
              <a:spcBef>
                <a:spcPts val="290"/>
              </a:spcBef>
              <a:buFontTx/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2000" dirty="0">
                <a:latin typeface="Arial MT"/>
                <a:cs typeface="Arial MT"/>
              </a:rPr>
              <a:t>Presentazione EIR effettuata prima delle ‘riunioni di pacchetto’ riguardante le violazioni ambientali in presenza delle parti interessate (diversi Stati membri, Italia non ancora).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2000" dirty="0">
                <a:latin typeface="Arial MT"/>
                <a:cs typeface="Arial MT"/>
              </a:rPr>
              <a:t>Italia approccio diverso – ruolo di CINSEDO – formazione – generali e teme specifiche (acqua, rifiuti, aire, governance) dopo l’edizione  di 2017, 2019 e 2022, con MASE e ISPRA.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2000" dirty="0">
                <a:latin typeface="Arial MT"/>
                <a:cs typeface="Arial MT"/>
              </a:rPr>
              <a:t>Legame con EIR peer to peer (P2P) – acqua/rifiuti (Belgio-Italia), trattamento fanghi di depurazione (Belgio-Germania–Italia), green budgeting a livello regionale (Spagna-Francia-Grecia-Portogallo-Italia) (progetto TSI dopo).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endParaRPr lang="it-IT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endParaRPr lang="it-IT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endParaRPr lang="it-IT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endParaRPr lang="it-IT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endParaRPr lang="it-IT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endParaRPr lang="it-IT" sz="18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endParaRPr lang="it-IT" sz="18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141143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DAD15-8B6D-B57C-3895-7920E34EB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EE47162-0F26-10C7-1034-064896148F6D}"/>
              </a:ext>
            </a:extLst>
          </p:cNvPr>
          <p:cNvSpPr txBox="1"/>
          <p:nvPr/>
        </p:nvSpPr>
        <p:spPr>
          <a:xfrm flipH="1">
            <a:off x="4038600" y="1295400"/>
            <a:ext cx="4343400" cy="579646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 sz="1800" b="1" i="1">
                <a:latin typeface="Arial"/>
                <a:cs typeface="Arial"/>
              </a:defRPr>
            </a:pPr>
            <a:r>
              <a:rPr lang="it-IT" sz="1800" dirty="0">
                <a:latin typeface="Arial"/>
                <a:cs typeface="Arial"/>
              </a:rPr>
              <a:t>EIR processo 2024 – 2025 - 2026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defRPr sz="1800" b="1" i="1">
                <a:latin typeface="Arial"/>
                <a:cs typeface="Arial"/>
              </a:defRPr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AE3C1E2-71DD-91C1-864C-D6AA67D33B5B}"/>
              </a:ext>
            </a:extLst>
          </p:cNvPr>
          <p:cNvSpPr txBox="1"/>
          <p:nvPr/>
        </p:nvSpPr>
        <p:spPr>
          <a:xfrm>
            <a:off x="632821" y="1638348"/>
            <a:ext cx="10035179" cy="4800032"/>
          </a:xfrm>
          <a:prstGeom prst="rect">
            <a:avLst/>
          </a:prstGeom>
        </p:spPr>
        <p:txBody>
          <a:bodyPr vert="horz" wrap="square" lIns="0" tIns="36830" rIns="0" bIns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1800" dirty="0">
                <a:latin typeface="Arial MT"/>
                <a:cs typeface="Arial MT"/>
              </a:rPr>
              <a:t>All'interno della Commissione, diversi servizi forniscono input (unità tecniche ENV, CLIMA, REGIO, REFORM, AGRI, ESTAT, JRC in particolare, oltre all’AEE) nel 2024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1800" dirty="0">
                <a:latin typeface="Arial MT"/>
                <a:cs typeface="Arial MT"/>
              </a:rPr>
              <a:t>Bozza inviata ai ministeri dell’ambiente degli Stati membri (per l'Italia MASE che si è coordinato con ISPRA), novembre-dicembre 2024.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1200" dirty="0">
                <a:latin typeface="Arial MT"/>
                <a:cs typeface="Arial MT"/>
              </a:rPr>
              <a:t>Seminario della Rappresentanza Permanente Italiana su ‘I finanziamenti per lo sviluppo sostenibile, Parlamento europeo, Bruxelles, 4 dicembre 2024 (capitolo 5 del rapporto EIR)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1800" dirty="0">
                <a:latin typeface="Arial MT"/>
                <a:cs typeface="Arial MT"/>
              </a:rPr>
              <a:t>I commenti vengono incorporati e, se non possono essere accolti, discussi con gli Stati membri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1800" dirty="0">
                <a:latin typeface="Arial MT"/>
                <a:cs typeface="Arial MT"/>
              </a:rPr>
              <a:t>Le azioni prioritarie vengono redatte in modo armonizzato, inverno 2025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1800" dirty="0">
                <a:latin typeface="Arial MT"/>
                <a:cs typeface="Arial MT"/>
              </a:rPr>
              <a:t>Traduzione e approvazioni interne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1200" dirty="0">
                <a:latin typeface="Arial MT"/>
                <a:cs typeface="Arial MT"/>
              </a:rPr>
              <a:t>Seminario della Regione Veneto “Le opportunità di finanziamento dell’Unione europea per l’ambiente e l’azione per il clima”, Porto Viro, 19 giugno 2025 (capitolo 5 del rapporto EIR).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1800" dirty="0">
                <a:latin typeface="Arial MT"/>
                <a:cs typeface="Arial MT"/>
              </a:rPr>
              <a:t>Presentazione al Comitato delle Regioni (</a:t>
            </a:r>
            <a:r>
              <a:rPr lang="it-IT" dirty="0" err="1">
                <a:latin typeface="Arial MT"/>
                <a:cs typeface="Arial MT"/>
              </a:rPr>
              <a:t>C</a:t>
            </a:r>
            <a:r>
              <a:rPr lang="it-IT" sz="1800" dirty="0" err="1">
                <a:latin typeface="Arial MT"/>
                <a:cs typeface="Arial MT"/>
              </a:rPr>
              <a:t>dR</a:t>
            </a:r>
            <a:r>
              <a:rPr lang="it-IT" sz="1800" dirty="0">
                <a:latin typeface="Arial MT"/>
                <a:cs typeface="Arial MT"/>
              </a:rPr>
              <a:t>), 7 luglio 2025 (e adozione </a:t>
            </a:r>
            <a:r>
              <a:rPr lang="it-IT" sz="1800">
                <a:latin typeface="Arial MT"/>
                <a:cs typeface="Arial MT"/>
              </a:rPr>
              <a:t>formale Commissione)</a:t>
            </a:r>
            <a:endParaRPr lang="it-IT" sz="18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1800" dirty="0">
                <a:latin typeface="Arial MT"/>
                <a:cs typeface="Arial MT"/>
              </a:rPr>
              <a:t>Audizione presso la Commissione Ambiente del Parlamento europeo, 22 settembre 2025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sz="1800" dirty="0">
                <a:latin typeface="Arial MT"/>
                <a:cs typeface="Arial MT"/>
              </a:rPr>
              <a:t>Discussione presso il Gruppo di lavoro Ambiente del Consiglio, 29 settembre 2025</a:t>
            </a: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r>
              <a:rPr lang="it-IT" dirty="0" err="1"/>
              <a:t>CdR</a:t>
            </a:r>
            <a:r>
              <a:rPr lang="it-IT" dirty="0"/>
              <a:t> Opinione </a:t>
            </a:r>
            <a:r>
              <a:rPr lang="it-IT" dirty="0" err="1"/>
              <a:t>sul’EIR</a:t>
            </a:r>
            <a:r>
              <a:rPr lang="it-IT" dirty="0"/>
              <a:t> 2026 </a:t>
            </a:r>
            <a:r>
              <a:rPr lang="en-IE" dirty="0"/>
              <a:t>(rapporteur: Stefania Proietti, Presidente Regione Umbria)</a:t>
            </a:r>
            <a:endParaRPr lang="it-IT" sz="18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spcBef>
                <a:spcPts val="290"/>
              </a:spcBef>
              <a:buChar char="•"/>
              <a:tabLst>
                <a:tab pos="299085" algn="l"/>
              </a:tabLst>
              <a:defRPr sz="1800">
                <a:latin typeface="Arial MT"/>
                <a:cs typeface="Arial MT"/>
              </a:defRPr>
            </a:pPr>
            <a:endParaRPr lang="it-IT" sz="18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174324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structions xmlns="9b53d6be-5940-4371-8a56-d6ca0a43a11a" xsi:nil="true"/>
    <Comment xmlns="9b53d6be-5940-4371-8a56-d6ca0a43a11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D7E5E20A3B6448BB831F127F5CFB05" ma:contentTypeVersion="12" ma:contentTypeDescription="Create a new document." ma:contentTypeScope="" ma:versionID="2f5d0b3126558d21aedb3116373ba711">
  <xsd:schema xmlns:xsd="http://www.w3.org/2001/XMLSchema" xmlns:xs="http://www.w3.org/2001/XMLSchema" xmlns:p="http://schemas.microsoft.com/office/2006/metadata/properties" xmlns:ns2="9b53d6be-5940-4371-8a56-d6ca0a43a11a" xmlns:ns3="c1752347-4e16-4ce8-a381-9ddf3e797ad6" targetNamespace="http://schemas.microsoft.com/office/2006/metadata/properties" ma:root="true" ma:fieldsID="a7adf7ac9540e59c55fcd15d14a8ebbf" ns2:_="" ns3:_="">
    <xsd:import namespace="9b53d6be-5940-4371-8a56-d6ca0a43a11a"/>
    <xsd:import namespace="c1752347-4e16-4ce8-a381-9ddf3e797a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Instructions" minOccurs="0"/>
                <xsd:element ref="ns2:Comment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53d6be-5940-4371-8a56-d6ca0a43a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Instructions" ma:index="14" nillable="true" ma:displayName="Instructions" ma:format="Dropdown" ma:internalName="Instructions">
      <xsd:simpleType>
        <xsd:restriction base="dms:Text">
          <xsd:maxLength value="255"/>
        </xsd:restriction>
      </xsd:simpleType>
    </xsd:element>
    <xsd:element name="Comment" ma:index="15" nillable="true" ma:displayName="Comment" ma:format="Dropdown" ma:internalName="Comment">
      <xsd:simpleType>
        <xsd:restriction base="dms:Text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52347-4e16-4ce8-a381-9ddf3e797ad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97D278-36B2-4B8B-8BB1-7F9C079E875A}">
  <ds:schemaRefs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9b53d6be-5940-4371-8a56-d6ca0a43a11a"/>
    <ds:schemaRef ds:uri="http://schemas.microsoft.com/office/2006/documentManagement/types"/>
    <ds:schemaRef ds:uri="c1752347-4e16-4ce8-a381-9ddf3e797ad6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C69358A-EF8B-43D6-88FA-345F196A73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53d6be-5940-4371-8a56-d6ca0a43a11a"/>
    <ds:schemaRef ds:uri="c1752347-4e16-4ce8-a381-9ddf3e797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67F06A-781E-46AF-AF1C-C7E45B22EE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834</TotalTime>
  <Words>634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Arial MT</vt:lpstr>
      <vt:lpstr>Verdana</vt:lpstr>
      <vt:lpstr>Office Theme</vt:lpstr>
      <vt:lpstr>Riesame dell'attuazione delle politiche ambientali (EIR) 2025 - Compreso lo studio del 2025 "The costs of non implementation of EU environmental law" (I costi della mancata attuazione del diritto ambientale dell'UE).  Seminario di formazione, Formez, 11 marzo 2026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HAURE Marie-Anne (ENV)</dc:creator>
  <cp:lastModifiedBy>PARKER Jonathan Duguid (ENV)</cp:lastModifiedBy>
  <cp:revision>221</cp:revision>
  <dcterms:created xsi:type="dcterms:W3CDTF">2025-09-23T15:26:44Z</dcterms:created>
  <dcterms:modified xsi:type="dcterms:W3CDTF">2026-03-06T08:56:52Z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0x01010081D7E5E20A3B6448BB831F127F5CFB05</vt:lpwstr>
  </property>
  <property fmtid="{D5CDD505-2E9C-101B-9397-08002B2CF9AE}" pid="3" name="Created">
    <vt:filetime>2025-09-22T00:00:00Z</vt:filetime>
  </property>
  <property fmtid="{D5CDD505-2E9C-101B-9397-08002B2CF9AE}" pid="4" name="Creator">
    <vt:lpwstr>Acrobat PDFMaker 25 for PowerPoint</vt:lpwstr>
  </property>
  <property fmtid="{D5CDD505-2E9C-101B-9397-08002B2CF9AE}" pid="5" name="LastSaved">
    <vt:filetime>2025-09-23T00:00:00Z</vt:filetime>
  </property>
  <property fmtid="{D5CDD505-2E9C-101B-9397-08002B2CF9AE}" pid="6" name="MSIP_Label_6bd9ddd1-4d20-43f6-abfa-fc3c07406f94_ActionId">
    <vt:lpwstr>9461d121-e75c-44fb-83ef-4bc7a463a659</vt:lpwstr>
  </property>
  <property fmtid="{D5CDD505-2E9C-101B-9397-08002B2CF9AE}" pid="7" name="MSIP_Label_6bd9ddd1-4d20-43f6-abfa-fc3c07406f94_ContentBits">
    <vt:lpwstr>0</vt:lpwstr>
  </property>
  <property fmtid="{D5CDD505-2E9C-101B-9397-08002B2CF9AE}" pid="8" name="MSIP_Label_6bd9ddd1-4d20-43f6-abfa-fc3c07406f94_Enabled">
    <vt:lpwstr>true</vt:lpwstr>
  </property>
  <property fmtid="{D5CDD505-2E9C-101B-9397-08002B2CF9AE}" pid="9" name="MSIP_Label_6bd9ddd1-4d20-43f6-abfa-fc3c07406f94_Method">
    <vt:lpwstr>Standard</vt:lpwstr>
  </property>
  <property fmtid="{D5CDD505-2E9C-101B-9397-08002B2CF9AE}" pid="10" name="MSIP_Label_6bd9ddd1-4d20-43f6-abfa-fc3c07406f94_Name">
    <vt:lpwstr>Commission Use</vt:lpwstr>
  </property>
  <property fmtid="{D5CDD505-2E9C-101B-9397-08002B2CF9AE}" pid="11" name="MSIP_Label_6bd9ddd1-4d20-43f6-abfa-fc3c07406f94_SetDate">
    <vt:lpwstr>2022-09-09T10:47:08Z</vt:lpwstr>
  </property>
  <property fmtid="{D5CDD505-2E9C-101B-9397-08002B2CF9AE}" pid="12" name="MSIP_Label_6bd9ddd1-4d20-43f6-abfa-fc3c07406f94_SiteId">
    <vt:lpwstr>b24c8b06-522c-46fe-9080-70926f8dddb1</vt:lpwstr>
  </property>
  <property fmtid="{D5CDD505-2E9C-101B-9397-08002B2CF9AE}" pid="13" name="Producer">
    <vt:lpwstr>Adobe PDF Library 25.1.213</vt:lpwstr>
  </property>
</Properties>
</file>