
<file path=[Content_Types].xml><?xml version="1.0" encoding="utf-8"?>
<Types xmlns="http://schemas.openxmlformats.org/package/2006/content-types">
  <Default Extension="xml" ContentType="application/xml"/>
  <Default Extension="svg" ContentType="image/svg+xml"/>
  <Default Extension="jpeg" ContentType="image/jpeg"/>
  <Default Extension="jpg" ContentType="image/jpeg"/>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notesMasterIdLst>
    <p:notesMasterId r:id="rId68"/>
  </p:notesMasterIdLst>
  <p:handoutMasterIdLst>
    <p:handoutMasterId r:id="rId69"/>
  </p:handoutMasterIdLst>
  <p:sldIdLst>
    <p:sldId id="257" r:id="rId3"/>
    <p:sldId id="316" r:id="rId4"/>
    <p:sldId id="319" r:id="rId5"/>
    <p:sldId id="317" r:id="rId6"/>
    <p:sldId id="320" r:id="rId7"/>
    <p:sldId id="321" r:id="rId8"/>
    <p:sldId id="328" r:id="rId9"/>
    <p:sldId id="322" r:id="rId10"/>
    <p:sldId id="323" r:id="rId11"/>
    <p:sldId id="325" r:id="rId12"/>
    <p:sldId id="326" r:id="rId13"/>
    <p:sldId id="327" r:id="rId14"/>
    <p:sldId id="264" r:id="rId15"/>
    <p:sldId id="271" r:id="rId16"/>
    <p:sldId id="272" r:id="rId17"/>
    <p:sldId id="260" r:id="rId18"/>
    <p:sldId id="265" r:id="rId19"/>
    <p:sldId id="266" r:id="rId20"/>
    <p:sldId id="267" r:id="rId21"/>
    <p:sldId id="268" r:id="rId22"/>
    <p:sldId id="269" r:id="rId23"/>
    <p:sldId id="270" r:id="rId24"/>
    <p:sldId id="273" r:id="rId25"/>
    <p:sldId id="274" r:id="rId26"/>
    <p:sldId id="276" r:id="rId27"/>
    <p:sldId id="277" r:id="rId28"/>
    <p:sldId id="278" r:id="rId29"/>
    <p:sldId id="275" r:id="rId30"/>
    <p:sldId id="279" r:id="rId31"/>
    <p:sldId id="280" r:id="rId32"/>
    <p:sldId id="282" r:id="rId33"/>
    <p:sldId id="283" r:id="rId34"/>
    <p:sldId id="284" r:id="rId35"/>
    <p:sldId id="285" r:id="rId36"/>
    <p:sldId id="281"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300" r:id="rId51"/>
    <p:sldId id="299" r:id="rId52"/>
    <p:sldId id="301" r:id="rId53"/>
    <p:sldId id="307" r:id="rId54"/>
    <p:sldId id="308" r:id="rId55"/>
    <p:sldId id="302" r:id="rId56"/>
    <p:sldId id="309" r:id="rId57"/>
    <p:sldId id="305" r:id="rId58"/>
    <p:sldId id="303" r:id="rId59"/>
    <p:sldId id="304" r:id="rId60"/>
    <p:sldId id="306" r:id="rId61"/>
    <p:sldId id="310" r:id="rId62"/>
    <p:sldId id="311" r:id="rId63"/>
    <p:sldId id="312" r:id="rId64"/>
    <p:sldId id="314" r:id="rId65"/>
    <p:sldId id="315" r:id="rId66"/>
    <p:sldId id="313" r:id="rId6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694" autoAdjust="0"/>
    <p:restoredTop sz="94660" autoAdjust="0"/>
  </p:normalViewPr>
  <p:slideViewPr>
    <p:cSldViewPr snapToGrid="0" showGuides="1">
      <p:cViewPr varScale="1">
        <p:scale>
          <a:sx n="116" d="100"/>
          <a:sy n="116" d="100"/>
        </p:scale>
        <p:origin x="-96" y="-14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122" d="100"/>
          <a:sy n="122" d="100"/>
        </p:scale>
        <p:origin x="493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xmlns="" id="{2DFAD57C-D9B8-4979-9ADA-006FB399E7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xmlns="" id="{6484C553-64E3-4E55-85B4-23512AFFE3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B9D5F73-86D7-4232-B97C-0EE7513CF1B4}" type="datetimeFigureOut">
              <a:rPr lang="it-IT" smtClean="0"/>
              <a:t>17/05/22</a:t>
            </a:fld>
            <a:endParaRPr lang="it-IT"/>
          </a:p>
        </p:txBody>
      </p:sp>
      <p:sp>
        <p:nvSpPr>
          <p:cNvPr id="4" name="Segnaposto piè di pagina 3">
            <a:extLst>
              <a:ext uri="{FF2B5EF4-FFF2-40B4-BE49-F238E27FC236}">
                <a16:creationId xmlns:a16="http://schemas.microsoft.com/office/drawing/2014/main" xmlns="" id="{9A2C07F0-1650-45EA-8100-CBCD1E50EA8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xmlns="" id="{E8F0C226-9F5A-4985-9375-C1E37329340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AD7DBB2-EE3F-4C1F-A578-6E6484FB2DBE}" type="slidenum">
              <a:rPr lang="it-IT" smtClean="0"/>
              <a:t>‹n.›</a:t>
            </a:fld>
            <a:endParaRPr lang="it-IT"/>
          </a:p>
        </p:txBody>
      </p:sp>
    </p:spTree>
    <p:extLst>
      <p:ext uri="{BB962C8B-B14F-4D97-AF65-F5344CB8AC3E}">
        <p14:creationId xmlns:p14="http://schemas.microsoft.com/office/powerpoint/2010/main" val="29598087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9B94C5-1223-48E3-A8E0-A02A8112A855}" type="datetimeFigureOut">
              <a:rPr lang="it-IT" smtClean="0"/>
              <a:t>17/05/22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FEBFB9-DC24-4780-86FE-643066349522}" type="slidenum">
              <a:rPr lang="it-IT" smtClean="0"/>
              <a:t>‹n.›</a:t>
            </a:fld>
            <a:endParaRPr lang="it-IT"/>
          </a:p>
        </p:txBody>
      </p:sp>
    </p:spTree>
    <p:extLst>
      <p:ext uri="{BB962C8B-B14F-4D97-AF65-F5344CB8AC3E}">
        <p14:creationId xmlns:p14="http://schemas.microsoft.com/office/powerpoint/2010/main" val="397595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ro Diapositiva">
    <p:spTree>
      <p:nvGrpSpPr>
        <p:cNvPr id="1" name=""/>
        <p:cNvGrpSpPr/>
        <p:nvPr/>
      </p:nvGrpSpPr>
      <p:grpSpPr>
        <a:xfrm>
          <a:off x="0" y="0"/>
          <a:ext cx="0" cy="0"/>
          <a:chOff x="0" y="0"/>
          <a:chExt cx="0" cy="0"/>
        </a:xfrm>
      </p:grpSpPr>
      <p:sp>
        <p:nvSpPr>
          <p:cNvPr id="24" name="Titolo 23">
            <a:extLst>
              <a:ext uri="{FF2B5EF4-FFF2-40B4-BE49-F238E27FC236}">
                <a16:creationId xmlns:a16="http://schemas.microsoft.com/office/drawing/2014/main" xmlns="" id="{9402D2F9-0A76-4C7B-B505-DEC377270CC5}"/>
              </a:ext>
            </a:extLst>
          </p:cNvPr>
          <p:cNvSpPr>
            <a:spLocks noGrp="1"/>
          </p:cNvSpPr>
          <p:nvPr>
            <p:ph type="title"/>
          </p:nvPr>
        </p:nvSpPr>
        <p:spPr/>
        <p:txBody>
          <a:bodyPr/>
          <a:lstStyle/>
          <a:p>
            <a:r>
              <a:rPr lang="it-IT"/>
              <a:t>Fare clic per modificare lo stile del titolo dello schema</a:t>
            </a:r>
          </a:p>
        </p:txBody>
      </p:sp>
    </p:spTree>
    <p:extLst>
      <p:ext uri="{BB962C8B-B14F-4D97-AF65-F5344CB8AC3E}">
        <p14:creationId xmlns:p14="http://schemas.microsoft.com/office/powerpoint/2010/main" val="25258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9F0E3B0-0C58-4115-8C5B-166F73041401}"/>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FC129DFF-0891-47C0-AF21-601CD68125B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xmlns="" id="{E56FA54C-FDAD-4A40-AAAE-D4FBEEB61C09}"/>
              </a:ext>
            </a:extLst>
          </p:cNvPr>
          <p:cNvSpPr>
            <a:spLocks noGrp="1"/>
          </p:cNvSpPr>
          <p:nvPr>
            <p:ph sz="half" idx="2"/>
          </p:nvPr>
        </p:nvSpPr>
        <p:spPr>
          <a:xfrm>
            <a:off x="839788" y="2505075"/>
            <a:ext cx="5157787"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xmlns="" id="{9B761411-3B56-4F27-A016-10E5011AF3F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xmlns="" id="{73D03E8A-7C12-4E4B-8FF1-A70ED098B74A}"/>
              </a:ext>
            </a:extLst>
          </p:cNvPr>
          <p:cNvSpPr>
            <a:spLocks noGrp="1"/>
          </p:cNvSpPr>
          <p:nvPr>
            <p:ph sz="quarter" idx="4"/>
          </p:nvPr>
        </p:nvSpPr>
        <p:spPr>
          <a:xfrm>
            <a:off x="6172200" y="2505075"/>
            <a:ext cx="5183188" cy="368458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xmlns="" id="{C026A919-1522-43BD-8AB5-B008005DA125}"/>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8" name="Segnaposto piè di pagina 7">
            <a:extLst>
              <a:ext uri="{FF2B5EF4-FFF2-40B4-BE49-F238E27FC236}">
                <a16:creationId xmlns:a16="http://schemas.microsoft.com/office/drawing/2014/main" xmlns="" id="{67330A3D-75FD-41EA-9643-0F2CA8A7A3C1}"/>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xmlns="" id="{83DFA2EF-5113-46BF-B39D-3384A99A35B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246369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34799DA-C7AE-4D8F-9F8D-2EB4D5AB8020}"/>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xmlns="" id="{FD45BC9D-8741-4C48-A9C6-4CDC7AC8C252}"/>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4" name="Segnaposto piè di pagina 3">
            <a:extLst>
              <a:ext uri="{FF2B5EF4-FFF2-40B4-BE49-F238E27FC236}">
                <a16:creationId xmlns:a16="http://schemas.microsoft.com/office/drawing/2014/main" xmlns="" id="{79CE22E5-2BC5-4219-BAD3-E044D88B8FD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xmlns="" id="{7AD7DB88-36FE-4340-95A7-1E8B67F79ADC}"/>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3691976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xmlns="" id="{04716D9B-5B3D-4960-AEB6-F454020C2739}"/>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3" name="Segnaposto piè di pagina 2">
            <a:extLst>
              <a:ext uri="{FF2B5EF4-FFF2-40B4-BE49-F238E27FC236}">
                <a16:creationId xmlns:a16="http://schemas.microsoft.com/office/drawing/2014/main" xmlns="" id="{38BDF868-D402-440C-A138-6399DFA02C82}"/>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xmlns="" id="{3A0C4ADC-D48E-44EE-82BD-114E250F596B}"/>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3183417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A805BB7-F8D6-41FB-AED9-F5038A7A8E4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3BC40C53-6925-46BC-A664-E335881F5BB4}"/>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xmlns="" id="{C40FD2B0-0839-4095-A871-DD31F466732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2124B7F1-F6E6-4368-9B25-1207071F7366}"/>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6" name="Segnaposto piè di pagina 5">
            <a:extLst>
              <a:ext uri="{FF2B5EF4-FFF2-40B4-BE49-F238E27FC236}">
                <a16:creationId xmlns:a16="http://schemas.microsoft.com/office/drawing/2014/main" xmlns="" id="{020254C2-BD42-4758-9F24-E40A1AFCA1A1}"/>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xmlns="" id="{EB2C3DD2-AD06-4930-8A9A-00A592C68B4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1758867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AE11363-3A72-4BD7-9704-990BFA02F78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xmlns="" id="{1B4FDF35-93D5-4E4A-824E-8DC932FA3B3C}"/>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xmlns="" id="{6B43E82D-9B14-45EE-A8E8-1925666E88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xmlns="" id="{9DD09665-D59C-4820-B126-FD74E05CCABC}"/>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6" name="Segnaposto piè di pagina 5">
            <a:extLst>
              <a:ext uri="{FF2B5EF4-FFF2-40B4-BE49-F238E27FC236}">
                <a16:creationId xmlns:a16="http://schemas.microsoft.com/office/drawing/2014/main" xmlns="" id="{CDDA8A9E-35A5-43AC-9037-FE002BB52D8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xmlns="" id="{FB610A94-3E93-4B38-ABF0-BD690A8DB8A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3824814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6E99990-1D91-4901-97D0-2235CF406BFF}"/>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44CB83A7-162D-4174-8B88-FD2CEB099C55}"/>
              </a:ext>
            </a:extLst>
          </p:cNvPr>
          <p:cNvSpPr>
            <a:spLocks noGrp="1"/>
          </p:cNvSpPr>
          <p:nvPr>
            <p:ph type="body" orient="vert" idx="1"/>
          </p:nvPr>
        </p:nvSpPr>
        <p:spPr>
          <a:xfrm>
            <a:off x="838200" y="1825625"/>
            <a:ext cx="10515600" cy="4351338"/>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B334155D-116C-4FDB-A395-EAFB26745020}"/>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5" name="Segnaposto piè di pagina 4">
            <a:extLst>
              <a:ext uri="{FF2B5EF4-FFF2-40B4-BE49-F238E27FC236}">
                <a16:creationId xmlns:a16="http://schemas.microsoft.com/office/drawing/2014/main" xmlns="" id="{15BB91BA-A223-496F-B10A-27BC74FE7FA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xmlns="" id="{CBE342FC-3FB1-4D6D-909E-39A8B52A3F6B}"/>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1963425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xmlns="" id="{AC97C6B4-7F5E-42E7-ACCE-372A5D83E86D}"/>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8110B2FE-391B-4064-9719-185DAFB30E90}"/>
              </a:ext>
            </a:extLst>
          </p:cNvPr>
          <p:cNvSpPr>
            <a:spLocks noGrp="1"/>
          </p:cNvSpPr>
          <p:nvPr>
            <p:ph type="body" orient="vert" idx="1"/>
          </p:nvPr>
        </p:nvSpPr>
        <p:spPr>
          <a:xfrm>
            <a:off x="838200" y="365125"/>
            <a:ext cx="7734300" cy="5811838"/>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16208926-054C-4B92-961B-7879DBADC920}"/>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5" name="Segnaposto piè di pagina 4">
            <a:extLst>
              <a:ext uri="{FF2B5EF4-FFF2-40B4-BE49-F238E27FC236}">
                <a16:creationId xmlns:a16="http://schemas.microsoft.com/office/drawing/2014/main" xmlns="" id="{0C5E0705-856D-4104-9C92-1E33A00F1EED}"/>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xmlns="" id="{1C210456-0841-4EAC-941E-3F603D80D78C}"/>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297520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Mastro Diapositiva testo centrale">
    <p:spTree>
      <p:nvGrpSpPr>
        <p:cNvPr id="1" name=""/>
        <p:cNvGrpSpPr/>
        <p:nvPr/>
      </p:nvGrpSpPr>
      <p:grpSpPr>
        <a:xfrm>
          <a:off x="0" y="0"/>
          <a:ext cx="0" cy="0"/>
          <a:chOff x="0" y="0"/>
          <a:chExt cx="0" cy="0"/>
        </a:xfrm>
      </p:grpSpPr>
      <p:sp>
        <p:nvSpPr>
          <p:cNvPr id="7" name="Sottotitolo 2">
            <a:extLst>
              <a:ext uri="{FF2B5EF4-FFF2-40B4-BE49-F238E27FC236}">
                <a16:creationId xmlns:a16="http://schemas.microsoft.com/office/drawing/2014/main" xmlns="" id="{34057FB2-ADC6-4958-8C13-F141BD85ADE6}"/>
              </a:ext>
            </a:extLst>
          </p:cNvPr>
          <p:cNvSpPr>
            <a:spLocks noGrp="1"/>
          </p:cNvSpPr>
          <p:nvPr>
            <p:ph type="subTitle" idx="4294967295"/>
          </p:nvPr>
        </p:nvSpPr>
        <p:spPr>
          <a:xfrm>
            <a:off x="1522975" y="1484374"/>
            <a:ext cx="9144000" cy="479137"/>
          </a:xfrm>
          <a:prstGeom prst="rect">
            <a:avLst/>
          </a:prstGeom>
        </p:spPr>
        <p:txBody>
          <a:bodyPr anchor="ctr"/>
          <a:lstStyle/>
          <a:p>
            <a:pPr marL="0" indent="0" algn="ctr">
              <a:buNone/>
            </a:pPr>
            <a:r>
              <a:rPr lang="it-IT" dirty="0">
                <a:solidFill>
                  <a:srgbClr val="0070C0"/>
                </a:solidFill>
                <a:latin typeface="Playfair Display Medium" pitchFamily="2" charset="0"/>
              </a:rPr>
              <a:t>Sottotitolo diapositiva</a:t>
            </a:r>
          </a:p>
        </p:txBody>
      </p:sp>
      <p:sp>
        <p:nvSpPr>
          <p:cNvPr id="8" name="Sottotitolo 2">
            <a:extLst>
              <a:ext uri="{FF2B5EF4-FFF2-40B4-BE49-F238E27FC236}">
                <a16:creationId xmlns:a16="http://schemas.microsoft.com/office/drawing/2014/main" xmlns="" id="{5F7B652D-27EC-4402-8D6D-D5D4D87E1204}"/>
              </a:ext>
            </a:extLst>
          </p:cNvPr>
          <p:cNvSpPr txBox="1">
            <a:spLocks/>
          </p:cNvSpPr>
          <p:nvPr userDrawn="1"/>
        </p:nvSpPr>
        <p:spPr>
          <a:xfrm>
            <a:off x="1523999" y="3055465"/>
            <a:ext cx="9195707" cy="708271"/>
          </a:xfrm>
          <a:prstGeom prst="rect">
            <a:avLst/>
          </a:prstGeom>
        </p:spPr>
        <p:txBody>
          <a:bodyPr vert="horz" lIns="91440" tIns="45720" rIns="91440" bIns="45720" rtlCol="0" anchor="ctr">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70000"/>
              </a:lnSpc>
            </a:pPr>
            <a:r>
              <a:rPr lang="it-IT" sz="1800" dirty="0">
                <a:solidFill>
                  <a:schemeClr val="bg2">
                    <a:lumMod val="50000"/>
                  </a:schemeClr>
                </a:solidFill>
                <a:latin typeface="Playfair Display Medium" pitchFamily="2" charset="0"/>
              </a:rPr>
              <a:t>Inserire qui il testo cercando di non scendere al di sotto dei 12 punti per consentire la massima leggibilità</a:t>
            </a:r>
          </a:p>
        </p:txBody>
      </p:sp>
      <p:sp>
        <p:nvSpPr>
          <p:cNvPr id="2" name="Titolo 1">
            <a:extLst>
              <a:ext uri="{FF2B5EF4-FFF2-40B4-BE49-F238E27FC236}">
                <a16:creationId xmlns:a16="http://schemas.microsoft.com/office/drawing/2014/main" xmlns="" id="{5BEBB45C-8200-4CEF-B99F-8D23C4E58C71}"/>
              </a:ext>
            </a:extLst>
          </p:cNvPr>
          <p:cNvSpPr>
            <a:spLocks noGrp="1"/>
          </p:cNvSpPr>
          <p:nvPr>
            <p:ph type="title"/>
          </p:nvPr>
        </p:nvSpPr>
        <p:spPr>
          <a:xfrm>
            <a:off x="838200" y="0"/>
            <a:ext cx="10515600" cy="1281794"/>
          </a:xfrm>
        </p:spPr>
        <p:txBody>
          <a:bodyPr/>
          <a:lstStyle/>
          <a:p>
            <a:r>
              <a:rPr lang="it-IT"/>
              <a:t>Fare clic per modificare lo stile del titolo dello schema</a:t>
            </a:r>
          </a:p>
        </p:txBody>
      </p:sp>
    </p:spTree>
    <p:extLst>
      <p:ext uri="{BB962C8B-B14F-4D97-AF65-F5344CB8AC3E}">
        <p14:creationId xmlns:p14="http://schemas.microsoft.com/office/powerpoint/2010/main" val="3459192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Mastro Diapositiva testo centrale">
    <p:spTree>
      <p:nvGrpSpPr>
        <p:cNvPr id="1" name=""/>
        <p:cNvGrpSpPr/>
        <p:nvPr/>
      </p:nvGrpSpPr>
      <p:grpSpPr>
        <a:xfrm>
          <a:off x="0" y="0"/>
          <a:ext cx="0" cy="0"/>
          <a:chOff x="0" y="0"/>
          <a:chExt cx="0" cy="0"/>
        </a:xfrm>
      </p:grpSpPr>
      <p:sp>
        <p:nvSpPr>
          <p:cNvPr id="7" name="Sottotitolo 2">
            <a:extLst>
              <a:ext uri="{FF2B5EF4-FFF2-40B4-BE49-F238E27FC236}">
                <a16:creationId xmlns:a16="http://schemas.microsoft.com/office/drawing/2014/main" xmlns="" id="{34057FB2-ADC6-4958-8C13-F141BD85ADE6}"/>
              </a:ext>
            </a:extLst>
          </p:cNvPr>
          <p:cNvSpPr>
            <a:spLocks noGrp="1"/>
          </p:cNvSpPr>
          <p:nvPr>
            <p:ph type="subTitle" idx="4294967295"/>
          </p:nvPr>
        </p:nvSpPr>
        <p:spPr>
          <a:xfrm>
            <a:off x="1522975" y="1484374"/>
            <a:ext cx="9144000" cy="479137"/>
          </a:xfrm>
          <a:prstGeom prst="rect">
            <a:avLst/>
          </a:prstGeom>
        </p:spPr>
        <p:txBody>
          <a:bodyPr anchor="ctr"/>
          <a:lstStyle/>
          <a:p>
            <a:pPr marL="0" indent="0" algn="ctr">
              <a:buNone/>
            </a:pPr>
            <a:r>
              <a:rPr lang="it-IT" dirty="0">
                <a:solidFill>
                  <a:srgbClr val="0070C0"/>
                </a:solidFill>
                <a:latin typeface="Playfair Display Medium" pitchFamily="2" charset="0"/>
              </a:rPr>
              <a:t>Sottotitolo diapositiva</a:t>
            </a:r>
          </a:p>
        </p:txBody>
      </p:sp>
      <p:grpSp>
        <p:nvGrpSpPr>
          <p:cNvPr id="9" name="Gruppo 8">
            <a:extLst>
              <a:ext uri="{FF2B5EF4-FFF2-40B4-BE49-F238E27FC236}">
                <a16:creationId xmlns:a16="http://schemas.microsoft.com/office/drawing/2014/main" xmlns="" id="{0C458D6D-E237-4332-913C-0B4B24F83599}"/>
              </a:ext>
            </a:extLst>
          </p:cNvPr>
          <p:cNvGrpSpPr/>
          <p:nvPr userDrawn="1"/>
        </p:nvGrpSpPr>
        <p:grpSpPr>
          <a:xfrm>
            <a:off x="334734" y="2522084"/>
            <a:ext cx="3661684" cy="3068366"/>
            <a:chOff x="326570" y="2162856"/>
            <a:chExt cx="3661684" cy="3068366"/>
          </a:xfrm>
        </p:grpSpPr>
        <p:pic>
          <p:nvPicPr>
            <p:cNvPr id="10" name="Immagine 9">
              <a:extLst>
                <a:ext uri="{FF2B5EF4-FFF2-40B4-BE49-F238E27FC236}">
                  <a16:creationId xmlns:a16="http://schemas.microsoft.com/office/drawing/2014/main" xmlns="" id="{CFAA53E7-609B-45E2-A75A-D1B5F4EB0435}"/>
                </a:ext>
              </a:extLst>
            </p:cNvPr>
            <p:cNvPicPr>
              <a:picLocks noChangeAspect="1"/>
            </p:cNvPicPr>
            <p:nvPr/>
          </p:nvPicPr>
          <p:blipFill>
            <a:blip r:embed="rId2"/>
            <a:stretch>
              <a:fillRect/>
            </a:stretch>
          </p:blipFill>
          <p:spPr>
            <a:xfrm>
              <a:off x="326571" y="2162856"/>
              <a:ext cx="3661683" cy="564016"/>
            </a:xfrm>
            <a:prstGeom prst="rect">
              <a:avLst/>
            </a:prstGeom>
          </p:spPr>
        </p:pic>
        <p:sp>
          <p:nvSpPr>
            <p:cNvPr id="11" name="Sottotitolo 2">
              <a:extLst>
                <a:ext uri="{FF2B5EF4-FFF2-40B4-BE49-F238E27FC236}">
                  <a16:creationId xmlns:a16="http://schemas.microsoft.com/office/drawing/2014/main" xmlns="" id="{73500528-01B3-41A0-A64F-DC78BB9796D5}"/>
                </a:ext>
              </a:extLst>
            </p:cNvPr>
            <p:cNvSpPr txBox="1">
              <a:spLocks/>
            </p:cNvSpPr>
            <p:nvPr/>
          </p:nvSpPr>
          <p:spPr>
            <a:xfrm>
              <a:off x="326570" y="2702316"/>
              <a:ext cx="3661683" cy="2528906"/>
            </a:xfrm>
            <a:prstGeom prst="rect">
              <a:avLst/>
            </a:prstGeom>
            <a:ln>
              <a:solidFill>
                <a:srgbClr val="0070C0"/>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70000"/>
                </a:lnSpc>
              </a:pPr>
              <a:r>
                <a:rPr lang="it-IT" sz="1800" dirty="0">
                  <a:solidFill>
                    <a:schemeClr val="bg2">
                      <a:lumMod val="50000"/>
                    </a:schemeClr>
                  </a:solidFill>
                  <a:latin typeface="Playfair Display Medium" pitchFamily="2" charset="0"/>
                </a:rPr>
                <a:t>Casella di testo semplice con titolo in evidenza.</a:t>
              </a:r>
            </a:p>
          </p:txBody>
        </p:sp>
        <p:sp>
          <p:nvSpPr>
            <p:cNvPr id="12" name="Sottotitolo 2">
              <a:extLst>
                <a:ext uri="{FF2B5EF4-FFF2-40B4-BE49-F238E27FC236}">
                  <a16:creationId xmlns:a16="http://schemas.microsoft.com/office/drawing/2014/main" xmlns="" id="{43CAF5E5-AE62-42F2-87DB-428A49D72209}"/>
                </a:ext>
              </a:extLst>
            </p:cNvPr>
            <p:cNvSpPr txBox="1">
              <a:spLocks/>
            </p:cNvSpPr>
            <p:nvPr/>
          </p:nvSpPr>
          <p:spPr>
            <a:xfrm>
              <a:off x="522169" y="2223179"/>
              <a:ext cx="3272182" cy="479137"/>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dirty="0">
                  <a:solidFill>
                    <a:schemeClr val="bg1"/>
                  </a:solidFill>
                  <a:latin typeface="Playfair Display Medium" pitchFamily="2" charset="0"/>
                </a:rPr>
                <a:t>Titolo casella di testo</a:t>
              </a:r>
            </a:p>
          </p:txBody>
        </p:sp>
      </p:grpSp>
      <p:sp>
        <p:nvSpPr>
          <p:cNvPr id="3" name="Segnaposto immagine 2">
            <a:extLst>
              <a:ext uri="{FF2B5EF4-FFF2-40B4-BE49-F238E27FC236}">
                <a16:creationId xmlns:a16="http://schemas.microsoft.com/office/drawing/2014/main" xmlns="" id="{5CAE99D9-5497-4229-807C-0D36EB24535E}"/>
              </a:ext>
            </a:extLst>
          </p:cNvPr>
          <p:cNvSpPr>
            <a:spLocks noGrp="1"/>
          </p:cNvSpPr>
          <p:nvPr>
            <p:ph type="pic" sz="quarter" idx="10"/>
          </p:nvPr>
        </p:nvSpPr>
        <p:spPr>
          <a:xfrm>
            <a:off x="6094413" y="2522538"/>
            <a:ext cx="6180137" cy="3082925"/>
          </a:xfrm>
          <a:prstGeom prst="rect">
            <a:avLst/>
          </a:prstGeom>
        </p:spPr>
        <p:txBody>
          <a:bodyPr/>
          <a:lstStyle/>
          <a:p>
            <a:endParaRPr lang="it-IT"/>
          </a:p>
        </p:txBody>
      </p:sp>
      <p:sp>
        <p:nvSpPr>
          <p:cNvPr id="4" name="Titolo 3">
            <a:extLst>
              <a:ext uri="{FF2B5EF4-FFF2-40B4-BE49-F238E27FC236}">
                <a16:creationId xmlns:a16="http://schemas.microsoft.com/office/drawing/2014/main" xmlns="" id="{2E33E024-B7BB-400F-B1CD-64AF23397908}"/>
              </a:ext>
            </a:extLst>
          </p:cNvPr>
          <p:cNvSpPr>
            <a:spLocks noGrp="1"/>
          </p:cNvSpPr>
          <p:nvPr>
            <p:ph type="title"/>
          </p:nvPr>
        </p:nvSpPr>
        <p:spPr/>
        <p:txBody>
          <a:bodyPr/>
          <a:lstStyle/>
          <a:p>
            <a:r>
              <a:rPr lang="it-IT"/>
              <a:t>Fare clic per modificare lo stile del titolo dello schema</a:t>
            </a:r>
          </a:p>
        </p:txBody>
      </p:sp>
    </p:spTree>
    <p:extLst>
      <p:ext uri="{BB962C8B-B14F-4D97-AF65-F5344CB8AC3E}">
        <p14:creationId xmlns:p14="http://schemas.microsoft.com/office/powerpoint/2010/main" val="3311919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Mastro Diapositiva punto elenco">
    <p:spTree>
      <p:nvGrpSpPr>
        <p:cNvPr id="1" name=""/>
        <p:cNvGrpSpPr/>
        <p:nvPr/>
      </p:nvGrpSpPr>
      <p:grpSpPr>
        <a:xfrm>
          <a:off x="0" y="0"/>
          <a:ext cx="0" cy="0"/>
          <a:chOff x="0" y="0"/>
          <a:chExt cx="0" cy="0"/>
        </a:xfrm>
      </p:grpSpPr>
      <p:sp>
        <p:nvSpPr>
          <p:cNvPr id="7" name="Sottotitolo 2">
            <a:extLst>
              <a:ext uri="{FF2B5EF4-FFF2-40B4-BE49-F238E27FC236}">
                <a16:creationId xmlns:a16="http://schemas.microsoft.com/office/drawing/2014/main" xmlns="" id="{34057FB2-ADC6-4958-8C13-F141BD85ADE6}"/>
              </a:ext>
            </a:extLst>
          </p:cNvPr>
          <p:cNvSpPr>
            <a:spLocks noGrp="1"/>
          </p:cNvSpPr>
          <p:nvPr>
            <p:ph type="subTitle" idx="4294967295"/>
          </p:nvPr>
        </p:nvSpPr>
        <p:spPr>
          <a:xfrm>
            <a:off x="1522975" y="1484374"/>
            <a:ext cx="9144000" cy="479137"/>
          </a:xfrm>
          <a:prstGeom prst="rect">
            <a:avLst/>
          </a:prstGeom>
        </p:spPr>
        <p:txBody>
          <a:bodyPr anchor="ctr"/>
          <a:lstStyle/>
          <a:p>
            <a:pPr marL="0" indent="0" algn="ctr">
              <a:buNone/>
            </a:pPr>
            <a:r>
              <a:rPr lang="it-IT" dirty="0">
                <a:solidFill>
                  <a:srgbClr val="0070C0"/>
                </a:solidFill>
                <a:latin typeface="Playfair Display Medium" pitchFamily="2" charset="0"/>
              </a:rPr>
              <a:t>Sottotitolo diapositiva</a:t>
            </a:r>
          </a:p>
        </p:txBody>
      </p:sp>
      <p:grpSp>
        <p:nvGrpSpPr>
          <p:cNvPr id="9" name="Gruppo 8">
            <a:extLst>
              <a:ext uri="{FF2B5EF4-FFF2-40B4-BE49-F238E27FC236}">
                <a16:creationId xmlns:a16="http://schemas.microsoft.com/office/drawing/2014/main" xmlns="" id="{0C458D6D-E237-4332-913C-0B4B24F83599}"/>
              </a:ext>
            </a:extLst>
          </p:cNvPr>
          <p:cNvGrpSpPr/>
          <p:nvPr userDrawn="1"/>
        </p:nvGrpSpPr>
        <p:grpSpPr>
          <a:xfrm>
            <a:off x="334734" y="2522084"/>
            <a:ext cx="3661684" cy="3068366"/>
            <a:chOff x="326570" y="2162856"/>
            <a:chExt cx="3661684" cy="3068366"/>
          </a:xfrm>
        </p:grpSpPr>
        <p:pic>
          <p:nvPicPr>
            <p:cNvPr id="10" name="Immagine 9">
              <a:extLst>
                <a:ext uri="{FF2B5EF4-FFF2-40B4-BE49-F238E27FC236}">
                  <a16:creationId xmlns:a16="http://schemas.microsoft.com/office/drawing/2014/main" xmlns="" id="{CFAA53E7-609B-45E2-A75A-D1B5F4EB0435}"/>
                </a:ext>
              </a:extLst>
            </p:cNvPr>
            <p:cNvPicPr>
              <a:picLocks noChangeAspect="1"/>
            </p:cNvPicPr>
            <p:nvPr/>
          </p:nvPicPr>
          <p:blipFill>
            <a:blip r:embed="rId2"/>
            <a:stretch>
              <a:fillRect/>
            </a:stretch>
          </p:blipFill>
          <p:spPr>
            <a:xfrm>
              <a:off x="326571" y="2162856"/>
              <a:ext cx="3661683" cy="564016"/>
            </a:xfrm>
            <a:prstGeom prst="rect">
              <a:avLst/>
            </a:prstGeom>
          </p:spPr>
        </p:pic>
        <p:sp>
          <p:nvSpPr>
            <p:cNvPr id="11" name="Sottotitolo 2">
              <a:extLst>
                <a:ext uri="{FF2B5EF4-FFF2-40B4-BE49-F238E27FC236}">
                  <a16:creationId xmlns:a16="http://schemas.microsoft.com/office/drawing/2014/main" xmlns="" id="{73500528-01B3-41A0-A64F-DC78BB9796D5}"/>
                </a:ext>
              </a:extLst>
            </p:cNvPr>
            <p:cNvSpPr txBox="1">
              <a:spLocks/>
            </p:cNvSpPr>
            <p:nvPr/>
          </p:nvSpPr>
          <p:spPr>
            <a:xfrm>
              <a:off x="326570" y="2702316"/>
              <a:ext cx="3661683" cy="2528906"/>
            </a:xfrm>
            <a:prstGeom prst="rect">
              <a:avLst/>
            </a:prstGeom>
            <a:ln>
              <a:solidFill>
                <a:srgbClr val="0070C0"/>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spcAft>
                  <a:spcPts val="600"/>
                </a:spcAft>
              </a:pPr>
              <a:r>
                <a:rPr lang="it-IT" sz="1800" dirty="0">
                  <a:solidFill>
                    <a:schemeClr val="bg2">
                      <a:lumMod val="50000"/>
                    </a:schemeClr>
                  </a:solidFill>
                  <a:latin typeface="Playfair Display Medium" pitchFamily="2" charset="0"/>
                </a:rPr>
                <a:t>Casella di testo punto elenco</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uno</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due</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tre</a:t>
              </a:r>
            </a:p>
            <a:p>
              <a:pPr marL="285750" indent="-285750" algn="l">
                <a:lnSpc>
                  <a:spcPct val="100000"/>
                </a:lnSpc>
                <a:spcBef>
                  <a:spcPts val="0"/>
                </a:spcBef>
                <a:spcAft>
                  <a:spcPts val="600"/>
                </a:spcAft>
                <a:buFont typeface="Arial" panose="020B0604020202020204" pitchFamily="34" charset="0"/>
                <a:buChar char="•"/>
              </a:pPr>
              <a:r>
                <a:rPr lang="it-IT" sz="1800" dirty="0">
                  <a:solidFill>
                    <a:schemeClr val="bg2">
                      <a:lumMod val="50000"/>
                    </a:schemeClr>
                  </a:solidFill>
                  <a:latin typeface="Playfair Display Medium" pitchFamily="2" charset="0"/>
                </a:rPr>
                <a:t>Riga quattro</a:t>
              </a:r>
            </a:p>
          </p:txBody>
        </p:sp>
        <p:sp>
          <p:nvSpPr>
            <p:cNvPr id="12" name="Sottotitolo 2">
              <a:extLst>
                <a:ext uri="{FF2B5EF4-FFF2-40B4-BE49-F238E27FC236}">
                  <a16:creationId xmlns:a16="http://schemas.microsoft.com/office/drawing/2014/main" xmlns="" id="{43CAF5E5-AE62-42F2-87DB-428A49D72209}"/>
                </a:ext>
              </a:extLst>
            </p:cNvPr>
            <p:cNvSpPr txBox="1">
              <a:spLocks/>
            </p:cNvSpPr>
            <p:nvPr/>
          </p:nvSpPr>
          <p:spPr>
            <a:xfrm>
              <a:off x="522169" y="2223179"/>
              <a:ext cx="3272182" cy="479137"/>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dirty="0">
                  <a:solidFill>
                    <a:schemeClr val="bg1"/>
                  </a:solidFill>
                  <a:latin typeface="Playfair Display Medium" pitchFamily="2" charset="0"/>
                </a:rPr>
                <a:t>Titolo casella di testo</a:t>
              </a:r>
            </a:p>
          </p:txBody>
        </p:sp>
      </p:grpSp>
      <p:sp>
        <p:nvSpPr>
          <p:cNvPr id="3" name="Segnaposto immagine 2">
            <a:extLst>
              <a:ext uri="{FF2B5EF4-FFF2-40B4-BE49-F238E27FC236}">
                <a16:creationId xmlns:a16="http://schemas.microsoft.com/office/drawing/2014/main" xmlns="" id="{5CAE99D9-5497-4229-807C-0D36EB24535E}"/>
              </a:ext>
            </a:extLst>
          </p:cNvPr>
          <p:cNvSpPr>
            <a:spLocks noGrp="1"/>
          </p:cNvSpPr>
          <p:nvPr>
            <p:ph type="pic" sz="quarter" idx="10"/>
          </p:nvPr>
        </p:nvSpPr>
        <p:spPr>
          <a:xfrm>
            <a:off x="6094413" y="2522538"/>
            <a:ext cx="6180137" cy="3082925"/>
          </a:xfrm>
          <a:prstGeom prst="rect">
            <a:avLst/>
          </a:prstGeom>
        </p:spPr>
        <p:txBody>
          <a:bodyPr/>
          <a:lstStyle/>
          <a:p>
            <a:endParaRPr lang="it-IT"/>
          </a:p>
        </p:txBody>
      </p:sp>
    </p:spTree>
    <p:extLst>
      <p:ext uri="{BB962C8B-B14F-4D97-AF65-F5344CB8AC3E}">
        <p14:creationId xmlns:p14="http://schemas.microsoft.com/office/powerpoint/2010/main" val="2703773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605374F-5DEE-454C-9753-D02D1F5E562A}"/>
              </a:ext>
            </a:extLst>
          </p:cNvPr>
          <p:cNvSpPr>
            <a:spLocks noGrp="1"/>
          </p:cNvSpPr>
          <p:nvPr>
            <p:ph type="title" hasCustomPrompt="1"/>
          </p:nvPr>
        </p:nvSpPr>
        <p:spPr>
          <a:xfrm>
            <a:off x="903515" y="0"/>
            <a:ext cx="10515600" cy="1275153"/>
          </a:xfrm>
          <a:prstGeom prst="rect">
            <a:avLst/>
          </a:prstGeom>
        </p:spPr>
        <p:txBody>
          <a:bodyPr/>
          <a:lstStyle>
            <a:lvl1pPr algn="ctr">
              <a:defRPr/>
            </a:lvl1pPr>
          </a:lstStyle>
          <a:p>
            <a:r>
              <a:rPr lang="it-IT" dirty="0"/>
              <a:t>Fare clic inserire il titolo</a:t>
            </a:r>
          </a:p>
        </p:txBody>
      </p:sp>
    </p:spTree>
    <p:extLst>
      <p:ext uri="{BB962C8B-B14F-4D97-AF65-F5344CB8AC3E}">
        <p14:creationId xmlns:p14="http://schemas.microsoft.com/office/powerpoint/2010/main" val="307762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D23CB12-6CD3-447D-8067-C4636FC1053B}"/>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xmlns="" id="{F20D99AB-C1FE-40CB-92A9-3FD6DA82937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xmlns="" id="{6B7C4428-4946-4877-8A31-D5005FC11074}"/>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5" name="Segnaposto piè di pagina 4">
            <a:extLst>
              <a:ext uri="{FF2B5EF4-FFF2-40B4-BE49-F238E27FC236}">
                <a16:creationId xmlns:a16="http://schemas.microsoft.com/office/drawing/2014/main" xmlns="" id="{01514C1E-E661-42A4-B3D5-2F021FC506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xmlns="" id="{5EED18C3-97EA-48C7-A42F-5722D4D52288}"/>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3509805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67F4C69-0EB1-47B2-96A0-2B27DA9B041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29903CA5-2603-4C00-BCFD-DFEEC1BF0A5E}"/>
              </a:ext>
            </a:extLst>
          </p:cNvPr>
          <p:cNvSpPr>
            <a:spLocks noGrp="1"/>
          </p:cNvSpPr>
          <p:nvPr>
            <p:ph idx="1"/>
          </p:nvPr>
        </p:nvSpPr>
        <p:spPr>
          <a:xfrm>
            <a:off x="838200" y="1825625"/>
            <a:ext cx="10515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05A4DF66-0268-468F-92EC-0ED04AF62C38}"/>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5" name="Segnaposto piè di pagina 4">
            <a:extLst>
              <a:ext uri="{FF2B5EF4-FFF2-40B4-BE49-F238E27FC236}">
                <a16:creationId xmlns:a16="http://schemas.microsoft.com/office/drawing/2014/main" xmlns="" id="{B9E8F248-32E1-48E2-B985-A8525E1C37E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xmlns="" id="{36C43F46-588A-41B9-84E7-C8674387D5BE}"/>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2269703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E8F365E-AADF-4C8B-B9AD-C1F4C29B118E}"/>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EE20D4A3-1630-46EB-A7A3-14CF3FABBED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xmlns="" id="{57171F15-4F1E-454D-843D-14EFFFEB6D51}"/>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5" name="Segnaposto piè di pagina 4">
            <a:extLst>
              <a:ext uri="{FF2B5EF4-FFF2-40B4-BE49-F238E27FC236}">
                <a16:creationId xmlns:a16="http://schemas.microsoft.com/office/drawing/2014/main" xmlns="" id="{1317A6CD-2CC5-441D-8B71-178F70482AE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xmlns="" id="{2B3E2B88-44FF-4223-9EFE-377B91223C04}"/>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2955947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465063D-79DE-43F4-8D9B-25EA8A84657B}"/>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6F374702-1DA8-4122-9A96-F2AFD979DC0B}"/>
              </a:ext>
            </a:extLst>
          </p:cNvPr>
          <p:cNvSpPr>
            <a:spLocks noGrp="1"/>
          </p:cNvSpPr>
          <p:nvPr>
            <p:ph sz="half" idx="1"/>
          </p:nvPr>
        </p:nvSpPr>
        <p:spPr>
          <a:xfrm>
            <a:off x="838200"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xmlns="" id="{BA1BFDD6-A607-4E0B-8733-5FBC7671E8FD}"/>
              </a:ext>
            </a:extLst>
          </p:cNvPr>
          <p:cNvSpPr>
            <a:spLocks noGrp="1"/>
          </p:cNvSpPr>
          <p:nvPr>
            <p:ph sz="half" idx="2"/>
          </p:nvPr>
        </p:nvSpPr>
        <p:spPr>
          <a:xfrm>
            <a:off x="6172200" y="1825625"/>
            <a:ext cx="5181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xmlns="" id="{A41DD9AC-A782-4D4E-9C15-A246B9B003A2}"/>
              </a:ext>
            </a:extLst>
          </p:cNvPr>
          <p:cNvSpPr>
            <a:spLocks noGrp="1"/>
          </p:cNvSpPr>
          <p:nvPr>
            <p:ph type="dt" sz="half" idx="10"/>
          </p:nvPr>
        </p:nvSpPr>
        <p:spPr>
          <a:xfrm>
            <a:off x="838200" y="6356350"/>
            <a:ext cx="2743200" cy="365125"/>
          </a:xfrm>
          <a:prstGeom prst="rect">
            <a:avLst/>
          </a:prstGeom>
        </p:spPr>
        <p:txBody>
          <a:bodyPr/>
          <a:lstStyle/>
          <a:p>
            <a:fld id="{82C78AB7-AD02-41A9-9C2B-909CAB744E4A}" type="datetimeFigureOut">
              <a:rPr lang="it-IT" smtClean="0"/>
              <a:t>17/05/22</a:t>
            </a:fld>
            <a:endParaRPr lang="it-IT"/>
          </a:p>
        </p:txBody>
      </p:sp>
      <p:sp>
        <p:nvSpPr>
          <p:cNvPr id="6" name="Segnaposto piè di pagina 5">
            <a:extLst>
              <a:ext uri="{FF2B5EF4-FFF2-40B4-BE49-F238E27FC236}">
                <a16:creationId xmlns:a16="http://schemas.microsoft.com/office/drawing/2014/main" xmlns="" id="{37F4FF31-7235-467B-8F82-3D2AC6E214C5}"/>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xmlns="" id="{E47700C6-4E22-41A8-9E82-DBE94B4EBBDD}"/>
              </a:ext>
            </a:extLst>
          </p:cNvPr>
          <p:cNvSpPr>
            <a:spLocks noGrp="1"/>
          </p:cNvSpPr>
          <p:nvPr>
            <p:ph type="sldNum" sz="quarter" idx="12"/>
          </p:nvPr>
        </p:nvSpPr>
        <p:spPr>
          <a:xfrm>
            <a:off x="8610600" y="6356350"/>
            <a:ext cx="2743200" cy="365125"/>
          </a:xfrm>
          <a:prstGeom prst="rect">
            <a:avLst/>
          </a:prstGeom>
        </p:spPr>
        <p:txBody>
          <a:bodyPr/>
          <a:lstStyle/>
          <a:p>
            <a:fld id="{C6B26845-125B-47B3-97D9-381FC5652F1B}" type="slidenum">
              <a:rPr lang="it-IT" smtClean="0"/>
              <a:t>‹n.›</a:t>
            </a:fld>
            <a:endParaRPr lang="it-IT"/>
          </a:p>
        </p:txBody>
      </p:sp>
    </p:spTree>
    <p:extLst>
      <p:ext uri="{BB962C8B-B14F-4D97-AF65-F5344CB8AC3E}">
        <p14:creationId xmlns:p14="http://schemas.microsoft.com/office/powerpoint/2010/main" val="10132041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8" Type="http://schemas.openxmlformats.org/officeDocument/2006/relationships/image" Target="../media/image2.png"/><Relationship Id="rId9" Type="http://schemas.openxmlformats.org/officeDocument/2006/relationships/image" Target="../media/image3.svg"/><Relationship Id="rId10"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6.xml"/><Relationship Id="rId12" Type="http://schemas.openxmlformats.org/officeDocument/2006/relationships/theme" Target="../theme/theme2.xml"/><Relationship Id="rId13" Type="http://schemas.openxmlformats.org/officeDocument/2006/relationships/image" Target="../media/image2.png"/><Relationship Id="rId14" Type="http://schemas.openxmlformats.org/officeDocument/2006/relationships/image" Target="../media/image3.svg"/><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slideLayout" Target="../slideLayouts/slideLayout11.xml"/><Relationship Id="rId7" Type="http://schemas.openxmlformats.org/officeDocument/2006/relationships/slideLayout" Target="../slideLayouts/slideLayout12.xml"/><Relationship Id="rId8" Type="http://schemas.openxmlformats.org/officeDocument/2006/relationships/slideLayout" Target="../slideLayouts/slideLayout13.xml"/><Relationship Id="rId9" Type="http://schemas.openxmlformats.org/officeDocument/2006/relationships/slideLayout" Target="../slideLayouts/slideLayout14.xml"/><Relationship Id="rId10"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xmlns="" id="{6EED30E7-D521-4406-AABD-1581F689E488}"/>
              </a:ext>
            </a:extLst>
          </p:cNvPr>
          <p:cNvPicPr>
            <a:picLocks noChangeAspect="1"/>
          </p:cNvPicPr>
          <p:nvPr userDrawn="1"/>
        </p:nvPicPr>
        <p:blipFill>
          <a:blip r:embed="rId7"/>
          <a:stretch>
            <a:fillRect/>
          </a:stretch>
        </p:blipFill>
        <p:spPr>
          <a:xfrm>
            <a:off x="0" y="6037488"/>
            <a:ext cx="12192000" cy="820511"/>
          </a:xfrm>
          <a:prstGeom prst="rect">
            <a:avLst/>
          </a:prstGeom>
        </p:spPr>
      </p:pic>
      <p:pic>
        <p:nvPicPr>
          <p:cNvPr id="8" name="Elemento grafico 7">
            <a:extLst>
              <a:ext uri="{FF2B5EF4-FFF2-40B4-BE49-F238E27FC236}">
                <a16:creationId xmlns:a16="http://schemas.microsoft.com/office/drawing/2014/main" xmlns="" id="{FCCD297D-7F9E-401D-A126-C031BAFEC6AA}"/>
              </a:ext>
            </a:extLst>
          </p:cNvPr>
          <p:cNvPicPr>
            <a:picLocks noChangeAspect="1"/>
          </p:cNvPicPr>
          <p:nvPr userDrawn="1"/>
        </p:nvPicPr>
        <p:blipFill>
          <a:blip r:embed="rId8">
            <a:extLst>
              <a:ext uri="{96DAC541-7B7A-43D3-8B79-37D633B846F1}">
                <asvg:svgBlip xmlns:asvg="http://schemas.microsoft.com/office/drawing/2016/SVG/main" xmlns="" r:embed="rId9"/>
              </a:ext>
            </a:extLst>
          </a:blip>
          <a:stretch>
            <a:fillRect/>
          </a:stretch>
        </p:blipFill>
        <p:spPr>
          <a:xfrm>
            <a:off x="6646780" y="6190573"/>
            <a:ext cx="5339071" cy="589869"/>
          </a:xfrm>
          <a:prstGeom prst="rect">
            <a:avLst/>
          </a:prstGeom>
        </p:spPr>
      </p:pic>
      <p:pic>
        <p:nvPicPr>
          <p:cNvPr id="10" name="Immagine 9">
            <a:extLst>
              <a:ext uri="{FF2B5EF4-FFF2-40B4-BE49-F238E27FC236}">
                <a16:creationId xmlns:a16="http://schemas.microsoft.com/office/drawing/2014/main" xmlns="" id="{C1329D02-6D0B-48A7-B3B6-E715E28BF5E5}"/>
              </a:ext>
            </a:extLst>
          </p:cNvPr>
          <p:cNvPicPr>
            <a:picLocks noChangeAspect="1"/>
          </p:cNvPicPr>
          <p:nvPr userDrawn="1"/>
        </p:nvPicPr>
        <p:blipFill>
          <a:blip r:embed="rId10"/>
          <a:stretch>
            <a:fillRect/>
          </a:stretch>
        </p:blipFill>
        <p:spPr>
          <a:xfrm>
            <a:off x="0" y="11216"/>
            <a:ext cx="12189951" cy="1263937"/>
          </a:xfrm>
          <a:prstGeom prst="rect">
            <a:avLst/>
          </a:prstGeom>
        </p:spPr>
      </p:pic>
      <p:sp>
        <p:nvSpPr>
          <p:cNvPr id="11" name="Titolo 1">
            <a:extLst>
              <a:ext uri="{FF2B5EF4-FFF2-40B4-BE49-F238E27FC236}">
                <a16:creationId xmlns:a16="http://schemas.microsoft.com/office/drawing/2014/main" xmlns="" id="{2F9466D8-B5C8-485C-8A1B-F3538190FCB6}"/>
              </a:ext>
            </a:extLst>
          </p:cNvPr>
          <p:cNvSpPr txBox="1">
            <a:spLocks/>
          </p:cNvSpPr>
          <p:nvPr userDrawn="1"/>
        </p:nvSpPr>
        <p:spPr>
          <a:xfrm>
            <a:off x="1524000" y="220437"/>
            <a:ext cx="9144000" cy="77968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it-IT" sz="4800" dirty="0">
              <a:solidFill>
                <a:schemeClr val="bg1"/>
              </a:solidFill>
              <a:latin typeface="Playfair Display Medium" pitchFamily="2" charset="0"/>
            </a:endParaRPr>
          </a:p>
        </p:txBody>
      </p:sp>
      <p:sp>
        <p:nvSpPr>
          <p:cNvPr id="14" name="Segnaposto titolo 13">
            <a:extLst>
              <a:ext uri="{FF2B5EF4-FFF2-40B4-BE49-F238E27FC236}">
                <a16:creationId xmlns:a16="http://schemas.microsoft.com/office/drawing/2014/main" xmlns="" id="{DD726B15-A2E5-4C17-9575-CA657FF339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Tree>
    <p:extLst>
      <p:ext uri="{BB962C8B-B14F-4D97-AF65-F5344CB8AC3E}">
        <p14:creationId xmlns:p14="http://schemas.microsoft.com/office/powerpoint/2010/main" val="577815933"/>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2" r:id="rId3"/>
    <p:sldLayoutId id="2147483676" r:id="rId4"/>
    <p:sldLayoutId id="214748366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Elemento grafico 7">
            <a:extLst>
              <a:ext uri="{FF2B5EF4-FFF2-40B4-BE49-F238E27FC236}">
                <a16:creationId xmlns:a16="http://schemas.microsoft.com/office/drawing/2014/main" xmlns="" id="{1D9B41FB-141C-4E31-B118-8056F4974A7C}"/>
              </a:ext>
            </a:extLst>
          </p:cNvPr>
          <p:cNvPicPr>
            <a:picLocks noChangeAspect="1"/>
          </p:cNvPicPr>
          <p:nvPr userDrawn="1"/>
        </p:nvPicPr>
        <p:blipFill>
          <a:blip r:embed="rId13">
            <a:extLst>
              <a:ext uri="{96DAC541-7B7A-43D3-8B79-37D633B846F1}">
                <asvg:svgBlip xmlns:asvg="http://schemas.microsoft.com/office/drawing/2016/SVG/main" xmlns="" r:embed="rId14"/>
              </a:ext>
            </a:extLst>
          </a:blip>
          <a:stretch>
            <a:fillRect/>
          </a:stretch>
        </p:blipFill>
        <p:spPr>
          <a:xfrm>
            <a:off x="6646780" y="6190573"/>
            <a:ext cx="5339071" cy="589869"/>
          </a:xfrm>
          <a:prstGeom prst="rect">
            <a:avLst/>
          </a:prstGeom>
        </p:spPr>
      </p:pic>
      <p:sp>
        <p:nvSpPr>
          <p:cNvPr id="10" name="Titolo 1">
            <a:extLst>
              <a:ext uri="{FF2B5EF4-FFF2-40B4-BE49-F238E27FC236}">
                <a16:creationId xmlns:a16="http://schemas.microsoft.com/office/drawing/2014/main" xmlns="" id="{0E22E14A-6F18-4A9F-8F71-2BD9F173FF44}"/>
              </a:ext>
            </a:extLst>
          </p:cNvPr>
          <p:cNvSpPr txBox="1">
            <a:spLocks/>
          </p:cNvSpPr>
          <p:nvPr userDrawn="1"/>
        </p:nvSpPr>
        <p:spPr>
          <a:xfrm>
            <a:off x="1524000" y="220437"/>
            <a:ext cx="9144000" cy="77968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it-IT" sz="4800" dirty="0">
              <a:solidFill>
                <a:schemeClr val="bg1"/>
              </a:solidFill>
              <a:latin typeface="Playfair Display Medium" pitchFamily="2" charset="0"/>
            </a:endParaRPr>
          </a:p>
        </p:txBody>
      </p:sp>
    </p:spTree>
    <p:extLst>
      <p:ext uri="{BB962C8B-B14F-4D97-AF65-F5344CB8AC3E}">
        <p14:creationId xmlns:p14="http://schemas.microsoft.com/office/powerpoint/2010/main" val="909986140"/>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jpeg"/><Relationship Id="rId5" Type="http://schemas.openxmlformats.org/officeDocument/2006/relationships/image" Target="../media/image6.jpg"/><Relationship Id="rId6" Type="http://schemas.openxmlformats.org/officeDocument/2006/relationships/image" Target="../media/image7.png"/><Relationship Id="rId7" Type="http://schemas.openxmlformats.org/officeDocument/2006/relationships/image" Target="../media/image9.sv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www.mediappalti.it/tema/linee-guida-anac/"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magine 12">
            <a:extLst>
              <a:ext uri="{FF2B5EF4-FFF2-40B4-BE49-F238E27FC236}">
                <a16:creationId xmlns:a16="http://schemas.microsoft.com/office/drawing/2014/main" xmlns="" id="{3BA91403-75D1-4C0C-8519-D342FF1C911D}"/>
              </a:ext>
            </a:extLst>
          </p:cNvPr>
          <p:cNvPicPr>
            <a:picLocks noChangeAspect="1"/>
          </p:cNvPicPr>
          <p:nvPr/>
        </p:nvPicPr>
        <p:blipFill>
          <a:blip r:embed="rId2"/>
          <a:stretch>
            <a:fillRect/>
          </a:stretch>
        </p:blipFill>
        <p:spPr>
          <a:xfrm>
            <a:off x="0" y="1989120"/>
            <a:ext cx="12189951" cy="3594119"/>
          </a:xfrm>
          <a:prstGeom prst="rect">
            <a:avLst/>
          </a:prstGeom>
        </p:spPr>
      </p:pic>
      <p:pic>
        <p:nvPicPr>
          <p:cNvPr id="9" name="Segnaposto contenuto 8">
            <a:extLst>
              <a:ext uri="{FF2B5EF4-FFF2-40B4-BE49-F238E27FC236}">
                <a16:creationId xmlns:a16="http://schemas.microsoft.com/office/drawing/2014/main" xmlns="" id="{48EEB091-D07E-4ADA-BD83-EA02A0B9A1CD}"/>
              </a:ext>
            </a:extLst>
          </p:cNvPr>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0" y="309563"/>
            <a:ext cx="820738" cy="1046162"/>
          </a:xfrm>
          <a:prstGeom prst="rect">
            <a:avLst/>
          </a:prstGeom>
        </p:spPr>
      </p:pic>
      <p:pic>
        <p:nvPicPr>
          <p:cNvPr id="1026" name="Picture 2" descr="Il Formez è fondamentale per il Sud. Ma il suo futuro è avvolto nel mistero  - Secolo d'Italia">
            <a:extLst>
              <a:ext uri="{FF2B5EF4-FFF2-40B4-BE49-F238E27FC236}">
                <a16:creationId xmlns:a16="http://schemas.microsoft.com/office/drawing/2014/main" xmlns="" id="{9D9D3F48-167C-4A10-8C78-C70AE78209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4575" y="401411"/>
            <a:ext cx="2730137" cy="1137557"/>
          </a:xfrm>
          <a:prstGeom prst="rect">
            <a:avLst/>
          </a:prstGeom>
          <a:noFill/>
          <a:extLst>
            <a:ext uri="{909E8E84-426E-40dd-AFC4-6F175D3DCCD1}">
              <a14:hiddenFill xmlns:a14="http://schemas.microsoft.com/office/drawing/2010/main">
                <a:solidFill>
                  <a:srgbClr val="FFFFFF"/>
                </a:solidFill>
              </a14:hiddenFill>
            </a:ext>
          </a:extLst>
        </p:spPr>
      </p:pic>
      <p:pic>
        <p:nvPicPr>
          <p:cNvPr id="11" name="Immagine 10">
            <a:extLst>
              <a:ext uri="{FF2B5EF4-FFF2-40B4-BE49-F238E27FC236}">
                <a16:creationId xmlns:a16="http://schemas.microsoft.com/office/drawing/2014/main" xmlns="" id="{A2734FAF-DA31-46AA-8D42-94E3714EB4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43272" y="556304"/>
            <a:ext cx="2707658" cy="698710"/>
          </a:xfrm>
          <a:prstGeom prst="rect">
            <a:avLst/>
          </a:prstGeom>
        </p:spPr>
      </p:pic>
      <p:sp>
        <p:nvSpPr>
          <p:cNvPr id="14" name="Titolo 1">
            <a:extLst>
              <a:ext uri="{FF2B5EF4-FFF2-40B4-BE49-F238E27FC236}">
                <a16:creationId xmlns:a16="http://schemas.microsoft.com/office/drawing/2014/main" xmlns="" id="{1337131D-FE53-49AE-A8FA-C6537D66F82C}"/>
              </a:ext>
            </a:extLst>
          </p:cNvPr>
          <p:cNvSpPr txBox="1">
            <a:spLocks/>
          </p:cNvSpPr>
          <p:nvPr/>
        </p:nvSpPr>
        <p:spPr>
          <a:xfrm>
            <a:off x="351064" y="1989120"/>
            <a:ext cx="11487150" cy="35941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dirty="0">
                <a:solidFill>
                  <a:schemeClr val="bg1"/>
                </a:solidFill>
                <a:latin typeface="Playfair Display Medium" pitchFamily="2" charset="0"/>
              </a:rPr>
              <a:t>Progetto ASSISTE Abruzzo</a:t>
            </a:r>
          </a:p>
          <a:p>
            <a:pPr algn="ctr"/>
            <a:r>
              <a:rPr lang="it-IT" dirty="0">
                <a:solidFill>
                  <a:schemeClr val="bg1"/>
                </a:solidFill>
                <a:latin typeface="Playfair Display Medium" pitchFamily="2" charset="0"/>
              </a:rPr>
              <a:t>Assistenza Tecnica alla Regione Abruzzo sul Fondo di Sviluppo e Coesione</a:t>
            </a:r>
          </a:p>
          <a:p>
            <a:pPr algn="ctr"/>
            <a:r>
              <a:rPr lang="it-IT" dirty="0">
                <a:solidFill>
                  <a:schemeClr val="bg1"/>
                </a:solidFill>
                <a:latin typeface="Playfair Display Medium" pitchFamily="2" charset="0"/>
              </a:rPr>
              <a:t>Percorso di affiancamento e aggiornamento </a:t>
            </a:r>
          </a:p>
        </p:txBody>
      </p:sp>
      <p:pic>
        <p:nvPicPr>
          <p:cNvPr id="16" name="Elemento grafico 15">
            <a:extLst>
              <a:ext uri="{FF2B5EF4-FFF2-40B4-BE49-F238E27FC236}">
                <a16:creationId xmlns:a16="http://schemas.microsoft.com/office/drawing/2014/main" xmlns="" id="{7983403B-3775-4CD9-B3EF-80C18693DC7F}"/>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1" y="5583239"/>
            <a:ext cx="12189951" cy="1274761"/>
          </a:xfrm>
          <a:prstGeom prst="rect">
            <a:avLst/>
          </a:prstGeom>
        </p:spPr>
      </p:pic>
      <p:sp>
        <p:nvSpPr>
          <p:cNvPr id="19" name="CasellaDiTesto 18">
            <a:extLst>
              <a:ext uri="{FF2B5EF4-FFF2-40B4-BE49-F238E27FC236}">
                <a16:creationId xmlns:a16="http://schemas.microsoft.com/office/drawing/2014/main" xmlns="" id="{EF6F6EA0-A624-48BF-B6AA-69C1A1DA4796}"/>
              </a:ext>
            </a:extLst>
          </p:cNvPr>
          <p:cNvSpPr txBox="1"/>
          <p:nvPr/>
        </p:nvSpPr>
        <p:spPr>
          <a:xfrm>
            <a:off x="730704" y="5910943"/>
            <a:ext cx="11107510" cy="369332"/>
          </a:xfrm>
          <a:prstGeom prst="rect">
            <a:avLst/>
          </a:prstGeom>
          <a:noFill/>
        </p:spPr>
        <p:txBody>
          <a:bodyPr wrap="square" rtlCol="0">
            <a:spAutoFit/>
          </a:bodyPr>
          <a:lstStyle/>
          <a:p>
            <a:pPr algn="ctr"/>
            <a:r>
              <a:rPr lang="it-IT" dirty="0" smtClean="0">
                <a:latin typeface="Playfair Display ExtraBold" pitchFamily="2" charset="0"/>
              </a:rPr>
              <a:t>6°</a:t>
            </a:r>
            <a:r>
              <a:rPr lang="it-IT" dirty="0" smtClean="0">
                <a:latin typeface="Playfair Display ExtraBold" pitchFamily="2" charset="0"/>
              </a:rPr>
              <a:t> </a:t>
            </a:r>
            <a:r>
              <a:rPr lang="it-IT" dirty="0">
                <a:latin typeface="Playfair Display ExtraBold" pitchFamily="2" charset="0"/>
              </a:rPr>
              <a:t>giornata</a:t>
            </a:r>
            <a:r>
              <a:rPr lang="it-IT" dirty="0">
                <a:latin typeface="Playfair Display Medium" pitchFamily="2" charset="0"/>
              </a:rPr>
              <a:t>      ■      </a:t>
            </a:r>
            <a:r>
              <a:rPr lang="it-IT" dirty="0">
                <a:latin typeface="Playfair Display" pitchFamily="2" charset="0"/>
              </a:rPr>
              <a:t>mercoledì</a:t>
            </a:r>
            <a:r>
              <a:rPr lang="it-IT" dirty="0">
                <a:latin typeface="Playfair Display Medium" pitchFamily="2" charset="0"/>
              </a:rPr>
              <a:t> </a:t>
            </a:r>
            <a:r>
              <a:rPr lang="it-IT" dirty="0" smtClean="0">
                <a:latin typeface="Playfair Display ExtraBold" pitchFamily="2" charset="0"/>
              </a:rPr>
              <a:t>01/06/</a:t>
            </a:r>
            <a:r>
              <a:rPr lang="it-IT" dirty="0">
                <a:latin typeface="Playfair Display ExtraBold" pitchFamily="2" charset="0"/>
              </a:rPr>
              <a:t>2022</a:t>
            </a:r>
            <a:r>
              <a:rPr lang="it-IT" dirty="0">
                <a:latin typeface="Playfair Display Medium" pitchFamily="2" charset="0"/>
              </a:rPr>
              <a:t>      ■      </a:t>
            </a:r>
            <a:r>
              <a:rPr lang="it-IT" dirty="0">
                <a:latin typeface="Playfair Display" pitchFamily="2" charset="0"/>
              </a:rPr>
              <a:t>ore</a:t>
            </a:r>
            <a:r>
              <a:rPr lang="it-IT" dirty="0">
                <a:latin typeface="Playfair Display Medium" pitchFamily="2" charset="0"/>
              </a:rPr>
              <a:t> </a:t>
            </a:r>
            <a:r>
              <a:rPr lang="it-IT" dirty="0">
                <a:latin typeface="Playfair Display ExtraBold" pitchFamily="2" charset="0"/>
              </a:rPr>
              <a:t>9,30/11,30</a:t>
            </a:r>
          </a:p>
        </p:txBody>
      </p:sp>
    </p:spTree>
    <p:extLst>
      <p:ext uri="{BB962C8B-B14F-4D97-AF65-F5344CB8AC3E}">
        <p14:creationId xmlns:p14="http://schemas.microsoft.com/office/powerpoint/2010/main" val="1684349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a:bodyPr>
          <a:lstStyle/>
          <a:p>
            <a:pPr algn="ctr"/>
            <a:r>
              <a:rPr lang="it-IT" dirty="0" smtClean="0"/>
              <a:t>L’ANAC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13 CuadroTexto"/>
          <p:cNvSpPr txBox="1">
            <a:spLocks noChangeArrowheads="1"/>
          </p:cNvSpPr>
          <p:nvPr/>
        </p:nvSpPr>
        <p:spPr bwMode="auto">
          <a:xfrm>
            <a:off x="611189" y="1346200"/>
            <a:ext cx="3749544" cy="3159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indent="0" algn="just" eaLnBrk="1" hangingPunct="1">
              <a:lnSpc>
                <a:spcPct val="150000"/>
              </a:lnSpc>
            </a:pPr>
            <a:r>
              <a:rPr lang="it-IT" sz="1400" b="1" dirty="0" smtClean="0">
                <a:solidFill>
                  <a:srgbClr val="595959"/>
                </a:solidFill>
                <a:latin typeface="Arial"/>
                <a:cs typeface="Arial"/>
              </a:rPr>
              <a:t>Autorità di vigilanza sui lavori pubblici </a:t>
            </a:r>
            <a:endParaRPr lang="it-IT" sz="1400" b="1" dirty="0">
              <a:solidFill>
                <a:srgbClr val="595959"/>
              </a:solidFill>
              <a:latin typeface="Arial"/>
              <a:cs typeface="Arial"/>
            </a:endParaRPr>
          </a:p>
          <a:p>
            <a:pPr marL="0" indent="0" eaLnBrk="1" hangingPunct="1">
              <a:lnSpc>
                <a:spcPct val="150000"/>
              </a:lnSpc>
            </a:pPr>
            <a:r>
              <a:rPr lang="it-IT" sz="1400" dirty="0" smtClean="0">
                <a:solidFill>
                  <a:srgbClr val="595959"/>
                </a:solidFill>
                <a:latin typeface="Arial"/>
                <a:cs typeface="Arial"/>
              </a:rPr>
              <a:t> (art. 4 d.lgs. 109/1994)</a:t>
            </a:r>
          </a:p>
          <a:p>
            <a:pPr marL="0" indent="0" eaLnBrk="1" hangingPunct="1">
              <a:lnSpc>
                <a:spcPct val="150000"/>
              </a:lnSpc>
            </a:pPr>
            <a:endParaRPr lang="it-IT" sz="1400" dirty="0" smtClean="0">
              <a:solidFill>
                <a:srgbClr val="595959"/>
              </a:solidFill>
              <a:latin typeface="Arial"/>
              <a:cs typeface="Arial"/>
            </a:endParaRPr>
          </a:p>
          <a:p>
            <a:pPr marL="0" indent="0" eaLnBrk="1" hangingPunct="1">
              <a:lnSpc>
                <a:spcPct val="150000"/>
              </a:lnSpc>
            </a:pPr>
            <a:endParaRPr lang="it-IT" sz="1400" b="1" dirty="0">
              <a:solidFill>
                <a:srgbClr val="595959"/>
              </a:solidFill>
              <a:latin typeface="Arial"/>
              <a:cs typeface="Arial"/>
            </a:endParaRPr>
          </a:p>
          <a:p>
            <a:pPr marL="0" indent="0" eaLnBrk="1" hangingPunct="1">
              <a:lnSpc>
                <a:spcPct val="150000"/>
              </a:lnSpc>
            </a:pPr>
            <a:r>
              <a:rPr lang="it-IT" sz="1400" b="1" dirty="0" smtClean="0">
                <a:solidFill>
                  <a:srgbClr val="595959"/>
                </a:solidFill>
                <a:latin typeface="Arial"/>
                <a:cs typeface="Arial"/>
              </a:rPr>
              <a:t>AVCP</a:t>
            </a:r>
            <a:r>
              <a:rPr lang="it-IT" sz="1400" dirty="0" smtClean="0">
                <a:solidFill>
                  <a:srgbClr val="595959"/>
                </a:solidFill>
                <a:latin typeface="Arial"/>
                <a:cs typeface="Arial"/>
              </a:rPr>
              <a:t>- Autorità di vigilanza sui contratti pubblici di lavori, servizi e forniture (art. 6 d.lgs. 163/2006)</a:t>
            </a:r>
          </a:p>
          <a:p>
            <a:pPr marL="0" indent="0" eaLnBrk="1" hangingPunct="1">
              <a:lnSpc>
                <a:spcPct val="150000"/>
              </a:lnSpc>
            </a:pPr>
            <a:endParaRPr lang="it-IT" sz="1600" dirty="0" smtClean="0">
              <a:solidFill>
                <a:srgbClr val="595959"/>
              </a:solidFill>
              <a:latin typeface="Palatino Linotype" charset="0"/>
            </a:endParaRPr>
          </a:p>
          <a:p>
            <a:pPr marL="0" indent="0" eaLnBrk="1" hangingPunct="1">
              <a:lnSpc>
                <a:spcPct val="150000"/>
              </a:lnSpc>
            </a:pPr>
            <a:endParaRPr lang="it-IT" sz="2000" dirty="0">
              <a:solidFill>
                <a:srgbClr val="595959"/>
              </a:solidFill>
              <a:latin typeface="Palatino Linotype" charset="0"/>
            </a:endParaRPr>
          </a:p>
        </p:txBody>
      </p:sp>
      <p:sp>
        <p:nvSpPr>
          <p:cNvPr id="8" name="13 CuadroTexto"/>
          <p:cNvSpPr txBox="1">
            <a:spLocks noChangeArrowheads="1"/>
          </p:cNvSpPr>
          <p:nvPr/>
        </p:nvSpPr>
        <p:spPr bwMode="auto">
          <a:xfrm>
            <a:off x="7139964" y="1447005"/>
            <a:ext cx="3811913" cy="2790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indent="0" algn="just" eaLnBrk="1" hangingPunct="1">
              <a:lnSpc>
                <a:spcPct val="150000"/>
              </a:lnSpc>
            </a:pPr>
            <a:r>
              <a:rPr lang="it-IT" sz="1400" b="1" dirty="0" smtClean="0">
                <a:solidFill>
                  <a:srgbClr val="595959"/>
                </a:solidFill>
                <a:latin typeface="Arial"/>
                <a:cs typeface="Arial"/>
              </a:rPr>
              <a:t>CIVIT</a:t>
            </a:r>
            <a:r>
              <a:rPr lang="it-IT" sz="1400" dirty="0" smtClean="0">
                <a:solidFill>
                  <a:srgbClr val="595959"/>
                </a:solidFill>
                <a:latin typeface="Arial"/>
                <a:cs typeface="Arial"/>
              </a:rPr>
              <a:t> </a:t>
            </a:r>
            <a:r>
              <a:rPr lang="it-IT" sz="1400" dirty="0">
                <a:solidFill>
                  <a:srgbClr val="595959"/>
                </a:solidFill>
                <a:latin typeface="Arial"/>
                <a:cs typeface="Arial"/>
              </a:rPr>
              <a:t>-Commissione per la Valutazione, la Trasparenza e l’Integrità delle amministrazioni pubbliche </a:t>
            </a:r>
            <a:endParaRPr lang="it-IT" sz="1400" dirty="0" smtClean="0">
              <a:solidFill>
                <a:srgbClr val="595959"/>
              </a:solidFill>
              <a:latin typeface="Arial"/>
              <a:cs typeface="Arial"/>
            </a:endParaRPr>
          </a:p>
          <a:p>
            <a:pPr marL="0" indent="0" algn="just" eaLnBrk="1" hangingPunct="1">
              <a:lnSpc>
                <a:spcPct val="150000"/>
              </a:lnSpc>
            </a:pPr>
            <a:endParaRPr lang="it-IT" sz="1400" dirty="0">
              <a:solidFill>
                <a:srgbClr val="595959"/>
              </a:solidFill>
              <a:latin typeface="Arial"/>
              <a:cs typeface="Arial"/>
            </a:endParaRPr>
          </a:p>
          <a:p>
            <a:pPr marL="0" indent="0" algn="just" eaLnBrk="1" hangingPunct="1">
              <a:lnSpc>
                <a:spcPct val="150000"/>
              </a:lnSpc>
            </a:pPr>
            <a:r>
              <a:rPr lang="it-IT" sz="1400" b="1" dirty="0">
                <a:solidFill>
                  <a:srgbClr val="595959"/>
                </a:solidFill>
                <a:latin typeface="Arial"/>
                <a:cs typeface="Arial"/>
              </a:rPr>
              <a:t>ANAC</a:t>
            </a:r>
            <a:r>
              <a:rPr lang="it-IT" sz="1400" dirty="0">
                <a:solidFill>
                  <a:srgbClr val="595959"/>
                </a:solidFill>
                <a:latin typeface="Arial"/>
                <a:cs typeface="Arial"/>
              </a:rPr>
              <a:t> - Autorità Nazionale Anticorruzione e per la valutazione e la trasparenza delle amministrazioni pubbliche" </a:t>
            </a:r>
          </a:p>
          <a:p>
            <a:pPr marL="0" indent="0" eaLnBrk="1" hangingPunct="1">
              <a:lnSpc>
                <a:spcPct val="150000"/>
              </a:lnSpc>
            </a:pPr>
            <a:r>
              <a:rPr lang="it-IT" sz="2000" dirty="0" smtClean="0">
                <a:solidFill>
                  <a:srgbClr val="595959"/>
                </a:solidFill>
                <a:latin typeface="Palatino Linotype" charset="0"/>
              </a:rPr>
              <a:t> </a:t>
            </a:r>
            <a:endParaRPr lang="it-IT" sz="2000" dirty="0">
              <a:solidFill>
                <a:srgbClr val="595959"/>
              </a:solidFill>
              <a:latin typeface="Palatino Linotype" charset="0"/>
            </a:endParaRPr>
          </a:p>
        </p:txBody>
      </p:sp>
    </p:spTree>
    <p:extLst>
      <p:ext uri="{BB962C8B-B14F-4D97-AF65-F5344CB8AC3E}">
        <p14:creationId xmlns:p14="http://schemas.microsoft.com/office/powerpoint/2010/main" val="902299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a:bodyPr>
          <a:lstStyle/>
          <a:p>
            <a:pPr algn="ctr"/>
            <a:r>
              <a:rPr lang="it-IT" dirty="0" smtClean="0"/>
              <a:t>L’ANAC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9" name="Segnaposto testo 2">
            <a:extLst>
              <a:ext uri="{FF2B5EF4-FFF2-40B4-BE49-F238E27FC236}">
                <a16:creationId xmlns:a16="http://schemas.microsoft.com/office/drawing/2014/main" xmlns="" id="{764369D0-1476-754A-B8B4-422A11CC0CAF}"/>
              </a:ext>
            </a:extLst>
          </p:cNvPr>
          <p:cNvSpPr txBox="1">
            <a:spLocks/>
          </p:cNvSpPr>
          <p:nvPr/>
        </p:nvSpPr>
        <p:spPr>
          <a:xfrm>
            <a:off x="8228" y="1427656"/>
            <a:ext cx="11512259" cy="4602795"/>
          </a:xfrm>
          <a:prstGeom prst="rect">
            <a:avLst/>
          </a:prstGeom>
        </p:spPr>
        <p:txBody>
          <a:bodyPr>
            <a:normAutofit fontScale="77500" lnSpcReduction="2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ruolo dell’ANAC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nell’economia della disciplina sui contratti pubblici è davvero ampio</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Linee guida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vincolanti, che hanno scatenato la dottrina in quanto le linee guida per definizione non sono vincolanti, e se lo sono sono leggi e non linee guida (si pone allora il problema di un potere normativo fuori dal circuito democratico), sono definite dal </a:t>
            </a:r>
            <a:r>
              <a:rPr kumimoji="0" lang="it-IT" sz="20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Cons</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Stato atti amministrativi generali</a:t>
            </a:r>
            <a:endPar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Due strumenti precontenziosi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per la fase di gara</a:t>
            </a: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parere vincolante di ANAC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su richiesta della s.a. o delle altre parti: il parere ha portata vincolante per le parti che abbiano preventivamente acconsentito ad attenersi a quanto in esso stabilito ma la vincolatività non esclude la possibilità di impugnazione (il giudice valuta la proposizione della lite temeraria: 26 </a:t>
            </a:r>
            <a:r>
              <a:rPr kumimoji="0" lang="it-IT" sz="18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c.p.a</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legittimazione processuale straordinaria: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l’art. 211 prevedeva un potere di raccomandazione vincolante in capo a ANAC, quando ravvisava un vizio di legittimità degli atti di gara e dunque invitava la s.a. a rimuovere l’atto e gli eventuali effetti prodotti, assegnando un termine</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Tale potere sostanziale è stato sostituito, a seguito di critiche, da un </a:t>
            </a: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potere processuale di impugnazione</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innanzi al Tar, sulla falsariga di quello già sperimentato per l’AGCM dall’art. 21-bis l. 287/90, di provvedimenti amministrativi connessi alle procedure di gara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865519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a:bodyPr>
          <a:lstStyle/>
          <a:p>
            <a:pPr algn="ctr"/>
            <a:r>
              <a:rPr lang="it-IT" dirty="0" smtClean="0"/>
              <a:t>L’ANAC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Segnaposto testo 2">
            <a:extLst>
              <a:ext uri="{FF2B5EF4-FFF2-40B4-BE49-F238E27FC236}">
                <a16:creationId xmlns:a16="http://schemas.microsoft.com/office/drawing/2014/main" xmlns="" id="{764369D0-1476-754A-B8B4-422A11CC0CAF}"/>
              </a:ext>
            </a:extLst>
          </p:cNvPr>
          <p:cNvSpPr txBox="1">
            <a:spLocks/>
          </p:cNvSpPr>
          <p:nvPr/>
        </p:nvSpPr>
        <p:spPr>
          <a:xfrm>
            <a:off x="8228" y="1476500"/>
            <a:ext cx="11512259"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1162050" marR="0" lvl="2" indent="-298450" algn="just" defTabSz="864017" rtl="0" eaLnBrk="1" fontAlgn="base"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Art. 211, co. 1-bis: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«L’ANAC è legittimata ad agire in giudizio per l’impugnazione dei bandi, degli altri atti generali e dei provvedimenti relativi a contratti di </a:t>
            </a: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rilevante impatto</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emessi da qualsiasi stazione appaltante, qualora ritenga che essi violino le norme in materia di contratti pubblici relativi a lavori, servizi e forniture» (</a:t>
            </a: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potere di ricorso diretto</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p>
          <a:p>
            <a:pPr marL="1162050" marR="0" lvl="2" indent="-298450" algn="just" defTabSz="864017" rtl="0" eaLnBrk="1" fontAlgn="base"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1-ter: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L’ANAC, se ritiene che una stazione appaltante abbia adottato un provvedimento viziato da gravi violazioni del presente codice, emette, entro sessanta giorni dalla notizia della violazione, </a:t>
            </a: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un parere motivato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nel quale indica specificamente i vizi di </a:t>
            </a:r>
            <a:r>
              <a:rPr kumimoji="0" lang="it-IT" sz="17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legittimita’</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riscontrati. Il parere </a:t>
            </a:r>
            <a:r>
              <a:rPr kumimoji="0" lang="it-IT" sz="17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trasmesso alla stazione appaltante; se la stazione appaltante non vi si conforma entro il termine assegnato dall’ANAC, comunque non superiore a sessanta giorni dalla trasmissione, l’ANAC </a:t>
            </a:r>
            <a:r>
              <a:rPr kumimoji="0" lang="it-IT" sz="1700" b="1"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puo’</a:t>
            </a: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presentare ricorso</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entro i successivi trenta giorni, innanzi al giudice amministrativo» (</a:t>
            </a: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potere di ricorso, previa «diffida»)</a:t>
            </a:r>
          </a:p>
          <a:p>
            <a:pPr marL="809625" marR="0" lvl="1" indent="-377825" algn="just" defTabSz="864017" rtl="0" eaLnBrk="1" fontAlgn="base"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Si tratta, in entrambi i casi, di un potere posto a tutela dei principi dei contratti pubblici: nel primo caso, si ha una situazione di maggior pericolo per l’interesse pubblico; nel secondo, minor pericolo e si ritiene che la p.a. possa risolvere da sola il problema sollecitando l’autotutela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579677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36212" y="208226"/>
            <a:ext cx="9144000" cy="779688"/>
          </a:xfrm>
          <a:prstGeom prst="rect">
            <a:avLst/>
          </a:prstGeom>
        </p:spPr>
        <p:txBody>
          <a:bodyPr>
            <a:normAutofit fontScale="90000"/>
          </a:bodyPr>
          <a:lstStyle/>
          <a:p>
            <a:r>
              <a:rPr lang="it-IT" dirty="0" smtClean="0"/>
              <a:t>Ambito soggettivo di applicazione del Codice dei contratti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Segnaposto testo 2">
            <a:extLst>
              <a:ext uri="{FF2B5EF4-FFF2-40B4-BE49-F238E27FC236}">
                <a16:creationId xmlns:a16="http://schemas.microsoft.com/office/drawing/2014/main" xmlns="" id="{764369D0-1476-754A-B8B4-422A11CC0CAF}"/>
              </a:ext>
            </a:extLst>
          </p:cNvPr>
          <p:cNvSpPr txBox="1">
            <a:spLocks/>
          </p:cNvSpPr>
          <p:nvPr/>
        </p:nvSpPr>
        <p:spPr>
          <a:xfrm>
            <a:off x="0" y="1476500"/>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solidFill>
                  <a:srgbClr val="222A35"/>
                </a:solidFill>
              </a:rPr>
              <a:t>la nozione di amministrazione aggiudicatrice è trasversale e idonea a ricomprendere soggetti a prescindere dalla loro veste formale: sono «</a:t>
            </a:r>
            <a:r>
              <a:rPr lang="it-IT" i="1" dirty="0">
                <a:solidFill>
                  <a:srgbClr val="222A35"/>
                </a:solidFill>
              </a:rPr>
              <a:t>le amministrazioni dello Stato; gli enti pubblici territoriali; gli altri enti pubblici non economici; gli organismi di diritto pubblico; le associazioni, unioni, consorzi, comunque denominati, costituiti da detti soggetti</a:t>
            </a:r>
            <a:r>
              <a:rPr lang="it-IT" dirty="0">
                <a:solidFill>
                  <a:srgbClr val="222A35"/>
                </a:solidFill>
              </a:rPr>
              <a:t>» (art. 3, </a:t>
            </a:r>
            <a:r>
              <a:rPr lang="it-IT" dirty="0" err="1">
                <a:solidFill>
                  <a:srgbClr val="222A35"/>
                </a:solidFill>
              </a:rPr>
              <a:t>lett</a:t>
            </a:r>
            <a:r>
              <a:rPr lang="it-IT" dirty="0">
                <a:solidFill>
                  <a:srgbClr val="222A35"/>
                </a:solidFill>
              </a:rPr>
              <a:t>. 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r>
              <a:rPr lang="it-IT" b="1" dirty="0">
                <a:solidFill>
                  <a:srgbClr val="222A35"/>
                </a:solidFill>
              </a:rPr>
              <a:t>Gli organismi di diritto pubblico</a:t>
            </a:r>
          </a:p>
          <a:p>
            <a:pPr lvl="1"/>
            <a:r>
              <a:rPr lang="it-IT" dirty="0">
                <a:solidFill>
                  <a:srgbClr val="222A35"/>
                </a:solidFill>
              </a:rPr>
              <a:t>Presenta caratteristiche sostanziali che rivelano un forte legame (strutturale e funzionale) con la p.a. e vi è quindi il pericolo che, nella scelta del contraente, tale soggetto non operi secondo le regole di mercato</a:t>
            </a:r>
          </a:p>
          <a:p>
            <a:pPr lvl="1"/>
            <a:r>
              <a:rPr lang="it-IT" dirty="0">
                <a:solidFill>
                  <a:srgbClr val="222A35"/>
                </a:solidFill>
              </a:rPr>
              <a:t>Si tratta dunque di soggetti che sebbene formalmente privati hanno tuttavia l’obbligo di osservare la procedura di evidenza pubblica prevista dal Codice degli appalti</a:t>
            </a:r>
          </a:p>
          <a:p>
            <a:pPr lvl="1"/>
            <a:r>
              <a:rPr lang="it-IT" dirty="0">
                <a:solidFill>
                  <a:srgbClr val="222A35"/>
                </a:solidFill>
              </a:rPr>
              <a:t>L’</a:t>
            </a:r>
            <a:r>
              <a:rPr lang="it-IT" dirty="0" err="1">
                <a:solidFill>
                  <a:srgbClr val="222A35"/>
                </a:solidFill>
              </a:rPr>
              <a:t>odp</a:t>
            </a:r>
            <a:r>
              <a:rPr lang="it-IT" dirty="0">
                <a:solidFill>
                  <a:srgbClr val="222A35"/>
                </a:solidFill>
              </a:rPr>
              <a:t> è dunque un soggetto cangiante, equiparato a una p.a. solo quando pone in essere una gara d’appalto</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906499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876773" y="208226"/>
            <a:ext cx="10419184" cy="779688"/>
          </a:xfrm>
          <a:prstGeom prst="rect">
            <a:avLst/>
          </a:prstGeom>
        </p:spPr>
        <p:txBody>
          <a:bodyPr>
            <a:normAutofit fontScale="90000"/>
          </a:bodyPr>
          <a:lstStyle/>
          <a:p>
            <a:r>
              <a:rPr lang="it-IT" dirty="0" smtClean="0"/>
              <a:t>Ambito soggettivo di applicazione del Codice dei contratti. Organismo di diritto pubblico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11" name="Segnaposto testo 2">
            <a:extLst>
              <a:ext uri="{FF2B5EF4-FFF2-40B4-BE49-F238E27FC236}">
                <a16:creationId xmlns:a16="http://schemas.microsoft.com/office/drawing/2014/main" xmlns="" id="{764369D0-1476-754A-B8B4-422A11CC0CAF}"/>
              </a:ext>
            </a:extLst>
          </p:cNvPr>
          <p:cNvSpPr txBox="1">
            <a:spLocks/>
          </p:cNvSpPr>
          <p:nvPr/>
        </p:nvSpPr>
        <p:spPr>
          <a:xfrm>
            <a:off x="472278" y="1427656"/>
            <a:ext cx="11512259"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Gli </a:t>
            </a: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elementi strutturali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dell’</a:t>
            </a:r>
            <a:r>
              <a:rPr kumimoji="0" lang="it-IT" sz="18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odp</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sono:</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personalità giuridica</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L’influenza pubblica determinante (vi sono vari indici: finanziamento pubblico; gestione sottoposta a controllo pubblico; nomina pubblica di membri di organi direttivi)</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Perseguire bisogni di interesse generale non aventi carattere industriale e commerciale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 3 requisiti devono sussistere </a:t>
            </a: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cumulativamente</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requisito che dà maggiori problemi è il terzo, </a:t>
            </a: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quello teleologico</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il fine perseguito dall’ente deve possedere una duplice caratteristica: una positiva, ovvero corrispondere a un bisogno di interesse generale; una negativa, ovvero non avere carattere industriale o commerciale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Nel procedere alla verifica circa la sussistenza di tale requisito occorre dunque verificare se l’attività dell’ente soddisfi effettivamente bisogni di interesse generale e successivamente determinare se tali bisogni abbiano o meno carattere commerciale o industriale (indici interni, es. rischio,</a:t>
            </a:r>
            <a:r>
              <a:rPr kumimoji="0" lang="it-IT" sz="18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ed esterni, riferiti al contesto in cui opera)</a:t>
            </a:r>
            <a:endParaRPr kumimoji="0" lang="it-IT" sz="18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582419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876773" y="208226"/>
            <a:ext cx="10419184" cy="779688"/>
          </a:xfrm>
          <a:prstGeom prst="rect">
            <a:avLst/>
          </a:prstGeom>
        </p:spPr>
        <p:txBody>
          <a:bodyPr>
            <a:normAutofit fontScale="90000"/>
          </a:bodyPr>
          <a:lstStyle/>
          <a:p>
            <a:r>
              <a:rPr lang="it-IT" dirty="0" smtClean="0"/>
              <a:t>Ambito soggettivo di applicazione del Codice dei contratti. Impresa pubblica</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12259" cy="4602795"/>
          </a:xfrm>
          <a:prstGeom prst="rect">
            <a:avLst/>
          </a:prstGeom>
        </p:spPr>
        <p:txBody>
          <a:bodyPr>
            <a:normAutofit fontScale="85000" lnSpcReduction="1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L’impresa pubblica</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Nei settori speciali o esclusi (gas, energia, elettricità, acqua, poste, trasporti) l’obbligo della gara si estende anche all’impresa pubblica che normalmente non è tenuta all’osservanza dell’evidenza pubblica in quanto opera secondo logiche di mercato</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L’assoggettamento nei settori esclusi si spiega come eccezione giustificata dal fatto che in questi settori la presenza di interessi pubblici altera le condizioni di concorrenza in cui l’impresa pubblica normalmente opererebbe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Al di fuori di questi settori, invece, l’impresa pubblica opera in regime di concorrenza e non v’è motivo per imporre il rispetto delle regole di gara, </a:t>
            </a:r>
            <a:r>
              <a:rPr kumimoji="0" lang="it-IT" sz="18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giacchè</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l’impresa pubblica già agisce secondo le regole dell’impresa privata (dunque con rischio e profitto)</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a:t>
            </a:r>
            <a:r>
              <a:rPr kumimoji="0" lang="it-IT" sz="18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g.a</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ha chiarito poi che la tutela della concorrenza che presiede alla disciplina sugli appalti nei settori speciali (estensione della concorrenza), per la frequente condizione di monopolio in cui versano quei servizi pubblici, non si ripete per le altre attività delle imprese pubbliche (anche se v. CGUE 2020, su Poste Italiane, dove si è ritenuto rientrare nei settori esclusi, il servizio di portierato richiesto da Poste Italiane, ampliandone dunque la portata.</a:t>
            </a:r>
            <a:endParaRPr kumimoji="0" lang="it-IT" sz="18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784979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220437"/>
            <a:ext cx="9144000" cy="779688"/>
          </a:xfrm>
          <a:prstGeom prst="rect">
            <a:avLst/>
          </a:prstGeom>
        </p:spPr>
        <p:txBody>
          <a:bodyPr>
            <a:normAutofit/>
          </a:bodyPr>
          <a:lstStyle/>
          <a:p>
            <a:r>
              <a:rPr lang="it-IT" dirty="0" smtClean="0"/>
              <a:t>Gli affidamenti in </a:t>
            </a:r>
            <a:r>
              <a:rPr lang="it-IT" dirty="0" err="1" smtClean="0"/>
              <a:t>house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Segnaposto testo 2">
            <a:extLst>
              <a:ext uri="{FF2B5EF4-FFF2-40B4-BE49-F238E27FC236}">
                <a16:creationId xmlns:a16="http://schemas.microsoft.com/office/drawing/2014/main" xmlns="" id="{764369D0-1476-754A-B8B4-422A11CC0CAF}"/>
              </a:ext>
            </a:extLst>
          </p:cNvPr>
          <p:cNvSpPr txBox="1">
            <a:spLocks/>
          </p:cNvSpPr>
          <p:nvPr/>
        </p:nvSpPr>
        <p:spPr>
          <a:xfrm>
            <a:off x="0" y="1476500"/>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normativa del Codice dei contratti non si applica agli </a:t>
            </a: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affidamenti</a:t>
            </a:r>
            <a:r>
              <a:rPr kumimoji="0" lang="it-IT" sz="2000" b="1"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1"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 </a:t>
            </a:r>
            <a:r>
              <a:rPr kumimoji="0" lang="it-IT" sz="2000" b="1"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house</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ovvero i casi in cui l’amministrazione affida a sé stessa. Istituto</a:t>
            </a:r>
            <a:r>
              <a:rPr kumimoji="0" lang="it-IT" sz="20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di derivazione giurisprudenziale che si fonda su un a</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pproccio sostanzialistico</a:t>
            </a:r>
            <a:r>
              <a:rPr kumimoji="0" lang="it-IT" sz="20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alla nozione di parte contrattuale; no autonomia negoziale ma organizzativa </a:t>
            </a: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alt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Disciplina dell’istituto: artt. 5 e 192 del Codice dei contratti e artt. 4 e 16 del </a:t>
            </a:r>
            <a:r>
              <a:rPr kumimoji="0" lang="it-IT" altLang="it-IT" sz="20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D.Lgs.</a:t>
            </a:r>
            <a:r>
              <a:rPr kumimoji="0" lang="it-IT" alt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175/2016 (</a:t>
            </a:r>
            <a:r>
              <a:rPr kumimoji="0" lang="it-IT" alt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Testo unico società partecipate</a:t>
            </a:r>
            <a:r>
              <a:rPr kumimoji="0" lang="it-IT" alt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diritto europeo ha precisato le condizioni per le quali può dirsi sussistente un legittimo affidamento </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house</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 sono:</a:t>
            </a:r>
          </a:p>
          <a:p>
            <a:pPr marL="809625" marR="0" lvl="1" indent="-377825" algn="just" defTabSz="864017" rtl="0" eaLnBrk="1" fontAlgn="auto" latinLnBrk="0" hangingPunct="1">
              <a:lnSpc>
                <a:spcPts val="2600"/>
              </a:lnSpc>
              <a:spcBef>
                <a:spcPts val="600"/>
              </a:spcBef>
              <a:spcAft>
                <a:spcPts val="0"/>
              </a:spcAft>
              <a:buClr>
                <a:srgbClr val="299A75"/>
              </a:buClr>
              <a:buSzTx/>
              <a:buFontTx/>
              <a:buChar char="-"/>
              <a:tabLst/>
              <a:defRPr/>
            </a:pPr>
            <a:r>
              <a:rPr kumimoji="0" lang="it-IT" alt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controllo analogo e assenza di partecipazione privata (appartenenza</a:t>
            </a:r>
            <a:r>
              <a:rPr lang="it-IT" altLang="it-IT" dirty="0">
                <a:solidFill>
                  <a:srgbClr val="3F3F3F">
                    <a:lumMod val="50000"/>
                  </a:srgbClr>
                </a:solidFill>
              </a:rPr>
              <a:t>)</a:t>
            </a:r>
            <a:endParaRPr kumimoji="0" lang="it-IT" alt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809625" marR="0" lvl="1" indent="-377825" algn="just" defTabSz="864017" rtl="0" eaLnBrk="1" fontAlgn="auto" latinLnBrk="0" hangingPunct="1">
              <a:lnSpc>
                <a:spcPts val="2600"/>
              </a:lnSpc>
              <a:spcBef>
                <a:spcPts val="600"/>
              </a:spcBef>
              <a:spcAft>
                <a:spcPts val="0"/>
              </a:spcAft>
              <a:buClr>
                <a:srgbClr val="299A75"/>
              </a:buClr>
              <a:buSzTx/>
              <a:buFontTx/>
              <a:buChar char="-"/>
              <a:tabLst/>
              <a:defRPr/>
            </a:pPr>
            <a:r>
              <a:rPr kumimoji="0" lang="it-IT" alt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L’attività prevalente svolta nei confronti</a:t>
            </a:r>
            <a:r>
              <a:rPr kumimoji="0" lang="it-IT" altLang="it-IT" sz="18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o nell’interesse dell’Amministrazione controllante (destinazione)</a:t>
            </a:r>
            <a:endParaRPr kumimoji="0" lang="it-IT" alt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alt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Esternalizzazione (affidamento con gara) e internalizzazione (affidamento </a:t>
            </a:r>
            <a:r>
              <a:rPr kumimoji="0" lang="it-IT" alt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 </a:t>
            </a:r>
            <a:r>
              <a:rPr kumimoji="0" lang="it-IT" alt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house</a:t>
            </a:r>
            <a:r>
              <a:rPr kumimoji="0" lang="it-IT" alt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r>
              <a:rPr kumimoji="0" lang="it-IT" altLang="it-IT" sz="20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almeno nell’elaborazione </a:t>
            </a:r>
            <a:r>
              <a:rPr kumimoji="0" lang="it-IT" alt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sullo stesso piano: l’importante è soddisfare le condizioni di legge</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983444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220437"/>
            <a:ext cx="9144000" cy="779688"/>
          </a:xfrm>
          <a:prstGeom prst="rect">
            <a:avLst/>
          </a:prstGeom>
        </p:spPr>
        <p:txBody>
          <a:bodyPr>
            <a:normAutofit/>
          </a:bodyPr>
          <a:lstStyle/>
          <a:p>
            <a:r>
              <a:rPr lang="it-IT" dirty="0" smtClean="0"/>
              <a:t>Gli affidamenti in </a:t>
            </a:r>
            <a:r>
              <a:rPr lang="it-IT" dirty="0" err="1" smtClean="0"/>
              <a:t>house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8"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fontScale="85000" lnSpcReduction="1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Ci si è posti il problema della equiparazione oppure della subordinazione tra </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house</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providing</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(internalizzazione) o procedure ad evidenza pubblica (esternalizzazione)</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Cons</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Stato con le ordinanze </a:t>
            </a:r>
            <a:r>
              <a:rPr kumimoji="0" lang="it-IT" sz="20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nn</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138, 293 e 296 del 2018, ha sollevato dei dubbi sulla compatibilità della disciplina nazionale, più restrittiva rispetto alle direttive europee circa l’applicabilità dell’istituto </a:t>
            </a:r>
            <a:r>
              <a:rPr kumimoji="0" lang="it-IT" sz="20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dell’</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house</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providing</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(si tratterebbe dunque di un caso di c.d.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gold</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plating</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con </a:t>
            </a: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principio di autoproduzione delle pubbliche amministrazioni</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che si estrinseca nella libertà di scelta circa le modalità organizzative ritenute maggiormente conformi allo svolgimento del servizio (v. art. 2, direttiva 2014/23/UE: «le autorità nazionali regionali e locali possono liberamente organizzare l’esecuzione dei propri lavori o la prestazione dei propri servizi in conformità del diritto nazionale e dell’Unione»)</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Secondo </a:t>
            </a:r>
            <a:r>
              <a:rPr kumimoji="0" lang="it-IT" sz="20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Cons</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Stato, infatti, sarebbe rinvenibile un </a:t>
            </a: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principio di sostanziale equivalenza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fra le modalità di affidamento e gestione dei servizi pubblici, desumibile dal Considerando 5, direttiva 2014/24/UE, secondo cui «nessuna disposizione della presente direttiva </a:t>
            </a:r>
            <a:r>
              <a:rPr kumimoji="0" lang="it-IT" sz="2000" b="0" i="0" u="sng"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obbliga gli Stati membri ad affidare a terzi o a esternalizzare la prestazione di servizi</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che desiderano prestare essi stessi o organizzare con strumenti diversi dagli appalti pubblici ai sensi della presente direttiva»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48621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220437"/>
            <a:ext cx="9144000" cy="779688"/>
          </a:xfrm>
          <a:prstGeom prst="rect">
            <a:avLst/>
          </a:prstGeom>
        </p:spPr>
        <p:txBody>
          <a:bodyPr>
            <a:normAutofit/>
          </a:bodyPr>
          <a:lstStyle/>
          <a:p>
            <a:r>
              <a:rPr lang="it-IT" dirty="0" smtClean="0"/>
              <a:t>Gli affidamenti in </a:t>
            </a:r>
            <a:r>
              <a:rPr lang="it-IT" dirty="0" err="1" smtClean="0"/>
              <a:t>house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9"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CGUE, ordinanza 6 febbraio 2020, cause riunite C-89/19 e C-91/19, ha chiarito che la disciplina nazionale non contrasta con i principi dell’ordinamento europeo, ritenendosi i vincoli imposti dal legislatore nazionale, restrittivi sull’</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house</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providing</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del tutto legittimi</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Corte ha precisato che la normativa europea autorizza i legislatori nazionali «a subordinare la conclusione di un’operazione interna all’impossibilità di indire una gara d’appalto e, in ogni caso, alla dimostrazione, da parte dell’amministrazione aggiudicatrice, dei vantaggi per la collettività specificamente connessi al ricorso all’operazione interna», concludendo dunque «che l’articolo 12, paragrafo 3, della direttiva 2014/24 deve essere interpretato nel senso che non osta a una normativa nazionale che subordina la conclusione di un’operazione interna, denominata anche “contratto </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 </a:t>
            </a:r>
            <a:r>
              <a:rPr kumimoji="0" lang="it-IT" sz="2000" b="0" i="1"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house</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2000" b="0" i="0" u="sng"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all’impossibilità di procedere all’aggiudicazione di un appalto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 in ogni caso, alla dimostrazione, da parte dell’amministrazione aggiudicatrice, </a:t>
            </a:r>
            <a:r>
              <a:rPr kumimoji="0" lang="it-IT" sz="2000" b="0" i="0" u="sng"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dei vantaggi per la collettività specificamente connessi al ricorso all'operazione interna</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790296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220437"/>
            <a:ext cx="9144000" cy="779688"/>
          </a:xfrm>
          <a:prstGeom prst="rect">
            <a:avLst/>
          </a:prstGeom>
        </p:spPr>
        <p:txBody>
          <a:bodyPr>
            <a:normAutofit/>
          </a:bodyPr>
          <a:lstStyle/>
          <a:p>
            <a:r>
              <a:rPr lang="it-IT" dirty="0" smtClean="0"/>
              <a:t>Gli affidamenti in </a:t>
            </a:r>
            <a:r>
              <a:rPr lang="it-IT" dirty="0" err="1" smtClean="0"/>
              <a:t>house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graphicFrame>
        <p:nvGraphicFramePr>
          <p:cNvPr id="2" name="Tabella 1"/>
          <p:cNvGraphicFramePr>
            <a:graphicFrameLocks noGrp="1"/>
          </p:cNvGraphicFramePr>
          <p:nvPr>
            <p:extLst>
              <p:ext uri="{D42A27DB-BD31-4B8C-83A1-F6EECF244321}">
                <p14:modId xmlns:p14="http://schemas.microsoft.com/office/powerpoint/2010/main" val="3817716542"/>
              </p:ext>
            </p:extLst>
          </p:nvPr>
        </p:nvGraphicFramePr>
        <p:xfrm>
          <a:off x="511906" y="2454577"/>
          <a:ext cx="10972800" cy="2597411"/>
        </p:xfrm>
        <a:graphic>
          <a:graphicData uri="http://schemas.openxmlformats.org/drawingml/2006/table">
            <a:tbl>
              <a:tblPr/>
              <a:tblGrid>
                <a:gridCol w="595054"/>
                <a:gridCol w="5176972"/>
                <a:gridCol w="547450"/>
                <a:gridCol w="4653324"/>
              </a:tblGrid>
              <a:tr h="380835">
                <a:tc gridSpan="4">
                  <a:txBody>
                    <a:bodyPr/>
                    <a:lstStyle/>
                    <a:p>
                      <a:pPr algn="ctr" fontAlgn="ctr"/>
                      <a:r>
                        <a:rPr lang="it-IT" sz="900" b="1" i="0" u="none" strike="noStrike">
                          <a:effectLst/>
                          <a:latin typeface="Calibri"/>
                        </a:rPr>
                        <a:t>B. SCELTA E INDIZIONE DELLA PROCEDURA DI SELEZIONE DEL SOGGETTO REALIZZATORE</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69B"/>
                    </a:solidFill>
                  </a:tcPr>
                </a:tc>
                <a:tc hMerge="1">
                  <a:txBody>
                    <a:bodyPr/>
                    <a:lstStyle/>
                    <a:p>
                      <a:endParaRPr lang="it-IT"/>
                    </a:p>
                  </a:txBody>
                  <a:tcPr/>
                </a:tc>
                <a:tc hMerge="1">
                  <a:txBody>
                    <a:bodyPr/>
                    <a:lstStyle/>
                    <a:p>
                      <a:endParaRPr lang="it-IT"/>
                    </a:p>
                  </a:txBody>
                  <a:tcPr/>
                </a:tc>
                <a:tc hMerge="1">
                  <a:txBody>
                    <a:bodyPr/>
                    <a:lstStyle/>
                    <a:p>
                      <a:endParaRPr lang="it-IT"/>
                    </a:p>
                  </a:txBody>
                  <a:tcPr/>
                </a:tc>
              </a:tr>
              <a:tr h="285626">
                <a:tc>
                  <a:txBody>
                    <a:bodyPr/>
                    <a:lstStyle/>
                    <a:p>
                      <a:pPr algn="ctr" fontAlgn="ctr"/>
                      <a:r>
                        <a:rPr lang="it-IT" sz="900" b="1" i="0" u="none" strike="noStrike">
                          <a:effectLst/>
                          <a:latin typeface="Calibri"/>
                        </a:rPr>
                        <a:t> </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ctr" fontAlgn="ctr"/>
                      <a:r>
                        <a:rPr lang="it-IT" sz="900" b="1" i="0" u="none" strike="noStrike">
                          <a:effectLst/>
                          <a:latin typeface="Calibri"/>
                        </a:rPr>
                        <a:t>Verifica</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ctr" fontAlgn="ctr"/>
                      <a:r>
                        <a:rPr lang="it-IT" sz="900" b="1" i="0" u="none" strike="noStrike">
                          <a:effectLst/>
                          <a:latin typeface="Calibri"/>
                        </a:rPr>
                        <a:t>S/N/NA</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l" fontAlgn="ctr"/>
                      <a:r>
                        <a:rPr lang="it-IT" sz="900" b="1" i="0" u="none" strike="noStrike">
                          <a:effectLst/>
                          <a:latin typeface="Calibri"/>
                        </a:rPr>
                        <a:t>Descrizione / Commenti </a:t>
                      </a:r>
                      <a:r>
                        <a:rPr lang="it-IT" sz="700" b="1" i="1" u="none" strike="noStrike">
                          <a:effectLst/>
                          <a:latin typeface="Calibri"/>
                        </a:rPr>
                        <a:t>(indicare i principali atti amministrativi)</a:t>
                      </a:r>
                      <a:endParaRPr lang="it-IT" sz="900" b="1" i="0" u="none" strike="noStrike">
                        <a:effectLst/>
                        <a:latin typeface="Calibri"/>
                      </a:endParaRP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r>
              <a:tr h="285626">
                <a:tc gridSpan="4">
                  <a:txBody>
                    <a:bodyPr/>
                    <a:lstStyle/>
                    <a:p>
                      <a:pPr algn="l" fontAlgn="ctr"/>
                      <a:r>
                        <a:rPr lang="it-IT" sz="900" b="1" i="1" u="none" strike="noStrike">
                          <a:solidFill>
                            <a:schemeClr val="tx2">
                              <a:lumMod val="50000"/>
                            </a:schemeClr>
                          </a:solidFill>
                          <a:effectLst/>
                          <a:latin typeface="Calibri"/>
                        </a:rPr>
                        <a:t>Scelta della procedura</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hMerge="1">
                  <a:txBody>
                    <a:bodyPr/>
                    <a:lstStyle/>
                    <a:p>
                      <a:endParaRPr lang="it-IT"/>
                    </a:p>
                  </a:txBody>
                  <a:tcPr/>
                </a:tc>
              </a:tr>
              <a:tr h="749768">
                <a:tc>
                  <a:txBody>
                    <a:bodyPr/>
                    <a:lstStyle/>
                    <a:p>
                      <a:pPr algn="ctr" fontAlgn="ctr"/>
                      <a:r>
                        <a:rPr lang="it-IT" sz="900" b="1" i="0" u="none" strike="noStrike" dirty="0">
                          <a:solidFill>
                            <a:srgbClr val="222A35"/>
                          </a:solidFill>
                          <a:effectLst/>
                          <a:latin typeface="Calibri"/>
                        </a:rPr>
                        <a:t>1</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900" b="0" i="0" u="none" strike="noStrike">
                          <a:solidFill>
                            <a:schemeClr val="tx2">
                              <a:lumMod val="50000"/>
                            </a:schemeClr>
                          </a:solidFill>
                          <a:effectLst/>
                          <a:latin typeface="Calibri"/>
                        </a:rPr>
                        <a:t>Indicare la </a:t>
                      </a:r>
                      <a:r>
                        <a:rPr lang="it-IT" sz="900" b="1" i="0" u="none" strike="noStrike">
                          <a:solidFill>
                            <a:schemeClr val="tx2">
                              <a:lumMod val="50000"/>
                            </a:schemeClr>
                          </a:solidFill>
                          <a:effectLst/>
                          <a:latin typeface="Calibri"/>
                        </a:rPr>
                        <a:t>procedura adottata</a:t>
                      </a:r>
                      <a:endParaRPr lang="it-IT" sz="900" b="0" i="0" u="none" strike="noStrike">
                        <a:solidFill>
                          <a:schemeClr val="tx2">
                            <a:lumMod val="50000"/>
                          </a:schemeClr>
                        </a:solidFill>
                        <a:effectLst/>
                        <a:latin typeface="Calibri"/>
                      </a:endParaRP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900" b="1" i="0" u="none" strike="noStrike">
                          <a:solidFill>
                            <a:schemeClr val="tx2">
                              <a:lumMod val="50000"/>
                            </a:schemeClr>
                          </a:solidFill>
                          <a:effectLst/>
                          <a:latin typeface="Calibri"/>
                        </a:rPr>
                        <a:t>-</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900" b="0" i="1" u="none" strike="noStrike" dirty="0">
                          <a:solidFill>
                            <a:schemeClr val="tx2">
                              <a:lumMod val="50000"/>
                            </a:schemeClr>
                          </a:solidFill>
                          <a:effectLst/>
                          <a:latin typeface="Calibri"/>
                        </a:rPr>
                        <a:t>In riferimento ad articoli del Codice dei Contratti - </a:t>
                      </a:r>
                      <a:r>
                        <a:rPr lang="it-IT" sz="900" b="0" i="1" u="none" strike="noStrike" dirty="0" err="1">
                          <a:solidFill>
                            <a:schemeClr val="tx2">
                              <a:lumMod val="50000"/>
                            </a:schemeClr>
                          </a:solidFill>
                          <a:effectLst/>
                          <a:latin typeface="Calibri"/>
                        </a:rPr>
                        <a:t>DLgs</a:t>
                      </a:r>
                      <a:r>
                        <a:rPr lang="it-IT" sz="900" b="0" i="1" u="none" strike="noStrike" dirty="0">
                          <a:solidFill>
                            <a:schemeClr val="tx2">
                              <a:lumMod val="50000"/>
                            </a:schemeClr>
                          </a:solidFill>
                          <a:effectLst/>
                          <a:latin typeface="Calibri"/>
                        </a:rPr>
                        <a:t> n. 50/2016</a:t>
                      </a:r>
                      <a:br>
                        <a:rPr lang="it-IT" sz="900" b="0" i="1" u="none" strike="noStrike" dirty="0">
                          <a:solidFill>
                            <a:schemeClr val="tx2">
                              <a:lumMod val="50000"/>
                            </a:schemeClr>
                          </a:solidFill>
                          <a:effectLst/>
                          <a:latin typeface="Calibri"/>
                        </a:rPr>
                      </a:br>
                      <a:r>
                        <a:rPr lang="it-IT" sz="900" b="0" i="1" u="none" strike="noStrike" dirty="0">
                          <a:solidFill>
                            <a:schemeClr val="tx2">
                              <a:lumMod val="50000"/>
                            </a:schemeClr>
                          </a:solidFill>
                          <a:effectLst/>
                          <a:latin typeface="Calibri"/>
                        </a:rPr>
                        <a:t>Affidamento in </a:t>
                      </a:r>
                      <a:r>
                        <a:rPr lang="it-IT" sz="900" b="0" i="1" u="none" strike="noStrike" dirty="0" err="1">
                          <a:solidFill>
                            <a:schemeClr val="tx2">
                              <a:lumMod val="50000"/>
                            </a:schemeClr>
                          </a:solidFill>
                          <a:effectLst/>
                          <a:latin typeface="Calibri"/>
                        </a:rPr>
                        <a:t>house</a:t>
                      </a:r>
                      <a:r>
                        <a:rPr lang="it-IT" sz="900" b="0" i="1" u="none" strike="noStrike" dirty="0">
                          <a:solidFill>
                            <a:schemeClr val="tx2">
                              <a:lumMod val="50000"/>
                            </a:schemeClr>
                          </a:solidFill>
                          <a:effectLst/>
                          <a:latin typeface="Calibri"/>
                        </a:rPr>
                        <a:t> (passare alla </a:t>
                      </a:r>
                      <a:r>
                        <a:rPr lang="it-IT" sz="900" b="1" i="1" u="none" strike="noStrike" dirty="0">
                          <a:solidFill>
                            <a:schemeClr val="tx2">
                              <a:lumMod val="50000"/>
                            </a:schemeClr>
                          </a:solidFill>
                          <a:effectLst/>
                          <a:latin typeface="Calibri"/>
                        </a:rPr>
                        <a:t>Sezione E)</a:t>
                      </a:r>
                      <a:endParaRPr lang="it-IT" sz="900" b="0" i="1" u="none" strike="noStrike" dirty="0">
                        <a:solidFill>
                          <a:schemeClr val="tx2">
                            <a:lumMod val="50000"/>
                          </a:schemeClr>
                        </a:solidFill>
                        <a:effectLst/>
                        <a:latin typeface="Calibri"/>
                      </a:endParaRP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0757">
                <a:tc>
                  <a:txBody>
                    <a:bodyPr/>
                    <a:lstStyle/>
                    <a:p>
                      <a:pPr algn="ctr" fontAlgn="ctr"/>
                      <a:r>
                        <a:rPr lang="it-IT" sz="900" b="1" i="0" u="none" strike="noStrike" dirty="0">
                          <a:solidFill>
                            <a:srgbClr val="222A35"/>
                          </a:solidFill>
                          <a:effectLst/>
                          <a:latin typeface="Calibri"/>
                        </a:rPr>
                        <a:t>2</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900" b="0" i="0" u="none" strike="noStrike">
                          <a:solidFill>
                            <a:schemeClr val="tx2">
                              <a:lumMod val="50000"/>
                            </a:schemeClr>
                          </a:solidFill>
                          <a:effectLst/>
                          <a:latin typeface="Calibri"/>
                        </a:rPr>
                        <a:t>Nel caso sia stata utilizzata una </a:t>
                      </a:r>
                      <a:r>
                        <a:rPr lang="it-IT" sz="900" b="1" i="0" u="none" strike="noStrike">
                          <a:solidFill>
                            <a:schemeClr val="tx2">
                              <a:lumMod val="50000"/>
                            </a:schemeClr>
                          </a:solidFill>
                          <a:effectLst/>
                          <a:latin typeface="Calibri"/>
                        </a:rPr>
                        <a:t>procedura negoziata senza pubblicazione del bando</a:t>
                      </a:r>
                      <a:r>
                        <a:rPr lang="it-IT" sz="900" b="0" i="0" u="none" strike="noStrike">
                          <a:solidFill>
                            <a:schemeClr val="tx2">
                              <a:lumMod val="50000"/>
                            </a:schemeClr>
                          </a:solidFill>
                          <a:effectLst/>
                          <a:latin typeface="Calibri"/>
                        </a:rPr>
                        <a:t>, il ricorso a tale procedura rientra in una delle ipotesi previste dal DLgs 50/2016? In particolare:</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900" b="0" i="0" u="none" strike="noStrike">
                          <a:solidFill>
                            <a:schemeClr val="tx2">
                              <a:lumMod val="50000"/>
                            </a:schemeClr>
                          </a:solidFill>
                          <a:effectLst/>
                          <a:latin typeface="Calibri"/>
                        </a:rPr>
                        <a:t> </a:t>
                      </a:r>
                    </a:p>
                  </a:txBody>
                  <a:tcPr marL="11901" marR="11901" marT="119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900" b="0" i="0" u="none" strike="noStrike">
                          <a:solidFill>
                            <a:schemeClr val="tx2">
                              <a:lumMod val="50000"/>
                            </a:schemeClr>
                          </a:solidFill>
                          <a:effectLst/>
                          <a:latin typeface="Calibri"/>
                        </a:rPr>
                        <a:t> </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4799">
                <a:tc>
                  <a:txBody>
                    <a:bodyPr/>
                    <a:lstStyle/>
                    <a:p>
                      <a:pPr algn="r" fontAlgn="ctr"/>
                      <a:r>
                        <a:rPr lang="it-IT" sz="900" b="0" i="1" u="none" strike="noStrike" dirty="0">
                          <a:solidFill>
                            <a:srgbClr val="222A35"/>
                          </a:solidFill>
                          <a:effectLst/>
                          <a:latin typeface="Calibri"/>
                        </a:rPr>
                        <a:t>2.1</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900" b="0" i="0" u="none" strike="noStrike">
                          <a:solidFill>
                            <a:schemeClr val="tx2">
                              <a:lumMod val="50000"/>
                            </a:schemeClr>
                          </a:solidFill>
                          <a:effectLst/>
                          <a:latin typeface="Calibri"/>
                        </a:rPr>
                        <a:t>Sussiste adeguata motivazione nella delibera o determina a contrarre?</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900" b="0" i="0" u="none" strike="noStrike">
                          <a:solidFill>
                            <a:schemeClr val="tx2">
                              <a:lumMod val="50000"/>
                            </a:schemeClr>
                          </a:solidFill>
                          <a:effectLst/>
                          <a:latin typeface="Calibri"/>
                        </a:rPr>
                        <a:t> </a:t>
                      </a:r>
                    </a:p>
                  </a:txBody>
                  <a:tcPr marL="11901" marR="11901" marT="119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900" b="0" i="0" u="none" strike="noStrike" dirty="0">
                          <a:solidFill>
                            <a:schemeClr val="tx2">
                              <a:lumMod val="50000"/>
                            </a:schemeClr>
                          </a:solidFill>
                          <a:effectLst/>
                          <a:latin typeface="Calibri"/>
                        </a:rPr>
                        <a:t> </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36864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608112" y="196015"/>
            <a:ext cx="10419184" cy="779688"/>
          </a:xfrm>
          <a:prstGeom prst="rect">
            <a:avLst/>
          </a:prstGeom>
        </p:spPr>
        <p:txBody>
          <a:bodyPr>
            <a:normAutofit fontScale="90000"/>
          </a:bodyPr>
          <a:lstStyle/>
          <a:p>
            <a:r>
              <a:rPr lang="it-IT" dirty="0"/>
              <a:t>L’evoluzione della disciplina sui contratti della p.a.</a:t>
            </a:r>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Segnaposto testo 2">
            <a:extLst>
              <a:ext uri="{FF2B5EF4-FFF2-40B4-BE49-F238E27FC236}">
                <a16:creationId xmlns:a16="http://schemas.microsoft.com/office/drawing/2014/main" xmlns="" id="{764369D0-1476-754A-B8B4-422A11CC0CAF}"/>
              </a:ext>
            </a:extLst>
          </p:cNvPr>
          <p:cNvSpPr txBox="1">
            <a:spLocks/>
          </p:cNvSpPr>
          <p:nvPr/>
        </p:nvSpPr>
        <p:spPr>
          <a:xfrm>
            <a:off x="195390" y="1646908"/>
            <a:ext cx="11512259" cy="5067360"/>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b="0" i="0" u="none" strike="noStrike" kern="1200" cap="none" spc="0" normalizeH="0" baseline="0" noProof="0" dirty="0" smtClean="0">
                <a:ln>
                  <a:noFill/>
                </a:ln>
                <a:solidFill>
                  <a:srgbClr val="3F3F3F">
                    <a:lumMod val="50000"/>
                  </a:srgbClr>
                </a:solidFill>
                <a:effectLst/>
                <a:uLnTx/>
                <a:uFillTx/>
              </a:rPr>
              <a:t>È ormai pacifico che la p.a. possegga </a:t>
            </a:r>
            <a:r>
              <a:rPr kumimoji="0" lang="it-IT" b="1" i="0" u="none" strike="noStrike" kern="1200" cap="none" spc="0" normalizeH="0" baseline="0" noProof="0" dirty="0" smtClean="0">
                <a:ln>
                  <a:noFill/>
                </a:ln>
                <a:solidFill>
                  <a:srgbClr val="3F3F3F">
                    <a:lumMod val="50000"/>
                  </a:srgbClr>
                </a:solidFill>
                <a:effectLst/>
                <a:uLnTx/>
                <a:uFillTx/>
              </a:rPr>
              <a:t>capacità giuridica generale di diritto privato e dunque l’autonomia negoziale:</a:t>
            </a:r>
            <a:r>
              <a:rPr kumimoji="0" lang="it-IT" b="0" i="0" u="none" strike="noStrike" kern="1200" cap="none" spc="0" normalizeH="0" baseline="0" noProof="0" dirty="0" smtClean="0">
                <a:ln>
                  <a:noFill/>
                </a:ln>
                <a:solidFill>
                  <a:srgbClr val="3F3F3F">
                    <a:lumMod val="50000"/>
                  </a:srgbClr>
                </a:solidFill>
                <a:effectLst/>
                <a:uLnTx/>
                <a:uFillTx/>
              </a:rPr>
              <a:t> ciò consente alla sfera pubblica di stipulare contratti, che come sappiamo sono regolati dal Codice civile, tipici e atipici.</a:t>
            </a:r>
          </a:p>
          <a:p>
            <a:pPr marL="0" marR="0" lvl="0" indent="0" algn="just" defTabSz="864017" rtl="0" eaLnBrk="1" fontAlgn="auto" latinLnBrk="0" hangingPunct="1">
              <a:lnSpc>
                <a:spcPts val="2600"/>
              </a:lnSpc>
              <a:spcBef>
                <a:spcPts val="1200"/>
              </a:spcBef>
              <a:spcAft>
                <a:spcPts val="0"/>
              </a:spcAft>
              <a:buClr>
                <a:srgbClr val="299A75"/>
              </a:buClr>
              <a:buSzTx/>
              <a:buNone/>
              <a:tabLst/>
              <a:defRPr/>
            </a:pPr>
            <a:endParaRPr kumimoji="0" lang="it-IT" b="0" i="0" u="none" strike="noStrike" kern="1200" cap="none" spc="0" normalizeH="0" baseline="0" noProof="0" dirty="0" smtClean="0">
              <a:ln>
                <a:noFill/>
              </a:ln>
              <a:solidFill>
                <a:srgbClr val="3F3F3F">
                  <a:lumMod val="50000"/>
                </a:srgbClr>
              </a:solidFill>
              <a:effectLst/>
              <a:uLnTx/>
              <a:uFillTx/>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b="0" i="0" u="none" strike="noStrike" kern="1200" cap="none" spc="0" normalizeH="0" baseline="0" noProof="0" dirty="0" smtClean="0">
                <a:ln>
                  <a:noFill/>
                </a:ln>
                <a:solidFill>
                  <a:srgbClr val="3F3F3F">
                    <a:lumMod val="50000"/>
                  </a:srgbClr>
                </a:solidFill>
                <a:effectLst/>
                <a:uLnTx/>
                <a:uFillTx/>
              </a:rPr>
              <a:t>il principio di legalità e il principio di tipicità attengono solo alla sfera dei provvedimenti amministrativi e non a quella dei contratti, per i quali vige invece l’opposto principio della atipicità.</a:t>
            </a:r>
            <a:r>
              <a:rPr kumimoji="0" lang="it-IT" b="0" i="0" u="none" strike="noStrike" kern="1200" cap="none" spc="0" normalizeH="0" noProof="0" dirty="0" smtClean="0">
                <a:ln>
                  <a:noFill/>
                </a:ln>
                <a:solidFill>
                  <a:srgbClr val="3F3F3F">
                    <a:lumMod val="50000"/>
                  </a:srgbClr>
                </a:solidFill>
                <a:effectLst/>
                <a:uLnTx/>
                <a:uFillTx/>
              </a:rPr>
              <a:t> </a:t>
            </a:r>
            <a:r>
              <a:rPr kumimoji="0" lang="it-IT" b="0" i="0" u="none" strike="noStrike" kern="1200" cap="none" spc="0" normalizeH="0" baseline="0" noProof="0" dirty="0" smtClean="0">
                <a:ln>
                  <a:noFill/>
                </a:ln>
                <a:solidFill>
                  <a:srgbClr val="3F3F3F">
                    <a:lumMod val="50000"/>
                  </a:srgbClr>
                </a:solidFill>
                <a:effectLst/>
                <a:uLnTx/>
                <a:uFillTx/>
              </a:rPr>
              <a:t>Es. di divieto specifico: per il contratto di società, la p.a. deve rispettare il vincolo di scopo stabilito all’art. 4, co. 1 </a:t>
            </a:r>
            <a:r>
              <a:rPr kumimoji="0" lang="it-IT" b="0" i="0" u="none" strike="noStrike" kern="1200" cap="none" spc="0" normalizeH="0" baseline="0" noProof="0" dirty="0" err="1" smtClean="0">
                <a:ln>
                  <a:noFill/>
                </a:ln>
                <a:solidFill>
                  <a:srgbClr val="3F3F3F">
                    <a:lumMod val="50000"/>
                  </a:srgbClr>
                </a:solidFill>
                <a:effectLst/>
                <a:uLnTx/>
                <a:uFillTx/>
              </a:rPr>
              <a:t>t.u.s.p</a:t>
            </a:r>
            <a:r>
              <a:rPr lang="it-IT" dirty="0" smtClean="0">
                <a:solidFill>
                  <a:srgbClr val="3F3F3F">
                    <a:lumMod val="50000"/>
                  </a:srgbClr>
                </a:solidFill>
              </a:rPr>
              <a:t>.</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b="0" i="0" u="none" strike="noStrike" kern="1200" cap="none" spc="0" normalizeH="0" baseline="0" noProof="0" dirty="0" smtClean="0">
                <a:ln>
                  <a:noFill/>
                </a:ln>
                <a:solidFill>
                  <a:srgbClr val="3F3F3F">
                    <a:lumMod val="50000"/>
                  </a:srgbClr>
                </a:solidFill>
                <a:effectLst/>
                <a:uLnTx/>
                <a:uFillTx/>
              </a:rPr>
              <a:t>Autonomia negoziale</a:t>
            </a:r>
            <a:r>
              <a:rPr kumimoji="0" lang="it-IT" b="0" i="0" u="none" strike="noStrike" kern="1200" cap="none" spc="0" normalizeH="0" noProof="0" dirty="0" smtClean="0">
                <a:ln>
                  <a:noFill/>
                </a:ln>
                <a:solidFill>
                  <a:srgbClr val="3F3F3F">
                    <a:lumMod val="50000"/>
                  </a:srgbClr>
                </a:solidFill>
                <a:effectLst/>
                <a:uLnTx/>
                <a:uFillTx/>
              </a:rPr>
              <a:t> implica la possibilità di scegliere </a:t>
            </a:r>
            <a:r>
              <a:rPr lang="it-IT" dirty="0" smtClean="0">
                <a:solidFill>
                  <a:srgbClr val="3F3F3F">
                    <a:lumMod val="50000"/>
                  </a:srgbClr>
                </a:solidFill>
              </a:rPr>
              <a:t>se contrarre, con chi e a quali condizioni. </a:t>
            </a:r>
            <a:endParaRPr kumimoji="0" lang="it-IT" b="0" i="0" u="none" strike="noStrike" kern="1200" cap="none" spc="0" normalizeH="0" baseline="0" noProof="0" dirty="0" smtClean="0">
              <a:ln>
                <a:noFill/>
              </a:ln>
              <a:solidFill>
                <a:srgbClr val="3F3F3F">
                  <a:lumMod val="50000"/>
                </a:srgbClr>
              </a:solidFill>
              <a:effectLst/>
              <a:uLnTx/>
              <a:uFillTx/>
            </a:endParaRPr>
          </a:p>
        </p:txBody>
      </p:sp>
    </p:spTree>
    <p:extLst>
      <p:ext uri="{BB962C8B-B14F-4D97-AF65-F5344CB8AC3E}">
        <p14:creationId xmlns:p14="http://schemas.microsoft.com/office/powerpoint/2010/main" val="1495011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220437"/>
            <a:ext cx="9144000" cy="779688"/>
          </a:xfrm>
          <a:prstGeom prst="rect">
            <a:avLst/>
          </a:prstGeom>
        </p:spPr>
        <p:txBody>
          <a:bodyPr>
            <a:normAutofit/>
          </a:bodyPr>
          <a:lstStyle/>
          <a:p>
            <a:r>
              <a:rPr lang="it-IT" dirty="0" smtClean="0"/>
              <a:t>Gli affidamenti in </a:t>
            </a:r>
            <a:r>
              <a:rPr lang="it-IT" dirty="0" err="1" smtClean="0"/>
              <a:t>house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graphicFrame>
        <p:nvGraphicFramePr>
          <p:cNvPr id="3" name="Tabella 2"/>
          <p:cNvGraphicFramePr>
            <a:graphicFrameLocks noGrp="1"/>
          </p:cNvGraphicFramePr>
          <p:nvPr>
            <p:extLst>
              <p:ext uri="{D42A27DB-BD31-4B8C-83A1-F6EECF244321}">
                <p14:modId xmlns:p14="http://schemas.microsoft.com/office/powerpoint/2010/main" val="1417754724"/>
              </p:ext>
            </p:extLst>
          </p:nvPr>
        </p:nvGraphicFramePr>
        <p:xfrm>
          <a:off x="609600" y="2606129"/>
          <a:ext cx="10972800" cy="2514104"/>
        </p:xfrm>
        <a:graphic>
          <a:graphicData uri="http://schemas.openxmlformats.org/drawingml/2006/table">
            <a:tbl>
              <a:tblPr/>
              <a:tblGrid>
                <a:gridCol w="595054"/>
                <a:gridCol w="5176972"/>
                <a:gridCol w="547450"/>
                <a:gridCol w="4653324"/>
              </a:tblGrid>
              <a:tr h="285626">
                <a:tc gridSpan="4">
                  <a:txBody>
                    <a:bodyPr/>
                    <a:lstStyle/>
                    <a:p>
                      <a:pPr algn="ctr" fontAlgn="ctr"/>
                      <a:r>
                        <a:rPr lang="it-IT" sz="900" b="1" i="0" u="none" strike="noStrike">
                          <a:effectLst/>
                          <a:latin typeface="Calibri"/>
                        </a:rPr>
                        <a:t>E. AFFIDAMENTI IN HOUSE</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hMerge="1">
                  <a:txBody>
                    <a:bodyPr/>
                    <a:lstStyle/>
                    <a:p>
                      <a:endParaRPr lang="it-IT"/>
                    </a:p>
                  </a:txBody>
                  <a:tcPr/>
                </a:tc>
                <a:tc hMerge="1">
                  <a:txBody>
                    <a:bodyPr/>
                    <a:lstStyle/>
                    <a:p>
                      <a:endParaRPr lang="it-IT"/>
                    </a:p>
                  </a:txBody>
                  <a:tcPr/>
                </a:tc>
                <a:tc hMerge="1">
                  <a:txBody>
                    <a:bodyPr/>
                    <a:lstStyle/>
                    <a:p>
                      <a:endParaRPr lang="it-IT"/>
                    </a:p>
                  </a:txBody>
                  <a:tcPr/>
                </a:tc>
              </a:tr>
              <a:tr h="321329">
                <a:tc>
                  <a:txBody>
                    <a:bodyPr/>
                    <a:lstStyle/>
                    <a:p>
                      <a:pPr algn="ctr" fontAlgn="ctr"/>
                      <a:r>
                        <a:rPr lang="it-IT" sz="900" b="1" i="0" u="none" strike="noStrike">
                          <a:solidFill>
                            <a:srgbClr val="222A35"/>
                          </a:solidFill>
                          <a:effectLst/>
                          <a:latin typeface="Calibri"/>
                        </a:rPr>
                        <a:t> </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ctr" fontAlgn="ctr"/>
                      <a:r>
                        <a:rPr lang="it-IT" sz="900" b="1" i="0" u="none" strike="noStrike">
                          <a:solidFill>
                            <a:srgbClr val="222A35"/>
                          </a:solidFill>
                          <a:effectLst/>
                          <a:latin typeface="Calibri"/>
                        </a:rPr>
                        <a:t>Verifica</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ctr" fontAlgn="ctr"/>
                      <a:r>
                        <a:rPr lang="it-IT" sz="900" b="1" i="0" u="none" strike="noStrike">
                          <a:solidFill>
                            <a:srgbClr val="222A35"/>
                          </a:solidFill>
                          <a:effectLst/>
                          <a:latin typeface="Calibri"/>
                        </a:rPr>
                        <a:t>S/N/NA</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l" fontAlgn="ctr"/>
                      <a:r>
                        <a:rPr lang="it-IT" sz="900" b="1" i="0" u="none" strike="noStrike">
                          <a:solidFill>
                            <a:srgbClr val="222A35"/>
                          </a:solidFill>
                          <a:effectLst/>
                          <a:latin typeface="Calibri"/>
                        </a:rPr>
                        <a:t>Descrizione/Commenti </a:t>
                      </a:r>
                      <a:r>
                        <a:rPr lang="it-IT" sz="900" b="1" i="1" u="none" strike="noStrike">
                          <a:solidFill>
                            <a:srgbClr val="222A35"/>
                          </a:solidFill>
                          <a:effectLst/>
                          <a:latin typeface="Calibri"/>
                        </a:rPr>
                        <a:t>(indicare i principali atti amministrativi)</a:t>
                      </a:r>
                      <a:endParaRPr lang="it-IT" sz="900" b="1" i="0" u="none" strike="noStrike">
                        <a:solidFill>
                          <a:srgbClr val="222A35"/>
                        </a:solidFill>
                        <a:effectLst/>
                        <a:latin typeface="Calibri"/>
                      </a:endParaRP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r>
              <a:tr h="392736">
                <a:tc>
                  <a:txBody>
                    <a:bodyPr/>
                    <a:lstStyle/>
                    <a:p>
                      <a:pPr algn="ctr" fontAlgn="ctr"/>
                      <a:r>
                        <a:rPr lang="it-IT" sz="900" b="1" i="0" u="none" strike="noStrike">
                          <a:solidFill>
                            <a:srgbClr val="222A35"/>
                          </a:solidFill>
                          <a:effectLst/>
                          <a:latin typeface="Calibri"/>
                        </a:rPr>
                        <a:t>1</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900" b="0" i="0" u="none" strike="noStrike">
                          <a:solidFill>
                            <a:srgbClr val="222A35"/>
                          </a:solidFill>
                          <a:effectLst/>
                          <a:latin typeface="Calibri"/>
                        </a:rPr>
                        <a:t>Verifica degli atti amministrativi di designazione formale dell'ente "in house"</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900" b="0" i="0" u="none" strike="noStrike">
                          <a:solidFill>
                            <a:srgbClr val="222A35"/>
                          </a:solidFill>
                          <a:effectLst/>
                          <a:latin typeface="Calibri"/>
                        </a:rPr>
                        <a:t> </a:t>
                      </a:r>
                    </a:p>
                  </a:txBody>
                  <a:tcPr marL="11901" marR="11901" marT="119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900" b="0" i="1" u="none" strike="noStrike">
                          <a:solidFill>
                            <a:srgbClr val="222A35"/>
                          </a:solidFill>
                          <a:effectLst/>
                          <a:latin typeface="Calibri"/>
                        </a:rPr>
                        <a:t>verificare che l'Amministrazione abbia attestato la ricorrenza dei presupposti della normativa applicabile in materia di in house</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5626">
                <a:tc>
                  <a:txBody>
                    <a:bodyPr/>
                    <a:lstStyle/>
                    <a:p>
                      <a:pPr algn="ctr" fontAlgn="ctr"/>
                      <a:r>
                        <a:rPr lang="it-IT" sz="900" b="1" i="0" u="none" strike="noStrike">
                          <a:solidFill>
                            <a:srgbClr val="222A35"/>
                          </a:solidFill>
                          <a:effectLst/>
                          <a:latin typeface="Calibri"/>
                        </a:rPr>
                        <a:t>2</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900" b="0" i="0" u="none" strike="noStrike">
                          <a:solidFill>
                            <a:srgbClr val="222A35"/>
                          </a:solidFill>
                          <a:effectLst/>
                          <a:latin typeface="Calibri"/>
                        </a:rPr>
                        <a:t>Stipula della Convenzione (indicare gli estremi)</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900" b="0" i="0" u="none" strike="noStrike">
                          <a:solidFill>
                            <a:srgbClr val="222A35"/>
                          </a:solidFill>
                          <a:effectLst/>
                          <a:latin typeface="Calibri"/>
                        </a:rPr>
                        <a:t> </a:t>
                      </a:r>
                    </a:p>
                  </a:txBody>
                  <a:tcPr marL="11901" marR="11901" marT="119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900" b="0" i="0" u="none" strike="noStrike">
                          <a:solidFill>
                            <a:srgbClr val="222A35"/>
                          </a:solidFill>
                          <a:effectLst/>
                          <a:latin typeface="Calibri"/>
                        </a:rPr>
                        <a:t> </a:t>
                      </a:r>
                    </a:p>
                  </a:txBody>
                  <a:tcPr marL="11901" marR="11901" marT="119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28787">
                <a:tc>
                  <a:txBody>
                    <a:bodyPr/>
                    <a:lstStyle/>
                    <a:p>
                      <a:pPr algn="ctr" fontAlgn="ctr"/>
                      <a:r>
                        <a:rPr lang="it-IT" sz="900" b="1" i="0" u="none" strike="noStrike">
                          <a:solidFill>
                            <a:srgbClr val="222A35"/>
                          </a:solidFill>
                          <a:effectLst/>
                          <a:latin typeface="Calibri"/>
                        </a:rPr>
                        <a:t>3</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900" b="0" i="0" u="none" strike="noStrike" dirty="0">
                          <a:solidFill>
                            <a:srgbClr val="222A35"/>
                          </a:solidFill>
                          <a:effectLst/>
                          <a:latin typeface="Calibri"/>
                        </a:rPr>
                        <a:t>La convenzione sottoscritta con il soggetto attuatore definisce:</a:t>
                      </a:r>
                      <a:br>
                        <a:rPr lang="it-IT" sz="900" b="0" i="0" u="none" strike="noStrike" dirty="0">
                          <a:solidFill>
                            <a:srgbClr val="222A35"/>
                          </a:solidFill>
                          <a:effectLst/>
                          <a:latin typeface="Calibri"/>
                        </a:rPr>
                      </a:br>
                      <a:r>
                        <a:rPr lang="it-IT" sz="900" b="0" i="0" u="none" strike="noStrike" dirty="0">
                          <a:solidFill>
                            <a:srgbClr val="222A35"/>
                          </a:solidFill>
                          <a:effectLst/>
                          <a:latin typeface="Calibri"/>
                        </a:rPr>
                        <a:t>• oggetto dell’incarico con puntuale descrizione delle attività affidate, delle modalità di svolgimento con indicazione di standard di qualità;</a:t>
                      </a:r>
                      <a:br>
                        <a:rPr lang="it-IT" sz="900" b="0" i="0" u="none" strike="noStrike" dirty="0">
                          <a:solidFill>
                            <a:srgbClr val="222A35"/>
                          </a:solidFill>
                          <a:effectLst/>
                          <a:latin typeface="Calibri"/>
                        </a:rPr>
                      </a:br>
                      <a:r>
                        <a:rPr lang="it-IT" sz="900" b="0" i="0" u="none" strike="noStrike" dirty="0">
                          <a:solidFill>
                            <a:srgbClr val="222A35"/>
                          </a:solidFill>
                          <a:effectLst/>
                          <a:latin typeface="Calibri"/>
                        </a:rPr>
                        <a:t>• modalità di monitoraggio, rendicontazione e controllo</a:t>
                      </a:r>
                      <a:br>
                        <a:rPr lang="it-IT" sz="900" b="0" i="0" u="none" strike="noStrike" dirty="0">
                          <a:solidFill>
                            <a:srgbClr val="222A35"/>
                          </a:solidFill>
                          <a:effectLst/>
                          <a:latin typeface="Calibri"/>
                        </a:rPr>
                      </a:br>
                      <a:r>
                        <a:rPr lang="it-IT" sz="900" b="0" i="0" u="none" strike="noStrike" dirty="0">
                          <a:solidFill>
                            <a:srgbClr val="222A35"/>
                          </a:solidFill>
                          <a:effectLst/>
                          <a:latin typeface="Calibri"/>
                        </a:rPr>
                        <a:t>• disciplina dei rapporti con la Regione e individuazione della struttura amministrativa di riferimento, durata dell’incarico, determinazione dell’equo corrispettivo dovuto.</a:t>
                      </a:r>
                    </a:p>
                  </a:txBody>
                  <a:tcPr marL="11901" marR="11901" marT="1190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900" b="0" i="0" u="none" strike="noStrike">
                          <a:solidFill>
                            <a:srgbClr val="222A35"/>
                          </a:solidFill>
                          <a:effectLst/>
                          <a:latin typeface="Calibri"/>
                        </a:rPr>
                        <a:t> </a:t>
                      </a:r>
                    </a:p>
                  </a:txBody>
                  <a:tcPr marL="11901" marR="11901" marT="119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900" b="0" i="0" u="none" strike="noStrike" dirty="0">
                          <a:solidFill>
                            <a:srgbClr val="222A35"/>
                          </a:solidFill>
                          <a:effectLst/>
                          <a:latin typeface="Calibri"/>
                        </a:rPr>
                        <a:t> </a:t>
                      </a:r>
                    </a:p>
                  </a:txBody>
                  <a:tcPr marL="11901" marR="11901" marT="119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6637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428024"/>
            <a:ext cx="9144000" cy="779688"/>
          </a:xfrm>
          <a:prstGeom prst="rect">
            <a:avLst/>
          </a:prstGeom>
        </p:spPr>
        <p:txBody>
          <a:bodyPr>
            <a:normAutofit fontScale="90000"/>
          </a:bodyPr>
          <a:lstStyle/>
          <a:p>
            <a:r>
              <a:rPr lang="it-IT" dirty="0" smtClean="0"/>
              <a:t>I contratti fra amministrazioni pubbliche </a:t>
            </a:r>
            <a:r>
              <a:rPr lang="fr-FR" dirty="0"/>
              <a:t>Art. 5, comma 5 </a:t>
            </a:r>
            <a:br>
              <a:rPr lang="fr-FR" dirty="0"/>
            </a:b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3" name="Rettangolo 2"/>
          <p:cNvSpPr/>
          <p:nvPr/>
        </p:nvSpPr>
        <p:spPr>
          <a:xfrm>
            <a:off x="451838" y="1377633"/>
            <a:ext cx="11430286" cy="4801314"/>
          </a:xfrm>
          <a:prstGeom prst="rect">
            <a:avLst/>
          </a:prstGeom>
        </p:spPr>
        <p:txBody>
          <a:bodyPr wrap="square">
            <a:spAutoFit/>
          </a:bodyPr>
          <a:lstStyle/>
          <a:p>
            <a:r>
              <a:rPr lang="it-IT" sz="2400" dirty="0" smtClean="0">
                <a:solidFill>
                  <a:srgbClr val="222A35"/>
                </a:solidFill>
              </a:rPr>
              <a:t>Un </a:t>
            </a:r>
            <a:r>
              <a:rPr lang="it-IT" sz="2400" dirty="0">
                <a:solidFill>
                  <a:srgbClr val="222A35"/>
                </a:solidFill>
              </a:rPr>
              <a:t>accordo concluso esclusivamente tra due o più amministrazioni aggiudicatrici non rientra nell'ambito di applicazione del presente codice, quando sono soddisfatte tutte le seguenti condizioni</a:t>
            </a:r>
            <a:r>
              <a:rPr lang="it-IT" sz="2400" dirty="0" smtClean="0">
                <a:solidFill>
                  <a:srgbClr val="222A35"/>
                </a:solidFill>
              </a:rPr>
              <a:t>:</a:t>
            </a:r>
            <a:endParaRPr lang="it-IT" sz="2400" dirty="0">
              <a:solidFill>
                <a:srgbClr val="222A35"/>
              </a:solidFill>
            </a:endParaRPr>
          </a:p>
          <a:p>
            <a:r>
              <a:rPr lang="it-IT" sz="2400" dirty="0">
                <a:solidFill>
                  <a:srgbClr val="222A35"/>
                </a:solidFill>
              </a:rPr>
              <a:t>a) l’accordo stabilisce o realizza una cooperazione tra le amministrazioni aggiudicatrici o gli enti aggiudicatori partecipanti, finalizzata a garantire che i servizi pubblici che essi sono tenuti a svolgere siano prestati nell'ottica di conseguire gli </a:t>
            </a:r>
            <a:r>
              <a:rPr lang="it-IT" sz="2400" b="1" dirty="0">
                <a:solidFill>
                  <a:srgbClr val="222A35"/>
                </a:solidFill>
              </a:rPr>
              <a:t>obiettivi che essi hanno in comune</a:t>
            </a:r>
            <a:r>
              <a:rPr lang="it-IT" sz="2400" dirty="0">
                <a:solidFill>
                  <a:srgbClr val="222A35"/>
                </a:solidFill>
              </a:rPr>
              <a:t>; </a:t>
            </a:r>
          </a:p>
          <a:p>
            <a:r>
              <a:rPr lang="it-IT" sz="2400" dirty="0">
                <a:solidFill>
                  <a:srgbClr val="222A35"/>
                </a:solidFill>
              </a:rPr>
              <a:t>b) l'attuazione di tale cooperazione è retta </a:t>
            </a:r>
            <a:r>
              <a:rPr lang="it-IT" sz="2400" b="1" dirty="0">
                <a:solidFill>
                  <a:srgbClr val="222A35"/>
                </a:solidFill>
              </a:rPr>
              <a:t>esclusivamente da considerazioni inerenti all'interesse pubblico</a:t>
            </a:r>
            <a:r>
              <a:rPr lang="it-IT" sz="2400" dirty="0">
                <a:solidFill>
                  <a:srgbClr val="222A35"/>
                </a:solidFill>
              </a:rPr>
              <a:t>; </a:t>
            </a:r>
          </a:p>
          <a:p>
            <a:r>
              <a:rPr lang="it-IT" sz="2400" dirty="0">
                <a:solidFill>
                  <a:srgbClr val="222A35"/>
                </a:solidFill>
              </a:rPr>
              <a:t>c) le amministrazioni aggiudicatrici o gli enti aggiudicatori partecipanti svolgono sul mercato aperto </a:t>
            </a:r>
            <a:r>
              <a:rPr lang="it-IT" sz="2400" b="1" dirty="0">
                <a:solidFill>
                  <a:srgbClr val="222A35"/>
                </a:solidFill>
              </a:rPr>
              <a:t>meno del 20 per cento </a:t>
            </a:r>
            <a:r>
              <a:rPr lang="it-IT" sz="2400" dirty="0">
                <a:solidFill>
                  <a:srgbClr val="222A35"/>
                </a:solidFill>
              </a:rPr>
              <a:t>delle attività interessate dalla cooperazione.</a:t>
            </a:r>
          </a:p>
          <a:p>
            <a:endParaRPr lang="it-IT" dirty="0">
              <a:solidFill>
                <a:srgbClr val="222A35"/>
              </a:solidFill>
            </a:endParaRPr>
          </a:p>
        </p:txBody>
      </p:sp>
    </p:spTree>
    <p:extLst>
      <p:ext uri="{BB962C8B-B14F-4D97-AF65-F5344CB8AC3E}">
        <p14:creationId xmlns:p14="http://schemas.microsoft.com/office/powerpoint/2010/main" val="2611386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428024"/>
            <a:ext cx="9144000" cy="779688"/>
          </a:xfrm>
          <a:prstGeom prst="rect">
            <a:avLst/>
          </a:prstGeom>
        </p:spPr>
        <p:txBody>
          <a:bodyPr>
            <a:normAutofit fontScale="90000"/>
          </a:bodyPr>
          <a:lstStyle/>
          <a:p>
            <a:r>
              <a:rPr lang="it-IT" dirty="0" smtClean="0"/>
              <a:t>I contratti fra amministrazioni pubbliche </a:t>
            </a:r>
            <a:r>
              <a:rPr lang="fr-FR" dirty="0"/>
              <a:t>Art. 5, comma 5 </a:t>
            </a:r>
            <a:br>
              <a:rPr lang="fr-FR" dirty="0"/>
            </a:b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3" name="Rettangolo 2"/>
          <p:cNvSpPr/>
          <p:nvPr/>
        </p:nvSpPr>
        <p:spPr>
          <a:xfrm>
            <a:off x="451838" y="1377633"/>
            <a:ext cx="11430286" cy="5539978"/>
          </a:xfrm>
          <a:prstGeom prst="rect">
            <a:avLst/>
          </a:prstGeom>
        </p:spPr>
        <p:txBody>
          <a:bodyPr wrap="square">
            <a:spAutoFit/>
          </a:bodyPr>
          <a:lstStyle/>
          <a:p>
            <a:r>
              <a:rPr lang="it-IT" sz="2400" dirty="0" smtClean="0">
                <a:solidFill>
                  <a:srgbClr val="222A35"/>
                </a:solidFill>
              </a:rPr>
              <a:t>Differenze con affidamenti in </a:t>
            </a:r>
            <a:r>
              <a:rPr lang="it-IT" sz="2400" dirty="0" err="1" smtClean="0">
                <a:solidFill>
                  <a:srgbClr val="222A35"/>
                </a:solidFill>
              </a:rPr>
              <a:t>house</a:t>
            </a:r>
            <a:r>
              <a:rPr lang="it-IT" sz="2400" dirty="0" smtClean="0">
                <a:solidFill>
                  <a:srgbClr val="222A35"/>
                </a:solidFill>
              </a:rPr>
              <a:t>: cooperazione non istituzionalizzata perché non prevede l’istituzione di un soggetto ulteriore</a:t>
            </a:r>
          </a:p>
          <a:p>
            <a:endParaRPr lang="it-IT" sz="2400" dirty="0">
              <a:solidFill>
                <a:srgbClr val="222A35"/>
              </a:solidFill>
            </a:endParaRPr>
          </a:p>
          <a:p>
            <a:r>
              <a:rPr lang="it-IT" sz="2400" dirty="0" smtClean="0">
                <a:solidFill>
                  <a:srgbClr val="222A35"/>
                </a:solidFill>
              </a:rPr>
              <a:t>Non deriva da tecniche di superamento della personalità giuridica e, quindi, prescinde dai rapporti organizzativi</a:t>
            </a:r>
          </a:p>
          <a:p>
            <a:endParaRPr lang="it-IT" sz="2400" dirty="0">
              <a:solidFill>
                <a:srgbClr val="222A35"/>
              </a:solidFill>
            </a:endParaRPr>
          </a:p>
          <a:p>
            <a:r>
              <a:rPr lang="it-IT" sz="2400" dirty="0" smtClean="0">
                <a:solidFill>
                  <a:srgbClr val="222A35"/>
                </a:solidFill>
              </a:rPr>
              <a:t>Si guarda alla prestazione contrattuale: risponde ad un interesse comune delle amministrazioni aggiudicatrici; reciprocità degli obblighi; non necessariamente impone una ripartizione egualitaria dei compiti</a:t>
            </a:r>
          </a:p>
          <a:p>
            <a:endParaRPr lang="it-IT" sz="2400" dirty="0" smtClean="0">
              <a:solidFill>
                <a:srgbClr val="222A35"/>
              </a:solidFill>
            </a:endParaRPr>
          </a:p>
          <a:p>
            <a:r>
              <a:rPr lang="it-IT" sz="2400" dirty="0">
                <a:solidFill>
                  <a:srgbClr val="222A35"/>
                </a:solidFill>
              </a:rPr>
              <a:t>Trasferimenti f</a:t>
            </a:r>
            <a:r>
              <a:rPr lang="it-IT" sz="2400" dirty="0" smtClean="0">
                <a:solidFill>
                  <a:srgbClr val="222A35"/>
                </a:solidFill>
              </a:rPr>
              <a:t>inanziari: normalmente </a:t>
            </a:r>
            <a:r>
              <a:rPr lang="it-IT" sz="2400" dirty="0">
                <a:solidFill>
                  <a:srgbClr val="222A35"/>
                </a:solidFill>
              </a:rPr>
              <a:t>esclusi, eccetto quelli corrispondenti al rimborso dei costi effettivi dei lavori/servizi/</a:t>
            </a:r>
            <a:r>
              <a:rPr lang="it-IT" sz="2400" dirty="0" smtClean="0">
                <a:solidFill>
                  <a:srgbClr val="222A35"/>
                </a:solidFill>
              </a:rPr>
              <a:t>forniture</a:t>
            </a:r>
            <a:endParaRPr lang="it-IT" sz="2400" dirty="0">
              <a:solidFill>
                <a:srgbClr val="222A35"/>
              </a:solidFill>
            </a:endParaRPr>
          </a:p>
          <a:p>
            <a:endParaRPr lang="it-IT" sz="2400" dirty="0">
              <a:solidFill>
                <a:srgbClr val="222A35"/>
              </a:solidFill>
            </a:endParaRPr>
          </a:p>
          <a:p>
            <a:endParaRPr lang="it-IT" sz="2400" dirty="0">
              <a:solidFill>
                <a:srgbClr val="222A35"/>
              </a:solidFill>
            </a:endParaRPr>
          </a:p>
          <a:p>
            <a:endParaRPr lang="it-IT" dirty="0">
              <a:solidFill>
                <a:srgbClr val="222A35"/>
              </a:solidFill>
            </a:endParaRPr>
          </a:p>
        </p:txBody>
      </p:sp>
    </p:spTree>
    <p:extLst>
      <p:ext uri="{BB962C8B-B14F-4D97-AF65-F5344CB8AC3E}">
        <p14:creationId xmlns:p14="http://schemas.microsoft.com/office/powerpoint/2010/main" val="2858626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fontScale="90000"/>
          </a:bodyPr>
          <a:lstStyle/>
          <a:p>
            <a:r>
              <a:rPr lang="it-IT" dirty="0" smtClean="0"/>
              <a:t>Ambito oggettivo di applicazione del </a:t>
            </a:r>
            <a:r>
              <a:rPr lang="fr-FR" dirty="0"/>
              <a:t/>
            </a:r>
            <a:br>
              <a:rPr lang="fr-FR" dirty="0"/>
            </a:br>
            <a:r>
              <a:rPr lang="fr-FR" dirty="0" err="1" smtClean="0"/>
              <a:t>Codice</a:t>
            </a:r>
            <a:r>
              <a:rPr lang="fr-FR" dirty="0" smtClean="0"/>
              <a:t> dei </a:t>
            </a:r>
            <a:r>
              <a:rPr lang="fr-FR" dirty="0" err="1" smtClean="0"/>
              <a:t>contratti</a:t>
            </a:r>
            <a:r>
              <a:rPr lang="fr-FR" dirty="0" smtClean="0"/>
              <a:t> </a:t>
            </a:r>
            <a:r>
              <a:rPr lang="fr-FR" dirty="0" err="1" smtClean="0"/>
              <a:t>pubblici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7" name="13 CuadroTexto"/>
          <p:cNvSpPr txBox="1">
            <a:spLocks noChangeArrowheads="1"/>
          </p:cNvSpPr>
          <p:nvPr/>
        </p:nvSpPr>
        <p:spPr bwMode="auto">
          <a:xfrm>
            <a:off x="341932" y="1268413"/>
            <a:ext cx="11002871" cy="4221669"/>
          </a:xfrm>
          <a:prstGeom prst="rect">
            <a:avLst/>
          </a:prstGeom>
          <a:noFill/>
          <a:ln w="9525">
            <a:noFill/>
            <a:miter lim="800000"/>
            <a:headEnd/>
            <a:tailEnd/>
          </a:ln>
        </p:spPr>
        <p:txBody>
          <a:bodyPr wrap="square">
            <a:spAutoFit/>
          </a:bodyPr>
          <a:lstStyle/>
          <a:p>
            <a:pPr marL="342900" indent="-342900" algn="ctr">
              <a:lnSpc>
                <a:spcPct val="150000"/>
              </a:lnSpc>
            </a:pPr>
            <a:r>
              <a:rPr lang="it-IT" sz="2000" b="1" dirty="0">
                <a:solidFill>
                  <a:srgbClr val="595959"/>
                </a:solidFill>
                <a:latin typeface="Arial"/>
                <a:cs typeface="Arial"/>
              </a:rPr>
              <a:t>Art. 3, </a:t>
            </a:r>
            <a:r>
              <a:rPr lang="it-IT" sz="2000" b="1" dirty="0" err="1">
                <a:solidFill>
                  <a:srgbClr val="595959"/>
                </a:solidFill>
                <a:latin typeface="Arial"/>
                <a:cs typeface="Arial"/>
              </a:rPr>
              <a:t>lett</a:t>
            </a:r>
            <a:r>
              <a:rPr lang="it-IT" sz="2000" b="1" dirty="0">
                <a:solidFill>
                  <a:srgbClr val="595959"/>
                </a:solidFill>
                <a:latin typeface="Arial"/>
                <a:cs typeface="Arial"/>
              </a:rPr>
              <a:t>. </a:t>
            </a:r>
            <a:r>
              <a:rPr lang="it-IT" sz="2000" b="1" dirty="0" err="1">
                <a:solidFill>
                  <a:srgbClr val="595959"/>
                </a:solidFill>
                <a:latin typeface="Arial"/>
                <a:cs typeface="Arial"/>
              </a:rPr>
              <a:t>dd</a:t>
            </a:r>
            <a:r>
              <a:rPr lang="it-IT" sz="2000" b="1" dirty="0">
                <a:solidFill>
                  <a:srgbClr val="595959"/>
                </a:solidFill>
                <a:latin typeface="Arial"/>
                <a:cs typeface="Arial"/>
              </a:rPr>
              <a:t>) </a:t>
            </a:r>
          </a:p>
          <a:p>
            <a:pPr marL="342900" indent="-342900" algn="just">
              <a:lnSpc>
                <a:spcPct val="150000"/>
              </a:lnSpc>
            </a:pPr>
            <a:r>
              <a:rPr lang="it-IT" sz="2000" dirty="0">
                <a:solidFill>
                  <a:srgbClr val="595959"/>
                </a:solidFill>
                <a:latin typeface="Arial"/>
                <a:cs typeface="Arial"/>
              </a:rPr>
              <a:t>	</a:t>
            </a:r>
            <a:r>
              <a:rPr lang="it-IT" sz="2000" dirty="0" smtClean="0">
                <a:solidFill>
                  <a:srgbClr val="595959"/>
                </a:solidFill>
                <a:latin typeface="Arial"/>
                <a:cs typeface="Arial"/>
              </a:rPr>
              <a:t>I </a:t>
            </a:r>
            <a:r>
              <a:rPr lang="it-IT" sz="2000" dirty="0">
                <a:solidFill>
                  <a:srgbClr val="595959"/>
                </a:solidFill>
                <a:latin typeface="Arial"/>
                <a:cs typeface="Arial"/>
              </a:rPr>
              <a:t>«contratti» o i «contratti pubblici» sono i contratti di </a:t>
            </a:r>
            <a:r>
              <a:rPr lang="it-IT" sz="2000" b="1" dirty="0">
                <a:solidFill>
                  <a:srgbClr val="595959"/>
                </a:solidFill>
                <a:latin typeface="Arial"/>
                <a:cs typeface="Arial"/>
              </a:rPr>
              <a:t>appalto</a:t>
            </a:r>
            <a:r>
              <a:rPr lang="it-IT" sz="2000" dirty="0">
                <a:solidFill>
                  <a:srgbClr val="595959"/>
                </a:solidFill>
                <a:latin typeface="Arial"/>
                <a:cs typeface="Arial"/>
              </a:rPr>
              <a:t> o di </a:t>
            </a:r>
            <a:r>
              <a:rPr lang="it-IT" sz="2000" b="1" dirty="0">
                <a:solidFill>
                  <a:srgbClr val="595959"/>
                </a:solidFill>
                <a:latin typeface="Arial"/>
                <a:cs typeface="Arial"/>
              </a:rPr>
              <a:t>concessione</a:t>
            </a:r>
            <a:r>
              <a:rPr lang="it-IT" sz="2000" dirty="0">
                <a:solidFill>
                  <a:srgbClr val="595959"/>
                </a:solidFill>
                <a:latin typeface="Arial"/>
                <a:cs typeface="Arial"/>
              </a:rPr>
              <a:t> aventi per oggetto l'acquisizione di servizi, o di forniture, ovvero l'esecuzione di opere o lavori, posti in essere dalle stazioni appaltanti. </a:t>
            </a:r>
          </a:p>
          <a:p>
            <a:pPr marL="342900" indent="-342900" algn="just">
              <a:lnSpc>
                <a:spcPct val="150000"/>
              </a:lnSpc>
            </a:pPr>
            <a:endParaRPr lang="it-IT" sz="2000" dirty="0">
              <a:solidFill>
                <a:srgbClr val="595959"/>
              </a:solidFill>
              <a:latin typeface="Arial"/>
              <a:cs typeface="Arial"/>
            </a:endParaRPr>
          </a:p>
          <a:p>
            <a:pPr marL="342900" indent="-342900" algn="just">
              <a:lnSpc>
                <a:spcPct val="150000"/>
              </a:lnSpc>
            </a:pPr>
            <a:r>
              <a:rPr lang="it-IT" sz="2000" dirty="0">
                <a:solidFill>
                  <a:srgbClr val="595959"/>
                </a:solidFill>
                <a:latin typeface="Arial"/>
                <a:cs typeface="Arial"/>
              </a:rPr>
              <a:t>	Art. 3, </a:t>
            </a:r>
            <a:r>
              <a:rPr lang="it-IT" sz="2000" dirty="0" err="1">
                <a:solidFill>
                  <a:srgbClr val="595959"/>
                </a:solidFill>
                <a:latin typeface="Arial"/>
                <a:cs typeface="Arial"/>
              </a:rPr>
              <a:t>lett</a:t>
            </a:r>
            <a:r>
              <a:rPr lang="it-IT" sz="2000" dirty="0">
                <a:solidFill>
                  <a:srgbClr val="595959"/>
                </a:solidFill>
                <a:latin typeface="Arial"/>
                <a:cs typeface="Arial"/>
              </a:rPr>
              <a:t>. ii): appalti pubblici sono «i contratti </a:t>
            </a:r>
            <a:r>
              <a:rPr lang="it-IT" sz="2000" b="1" dirty="0">
                <a:solidFill>
                  <a:srgbClr val="595959"/>
                </a:solidFill>
                <a:latin typeface="Arial"/>
                <a:cs typeface="Arial"/>
              </a:rPr>
              <a:t>a titolo oneroso</a:t>
            </a:r>
            <a:r>
              <a:rPr lang="it-IT" sz="2000" dirty="0">
                <a:solidFill>
                  <a:srgbClr val="595959"/>
                </a:solidFill>
                <a:latin typeface="Arial"/>
                <a:cs typeface="Arial"/>
              </a:rPr>
              <a:t>, stipulati per iscritto tra una o più stazioni appaltanti e uno o più operatori economici, aventi per oggetto l’esecuzione di lavori, la fornitura di prodotti e la prestazione di servizi»</a:t>
            </a:r>
          </a:p>
          <a:p>
            <a:pPr marL="342900" indent="-342900" algn="just">
              <a:lnSpc>
                <a:spcPct val="150000"/>
              </a:lnSpc>
            </a:pPr>
            <a:endParaRPr lang="it-IT" sz="2000" dirty="0">
              <a:solidFill>
                <a:srgbClr val="595959"/>
              </a:solidFill>
              <a:latin typeface="Palatino Linotype" pitchFamily="18" charset="0"/>
            </a:endParaRPr>
          </a:p>
        </p:txBody>
      </p:sp>
    </p:spTree>
    <p:extLst>
      <p:ext uri="{BB962C8B-B14F-4D97-AF65-F5344CB8AC3E}">
        <p14:creationId xmlns:p14="http://schemas.microsoft.com/office/powerpoint/2010/main" val="24906369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fontScale="90000"/>
          </a:bodyPr>
          <a:lstStyle/>
          <a:p>
            <a:r>
              <a:rPr lang="it-IT" dirty="0" smtClean="0"/>
              <a:t>Ambito oggettivo di applicazione del </a:t>
            </a:r>
            <a:r>
              <a:rPr lang="fr-FR" dirty="0"/>
              <a:t/>
            </a:r>
            <a:br>
              <a:rPr lang="fr-FR" dirty="0"/>
            </a:br>
            <a:r>
              <a:rPr lang="fr-FR" dirty="0" err="1" smtClean="0"/>
              <a:t>Codice</a:t>
            </a:r>
            <a:r>
              <a:rPr lang="fr-FR" dirty="0" smtClean="0"/>
              <a:t> dei </a:t>
            </a:r>
            <a:r>
              <a:rPr lang="fr-FR" dirty="0" err="1" smtClean="0"/>
              <a:t>contratti</a:t>
            </a:r>
            <a:r>
              <a:rPr lang="fr-FR" dirty="0" smtClean="0"/>
              <a:t> </a:t>
            </a:r>
            <a:r>
              <a:rPr lang="fr-FR" dirty="0" err="1" smtClean="0"/>
              <a:t>pubblici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9" name="13 CuadroTexto"/>
          <p:cNvSpPr txBox="1">
            <a:spLocks noChangeArrowheads="1"/>
          </p:cNvSpPr>
          <p:nvPr/>
        </p:nvSpPr>
        <p:spPr bwMode="auto">
          <a:xfrm>
            <a:off x="1" y="708019"/>
            <a:ext cx="12028666" cy="5101396"/>
          </a:xfrm>
          <a:prstGeom prst="rect">
            <a:avLst/>
          </a:prstGeom>
          <a:noFill/>
          <a:ln w="9525">
            <a:noFill/>
            <a:miter lim="800000"/>
            <a:headEnd/>
            <a:tailEnd/>
          </a:ln>
        </p:spPr>
        <p:txBody>
          <a:bodyPr wrap="square">
            <a:spAutoFit/>
          </a:bodyPr>
          <a:lstStyle/>
          <a:p>
            <a:pPr marL="342900" indent="-342900" algn="ctr"/>
            <a:endParaRPr lang="it-IT" dirty="0">
              <a:solidFill>
                <a:srgbClr val="222A35"/>
              </a:solidFill>
              <a:latin typeface="Arial"/>
              <a:cs typeface="Arial"/>
            </a:endParaRPr>
          </a:p>
          <a:p>
            <a:pPr marL="342900" indent="-342900" algn="ctr"/>
            <a:endParaRPr lang="it-IT" dirty="0">
              <a:solidFill>
                <a:srgbClr val="222A35"/>
              </a:solidFill>
              <a:latin typeface="Arial"/>
              <a:cs typeface="Arial"/>
            </a:endParaRPr>
          </a:p>
          <a:p>
            <a:pPr marL="342900" indent="-342900" algn="just"/>
            <a:r>
              <a:rPr lang="it-IT" sz="2400" b="1" dirty="0">
                <a:solidFill>
                  <a:srgbClr val="222A35"/>
                </a:solidFill>
                <a:latin typeface="Arial"/>
                <a:cs typeface="Arial"/>
              </a:rPr>
              <a:t>Sotto il profilo oggettivo</a:t>
            </a:r>
            <a:r>
              <a:rPr lang="it-IT" sz="2400" dirty="0">
                <a:solidFill>
                  <a:srgbClr val="222A35"/>
                </a:solidFill>
                <a:latin typeface="Arial"/>
                <a:cs typeface="Arial"/>
              </a:rPr>
              <a:t>: è un contratto a </a:t>
            </a:r>
            <a:r>
              <a:rPr lang="it-IT" sz="2400" u="sng" dirty="0">
                <a:solidFill>
                  <a:srgbClr val="222A35"/>
                </a:solidFill>
                <a:latin typeface="Arial"/>
                <a:cs typeface="Arial"/>
              </a:rPr>
              <a:t>prestazioni corrispettive</a:t>
            </a:r>
            <a:r>
              <a:rPr lang="it-IT" sz="2400" dirty="0">
                <a:solidFill>
                  <a:srgbClr val="222A35"/>
                </a:solidFill>
                <a:latin typeface="Arial"/>
                <a:cs typeface="Arial"/>
              </a:rPr>
              <a:t> a </a:t>
            </a:r>
            <a:r>
              <a:rPr lang="it-IT" sz="2400" u="sng" dirty="0">
                <a:solidFill>
                  <a:srgbClr val="222A35"/>
                </a:solidFill>
                <a:latin typeface="Arial"/>
                <a:cs typeface="Arial"/>
              </a:rPr>
              <a:t>titolo oneroso </a:t>
            </a:r>
            <a:r>
              <a:rPr lang="it-IT" sz="2400" dirty="0">
                <a:solidFill>
                  <a:srgbClr val="222A35"/>
                </a:solidFill>
                <a:latin typeface="Arial"/>
                <a:cs typeface="Arial"/>
              </a:rPr>
              <a:t>concluso </a:t>
            </a:r>
            <a:r>
              <a:rPr lang="it-IT" sz="2400" u="sng" dirty="0">
                <a:solidFill>
                  <a:srgbClr val="222A35"/>
                </a:solidFill>
                <a:latin typeface="Arial"/>
                <a:cs typeface="Arial"/>
              </a:rPr>
              <a:t>in forma scritta</a:t>
            </a:r>
            <a:r>
              <a:rPr lang="it-IT" sz="2400" dirty="0">
                <a:solidFill>
                  <a:srgbClr val="222A35"/>
                </a:solidFill>
                <a:latin typeface="Arial"/>
                <a:cs typeface="Arial"/>
              </a:rPr>
              <a:t> avente a oggetto una prestazione relativa a lavori, servizi o forniture. Dalle caratteristiche del destinatario della prestazione si ricava una qualche rilevanza pubblicistica della prestazione che, in ultima analisi, è finalizzata alla tutela di un interesse pubblico.</a:t>
            </a:r>
          </a:p>
          <a:p>
            <a:pPr marL="342900" indent="-342900" algn="just"/>
            <a:endParaRPr lang="it-IT" sz="2400" dirty="0">
              <a:solidFill>
                <a:srgbClr val="222A35"/>
              </a:solidFill>
              <a:latin typeface="Arial"/>
              <a:cs typeface="Arial"/>
            </a:endParaRPr>
          </a:p>
          <a:p>
            <a:pPr marL="342900" indent="-342900" algn="just"/>
            <a:endParaRPr lang="it-IT" sz="2400" dirty="0">
              <a:solidFill>
                <a:srgbClr val="222A35"/>
              </a:solidFill>
              <a:latin typeface="Arial"/>
              <a:cs typeface="Arial"/>
            </a:endParaRPr>
          </a:p>
          <a:p>
            <a:pPr marL="342900" indent="-342900" algn="just"/>
            <a:r>
              <a:rPr lang="it-IT" sz="2400" b="1" dirty="0">
                <a:solidFill>
                  <a:srgbClr val="222A35"/>
                </a:solidFill>
                <a:latin typeface="Arial"/>
                <a:cs typeface="Arial"/>
              </a:rPr>
              <a:t>Sotto il profilo soggettivo</a:t>
            </a:r>
            <a:r>
              <a:rPr lang="it-IT" sz="2400" dirty="0">
                <a:solidFill>
                  <a:srgbClr val="222A35"/>
                </a:solidFill>
                <a:latin typeface="Arial"/>
                <a:cs typeface="Arial"/>
              </a:rPr>
              <a:t>, </a:t>
            </a:r>
            <a:r>
              <a:rPr lang="it-IT" sz="2400" u="sng" dirty="0">
                <a:solidFill>
                  <a:srgbClr val="222A35"/>
                </a:solidFill>
                <a:latin typeface="Arial"/>
                <a:cs typeface="Arial"/>
              </a:rPr>
              <a:t>le parti</a:t>
            </a:r>
            <a:r>
              <a:rPr lang="it-IT" sz="2400" dirty="0">
                <a:solidFill>
                  <a:srgbClr val="222A35"/>
                </a:solidFill>
                <a:latin typeface="Arial"/>
                <a:cs typeface="Arial"/>
              </a:rPr>
              <a:t> di un contratto pubblico sono, da un lato, la stazione appaltante che è un soggetto in vario modo collegato con i pubblici poteri, dall’altro, un operatore economico di natura </a:t>
            </a:r>
            <a:r>
              <a:rPr lang="it-IT" sz="2400" u="sng" dirty="0">
                <a:solidFill>
                  <a:srgbClr val="222A35"/>
                </a:solidFill>
                <a:latin typeface="Arial"/>
                <a:cs typeface="Arial"/>
              </a:rPr>
              <a:t>tendenzialmente</a:t>
            </a:r>
            <a:r>
              <a:rPr lang="it-IT" sz="2400" dirty="0">
                <a:solidFill>
                  <a:srgbClr val="222A35"/>
                </a:solidFill>
                <a:latin typeface="Arial"/>
                <a:cs typeface="Arial"/>
              </a:rPr>
              <a:t> </a:t>
            </a:r>
            <a:r>
              <a:rPr lang="it-IT" sz="2400" dirty="0" smtClean="0">
                <a:solidFill>
                  <a:srgbClr val="222A35"/>
                </a:solidFill>
                <a:latin typeface="Arial"/>
                <a:cs typeface="Arial"/>
              </a:rPr>
              <a:t>privata (ma non necessariamente) </a:t>
            </a:r>
            <a:r>
              <a:rPr lang="it-IT" sz="2400" dirty="0">
                <a:solidFill>
                  <a:srgbClr val="222A35"/>
                </a:solidFill>
                <a:latin typeface="Arial"/>
                <a:cs typeface="Arial"/>
              </a:rPr>
              <a:t>e organizzato in forma imprenditoriale.</a:t>
            </a:r>
          </a:p>
          <a:p>
            <a:pPr marL="342900" indent="-342900" algn="ctr">
              <a:lnSpc>
                <a:spcPct val="150000"/>
              </a:lnSpc>
            </a:pPr>
            <a:endParaRPr lang="it-IT" dirty="0">
              <a:latin typeface="Palatino Linotype" pitchFamily="18" charset="0"/>
            </a:endParaRPr>
          </a:p>
        </p:txBody>
      </p:sp>
    </p:spTree>
    <p:extLst>
      <p:ext uri="{BB962C8B-B14F-4D97-AF65-F5344CB8AC3E}">
        <p14:creationId xmlns:p14="http://schemas.microsoft.com/office/powerpoint/2010/main" val="1612635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fontScale="90000"/>
          </a:bodyPr>
          <a:lstStyle/>
          <a:p>
            <a:r>
              <a:rPr lang="it-IT" dirty="0" smtClean="0"/>
              <a:t>Ambito oggettivo di applicazione del </a:t>
            </a:r>
            <a:r>
              <a:rPr lang="fr-FR" dirty="0"/>
              <a:t/>
            </a:r>
            <a:br>
              <a:rPr lang="fr-FR" dirty="0"/>
            </a:br>
            <a:r>
              <a:rPr lang="fr-FR" dirty="0" err="1" smtClean="0"/>
              <a:t>Codice</a:t>
            </a:r>
            <a:r>
              <a:rPr lang="fr-FR" dirty="0" smtClean="0"/>
              <a:t> dei </a:t>
            </a:r>
            <a:r>
              <a:rPr lang="fr-FR" dirty="0" err="1" smtClean="0"/>
              <a:t>contratti</a:t>
            </a:r>
            <a:r>
              <a:rPr lang="fr-FR" dirty="0" smtClean="0"/>
              <a:t> </a:t>
            </a:r>
            <a:r>
              <a:rPr lang="fr-FR" dirty="0" err="1" smtClean="0"/>
              <a:t>pubblici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9" name="13 CuadroTexto"/>
          <p:cNvSpPr txBox="1">
            <a:spLocks noChangeArrowheads="1"/>
          </p:cNvSpPr>
          <p:nvPr/>
        </p:nvSpPr>
        <p:spPr bwMode="auto">
          <a:xfrm>
            <a:off x="0" y="1697109"/>
            <a:ext cx="12028666" cy="3254737"/>
          </a:xfrm>
          <a:prstGeom prst="rect">
            <a:avLst/>
          </a:prstGeom>
          <a:noFill/>
          <a:ln w="9525">
            <a:noFill/>
            <a:miter lim="800000"/>
            <a:headEnd/>
            <a:tailEnd/>
          </a:ln>
        </p:spPr>
        <p:txBody>
          <a:bodyPr wrap="square">
            <a:spAutoFit/>
          </a:bodyPr>
          <a:lstStyle/>
          <a:p>
            <a:pPr marL="342900" indent="-342900" algn="ctr"/>
            <a:endParaRPr lang="it-IT" dirty="0">
              <a:solidFill>
                <a:srgbClr val="222A35"/>
              </a:solidFill>
              <a:latin typeface="Arial"/>
              <a:cs typeface="Arial"/>
            </a:endParaRPr>
          </a:p>
          <a:p>
            <a:pPr marL="342900" indent="-342900" algn="ctr"/>
            <a:endParaRPr lang="it-IT" dirty="0">
              <a:solidFill>
                <a:srgbClr val="222A35"/>
              </a:solidFill>
              <a:latin typeface="Arial"/>
              <a:cs typeface="Arial"/>
            </a:endParaRPr>
          </a:p>
          <a:p>
            <a:pPr marL="342900" indent="-342900" algn="just"/>
            <a:r>
              <a:rPr lang="it-IT" sz="2400" dirty="0" smtClean="0">
                <a:solidFill>
                  <a:srgbClr val="222A35"/>
                </a:solidFill>
                <a:latin typeface="Arial"/>
                <a:cs typeface="Arial"/>
              </a:rPr>
              <a:t>	In </a:t>
            </a:r>
            <a:r>
              <a:rPr lang="it-IT" sz="2400" dirty="0">
                <a:solidFill>
                  <a:srgbClr val="222A35"/>
                </a:solidFill>
                <a:latin typeface="Arial"/>
                <a:cs typeface="Arial"/>
              </a:rPr>
              <a:t>via di principio e salvo puntuali disposizioni sono esclusi dall’orbita del codice i </a:t>
            </a:r>
            <a:r>
              <a:rPr lang="it-IT" sz="2400" b="1" dirty="0">
                <a:solidFill>
                  <a:srgbClr val="222A35"/>
                </a:solidFill>
                <a:latin typeface="Arial"/>
                <a:cs typeface="Arial"/>
              </a:rPr>
              <a:t>contratti pubblici attivi </a:t>
            </a:r>
            <a:r>
              <a:rPr lang="it-IT" sz="2400" dirty="0">
                <a:solidFill>
                  <a:srgbClr val="222A35"/>
                </a:solidFill>
                <a:latin typeface="Arial"/>
                <a:cs typeface="Arial"/>
              </a:rPr>
              <a:t>(comportano un vantaggio e non un esborso per la p.a.) e i </a:t>
            </a:r>
            <a:r>
              <a:rPr lang="it-IT" sz="2400" b="1" dirty="0">
                <a:solidFill>
                  <a:srgbClr val="222A35"/>
                </a:solidFill>
                <a:latin typeface="Arial"/>
                <a:cs typeface="Arial"/>
              </a:rPr>
              <a:t>contratti pubblici associativi </a:t>
            </a:r>
            <a:r>
              <a:rPr lang="it-IT" sz="2400" dirty="0">
                <a:solidFill>
                  <a:srgbClr val="222A35"/>
                </a:solidFill>
                <a:latin typeface="Arial"/>
                <a:cs typeface="Arial"/>
              </a:rPr>
              <a:t>(tutte le parti del contratto sono concordi al fine di realizzare un interesse comune, es. contratto di società), che si contrappongono ai contratti di scambio ove ciascuna delle parti vuole massimizzare la propria utilità ritraibile dalla pattuizione ( es. compravendita).</a:t>
            </a:r>
          </a:p>
          <a:p>
            <a:pPr marL="342900" indent="-342900" algn="ctr">
              <a:lnSpc>
                <a:spcPct val="150000"/>
              </a:lnSpc>
            </a:pPr>
            <a:endParaRPr lang="it-IT" dirty="0">
              <a:latin typeface="Palatino Linotype" pitchFamily="18" charset="0"/>
            </a:endParaRPr>
          </a:p>
        </p:txBody>
      </p:sp>
    </p:spTree>
    <p:extLst>
      <p:ext uri="{BB962C8B-B14F-4D97-AF65-F5344CB8AC3E}">
        <p14:creationId xmlns:p14="http://schemas.microsoft.com/office/powerpoint/2010/main" val="782495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fontScale="90000"/>
          </a:bodyPr>
          <a:lstStyle/>
          <a:p>
            <a:r>
              <a:rPr lang="it-IT" dirty="0" smtClean="0"/>
              <a:t>Ambito oggettivo di applicazione del </a:t>
            </a:r>
            <a:r>
              <a:rPr lang="fr-FR" dirty="0"/>
              <a:t/>
            </a:r>
            <a:br>
              <a:rPr lang="fr-FR" dirty="0"/>
            </a:br>
            <a:r>
              <a:rPr lang="fr-FR" dirty="0" err="1" smtClean="0"/>
              <a:t>Codice</a:t>
            </a:r>
            <a:r>
              <a:rPr lang="fr-FR" dirty="0" smtClean="0"/>
              <a:t> dei </a:t>
            </a:r>
            <a:r>
              <a:rPr lang="fr-FR" dirty="0" err="1" smtClean="0"/>
              <a:t>contratti</a:t>
            </a:r>
            <a:r>
              <a:rPr lang="fr-FR" dirty="0" smtClean="0"/>
              <a:t> </a:t>
            </a:r>
            <a:r>
              <a:rPr lang="fr-FR" dirty="0" err="1" smtClean="0"/>
              <a:t>pubblici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0" y="1570779"/>
            <a:ext cx="12065301" cy="4524316"/>
          </a:xfrm>
          <a:prstGeom prst="rect">
            <a:avLst/>
          </a:prstGeom>
        </p:spPr>
        <p:txBody>
          <a:bodyPr wrap="square">
            <a:spAutoFit/>
          </a:bodyPr>
          <a:lstStyle/>
          <a:p>
            <a:r>
              <a:rPr lang="it-IT" b="1" i="1" dirty="0" smtClean="0">
                <a:solidFill>
                  <a:srgbClr val="222A35"/>
                </a:solidFill>
              </a:rPr>
              <a:t>Art. 4  - Principi relativi all’affidamento dei contratti </a:t>
            </a:r>
            <a:r>
              <a:rPr lang="it-IT" b="1" i="1" dirty="0" err="1" smtClean="0">
                <a:solidFill>
                  <a:srgbClr val="222A35"/>
                </a:solidFill>
              </a:rPr>
              <a:t>eclusi</a:t>
            </a:r>
            <a:endParaRPr lang="it-IT" b="1" i="1" dirty="0">
              <a:solidFill>
                <a:srgbClr val="222A35"/>
              </a:solidFill>
            </a:endParaRPr>
          </a:p>
          <a:p>
            <a:r>
              <a:rPr lang="it-IT" dirty="0" smtClean="0">
                <a:solidFill>
                  <a:srgbClr val="222A35"/>
                </a:solidFill>
              </a:rPr>
              <a:t>L'affidamento </a:t>
            </a:r>
            <a:r>
              <a:rPr lang="it-IT" dirty="0">
                <a:solidFill>
                  <a:srgbClr val="222A35"/>
                </a:solidFill>
              </a:rPr>
              <a:t>dei contratti pubblici aventi ad oggetto lavori, servizi e forniture, dei </a:t>
            </a:r>
            <a:r>
              <a:rPr lang="it-IT" b="1" dirty="0" smtClean="0">
                <a:solidFill>
                  <a:srgbClr val="222A35"/>
                </a:solidFill>
              </a:rPr>
              <a:t>contratti attivi</a:t>
            </a:r>
            <a:r>
              <a:rPr lang="it-IT" dirty="0" smtClean="0">
                <a:solidFill>
                  <a:srgbClr val="222A35"/>
                </a:solidFill>
              </a:rPr>
              <a:t>, </a:t>
            </a:r>
            <a:r>
              <a:rPr lang="it-IT" dirty="0">
                <a:solidFill>
                  <a:srgbClr val="222A35"/>
                </a:solidFill>
              </a:rPr>
              <a:t>esclusi, in tutto o in parte, dall'ambito di applicazione oggettiva del presente codice, avviene nel rispetto dei principi di </a:t>
            </a:r>
            <a:r>
              <a:rPr lang="it-IT" b="1" dirty="0">
                <a:solidFill>
                  <a:srgbClr val="222A35"/>
                </a:solidFill>
              </a:rPr>
              <a:t>economicità, efficacia, imparzialità, parità di trattamento, trasparenza, proporzionalità, pubblicità, tutela dell'ambiente ed efficienza energetica</a:t>
            </a:r>
            <a:r>
              <a:rPr lang="it-IT" b="1" dirty="0" smtClean="0">
                <a:solidFill>
                  <a:srgbClr val="222A35"/>
                </a:solidFill>
              </a:rPr>
              <a:t>.</a:t>
            </a:r>
          </a:p>
          <a:p>
            <a:pPr marL="342900" indent="-342900">
              <a:buAutoNum type="arabicPeriod"/>
            </a:pPr>
            <a:endParaRPr lang="it-IT" b="1" dirty="0">
              <a:solidFill>
                <a:srgbClr val="222A35"/>
              </a:solidFill>
            </a:endParaRPr>
          </a:p>
          <a:p>
            <a:endParaRPr lang="it-IT" b="1" dirty="0">
              <a:solidFill>
                <a:srgbClr val="222A35"/>
              </a:solidFill>
            </a:endParaRPr>
          </a:p>
          <a:p>
            <a:r>
              <a:rPr lang="it-IT" dirty="0">
                <a:solidFill>
                  <a:srgbClr val="222A35"/>
                </a:solidFill>
              </a:rPr>
              <a:t>L’obbligo della gara viene in rilievo ogniqualvolta la p.a. conferisca ad un soggetto operante nel mercato un’opportunità di guadagno e quindi la possibilità di una iniziativa economica che possa determinare un vantaggio competitivo (</a:t>
            </a:r>
            <a:r>
              <a:rPr lang="it-IT" dirty="0" err="1">
                <a:solidFill>
                  <a:srgbClr val="222A35"/>
                </a:solidFill>
              </a:rPr>
              <a:t>Cons</a:t>
            </a:r>
            <a:r>
              <a:rPr lang="it-IT" dirty="0">
                <a:solidFill>
                  <a:srgbClr val="222A35"/>
                </a:solidFill>
              </a:rPr>
              <a:t>. Stato 30/2007)</a:t>
            </a:r>
          </a:p>
          <a:p>
            <a:r>
              <a:rPr lang="it-IT" dirty="0">
                <a:solidFill>
                  <a:srgbClr val="222A35"/>
                </a:solidFill>
              </a:rPr>
              <a:t>Sono pertanto sottoposti a gara non solo i contratti onerosi (con corrispettivo) ma anche i contratti </a:t>
            </a:r>
            <a:r>
              <a:rPr lang="it-IT" b="1" dirty="0">
                <a:solidFill>
                  <a:srgbClr val="222A35"/>
                </a:solidFill>
              </a:rPr>
              <a:t>gratuiti</a:t>
            </a:r>
            <a:r>
              <a:rPr lang="it-IT" dirty="0">
                <a:solidFill>
                  <a:srgbClr val="222A35"/>
                </a:solidFill>
              </a:rPr>
              <a:t> (e persino quelli </a:t>
            </a:r>
            <a:r>
              <a:rPr lang="it-IT" b="1" dirty="0">
                <a:solidFill>
                  <a:srgbClr val="222A35"/>
                </a:solidFill>
              </a:rPr>
              <a:t>attivi</a:t>
            </a:r>
            <a:r>
              <a:rPr lang="it-IT" dirty="0">
                <a:solidFill>
                  <a:srgbClr val="222A35"/>
                </a:solidFill>
              </a:rPr>
              <a:t>, che comportano cioè una entrata per la p.a.), in tutti quei casi in cui le imprese, in vista di una utilità economica indiretta (pubblicità, notorietà) accettano di realizzare lavori, servizi, forniture senza alcun onere economico a carico della p.a. (es. ristrutturazione del </a:t>
            </a:r>
            <a:r>
              <a:rPr lang="it-IT" dirty="0" err="1">
                <a:solidFill>
                  <a:srgbClr val="222A35"/>
                </a:solidFill>
              </a:rPr>
              <a:t>colosseo</a:t>
            </a:r>
            <a:r>
              <a:rPr lang="it-IT" dirty="0">
                <a:solidFill>
                  <a:srgbClr val="222A35"/>
                </a:solidFill>
              </a:rPr>
              <a:t>): in questo caso </a:t>
            </a:r>
            <a:r>
              <a:rPr lang="it-IT" b="1" dirty="0">
                <a:solidFill>
                  <a:srgbClr val="222A35"/>
                </a:solidFill>
              </a:rPr>
              <a:t>l’utilità è insita nel fatto stesso di poter eseguire la prestazione contrattuale</a:t>
            </a:r>
          </a:p>
          <a:p>
            <a:pPr marL="342900" indent="-342900">
              <a:buAutoNum type="arabicPeriod"/>
            </a:pPr>
            <a:endParaRPr lang="it-IT" b="1" dirty="0">
              <a:solidFill>
                <a:srgbClr val="222A35"/>
              </a:solidFill>
            </a:endParaRPr>
          </a:p>
        </p:txBody>
      </p:sp>
    </p:spTree>
    <p:extLst>
      <p:ext uri="{BB962C8B-B14F-4D97-AF65-F5344CB8AC3E}">
        <p14:creationId xmlns:p14="http://schemas.microsoft.com/office/powerpoint/2010/main" val="120048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fontScale="90000"/>
          </a:bodyPr>
          <a:lstStyle/>
          <a:p>
            <a:r>
              <a:rPr lang="it-IT" dirty="0" smtClean="0"/>
              <a:t>Ambito oggettivo di applicazione del </a:t>
            </a:r>
            <a:r>
              <a:rPr lang="fr-FR" dirty="0"/>
              <a:t/>
            </a:r>
            <a:br>
              <a:rPr lang="fr-FR" dirty="0"/>
            </a:br>
            <a:r>
              <a:rPr lang="fr-FR" dirty="0" err="1" smtClean="0"/>
              <a:t>Codice</a:t>
            </a:r>
            <a:r>
              <a:rPr lang="fr-FR" dirty="0" smtClean="0"/>
              <a:t> dei </a:t>
            </a:r>
            <a:r>
              <a:rPr lang="fr-FR" dirty="0" err="1" smtClean="0"/>
              <a:t>contratti</a:t>
            </a:r>
            <a:r>
              <a:rPr lang="fr-FR" dirty="0" smtClean="0"/>
              <a:t> </a:t>
            </a:r>
            <a:r>
              <a:rPr lang="fr-FR" dirty="0" err="1" smtClean="0"/>
              <a:t>pubblici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0" y="1570779"/>
            <a:ext cx="12065301" cy="4801315"/>
          </a:xfrm>
          <a:prstGeom prst="rect">
            <a:avLst/>
          </a:prstGeom>
        </p:spPr>
        <p:txBody>
          <a:bodyPr wrap="square">
            <a:spAutoFit/>
          </a:bodyPr>
          <a:lstStyle/>
          <a:p>
            <a:r>
              <a:rPr lang="it-IT" b="1" i="1" dirty="0" smtClean="0">
                <a:solidFill>
                  <a:srgbClr val="222A35"/>
                </a:solidFill>
              </a:rPr>
              <a:t>Contratti associativi</a:t>
            </a:r>
          </a:p>
          <a:p>
            <a:endParaRPr lang="it-IT" b="1" i="1" dirty="0">
              <a:solidFill>
                <a:srgbClr val="222A35"/>
              </a:solidFill>
            </a:endParaRPr>
          </a:p>
          <a:p>
            <a:endParaRPr lang="it-IT" b="1" i="1" dirty="0" smtClean="0">
              <a:solidFill>
                <a:srgbClr val="222A35"/>
              </a:solidFill>
            </a:endParaRPr>
          </a:p>
          <a:p>
            <a:r>
              <a:rPr lang="it-IT" b="1" dirty="0" smtClean="0">
                <a:solidFill>
                  <a:srgbClr val="222A35"/>
                </a:solidFill>
              </a:rPr>
              <a:t>Art. 5, comma 9: </a:t>
            </a:r>
            <a:r>
              <a:rPr lang="it-IT" dirty="0">
                <a:solidFill>
                  <a:srgbClr val="222A35"/>
                </a:solidFill>
              </a:rPr>
              <a:t>Nei casi in cui le norme vigenti consentono la costituzione di </a:t>
            </a:r>
            <a:r>
              <a:rPr lang="it-IT" b="1" dirty="0">
                <a:solidFill>
                  <a:srgbClr val="222A35"/>
                </a:solidFill>
              </a:rPr>
              <a:t>società miste </a:t>
            </a:r>
            <a:r>
              <a:rPr lang="it-IT" dirty="0">
                <a:solidFill>
                  <a:srgbClr val="222A35"/>
                </a:solidFill>
              </a:rPr>
              <a:t>per la realizzazione e gestione di un'opera pubblica o per l'organizzazione e la gestione di un servizio di interesse generale, la scelta del socio privato avviene con procedure di evidenza pubblica</a:t>
            </a:r>
            <a:r>
              <a:rPr lang="it-IT" dirty="0" smtClean="0">
                <a:solidFill>
                  <a:srgbClr val="222A35"/>
                </a:solidFill>
              </a:rPr>
              <a:t>.</a:t>
            </a:r>
          </a:p>
          <a:p>
            <a:endParaRPr lang="it-IT" dirty="0">
              <a:solidFill>
                <a:srgbClr val="222A35"/>
              </a:solidFill>
            </a:endParaRPr>
          </a:p>
          <a:p>
            <a:endParaRPr lang="it-IT" dirty="0" smtClean="0">
              <a:solidFill>
                <a:srgbClr val="222A35"/>
              </a:solidFill>
            </a:endParaRPr>
          </a:p>
          <a:p>
            <a:r>
              <a:rPr lang="it-IT" dirty="0" smtClean="0">
                <a:solidFill>
                  <a:srgbClr val="222A35"/>
                </a:solidFill>
              </a:rPr>
              <a:t>Disciplina da integrare con le disposizioni del d.lgs. N. 175/2016 – T.U. in materia di società a partecipazione pubblica art. 17: </a:t>
            </a:r>
          </a:p>
          <a:p>
            <a:pPr marL="285750" indent="-285750">
              <a:buFontTx/>
              <a:buChar char="-"/>
            </a:pPr>
            <a:r>
              <a:rPr lang="it-IT" dirty="0" smtClean="0">
                <a:solidFill>
                  <a:srgbClr val="222A35"/>
                </a:solidFill>
              </a:rPr>
              <a:t>la </a:t>
            </a:r>
            <a:r>
              <a:rPr lang="it-IT" dirty="0">
                <a:solidFill>
                  <a:srgbClr val="222A35"/>
                </a:solidFill>
              </a:rPr>
              <a:t>quota di partecipazione del soggetto privato non può essere inferiore al trenta per cento </a:t>
            </a:r>
            <a:endParaRPr lang="it-IT" dirty="0">
              <a:solidFill>
                <a:srgbClr val="222A35"/>
              </a:solidFill>
            </a:endParaRPr>
          </a:p>
          <a:p>
            <a:pPr marL="285750" indent="-285750">
              <a:buFontTx/>
              <a:buChar char="-"/>
            </a:pPr>
            <a:r>
              <a:rPr lang="it-IT" dirty="0" smtClean="0">
                <a:solidFill>
                  <a:srgbClr val="222A35"/>
                </a:solidFill>
              </a:rPr>
              <a:t>la </a:t>
            </a:r>
            <a:r>
              <a:rPr lang="it-IT" dirty="0">
                <a:solidFill>
                  <a:srgbClr val="222A35"/>
                </a:solidFill>
              </a:rPr>
              <a:t>selezione del </a:t>
            </a:r>
            <a:r>
              <a:rPr lang="it-IT" dirty="0" smtClean="0">
                <a:solidFill>
                  <a:srgbClr val="222A35"/>
                </a:solidFill>
              </a:rPr>
              <a:t>socio privato si </a:t>
            </a:r>
            <a:r>
              <a:rPr lang="it-IT" dirty="0">
                <a:solidFill>
                  <a:srgbClr val="222A35"/>
                </a:solidFill>
              </a:rPr>
              <a:t>svolge con procedure di evidenza pubblica </a:t>
            </a:r>
            <a:endParaRPr lang="it-IT" dirty="0" smtClean="0">
              <a:solidFill>
                <a:srgbClr val="222A35"/>
              </a:solidFill>
            </a:endParaRPr>
          </a:p>
          <a:p>
            <a:pPr marL="285750" indent="-285750">
              <a:buFontTx/>
              <a:buChar char="-"/>
            </a:pPr>
            <a:r>
              <a:rPr lang="it-IT" dirty="0" smtClean="0">
                <a:solidFill>
                  <a:srgbClr val="222A35"/>
                </a:solidFill>
              </a:rPr>
              <a:t>ha </a:t>
            </a:r>
            <a:r>
              <a:rPr lang="it-IT" dirty="0">
                <a:solidFill>
                  <a:srgbClr val="222A35"/>
                </a:solidFill>
              </a:rPr>
              <a:t>a oggetto, al contempo, la sottoscrizione o l'acquisto della partecipazione societaria da parte del socio privato e l'affidamento del contratto di appalto o di concessione </a:t>
            </a:r>
            <a:r>
              <a:rPr lang="it-IT" b="1" dirty="0">
                <a:solidFill>
                  <a:srgbClr val="222A35"/>
                </a:solidFill>
              </a:rPr>
              <a:t>oggetto esclusivo</a:t>
            </a:r>
            <a:r>
              <a:rPr lang="it-IT" dirty="0">
                <a:solidFill>
                  <a:srgbClr val="222A35"/>
                </a:solidFill>
              </a:rPr>
              <a:t> dell'attività della società mista.</a:t>
            </a:r>
          </a:p>
          <a:p>
            <a:endParaRPr lang="it-IT" dirty="0">
              <a:solidFill>
                <a:srgbClr val="222A35"/>
              </a:solidFill>
            </a:endParaRPr>
          </a:p>
          <a:p>
            <a:endParaRPr lang="it-IT" b="1" dirty="0">
              <a:solidFill>
                <a:srgbClr val="222A35"/>
              </a:solidFill>
            </a:endParaRPr>
          </a:p>
          <a:p>
            <a:pPr marL="342900" indent="-342900">
              <a:buAutoNum type="arabicPeriod"/>
            </a:pPr>
            <a:endParaRPr lang="it-IT" b="1" dirty="0">
              <a:solidFill>
                <a:srgbClr val="222A35"/>
              </a:solidFill>
            </a:endParaRPr>
          </a:p>
        </p:txBody>
      </p:sp>
    </p:spTree>
    <p:extLst>
      <p:ext uri="{BB962C8B-B14F-4D97-AF65-F5344CB8AC3E}">
        <p14:creationId xmlns:p14="http://schemas.microsoft.com/office/powerpoint/2010/main" val="3557521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fontScale="90000"/>
          </a:bodyPr>
          <a:lstStyle/>
          <a:p>
            <a:pPr algn="ctr"/>
            <a:r>
              <a:rPr lang="it-IT" dirty="0" smtClean="0"/>
              <a:t>Distinzione nell’ambito della nozione di contratti pubblici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7" name="13 CuadroTexto"/>
          <p:cNvSpPr txBox="1">
            <a:spLocks noChangeArrowheads="1"/>
          </p:cNvSpPr>
          <p:nvPr/>
        </p:nvSpPr>
        <p:spPr bwMode="auto">
          <a:xfrm>
            <a:off x="1152423" y="2467953"/>
            <a:ext cx="2736850" cy="2522538"/>
          </a:xfrm>
          <a:prstGeom prst="rect">
            <a:avLst/>
          </a:prstGeom>
          <a:noFill/>
          <a:ln w="9525">
            <a:noFill/>
            <a:miter lim="800000"/>
            <a:headEnd/>
            <a:tailEnd/>
          </a:ln>
        </p:spPr>
        <p:txBody>
          <a:bodyPr>
            <a:spAutoFit/>
          </a:bodyPr>
          <a:lstStyle/>
          <a:p>
            <a:pPr marL="342900" indent="-342900" algn="ctr">
              <a:lnSpc>
                <a:spcPct val="150000"/>
              </a:lnSpc>
            </a:pPr>
            <a:r>
              <a:rPr lang="it-IT" b="1" dirty="0">
                <a:solidFill>
                  <a:srgbClr val="222A35"/>
                </a:solidFill>
                <a:latin typeface="Arial"/>
                <a:cs typeface="Arial"/>
              </a:rPr>
              <a:t>Oggetto </a:t>
            </a:r>
          </a:p>
          <a:p>
            <a:pPr marL="342900" indent="-342900" algn="ctr">
              <a:lnSpc>
                <a:spcPct val="150000"/>
              </a:lnSpc>
            </a:pPr>
            <a:r>
              <a:rPr lang="it-IT" b="1" dirty="0">
                <a:solidFill>
                  <a:srgbClr val="222A35"/>
                </a:solidFill>
                <a:latin typeface="Arial"/>
                <a:cs typeface="Arial"/>
              </a:rPr>
              <a:t>della prestazione</a:t>
            </a:r>
          </a:p>
          <a:p>
            <a:pPr marL="342900" indent="-342900" algn="just">
              <a:lnSpc>
                <a:spcPct val="150000"/>
              </a:lnSpc>
              <a:buFontTx/>
              <a:buChar char="-"/>
            </a:pPr>
            <a:endParaRPr lang="it-IT" dirty="0">
              <a:solidFill>
                <a:srgbClr val="222A35"/>
              </a:solidFill>
              <a:latin typeface="Arial"/>
              <a:cs typeface="Arial"/>
            </a:endParaRPr>
          </a:p>
          <a:p>
            <a:pPr marL="342900" indent="-342900" algn="just">
              <a:lnSpc>
                <a:spcPct val="150000"/>
              </a:lnSpc>
              <a:buFontTx/>
              <a:buChar char="-"/>
            </a:pPr>
            <a:endParaRPr lang="it-IT" dirty="0">
              <a:solidFill>
                <a:srgbClr val="222A35"/>
              </a:solidFill>
              <a:latin typeface="Arial"/>
              <a:cs typeface="Arial"/>
            </a:endParaRPr>
          </a:p>
          <a:p>
            <a:pPr marL="342900" indent="-342900" algn="ctr">
              <a:lnSpc>
                <a:spcPct val="150000"/>
              </a:lnSpc>
            </a:pPr>
            <a:r>
              <a:rPr lang="it-IT" sz="1600" dirty="0">
                <a:solidFill>
                  <a:srgbClr val="222A35"/>
                </a:solidFill>
                <a:latin typeface="Arial"/>
                <a:cs typeface="Arial"/>
              </a:rPr>
              <a:t>Lavori - Forniture - Servizi</a:t>
            </a:r>
          </a:p>
          <a:p>
            <a:pPr marL="342900" indent="-342900" algn="ctr">
              <a:lnSpc>
                <a:spcPct val="150000"/>
              </a:lnSpc>
            </a:pPr>
            <a:endParaRPr lang="it-IT" dirty="0">
              <a:latin typeface="Palatino Linotype" pitchFamily="18" charset="0"/>
            </a:endParaRPr>
          </a:p>
        </p:txBody>
      </p:sp>
      <p:sp>
        <p:nvSpPr>
          <p:cNvPr id="8" name="13 CuadroTexto"/>
          <p:cNvSpPr txBox="1">
            <a:spLocks noChangeArrowheads="1"/>
          </p:cNvSpPr>
          <p:nvPr/>
        </p:nvSpPr>
        <p:spPr bwMode="auto">
          <a:xfrm>
            <a:off x="5115088" y="2493594"/>
            <a:ext cx="2376487" cy="2155825"/>
          </a:xfrm>
          <a:prstGeom prst="rect">
            <a:avLst/>
          </a:prstGeom>
          <a:noFill/>
          <a:ln w="9525">
            <a:noFill/>
            <a:miter lim="800000"/>
            <a:headEnd/>
            <a:tailEnd/>
          </a:ln>
        </p:spPr>
        <p:txBody>
          <a:bodyPr>
            <a:spAutoFit/>
          </a:bodyPr>
          <a:lstStyle/>
          <a:p>
            <a:pPr marL="342900" indent="-342900" algn="ctr">
              <a:lnSpc>
                <a:spcPct val="150000"/>
              </a:lnSpc>
            </a:pPr>
            <a:r>
              <a:rPr lang="it-IT" b="1" dirty="0">
                <a:solidFill>
                  <a:srgbClr val="222A35"/>
                </a:solidFill>
                <a:latin typeface="Arial"/>
                <a:cs typeface="Arial"/>
              </a:rPr>
              <a:t>Causa </a:t>
            </a:r>
          </a:p>
          <a:p>
            <a:pPr marL="342900" indent="-342900" algn="ctr">
              <a:lnSpc>
                <a:spcPct val="150000"/>
              </a:lnSpc>
            </a:pPr>
            <a:r>
              <a:rPr lang="it-IT" b="1" dirty="0">
                <a:solidFill>
                  <a:srgbClr val="222A35"/>
                </a:solidFill>
                <a:latin typeface="Arial"/>
                <a:cs typeface="Arial"/>
              </a:rPr>
              <a:t>del contratto</a:t>
            </a:r>
          </a:p>
          <a:p>
            <a:pPr marL="342900" indent="-342900" algn="ctr">
              <a:lnSpc>
                <a:spcPct val="150000"/>
              </a:lnSpc>
            </a:pPr>
            <a:endParaRPr lang="it-IT" dirty="0">
              <a:solidFill>
                <a:srgbClr val="222A35"/>
              </a:solidFill>
              <a:latin typeface="Arial"/>
              <a:cs typeface="Arial"/>
            </a:endParaRPr>
          </a:p>
          <a:p>
            <a:pPr marL="342900" indent="-342900" algn="ctr">
              <a:lnSpc>
                <a:spcPct val="150000"/>
              </a:lnSpc>
            </a:pPr>
            <a:endParaRPr lang="it-IT" dirty="0">
              <a:solidFill>
                <a:srgbClr val="222A35"/>
              </a:solidFill>
              <a:latin typeface="Arial"/>
              <a:cs typeface="Arial"/>
            </a:endParaRPr>
          </a:p>
          <a:p>
            <a:pPr marL="342900" indent="-342900" algn="ctr">
              <a:lnSpc>
                <a:spcPct val="150000"/>
              </a:lnSpc>
            </a:pPr>
            <a:r>
              <a:rPr lang="it-IT" sz="1600" dirty="0">
                <a:solidFill>
                  <a:srgbClr val="222A35"/>
                </a:solidFill>
                <a:latin typeface="Arial"/>
                <a:cs typeface="Arial"/>
              </a:rPr>
              <a:t>Appalto - Concessione</a:t>
            </a:r>
            <a:r>
              <a:rPr lang="it-IT" dirty="0">
                <a:solidFill>
                  <a:srgbClr val="222A35"/>
                </a:solidFill>
                <a:latin typeface="Arial"/>
                <a:cs typeface="Arial"/>
              </a:rPr>
              <a:t> </a:t>
            </a:r>
          </a:p>
        </p:txBody>
      </p:sp>
      <p:sp>
        <p:nvSpPr>
          <p:cNvPr id="10" name="13 CuadroTexto"/>
          <p:cNvSpPr txBox="1">
            <a:spLocks noChangeArrowheads="1"/>
          </p:cNvSpPr>
          <p:nvPr/>
        </p:nvSpPr>
        <p:spPr bwMode="auto">
          <a:xfrm>
            <a:off x="8684177" y="2436692"/>
            <a:ext cx="2519363" cy="2108200"/>
          </a:xfrm>
          <a:prstGeom prst="rect">
            <a:avLst/>
          </a:prstGeom>
          <a:noFill/>
          <a:ln w="9525">
            <a:noFill/>
            <a:miter lim="800000"/>
            <a:headEnd/>
            <a:tailEnd/>
          </a:ln>
        </p:spPr>
        <p:txBody>
          <a:bodyPr>
            <a:spAutoFit/>
          </a:bodyPr>
          <a:lstStyle/>
          <a:p>
            <a:pPr marL="342900" indent="-342900" algn="ctr">
              <a:lnSpc>
                <a:spcPct val="150000"/>
              </a:lnSpc>
            </a:pPr>
            <a:r>
              <a:rPr lang="it-IT" b="1" dirty="0">
                <a:solidFill>
                  <a:srgbClr val="222A35"/>
                </a:solidFill>
                <a:latin typeface="Arial"/>
                <a:cs typeface="Arial"/>
              </a:rPr>
              <a:t>Valore </a:t>
            </a:r>
          </a:p>
          <a:p>
            <a:pPr marL="342900" indent="-342900" algn="ctr">
              <a:lnSpc>
                <a:spcPct val="150000"/>
              </a:lnSpc>
            </a:pPr>
            <a:r>
              <a:rPr lang="it-IT" b="1" dirty="0">
                <a:solidFill>
                  <a:srgbClr val="222A35"/>
                </a:solidFill>
                <a:latin typeface="Arial"/>
                <a:cs typeface="Arial"/>
              </a:rPr>
              <a:t>della prestazione</a:t>
            </a:r>
          </a:p>
          <a:p>
            <a:pPr marL="342900" indent="-342900" algn="ctr">
              <a:lnSpc>
                <a:spcPct val="150000"/>
              </a:lnSpc>
            </a:pPr>
            <a:endParaRPr lang="it-IT" sz="1200" dirty="0">
              <a:solidFill>
                <a:srgbClr val="222A35"/>
              </a:solidFill>
              <a:latin typeface="Arial"/>
              <a:cs typeface="Arial"/>
            </a:endParaRPr>
          </a:p>
          <a:p>
            <a:pPr marL="342900" indent="-342900" algn="ctr">
              <a:lnSpc>
                <a:spcPct val="150000"/>
              </a:lnSpc>
            </a:pPr>
            <a:endParaRPr lang="it-IT" sz="1200" dirty="0">
              <a:solidFill>
                <a:srgbClr val="222A35"/>
              </a:solidFill>
              <a:latin typeface="Arial"/>
              <a:cs typeface="Arial"/>
            </a:endParaRPr>
          </a:p>
          <a:p>
            <a:pPr marL="342900" indent="-342900" algn="ctr">
              <a:lnSpc>
                <a:spcPct val="150000"/>
              </a:lnSpc>
            </a:pPr>
            <a:endParaRPr lang="it-IT" sz="1200" dirty="0">
              <a:solidFill>
                <a:srgbClr val="222A35"/>
              </a:solidFill>
              <a:latin typeface="Arial"/>
              <a:cs typeface="Arial"/>
            </a:endParaRPr>
          </a:p>
          <a:p>
            <a:pPr marL="342900" indent="-342900" algn="ctr">
              <a:lnSpc>
                <a:spcPct val="150000"/>
              </a:lnSpc>
            </a:pPr>
            <a:r>
              <a:rPr lang="it-IT" sz="1600" dirty="0" err="1">
                <a:solidFill>
                  <a:srgbClr val="222A35"/>
                </a:solidFill>
                <a:latin typeface="Arial"/>
                <a:cs typeface="Arial"/>
              </a:rPr>
              <a:t>Soprasoglia</a:t>
            </a:r>
            <a:r>
              <a:rPr lang="it-IT" sz="1600" dirty="0">
                <a:solidFill>
                  <a:srgbClr val="222A35"/>
                </a:solidFill>
                <a:latin typeface="Arial"/>
                <a:cs typeface="Arial"/>
              </a:rPr>
              <a:t> - </a:t>
            </a:r>
            <a:r>
              <a:rPr lang="it-IT" sz="1600" dirty="0" err="1">
                <a:solidFill>
                  <a:srgbClr val="222A35"/>
                </a:solidFill>
                <a:latin typeface="Arial"/>
                <a:cs typeface="Arial"/>
              </a:rPr>
              <a:t>sottosoglia</a:t>
            </a:r>
            <a:r>
              <a:rPr lang="it-IT" sz="1600" dirty="0">
                <a:solidFill>
                  <a:srgbClr val="222A35"/>
                </a:solidFill>
                <a:latin typeface="Arial"/>
                <a:cs typeface="Arial"/>
              </a:rPr>
              <a:t> </a:t>
            </a:r>
          </a:p>
        </p:txBody>
      </p:sp>
      <p:sp>
        <p:nvSpPr>
          <p:cNvPr id="2" name="Freccia giù 1"/>
          <p:cNvSpPr/>
          <p:nvPr/>
        </p:nvSpPr>
        <p:spPr>
          <a:xfrm>
            <a:off x="2381310" y="3455712"/>
            <a:ext cx="378567" cy="598338"/>
          </a:xfrm>
          <a:prstGeom prst="downArrow">
            <a:avLst/>
          </a:prstGeom>
          <a:ln>
            <a:solidFill>
              <a:srgbClr val="94C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11" name="Freccia giù 10"/>
          <p:cNvSpPr/>
          <p:nvPr/>
        </p:nvSpPr>
        <p:spPr>
          <a:xfrm>
            <a:off x="6123992" y="3510424"/>
            <a:ext cx="378567" cy="598338"/>
          </a:xfrm>
          <a:prstGeom prst="downArrow">
            <a:avLst/>
          </a:prstGeom>
          <a:ln>
            <a:solidFill>
              <a:srgbClr val="94C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12" name="Freccia giù 11"/>
          <p:cNvSpPr/>
          <p:nvPr/>
        </p:nvSpPr>
        <p:spPr>
          <a:xfrm>
            <a:off x="9811969" y="3461580"/>
            <a:ext cx="378567" cy="598338"/>
          </a:xfrm>
          <a:prstGeom prst="downArrow">
            <a:avLst/>
          </a:prstGeom>
          <a:ln>
            <a:solidFill>
              <a:srgbClr val="94C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38191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L’oggetto della prestazione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525109" y="1570779"/>
            <a:ext cx="10978448" cy="3970318"/>
          </a:xfrm>
          <a:prstGeom prst="rect">
            <a:avLst/>
          </a:prstGeom>
        </p:spPr>
        <p:txBody>
          <a:bodyPr wrap="square">
            <a:spAutoFit/>
          </a:bodyPr>
          <a:lstStyle/>
          <a:p>
            <a:pPr algn="ctr"/>
            <a:r>
              <a:rPr lang="it-IT" dirty="0" smtClean="0">
                <a:solidFill>
                  <a:srgbClr val="222A35"/>
                </a:solidFill>
              </a:rPr>
              <a:t> fornitura </a:t>
            </a:r>
            <a:r>
              <a:rPr lang="it-IT" dirty="0">
                <a:solidFill>
                  <a:srgbClr val="222A35"/>
                </a:solidFill>
              </a:rPr>
              <a:t>di prodotti (appalto di forniture) </a:t>
            </a:r>
          </a:p>
          <a:p>
            <a:pPr algn="ctr"/>
            <a:endParaRPr lang="it-IT" dirty="0">
              <a:solidFill>
                <a:srgbClr val="222A35"/>
              </a:solidFill>
            </a:endParaRPr>
          </a:p>
          <a:p>
            <a:pPr algn="ctr"/>
            <a:r>
              <a:rPr lang="it-IT" dirty="0">
                <a:solidFill>
                  <a:srgbClr val="222A35"/>
                </a:solidFill>
              </a:rPr>
              <a:t> realizzazione di un’opera (appalto o concessione di lavori)</a:t>
            </a:r>
          </a:p>
          <a:p>
            <a:pPr algn="ctr"/>
            <a:endParaRPr lang="it-IT" dirty="0">
              <a:solidFill>
                <a:srgbClr val="222A35"/>
              </a:solidFill>
            </a:endParaRPr>
          </a:p>
          <a:p>
            <a:pPr algn="ctr"/>
            <a:r>
              <a:rPr lang="it-IT" dirty="0">
                <a:solidFill>
                  <a:srgbClr val="222A35"/>
                </a:solidFill>
              </a:rPr>
              <a:t> prestazione di un servizio (appalto o concessione di servizi)</a:t>
            </a:r>
          </a:p>
          <a:p>
            <a:endParaRPr lang="it-IT" dirty="0">
              <a:solidFill>
                <a:srgbClr val="222A35"/>
              </a:solidFill>
            </a:endParaRPr>
          </a:p>
          <a:p>
            <a:endParaRPr lang="it-IT" dirty="0">
              <a:solidFill>
                <a:srgbClr val="222A35"/>
              </a:solidFill>
            </a:endParaRPr>
          </a:p>
          <a:p>
            <a:endParaRPr lang="it-IT" dirty="0">
              <a:solidFill>
                <a:srgbClr val="222A35"/>
              </a:solidFill>
            </a:endParaRPr>
          </a:p>
          <a:p>
            <a:r>
              <a:rPr lang="it-IT" dirty="0">
                <a:solidFill>
                  <a:srgbClr val="222A35"/>
                </a:solidFill>
              </a:rPr>
              <a:t>Storicamente la disciplina dei contratti pubblici è stata suddivisa a seconda dell’oggetto della prestazione richiesta dal committente e trovava una specifica regolamentazione in distinti corpi normativi. Problemi applicativi derivanti dall’individuazione dell’oggetto della </a:t>
            </a:r>
            <a:r>
              <a:rPr lang="it-IT" dirty="0" smtClean="0">
                <a:solidFill>
                  <a:srgbClr val="222A35"/>
                </a:solidFill>
              </a:rPr>
              <a:t>prestazione,</a:t>
            </a:r>
            <a:r>
              <a:rPr lang="it-IT" dirty="0">
                <a:solidFill>
                  <a:srgbClr val="222A35"/>
                </a:solidFill>
              </a:rPr>
              <a:t> </a:t>
            </a:r>
            <a:r>
              <a:rPr lang="it-IT" dirty="0" smtClean="0">
                <a:solidFill>
                  <a:srgbClr val="222A35"/>
                </a:solidFill>
              </a:rPr>
              <a:t>per maggior rigore di alcune discipline che incidono sul procedimento di scelta del contraente (es. SOA in materia di lavori)</a:t>
            </a:r>
            <a:endParaRPr lang="it-IT" dirty="0">
              <a:solidFill>
                <a:srgbClr val="222A35"/>
              </a:solidFill>
            </a:endParaRPr>
          </a:p>
          <a:p>
            <a:endParaRPr lang="it-IT" b="1" dirty="0">
              <a:solidFill>
                <a:srgbClr val="222A35"/>
              </a:solidFill>
            </a:endParaRPr>
          </a:p>
          <a:p>
            <a:pPr marL="342900" indent="-342900">
              <a:buAutoNum type="arabicPeriod"/>
            </a:pPr>
            <a:endParaRPr lang="it-IT" b="1" dirty="0">
              <a:solidFill>
                <a:srgbClr val="222A35"/>
              </a:solidFill>
            </a:endParaRPr>
          </a:p>
        </p:txBody>
      </p:sp>
    </p:spTree>
    <p:extLst>
      <p:ext uri="{BB962C8B-B14F-4D97-AF65-F5344CB8AC3E}">
        <p14:creationId xmlns:p14="http://schemas.microsoft.com/office/powerpoint/2010/main" val="2340613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608112" y="196015"/>
            <a:ext cx="10419184" cy="779688"/>
          </a:xfrm>
          <a:prstGeom prst="rect">
            <a:avLst/>
          </a:prstGeom>
        </p:spPr>
        <p:txBody>
          <a:bodyPr>
            <a:normAutofit fontScale="90000"/>
          </a:bodyPr>
          <a:lstStyle/>
          <a:p>
            <a:r>
              <a:rPr lang="it-IT" dirty="0"/>
              <a:t>L’evoluzione della disciplina sui contratti della p.a.</a:t>
            </a:r>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Segnaposto testo 2">
            <a:extLst>
              <a:ext uri="{FF2B5EF4-FFF2-40B4-BE49-F238E27FC236}">
                <a16:creationId xmlns:a16="http://schemas.microsoft.com/office/drawing/2014/main" xmlns="" id="{764369D0-1476-754A-B8B4-422A11CC0CAF}"/>
              </a:ext>
            </a:extLst>
          </p:cNvPr>
          <p:cNvSpPr txBox="1">
            <a:spLocks/>
          </p:cNvSpPr>
          <p:nvPr/>
        </p:nvSpPr>
        <p:spPr>
          <a:xfrm>
            <a:off x="317508" y="1182891"/>
            <a:ext cx="11512259" cy="5067360"/>
          </a:xfrm>
          <a:prstGeom prst="rect">
            <a:avLst/>
          </a:prstGeom>
        </p:spPr>
        <p:txBody>
          <a:bodyPr>
            <a:normAutofit fontScale="85000" lnSpcReduction="1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smtClean="0"/>
              <a:t>Nella </a:t>
            </a:r>
            <a:r>
              <a:rPr lang="it-IT" dirty="0"/>
              <a:t>fase di scelta del contraente, la capacità della p.a. non equivale a libertà (come invece per i privati), perché la legge impone il rispetto di </a:t>
            </a:r>
            <a:r>
              <a:rPr lang="it-IT" b="1" dirty="0"/>
              <a:t>un apposito procedimento per la scelta del contraente</a:t>
            </a:r>
            <a:r>
              <a:rPr lang="it-IT" dirty="0"/>
              <a:t>: la fase denominata appunto «ad evidenza pubblica» (dove la p.a. evidenzia le ragioni del contratto e della scelta di un soggetto piuttosto che di un altro) e che serve a selezionare, con una procedura tipizzata, il contraente oggettivamente migliore (ricordiamoci che c’è sempre in gioco l’attribuzione di denaro pubblico</a:t>
            </a:r>
            <a:r>
              <a:rPr lang="it-IT" dirty="0" smtClean="0"/>
              <a:t>). Occorre </a:t>
            </a:r>
            <a:r>
              <a:rPr lang="it-IT" dirty="0"/>
              <a:t>infatti sempre il rispetto delle finalità istituzionali dell’ente che indice la gara nonché il rispetto della normativa, interna ed europea, per la scelta del contraente migliore</a:t>
            </a:r>
          </a:p>
          <a:p>
            <a:r>
              <a:rPr lang="it-IT" dirty="0" err="1"/>
              <a:t>Cons</a:t>
            </a:r>
            <a:r>
              <a:rPr lang="it-IT" dirty="0"/>
              <a:t>. Stato, </a:t>
            </a:r>
            <a:r>
              <a:rPr lang="it-IT" b="1" dirty="0"/>
              <a:t>Ad. </a:t>
            </a:r>
            <a:r>
              <a:rPr lang="it-IT" b="1" dirty="0" err="1"/>
              <a:t>Plen</a:t>
            </a:r>
            <a:r>
              <a:rPr lang="it-IT" b="1" dirty="0"/>
              <a:t>. 5/2020 </a:t>
            </a:r>
            <a:r>
              <a:rPr lang="it-IT" dirty="0"/>
              <a:t>ha infatti spiegato come «la capacità negoziale pubblica si manifesta sempre attraverso norme primarie e secondarie che la finalizzano e la funzionalizzano secondo fasi procedimentali tese ad assicurare il perseguimento degli interessi generali, mediante la sequenza procedimentale dell’evidenza pubblica»</a:t>
            </a:r>
          </a:p>
          <a:p>
            <a:r>
              <a:rPr lang="it-IT" dirty="0" smtClean="0"/>
              <a:t>La disciplina </a:t>
            </a:r>
            <a:r>
              <a:rPr lang="it-IT" dirty="0"/>
              <a:t>dei contratti pubblici si snoda dunque lungo </a:t>
            </a:r>
            <a:r>
              <a:rPr lang="it-IT" b="1" dirty="0"/>
              <a:t>due fasi</a:t>
            </a:r>
            <a:r>
              <a:rPr lang="it-IT" dirty="0"/>
              <a:t>: </a:t>
            </a:r>
          </a:p>
          <a:p>
            <a:pPr lvl="1"/>
            <a:r>
              <a:rPr lang="it-IT" dirty="0"/>
              <a:t>una fase pubblicistica, definita di «evidenza pubblica», dove la p.a. evidenzia le ragioni di pubblico interesse che giustificano l’intenzione di contrattare, la scelta di controparte e la formazione del consenso, che sussiste fino alla aggiudicazione del contratto; </a:t>
            </a:r>
          </a:p>
          <a:p>
            <a:pPr lvl="1"/>
            <a:r>
              <a:rPr lang="it-IT" dirty="0"/>
              <a:t>una fase privatistica che ha inizio dalla stipula del contratto e termina con la sua esecuzione</a:t>
            </a:r>
          </a:p>
          <a:p>
            <a:endParaRPr lang="it-IT" dirty="0"/>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3362065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L’oggetto della prestazione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7" name="13 CuadroTexto"/>
          <p:cNvSpPr txBox="1">
            <a:spLocks noChangeArrowheads="1"/>
          </p:cNvSpPr>
          <p:nvPr/>
        </p:nvSpPr>
        <p:spPr bwMode="auto">
          <a:xfrm>
            <a:off x="476262" y="1524844"/>
            <a:ext cx="10734211" cy="3693319"/>
          </a:xfrm>
          <a:prstGeom prst="rect">
            <a:avLst/>
          </a:prstGeom>
          <a:noFill/>
          <a:ln w="9525">
            <a:solidFill>
              <a:srgbClr val="FFFFFF"/>
            </a:solidFill>
            <a:miter lim="800000"/>
            <a:headEnd/>
            <a:tailEnd/>
          </a:ln>
        </p:spPr>
        <p:txBody>
          <a:bodyPr wrap="square">
            <a:spAutoFit/>
          </a:bodyPr>
          <a:lstStyle/>
          <a:p>
            <a:pPr marL="342900" indent="-342900" algn="ctr"/>
            <a:r>
              <a:rPr lang="it-IT" b="1" dirty="0">
                <a:solidFill>
                  <a:srgbClr val="222A35"/>
                </a:solidFill>
                <a:latin typeface="Arial"/>
                <a:cs typeface="Arial"/>
              </a:rPr>
              <a:t>CONTRATTI MISTI</a:t>
            </a:r>
          </a:p>
          <a:p>
            <a:pPr marL="342900" indent="-342900" algn="ctr"/>
            <a:endParaRPr lang="it-IT" dirty="0">
              <a:solidFill>
                <a:srgbClr val="222A35"/>
              </a:solidFill>
              <a:latin typeface="Arial"/>
              <a:cs typeface="Arial"/>
            </a:endParaRPr>
          </a:p>
          <a:p>
            <a:pPr marL="342900" indent="-342900" algn="just"/>
            <a:r>
              <a:rPr lang="it-IT" dirty="0">
                <a:solidFill>
                  <a:srgbClr val="222A35"/>
                </a:solidFill>
                <a:latin typeface="Arial"/>
                <a:cs typeface="Arial"/>
              </a:rPr>
              <a:t>Nell’ambito di uno stesso contratto possono essere dedotte prestazioni di natura diversa:</a:t>
            </a:r>
          </a:p>
          <a:p>
            <a:pPr marL="342900" indent="-342900" algn="just"/>
            <a:endParaRPr lang="it-IT" dirty="0">
              <a:solidFill>
                <a:srgbClr val="222A35"/>
              </a:solidFill>
              <a:latin typeface="Arial"/>
              <a:cs typeface="Arial"/>
            </a:endParaRPr>
          </a:p>
          <a:p>
            <a:pPr marL="342900" indent="-342900" algn="just"/>
            <a:endParaRPr lang="it-IT" dirty="0">
              <a:solidFill>
                <a:srgbClr val="222A35"/>
              </a:solidFill>
              <a:latin typeface="Arial"/>
              <a:cs typeface="Arial"/>
            </a:endParaRPr>
          </a:p>
          <a:p>
            <a:pPr marL="342900" indent="-342900" algn="just">
              <a:buFontTx/>
              <a:buChar char="-"/>
            </a:pPr>
            <a:r>
              <a:rPr lang="it-IT" dirty="0">
                <a:solidFill>
                  <a:srgbClr val="222A35"/>
                </a:solidFill>
                <a:latin typeface="Arial"/>
                <a:cs typeface="Arial"/>
              </a:rPr>
              <a:t> lavori e forniture;</a:t>
            </a:r>
          </a:p>
          <a:p>
            <a:pPr marL="342900" indent="-342900" algn="just">
              <a:buFontTx/>
              <a:buChar char="-"/>
            </a:pPr>
            <a:r>
              <a:rPr lang="it-IT" dirty="0">
                <a:solidFill>
                  <a:srgbClr val="222A35"/>
                </a:solidFill>
                <a:latin typeface="Arial"/>
                <a:cs typeface="Arial"/>
              </a:rPr>
              <a:t> lavori e servizi;</a:t>
            </a:r>
          </a:p>
          <a:p>
            <a:pPr marL="342900" indent="-342900" algn="just">
              <a:buFontTx/>
              <a:buChar char="-"/>
            </a:pPr>
            <a:r>
              <a:rPr lang="it-IT" dirty="0">
                <a:solidFill>
                  <a:srgbClr val="222A35"/>
                </a:solidFill>
                <a:latin typeface="Arial"/>
                <a:cs typeface="Arial"/>
              </a:rPr>
              <a:t> servizi e forniture; </a:t>
            </a:r>
          </a:p>
          <a:p>
            <a:pPr marL="342900" indent="-342900" algn="just">
              <a:buFontTx/>
              <a:buChar char="-"/>
            </a:pPr>
            <a:r>
              <a:rPr lang="it-IT" dirty="0">
                <a:solidFill>
                  <a:srgbClr val="222A35"/>
                </a:solidFill>
                <a:latin typeface="Arial"/>
                <a:cs typeface="Arial"/>
              </a:rPr>
              <a:t>lavori, servizi e forniture; </a:t>
            </a:r>
          </a:p>
          <a:p>
            <a:pPr marL="342900" indent="-342900" algn="ctr"/>
            <a:endParaRPr lang="it-IT" b="1" dirty="0">
              <a:solidFill>
                <a:srgbClr val="222A35"/>
              </a:solidFill>
              <a:latin typeface="Arial"/>
              <a:cs typeface="Arial"/>
            </a:endParaRPr>
          </a:p>
          <a:p>
            <a:pPr marL="342900" indent="-342900" algn="ctr"/>
            <a:endParaRPr lang="it-IT" b="1" dirty="0">
              <a:solidFill>
                <a:srgbClr val="222A35"/>
              </a:solidFill>
              <a:latin typeface="Arial"/>
              <a:cs typeface="Arial"/>
            </a:endParaRPr>
          </a:p>
          <a:p>
            <a:pPr marL="342900" indent="-342900" algn="ctr"/>
            <a:endParaRPr lang="it-IT" b="1" dirty="0">
              <a:solidFill>
                <a:srgbClr val="222A35"/>
              </a:solidFill>
              <a:latin typeface="Arial"/>
              <a:cs typeface="Arial"/>
            </a:endParaRPr>
          </a:p>
          <a:p>
            <a:pPr marL="342900" indent="-342900" algn="just"/>
            <a:r>
              <a:rPr lang="it-IT" b="1" dirty="0">
                <a:solidFill>
                  <a:srgbClr val="222A35"/>
                </a:solidFill>
                <a:latin typeface="Arial"/>
                <a:cs typeface="Arial"/>
              </a:rPr>
              <a:t>Qual è la disciplina applicabile alle fattispecie miste?</a:t>
            </a:r>
          </a:p>
        </p:txBody>
      </p:sp>
      <p:sp>
        <p:nvSpPr>
          <p:cNvPr id="8" name="13 CuadroTexto"/>
          <p:cNvSpPr txBox="1">
            <a:spLocks noChangeArrowheads="1"/>
          </p:cNvSpPr>
          <p:nvPr/>
        </p:nvSpPr>
        <p:spPr bwMode="auto">
          <a:xfrm>
            <a:off x="6988112" y="2886075"/>
            <a:ext cx="3527425" cy="1190625"/>
          </a:xfrm>
          <a:prstGeom prst="rect">
            <a:avLst/>
          </a:prstGeom>
          <a:noFill/>
          <a:ln w="9525">
            <a:noFill/>
            <a:miter lim="800000"/>
            <a:headEnd/>
            <a:tailEnd/>
          </a:ln>
        </p:spPr>
        <p:txBody>
          <a:bodyPr>
            <a:spAutoFit/>
          </a:bodyPr>
          <a:lstStyle/>
          <a:p>
            <a:pPr marL="342900" indent="-342900" algn="ctr"/>
            <a:r>
              <a:rPr lang="it-IT" dirty="0">
                <a:latin typeface="Palatino Linotype" pitchFamily="18" charset="0"/>
              </a:rPr>
              <a:t>I </a:t>
            </a:r>
            <a:r>
              <a:rPr lang="it-IT" dirty="0">
                <a:solidFill>
                  <a:srgbClr val="222A35"/>
                </a:solidFill>
                <a:latin typeface="Arial"/>
                <a:cs typeface="Arial"/>
              </a:rPr>
              <a:t>profili di commistione inerenti all’oggetto della prestazione generano il fenomeno dei</a:t>
            </a:r>
          </a:p>
          <a:p>
            <a:pPr marL="342900" indent="-342900" algn="ctr"/>
            <a:r>
              <a:rPr lang="it-IT" b="1" dirty="0">
                <a:solidFill>
                  <a:srgbClr val="222A35"/>
                </a:solidFill>
                <a:latin typeface="Arial"/>
                <a:cs typeface="Arial"/>
              </a:rPr>
              <a:t>Contratti misti</a:t>
            </a:r>
          </a:p>
        </p:txBody>
      </p:sp>
      <p:sp>
        <p:nvSpPr>
          <p:cNvPr id="3" name="Parentesi graffa chiusa 2"/>
          <p:cNvSpPr/>
          <p:nvPr/>
        </p:nvSpPr>
        <p:spPr>
          <a:xfrm>
            <a:off x="5446483" y="2955061"/>
            <a:ext cx="280872" cy="116004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it-IT"/>
          </a:p>
        </p:txBody>
      </p:sp>
      <p:sp>
        <p:nvSpPr>
          <p:cNvPr id="9" name="Freccia destra 8"/>
          <p:cNvSpPr/>
          <p:nvPr/>
        </p:nvSpPr>
        <p:spPr>
          <a:xfrm>
            <a:off x="5092339" y="3187071"/>
            <a:ext cx="1477633" cy="549494"/>
          </a:xfrm>
          <a:prstGeom prst="rightArrow">
            <a:avLst/>
          </a:prstGeom>
          <a:solidFill>
            <a:srgbClr val="008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36388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L’oggetto della prestazione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7" name="13 CuadroTexto"/>
          <p:cNvSpPr txBox="1">
            <a:spLocks noChangeArrowheads="1"/>
          </p:cNvSpPr>
          <p:nvPr/>
        </p:nvSpPr>
        <p:spPr bwMode="auto">
          <a:xfrm>
            <a:off x="782154" y="1794796"/>
            <a:ext cx="10452743" cy="2862323"/>
          </a:xfrm>
          <a:prstGeom prst="rect">
            <a:avLst/>
          </a:prstGeom>
          <a:noFill/>
          <a:ln w="9525">
            <a:noFill/>
            <a:miter lim="800000"/>
            <a:headEnd/>
            <a:tailEnd/>
          </a:ln>
        </p:spPr>
        <p:txBody>
          <a:bodyPr wrap="square">
            <a:spAutoFit/>
          </a:bodyPr>
          <a:lstStyle/>
          <a:p>
            <a:pPr marL="342900" indent="-342900" algn="just"/>
            <a:r>
              <a:rPr lang="it-IT" dirty="0">
                <a:solidFill>
                  <a:srgbClr val="222A35"/>
                </a:solidFill>
                <a:latin typeface="Arial"/>
                <a:cs typeface="Arial"/>
              </a:rPr>
              <a:t>Nel </a:t>
            </a:r>
            <a:r>
              <a:rPr lang="it-IT" u="sng" dirty="0">
                <a:solidFill>
                  <a:srgbClr val="222A35"/>
                </a:solidFill>
                <a:latin typeface="Arial"/>
                <a:cs typeface="Arial"/>
              </a:rPr>
              <a:t>diritto privato i contratti misti</a:t>
            </a:r>
            <a:r>
              <a:rPr lang="it-IT" dirty="0">
                <a:solidFill>
                  <a:srgbClr val="222A35"/>
                </a:solidFill>
                <a:latin typeface="Arial"/>
                <a:cs typeface="Arial"/>
              </a:rPr>
              <a:t> sono quelli che combinano una pluralità di fattispecie tipiche.</a:t>
            </a:r>
          </a:p>
          <a:p>
            <a:pPr marL="342900" indent="-342900" algn="just"/>
            <a:endParaRPr lang="it-IT" dirty="0">
              <a:solidFill>
                <a:srgbClr val="222A35"/>
              </a:solidFill>
              <a:latin typeface="Arial"/>
              <a:cs typeface="Arial"/>
            </a:endParaRPr>
          </a:p>
          <a:p>
            <a:pPr marL="342900" indent="-342900" algn="just"/>
            <a:r>
              <a:rPr lang="it-IT" dirty="0">
                <a:solidFill>
                  <a:srgbClr val="222A35"/>
                </a:solidFill>
                <a:latin typeface="Arial"/>
                <a:cs typeface="Arial"/>
              </a:rPr>
              <a:t>La regola generale è stabilita dall’art. 1322 c.c.: “</a:t>
            </a:r>
            <a:r>
              <a:rPr lang="it-IT" i="1" dirty="0">
                <a:solidFill>
                  <a:srgbClr val="222A35"/>
                </a:solidFill>
                <a:latin typeface="Arial"/>
                <a:cs typeface="Arial"/>
              </a:rPr>
              <a:t>Le parti possono anche concludere contratti che non appartengono ai tipi aventi una disciplina particolare, purché siano diretti a realizzare </a:t>
            </a:r>
            <a:r>
              <a:rPr lang="it-IT" b="1" i="1" dirty="0">
                <a:solidFill>
                  <a:srgbClr val="222A35"/>
                </a:solidFill>
                <a:latin typeface="Arial"/>
                <a:cs typeface="Arial"/>
              </a:rPr>
              <a:t>interessi meritevoli di tutela secondo l'ordinamento giuridico</a:t>
            </a:r>
            <a:r>
              <a:rPr lang="it-IT" dirty="0">
                <a:solidFill>
                  <a:srgbClr val="222A35"/>
                </a:solidFill>
                <a:latin typeface="Arial"/>
                <a:cs typeface="Arial"/>
              </a:rPr>
              <a:t>”.</a:t>
            </a:r>
          </a:p>
          <a:p>
            <a:pPr marL="342900" indent="-342900" algn="just"/>
            <a:endParaRPr lang="it-IT" dirty="0">
              <a:solidFill>
                <a:srgbClr val="222A35"/>
              </a:solidFill>
              <a:latin typeface="Arial"/>
              <a:cs typeface="Arial"/>
            </a:endParaRPr>
          </a:p>
          <a:p>
            <a:pPr marL="342900" indent="-342900" algn="just"/>
            <a:r>
              <a:rPr lang="it-IT" dirty="0">
                <a:solidFill>
                  <a:srgbClr val="222A35"/>
                </a:solidFill>
                <a:latin typeface="Arial"/>
                <a:cs typeface="Arial"/>
              </a:rPr>
              <a:t>Si tratta di un’espressione dell’autonomia contrattuale che consente di unificare, fondendoli in una unica causa e in un unico schema contrattuale, due o più contratti nominati.</a:t>
            </a:r>
          </a:p>
          <a:p>
            <a:pPr marL="342900" indent="-342900" algn="just"/>
            <a:endParaRPr lang="it-IT" dirty="0">
              <a:solidFill>
                <a:srgbClr val="222A35"/>
              </a:solidFill>
              <a:latin typeface="Arial"/>
              <a:cs typeface="Arial"/>
            </a:endParaRPr>
          </a:p>
          <a:p>
            <a:pPr marL="342900" indent="-342900" algn="just"/>
            <a:endParaRPr lang="it-IT" dirty="0">
              <a:latin typeface="Palatino Linotype" pitchFamily="18" charset="0"/>
            </a:endParaRPr>
          </a:p>
        </p:txBody>
      </p:sp>
    </p:spTree>
    <p:extLst>
      <p:ext uri="{BB962C8B-B14F-4D97-AF65-F5344CB8AC3E}">
        <p14:creationId xmlns:p14="http://schemas.microsoft.com/office/powerpoint/2010/main" val="31258963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L’oggetto della prestazione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3" name="Rettangolo 2"/>
          <p:cNvSpPr/>
          <p:nvPr/>
        </p:nvSpPr>
        <p:spPr>
          <a:xfrm>
            <a:off x="744923" y="1931956"/>
            <a:ext cx="10587669" cy="3970318"/>
          </a:xfrm>
          <a:prstGeom prst="rect">
            <a:avLst/>
          </a:prstGeom>
        </p:spPr>
        <p:txBody>
          <a:bodyPr wrap="square">
            <a:spAutoFit/>
          </a:bodyPr>
          <a:lstStyle/>
          <a:p>
            <a:pPr marL="342900" indent="-342900" algn="just"/>
            <a:r>
              <a:rPr lang="it-IT" dirty="0">
                <a:solidFill>
                  <a:srgbClr val="222A35"/>
                </a:solidFill>
                <a:latin typeface="Arial"/>
                <a:cs typeface="Arial"/>
              </a:rPr>
              <a:t>Nel diritto </a:t>
            </a:r>
            <a:r>
              <a:rPr lang="it-IT" dirty="0" smtClean="0">
                <a:solidFill>
                  <a:srgbClr val="222A35"/>
                </a:solidFill>
                <a:latin typeface="Arial"/>
                <a:cs typeface="Arial"/>
              </a:rPr>
              <a:t>privato, il principio </a:t>
            </a:r>
            <a:r>
              <a:rPr lang="it-IT" dirty="0" err="1" smtClean="0">
                <a:solidFill>
                  <a:srgbClr val="222A35"/>
                </a:solidFill>
                <a:latin typeface="Arial"/>
                <a:cs typeface="Arial"/>
              </a:rPr>
              <a:t>consensualistico</a:t>
            </a:r>
            <a:r>
              <a:rPr lang="it-IT" dirty="0" smtClean="0">
                <a:solidFill>
                  <a:srgbClr val="222A35"/>
                </a:solidFill>
                <a:latin typeface="Arial"/>
                <a:cs typeface="Arial"/>
              </a:rPr>
              <a:t> </a:t>
            </a:r>
            <a:r>
              <a:rPr lang="it-IT" dirty="0">
                <a:solidFill>
                  <a:srgbClr val="222A35"/>
                </a:solidFill>
                <a:latin typeface="Arial"/>
                <a:cs typeface="Arial"/>
              </a:rPr>
              <a:t>consente di attribuire valore alla volontà delle </a:t>
            </a:r>
            <a:r>
              <a:rPr lang="it-IT" dirty="0" smtClean="0">
                <a:solidFill>
                  <a:srgbClr val="222A35"/>
                </a:solidFill>
                <a:latin typeface="Arial"/>
                <a:cs typeface="Arial"/>
              </a:rPr>
              <a:t>parti e </a:t>
            </a:r>
            <a:r>
              <a:rPr lang="it-IT" u="sng" dirty="0" smtClean="0">
                <a:solidFill>
                  <a:srgbClr val="222A35"/>
                </a:solidFill>
                <a:latin typeface="Arial"/>
                <a:cs typeface="Arial"/>
              </a:rPr>
              <a:t>deve </a:t>
            </a:r>
            <a:r>
              <a:rPr lang="it-IT" u="sng" dirty="0">
                <a:solidFill>
                  <a:srgbClr val="222A35"/>
                </a:solidFill>
                <a:latin typeface="Arial"/>
                <a:cs typeface="Arial"/>
              </a:rPr>
              <a:t>applicarsi la disciplina del </a:t>
            </a:r>
            <a:r>
              <a:rPr lang="it-IT" b="1" u="sng" dirty="0">
                <a:solidFill>
                  <a:srgbClr val="222A35"/>
                </a:solidFill>
                <a:latin typeface="Arial"/>
                <a:cs typeface="Arial"/>
              </a:rPr>
              <a:t>contratto tipico ritenuto prevalente</a:t>
            </a:r>
            <a:r>
              <a:rPr lang="it-IT" dirty="0">
                <a:solidFill>
                  <a:srgbClr val="222A35"/>
                </a:solidFill>
                <a:latin typeface="Arial"/>
                <a:cs typeface="Arial"/>
              </a:rPr>
              <a:t>. Nel momento in cui tale disciplina non risulti esaustiva, si deve far riferimento alla disciplina per la fattispecie non prevalente.</a:t>
            </a:r>
          </a:p>
          <a:p>
            <a:pPr marL="342900" indent="-342900" algn="just"/>
            <a:endParaRPr lang="it-IT" dirty="0">
              <a:solidFill>
                <a:srgbClr val="222A35"/>
              </a:solidFill>
              <a:latin typeface="Arial"/>
              <a:cs typeface="Arial"/>
            </a:endParaRPr>
          </a:p>
          <a:p>
            <a:pPr marL="342900" indent="-342900" algn="just"/>
            <a:endParaRPr lang="it-IT" dirty="0">
              <a:solidFill>
                <a:srgbClr val="222A35"/>
              </a:solidFill>
              <a:latin typeface="Arial"/>
              <a:cs typeface="Arial"/>
            </a:endParaRPr>
          </a:p>
          <a:p>
            <a:pPr marL="342900" indent="-342900" algn="just"/>
            <a:r>
              <a:rPr lang="it-IT" dirty="0">
                <a:solidFill>
                  <a:srgbClr val="222A35"/>
                </a:solidFill>
                <a:latin typeface="Arial"/>
                <a:cs typeface="Arial"/>
              </a:rPr>
              <a:t>Tale possibilità non è attuabile in ambito pubblicistico. Le varie discipline non differiscono tra loro nella sola gestione del rapporto, ma soprattutto nel fissare le modalità procedimentali di scelta del soggetto con il quale stipulare il contratto: la possibilità di un concorso tra più discipline e la </a:t>
            </a:r>
            <a:r>
              <a:rPr lang="it-IT" b="1" dirty="0">
                <a:solidFill>
                  <a:srgbClr val="222A35"/>
                </a:solidFill>
                <a:latin typeface="Arial"/>
                <a:cs typeface="Arial"/>
              </a:rPr>
              <a:t>scelta convenzionale </a:t>
            </a:r>
            <a:r>
              <a:rPr lang="it-IT" dirty="0">
                <a:solidFill>
                  <a:srgbClr val="222A35"/>
                </a:solidFill>
                <a:latin typeface="Arial"/>
                <a:cs typeface="Arial"/>
              </a:rPr>
              <a:t>è quindi </a:t>
            </a:r>
            <a:r>
              <a:rPr lang="it-IT" b="1" dirty="0">
                <a:solidFill>
                  <a:srgbClr val="222A35"/>
                </a:solidFill>
                <a:latin typeface="Arial"/>
                <a:cs typeface="Arial"/>
              </a:rPr>
              <a:t>esclusa</a:t>
            </a:r>
            <a:r>
              <a:rPr lang="it-IT" dirty="0" smtClean="0">
                <a:solidFill>
                  <a:srgbClr val="222A35"/>
                </a:solidFill>
                <a:latin typeface="Arial"/>
                <a:cs typeface="Arial"/>
              </a:rPr>
              <a:t>.</a:t>
            </a:r>
          </a:p>
          <a:p>
            <a:pPr marL="342900" indent="-342900" algn="just"/>
            <a:endParaRPr lang="it-IT" dirty="0">
              <a:solidFill>
                <a:srgbClr val="222A35"/>
              </a:solidFill>
              <a:latin typeface="Arial"/>
              <a:cs typeface="Arial"/>
            </a:endParaRPr>
          </a:p>
          <a:p>
            <a:pPr marL="342900" indent="-342900" algn="just"/>
            <a:r>
              <a:rPr lang="it-IT" dirty="0">
                <a:solidFill>
                  <a:srgbClr val="222A35"/>
                </a:solidFill>
                <a:latin typeface="Arial"/>
                <a:cs typeface="Arial"/>
              </a:rPr>
              <a:t>Ciò che rileva è il </a:t>
            </a:r>
            <a:r>
              <a:rPr lang="it-IT" u="sng" dirty="0">
                <a:solidFill>
                  <a:srgbClr val="222A35"/>
                </a:solidFill>
                <a:latin typeface="Arial"/>
                <a:cs typeface="Arial"/>
              </a:rPr>
              <a:t>contenuto effettivo</a:t>
            </a:r>
            <a:r>
              <a:rPr lang="it-IT" dirty="0">
                <a:solidFill>
                  <a:srgbClr val="222A35"/>
                </a:solidFill>
                <a:latin typeface="Arial"/>
                <a:cs typeface="Arial"/>
              </a:rPr>
              <a:t> del complessivo regolamento contrattuale, desunto dalle singole prestazioni e dalla valenza oggettiva che queste assumono</a:t>
            </a:r>
            <a:r>
              <a:rPr lang="it-IT" dirty="0" smtClean="0">
                <a:solidFill>
                  <a:srgbClr val="222A35"/>
                </a:solidFill>
                <a:latin typeface="Arial"/>
                <a:cs typeface="Arial"/>
              </a:rPr>
              <a:t>.  </a:t>
            </a:r>
            <a:endParaRPr lang="it-IT" dirty="0">
              <a:solidFill>
                <a:srgbClr val="222A35"/>
              </a:solidFill>
              <a:latin typeface="Arial"/>
              <a:cs typeface="Arial"/>
            </a:endParaRPr>
          </a:p>
          <a:p>
            <a:pPr marL="342900" indent="-342900" algn="just"/>
            <a:endParaRPr lang="it-IT" dirty="0">
              <a:solidFill>
                <a:srgbClr val="222A35"/>
              </a:solidFill>
              <a:latin typeface="Arial"/>
              <a:cs typeface="Arial"/>
            </a:endParaRPr>
          </a:p>
        </p:txBody>
      </p:sp>
    </p:spTree>
    <p:extLst>
      <p:ext uri="{BB962C8B-B14F-4D97-AF65-F5344CB8AC3E}">
        <p14:creationId xmlns:p14="http://schemas.microsoft.com/office/powerpoint/2010/main" val="31258963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L’oggetto della prestazione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525109" y="1570779"/>
            <a:ext cx="10978448" cy="369332"/>
          </a:xfrm>
          <a:prstGeom prst="rect">
            <a:avLst/>
          </a:prstGeom>
        </p:spPr>
        <p:txBody>
          <a:bodyPr wrap="square">
            <a:spAutoFit/>
          </a:bodyPr>
          <a:lstStyle/>
          <a:p>
            <a:pPr marL="342900" indent="-342900">
              <a:buAutoNum type="arabicPeriod"/>
            </a:pPr>
            <a:endParaRPr lang="it-IT" b="1" dirty="0">
              <a:solidFill>
                <a:srgbClr val="222A35"/>
              </a:solidFill>
            </a:endParaRPr>
          </a:p>
        </p:txBody>
      </p:sp>
      <p:sp>
        <p:nvSpPr>
          <p:cNvPr id="3" name="Rettangolo 2"/>
          <p:cNvSpPr/>
          <p:nvPr/>
        </p:nvSpPr>
        <p:spPr>
          <a:xfrm>
            <a:off x="427415" y="1632158"/>
            <a:ext cx="10978447" cy="4247317"/>
          </a:xfrm>
          <a:prstGeom prst="rect">
            <a:avLst/>
          </a:prstGeom>
        </p:spPr>
        <p:txBody>
          <a:bodyPr wrap="square">
            <a:spAutoFit/>
          </a:bodyPr>
          <a:lstStyle/>
          <a:p>
            <a:pPr marL="342900" indent="-342900" algn="just"/>
            <a:r>
              <a:rPr lang="it-IT" dirty="0" smtClean="0">
                <a:solidFill>
                  <a:srgbClr val="222A35"/>
                </a:solidFill>
                <a:latin typeface="Arial"/>
                <a:cs typeface="Arial"/>
              </a:rPr>
              <a:t>	Il problema riguardava la precedente regolazione della materia, laddove la </a:t>
            </a:r>
            <a:r>
              <a:rPr lang="it-IT" dirty="0">
                <a:solidFill>
                  <a:srgbClr val="222A35"/>
                </a:solidFill>
                <a:latin typeface="Arial"/>
                <a:cs typeface="Arial"/>
              </a:rPr>
              <a:t>disciplina dell’art. </a:t>
            </a:r>
            <a:r>
              <a:rPr lang="it-IT" dirty="0" smtClean="0">
                <a:solidFill>
                  <a:srgbClr val="222A35"/>
                </a:solidFill>
                <a:latin typeface="Arial"/>
                <a:cs typeface="Arial"/>
              </a:rPr>
              <a:t>14 del vecchio Codice (d.lgs. 163/2006) determinava l’alternanza fra </a:t>
            </a:r>
            <a:r>
              <a:rPr lang="it-IT" dirty="0">
                <a:solidFill>
                  <a:srgbClr val="222A35"/>
                </a:solidFill>
                <a:latin typeface="Arial"/>
                <a:cs typeface="Arial"/>
              </a:rPr>
              <a:t>un </a:t>
            </a:r>
            <a:r>
              <a:rPr lang="it-IT" b="1" dirty="0">
                <a:solidFill>
                  <a:srgbClr val="222A35"/>
                </a:solidFill>
                <a:latin typeface="Arial"/>
                <a:cs typeface="Arial"/>
              </a:rPr>
              <a:t>criterio funzionale (oggetto principale prestazione)</a:t>
            </a:r>
            <a:r>
              <a:rPr lang="it-IT" dirty="0">
                <a:solidFill>
                  <a:srgbClr val="222A35"/>
                </a:solidFill>
                <a:latin typeface="Arial"/>
                <a:cs typeface="Arial"/>
              </a:rPr>
              <a:t> e un </a:t>
            </a:r>
            <a:r>
              <a:rPr lang="it-IT" b="1" dirty="0">
                <a:solidFill>
                  <a:srgbClr val="222A35"/>
                </a:solidFill>
                <a:latin typeface="Arial"/>
                <a:cs typeface="Arial"/>
              </a:rPr>
              <a:t>criterio puramente economico (valore della prestazione</a:t>
            </a:r>
            <a:r>
              <a:rPr lang="it-IT" b="1" dirty="0" smtClean="0">
                <a:solidFill>
                  <a:srgbClr val="222A35"/>
                </a:solidFill>
                <a:latin typeface="Arial"/>
                <a:cs typeface="Arial"/>
              </a:rPr>
              <a:t>)</a:t>
            </a:r>
          </a:p>
          <a:p>
            <a:pPr marL="342900" indent="-342900" algn="just"/>
            <a:endParaRPr lang="it-IT" b="1" dirty="0">
              <a:solidFill>
                <a:srgbClr val="222A35"/>
              </a:solidFill>
              <a:latin typeface="Arial"/>
              <a:cs typeface="Arial"/>
            </a:endParaRPr>
          </a:p>
          <a:p>
            <a:pPr marL="342900" indent="-342900" algn="just"/>
            <a:endParaRPr lang="it-IT" dirty="0">
              <a:solidFill>
                <a:srgbClr val="222A35"/>
              </a:solidFill>
              <a:latin typeface="Arial"/>
              <a:cs typeface="Arial"/>
            </a:endParaRPr>
          </a:p>
          <a:p>
            <a:pPr marL="342900" indent="-342900" algn="just"/>
            <a:r>
              <a:rPr lang="it-IT" dirty="0" smtClean="0">
                <a:solidFill>
                  <a:srgbClr val="222A35"/>
                </a:solidFill>
                <a:latin typeface="Arial"/>
                <a:cs typeface="Arial"/>
              </a:rPr>
              <a:t>	L’art. 28 dell’attuale Codice chiarisce che occorre guardare all’ </a:t>
            </a:r>
            <a:r>
              <a:rPr lang="it-IT" b="1" dirty="0" smtClean="0">
                <a:solidFill>
                  <a:srgbClr val="222A35"/>
                </a:solidFill>
                <a:latin typeface="Arial"/>
                <a:cs typeface="Arial"/>
              </a:rPr>
              <a:t>oggetto della prestazione </a:t>
            </a:r>
            <a:r>
              <a:rPr lang="it-IT" dirty="0" smtClean="0">
                <a:solidFill>
                  <a:srgbClr val="222A35"/>
                </a:solidFill>
                <a:latin typeface="Arial"/>
                <a:cs typeface="Arial"/>
              </a:rPr>
              <a:t>e l'oggetto </a:t>
            </a:r>
            <a:r>
              <a:rPr lang="it-IT" dirty="0">
                <a:solidFill>
                  <a:srgbClr val="222A35"/>
                </a:solidFill>
                <a:latin typeface="Arial"/>
                <a:cs typeface="Arial"/>
              </a:rPr>
              <a:t>principale è determinato in base </a:t>
            </a:r>
            <a:r>
              <a:rPr lang="it-IT" b="1" dirty="0">
                <a:solidFill>
                  <a:srgbClr val="222A35"/>
                </a:solidFill>
                <a:latin typeface="Arial"/>
                <a:cs typeface="Arial"/>
              </a:rPr>
              <a:t>al valore stimato più elevato</a:t>
            </a:r>
            <a:r>
              <a:rPr lang="it-IT" dirty="0">
                <a:solidFill>
                  <a:srgbClr val="222A35"/>
                </a:solidFill>
                <a:latin typeface="Arial"/>
                <a:cs typeface="Arial"/>
              </a:rPr>
              <a:t> </a:t>
            </a:r>
            <a:endParaRPr lang="it-IT" dirty="0" smtClean="0">
              <a:solidFill>
                <a:srgbClr val="222A35"/>
              </a:solidFill>
              <a:latin typeface="Arial"/>
              <a:cs typeface="Arial"/>
            </a:endParaRPr>
          </a:p>
          <a:p>
            <a:pPr marL="342900" indent="-342900" algn="just"/>
            <a:endParaRPr lang="it-IT" b="1" dirty="0">
              <a:solidFill>
                <a:srgbClr val="222A35"/>
              </a:solidFill>
              <a:latin typeface="Arial"/>
              <a:cs typeface="Arial"/>
            </a:endParaRPr>
          </a:p>
          <a:p>
            <a:pPr marL="342900" indent="-342900" algn="just"/>
            <a:r>
              <a:rPr lang="it-IT" b="1" dirty="0">
                <a:solidFill>
                  <a:srgbClr val="222A35"/>
                </a:solidFill>
                <a:latin typeface="Arial"/>
                <a:cs typeface="Arial"/>
              </a:rPr>
              <a:t> </a:t>
            </a:r>
            <a:r>
              <a:rPr lang="it-IT" b="1" dirty="0" smtClean="0">
                <a:solidFill>
                  <a:srgbClr val="222A35"/>
                </a:solidFill>
                <a:latin typeface="Arial"/>
                <a:cs typeface="Arial"/>
              </a:rPr>
              <a:t>	</a:t>
            </a:r>
          </a:p>
          <a:p>
            <a:pPr marL="342900" indent="-342900" algn="just"/>
            <a:r>
              <a:rPr lang="it-IT" b="1" dirty="0">
                <a:solidFill>
                  <a:srgbClr val="222A35"/>
                </a:solidFill>
                <a:latin typeface="Arial"/>
                <a:cs typeface="Arial"/>
              </a:rPr>
              <a:t>	</a:t>
            </a:r>
            <a:r>
              <a:rPr lang="it-IT" dirty="0" smtClean="0">
                <a:solidFill>
                  <a:srgbClr val="222A35"/>
                </a:solidFill>
                <a:latin typeface="Arial"/>
                <a:cs typeface="Arial"/>
              </a:rPr>
              <a:t>L’operatore </a:t>
            </a:r>
            <a:r>
              <a:rPr lang="it-IT" dirty="0">
                <a:solidFill>
                  <a:srgbClr val="222A35"/>
                </a:solidFill>
                <a:latin typeface="Arial"/>
                <a:cs typeface="Arial"/>
              </a:rPr>
              <a:t>economico che concorre alla procedura di affidamento di un contratto </a:t>
            </a:r>
            <a:r>
              <a:rPr lang="it-IT" u="sng" dirty="0">
                <a:solidFill>
                  <a:srgbClr val="222A35"/>
                </a:solidFill>
                <a:latin typeface="Arial"/>
                <a:cs typeface="Arial"/>
              </a:rPr>
              <a:t>misto deve possedere i requisiti di qualificazione e capacità prescritti dal presente codice per ciascuna prestazione di lavori, servizi, forniture prevista dal contratto </a:t>
            </a:r>
            <a:endParaRPr lang="it-IT" u="sng" dirty="0" smtClean="0">
              <a:solidFill>
                <a:srgbClr val="222A35"/>
              </a:solidFill>
              <a:latin typeface="Arial"/>
              <a:cs typeface="Arial"/>
            </a:endParaRPr>
          </a:p>
          <a:p>
            <a:pPr marL="342900" indent="-342900" algn="just"/>
            <a:endParaRPr lang="it-IT" b="1" dirty="0">
              <a:solidFill>
                <a:srgbClr val="222A35"/>
              </a:solidFill>
              <a:latin typeface="Palatino Linotype" pitchFamily="18" charset="0"/>
            </a:endParaRPr>
          </a:p>
          <a:p>
            <a:pPr marL="342900" indent="-342900" algn="just"/>
            <a:endParaRPr lang="it-IT" b="1" dirty="0" smtClean="0">
              <a:solidFill>
                <a:srgbClr val="222A35"/>
              </a:solidFill>
              <a:latin typeface="Palatino Linotype" pitchFamily="18" charset="0"/>
            </a:endParaRPr>
          </a:p>
          <a:p>
            <a:pPr marL="342900" indent="-342900" algn="just"/>
            <a:endParaRPr lang="it-IT" b="1" dirty="0">
              <a:solidFill>
                <a:srgbClr val="222A35"/>
              </a:solidFill>
              <a:latin typeface="Palatino Linotype" pitchFamily="18" charset="0"/>
            </a:endParaRPr>
          </a:p>
        </p:txBody>
      </p:sp>
    </p:spTree>
    <p:extLst>
      <p:ext uri="{BB962C8B-B14F-4D97-AF65-F5344CB8AC3E}">
        <p14:creationId xmlns:p14="http://schemas.microsoft.com/office/powerpoint/2010/main" val="31258963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Appalti e concessioni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525109" y="1570779"/>
            <a:ext cx="10978448" cy="3754874"/>
          </a:xfrm>
          <a:prstGeom prst="rect">
            <a:avLst/>
          </a:prstGeom>
        </p:spPr>
        <p:txBody>
          <a:bodyPr wrap="square">
            <a:spAutoFit/>
          </a:bodyPr>
          <a:lstStyle/>
          <a:p>
            <a:r>
              <a:rPr lang="it-IT" dirty="0">
                <a:solidFill>
                  <a:srgbClr val="222A35"/>
                </a:solidFill>
              </a:rPr>
              <a:t> </a:t>
            </a:r>
          </a:p>
          <a:p>
            <a:pPr marL="285750" lvl="0" indent="-285750">
              <a:buFontTx/>
              <a:buChar char="-"/>
            </a:pPr>
            <a:r>
              <a:rPr lang="it-IT" sz="2000" dirty="0" smtClean="0">
                <a:solidFill>
                  <a:srgbClr val="222A35"/>
                </a:solidFill>
              </a:rPr>
              <a:t>Entrambi </a:t>
            </a:r>
            <a:r>
              <a:rPr lang="it-IT" sz="2000" dirty="0">
                <a:solidFill>
                  <a:srgbClr val="222A35"/>
                </a:solidFill>
              </a:rPr>
              <a:t>sono contratti pubblici a titolo </a:t>
            </a:r>
            <a:r>
              <a:rPr lang="it-IT" sz="2000" dirty="0" smtClean="0">
                <a:solidFill>
                  <a:srgbClr val="222A35"/>
                </a:solidFill>
              </a:rPr>
              <a:t>oneroso</a:t>
            </a:r>
          </a:p>
          <a:p>
            <a:pPr marL="285750" lvl="0" indent="-285750">
              <a:buFontTx/>
              <a:buChar char="-"/>
            </a:pPr>
            <a:endParaRPr lang="it-IT" sz="2000" dirty="0">
              <a:solidFill>
                <a:srgbClr val="222A35"/>
              </a:solidFill>
            </a:endParaRPr>
          </a:p>
          <a:p>
            <a:pPr marL="285750" lvl="0" indent="-285750">
              <a:buFontTx/>
              <a:buChar char="-"/>
            </a:pPr>
            <a:r>
              <a:rPr lang="it-IT" sz="2000" dirty="0" smtClean="0">
                <a:solidFill>
                  <a:srgbClr val="222A35"/>
                </a:solidFill>
              </a:rPr>
              <a:t>La </a:t>
            </a:r>
            <a:r>
              <a:rPr lang="it-IT" sz="2000" dirty="0">
                <a:solidFill>
                  <a:srgbClr val="222A35"/>
                </a:solidFill>
              </a:rPr>
              <a:t>Concessione si differenzia dall’appalto in quanto comprende anche il diritto di gestire l’opera o il servizio, eventualmente accompagnato ad un </a:t>
            </a:r>
            <a:r>
              <a:rPr lang="it-IT" sz="2000" dirty="0" smtClean="0">
                <a:solidFill>
                  <a:srgbClr val="222A35"/>
                </a:solidFill>
              </a:rPr>
              <a:t>prezzo</a:t>
            </a:r>
          </a:p>
          <a:p>
            <a:pPr marL="285750" lvl="0" indent="-285750">
              <a:buFontTx/>
              <a:buChar char="-"/>
            </a:pPr>
            <a:endParaRPr lang="it-IT" sz="2000" dirty="0" smtClean="0">
              <a:solidFill>
                <a:srgbClr val="222A35"/>
              </a:solidFill>
            </a:endParaRPr>
          </a:p>
          <a:p>
            <a:pPr marL="285750" lvl="0" indent="-285750">
              <a:buFontTx/>
              <a:buChar char="-"/>
            </a:pPr>
            <a:r>
              <a:rPr lang="it-IT" sz="2000" dirty="0" smtClean="0">
                <a:solidFill>
                  <a:srgbClr val="222A35"/>
                </a:solidFill>
              </a:rPr>
              <a:t>Natura </a:t>
            </a:r>
            <a:r>
              <a:rPr lang="it-IT" sz="2000" dirty="0">
                <a:solidFill>
                  <a:srgbClr val="222A35"/>
                </a:solidFill>
              </a:rPr>
              <a:t>dell’obbligazione ed eventuale carattere aleatorio del </a:t>
            </a:r>
            <a:r>
              <a:rPr lang="it-IT" sz="2000" dirty="0" smtClean="0">
                <a:solidFill>
                  <a:srgbClr val="222A35"/>
                </a:solidFill>
              </a:rPr>
              <a:t>contratto</a:t>
            </a:r>
          </a:p>
          <a:p>
            <a:pPr marL="285750" lvl="0" indent="-285750">
              <a:buFontTx/>
              <a:buChar char="-"/>
            </a:pPr>
            <a:endParaRPr lang="it-IT" sz="2000" dirty="0" smtClean="0">
              <a:solidFill>
                <a:srgbClr val="222A35"/>
              </a:solidFill>
            </a:endParaRPr>
          </a:p>
          <a:p>
            <a:pPr marL="285750" lvl="0" indent="-285750">
              <a:buFontTx/>
              <a:buChar char="-"/>
            </a:pPr>
            <a:r>
              <a:rPr lang="it-IT" sz="2000" dirty="0" smtClean="0">
                <a:solidFill>
                  <a:srgbClr val="222A35"/>
                </a:solidFill>
              </a:rPr>
              <a:t>Diversa </a:t>
            </a:r>
            <a:r>
              <a:rPr lang="it-IT" sz="2000" dirty="0">
                <a:solidFill>
                  <a:srgbClr val="222A35"/>
                </a:solidFill>
              </a:rPr>
              <a:t>ripartizione del rischio. Durata. </a:t>
            </a:r>
            <a:endParaRPr lang="it-IT" sz="2000" dirty="0" smtClean="0">
              <a:solidFill>
                <a:srgbClr val="222A35"/>
              </a:solidFill>
            </a:endParaRPr>
          </a:p>
          <a:p>
            <a:pPr marL="285750" lvl="0" indent="-285750">
              <a:buFontTx/>
              <a:buChar char="-"/>
            </a:pPr>
            <a:endParaRPr lang="it-IT" sz="2000" dirty="0" smtClean="0">
              <a:solidFill>
                <a:srgbClr val="222A35"/>
              </a:solidFill>
            </a:endParaRPr>
          </a:p>
          <a:p>
            <a:pPr marL="285750" lvl="0" indent="-285750">
              <a:buFontTx/>
              <a:buChar char="-"/>
            </a:pPr>
            <a:r>
              <a:rPr lang="it-IT" sz="2000" dirty="0" smtClean="0">
                <a:solidFill>
                  <a:srgbClr val="222A35"/>
                </a:solidFill>
              </a:rPr>
              <a:t>Struttura </a:t>
            </a:r>
            <a:r>
              <a:rPr lang="it-IT" sz="2000" dirty="0">
                <a:solidFill>
                  <a:srgbClr val="222A35"/>
                </a:solidFill>
              </a:rPr>
              <a:t>bilaterale o trilaterale del rapporto</a:t>
            </a:r>
          </a:p>
          <a:p>
            <a:endParaRPr lang="it-IT" sz="2000" b="1" dirty="0">
              <a:solidFill>
                <a:srgbClr val="222A35"/>
              </a:solidFill>
            </a:endParaRPr>
          </a:p>
        </p:txBody>
      </p:sp>
    </p:spTree>
    <p:extLst>
      <p:ext uri="{BB962C8B-B14F-4D97-AF65-F5344CB8AC3E}">
        <p14:creationId xmlns:p14="http://schemas.microsoft.com/office/powerpoint/2010/main" val="31258963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Appalto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525109" y="1570779"/>
            <a:ext cx="10978448" cy="4247317"/>
          </a:xfrm>
          <a:prstGeom prst="rect">
            <a:avLst/>
          </a:prstGeom>
        </p:spPr>
        <p:txBody>
          <a:bodyPr wrap="square">
            <a:spAutoFit/>
          </a:bodyPr>
          <a:lstStyle/>
          <a:p>
            <a:r>
              <a:rPr lang="it-IT" dirty="0" smtClean="0">
                <a:solidFill>
                  <a:srgbClr val="222A35"/>
                </a:solidFill>
              </a:rPr>
              <a:t>Art. 1665 </a:t>
            </a:r>
            <a:r>
              <a:rPr lang="it-IT" dirty="0">
                <a:solidFill>
                  <a:srgbClr val="222A35"/>
                </a:solidFill>
              </a:rPr>
              <a:t>c.c</a:t>
            </a:r>
            <a:r>
              <a:rPr lang="it-IT" dirty="0" smtClean="0">
                <a:solidFill>
                  <a:srgbClr val="222A35"/>
                </a:solidFill>
              </a:rPr>
              <a:t>.</a:t>
            </a:r>
            <a:endParaRPr lang="it-IT" dirty="0">
              <a:solidFill>
                <a:srgbClr val="222A35"/>
              </a:solidFill>
            </a:endParaRPr>
          </a:p>
          <a:p>
            <a:r>
              <a:rPr lang="it-IT" dirty="0" smtClean="0">
                <a:solidFill>
                  <a:srgbClr val="222A35"/>
                </a:solidFill>
              </a:rPr>
              <a:t>L'appalto </a:t>
            </a:r>
            <a:r>
              <a:rPr lang="it-IT" dirty="0">
                <a:solidFill>
                  <a:srgbClr val="222A35"/>
                </a:solidFill>
              </a:rPr>
              <a:t>è il contratto col quale una parte assume, con organizzazione dei mezzi necessari e con gestione a proprio rischio, il compimento di un'opera o di un servizio verso un corrispettivo in danaro</a:t>
            </a:r>
            <a:r>
              <a:rPr lang="it-IT" dirty="0" smtClean="0">
                <a:solidFill>
                  <a:srgbClr val="222A35"/>
                </a:solidFill>
              </a:rPr>
              <a:t>.</a:t>
            </a:r>
          </a:p>
          <a:p>
            <a:endParaRPr lang="it-IT" dirty="0">
              <a:solidFill>
                <a:srgbClr val="222A35"/>
              </a:solidFill>
            </a:endParaRPr>
          </a:p>
          <a:p>
            <a:pPr marL="285750" indent="-285750">
              <a:buFontTx/>
              <a:buChar char="-"/>
            </a:pPr>
            <a:r>
              <a:rPr lang="it-IT" dirty="0" smtClean="0">
                <a:solidFill>
                  <a:srgbClr val="222A35"/>
                </a:solidFill>
              </a:rPr>
              <a:t>La </a:t>
            </a:r>
            <a:r>
              <a:rPr lang="it-IT" dirty="0">
                <a:solidFill>
                  <a:srgbClr val="222A35"/>
                </a:solidFill>
              </a:rPr>
              <a:t>nozione di appalto pubblico si differenzia dalla nozione di appalto non solo sotto il profilo soggettivo, ma anche sotto il profilo </a:t>
            </a:r>
            <a:r>
              <a:rPr lang="it-IT" dirty="0" smtClean="0">
                <a:solidFill>
                  <a:srgbClr val="222A35"/>
                </a:solidFill>
              </a:rPr>
              <a:t>oggettivo:  n</a:t>
            </a:r>
            <a:r>
              <a:rPr lang="it-IT" dirty="0">
                <a:solidFill>
                  <a:srgbClr val="222A35"/>
                </a:solidFill>
              </a:rPr>
              <a:t>e</a:t>
            </a:r>
            <a:r>
              <a:rPr lang="it-IT" dirty="0" smtClean="0">
                <a:solidFill>
                  <a:srgbClr val="222A35"/>
                </a:solidFill>
              </a:rPr>
              <a:t>ll’appalto </a:t>
            </a:r>
            <a:r>
              <a:rPr lang="it-IT" dirty="0">
                <a:solidFill>
                  <a:srgbClr val="222A35"/>
                </a:solidFill>
              </a:rPr>
              <a:t>pubblico la prestazione può avere ad oggetto anche la </a:t>
            </a:r>
            <a:r>
              <a:rPr lang="it-IT" dirty="0" smtClean="0">
                <a:solidFill>
                  <a:srgbClr val="222A35"/>
                </a:solidFill>
              </a:rPr>
              <a:t>la </a:t>
            </a:r>
            <a:r>
              <a:rPr lang="it-IT" dirty="0">
                <a:solidFill>
                  <a:srgbClr val="222A35"/>
                </a:solidFill>
              </a:rPr>
              <a:t>fornitura di </a:t>
            </a:r>
            <a:r>
              <a:rPr lang="it-IT" dirty="0" smtClean="0">
                <a:solidFill>
                  <a:srgbClr val="222A35"/>
                </a:solidFill>
              </a:rPr>
              <a:t>beni.</a:t>
            </a:r>
          </a:p>
          <a:p>
            <a:pPr marL="285750" indent="-285750">
              <a:buFontTx/>
              <a:buChar char="-"/>
            </a:pPr>
            <a:endParaRPr lang="it-IT" dirty="0" smtClean="0">
              <a:solidFill>
                <a:srgbClr val="222A35"/>
              </a:solidFill>
            </a:endParaRPr>
          </a:p>
          <a:p>
            <a:pPr marL="285750" indent="-285750">
              <a:buFontTx/>
              <a:buChar char="-"/>
            </a:pPr>
            <a:r>
              <a:rPr lang="it-IT" dirty="0" smtClean="0">
                <a:solidFill>
                  <a:srgbClr val="222A35"/>
                </a:solidFill>
              </a:rPr>
              <a:t>La </a:t>
            </a:r>
            <a:r>
              <a:rPr lang="it-IT" dirty="0">
                <a:solidFill>
                  <a:srgbClr val="222A35"/>
                </a:solidFill>
              </a:rPr>
              <a:t>nozione di appalto pubblico trova un espresso fondamento normativo </a:t>
            </a:r>
            <a:r>
              <a:rPr lang="it-IT" dirty="0" smtClean="0">
                <a:solidFill>
                  <a:srgbClr val="222A35"/>
                </a:solidFill>
              </a:rPr>
              <a:t>e </a:t>
            </a:r>
            <a:r>
              <a:rPr lang="it-IT" dirty="0">
                <a:solidFill>
                  <a:srgbClr val="222A35"/>
                </a:solidFill>
              </a:rPr>
              <a:t>comprende la totalità dei contratti passivi posti in essere dalle amministrazioni aggiudicatrici che non siano qualificabili come concessioni.</a:t>
            </a:r>
          </a:p>
          <a:p>
            <a:endParaRPr lang="it-IT" dirty="0">
              <a:solidFill>
                <a:srgbClr val="222A35"/>
              </a:solidFill>
            </a:endParaRPr>
          </a:p>
          <a:p>
            <a:endParaRPr lang="it-IT" b="1" dirty="0" smtClean="0">
              <a:solidFill>
                <a:srgbClr val="222A35"/>
              </a:solidFill>
            </a:endParaRPr>
          </a:p>
          <a:p>
            <a:endParaRPr lang="it-IT" b="1" dirty="0">
              <a:solidFill>
                <a:srgbClr val="222A35"/>
              </a:solidFill>
            </a:endParaRPr>
          </a:p>
          <a:p>
            <a:pPr marL="342900" indent="-342900">
              <a:buAutoNum type="arabicPeriod"/>
            </a:pPr>
            <a:endParaRPr lang="it-IT" b="1" dirty="0">
              <a:solidFill>
                <a:srgbClr val="222A35"/>
              </a:solidFill>
            </a:endParaRPr>
          </a:p>
        </p:txBody>
      </p:sp>
    </p:spTree>
    <p:extLst>
      <p:ext uri="{BB962C8B-B14F-4D97-AF65-F5344CB8AC3E}">
        <p14:creationId xmlns:p14="http://schemas.microsoft.com/office/powerpoint/2010/main" val="42207063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Le soglie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7" name="13 CuadroTexto"/>
          <p:cNvSpPr txBox="1">
            <a:spLocks noChangeArrowheads="1"/>
          </p:cNvSpPr>
          <p:nvPr/>
        </p:nvSpPr>
        <p:spPr bwMode="auto">
          <a:xfrm>
            <a:off x="818791" y="1884689"/>
            <a:ext cx="10391684" cy="3808735"/>
          </a:xfrm>
          <a:prstGeom prst="rect">
            <a:avLst/>
          </a:prstGeom>
          <a:noFill/>
          <a:ln w="9525">
            <a:noFill/>
            <a:miter lim="800000"/>
            <a:headEnd/>
            <a:tailEnd/>
          </a:ln>
        </p:spPr>
        <p:txBody>
          <a:bodyPr wrap="square">
            <a:spAutoFit/>
          </a:bodyPr>
          <a:lstStyle/>
          <a:p>
            <a:pPr marL="342900" indent="-342900" algn="just">
              <a:lnSpc>
                <a:spcPct val="150000"/>
              </a:lnSpc>
              <a:buFontTx/>
              <a:buChar char="•"/>
            </a:pPr>
            <a:r>
              <a:rPr lang="it-IT" dirty="0">
                <a:solidFill>
                  <a:srgbClr val="595959"/>
                </a:solidFill>
                <a:latin typeface="Arial"/>
                <a:cs typeface="Arial"/>
              </a:rPr>
              <a:t>L’affidamento dei contratti pubblici è sottoposto ad una </a:t>
            </a:r>
            <a:r>
              <a:rPr lang="it-IT" u="sng" dirty="0">
                <a:solidFill>
                  <a:srgbClr val="595959"/>
                </a:solidFill>
                <a:latin typeface="Arial"/>
                <a:cs typeface="Arial"/>
              </a:rPr>
              <a:t>disciplina differenziata</a:t>
            </a:r>
            <a:r>
              <a:rPr lang="it-IT" dirty="0">
                <a:solidFill>
                  <a:srgbClr val="595959"/>
                </a:solidFill>
                <a:latin typeface="Arial"/>
                <a:cs typeface="Arial"/>
              </a:rPr>
              <a:t> a seconda che il valore dell’appalto raggiunga o meno la “soglia comunitaria”, fissata in modo diverso a seconda dell’oggetto dell’appalto</a:t>
            </a:r>
          </a:p>
          <a:p>
            <a:pPr marL="342900" indent="-342900" algn="just">
              <a:lnSpc>
                <a:spcPct val="150000"/>
              </a:lnSpc>
              <a:buFontTx/>
              <a:buChar char="•"/>
            </a:pPr>
            <a:r>
              <a:rPr lang="it-IT" dirty="0">
                <a:solidFill>
                  <a:srgbClr val="595959"/>
                </a:solidFill>
                <a:latin typeface="Arial"/>
                <a:cs typeface="Arial"/>
              </a:rPr>
              <a:t>Il valore è calcolato al </a:t>
            </a:r>
            <a:r>
              <a:rPr lang="it-IT" u="sng" dirty="0">
                <a:solidFill>
                  <a:srgbClr val="595959"/>
                </a:solidFill>
                <a:latin typeface="Arial"/>
                <a:cs typeface="Arial"/>
              </a:rPr>
              <a:t>momento dell’invio</a:t>
            </a:r>
            <a:r>
              <a:rPr lang="it-IT" dirty="0">
                <a:solidFill>
                  <a:srgbClr val="595959"/>
                </a:solidFill>
                <a:latin typeface="Arial"/>
                <a:cs typeface="Arial"/>
              </a:rPr>
              <a:t> del bando di gara o in mancanza al momento in cui si avvia la procedura di affidamento del contratto</a:t>
            </a:r>
          </a:p>
          <a:p>
            <a:pPr marL="342900" indent="-342900" algn="just">
              <a:lnSpc>
                <a:spcPct val="150000"/>
              </a:lnSpc>
              <a:buFontTx/>
              <a:buChar char="•"/>
            </a:pPr>
            <a:r>
              <a:rPr lang="it-IT" dirty="0">
                <a:solidFill>
                  <a:srgbClr val="595959"/>
                </a:solidFill>
                <a:latin typeface="Arial"/>
                <a:cs typeface="Arial"/>
              </a:rPr>
              <a:t>E’ </a:t>
            </a:r>
            <a:r>
              <a:rPr lang="it-IT" u="sng" dirty="0">
                <a:solidFill>
                  <a:srgbClr val="595959"/>
                </a:solidFill>
                <a:latin typeface="Arial"/>
                <a:cs typeface="Arial"/>
              </a:rPr>
              <a:t>vietato il frazionamento</a:t>
            </a:r>
            <a:r>
              <a:rPr lang="it-IT" dirty="0">
                <a:solidFill>
                  <a:srgbClr val="595959"/>
                </a:solidFill>
                <a:latin typeface="Arial"/>
                <a:cs typeface="Arial"/>
              </a:rPr>
              <a:t> dell’appalto a fini elusivi</a:t>
            </a:r>
          </a:p>
          <a:p>
            <a:pPr marL="342900" indent="-342900" algn="just">
              <a:lnSpc>
                <a:spcPct val="150000"/>
              </a:lnSpc>
              <a:buFontTx/>
              <a:buChar char="•"/>
            </a:pPr>
            <a:r>
              <a:rPr lang="it-IT" dirty="0">
                <a:solidFill>
                  <a:srgbClr val="595959"/>
                </a:solidFill>
                <a:latin typeface="Arial"/>
                <a:cs typeface="Arial"/>
              </a:rPr>
              <a:t>Il calcolo del valore stimato è basato sull’importo totale pagabile </a:t>
            </a:r>
            <a:r>
              <a:rPr lang="it-IT" u="sng" dirty="0">
                <a:solidFill>
                  <a:srgbClr val="595959"/>
                </a:solidFill>
                <a:latin typeface="Arial"/>
                <a:cs typeface="Arial"/>
              </a:rPr>
              <a:t>al netto dell’IVA</a:t>
            </a:r>
            <a:r>
              <a:rPr lang="it-IT" dirty="0">
                <a:solidFill>
                  <a:srgbClr val="595959"/>
                </a:solidFill>
                <a:latin typeface="Arial"/>
                <a:cs typeface="Arial"/>
              </a:rPr>
              <a:t>, valutato tenendo conto dell’importo massimo pagato, valutando anche eventuali </a:t>
            </a:r>
            <a:r>
              <a:rPr lang="it-IT" u="sng" dirty="0">
                <a:solidFill>
                  <a:srgbClr val="595959"/>
                </a:solidFill>
                <a:latin typeface="Arial"/>
                <a:cs typeface="Arial"/>
              </a:rPr>
              <a:t>premi</a:t>
            </a:r>
            <a:r>
              <a:rPr lang="it-IT" dirty="0">
                <a:solidFill>
                  <a:srgbClr val="595959"/>
                </a:solidFill>
                <a:latin typeface="Arial"/>
                <a:cs typeface="Arial"/>
              </a:rPr>
              <a:t> o </a:t>
            </a:r>
            <a:r>
              <a:rPr lang="it-IT" u="sng" dirty="0">
                <a:solidFill>
                  <a:srgbClr val="595959"/>
                </a:solidFill>
                <a:latin typeface="Arial"/>
                <a:cs typeface="Arial"/>
              </a:rPr>
              <a:t>rinnovi </a:t>
            </a:r>
            <a:r>
              <a:rPr lang="it-IT" u="sng" dirty="0" smtClean="0">
                <a:solidFill>
                  <a:srgbClr val="595959"/>
                </a:solidFill>
                <a:latin typeface="Arial"/>
                <a:cs typeface="Arial"/>
              </a:rPr>
              <a:t>contrattuali</a:t>
            </a:r>
            <a:endParaRPr lang="it-IT" dirty="0">
              <a:solidFill>
                <a:srgbClr val="595959"/>
              </a:solidFill>
              <a:latin typeface="Arial"/>
              <a:cs typeface="Arial"/>
            </a:endParaRPr>
          </a:p>
        </p:txBody>
      </p:sp>
    </p:spTree>
    <p:extLst>
      <p:ext uri="{BB962C8B-B14F-4D97-AF65-F5344CB8AC3E}">
        <p14:creationId xmlns:p14="http://schemas.microsoft.com/office/powerpoint/2010/main" val="12327475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Le soglie – art. 35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Rettangolo 2"/>
          <p:cNvSpPr/>
          <p:nvPr/>
        </p:nvSpPr>
        <p:spPr>
          <a:xfrm>
            <a:off x="122117" y="933212"/>
            <a:ext cx="11686735" cy="5078314"/>
          </a:xfrm>
          <a:prstGeom prst="rect">
            <a:avLst/>
          </a:prstGeom>
        </p:spPr>
        <p:txBody>
          <a:bodyPr wrap="square">
            <a:spAutoFit/>
          </a:bodyPr>
          <a:lstStyle/>
          <a:p>
            <a:endParaRPr lang="it-IT" dirty="0" smtClean="0">
              <a:solidFill>
                <a:srgbClr val="222A35"/>
              </a:solidFill>
            </a:endParaRPr>
          </a:p>
          <a:p>
            <a:r>
              <a:rPr lang="it-IT" dirty="0" smtClean="0">
                <a:solidFill>
                  <a:srgbClr val="222A35"/>
                </a:solidFill>
              </a:rPr>
              <a:t>1</a:t>
            </a:r>
            <a:r>
              <a:rPr lang="it-IT" dirty="0">
                <a:solidFill>
                  <a:srgbClr val="222A35"/>
                </a:solidFill>
              </a:rPr>
              <a:t>. Ai fini dell’applicazione del presente codice, le soglie di rilevanza comunitaria sono:</a:t>
            </a:r>
          </a:p>
          <a:p>
            <a:endParaRPr lang="it-IT" dirty="0">
              <a:solidFill>
                <a:srgbClr val="222A35"/>
              </a:solidFill>
            </a:endParaRPr>
          </a:p>
          <a:p>
            <a:r>
              <a:rPr lang="it-IT" dirty="0">
                <a:solidFill>
                  <a:srgbClr val="222A35"/>
                </a:solidFill>
              </a:rPr>
              <a:t>a) euro 5.382.000 per gli appalti pubblici di lavori e per le concessioni; </a:t>
            </a:r>
          </a:p>
          <a:p>
            <a:r>
              <a:rPr lang="it-IT" dirty="0">
                <a:solidFill>
                  <a:srgbClr val="222A35"/>
                </a:solidFill>
              </a:rPr>
              <a:t>b) euro 140.000 per gli appalti pubblici di forniture, di servizi e per i concorsi pubblici di progettazione aggiudicati dalle amministrazioni aggiudicatrici che sono autorità governative centrali indicate nell'allegato III; se gli appalti pubblici di forniture sono aggiudicati da amministrazioni aggiudicatrici operanti nel settore della difesa, questa soglia si applica solo agli appalti concernenti i prodotti menzionati nell’allegato VIII; </a:t>
            </a:r>
          </a:p>
          <a:p>
            <a:r>
              <a:rPr lang="it-IT" dirty="0">
                <a:solidFill>
                  <a:srgbClr val="222A35"/>
                </a:solidFill>
              </a:rPr>
              <a:t>c) euro 215.000 per gli appalti pubblici di forniture, di servizi e per i concorsi pubblici di progettazione aggiudicati da amministrazioni aggiudicatrici sub-centrali; tale soglia si applica anche agli appalti pubblici di forniture aggiudicati dalle autorità governative centrali che operano nel settore della difesa, allorché tali appalti concernono prodotti non menzionati nell’allegato VIII; </a:t>
            </a:r>
          </a:p>
          <a:p>
            <a:r>
              <a:rPr lang="it-IT" dirty="0">
                <a:solidFill>
                  <a:srgbClr val="222A35"/>
                </a:solidFill>
              </a:rPr>
              <a:t>d) euro 750.000 per gli appalti di servizi sociali e di altri servizi specifici elencati all’allegato IX.</a:t>
            </a:r>
          </a:p>
          <a:p>
            <a:endParaRPr lang="it-IT" dirty="0">
              <a:solidFill>
                <a:srgbClr val="222A35"/>
              </a:solidFill>
            </a:endParaRPr>
          </a:p>
          <a:p>
            <a:r>
              <a:rPr lang="it-IT" dirty="0">
                <a:solidFill>
                  <a:srgbClr val="222A35"/>
                </a:solidFill>
              </a:rPr>
              <a:t>2. Nei settori speciali, le soglie di rilevanza comunitaria sono</a:t>
            </a:r>
            <a:r>
              <a:rPr lang="it-IT" dirty="0" smtClean="0">
                <a:solidFill>
                  <a:srgbClr val="222A35"/>
                </a:solidFill>
              </a:rPr>
              <a:t>:</a:t>
            </a:r>
            <a:endParaRPr lang="it-IT" dirty="0">
              <a:solidFill>
                <a:srgbClr val="222A35"/>
              </a:solidFill>
            </a:endParaRPr>
          </a:p>
          <a:p>
            <a:r>
              <a:rPr lang="it-IT" dirty="0">
                <a:solidFill>
                  <a:srgbClr val="222A35"/>
                </a:solidFill>
              </a:rPr>
              <a:t>a) euro 5.382.000 per gli appalti di lavori; </a:t>
            </a:r>
          </a:p>
          <a:p>
            <a:r>
              <a:rPr lang="it-IT" dirty="0">
                <a:solidFill>
                  <a:srgbClr val="222A35"/>
                </a:solidFill>
              </a:rPr>
              <a:t>b) euro 431.000 per gli appalti di forniture, di servizi e per i concorsi pubblici di progettazione; </a:t>
            </a:r>
          </a:p>
          <a:p>
            <a:r>
              <a:rPr lang="it-IT" dirty="0">
                <a:solidFill>
                  <a:srgbClr val="222A35"/>
                </a:solidFill>
              </a:rPr>
              <a:t>c) euro 1.000.000 per i contratti di servizi, per i servizi sociali e altri servizi specifici elencati all’allegato IX.</a:t>
            </a:r>
          </a:p>
        </p:txBody>
      </p:sp>
    </p:spTree>
    <p:extLst>
      <p:ext uri="{BB962C8B-B14F-4D97-AF65-F5344CB8AC3E}">
        <p14:creationId xmlns:p14="http://schemas.microsoft.com/office/powerpoint/2010/main" val="20446793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La suddivisione in lotti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Rettangolo 2"/>
          <p:cNvSpPr/>
          <p:nvPr/>
        </p:nvSpPr>
        <p:spPr>
          <a:xfrm>
            <a:off x="244238" y="1519339"/>
            <a:ext cx="11686735" cy="4247317"/>
          </a:xfrm>
          <a:prstGeom prst="rect">
            <a:avLst/>
          </a:prstGeom>
        </p:spPr>
        <p:txBody>
          <a:bodyPr wrap="square">
            <a:spAutoFit/>
          </a:bodyPr>
          <a:lstStyle/>
          <a:p>
            <a:pPr algn="ctr"/>
            <a:r>
              <a:rPr lang="it-IT" sz="2000" dirty="0" smtClean="0">
                <a:solidFill>
                  <a:srgbClr val="222A35"/>
                </a:solidFill>
              </a:rPr>
              <a:t>Art. 51</a:t>
            </a:r>
          </a:p>
          <a:p>
            <a:pPr algn="just"/>
            <a:endParaRPr lang="it-IT" sz="2000" i="1" dirty="0" smtClean="0">
              <a:solidFill>
                <a:srgbClr val="222A35"/>
              </a:solidFill>
            </a:endParaRPr>
          </a:p>
          <a:p>
            <a:pPr algn="just"/>
            <a:r>
              <a:rPr lang="it-IT" sz="2000" i="1" dirty="0" smtClean="0">
                <a:solidFill>
                  <a:srgbClr val="222A35"/>
                </a:solidFill>
              </a:rPr>
              <a:t>Nel </a:t>
            </a:r>
            <a:r>
              <a:rPr lang="it-IT" sz="2000" i="1" dirty="0">
                <a:solidFill>
                  <a:srgbClr val="222A35"/>
                </a:solidFill>
              </a:rPr>
              <a:t>rispetto della disciplina comunitaria in materia di appalti pubblici, sia nei settori ordinari che nei settori speciali, </a:t>
            </a:r>
            <a:r>
              <a:rPr lang="it-IT" sz="2000" i="1" u="sng" dirty="0">
                <a:solidFill>
                  <a:srgbClr val="222A35"/>
                </a:solidFill>
              </a:rPr>
              <a:t>al fine di favorire l’accesso delle microimprese</a:t>
            </a:r>
            <a:r>
              <a:rPr lang="it-IT" sz="2000" i="1" dirty="0">
                <a:solidFill>
                  <a:srgbClr val="222A35"/>
                </a:solidFill>
              </a:rPr>
              <a:t>, piccole e medie imprese, </a:t>
            </a:r>
            <a:r>
              <a:rPr lang="it-IT" sz="2000" b="1" i="1" dirty="0">
                <a:solidFill>
                  <a:srgbClr val="222A35"/>
                </a:solidFill>
              </a:rPr>
              <a:t>le stazioni appaltanti </a:t>
            </a:r>
            <a:r>
              <a:rPr lang="it-IT" sz="2000" b="1" i="1" u="sng" dirty="0">
                <a:solidFill>
                  <a:srgbClr val="222A35"/>
                </a:solidFill>
              </a:rPr>
              <a:t>suddividono</a:t>
            </a:r>
            <a:r>
              <a:rPr lang="it-IT" sz="2000" b="1" i="1" dirty="0">
                <a:solidFill>
                  <a:srgbClr val="222A35"/>
                </a:solidFill>
              </a:rPr>
              <a:t> gli appalti in lotti funzionali</a:t>
            </a:r>
            <a:r>
              <a:rPr lang="it-IT" sz="2000" i="1" dirty="0">
                <a:solidFill>
                  <a:srgbClr val="222A35"/>
                </a:solidFill>
              </a:rPr>
              <a:t> di cui all’articolo 3, comma 1, lettera </a:t>
            </a:r>
            <a:r>
              <a:rPr lang="it-IT" sz="2000" i="1" dirty="0" err="1">
                <a:solidFill>
                  <a:srgbClr val="222A35"/>
                </a:solidFill>
              </a:rPr>
              <a:t>qq</a:t>
            </a:r>
            <a:r>
              <a:rPr lang="it-IT" sz="2000" i="1" dirty="0">
                <a:solidFill>
                  <a:srgbClr val="222A35"/>
                </a:solidFill>
              </a:rPr>
              <a:t>), </a:t>
            </a:r>
            <a:r>
              <a:rPr lang="it-IT" sz="2000" b="1" i="1" dirty="0">
                <a:solidFill>
                  <a:srgbClr val="222A35"/>
                </a:solidFill>
              </a:rPr>
              <a:t>ovvero in lotti prestazionali</a:t>
            </a:r>
            <a:r>
              <a:rPr lang="it-IT" sz="2000" i="1" dirty="0">
                <a:solidFill>
                  <a:srgbClr val="222A35"/>
                </a:solidFill>
              </a:rPr>
              <a:t> di cui all’articolo 3, comma 1, lettera </a:t>
            </a:r>
            <a:r>
              <a:rPr lang="it-IT" sz="2000" i="1" dirty="0" err="1">
                <a:solidFill>
                  <a:srgbClr val="222A35"/>
                </a:solidFill>
              </a:rPr>
              <a:t>ggggg</a:t>
            </a:r>
            <a:r>
              <a:rPr lang="it-IT" sz="2000" i="1" dirty="0">
                <a:solidFill>
                  <a:srgbClr val="222A35"/>
                </a:solidFill>
              </a:rPr>
              <a:t>) in conformità alle categorie o specializzazioni nel settore dei lavori, servizi e forniture. Le stazioni appaltanti </a:t>
            </a:r>
            <a:r>
              <a:rPr lang="it-IT" sz="2000" b="1" i="1" dirty="0">
                <a:solidFill>
                  <a:srgbClr val="222A35"/>
                </a:solidFill>
              </a:rPr>
              <a:t>motivano </a:t>
            </a:r>
            <a:r>
              <a:rPr lang="it-IT" sz="2000" b="1" i="1" u="sng" dirty="0">
                <a:solidFill>
                  <a:srgbClr val="222A35"/>
                </a:solidFill>
              </a:rPr>
              <a:t>la mancata suddivisione dell’appalto </a:t>
            </a:r>
            <a:r>
              <a:rPr lang="it-IT" sz="2000" b="1" i="1" dirty="0">
                <a:solidFill>
                  <a:srgbClr val="222A35"/>
                </a:solidFill>
              </a:rPr>
              <a:t>in lotti</a:t>
            </a:r>
            <a:r>
              <a:rPr lang="it-IT" sz="2000" i="1" dirty="0">
                <a:solidFill>
                  <a:srgbClr val="222A35"/>
                </a:solidFill>
              </a:rPr>
              <a:t> nel bando di gara o nella lettera di invito e nella relazione unica di cui agli articoli 99 e 139. </a:t>
            </a:r>
            <a:endParaRPr lang="it-IT" sz="2000" dirty="0">
              <a:solidFill>
                <a:srgbClr val="222A35"/>
              </a:solidFill>
            </a:endParaRPr>
          </a:p>
          <a:p>
            <a:endParaRPr lang="it-IT" dirty="0" smtClean="0">
              <a:solidFill>
                <a:srgbClr val="222A35"/>
              </a:solidFill>
            </a:endParaRPr>
          </a:p>
          <a:p>
            <a:endParaRPr lang="it-IT" dirty="0">
              <a:solidFill>
                <a:srgbClr val="222A35"/>
              </a:solidFill>
            </a:endParaRPr>
          </a:p>
          <a:p>
            <a:r>
              <a:rPr lang="it-IT" dirty="0" smtClean="0">
                <a:solidFill>
                  <a:srgbClr val="222A35"/>
                </a:solidFill>
              </a:rPr>
              <a:t>LOTTO: </a:t>
            </a:r>
            <a:r>
              <a:rPr lang="it-IT" dirty="0">
                <a:solidFill>
                  <a:srgbClr val="222A35"/>
                </a:solidFill>
              </a:rPr>
              <a:t>parte dell’oggetto </a:t>
            </a:r>
            <a:r>
              <a:rPr lang="it-IT" b="1" dirty="0">
                <a:solidFill>
                  <a:srgbClr val="222A35"/>
                </a:solidFill>
              </a:rPr>
              <a:t>dell’appalto la cui realizzazione sia tale da assicurarne funzionalità, fruibilità e fattibilità, indipendentemente dalla realizzazione delle altre parti</a:t>
            </a:r>
            <a:endParaRPr lang="it-IT" dirty="0">
              <a:solidFill>
                <a:srgbClr val="222A35"/>
              </a:solidFill>
            </a:endParaRPr>
          </a:p>
          <a:p>
            <a:endParaRPr lang="it-IT" dirty="0" smtClean="0">
              <a:solidFill>
                <a:srgbClr val="222A35"/>
              </a:solidFill>
            </a:endParaRPr>
          </a:p>
        </p:txBody>
      </p:sp>
    </p:spTree>
    <p:extLst>
      <p:ext uri="{BB962C8B-B14F-4D97-AF65-F5344CB8AC3E}">
        <p14:creationId xmlns:p14="http://schemas.microsoft.com/office/powerpoint/2010/main" val="9255915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La suddivisione in lotti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Rettangolo 2"/>
          <p:cNvSpPr/>
          <p:nvPr/>
        </p:nvSpPr>
        <p:spPr>
          <a:xfrm>
            <a:off x="244238" y="1531550"/>
            <a:ext cx="11686735" cy="4370427"/>
          </a:xfrm>
          <a:prstGeom prst="rect">
            <a:avLst/>
          </a:prstGeom>
        </p:spPr>
        <p:txBody>
          <a:bodyPr wrap="square">
            <a:spAutoFit/>
          </a:bodyPr>
          <a:lstStyle/>
          <a:p>
            <a:pPr fontAlgn="base"/>
            <a:r>
              <a:rPr lang="it-IT" sz="2000" dirty="0">
                <a:solidFill>
                  <a:srgbClr val="222A35"/>
                </a:solidFill>
              </a:rPr>
              <a:t>– “</a:t>
            </a:r>
            <a:r>
              <a:rPr lang="it-IT" sz="2000" b="1" dirty="0">
                <a:solidFill>
                  <a:srgbClr val="222A35"/>
                </a:solidFill>
              </a:rPr>
              <a:t>lotto funzionale</a:t>
            </a:r>
            <a:r>
              <a:rPr lang="it-IT" sz="2000" dirty="0">
                <a:solidFill>
                  <a:srgbClr val="222A35"/>
                </a:solidFill>
              </a:rPr>
              <a:t>” </a:t>
            </a:r>
            <a:r>
              <a:rPr lang="it-IT" sz="2000" dirty="0" smtClean="0">
                <a:solidFill>
                  <a:srgbClr val="222A35"/>
                </a:solidFill>
              </a:rPr>
              <a:t>(</a:t>
            </a:r>
            <a:r>
              <a:rPr lang="it-IT" sz="2000" dirty="0" err="1" smtClean="0">
                <a:solidFill>
                  <a:srgbClr val="222A35"/>
                </a:solidFill>
              </a:rPr>
              <a:t>lett</a:t>
            </a:r>
            <a:r>
              <a:rPr lang="it-IT" sz="2000" dirty="0" smtClean="0">
                <a:solidFill>
                  <a:srgbClr val="222A35"/>
                </a:solidFill>
              </a:rPr>
              <a:t>. </a:t>
            </a:r>
            <a:r>
              <a:rPr lang="it-IT" sz="2000" dirty="0" err="1">
                <a:solidFill>
                  <a:srgbClr val="222A35"/>
                </a:solidFill>
              </a:rPr>
              <a:t>qq</a:t>
            </a:r>
            <a:r>
              <a:rPr lang="it-IT" sz="2000" dirty="0" smtClean="0">
                <a:solidFill>
                  <a:srgbClr val="222A35"/>
                </a:solidFill>
              </a:rPr>
              <a:t>) art. 3) </a:t>
            </a:r>
            <a:r>
              <a:rPr lang="it-IT" sz="2000" dirty="0">
                <a:solidFill>
                  <a:srgbClr val="222A35"/>
                </a:solidFill>
              </a:rPr>
              <a:t>ovvero</a:t>
            </a:r>
            <a:r>
              <a:rPr lang="it-IT" sz="2000" i="1" dirty="0">
                <a:solidFill>
                  <a:srgbClr val="222A35"/>
                </a:solidFill>
              </a:rPr>
              <a:t> «uno specifico oggetto di appalto da aggiudicare anche con separata ed autonoma procedura, ovvero </a:t>
            </a:r>
            <a:r>
              <a:rPr lang="it-IT" sz="2000" b="1" i="1" dirty="0">
                <a:solidFill>
                  <a:srgbClr val="222A35"/>
                </a:solidFill>
              </a:rPr>
              <a:t>parti di un lavoro </a:t>
            </a:r>
            <a:r>
              <a:rPr lang="it-IT" sz="2000" i="1" dirty="0">
                <a:solidFill>
                  <a:srgbClr val="222A35"/>
                </a:solidFill>
              </a:rPr>
              <a:t>o servizio generale la cui progettazione e realizzazione sia tale da assicurarne </a:t>
            </a:r>
            <a:r>
              <a:rPr lang="it-IT" sz="2000" b="1" i="1" dirty="0">
                <a:solidFill>
                  <a:srgbClr val="222A35"/>
                </a:solidFill>
              </a:rPr>
              <a:t>funzionalità, fruibilità e fattibilità </a:t>
            </a:r>
            <a:r>
              <a:rPr lang="it-IT" sz="2000" i="1" dirty="0">
                <a:solidFill>
                  <a:srgbClr val="222A35"/>
                </a:solidFill>
              </a:rPr>
              <a:t>indipendentemente dalla realizzazione delle altre parti»</a:t>
            </a:r>
            <a:endParaRPr lang="it-IT" sz="2000" dirty="0">
              <a:solidFill>
                <a:srgbClr val="222A35"/>
              </a:solidFill>
            </a:endParaRPr>
          </a:p>
          <a:p>
            <a:pPr fontAlgn="base"/>
            <a:r>
              <a:rPr lang="it-IT" sz="2000" dirty="0">
                <a:solidFill>
                  <a:srgbClr val="222A35"/>
                </a:solidFill>
              </a:rPr>
              <a:t>– “</a:t>
            </a:r>
            <a:r>
              <a:rPr lang="it-IT" sz="2000" b="1" dirty="0">
                <a:solidFill>
                  <a:srgbClr val="222A35"/>
                </a:solidFill>
              </a:rPr>
              <a:t>lotto prestazionale</a:t>
            </a:r>
            <a:r>
              <a:rPr lang="it-IT" sz="2000" dirty="0">
                <a:solidFill>
                  <a:srgbClr val="222A35"/>
                </a:solidFill>
              </a:rPr>
              <a:t>” alla lettera </a:t>
            </a:r>
            <a:r>
              <a:rPr lang="it-IT" sz="2000" dirty="0" err="1">
                <a:solidFill>
                  <a:srgbClr val="222A35"/>
                </a:solidFill>
              </a:rPr>
              <a:t>ggggg</a:t>
            </a:r>
            <a:r>
              <a:rPr lang="it-IT" sz="2000" dirty="0" smtClean="0">
                <a:solidFill>
                  <a:srgbClr val="222A35"/>
                </a:solidFill>
              </a:rPr>
              <a:t>) </a:t>
            </a:r>
            <a:r>
              <a:rPr lang="it-IT" sz="2000" dirty="0">
                <a:solidFill>
                  <a:srgbClr val="222A35"/>
                </a:solidFill>
              </a:rPr>
              <a:t>art. 3)</a:t>
            </a:r>
            <a:r>
              <a:rPr lang="it-IT" sz="2000" dirty="0" smtClean="0">
                <a:solidFill>
                  <a:srgbClr val="222A35"/>
                </a:solidFill>
              </a:rPr>
              <a:t> </a:t>
            </a:r>
            <a:r>
              <a:rPr lang="it-IT" sz="2000" dirty="0">
                <a:solidFill>
                  <a:srgbClr val="222A35"/>
                </a:solidFill>
              </a:rPr>
              <a:t>ovvero</a:t>
            </a:r>
            <a:r>
              <a:rPr lang="it-IT" sz="2000" i="1" dirty="0">
                <a:solidFill>
                  <a:srgbClr val="222A35"/>
                </a:solidFill>
              </a:rPr>
              <a:t> «uno specifico oggetto di appalto da aggiudicare anche con separata ed autonoma procedura, definito </a:t>
            </a:r>
            <a:r>
              <a:rPr lang="it-IT" sz="2000" b="1" i="1" dirty="0">
                <a:solidFill>
                  <a:srgbClr val="222A35"/>
                </a:solidFill>
              </a:rPr>
              <a:t>su base qualitativa</a:t>
            </a:r>
            <a:r>
              <a:rPr lang="it-IT" sz="2000" i="1" dirty="0">
                <a:solidFill>
                  <a:srgbClr val="222A35"/>
                </a:solidFill>
              </a:rPr>
              <a:t>, in conformità alle varie categorie e specializzazioni presenti o in conformità alle diverse fasi successive del progetto».</a:t>
            </a:r>
            <a:endParaRPr lang="it-IT" sz="2000" dirty="0">
              <a:solidFill>
                <a:srgbClr val="222A35"/>
              </a:solidFill>
            </a:endParaRPr>
          </a:p>
          <a:p>
            <a:pPr fontAlgn="base"/>
            <a:endParaRPr lang="it-IT" sz="2000" dirty="0" smtClean="0">
              <a:solidFill>
                <a:srgbClr val="222A35"/>
              </a:solidFill>
            </a:endParaRPr>
          </a:p>
          <a:p>
            <a:pPr fontAlgn="base"/>
            <a:r>
              <a:rPr lang="it-IT" sz="2000" dirty="0">
                <a:solidFill>
                  <a:srgbClr val="222A35"/>
                </a:solidFill>
              </a:rPr>
              <a:t>U</a:t>
            </a:r>
            <a:r>
              <a:rPr lang="it-IT" sz="2000" dirty="0" smtClean="0">
                <a:solidFill>
                  <a:srgbClr val="222A35"/>
                </a:solidFill>
              </a:rPr>
              <a:t>na </a:t>
            </a:r>
            <a:r>
              <a:rPr lang="it-IT" sz="2000" dirty="0">
                <a:solidFill>
                  <a:srgbClr val="222A35"/>
                </a:solidFill>
              </a:rPr>
              <a:t>procedura di gara suddivisa in lotti costituisce un “atto ad oggetto plurimo” e determina l’indizione non di un’unica gara, ma di tante gare, per ognuna delle quali vi è un’autonoma procedura che si conclude con </a:t>
            </a:r>
            <a:r>
              <a:rPr lang="it-IT" sz="2000" dirty="0" smtClean="0">
                <a:solidFill>
                  <a:srgbClr val="222A35"/>
                </a:solidFill>
              </a:rPr>
              <a:t>un’aggiudicazione</a:t>
            </a:r>
            <a:endParaRPr lang="it-IT" sz="2000" dirty="0">
              <a:solidFill>
                <a:srgbClr val="222A35"/>
              </a:solidFill>
            </a:endParaRPr>
          </a:p>
          <a:p>
            <a:r>
              <a:rPr lang="it-IT" sz="2000" dirty="0">
                <a:solidFill>
                  <a:srgbClr val="222A35"/>
                </a:solidFill>
              </a:rPr>
              <a:t> </a:t>
            </a:r>
          </a:p>
          <a:p>
            <a:endParaRPr lang="it-IT" dirty="0" smtClean="0">
              <a:solidFill>
                <a:srgbClr val="222A35"/>
              </a:solidFill>
            </a:endParaRPr>
          </a:p>
        </p:txBody>
      </p:sp>
    </p:spTree>
    <p:extLst>
      <p:ext uri="{BB962C8B-B14F-4D97-AF65-F5344CB8AC3E}">
        <p14:creationId xmlns:p14="http://schemas.microsoft.com/office/powerpoint/2010/main" val="3848698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608112" y="196015"/>
            <a:ext cx="10419184" cy="779688"/>
          </a:xfrm>
          <a:prstGeom prst="rect">
            <a:avLst/>
          </a:prstGeom>
        </p:spPr>
        <p:txBody>
          <a:bodyPr>
            <a:normAutofit fontScale="90000"/>
          </a:bodyPr>
          <a:lstStyle/>
          <a:p>
            <a:r>
              <a:rPr lang="it-IT" dirty="0"/>
              <a:t>L’evoluzione della disciplina sui contratti della p.a.</a:t>
            </a:r>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8" name="Segnaposto testo 2">
            <a:extLst>
              <a:ext uri="{FF2B5EF4-FFF2-40B4-BE49-F238E27FC236}">
                <a16:creationId xmlns:a16="http://schemas.microsoft.com/office/drawing/2014/main" xmlns="" id="{764369D0-1476-754A-B8B4-422A11CC0CAF}"/>
              </a:ext>
            </a:extLst>
          </p:cNvPr>
          <p:cNvSpPr txBox="1">
            <a:spLocks/>
          </p:cNvSpPr>
          <p:nvPr/>
        </p:nvSpPr>
        <p:spPr>
          <a:xfrm>
            <a:off x="57076" y="1464289"/>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normativa nazionale che per prima ha disciplinato la materia è contenuta:</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nella legge di contabilità di Stato, del 1923</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nel regolamento attuativo della medesima legge, del 1924, il quale stabiliva l’obbligo, all’art. 36, secondo cui «</a:t>
            </a:r>
            <a:r>
              <a:rPr kumimoji="0" lang="it-IT" sz="18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si provvede con contratti a tutte le forniture, trasporti, acquisti, alienazioni, affitti o lavori riguardanti le varie amministrazioni e i vari servizi dello Stato</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ragione risiede nel fatto che la disciplina dei contratti pubblici era posta essenzialmente a tutela degli interessi finanziari dello Stato e delle </a:t>
            </a:r>
            <a:r>
              <a:rPr kumimoji="0" lang="it-IT" sz="20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pp.aa</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mentre l’interesse delle imprese partecipanti alla gara alla corretta valutazione delle offerte nell’ambito di una procedura correttamente gestita era considerato interesse indirettamente tutelato (ovvero tutelato se e nella misura in cui fosse leso l’interesse finanziario della p.a. alla conclusione del contratto alle migliori condizioni possibili)</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a:t>
            </a:r>
            <a:r>
              <a:rPr kumimoji="0" lang="it-IT" sz="2000" b="1"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ratio</a:t>
            </a: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della disciplina muta </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con l’avvento del diritto UE (ora contenuta nelle tre direttive 23,24,25 del 2014 e recepite dal nuovo Codice 50/2016) e diventa</a:t>
            </a:r>
            <a:r>
              <a:rPr kumimoji="0" lang="it-IT" sz="20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strumento di attuazione di diverse politiche</a:t>
            </a: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3362065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Divieto di frazionamento</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Rettangolo 2"/>
          <p:cNvSpPr/>
          <p:nvPr/>
        </p:nvSpPr>
        <p:spPr>
          <a:xfrm>
            <a:off x="244238" y="1238486"/>
            <a:ext cx="11686735" cy="5755423"/>
          </a:xfrm>
          <a:prstGeom prst="rect">
            <a:avLst/>
          </a:prstGeom>
        </p:spPr>
        <p:txBody>
          <a:bodyPr wrap="square">
            <a:spAutoFit/>
          </a:bodyPr>
          <a:lstStyle/>
          <a:p>
            <a:pPr fontAlgn="base"/>
            <a:r>
              <a:rPr lang="it-IT" sz="2000" dirty="0" smtClean="0">
                <a:solidFill>
                  <a:srgbClr val="222A35"/>
                </a:solidFill>
              </a:rPr>
              <a:t>Art. 51:</a:t>
            </a:r>
          </a:p>
          <a:p>
            <a:pPr fontAlgn="base"/>
            <a:r>
              <a:rPr lang="it-IT" sz="2000" i="1" dirty="0" smtClean="0">
                <a:solidFill>
                  <a:srgbClr val="222A35"/>
                </a:solidFill>
              </a:rPr>
              <a:t>È </a:t>
            </a:r>
            <a:r>
              <a:rPr lang="it-IT" sz="2000" i="1" dirty="0">
                <a:solidFill>
                  <a:srgbClr val="222A35"/>
                </a:solidFill>
              </a:rPr>
              <a:t>fatto divieto alle stazioni appaltanti di suddividere in lotti </a:t>
            </a:r>
            <a:r>
              <a:rPr lang="it-IT" sz="2000" b="1" i="1" dirty="0">
                <a:solidFill>
                  <a:srgbClr val="222A35"/>
                </a:solidFill>
              </a:rPr>
              <a:t>al solo fine di eludere l’applicazione delle disposizioni del presente codice</a:t>
            </a:r>
            <a:r>
              <a:rPr lang="it-IT" sz="2000" i="1" dirty="0">
                <a:solidFill>
                  <a:srgbClr val="222A35"/>
                </a:solidFill>
              </a:rPr>
              <a:t>, nonché di aggiudicare tramite l’aggregazione artificiosa degli </a:t>
            </a:r>
            <a:r>
              <a:rPr lang="it-IT" sz="2000" i="1" dirty="0" smtClean="0">
                <a:solidFill>
                  <a:srgbClr val="222A35"/>
                </a:solidFill>
              </a:rPr>
              <a:t>appalti</a:t>
            </a:r>
            <a:endParaRPr lang="it-IT" sz="2000" dirty="0" smtClean="0">
              <a:solidFill>
                <a:srgbClr val="222A35"/>
              </a:solidFill>
            </a:endParaRPr>
          </a:p>
          <a:p>
            <a:endParaRPr lang="it-IT" dirty="0">
              <a:solidFill>
                <a:srgbClr val="222A35"/>
              </a:solidFill>
            </a:endParaRPr>
          </a:p>
          <a:p>
            <a:r>
              <a:rPr lang="it-IT" dirty="0">
                <a:solidFill>
                  <a:srgbClr val="222A35"/>
                </a:solidFill>
              </a:rPr>
              <a:t>Art. 35, comma 6.</a:t>
            </a:r>
          </a:p>
          <a:p>
            <a:r>
              <a:rPr lang="it-IT" i="1" dirty="0">
                <a:solidFill>
                  <a:srgbClr val="222A35"/>
                </a:solidFill>
              </a:rPr>
              <a:t>La scelta del metodo per il calcolo del valore stimato di un appalto o concessione non può essere fatta con l'intenzione di escluderlo dall'ambito di applicazione delle disposizioni del presente codice relative alle soglie europee. </a:t>
            </a:r>
            <a:r>
              <a:rPr lang="it-IT" b="1" i="1" dirty="0">
                <a:solidFill>
                  <a:srgbClr val="222A35"/>
                </a:solidFill>
              </a:rPr>
              <a:t>Un appalto non può essere frazionato allo scopo di evitare l'applicazione delle norme del presente codice tranne nel caso in cui ragioni oggettive lo giustifichino</a:t>
            </a:r>
            <a:r>
              <a:rPr lang="it-IT" i="1" dirty="0">
                <a:solidFill>
                  <a:srgbClr val="222A35"/>
                </a:solidFill>
              </a:rPr>
              <a:t>.</a:t>
            </a:r>
          </a:p>
          <a:p>
            <a:endParaRPr lang="it-IT" dirty="0" smtClean="0">
              <a:solidFill>
                <a:srgbClr val="222A35"/>
              </a:solidFill>
            </a:endParaRPr>
          </a:p>
          <a:p>
            <a:r>
              <a:rPr lang="it-IT" b="1" u="sng" dirty="0" smtClean="0">
                <a:solidFill>
                  <a:srgbClr val="222A35"/>
                </a:solidFill>
                <a:hlinkClick r:id="rId2"/>
              </a:rPr>
              <a:t>Linee </a:t>
            </a:r>
            <a:r>
              <a:rPr lang="it-IT" b="1" u="sng" dirty="0">
                <a:solidFill>
                  <a:srgbClr val="222A35"/>
                </a:solidFill>
                <a:hlinkClick r:id="rId2"/>
              </a:rPr>
              <a:t>Guida n. 4 ANAC</a:t>
            </a:r>
            <a:endParaRPr lang="it-IT" dirty="0">
              <a:solidFill>
                <a:srgbClr val="222A35"/>
              </a:solidFill>
            </a:endParaRPr>
          </a:p>
          <a:p>
            <a:r>
              <a:rPr lang="it-IT" i="1" dirty="0">
                <a:solidFill>
                  <a:srgbClr val="222A35"/>
                </a:solidFill>
              </a:rPr>
              <a:t>Al fine di evitare un artificioso frazionamento dell’appalto, volto a eludere la disciplina comunitaria, le stazioni appaltanti devono prestare attenzione alla </a:t>
            </a:r>
            <a:r>
              <a:rPr lang="it-IT" b="1" i="1" dirty="0">
                <a:solidFill>
                  <a:srgbClr val="222A35"/>
                </a:solidFill>
              </a:rPr>
              <a:t>corretta definizione del proprio fabbisogno in relazione all’oggetto degli appalti,</a:t>
            </a:r>
            <a:r>
              <a:rPr lang="it-IT" i="1" dirty="0">
                <a:solidFill>
                  <a:srgbClr val="222A35"/>
                </a:solidFill>
              </a:rPr>
              <a:t> specialmente nei casi di ripartizione in lotti, contestuali o successivi, o </a:t>
            </a:r>
            <a:r>
              <a:rPr lang="it-IT" i="1" u="sng" dirty="0">
                <a:solidFill>
                  <a:srgbClr val="222A35"/>
                </a:solidFill>
              </a:rPr>
              <a:t>di ripetizione dell’affidamento nel te</a:t>
            </a:r>
            <a:r>
              <a:rPr lang="it-IT" i="1" dirty="0">
                <a:solidFill>
                  <a:srgbClr val="222A35"/>
                </a:solidFill>
              </a:rPr>
              <a:t>mpo</a:t>
            </a:r>
            <a:r>
              <a:rPr lang="it-IT" dirty="0">
                <a:solidFill>
                  <a:srgbClr val="222A35"/>
                </a:solidFill>
              </a:rPr>
              <a:t>».</a:t>
            </a:r>
          </a:p>
          <a:p>
            <a:endParaRPr lang="it-IT" dirty="0" smtClean="0">
              <a:solidFill>
                <a:srgbClr val="222A35"/>
              </a:solidFill>
            </a:endParaRPr>
          </a:p>
          <a:p>
            <a:endParaRPr lang="it-IT" dirty="0" smtClean="0">
              <a:solidFill>
                <a:srgbClr val="222A35"/>
              </a:solidFill>
            </a:endParaRPr>
          </a:p>
          <a:p>
            <a:endParaRPr lang="it-IT" dirty="0">
              <a:solidFill>
                <a:srgbClr val="222A35"/>
              </a:solidFill>
            </a:endParaRPr>
          </a:p>
          <a:p>
            <a:endParaRPr lang="it-IT" dirty="0" smtClean="0">
              <a:solidFill>
                <a:srgbClr val="222A35"/>
              </a:solidFill>
            </a:endParaRPr>
          </a:p>
        </p:txBody>
      </p:sp>
    </p:spTree>
    <p:extLst>
      <p:ext uri="{BB962C8B-B14F-4D97-AF65-F5344CB8AC3E}">
        <p14:creationId xmlns:p14="http://schemas.microsoft.com/office/powerpoint/2010/main" val="4752973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Le fasi della procedura</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671876"/>
            <a:ext cx="10497445"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 contratti pubblici costituiscono una </a:t>
            </a:r>
            <a:r>
              <a:rPr kumimoji="0" lang="it-IT" sz="2000" b="1"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fattispecie a formazione progressiva</a:t>
            </a: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venendo stipulati secondo un susseguirsi di fasi (la prima parte, la c.d. procedura a evidenza pubblica è procedimento amministrativo che soddisfa l’interesse pubblico alla miglior scelta del contraente e l’interesse privato a partecipare):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Programmazione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Determina a contrarre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Scelta del soggetto</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Aggiudicazione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Stipulazione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Controlli</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esecuzione</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8826219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Programmazione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366601"/>
            <a:ext cx="10497445" cy="4602795"/>
          </a:xfrm>
          <a:prstGeom prst="rect">
            <a:avLst/>
          </a:prstGeom>
        </p:spPr>
        <p:txBody>
          <a:bodyPr>
            <a:normAutofit fontScale="85000" lnSpcReduction="1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sz="2100" dirty="0" smtClean="0">
                <a:solidFill>
                  <a:srgbClr val="3F3F3F">
                    <a:lumMod val="50000"/>
                  </a:srgbClr>
                </a:solidFill>
              </a:rPr>
              <a:t>Le </a:t>
            </a:r>
            <a:r>
              <a:rPr lang="it-IT" sz="2100" dirty="0">
                <a:solidFill>
                  <a:srgbClr val="3F3F3F">
                    <a:lumMod val="50000"/>
                  </a:srgbClr>
                </a:solidFill>
              </a:rPr>
              <a:t>amministrazioni aggiudicatrici adottano </a:t>
            </a:r>
            <a:r>
              <a:rPr lang="it-IT" sz="2100" b="1" dirty="0">
                <a:solidFill>
                  <a:srgbClr val="3F3F3F">
                    <a:lumMod val="50000"/>
                  </a:srgbClr>
                </a:solidFill>
              </a:rPr>
              <a:t>il programma biennale degli acquisti di beni e servizi e il programma triennale dei lavori pubblici</a:t>
            </a:r>
            <a:r>
              <a:rPr lang="it-IT" sz="2100" dirty="0">
                <a:solidFill>
                  <a:srgbClr val="3F3F3F">
                    <a:lumMod val="50000"/>
                  </a:srgbClr>
                </a:solidFill>
              </a:rPr>
              <a:t>, nonché i relativi aggiornamenti annuali. I programmi sono approvati nel rispetto dei documenti programmatori e in coerenza con il bilancio e, per gli enti locali, secondo le norme che disciplinano </a:t>
            </a:r>
            <a:r>
              <a:rPr lang="it-IT" sz="2100" u="sng" dirty="0">
                <a:solidFill>
                  <a:srgbClr val="3F3F3F">
                    <a:lumMod val="50000"/>
                  </a:srgbClr>
                </a:solidFill>
              </a:rPr>
              <a:t>la programmazione economico-finanziaria degli enti</a:t>
            </a:r>
            <a:r>
              <a:rPr lang="it-IT" sz="2100" dirty="0" smtClean="0">
                <a:solidFill>
                  <a:srgbClr val="3F3F3F">
                    <a:lumMod val="50000"/>
                  </a:srgbClr>
                </a:solidFill>
              </a:rPr>
              <a:t>.</a:t>
            </a:r>
          </a:p>
          <a:p>
            <a:r>
              <a:rPr lang="it-IT" sz="2100" dirty="0">
                <a:solidFill>
                  <a:srgbClr val="3F3F3F">
                    <a:lumMod val="50000"/>
                  </a:srgbClr>
                </a:solidFill>
              </a:rPr>
              <a:t>Nel programma biennale per forniture e servizi devono essere inseriti gli acquisti di importo unitario stimato pari o superiore a 40.000 euro</a:t>
            </a:r>
          </a:p>
          <a:p>
            <a:pPr algn="l">
              <a:spcAft>
                <a:spcPts val="0"/>
              </a:spcAft>
            </a:pPr>
            <a:r>
              <a:rPr lang="it-IT" sz="1800" dirty="0">
                <a:solidFill>
                  <a:srgbClr val="000000"/>
                </a:solidFill>
                <a:latin typeface="Helvetica"/>
                <a:ea typeface="Times New Roman"/>
                <a:cs typeface="Times New Roman"/>
              </a:rPr>
              <a:t>Il DM 14/2018 chiarisce che  </a:t>
            </a:r>
            <a:r>
              <a:rPr lang="it-IT" sz="1800" i="1" dirty="0">
                <a:solidFill>
                  <a:srgbClr val="000000"/>
                </a:solidFill>
                <a:latin typeface="Helvetica"/>
                <a:ea typeface="Times New Roman"/>
                <a:cs typeface="Times New Roman"/>
              </a:rPr>
              <a:t>“[…] per ogni singolo acquisto, è riportata</a:t>
            </a:r>
            <a:r>
              <a:rPr lang="it-IT" sz="1800" b="1" i="1" dirty="0">
                <a:solidFill>
                  <a:srgbClr val="000000"/>
                </a:solidFill>
                <a:latin typeface="Helvetica"/>
                <a:ea typeface="Times New Roman"/>
                <a:cs typeface="Times New Roman"/>
              </a:rPr>
              <a:t> l’annualità nella quale si intende dare avvio alla procedura di affidamento </a:t>
            </a:r>
            <a:r>
              <a:rPr lang="it-IT" sz="1800" i="1" dirty="0">
                <a:solidFill>
                  <a:srgbClr val="000000"/>
                </a:solidFill>
                <a:latin typeface="Helvetica"/>
                <a:ea typeface="Times New Roman"/>
                <a:cs typeface="Times New Roman"/>
              </a:rPr>
              <a:t>[…]”.</a:t>
            </a:r>
            <a:r>
              <a:rPr lang="it-IT" sz="1800" dirty="0">
                <a:solidFill>
                  <a:srgbClr val="000000"/>
                </a:solidFill>
                <a:latin typeface="Helvetica"/>
                <a:ea typeface="Times New Roman"/>
                <a:cs typeface="Times New Roman"/>
              </a:rPr>
              <a:t> </a:t>
            </a:r>
            <a:endParaRPr lang="it-IT" sz="1600" dirty="0">
              <a:latin typeface="Times"/>
              <a:ea typeface="Times New Roman"/>
              <a:cs typeface="Times New Roman"/>
            </a:endParaRPr>
          </a:p>
          <a:p>
            <a:pPr fontAlgn="base">
              <a:spcAft>
                <a:spcPts val="0"/>
              </a:spcAft>
            </a:pPr>
            <a:r>
              <a:rPr lang="it-IT" sz="1800" dirty="0">
                <a:solidFill>
                  <a:srgbClr val="000000"/>
                </a:solidFill>
                <a:latin typeface="Helvetica"/>
                <a:ea typeface="Times New Roman"/>
                <a:cs typeface="Times New Roman"/>
              </a:rPr>
              <a:t>Le amministrazioni individuano la struttura e il soggetto </a:t>
            </a:r>
            <a:r>
              <a:rPr lang="it-IT" sz="1800" b="1" dirty="0">
                <a:solidFill>
                  <a:srgbClr val="000000"/>
                </a:solidFill>
                <a:latin typeface="Helvetica"/>
                <a:ea typeface="Times New Roman"/>
                <a:cs typeface="Times New Roman"/>
              </a:rPr>
              <a:t>referente</a:t>
            </a:r>
            <a:r>
              <a:rPr lang="it-IT" sz="1800" dirty="0">
                <a:solidFill>
                  <a:srgbClr val="000000"/>
                </a:solidFill>
                <a:latin typeface="Helvetica"/>
                <a:ea typeface="Times New Roman"/>
                <a:cs typeface="Times New Roman"/>
              </a:rPr>
              <a:t> preposto alla redazione del programma e, a tal fine, lo stesso “</a:t>
            </a:r>
            <a:r>
              <a:rPr lang="it-IT" sz="1800" i="1" dirty="0">
                <a:solidFill>
                  <a:srgbClr val="000000"/>
                </a:solidFill>
                <a:latin typeface="Helvetica"/>
                <a:ea typeface="Times New Roman"/>
                <a:cs typeface="Times New Roman"/>
              </a:rPr>
              <a:t>riceve le proposte, i dati e le informazioni fornite dai RUP ai fini del coordinamento delle proposte da inserire nella programmazione e provvede ad accreditarsi presso gli appositi siti informatici di cui agli articoli 21, comma 7 e 29 del codice</a:t>
            </a:r>
            <a:r>
              <a:rPr lang="it-IT" sz="1800" dirty="0">
                <a:solidFill>
                  <a:srgbClr val="000000"/>
                </a:solidFill>
                <a:latin typeface="Helvetica"/>
                <a:ea typeface="Times New Roman"/>
                <a:cs typeface="Times New Roman"/>
              </a:rPr>
              <a:t>”. (art. 6, comma 13). Il referente può essere gravato anche di ruoli ulteriori (ad es. RUP)</a:t>
            </a:r>
            <a:endParaRPr lang="it-IT" sz="1600" dirty="0">
              <a:latin typeface="Times"/>
              <a:ea typeface="Times New Roman"/>
              <a:cs typeface="Times New Roman"/>
            </a:endParaRPr>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5311191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Consultazioni preliminari di mercato</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848531" y="1598610"/>
            <a:ext cx="10497445"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sz="2400" dirty="0">
                <a:solidFill>
                  <a:srgbClr val="222A35"/>
                </a:solidFill>
              </a:rPr>
              <a:t>Strumento finalizzato all’ottimale preparazione dell’appalto e allo svolgimento della procedura, con finalità anche informativa degli appalti </a:t>
            </a:r>
            <a:r>
              <a:rPr lang="it-IT" sz="2400" dirty="0" smtClean="0">
                <a:solidFill>
                  <a:srgbClr val="222A35"/>
                </a:solidFill>
              </a:rPr>
              <a:t>programmati: si colloca dopo </a:t>
            </a:r>
            <a:r>
              <a:rPr lang="it-IT" sz="2400" dirty="0">
                <a:solidFill>
                  <a:srgbClr val="222A35"/>
                </a:solidFill>
              </a:rPr>
              <a:t>la programmazione degli </a:t>
            </a:r>
            <a:r>
              <a:rPr lang="it-IT" sz="2400" dirty="0" smtClean="0">
                <a:solidFill>
                  <a:srgbClr val="222A35"/>
                </a:solidFill>
              </a:rPr>
              <a:t>acquisti, ma a monte della procedura di gara</a:t>
            </a:r>
          </a:p>
          <a:p>
            <a:endParaRPr lang="it-IT" sz="2400" dirty="0" smtClean="0">
              <a:solidFill>
                <a:srgbClr val="222A35"/>
              </a:solidFill>
            </a:endParaRPr>
          </a:p>
          <a:p>
            <a:r>
              <a:rPr lang="it-IT" sz="2400" dirty="0">
                <a:solidFill>
                  <a:srgbClr val="222A35"/>
                </a:solidFill>
              </a:rPr>
              <a:t>Prima dell'avvio di una procedura di appalto, le amministrazioni aggiudicatrici possono svolgere consultazioni di mercato </a:t>
            </a:r>
            <a:r>
              <a:rPr lang="it-IT" sz="2400" b="1" dirty="0">
                <a:solidFill>
                  <a:srgbClr val="222A35"/>
                </a:solidFill>
              </a:rPr>
              <a:t>per la preparazione dell'appalto </a:t>
            </a:r>
            <a:r>
              <a:rPr lang="it-IT" sz="2400" dirty="0">
                <a:solidFill>
                  <a:srgbClr val="222A35"/>
                </a:solidFill>
              </a:rPr>
              <a:t>e per lo svolgimento della relativa procedura e </a:t>
            </a:r>
            <a:r>
              <a:rPr lang="it-IT" sz="2400" b="1" dirty="0">
                <a:solidFill>
                  <a:srgbClr val="222A35"/>
                </a:solidFill>
              </a:rPr>
              <a:t>per informare gli operatori </a:t>
            </a:r>
            <a:r>
              <a:rPr lang="it-IT" sz="2400" dirty="0">
                <a:solidFill>
                  <a:srgbClr val="222A35"/>
                </a:solidFill>
              </a:rPr>
              <a:t>economici degli appalti da esse programmati e dei requisiti relativi a questi </a:t>
            </a:r>
            <a:r>
              <a:rPr lang="it-IT" sz="2400" dirty="0" smtClean="0">
                <a:solidFill>
                  <a:srgbClr val="222A35"/>
                </a:solidFill>
              </a:rPr>
              <a:t>ultimi. A </a:t>
            </a:r>
            <a:r>
              <a:rPr lang="it-IT" sz="2400" dirty="0">
                <a:solidFill>
                  <a:srgbClr val="222A35"/>
                </a:solidFill>
              </a:rPr>
              <a:t>tal fine, possono acquisire consulenze, relazioni e altra documentazione tecnica da parte di esperti, </a:t>
            </a:r>
            <a:r>
              <a:rPr lang="it-IT" sz="2400" b="1" dirty="0">
                <a:solidFill>
                  <a:srgbClr val="222A35"/>
                </a:solidFill>
              </a:rPr>
              <a:t>partecipanti al mercato </a:t>
            </a:r>
            <a:r>
              <a:rPr lang="it-IT" sz="2400" dirty="0">
                <a:solidFill>
                  <a:srgbClr val="222A35"/>
                </a:solidFill>
              </a:rPr>
              <a:t>e autorità indipendenti</a:t>
            </a:r>
            <a:r>
              <a:rPr lang="it-IT" sz="2400" dirty="0" smtClean="0">
                <a:solidFill>
                  <a:srgbClr val="222A35"/>
                </a:solidFill>
              </a:rPr>
              <a:t>.</a:t>
            </a:r>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482691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Consultazioni preliminari di mercato</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366601"/>
            <a:ext cx="10497445"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solidFill>
                  <a:srgbClr val="222A35"/>
                </a:solidFill>
              </a:rPr>
              <a:t>Tale documentazione può essere utilizzata nella pianificazione e nello svolgimento della procedura di appalto ma </a:t>
            </a:r>
            <a:r>
              <a:rPr lang="it-IT" u="sng" dirty="0">
                <a:solidFill>
                  <a:srgbClr val="222A35"/>
                </a:solidFill>
              </a:rPr>
              <a:t>non deve avere l'effetto di falsare la concorrenza e violare i principi di non discriminazione e di trasparenza</a:t>
            </a:r>
            <a:endParaRPr lang="it-IT" dirty="0">
              <a:solidFill>
                <a:srgbClr val="222A35"/>
              </a:solidFill>
            </a:endParaRPr>
          </a:p>
          <a:p>
            <a:pPr marL="0" indent="0">
              <a:buNone/>
            </a:pPr>
            <a:endParaRPr lang="it-IT" u="sng" dirty="0" smtClean="0">
              <a:solidFill>
                <a:srgbClr val="222A35"/>
              </a:solidFill>
            </a:endParaRPr>
          </a:p>
          <a:p>
            <a:r>
              <a:rPr lang="it-IT" u="sng" dirty="0" smtClean="0">
                <a:solidFill>
                  <a:srgbClr val="222A35"/>
                </a:solidFill>
              </a:rPr>
              <a:t>L’amministrazione </a:t>
            </a:r>
            <a:r>
              <a:rPr lang="it-IT" u="sng" dirty="0">
                <a:solidFill>
                  <a:srgbClr val="222A35"/>
                </a:solidFill>
              </a:rPr>
              <a:t>aggiudicatrice adotta misure adeguate per garantire che la concorrenza non sia falsata dalla partecipazione del candidato o dell’offerente stesso, prevalentemente attraverso strumenti informativi che diano adeguata pubblicità alle informazioni scambiate. </a:t>
            </a:r>
            <a:endParaRPr lang="it-IT" dirty="0">
              <a:solidFill>
                <a:srgbClr val="222A35"/>
              </a:solidFill>
            </a:endParaRPr>
          </a:p>
          <a:p>
            <a:r>
              <a:rPr lang="it-IT" u="sng" dirty="0">
                <a:solidFill>
                  <a:srgbClr val="222A35"/>
                </a:solidFill>
              </a:rPr>
              <a:t>Se è impossibile garantire una partecipazione rispettosa della par condicio, è prevista la possibilità di esclusione, salva la possibilità per gli operatori </a:t>
            </a:r>
            <a:r>
              <a:rPr lang="it-IT" u="sng" dirty="0" smtClean="0">
                <a:solidFill>
                  <a:srgbClr val="222A35"/>
                </a:solidFill>
              </a:rPr>
              <a:t>economici coinvolti </a:t>
            </a:r>
            <a:r>
              <a:rPr lang="it-IT" u="sng" dirty="0">
                <a:solidFill>
                  <a:srgbClr val="222A35"/>
                </a:solidFill>
              </a:rPr>
              <a:t>di dimostrare che la loro partecipazione non altera la concorrenza. </a:t>
            </a:r>
            <a:endParaRPr lang="it-IT" dirty="0">
              <a:solidFill>
                <a:srgbClr val="222A35"/>
              </a:solidFill>
            </a:endParaRPr>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5336773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Consultazioni preliminari di mercato</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366601"/>
            <a:ext cx="10497445"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sz="2400" dirty="0">
                <a:solidFill>
                  <a:srgbClr val="222A35"/>
                </a:solidFill>
              </a:rPr>
              <a:t>Linee Guida n. 14 disciplinano le consultazioni con l’obiettivo di evitare un qualche vantaggio competitivo nell’assegnazione della commessa pubblica, </a:t>
            </a:r>
            <a:r>
              <a:rPr lang="it-IT" sz="2400" dirty="0" smtClean="0">
                <a:solidFill>
                  <a:srgbClr val="222A35"/>
                </a:solidFill>
              </a:rPr>
              <a:t>ma pretendono di </a:t>
            </a:r>
            <a:r>
              <a:rPr lang="it-IT" sz="2400" dirty="0">
                <a:solidFill>
                  <a:srgbClr val="222A35"/>
                </a:solidFill>
              </a:rPr>
              <a:t>incentivare l’utilizzo legittimo dello strumento che </a:t>
            </a:r>
            <a:r>
              <a:rPr lang="it-IT" sz="2400" dirty="0" smtClean="0">
                <a:solidFill>
                  <a:srgbClr val="222A35"/>
                </a:solidFill>
              </a:rPr>
              <a:t>consente:</a:t>
            </a:r>
          </a:p>
          <a:p>
            <a:endParaRPr lang="it-IT" sz="2400" dirty="0">
              <a:solidFill>
                <a:srgbClr val="222A35"/>
              </a:solidFill>
            </a:endParaRPr>
          </a:p>
          <a:p>
            <a:pPr lvl="1"/>
            <a:r>
              <a:rPr lang="it-IT" sz="2400" dirty="0">
                <a:solidFill>
                  <a:srgbClr val="222A35"/>
                </a:solidFill>
              </a:rPr>
              <a:t>di ridurre </a:t>
            </a:r>
            <a:r>
              <a:rPr lang="it-IT" sz="2400" b="1" dirty="0">
                <a:solidFill>
                  <a:srgbClr val="222A35"/>
                </a:solidFill>
              </a:rPr>
              <a:t>le asimmetrie informative </a:t>
            </a:r>
            <a:r>
              <a:rPr lang="it-IT" sz="2400" dirty="0">
                <a:solidFill>
                  <a:srgbClr val="222A35"/>
                </a:solidFill>
              </a:rPr>
              <a:t>su determinati mercati e una migliore conoscenza </a:t>
            </a:r>
            <a:r>
              <a:rPr lang="it-IT" sz="2400" u="sng" dirty="0">
                <a:solidFill>
                  <a:srgbClr val="222A35"/>
                </a:solidFill>
              </a:rPr>
              <a:t>degli aspetti tecnici </a:t>
            </a:r>
            <a:r>
              <a:rPr lang="it-IT" sz="2400" dirty="0">
                <a:solidFill>
                  <a:srgbClr val="222A35"/>
                </a:solidFill>
              </a:rPr>
              <a:t>degli acquisti previsti dalle pubbliche amministrazioni permette al mercato di produrre offerte più </a:t>
            </a:r>
            <a:r>
              <a:rPr lang="it-IT" sz="2400" dirty="0" smtClean="0">
                <a:solidFill>
                  <a:srgbClr val="222A35"/>
                </a:solidFill>
              </a:rPr>
              <a:t>rispondenti agli interessi </a:t>
            </a:r>
            <a:r>
              <a:rPr lang="it-IT" sz="2400" dirty="0">
                <a:solidFill>
                  <a:srgbClr val="222A35"/>
                </a:solidFill>
              </a:rPr>
              <a:t>pubblici sottesi alla commessa </a:t>
            </a:r>
            <a:endParaRPr lang="it-IT" sz="2400" dirty="0" smtClean="0">
              <a:solidFill>
                <a:srgbClr val="222A35"/>
              </a:solidFill>
            </a:endParaRPr>
          </a:p>
          <a:p>
            <a:pPr lvl="1"/>
            <a:endParaRPr lang="it-IT" sz="2400" dirty="0">
              <a:solidFill>
                <a:srgbClr val="222A35"/>
              </a:solidFill>
            </a:endParaRPr>
          </a:p>
          <a:p>
            <a:pPr lvl="1"/>
            <a:r>
              <a:rPr lang="it-IT" sz="2400" dirty="0" smtClean="0">
                <a:solidFill>
                  <a:srgbClr val="222A35"/>
                </a:solidFill>
              </a:rPr>
              <a:t>di </a:t>
            </a:r>
            <a:r>
              <a:rPr lang="it-IT" sz="2400" dirty="0">
                <a:solidFill>
                  <a:srgbClr val="222A35"/>
                </a:solidFill>
              </a:rPr>
              <a:t>abbassare </a:t>
            </a:r>
            <a:r>
              <a:rPr lang="it-IT" sz="2400" b="1" dirty="0">
                <a:solidFill>
                  <a:srgbClr val="222A35"/>
                </a:solidFill>
              </a:rPr>
              <a:t>il rischio di gare deserte </a:t>
            </a:r>
            <a:r>
              <a:rPr lang="it-IT" sz="2400" dirty="0">
                <a:solidFill>
                  <a:srgbClr val="222A35"/>
                </a:solidFill>
              </a:rPr>
              <a:t>e garantire una proficua collaborazione tra pubblico e privato.</a:t>
            </a:r>
          </a:p>
          <a:p>
            <a:pPr marL="0" indent="0">
              <a:buNone/>
            </a:pPr>
            <a:r>
              <a:rPr lang="it-IT" sz="2400" dirty="0">
                <a:solidFill>
                  <a:srgbClr val="222A35"/>
                </a:solidFill>
              </a:rPr>
              <a:t> </a:t>
            </a:r>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5272068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Consultazioni preliminari di mercato</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366601"/>
            <a:ext cx="10497445" cy="4958694"/>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sz="2400" dirty="0">
                <a:solidFill>
                  <a:srgbClr val="222A35"/>
                </a:solidFill>
              </a:rPr>
              <a:t>Le consultazioni preliminari </a:t>
            </a:r>
            <a:r>
              <a:rPr lang="it-IT" sz="2400" b="1" u="sng" dirty="0">
                <a:solidFill>
                  <a:srgbClr val="222A35"/>
                </a:solidFill>
              </a:rPr>
              <a:t>non</a:t>
            </a:r>
            <a:r>
              <a:rPr lang="it-IT" sz="2400" dirty="0">
                <a:solidFill>
                  <a:srgbClr val="222A35"/>
                </a:solidFill>
              </a:rPr>
              <a:t> costituiscono una procedura di affidamento di un </a:t>
            </a:r>
            <a:r>
              <a:rPr lang="it-IT" sz="2400" dirty="0">
                <a:solidFill>
                  <a:srgbClr val="222A35"/>
                </a:solidFill>
              </a:rPr>
              <a:t> </a:t>
            </a:r>
            <a:r>
              <a:rPr lang="it-IT" sz="2400" dirty="0" smtClean="0">
                <a:solidFill>
                  <a:srgbClr val="222A35"/>
                </a:solidFill>
              </a:rPr>
              <a:t>contratto </a:t>
            </a:r>
            <a:r>
              <a:rPr lang="it-IT" sz="2400" dirty="0">
                <a:solidFill>
                  <a:srgbClr val="222A35"/>
                </a:solidFill>
              </a:rPr>
              <a:t>pubblico (es. dialogo competitivo) ma sono si collocano in una fase “</a:t>
            </a:r>
            <a:r>
              <a:rPr lang="it-IT" sz="2400" dirty="0" err="1">
                <a:solidFill>
                  <a:srgbClr val="222A35"/>
                </a:solidFill>
              </a:rPr>
              <a:t>pre</a:t>
            </a:r>
            <a:r>
              <a:rPr lang="it-IT" sz="2400" dirty="0">
                <a:solidFill>
                  <a:srgbClr val="222A35"/>
                </a:solidFill>
              </a:rPr>
              <a:t>-gara” finalizzata a </a:t>
            </a:r>
            <a:r>
              <a:rPr lang="it-IT" sz="2400" u="sng" dirty="0">
                <a:solidFill>
                  <a:srgbClr val="222A35"/>
                </a:solidFill>
              </a:rPr>
              <a:t>definire al meglio i bisogni </a:t>
            </a:r>
            <a:r>
              <a:rPr lang="it-IT" sz="2400" u="sng" dirty="0" smtClean="0">
                <a:solidFill>
                  <a:srgbClr val="222A35"/>
                </a:solidFill>
              </a:rPr>
              <a:t>dell’amministrazione</a:t>
            </a:r>
            <a:r>
              <a:rPr lang="it-IT" sz="2400" dirty="0">
                <a:solidFill>
                  <a:srgbClr val="222A35"/>
                </a:solidFill>
              </a:rPr>
              <a:t> </a:t>
            </a:r>
          </a:p>
          <a:p>
            <a:r>
              <a:rPr lang="it-IT" sz="2400" dirty="0">
                <a:solidFill>
                  <a:srgbClr val="222A35"/>
                </a:solidFill>
              </a:rPr>
              <a:t>Strumento </a:t>
            </a:r>
            <a:r>
              <a:rPr lang="it-IT" sz="2400" u="sng" dirty="0">
                <a:solidFill>
                  <a:srgbClr val="222A35"/>
                </a:solidFill>
              </a:rPr>
              <a:t>facoltativo, preliminare e non decisorio</a:t>
            </a:r>
            <a:r>
              <a:rPr lang="it-IT" sz="2400" dirty="0">
                <a:solidFill>
                  <a:srgbClr val="222A35"/>
                </a:solidFill>
              </a:rPr>
              <a:t>, ma che risponde ad esigenze istruttorie e conoscitive. </a:t>
            </a:r>
          </a:p>
          <a:p>
            <a:r>
              <a:rPr lang="it-IT" sz="2400" dirty="0">
                <a:solidFill>
                  <a:srgbClr val="222A35"/>
                </a:solidFill>
              </a:rPr>
              <a:t>Per questo motivo, l’istituto trova applicazione rispetto alla definizione di procedure che, per ragioni tecniche o del mercato di riferimento, appaiono di più complessa definizione e </a:t>
            </a:r>
            <a:r>
              <a:rPr lang="it-IT" sz="2400" dirty="0" smtClean="0">
                <a:solidFill>
                  <a:srgbClr val="222A35"/>
                </a:solidFill>
              </a:rPr>
              <a:t>gestione:</a:t>
            </a:r>
            <a:endParaRPr lang="it-IT" sz="2400" dirty="0">
              <a:solidFill>
                <a:srgbClr val="222A35"/>
              </a:solidFill>
            </a:endParaRPr>
          </a:p>
          <a:p>
            <a:pPr lvl="1"/>
            <a:r>
              <a:rPr lang="it-IT" sz="2200" dirty="0">
                <a:solidFill>
                  <a:srgbClr val="222A35"/>
                </a:solidFill>
              </a:rPr>
              <a:t>è</a:t>
            </a:r>
            <a:r>
              <a:rPr lang="it-IT" sz="2200" dirty="0" smtClean="0">
                <a:solidFill>
                  <a:srgbClr val="222A35"/>
                </a:solidFill>
              </a:rPr>
              <a:t> </a:t>
            </a:r>
            <a:r>
              <a:rPr lang="it-IT" sz="2200" dirty="0">
                <a:solidFill>
                  <a:srgbClr val="222A35"/>
                </a:solidFill>
              </a:rPr>
              <a:t>indicato nel caso di appalti o accordi quadro su beni sperimentali, ad esempio, per l’elevata componente tecnologica o innovativo; </a:t>
            </a:r>
            <a:endParaRPr lang="it-IT" sz="2200" dirty="0" smtClean="0">
              <a:solidFill>
                <a:srgbClr val="222A35"/>
              </a:solidFill>
            </a:endParaRPr>
          </a:p>
          <a:p>
            <a:pPr lvl="1"/>
            <a:r>
              <a:rPr lang="it-IT" sz="2200" dirty="0" smtClean="0">
                <a:solidFill>
                  <a:srgbClr val="222A35"/>
                </a:solidFill>
              </a:rPr>
              <a:t>è </a:t>
            </a:r>
            <a:r>
              <a:rPr lang="it-IT" sz="2200" dirty="0">
                <a:solidFill>
                  <a:srgbClr val="222A35"/>
                </a:solidFill>
              </a:rPr>
              <a:t>da escludersi rispetto agli appalti relativi a prestazioni standardizzate.  </a:t>
            </a:r>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9792159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La determina a contrarre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366601"/>
            <a:ext cx="10497445" cy="4958694"/>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solidFill>
                  <a:srgbClr val="222A35"/>
                </a:solidFill>
              </a:rPr>
              <a:t>Il primo atto del procedimento è la </a:t>
            </a:r>
            <a:r>
              <a:rPr lang="it-IT" b="1" dirty="0">
                <a:solidFill>
                  <a:srgbClr val="222A35"/>
                </a:solidFill>
              </a:rPr>
              <a:t>determina a contrattare</a:t>
            </a:r>
            <a:r>
              <a:rPr lang="it-IT" dirty="0">
                <a:solidFill>
                  <a:srgbClr val="222A35"/>
                </a:solidFill>
              </a:rPr>
              <a:t>, dove la p.a. individua gli elementi essenziali del contratto e i criteri di selezione degli operatori economici e delle offerte</a:t>
            </a:r>
          </a:p>
          <a:p>
            <a:pPr lvl="1"/>
            <a:r>
              <a:rPr lang="it-IT" sz="2000" dirty="0">
                <a:solidFill>
                  <a:srgbClr val="222A35"/>
                </a:solidFill>
              </a:rPr>
              <a:t>La determina, emanata dal dirigente, esprime la volontà della p.a. di concludere un contratto e ha natura giuridica di atto meramente interno alla p.a. </a:t>
            </a:r>
            <a:r>
              <a:rPr lang="it-IT" sz="2000" b="1" dirty="0">
                <a:solidFill>
                  <a:srgbClr val="222A35"/>
                </a:solidFill>
              </a:rPr>
              <a:t>non avente rilevanza negoziale</a:t>
            </a:r>
          </a:p>
          <a:p>
            <a:pPr lvl="1"/>
            <a:r>
              <a:rPr lang="it-IT" sz="2000" dirty="0">
                <a:solidFill>
                  <a:srgbClr val="222A35"/>
                </a:solidFill>
              </a:rPr>
              <a:t>L’art. 192 TUEL dispone che «</a:t>
            </a:r>
            <a:r>
              <a:rPr lang="it-IT" sz="2000" i="1" dirty="0">
                <a:solidFill>
                  <a:srgbClr val="222A35"/>
                </a:solidFill>
              </a:rPr>
              <a:t>La stipulazione dei contratti deve essere preceduta da apposita determinazione del responsabile del procedimento di spesa indicante: a) </a:t>
            </a:r>
            <a:r>
              <a:rPr lang="it-IT" sz="2000" b="1" i="1" dirty="0">
                <a:solidFill>
                  <a:srgbClr val="222A35"/>
                </a:solidFill>
              </a:rPr>
              <a:t>il fine </a:t>
            </a:r>
            <a:r>
              <a:rPr lang="it-IT" sz="2000" i="1" dirty="0">
                <a:solidFill>
                  <a:srgbClr val="222A35"/>
                </a:solidFill>
              </a:rPr>
              <a:t>che con il contratto si intende perseguire; b) l</a:t>
            </a:r>
            <a:r>
              <a:rPr lang="it-IT" sz="2000" b="1" i="1" dirty="0">
                <a:solidFill>
                  <a:srgbClr val="222A35"/>
                </a:solidFill>
              </a:rPr>
              <a:t>'oggetto</a:t>
            </a:r>
            <a:r>
              <a:rPr lang="it-IT" sz="2000" i="1" dirty="0">
                <a:solidFill>
                  <a:srgbClr val="222A35"/>
                </a:solidFill>
              </a:rPr>
              <a:t> del contratto, la sua </a:t>
            </a:r>
            <a:r>
              <a:rPr lang="it-IT" sz="2000" b="1" i="1" dirty="0">
                <a:solidFill>
                  <a:srgbClr val="222A35"/>
                </a:solidFill>
              </a:rPr>
              <a:t>forma</a:t>
            </a:r>
            <a:r>
              <a:rPr lang="it-IT" sz="2000" i="1" dirty="0">
                <a:solidFill>
                  <a:srgbClr val="222A35"/>
                </a:solidFill>
              </a:rPr>
              <a:t> e le </a:t>
            </a:r>
            <a:r>
              <a:rPr lang="it-IT" sz="2000" b="1" i="1" dirty="0">
                <a:solidFill>
                  <a:srgbClr val="222A35"/>
                </a:solidFill>
              </a:rPr>
              <a:t>clausole ritenute essenzial</a:t>
            </a:r>
            <a:r>
              <a:rPr lang="it-IT" sz="2000" i="1" dirty="0">
                <a:solidFill>
                  <a:srgbClr val="222A35"/>
                </a:solidFill>
              </a:rPr>
              <a:t>i; c) </a:t>
            </a:r>
            <a:r>
              <a:rPr lang="it-IT" sz="2000" b="1" i="1" dirty="0">
                <a:solidFill>
                  <a:srgbClr val="222A35"/>
                </a:solidFill>
              </a:rPr>
              <a:t>le modalità di scelta del contraente </a:t>
            </a:r>
            <a:r>
              <a:rPr lang="it-IT" sz="2000" i="1" dirty="0">
                <a:solidFill>
                  <a:srgbClr val="222A35"/>
                </a:solidFill>
              </a:rPr>
              <a:t>ammesse dalle disposizioni vigenti in materia di contratti delle pubbliche amministrazioni e </a:t>
            </a:r>
            <a:r>
              <a:rPr lang="it-IT" sz="2000" b="1" i="1" dirty="0">
                <a:solidFill>
                  <a:srgbClr val="222A35"/>
                </a:solidFill>
              </a:rPr>
              <a:t>le ragioni </a:t>
            </a:r>
            <a:r>
              <a:rPr lang="it-IT" sz="2000" i="1" dirty="0">
                <a:solidFill>
                  <a:srgbClr val="222A35"/>
                </a:solidFill>
              </a:rPr>
              <a:t>che ne sono alla base</a:t>
            </a:r>
            <a:r>
              <a:rPr lang="it-IT" sz="2000" dirty="0">
                <a:solidFill>
                  <a:srgbClr val="222A35"/>
                </a:solidFill>
              </a:rPr>
              <a:t>» e precisa che «</a:t>
            </a:r>
            <a:r>
              <a:rPr lang="it-IT" sz="2000" i="1" dirty="0">
                <a:solidFill>
                  <a:srgbClr val="222A35"/>
                </a:solidFill>
              </a:rPr>
              <a:t>si applicano, in ogni caso, le procedure previste dalla normativa della Unione europea recepita o comunque vigente nell'ordinamento giuridico italiano</a:t>
            </a:r>
            <a:r>
              <a:rPr lang="it-IT" sz="2000" dirty="0">
                <a:solidFill>
                  <a:srgbClr val="222A35"/>
                </a:solidFill>
              </a:rPr>
              <a:t>»</a:t>
            </a:r>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41893978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La </a:t>
            </a:r>
            <a:r>
              <a:rPr lang="it-IT" dirty="0" err="1" smtClean="0"/>
              <a:t>lex</a:t>
            </a:r>
            <a:r>
              <a:rPr lang="it-IT" dirty="0" smtClean="0"/>
              <a:t> </a:t>
            </a:r>
            <a:r>
              <a:rPr lang="it-IT" dirty="0" err="1" smtClean="0"/>
              <a:t>specialis</a:t>
            </a:r>
            <a:r>
              <a:rPr lang="it-IT" dirty="0" smtClean="0"/>
              <a:t>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366601"/>
            <a:ext cx="10497445" cy="4958694"/>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solidFill>
                  <a:srgbClr val="222A35"/>
                </a:solidFill>
              </a:rPr>
              <a:t>A corredo della determina a contrarre sono predisposti dli atti di gara che integrano la c.d. </a:t>
            </a:r>
            <a:r>
              <a:rPr lang="it-IT" i="1" dirty="0" err="1">
                <a:solidFill>
                  <a:srgbClr val="222A35"/>
                </a:solidFill>
              </a:rPr>
              <a:t>lex</a:t>
            </a:r>
            <a:r>
              <a:rPr lang="it-IT" i="1" dirty="0">
                <a:solidFill>
                  <a:srgbClr val="222A35"/>
                </a:solidFill>
              </a:rPr>
              <a:t> </a:t>
            </a:r>
            <a:r>
              <a:rPr lang="it-IT" i="1" dirty="0" err="1">
                <a:solidFill>
                  <a:srgbClr val="222A35"/>
                </a:solidFill>
              </a:rPr>
              <a:t>specialis</a:t>
            </a:r>
            <a:r>
              <a:rPr lang="it-IT" i="1" dirty="0">
                <a:solidFill>
                  <a:srgbClr val="222A35"/>
                </a:solidFill>
              </a:rPr>
              <a:t> </a:t>
            </a:r>
            <a:r>
              <a:rPr lang="it-IT" dirty="0">
                <a:solidFill>
                  <a:srgbClr val="222A35"/>
                </a:solidFill>
              </a:rPr>
              <a:t>espressiva dell’insieme di regole che governano il procedimento di selezione del contraente, le cui disposizioni devono essere rispettate dalla stazione appaltante e dagli </a:t>
            </a:r>
            <a:r>
              <a:rPr lang="it-IT" dirty="0" smtClean="0">
                <a:solidFill>
                  <a:srgbClr val="222A35"/>
                </a:solidFill>
              </a:rPr>
              <a:t>operatori</a:t>
            </a:r>
            <a:endParaRPr lang="it-IT" dirty="0">
              <a:solidFill>
                <a:srgbClr val="222A35"/>
              </a:solidFill>
            </a:endParaRPr>
          </a:p>
          <a:p>
            <a:pPr marL="0" indent="0">
              <a:buNone/>
            </a:pPr>
            <a:endParaRPr lang="it-IT" dirty="0" smtClean="0">
              <a:solidFill>
                <a:srgbClr val="222A35"/>
              </a:solidFill>
            </a:endParaRPr>
          </a:p>
          <a:p>
            <a:r>
              <a:rPr lang="it-IT" dirty="0" smtClean="0">
                <a:solidFill>
                  <a:srgbClr val="222A35"/>
                </a:solidFill>
              </a:rPr>
              <a:t>La </a:t>
            </a:r>
            <a:r>
              <a:rPr lang="it-IT" i="1" dirty="0" err="1">
                <a:solidFill>
                  <a:srgbClr val="222A35"/>
                </a:solidFill>
              </a:rPr>
              <a:t>lex</a:t>
            </a:r>
            <a:r>
              <a:rPr lang="it-IT" i="1" dirty="0">
                <a:solidFill>
                  <a:srgbClr val="222A35"/>
                </a:solidFill>
              </a:rPr>
              <a:t> </a:t>
            </a:r>
            <a:r>
              <a:rPr lang="it-IT" i="1" dirty="0" err="1">
                <a:solidFill>
                  <a:srgbClr val="222A35"/>
                </a:solidFill>
              </a:rPr>
              <a:t>specialis</a:t>
            </a:r>
            <a:r>
              <a:rPr lang="it-IT" dirty="0">
                <a:solidFill>
                  <a:srgbClr val="222A35"/>
                </a:solidFill>
              </a:rPr>
              <a:t> comprende:</a:t>
            </a:r>
          </a:p>
          <a:p>
            <a:pPr lvl="1"/>
            <a:r>
              <a:rPr lang="it-IT" dirty="0" smtClean="0">
                <a:solidFill>
                  <a:srgbClr val="222A35"/>
                </a:solidFill>
              </a:rPr>
              <a:t>Bando</a:t>
            </a:r>
            <a:r>
              <a:rPr lang="it-IT" dirty="0">
                <a:solidFill>
                  <a:srgbClr val="222A35"/>
                </a:solidFill>
              </a:rPr>
              <a:t>: </a:t>
            </a:r>
            <a:r>
              <a:rPr lang="it-IT" dirty="0" smtClean="0">
                <a:solidFill>
                  <a:srgbClr val="222A35"/>
                </a:solidFill>
              </a:rPr>
              <a:t>fissa le regole della gara </a:t>
            </a:r>
          </a:p>
          <a:p>
            <a:pPr lvl="1"/>
            <a:r>
              <a:rPr lang="it-IT" dirty="0" smtClean="0">
                <a:solidFill>
                  <a:srgbClr val="222A35"/>
                </a:solidFill>
              </a:rPr>
              <a:t>Disciplinare</a:t>
            </a:r>
            <a:r>
              <a:rPr lang="it-IT" dirty="0">
                <a:solidFill>
                  <a:srgbClr val="222A35"/>
                </a:solidFill>
              </a:rPr>
              <a:t>: disciplina il procedimento di gara; </a:t>
            </a:r>
          </a:p>
          <a:p>
            <a:pPr lvl="1"/>
            <a:r>
              <a:rPr lang="it-IT" dirty="0" smtClean="0">
                <a:solidFill>
                  <a:srgbClr val="222A35"/>
                </a:solidFill>
              </a:rPr>
              <a:t>Capitolato</a:t>
            </a:r>
            <a:r>
              <a:rPr lang="it-IT" dirty="0">
                <a:solidFill>
                  <a:srgbClr val="222A35"/>
                </a:solidFill>
              </a:rPr>
              <a:t>: integra gli aspetti tecnici anche in funzione del vincolo contrattuale da assumere. </a:t>
            </a:r>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9688555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La </a:t>
            </a:r>
            <a:r>
              <a:rPr lang="it-IT" dirty="0" err="1" smtClean="0"/>
              <a:t>lex</a:t>
            </a:r>
            <a:r>
              <a:rPr lang="it-IT" dirty="0" smtClean="0"/>
              <a:t> </a:t>
            </a:r>
            <a:r>
              <a:rPr lang="it-IT" dirty="0" err="1" smtClean="0"/>
              <a:t>specialis</a:t>
            </a:r>
            <a:r>
              <a:rPr lang="it-IT" dirty="0" smtClean="0"/>
              <a:t>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311210" y="1281124"/>
            <a:ext cx="11461008" cy="4958694"/>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0" indent="0" algn="ctr">
              <a:buNone/>
            </a:pPr>
            <a:r>
              <a:rPr lang="it-IT" b="1" dirty="0" smtClean="0"/>
              <a:t>Il Bando</a:t>
            </a:r>
          </a:p>
          <a:p>
            <a:r>
              <a:rPr lang="it-IT" sz="2400" dirty="0" smtClean="0"/>
              <a:t>Atto </a:t>
            </a:r>
            <a:r>
              <a:rPr lang="it-IT" sz="2400" dirty="0"/>
              <a:t>amministrativo di natura generale attraverso il quale si  rende nota la definitiva intenzione di aggiudicare una commessa pubblica </a:t>
            </a:r>
            <a:endParaRPr lang="it-IT" sz="2400" dirty="0" smtClean="0"/>
          </a:p>
          <a:p>
            <a:pPr marL="0" indent="0">
              <a:buNone/>
            </a:pPr>
            <a:endParaRPr lang="it-IT" sz="2400" dirty="0" smtClean="0"/>
          </a:p>
          <a:p>
            <a:pPr lvl="1"/>
            <a:r>
              <a:rPr lang="it-IT" sz="2400" dirty="0"/>
              <a:t>Le stazioni appaltanti hanno l’obbligo di conformarsi, nella stesura dei bandi, ai cd. bandi tipo predisposti dall’ANAC e solo in ipotesi eccezionali hanno la possibilità di derogarvi</a:t>
            </a:r>
          </a:p>
          <a:p>
            <a:pPr lvl="1"/>
            <a:r>
              <a:rPr lang="it-IT" sz="2400" dirty="0"/>
              <a:t>Nelle procedure ristrette il bando è seguito da un diverso atto di invito – la lettera di invito – a presentare offerta nei confronti dei soggetti che abbiano già presentato domanda di partecipazione e che siano in possesso dei requisiti di partecipazione (art. 61 d.lgs. 50/2016) </a:t>
            </a:r>
          </a:p>
          <a:p>
            <a:pPr>
              <a:buFontTx/>
              <a:buChar char="-"/>
            </a:pPr>
            <a:endParaRPr lang="it-IT" dirty="0"/>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4210064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a:bodyPr>
          <a:lstStyle/>
          <a:p>
            <a:r>
              <a:rPr lang="it-IT" dirty="0" smtClean="0"/>
              <a:t>Le fonti della disciplina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Le fonti del diritto dei contratti pubblici</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Costituzione</a:t>
            </a:r>
          </a:p>
          <a:p>
            <a:pPr lvl="1"/>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Diritto dell’Unione Europea, primario (Trattati) e derivato (</a:t>
            </a:r>
            <a:r>
              <a:rPr lang="it-IT" dirty="0"/>
              <a:t>La disciplina europea degli appalti oggi è dettata in attuazione degli articoli 81 ss. del TFUE volte a tutelare la concorrenza e contribuisce dunque a costituire quel </a:t>
            </a:r>
            <a:r>
              <a:rPr lang="it-IT" b="1" dirty="0"/>
              <a:t>mercato </a:t>
            </a:r>
            <a:r>
              <a:rPr lang="it-IT" b="1" dirty="0" smtClean="0"/>
              <a:t>unico)</a:t>
            </a:r>
            <a:endPar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normativa nazionale di recepimento: il Codice dei contratti pubblici</a:t>
            </a:r>
          </a:p>
          <a:p>
            <a:pPr lvl="1"/>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Altra normativa nazionale (</a:t>
            </a:r>
            <a:r>
              <a:rPr lang="it-IT" dirty="0"/>
              <a:t>la legge di contabilità pubblica (artt. 3-21); il regolamento di contabilità (artt. 36-123</a:t>
            </a:r>
            <a:r>
              <a:rPr lang="it-IT" dirty="0" smtClean="0"/>
              <a:t>); </a:t>
            </a:r>
            <a:r>
              <a:rPr lang="it-IT" sz="2000" dirty="0"/>
              <a:t>Codice civile (per la fase di esecuzione del contratto</a:t>
            </a:r>
            <a:r>
              <a:rPr lang="it-IT" sz="2000" dirty="0" smtClean="0"/>
              <a:t>)</a:t>
            </a:r>
          </a:p>
          <a:p>
            <a:pPr lvl="1"/>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Disciplina</a:t>
            </a:r>
            <a:r>
              <a:rPr kumimoji="0" lang="it-IT" sz="20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regionale?</a:t>
            </a: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0186224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La </a:t>
            </a:r>
            <a:r>
              <a:rPr lang="it-IT" dirty="0" err="1" smtClean="0"/>
              <a:t>lex</a:t>
            </a:r>
            <a:r>
              <a:rPr lang="it-IT" dirty="0" smtClean="0"/>
              <a:t> </a:t>
            </a:r>
            <a:r>
              <a:rPr lang="it-IT" dirty="0" err="1" smtClean="0"/>
              <a:t>specialis</a:t>
            </a:r>
            <a:r>
              <a:rPr lang="it-IT" dirty="0" smtClean="0"/>
              <a:t>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323422" y="1183436"/>
            <a:ext cx="11461008" cy="5068279"/>
          </a:xfrm>
          <a:prstGeom prst="rect">
            <a:avLst/>
          </a:prstGeom>
        </p:spPr>
        <p:txBody>
          <a:bodyPr>
            <a:normAutofit fontScale="85000" lnSpcReduction="1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0" indent="0" algn="ctr">
              <a:buNone/>
            </a:pPr>
            <a:r>
              <a:rPr lang="it-IT" dirty="0"/>
              <a:t>Disciplinare</a:t>
            </a:r>
          </a:p>
          <a:p>
            <a:r>
              <a:rPr lang="it-IT" dirty="0"/>
              <a:t>fissa le </a:t>
            </a:r>
            <a:r>
              <a:rPr lang="it-IT" b="1" dirty="0"/>
              <a:t>regole di ammissione e svolgimento della procedura di gara </a:t>
            </a:r>
            <a:r>
              <a:rPr lang="it-IT" dirty="0"/>
              <a:t>ovvero l’indicazione dei </a:t>
            </a:r>
            <a:r>
              <a:rPr lang="it-IT" b="1" dirty="0"/>
              <a:t>requisiti</a:t>
            </a:r>
            <a:r>
              <a:rPr lang="it-IT" dirty="0"/>
              <a:t> di partecipazione, </a:t>
            </a:r>
            <a:r>
              <a:rPr lang="it-IT" b="1" dirty="0"/>
              <a:t>dei termini </a:t>
            </a:r>
            <a:r>
              <a:rPr lang="it-IT" dirty="0"/>
              <a:t>di presentazione delle offerte, delle modalità di svolgimento delle sedute, dei </a:t>
            </a:r>
            <a:r>
              <a:rPr lang="it-IT" b="1" dirty="0"/>
              <a:t>criteri di valutazione </a:t>
            </a:r>
            <a:r>
              <a:rPr lang="it-IT" dirty="0"/>
              <a:t>delle </a:t>
            </a:r>
            <a:r>
              <a:rPr lang="it-IT" dirty="0" smtClean="0"/>
              <a:t>offerte</a:t>
            </a:r>
          </a:p>
          <a:p>
            <a:pPr marL="0" indent="0" algn="ctr">
              <a:buNone/>
            </a:pPr>
            <a:r>
              <a:rPr lang="it-IT" dirty="0" smtClean="0"/>
              <a:t>Capitolato</a:t>
            </a:r>
          </a:p>
          <a:p>
            <a:r>
              <a:rPr lang="it-IT" dirty="0" smtClean="0"/>
              <a:t>Ha </a:t>
            </a:r>
            <a:r>
              <a:rPr lang="it-IT" dirty="0"/>
              <a:t>una valenza </a:t>
            </a:r>
            <a:r>
              <a:rPr lang="it-IT" b="1" dirty="0" smtClean="0"/>
              <a:t>strumentale alla costituzione </a:t>
            </a:r>
            <a:r>
              <a:rPr lang="it-IT" b="1" dirty="0"/>
              <a:t>del sinallagma contrattuale </a:t>
            </a:r>
            <a:r>
              <a:rPr lang="it-IT" dirty="0"/>
              <a:t>che contiene l</a:t>
            </a:r>
            <a:r>
              <a:rPr lang="it-IT" b="1" dirty="0"/>
              <a:t>a disciplina di dettaglio e tecnica </a:t>
            </a:r>
            <a:r>
              <a:rPr lang="it-IT" dirty="0"/>
              <a:t>della generalità dei contratti o dello specifico contratto che l’amministrazione intende </a:t>
            </a:r>
            <a:r>
              <a:rPr lang="it-IT" dirty="0" smtClean="0"/>
              <a:t>stipulare</a:t>
            </a:r>
          </a:p>
          <a:p>
            <a:pPr marL="0" indent="0" algn="ctr">
              <a:buNone/>
            </a:pPr>
            <a:r>
              <a:rPr lang="it-IT" dirty="0" smtClean="0"/>
              <a:t>Specifiche tecniche</a:t>
            </a:r>
          </a:p>
          <a:p>
            <a:r>
              <a:rPr lang="it-IT" dirty="0" smtClean="0"/>
              <a:t>definiscono </a:t>
            </a:r>
            <a:r>
              <a:rPr lang="it-IT" dirty="0"/>
              <a:t>le </a:t>
            </a:r>
            <a:r>
              <a:rPr lang="it-IT" b="1" dirty="0"/>
              <a:t>caratteristiche </a:t>
            </a:r>
            <a:r>
              <a:rPr lang="it-IT" b="1" dirty="0" smtClean="0"/>
              <a:t>della prestazione </a:t>
            </a:r>
            <a:r>
              <a:rPr lang="it-IT" dirty="0" smtClean="0"/>
              <a:t>previste </a:t>
            </a:r>
            <a:r>
              <a:rPr lang="it-IT" dirty="0"/>
              <a:t>per lavori, servizi e forniture che possono riferirsi allo specifico processo o metodo di produzione o prestazione dei lavori, servizi e forniture, ovvero a uno specifico processo per un’altra fase, purché siano collegati all’oggetto dell’appalto e proporzionati al suo valore e ai suoi obiettivi</a:t>
            </a:r>
          </a:p>
          <a:p>
            <a:endParaRPr lang="it-IT" dirty="0"/>
          </a:p>
          <a:p>
            <a:pPr>
              <a:buFontTx/>
              <a:buChar char="-"/>
            </a:pPr>
            <a:endParaRPr lang="it-IT" dirty="0"/>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9446987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Procedure aperte e ristrette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335634" y="1415445"/>
            <a:ext cx="11461008" cy="4958694"/>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t>Costituiscono i </a:t>
            </a:r>
            <a:r>
              <a:rPr lang="it-IT" b="1" u="sng" dirty="0"/>
              <a:t>sistemi ordinari per l’affidamento</a:t>
            </a:r>
            <a:r>
              <a:rPr lang="it-IT" dirty="0"/>
              <a:t> di commesse e contratti </a:t>
            </a:r>
            <a:r>
              <a:rPr lang="it-IT" dirty="0" smtClean="0"/>
              <a:t>pubblici.  Gli </a:t>
            </a:r>
            <a:r>
              <a:rPr lang="it-IT" b="1" dirty="0"/>
              <a:t>artt. 60 e 61 d.lgs. 50/2016 </a:t>
            </a:r>
            <a:r>
              <a:rPr lang="it-IT" dirty="0"/>
              <a:t>disegnano le due procedure come modelli di gara in sé equivalenti, pertanto la scelta tra le due è rimessa alla </a:t>
            </a:r>
            <a:r>
              <a:rPr lang="it-IT" b="1" u="sng" dirty="0"/>
              <a:t>piena discrezionalità delle stazioni appaltanti</a:t>
            </a:r>
            <a:endParaRPr lang="it-IT" dirty="0"/>
          </a:p>
          <a:p>
            <a:r>
              <a:rPr lang="it-IT" dirty="0"/>
              <a:t>La </a:t>
            </a:r>
            <a:r>
              <a:rPr lang="it-IT" b="1" dirty="0"/>
              <a:t>differenza sostanziale </a:t>
            </a:r>
            <a:r>
              <a:rPr lang="it-IT" dirty="0"/>
              <a:t>tra le due procedure risiede nella </a:t>
            </a:r>
            <a:r>
              <a:rPr lang="it-IT" b="1" u="sng" dirty="0"/>
              <a:t>contestualizzazione temporale</a:t>
            </a:r>
            <a:r>
              <a:rPr lang="it-IT" b="1" dirty="0"/>
              <a:t> </a:t>
            </a:r>
            <a:r>
              <a:rPr lang="it-IT" dirty="0"/>
              <a:t>o meno, rispetto alla presentazione delle offerte, </a:t>
            </a:r>
            <a:r>
              <a:rPr lang="it-IT" b="1" u="sng" dirty="0"/>
              <a:t>dell’ammissione dei concorrenti alla </a:t>
            </a:r>
            <a:r>
              <a:rPr lang="it-IT" b="1" u="sng" dirty="0" smtClean="0"/>
              <a:t>gara:</a:t>
            </a:r>
            <a:endParaRPr lang="it-IT" dirty="0"/>
          </a:p>
          <a:p>
            <a:pPr marL="0" indent="0">
              <a:buNone/>
            </a:pPr>
            <a:endParaRPr lang="it-IT" dirty="0"/>
          </a:p>
          <a:p>
            <a:pPr lvl="1"/>
            <a:r>
              <a:rPr lang="it-IT" dirty="0"/>
              <a:t>Nella procedura aperta </a:t>
            </a:r>
            <a:r>
              <a:rPr lang="it-IT" dirty="0" smtClean="0"/>
              <a:t>(art. 60) </a:t>
            </a:r>
            <a:r>
              <a:rPr lang="it-IT" b="1" dirty="0" smtClean="0"/>
              <a:t>ogni </a:t>
            </a:r>
            <a:r>
              <a:rPr lang="it-IT" b="1" dirty="0"/>
              <a:t>operatore economico </a:t>
            </a:r>
            <a:r>
              <a:rPr lang="it-IT" dirty="0"/>
              <a:t>interessato a partecipare </a:t>
            </a:r>
            <a:r>
              <a:rPr lang="it-IT" b="1" dirty="0"/>
              <a:t>ha la facoltà di presentare un’offerta</a:t>
            </a:r>
            <a:r>
              <a:rPr lang="it-IT" dirty="0"/>
              <a:t> e alla gara </a:t>
            </a:r>
            <a:r>
              <a:rPr lang="it-IT" b="1" dirty="0"/>
              <a:t>sono ammessi tutti i soggetti in possesso dei requisiti </a:t>
            </a:r>
            <a:r>
              <a:rPr lang="it-IT" dirty="0"/>
              <a:t> </a:t>
            </a:r>
          </a:p>
          <a:p>
            <a:pPr lvl="1"/>
            <a:r>
              <a:rPr lang="it-IT" dirty="0"/>
              <a:t>Nella procedura ristretta </a:t>
            </a:r>
            <a:r>
              <a:rPr lang="it-IT" dirty="0" smtClean="0"/>
              <a:t>(art. 61) gli </a:t>
            </a:r>
            <a:r>
              <a:rPr lang="it-IT" dirty="0"/>
              <a:t>aspiranti concorrenti devono presentare una </a:t>
            </a:r>
            <a:r>
              <a:rPr lang="it-IT" b="1" dirty="0"/>
              <a:t>domanda di partecipazione </a:t>
            </a:r>
            <a:r>
              <a:rPr lang="it-IT" dirty="0"/>
              <a:t>alla procedura, dimostrando il possesso dei </a:t>
            </a:r>
            <a:r>
              <a:rPr lang="it-IT" dirty="0" smtClean="0"/>
              <a:t>requisiti (prequalifica), </a:t>
            </a:r>
            <a:r>
              <a:rPr lang="it-IT" dirty="0"/>
              <a:t>poi </a:t>
            </a:r>
            <a:r>
              <a:rPr lang="it-IT" b="1" dirty="0"/>
              <a:t>solo i concorrenti che saranno invitati con un secondo atto amministrativo – la </a:t>
            </a:r>
            <a:r>
              <a:rPr lang="it-IT" b="1" u="sng" dirty="0"/>
              <a:t>lettera di invito </a:t>
            </a:r>
            <a:r>
              <a:rPr lang="it-IT" b="1" dirty="0"/>
              <a:t>- potranno presentare le proprie offerte</a:t>
            </a:r>
            <a:endParaRPr lang="it-IT" dirty="0"/>
          </a:p>
          <a:p>
            <a:pPr marL="0" indent="0">
              <a:buNone/>
            </a:pPr>
            <a:endParaRPr lang="it-IT" dirty="0"/>
          </a:p>
          <a:p>
            <a:endParaRPr lang="it-IT" dirty="0"/>
          </a:p>
          <a:p>
            <a:pPr>
              <a:buFontTx/>
              <a:buChar char="-"/>
            </a:pPr>
            <a:endParaRPr lang="it-IT" dirty="0"/>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18162276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Procedura negoziata</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12" name="Segnaposto testo 2">
            <a:extLst>
              <a:ext uri="{FF2B5EF4-FFF2-40B4-BE49-F238E27FC236}">
                <a16:creationId xmlns:a16="http://schemas.microsoft.com/office/drawing/2014/main" xmlns="" id="{764369D0-1476-754A-B8B4-422A11CC0CAF}"/>
              </a:ext>
            </a:extLst>
          </p:cNvPr>
          <p:cNvSpPr txBox="1">
            <a:spLocks/>
          </p:cNvSpPr>
          <p:nvPr/>
        </p:nvSpPr>
        <p:spPr>
          <a:xfrm>
            <a:off x="531023" y="1476500"/>
            <a:ext cx="10497445"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procedura negoziata </a:t>
            </a: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è quella in cui le s.a. consultano gli operatori economici da loro scelti e negoziano con uno o piu di essi le condizioni dell’appalto</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Si dividono in:</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1"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Procedura competitiva con negoziazione</a:t>
            </a: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dove «</a:t>
            </a:r>
            <a:r>
              <a:rPr kumimoji="0" lang="it-IT" sz="1800" b="0" i="1"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qualsiasi operatore economico può presentare una domanda di partecipazione in risposta a un avviso di indizione di gara contenente le informazioni di cui all’allegato XIV, parte I, lettere (B o C), fornendo le informazioni richieste dall’amministrazione aggiudicatrice per la selezione qualitativa</a:t>
            </a: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(art. 62)</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1"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Procedura negoziata senza previa pubblicazione</a:t>
            </a: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1800" b="0" i="1"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Nei casi e nelle circostanze indicati nei seguenti commi, le amministrazioni aggiudicatrici possono aggiudicare appalti pubblici mediante una procedura negoziata senza previa pubblicazione di un bando di gara, dando conto con adeguata motivazione, nel primo atto della procedura, della sussistenza dei relativi presupposti</a:t>
            </a: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(art. 63)</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4490558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Procedura negoziata</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531023" y="1488711"/>
            <a:ext cx="10497445"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procedura competitiva con negoziazione è simile alla procedura ristretta: le imprese interessate rispondono al bando inviando una domanda; si ha una selezione dei partecipanti; i selezionati possono presentare una offerta «iniziale» che formerà oggetto di contrattazione con la s.a.</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differenza con le procedure aperte o ristrette è che in questo caso le offerte sono oggetto di trattative con l’ente appaltante volte a definire e a individuare quella migliore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endPar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procedura negoziata senza bando è una negoziazione diretta, limitata a casi eccezionali</a:t>
            </a:r>
            <a:r>
              <a:rPr kumimoji="0" lang="it-IT" sz="20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e la relativa scelta va sempre motivata nel rispetto delle condizioni stabilite dal Codice </a:t>
            </a:r>
            <a:endPar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2925136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Procedura negoziata</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0" y="1305546"/>
            <a:ext cx="12192000" cy="4958694"/>
          </a:xfrm>
          <a:prstGeom prst="rect">
            <a:avLst/>
          </a:prstGeom>
        </p:spPr>
        <p:txBody>
          <a:bodyPr>
            <a:normAutofit fontScale="77500" lnSpcReduction="2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t>La  </a:t>
            </a:r>
            <a:r>
              <a:rPr lang="it-IT" b="1" dirty="0"/>
              <a:t>procedura </a:t>
            </a:r>
            <a:r>
              <a:rPr lang="it-IT" b="1" u="sng" dirty="0"/>
              <a:t>senza previa pubblicazione </a:t>
            </a:r>
            <a:r>
              <a:rPr lang="it-IT" b="1" dirty="0"/>
              <a:t>di un bando di gara è utilizzabile solo nelle ipotesi contemplate dall’art. 63 del </a:t>
            </a:r>
            <a:r>
              <a:rPr lang="it-IT" b="1" dirty="0" smtClean="0"/>
              <a:t>Codice.  </a:t>
            </a:r>
            <a:r>
              <a:rPr lang="it-IT" dirty="0" smtClean="0"/>
              <a:t> Consente </a:t>
            </a:r>
            <a:r>
              <a:rPr lang="it-IT" dirty="0"/>
              <a:t>alle Amministrazione di </a:t>
            </a:r>
            <a:r>
              <a:rPr lang="it-IT" b="1" dirty="0"/>
              <a:t>contrattare direttamente con un operatore economico le condizioni del contratto</a:t>
            </a:r>
            <a:r>
              <a:rPr lang="it-IT" dirty="0"/>
              <a:t> con un livello di libertà di azione elevato poiché: </a:t>
            </a:r>
            <a:r>
              <a:rPr lang="it-IT" dirty="0" smtClean="0"/>
              <a:t>1) manca </a:t>
            </a:r>
            <a:r>
              <a:rPr lang="it-IT" dirty="0"/>
              <a:t>una pubblicità </a:t>
            </a:r>
            <a:r>
              <a:rPr lang="it-IT" dirty="0" smtClean="0"/>
              <a:t>preventiva; 2) la </a:t>
            </a:r>
            <a:r>
              <a:rPr lang="it-IT" dirty="0"/>
              <a:t>selezione degli operatori è rimessa alla discrezionalità </a:t>
            </a:r>
            <a:r>
              <a:rPr lang="it-IT" dirty="0" smtClean="0"/>
              <a:t>dell’amministrazione. </a:t>
            </a:r>
            <a:endParaRPr lang="it-IT" dirty="0"/>
          </a:p>
          <a:p>
            <a:pPr lvl="1"/>
            <a:r>
              <a:rPr lang="it-IT" dirty="0"/>
              <a:t>qualora </a:t>
            </a:r>
            <a:r>
              <a:rPr lang="it-IT" b="1" dirty="0"/>
              <a:t>non sia stata presentata alcuna offerta o alcuna offerta appropriata, né alcuna domanda di partecipazione o alcuna domanda di partecipazione appropriata, in esito all’esperimento di una procedura aperta o ristretta</a:t>
            </a:r>
            <a:r>
              <a:rPr lang="it-IT" dirty="0"/>
              <a:t>, purché le condizioni iniziali dell’appalto non siano sostanzialmente modificate e purché sia trasmessa una relazione alla Commissione europea</a:t>
            </a:r>
          </a:p>
          <a:p>
            <a:pPr lvl="1"/>
            <a:r>
              <a:rPr lang="it-IT" b="1" dirty="0" smtClean="0"/>
              <a:t>quando </a:t>
            </a:r>
            <a:r>
              <a:rPr lang="it-IT" b="1" dirty="0"/>
              <a:t>i lavori, le forniture o i servizi possono essere forniti unicamente da un determinato operatore economico </a:t>
            </a:r>
            <a:r>
              <a:rPr lang="it-IT" dirty="0"/>
              <a:t>per una delle seguenti ragioni: 1) lo scopo dell’appalto consiste nella creazione o nell’acquisizione di un’opera d’arte o rappresentazione artistica unica; 2) la concorrenza è assente per motivi tecnici; 3) la tutela di diritti esclusivi, inclusi i diritti di proprietà intellettuale. Le eccezioni di cui ai punti 2) e 3) si applicano solo quando non esistono altri operatori economici o soluzioni alternative ragionevoli e l’assenza di concorrenza non è il risultato di una limitazione artificiale dei parametri dell’appalto. </a:t>
            </a:r>
          </a:p>
          <a:p>
            <a:pPr lvl="1"/>
            <a:r>
              <a:rPr lang="it-IT" dirty="0"/>
              <a:t>nella misura strettamente necessaria quando, per </a:t>
            </a:r>
            <a:r>
              <a:rPr lang="it-IT" b="1" dirty="0"/>
              <a:t>ragioni di estrema urgenza </a:t>
            </a:r>
            <a:r>
              <a:rPr lang="it-IT" dirty="0"/>
              <a:t>derivante da eventi imprevedibili dall’amministrazione aggiudicatrice, ivi comprese le emergenze di protezione civile, nonché nei casi urgenti di bonifica e messa in sicurezza dei siti contaminati ai sensi della normativa ambientale, </a:t>
            </a:r>
            <a:r>
              <a:rPr lang="it-IT" b="1" dirty="0"/>
              <a:t>i termini per le procedure aperte o per le procedure ristrette o per le procedure competitive con negoziazione non possono essere rispettati</a:t>
            </a:r>
            <a:endParaRPr lang="it-IT" dirty="0"/>
          </a:p>
          <a:p>
            <a:pPr marL="0" indent="0">
              <a:buNone/>
            </a:pPr>
            <a:endParaRPr lang="it-IT" dirty="0"/>
          </a:p>
          <a:p>
            <a:endParaRPr lang="it-IT" dirty="0"/>
          </a:p>
          <a:p>
            <a:pPr>
              <a:buFontTx/>
              <a:buChar char="-"/>
            </a:pPr>
            <a:endParaRPr lang="it-IT" dirty="0"/>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9685038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Dialogo competitivo</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13" name="Segnaposto testo 2">
            <a:extLst>
              <a:ext uri="{FF2B5EF4-FFF2-40B4-BE49-F238E27FC236}">
                <a16:creationId xmlns:a16="http://schemas.microsoft.com/office/drawing/2014/main" xmlns="" id="{764369D0-1476-754A-B8B4-422A11CC0CAF}"/>
              </a:ext>
            </a:extLst>
          </p:cNvPr>
          <p:cNvSpPr txBox="1">
            <a:spLocks/>
          </p:cNvSpPr>
          <p:nvPr/>
        </p:nvSpPr>
        <p:spPr>
          <a:xfrm>
            <a:off x="579870" y="1427656"/>
            <a:ext cx="10497445"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dialogo competitivo: art. 64: «</a:t>
            </a:r>
            <a:r>
              <a:rPr kumimoji="0" lang="it-IT" sz="2000" b="0" i="1"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Nel dialogo competitivo qualsiasi operatore economico può chiedere di partecipare in risposta a un bando di gara, o ad un avviso di indizione di gara, fornendo le informazioni richieste dalla stazione appaltante, per la selezione qualitativa</a:t>
            </a: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Presupposto: appalto particolarmente complesso: la p.a. non sa ancora definire i mezzi tecnici atti a soddisfare le sue necessità o obiettivi o non è in grado di ben specificare l’offerta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procedimento si snoda lungo due fasi: </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Bando, domanda di partecipazione, selezione, invito a partecipare con la richiesta di inviare le soluzioni progettuali: la fase termina quando la p.a. è in grado di individuare la soluzione che meglio soddisfa le sue esigenze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Concluso il dialogo, la p.a. invita a presentare le offerte finali, senza alcuna modifica degli elementi essenziali dell’appalto individuati nel bando</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5758179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fontScale="90000"/>
          </a:bodyPr>
          <a:lstStyle/>
          <a:p>
            <a:pPr algn="ctr"/>
            <a:r>
              <a:rPr lang="it-IT" dirty="0" smtClean="0"/>
              <a:t>Adempimenti connessi alla scelta della procedura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graphicFrame>
        <p:nvGraphicFramePr>
          <p:cNvPr id="8" name="Tabella 7"/>
          <p:cNvGraphicFramePr>
            <a:graphicFrameLocks noGrp="1"/>
          </p:cNvGraphicFramePr>
          <p:nvPr>
            <p:extLst>
              <p:ext uri="{D42A27DB-BD31-4B8C-83A1-F6EECF244321}">
                <p14:modId xmlns:p14="http://schemas.microsoft.com/office/powerpoint/2010/main" val="1853337856"/>
              </p:ext>
            </p:extLst>
          </p:nvPr>
        </p:nvGraphicFramePr>
        <p:xfrm>
          <a:off x="354144" y="1563566"/>
          <a:ext cx="11586884" cy="4263383"/>
        </p:xfrm>
        <a:graphic>
          <a:graphicData uri="http://schemas.openxmlformats.org/drawingml/2006/table">
            <a:tbl>
              <a:tblPr/>
              <a:tblGrid>
                <a:gridCol w="628356"/>
                <a:gridCol w="5466697"/>
                <a:gridCol w="578088"/>
                <a:gridCol w="4913743"/>
              </a:tblGrid>
              <a:tr h="343245">
                <a:tc gridSpan="4">
                  <a:txBody>
                    <a:bodyPr/>
                    <a:lstStyle/>
                    <a:p>
                      <a:pPr algn="ctr" fontAlgn="ctr"/>
                      <a:r>
                        <a:rPr lang="it-IT" sz="700" b="1" i="0" u="none" strike="noStrike">
                          <a:effectLst/>
                          <a:latin typeface="Calibri"/>
                        </a:rPr>
                        <a:t>B. SCELTA E INDIZIONE DELLA PROCEDURA DI SELEZIONE DEL SOGGETTO REALIZZATORE</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69B"/>
                    </a:solidFill>
                  </a:tcPr>
                </a:tc>
                <a:tc hMerge="1">
                  <a:txBody>
                    <a:bodyPr/>
                    <a:lstStyle/>
                    <a:p>
                      <a:endParaRPr lang="it-IT"/>
                    </a:p>
                  </a:txBody>
                  <a:tcPr/>
                </a:tc>
                <a:tc hMerge="1">
                  <a:txBody>
                    <a:bodyPr/>
                    <a:lstStyle/>
                    <a:p>
                      <a:endParaRPr lang="it-IT"/>
                    </a:p>
                  </a:txBody>
                  <a:tcPr/>
                </a:tc>
                <a:tc hMerge="1">
                  <a:txBody>
                    <a:bodyPr/>
                    <a:lstStyle/>
                    <a:p>
                      <a:endParaRPr lang="it-IT"/>
                    </a:p>
                  </a:txBody>
                  <a:tcPr/>
                </a:tc>
              </a:tr>
              <a:tr h="257435">
                <a:tc>
                  <a:txBody>
                    <a:bodyPr/>
                    <a:lstStyle/>
                    <a:p>
                      <a:pPr algn="ctr" fontAlgn="ctr"/>
                      <a:r>
                        <a:rPr lang="it-IT" sz="700" b="1" i="0" u="none" strike="noStrike">
                          <a:effectLst/>
                          <a:latin typeface="Calibri"/>
                        </a:rPr>
                        <a:t> </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ctr" fontAlgn="ctr"/>
                      <a:r>
                        <a:rPr lang="it-IT" sz="700" b="1" i="0" u="none" strike="noStrike">
                          <a:effectLst/>
                          <a:latin typeface="Calibri"/>
                        </a:rPr>
                        <a:t>Verifica</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ctr" fontAlgn="ctr"/>
                      <a:r>
                        <a:rPr lang="it-IT" sz="700" b="1" i="0" u="none" strike="noStrike">
                          <a:effectLst/>
                          <a:latin typeface="Calibri"/>
                        </a:rPr>
                        <a:t>S/N/NA</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c>
                  <a:txBody>
                    <a:bodyPr/>
                    <a:lstStyle/>
                    <a:p>
                      <a:pPr algn="l" fontAlgn="ctr"/>
                      <a:r>
                        <a:rPr lang="it-IT" sz="700" b="1" i="0" u="none" strike="noStrike">
                          <a:effectLst/>
                          <a:latin typeface="Calibri"/>
                        </a:rPr>
                        <a:t>Descrizione / Commenti </a:t>
                      </a:r>
                      <a:r>
                        <a:rPr lang="it-IT" sz="600" b="1" i="1" u="none" strike="noStrike">
                          <a:effectLst/>
                          <a:latin typeface="Calibri"/>
                        </a:rPr>
                        <a:t>(indicare i principali atti amministrativi)</a:t>
                      </a:r>
                      <a:endParaRPr lang="it-IT" sz="700" b="1" i="0" u="none" strike="noStrike">
                        <a:effectLst/>
                        <a:latin typeface="Calibri"/>
                      </a:endParaRP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CDDC"/>
                    </a:solidFill>
                  </a:tcPr>
                </a:tc>
              </a:tr>
              <a:tr h="257435">
                <a:tc gridSpan="4">
                  <a:txBody>
                    <a:bodyPr/>
                    <a:lstStyle/>
                    <a:p>
                      <a:pPr algn="l" fontAlgn="ctr"/>
                      <a:r>
                        <a:rPr lang="it-IT" sz="700" b="1" i="1" u="none" strike="noStrike">
                          <a:effectLst/>
                          <a:latin typeface="Calibri"/>
                        </a:rPr>
                        <a:t>Scelta della procedura</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hMerge="1">
                  <a:txBody>
                    <a:bodyPr/>
                    <a:lstStyle/>
                    <a:p>
                      <a:endParaRPr lang="it-IT"/>
                    </a:p>
                  </a:txBody>
                  <a:tcPr/>
                </a:tc>
              </a:tr>
              <a:tr h="675766">
                <a:tc>
                  <a:txBody>
                    <a:bodyPr/>
                    <a:lstStyle/>
                    <a:p>
                      <a:pPr algn="ctr" fontAlgn="ctr"/>
                      <a:r>
                        <a:rPr lang="it-IT" sz="1200" b="1" i="0" u="none" strike="noStrike" dirty="0">
                          <a:solidFill>
                            <a:srgbClr val="222A35"/>
                          </a:solidFill>
                          <a:effectLst/>
                          <a:latin typeface="Calibri"/>
                        </a:rPr>
                        <a:t>1</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1200" b="0" i="0" u="none" strike="noStrike" dirty="0">
                          <a:solidFill>
                            <a:srgbClr val="222A35"/>
                          </a:solidFill>
                          <a:effectLst/>
                          <a:latin typeface="Calibri"/>
                        </a:rPr>
                        <a:t>Indicare la </a:t>
                      </a:r>
                      <a:r>
                        <a:rPr lang="it-IT" sz="1200" b="1" i="0" u="none" strike="noStrike" dirty="0">
                          <a:solidFill>
                            <a:srgbClr val="222A35"/>
                          </a:solidFill>
                          <a:effectLst/>
                          <a:latin typeface="Calibri"/>
                        </a:rPr>
                        <a:t>procedura adottata</a:t>
                      </a:r>
                      <a:endParaRPr lang="it-IT" sz="1200" b="0" i="0" u="none" strike="noStrike" dirty="0">
                        <a:solidFill>
                          <a:srgbClr val="222A35"/>
                        </a:solidFill>
                        <a:effectLst/>
                        <a:latin typeface="Calibri"/>
                      </a:endParaRP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0" u="none" strike="noStrike">
                          <a:solidFill>
                            <a:srgbClr val="222A35"/>
                          </a:solidFill>
                          <a:effectLst/>
                          <a:latin typeface="Calibri"/>
                        </a:rPr>
                        <a:t>-</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a:solidFill>
                            <a:srgbClr val="222A35"/>
                          </a:solidFill>
                          <a:effectLst/>
                          <a:latin typeface="Calibri"/>
                        </a:rPr>
                        <a:t>In riferimento ad articoli del Codice dei Contratti - DLgs n. 50/2016</a:t>
                      </a:r>
                      <a:br>
                        <a:rPr lang="it-IT" sz="1200" b="0" i="1" u="none" strike="noStrike">
                          <a:solidFill>
                            <a:srgbClr val="222A35"/>
                          </a:solidFill>
                          <a:effectLst/>
                          <a:latin typeface="Calibri"/>
                        </a:rPr>
                      </a:br>
                      <a:r>
                        <a:rPr lang="it-IT" sz="1200" b="0" i="1" u="none" strike="noStrike">
                          <a:solidFill>
                            <a:srgbClr val="222A35"/>
                          </a:solidFill>
                          <a:effectLst/>
                          <a:latin typeface="Calibri"/>
                        </a:rPr>
                        <a:t>Affidamento in house (passare alla </a:t>
                      </a:r>
                      <a:r>
                        <a:rPr lang="it-IT" sz="1200" b="1" i="1" u="none" strike="noStrike">
                          <a:solidFill>
                            <a:srgbClr val="222A35"/>
                          </a:solidFill>
                          <a:effectLst/>
                          <a:latin typeface="Calibri"/>
                        </a:rPr>
                        <a:t>Sezione E)</a:t>
                      </a:r>
                      <a:endParaRPr lang="it-IT" sz="1200" b="0" i="1" u="none" strike="noStrike">
                        <a:solidFill>
                          <a:srgbClr val="222A35"/>
                        </a:solidFill>
                        <a:effectLst/>
                        <a:latin typeface="Calibri"/>
                      </a:endParaRP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68501">
                <a:tc>
                  <a:txBody>
                    <a:bodyPr/>
                    <a:lstStyle/>
                    <a:p>
                      <a:pPr algn="ctr" fontAlgn="ctr"/>
                      <a:r>
                        <a:rPr lang="it-IT" sz="1200" b="1" i="0" u="none" strike="noStrike">
                          <a:solidFill>
                            <a:srgbClr val="222A35"/>
                          </a:solidFill>
                          <a:effectLst/>
                          <a:latin typeface="Calibri"/>
                        </a:rPr>
                        <a:t>2</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1200" b="0" i="0" u="none" strike="noStrike" dirty="0">
                          <a:solidFill>
                            <a:srgbClr val="222A35"/>
                          </a:solidFill>
                          <a:effectLst/>
                          <a:latin typeface="Calibri"/>
                        </a:rPr>
                        <a:t>Nel caso sia stata utilizzata una </a:t>
                      </a:r>
                      <a:r>
                        <a:rPr lang="it-IT" sz="1200" b="1" i="0" u="none" strike="noStrike" dirty="0">
                          <a:solidFill>
                            <a:srgbClr val="222A35"/>
                          </a:solidFill>
                          <a:effectLst/>
                          <a:latin typeface="Calibri"/>
                        </a:rPr>
                        <a:t>procedura negoziata senza pubblicazione del bando</a:t>
                      </a:r>
                      <a:r>
                        <a:rPr lang="it-IT" sz="1200" b="0" i="0" u="none" strike="noStrike" dirty="0">
                          <a:solidFill>
                            <a:srgbClr val="222A35"/>
                          </a:solidFill>
                          <a:effectLst/>
                          <a:latin typeface="Calibri"/>
                        </a:rPr>
                        <a:t>, il ricorso a tale procedura rientra in una delle ipotesi previste dal </a:t>
                      </a:r>
                      <a:r>
                        <a:rPr lang="it-IT" sz="1200" b="0" i="0" u="none" strike="noStrike" dirty="0" err="1">
                          <a:solidFill>
                            <a:srgbClr val="222A35"/>
                          </a:solidFill>
                          <a:effectLst/>
                          <a:latin typeface="Calibri"/>
                        </a:rPr>
                        <a:t>DLgs</a:t>
                      </a:r>
                      <a:r>
                        <a:rPr lang="it-IT" sz="1200" b="0" i="0" u="none" strike="noStrike" dirty="0">
                          <a:solidFill>
                            <a:srgbClr val="222A35"/>
                          </a:solidFill>
                          <a:effectLst/>
                          <a:latin typeface="Calibri"/>
                        </a:rPr>
                        <a:t> 50/2016? In particolare:</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dirty="0">
                          <a:solidFill>
                            <a:srgbClr val="222A35"/>
                          </a:solidFill>
                          <a:effectLst/>
                          <a:latin typeface="Calibri"/>
                        </a:rPr>
                        <a:t> </a:t>
                      </a:r>
                    </a:p>
                  </a:txBody>
                  <a:tcPr marL="8759" marR="8759" marT="87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dirty="0">
                          <a:solidFill>
                            <a:srgbClr val="222A35"/>
                          </a:solidFill>
                          <a:effectLst/>
                          <a:latin typeface="Calibri"/>
                        </a:rPr>
                        <a:t> </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664">
                <a:tc>
                  <a:txBody>
                    <a:bodyPr/>
                    <a:lstStyle/>
                    <a:p>
                      <a:pPr algn="r" fontAlgn="ctr"/>
                      <a:r>
                        <a:rPr lang="it-IT" sz="1200" b="0" i="1" u="none" strike="noStrike">
                          <a:solidFill>
                            <a:srgbClr val="222A35"/>
                          </a:solidFill>
                          <a:effectLst/>
                          <a:latin typeface="Calibri"/>
                        </a:rPr>
                        <a:t>2.1</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1200" b="0" i="0" u="none" strike="noStrike">
                          <a:solidFill>
                            <a:srgbClr val="222A35"/>
                          </a:solidFill>
                          <a:effectLst/>
                          <a:latin typeface="Calibri"/>
                        </a:rPr>
                        <a:t>Sussiste adeguata motivazione nella delibera o determina a contrarre?</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8759" marR="8759" marT="87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dirty="0">
                          <a:solidFill>
                            <a:srgbClr val="222A35"/>
                          </a:solidFill>
                          <a:effectLst/>
                          <a:latin typeface="Calibri"/>
                        </a:rPr>
                        <a:t> </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5425">
                <a:tc>
                  <a:txBody>
                    <a:bodyPr/>
                    <a:lstStyle/>
                    <a:p>
                      <a:pPr algn="r" fontAlgn="ctr"/>
                      <a:r>
                        <a:rPr lang="it-IT" sz="1200" b="0" i="1" u="none" strike="noStrike">
                          <a:solidFill>
                            <a:srgbClr val="222A35"/>
                          </a:solidFill>
                          <a:effectLst/>
                          <a:latin typeface="Calibri"/>
                        </a:rPr>
                        <a:t>2.2</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1200" b="0" i="0" u="none" strike="noStrike">
                          <a:solidFill>
                            <a:srgbClr val="222A35"/>
                          </a:solidFill>
                          <a:effectLst/>
                          <a:latin typeface="Calibri"/>
                        </a:rPr>
                        <a:t>Le motivazioni esposte rimandano a uno dei casi in cui la procedura è consentita  </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8759" marR="8759" marT="87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Se Si, indicare quale</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0286">
                <a:tc>
                  <a:txBody>
                    <a:bodyPr/>
                    <a:lstStyle/>
                    <a:p>
                      <a:pPr algn="r" fontAlgn="ctr"/>
                      <a:r>
                        <a:rPr lang="it-IT" sz="1200" b="0" i="1" u="none" strike="noStrike">
                          <a:solidFill>
                            <a:srgbClr val="222A35"/>
                          </a:solidFill>
                          <a:effectLst/>
                          <a:latin typeface="Calibri"/>
                        </a:rPr>
                        <a:t>2.3</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it-IT" sz="1200" b="0" i="0" u="none" strike="noStrike">
                          <a:solidFill>
                            <a:srgbClr val="222A35"/>
                          </a:solidFill>
                          <a:effectLst/>
                          <a:latin typeface="Calibri"/>
                        </a:rPr>
                        <a:t>Verificare il rispetto delle prescrizioni del Codice - D.Lgs n. 50/2016 per la porcedura seguita</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8759" marR="8759" marT="87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dirty="0">
                          <a:solidFill>
                            <a:srgbClr val="222A35"/>
                          </a:solidFill>
                          <a:effectLst/>
                          <a:latin typeface="Calibri"/>
                        </a:rPr>
                        <a:t> </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5093">
                <a:tc>
                  <a:txBody>
                    <a:bodyPr/>
                    <a:lstStyle/>
                    <a:p>
                      <a:pPr algn="ctr" fontAlgn="ctr"/>
                      <a:r>
                        <a:rPr lang="it-IT" sz="1200" b="1" i="0" u="none" strike="noStrike" dirty="0">
                          <a:solidFill>
                            <a:srgbClr val="222A35"/>
                          </a:solidFill>
                          <a:effectLst/>
                          <a:latin typeface="Calibri"/>
                        </a:rPr>
                        <a:t>5</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Sussistenza della delibera/determina a contrarre e approvazione degli atti della procedura</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8759" marR="8759" marT="87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(Indicare estremi della delibera e dell'atto di indizione della gara e di approvazione degli atti della procedura - bando, lettera di invito o disciplinare ed eventuali documenti complementari, in particolare, il capitolato tecnico)</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79228">
                <a:tc>
                  <a:txBody>
                    <a:bodyPr/>
                    <a:lstStyle/>
                    <a:p>
                      <a:pPr algn="ctr" fontAlgn="ctr"/>
                      <a:r>
                        <a:rPr lang="it-IT" sz="1200" b="1" i="0" u="none" strike="noStrike">
                          <a:solidFill>
                            <a:srgbClr val="222A35"/>
                          </a:solidFill>
                          <a:effectLst/>
                          <a:latin typeface="Calibri"/>
                        </a:rPr>
                        <a:t>6</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dirty="0">
                          <a:solidFill>
                            <a:srgbClr val="222A35"/>
                          </a:solidFill>
                          <a:effectLst/>
                          <a:latin typeface="Calibri"/>
                        </a:rPr>
                        <a:t>Verifica nomina del RUP ai sensi della L.241/90  per le fasi della progettazione, dell’affidamento e dell’esecuzione</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8759" marR="8759" marT="875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(Inserire nome e qualifica - Atto di nomina)</a:t>
                      </a:r>
                    </a:p>
                  </a:txBody>
                  <a:tcPr marL="8759" marR="8759" marT="875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394459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Obblighi di pubblicit</a:t>
            </a:r>
            <a:r>
              <a:rPr lang="it-IT" dirty="0"/>
              <a:t>à</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0" y="1195648"/>
            <a:ext cx="12192000" cy="4958694"/>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t>Nel nostro ordinamento il principio di trasparenza trova una disciplina specifica nella </a:t>
            </a:r>
            <a:r>
              <a:rPr lang="it-IT" b="1" dirty="0"/>
              <a:t>legge n. 241/90 </a:t>
            </a:r>
            <a:r>
              <a:rPr lang="it-IT" dirty="0"/>
              <a:t>sul procedimento amministrativo nonché in altre disposizioni e nel caso di specie è funzionale anche a garantire la tutela della </a:t>
            </a:r>
            <a:r>
              <a:rPr lang="it-IT" dirty="0" smtClean="0"/>
              <a:t>concorrenza attraverso oneri di pubblicazione </a:t>
            </a:r>
            <a:r>
              <a:rPr lang="it-IT" dirty="0"/>
              <a:t>(artt. 72 e 73 del Codice</a:t>
            </a:r>
            <a:r>
              <a:rPr lang="it-IT" dirty="0" smtClean="0"/>
              <a:t>) che operano:</a:t>
            </a:r>
          </a:p>
          <a:p>
            <a:pPr lvl="1"/>
            <a:r>
              <a:rPr lang="it-IT" dirty="0" smtClean="0"/>
              <a:t>In </a:t>
            </a:r>
            <a:r>
              <a:rPr lang="it-IT" dirty="0"/>
              <a:t>fase preliminare </a:t>
            </a:r>
            <a:endParaRPr lang="it-IT" sz="3000" dirty="0"/>
          </a:p>
          <a:p>
            <a:pPr lvl="1"/>
            <a:r>
              <a:rPr lang="it-IT" dirty="0" smtClean="0"/>
              <a:t>In </a:t>
            </a:r>
            <a:r>
              <a:rPr lang="it-IT" dirty="0"/>
              <a:t>fase di espletamento della gara </a:t>
            </a:r>
            <a:endParaRPr lang="it-IT" sz="3000" dirty="0"/>
          </a:p>
          <a:p>
            <a:pPr lvl="1"/>
            <a:r>
              <a:rPr lang="it-IT" dirty="0" smtClean="0"/>
              <a:t>In </a:t>
            </a:r>
            <a:r>
              <a:rPr lang="it-IT" dirty="0"/>
              <a:t>fase di post gara </a:t>
            </a:r>
          </a:p>
          <a:p>
            <a:pPr lvl="0"/>
            <a:r>
              <a:rPr lang="it-IT" dirty="0"/>
              <a:t>La </a:t>
            </a:r>
            <a:r>
              <a:rPr lang="it-IT" b="1" dirty="0"/>
              <a:t>pubblicità</a:t>
            </a:r>
            <a:r>
              <a:rPr lang="it-IT" dirty="0"/>
              <a:t> è garantita mediante pubblicazione del bando e di ogni informazione utile sia a livello europeo (in Gazzetta Ufficiale dell’Unione Europea), sia a livello interno, ma solo dopo la pubblicazione comunitaria e con le medesime informazioni, nella Gazzetta Ufficiale della Repubblica</a:t>
            </a:r>
          </a:p>
          <a:p>
            <a:pPr lvl="0"/>
            <a:r>
              <a:rPr lang="it-IT" dirty="0"/>
              <a:t>Sono poi richiesti, per gli appalti di importo pari o superiore alle soglie comunitarie, una </a:t>
            </a:r>
            <a:r>
              <a:rPr lang="it-IT" b="1" dirty="0" err="1"/>
              <a:t>preinformazione</a:t>
            </a:r>
            <a:r>
              <a:rPr lang="it-IT" dirty="0"/>
              <a:t>, si pubblica cioè un avviso contenente l’indicazione degli appalti che quella p.a. ha intenzione di bandire nei 12 mesi successivi, e una </a:t>
            </a:r>
            <a:r>
              <a:rPr lang="it-IT" b="1" dirty="0" err="1"/>
              <a:t>postinformazione</a:t>
            </a:r>
            <a:r>
              <a:rPr lang="it-IT" dirty="0"/>
              <a:t>, relativa ai risultati delle aggiudicazioni effettuate, secondo le modalità esplicate dal Codice</a:t>
            </a:r>
          </a:p>
          <a:p>
            <a:endParaRPr lang="it-IT" dirty="0"/>
          </a:p>
          <a:p>
            <a:pPr>
              <a:buFontTx/>
              <a:buChar char="-"/>
            </a:pPr>
            <a:endParaRPr lang="it-IT" dirty="0"/>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82390540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Obblighi di pubblicit</a:t>
            </a:r>
            <a:r>
              <a:rPr lang="it-IT" dirty="0"/>
              <a:t>à</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0" y="1195648"/>
            <a:ext cx="12192000" cy="4958694"/>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lvl="0"/>
            <a:r>
              <a:rPr lang="it-IT" dirty="0"/>
              <a:t>Sotto-soglia: devono essere pubblicati sulla GURI, ed entro 2 giorni, sul profilo del committente e sulla piattaforma informatica del MIT anche attraverso sistemi informatizzati regionali (</a:t>
            </a:r>
            <a:r>
              <a:rPr lang="it-IT" b="1" dirty="0"/>
              <a:t>art. 73 del Codice </a:t>
            </a:r>
            <a:r>
              <a:rPr lang="it-IT" dirty="0"/>
              <a:t>e </a:t>
            </a:r>
            <a:r>
              <a:rPr lang="it-IT" b="1" dirty="0"/>
              <a:t>art. 2 del D.M.</a:t>
            </a:r>
            <a:r>
              <a:rPr lang="it-IT" dirty="0"/>
              <a:t>)</a:t>
            </a:r>
          </a:p>
          <a:p>
            <a:pPr lvl="0"/>
            <a:r>
              <a:rPr lang="it-IT" dirty="0"/>
              <a:t>Sopra-soglia: devono essere pubblicati, oltre che attraverso i canali decritti al punto precedente, sulla Gazzetta Ufficiale dell’Unione Europea (GUUE) (</a:t>
            </a:r>
            <a:r>
              <a:rPr lang="it-IT" b="1" dirty="0"/>
              <a:t>art. 72 del Codice</a:t>
            </a:r>
            <a:r>
              <a:rPr lang="it-IT" dirty="0"/>
              <a:t>), nonché per estratto su due quotidiani a diffusione nazionale e su due a diffusione locale nel luogo in cui si svolgono i contratti (</a:t>
            </a:r>
            <a:r>
              <a:rPr lang="it-IT" b="1" dirty="0"/>
              <a:t>art. 3 co 1 </a:t>
            </a:r>
            <a:r>
              <a:rPr lang="it-IT" b="1" dirty="0" err="1"/>
              <a:t>lett</a:t>
            </a:r>
            <a:r>
              <a:rPr lang="it-IT" b="1" dirty="0"/>
              <a:t>. b del D.M.</a:t>
            </a:r>
            <a:r>
              <a:rPr lang="it-IT" dirty="0"/>
              <a:t>)</a:t>
            </a:r>
          </a:p>
          <a:p>
            <a:endParaRPr lang="it-IT" dirty="0"/>
          </a:p>
          <a:p>
            <a:pPr marL="0" lvl="0" indent="0">
              <a:buNone/>
            </a:pPr>
            <a:r>
              <a:rPr lang="it-IT" dirty="0"/>
              <a:t>Adempimento funzionale alla presentazione di offerte appropriate: esistono tempi minimi, cioè </a:t>
            </a:r>
            <a:r>
              <a:rPr lang="it-IT" b="1" dirty="0"/>
              <a:t>termini congrui </a:t>
            </a:r>
            <a:r>
              <a:rPr lang="it-IT" dirty="0"/>
              <a:t>che le p.a. devono fissare per la ricezione delle offerte e delle domande di partecipazioni, che tengano conto della complessità dell’oggetto e del tempo necessario per prepararle: es., per la procedura aperta, il termine minimo è 35 giorni; per la procedura ristretta e competitiva è 30.</a:t>
            </a:r>
          </a:p>
          <a:p>
            <a:pPr>
              <a:buFontTx/>
              <a:buChar char="-"/>
            </a:pPr>
            <a:endParaRPr lang="it-IT" dirty="0"/>
          </a:p>
          <a:p>
            <a:pPr marL="0" indent="0">
              <a:buNone/>
            </a:pPr>
            <a:endParaRPr lang="it-IT" dirty="0"/>
          </a:p>
          <a:p>
            <a:endParaRPr lang="it-IT" dirty="0"/>
          </a:p>
          <a:p>
            <a:endParaRPr lang="it-IT" sz="1700" dirty="0">
              <a:solidFill>
                <a:srgbClr val="3F3F3F">
                  <a:lumMod val="50000"/>
                </a:srgbClr>
              </a:solidFill>
            </a:endParaRPr>
          </a:p>
          <a:p>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21595679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err="1" smtClean="0"/>
              <a:t>Check</a:t>
            </a:r>
            <a:r>
              <a:rPr lang="it-IT" dirty="0" smtClean="0"/>
              <a:t> list obblighi di pubblicità</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graphicFrame>
        <p:nvGraphicFramePr>
          <p:cNvPr id="7" name="Tabella 6"/>
          <p:cNvGraphicFramePr>
            <a:graphicFrameLocks noGrp="1"/>
          </p:cNvGraphicFramePr>
          <p:nvPr>
            <p:extLst>
              <p:ext uri="{D42A27DB-BD31-4B8C-83A1-F6EECF244321}">
                <p14:modId xmlns:p14="http://schemas.microsoft.com/office/powerpoint/2010/main" val="2397044189"/>
              </p:ext>
            </p:extLst>
          </p:nvPr>
        </p:nvGraphicFramePr>
        <p:xfrm>
          <a:off x="300973" y="1368191"/>
          <a:ext cx="11520092" cy="4615116"/>
        </p:xfrm>
        <a:graphic>
          <a:graphicData uri="http://schemas.openxmlformats.org/drawingml/2006/table">
            <a:tbl>
              <a:tblPr/>
              <a:tblGrid>
                <a:gridCol w="624734"/>
                <a:gridCol w="5435185"/>
                <a:gridCol w="574754"/>
                <a:gridCol w="4885419"/>
              </a:tblGrid>
              <a:tr h="348325">
                <a:tc gridSpan="4">
                  <a:txBody>
                    <a:bodyPr/>
                    <a:lstStyle/>
                    <a:p>
                      <a:pPr algn="l" fontAlgn="ctr"/>
                      <a:r>
                        <a:rPr lang="it-IT" sz="1200" b="1" i="1" u="none" strike="noStrike" dirty="0">
                          <a:solidFill>
                            <a:srgbClr val="222A35"/>
                          </a:solidFill>
                          <a:effectLst/>
                          <a:latin typeface="Calibri"/>
                        </a:rPr>
                        <a:t>Pubblicazione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hMerge="1">
                  <a:txBody>
                    <a:bodyPr/>
                    <a:lstStyle/>
                    <a:p>
                      <a:endParaRPr lang="it-IT"/>
                    </a:p>
                  </a:txBody>
                  <a:tcPr/>
                </a:tc>
              </a:tr>
              <a:tr h="398086">
                <a:tc>
                  <a:txBody>
                    <a:bodyPr/>
                    <a:lstStyle/>
                    <a:p>
                      <a:pPr algn="ctr" fontAlgn="ctr"/>
                      <a:r>
                        <a:rPr lang="it-IT" sz="1200" b="1" i="0" u="none" strike="noStrike">
                          <a:solidFill>
                            <a:srgbClr val="222A35"/>
                          </a:solidFill>
                          <a:effectLst/>
                          <a:latin typeface="Calibri"/>
                        </a:rPr>
                        <a:t>8</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dirty="0">
                          <a:solidFill>
                            <a:srgbClr val="222A35"/>
                          </a:solidFill>
                          <a:effectLst/>
                          <a:latin typeface="Calibri"/>
                        </a:rPr>
                        <a:t>Sono state rispettate le norme in tema di </a:t>
                      </a:r>
                      <a:r>
                        <a:rPr lang="it-IT" sz="1200" b="1" i="0" u="none" strike="noStrike" dirty="0">
                          <a:solidFill>
                            <a:srgbClr val="222A35"/>
                          </a:solidFill>
                          <a:effectLst/>
                          <a:latin typeface="Calibri"/>
                        </a:rPr>
                        <a:t>pubblicazione degli atti di gara</a:t>
                      </a:r>
                      <a:r>
                        <a:rPr lang="it-IT" sz="1200" b="0" i="0" u="none" strike="noStrike" dirty="0">
                          <a:solidFill>
                            <a:srgbClr val="222A35"/>
                          </a:solidFill>
                          <a:effectLst/>
                          <a:latin typeface="Calibri"/>
                        </a:rPr>
                        <a:t>?</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9047" marR="9047" marT="90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a:solidFill>
                            <a:srgbClr val="222A35"/>
                          </a:solidFill>
                          <a:effectLst/>
                          <a:latin typeface="Calibri"/>
                        </a:rPr>
                        <a:t>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88429">
                <a:tc>
                  <a:txBody>
                    <a:bodyPr/>
                    <a:lstStyle/>
                    <a:p>
                      <a:pPr algn="r" fontAlgn="ctr"/>
                      <a:r>
                        <a:rPr lang="it-IT" sz="1200" b="0" i="0" u="none" strike="noStrike">
                          <a:solidFill>
                            <a:srgbClr val="222A35"/>
                          </a:solidFill>
                          <a:effectLst/>
                          <a:latin typeface="Calibri"/>
                        </a:rPr>
                        <a:t>8.1</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dirty="0">
                          <a:solidFill>
                            <a:srgbClr val="222A35"/>
                          </a:solidFill>
                          <a:effectLst/>
                          <a:latin typeface="Calibri"/>
                        </a:rPr>
                        <a:t>Pubblicazione dell'</a:t>
                      </a:r>
                      <a:r>
                        <a:rPr lang="it-IT" sz="1200" b="0" i="0" u="sng" strike="noStrike" dirty="0">
                          <a:solidFill>
                            <a:srgbClr val="222A35"/>
                          </a:solidFill>
                          <a:effectLst/>
                          <a:latin typeface="Calibri"/>
                        </a:rPr>
                        <a:t>Avviso di </a:t>
                      </a:r>
                      <a:r>
                        <a:rPr lang="it-IT" sz="1200" b="0" i="0" u="sng" strike="noStrike" dirty="0" err="1">
                          <a:solidFill>
                            <a:srgbClr val="222A35"/>
                          </a:solidFill>
                          <a:effectLst/>
                          <a:latin typeface="Calibri"/>
                        </a:rPr>
                        <a:t>preinformazione</a:t>
                      </a:r>
                      <a:r>
                        <a:rPr lang="it-IT" sz="1200" b="0" i="0" u="sng" strike="noStrike" dirty="0">
                          <a:solidFill>
                            <a:srgbClr val="222A35"/>
                          </a:solidFill>
                          <a:effectLst/>
                          <a:latin typeface="Calibri"/>
                        </a:rPr>
                        <a:t> </a:t>
                      </a:r>
                      <a:endParaRPr lang="it-IT" sz="1200" b="0" i="0" u="none" strike="noStrike" dirty="0">
                        <a:solidFill>
                          <a:srgbClr val="222A35"/>
                        </a:solidFill>
                        <a:effectLst/>
                        <a:latin typeface="Calibri"/>
                      </a:endParaRP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dirty="0">
                          <a:solidFill>
                            <a:srgbClr val="222A35"/>
                          </a:solidFill>
                          <a:effectLst/>
                          <a:latin typeface="Calibri"/>
                        </a:rPr>
                        <a:t> </a:t>
                      </a:r>
                    </a:p>
                  </a:txBody>
                  <a:tcPr marL="9047" marR="9047" marT="90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42844">
                <a:tc>
                  <a:txBody>
                    <a:bodyPr/>
                    <a:lstStyle/>
                    <a:p>
                      <a:pPr algn="r" fontAlgn="ctr"/>
                      <a:r>
                        <a:rPr lang="it-IT" sz="1200" b="0" i="0" u="none" strike="noStrike">
                          <a:solidFill>
                            <a:srgbClr val="222A35"/>
                          </a:solidFill>
                          <a:effectLst/>
                          <a:latin typeface="Calibri"/>
                        </a:rPr>
                        <a:t>8.2</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Pubblicazione del </a:t>
                      </a:r>
                      <a:r>
                        <a:rPr lang="it-IT" sz="1200" b="0" i="0" u="sng" strike="noStrike">
                          <a:solidFill>
                            <a:srgbClr val="222A35"/>
                          </a:solidFill>
                          <a:effectLst/>
                          <a:latin typeface="Calibri"/>
                        </a:rPr>
                        <a:t>Bando di gara</a:t>
                      </a:r>
                      <a:endParaRPr lang="it-IT" sz="1200" b="0" i="0" u="none" strike="noStrike">
                        <a:solidFill>
                          <a:srgbClr val="222A35"/>
                        </a:solidFill>
                        <a:effectLst/>
                        <a:latin typeface="Calibri"/>
                      </a:endParaRP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9047" marR="9047" marT="90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9991">
                <a:tc>
                  <a:txBody>
                    <a:bodyPr/>
                    <a:lstStyle/>
                    <a:p>
                      <a:pPr algn="r" fontAlgn="ctr"/>
                      <a:r>
                        <a:rPr lang="it-IT" sz="1200" b="0" i="0" u="none" strike="noStrike">
                          <a:solidFill>
                            <a:srgbClr val="222A35"/>
                          </a:solidFill>
                          <a:effectLst/>
                          <a:latin typeface="Calibri"/>
                        </a:rPr>
                        <a:t>8.3</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Pubblicazione dell'</a:t>
                      </a:r>
                      <a:r>
                        <a:rPr lang="it-IT" sz="1200" b="0" i="0" u="sng" strike="noStrike">
                          <a:solidFill>
                            <a:srgbClr val="222A35"/>
                          </a:solidFill>
                          <a:effectLst/>
                          <a:latin typeface="Calibri"/>
                        </a:rPr>
                        <a:t>Avviso esito di gara</a:t>
                      </a:r>
                      <a:endParaRPr lang="it-IT" sz="1200" b="0" i="0" u="none" strike="noStrike">
                        <a:solidFill>
                          <a:srgbClr val="222A35"/>
                        </a:solidFill>
                        <a:effectLst/>
                        <a:latin typeface="Calibri"/>
                      </a:endParaRP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9047" marR="9047" marT="90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55458">
                <a:tc>
                  <a:txBody>
                    <a:bodyPr/>
                    <a:lstStyle/>
                    <a:p>
                      <a:pPr algn="ctr" fontAlgn="ctr"/>
                      <a:r>
                        <a:rPr lang="it-IT" sz="1200" b="1" i="0" u="none" strike="noStrike">
                          <a:solidFill>
                            <a:srgbClr val="222A35"/>
                          </a:solidFill>
                          <a:effectLst/>
                          <a:latin typeface="Calibri"/>
                        </a:rPr>
                        <a:t>9</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In relazione alla procedura di gara adottata verificare il rispetto dei</a:t>
                      </a:r>
                      <a:r>
                        <a:rPr lang="it-IT" sz="1200" b="1" i="0" u="none" strike="noStrike">
                          <a:solidFill>
                            <a:srgbClr val="222A35"/>
                          </a:solidFill>
                          <a:effectLst/>
                          <a:latin typeface="Calibri"/>
                        </a:rPr>
                        <a:t> termini minimi</a:t>
                      </a:r>
                      <a:r>
                        <a:rPr lang="it-IT" sz="1200" b="0" i="0" u="none" strike="noStrike">
                          <a:solidFill>
                            <a:srgbClr val="222A35"/>
                          </a:solidFill>
                          <a:effectLst/>
                          <a:latin typeface="Calibri"/>
                        </a:rPr>
                        <a:t> </a:t>
                      </a:r>
                      <a:r>
                        <a:rPr lang="it-IT" sz="1200" b="1" i="0" u="none" strike="noStrike">
                          <a:solidFill>
                            <a:srgbClr val="222A35"/>
                          </a:solidFill>
                          <a:effectLst/>
                          <a:latin typeface="Calibri"/>
                        </a:rPr>
                        <a:t>di ricezione delle domande di partecipazione e di ricezione delle offerte</a:t>
                      </a:r>
                      <a:r>
                        <a:rPr lang="it-IT" sz="1200" b="0" i="0" u="none" strike="noStrike">
                          <a:solidFill>
                            <a:srgbClr val="222A35"/>
                          </a:solidFill>
                          <a:effectLst/>
                          <a:latin typeface="Calibri"/>
                        </a:rPr>
                        <a:t> (tra la data di pubblicazione del bando o dell'invio della lettera di invito ed il termine ultimo previsto) </a:t>
                      </a:r>
                      <a:br>
                        <a:rPr lang="it-IT" sz="1200" b="0" i="0" u="none" strike="noStrike">
                          <a:solidFill>
                            <a:srgbClr val="222A35"/>
                          </a:solidFill>
                          <a:effectLst/>
                          <a:latin typeface="Calibri"/>
                        </a:rPr>
                      </a:br>
                      <a:endParaRPr lang="it-IT" sz="1200" b="0" i="0" u="none" strike="noStrike">
                        <a:solidFill>
                          <a:srgbClr val="222A35"/>
                        </a:solidFill>
                        <a:effectLst/>
                        <a:latin typeface="Calibri"/>
                      </a:endParaRP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9047" marR="9047" marT="90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51413">
                <a:tc>
                  <a:txBody>
                    <a:bodyPr/>
                    <a:lstStyle/>
                    <a:p>
                      <a:pPr algn="ctr" fontAlgn="ctr"/>
                      <a:r>
                        <a:rPr lang="it-IT" sz="1200" b="1" i="0" u="none" strike="noStrike">
                          <a:solidFill>
                            <a:srgbClr val="222A35"/>
                          </a:solidFill>
                          <a:effectLst/>
                          <a:latin typeface="Calibri"/>
                        </a:rPr>
                        <a:t>10</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Rispetto dei </a:t>
                      </a:r>
                      <a:r>
                        <a:rPr lang="it-IT" sz="1200" b="1" i="0" u="none" strike="noStrike">
                          <a:solidFill>
                            <a:srgbClr val="222A35"/>
                          </a:solidFill>
                          <a:effectLst/>
                          <a:latin typeface="Calibri"/>
                        </a:rPr>
                        <a:t>termini di invio ai richiedenti dei capitolati d’oneri, documenti e informazioni complementari</a:t>
                      </a:r>
                      <a:r>
                        <a:rPr lang="it-IT" sz="1200" b="0" i="0" u="none" strike="noStrike">
                          <a:solidFill>
                            <a:srgbClr val="222A35"/>
                          </a:solidFill>
                          <a:effectLst/>
                          <a:latin typeface="Calibri"/>
                        </a:rPr>
                        <a:t> (laddove non resi disponibili per via elettronica, con idonee indicazioni per l'accesso).</a:t>
                      </a:r>
                      <a:br>
                        <a:rPr lang="it-IT" sz="1200" b="0" i="0" u="none" strike="noStrike">
                          <a:solidFill>
                            <a:srgbClr val="222A35"/>
                          </a:solidFill>
                          <a:effectLst/>
                          <a:latin typeface="Calibri"/>
                        </a:rPr>
                      </a:br>
                      <a:endParaRPr lang="it-IT" sz="1200" b="0" i="0" u="none" strike="noStrike">
                        <a:solidFill>
                          <a:srgbClr val="222A35"/>
                        </a:solidFill>
                        <a:effectLst/>
                        <a:latin typeface="Calibri"/>
                      </a:endParaRP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9047" marR="9047" marT="90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1417">
                <a:tc>
                  <a:txBody>
                    <a:bodyPr/>
                    <a:lstStyle/>
                    <a:p>
                      <a:pPr algn="ctr" fontAlgn="ctr"/>
                      <a:r>
                        <a:rPr lang="it-IT" sz="1200" b="1" i="0" u="none" strike="noStrike">
                          <a:solidFill>
                            <a:srgbClr val="222A35"/>
                          </a:solidFill>
                          <a:effectLst/>
                          <a:latin typeface="Calibri"/>
                        </a:rPr>
                        <a:t>11</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 Vi sono state informazioni aggiuntive richieste dagli appaltatori e, se fornite, sono state notificate anche agli altri candidati?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222A35"/>
                          </a:solidFill>
                          <a:effectLst/>
                          <a:latin typeface="Calibri"/>
                        </a:rPr>
                        <a:t> </a:t>
                      </a:r>
                    </a:p>
                  </a:txBody>
                  <a:tcPr marL="9047" marR="9047" marT="90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 </a:t>
                      </a:r>
                    </a:p>
                  </a:txBody>
                  <a:tcPr marL="9047" marR="9047" marT="90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55176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fontScale="90000"/>
          </a:bodyPr>
          <a:lstStyle/>
          <a:p>
            <a:r>
              <a:rPr lang="it-IT" dirty="0" smtClean="0"/>
              <a:t>Il riparto di competenze legislative e regolamentari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13 CuadroTexto"/>
          <p:cNvSpPr txBox="1">
            <a:spLocks noChangeArrowheads="1"/>
          </p:cNvSpPr>
          <p:nvPr/>
        </p:nvSpPr>
        <p:spPr bwMode="auto">
          <a:xfrm>
            <a:off x="611188" y="1268413"/>
            <a:ext cx="7921625"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lnSpc>
                <a:spcPct val="150000"/>
              </a:lnSpc>
              <a:buFontTx/>
              <a:buAutoNum type="arabicPeriod"/>
            </a:pPr>
            <a:endParaRPr lang="it-IT" sz="2000" dirty="0">
              <a:solidFill>
                <a:srgbClr val="595959"/>
              </a:solidFill>
              <a:latin typeface="Palatino Linotype" charset="0"/>
            </a:endParaRPr>
          </a:p>
          <a:p>
            <a:pPr eaLnBrk="1" hangingPunct="1">
              <a:lnSpc>
                <a:spcPct val="150000"/>
              </a:lnSpc>
              <a:buFontTx/>
              <a:buAutoNum type="arabicPeriod"/>
            </a:pPr>
            <a:r>
              <a:rPr lang="it-IT" sz="2000" dirty="0">
                <a:solidFill>
                  <a:srgbClr val="595959"/>
                </a:solidFill>
                <a:latin typeface="Arial"/>
                <a:cs typeface="Arial"/>
              </a:rPr>
              <a:t>Riforma del Titolo V della Costituzione</a:t>
            </a:r>
          </a:p>
          <a:p>
            <a:pPr eaLnBrk="1" hangingPunct="1">
              <a:lnSpc>
                <a:spcPct val="150000"/>
              </a:lnSpc>
              <a:buFontTx/>
              <a:buAutoNum type="arabicPeriod"/>
            </a:pPr>
            <a:r>
              <a:rPr lang="it-IT" sz="2000" dirty="0">
                <a:solidFill>
                  <a:srgbClr val="595959"/>
                </a:solidFill>
                <a:latin typeface="Arial"/>
                <a:cs typeface="Arial"/>
              </a:rPr>
              <a:t>Criteri di riparto delle competenze legislative e regolamentari </a:t>
            </a:r>
          </a:p>
          <a:p>
            <a:pPr eaLnBrk="1" hangingPunct="1">
              <a:lnSpc>
                <a:spcPct val="150000"/>
              </a:lnSpc>
              <a:buFontTx/>
              <a:buAutoNum type="arabicPeriod"/>
            </a:pPr>
            <a:r>
              <a:rPr lang="it-IT" sz="2000" dirty="0">
                <a:solidFill>
                  <a:srgbClr val="595959"/>
                </a:solidFill>
                <a:latin typeface="Arial"/>
                <a:cs typeface="Arial"/>
              </a:rPr>
              <a:t>Art. 117, comma 2; art. 117 comma 3</a:t>
            </a:r>
          </a:p>
          <a:p>
            <a:pPr eaLnBrk="1" hangingPunct="1">
              <a:lnSpc>
                <a:spcPct val="150000"/>
              </a:lnSpc>
              <a:buFontTx/>
              <a:buAutoNum type="arabicPeriod"/>
            </a:pPr>
            <a:r>
              <a:rPr lang="it-IT" sz="2000" dirty="0">
                <a:solidFill>
                  <a:srgbClr val="595959"/>
                </a:solidFill>
                <a:latin typeface="Arial"/>
                <a:cs typeface="Arial"/>
              </a:rPr>
              <a:t>Riferimento lavori pubblici?</a:t>
            </a:r>
          </a:p>
          <a:p>
            <a:pPr eaLnBrk="1" hangingPunct="1">
              <a:lnSpc>
                <a:spcPct val="150000"/>
              </a:lnSpc>
              <a:buFontTx/>
              <a:buAutoNum type="arabicPeriod"/>
            </a:pPr>
            <a:r>
              <a:rPr lang="it-IT" sz="2000" dirty="0">
                <a:solidFill>
                  <a:srgbClr val="595959"/>
                </a:solidFill>
                <a:latin typeface="Arial"/>
                <a:cs typeface="Arial"/>
              </a:rPr>
              <a:t>Riferimento contratti pubblici?</a:t>
            </a:r>
          </a:p>
          <a:p>
            <a:pPr eaLnBrk="1" hangingPunct="1">
              <a:lnSpc>
                <a:spcPct val="150000"/>
              </a:lnSpc>
              <a:buFontTx/>
              <a:buAutoNum type="arabicPeriod"/>
            </a:pPr>
            <a:r>
              <a:rPr lang="it-IT" sz="2000" dirty="0">
                <a:solidFill>
                  <a:srgbClr val="595959"/>
                </a:solidFill>
                <a:latin typeface="Arial"/>
                <a:cs typeface="Arial"/>
              </a:rPr>
              <a:t>A </a:t>
            </a:r>
            <a:r>
              <a:rPr lang="it-IT" sz="2000" dirty="0" smtClean="0">
                <a:solidFill>
                  <a:srgbClr val="595959"/>
                </a:solidFill>
                <a:latin typeface="Arial"/>
                <a:cs typeface="Arial"/>
              </a:rPr>
              <a:t>coi </a:t>
            </a:r>
            <a:r>
              <a:rPr lang="it-IT" sz="2000" dirty="0">
                <a:solidFill>
                  <a:srgbClr val="595959"/>
                </a:solidFill>
                <a:latin typeface="Arial"/>
                <a:cs typeface="Arial"/>
              </a:rPr>
              <a:t>spetta la competenza legislativa? Materia residuale?</a:t>
            </a:r>
          </a:p>
          <a:p>
            <a:pPr marL="0" indent="0" eaLnBrk="1" hangingPunct="1">
              <a:lnSpc>
                <a:spcPct val="150000"/>
              </a:lnSpc>
            </a:pPr>
            <a:endParaRPr lang="it-IT" sz="2000" dirty="0">
              <a:solidFill>
                <a:srgbClr val="595959"/>
              </a:solidFill>
              <a:latin typeface="Palatino Linotype" charset="0"/>
            </a:endParaRPr>
          </a:p>
        </p:txBody>
      </p:sp>
    </p:spTree>
    <p:extLst>
      <p:ext uri="{BB962C8B-B14F-4D97-AF65-F5344CB8AC3E}">
        <p14:creationId xmlns:p14="http://schemas.microsoft.com/office/powerpoint/2010/main" val="277691380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Criteri di aggiudicazione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10" name="Segnaposto testo 2">
            <a:extLst>
              <a:ext uri="{FF2B5EF4-FFF2-40B4-BE49-F238E27FC236}">
                <a16:creationId xmlns:a16="http://schemas.microsoft.com/office/drawing/2014/main" xmlns="" id="{764369D0-1476-754A-B8B4-422A11CC0CAF}"/>
              </a:ext>
            </a:extLst>
          </p:cNvPr>
          <p:cNvSpPr txBox="1">
            <a:spLocks/>
          </p:cNvSpPr>
          <p:nvPr/>
        </p:nvSpPr>
        <p:spPr>
          <a:xfrm>
            <a:off x="8228" y="1415445"/>
            <a:ext cx="11512259" cy="4602795"/>
          </a:xfrm>
          <a:prstGeom prst="rect">
            <a:avLst/>
          </a:prstGeom>
        </p:spPr>
        <p:txBody>
          <a:bodyPr>
            <a:normAutofit fontScale="77500" lnSpcReduction="200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fase di scelta si conclude con l’aggiudicazione, cioè l’individuazione del soggetto che ha presentato l’offerta migliore, secondo alcuni </a:t>
            </a: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criteri di selezione delle offerte </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criterio della «</a:t>
            </a: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offerta economicamente più vantaggiosa</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art. 95: «</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fatte salve le disposizioni legislative, regolamentari o amministrative relative al prezzo di determinate forniture o alla remunerazione di servizi specifici, le stazioni appaltanti, nel rispetto dei principi di trasparenza, di non discriminazione e di parità di trattamento, procedono all’aggiudicazione degli appalti e all’affidamento dei concorsi di progettazione e dei concorsi di idee, sulla base del criterio dell’offerta economicamente più vantaggiosa individuata sulla base del </a:t>
            </a:r>
            <a:r>
              <a:rPr kumimoji="0" lang="it-IT" sz="2000" b="1"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miglior rapporto qualità/prezzo</a:t>
            </a:r>
            <a:r>
              <a:rPr kumimoji="0" lang="it-IT" sz="20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o sulla base dell’elemento prezzo o del costo, seguendo un criterio di comparazione costo/efficacia quale il costo del </a:t>
            </a:r>
            <a:r>
              <a:rPr kumimoji="0" lang="it-IT" sz="2000" b="1"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ciclo di vita</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valutazione qualitativa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Altro criterio utilizzabile è quello del «prezzo più basso», un tempo il più utilizzato</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Mentre il Codice previgente lasciava la scelta tra i due criteri alla discrezionalità della s.a., il nuovo Codice opta per il criterio della OEPV: si teme che il criterio del PPB oltre a non garantire la migliore qualità della prestazione, possa prestarsi a sfruttamento della manodopera o a pratiche abusive e corruttive dove l’aggiudicazione a minor prezzo viene seguita da varianti in corso di opera</a:t>
            </a: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7658420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Criteri di aggiudicazione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12" name="Segnaposto testo 2">
            <a:extLst>
              <a:ext uri="{FF2B5EF4-FFF2-40B4-BE49-F238E27FC236}">
                <a16:creationId xmlns:a16="http://schemas.microsoft.com/office/drawing/2014/main" xmlns="" id="{764369D0-1476-754A-B8B4-422A11CC0CAF}"/>
              </a:ext>
            </a:extLst>
          </p:cNvPr>
          <p:cNvSpPr txBox="1">
            <a:spLocks/>
          </p:cNvSpPr>
          <p:nvPr/>
        </p:nvSpPr>
        <p:spPr>
          <a:xfrm>
            <a:off x="-109311" y="1168181"/>
            <a:ext cx="12386794" cy="5338500"/>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L’offerta può sembrare anomala</a:t>
            </a: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si tratta delle offerte anormalmente basse rispetto alle prestazioni richieste dal bando di gara: è il caso dell’operatore economico che, pur di aggiudicarsi l’appalto, faccia un’offerta davvero conveniente con il rischio di parziale inadempimento o di inosservanza di clausole contrattuali</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legislazione italiana sul punto è stata stigmatizzata più volte dalla CGUE; si è allora provveduto a recepire puntualmente la disciplina comunitaria, che prevede: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Instaurazione di un contraddittorio tra s.a. e ciascun offerente (tanti sub-procedimenti quanti sono gli offerenti)</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Utilizzo di un criterio automatico per individuare la soglia di anomalia; criterio non esclusivo, in quanto la s.a. può sottoporre a verifica ulteriori offerte</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Elencazione non tassativa delle giustificazioni</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verifica di anomalia mira ad accertare se l’offerta </a:t>
            </a: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nel suo complesso sia attendibile o inattendibile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 se dia o meno serio affidamento circa la corretta esecuzione dell’appalto: art. 97. co. 1: «Gli operatori economici forniscono, su richiesta della stazione appaltante, </a:t>
            </a: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spiegazioni</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sul prezzo o sui costi proposti nelle offerte se queste appaiono anormalmente basse, sulla base di un giudizio tecnico sulla congruità, serietà, sostenibilità e realizzabilità dell’offerta»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5347728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Criteri di aggiudicazione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graphicFrame>
        <p:nvGraphicFramePr>
          <p:cNvPr id="7" name="Tabella 6"/>
          <p:cNvGraphicFramePr>
            <a:graphicFrameLocks noGrp="1"/>
          </p:cNvGraphicFramePr>
          <p:nvPr>
            <p:extLst>
              <p:ext uri="{D42A27DB-BD31-4B8C-83A1-F6EECF244321}">
                <p14:modId xmlns:p14="http://schemas.microsoft.com/office/powerpoint/2010/main" val="1200130217"/>
              </p:ext>
            </p:extLst>
          </p:nvPr>
        </p:nvGraphicFramePr>
        <p:xfrm>
          <a:off x="109907" y="1453667"/>
          <a:ext cx="11833277" cy="4649656"/>
        </p:xfrm>
        <a:graphic>
          <a:graphicData uri="http://schemas.openxmlformats.org/drawingml/2006/table">
            <a:tbl>
              <a:tblPr/>
              <a:tblGrid>
                <a:gridCol w="573318"/>
                <a:gridCol w="8402387"/>
                <a:gridCol w="2183704"/>
                <a:gridCol w="43218"/>
                <a:gridCol w="630650"/>
              </a:tblGrid>
              <a:tr h="289555">
                <a:tc gridSpan="3">
                  <a:txBody>
                    <a:bodyPr/>
                    <a:lstStyle/>
                    <a:p>
                      <a:pPr algn="l" fontAlgn="ctr"/>
                      <a:r>
                        <a:rPr lang="it-IT" sz="1200" b="1" i="1" u="none" strike="noStrike" dirty="0">
                          <a:solidFill>
                            <a:srgbClr val="222A35"/>
                          </a:solidFill>
                          <a:effectLst/>
                          <a:latin typeface="Calibri"/>
                        </a:rPr>
                        <a:t>Valutazione delle offerte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it-IT"/>
                    </a:p>
                  </a:txBody>
                  <a:tcPr/>
                </a:tc>
                <a:tc hMerge="1">
                  <a:txBody>
                    <a:bodyPr/>
                    <a:lstStyle/>
                    <a:p>
                      <a:endParaRPr lang="it-IT"/>
                    </a:p>
                  </a:txBody>
                  <a:tcPr/>
                </a:tc>
                <a:tc>
                  <a:txBody>
                    <a:bodyPr/>
                    <a:lstStyle/>
                    <a:p>
                      <a:pPr algn="l" fontAlgn="b"/>
                      <a:endParaRPr lang="it-IT" sz="1200" b="0" i="0" u="none" strike="noStrike">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423195">
                <a:tc>
                  <a:txBody>
                    <a:bodyPr/>
                    <a:lstStyle/>
                    <a:p>
                      <a:pPr algn="ctr" fontAlgn="ctr"/>
                      <a:r>
                        <a:rPr lang="it-IT" sz="1200" b="1" i="0" u="none" strike="noStrike">
                          <a:solidFill>
                            <a:srgbClr val="222A35"/>
                          </a:solidFill>
                          <a:effectLst/>
                          <a:latin typeface="Calibri"/>
                        </a:rPr>
                        <a:t>9</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Indicare il criterio  utilizzato per la valutazione delle offerte (offerta economicamente più vantaggiosa o ulla base del prezzo più basso) e se lo stesso è conforme alla normativa vigente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dirty="0">
                          <a:solidFill>
                            <a:srgbClr val="222A35"/>
                          </a:solidFill>
                          <a:effectLst/>
                          <a:latin typeface="Calibri"/>
                        </a:rPr>
                        <a:t>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374194">
                <a:tc>
                  <a:txBody>
                    <a:bodyPr/>
                    <a:lstStyle/>
                    <a:p>
                      <a:pPr algn="ctr" fontAlgn="ctr"/>
                      <a:r>
                        <a:rPr lang="it-IT" sz="1200" b="1" i="0" u="none" strike="noStrike">
                          <a:solidFill>
                            <a:srgbClr val="222A35"/>
                          </a:solidFill>
                          <a:effectLst/>
                          <a:latin typeface="Calibri"/>
                        </a:rPr>
                        <a:t>10</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In relazione ai </a:t>
                      </a:r>
                      <a:r>
                        <a:rPr lang="it-IT" sz="1200" b="1" i="0" u="none" strike="noStrike">
                          <a:solidFill>
                            <a:srgbClr val="222A35"/>
                          </a:solidFill>
                          <a:effectLst/>
                          <a:latin typeface="Calibri"/>
                        </a:rPr>
                        <a:t>criteri di valutazione</a:t>
                      </a:r>
                      <a:r>
                        <a:rPr lang="it-IT" sz="1200" b="0" i="0" u="none" strike="noStrike">
                          <a:solidFill>
                            <a:srgbClr val="222A35"/>
                          </a:solidFill>
                          <a:effectLst/>
                          <a:latin typeface="Calibri"/>
                        </a:rPr>
                        <a:t> delle offerte, se l'aggiudicazione è stata fatta sulla base dell'</a:t>
                      </a:r>
                      <a:r>
                        <a:rPr lang="it-IT" sz="1200" b="0" i="1" u="none" strike="noStrike">
                          <a:solidFill>
                            <a:srgbClr val="222A35"/>
                          </a:solidFill>
                          <a:effectLst/>
                          <a:latin typeface="Calibri"/>
                        </a:rPr>
                        <a:t>offerta economicamente più vantaggiosa</a:t>
                      </a:r>
                      <a:r>
                        <a:rPr lang="it-IT" sz="1200" b="0" i="0" u="none" strike="noStrike">
                          <a:solidFill>
                            <a:srgbClr val="222A35"/>
                          </a:solidFill>
                          <a:effectLst/>
                          <a:latin typeface="Calibri"/>
                        </a:rPr>
                        <a:t> verificare, anche attraverso l'esame dei verbali di valutazione i seguenti aspetti:</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it-IT" sz="1200" b="0" i="1" u="none" strike="noStrike">
                          <a:solidFill>
                            <a:srgbClr val="222A35"/>
                          </a:solidFill>
                          <a:effectLst/>
                          <a:latin typeface="Calibri"/>
                        </a:rPr>
                        <a:t> </a:t>
                      </a:r>
                    </a:p>
                  </a:txBody>
                  <a:tcPr marL="8909" marR="8909" marT="890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412059">
                <a:tc>
                  <a:txBody>
                    <a:bodyPr/>
                    <a:lstStyle/>
                    <a:p>
                      <a:pPr algn="r" fontAlgn="ctr"/>
                      <a:r>
                        <a:rPr lang="it-IT" sz="1200" b="0" i="1" u="none" strike="noStrike">
                          <a:solidFill>
                            <a:srgbClr val="222A35"/>
                          </a:solidFill>
                          <a:effectLst/>
                          <a:latin typeface="Calibri"/>
                        </a:rPr>
                        <a:t>10.1</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che le decisioni assunte dalla Commissione siano adeguatamente giustificate e conformi ai criteri indicati nel bando.</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a:solidFill>
                            <a:srgbClr val="222A35"/>
                          </a:solidFill>
                          <a:effectLst/>
                          <a:latin typeface="Calibri"/>
                        </a:rPr>
                        <a:t>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412059">
                <a:tc>
                  <a:txBody>
                    <a:bodyPr/>
                    <a:lstStyle/>
                    <a:p>
                      <a:pPr algn="r" fontAlgn="ctr"/>
                      <a:r>
                        <a:rPr lang="it-IT" sz="1200" b="0" i="1" u="none" strike="noStrike">
                          <a:solidFill>
                            <a:srgbClr val="222A35"/>
                          </a:solidFill>
                          <a:effectLst/>
                          <a:latin typeface="Calibri"/>
                        </a:rPr>
                        <a:t>10.2</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che i criteri usati siano adeguati (individuare qualsiasi elemento discriminatorio, es. preferenze geografiche/nazionali, o marche e marchi specifici specificati nei contratti di fornitura).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a:solidFill>
                            <a:srgbClr val="222A35"/>
                          </a:solidFill>
                          <a:effectLst/>
                          <a:latin typeface="Calibri"/>
                        </a:rPr>
                        <a:t>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412059">
                <a:tc>
                  <a:txBody>
                    <a:bodyPr/>
                    <a:lstStyle/>
                    <a:p>
                      <a:pPr algn="r" fontAlgn="ctr"/>
                      <a:r>
                        <a:rPr lang="it-IT" sz="1200" b="0" i="1" u="none" strike="noStrike">
                          <a:solidFill>
                            <a:srgbClr val="222A35"/>
                          </a:solidFill>
                          <a:effectLst/>
                          <a:latin typeface="Calibri"/>
                        </a:rPr>
                        <a:t>10.3</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che sia stata adeguatamente verificata e trattata la presneza di offerte anomale</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a:solidFill>
                            <a:srgbClr val="222A35"/>
                          </a:solidFill>
                          <a:effectLst/>
                          <a:latin typeface="Calibri"/>
                        </a:rPr>
                        <a:t>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347466">
                <a:tc>
                  <a:txBody>
                    <a:bodyPr/>
                    <a:lstStyle/>
                    <a:p>
                      <a:pPr algn="ctr" fontAlgn="ctr"/>
                      <a:r>
                        <a:rPr lang="it-IT" sz="1200" b="1" i="0" u="none" strike="noStrike">
                          <a:solidFill>
                            <a:srgbClr val="222A35"/>
                          </a:solidFill>
                          <a:effectLst/>
                          <a:latin typeface="Calibri"/>
                        </a:rPr>
                        <a:t>11</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Se l'aggiudicazione è stata fatta sulla base del prezzo più basso verificare la correttezza della scelta</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222A35"/>
                          </a:solidFill>
                          <a:effectLst/>
                          <a:latin typeface="Calibri"/>
                        </a:rPr>
                        <a:t> </a:t>
                      </a:r>
                    </a:p>
                  </a:txBody>
                  <a:tcPr marL="8909" marR="8909" marT="89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347466">
                <a:tc>
                  <a:txBody>
                    <a:bodyPr/>
                    <a:lstStyle/>
                    <a:p>
                      <a:pPr algn="r" fontAlgn="ctr"/>
                      <a:r>
                        <a:rPr lang="it-IT" sz="1200" b="0" i="1" u="none" strike="noStrike">
                          <a:solidFill>
                            <a:srgbClr val="222A35"/>
                          </a:solidFill>
                          <a:effectLst/>
                          <a:latin typeface="Calibri"/>
                        </a:rPr>
                        <a:t>11.1</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sono stati registrati i prezzi di tutte le offerte?</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222A35"/>
                          </a:solidFill>
                          <a:effectLst/>
                          <a:latin typeface="Calibri"/>
                        </a:rPr>
                        <a:t> </a:t>
                      </a:r>
                    </a:p>
                  </a:txBody>
                  <a:tcPr marL="8909" marR="8909" marT="89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347466">
                <a:tc>
                  <a:txBody>
                    <a:bodyPr/>
                    <a:lstStyle/>
                    <a:p>
                      <a:pPr algn="r" fontAlgn="ctr"/>
                      <a:r>
                        <a:rPr lang="it-IT" sz="1200" b="0" i="1" u="none" strike="noStrike">
                          <a:solidFill>
                            <a:srgbClr val="222A35"/>
                          </a:solidFill>
                          <a:effectLst/>
                          <a:latin typeface="Calibri"/>
                        </a:rPr>
                        <a:t>11.2</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 è stata scelta l'offerta con il prezzo più basso?</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t-IT" sz="1200" b="0" i="0" u="none" strike="noStrike">
                          <a:solidFill>
                            <a:srgbClr val="222A35"/>
                          </a:solidFill>
                          <a:effectLst/>
                          <a:latin typeface="Calibri"/>
                        </a:rPr>
                        <a:t> </a:t>
                      </a:r>
                    </a:p>
                  </a:txBody>
                  <a:tcPr marL="8909" marR="8909" marT="89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298464">
                <a:tc>
                  <a:txBody>
                    <a:bodyPr/>
                    <a:lstStyle/>
                    <a:p>
                      <a:pPr algn="r" fontAlgn="ctr"/>
                      <a:r>
                        <a:rPr lang="it-IT" sz="1200" b="0" i="1" u="none" strike="noStrike">
                          <a:solidFill>
                            <a:srgbClr val="222A35"/>
                          </a:solidFill>
                          <a:effectLst/>
                          <a:latin typeface="Calibri"/>
                        </a:rPr>
                        <a:t>11.3</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che sia stata adeguatamente verificata e trattata la presneza di offerte anomale</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a:solidFill>
                            <a:srgbClr val="222A35"/>
                          </a:solidFill>
                          <a:effectLst/>
                          <a:latin typeface="Calibri"/>
                        </a:rPr>
                        <a:t>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427650">
                <a:tc>
                  <a:txBody>
                    <a:bodyPr/>
                    <a:lstStyle/>
                    <a:p>
                      <a:pPr algn="ctr" fontAlgn="ctr"/>
                      <a:r>
                        <a:rPr lang="it-IT" sz="1200" b="1" i="0" u="none" strike="noStrike">
                          <a:solidFill>
                            <a:srgbClr val="222A35"/>
                          </a:solidFill>
                          <a:effectLst/>
                          <a:latin typeface="Calibri"/>
                        </a:rPr>
                        <a:t>12</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 L'intera procedura - la conformità formale, la valutazione tecnica e finanziaria e la scelta dell'appaltatore (tutte le fasi di ammissiione e aggiudicazione) - è stata interamente documentata?</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a:solidFill>
                            <a:srgbClr val="222A35"/>
                          </a:solidFill>
                          <a:effectLst/>
                          <a:latin typeface="Calibri"/>
                        </a:rPr>
                        <a:t> </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a:effectLst/>
                        <a:latin typeface="Calibri"/>
                      </a:endParaRPr>
                    </a:p>
                  </a:txBody>
                  <a:tcPr marL="8909" marR="8909" marT="8909" marB="0" anchor="b">
                    <a:lnL>
                      <a:noFill/>
                    </a:lnL>
                    <a:lnR>
                      <a:noFill/>
                    </a:lnR>
                    <a:lnT>
                      <a:noFill/>
                    </a:lnT>
                    <a:lnB>
                      <a:noFill/>
                    </a:lnB>
                  </a:tcPr>
                </a:tc>
              </a:tr>
              <a:tr h="434332">
                <a:tc>
                  <a:txBody>
                    <a:bodyPr/>
                    <a:lstStyle/>
                    <a:p>
                      <a:pPr algn="ctr" fontAlgn="ctr"/>
                      <a:r>
                        <a:rPr lang="it-IT" sz="1200" b="1" i="0" u="none" strike="noStrike">
                          <a:solidFill>
                            <a:srgbClr val="222A35"/>
                          </a:solidFill>
                          <a:effectLst/>
                          <a:latin typeface="Calibri"/>
                        </a:rPr>
                        <a:t>13</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222A35"/>
                          </a:solidFill>
                          <a:effectLst/>
                          <a:latin typeface="Calibri"/>
                        </a:rPr>
                        <a:t>Atti di approvazioni della graduatoria definitiva</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0" i="1" u="none" strike="noStrike" dirty="0">
                          <a:solidFill>
                            <a:srgbClr val="222A35"/>
                          </a:solidFill>
                          <a:effectLst/>
                          <a:latin typeface="Calibri"/>
                        </a:rPr>
                        <a:t>(Indicare estremi del verbale della Commissione di gara e dell'atto di approvazione della graduatoria)</a:t>
                      </a:r>
                    </a:p>
                  </a:txBody>
                  <a:tcPr marL="8909" marR="8909" marT="89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it-IT" sz="1200" b="0" i="0" u="none" strike="noStrike" dirty="0">
                        <a:solidFill>
                          <a:srgbClr val="222A35"/>
                        </a:solidFill>
                        <a:effectLst/>
                        <a:latin typeface="Calibri"/>
                      </a:endParaRPr>
                    </a:p>
                  </a:txBody>
                  <a:tcPr marL="8909" marR="8909" marT="890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t-IT" sz="1200" b="0" i="0" u="none" strike="noStrike" dirty="0">
                        <a:effectLst/>
                        <a:latin typeface="Calibri"/>
                      </a:endParaRPr>
                    </a:p>
                  </a:txBody>
                  <a:tcPr marL="8909" marR="8909" marT="8909" marB="0" anchor="b">
                    <a:lnL>
                      <a:noFill/>
                    </a:lnL>
                    <a:lnR>
                      <a:noFill/>
                    </a:lnR>
                    <a:lnT>
                      <a:noFill/>
                    </a:lnT>
                    <a:lnB>
                      <a:noFill/>
                    </a:lnB>
                  </a:tcPr>
                </a:tc>
              </a:tr>
            </a:tbl>
          </a:graphicData>
        </a:graphic>
      </p:graphicFrame>
    </p:spTree>
    <p:extLst>
      <p:ext uri="{BB962C8B-B14F-4D97-AF65-F5344CB8AC3E}">
        <p14:creationId xmlns:p14="http://schemas.microsoft.com/office/powerpoint/2010/main" val="25833214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Aggiudicazione</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3048000" y="3105835"/>
            <a:ext cx="6096000" cy="646331"/>
          </a:xfrm>
          <a:prstGeom prst="rect">
            <a:avLst/>
          </a:prstGeom>
        </p:spPr>
        <p:txBody>
          <a:bodyPr>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8" name="CasellaDiTesto 7"/>
          <p:cNvSpPr txBox="1"/>
          <p:nvPr/>
        </p:nvSpPr>
        <p:spPr>
          <a:xfrm>
            <a:off x="400247" y="1514163"/>
            <a:ext cx="11127734" cy="4247317"/>
          </a:xfrm>
          <a:prstGeom prst="rect">
            <a:avLst/>
          </a:prstGeom>
          <a:noFill/>
        </p:spPr>
        <p:txBody>
          <a:bodyPr wrap="square" rtlCol="0">
            <a:spAutoFit/>
          </a:bodyPr>
          <a:lstStyle/>
          <a:p>
            <a:pPr algn="ctr"/>
            <a:r>
              <a:rPr lang="it-IT" b="1" dirty="0" smtClean="0">
                <a:solidFill>
                  <a:srgbClr val="222A35"/>
                </a:solidFill>
              </a:rPr>
              <a:t>Proposta di aggiudicazione </a:t>
            </a:r>
            <a:endParaRPr lang="it-IT" dirty="0">
              <a:solidFill>
                <a:srgbClr val="222A35"/>
              </a:solidFill>
            </a:endParaRPr>
          </a:p>
          <a:p>
            <a:pPr algn="ctr"/>
            <a:r>
              <a:rPr lang="it-IT" dirty="0">
                <a:solidFill>
                  <a:srgbClr val="222A35"/>
                </a:solidFill>
              </a:rPr>
              <a:t>v</a:t>
            </a:r>
            <a:r>
              <a:rPr lang="it-IT" dirty="0" smtClean="0">
                <a:solidFill>
                  <a:srgbClr val="222A35"/>
                </a:solidFill>
              </a:rPr>
              <a:t>erifiche </a:t>
            </a:r>
          </a:p>
          <a:p>
            <a:pPr algn="ctr"/>
            <a:r>
              <a:rPr lang="it-IT" b="1" dirty="0" smtClean="0">
                <a:solidFill>
                  <a:srgbClr val="222A35"/>
                </a:solidFill>
              </a:rPr>
              <a:t>Aggiudicazione definitiva</a:t>
            </a:r>
          </a:p>
          <a:p>
            <a:pPr algn="ctr"/>
            <a:endParaRPr lang="it-IT" b="1" dirty="0">
              <a:solidFill>
                <a:srgbClr val="222A35"/>
              </a:solidFill>
            </a:endParaRPr>
          </a:p>
          <a:p>
            <a:pPr algn="ctr"/>
            <a:endParaRPr lang="it-IT" b="1" dirty="0" smtClean="0">
              <a:solidFill>
                <a:srgbClr val="222A35"/>
              </a:solidFill>
            </a:endParaRPr>
          </a:p>
          <a:p>
            <a:pPr algn="just"/>
            <a:r>
              <a:rPr lang="it-IT" b="1" dirty="0">
                <a:solidFill>
                  <a:srgbClr val="222A35"/>
                </a:solidFill>
              </a:rPr>
              <a:t>Art. 32</a:t>
            </a:r>
          </a:p>
          <a:p>
            <a:pPr algn="just"/>
            <a:r>
              <a:rPr lang="it-IT" dirty="0">
                <a:solidFill>
                  <a:srgbClr val="222A35"/>
                </a:solidFill>
              </a:rPr>
              <a:t>La stazione appaltante previa verifica della proposta di aggiudicazione ai sensi dell’art. 33 comma 1, provvede all’aggiudicazione (che diventa efficace dopo la verifica del possesso dei requisiti)</a:t>
            </a:r>
          </a:p>
          <a:p>
            <a:pPr algn="just"/>
            <a:r>
              <a:rPr lang="it-IT" dirty="0">
                <a:solidFill>
                  <a:srgbClr val="222A35"/>
                </a:solidFill>
              </a:rPr>
              <a:t> </a:t>
            </a:r>
            <a:r>
              <a:rPr lang="it-IT" b="1" dirty="0">
                <a:solidFill>
                  <a:srgbClr val="222A35"/>
                </a:solidFill>
              </a:rPr>
              <a:t>Art. 33</a:t>
            </a:r>
          </a:p>
          <a:p>
            <a:pPr algn="just"/>
            <a:r>
              <a:rPr lang="it-IT" dirty="0">
                <a:solidFill>
                  <a:srgbClr val="222A35"/>
                </a:solidFill>
              </a:rPr>
              <a:t>La proposta di aggiudicazione </a:t>
            </a:r>
            <a:r>
              <a:rPr lang="it-IT" b="1" dirty="0">
                <a:solidFill>
                  <a:srgbClr val="222A35"/>
                </a:solidFill>
              </a:rPr>
              <a:t>è soggetta ad approvazione dell’organo competente secondo l’ordinamento della stazione appaltante</a:t>
            </a:r>
            <a:r>
              <a:rPr lang="it-IT" dirty="0">
                <a:solidFill>
                  <a:srgbClr val="222A35"/>
                </a:solidFill>
              </a:rPr>
              <a:t> e nel rispetto dei termini dallo stesso previsti, decorrenti dal ricevimento della proposta di aggiudicazione da parte dell’organo competente.  In mancanza il termine è di 30 giorni (in caso di richiesta di chiarimenti o documenti, i termini </a:t>
            </a:r>
            <a:r>
              <a:rPr lang="it-IT" dirty="0" smtClean="0">
                <a:solidFill>
                  <a:srgbClr val="222A35"/>
                </a:solidFill>
              </a:rPr>
              <a:t>ricominciano a </a:t>
            </a:r>
            <a:r>
              <a:rPr lang="it-IT" dirty="0">
                <a:solidFill>
                  <a:srgbClr val="222A35"/>
                </a:solidFill>
              </a:rPr>
              <a:t>decorre alla ricezione)  Decorsi i termini l’aggiudicazione si intende </a:t>
            </a:r>
            <a:r>
              <a:rPr lang="it-IT" dirty="0" smtClean="0">
                <a:solidFill>
                  <a:srgbClr val="222A35"/>
                </a:solidFill>
              </a:rPr>
              <a:t>approvata.</a:t>
            </a:r>
            <a:endParaRPr lang="it-IT" dirty="0">
              <a:solidFill>
                <a:srgbClr val="222A35"/>
              </a:solidFill>
            </a:endParaRPr>
          </a:p>
          <a:p>
            <a:pPr algn="just"/>
            <a:endParaRPr lang="it-IT" b="1" dirty="0">
              <a:solidFill>
                <a:srgbClr val="222A35"/>
              </a:solidFill>
            </a:endParaRPr>
          </a:p>
        </p:txBody>
      </p:sp>
    </p:spTree>
    <p:extLst>
      <p:ext uri="{BB962C8B-B14F-4D97-AF65-F5344CB8AC3E}">
        <p14:creationId xmlns:p14="http://schemas.microsoft.com/office/powerpoint/2010/main" val="37679363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a:t>Aggiudicazione </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464050" y="3105835"/>
            <a:ext cx="8679950" cy="369332"/>
          </a:xfrm>
          <a:prstGeom prst="rect">
            <a:avLst/>
          </a:prstGeom>
        </p:spPr>
        <p:txBody>
          <a:bodyPr wrap="square">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9" name="Segnaposto testo 2">
            <a:extLst>
              <a:ext uri="{FF2B5EF4-FFF2-40B4-BE49-F238E27FC236}">
                <a16:creationId xmlns:a16="http://schemas.microsoft.com/office/drawing/2014/main" xmlns="" id="{764369D0-1476-754A-B8B4-422A11CC0CAF}"/>
              </a:ext>
            </a:extLst>
          </p:cNvPr>
          <p:cNvSpPr txBox="1">
            <a:spLocks/>
          </p:cNvSpPr>
          <p:nvPr/>
        </p:nvSpPr>
        <p:spPr>
          <a:xfrm>
            <a:off x="-109311" y="1168181"/>
            <a:ext cx="12386794" cy="5338500"/>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a:t>Divenuta efficace l'aggiudicazione definitiva</a:t>
            </a:r>
            <a:r>
              <a:rPr lang="it-IT" b="1" dirty="0">
                <a:effectLst>
                  <a:outerShdw blurRad="38100" dist="38100" dir="2700000" algn="tl" rotWithShape="0">
                    <a:srgbClr val="000000">
                      <a:alpha val="43000"/>
                    </a:srgbClr>
                  </a:outerShdw>
                </a:effectLst>
              </a:rPr>
              <a:t> </a:t>
            </a:r>
            <a:r>
              <a:rPr lang="it-IT" b="1" dirty="0"/>
              <a:t>la stipula del contratto di appalto avviene</a:t>
            </a:r>
            <a:r>
              <a:rPr lang="it-IT" b="1" dirty="0">
                <a:effectLst>
                  <a:outerShdw blurRad="38100" dist="38100" dir="2700000" algn="tl" rotWithShape="0">
                    <a:srgbClr val="000000">
                      <a:alpha val="43000"/>
                    </a:srgbClr>
                  </a:outerShdw>
                </a:effectLst>
              </a:rPr>
              <a:t> </a:t>
            </a:r>
            <a:r>
              <a:rPr lang="it-IT" b="1" dirty="0"/>
              <a:t>e</a:t>
            </a:r>
            <a:r>
              <a:rPr lang="it-IT" b="1" dirty="0" smtClean="0"/>
              <a:t>ntro </a:t>
            </a:r>
            <a:r>
              <a:rPr lang="it-IT" b="1" dirty="0"/>
              <a:t>il termine di 60 giorni salvo diverso termine previsto negli </a:t>
            </a:r>
            <a:r>
              <a:rPr lang="it-IT" b="1" dirty="0" smtClean="0"/>
              <a:t>atti.</a:t>
            </a:r>
            <a:endParaRPr lang="it-IT" dirty="0"/>
          </a:p>
          <a:p>
            <a:r>
              <a:rPr lang="it-IT" dirty="0"/>
              <a:t>La mancata stipula del contratto nel termine previsto </a:t>
            </a:r>
            <a:r>
              <a:rPr lang="it-IT" b="1" u="sng" dirty="0"/>
              <a:t>deve</a:t>
            </a:r>
            <a:r>
              <a:rPr lang="it-IT" u="sng" dirty="0"/>
              <a:t> </a:t>
            </a:r>
            <a:r>
              <a:rPr lang="it-IT" b="1" u="sng" dirty="0"/>
              <a:t>essere motivata con specifico riferimento all’interesse della P.A. e a quello nazionale </a:t>
            </a:r>
            <a:r>
              <a:rPr lang="it-IT" dirty="0"/>
              <a:t>alla sollecita esecuzione del contratto e viene valutata ai fini della responsabilità erariale e disciplinare del dirigente </a:t>
            </a:r>
          </a:p>
          <a:p>
            <a:r>
              <a:rPr lang="it-IT" b="1" dirty="0"/>
              <a:t>La mera pendenza di un ricorso giurisdizionale non è giustificazione adeguata per la mancata stipula del contratto nel termine </a:t>
            </a:r>
            <a:r>
              <a:rPr lang="it-IT" b="1" dirty="0" smtClean="0"/>
              <a:t>previsto</a:t>
            </a:r>
          </a:p>
          <a:p>
            <a:r>
              <a:rPr lang="it-IT" dirty="0"/>
              <a:t>Se la stipula del contratto </a:t>
            </a:r>
            <a:r>
              <a:rPr lang="it-IT" b="1" u="sng" dirty="0"/>
              <a:t>non avviene</a:t>
            </a:r>
            <a:r>
              <a:rPr lang="it-IT" dirty="0"/>
              <a:t> nel termine fissato per </a:t>
            </a:r>
            <a:r>
              <a:rPr lang="it-IT" b="1" u="sng" dirty="0"/>
              <a:t>fatto</a:t>
            </a:r>
            <a:r>
              <a:rPr lang="it-IT" dirty="0"/>
              <a:t> della </a:t>
            </a:r>
            <a:r>
              <a:rPr lang="it-IT" dirty="0" smtClean="0"/>
              <a:t>P.A, l’aggiudicatario </a:t>
            </a:r>
            <a:r>
              <a:rPr lang="it-IT" dirty="0"/>
              <a:t>può sciogliersi da ogni vincolo senza alcun indennizzo, salvo il rimborso delle spese contrattuali </a:t>
            </a:r>
            <a:r>
              <a:rPr lang="it-IT" dirty="0" smtClean="0"/>
              <a:t>documentate</a:t>
            </a:r>
            <a:endParaRPr lang="it-IT" dirty="0"/>
          </a:p>
          <a:p>
            <a:r>
              <a:rPr lang="it-IT" dirty="0"/>
              <a:t>Le stazioni appaltanti possono stipulare contratti di assicurazione della propria responsabilità civile derivante dalla conclusione del contratto e dalla prosecuzione o sospensione della sua esecuzione</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8469881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1524000" y="330336"/>
            <a:ext cx="9144000" cy="779688"/>
          </a:xfrm>
          <a:prstGeom prst="rect">
            <a:avLst/>
          </a:prstGeom>
        </p:spPr>
        <p:txBody>
          <a:bodyPr>
            <a:normAutofit/>
          </a:bodyPr>
          <a:lstStyle/>
          <a:p>
            <a:pPr algn="ctr"/>
            <a:r>
              <a:rPr lang="it-IT" dirty="0" smtClean="0"/>
              <a:t>Stand </a:t>
            </a:r>
            <a:r>
              <a:rPr lang="it-IT" dirty="0" err="1" smtClean="0"/>
              <a:t>still</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6" name="Segnaposto testo 2">
            <a:extLst>
              <a:ext uri="{FF2B5EF4-FFF2-40B4-BE49-F238E27FC236}">
                <a16:creationId xmlns:a16="http://schemas.microsoft.com/office/drawing/2014/main" xmlns="" id="{764369D0-1476-754A-B8B4-422A11CC0CAF}"/>
              </a:ext>
            </a:extLst>
          </p:cNvPr>
          <p:cNvSpPr txBox="1">
            <a:spLocks/>
          </p:cNvSpPr>
          <p:nvPr/>
        </p:nvSpPr>
        <p:spPr>
          <a:xfrm>
            <a:off x="8228" y="1671876"/>
            <a:ext cx="11504031" cy="4602795"/>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endParaRPr kumimoji="0" lang="it-IT" sz="2400" b="0" i="0" u="none" strike="noStrike" kern="1200" cap="none" spc="0" normalizeH="0" baseline="0" noProof="0" dirty="0">
              <a:ln>
                <a:noFill/>
              </a:ln>
              <a:solidFill>
                <a:srgbClr val="222A35"/>
              </a:solidFill>
              <a:effectLst/>
              <a:uLnTx/>
              <a:uFillTx/>
              <a:latin typeface="Calibri" panose="020F0502020204030204" pitchFamily="34" charset="0"/>
              <a:ea typeface="+mn-ea"/>
              <a:cs typeface="Calibri" panose="020F0502020204030204" pitchFamily="34" charset="0"/>
            </a:endParaRPr>
          </a:p>
        </p:txBody>
      </p:sp>
      <p:sp>
        <p:nvSpPr>
          <p:cNvPr id="2" name="Rettangolo 1"/>
          <p:cNvSpPr/>
          <p:nvPr/>
        </p:nvSpPr>
        <p:spPr>
          <a:xfrm>
            <a:off x="464050" y="3105835"/>
            <a:ext cx="8679950" cy="369332"/>
          </a:xfrm>
          <a:prstGeom prst="rect">
            <a:avLst/>
          </a:prstGeom>
        </p:spPr>
        <p:txBody>
          <a:bodyPr wrap="square">
            <a:spAutoFit/>
          </a:bodyPr>
          <a:lstStyle/>
          <a:p>
            <a:r>
              <a:rPr lang="it-IT" dirty="0"/>
              <a:t>Nuovo DL Semplificazioni: cosa cambia in materia di appalti pubblici.</a:t>
            </a:r>
          </a:p>
        </p:txBody>
      </p:sp>
      <p:sp>
        <p:nvSpPr>
          <p:cNvPr id="11" name="AutoShape 6" descr="uovo DL Semplificazioni: cosa cambia in materia di appalti pubblici."/>
          <p:cNvSpPr>
            <a:spLocks noChangeAspect="1" noChangeArrowheads="1"/>
          </p:cNvSpPr>
          <p:nvPr/>
        </p:nvSpPr>
        <p:spPr bwMode="auto">
          <a:xfrm>
            <a:off x="527050" y="-1638300"/>
            <a:ext cx="11137900" cy="1013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a:ln>
                <a:noFill/>
              </a:ln>
              <a:solidFill>
                <a:sysClr val="windowText" lastClr="000000"/>
              </a:solidFill>
              <a:effectLst/>
              <a:uLnTx/>
              <a:uFillTx/>
            </a:endParaRPr>
          </a:p>
        </p:txBody>
      </p:sp>
      <p:sp>
        <p:nvSpPr>
          <p:cNvPr id="3" name="CasellaDiTesto 2"/>
          <p:cNvSpPr txBox="1"/>
          <p:nvPr/>
        </p:nvSpPr>
        <p:spPr>
          <a:xfrm>
            <a:off x="7815580" y="-1440897"/>
            <a:ext cx="184666" cy="369332"/>
          </a:xfrm>
          <a:prstGeom prst="rect">
            <a:avLst/>
          </a:prstGeom>
          <a:noFill/>
        </p:spPr>
        <p:txBody>
          <a:bodyPr wrap="none" rtlCol="0">
            <a:spAutoFit/>
          </a:bodyPr>
          <a:lstStyle/>
          <a:p>
            <a:endParaRPr lang="it-IT" dirty="0"/>
          </a:p>
        </p:txBody>
      </p:sp>
      <p:sp>
        <p:nvSpPr>
          <p:cNvPr id="9" name="Segnaposto testo 2">
            <a:extLst>
              <a:ext uri="{FF2B5EF4-FFF2-40B4-BE49-F238E27FC236}">
                <a16:creationId xmlns:a16="http://schemas.microsoft.com/office/drawing/2014/main" xmlns="" id="{764369D0-1476-754A-B8B4-422A11CC0CAF}"/>
              </a:ext>
            </a:extLst>
          </p:cNvPr>
          <p:cNvSpPr txBox="1">
            <a:spLocks/>
          </p:cNvSpPr>
          <p:nvPr/>
        </p:nvSpPr>
        <p:spPr>
          <a:xfrm>
            <a:off x="-109311" y="1168181"/>
            <a:ext cx="12386794" cy="5338500"/>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r>
              <a:rPr lang="it-IT" dirty="0" smtClean="0"/>
              <a:t>La stipula del contratto non </a:t>
            </a:r>
            <a:r>
              <a:rPr lang="it-IT" dirty="0"/>
              <a:t>può avvenire </a:t>
            </a:r>
            <a:r>
              <a:rPr lang="it-IT" b="1" dirty="0"/>
              <a:t>prima di </a:t>
            </a:r>
            <a:r>
              <a:rPr lang="it-IT" b="1" u="sng" dirty="0"/>
              <a:t>35 giorni</a:t>
            </a:r>
            <a:r>
              <a:rPr lang="it-IT" u="sng" dirty="0"/>
              <a:t> </a:t>
            </a:r>
            <a:r>
              <a:rPr lang="it-IT" dirty="0"/>
              <a:t>dall'invio dell'ultima delle comunicazioni del provvedimento di aggiudicazione definitiva (clausola </a:t>
            </a:r>
            <a:r>
              <a:rPr lang="it-IT" i="1" dirty="0"/>
              <a:t>stand </a:t>
            </a:r>
            <a:r>
              <a:rPr lang="it-IT" i="1" dirty="0" err="1"/>
              <a:t>still</a:t>
            </a:r>
            <a:r>
              <a:rPr lang="it-IT" dirty="0"/>
              <a:t>) </a:t>
            </a:r>
          </a:p>
          <a:p>
            <a:pPr lvl="1"/>
            <a:r>
              <a:rPr lang="it-IT" dirty="0" smtClean="0"/>
              <a:t>Il </a:t>
            </a:r>
            <a:r>
              <a:rPr lang="it-IT" dirty="0"/>
              <a:t>termine non si </a:t>
            </a:r>
            <a:r>
              <a:rPr lang="it-IT" dirty="0" smtClean="0"/>
              <a:t>applica</a:t>
            </a:r>
            <a:endParaRPr lang="it-IT" dirty="0"/>
          </a:p>
          <a:p>
            <a:pPr lvl="2"/>
            <a:r>
              <a:rPr lang="it-IT" dirty="0"/>
              <a:t>Se c’è </a:t>
            </a:r>
            <a:r>
              <a:rPr lang="it-IT" b="1" u="sng" dirty="0"/>
              <a:t>una sola offerta</a:t>
            </a:r>
            <a:r>
              <a:rPr lang="it-IT" b="1" dirty="0"/>
              <a:t> </a:t>
            </a:r>
            <a:r>
              <a:rPr lang="it-IT" dirty="0"/>
              <a:t>e non ci sono state </a:t>
            </a:r>
            <a:r>
              <a:rPr lang="it-IT" dirty="0" smtClean="0"/>
              <a:t>impugnazioni</a:t>
            </a:r>
          </a:p>
          <a:p>
            <a:pPr lvl="2"/>
            <a:r>
              <a:rPr lang="it-IT" dirty="0" smtClean="0"/>
              <a:t> Appalto </a:t>
            </a:r>
            <a:r>
              <a:rPr lang="it-IT" dirty="0"/>
              <a:t>basato su </a:t>
            </a:r>
            <a:r>
              <a:rPr lang="it-IT" dirty="0" smtClean="0"/>
              <a:t>Accordo quadro ovvero </a:t>
            </a:r>
            <a:r>
              <a:rPr lang="it-IT" dirty="0"/>
              <a:t>negli appalti </a:t>
            </a:r>
            <a:r>
              <a:rPr lang="it-IT" b="1" u="sng" dirty="0"/>
              <a:t>sotto soglia </a:t>
            </a:r>
            <a:r>
              <a:rPr lang="it-IT" dirty="0"/>
              <a:t>(</a:t>
            </a:r>
            <a:r>
              <a:rPr lang="it-IT" dirty="0" err="1"/>
              <a:t>MePA</a:t>
            </a:r>
            <a:r>
              <a:rPr lang="it-IT" dirty="0"/>
              <a:t>)</a:t>
            </a:r>
            <a:r>
              <a:rPr lang="it-IT" dirty="0"/>
              <a:t> </a:t>
            </a:r>
            <a:endParaRPr lang="it-IT" dirty="0"/>
          </a:p>
          <a:p>
            <a:pPr lvl="1"/>
            <a:r>
              <a:rPr lang="it-IT" dirty="0"/>
              <a:t>L'esecuzione di </a:t>
            </a:r>
            <a:r>
              <a:rPr lang="it-IT" dirty="0" smtClean="0"/>
              <a:t>urgenza</a:t>
            </a:r>
            <a:r>
              <a:rPr lang="it-IT" sz="3000" dirty="0"/>
              <a:t> </a:t>
            </a:r>
            <a:r>
              <a:rPr lang="it-IT" dirty="0" smtClean="0"/>
              <a:t>non </a:t>
            </a:r>
            <a:r>
              <a:rPr lang="it-IT" dirty="0"/>
              <a:t>è consentita durante il termine </a:t>
            </a:r>
            <a:r>
              <a:rPr lang="it-IT" dirty="0" smtClean="0"/>
              <a:t>dilatorio, salvo </a:t>
            </a:r>
            <a:r>
              <a:rPr lang="it-IT" dirty="0"/>
              <a:t>ipotesi imprevedibili di </a:t>
            </a:r>
            <a:endParaRPr lang="it-IT" sz="3000" dirty="0"/>
          </a:p>
          <a:p>
            <a:pPr lvl="2"/>
            <a:r>
              <a:rPr lang="it-IT" b="1" dirty="0"/>
              <a:t>situazioni di pericolo o grave danno interesse </a:t>
            </a:r>
            <a:r>
              <a:rPr lang="it-IT" b="1" dirty="0" smtClean="0"/>
              <a:t>pubblico, inclusa la perdita di finanziamenti  </a:t>
            </a:r>
            <a:endParaRPr lang="it-IT" sz="2700" dirty="0"/>
          </a:p>
          <a:p>
            <a:pPr lvl="2"/>
            <a:r>
              <a:rPr lang="it-IT" b="1" dirty="0"/>
              <a:t>salute pubblica o igiene </a:t>
            </a:r>
            <a:endParaRPr lang="it-IT" sz="2700" dirty="0"/>
          </a:p>
          <a:p>
            <a:pPr marL="0" indent="0" algn="ctr">
              <a:buNone/>
            </a:pPr>
            <a:r>
              <a:rPr lang="it-IT" b="1" dirty="0" smtClean="0"/>
              <a:t>Stand </a:t>
            </a:r>
            <a:r>
              <a:rPr lang="it-IT" b="1" dirty="0" err="1"/>
              <a:t>still</a:t>
            </a:r>
            <a:r>
              <a:rPr lang="it-IT" b="1" dirty="0"/>
              <a:t> processuale </a:t>
            </a:r>
          </a:p>
          <a:p>
            <a:r>
              <a:rPr lang="it-IT" dirty="0"/>
              <a:t>il contratto </a:t>
            </a:r>
            <a:r>
              <a:rPr lang="it-IT" u="sng" dirty="0"/>
              <a:t>non può essere stipulato, dal momento della notifica dell'istanza cautelare</a:t>
            </a:r>
            <a:r>
              <a:rPr lang="it-IT" dirty="0"/>
              <a:t> e per i successivi </a:t>
            </a:r>
            <a:r>
              <a:rPr lang="it-IT" b="1" dirty="0"/>
              <a:t>20 giorni</a:t>
            </a:r>
            <a:r>
              <a:rPr lang="it-IT" dirty="0"/>
              <a:t>, purché che entro tale termine intervenga l’ordinanza del TAR ovvero fino alla pronuncia di detti provvedimenti se successiva</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31225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fontScale="90000"/>
          </a:bodyPr>
          <a:lstStyle/>
          <a:p>
            <a:r>
              <a:rPr lang="it-IT" dirty="0" smtClean="0"/>
              <a:t>Il riparto di competenze legislative e regolamentari</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13 CuadroTexto"/>
          <p:cNvSpPr txBox="1">
            <a:spLocks noChangeArrowheads="1"/>
          </p:cNvSpPr>
          <p:nvPr/>
        </p:nvSpPr>
        <p:spPr bwMode="auto">
          <a:xfrm>
            <a:off x="611188" y="1268413"/>
            <a:ext cx="10428319" cy="4683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150000"/>
              </a:lnSpc>
              <a:buFontTx/>
              <a:buAutoNum type="arabicPeriod"/>
            </a:pPr>
            <a:endParaRPr lang="it-IT" sz="2000" dirty="0">
              <a:solidFill>
                <a:srgbClr val="595959"/>
              </a:solidFill>
              <a:latin typeface="Palatino Linotype" charset="0"/>
            </a:endParaRPr>
          </a:p>
          <a:p>
            <a:pPr eaLnBrk="1" hangingPunct="1">
              <a:lnSpc>
                <a:spcPct val="150000"/>
              </a:lnSpc>
              <a:buFontTx/>
              <a:buAutoNum type="arabicPeriod"/>
            </a:pPr>
            <a:r>
              <a:rPr lang="it-IT" sz="2000" dirty="0">
                <a:solidFill>
                  <a:srgbClr val="595959"/>
                </a:solidFill>
                <a:latin typeface="Arial"/>
                <a:cs typeface="Arial"/>
              </a:rPr>
              <a:t>Corte costituzionale, Sentenza n. 303/2003 (principio di </a:t>
            </a:r>
            <a:r>
              <a:rPr lang="it-IT" sz="2000" dirty="0" err="1">
                <a:solidFill>
                  <a:srgbClr val="595959"/>
                </a:solidFill>
                <a:latin typeface="Arial"/>
                <a:cs typeface="Arial"/>
              </a:rPr>
              <a:t>suddiarietà</a:t>
            </a:r>
            <a:r>
              <a:rPr lang="it-IT" sz="2000" dirty="0">
                <a:solidFill>
                  <a:srgbClr val="595959"/>
                </a:solidFill>
                <a:latin typeface="Arial"/>
                <a:cs typeface="Arial"/>
              </a:rPr>
              <a:t>: opere pubbliche oggetto di regolamentazione)</a:t>
            </a:r>
          </a:p>
          <a:p>
            <a:pPr eaLnBrk="1" hangingPunct="1">
              <a:lnSpc>
                <a:spcPct val="150000"/>
              </a:lnSpc>
              <a:buFontTx/>
              <a:buAutoNum type="arabicPeriod"/>
            </a:pPr>
            <a:r>
              <a:rPr lang="it-IT" sz="2000" dirty="0">
                <a:solidFill>
                  <a:srgbClr val="595959"/>
                </a:solidFill>
                <a:latin typeface="Arial"/>
                <a:cs typeface="Arial"/>
              </a:rPr>
              <a:t>Corte costituzionale, sentenza n. 14/2004 (carattere trasversale materia «tutela della concorrenza»)</a:t>
            </a:r>
          </a:p>
          <a:p>
            <a:pPr eaLnBrk="1" hangingPunct="1">
              <a:lnSpc>
                <a:spcPct val="150000"/>
              </a:lnSpc>
              <a:buFontTx/>
              <a:buAutoNum type="arabicPeriod"/>
            </a:pPr>
            <a:r>
              <a:rPr lang="it-IT" sz="2000" dirty="0">
                <a:solidFill>
                  <a:srgbClr val="595959"/>
                </a:solidFill>
                <a:latin typeface="Arial"/>
                <a:cs typeface="Arial"/>
              </a:rPr>
              <a:t>Corte costituzionale, sentenza n. 401/2007 (Codice dei contratti della p.a.: tutela della concorrenza; ordinamento civile; giustizia </a:t>
            </a:r>
            <a:r>
              <a:rPr lang="it-IT" sz="2000" dirty="0" smtClean="0">
                <a:solidFill>
                  <a:srgbClr val="595959"/>
                </a:solidFill>
                <a:latin typeface="Arial"/>
                <a:cs typeface="Arial"/>
              </a:rPr>
              <a:t>amministrativa, rapporti con l’Unione europea, ecc.)</a:t>
            </a:r>
          </a:p>
          <a:p>
            <a:pPr eaLnBrk="1" hangingPunct="1">
              <a:lnSpc>
                <a:spcPct val="150000"/>
              </a:lnSpc>
              <a:buFontTx/>
              <a:buAutoNum type="arabicPeriod"/>
            </a:pPr>
            <a:r>
              <a:rPr lang="it-IT" sz="2000" dirty="0" smtClean="0">
                <a:solidFill>
                  <a:srgbClr val="595959"/>
                </a:solidFill>
                <a:latin typeface="Arial"/>
                <a:cs typeface="Arial"/>
              </a:rPr>
              <a:t>Potenziali interferenza solo per Regioni a statuto speciale </a:t>
            </a:r>
            <a:endParaRPr lang="it-IT" sz="2000" dirty="0">
              <a:solidFill>
                <a:srgbClr val="595959"/>
              </a:solidFill>
              <a:latin typeface="Arial"/>
              <a:cs typeface="Arial"/>
            </a:endParaRPr>
          </a:p>
          <a:p>
            <a:pPr eaLnBrk="1" hangingPunct="1">
              <a:lnSpc>
                <a:spcPct val="150000"/>
              </a:lnSpc>
            </a:pPr>
            <a:endParaRPr lang="it-IT" sz="2000" dirty="0">
              <a:solidFill>
                <a:srgbClr val="595959"/>
              </a:solidFill>
              <a:latin typeface="Palatino Linotype" charset="0"/>
            </a:endParaRPr>
          </a:p>
        </p:txBody>
      </p:sp>
    </p:spTree>
    <p:extLst>
      <p:ext uri="{BB962C8B-B14F-4D97-AF65-F5344CB8AC3E}">
        <p14:creationId xmlns:p14="http://schemas.microsoft.com/office/powerpoint/2010/main" val="1601419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fontScale="90000"/>
          </a:bodyPr>
          <a:lstStyle/>
          <a:p>
            <a:r>
              <a:rPr lang="it-IT" dirty="0" smtClean="0"/>
              <a:t>Il Codice dei contratti pubblici – d.lgs. n. 50/2016</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9" name="Segnaposto testo 2">
            <a:extLst>
              <a:ext uri="{FF2B5EF4-FFF2-40B4-BE49-F238E27FC236}">
                <a16:creationId xmlns:a16="http://schemas.microsoft.com/office/drawing/2014/main" xmlns="" id="{764369D0-1476-754A-B8B4-422A11CC0CAF}"/>
              </a:ext>
            </a:extLst>
          </p:cNvPr>
          <p:cNvSpPr txBox="1">
            <a:spLocks/>
          </p:cNvSpPr>
          <p:nvPr/>
        </p:nvSpPr>
        <p:spPr>
          <a:xfrm>
            <a:off x="264681" y="1343210"/>
            <a:ext cx="11020240" cy="4931462"/>
          </a:xfrm>
          <a:prstGeom prst="rect">
            <a:avLst/>
          </a:prstGeom>
        </p:spPr>
        <p:txBody>
          <a:bodyPr>
            <a:normAutofit fontScale="92500"/>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r>
              <a:rPr kumimoji="0" lang="it-IT" sz="20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Codice dei contratti pubblici</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Criticità: inserimento della considerazione di interessi ulteriori rispetto a quelli economici (ambiente e clausole</a:t>
            </a:r>
            <a:r>
              <a:rPr kumimoji="0" lang="it-IT" sz="18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sociali</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contrasto a criminalità); burocrazia e contenziosi; rinvio a atti di </a:t>
            </a:r>
            <a:r>
              <a:rPr kumimoji="0" lang="it-IT" sz="18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soft law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integrativi</a:t>
            </a:r>
            <a:r>
              <a:rPr kumimoji="0" lang="it-IT" sz="1800" b="0" i="1"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 ruolo dell’ANAC, di applicazione delle disposizioni (ancora non del tutto emanati)</a:t>
            </a:r>
          </a:p>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fase </a:t>
            </a:r>
            <a:r>
              <a:rPr kumimoji="0" lang="it-IT" sz="1800" b="0" i="0" u="sng"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dell’affidamento e quella della esecuzione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del contratto si svolgono nel rispetto dei seguenti </a:t>
            </a:r>
            <a:r>
              <a:rPr kumimoji="0" lang="it-IT" sz="18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principi</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Economicità: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uso ottimale delle risorse impiegate nell’appalto; rapporto fra risorse impiegate</a:t>
            </a:r>
            <a:r>
              <a:rPr kumimoji="0" lang="it-IT" sz="17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e risultati</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(non svolgere le procedure più volte)</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Efficacia: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stazione appaltante deve operare in modo tale che gli atti siano idonei al raggiungimento dello scopo</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Tempestività</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non dilatare eccessivamente il tempo della procedura (interesse pubblico e interesse privato);</a:t>
            </a:r>
            <a:r>
              <a:rPr kumimoji="0" lang="it-IT" sz="17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semplificazione delle procedure in analogia con divieto di aggravare il procedimento (art. 1, comma 2, l. 241/90)</a:t>
            </a:r>
            <a:endPar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a:p>
            <a:pPr lvl="2"/>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Correttezza e buona fede: </a:t>
            </a:r>
            <a:r>
              <a:rPr lang="it-IT" dirty="0">
                <a:solidFill>
                  <a:srgbClr val="3F3F3F">
                    <a:lumMod val="50000"/>
                  </a:srgbClr>
                </a:solidFill>
              </a:rPr>
              <a:t>semplificazione del principio di buona fede di cui all’art. 1175 c.c. e dovere di coerenza nell’esercizio del </a:t>
            </a:r>
            <a:r>
              <a:rPr lang="it-IT" dirty="0" smtClean="0">
                <a:solidFill>
                  <a:srgbClr val="3F3F3F">
                    <a:lumMod val="50000"/>
                  </a:srgbClr>
                </a:solidFill>
              </a:rPr>
              <a:t>potere;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la p.a. deve comportarsi lealmente nella procedura di aggiudicazione, esprimendo le regole nel bando e motivando ogni </a:t>
            </a:r>
            <a:r>
              <a:rPr lang="it-IT" dirty="0">
                <a:solidFill>
                  <a:srgbClr val="3F3F3F">
                    <a:lumMod val="50000"/>
                  </a:srgbClr>
                </a:solidFill>
              </a:rPr>
              <a:t>singolo </a:t>
            </a:r>
            <a:r>
              <a:rPr lang="it-IT" dirty="0" smtClean="0">
                <a:solidFill>
                  <a:srgbClr val="3F3F3F">
                    <a:lumMod val="50000"/>
                  </a:srgbClr>
                </a:solidFill>
              </a:rPr>
              <a:t>passaggio</a:t>
            </a:r>
            <a:endPar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158574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ECF98D17-C969-4F4F-9948-415E35653E6E}"/>
              </a:ext>
            </a:extLst>
          </p:cNvPr>
          <p:cNvSpPr>
            <a:spLocks noGrp="1"/>
          </p:cNvSpPr>
          <p:nvPr>
            <p:ph type="ctrTitle"/>
          </p:nvPr>
        </p:nvSpPr>
        <p:spPr>
          <a:xfrm>
            <a:off x="559265" y="269281"/>
            <a:ext cx="10419184" cy="779688"/>
          </a:xfrm>
          <a:prstGeom prst="rect">
            <a:avLst/>
          </a:prstGeom>
        </p:spPr>
        <p:txBody>
          <a:bodyPr>
            <a:normAutofit fontScale="90000"/>
          </a:bodyPr>
          <a:lstStyle/>
          <a:p>
            <a:r>
              <a:rPr lang="it-IT" dirty="0" smtClean="0"/>
              <a:t>Il Codice dei contratti pubblici – d.lgs. n. 50/2016</a:t>
            </a:r>
            <a:endParaRPr lang="it-IT" dirty="0"/>
          </a:p>
        </p:txBody>
      </p:sp>
      <p:sp>
        <p:nvSpPr>
          <p:cNvPr id="5" name="CasellaDiTesto 4">
            <a:extLst>
              <a:ext uri="{FF2B5EF4-FFF2-40B4-BE49-F238E27FC236}">
                <a16:creationId xmlns:a16="http://schemas.microsoft.com/office/drawing/2014/main" xmlns="" id="{ED85E564-E2E2-46F5-AA3C-A4BA73747F26}"/>
              </a:ext>
            </a:extLst>
          </p:cNvPr>
          <p:cNvSpPr txBox="1"/>
          <p:nvPr/>
        </p:nvSpPr>
        <p:spPr>
          <a:xfrm>
            <a:off x="244929" y="6140452"/>
            <a:ext cx="2134961" cy="430887"/>
          </a:xfrm>
          <a:prstGeom prst="rect">
            <a:avLst/>
          </a:prstGeom>
          <a:noFill/>
        </p:spPr>
        <p:txBody>
          <a:bodyPr wrap="square" rtlCol="0">
            <a:spAutoFit/>
          </a:bodyPr>
          <a:lstStyle/>
          <a:p>
            <a:r>
              <a:rPr lang="it-IT" sz="1100" dirty="0" smtClean="0">
                <a:solidFill>
                  <a:schemeClr val="bg1"/>
                </a:solidFill>
                <a:latin typeface="Playfair Display Medium" pitchFamily="2" charset="0"/>
              </a:rPr>
              <a:t>Relatore</a:t>
            </a:r>
          </a:p>
          <a:p>
            <a:r>
              <a:rPr lang="it-IT" sz="1100" dirty="0" smtClean="0">
                <a:solidFill>
                  <a:schemeClr val="bg1"/>
                </a:solidFill>
                <a:latin typeface="Playfair Display Medium" pitchFamily="2" charset="0"/>
              </a:rPr>
              <a:t>Giovanni Maria Caruso	</a:t>
            </a:r>
            <a:endParaRPr lang="it-IT" sz="1100" dirty="0">
              <a:solidFill>
                <a:schemeClr val="bg1"/>
              </a:solidFill>
              <a:latin typeface="Playfair Display Medium" pitchFamily="2" charset="0"/>
            </a:endParaRPr>
          </a:p>
        </p:txBody>
      </p:sp>
      <p:sp>
        <p:nvSpPr>
          <p:cNvPr id="7" name="Segnaposto testo 2">
            <a:extLst>
              <a:ext uri="{FF2B5EF4-FFF2-40B4-BE49-F238E27FC236}">
                <a16:creationId xmlns:a16="http://schemas.microsoft.com/office/drawing/2014/main" xmlns="" id="{764369D0-1476-754A-B8B4-422A11CC0CAF}"/>
              </a:ext>
            </a:extLst>
          </p:cNvPr>
          <p:cNvSpPr txBox="1">
            <a:spLocks/>
          </p:cNvSpPr>
          <p:nvPr/>
        </p:nvSpPr>
        <p:spPr>
          <a:xfrm>
            <a:off x="8228" y="1196678"/>
            <a:ext cx="11512259" cy="4980306"/>
          </a:xfrm>
          <a:prstGeom prst="rect">
            <a:avLst/>
          </a:prstGeom>
        </p:spPr>
        <p:txBody>
          <a:bodyPr>
            <a:normAutofit/>
          </a:bodyPr>
          <a:lstStyle>
            <a:lvl1pPr marL="352425" indent="-352425" algn="just" defTabSz="864017" rtl="0" eaLnBrk="1" latinLnBrk="0" hangingPunct="1">
              <a:lnSpc>
                <a:spcPts val="2600"/>
              </a:lnSpc>
              <a:spcBef>
                <a:spcPts val="1200"/>
              </a:spcBef>
              <a:buClr>
                <a:srgbClr val="299A75"/>
              </a:buClr>
              <a:buFont typeface="Calibri" panose="020F0502020204030204" pitchFamily="34" charset="0"/>
              <a:buChar char="•"/>
              <a:defRPr sz="2000" b="0" i="0" u="none" kern="1200">
                <a:solidFill>
                  <a:schemeClr val="tx1">
                    <a:lumMod val="50000"/>
                  </a:schemeClr>
                </a:solidFill>
                <a:latin typeface="Calibri" panose="020F0502020204030204" pitchFamily="34" charset="0"/>
                <a:ea typeface="+mn-ea"/>
                <a:cs typeface="Calibri" panose="020F0502020204030204" pitchFamily="34" charset="0"/>
              </a:defRPr>
            </a:lvl1pPr>
            <a:lvl2pPr marL="809625" indent="-377825" algn="just" defTabSz="864017" rtl="0" eaLnBrk="1" latinLnBrk="0" hangingPunct="1">
              <a:lnSpc>
                <a:spcPts val="2600"/>
              </a:lnSpc>
              <a:spcBef>
                <a:spcPts val="600"/>
              </a:spcBef>
              <a:buClr>
                <a:srgbClr val="299A75"/>
              </a:buClr>
              <a:buFont typeface="Tahoma" panose="020B0604030504040204" pitchFamily="34" charset="0"/>
              <a:buChar char="–"/>
              <a:defRPr sz="1800" b="0" i="0" u="none" kern="1200">
                <a:solidFill>
                  <a:schemeClr val="tx1">
                    <a:lumMod val="50000"/>
                  </a:schemeClr>
                </a:solidFill>
                <a:latin typeface="Calibri" panose="020F0502020204030204" pitchFamily="34" charset="0"/>
                <a:ea typeface="+mn-ea"/>
                <a:cs typeface="Calibri" panose="020F0502020204030204" pitchFamily="34" charset="0"/>
              </a:defRPr>
            </a:lvl2pPr>
            <a:lvl3pPr marL="1162050" indent="-298450" algn="just" defTabSz="864017" rtl="0" eaLnBrk="1" latinLnBrk="0" hangingPunct="1">
              <a:lnSpc>
                <a:spcPts val="2600"/>
              </a:lnSpc>
              <a:spcBef>
                <a:spcPts val="300"/>
              </a:spcBef>
              <a:buClr>
                <a:srgbClr val="299A75"/>
              </a:buClr>
              <a:buFont typeface="Wingdings" panose="05000000000000000000" pitchFamily="2" charset="2"/>
              <a:buChar char="§"/>
              <a:defRPr sz="1700" b="0" i="0" u="none" kern="1200">
                <a:solidFill>
                  <a:schemeClr val="tx1">
                    <a:lumMod val="50000"/>
                  </a:schemeClr>
                </a:solidFill>
                <a:latin typeface="Calibri" panose="020F0502020204030204" pitchFamily="34" charset="0"/>
                <a:ea typeface="+mn-ea"/>
                <a:cs typeface="Calibri" panose="020F0502020204030204" pitchFamily="34" charset="0"/>
              </a:defRPr>
            </a:lvl3pPr>
            <a:lvl4pPr marL="1512029" indent="-216004" algn="just" defTabSz="864017" rtl="0" eaLnBrk="1" latinLnBrk="0" hangingPunct="1">
              <a:lnSpc>
                <a:spcPts val="2600"/>
              </a:lnSpc>
              <a:spcBef>
                <a:spcPts val="200"/>
              </a:spcBef>
              <a:buClr>
                <a:srgbClr val="299A75"/>
              </a:buClr>
              <a:buFont typeface="Courier New" panose="02070309020205020404" pitchFamily="49" charset="0"/>
              <a:buChar char="o"/>
              <a:defRPr sz="1600" b="0" i="0" u="none" kern="1200">
                <a:solidFill>
                  <a:schemeClr val="tx1">
                    <a:lumMod val="50000"/>
                  </a:schemeClr>
                </a:solidFill>
                <a:latin typeface="Calibri" panose="020F0502020204030204" pitchFamily="34" charset="0"/>
                <a:ea typeface="+mn-ea"/>
                <a:cs typeface="Calibri" panose="020F0502020204030204" pitchFamily="34" charset="0"/>
              </a:defRPr>
            </a:lvl4pPr>
            <a:lvl5pPr marL="1944037" indent="-216004" algn="just" defTabSz="864017" rtl="0" eaLnBrk="1" latinLnBrk="0" hangingPunct="1">
              <a:lnSpc>
                <a:spcPts val="2600"/>
              </a:lnSpc>
              <a:spcBef>
                <a:spcPts val="200"/>
              </a:spcBef>
              <a:buClr>
                <a:srgbClr val="299A75"/>
              </a:buClr>
              <a:buFont typeface="Wingdings" panose="05000000000000000000" pitchFamily="2" charset="2"/>
              <a:buChar char="q"/>
              <a:defRPr sz="1500" b="0" i="0" u="none" kern="1200">
                <a:solidFill>
                  <a:schemeClr val="tx1">
                    <a:lumMod val="50000"/>
                  </a:schemeClr>
                </a:solidFill>
                <a:latin typeface="Calibri" panose="020F0502020204030204" pitchFamily="34" charset="0"/>
                <a:ea typeface="+mn-ea"/>
                <a:cs typeface="Calibri" panose="020F0502020204030204" pitchFamily="34" charset="0"/>
              </a:defRPr>
            </a:lvl5pPr>
            <a:lvl6pPr marL="2376046"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6pPr>
            <a:lvl7pPr marL="2808054"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7pPr>
            <a:lvl8pPr marL="3240062"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8pPr>
            <a:lvl9pPr marL="3672070" indent="-216004" algn="l" defTabSz="864017" rtl="0" eaLnBrk="1" latinLnBrk="0" hangingPunct="1">
              <a:lnSpc>
                <a:spcPct val="90000"/>
              </a:lnSpc>
              <a:spcBef>
                <a:spcPts val="472"/>
              </a:spcBef>
              <a:buFont typeface="Arial" panose="020B0604020202020204" pitchFamily="34" charset="0"/>
              <a:buChar char="•"/>
              <a:defRPr sz="1701" kern="1200">
                <a:solidFill>
                  <a:schemeClr val="tx1"/>
                </a:solidFill>
                <a:latin typeface="+mn-lt"/>
                <a:ea typeface="+mn-ea"/>
                <a:cs typeface="+mn-cs"/>
              </a:defRPr>
            </a:lvl9pPr>
          </a:lstStyle>
          <a:p>
            <a:pPr marL="809625" marR="0" lvl="1" indent="-377825" algn="just" defTabSz="864017" rtl="0" eaLnBrk="1" fontAlgn="auto" latinLnBrk="0" hangingPunct="1">
              <a:lnSpc>
                <a:spcPts val="2600"/>
              </a:lnSpc>
              <a:spcBef>
                <a:spcPts val="600"/>
              </a:spcBef>
              <a:spcAft>
                <a:spcPts val="0"/>
              </a:spcAft>
              <a:buClr>
                <a:srgbClr val="299A75"/>
              </a:buClr>
              <a:buSzTx/>
              <a:buFont typeface="Tahoma" panose="020B0604030504040204" pitchFamily="34" charset="0"/>
              <a:buChar char="–"/>
              <a:tabLst/>
              <a:defRPr/>
            </a:pP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Esistono poi </a:t>
            </a:r>
            <a:r>
              <a:rPr kumimoji="0" lang="it-IT" sz="180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principi </a:t>
            </a:r>
            <a:r>
              <a:rPr kumimoji="0" lang="it-IT" sz="1800" i="0" u="sng"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peculiari </a:t>
            </a:r>
            <a:r>
              <a:rPr kumimoji="0" lang="it-IT" sz="1800" b="0" i="0" u="sng"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della fase dell’affidamento </a:t>
            </a:r>
            <a:r>
              <a:rPr kumimoji="0" lang="it-IT" sz="18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dell’appalto:</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Libera concorrenza: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impone la contendibilità massima degli appalti pubblici per assicurare le libertà fondamentali poste dai Trattati; </a:t>
            </a:r>
            <a:r>
              <a:rPr kumimoji="0" lang="it-IT" sz="17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favor</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r>
              <a:rPr kumimoji="0" lang="it-IT" sz="17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partecipationis</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(operatore economico; RTI; avvalimento) </a:t>
            </a:r>
          </a:p>
          <a:p>
            <a:pPr lvl="2"/>
            <a:r>
              <a:rPr kumimoji="0" lang="it-IT" sz="1700" b="1" i="0" u="none" strike="noStrike" kern="1200" cap="none" spc="0" normalizeH="0" baseline="0" noProof="0" dirty="0" smtClean="0">
                <a:ln>
                  <a:noFill/>
                </a:ln>
                <a:solidFill>
                  <a:srgbClr val="3F3F3F">
                    <a:lumMod val="50000"/>
                  </a:srgbClr>
                </a:solidFill>
                <a:effectLst/>
                <a:uLnTx/>
                <a:uFillTx/>
              </a:rPr>
              <a:t>Parità </a:t>
            </a:r>
            <a:r>
              <a:rPr lang="it-IT" b="1" dirty="0">
                <a:solidFill>
                  <a:srgbClr val="3F3F3F">
                    <a:lumMod val="50000"/>
                  </a:srgbClr>
                </a:solidFill>
              </a:rPr>
              <a:t>di trattamento </a:t>
            </a:r>
            <a:r>
              <a:rPr lang="it-IT" b="1" dirty="0" smtClean="0">
                <a:solidFill>
                  <a:srgbClr val="3F3F3F">
                    <a:lumMod val="50000"/>
                  </a:srgbClr>
                </a:solidFill>
              </a:rPr>
              <a:t>e </a:t>
            </a:r>
            <a:r>
              <a:rPr lang="it-IT" b="1" dirty="0">
                <a:solidFill>
                  <a:srgbClr val="3F3F3F">
                    <a:lumMod val="50000"/>
                  </a:srgbClr>
                </a:solidFill>
              </a:rPr>
              <a:t>non discriminazione: </a:t>
            </a:r>
            <a:r>
              <a:rPr lang="it-IT" dirty="0" smtClean="0">
                <a:solidFill>
                  <a:srgbClr val="3F3F3F">
                    <a:lumMod val="50000"/>
                  </a:srgbClr>
                </a:solidFill>
              </a:rPr>
              <a:t>espressivi principio di imparzialità (art. 97 </a:t>
            </a:r>
            <a:r>
              <a:rPr lang="it-IT" dirty="0" err="1" smtClean="0">
                <a:solidFill>
                  <a:srgbClr val="3F3F3F">
                    <a:lumMod val="50000"/>
                  </a:srgbClr>
                </a:solidFill>
              </a:rPr>
              <a:t>Cost</a:t>
            </a:r>
            <a:r>
              <a:rPr lang="it-IT" dirty="0" smtClean="0">
                <a:solidFill>
                  <a:srgbClr val="3F3F3F">
                    <a:lumMod val="50000"/>
                  </a:srgbClr>
                </a:solidFill>
              </a:rPr>
              <a:t>.) in procedimentalizzazione attività;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par </a:t>
            </a:r>
            <a:r>
              <a:rPr lang="it-IT" dirty="0">
                <a:solidFill>
                  <a:srgbClr val="3F3F3F">
                    <a:lumMod val="50000"/>
                  </a:srgbClr>
                </a:solidFill>
              </a:rPr>
              <a:t>condicio (principio di uguaglianza</a:t>
            </a:r>
            <a:r>
              <a:rPr lang="it-IT" dirty="0" smtClean="0">
                <a:solidFill>
                  <a:srgbClr val="3F3F3F">
                    <a:lumMod val="50000"/>
                  </a:srgbClr>
                </a:solidFill>
              </a:rPr>
              <a:t>); </a:t>
            </a:r>
            <a:r>
              <a:rPr lang="it-IT" dirty="0">
                <a:solidFill>
                  <a:srgbClr val="3F3F3F">
                    <a:lumMod val="50000"/>
                  </a:srgbClr>
                </a:solidFill>
              </a:rPr>
              <a:t>valutare i concorrenti in maniera </a:t>
            </a:r>
            <a:r>
              <a:rPr lang="it-IT" dirty="0" smtClean="0">
                <a:solidFill>
                  <a:srgbClr val="3F3F3F">
                    <a:lumMod val="50000"/>
                  </a:srgbClr>
                </a:solidFill>
              </a:rPr>
              <a:t>razionale</a:t>
            </a:r>
            <a:r>
              <a:rPr lang="it-IT" dirty="0">
                <a:solidFill>
                  <a:srgbClr val="3F3F3F">
                    <a:lumMod val="50000"/>
                  </a:srgbClr>
                </a:solidFill>
              </a:rPr>
              <a:t> </a:t>
            </a:r>
            <a:r>
              <a:rPr lang="it-IT" dirty="0" smtClean="0">
                <a:solidFill>
                  <a:srgbClr val="3F3F3F">
                    <a:lumMod val="50000"/>
                  </a:srgbClr>
                </a:solidFill>
              </a:rPr>
              <a:t>e</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evitare restrizioni ingiustificate all’accesso delle procedure di gara</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Trasparenza: </a:t>
            </a:r>
            <a:r>
              <a:rPr kumimoji="0" lang="it-IT" sz="1700" i="0" u="none" strike="noStrike" kern="1200" cap="none" spc="0" normalizeH="0" baseline="0" noProof="0" dirty="0" smtClean="0">
                <a:ln>
                  <a:noFill/>
                </a:ln>
                <a:solidFill>
                  <a:srgbClr val="3F3F3F">
                    <a:lumMod val="50000"/>
                  </a:srgbClr>
                </a:solidFill>
                <a:effectLst/>
                <a:uLnTx/>
                <a:uFillTx/>
              </a:rPr>
              <a:t>criterio generale dell’attività amministrativa</a:t>
            </a:r>
            <a:r>
              <a:rPr lang="it-IT" dirty="0" smtClean="0">
                <a:solidFill>
                  <a:srgbClr val="3F3F3F">
                    <a:lumMod val="50000"/>
                  </a:srgbClr>
                </a:solidFill>
              </a:rPr>
              <a:t>; garanzie partecipative e accessibili degli atti per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il controllo sulla imparzialità degli affidamenti (condizioni di gara chiare e precise; schema preciso nell’esame delle offerte)</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Pubblicità: </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dovere in capo alla p.a. di consentire la più ampia conoscibilità degli atti di gara</a:t>
            </a:r>
            <a:r>
              <a:rPr kumimoji="0" lang="it-IT" sz="17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(preventiva, concomitante e successiva)</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t>
            </a:r>
          </a:p>
          <a:p>
            <a:pPr marL="1162050" marR="0" lvl="2" indent="-298450" algn="just" defTabSz="864017" rtl="0" eaLnBrk="1" fontAlgn="auto" latinLnBrk="0" hangingPunct="1">
              <a:lnSpc>
                <a:spcPts val="2600"/>
              </a:lnSpc>
              <a:spcBef>
                <a:spcPts val="300"/>
              </a:spcBef>
              <a:spcAft>
                <a:spcPts val="0"/>
              </a:spcAft>
              <a:buClr>
                <a:srgbClr val="299A75"/>
              </a:buClr>
              <a:buSzTx/>
              <a:buFont typeface="Wingdings" panose="05000000000000000000" pitchFamily="2" charset="2"/>
              <a:buChar char="§"/>
              <a:tabLst/>
              <a:defRPr/>
            </a:pPr>
            <a:r>
              <a:rPr kumimoji="0" lang="it-IT" sz="1700" b="1"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Proporzionalità:</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che le </a:t>
            </a:r>
            <a:r>
              <a:rPr kumimoji="0" lang="it-IT" sz="1700" b="0" i="0" u="none" strike="noStrike" kern="1200" cap="none" spc="0" normalizeH="0" baseline="0" noProof="0" dirty="0" err="1"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pp.aa</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perseguano i fini istituzionali con modalità idonee (mezzo e fine), necessarie (non esistono mezzi meno invasivi) e adeguate (non gravano</a:t>
            </a:r>
            <a:r>
              <a:rPr kumimoji="0" lang="it-IT" sz="1700" b="0" i="0" u="none" strike="noStrike" kern="1200" cap="none" spc="0" normalizeH="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in modo eccessivo)</a:t>
            </a:r>
            <a:r>
              <a:rPr kumimoji="0" lang="it-IT" sz="1700" b="0" i="0" u="none" strike="noStrike" kern="1200" cap="none" spc="0" normalizeH="0" baseline="0" noProof="0" dirty="0" smtClean="0">
                <a:ln>
                  <a:noFill/>
                </a:ln>
                <a:solidFill>
                  <a:srgbClr val="3F3F3F">
                    <a:lumMod val="50000"/>
                  </a:srgbClr>
                </a:solidFill>
                <a:effectLst/>
                <a:uLnTx/>
                <a:uFillTx/>
                <a:latin typeface="Calibri" panose="020F0502020204030204" pitchFamily="34" charset="0"/>
                <a:ea typeface="+mn-ea"/>
                <a:cs typeface="Calibri" panose="020F0502020204030204" pitchFamily="34" charset="0"/>
              </a:rPr>
              <a:t> all’obiettivo da raggiungere (es. che i requisiti di partecipazione rispetto all’oggetto e al valore dell’appalto)</a:t>
            </a:r>
          </a:p>
          <a:p>
            <a:pPr marL="352425" marR="0" lvl="0" indent="-352425" algn="just" defTabSz="864017" rtl="0" eaLnBrk="1" fontAlgn="auto" latinLnBrk="0" hangingPunct="1">
              <a:lnSpc>
                <a:spcPts val="2600"/>
              </a:lnSpc>
              <a:spcBef>
                <a:spcPts val="1200"/>
              </a:spcBef>
              <a:spcAft>
                <a:spcPts val="0"/>
              </a:spcAft>
              <a:buClr>
                <a:srgbClr val="299A75"/>
              </a:buClr>
              <a:buSzTx/>
              <a:buFont typeface="Calibri" panose="020F0502020204030204" pitchFamily="34" charset="0"/>
              <a:buChar char="•"/>
              <a:tabLst/>
              <a:defRPr/>
            </a:pPr>
            <a:endParaRPr kumimoji="0" lang="it-IT" sz="2000" b="0" i="0" u="none" strike="noStrike" kern="1200" cap="none" spc="0" normalizeH="0" baseline="0" noProof="0" dirty="0">
              <a:ln>
                <a:noFill/>
              </a:ln>
              <a:solidFill>
                <a:srgbClr val="3F3F3F">
                  <a:lumMod val="50000"/>
                </a:srgbClr>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635666645"/>
      </p:ext>
    </p:extLst>
  </p:cSld>
  <p:clrMapOvr>
    <a:masterClrMapping/>
  </p:clrMapOvr>
</p:sld>
</file>

<file path=ppt/theme/theme1.xml><?xml version="1.0" encoding="utf-8"?>
<a:theme xmlns:a="http://schemas.openxmlformats.org/drawingml/2006/main" name="Tema di Office">
  <a:themeElements>
    <a:clrScheme name="Personalizzato 10">
      <a:dk1>
        <a:srgbClr val="FFFFFF"/>
      </a:dk1>
      <a:lt1>
        <a:srgbClr val="FFFFFF"/>
      </a:lt1>
      <a:dk2>
        <a:srgbClr val="44546A"/>
      </a:dk2>
      <a:lt2>
        <a:srgbClr val="E7E6E6"/>
      </a:lt2>
      <a:accent1>
        <a:srgbClr val="FFFFFF"/>
      </a:accent1>
      <a:accent2>
        <a:srgbClr val="FFFFFF"/>
      </a:accent2>
      <a:accent3>
        <a:srgbClr val="FFFFFF"/>
      </a:accent3>
      <a:accent4>
        <a:srgbClr val="FFFFFF"/>
      </a:accent4>
      <a:accent5>
        <a:srgbClr val="FFFFFF"/>
      </a:accent5>
      <a:accent6>
        <a:srgbClr val="FFFFFF"/>
      </a:accent6>
      <a:hlink>
        <a:srgbClr val="0563C1"/>
      </a:hlink>
      <a:folHlink>
        <a:srgbClr val="954F72"/>
      </a:folHlink>
    </a:clrScheme>
    <a:fontScheme name="Personalizzato 2">
      <a:majorFont>
        <a:latin typeface="Playfair Display SemiBold"/>
        <a:ea typeface=""/>
        <a:cs typeface=""/>
      </a:majorFont>
      <a:minorFont>
        <a:latin typeface="Playfair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Schema copertin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21528</TotalTime>
  <Words>9132</Words>
  <Application>Microsoft Macintosh PowerPoint</Application>
  <PresentationFormat>Personalizzato</PresentationFormat>
  <Paragraphs>758</Paragraphs>
  <Slides>65</Slides>
  <Notes>0</Notes>
  <HiddenSlides>0</HiddenSlides>
  <MMClips>0</MMClips>
  <ScaleCrop>false</ScaleCrop>
  <HeadingPairs>
    <vt:vector size="4" baseType="variant">
      <vt:variant>
        <vt:lpstr>Tema</vt:lpstr>
      </vt:variant>
      <vt:variant>
        <vt:i4>2</vt:i4>
      </vt:variant>
      <vt:variant>
        <vt:lpstr>Titoli diapositive</vt:lpstr>
      </vt:variant>
      <vt:variant>
        <vt:i4>65</vt:i4>
      </vt:variant>
    </vt:vector>
  </HeadingPairs>
  <TitlesOfParts>
    <vt:vector size="67" baseType="lpstr">
      <vt:lpstr>Tema di Office</vt:lpstr>
      <vt:lpstr>Schema copertina</vt:lpstr>
      <vt:lpstr>Presentazione di PowerPoint</vt:lpstr>
      <vt:lpstr>L’evoluzione della disciplina sui contratti della p.a.</vt:lpstr>
      <vt:lpstr>L’evoluzione della disciplina sui contratti della p.a.</vt:lpstr>
      <vt:lpstr>L’evoluzione della disciplina sui contratti della p.a.</vt:lpstr>
      <vt:lpstr>Le fonti della disciplina </vt:lpstr>
      <vt:lpstr>Il riparto di competenze legislative e regolamentari</vt:lpstr>
      <vt:lpstr>Il riparto di competenze legislative e regolamentari</vt:lpstr>
      <vt:lpstr>Il Codice dei contratti pubblici – d.lgs. n. 50/2016</vt:lpstr>
      <vt:lpstr>Il Codice dei contratti pubblici – d.lgs. n. 50/2016</vt:lpstr>
      <vt:lpstr>L’ANAC </vt:lpstr>
      <vt:lpstr>L’ANAC </vt:lpstr>
      <vt:lpstr>L’ANAC </vt:lpstr>
      <vt:lpstr>Ambito soggettivo di applicazione del Codice dei contratti</vt:lpstr>
      <vt:lpstr>Ambito soggettivo di applicazione del Codice dei contratti. Organismo di diritto pubblico </vt:lpstr>
      <vt:lpstr>Ambito soggettivo di applicazione del Codice dei contratti. Impresa pubblica</vt:lpstr>
      <vt:lpstr>Gli affidamenti in house</vt:lpstr>
      <vt:lpstr>Gli affidamenti in house</vt:lpstr>
      <vt:lpstr>Gli affidamenti in house</vt:lpstr>
      <vt:lpstr>Gli affidamenti in house</vt:lpstr>
      <vt:lpstr>Gli affidamenti in house</vt:lpstr>
      <vt:lpstr>I contratti fra amministrazioni pubbliche Art. 5, comma 5  </vt:lpstr>
      <vt:lpstr>I contratti fra amministrazioni pubbliche Art. 5, comma 5  </vt:lpstr>
      <vt:lpstr>Ambito oggettivo di applicazione del  Codice dei contratti pubblici</vt:lpstr>
      <vt:lpstr>Ambito oggettivo di applicazione del  Codice dei contratti pubblici</vt:lpstr>
      <vt:lpstr>Ambito oggettivo di applicazione del  Codice dei contratti pubblici</vt:lpstr>
      <vt:lpstr>Ambito oggettivo di applicazione del  Codice dei contratti pubblici</vt:lpstr>
      <vt:lpstr>Ambito oggettivo di applicazione del  Codice dei contratti pubblici</vt:lpstr>
      <vt:lpstr>Distinzione nell’ambito della nozione di contratti pubblici</vt:lpstr>
      <vt:lpstr>L’oggetto della prestazione</vt:lpstr>
      <vt:lpstr>L’oggetto della prestazione</vt:lpstr>
      <vt:lpstr>L’oggetto della prestazione</vt:lpstr>
      <vt:lpstr>L’oggetto della prestazione</vt:lpstr>
      <vt:lpstr>L’oggetto della prestazione</vt:lpstr>
      <vt:lpstr>Appalti e concessioni </vt:lpstr>
      <vt:lpstr>Appalto </vt:lpstr>
      <vt:lpstr>Le soglie</vt:lpstr>
      <vt:lpstr>Le soglie – art. 35 </vt:lpstr>
      <vt:lpstr>La suddivisione in lotti </vt:lpstr>
      <vt:lpstr>La suddivisione in lotti </vt:lpstr>
      <vt:lpstr>Divieto di frazionamento</vt:lpstr>
      <vt:lpstr>Le fasi della procedura</vt:lpstr>
      <vt:lpstr>Programmazione</vt:lpstr>
      <vt:lpstr>Consultazioni preliminari di mercato</vt:lpstr>
      <vt:lpstr>Consultazioni preliminari di mercato</vt:lpstr>
      <vt:lpstr>Consultazioni preliminari di mercato</vt:lpstr>
      <vt:lpstr>Consultazioni preliminari di mercato</vt:lpstr>
      <vt:lpstr>La determina a contrarre</vt:lpstr>
      <vt:lpstr>La lex specialis </vt:lpstr>
      <vt:lpstr>La lex specialis </vt:lpstr>
      <vt:lpstr>La lex specialis </vt:lpstr>
      <vt:lpstr>Procedure aperte e ristrette</vt:lpstr>
      <vt:lpstr>Procedura negoziata</vt:lpstr>
      <vt:lpstr>Procedura negoziata</vt:lpstr>
      <vt:lpstr>Procedura negoziata</vt:lpstr>
      <vt:lpstr>Dialogo competitivo</vt:lpstr>
      <vt:lpstr>Adempimenti connessi alla scelta della procedura </vt:lpstr>
      <vt:lpstr>Obblighi di pubblicità</vt:lpstr>
      <vt:lpstr>Obblighi di pubblicità</vt:lpstr>
      <vt:lpstr>Check list obblighi di pubblicità</vt:lpstr>
      <vt:lpstr>Criteri di aggiudicazione</vt:lpstr>
      <vt:lpstr>Criteri di aggiudicazione</vt:lpstr>
      <vt:lpstr>Criteri di aggiudicazione</vt:lpstr>
      <vt:lpstr>Aggiudicazione</vt:lpstr>
      <vt:lpstr>Aggiudicazione </vt:lpstr>
      <vt:lpstr>Stand still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Di Meo</dc:creator>
  <cp:lastModifiedBy>giovannimariacaruso</cp:lastModifiedBy>
  <cp:revision>76</cp:revision>
  <dcterms:created xsi:type="dcterms:W3CDTF">2022-03-25T08:59:58Z</dcterms:created>
  <dcterms:modified xsi:type="dcterms:W3CDTF">2022-06-01T07:11:46Z</dcterms:modified>
</cp:coreProperties>
</file>