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71"/>
  </p:notesMasterIdLst>
  <p:sldIdLst>
    <p:sldId id="256" r:id="rId3"/>
    <p:sldId id="259" r:id="rId4"/>
    <p:sldId id="616" r:id="rId5"/>
    <p:sldId id="617" r:id="rId6"/>
    <p:sldId id="618" r:id="rId7"/>
    <p:sldId id="619" r:id="rId8"/>
    <p:sldId id="621" r:id="rId9"/>
    <p:sldId id="622" r:id="rId10"/>
    <p:sldId id="623" r:id="rId11"/>
    <p:sldId id="261" r:id="rId12"/>
    <p:sldId id="537" r:id="rId13"/>
    <p:sldId id="515" r:id="rId14"/>
    <p:sldId id="514" r:id="rId15"/>
    <p:sldId id="516" r:id="rId16"/>
    <p:sldId id="526" r:id="rId17"/>
    <p:sldId id="527" r:id="rId18"/>
    <p:sldId id="528" r:id="rId19"/>
    <p:sldId id="529" r:id="rId20"/>
    <p:sldId id="530" r:id="rId21"/>
    <p:sldId id="531" r:id="rId22"/>
    <p:sldId id="532" r:id="rId23"/>
    <p:sldId id="534" r:id="rId24"/>
    <p:sldId id="533" r:id="rId25"/>
    <p:sldId id="538" r:id="rId26"/>
    <p:sldId id="539" r:id="rId27"/>
    <p:sldId id="540" r:id="rId28"/>
    <p:sldId id="542" r:id="rId29"/>
    <p:sldId id="544" r:id="rId30"/>
    <p:sldId id="554" r:id="rId31"/>
    <p:sldId id="555" r:id="rId32"/>
    <p:sldId id="556" r:id="rId33"/>
    <p:sldId id="557" r:id="rId34"/>
    <p:sldId id="559" r:id="rId35"/>
    <p:sldId id="562" r:id="rId36"/>
    <p:sldId id="563" r:id="rId37"/>
    <p:sldId id="564" r:id="rId38"/>
    <p:sldId id="565" r:id="rId39"/>
    <p:sldId id="566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74" r:id="rId48"/>
    <p:sldId id="575" r:id="rId49"/>
    <p:sldId id="576" r:id="rId50"/>
    <p:sldId id="577" r:id="rId51"/>
    <p:sldId id="578" r:id="rId52"/>
    <p:sldId id="579" r:id="rId53"/>
    <p:sldId id="580" r:id="rId54"/>
    <p:sldId id="581" r:id="rId55"/>
    <p:sldId id="582" r:id="rId56"/>
    <p:sldId id="583" r:id="rId57"/>
    <p:sldId id="588" r:id="rId58"/>
    <p:sldId id="589" r:id="rId59"/>
    <p:sldId id="590" r:id="rId60"/>
    <p:sldId id="591" r:id="rId61"/>
    <p:sldId id="593" r:id="rId62"/>
    <p:sldId id="594" r:id="rId63"/>
    <p:sldId id="603" r:id="rId64"/>
    <p:sldId id="608" r:id="rId65"/>
    <p:sldId id="609" r:id="rId66"/>
    <p:sldId id="615" r:id="rId67"/>
    <p:sldId id="535" r:id="rId68"/>
    <p:sldId id="536" r:id="rId69"/>
    <p:sldId id="258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2"/>
    <a:srgbClr val="372F29"/>
    <a:srgbClr val="41933E"/>
    <a:srgbClr val="4170B0"/>
    <a:srgbClr val="BD2A46"/>
    <a:srgbClr val="12427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1268" y="44"/>
      </p:cViewPr>
      <p:guideLst/>
    </p:cSldViewPr>
  </p:slideViewPr>
  <p:outlineViewPr>
    <p:cViewPr>
      <p:scale>
        <a:sx n="33" d="100"/>
        <a:sy n="33" d="100"/>
      </p:scale>
      <p:origin x="0" y="-66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B90A5-28A5-497C-95E3-85AFF01FBF7D}" type="doc">
      <dgm:prSet loTypeId="urn:microsoft.com/office/officeart/2005/8/layout/cycle5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285997F8-61CB-4820-B7E5-D08C0B6F20D4}">
      <dgm:prSet phldrT="[Testo]"/>
      <dgm:spPr/>
      <dgm:t>
        <a:bodyPr/>
        <a:lstStyle/>
        <a:p>
          <a:r>
            <a:rPr lang="it-IT" dirty="0"/>
            <a:t>Incontri</a:t>
          </a:r>
        </a:p>
      </dgm:t>
    </dgm:pt>
    <dgm:pt modelId="{63E4C93A-D0F2-4D97-98EB-7D7A5596C44B}" type="parTrans" cxnId="{F96CC41F-704A-4E80-813F-535CE2B481AB}">
      <dgm:prSet/>
      <dgm:spPr/>
      <dgm:t>
        <a:bodyPr/>
        <a:lstStyle/>
        <a:p>
          <a:endParaRPr lang="it-IT"/>
        </a:p>
      </dgm:t>
    </dgm:pt>
    <dgm:pt modelId="{8C8C247B-C344-4E71-9F1E-B55C9AC556E7}" type="sibTrans" cxnId="{F96CC41F-704A-4E80-813F-535CE2B481AB}">
      <dgm:prSet/>
      <dgm:spPr/>
      <dgm:t>
        <a:bodyPr/>
        <a:lstStyle/>
        <a:p>
          <a:endParaRPr lang="it-IT"/>
        </a:p>
      </dgm:t>
    </dgm:pt>
    <dgm:pt modelId="{E2C1EB8D-0F89-4509-85E6-D6ACC85458D1}">
      <dgm:prSet phldrT="[Testo]"/>
      <dgm:spPr/>
      <dgm:t>
        <a:bodyPr/>
        <a:lstStyle/>
        <a:p>
          <a:r>
            <a:rPr lang="it-IT" dirty="0"/>
            <a:t>Tavoli di lavoro</a:t>
          </a:r>
        </a:p>
      </dgm:t>
    </dgm:pt>
    <dgm:pt modelId="{F78F943B-CA98-48D1-B0E4-F1A884BA5E3F}" type="parTrans" cxnId="{072DD87D-2D0F-4C6C-8143-CC4EDDE34E9A}">
      <dgm:prSet/>
      <dgm:spPr/>
      <dgm:t>
        <a:bodyPr/>
        <a:lstStyle/>
        <a:p>
          <a:endParaRPr lang="it-IT"/>
        </a:p>
      </dgm:t>
    </dgm:pt>
    <dgm:pt modelId="{3CBCEBE4-9D2B-4502-A996-0CEA6959A0AA}" type="sibTrans" cxnId="{072DD87D-2D0F-4C6C-8143-CC4EDDE34E9A}">
      <dgm:prSet/>
      <dgm:spPr/>
      <dgm:t>
        <a:bodyPr/>
        <a:lstStyle/>
        <a:p>
          <a:endParaRPr lang="it-IT"/>
        </a:p>
      </dgm:t>
    </dgm:pt>
    <dgm:pt modelId="{32FAD04F-ACD5-4989-A994-07943D316AF7}">
      <dgm:prSet phldrT="[Testo]"/>
      <dgm:spPr/>
      <dgm:t>
        <a:bodyPr/>
        <a:lstStyle/>
        <a:p>
          <a:r>
            <a:rPr lang="it-IT" dirty="0"/>
            <a:t>Condivisione</a:t>
          </a:r>
        </a:p>
      </dgm:t>
    </dgm:pt>
    <dgm:pt modelId="{998FAE1D-6EF2-4BF3-9C12-13559D1F6DAE}" type="parTrans" cxnId="{459C68F4-3F1E-4B80-93AE-AC1E23A43472}">
      <dgm:prSet/>
      <dgm:spPr/>
      <dgm:t>
        <a:bodyPr/>
        <a:lstStyle/>
        <a:p>
          <a:endParaRPr lang="it-IT"/>
        </a:p>
      </dgm:t>
    </dgm:pt>
    <dgm:pt modelId="{10CA1C0E-1DD0-4020-8FA2-12FEDFE35C1E}" type="sibTrans" cxnId="{459C68F4-3F1E-4B80-93AE-AC1E23A43472}">
      <dgm:prSet/>
      <dgm:spPr/>
      <dgm:t>
        <a:bodyPr/>
        <a:lstStyle/>
        <a:p>
          <a:endParaRPr lang="it-IT"/>
        </a:p>
      </dgm:t>
    </dgm:pt>
    <dgm:pt modelId="{16860D01-5A54-4565-86C6-CA343B6125D5}">
      <dgm:prSet phldrT="[Testo]"/>
      <dgm:spPr/>
      <dgm:t>
        <a:bodyPr/>
        <a:lstStyle/>
        <a:p>
          <a:r>
            <a:rPr lang="it-IT" dirty="0"/>
            <a:t>Supporto specialistico</a:t>
          </a:r>
        </a:p>
      </dgm:t>
    </dgm:pt>
    <dgm:pt modelId="{C9E3A0B7-3F2B-47D8-8959-18A73D872EC6}" type="parTrans" cxnId="{808B9C2B-1D4D-4B03-8DF5-AE4C974F3A2E}">
      <dgm:prSet/>
      <dgm:spPr/>
      <dgm:t>
        <a:bodyPr/>
        <a:lstStyle/>
        <a:p>
          <a:endParaRPr lang="it-IT"/>
        </a:p>
      </dgm:t>
    </dgm:pt>
    <dgm:pt modelId="{6F18670E-9AEA-4160-8B96-C2955C4A116B}" type="sibTrans" cxnId="{808B9C2B-1D4D-4B03-8DF5-AE4C974F3A2E}">
      <dgm:prSet/>
      <dgm:spPr/>
      <dgm:t>
        <a:bodyPr/>
        <a:lstStyle/>
        <a:p>
          <a:endParaRPr lang="it-IT"/>
        </a:p>
      </dgm:t>
    </dgm:pt>
    <dgm:pt modelId="{AA6D5D3B-31FD-4DF6-A5FF-90B20EF717F8}">
      <dgm:prSet phldrT="[Testo]"/>
      <dgm:spPr/>
      <dgm:t>
        <a:bodyPr/>
        <a:lstStyle/>
        <a:p>
          <a:r>
            <a:rPr lang="it-IT" dirty="0"/>
            <a:t>Formazione</a:t>
          </a:r>
        </a:p>
      </dgm:t>
    </dgm:pt>
    <dgm:pt modelId="{41C79B95-007A-4D2F-9A0F-B096E8475C21}" type="parTrans" cxnId="{975EB6EB-3588-4722-8F8C-D0681F0FB903}">
      <dgm:prSet/>
      <dgm:spPr/>
      <dgm:t>
        <a:bodyPr/>
        <a:lstStyle/>
        <a:p>
          <a:endParaRPr lang="it-IT"/>
        </a:p>
      </dgm:t>
    </dgm:pt>
    <dgm:pt modelId="{13540026-D43E-4137-8AE8-4C93ED94017F}" type="sibTrans" cxnId="{975EB6EB-3588-4722-8F8C-D0681F0FB903}">
      <dgm:prSet/>
      <dgm:spPr/>
      <dgm:t>
        <a:bodyPr/>
        <a:lstStyle/>
        <a:p>
          <a:endParaRPr lang="it-IT"/>
        </a:p>
      </dgm:t>
    </dgm:pt>
    <dgm:pt modelId="{14E0B5F1-AEA8-41C9-836B-6DA1D9F70E2F}" type="pres">
      <dgm:prSet presAssocID="{BBCB90A5-28A5-497C-95E3-85AFF01FBF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CE41635-F321-4C7C-A471-A6B43F287DC0}" type="pres">
      <dgm:prSet presAssocID="{285997F8-61CB-4820-B7E5-D08C0B6F20D4}" presName="node" presStyleLbl="node1" presStyleIdx="0" presStyleCnt="5" custRadScaleRad="115971" custRadScaleInc="-156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56E098-5C17-47B9-819C-F85803B86798}" type="pres">
      <dgm:prSet presAssocID="{285997F8-61CB-4820-B7E5-D08C0B6F20D4}" presName="spNode" presStyleCnt="0"/>
      <dgm:spPr/>
    </dgm:pt>
    <dgm:pt modelId="{6227E7EA-59C1-4ACE-9279-168A4D57585E}" type="pres">
      <dgm:prSet presAssocID="{8C8C247B-C344-4E71-9F1E-B55C9AC556E7}" presName="sibTrans" presStyleLbl="sibTrans1D1" presStyleIdx="0" presStyleCnt="5"/>
      <dgm:spPr/>
      <dgm:t>
        <a:bodyPr/>
        <a:lstStyle/>
        <a:p>
          <a:endParaRPr lang="it-IT"/>
        </a:p>
      </dgm:t>
    </dgm:pt>
    <dgm:pt modelId="{9EFDFEA6-D69E-44DD-A30E-BC48E8FC48E6}" type="pres">
      <dgm:prSet presAssocID="{E2C1EB8D-0F89-4509-85E6-D6ACC85458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AA821C6-DD26-4D38-88BD-87BFBA99BA77}" type="pres">
      <dgm:prSet presAssocID="{E2C1EB8D-0F89-4509-85E6-D6ACC85458D1}" presName="spNode" presStyleCnt="0"/>
      <dgm:spPr/>
    </dgm:pt>
    <dgm:pt modelId="{D0E1D381-CFBD-45AC-B942-E69206795465}" type="pres">
      <dgm:prSet presAssocID="{3CBCEBE4-9D2B-4502-A996-0CEA6959A0AA}" presName="sibTrans" presStyleLbl="sibTrans1D1" presStyleIdx="1" presStyleCnt="5"/>
      <dgm:spPr/>
      <dgm:t>
        <a:bodyPr/>
        <a:lstStyle/>
        <a:p>
          <a:endParaRPr lang="it-IT"/>
        </a:p>
      </dgm:t>
    </dgm:pt>
    <dgm:pt modelId="{CAE003F3-6257-4DE9-982F-2FFC79FD01A8}" type="pres">
      <dgm:prSet presAssocID="{32FAD04F-ACD5-4989-A994-07943D316A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09F8AF1-F78B-45C1-B2C1-876F559BDE1D}" type="pres">
      <dgm:prSet presAssocID="{32FAD04F-ACD5-4989-A994-07943D316AF7}" presName="spNode" presStyleCnt="0"/>
      <dgm:spPr/>
    </dgm:pt>
    <dgm:pt modelId="{60263891-03E5-47AC-9CB6-D9C882B3E646}" type="pres">
      <dgm:prSet presAssocID="{10CA1C0E-1DD0-4020-8FA2-12FEDFE35C1E}" presName="sibTrans" presStyleLbl="sibTrans1D1" presStyleIdx="2" presStyleCnt="5"/>
      <dgm:spPr/>
      <dgm:t>
        <a:bodyPr/>
        <a:lstStyle/>
        <a:p>
          <a:endParaRPr lang="it-IT"/>
        </a:p>
      </dgm:t>
    </dgm:pt>
    <dgm:pt modelId="{17C1BF89-C5CF-4C21-BC61-F06CC39B4C3D}" type="pres">
      <dgm:prSet presAssocID="{16860D01-5A54-4565-86C6-CA343B6125D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673E65-B288-49F0-A191-EE033639741C}" type="pres">
      <dgm:prSet presAssocID="{16860D01-5A54-4565-86C6-CA343B6125D5}" presName="spNode" presStyleCnt="0"/>
      <dgm:spPr/>
    </dgm:pt>
    <dgm:pt modelId="{D12571B9-2421-45D2-B6B3-A6F0B9E46276}" type="pres">
      <dgm:prSet presAssocID="{6F18670E-9AEA-4160-8B96-C2955C4A116B}" presName="sibTrans" presStyleLbl="sibTrans1D1" presStyleIdx="3" presStyleCnt="5"/>
      <dgm:spPr/>
      <dgm:t>
        <a:bodyPr/>
        <a:lstStyle/>
        <a:p>
          <a:endParaRPr lang="it-IT"/>
        </a:p>
      </dgm:t>
    </dgm:pt>
    <dgm:pt modelId="{5D6BD19B-41D5-4891-801B-53CACDE54C07}" type="pres">
      <dgm:prSet presAssocID="{AA6D5D3B-31FD-4DF6-A5FF-90B20EF717F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51EF62-37A8-4B73-ACF6-3E577CAE822A}" type="pres">
      <dgm:prSet presAssocID="{AA6D5D3B-31FD-4DF6-A5FF-90B20EF717F8}" presName="spNode" presStyleCnt="0"/>
      <dgm:spPr/>
    </dgm:pt>
    <dgm:pt modelId="{1E5658D2-AF97-42CD-9BEC-42E6279783BC}" type="pres">
      <dgm:prSet presAssocID="{13540026-D43E-4137-8AE8-4C93ED94017F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2AD53821-021E-4F5B-BE50-46E7B8CC4D2A}" type="presOf" srcId="{16860D01-5A54-4565-86C6-CA343B6125D5}" destId="{17C1BF89-C5CF-4C21-BC61-F06CC39B4C3D}" srcOrd="0" destOrd="0" presId="urn:microsoft.com/office/officeart/2005/8/layout/cycle5"/>
    <dgm:cxn modelId="{F96CC41F-704A-4E80-813F-535CE2B481AB}" srcId="{BBCB90A5-28A5-497C-95E3-85AFF01FBF7D}" destId="{285997F8-61CB-4820-B7E5-D08C0B6F20D4}" srcOrd="0" destOrd="0" parTransId="{63E4C93A-D0F2-4D97-98EB-7D7A5596C44B}" sibTransId="{8C8C247B-C344-4E71-9F1E-B55C9AC556E7}"/>
    <dgm:cxn modelId="{3697000F-7C31-40B9-B4B4-370B5C283075}" type="presOf" srcId="{8C8C247B-C344-4E71-9F1E-B55C9AC556E7}" destId="{6227E7EA-59C1-4ACE-9279-168A4D57585E}" srcOrd="0" destOrd="0" presId="urn:microsoft.com/office/officeart/2005/8/layout/cycle5"/>
    <dgm:cxn modelId="{677518FC-C71E-470E-B2B2-D3722797C3B5}" type="presOf" srcId="{AA6D5D3B-31FD-4DF6-A5FF-90B20EF717F8}" destId="{5D6BD19B-41D5-4891-801B-53CACDE54C07}" srcOrd="0" destOrd="0" presId="urn:microsoft.com/office/officeart/2005/8/layout/cycle5"/>
    <dgm:cxn modelId="{459C68F4-3F1E-4B80-93AE-AC1E23A43472}" srcId="{BBCB90A5-28A5-497C-95E3-85AFF01FBF7D}" destId="{32FAD04F-ACD5-4989-A994-07943D316AF7}" srcOrd="2" destOrd="0" parTransId="{998FAE1D-6EF2-4BF3-9C12-13559D1F6DAE}" sibTransId="{10CA1C0E-1DD0-4020-8FA2-12FEDFE35C1E}"/>
    <dgm:cxn modelId="{25842EB9-BA67-47F3-8465-E9395CCE357B}" type="presOf" srcId="{285997F8-61CB-4820-B7E5-D08C0B6F20D4}" destId="{BCE41635-F321-4C7C-A471-A6B43F287DC0}" srcOrd="0" destOrd="0" presId="urn:microsoft.com/office/officeart/2005/8/layout/cycle5"/>
    <dgm:cxn modelId="{0825788A-0C36-46E3-A42B-5EC06958000B}" type="presOf" srcId="{32FAD04F-ACD5-4989-A994-07943D316AF7}" destId="{CAE003F3-6257-4DE9-982F-2FFC79FD01A8}" srcOrd="0" destOrd="0" presId="urn:microsoft.com/office/officeart/2005/8/layout/cycle5"/>
    <dgm:cxn modelId="{F994EF0C-99D4-400F-8D4C-04711CCF5E4B}" type="presOf" srcId="{13540026-D43E-4137-8AE8-4C93ED94017F}" destId="{1E5658D2-AF97-42CD-9BEC-42E6279783BC}" srcOrd="0" destOrd="0" presId="urn:microsoft.com/office/officeart/2005/8/layout/cycle5"/>
    <dgm:cxn modelId="{932C0382-41EC-461D-B820-CF194D915410}" type="presOf" srcId="{10CA1C0E-1DD0-4020-8FA2-12FEDFE35C1E}" destId="{60263891-03E5-47AC-9CB6-D9C882B3E646}" srcOrd="0" destOrd="0" presId="urn:microsoft.com/office/officeart/2005/8/layout/cycle5"/>
    <dgm:cxn modelId="{A46223C8-0A2B-44A7-BDDC-9BC460B70336}" type="presOf" srcId="{3CBCEBE4-9D2B-4502-A996-0CEA6959A0AA}" destId="{D0E1D381-CFBD-45AC-B942-E69206795465}" srcOrd="0" destOrd="0" presId="urn:microsoft.com/office/officeart/2005/8/layout/cycle5"/>
    <dgm:cxn modelId="{8B21EE41-7FCF-46DB-B4E6-235E411DA5CF}" type="presOf" srcId="{E2C1EB8D-0F89-4509-85E6-D6ACC85458D1}" destId="{9EFDFEA6-D69E-44DD-A30E-BC48E8FC48E6}" srcOrd="0" destOrd="0" presId="urn:microsoft.com/office/officeart/2005/8/layout/cycle5"/>
    <dgm:cxn modelId="{975EB6EB-3588-4722-8F8C-D0681F0FB903}" srcId="{BBCB90A5-28A5-497C-95E3-85AFF01FBF7D}" destId="{AA6D5D3B-31FD-4DF6-A5FF-90B20EF717F8}" srcOrd="4" destOrd="0" parTransId="{41C79B95-007A-4D2F-9A0F-B096E8475C21}" sibTransId="{13540026-D43E-4137-8AE8-4C93ED94017F}"/>
    <dgm:cxn modelId="{B1A584BE-6474-470C-8842-DB7647039B0B}" type="presOf" srcId="{BBCB90A5-28A5-497C-95E3-85AFF01FBF7D}" destId="{14E0B5F1-AEA8-41C9-836B-6DA1D9F70E2F}" srcOrd="0" destOrd="0" presId="urn:microsoft.com/office/officeart/2005/8/layout/cycle5"/>
    <dgm:cxn modelId="{072DD87D-2D0F-4C6C-8143-CC4EDDE34E9A}" srcId="{BBCB90A5-28A5-497C-95E3-85AFF01FBF7D}" destId="{E2C1EB8D-0F89-4509-85E6-D6ACC85458D1}" srcOrd="1" destOrd="0" parTransId="{F78F943B-CA98-48D1-B0E4-F1A884BA5E3F}" sibTransId="{3CBCEBE4-9D2B-4502-A996-0CEA6959A0AA}"/>
    <dgm:cxn modelId="{808B9C2B-1D4D-4B03-8DF5-AE4C974F3A2E}" srcId="{BBCB90A5-28A5-497C-95E3-85AFF01FBF7D}" destId="{16860D01-5A54-4565-86C6-CA343B6125D5}" srcOrd="3" destOrd="0" parTransId="{C9E3A0B7-3F2B-47D8-8959-18A73D872EC6}" sibTransId="{6F18670E-9AEA-4160-8B96-C2955C4A116B}"/>
    <dgm:cxn modelId="{5663BF9B-3247-4B66-BD68-B701668F7367}" type="presOf" srcId="{6F18670E-9AEA-4160-8B96-C2955C4A116B}" destId="{D12571B9-2421-45D2-B6B3-A6F0B9E46276}" srcOrd="0" destOrd="0" presId="urn:microsoft.com/office/officeart/2005/8/layout/cycle5"/>
    <dgm:cxn modelId="{8E6004CA-A2FA-4DBC-B9BB-7133CE790174}" type="presParOf" srcId="{14E0B5F1-AEA8-41C9-836B-6DA1D9F70E2F}" destId="{BCE41635-F321-4C7C-A471-A6B43F287DC0}" srcOrd="0" destOrd="0" presId="urn:microsoft.com/office/officeart/2005/8/layout/cycle5"/>
    <dgm:cxn modelId="{B28045B1-B6E4-49AC-AC52-D78F39DF7B29}" type="presParOf" srcId="{14E0B5F1-AEA8-41C9-836B-6DA1D9F70E2F}" destId="{2556E098-5C17-47B9-819C-F85803B86798}" srcOrd="1" destOrd="0" presId="urn:microsoft.com/office/officeart/2005/8/layout/cycle5"/>
    <dgm:cxn modelId="{BB183B3E-5F3D-48FE-B7C7-5B611E60AD55}" type="presParOf" srcId="{14E0B5F1-AEA8-41C9-836B-6DA1D9F70E2F}" destId="{6227E7EA-59C1-4ACE-9279-168A4D57585E}" srcOrd="2" destOrd="0" presId="urn:microsoft.com/office/officeart/2005/8/layout/cycle5"/>
    <dgm:cxn modelId="{39C5F7E4-83EB-4E81-BF0A-3E975006DF9A}" type="presParOf" srcId="{14E0B5F1-AEA8-41C9-836B-6DA1D9F70E2F}" destId="{9EFDFEA6-D69E-44DD-A30E-BC48E8FC48E6}" srcOrd="3" destOrd="0" presId="urn:microsoft.com/office/officeart/2005/8/layout/cycle5"/>
    <dgm:cxn modelId="{FB6BEB44-ED22-4B76-B031-50C0851F0578}" type="presParOf" srcId="{14E0B5F1-AEA8-41C9-836B-6DA1D9F70E2F}" destId="{FAA821C6-DD26-4D38-88BD-87BFBA99BA77}" srcOrd="4" destOrd="0" presId="urn:microsoft.com/office/officeart/2005/8/layout/cycle5"/>
    <dgm:cxn modelId="{EB918015-9C8C-47B6-808D-F0429AD162BE}" type="presParOf" srcId="{14E0B5F1-AEA8-41C9-836B-6DA1D9F70E2F}" destId="{D0E1D381-CFBD-45AC-B942-E69206795465}" srcOrd="5" destOrd="0" presId="urn:microsoft.com/office/officeart/2005/8/layout/cycle5"/>
    <dgm:cxn modelId="{8776FF7C-FCA0-42D3-B693-ACE90D3E4E43}" type="presParOf" srcId="{14E0B5F1-AEA8-41C9-836B-6DA1D9F70E2F}" destId="{CAE003F3-6257-4DE9-982F-2FFC79FD01A8}" srcOrd="6" destOrd="0" presId="urn:microsoft.com/office/officeart/2005/8/layout/cycle5"/>
    <dgm:cxn modelId="{A6241102-2435-41C4-843C-D32DBC017F7A}" type="presParOf" srcId="{14E0B5F1-AEA8-41C9-836B-6DA1D9F70E2F}" destId="{809F8AF1-F78B-45C1-B2C1-876F559BDE1D}" srcOrd="7" destOrd="0" presId="urn:microsoft.com/office/officeart/2005/8/layout/cycle5"/>
    <dgm:cxn modelId="{289B5E88-F998-4923-9249-ABD50FEDA075}" type="presParOf" srcId="{14E0B5F1-AEA8-41C9-836B-6DA1D9F70E2F}" destId="{60263891-03E5-47AC-9CB6-D9C882B3E646}" srcOrd="8" destOrd="0" presId="urn:microsoft.com/office/officeart/2005/8/layout/cycle5"/>
    <dgm:cxn modelId="{92505357-BEF6-4F5E-B998-7A63721FF106}" type="presParOf" srcId="{14E0B5F1-AEA8-41C9-836B-6DA1D9F70E2F}" destId="{17C1BF89-C5CF-4C21-BC61-F06CC39B4C3D}" srcOrd="9" destOrd="0" presId="urn:microsoft.com/office/officeart/2005/8/layout/cycle5"/>
    <dgm:cxn modelId="{F6D284C7-994C-44F6-9AB4-2E218DCD46C7}" type="presParOf" srcId="{14E0B5F1-AEA8-41C9-836B-6DA1D9F70E2F}" destId="{35673E65-B288-49F0-A191-EE033639741C}" srcOrd="10" destOrd="0" presId="urn:microsoft.com/office/officeart/2005/8/layout/cycle5"/>
    <dgm:cxn modelId="{92FB6148-3918-442F-B6C0-3F4661DF89EE}" type="presParOf" srcId="{14E0B5F1-AEA8-41C9-836B-6DA1D9F70E2F}" destId="{D12571B9-2421-45D2-B6B3-A6F0B9E46276}" srcOrd="11" destOrd="0" presId="urn:microsoft.com/office/officeart/2005/8/layout/cycle5"/>
    <dgm:cxn modelId="{0868BBDE-33A3-452E-8520-65D18898BFA3}" type="presParOf" srcId="{14E0B5F1-AEA8-41C9-836B-6DA1D9F70E2F}" destId="{5D6BD19B-41D5-4891-801B-53CACDE54C07}" srcOrd="12" destOrd="0" presId="urn:microsoft.com/office/officeart/2005/8/layout/cycle5"/>
    <dgm:cxn modelId="{17A52BBE-4923-4CD5-8ED8-6C97E587F7F8}" type="presParOf" srcId="{14E0B5F1-AEA8-41C9-836B-6DA1D9F70E2F}" destId="{5A51EF62-37A8-4B73-ACF6-3E577CAE822A}" srcOrd="13" destOrd="0" presId="urn:microsoft.com/office/officeart/2005/8/layout/cycle5"/>
    <dgm:cxn modelId="{7671A0A8-4AC8-48C9-AF76-129E4999CAB2}" type="presParOf" srcId="{14E0B5F1-AEA8-41C9-836B-6DA1D9F70E2F}" destId="{1E5658D2-AF97-42CD-9BEC-42E6279783B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68FD71-2A88-4235-A8E0-01F64FFF517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C982AAD-24FE-4719-AA5A-674D48248993}">
      <dgm:prSet phldrT="[Testo]"/>
      <dgm:spPr/>
      <dgm:t>
        <a:bodyPr/>
        <a:lstStyle/>
        <a:p>
          <a:r>
            <a:rPr lang="it-IT" dirty="0" smtClean="0"/>
            <a:t>Scarsa informazione</a:t>
          </a:r>
          <a:endParaRPr lang="it-IT" dirty="0"/>
        </a:p>
      </dgm:t>
    </dgm:pt>
    <dgm:pt modelId="{2425A678-49B4-40DF-A1DD-45F6B51A58D1}" type="parTrans" cxnId="{13E14447-E5AD-4DFB-AED5-298E4175F32B}">
      <dgm:prSet/>
      <dgm:spPr/>
      <dgm:t>
        <a:bodyPr/>
        <a:lstStyle/>
        <a:p>
          <a:endParaRPr lang="it-IT"/>
        </a:p>
      </dgm:t>
    </dgm:pt>
    <dgm:pt modelId="{99A80730-3395-479C-906A-933ABAA9BF00}" type="sibTrans" cxnId="{13E14447-E5AD-4DFB-AED5-298E4175F32B}">
      <dgm:prSet/>
      <dgm:spPr/>
      <dgm:t>
        <a:bodyPr/>
        <a:lstStyle/>
        <a:p>
          <a:endParaRPr lang="it-IT"/>
        </a:p>
      </dgm:t>
    </dgm:pt>
    <dgm:pt modelId="{5E7418C6-7CC7-4CE4-B452-A463C96351A5}">
      <dgm:prSet phldrT="[Testo]"/>
      <dgm:spPr/>
      <dgm:t>
        <a:bodyPr/>
        <a:lstStyle/>
        <a:p>
          <a:r>
            <a:rPr lang="it-IT" dirty="0" smtClean="0"/>
            <a:t>Poca usabilità</a:t>
          </a:r>
          <a:endParaRPr lang="it-IT" dirty="0"/>
        </a:p>
      </dgm:t>
    </dgm:pt>
    <dgm:pt modelId="{3D0C77CA-927A-4F43-9C28-ACABF91F68F1}" type="parTrans" cxnId="{F860A585-D9F2-4474-9059-4916AF9389F3}">
      <dgm:prSet/>
      <dgm:spPr/>
      <dgm:t>
        <a:bodyPr/>
        <a:lstStyle/>
        <a:p>
          <a:endParaRPr lang="it-IT"/>
        </a:p>
      </dgm:t>
    </dgm:pt>
    <dgm:pt modelId="{7646B902-D957-410A-BF27-0CBF10E392D4}" type="sibTrans" cxnId="{F860A585-D9F2-4474-9059-4916AF9389F3}">
      <dgm:prSet/>
      <dgm:spPr/>
      <dgm:t>
        <a:bodyPr/>
        <a:lstStyle/>
        <a:p>
          <a:endParaRPr lang="it-IT"/>
        </a:p>
      </dgm:t>
    </dgm:pt>
    <dgm:pt modelId="{382B531C-6D46-4A3E-BDBC-ADE6546B7562}">
      <dgm:prSet phldrT="[Testo]"/>
      <dgm:spPr/>
      <dgm:t>
        <a:bodyPr/>
        <a:lstStyle/>
        <a:p>
          <a:r>
            <a:rPr lang="it-IT" dirty="0" smtClean="0"/>
            <a:t>Deficit di competenze digitali</a:t>
          </a:r>
          <a:endParaRPr lang="it-IT" dirty="0"/>
        </a:p>
      </dgm:t>
    </dgm:pt>
    <dgm:pt modelId="{5239605B-C9B1-434D-B607-EBC15905652D}" type="parTrans" cxnId="{846D16BB-38DF-4643-B281-CEB51B5D1C1B}">
      <dgm:prSet/>
      <dgm:spPr/>
      <dgm:t>
        <a:bodyPr/>
        <a:lstStyle/>
        <a:p>
          <a:endParaRPr lang="it-IT"/>
        </a:p>
      </dgm:t>
    </dgm:pt>
    <dgm:pt modelId="{A56F5931-B0C7-4FE1-B964-2B02C07DD8CE}" type="sibTrans" cxnId="{846D16BB-38DF-4643-B281-CEB51B5D1C1B}">
      <dgm:prSet/>
      <dgm:spPr/>
      <dgm:t>
        <a:bodyPr/>
        <a:lstStyle/>
        <a:p>
          <a:endParaRPr lang="it-IT"/>
        </a:p>
      </dgm:t>
    </dgm:pt>
    <dgm:pt modelId="{40DB8133-E821-4468-BAAD-C2387DCCA5D4}">
      <dgm:prSet/>
      <dgm:spPr/>
      <dgm:t>
        <a:bodyPr/>
        <a:lstStyle/>
        <a:p>
          <a:r>
            <a:rPr lang="it-IT" dirty="0" smtClean="0"/>
            <a:t>Assenza di connessione</a:t>
          </a:r>
          <a:endParaRPr lang="it-IT" dirty="0"/>
        </a:p>
      </dgm:t>
    </dgm:pt>
    <dgm:pt modelId="{19859A4D-63A1-4B4D-89C6-0D51C0480064}" type="parTrans" cxnId="{CDFF6455-2214-4056-8492-B9ED4F7FC1B1}">
      <dgm:prSet/>
      <dgm:spPr/>
      <dgm:t>
        <a:bodyPr/>
        <a:lstStyle/>
        <a:p>
          <a:endParaRPr lang="it-IT"/>
        </a:p>
      </dgm:t>
    </dgm:pt>
    <dgm:pt modelId="{039CCCC5-1A24-4F69-A407-28401DF14445}" type="sibTrans" cxnId="{CDFF6455-2214-4056-8492-B9ED4F7FC1B1}">
      <dgm:prSet/>
      <dgm:spPr/>
      <dgm:t>
        <a:bodyPr/>
        <a:lstStyle/>
        <a:p>
          <a:endParaRPr lang="it-IT"/>
        </a:p>
      </dgm:t>
    </dgm:pt>
    <dgm:pt modelId="{BB4E0E81-3975-492C-9284-1DB087ECDFCE}" type="pres">
      <dgm:prSet presAssocID="{EF68FD71-2A88-4235-A8E0-01F64FFF51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28B4E6C-51F0-4750-A084-F92B05375622}" type="pres">
      <dgm:prSet presAssocID="{DC982AAD-24FE-4719-AA5A-674D48248993}" presName="parentLin" presStyleCnt="0"/>
      <dgm:spPr/>
    </dgm:pt>
    <dgm:pt modelId="{A2665D78-8ED0-40F8-842E-F709ED6711BE}" type="pres">
      <dgm:prSet presAssocID="{DC982AAD-24FE-4719-AA5A-674D48248993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AA268AD7-AAB0-401A-9DBC-8EB932AE1D56}" type="pres">
      <dgm:prSet presAssocID="{DC982AAD-24FE-4719-AA5A-674D4824899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C726E-B6C1-47DD-8F6A-F86E12E2537C}" type="pres">
      <dgm:prSet presAssocID="{DC982AAD-24FE-4719-AA5A-674D48248993}" presName="negativeSpace" presStyleCnt="0"/>
      <dgm:spPr/>
    </dgm:pt>
    <dgm:pt modelId="{50EB3851-8AA4-44D5-ABEE-7C677CAD9B3E}" type="pres">
      <dgm:prSet presAssocID="{DC982AAD-24FE-4719-AA5A-674D48248993}" presName="childText" presStyleLbl="conFgAcc1" presStyleIdx="0" presStyleCnt="4">
        <dgm:presLayoutVars>
          <dgm:bulletEnabled val="1"/>
        </dgm:presLayoutVars>
      </dgm:prSet>
      <dgm:spPr/>
    </dgm:pt>
    <dgm:pt modelId="{9022BB1E-D014-4D5D-A6C4-FBA9063A8612}" type="pres">
      <dgm:prSet presAssocID="{99A80730-3395-479C-906A-933ABAA9BF00}" presName="spaceBetweenRectangles" presStyleCnt="0"/>
      <dgm:spPr/>
    </dgm:pt>
    <dgm:pt modelId="{325ACBB1-90EA-4DE3-8371-20E620FB8C43}" type="pres">
      <dgm:prSet presAssocID="{5E7418C6-7CC7-4CE4-B452-A463C96351A5}" presName="parentLin" presStyleCnt="0"/>
      <dgm:spPr/>
    </dgm:pt>
    <dgm:pt modelId="{97DE112B-4D4D-4AE0-92AC-413C47D86B77}" type="pres">
      <dgm:prSet presAssocID="{5E7418C6-7CC7-4CE4-B452-A463C96351A5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509D7420-5CD6-4C22-A31A-C40245B18A3C}" type="pres">
      <dgm:prSet presAssocID="{5E7418C6-7CC7-4CE4-B452-A463C96351A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E8D2EE-A6DD-4458-B29C-FE56595C369A}" type="pres">
      <dgm:prSet presAssocID="{5E7418C6-7CC7-4CE4-B452-A463C96351A5}" presName="negativeSpace" presStyleCnt="0"/>
      <dgm:spPr/>
    </dgm:pt>
    <dgm:pt modelId="{8CD2F237-02A5-4364-9785-23EFED64D842}" type="pres">
      <dgm:prSet presAssocID="{5E7418C6-7CC7-4CE4-B452-A463C96351A5}" presName="childText" presStyleLbl="conFgAcc1" presStyleIdx="1" presStyleCnt="4">
        <dgm:presLayoutVars>
          <dgm:bulletEnabled val="1"/>
        </dgm:presLayoutVars>
      </dgm:prSet>
      <dgm:spPr/>
    </dgm:pt>
    <dgm:pt modelId="{72477218-F125-4E2C-B05D-57529A1918C3}" type="pres">
      <dgm:prSet presAssocID="{7646B902-D957-410A-BF27-0CBF10E392D4}" presName="spaceBetweenRectangles" presStyleCnt="0"/>
      <dgm:spPr/>
    </dgm:pt>
    <dgm:pt modelId="{B2B9D759-F7AC-4A57-B5A6-F6AEAD40FB6B}" type="pres">
      <dgm:prSet presAssocID="{382B531C-6D46-4A3E-BDBC-ADE6546B7562}" presName="parentLin" presStyleCnt="0"/>
      <dgm:spPr/>
    </dgm:pt>
    <dgm:pt modelId="{0E903AC7-24CF-48D7-BA29-39482B9F0DA5}" type="pres">
      <dgm:prSet presAssocID="{382B531C-6D46-4A3E-BDBC-ADE6546B7562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2375B224-1980-4FEC-ADED-F5BE4DAF722E}" type="pres">
      <dgm:prSet presAssocID="{382B531C-6D46-4A3E-BDBC-ADE6546B756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209631-E2A6-4B40-B168-102FCA66D392}" type="pres">
      <dgm:prSet presAssocID="{382B531C-6D46-4A3E-BDBC-ADE6546B7562}" presName="negativeSpace" presStyleCnt="0"/>
      <dgm:spPr/>
    </dgm:pt>
    <dgm:pt modelId="{01E82866-0528-462C-9736-CA1101EA9BC1}" type="pres">
      <dgm:prSet presAssocID="{382B531C-6D46-4A3E-BDBC-ADE6546B7562}" presName="childText" presStyleLbl="conFgAcc1" presStyleIdx="2" presStyleCnt="4">
        <dgm:presLayoutVars>
          <dgm:bulletEnabled val="1"/>
        </dgm:presLayoutVars>
      </dgm:prSet>
      <dgm:spPr/>
    </dgm:pt>
    <dgm:pt modelId="{BABF3EB0-7142-46DB-BA31-CF7A6B35488C}" type="pres">
      <dgm:prSet presAssocID="{A56F5931-B0C7-4FE1-B964-2B02C07DD8CE}" presName="spaceBetweenRectangles" presStyleCnt="0"/>
      <dgm:spPr/>
    </dgm:pt>
    <dgm:pt modelId="{429C8A06-B3CA-41F1-838B-BD0F02C3C4ED}" type="pres">
      <dgm:prSet presAssocID="{40DB8133-E821-4468-BAAD-C2387DCCA5D4}" presName="parentLin" presStyleCnt="0"/>
      <dgm:spPr/>
    </dgm:pt>
    <dgm:pt modelId="{ABC604B6-12BB-4F74-AEE8-11C0E2698260}" type="pres">
      <dgm:prSet presAssocID="{40DB8133-E821-4468-BAAD-C2387DCCA5D4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99D1DD91-0CC4-4B5B-A534-015ECC108E74}" type="pres">
      <dgm:prSet presAssocID="{40DB8133-E821-4468-BAAD-C2387DCCA5D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4260F68-613C-474E-A915-EA87E2523C1C}" type="pres">
      <dgm:prSet presAssocID="{40DB8133-E821-4468-BAAD-C2387DCCA5D4}" presName="negativeSpace" presStyleCnt="0"/>
      <dgm:spPr/>
    </dgm:pt>
    <dgm:pt modelId="{D72F55EC-B2C5-4ED3-8D30-E1C49BE61D68}" type="pres">
      <dgm:prSet presAssocID="{40DB8133-E821-4468-BAAD-C2387DCCA5D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6ABD550-D3F1-4FCB-85EB-333BA095BADB}" type="presOf" srcId="{DC982AAD-24FE-4719-AA5A-674D48248993}" destId="{A2665D78-8ED0-40F8-842E-F709ED6711BE}" srcOrd="0" destOrd="0" presId="urn:microsoft.com/office/officeart/2005/8/layout/list1"/>
    <dgm:cxn modelId="{66D6A179-C75F-4C68-B823-2B4E7108D50A}" type="presOf" srcId="{40DB8133-E821-4468-BAAD-C2387DCCA5D4}" destId="{ABC604B6-12BB-4F74-AEE8-11C0E2698260}" srcOrd="0" destOrd="0" presId="urn:microsoft.com/office/officeart/2005/8/layout/list1"/>
    <dgm:cxn modelId="{F860A585-D9F2-4474-9059-4916AF9389F3}" srcId="{EF68FD71-2A88-4235-A8E0-01F64FFF5179}" destId="{5E7418C6-7CC7-4CE4-B452-A463C96351A5}" srcOrd="1" destOrd="0" parTransId="{3D0C77CA-927A-4F43-9C28-ACABF91F68F1}" sibTransId="{7646B902-D957-410A-BF27-0CBF10E392D4}"/>
    <dgm:cxn modelId="{973FBE04-5BF2-4EA7-B1DC-9C407B32D5F9}" type="presOf" srcId="{382B531C-6D46-4A3E-BDBC-ADE6546B7562}" destId="{2375B224-1980-4FEC-ADED-F5BE4DAF722E}" srcOrd="1" destOrd="0" presId="urn:microsoft.com/office/officeart/2005/8/layout/list1"/>
    <dgm:cxn modelId="{44A8E5F4-0119-4F7C-BA29-A211624DEFCB}" type="presOf" srcId="{5E7418C6-7CC7-4CE4-B452-A463C96351A5}" destId="{509D7420-5CD6-4C22-A31A-C40245B18A3C}" srcOrd="1" destOrd="0" presId="urn:microsoft.com/office/officeart/2005/8/layout/list1"/>
    <dgm:cxn modelId="{D1593006-22CF-44D8-A8DF-C5E6580B034B}" type="presOf" srcId="{382B531C-6D46-4A3E-BDBC-ADE6546B7562}" destId="{0E903AC7-24CF-48D7-BA29-39482B9F0DA5}" srcOrd="0" destOrd="0" presId="urn:microsoft.com/office/officeart/2005/8/layout/list1"/>
    <dgm:cxn modelId="{2ACA0782-55F4-4934-A1BC-8E907A44C633}" type="presOf" srcId="{DC982AAD-24FE-4719-AA5A-674D48248993}" destId="{AA268AD7-AAB0-401A-9DBC-8EB932AE1D56}" srcOrd="1" destOrd="0" presId="urn:microsoft.com/office/officeart/2005/8/layout/list1"/>
    <dgm:cxn modelId="{13E14447-E5AD-4DFB-AED5-298E4175F32B}" srcId="{EF68FD71-2A88-4235-A8E0-01F64FFF5179}" destId="{DC982AAD-24FE-4719-AA5A-674D48248993}" srcOrd="0" destOrd="0" parTransId="{2425A678-49B4-40DF-A1DD-45F6B51A58D1}" sibTransId="{99A80730-3395-479C-906A-933ABAA9BF00}"/>
    <dgm:cxn modelId="{C697A4D4-B2BF-413E-8EEB-760CDB094800}" type="presOf" srcId="{40DB8133-E821-4468-BAAD-C2387DCCA5D4}" destId="{99D1DD91-0CC4-4B5B-A534-015ECC108E74}" srcOrd="1" destOrd="0" presId="urn:microsoft.com/office/officeart/2005/8/layout/list1"/>
    <dgm:cxn modelId="{45E32460-5C08-49C6-8D6D-3BE94B0FA0FA}" type="presOf" srcId="{5E7418C6-7CC7-4CE4-B452-A463C96351A5}" destId="{97DE112B-4D4D-4AE0-92AC-413C47D86B77}" srcOrd="0" destOrd="0" presId="urn:microsoft.com/office/officeart/2005/8/layout/list1"/>
    <dgm:cxn modelId="{CDFF6455-2214-4056-8492-B9ED4F7FC1B1}" srcId="{EF68FD71-2A88-4235-A8E0-01F64FFF5179}" destId="{40DB8133-E821-4468-BAAD-C2387DCCA5D4}" srcOrd="3" destOrd="0" parTransId="{19859A4D-63A1-4B4D-89C6-0D51C0480064}" sibTransId="{039CCCC5-1A24-4F69-A407-28401DF14445}"/>
    <dgm:cxn modelId="{846D16BB-38DF-4643-B281-CEB51B5D1C1B}" srcId="{EF68FD71-2A88-4235-A8E0-01F64FFF5179}" destId="{382B531C-6D46-4A3E-BDBC-ADE6546B7562}" srcOrd="2" destOrd="0" parTransId="{5239605B-C9B1-434D-B607-EBC15905652D}" sibTransId="{A56F5931-B0C7-4FE1-B964-2B02C07DD8CE}"/>
    <dgm:cxn modelId="{7783FD14-863F-4C15-896D-98AB4520ECF0}" type="presOf" srcId="{EF68FD71-2A88-4235-A8E0-01F64FFF5179}" destId="{BB4E0E81-3975-492C-9284-1DB087ECDFCE}" srcOrd="0" destOrd="0" presId="urn:microsoft.com/office/officeart/2005/8/layout/list1"/>
    <dgm:cxn modelId="{21ED5088-7767-43A8-A5BD-71331F98F0FD}" type="presParOf" srcId="{BB4E0E81-3975-492C-9284-1DB087ECDFCE}" destId="{D28B4E6C-51F0-4750-A084-F92B05375622}" srcOrd="0" destOrd="0" presId="urn:microsoft.com/office/officeart/2005/8/layout/list1"/>
    <dgm:cxn modelId="{2C101F1B-78AB-4B0D-A2A4-63ACC76A9DB8}" type="presParOf" srcId="{D28B4E6C-51F0-4750-A084-F92B05375622}" destId="{A2665D78-8ED0-40F8-842E-F709ED6711BE}" srcOrd="0" destOrd="0" presId="urn:microsoft.com/office/officeart/2005/8/layout/list1"/>
    <dgm:cxn modelId="{937377CB-413C-4381-B5B0-6CD407750963}" type="presParOf" srcId="{D28B4E6C-51F0-4750-A084-F92B05375622}" destId="{AA268AD7-AAB0-401A-9DBC-8EB932AE1D56}" srcOrd="1" destOrd="0" presId="urn:microsoft.com/office/officeart/2005/8/layout/list1"/>
    <dgm:cxn modelId="{4876E832-C510-44A1-B338-60CF504FD4DE}" type="presParOf" srcId="{BB4E0E81-3975-492C-9284-1DB087ECDFCE}" destId="{0A2C726E-B6C1-47DD-8F6A-F86E12E2537C}" srcOrd="1" destOrd="0" presId="urn:microsoft.com/office/officeart/2005/8/layout/list1"/>
    <dgm:cxn modelId="{8F58FABC-CBC5-4BB2-A0DD-6ED8CF1AC2D3}" type="presParOf" srcId="{BB4E0E81-3975-492C-9284-1DB087ECDFCE}" destId="{50EB3851-8AA4-44D5-ABEE-7C677CAD9B3E}" srcOrd="2" destOrd="0" presId="urn:microsoft.com/office/officeart/2005/8/layout/list1"/>
    <dgm:cxn modelId="{507A3199-8860-4BBB-893F-B8DFC819B289}" type="presParOf" srcId="{BB4E0E81-3975-492C-9284-1DB087ECDFCE}" destId="{9022BB1E-D014-4D5D-A6C4-FBA9063A8612}" srcOrd="3" destOrd="0" presId="urn:microsoft.com/office/officeart/2005/8/layout/list1"/>
    <dgm:cxn modelId="{806C67E9-46E8-44B8-85F9-601BDA168A5B}" type="presParOf" srcId="{BB4E0E81-3975-492C-9284-1DB087ECDFCE}" destId="{325ACBB1-90EA-4DE3-8371-20E620FB8C43}" srcOrd="4" destOrd="0" presId="urn:microsoft.com/office/officeart/2005/8/layout/list1"/>
    <dgm:cxn modelId="{38D1D5C6-CD7E-4F24-B324-E4566F5F80FE}" type="presParOf" srcId="{325ACBB1-90EA-4DE3-8371-20E620FB8C43}" destId="{97DE112B-4D4D-4AE0-92AC-413C47D86B77}" srcOrd="0" destOrd="0" presId="urn:microsoft.com/office/officeart/2005/8/layout/list1"/>
    <dgm:cxn modelId="{0097498E-F334-4139-A73B-374841137841}" type="presParOf" srcId="{325ACBB1-90EA-4DE3-8371-20E620FB8C43}" destId="{509D7420-5CD6-4C22-A31A-C40245B18A3C}" srcOrd="1" destOrd="0" presId="urn:microsoft.com/office/officeart/2005/8/layout/list1"/>
    <dgm:cxn modelId="{53D73404-3086-4B0B-B65B-94080691E0EB}" type="presParOf" srcId="{BB4E0E81-3975-492C-9284-1DB087ECDFCE}" destId="{01E8D2EE-A6DD-4458-B29C-FE56595C369A}" srcOrd="5" destOrd="0" presId="urn:microsoft.com/office/officeart/2005/8/layout/list1"/>
    <dgm:cxn modelId="{2633B518-A545-49E4-971F-6031DC7B7F23}" type="presParOf" srcId="{BB4E0E81-3975-492C-9284-1DB087ECDFCE}" destId="{8CD2F237-02A5-4364-9785-23EFED64D842}" srcOrd="6" destOrd="0" presId="urn:microsoft.com/office/officeart/2005/8/layout/list1"/>
    <dgm:cxn modelId="{8FB3F41B-9745-47B0-8430-7DAD84BB4963}" type="presParOf" srcId="{BB4E0E81-3975-492C-9284-1DB087ECDFCE}" destId="{72477218-F125-4E2C-B05D-57529A1918C3}" srcOrd="7" destOrd="0" presId="urn:microsoft.com/office/officeart/2005/8/layout/list1"/>
    <dgm:cxn modelId="{BC9056DA-ABEE-412D-B06B-0691B9348776}" type="presParOf" srcId="{BB4E0E81-3975-492C-9284-1DB087ECDFCE}" destId="{B2B9D759-F7AC-4A57-B5A6-F6AEAD40FB6B}" srcOrd="8" destOrd="0" presId="urn:microsoft.com/office/officeart/2005/8/layout/list1"/>
    <dgm:cxn modelId="{9795934A-48BB-4427-B0D4-79084172E446}" type="presParOf" srcId="{B2B9D759-F7AC-4A57-B5A6-F6AEAD40FB6B}" destId="{0E903AC7-24CF-48D7-BA29-39482B9F0DA5}" srcOrd="0" destOrd="0" presId="urn:microsoft.com/office/officeart/2005/8/layout/list1"/>
    <dgm:cxn modelId="{08AF222E-5790-4804-83AD-3E1742156E86}" type="presParOf" srcId="{B2B9D759-F7AC-4A57-B5A6-F6AEAD40FB6B}" destId="{2375B224-1980-4FEC-ADED-F5BE4DAF722E}" srcOrd="1" destOrd="0" presId="urn:microsoft.com/office/officeart/2005/8/layout/list1"/>
    <dgm:cxn modelId="{F5B61FB2-F08E-44F7-8B64-37F882A9DB8E}" type="presParOf" srcId="{BB4E0E81-3975-492C-9284-1DB087ECDFCE}" destId="{82209631-E2A6-4B40-B168-102FCA66D392}" srcOrd="9" destOrd="0" presId="urn:microsoft.com/office/officeart/2005/8/layout/list1"/>
    <dgm:cxn modelId="{9E44F7D1-3B6D-4042-990D-C294B6707960}" type="presParOf" srcId="{BB4E0E81-3975-492C-9284-1DB087ECDFCE}" destId="{01E82866-0528-462C-9736-CA1101EA9BC1}" srcOrd="10" destOrd="0" presId="urn:microsoft.com/office/officeart/2005/8/layout/list1"/>
    <dgm:cxn modelId="{F00E97A2-06EE-4736-8D1D-7D0B9B3C5414}" type="presParOf" srcId="{BB4E0E81-3975-492C-9284-1DB087ECDFCE}" destId="{BABF3EB0-7142-46DB-BA31-CF7A6B35488C}" srcOrd="11" destOrd="0" presId="urn:microsoft.com/office/officeart/2005/8/layout/list1"/>
    <dgm:cxn modelId="{C6B570AB-C893-4CF8-977F-4FE2960CD400}" type="presParOf" srcId="{BB4E0E81-3975-492C-9284-1DB087ECDFCE}" destId="{429C8A06-B3CA-41F1-838B-BD0F02C3C4ED}" srcOrd="12" destOrd="0" presId="urn:microsoft.com/office/officeart/2005/8/layout/list1"/>
    <dgm:cxn modelId="{B770F195-6AF4-4731-AFEB-1F084D0526F8}" type="presParOf" srcId="{429C8A06-B3CA-41F1-838B-BD0F02C3C4ED}" destId="{ABC604B6-12BB-4F74-AEE8-11C0E2698260}" srcOrd="0" destOrd="0" presId="urn:microsoft.com/office/officeart/2005/8/layout/list1"/>
    <dgm:cxn modelId="{49DE8764-A701-4382-A904-BB7046AE9E11}" type="presParOf" srcId="{429C8A06-B3CA-41F1-838B-BD0F02C3C4ED}" destId="{99D1DD91-0CC4-4B5B-A534-015ECC108E74}" srcOrd="1" destOrd="0" presId="urn:microsoft.com/office/officeart/2005/8/layout/list1"/>
    <dgm:cxn modelId="{C586E9D6-1CA6-496D-BFFE-F5FE2106B5E8}" type="presParOf" srcId="{BB4E0E81-3975-492C-9284-1DB087ECDFCE}" destId="{D4260F68-613C-474E-A915-EA87E2523C1C}" srcOrd="13" destOrd="0" presId="urn:microsoft.com/office/officeart/2005/8/layout/list1"/>
    <dgm:cxn modelId="{1A60CF52-772E-4B6D-A42A-3882E518E3DA}" type="presParOf" srcId="{BB4E0E81-3975-492C-9284-1DB087ECDFCE}" destId="{D72F55EC-B2C5-4ED3-8D30-E1C49BE61D6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41635-F321-4C7C-A471-A6B43F287DC0}">
      <dsp:nvSpPr>
        <dsp:cNvPr id="0" name=""/>
        <dsp:cNvSpPr/>
      </dsp:nvSpPr>
      <dsp:spPr>
        <a:xfrm>
          <a:off x="1587532" y="0"/>
          <a:ext cx="1054215" cy="68523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/>
            <a:t>Incontri</a:t>
          </a:r>
        </a:p>
      </dsp:txBody>
      <dsp:txXfrm>
        <a:off x="1620983" y="33451"/>
        <a:ext cx="987313" cy="618337"/>
      </dsp:txXfrm>
    </dsp:sp>
    <dsp:sp modelId="{6227E7EA-59C1-4ACE-9279-168A4D57585E}">
      <dsp:nvSpPr>
        <dsp:cNvPr id="0" name=""/>
        <dsp:cNvSpPr/>
      </dsp:nvSpPr>
      <dsp:spPr>
        <a:xfrm>
          <a:off x="754983" y="342382"/>
          <a:ext cx="2739283" cy="2739283"/>
        </a:xfrm>
        <a:custGeom>
          <a:avLst/>
          <a:gdLst/>
          <a:ahLst/>
          <a:cxnLst/>
          <a:rect l="0" t="0" r="0" b="0"/>
          <a:pathLst>
            <a:path>
              <a:moveTo>
                <a:pt x="2030613" y="170043"/>
              </a:moveTo>
              <a:arcTo wR="1369641" hR="1369641" stAng="17931269" swAng="1230342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DFEA6-D69E-44DD-A30E-BC48E8FC48E6}">
      <dsp:nvSpPr>
        <dsp:cNvPr id="0" name=""/>
        <dsp:cNvSpPr/>
      </dsp:nvSpPr>
      <dsp:spPr>
        <a:xfrm>
          <a:off x="2900531" y="946765"/>
          <a:ext cx="1054215" cy="685239"/>
        </a:xfrm>
        <a:prstGeom prst="roundRect">
          <a:avLst/>
        </a:prstGeom>
        <a:solidFill>
          <a:schemeClr val="accent1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/>
            <a:t>Tavoli di lavoro</a:t>
          </a:r>
        </a:p>
      </dsp:txBody>
      <dsp:txXfrm>
        <a:off x="2933982" y="980216"/>
        <a:ext cx="987313" cy="618337"/>
      </dsp:txXfrm>
    </dsp:sp>
    <dsp:sp modelId="{D0E1D381-CFBD-45AC-B942-E69206795465}">
      <dsp:nvSpPr>
        <dsp:cNvPr id="0" name=""/>
        <dsp:cNvSpPr/>
      </dsp:nvSpPr>
      <dsp:spPr>
        <a:xfrm>
          <a:off x="755390" y="342986"/>
          <a:ext cx="2739283" cy="2739283"/>
        </a:xfrm>
        <a:custGeom>
          <a:avLst/>
          <a:gdLst/>
          <a:ahLst/>
          <a:cxnLst/>
          <a:rect l="0" t="0" r="0" b="0"/>
          <a:pathLst>
            <a:path>
              <a:moveTo>
                <a:pt x="2736006" y="1464329"/>
              </a:moveTo>
              <a:arcTo wR="1369641" hR="1369641" stAng="21837851" swAng="1360458"/>
            </a:path>
          </a:pathLst>
        </a:custGeom>
        <a:noFill/>
        <a:ln w="6350" cap="flat" cmpd="sng" algn="ctr">
          <a:solidFill>
            <a:schemeClr val="accent1">
              <a:shade val="90000"/>
              <a:hueOff val="87306"/>
              <a:satOff val="-1495"/>
              <a:lumOff val="59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E003F3-6257-4DE9-982F-2FFC79FD01A8}">
      <dsp:nvSpPr>
        <dsp:cNvPr id="0" name=""/>
        <dsp:cNvSpPr/>
      </dsp:nvSpPr>
      <dsp:spPr>
        <a:xfrm>
          <a:off x="2402980" y="2478071"/>
          <a:ext cx="1054215" cy="68523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/>
            <a:t>Condivisione</a:t>
          </a:r>
        </a:p>
      </dsp:txBody>
      <dsp:txXfrm>
        <a:off x="2436431" y="2511522"/>
        <a:ext cx="987313" cy="618337"/>
      </dsp:txXfrm>
    </dsp:sp>
    <dsp:sp modelId="{60263891-03E5-47AC-9CB6-D9C882B3E646}">
      <dsp:nvSpPr>
        <dsp:cNvPr id="0" name=""/>
        <dsp:cNvSpPr/>
      </dsp:nvSpPr>
      <dsp:spPr>
        <a:xfrm>
          <a:off x="755390" y="342986"/>
          <a:ext cx="2739283" cy="2739283"/>
        </a:xfrm>
        <a:custGeom>
          <a:avLst/>
          <a:gdLst/>
          <a:ahLst/>
          <a:cxnLst/>
          <a:rect l="0" t="0" r="0" b="0"/>
          <a:pathLst>
            <a:path>
              <a:moveTo>
                <a:pt x="1537928" y="2728905"/>
              </a:moveTo>
              <a:arcTo wR="1369641" hR="1369641" stAng="4976538" swAng="846924"/>
            </a:path>
          </a:pathLst>
        </a:custGeom>
        <a:noFill/>
        <a:ln w="6350" cap="flat" cmpd="sng" algn="ctr">
          <a:solidFill>
            <a:schemeClr val="accent1">
              <a:shade val="90000"/>
              <a:hueOff val="174613"/>
              <a:satOff val="-2991"/>
              <a:lumOff val="1198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1BF89-C5CF-4C21-BC61-F06CC39B4C3D}">
      <dsp:nvSpPr>
        <dsp:cNvPr id="0" name=""/>
        <dsp:cNvSpPr/>
      </dsp:nvSpPr>
      <dsp:spPr>
        <a:xfrm>
          <a:off x="792869" y="2478071"/>
          <a:ext cx="1054215" cy="685239"/>
        </a:xfrm>
        <a:prstGeom prst="roundRect">
          <a:avLst/>
        </a:prstGeom>
        <a:solidFill>
          <a:schemeClr val="accent1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/>
            <a:t>Supporto specialistico</a:t>
          </a:r>
        </a:p>
      </dsp:txBody>
      <dsp:txXfrm>
        <a:off x="826320" y="2511522"/>
        <a:ext cx="987313" cy="618337"/>
      </dsp:txXfrm>
    </dsp:sp>
    <dsp:sp modelId="{D12571B9-2421-45D2-B6B3-A6F0B9E46276}">
      <dsp:nvSpPr>
        <dsp:cNvPr id="0" name=""/>
        <dsp:cNvSpPr/>
      </dsp:nvSpPr>
      <dsp:spPr>
        <a:xfrm>
          <a:off x="755390" y="342986"/>
          <a:ext cx="2739283" cy="2739283"/>
        </a:xfrm>
        <a:custGeom>
          <a:avLst/>
          <a:gdLst/>
          <a:ahLst/>
          <a:cxnLst/>
          <a:rect l="0" t="0" r="0" b="0"/>
          <a:pathLst>
            <a:path>
              <a:moveTo>
                <a:pt x="145382" y="1983733"/>
              </a:moveTo>
              <a:arcTo wR="1369641" hR="1369641" stAng="9201691" swAng="1360458"/>
            </a:path>
          </a:pathLst>
        </a:custGeom>
        <a:noFill/>
        <a:ln w="6350" cap="flat" cmpd="sng" algn="ctr">
          <a:solidFill>
            <a:schemeClr val="accent1">
              <a:shade val="90000"/>
              <a:hueOff val="261919"/>
              <a:satOff val="-4486"/>
              <a:lumOff val="1797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BD19B-41D5-4891-801B-53CACDE54C07}">
      <dsp:nvSpPr>
        <dsp:cNvPr id="0" name=""/>
        <dsp:cNvSpPr/>
      </dsp:nvSpPr>
      <dsp:spPr>
        <a:xfrm>
          <a:off x="295317" y="946765"/>
          <a:ext cx="1054215" cy="68523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/>
            <a:t>Formazione</a:t>
          </a:r>
        </a:p>
      </dsp:txBody>
      <dsp:txXfrm>
        <a:off x="328768" y="980216"/>
        <a:ext cx="987313" cy="618337"/>
      </dsp:txXfrm>
    </dsp:sp>
    <dsp:sp modelId="{1E5658D2-AF97-42CD-9BEC-42E6279783BC}">
      <dsp:nvSpPr>
        <dsp:cNvPr id="0" name=""/>
        <dsp:cNvSpPr/>
      </dsp:nvSpPr>
      <dsp:spPr>
        <a:xfrm>
          <a:off x="755807" y="342367"/>
          <a:ext cx="2739283" cy="2739283"/>
        </a:xfrm>
        <a:custGeom>
          <a:avLst/>
          <a:gdLst/>
          <a:ahLst/>
          <a:cxnLst/>
          <a:rect l="0" t="0" r="0" b="0"/>
          <a:pathLst>
            <a:path>
              <a:moveTo>
                <a:pt x="327515" y="480883"/>
              </a:moveTo>
              <a:arcTo wR="1369641" hR="1369641" stAng="13227516" swAng="1195481"/>
            </a:path>
          </a:pathLst>
        </a:custGeom>
        <a:noFill/>
        <a:ln w="6350" cap="flat" cmpd="sng" algn="ctr">
          <a:solidFill>
            <a:schemeClr val="accent1">
              <a:shade val="90000"/>
              <a:hueOff val="349225"/>
              <a:satOff val="-5981"/>
              <a:lumOff val="239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B3851-8AA4-44D5-ABEE-7C677CAD9B3E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68AD7-AAB0-401A-9DBC-8EB932AE1D56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Scarsa informazione</a:t>
          </a:r>
          <a:endParaRPr lang="it-IT" sz="2300" kern="1200" dirty="0"/>
        </a:p>
      </dsp:txBody>
      <dsp:txXfrm>
        <a:off x="337944" y="40683"/>
        <a:ext cx="4200912" cy="612672"/>
      </dsp:txXfrm>
    </dsp:sp>
    <dsp:sp modelId="{8CD2F237-02A5-4364-9785-23EFED64D842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D7420-5CD6-4C22-A31A-C40245B18A3C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Poca usabilità</a:t>
          </a:r>
          <a:endParaRPr lang="it-IT" sz="2300" kern="1200" dirty="0"/>
        </a:p>
      </dsp:txBody>
      <dsp:txXfrm>
        <a:off x="337944" y="1083963"/>
        <a:ext cx="4200912" cy="612672"/>
      </dsp:txXfrm>
    </dsp:sp>
    <dsp:sp modelId="{01E82866-0528-462C-9736-CA1101EA9BC1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5B224-1980-4FEC-ADED-F5BE4DAF722E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Deficit di competenze digitali</a:t>
          </a:r>
          <a:endParaRPr lang="it-IT" sz="2300" kern="1200" dirty="0"/>
        </a:p>
      </dsp:txBody>
      <dsp:txXfrm>
        <a:off x="337944" y="2127244"/>
        <a:ext cx="4200912" cy="612672"/>
      </dsp:txXfrm>
    </dsp:sp>
    <dsp:sp modelId="{D72F55EC-B2C5-4ED3-8D30-E1C49BE61D68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1DD91-0CC4-4B5B-A534-015ECC108E74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 smtClean="0"/>
            <a:t>Assenza di connessione</a:t>
          </a:r>
          <a:endParaRPr lang="it-IT" sz="2300" kern="1200" dirty="0"/>
        </a:p>
      </dsp:txBody>
      <dsp:txXfrm>
        <a:off x="337944" y="3170524"/>
        <a:ext cx="420091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A3DF8-49C0-4CB1-A93D-CE8E6CBF8278}" type="datetimeFigureOut">
              <a:rPr lang="it-IT" smtClean="0"/>
              <a:t>27/11/2019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AB28A-ABDE-4706-B7D2-F8B08182B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51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048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8652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63491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100416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65539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4282312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67587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851520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69635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3414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168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338643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3731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427933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5779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739906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7827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614803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Segnaposto note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55540BE-9DED-4E25-AA56-51E57034A06A}" type="slidenum">
              <a:rPr lang="it-IT" altLang="it-IT"/>
              <a:pPr/>
              <a:t>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0661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192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21965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2531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476627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3971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688691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6019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194204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8067" name="Segnaposto note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88068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AE40379-7BC2-4EC7-91C5-2B18D6294783}" type="slidenum">
              <a:rPr lang="it-IT" altLang="it-IT"/>
              <a:pPr/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69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0115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77109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216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449095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4211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50094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6259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369615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98307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653887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14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</p:spPr>
      </p:sp>
      <p:sp>
        <p:nvSpPr>
          <p:cNvPr id="100355" name="Shape 14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0844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03" name="Segnaposto note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02404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D31E715-7B7D-4FAF-A39B-7E2A7BB477D7}" type="slidenum">
              <a:rPr lang="it-IT" altLang="it-IT"/>
              <a:pPr/>
              <a:t>54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547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8675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981844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Google Shape;76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125955" name="Google Shape;77;p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19055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Google Shape;76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</p:spPr>
      </p:sp>
      <p:sp>
        <p:nvSpPr>
          <p:cNvPr id="136195" name="Google Shape;77;p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844699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51555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40368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14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</p:spPr>
      </p:sp>
      <p:sp>
        <p:nvSpPr>
          <p:cNvPr id="45059" name="Shape 14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52986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47107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99999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49155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20778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120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5499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Segnaposto note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5300" name="Segnaposto numero diapositiva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A7316EE-6F04-4979-9F09-0A4F15CEAB79}" type="slidenum">
              <a:rPr lang="it-IT" altLang="it-IT"/>
              <a:pPr/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4278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8000"/>
              </a:lnSpc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61443" name="Shape 6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</p:spTree>
    <p:extLst>
      <p:ext uri="{BB962C8B-B14F-4D97-AF65-F5344CB8AC3E}">
        <p14:creationId xmlns:p14="http://schemas.microsoft.com/office/powerpoint/2010/main" val="386594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 descr="Logo AgID" title="Logo AgID">
            <a:extLst>
              <a:ext uri="{FF2B5EF4-FFF2-40B4-BE49-F238E27FC236}">
                <a16:creationId xmlns:a16="http://schemas.microsoft.com/office/drawing/2014/main" id="{B7F0DB85-9FE1-47CE-AF42-433683993A4C}"/>
              </a:ext>
            </a:extLst>
          </p:cNvPr>
          <p:cNvGrpSpPr/>
          <p:nvPr userDrawn="1"/>
        </p:nvGrpSpPr>
        <p:grpSpPr>
          <a:xfrm>
            <a:off x="0" y="6129338"/>
            <a:ext cx="9163050" cy="728662"/>
            <a:chOff x="-9525" y="4414838"/>
            <a:chExt cx="9163050" cy="728662"/>
          </a:xfrm>
        </p:grpSpPr>
        <p:sp>
          <p:nvSpPr>
            <p:cNvPr id="8" name="Shape 71" descr="Casella di testo blu" title="Casella di testo blu">
              <a:extLst>
                <a:ext uri="{FF2B5EF4-FFF2-40B4-BE49-F238E27FC236}">
                  <a16:creationId xmlns:a16="http://schemas.microsoft.com/office/drawing/2014/main" id="{A4E50E01-4B0A-4E9A-9B40-0369D4786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4414838"/>
              <a:ext cx="9163050" cy="728662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endParaRPr lang="it-IT" altLang="it-IT" sz="1900">
                <a:latin typeface="Titillium Web" panose="00000800000000000000" pitchFamily="2" charset="0"/>
                <a:sym typeface="Titillium Web" panose="00000800000000000000" pitchFamily="2" charset="0"/>
              </a:endParaRPr>
            </a:p>
          </p:txBody>
        </p:sp>
        <p:pic>
          <p:nvPicPr>
            <p:cNvPr id="9" name="Immagine 8" descr="AGID - Agenzia per l'Italia Digitale">
              <a:extLst>
                <a:ext uri="{FF2B5EF4-FFF2-40B4-BE49-F238E27FC236}">
                  <a16:creationId xmlns:a16="http://schemas.microsoft.com/office/drawing/2014/main" id="{D3E3A44B-C752-4515-B84C-44942903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2993" y="4660057"/>
              <a:ext cx="2030400" cy="291266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9623"/>
            <a:ext cx="6858000" cy="72866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89513"/>
          </a:xfrm>
        </p:spPr>
        <p:txBody>
          <a:bodyPr anchor="t">
            <a:normAutofit/>
          </a:bodyPr>
          <a:lstStyle>
            <a:lvl1pPr algn="ctr">
              <a:defRPr lang="en-US" sz="32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4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79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- In alt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85800" y="1667641"/>
            <a:ext cx="7779545" cy="480000"/>
          </a:xfrm>
          <a:prstGeom prst="rect">
            <a:avLst/>
          </a:prstGeom>
          <a:noFill/>
          <a:ln>
            <a:noFill/>
          </a:ln>
        </p:spPr>
        <p:txBody>
          <a:bodyPr wrap="square" lIns="0" tIns="91425" rIns="0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2400" b="0" i="0" u="none" strike="noStrike" cap="none">
                <a:solidFill>
                  <a:srgbClr val="010335"/>
                </a:solidFill>
                <a:latin typeface="Titillium Web" charset="0"/>
                <a:ea typeface="Titillium Web" charset="0"/>
                <a:cs typeface="Titillium Web" charset="0"/>
                <a:sym typeface="Titillium Web"/>
              </a:defRPr>
            </a:lvl1pPr>
            <a:lvl2pPr marL="0" marR="0" lvl="1" indent="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431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520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596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335"/>
              </a:buClr>
              <a:buFont typeface="Titillium Web"/>
              <a:buNone/>
              <a:defRPr sz="4200" b="0" i="0" u="none" strike="noStrike" cap="none">
                <a:solidFill>
                  <a:srgbClr val="010335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it-IT"/>
              <a:t>Fare clic per modificare lo stile del titolo</a:t>
            </a:r>
            <a:endParaRPr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sz="quarter" idx="10"/>
          </p:nvPr>
        </p:nvSpPr>
        <p:spPr>
          <a:xfrm>
            <a:off x="685800" y="2148418"/>
            <a:ext cx="7779544" cy="3253316"/>
          </a:xfrm>
          <a:prstGeom prst="rect">
            <a:avLst/>
          </a:prstGeom>
        </p:spPr>
        <p:txBody>
          <a:bodyPr lIns="0" tIns="90000" rIns="0" bIns="46800"/>
          <a:lstStyle>
            <a:lvl1pPr>
              <a:defRPr sz="1800"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it-IT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4802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661684-5E70-481A-A1F6-C88DCA96C1A2}" type="datetimeFigureOut">
              <a:rPr lang="en-US"/>
              <a:pPr>
                <a:defRPr/>
              </a:pPr>
              <a:t>11/27/2019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D09E33-A80A-4A71-B3A8-2B8E5C74FDD8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3349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 descr="Logo AgID" title="Logo AgID">
            <a:extLst>
              <a:ext uri="{FF2B5EF4-FFF2-40B4-BE49-F238E27FC236}">
                <a16:creationId xmlns:a16="http://schemas.microsoft.com/office/drawing/2014/main" id="{B7F0DB85-9FE1-47CE-AF42-433683993A4C}"/>
              </a:ext>
            </a:extLst>
          </p:cNvPr>
          <p:cNvGrpSpPr/>
          <p:nvPr userDrawn="1"/>
        </p:nvGrpSpPr>
        <p:grpSpPr>
          <a:xfrm>
            <a:off x="0" y="6129338"/>
            <a:ext cx="9163050" cy="728662"/>
            <a:chOff x="-9525" y="4414838"/>
            <a:chExt cx="9163050" cy="728662"/>
          </a:xfrm>
        </p:grpSpPr>
        <p:sp>
          <p:nvSpPr>
            <p:cNvPr id="8" name="Shape 71" descr="Casella di testo blu" title="Casella di testo blu">
              <a:extLst>
                <a:ext uri="{FF2B5EF4-FFF2-40B4-BE49-F238E27FC236}">
                  <a16:creationId xmlns:a16="http://schemas.microsoft.com/office/drawing/2014/main" id="{A4E50E01-4B0A-4E9A-9B40-0369D4786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525" y="4414838"/>
              <a:ext cx="9163050" cy="728662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9050" tIns="19050" rIns="19050" bIns="1905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</a:pPr>
              <a:endParaRPr lang="it-IT" altLang="it-IT" sz="1900">
                <a:latin typeface="Titillium Web" panose="00000800000000000000" pitchFamily="2" charset="0"/>
                <a:sym typeface="Titillium Web" panose="00000800000000000000" pitchFamily="2" charset="0"/>
              </a:endParaRPr>
            </a:p>
          </p:txBody>
        </p:sp>
        <p:pic>
          <p:nvPicPr>
            <p:cNvPr id="9" name="Immagine 8" descr="AGID - Agenzia per l'Italia Digitale">
              <a:extLst>
                <a:ext uri="{FF2B5EF4-FFF2-40B4-BE49-F238E27FC236}">
                  <a16:creationId xmlns:a16="http://schemas.microsoft.com/office/drawing/2014/main" id="{D3E3A44B-C752-4515-B84C-44942903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993" y="4660057"/>
              <a:ext cx="2030400" cy="291266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9623"/>
            <a:ext cx="6858000" cy="728662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89513"/>
          </a:xfrm>
        </p:spPr>
        <p:txBody>
          <a:bodyPr anchor="t">
            <a:normAutofit/>
          </a:bodyPr>
          <a:lstStyle>
            <a:lvl1pPr algn="ctr">
              <a:defRPr lang="en-US" sz="32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051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7363"/>
            <a:ext cx="7886700" cy="49696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82"/>
          </a:xfrm>
        </p:spPr>
        <p:txBody>
          <a:bodyPr anchor="t">
            <a:normAutofit/>
          </a:bodyPr>
          <a:lstStyle>
            <a:lvl1pPr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97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it-IT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lang="en-US" sz="48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5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60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5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4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07363"/>
            <a:ext cx="7886700" cy="49696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82"/>
          </a:xfrm>
        </p:spPr>
        <p:txBody>
          <a:bodyPr anchor="t">
            <a:normAutofit/>
          </a:bodyPr>
          <a:lstStyle>
            <a:lvl1pPr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56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55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t">
            <a:noAutofit/>
          </a:bodyPr>
          <a:lstStyle>
            <a:lvl1pPr>
              <a:defRPr lang="en-US" sz="2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67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Autofit/>
          </a:bodyPr>
          <a:lstStyle>
            <a:lvl1pPr>
              <a:defRPr lang="en-US" sz="2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1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20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2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it-IT" sz="18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algn="ctr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lang="en-US" sz="48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0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8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0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en-US" sz="4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8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67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t">
            <a:noAutofit/>
          </a:bodyPr>
          <a:lstStyle>
            <a:lvl1pPr>
              <a:defRPr lang="en-US" sz="2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1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Autofit/>
          </a:bodyPr>
          <a:lstStyle>
            <a:lvl1pPr>
              <a:defRPr lang="en-US" sz="2800" b="1" kern="1200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9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AF0F8929-1382-4685-873E-6E4B72CA5A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2874"/>
            <a:ext cx="9163050" cy="36195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 sz="1900">
              <a:latin typeface="Titillium Web" panose="00000800000000000000" pitchFamily="2" charset="0"/>
              <a:sym typeface="Titillium Web" panose="00000800000000000000" pitchFamily="2" charset="0"/>
            </a:endParaRPr>
          </a:p>
        </p:txBody>
      </p:sp>
      <p:pic>
        <p:nvPicPr>
          <p:cNvPr id="13" name="Immagine 14" descr="AGID - Agenzia per l'Italia Digitale">
            <a:extLst>
              <a:ext uri="{FF2B5EF4-FFF2-40B4-BE49-F238E27FC236}">
                <a16:creationId xmlns:a16="http://schemas.microsoft.com/office/drawing/2014/main" id="{4572F92E-8184-44F4-A09B-C80068CEC9D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138" y="6548029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CA23CD0-F361-4F24-92F3-CF8A3D5FF037}"/>
              </a:ext>
            </a:extLst>
          </p:cNvPr>
          <p:cNvSpPr txBox="1"/>
          <p:nvPr userDrawn="1"/>
        </p:nvSpPr>
        <p:spPr>
          <a:xfrm>
            <a:off x="0" y="64928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EACACE-5879-4967-962A-39D3B5CB9132}" type="slidenum">
              <a:rPr lang="it-IT" sz="1200" smtClean="0">
                <a:solidFill>
                  <a:schemeClr val="bg1"/>
                </a:solidFill>
              </a:rPr>
              <a:pPr algn="ctr"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1">
            <a:extLst>
              <a:ext uri="{FF2B5EF4-FFF2-40B4-BE49-F238E27FC236}">
                <a16:creationId xmlns:a16="http://schemas.microsoft.com/office/drawing/2014/main" id="{AF0F8929-1382-4685-873E-6E4B72CA5A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92874"/>
            <a:ext cx="9163050" cy="36195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 sz="1900">
              <a:latin typeface="Titillium Web" panose="00000800000000000000" pitchFamily="2" charset="0"/>
              <a:sym typeface="Titillium Web" panose="00000800000000000000" pitchFamily="2" charset="0"/>
            </a:endParaRPr>
          </a:p>
        </p:txBody>
      </p:sp>
      <p:pic>
        <p:nvPicPr>
          <p:cNvPr id="13" name="Immagine 14" descr="AGID - Agenzia per l'Italia Digitale">
            <a:extLst>
              <a:ext uri="{FF2B5EF4-FFF2-40B4-BE49-F238E27FC236}">
                <a16:creationId xmlns:a16="http://schemas.microsoft.com/office/drawing/2014/main" id="{4572F92E-8184-44F4-A09B-C80068CEC9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6548029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CA23CD0-F361-4F24-92F3-CF8A3D5FF037}"/>
              </a:ext>
            </a:extLst>
          </p:cNvPr>
          <p:cNvSpPr txBox="1"/>
          <p:nvPr userDrawn="1"/>
        </p:nvSpPr>
        <p:spPr>
          <a:xfrm>
            <a:off x="0" y="649287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EACACE-5879-4967-962A-39D3B5CB9132}" type="slidenum">
              <a:rPr lang="it-IT" sz="1200" smtClean="0">
                <a:solidFill>
                  <a:schemeClr val="bg1"/>
                </a:solidFill>
              </a:rPr>
              <a:pPr algn="ctr"/>
              <a:t>‹N›</a:t>
            </a:fld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6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anotriennale-ict.italia.it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www.agid.gov.it/sites/default/files/repository_files/documentazione/strategia_crescita_digitale_ver_def_2106201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unica.italia.it/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unica.italia.it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unica.italia.it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qhMh-aOBvQihl08FvyeQMamVFh-zgZxM43oE05ubvk8/edit?usp=sharing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omunica.italia.it/sites/default/files/2018-09/FORMAT%20.Ai%20KIT%20ICONE_u.zip" TargetMode="External"/><Relationship Id="rId5" Type="http://schemas.openxmlformats.org/officeDocument/2006/relationships/hyperlink" Target="http://comunica.italia.it/sites/default/files/2018-09/FORMAT%20.Ai%20KIT%20IMMAGINI.zip" TargetMode="External"/><Relationship Id="rId4" Type="http://schemas.openxmlformats.org/officeDocument/2006/relationships/hyperlink" Target="https://docs.google.com/presentation/d/1njhFWfw5pj6800LxeS-SpFbi6HDN0pUKht_2CWwavkI/edit?usp=shari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emf"/><Relationship Id="rId4" Type="http://schemas.openxmlformats.org/officeDocument/2006/relationships/image" Target="../media/image7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8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gid.gov.it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id.gov.it/it/agenzia/responsabile-transizione-digitale/formazione-rt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SzPct val="25000"/>
              <a:buFont typeface="Titillium Web" panose="00000800000000000000" pitchFamily="2" charset="0"/>
              <a:buNone/>
            </a:pPr>
            <a:endParaRPr lang="it-IT" altLang="it-IT" sz="1600" dirty="0">
              <a:solidFill>
                <a:srgbClr val="0070C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2B88C694-08FA-4BC5-833F-9BAE73BD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49" y="5145597"/>
            <a:ext cx="3314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000" dirty="0" smtClean="0">
                <a:solidFill>
                  <a:srgbClr val="12427F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Titillium Web" panose="00000800000000000000" pitchFamily="2" charset="0"/>
              </a:rPr>
              <a:t>28 novembre 2019</a:t>
            </a:r>
            <a:endParaRPr lang="it-IT" altLang="it-IT" sz="2000" dirty="0">
              <a:solidFill>
                <a:srgbClr val="12427F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Titillium Web" panose="00000800000000000000" pitchFamily="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8AAA1C-3D59-4E89-81E0-7AEC5D76F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400" y="933611"/>
            <a:ext cx="6858000" cy="728662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Formazione e aggiornamento dei Responsabili della Transizione al Digitale – linea di azione 86 del Piano Triennale per l’informatica nella Pubblica amministrazione 2019-2021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B4D086-2069-42BA-9C9F-64E341FE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2467967"/>
            <a:ext cx="7772400" cy="1789513"/>
          </a:xfrm>
        </p:spPr>
        <p:txBody>
          <a:bodyPr>
            <a:normAutofit/>
          </a:bodyPr>
          <a:lstStyle/>
          <a:p>
            <a:r>
              <a:rPr lang="it-IT" sz="3600" dirty="0"/>
              <a:t>La comunicazione dei servizi digitali: linee guida e casi di studio</a:t>
            </a:r>
          </a:p>
        </p:txBody>
      </p:sp>
      <p:pic>
        <p:nvPicPr>
          <p:cNvPr id="9" name="Immagin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780" y="426337"/>
            <a:ext cx="648462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SzPct val="25000"/>
              <a:buFont typeface="Titillium Web" panose="00000800000000000000" pitchFamily="2" charset="0"/>
              <a:buNone/>
            </a:pPr>
            <a:endParaRPr lang="it-IT" altLang="it-IT" sz="1600" dirty="0">
              <a:solidFill>
                <a:srgbClr val="0070C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4" name="Gruppo 3" descr="Nome cognome e ruolo in AgID" title="Nome cognome e ruolo in AgID">
            <a:extLst>
              <a:ext uri="{FF2B5EF4-FFF2-40B4-BE49-F238E27FC236}">
                <a16:creationId xmlns:a16="http://schemas.microsoft.com/office/drawing/2014/main" id="{FD87656B-B890-4661-BE2F-BE31BC504E44}"/>
              </a:ext>
            </a:extLst>
          </p:cNvPr>
          <p:cNvGrpSpPr/>
          <p:nvPr/>
        </p:nvGrpSpPr>
        <p:grpSpPr>
          <a:xfrm>
            <a:off x="484187" y="4365636"/>
            <a:ext cx="8175625" cy="638175"/>
            <a:chOff x="484188" y="3216275"/>
            <a:chExt cx="8175625" cy="638175"/>
          </a:xfrm>
        </p:grpSpPr>
        <p:cxnSp>
          <p:nvCxnSpPr>
            <p:cNvPr id="5" name="Shape 76" descr="Barra di separazione" title="Barra di separazione">
              <a:extLst>
                <a:ext uri="{FF2B5EF4-FFF2-40B4-BE49-F238E27FC236}">
                  <a16:creationId xmlns:a16="http://schemas.microsoft.com/office/drawing/2014/main" id="{3F24D91B-ED54-4200-97AA-342D1E7A97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216275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hape 77" descr="Barra di separazione" title="Barra di separazione">
              <a:extLst>
                <a:ext uri="{FF2B5EF4-FFF2-40B4-BE49-F238E27FC236}">
                  <a16:creationId xmlns:a16="http://schemas.microsoft.com/office/drawing/2014/main" id="{E3BE8D6D-BF44-4666-85EF-574F90F643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854450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BB4D086-2069-42BA-9C9F-64E341FE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" y="394461"/>
            <a:ext cx="7772400" cy="1789513"/>
          </a:xfrm>
        </p:spPr>
        <p:txBody>
          <a:bodyPr>
            <a:normAutofit/>
          </a:bodyPr>
          <a:lstStyle/>
          <a:p>
            <a:r>
              <a:rPr lang="it-IT" sz="2000" dirty="0"/>
              <a:t>La comunicazione dei servizi digitali: linee guida e casi di studio</a:t>
            </a:r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>
          <a:xfrm>
            <a:off x="715816" y="1945779"/>
            <a:ext cx="7712365" cy="1906864"/>
          </a:xfrm>
        </p:spPr>
        <p:txBody>
          <a:bodyPr>
            <a:noAutofit/>
          </a:bodyPr>
          <a:lstStyle/>
          <a:p>
            <a:r>
              <a:rPr lang="it-IT" sz="3600" b="1" dirty="0"/>
              <a:t>Comunica Italia: la promozione dei servizi pubblici digitali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501289" y="4492694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12427F"/>
                </a:solidFill>
              </a:rPr>
              <a:t>Glenda Gentili - AgID</a:t>
            </a:r>
            <a:endParaRPr lang="it-IT" dirty="0">
              <a:solidFill>
                <a:srgbClr val="124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Dalla strategia al Piano Triennale per la </a:t>
            </a:r>
            <a:r>
              <a:rPr lang="it-IT" dirty="0" smtClean="0"/>
              <a:t>PA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96008" y="6086001"/>
            <a:ext cx="629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it-IT" sz="900" i="1" dirty="0" smtClean="0">
                <a:solidFill>
                  <a:schemeClr val="bg1"/>
                </a:solidFill>
                <a:hlinkClick r:id="rId2"/>
              </a:rPr>
              <a:t>www.agid.gov.it/sites/default/files/repository_files/documentazione/strategia_crescita_digitale_ver_def_21062016.pdf</a:t>
            </a:r>
            <a:endParaRPr lang="it-IT" sz="900" i="1" dirty="0" smtClean="0">
              <a:solidFill>
                <a:schemeClr val="bg1"/>
              </a:solidFill>
            </a:endParaRPr>
          </a:p>
          <a:p>
            <a:r>
              <a:rPr lang="it-IT" sz="900" i="1" dirty="0">
                <a:solidFill>
                  <a:schemeClr val="bg1"/>
                </a:solidFill>
                <a:hlinkClick r:id="rId3"/>
              </a:rPr>
              <a:t>https://pianotriennale-ict.italia.it/</a:t>
            </a:r>
            <a:endParaRPr lang="it-IT" sz="900" i="1" dirty="0">
              <a:solidFill>
                <a:schemeClr val="bg1"/>
              </a:solidFill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350477" y="2536924"/>
            <a:ext cx="8443045" cy="3098871"/>
            <a:chOff x="1660107" y="2666233"/>
            <a:chExt cx="8443045" cy="3098871"/>
          </a:xfrm>
        </p:grpSpPr>
        <p:pic>
          <p:nvPicPr>
            <p:cNvPr id="18" name="Picture 49">
              <a:extLst>
                <a:ext uri="{FF2B5EF4-FFF2-40B4-BE49-F238E27FC236}">
                  <a16:creationId xmlns:a16="http://schemas.microsoft.com/office/drawing/2014/main" id="{4E0825AE-1AA9-9241-A546-79F32DAD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0107" y="2962038"/>
              <a:ext cx="8145141" cy="2741070"/>
            </a:xfrm>
            <a:prstGeom prst="rect">
              <a:avLst/>
            </a:prstGeom>
          </p:spPr>
        </p:pic>
        <p:sp>
          <p:nvSpPr>
            <p:cNvPr id="19" name="Rettangolo 2">
              <a:extLst>
                <a:ext uri="{FF2B5EF4-FFF2-40B4-BE49-F238E27FC236}">
                  <a16:creationId xmlns:a16="http://schemas.microsoft.com/office/drawing/2014/main" id="{A296FC15-8DD5-D340-A1A8-9C4497CC8796}"/>
                </a:ext>
              </a:extLst>
            </p:cNvPr>
            <p:cNvSpPr/>
            <p:nvPr/>
          </p:nvSpPr>
          <p:spPr>
            <a:xfrm>
              <a:off x="8328755" y="5135406"/>
              <a:ext cx="17743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  <a:ea typeface="Titillium Web" charset="0"/>
                  <a:cs typeface="Titillium Web" charset="0"/>
                  <a:sym typeface="Titillium Web"/>
                </a:rPr>
                <a:t>Aggiornamento</a:t>
              </a:r>
            </a:p>
            <a:p>
              <a:r>
                <a:rPr lang="it-IT" sz="1600" dirty="0">
                  <a:solidFill>
                    <a:srgbClr val="002060"/>
                  </a:solidFill>
                  <a:ea typeface="Titillium Web" charset="0"/>
                  <a:cs typeface="Titillium Web" charset="0"/>
                  <a:sym typeface="Titillium Web"/>
                </a:rPr>
                <a:t>Piano Triennale ICT</a:t>
              </a: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8116C873-57B5-4F40-830E-051E7B5E3009}"/>
                </a:ext>
              </a:extLst>
            </p:cNvPr>
            <p:cNvSpPr txBox="1"/>
            <p:nvPr/>
          </p:nvSpPr>
          <p:spPr>
            <a:xfrm>
              <a:off x="1660107" y="2981478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2014</a:t>
              </a:r>
            </a:p>
            <a:p>
              <a:r>
                <a:rPr lang="it-IT" sz="1400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21" name="TextBox 39">
              <a:extLst>
                <a:ext uri="{FF2B5EF4-FFF2-40B4-BE49-F238E27FC236}">
                  <a16:creationId xmlns:a16="http://schemas.microsoft.com/office/drawing/2014/main" id="{E6B5AE15-62C4-F540-B1FD-7E9CF589D372}"/>
                </a:ext>
              </a:extLst>
            </p:cNvPr>
            <p:cNvSpPr txBox="1"/>
            <p:nvPr/>
          </p:nvSpPr>
          <p:spPr>
            <a:xfrm>
              <a:off x="3624847" y="5266502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2016</a:t>
              </a:r>
            </a:p>
          </p:txBody>
        </p:sp>
        <p:sp>
          <p:nvSpPr>
            <p:cNvPr id="22" name="TextBox 40">
              <a:extLst>
                <a:ext uri="{FF2B5EF4-FFF2-40B4-BE49-F238E27FC236}">
                  <a16:creationId xmlns:a16="http://schemas.microsoft.com/office/drawing/2014/main" id="{D688C3D3-97EE-2240-B080-C0ACEFDEF62B}"/>
                </a:ext>
              </a:extLst>
            </p:cNvPr>
            <p:cNvSpPr txBox="1"/>
            <p:nvPr/>
          </p:nvSpPr>
          <p:spPr>
            <a:xfrm>
              <a:off x="5616868" y="3086028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2017</a:t>
              </a:r>
            </a:p>
          </p:txBody>
        </p:sp>
        <p:sp>
          <p:nvSpPr>
            <p:cNvPr id="23" name="TextBox 42">
              <a:extLst>
                <a:ext uri="{FF2B5EF4-FFF2-40B4-BE49-F238E27FC236}">
                  <a16:creationId xmlns:a16="http://schemas.microsoft.com/office/drawing/2014/main" id="{FF58C4DC-4453-7B49-A684-07229E43DC7B}"/>
                </a:ext>
              </a:extLst>
            </p:cNvPr>
            <p:cNvSpPr txBox="1"/>
            <p:nvPr/>
          </p:nvSpPr>
          <p:spPr>
            <a:xfrm>
              <a:off x="7604277" y="5267649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</a:rPr>
                <a:t>2019</a:t>
              </a:r>
            </a:p>
          </p:txBody>
        </p:sp>
        <p:sp>
          <p:nvSpPr>
            <p:cNvPr id="24" name="Google Shape;186;p31">
              <a:extLst>
                <a:ext uri="{FF2B5EF4-FFF2-40B4-BE49-F238E27FC236}">
                  <a16:creationId xmlns:a16="http://schemas.microsoft.com/office/drawing/2014/main" id="{86768F87-2E9A-0C4B-8675-EF6421332E3E}"/>
                </a:ext>
              </a:extLst>
            </p:cNvPr>
            <p:cNvSpPr txBox="1"/>
            <p:nvPr/>
          </p:nvSpPr>
          <p:spPr>
            <a:xfrm>
              <a:off x="2983800" y="2666233"/>
              <a:ext cx="1877506" cy="839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29" tIns="55865" rIns="111729" bIns="55865" anchor="t" anchorCtr="0">
              <a:noAutofit/>
            </a:bodyPr>
            <a:lstStyle/>
            <a:p>
              <a:r>
                <a:rPr lang="it-IT" sz="1200" b="1" dirty="0">
                  <a:solidFill>
                    <a:srgbClr val="002060"/>
                  </a:solidFill>
                  <a:latin typeface="Calibri" panose="020F0502020204030204" pitchFamily="34" charset="0"/>
                  <a:ea typeface="Titillium Web" charset="0"/>
                  <a:cs typeface="Calibri" panose="020F0502020204030204" pitchFamily="34" charset="0"/>
                  <a:sym typeface="Titillium Web"/>
                </a:rPr>
                <a:t>2015 Strategia per la Crescita Digitale</a:t>
              </a:r>
            </a:p>
            <a:p>
              <a:r>
                <a:rPr lang="it-IT" sz="1200" dirty="0">
                  <a:solidFill>
                    <a:srgbClr val="002060"/>
                  </a:solidFill>
                  <a:latin typeface="Calibri" panose="020F0502020204030204" pitchFamily="34" charset="0"/>
                  <a:ea typeface="Titillium Web" charset="0"/>
                  <a:cs typeface="Calibri" panose="020F0502020204030204" pitchFamily="34" charset="0"/>
                  <a:sym typeface="Titillium Web"/>
                </a:rPr>
                <a:t>Rappresenta l’Agenda Digitale italiana approvata dal Governo e dalla Commissione Europea</a:t>
              </a:r>
              <a:endPara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Titillium Web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72B9751E-D275-2C49-A802-34CD0333D851}"/>
                </a:ext>
              </a:extLst>
            </p:cNvPr>
            <p:cNvSpPr/>
            <p:nvPr/>
          </p:nvSpPr>
          <p:spPr>
            <a:xfrm>
              <a:off x="4941069" y="4889184"/>
              <a:ext cx="200412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rgbClr val="002060"/>
                  </a:solidFill>
                  <a:latin typeface="Calibri" panose="020F0502020204030204" pitchFamily="34" charset="0"/>
                  <a:ea typeface="Titillium Web" charset="0"/>
                  <a:cs typeface="Calibri" panose="020F0502020204030204" pitchFamily="34" charset="0"/>
                  <a:sym typeface="Titillium Web"/>
                </a:rPr>
                <a:t>2016 Modello Strategico ICT</a:t>
              </a:r>
            </a:p>
            <a:p>
              <a:r>
                <a:rPr lang="it-IT" sz="1200" dirty="0">
                  <a:solidFill>
                    <a:srgbClr val="00206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Individua gli elementi tecnici abilitanti per realizzare l’Agenda Digitale</a:t>
              </a:r>
            </a:p>
          </p:txBody>
        </p:sp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44ECCD3E-4DAA-534D-9224-33215FC1DFCA}"/>
                </a:ext>
              </a:extLst>
            </p:cNvPr>
            <p:cNvSpPr/>
            <p:nvPr/>
          </p:nvSpPr>
          <p:spPr>
            <a:xfrm>
              <a:off x="7036685" y="2680578"/>
              <a:ext cx="17743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rgbClr val="002060"/>
                  </a:solidFill>
                  <a:latin typeface="Calibri" panose="020F0502020204030204" pitchFamily="34" charset="0"/>
                  <a:ea typeface="Titillium Web" charset="0"/>
                  <a:cs typeface="Calibri" panose="020F0502020204030204" pitchFamily="34" charset="0"/>
                  <a:sym typeface="Titillium Web"/>
                </a:rPr>
                <a:t>2017 Piano Triennale ICT</a:t>
              </a:r>
            </a:p>
            <a:p>
              <a:r>
                <a:rPr lang="it-IT" sz="1200" dirty="0">
                  <a:solidFill>
                    <a:srgbClr val="002060"/>
                  </a:solidFill>
                  <a:latin typeface="Calibri" panose="020F0502020204030204" pitchFamily="34" charset="0"/>
                  <a:ea typeface="Titillium Web" charset="0"/>
                  <a:cs typeface="Calibri" panose="020F0502020204030204" pitchFamily="34" charset="0"/>
                  <a:sym typeface="Titillium Web"/>
                </a:rPr>
                <a:t>Declina azioni e obiettivi da raggiungere per ogni elemento del modello</a:t>
              </a:r>
              <a:endParaRPr lang="it-IT" sz="1200" dirty="0">
                <a:solidFill>
                  <a:srgbClr val="002060"/>
                </a:solidFill>
                <a:latin typeface="Calibri" panose="020F0502020204030204" pitchFamily="34" charset="0"/>
                <a:ea typeface="Titillium Web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44">
              <a:extLst>
                <a:ext uri="{FF2B5EF4-FFF2-40B4-BE49-F238E27FC236}">
                  <a16:creationId xmlns:a16="http://schemas.microsoft.com/office/drawing/2014/main" id="{F7A5F04B-1E2C-E747-96FE-F3445E4AB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8813" y="4889184"/>
              <a:ext cx="704882" cy="875920"/>
            </a:xfrm>
            <a:prstGeom prst="rect">
              <a:avLst/>
            </a:prstGeom>
          </p:spPr>
        </p:pic>
        <p:pic>
          <p:nvPicPr>
            <p:cNvPr id="28" name="Picture 46" descr="A picture containing drawing, device&#10;&#10;Description automatically generated">
              <a:extLst>
                <a:ext uri="{FF2B5EF4-FFF2-40B4-BE49-F238E27FC236}">
                  <a16:creationId xmlns:a16="http://schemas.microsoft.com/office/drawing/2014/main" id="{895F28D0-442C-3D4F-9F86-FEDF0842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859" y="2680578"/>
              <a:ext cx="649716" cy="924244"/>
            </a:xfrm>
            <a:prstGeom prst="rect">
              <a:avLst/>
            </a:prstGeom>
          </p:spPr>
        </p:pic>
        <p:pic>
          <p:nvPicPr>
            <p:cNvPr id="29" name="Picture 4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923B7CA-E6CB-244B-976D-9FBA1BF4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609" y="2736549"/>
              <a:ext cx="628013" cy="924244"/>
            </a:xfrm>
            <a:prstGeom prst="rect">
              <a:avLst/>
            </a:prstGeom>
          </p:spPr>
        </p:pic>
      </p:grpSp>
      <p:sp>
        <p:nvSpPr>
          <p:cNvPr id="30" name="Google Shape;184;p31"/>
          <p:cNvSpPr txBox="1"/>
          <p:nvPr/>
        </p:nvSpPr>
        <p:spPr>
          <a:xfrm>
            <a:off x="333771" y="830644"/>
            <a:ext cx="8348411" cy="146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1729" tIns="55865" rIns="111729" bIns="55865" anchor="t" anchorCtr="0">
            <a:noAutofit/>
          </a:bodyPr>
          <a:lstStyle/>
          <a:p>
            <a:pPr algn="just">
              <a:spcAft>
                <a:spcPts val="600"/>
              </a:spcAft>
            </a:pPr>
            <a:r>
              <a:rPr lang="it-IT" sz="1400" b="1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Previsto dal CAD 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(art. 14-bis, lettera b) e </a:t>
            </a:r>
            <a:r>
              <a:rPr lang="it-IT" sz="1400" b="1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dalla Legge di stabilità 2016 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(art. 1, comma 513 e seguenti), il Piano Triennale è stato costruito sulla base del Modello strategico di evoluzione del sistema informativo della Pubblica Amministrazione.  </a:t>
            </a:r>
          </a:p>
          <a:p>
            <a:pPr algn="just">
              <a:spcAft>
                <a:spcPts val="600"/>
              </a:spcAft>
            </a:pP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Ha come riferimento le azioni, la definizione dei fabbisogni finanziari e gli indicatori </a:t>
            </a:r>
            <a:r>
              <a:rPr lang="it-IT" sz="1400" dirty="0" smtClean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presenti</a:t>
            </a:r>
            <a:r>
              <a:rPr lang="it-IT" sz="1400" dirty="0" smtClean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 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nella </a:t>
            </a:r>
            <a:r>
              <a:rPr lang="it-IT" sz="1400" b="1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Strategia per la Crescita Digitale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, secondo le </a:t>
            </a:r>
            <a:r>
              <a:rPr lang="it-IT" sz="1400" b="1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linee guida del Governo 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e in coerenza con gli </a:t>
            </a:r>
            <a:r>
              <a:rPr lang="it-IT" sz="1400" b="1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obiettivi e i programmi europei </a:t>
            </a:r>
            <a:r>
              <a:rPr lang="it-IT" sz="1400" dirty="0">
                <a:solidFill>
                  <a:srgbClr val="002060"/>
                </a:solidFill>
                <a:ea typeface="Titillium Web" charset="0"/>
                <a:cs typeface="Titillium Web" charset="0"/>
                <a:sym typeface="Titillium Web"/>
              </a:rPr>
              <a:t>per la trasformazione digitale. </a:t>
            </a:r>
            <a:endParaRPr sz="1400" dirty="0">
              <a:solidFill>
                <a:srgbClr val="002060"/>
              </a:solidFill>
              <a:ea typeface="Titillium Web" charset="0"/>
              <a:cs typeface="Titillium 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563"/>
              </a:spcBef>
              <a:buClr>
                <a:schemeClr val="accent1"/>
              </a:buClr>
              <a:buSzPct val="80000"/>
              <a:buNone/>
            </a:pPr>
            <a:r>
              <a:rPr lang="it-IT" altLang="it-IT" dirty="0">
                <a:solidFill>
                  <a:srgbClr val="12427F"/>
                </a:solidFill>
                <a:sym typeface="Titillium Web" panose="00000500000000000000" pitchFamily="2" charset="0"/>
              </a:rPr>
              <a:t>Secondo il </a:t>
            </a: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DESI, </a:t>
            </a:r>
            <a:r>
              <a:rPr lang="it-IT" altLang="it-IT" dirty="0">
                <a:solidFill>
                  <a:srgbClr val="12427F"/>
                </a:solidFill>
                <a:sym typeface="Titillium Web" panose="00000500000000000000" pitchFamily="2" charset="0"/>
              </a:rPr>
              <a:t>l’Italia è tra i primi Paesi europei per la creazione di servizi </a:t>
            </a: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pubblici digitali</a:t>
            </a:r>
            <a:r>
              <a:rPr lang="it-IT" altLang="it-IT" dirty="0">
                <a:solidFill>
                  <a:srgbClr val="12427F"/>
                </a:solidFill>
                <a:sym typeface="Titillium Web" panose="00000500000000000000" pitchFamily="2" charset="0"/>
              </a:rPr>
              <a:t>, ma </a:t>
            </a: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rimane fanalino </a:t>
            </a:r>
            <a:r>
              <a:rPr lang="it-IT" altLang="it-IT" dirty="0">
                <a:solidFill>
                  <a:srgbClr val="12427F"/>
                </a:solidFill>
                <a:sym typeface="Titillium Web" panose="00000500000000000000" pitchFamily="2" charset="0"/>
              </a:rPr>
              <a:t>di coda per il loro utilizzo da parte di cittadini e imprese. </a:t>
            </a:r>
            <a:endParaRPr lang="it-IT" altLang="it-IT" dirty="0" smtClean="0">
              <a:solidFill>
                <a:srgbClr val="12427F"/>
              </a:solidFill>
              <a:sym typeface="Titillium Web" panose="00000500000000000000" pitchFamily="2" charset="0"/>
            </a:endParaRPr>
          </a:p>
          <a:p>
            <a:pPr>
              <a:spcBef>
                <a:spcPts val="563"/>
              </a:spcBef>
              <a:buClr>
                <a:schemeClr val="accent1"/>
              </a:buClr>
              <a:buSzPct val="80000"/>
            </a:pPr>
            <a:endParaRPr lang="it-IT" altLang="it-IT" dirty="0">
              <a:solidFill>
                <a:srgbClr val="12427F"/>
              </a:solidFill>
              <a:sym typeface="Titillium Web" panose="00000500000000000000" pitchFamily="2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DESI 2019</a:t>
            </a:r>
            <a:endParaRPr lang="it-IT" dirty="0"/>
          </a:p>
        </p:txBody>
      </p:sp>
      <p:pic>
        <p:nvPicPr>
          <p:cNvPr id="4" name="Immagin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06"/>
          <a:stretch/>
        </p:blipFill>
        <p:spPr bwMode="auto">
          <a:xfrm>
            <a:off x="1143000" y="3073977"/>
            <a:ext cx="6858000" cy="310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2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DESI 2019</a:t>
            </a:r>
            <a:endParaRPr lang="it-IT" dirty="0"/>
          </a:p>
        </p:txBody>
      </p:sp>
      <p:pic>
        <p:nvPicPr>
          <p:cNvPr id="4" name="Immagin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161" y="4681611"/>
            <a:ext cx="957491" cy="20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968" y="2281888"/>
            <a:ext cx="6368418" cy="36924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38" y="994573"/>
            <a:ext cx="3923222" cy="18507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nettore 6"/>
          <p:cNvSpPr/>
          <p:nvPr/>
        </p:nvSpPr>
        <p:spPr>
          <a:xfrm>
            <a:off x="2520593" y="1888136"/>
            <a:ext cx="412206" cy="420716"/>
          </a:xfrm>
          <a:prstGeom prst="flowChartConnector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Connettore 7"/>
          <p:cNvSpPr/>
          <p:nvPr/>
        </p:nvSpPr>
        <p:spPr>
          <a:xfrm>
            <a:off x="6757004" y="3086173"/>
            <a:ext cx="412206" cy="420716"/>
          </a:xfrm>
          <a:prstGeom prst="flowChartConnector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Connettore 8"/>
          <p:cNvSpPr/>
          <p:nvPr/>
        </p:nvSpPr>
        <p:spPr>
          <a:xfrm>
            <a:off x="7280189" y="3086173"/>
            <a:ext cx="412206" cy="420716"/>
          </a:xfrm>
          <a:prstGeom prst="flowChartConnector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87350" y="6233434"/>
            <a:ext cx="2579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900" i="1" dirty="0">
                <a:solidFill>
                  <a:srgbClr val="4472C4"/>
                </a:solidFill>
              </a:rPr>
              <a:t>https://ec.europa.eu/digital-single-market/en/desi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010" y="501632"/>
            <a:ext cx="3129390" cy="15607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9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Rapporto Agi-</a:t>
            </a:r>
            <a:r>
              <a:rPr lang="it-IT" dirty="0" err="1" smtClean="0"/>
              <a:t>Censis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221" y="2321706"/>
            <a:ext cx="2059181" cy="2740914"/>
          </a:xfrm>
          <a:prstGeom prst="rect">
            <a:avLst/>
          </a:prstGeom>
        </p:spPr>
      </p:pic>
      <p:sp>
        <p:nvSpPr>
          <p:cNvPr id="5" name="Segnaposto contenuto 1"/>
          <p:cNvSpPr txBox="1">
            <a:spLocks/>
          </p:cNvSpPr>
          <p:nvPr/>
        </p:nvSpPr>
        <p:spPr>
          <a:xfrm>
            <a:off x="628650" y="1207363"/>
            <a:ext cx="5836158" cy="496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63"/>
              </a:spcBef>
              <a:buClr>
                <a:schemeClr val="accent1"/>
              </a:buClr>
              <a:buSzPct val="80000"/>
            </a:pPr>
            <a:endParaRPr lang="it-IT" altLang="it-IT" dirty="0" smtClean="0">
              <a:solidFill>
                <a:srgbClr val="12427F"/>
              </a:solidFill>
              <a:sym typeface="Titillium Web" panose="00000500000000000000" pitchFamily="2" charset="0"/>
            </a:endParaRPr>
          </a:p>
          <a:p>
            <a:pPr>
              <a:spcBef>
                <a:spcPts val="563"/>
              </a:spcBef>
              <a:buClr>
                <a:schemeClr val="accent1"/>
              </a:buClr>
              <a:buSzPct val="80000"/>
            </a:pP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Il rapporto di ricerca Agi-</a:t>
            </a:r>
            <a:r>
              <a:rPr lang="it-IT" altLang="it-IT" dirty="0" err="1" smtClean="0">
                <a:solidFill>
                  <a:srgbClr val="12427F"/>
                </a:solidFill>
                <a:sym typeface="Titillium Web" panose="00000500000000000000" pitchFamily="2" charset="0"/>
              </a:rPr>
              <a:t>Censis</a:t>
            </a: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 sulla trasformazione digitale della PA rileva una mancanza di adeguata informazione relativamente ai servizi digitali già attivati dalla PA.</a:t>
            </a:r>
          </a:p>
          <a:p>
            <a:pPr>
              <a:spcBef>
                <a:spcPts val="563"/>
              </a:spcBef>
              <a:buClr>
                <a:schemeClr val="accent1"/>
              </a:buClr>
              <a:buSzPct val="80000"/>
            </a:pPr>
            <a:endParaRPr lang="it-IT" altLang="it-IT" dirty="0">
              <a:solidFill>
                <a:srgbClr val="12427F"/>
              </a:solidFill>
              <a:sym typeface="Titillium Web" panose="00000500000000000000" pitchFamily="2" charset="0"/>
            </a:endParaRPr>
          </a:p>
          <a:p>
            <a:pPr>
              <a:spcBef>
                <a:spcPts val="563"/>
              </a:spcBef>
              <a:buClr>
                <a:schemeClr val="accent1"/>
              </a:buClr>
              <a:buSzPct val="80000"/>
            </a:pPr>
            <a:r>
              <a:rPr lang="it-IT" altLang="it-IT" dirty="0" smtClean="0">
                <a:solidFill>
                  <a:srgbClr val="12427F"/>
                </a:solidFill>
                <a:sym typeface="Titillium Web" panose="00000500000000000000" pitchFamily="2" charset="0"/>
              </a:rPr>
              <a:t>Soltanto il 9,2% si dichiara completamente informato mentre nel 53,4% dei casi l’informazione è carente.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90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359" y="1208088"/>
            <a:ext cx="6201281" cy="4968875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Rapporto Agi-</a:t>
            </a:r>
            <a:r>
              <a:rPr lang="it-IT" dirty="0" err="1"/>
              <a:t>Censis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856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Rapporto Agi-</a:t>
            </a:r>
            <a:r>
              <a:rPr lang="it-IT" dirty="0" err="1"/>
              <a:t>Censis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275" y="1208088"/>
            <a:ext cx="6235450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Cause dello scarso utilizzo dei servizi pubblici digitali?</a:t>
            </a:r>
            <a:endParaRPr lang="it-IT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720369198"/>
              </p:ext>
            </p:extLst>
          </p:nvPr>
        </p:nvGraphicFramePr>
        <p:xfrm>
          <a:off x="394915" y="126977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814268" y="1716729"/>
            <a:ext cx="2329732" cy="31700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12427F"/>
                </a:solidFill>
              </a:rPr>
              <a:t>E’ un problema di domanda e offerta </a:t>
            </a:r>
          </a:p>
        </p:txBody>
      </p:sp>
      <p:sp>
        <p:nvSpPr>
          <p:cNvPr id="9" name="Parentesi graffa chiusa 8"/>
          <p:cNvSpPr/>
          <p:nvPr/>
        </p:nvSpPr>
        <p:spPr>
          <a:xfrm>
            <a:off x="6384897" y="1109709"/>
            <a:ext cx="453225" cy="46390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40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Il ruolo di AgID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3" t="14495" r="2969" b="5772"/>
          <a:stretch/>
        </p:blipFill>
        <p:spPr>
          <a:xfrm>
            <a:off x="628650" y="2504747"/>
            <a:ext cx="3819388" cy="1800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6" r="1354" b="7980"/>
          <a:stretch/>
        </p:blipFill>
        <p:spPr>
          <a:xfrm>
            <a:off x="3901404" y="4591544"/>
            <a:ext cx="4095130" cy="180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28650" y="1109709"/>
            <a:ext cx="803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12427F"/>
                </a:solidFill>
              </a:rPr>
              <a:t>Agid lavora per fornire strumenti e metodologie utili a progettare, erogare e monitorare l’usabilità dei </a:t>
            </a:r>
            <a:r>
              <a:rPr lang="it-IT" sz="2800" dirty="0" smtClean="0">
                <a:solidFill>
                  <a:srgbClr val="12427F"/>
                </a:solidFill>
              </a:rPr>
              <a:t>servizi digitali </a:t>
            </a:r>
            <a:r>
              <a:rPr lang="it-IT" sz="2800" dirty="0">
                <a:solidFill>
                  <a:srgbClr val="12427F"/>
                </a:solidFill>
              </a:rPr>
              <a:t>delle </a:t>
            </a:r>
            <a:r>
              <a:rPr lang="it-IT" sz="2800" dirty="0" smtClean="0">
                <a:solidFill>
                  <a:srgbClr val="12427F"/>
                </a:solidFill>
              </a:rPr>
              <a:t>PA.</a:t>
            </a:r>
            <a:endParaRPr lang="it-IT" sz="2800" dirty="0">
              <a:solidFill>
                <a:srgbClr val="124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4" r="1602" b="5883"/>
          <a:stretch/>
        </p:blipFill>
        <p:spPr>
          <a:xfrm>
            <a:off x="1234600" y="3352800"/>
            <a:ext cx="6826372" cy="3102897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/>
              <a:t>Il ruolo di AgID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28650" y="855269"/>
            <a:ext cx="803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12427F"/>
                </a:solidFill>
              </a:rPr>
              <a:t>Agid </a:t>
            </a:r>
            <a:r>
              <a:rPr lang="it-IT" sz="2800" dirty="0" smtClean="0">
                <a:solidFill>
                  <a:srgbClr val="12427F"/>
                </a:solidFill>
              </a:rPr>
              <a:t>ha avviato un progetto specifico per supportare le PA nell’</a:t>
            </a:r>
            <a:r>
              <a:rPr lang="it-IT" sz="2800" b="1" dirty="0" smtClean="0">
                <a:solidFill>
                  <a:srgbClr val="12427F"/>
                </a:solidFill>
              </a:rPr>
              <a:t>attività di promozione </a:t>
            </a:r>
            <a:r>
              <a:rPr lang="it-IT" sz="2800" dirty="0" smtClean="0">
                <a:solidFill>
                  <a:srgbClr val="12427F"/>
                </a:solidFill>
              </a:rPr>
              <a:t>dei </a:t>
            </a:r>
            <a:r>
              <a:rPr lang="it-IT" sz="2800" dirty="0">
                <a:solidFill>
                  <a:srgbClr val="12427F"/>
                </a:solidFill>
              </a:rPr>
              <a:t>servizi delle PA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28650" y="2722462"/>
            <a:ext cx="803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12427F"/>
                </a:solidFill>
              </a:rPr>
              <a:t>#Comunica Italia </a:t>
            </a:r>
            <a:endParaRPr lang="it-IT" sz="4000" b="1" dirty="0">
              <a:solidFill>
                <a:srgbClr val="12427F"/>
              </a:solidFill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4218416" y="1899395"/>
            <a:ext cx="858741" cy="779228"/>
          </a:xfrm>
          <a:prstGeom prst="downArrow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1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98210" y="408424"/>
            <a:ext cx="7886700" cy="38710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Agenda: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98210" y="1001633"/>
            <a:ext cx="715760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10:00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 Apertura e introduzione,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Stelio Pagnotta</a:t>
            </a:r>
            <a:r>
              <a:rPr lang="it-IT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AgID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10.05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 Comunica Italia: la promozione dei servizi pubblici digitali,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Glenda </a:t>
            </a:r>
            <a:r>
              <a:rPr lang="it-IT" b="1" i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Gentili</a:t>
            </a:r>
            <a:r>
              <a:rPr lang="it-IT" i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lang="it-IT" b="1" i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AgID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10.20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Dalla 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comunicazione digitale allo </a:t>
            </a:r>
            <a:r>
              <a:rPr lang="it-IT" kern="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storytelling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: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strategie e strumenti di promozione digitale,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Angela Creta</a:t>
            </a:r>
            <a:r>
              <a:rPr lang="it-IT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it-IT" b="1" i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AgID </a:t>
            </a:r>
            <a:endParaRPr lang="it-IT" b="1" i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10.45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 </a:t>
            </a:r>
            <a:r>
              <a:rPr lang="it-IT" kern="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Cloudify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it-IT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NoiPA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: comunicare la trasformazione digitale,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Leonardo Cherubini, Direzione dei Sistemi Informativi e dell'Innovazione, Sistema </a:t>
            </a:r>
            <a:r>
              <a:rPr lang="it-IT" b="1" i="1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NoiPA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- MEF</a:t>
            </a:r>
            <a:endParaRPr lang="it-IT" b="1" i="1" kern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11.00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</a:rPr>
              <a:t>SPID 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</a:rPr>
              <a:t>è per tutti, 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</a:rPr>
              <a:t>Roberto D’Alessio, Social media </a:t>
            </a:r>
            <a:r>
              <a:rPr lang="it-IT" b="1" i="1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</a:rPr>
              <a:t>strategist</a:t>
            </a:r>
            <a:r>
              <a:rPr lang="it-IT" b="1" i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</a:rPr>
              <a:t> Roma Capitale</a:t>
            </a:r>
            <a:endParaRPr lang="it-IT" b="1" i="1" kern="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11.15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 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Domande</a:t>
            </a:r>
            <a:endParaRPr lang="it-IT" b="1" i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it-IT" u="sng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11:30</a:t>
            </a:r>
            <a:r>
              <a:rPr lang="it-IT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  </a:t>
            </a:r>
            <a:r>
              <a:rPr lang="it-IT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Arial" panose="020B0604020202020204" pitchFamily="34" charset="0"/>
              </a:rPr>
              <a:t>Chiusura</a:t>
            </a:r>
            <a:endParaRPr lang="it-IT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smtClean="0"/>
              <a:t>#Comunica Italia - Obiettivi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628650" y="855269"/>
            <a:ext cx="8038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12427F"/>
                </a:solidFill>
              </a:rPr>
              <a:t>Fornire indicazioni strategiche e strumenti per rispondere ai bisogni di promozione dei servizi offerti dalle amministrazioni.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srgbClr val="12427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12427F"/>
                </a:solidFill>
              </a:rPr>
              <a:t>Sensibilizzare i professionisti della comunicazione alla piena comprensione del proprio ruolo </a:t>
            </a:r>
            <a:r>
              <a:rPr lang="it-IT" sz="2800" dirty="0" smtClean="0">
                <a:solidFill>
                  <a:srgbClr val="12427F"/>
                </a:solidFill>
              </a:rPr>
              <a:t>all’ </a:t>
            </a:r>
            <a:r>
              <a:rPr lang="it-IT" sz="2800" dirty="0">
                <a:solidFill>
                  <a:srgbClr val="12427F"/>
                </a:solidFill>
              </a:rPr>
              <a:t>interno del percorso di trasformazione digitale dei servizi pubblici.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srgbClr val="12427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12427F"/>
                </a:solidFill>
              </a:rPr>
              <a:t>Abilitare la comunicazione a diventare leva strategica per l’attuazione delle politiche pubbliche.</a:t>
            </a:r>
          </a:p>
        </p:txBody>
      </p:sp>
    </p:spTree>
    <p:extLst>
      <p:ext uri="{BB962C8B-B14F-4D97-AF65-F5344CB8AC3E}">
        <p14:creationId xmlns:p14="http://schemas.microsoft.com/office/powerpoint/2010/main" val="28958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965" y="3245315"/>
            <a:ext cx="2663719" cy="266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dirty="0" smtClean="0"/>
              <a:t>#Comunica Italia - </a:t>
            </a:r>
            <a:r>
              <a:rPr lang="it-IT" altLang="it-IT" dirty="0"/>
              <a:t>S</a:t>
            </a:r>
            <a:r>
              <a:rPr lang="it-IT" altLang="it-IT" dirty="0" smtClean="0"/>
              <a:t>trumenti 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70042" y="855269"/>
            <a:ext cx="43035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 smtClean="0">
                <a:solidFill>
                  <a:srgbClr val="12427F"/>
                </a:solidFill>
              </a:rPr>
              <a:t>Indicazioni </a:t>
            </a:r>
            <a:r>
              <a:rPr lang="it-IT" sz="2800" dirty="0">
                <a:solidFill>
                  <a:srgbClr val="12427F"/>
                </a:solidFill>
              </a:rPr>
              <a:t>e consigli per orientare strategie di comunicazione, marketing e racconto dei servizi pubblici </a:t>
            </a:r>
            <a:r>
              <a:rPr lang="it-IT" sz="2800" dirty="0" smtClean="0">
                <a:solidFill>
                  <a:srgbClr val="12427F"/>
                </a:solidFill>
              </a:rPr>
              <a:t>digitali.</a:t>
            </a:r>
            <a:endParaRPr lang="it-IT" sz="2800" dirty="0">
              <a:solidFill>
                <a:srgbClr val="12427F"/>
              </a:solidFill>
            </a:endParaRPr>
          </a:p>
          <a:p>
            <a:endParaRPr lang="it-IT" sz="2800" dirty="0">
              <a:solidFill>
                <a:srgbClr val="12427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12427F"/>
                </a:solidFill>
              </a:rPr>
              <a:t>Toolkit promozione dei progetti/servizi digitali off e </a:t>
            </a:r>
            <a:r>
              <a:rPr lang="it-IT" sz="2800" dirty="0" smtClean="0">
                <a:solidFill>
                  <a:srgbClr val="12427F"/>
                </a:solidFill>
              </a:rPr>
              <a:t>online.</a:t>
            </a:r>
          </a:p>
          <a:p>
            <a:endParaRPr lang="it-IT" sz="2800" dirty="0">
              <a:solidFill>
                <a:srgbClr val="12427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it-IT" sz="2800" dirty="0">
              <a:solidFill>
                <a:srgbClr val="12427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917" y="518535"/>
            <a:ext cx="2861734" cy="2880000"/>
          </a:xfrm>
          <a:prstGeom prst="rect">
            <a:avLst/>
          </a:prstGeom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615112"/>
              </p:ext>
            </p:extLst>
          </p:nvPr>
        </p:nvGraphicFramePr>
        <p:xfrm>
          <a:off x="7074766" y="3551943"/>
          <a:ext cx="1998791" cy="283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5" imgW="2660539" imgH="3778206" progId="Acrobat.Document.DC">
                  <p:embed/>
                </p:oleObj>
              </mc:Choice>
              <mc:Fallback>
                <p:oleObj name="Acrobat Document" r:id="rId5" imgW="2660539" imgH="37782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74766" y="3551943"/>
                        <a:ext cx="1998791" cy="2838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322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#Comunica Italia - </a:t>
            </a:r>
            <a:r>
              <a:rPr lang="it-IT" altLang="it-IT" dirty="0" err="1" smtClean="0"/>
              <a:t>Roadmap</a:t>
            </a:r>
            <a:endParaRPr lang="it-IT" dirty="0"/>
          </a:p>
        </p:txBody>
      </p:sp>
      <p:pic>
        <p:nvPicPr>
          <p:cNvPr id="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48" y="1045322"/>
            <a:ext cx="7188200" cy="37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305074" y="5029201"/>
            <a:ext cx="24616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12427F"/>
                </a:solidFill>
              </a:rPr>
              <a:t>Febbraio 2019</a:t>
            </a:r>
            <a:endParaRPr lang="it-IT" sz="1200" dirty="0">
              <a:solidFill>
                <a:srgbClr val="12427F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Rilascio del kit grafico per PagoPA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766757" y="4995334"/>
            <a:ext cx="293581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      </a:t>
            </a:r>
            <a:r>
              <a:rPr lang="it-IT" sz="1200" b="1" dirty="0">
                <a:solidFill>
                  <a:srgbClr val="12427F"/>
                </a:solidFill>
              </a:rPr>
              <a:t>Marzo 2019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Rilascio del kit grafico per Fascicolo Sanitario Elettronico 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 smtClean="0">
                <a:solidFill>
                  <a:srgbClr val="12427F"/>
                </a:solidFill>
                <a:latin typeface="Titillium Web" pitchFamily="2" charset="0"/>
              </a:rPr>
              <a:t>Workshop </a:t>
            </a: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formativi per PAC e PAL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8058" y="5035551"/>
            <a:ext cx="229023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rgbClr val="12427F"/>
                </a:solidFill>
              </a:rPr>
              <a:t>Gennaio 2019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Lancio campagna online di Comunica.italia.it</a:t>
            </a:r>
          </a:p>
          <a:p>
            <a:pPr>
              <a:defRPr/>
            </a:pPr>
            <a:endParaRPr lang="it-IT" sz="2400" dirty="0">
              <a:solidFill>
                <a:srgbClr val="12427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20879" y="1482630"/>
            <a:ext cx="4845051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 smtClean="0">
                <a:solidFill>
                  <a:srgbClr val="12427F"/>
                </a:solidFill>
              </a:rPr>
              <a:t>Marzo </a:t>
            </a:r>
            <a:r>
              <a:rPr lang="it-IT" sz="1200" b="1" dirty="0">
                <a:solidFill>
                  <a:srgbClr val="12427F"/>
                </a:solidFill>
              </a:rPr>
              <a:t>– Dicembre 2018</a:t>
            </a:r>
          </a:p>
          <a:p>
            <a:pPr>
              <a:defRPr/>
            </a:pPr>
            <a:endParaRPr lang="it-IT" sz="1200" b="1" dirty="0">
              <a:solidFill>
                <a:srgbClr val="12427F"/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Gruppi di lavoro per la definizione del progetto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Consultazione pubblica delle LG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Rilascio delle prime release delle LG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Pubblicazione e presentazione di comunica.italia.it </a:t>
            </a:r>
          </a:p>
          <a:p>
            <a:pPr marL="228594" indent="-228594"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rgbClr val="12427F"/>
                </a:solidFill>
                <a:latin typeface="Titillium Web" pitchFamily="2" charset="0"/>
              </a:rPr>
              <a:t>Implementazione del KIT di SPID </a:t>
            </a:r>
          </a:p>
        </p:txBody>
      </p:sp>
    </p:spTree>
    <p:extLst>
      <p:ext uri="{BB962C8B-B14F-4D97-AF65-F5344CB8AC3E}">
        <p14:creationId xmlns:p14="http://schemas.microsoft.com/office/powerpoint/2010/main" val="14632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SzPct val="25000"/>
              <a:buFont typeface="Titillium Web" panose="00000800000000000000" pitchFamily="2" charset="0"/>
              <a:buNone/>
            </a:pPr>
            <a:endParaRPr lang="it-IT" altLang="it-IT" sz="1600" dirty="0">
              <a:solidFill>
                <a:srgbClr val="0070C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4" name="Gruppo 3" descr="Nome cognome e ruolo in AgID" title="Nome cognome e ruolo in AgID">
            <a:extLst>
              <a:ext uri="{FF2B5EF4-FFF2-40B4-BE49-F238E27FC236}">
                <a16:creationId xmlns:a16="http://schemas.microsoft.com/office/drawing/2014/main" id="{FD87656B-B890-4661-BE2F-BE31BC504E44}"/>
              </a:ext>
            </a:extLst>
          </p:cNvPr>
          <p:cNvGrpSpPr/>
          <p:nvPr/>
        </p:nvGrpSpPr>
        <p:grpSpPr>
          <a:xfrm>
            <a:off x="484187" y="4365636"/>
            <a:ext cx="8175625" cy="638175"/>
            <a:chOff x="484188" y="3216275"/>
            <a:chExt cx="8175625" cy="638175"/>
          </a:xfrm>
        </p:grpSpPr>
        <p:cxnSp>
          <p:nvCxnSpPr>
            <p:cNvPr id="5" name="Shape 76" descr="Barra di separazione" title="Barra di separazione">
              <a:extLst>
                <a:ext uri="{FF2B5EF4-FFF2-40B4-BE49-F238E27FC236}">
                  <a16:creationId xmlns:a16="http://schemas.microsoft.com/office/drawing/2014/main" id="{3F24D91B-ED54-4200-97AA-342D1E7A97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216275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hape 77" descr="Barra di separazione" title="Barra di separazione">
              <a:extLst>
                <a:ext uri="{FF2B5EF4-FFF2-40B4-BE49-F238E27FC236}">
                  <a16:creationId xmlns:a16="http://schemas.microsoft.com/office/drawing/2014/main" id="{E3BE8D6D-BF44-4666-85EF-574F90F643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854450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BB4D086-2069-42BA-9C9F-64E341FE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" y="394461"/>
            <a:ext cx="7772400" cy="1789513"/>
          </a:xfrm>
        </p:spPr>
        <p:txBody>
          <a:bodyPr>
            <a:normAutofit/>
          </a:bodyPr>
          <a:lstStyle/>
          <a:p>
            <a:r>
              <a:rPr lang="it-IT" sz="2000" dirty="0"/>
              <a:t>La comunicazione dei servizi digitali: linee guida e casi di studio</a:t>
            </a:r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>
          <a:xfrm>
            <a:off x="715816" y="1945779"/>
            <a:ext cx="7712365" cy="1906864"/>
          </a:xfrm>
        </p:spPr>
        <p:txBody>
          <a:bodyPr>
            <a:noAutofit/>
          </a:bodyPr>
          <a:lstStyle/>
          <a:p>
            <a:r>
              <a:rPr lang="it-IT" sz="3600" b="1" dirty="0"/>
              <a:t>Dalla comunicazione digitale allo </a:t>
            </a:r>
            <a:r>
              <a:rPr lang="it-IT" sz="3600" b="1" dirty="0" err="1" smtClean="0"/>
              <a:t>storytelling</a:t>
            </a:r>
            <a:r>
              <a:rPr lang="it-IT" sz="3600" b="1" dirty="0"/>
              <a:t>:</a:t>
            </a:r>
            <a:r>
              <a:rPr lang="it-IT" sz="3600" b="1" dirty="0" smtClean="0"/>
              <a:t> </a:t>
            </a:r>
            <a:r>
              <a:rPr lang="it-IT" sz="3600" b="1" dirty="0"/>
              <a:t>strategie e strumenti di promozione digitale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573652" y="4492694"/>
            <a:ext cx="199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12427F"/>
                </a:solidFill>
              </a:rPr>
              <a:t>Angela Creta - AgID</a:t>
            </a:r>
            <a:endParaRPr lang="it-IT" dirty="0">
              <a:solidFill>
                <a:srgbClr val="124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po 3"/>
          <p:cNvGrpSpPr>
            <a:grpSpLocks/>
          </p:cNvGrpSpPr>
          <p:nvPr/>
        </p:nvGrpSpPr>
        <p:grpSpPr bwMode="auto">
          <a:xfrm>
            <a:off x="273050" y="4280767"/>
            <a:ext cx="8526463" cy="2174875"/>
            <a:chOff x="300916" y="2399424"/>
            <a:chExt cx="9124508" cy="2359403"/>
          </a:xfrm>
        </p:grpSpPr>
        <p:pic>
          <p:nvPicPr>
            <p:cNvPr id="18439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16" y="2410249"/>
              <a:ext cx="4193889" cy="234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8"/>
            <a:stretch>
              <a:fillRect/>
            </a:stretch>
          </p:blipFill>
          <p:spPr bwMode="auto">
            <a:xfrm>
              <a:off x="5206897" y="2399424"/>
              <a:ext cx="4218527" cy="233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Shape 159"/>
          <p:cNvSpPr txBox="1">
            <a:spLocks noChangeArrowheads="1"/>
          </p:cNvSpPr>
          <p:nvPr/>
        </p:nvSpPr>
        <p:spPr bwMode="auto">
          <a:xfrm>
            <a:off x="279401" y="246063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 panose="00000500000000000000" pitchFamily="2" charset="0"/>
              </a:rPr>
              <a:t>I consumi</a:t>
            </a: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196851" y="1674090"/>
            <a:ext cx="860266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Erano tempi eccitanti. </a:t>
            </a:r>
          </a:p>
          <a:p>
            <a:pPr eaLnBrk="1" hangingPunct="1"/>
            <a:r>
              <a:rPr lang="it-IT" alt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Bastava che la confezione fosse bella.</a:t>
            </a:r>
          </a:p>
          <a:p>
            <a:pPr algn="r" eaLnBrk="1" hangingPunct="1"/>
            <a:r>
              <a:rPr lang="it-IT" altLang="it-IT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(Guido Sperandio)</a:t>
            </a:r>
          </a:p>
        </p:txBody>
      </p:sp>
    </p:spTree>
    <p:extLst>
      <p:ext uri="{BB962C8B-B14F-4D97-AF65-F5344CB8AC3E}">
        <p14:creationId xmlns:p14="http://schemas.microsoft.com/office/powerpoint/2010/main" val="2291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44" y="4682836"/>
            <a:ext cx="9136856" cy="1459346"/>
          </a:xfrm>
          <a:prstGeom prst="rect">
            <a:avLst/>
          </a:prstGeom>
          <a:solidFill>
            <a:srgbClr val="372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59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-18858"/>
            <a:ext cx="9144000" cy="568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144" y="4682836"/>
            <a:ext cx="9136856" cy="1459346"/>
          </a:xfrm>
          <a:prstGeom prst="rect">
            <a:avLst/>
          </a:prstGeom>
          <a:solidFill>
            <a:srgbClr val="372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507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050"/>
            <a:ext cx="9144000" cy="499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/>
          <p:cNvSpPr>
            <a:spLocks noGrp="1"/>
          </p:cNvSpPr>
          <p:nvPr>
            <p:ph type="title"/>
          </p:nvPr>
        </p:nvSpPr>
        <p:spPr>
          <a:xfrm>
            <a:off x="176213" y="2749551"/>
            <a:ext cx="3478212" cy="557213"/>
          </a:xfrm>
        </p:spPr>
        <p:txBody>
          <a:bodyPr>
            <a:noAutofit/>
          </a:bodyPr>
          <a:lstStyle/>
          <a:p>
            <a:pPr>
              <a:buClr>
                <a:srgbClr val="010335"/>
              </a:buClr>
              <a:buSzPct val="25000"/>
              <a:defRPr/>
            </a:pPr>
            <a:r>
              <a:rPr lang="it-IT" dirty="0"/>
              <a:t>Cosa succede in un minuto in internet</a:t>
            </a:r>
          </a:p>
        </p:txBody>
      </p:sp>
      <p:pic>
        <p:nvPicPr>
          <p:cNvPr id="24579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8"/>
          <a:stretch>
            <a:fillRect/>
          </a:stretch>
        </p:blipFill>
        <p:spPr bwMode="auto">
          <a:xfrm>
            <a:off x="3654425" y="2120323"/>
            <a:ext cx="5332413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2526724"/>
            <a:ext cx="46736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525" cy="61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asellaDiTesto 5"/>
          <p:cNvSpPr txBox="1">
            <a:spLocks noChangeArrowheads="1"/>
          </p:cNvSpPr>
          <p:nvPr/>
        </p:nvSpPr>
        <p:spPr bwMode="auto">
          <a:xfrm>
            <a:off x="1084264" y="1273175"/>
            <a:ext cx="64674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it-IT" altLang="it-IT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fallimento di una relazione è quasi sempre un fallimento di comunicazione.</a:t>
            </a:r>
          </a:p>
          <a:p>
            <a:pPr algn="ctr"/>
            <a:endParaRPr lang="it-IT" altLang="it-IT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altLang="it-IT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Zygmunt Bauman</a:t>
            </a:r>
          </a:p>
        </p:txBody>
      </p:sp>
    </p:spTree>
    <p:extLst>
      <p:ext uri="{BB962C8B-B14F-4D97-AF65-F5344CB8AC3E}">
        <p14:creationId xmlns:p14="http://schemas.microsoft.com/office/powerpoint/2010/main" val="8671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/>
          <a:stretch>
            <a:fillRect/>
          </a:stretch>
        </p:blipFill>
        <p:spPr bwMode="auto">
          <a:xfrm>
            <a:off x="-7938" y="1330613"/>
            <a:ext cx="915193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0"/>
            <a:ext cx="9144000" cy="1330613"/>
          </a:xfrm>
          <a:prstGeom prst="rect">
            <a:avLst/>
          </a:prstGeom>
          <a:solidFill>
            <a:srgbClr val="BD2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D2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 typeface="Titillium Web" panose="00000800000000000000" pitchFamily="2" charset="0"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4" name="Gruppo 3" descr="Nome cognome e ruolo in AgID" title="Nome cognome e ruolo in AgID">
            <a:extLst>
              <a:ext uri="{FF2B5EF4-FFF2-40B4-BE49-F238E27FC236}">
                <a16:creationId xmlns:a16="http://schemas.microsoft.com/office/drawing/2014/main" id="{FD87656B-B890-4661-BE2F-BE31BC504E44}"/>
              </a:ext>
            </a:extLst>
          </p:cNvPr>
          <p:cNvGrpSpPr/>
          <p:nvPr/>
        </p:nvGrpSpPr>
        <p:grpSpPr>
          <a:xfrm>
            <a:off x="484187" y="4365636"/>
            <a:ext cx="8175625" cy="638175"/>
            <a:chOff x="484188" y="3216275"/>
            <a:chExt cx="8175625" cy="638175"/>
          </a:xfrm>
        </p:grpSpPr>
        <p:cxnSp>
          <p:nvCxnSpPr>
            <p:cNvPr id="5" name="Shape 76" descr="Barra di separazione" title="Barra di separazione">
              <a:extLst>
                <a:ext uri="{FF2B5EF4-FFF2-40B4-BE49-F238E27FC236}">
                  <a16:creationId xmlns:a16="http://schemas.microsoft.com/office/drawing/2014/main" id="{3F24D91B-ED54-4200-97AA-342D1E7A97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216275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hape 77" descr="Barra di separazione" title="Barra di separazione">
              <a:extLst>
                <a:ext uri="{FF2B5EF4-FFF2-40B4-BE49-F238E27FC236}">
                  <a16:creationId xmlns:a16="http://schemas.microsoft.com/office/drawing/2014/main" id="{E3BE8D6D-BF44-4666-85EF-574F90F643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854450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2B88C694-08FA-4BC5-833F-9BAE73BD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48" y="5403961"/>
            <a:ext cx="3314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335"/>
                </a:solidFill>
                <a:effectLst/>
                <a:uLnTx/>
                <a:uFillTx/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Titillium Web" panose="00000800000000000000" pitchFamily="2" charset="0"/>
              </a:rPr>
              <a:t>12 novembre 2019 </a:t>
            </a:r>
            <a:endParaRPr kumimoji="0" lang="it-IT" altLang="it-IT" sz="1400" b="0" i="0" u="none" strike="noStrike" kern="1200" cap="none" spc="0" normalizeH="0" baseline="0" noProof="0" dirty="0">
              <a:ln>
                <a:noFill/>
              </a:ln>
              <a:solidFill>
                <a:srgbClr val="010335"/>
              </a:solidFill>
              <a:effectLst/>
              <a:uLnTx/>
              <a:uFillTx/>
              <a:latin typeface="Calibri" panose="020F0502020204030204" pitchFamily="34" charset="0"/>
              <a:ea typeface="Open Sans"/>
              <a:cs typeface="Calibri" panose="020F0502020204030204" pitchFamily="34" charset="0"/>
              <a:sym typeface="Titillium Web" panose="00000800000000000000" pitchFamily="2" charset="0"/>
            </a:endParaRPr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>
          <a:xfrm>
            <a:off x="715815" y="1360829"/>
            <a:ext cx="7712365" cy="1906864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Introduzione: il </a:t>
            </a:r>
            <a:r>
              <a:rPr lang="it-IT" sz="3600" b="1" dirty="0"/>
              <a:t>ciclo di iniziative di formazione-aggiornamento dedicate ai Responsabili della transizione al digitale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390936" y="4507995"/>
            <a:ext cx="23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Stelio Pagnotta – AgID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525" cy="614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asellaDiTesto 5"/>
          <p:cNvSpPr txBox="1">
            <a:spLocks noChangeArrowheads="1"/>
          </p:cNvSpPr>
          <p:nvPr/>
        </p:nvSpPr>
        <p:spPr bwMode="auto">
          <a:xfrm>
            <a:off x="1204913" y="2284414"/>
            <a:ext cx="6489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it-IT" altLang="it-IT" sz="7200" b="1">
                <a:solidFill>
                  <a:schemeClr val="bg1"/>
                </a:solidFill>
                <a:latin typeface="Titillium Web" panose="00000500000000000000" pitchFamily="2" charset="0"/>
              </a:rPr>
              <a:t>COMUNICA</a:t>
            </a:r>
          </a:p>
          <a:p>
            <a:pPr algn="ctr"/>
            <a:r>
              <a:rPr lang="it-IT" altLang="it-IT" sz="7200" b="1">
                <a:solidFill>
                  <a:schemeClr val="bg1"/>
                </a:solidFill>
                <a:latin typeface="Titillium Web" panose="00000500000000000000" pitchFamily="2" charset="0"/>
              </a:rPr>
              <a:t>ITALIA</a:t>
            </a:r>
          </a:p>
        </p:txBody>
      </p:sp>
    </p:spTree>
    <p:extLst>
      <p:ext uri="{BB962C8B-B14F-4D97-AF65-F5344CB8AC3E}">
        <p14:creationId xmlns:p14="http://schemas.microsoft.com/office/powerpoint/2010/main" val="7896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48132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2423"/>
          <a:stretch>
            <a:fillRect/>
          </a:stretch>
        </p:blipFill>
        <p:spPr bwMode="auto">
          <a:xfrm>
            <a:off x="0" y="0"/>
            <a:ext cx="919956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603750"/>
            <a:ext cx="127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" y="5327650"/>
            <a:ext cx="9199563" cy="814532"/>
          </a:xfrm>
          <a:prstGeom prst="rect">
            <a:avLst/>
          </a:prstGeom>
          <a:solidFill>
            <a:srgbClr val="417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9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Shape 159"/>
          <p:cNvSpPr txBox="1">
            <a:spLocks noChangeArrowheads="1"/>
          </p:cNvSpPr>
          <p:nvPr/>
        </p:nvSpPr>
        <p:spPr bwMode="auto">
          <a:xfrm>
            <a:off x="1320800" y="803275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50180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603750"/>
            <a:ext cx="127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5236"/>
            <a:ext cx="91440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-24245" y="0"/>
            <a:ext cx="9199563" cy="1025236"/>
          </a:xfrm>
          <a:prstGeom prst="rect">
            <a:avLst/>
          </a:prstGeom>
          <a:solidFill>
            <a:srgbClr val="417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5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9846" cy="383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2863984"/>
            <a:ext cx="2524701" cy="360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37" y="1604962"/>
            <a:ext cx="3002539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11775" y="6053138"/>
            <a:ext cx="113524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002060"/>
                </a:solidFill>
              </a:rPr>
              <a:t>progetto di AGID</a:t>
            </a:r>
          </a:p>
          <a:p>
            <a:pPr>
              <a:defRPr/>
            </a:pPr>
            <a:r>
              <a:rPr lang="it-IT" sz="1050" dirty="0">
                <a:solidFill>
                  <a:srgbClr val="002060"/>
                </a:solidFill>
                <a:hlinkClick r:id="rId6"/>
              </a:rPr>
              <a:t>Comunica.italia.it</a:t>
            </a:r>
            <a:endParaRPr lang="it-IT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60419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-13861" r="5075" b="13861"/>
          <a:stretch>
            <a:fillRect/>
          </a:stretch>
        </p:blipFill>
        <p:spPr bwMode="auto">
          <a:xfrm>
            <a:off x="0" y="-1362941"/>
            <a:ext cx="9144000" cy="748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2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Shape 159"/>
          <p:cNvSpPr txBox="1">
            <a:spLocks noChangeArrowheads="1"/>
          </p:cNvSpPr>
          <p:nvPr/>
        </p:nvSpPr>
        <p:spPr bwMode="auto">
          <a:xfrm>
            <a:off x="91209" y="16668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 panose="00000500000000000000" pitchFamily="2" charset="0"/>
              </a:rPr>
              <a:t>Le Linee Guida e la Consultazione</a:t>
            </a:r>
          </a:p>
        </p:txBody>
      </p:sp>
      <p:pic>
        <p:nvPicPr>
          <p:cNvPr id="6246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54" y="528060"/>
            <a:ext cx="5888371" cy="339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086600" y="4645026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it-IT" altLang="it-IT"/>
          </a:p>
        </p:txBody>
      </p:sp>
      <p:pic>
        <p:nvPicPr>
          <p:cNvPr id="62466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0673"/>
            <a:ext cx="6271870" cy="376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CasellaDiTesto 1"/>
          <p:cNvSpPr txBox="1">
            <a:spLocks noChangeArrowheads="1"/>
          </p:cNvSpPr>
          <p:nvPr/>
        </p:nvSpPr>
        <p:spPr bwMode="auto">
          <a:xfrm>
            <a:off x="7086600" y="4645026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09681" y="133153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64517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"/>
          <a:stretch/>
        </p:blipFill>
        <p:spPr bwMode="auto">
          <a:xfrm>
            <a:off x="2368550" y="1171673"/>
            <a:ext cx="6793923" cy="495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317500" y="2955925"/>
            <a:ext cx="2051050" cy="692150"/>
          </a:xfrm>
          <a:prstGeom prst="roundRect">
            <a:avLst/>
          </a:prstGeom>
          <a:solidFill>
            <a:srgbClr val="F4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000" b="1" dirty="0">
                <a:solidFill>
                  <a:srgbClr val="002060"/>
                </a:solidFill>
              </a:rPr>
              <a:t>DEVI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17500" y="3763963"/>
            <a:ext cx="2051050" cy="692150"/>
          </a:xfrm>
          <a:prstGeom prst="roundRect">
            <a:avLst/>
          </a:prstGeom>
          <a:solidFill>
            <a:srgbClr val="D1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000" b="1" dirty="0">
                <a:solidFill>
                  <a:srgbClr val="002060"/>
                </a:solidFill>
              </a:rPr>
              <a:t>DOVRESTI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317500" y="4624388"/>
            <a:ext cx="2051050" cy="692150"/>
          </a:xfrm>
          <a:prstGeom prst="roundRect">
            <a:avLst/>
          </a:prstGeom>
          <a:solidFill>
            <a:srgbClr val="EB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000" b="1" dirty="0">
                <a:solidFill>
                  <a:srgbClr val="002060"/>
                </a:solidFill>
              </a:rPr>
              <a:t>POTRESTI</a:t>
            </a:r>
          </a:p>
        </p:txBody>
      </p:sp>
    </p:spTree>
    <p:extLst>
      <p:ext uri="{BB962C8B-B14F-4D97-AF65-F5344CB8AC3E}">
        <p14:creationId xmlns:p14="http://schemas.microsoft.com/office/powerpoint/2010/main" val="30388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sp>
        <p:nvSpPr>
          <p:cNvPr id="66564" name="Shape 159"/>
          <p:cNvSpPr txBox="1">
            <a:spLocks noChangeArrowheads="1"/>
          </p:cNvSpPr>
          <p:nvPr/>
        </p:nvSpPr>
        <p:spPr bwMode="auto">
          <a:xfrm>
            <a:off x="1573213" y="-958850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r>
              <a:rPr lang="it-IT" altLang="it-IT" sz="3200" b="1">
                <a:solidFill>
                  <a:srgbClr val="0070C0"/>
                </a:solidFill>
                <a:latin typeface="Titillium Web" panose="00000500000000000000" pitchFamily="2" charset="0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66565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/>
          <a:stretch>
            <a:fillRect/>
          </a:stretch>
        </p:blipFill>
        <p:spPr bwMode="auto">
          <a:xfrm>
            <a:off x="0" y="0"/>
            <a:ext cx="9140187" cy="51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190836"/>
            <a:ext cx="9144000" cy="942109"/>
          </a:xfrm>
          <a:prstGeom prst="rect">
            <a:avLst/>
          </a:prstGeom>
          <a:solidFill>
            <a:srgbClr val="419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7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68611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r="13939" b="569"/>
          <a:stretch/>
        </p:blipFill>
        <p:spPr bwMode="auto">
          <a:xfrm>
            <a:off x="-9236" y="0"/>
            <a:ext cx="9125527" cy="61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47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71"/>
          <p:cNvSpPr>
            <a:spLocks noChangeArrowheads="1"/>
          </p:cNvSpPr>
          <p:nvPr/>
        </p:nvSpPr>
        <p:spPr bwMode="auto">
          <a:xfrm>
            <a:off x="1143000" y="5729288"/>
            <a:ext cx="6872288" cy="2714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70659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70661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r="7425" b="16912"/>
          <a:stretch/>
        </p:blipFill>
        <p:spPr bwMode="auto">
          <a:xfrm>
            <a:off x="0" y="-2757"/>
            <a:ext cx="9144000" cy="61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89792" y="324098"/>
            <a:ext cx="7078516" cy="44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2679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RTD e Piano triennale: gli obiettivi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CA5254B-B18A-4D40-9F9C-7DA36E2E5B2C}"/>
              </a:ext>
            </a:extLst>
          </p:cNvPr>
          <p:cNvSpPr/>
          <p:nvPr/>
        </p:nvSpPr>
        <p:spPr>
          <a:xfrm>
            <a:off x="289792" y="743595"/>
            <a:ext cx="6635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Capitolo 11 Piano triennale per l’informatica nella pubblica amministrazione 2019 -2021 </a:t>
            </a:r>
            <a:endParaRPr kumimoji="0" lang="it-IT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F5D703-E276-413D-BF59-B0388006C7FD}"/>
              </a:ext>
            </a:extLst>
          </p:cNvPr>
          <p:cNvSpPr/>
          <p:nvPr/>
        </p:nvSpPr>
        <p:spPr>
          <a:xfrm>
            <a:off x="289792" y="1470869"/>
            <a:ext cx="796751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Stimolare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 amministrazioni a individuare al proprio interno il RTD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Innescare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processo di collaborazione tra i RTD attraverso la creazione di un modello di rete per stimolare il confronto, valorizzare le migliori esperienze e condividere conoscenze e progettualità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Avviare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specifici gruppi di lavoro per lo sviluppo di alcuni dei temi cardine del Piano triennale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Rafforzare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il ruolo del RTD costruendo un sistema condiviso di obiettivi e di indicatori di performance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Promuovere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processi di coordinamento tra le pubbliche amministrazioni, sia nell’ambito dei progetti e delle azioni del Piano Triennale per l’informatica nella PA, sia nell’ambito di nuove iniziative che maturino dai territori.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12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72707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14952"/>
          <a:stretch/>
        </p:blipFill>
        <p:spPr bwMode="auto">
          <a:xfrm>
            <a:off x="-9626" y="0"/>
            <a:ext cx="9153625" cy="615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8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71"/>
          <p:cNvSpPr>
            <a:spLocks noChangeArrowheads="1"/>
          </p:cNvSpPr>
          <p:nvPr/>
        </p:nvSpPr>
        <p:spPr bwMode="auto">
          <a:xfrm>
            <a:off x="1143000" y="5729288"/>
            <a:ext cx="6872288" cy="2714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7475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74757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5455" b="13954"/>
          <a:stretch/>
        </p:blipFill>
        <p:spPr bwMode="auto">
          <a:xfrm>
            <a:off x="7144" y="-19252"/>
            <a:ext cx="9144000" cy="615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4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76803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" b="12828"/>
          <a:stretch/>
        </p:blipFill>
        <p:spPr bwMode="auto">
          <a:xfrm>
            <a:off x="0" y="0"/>
            <a:ext cx="9144000" cy="612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6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4"/>
          <a:stretch>
            <a:fillRect/>
          </a:stretch>
        </p:blipFill>
        <p:spPr bwMode="auto">
          <a:xfrm>
            <a:off x="0" y="3377297"/>
            <a:ext cx="4119563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2"/>
          <a:stretch>
            <a:fillRect/>
          </a:stretch>
        </p:blipFill>
        <p:spPr bwMode="auto">
          <a:xfrm>
            <a:off x="4416075" y="4000501"/>
            <a:ext cx="41529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4152" cy="327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871035" y="5921375"/>
            <a:ext cx="113524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002060"/>
                </a:solidFill>
              </a:rPr>
              <a:t>progetto di AGID</a:t>
            </a:r>
          </a:p>
          <a:p>
            <a:pPr>
              <a:defRPr/>
            </a:pPr>
            <a:r>
              <a:rPr lang="it-IT" sz="1050" dirty="0">
                <a:solidFill>
                  <a:srgbClr val="002060"/>
                </a:solidFill>
                <a:hlinkClick r:id="rId6"/>
              </a:rPr>
              <a:t>Comunica.italia.it</a:t>
            </a:r>
            <a:endParaRPr lang="it-IT" sz="1050" dirty="0">
              <a:solidFill>
                <a:srgbClr val="002060"/>
              </a:solidFill>
            </a:endParaRPr>
          </a:p>
        </p:txBody>
      </p:sp>
      <p:pic>
        <p:nvPicPr>
          <p:cNvPr id="7885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713413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80899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0" b="17433"/>
          <a:stretch/>
        </p:blipFill>
        <p:spPr bwMode="auto">
          <a:xfrm>
            <a:off x="0" y="0"/>
            <a:ext cx="9144000" cy="612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2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82947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-1161" r="-105" b="16352"/>
          <a:stretch/>
        </p:blipFill>
        <p:spPr bwMode="auto">
          <a:xfrm>
            <a:off x="0" y="-193675"/>
            <a:ext cx="91440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84995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8900" y="0"/>
            <a:ext cx="93504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713413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83"/>
            <a:ext cx="2616199" cy="22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9814"/>
            <a:ext cx="43307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2" y="520620"/>
            <a:ext cx="4725988" cy="40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02539" y="5240338"/>
            <a:ext cx="113524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002060"/>
                </a:solidFill>
              </a:rPr>
              <a:t>progetto di AGID</a:t>
            </a:r>
          </a:p>
          <a:p>
            <a:pPr>
              <a:defRPr/>
            </a:pPr>
            <a:r>
              <a:rPr lang="it-IT" sz="1050" dirty="0">
                <a:solidFill>
                  <a:srgbClr val="002060"/>
                </a:solidFill>
                <a:hlinkClick r:id="rId6"/>
              </a:rPr>
              <a:t>Comunica.italia.it</a:t>
            </a:r>
            <a:endParaRPr lang="it-IT" sz="1050" dirty="0">
              <a:solidFill>
                <a:srgbClr val="002060"/>
              </a:solidFill>
            </a:endParaRPr>
          </a:p>
        </p:txBody>
      </p:sp>
      <p:pic>
        <p:nvPicPr>
          <p:cNvPr id="87047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713413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4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hape 71"/>
          <p:cNvSpPr>
            <a:spLocks noChangeArrowheads="1"/>
          </p:cNvSpPr>
          <p:nvPr/>
        </p:nvSpPr>
        <p:spPr bwMode="auto">
          <a:xfrm>
            <a:off x="1143000" y="5729288"/>
            <a:ext cx="6872288" cy="2714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89091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8909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682" r="474" b="12096"/>
          <a:stretch/>
        </p:blipFill>
        <p:spPr bwMode="auto">
          <a:xfrm>
            <a:off x="-12700" y="-330199"/>
            <a:ext cx="9156700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91139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r="7373" b="1989"/>
          <a:stretch/>
        </p:blipFill>
        <p:spPr bwMode="auto">
          <a:xfrm>
            <a:off x="0" y="88900"/>
            <a:ext cx="77597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2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289792" y="324099"/>
            <a:ext cx="7898244" cy="4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2679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L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linee di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azione dedicate ai RTD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del Piano triennale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CA5254B-B18A-4D40-9F9C-7DA36E2E5B2C}"/>
              </a:ext>
            </a:extLst>
          </p:cNvPr>
          <p:cNvSpPr/>
          <p:nvPr/>
        </p:nvSpPr>
        <p:spPr>
          <a:xfrm>
            <a:off x="289792" y="654154"/>
            <a:ext cx="6635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Capitolo 11 Piano triennale per l’informatica nella pubblica amministrazione 2019 -2021 </a:t>
            </a:r>
            <a:endParaRPr kumimoji="0" lang="it-IT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0BFC587-A04B-478B-9D3E-ECB3888FE2EF}"/>
              </a:ext>
            </a:extLst>
          </p:cNvPr>
          <p:cNvSpPr/>
          <p:nvPr/>
        </p:nvSpPr>
        <p:spPr>
          <a:xfrm>
            <a:off x="414787" y="1608422"/>
            <a:ext cx="4166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LA82 - Costituzione della rete dei RTD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32E8DD8-9786-4731-92EB-D9432A15A6E8}"/>
              </a:ext>
            </a:extLst>
          </p:cNvPr>
          <p:cNvSpPr/>
          <p:nvPr/>
        </p:nvSpPr>
        <p:spPr>
          <a:xfrm>
            <a:off x="414787" y="2082966"/>
            <a:ext cx="44164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Creazione di un gruppo di lavoro permanente per supportare le amministrazioni e attuare gli obiettivi di transizione al digitale previsti dal Piano triennale.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9BB6E93-C316-4746-80A0-0F6C56C026C7}"/>
              </a:ext>
            </a:extLst>
          </p:cNvPr>
          <p:cNvSpPr/>
          <p:nvPr/>
        </p:nvSpPr>
        <p:spPr>
          <a:xfrm>
            <a:off x="414787" y="3748677"/>
            <a:ext cx="3855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LA83 - Iniziative della Rete dei RTD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164B68F-6865-4EBC-8F25-C590576AF8E3}"/>
              </a:ext>
            </a:extLst>
          </p:cNvPr>
          <p:cNvSpPr/>
          <p:nvPr/>
        </p:nvSpPr>
        <p:spPr>
          <a:xfrm>
            <a:off x="414788" y="4281219"/>
            <a:ext cx="4416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Supporto ai RTD con figure di supporto specialistico, strumenti,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di formazione, aree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collaborazione, spazi di discussione e gruppi di lavoro online per favorire l’attuazione del Piano triennale.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218B5E32-D943-4F45-9A1C-18B95393021A}"/>
              </a:ext>
            </a:extLst>
          </p:cNvPr>
          <p:cNvGraphicFramePr/>
          <p:nvPr>
            <p:extLst/>
          </p:nvPr>
        </p:nvGraphicFramePr>
        <p:xfrm>
          <a:off x="4799845" y="2008532"/>
          <a:ext cx="4250065" cy="320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onnettore 15">
            <a:extLst>
              <a:ext uri="{FF2B5EF4-FFF2-40B4-BE49-F238E27FC236}">
                <a16:creationId xmlns:a16="http://schemas.microsoft.com/office/drawing/2014/main" id="{0F240E7F-53F3-48C4-8827-D03986E5FE05}"/>
              </a:ext>
            </a:extLst>
          </p:cNvPr>
          <p:cNvSpPr/>
          <p:nvPr/>
        </p:nvSpPr>
        <p:spPr>
          <a:xfrm>
            <a:off x="6343463" y="3071569"/>
            <a:ext cx="1162827" cy="1077218"/>
          </a:xfrm>
          <a:prstGeom prst="flowChartConnector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LA82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LA83</a:t>
            </a:r>
          </a:p>
        </p:txBody>
      </p:sp>
    </p:spTree>
    <p:extLst>
      <p:ext uri="{BB962C8B-B14F-4D97-AF65-F5344CB8AC3E}">
        <p14:creationId xmlns:p14="http://schemas.microsoft.com/office/powerpoint/2010/main" val="215753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9"/>
          <p:cNvSpPr txBox="1">
            <a:spLocks noChangeArrowheads="1"/>
          </p:cNvSpPr>
          <p:nvPr/>
        </p:nvSpPr>
        <p:spPr bwMode="auto">
          <a:xfrm>
            <a:off x="165100" y="985838"/>
            <a:ext cx="711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Le Linee Guida</a:t>
            </a:r>
          </a:p>
        </p:txBody>
      </p:sp>
      <p:pic>
        <p:nvPicPr>
          <p:cNvPr id="93187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 b="16468"/>
          <a:stretch/>
        </p:blipFill>
        <p:spPr bwMode="auto">
          <a:xfrm>
            <a:off x="0" y="0"/>
            <a:ext cx="8991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2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4" y="5141913"/>
            <a:ext cx="7334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214"/>
            <a:ext cx="9070940" cy="41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Shape 159"/>
          <p:cNvSpPr txBox="1">
            <a:spLocks noChangeArrowheads="1"/>
          </p:cNvSpPr>
          <p:nvPr/>
        </p:nvSpPr>
        <p:spPr bwMode="auto">
          <a:xfrm>
            <a:off x="271464" y="315914"/>
            <a:ext cx="63579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575" tIns="20575" rIns="20575" bIns="20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 panose="00000500000000000000" pitchFamily="2" charset="0"/>
              </a:rPr>
              <a:t>Il sito: comunica.italia.it</a:t>
            </a:r>
          </a:p>
        </p:txBody>
      </p:sp>
      <p:pic>
        <p:nvPicPr>
          <p:cNvPr id="95238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713413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Shape 159"/>
          <p:cNvSpPr txBox="1">
            <a:spLocks noChangeArrowheads="1"/>
          </p:cNvSpPr>
          <p:nvPr/>
        </p:nvSpPr>
        <p:spPr bwMode="auto">
          <a:xfrm>
            <a:off x="1320800" y="985838"/>
            <a:ext cx="5613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3" tIns="27433" rIns="27433" bIns="2743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10335"/>
              </a:buClr>
              <a:buSzPct val="25000"/>
            </a:pPr>
            <a:endParaRPr lang="it-IT" altLang="it-IT" sz="3200" b="1">
              <a:solidFill>
                <a:srgbClr val="0070C0"/>
              </a:solidFill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97284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-2821" b="14218"/>
          <a:stretch>
            <a:fillRect/>
          </a:stretch>
        </p:blipFill>
        <p:spPr bwMode="auto">
          <a:xfrm>
            <a:off x="0" y="-128588"/>
            <a:ext cx="9410700" cy="626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5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149"/>
          <p:cNvSpPr txBox="1">
            <a:spLocks noChangeArrowheads="1"/>
          </p:cNvSpPr>
          <p:nvPr/>
        </p:nvSpPr>
        <p:spPr bwMode="auto">
          <a:xfrm>
            <a:off x="334964" y="3403600"/>
            <a:ext cx="5214937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2" tIns="61712" rIns="61712" bIns="61712"/>
          <a:lstStyle>
            <a:lvl1pPr marL="307975" indent="-21272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95250" indent="0">
              <a:lnSpc>
                <a:spcPct val="115000"/>
              </a:lnSpc>
              <a:buClr>
                <a:srgbClr val="0070C0"/>
              </a:buClr>
              <a:buSzPts val="1400"/>
              <a:defRPr/>
            </a:pPr>
            <a:endParaRPr lang="it-IT" altLang="it-IT" b="1" dirty="0">
              <a:solidFill>
                <a:srgbClr val="002060"/>
              </a:solidFill>
              <a:latin typeface="+mn-lt"/>
              <a:cs typeface="Calibri" panose="020F0502020204030204" pitchFamily="34" charset="0"/>
              <a:sym typeface="Titillium Web" panose="00000500000000000000" pitchFamily="2" charset="0"/>
            </a:endParaRPr>
          </a:p>
          <a:p>
            <a:pPr>
              <a:defRPr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Cosa trovi nei kit</a:t>
            </a:r>
          </a:p>
          <a:p>
            <a:pPr>
              <a:defRPr/>
            </a:pPr>
            <a:endParaRPr lang="it-IT" b="1" dirty="0">
              <a:solidFill>
                <a:srgbClr val="002060"/>
              </a:solidFill>
              <a:latin typeface="+mn-lt"/>
            </a:endParaRPr>
          </a:p>
          <a:p>
            <a:pPr marL="381000" indent="-285750">
              <a:buClr>
                <a:srgbClr val="002060"/>
              </a:buClr>
              <a:buFont typeface="Arial" panose="020B0604020202020204" pitchFamily="34" charset="0"/>
              <a:buChar char="→"/>
              <a:defRPr/>
            </a:pPr>
            <a:r>
              <a:rPr lang="it-IT" dirty="0">
                <a:solidFill>
                  <a:srgbClr val="002060"/>
                </a:solidFill>
                <a:latin typeface="+mn-lt"/>
              </a:rPr>
              <a:t>Una </a:t>
            </a:r>
            <a:r>
              <a:rPr lang="it-IT" dirty="0">
                <a:solidFill>
                  <a:srgbClr val="002060"/>
                </a:solidFill>
                <a:latin typeface="+mn-lt"/>
                <a:hlinkClick r:id="rId3"/>
              </a:rPr>
              <a:t>guida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 all’utilizzo e alla personalizzazione dei format</a:t>
            </a:r>
          </a:p>
          <a:p>
            <a:pPr marL="381000" indent="-285750">
              <a:buClr>
                <a:srgbClr val="002060"/>
              </a:buClr>
              <a:buFont typeface="Arial" panose="020B0604020202020204" pitchFamily="34" charset="0"/>
              <a:buChar char="→"/>
              <a:defRPr/>
            </a:pPr>
            <a:r>
              <a:rPr lang="it-IT" dirty="0">
                <a:solidFill>
                  <a:srgbClr val="002060"/>
                </a:solidFill>
                <a:latin typeface="+mn-lt"/>
              </a:rPr>
              <a:t>Una </a:t>
            </a:r>
            <a:r>
              <a:rPr lang="it-IT" dirty="0">
                <a:solidFill>
                  <a:srgbClr val="002060"/>
                </a:solidFill>
                <a:latin typeface="+mn-lt"/>
                <a:hlinkClick r:id="rId4"/>
              </a:rPr>
              <a:t>guida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 con gli esempi dei format che troverai nei KIT</a:t>
            </a:r>
          </a:p>
          <a:p>
            <a:pPr marL="381000" indent="-285750">
              <a:buClr>
                <a:srgbClr val="002060"/>
              </a:buClr>
              <a:buFont typeface="Arial" panose="020B0604020202020204" pitchFamily="34" charset="0"/>
              <a:buChar char="→"/>
              <a:defRPr/>
            </a:pPr>
            <a:r>
              <a:rPr lang="it-IT" dirty="0">
                <a:solidFill>
                  <a:srgbClr val="002060"/>
                </a:solidFill>
                <a:latin typeface="+mn-lt"/>
              </a:rPr>
              <a:t>Il KIT SPID con i format predisposti per l'utilizzo di </a:t>
            </a:r>
            <a:r>
              <a:rPr lang="it-IT" dirty="0">
                <a:solidFill>
                  <a:srgbClr val="002060"/>
                </a:solidFill>
                <a:latin typeface="+mn-lt"/>
                <a:hlinkClick r:id="rId5"/>
              </a:rPr>
              <a:t>immagini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 e le fotografie</a:t>
            </a:r>
          </a:p>
          <a:p>
            <a:pPr marL="381000" indent="-285750">
              <a:buClr>
                <a:srgbClr val="002060"/>
              </a:buClr>
              <a:buFont typeface="Arial" panose="020B0604020202020204" pitchFamily="34" charset="0"/>
              <a:buChar char="→"/>
              <a:defRPr/>
            </a:pPr>
            <a:r>
              <a:rPr lang="it-IT" dirty="0">
                <a:solidFill>
                  <a:srgbClr val="002060"/>
                </a:solidFill>
                <a:latin typeface="+mn-lt"/>
              </a:rPr>
              <a:t>Il KIT SPID con i format predisposti per l'utilizzo delle </a:t>
            </a:r>
            <a:r>
              <a:rPr lang="it-IT" dirty="0">
                <a:solidFill>
                  <a:srgbClr val="002060"/>
                </a:solidFill>
                <a:latin typeface="+mn-lt"/>
                <a:hlinkClick r:id="rId6"/>
              </a:rPr>
              <a:t>icone</a:t>
            </a:r>
            <a:endParaRPr lang="it-IT" altLang="it-IT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  <a:defRPr/>
            </a:pPr>
            <a:endParaRPr lang="it-IT" altLang="it-IT" sz="900" dirty="0">
              <a:solidFill>
                <a:srgbClr val="002060"/>
              </a:solidFill>
            </a:endParaRPr>
          </a:p>
        </p:txBody>
      </p:sp>
      <p:sp>
        <p:nvSpPr>
          <p:cNvPr id="53250" name="Titolo 1"/>
          <p:cNvSpPr txBox="1">
            <a:spLocks/>
          </p:cNvSpPr>
          <p:nvPr/>
        </p:nvSpPr>
        <p:spPr bwMode="auto">
          <a:xfrm>
            <a:off x="87313" y="272256"/>
            <a:ext cx="6670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  <a:ea typeface="Arial"/>
                <a:sym typeface="Titillium Web" panose="00000500000000000000" pitchFamily="2" charset="0"/>
              </a:rPr>
              <a:t>I kit</a:t>
            </a:r>
          </a:p>
        </p:txBody>
      </p:sp>
      <p:pic>
        <p:nvPicPr>
          <p:cNvPr id="99332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7333" b="9332"/>
          <a:stretch>
            <a:fillRect/>
          </a:stretch>
        </p:blipFill>
        <p:spPr bwMode="auto">
          <a:xfrm>
            <a:off x="5702300" y="0"/>
            <a:ext cx="34417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ttangolo 1"/>
          <p:cNvSpPr>
            <a:spLocks noChangeArrowheads="1"/>
          </p:cNvSpPr>
          <p:nvPr/>
        </p:nvSpPr>
        <p:spPr bwMode="auto">
          <a:xfrm>
            <a:off x="87313" y="1884363"/>
            <a:ext cx="5237162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buClr>
                <a:srgbClr val="0070C0"/>
              </a:buClr>
              <a:buSzPts val="1400"/>
            </a:pPr>
            <a:r>
              <a:rPr lang="it-IT" altLang="it-IT" sz="1800" b="1">
                <a:solidFill>
                  <a:srgbClr val="002060"/>
                </a:solidFill>
                <a:cs typeface="Calibri" panose="020F0502020204030204" pitchFamily="34" charset="0"/>
                <a:sym typeface="Titillium Web" panose="00000500000000000000" pitchFamily="2" charset="0"/>
              </a:rPr>
              <a:t>Gestisci la promozione dei servizi accessibili grazie a format grafici e indicazioni operative.</a:t>
            </a:r>
          </a:p>
        </p:txBody>
      </p:sp>
    </p:spTree>
    <p:extLst>
      <p:ext uri="{BB962C8B-B14F-4D97-AF65-F5344CB8AC3E}">
        <p14:creationId xmlns:p14="http://schemas.microsoft.com/office/powerpoint/2010/main" val="29894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7333" b="9332"/>
          <a:stretch>
            <a:fillRect/>
          </a:stretch>
        </p:blipFill>
        <p:spPr bwMode="auto">
          <a:xfrm>
            <a:off x="0" y="-165100"/>
            <a:ext cx="299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149"/>
          <p:cNvSpPr txBox="1">
            <a:spLocks noChangeArrowheads="1"/>
          </p:cNvSpPr>
          <p:nvPr/>
        </p:nvSpPr>
        <p:spPr bwMode="auto">
          <a:xfrm>
            <a:off x="2919414" y="766761"/>
            <a:ext cx="60975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284" tIns="46284" rIns="46284" bIns="46284"/>
          <a:lstStyle>
            <a:lvl1pPr marL="307975" indent="-21272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I kit sono il miglior </a:t>
            </a:r>
            <a:r>
              <a:rPr lang="it-IT" altLang="it-IT" sz="135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punto di partenza</a:t>
            </a: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 </a:t>
            </a:r>
            <a:b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</a:b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per usare le strategie di Comunica Italia</a:t>
            </a:r>
          </a:p>
          <a:p>
            <a:pPr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Ogni kit contiene strumenti grafici che rispondono ad uno specifico problema o a una </a:t>
            </a:r>
            <a:r>
              <a:rPr lang="it-IT" altLang="it-IT" sz="135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specifica esigenza</a:t>
            </a: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 di promozione</a:t>
            </a:r>
          </a:p>
          <a:p>
            <a:pPr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Ogni Kit ha delle indicazioni su come personalizzare e usare le grafiche</a:t>
            </a:r>
          </a:p>
          <a:p>
            <a:pPr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 ogni kit sono associati: </a:t>
            </a:r>
          </a:p>
          <a:p>
            <a:pPr lvl="1">
              <a:buClr>
                <a:srgbClr val="0070C0"/>
              </a:buClr>
              <a:buSzPts val="1400"/>
              <a:buFont typeface="Titillium Web" panose="00000500000000000000" pitchFamily="2" charset="0"/>
              <a:buChar char="●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altri kit; </a:t>
            </a:r>
          </a:p>
          <a:p>
            <a:pPr lvl="1">
              <a:buClr>
                <a:srgbClr val="0070C0"/>
              </a:buClr>
              <a:buSzPts val="1400"/>
              <a:buFont typeface="Titillium Web" panose="00000500000000000000" pitchFamily="2" charset="0"/>
              <a:buChar char="●"/>
              <a:defRPr/>
            </a:pPr>
            <a:r>
              <a:rPr lang="it-IT" altLang="it-IT" sz="135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  <a:sym typeface="Titillium Web" panose="00000500000000000000" pitchFamily="2" charset="0"/>
              </a:rPr>
              <a:t>linee guida di Promozione dei servizi; </a:t>
            </a: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  <a:defRPr/>
            </a:pPr>
            <a:endParaRPr lang="it-IT" altLang="it-IT" sz="750" dirty="0">
              <a:solidFill>
                <a:srgbClr val="5358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  <a:defRPr/>
            </a:pPr>
            <a:endParaRPr lang="it-IT" altLang="it-IT" sz="675" dirty="0">
              <a:solidFill>
                <a:srgbClr val="53585F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919414" y="3883025"/>
            <a:ext cx="6010275" cy="11417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7967" indent="-212720"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I kit sono un insieme di strumenti grafici pensati per semplificare le strategie di promozione dei servizi offerti dalle amministrazioni.</a:t>
            </a:r>
          </a:p>
          <a:p>
            <a:pPr marL="307967" indent="-212720"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endParaRPr lang="it-IT" sz="1200" dirty="0">
              <a:solidFill>
                <a:schemeClr val="accent1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307967" indent="-212720">
              <a:lnSpc>
                <a:spcPct val="115000"/>
              </a:lnSpc>
              <a:buClr>
                <a:srgbClr val="0070C0"/>
              </a:buClr>
              <a:buSzPts val="1400"/>
              <a:buFont typeface="Titillium Web" panose="00000500000000000000" pitchFamily="2" charset="0"/>
              <a:buChar char="➔"/>
              <a:defRPr/>
            </a:pPr>
            <a:r>
              <a:rPr lang="it-IT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Ogni kit contiene layout adattabili ad una specifica esigenza di promozione (locandine, flyer, card </a:t>
            </a:r>
            <a:r>
              <a:rPr lang="it-IT" sz="1200" dirty="0" err="1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etc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) e fornisce indicazioni su come personalizzare e usare le grafiche.</a:t>
            </a:r>
          </a:p>
        </p:txBody>
      </p:sp>
      <p:pic>
        <p:nvPicPr>
          <p:cNvPr id="10138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3503614"/>
            <a:ext cx="2963863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3" y="5713413"/>
            <a:ext cx="9779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45032-8EA5-3944-A059-FA0AC5389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888"/>
            <a:ext cx="7886700" cy="557212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103427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638" y="857251"/>
            <a:ext cx="9164638" cy="5154613"/>
          </a:xfrm>
        </p:spPr>
      </p:pic>
    </p:spTree>
    <p:extLst>
      <p:ext uri="{BB962C8B-B14F-4D97-AF65-F5344CB8AC3E}">
        <p14:creationId xmlns:p14="http://schemas.microsoft.com/office/powerpoint/2010/main" val="15001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Immagin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4" y="1154113"/>
            <a:ext cx="30797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18573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E98354-CC91-0246-8ED2-1C9E5854490A}"/>
              </a:ext>
            </a:extLst>
          </p:cNvPr>
          <p:cNvSpPr txBox="1"/>
          <p:nvPr/>
        </p:nvSpPr>
        <p:spPr>
          <a:xfrm>
            <a:off x="7286624" y="163514"/>
            <a:ext cx="1606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CON FOTO</a:t>
            </a:r>
          </a:p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E TASSELLO IN VERTICALE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E22455-41EE-2043-80AA-E23DF8BABAF7}"/>
              </a:ext>
            </a:extLst>
          </p:cNvPr>
          <p:cNvSpPr txBox="1"/>
          <p:nvPr/>
        </p:nvSpPr>
        <p:spPr>
          <a:xfrm>
            <a:off x="6164263" y="2540000"/>
            <a:ext cx="1360487" cy="693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FOTOGRAFIA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Uno spazio centrale dove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inserire la foto, che sia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più possibile inerente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con il servizio offerto.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883272-9228-674E-B454-C5CF73B8DEB8}"/>
              </a:ext>
            </a:extLst>
          </p:cNvPr>
          <p:cNvCxnSpPr>
            <a:cxnSpLocks/>
          </p:cNvCxnSpPr>
          <p:nvPr/>
        </p:nvCxnSpPr>
        <p:spPr>
          <a:xfrm flipH="1">
            <a:off x="5748338" y="2522538"/>
            <a:ext cx="17049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762B29A-37FA-0046-B5F0-57F44E71B331}"/>
              </a:ext>
            </a:extLst>
          </p:cNvPr>
          <p:cNvSpPr txBox="1"/>
          <p:nvPr/>
        </p:nvSpPr>
        <p:spPr>
          <a:xfrm>
            <a:off x="1322387" y="2135189"/>
            <a:ext cx="749300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HEADLINE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14C86E-0766-EF48-A1D8-279656FECFBB}"/>
              </a:ext>
            </a:extLst>
          </p:cNvPr>
          <p:cNvSpPr txBox="1"/>
          <p:nvPr/>
        </p:nvSpPr>
        <p:spPr>
          <a:xfrm>
            <a:off x="1322388" y="3438525"/>
            <a:ext cx="803275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BODYCOPY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8E48DB-E0F2-0946-89CD-E398C492C8AE}"/>
              </a:ext>
            </a:extLst>
          </p:cNvPr>
          <p:cNvSpPr txBox="1"/>
          <p:nvPr/>
        </p:nvSpPr>
        <p:spPr>
          <a:xfrm>
            <a:off x="1322388" y="2286001"/>
            <a:ext cx="1322387" cy="784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titolo è sempre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bandiera a sinistra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impaginato su più righe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secondo della lunghezza.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Carattere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Titillium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Web,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lineare e di facile lettura.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21B3A-0E5E-4147-B186-54A8B2AB2679}"/>
              </a:ext>
            </a:extLst>
          </p:cNvPr>
          <p:cNvSpPr txBox="1"/>
          <p:nvPr/>
        </p:nvSpPr>
        <p:spPr>
          <a:xfrm>
            <a:off x="1322387" y="3579814"/>
            <a:ext cx="1308100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Anche la body copy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impaginato a bandiera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sinistra e viene usato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sempre lo stesso carattere.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56C1DBE-406B-0648-BD6D-3BDBD20C4D91}"/>
              </a:ext>
            </a:extLst>
          </p:cNvPr>
          <p:cNvSpPr txBox="1"/>
          <p:nvPr/>
        </p:nvSpPr>
        <p:spPr>
          <a:xfrm>
            <a:off x="6308725" y="3690939"/>
            <a:ext cx="1216025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TASSELLO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9382B9-8300-824E-9D9F-98A38DF8885F}"/>
              </a:ext>
            </a:extLst>
          </p:cNvPr>
          <p:cNvSpPr txBox="1"/>
          <p:nvPr/>
        </p:nvSpPr>
        <p:spPr>
          <a:xfrm>
            <a:off x="5876924" y="3841751"/>
            <a:ext cx="1690688" cy="785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tassello, posizionato sempre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lato del layout, contiene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headline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e body copy dell’annuncio.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di un colore specifico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e trasparente per lasciare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maggiore visibilità alla foto.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5B76D958-401B-8540-AEE0-7715F932A59C}"/>
              </a:ext>
            </a:extLst>
          </p:cNvPr>
          <p:cNvCxnSpPr>
            <a:cxnSpLocks/>
          </p:cNvCxnSpPr>
          <p:nvPr/>
        </p:nvCxnSpPr>
        <p:spPr>
          <a:xfrm flipH="1" flipV="1">
            <a:off x="1379537" y="2143126"/>
            <a:ext cx="1943100" cy="317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F5C05C4-0A46-A54D-B34C-034197216E88}"/>
              </a:ext>
            </a:extLst>
          </p:cNvPr>
          <p:cNvCxnSpPr>
            <a:cxnSpLocks/>
          </p:cNvCxnSpPr>
          <p:nvPr/>
        </p:nvCxnSpPr>
        <p:spPr>
          <a:xfrm flipH="1" flipV="1">
            <a:off x="1379537" y="3432176"/>
            <a:ext cx="1943100" cy="4763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75543037-3885-9848-9269-42FAE380E456}"/>
              </a:ext>
            </a:extLst>
          </p:cNvPr>
          <p:cNvCxnSpPr>
            <a:cxnSpLocks/>
          </p:cNvCxnSpPr>
          <p:nvPr/>
        </p:nvCxnSpPr>
        <p:spPr>
          <a:xfrm flipH="1">
            <a:off x="4122738" y="3667125"/>
            <a:ext cx="33305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F18D516-5469-F846-9034-CB46D54D24E1}"/>
              </a:ext>
            </a:extLst>
          </p:cNvPr>
          <p:cNvSpPr txBox="1"/>
          <p:nvPr/>
        </p:nvSpPr>
        <p:spPr>
          <a:xfrm>
            <a:off x="6308725" y="1220789"/>
            <a:ext cx="1216025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IN GENERALE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C2BF630-C460-5C41-9FF2-A3F56EA655FD}"/>
              </a:ext>
            </a:extLst>
          </p:cNvPr>
          <p:cNvSpPr txBox="1"/>
          <p:nvPr/>
        </p:nvSpPr>
        <p:spPr>
          <a:xfrm>
            <a:off x="5927724" y="1371601"/>
            <a:ext cx="1639888" cy="900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struttura grafica e l’impaginato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semplice e facile da usare.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Può avere uno sviluppo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sia orizzontale che verticale.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Una cornice  bianca intorno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più grande nella parte inferiore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dove posizionare i loghi.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C909B700-269B-4C4A-B9CB-242AFCBFD6DC}"/>
              </a:ext>
            </a:extLst>
          </p:cNvPr>
          <p:cNvCxnSpPr>
            <a:cxnSpLocks/>
          </p:cNvCxnSpPr>
          <p:nvPr/>
        </p:nvCxnSpPr>
        <p:spPr>
          <a:xfrm flipH="1">
            <a:off x="4389438" y="1196975"/>
            <a:ext cx="30638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79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9" grpId="0"/>
      <p:bldP spid="12" grpId="0"/>
      <p:bldP spid="13" grpId="0"/>
      <p:bldP spid="15" grpId="0"/>
      <p:bldP spid="16" grpId="0"/>
      <p:bldP spid="18" grpId="0"/>
      <p:bldP spid="22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18573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E98354-CC91-0246-8ED2-1C9E5854490A}"/>
              </a:ext>
            </a:extLst>
          </p:cNvPr>
          <p:cNvSpPr txBox="1"/>
          <p:nvPr/>
        </p:nvSpPr>
        <p:spPr>
          <a:xfrm>
            <a:off x="7088188" y="163514"/>
            <a:ext cx="18049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CON FOTO</a:t>
            </a:r>
          </a:p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E TASSELLO IN ORIZZONTALE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F18D516-5469-F846-9034-CB46D54D24E1}"/>
              </a:ext>
            </a:extLst>
          </p:cNvPr>
          <p:cNvSpPr txBox="1"/>
          <p:nvPr/>
        </p:nvSpPr>
        <p:spPr>
          <a:xfrm>
            <a:off x="6308725" y="1220789"/>
            <a:ext cx="1216025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IN GENERALE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C2BF630-C460-5C41-9FF2-A3F56EA655FD}"/>
              </a:ext>
            </a:extLst>
          </p:cNvPr>
          <p:cNvSpPr txBox="1"/>
          <p:nvPr/>
        </p:nvSpPr>
        <p:spPr>
          <a:xfrm>
            <a:off x="5927724" y="1371600"/>
            <a:ext cx="1639888" cy="159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struttura grafica e l’impaginato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semplice e facile da usare.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Può avere uno sviluppo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sia orizzontale che verticale.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Una cornice  bianca intorno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più grande nella parte inferiore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dove posizionare i loghi.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L’unica differenza è che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tassello, posizionato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nella parte inferiore,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centrato rispetto alla foto.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headline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e la body copy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sono centrati rispetto al tassello.</a:t>
            </a:r>
          </a:p>
        </p:txBody>
      </p:sp>
      <p:pic>
        <p:nvPicPr>
          <p:cNvPr id="109575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49" y="1154113"/>
            <a:ext cx="30797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C909B700-269B-4C4A-B9CB-242AFCBFD6DC}"/>
              </a:ext>
            </a:extLst>
          </p:cNvPr>
          <p:cNvCxnSpPr>
            <a:cxnSpLocks/>
          </p:cNvCxnSpPr>
          <p:nvPr/>
        </p:nvCxnSpPr>
        <p:spPr>
          <a:xfrm flipH="1">
            <a:off x="4389438" y="1196975"/>
            <a:ext cx="30638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63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magin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1152525"/>
            <a:ext cx="252095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18573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443DD-37C9-394C-A91A-FAD8DDA4E166}"/>
              </a:ext>
            </a:extLst>
          </p:cNvPr>
          <p:cNvSpPr txBox="1"/>
          <p:nvPr/>
        </p:nvSpPr>
        <p:spPr>
          <a:xfrm>
            <a:off x="7294562" y="169863"/>
            <a:ext cx="16065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SENZA FOTO</a:t>
            </a:r>
          </a:p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E TASSELLO IN VERTICALE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42B873-B90F-EF4F-84C5-3B3BB8B40C68}"/>
              </a:ext>
            </a:extLst>
          </p:cNvPr>
          <p:cNvSpPr txBox="1"/>
          <p:nvPr/>
        </p:nvSpPr>
        <p:spPr>
          <a:xfrm>
            <a:off x="1322388" y="3806825"/>
            <a:ext cx="55403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ICONA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F284F7-88E6-4A4A-B977-7F304CBD46B8}"/>
              </a:ext>
            </a:extLst>
          </p:cNvPr>
          <p:cNvSpPr txBox="1"/>
          <p:nvPr/>
        </p:nvSpPr>
        <p:spPr>
          <a:xfrm>
            <a:off x="1322388" y="3948114"/>
            <a:ext cx="1863725" cy="66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format senza foto prevede 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presenza di un’icona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inerente al servizio offerto. 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Sono scaricabili direttamente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dal portale e sono in formato vettoriale.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D8C071E2-5DE5-6746-B312-0C7D5253C31B}"/>
              </a:ext>
            </a:extLst>
          </p:cNvPr>
          <p:cNvCxnSpPr>
            <a:cxnSpLocks/>
          </p:cNvCxnSpPr>
          <p:nvPr/>
        </p:nvCxnSpPr>
        <p:spPr>
          <a:xfrm flipH="1">
            <a:off x="1379538" y="3800475"/>
            <a:ext cx="2763837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3A74499-FC63-FE45-AF01-FD5659FFAE36}"/>
              </a:ext>
            </a:extLst>
          </p:cNvPr>
          <p:cNvSpPr txBox="1"/>
          <p:nvPr/>
        </p:nvSpPr>
        <p:spPr>
          <a:xfrm>
            <a:off x="1322387" y="1490664"/>
            <a:ext cx="749300" cy="230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HEADLINE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210B6F-EC8D-D74C-80AA-94455BC8C7D5}"/>
              </a:ext>
            </a:extLst>
          </p:cNvPr>
          <p:cNvSpPr txBox="1"/>
          <p:nvPr/>
        </p:nvSpPr>
        <p:spPr>
          <a:xfrm>
            <a:off x="1322388" y="2794001"/>
            <a:ext cx="803275" cy="231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BODYCOPY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45CF218-CB6D-9F47-B8FC-B3F215158E8C}"/>
              </a:ext>
            </a:extLst>
          </p:cNvPr>
          <p:cNvSpPr txBox="1"/>
          <p:nvPr/>
        </p:nvSpPr>
        <p:spPr>
          <a:xfrm>
            <a:off x="1322388" y="1643064"/>
            <a:ext cx="1322387" cy="784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titolo è sempre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bandiera a sinistra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impaginato su più righe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secondo della lunghezza.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Carattere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Titillium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Web,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lineare e di facile lettura.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8B0035-80E5-B74B-A35A-39647D0A408B}"/>
              </a:ext>
            </a:extLst>
          </p:cNvPr>
          <p:cNvSpPr txBox="1"/>
          <p:nvPr/>
        </p:nvSpPr>
        <p:spPr>
          <a:xfrm>
            <a:off x="1322387" y="2936875"/>
            <a:ext cx="1308100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Anche la body copy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impaginato a bandiera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sinistra e viene usato</a:t>
            </a:r>
          </a:p>
          <a:p>
            <a:pPr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sempre lo stesso carattere.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3D2AB14-168C-CA4A-A48E-EDA2154D09CB}"/>
              </a:ext>
            </a:extLst>
          </p:cNvPr>
          <p:cNvSpPr txBox="1"/>
          <p:nvPr/>
        </p:nvSpPr>
        <p:spPr>
          <a:xfrm>
            <a:off x="6308725" y="3357564"/>
            <a:ext cx="1216025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TASSELLO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C77A83A-B84B-EF4B-81E6-A1A81C1B85A0}"/>
              </a:ext>
            </a:extLst>
          </p:cNvPr>
          <p:cNvSpPr txBox="1"/>
          <p:nvPr/>
        </p:nvSpPr>
        <p:spPr>
          <a:xfrm>
            <a:off x="5876924" y="3508376"/>
            <a:ext cx="1690688" cy="785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tassello, posizionato sempre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a lato del layout, contiene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headline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e body copy dell’annuncio.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di un colore specifico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e trasparente e coerente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con il format della foto.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88D95890-AD83-E645-8C36-350BC6FF7E45}"/>
              </a:ext>
            </a:extLst>
          </p:cNvPr>
          <p:cNvCxnSpPr>
            <a:cxnSpLocks/>
          </p:cNvCxnSpPr>
          <p:nvPr/>
        </p:nvCxnSpPr>
        <p:spPr>
          <a:xfrm flipH="1" flipV="1">
            <a:off x="1379537" y="1498601"/>
            <a:ext cx="1943100" cy="4763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7FAD1862-CD2D-CB4D-9FE4-49004B03FD45}"/>
              </a:ext>
            </a:extLst>
          </p:cNvPr>
          <p:cNvCxnSpPr>
            <a:cxnSpLocks/>
          </p:cNvCxnSpPr>
          <p:nvPr/>
        </p:nvCxnSpPr>
        <p:spPr>
          <a:xfrm flipH="1" flipV="1">
            <a:off x="1379537" y="2789239"/>
            <a:ext cx="1943100" cy="317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7C321397-177C-EC4D-AFD8-0CFAD72CD723}"/>
              </a:ext>
            </a:extLst>
          </p:cNvPr>
          <p:cNvCxnSpPr>
            <a:cxnSpLocks/>
          </p:cNvCxnSpPr>
          <p:nvPr/>
        </p:nvCxnSpPr>
        <p:spPr>
          <a:xfrm flipH="1">
            <a:off x="4122738" y="3333750"/>
            <a:ext cx="33305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3EF6125-53F9-6341-9D35-595512C8D7CD}"/>
              </a:ext>
            </a:extLst>
          </p:cNvPr>
          <p:cNvSpPr txBox="1"/>
          <p:nvPr/>
        </p:nvSpPr>
        <p:spPr>
          <a:xfrm>
            <a:off x="6308725" y="1214439"/>
            <a:ext cx="1216025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IN GENERALE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6224E1-3CCA-0A44-AAB3-230A6552A4EF}"/>
              </a:ext>
            </a:extLst>
          </p:cNvPr>
          <p:cNvSpPr txBox="1"/>
          <p:nvPr/>
        </p:nvSpPr>
        <p:spPr>
          <a:xfrm>
            <a:off x="5927724" y="1366838"/>
            <a:ext cx="1639888" cy="900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struttura grafica e l’impaginato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semplice e facile da usare.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Può avere uno sviluppo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sia orizzontale che verticale.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Una cornice  bianca intorno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più grande nella parte inferiore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dove posizionare i loghi.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CC43B0FB-2947-C846-8B28-C46B3A9DA20A}"/>
              </a:ext>
            </a:extLst>
          </p:cNvPr>
          <p:cNvCxnSpPr>
            <a:cxnSpLocks/>
          </p:cNvCxnSpPr>
          <p:nvPr/>
        </p:nvCxnSpPr>
        <p:spPr>
          <a:xfrm flipH="1">
            <a:off x="4389438" y="1190625"/>
            <a:ext cx="306387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8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2009776"/>
            <a:ext cx="3021012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38258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443DD-37C9-394C-A91A-FAD8DDA4E166}"/>
              </a:ext>
            </a:extLst>
          </p:cNvPr>
          <p:cNvSpPr txBox="1"/>
          <p:nvPr/>
        </p:nvSpPr>
        <p:spPr>
          <a:xfrm>
            <a:off x="7091364" y="366713"/>
            <a:ext cx="1804987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SENZA FOTO</a:t>
            </a:r>
          </a:p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E TASSELLO IN ORIZZONTALE</a:t>
            </a:r>
          </a:p>
          <a:p>
            <a:pPr algn="r">
              <a:defRPr/>
            </a:pPr>
            <a:endParaRPr lang="it-IT" sz="900" b="1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1CC77F-7E0D-0F49-B606-9D82BF713643}"/>
              </a:ext>
            </a:extLst>
          </p:cNvPr>
          <p:cNvSpPr txBox="1"/>
          <p:nvPr/>
        </p:nvSpPr>
        <p:spPr>
          <a:xfrm>
            <a:off x="6821488" y="2078039"/>
            <a:ext cx="12176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IN GENERALE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A95E0FB-17E8-F845-8DAC-A8AC0142FF0D}"/>
              </a:ext>
            </a:extLst>
          </p:cNvPr>
          <p:cNvSpPr txBox="1"/>
          <p:nvPr/>
        </p:nvSpPr>
        <p:spPr>
          <a:xfrm>
            <a:off x="6440489" y="2228851"/>
            <a:ext cx="1639887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struttura grafica e l’impaginato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è semplice e facile da usare.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Può avere uno sviluppo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sia orizzontale che verticale.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Una cornice  bianca intorno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più grande nella parte inferiore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dove posizionare i loghi.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L’unica differenza è che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il tassello è centrato rispetto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rispetto alla cornice. 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La </a:t>
            </a:r>
            <a:r>
              <a:rPr lang="it-IT" sz="750" dirty="0" err="1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headline</a:t>
            </a: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 e la body copy</a:t>
            </a:r>
          </a:p>
          <a:p>
            <a:pPr algn="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sono centrati rispetto al tassello.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028EDEEB-AE8B-BF48-A0B6-A8D0BD740077}"/>
              </a:ext>
            </a:extLst>
          </p:cNvPr>
          <p:cNvCxnSpPr>
            <a:cxnSpLocks/>
          </p:cNvCxnSpPr>
          <p:nvPr/>
        </p:nvCxnSpPr>
        <p:spPr>
          <a:xfrm flipH="1">
            <a:off x="4902201" y="2054225"/>
            <a:ext cx="3065463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0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28">
            <a:extLst>
              <a:ext uri="{FF2B5EF4-FFF2-40B4-BE49-F238E27FC236}">
                <a16:creationId xmlns:a16="http://schemas.microsoft.com/office/drawing/2014/main" id="{589FF7B2-C1A5-45C4-9C57-A20E4EAAD1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7174" y="3031247"/>
            <a:ext cx="7842050" cy="9731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tangolo arrotondato 28">
            <a:extLst>
              <a:ext uri="{FF2B5EF4-FFF2-40B4-BE49-F238E27FC236}">
                <a16:creationId xmlns:a16="http://schemas.microsoft.com/office/drawing/2014/main" id="{9B70D5DF-A361-4665-B663-004813EED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7174" y="1439597"/>
            <a:ext cx="7842050" cy="9731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Gallone 5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6015" y="3388866"/>
            <a:ext cx="245121" cy="25786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74CE2C8-0351-4017-B957-29FA14194DF6}"/>
              </a:ext>
            </a:extLst>
          </p:cNvPr>
          <p:cNvSpPr/>
          <p:nvPr/>
        </p:nvSpPr>
        <p:spPr>
          <a:xfrm>
            <a:off x="801525" y="1633760"/>
            <a:ext cx="760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Supportare la formazione del Responsabili per la transizione al digitale, e dei membri del suo 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ufficio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49088BF-927C-4EE2-99AD-2C9D51954FBC}"/>
              </a:ext>
            </a:extLst>
          </p:cNvPr>
          <p:cNvSpPr/>
          <p:nvPr/>
        </p:nvSpPr>
        <p:spPr>
          <a:xfrm>
            <a:off x="801524" y="3225410"/>
            <a:ext cx="760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Garantire un aggiornamento costante delle competenze manageriali e tecnologiche del Responsabile come previsto dal CAD e dal Piano triennale per l’informatica nella PA </a:t>
            </a:r>
          </a:p>
        </p:txBody>
      </p:sp>
      <p:sp>
        <p:nvSpPr>
          <p:cNvPr id="10" name="Rettangolo arrotondato 28">
            <a:extLst>
              <a:ext uri="{FF2B5EF4-FFF2-40B4-BE49-F238E27FC236}">
                <a16:creationId xmlns:a16="http://schemas.microsoft.com/office/drawing/2014/main" id="{B48AB8C5-96E2-481F-8935-4B5CA4666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7174" y="4622898"/>
            <a:ext cx="7842050" cy="97310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58CBFBC-DF02-4A98-B212-CD75E76F064D}"/>
              </a:ext>
            </a:extLst>
          </p:cNvPr>
          <p:cNvSpPr/>
          <p:nvPr/>
        </p:nvSpPr>
        <p:spPr>
          <a:xfrm>
            <a:off x="801524" y="4817061"/>
            <a:ext cx="7356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Favorire il confronto tra Responsabili per la transizione al digitale e istituzioni che guidano la trasformazione digitale e lo scambio di buone prassi tra RTD </a:t>
            </a:r>
          </a:p>
        </p:txBody>
      </p:sp>
      <p:sp>
        <p:nvSpPr>
          <p:cNvPr id="12" name="Gallone 24">
            <a:extLst>
              <a:ext uri="{FF2B5EF4-FFF2-40B4-BE49-F238E27FC236}">
                <a16:creationId xmlns:a16="http://schemas.microsoft.com/office/drawing/2014/main" id="{3FE62808-E0DC-4234-A079-AA471F71CC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6014" y="1821993"/>
            <a:ext cx="245121" cy="25786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allone 24">
            <a:extLst>
              <a:ext uri="{FF2B5EF4-FFF2-40B4-BE49-F238E27FC236}">
                <a16:creationId xmlns:a16="http://schemas.microsoft.com/office/drawing/2014/main" id="{BAC013E3-2B70-4DD3-B979-19CFC1C170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6014" y="4980517"/>
            <a:ext cx="245121" cy="25786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4">
            <a:extLst>
              <a:ext uri="{FF2B5EF4-FFF2-40B4-BE49-F238E27FC236}">
                <a16:creationId xmlns:a16="http://schemas.microsoft.com/office/drawing/2014/main" id="{46E7E33A-8910-481D-B7D5-B8B00230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42" y="387025"/>
            <a:ext cx="8188083" cy="46166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Percorsi di 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formazione a supporto </a:t>
            </a:r>
            <a:r>
              <a:rPr kumimoji="0" lang="it-IT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di </a:t>
            </a: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RTD</a:t>
            </a:r>
          </a:p>
        </p:txBody>
      </p:sp>
    </p:spTree>
    <p:extLst>
      <p:ext uri="{BB962C8B-B14F-4D97-AF65-F5344CB8AC3E}">
        <p14:creationId xmlns:p14="http://schemas.microsoft.com/office/powerpoint/2010/main" val="24406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104298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443DD-37C9-394C-A91A-FAD8DDA4E166}"/>
              </a:ext>
            </a:extLst>
          </p:cNvPr>
          <p:cNvSpPr txBox="1"/>
          <p:nvPr/>
        </p:nvSpPr>
        <p:spPr>
          <a:xfrm>
            <a:off x="7246938" y="1027113"/>
            <a:ext cx="1649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IN ORIZZONTALE</a:t>
            </a:r>
          </a:p>
          <a:p>
            <a:pPr algn="r">
              <a:defRPr/>
            </a:pPr>
            <a:endParaRPr lang="it-IT" sz="900" b="1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pic>
        <p:nvPicPr>
          <p:cNvPr id="113669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4" y="1938338"/>
            <a:ext cx="300672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1938338"/>
            <a:ext cx="300037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8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104298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443DD-37C9-394C-A91A-FAD8DDA4E166}"/>
              </a:ext>
            </a:extLst>
          </p:cNvPr>
          <p:cNvSpPr txBox="1"/>
          <p:nvPr/>
        </p:nvSpPr>
        <p:spPr>
          <a:xfrm>
            <a:off x="7445376" y="1027113"/>
            <a:ext cx="14509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FORMAT IN VERTICALE</a:t>
            </a:r>
          </a:p>
          <a:p>
            <a:pPr algn="r">
              <a:defRPr/>
            </a:pPr>
            <a:endParaRPr lang="it-IT" sz="900" b="1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pic>
        <p:nvPicPr>
          <p:cNvPr id="114693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960563"/>
            <a:ext cx="3001962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6" y="1965325"/>
            <a:ext cx="299561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3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Google Shape;81;p15"/>
          <p:cNvSpPr txBox="1">
            <a:spLocks noChangeArrowheads="1"/>
          </p:cNvSpPr>
          <p:nvPr/>
        </p:nvSpPr>
        <p:spPr bwMode="auto">
          <a:xfrm>
            <a:off x="485776" y="246062"/>
            <a:ext cx="4791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3" tIns="82283" rIns="82283" bIns="8228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altLang="it-IT" sz="1800" b="1" dirty="0">
                <a:solidFill>
                  <a:schemeClr val="bg1"/>
                </a:solidFill>
                <a:latin typeface="+mn-lt"/>
                <a:ea typeface="Titillium Web SemiBold"/>
                <a:cs typeface="Titillium Web SemiBold"/>
                <a:sym typeface="Titillium Web SemiBold"/>
              </a:rPr>
              <a:t>Flyer A5 - formato: 148x210</a:t>
            </a:r>
          </a:p>
        </p:txBody>
      </p:sp>
      <p:grpSp>
        <p:nvGrpSpPr>
          <p:cNvPr id="124932" name="Gruppo 2"/>
          <p:cNvGrpSpPr>
            <a:grpSpLocks/>
          </p:cNvGrpSpPr>
          <p:nvPr/>
        </p:nvGrpSpPr>
        <p:grpSpPr bwMode="auto">
          <a:xfrm>
            <a:off x="3721100" y="1471611"/>
            <a:ext cx="5068888" cy="4420335"/>
            <a:chOff x="2217086" y="342749"/>
            <a:chExt cx="5917991" cy="5361559"/>
          </a:xfrm>
        </p:grpSpPr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CB4045E2-E780-DF40-9D0A-B6F826C33E8B}"/>
                </a:ext>
              </a:extLst>
            </p:cNvPr>
            <p:cNvSpPr/>
            <p:nvPr/>
          </p:nvSpPr>
          <p:spPr>
            <a:xfrm>
              <a:off x="7272802" y="3858762"/>
              <a:ext cx="862275" cy="130659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800" dirty="0">
                  <a:solidFill>
                    <a:srgbClr val="372F29"/>
                  </a:solidFill>
                  <a:ea typeface="Titillium Web"/>
                  <a:cs typeface="Titillium Web"/>
                </a:rPr>
                <a:t>Il </a:t>
              </a:r>
              <a:r>
                <a:rPr lang="en-US" sz="800" dirty="0">
                  <a:solidFill>
                    <a:srgbClr val="372F29"/>
                  </a:solidFill>
                  <a:ea typeface="Titillium Web"/>
                  <a:cs typeface="Titillium Web"/>
                </a:rPr>
                <a:t>logo </a:t>
              </a:r>
              <a:r>
                <a:rPr lang="en-US" sz="800" dirty="0" err="1">
                  <a:solidFill>
                    <a:srgbClr val="372F29"/>
                  </a:solidFill>
                  <a:ea typeface="Titillium Web"/>
                  <a:cs typeface="Titillium Web"/>
                </a:rPr>
                <a:t>Ente</a:t>
              </a:r>
              <a:r>
                <a:rPr lang="en-US" sz="800" dirty="0">
                  <a:solidFill>
                    <a:srgbClr val="372F29"/>
                  </a:solidFill>
                  <a:ea typeface="Titillium Web"/>
                  <a:cs typeface="Titillium Web"/>
                </a:rPr>
                <a:t>: </a:t>
              </a:r>
            </a:p>
            <a:p>
              <a:pPr>
                <a:defRPr/>
              </a:pPr>
              <a:r>
                <a:rPr lang="it-IT" sz="800" kern="1000" dirty="0">
                  <a:solidFill>
                    <a:srgbClr val="372F29"/>
                  </a:solidFill>
                  <a:ea typeface="Titillium Web"/>
                  <a:cs typeface="Titillium Web"/>
                </a:rPr>
                <a:t>in basso a dx, </a:t>
              </a:r>
            </a:p>
            <a:p>
              <a:pPr>
                <a:defRPr/>
              </a:pPr>
              <a:r>
                <a:rPr lang="it-IT" sz="800" kern="1000" dirty="0">
                  <a:solidFill>
                    <a:srgbClr val="372F29"/>
                  </a:solidFill>
                  <a:ea typeface="Titillium Web"/>
                  <a:cs typeface="Titillium Web"/>
                </a:rPr>
                <a:t>allinea in verticale al box foto e in orizzontale con logo prodotto.</a:t>
              </a:r>
            </a:p>
          </p:txBody>
        </p:sp>
        <p:grpSp>
          <p:nvGrpSpPr>
            <p:cNvPr id="124942" name="Gruppo 1"/>
            <p:cNvGrpSpPr>
              <a:grpSpLocks/>
            </p:cNvGrpSpPr>
            <p:nvPr/>
          </p:nvGrpSpPr>
          <p:grpSpPr bwMode="auto">
            <a:xfrm>
              <a:off x="2217086" y="342749"/>
              <a:ext cx="5382451" cy="5361559"/>
              <a:chOff x="1918837" y="342749"/>
              <a:chExt cx="5382451" cy="5361559"/>
            </a:xfrm>
          </p:grpSpPr>
          <p:pic>
            <p:nvPicPr>
              <p:cNvPr id="124943" name="Immagin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043" y="382278"/>
                <a:ext cx="3455241" cy="4914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Connettore 2 7">
                <a:extLst>
                  <a:ext uri="{FF2B5EF4-FFF2-40B4-BE49-F238E27FC236}">
                    <a16:creationId xmlns:a16="http://schemas.microsoft.com/office/drawing/2014/main" id="{2268CD0D-CBE4-EA4D-8414-0BD65CDB0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3676" y="1159173"/>
                <a:ext cx="900942" cy="0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>
                <a:extLst>
                  <a:ext uri="{FF2B5EF4-FFF2-40B4-BE49-F238E27FC236}">
                    <a16:creationId xmlns:a16="http://schemas.microsoft.com/office/drawing/2014/main" id="{AFB22DED-0677-3A4A-B492-DB9DEBC48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74320" y="1159173"/>
                <a:ext cx="964743" cy="0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E30EF91B-590D-FA4B-BE8F-B61B077B8A93}"/>
                  </a:ext>
                </a:extLst>
              </p:cNvPr>
              <p:cNvSpPr/>
              <p:nvPr/>
            </p:nvSpPr>
            <p:spPr>
              <a:xfrm>
                <a:off x="4434128" y="1051343"/>
                <a:ext cx="1788351" cy="2463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Dimensioni box foto: mm128x160.</a:t>
                </a:r>
                <a:endParaRPr lang="it-IT" sz="720" kern="1000" dirty="0">
                  <a:solidFill>
                    <a:schemeClr val="bg1"/>
                  </a:solidFill>
                  <a:ea typeface="Titillium Web"/>
                  <a:cs typeface="Titillium Web"/>
                </a:endParaRPr>
              </a:p>
            </p:txBody>
          </p:sp>
          <p:cxnSp>
            <p:nvCxnSpPr>
              <p:cNvPr id="17" name="Connettore 2 16">
                <a:extLst>
                  <a:ext uri="{FF2B5EF4-FFF2-40B4-BE49-F238E27FC236}">
                    <a16:creationId xmlns:a16="http://schemas.microsoft.com/office/drawing/2014/main" id="{9C24B29C-170F-3A44-BED0-2BB19D3C97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5056" y="365855"/>
                <a:ext cx="0" cy="179075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799F22A4-4311-DF4F-939C-A111840C94B7}"/>
                  </a:ext>
                </a:extLst>
              </p:cNvPr>
              <p:cNvSpPr/>
              <p:nvPr/>
            </p:nvSpPr>
            <p:spPr>
              <a:xfrm>
                <a:off x="3622121" y="342749"/>
                <a:ext cx="1910152" cy="2463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720" dirty="0">
                    <a:ea typeface="Titillium Web"/>
                    <a:cs typeface="Titillium Web"/>
                  </a:rPr>
                  <a:t>Lascia 10mm di spazio bianco ai 4 lati</a:t>
                </a:r>
                <a:endParaRPr lang="it-IT" sz="720" kern="1000" dirty="0">
                  <a:ea typeface="Titillium Web"/>
                  <a:cs typeface="Titillium Web"/>
                </a:endParaRPr>
              </a:p>
            </p:txBody>
          </p: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20BB2FAD-04CF-544B-865E-A4F4A3BF0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1888948"/>
                <a:ext cx="0" cy="2876738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A7D822DE-A71D-A94A-9AA4-2D28885043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1741" y="2081501"/>
                <a:ext cx="0" cy="9935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F37A2855-486E-EE40-83F4-AA370F30F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21741" y="3390859"/>
                <a:ext cx="0" cy="1220784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198A697B-BE5F-084B-937B-F7DA27F59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1888948"/>
                <a:ext cx="47753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74B46BB7-71D4-DC4C-99DB-9EB87036BC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2332" y="2081501"/>
                <a:ext cx="82940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>
                <a:extLst>
                  <a:ext uri="{FF2B5EF4-FFF2-40B4-BE49-F238E27FC236}">
                    <a16:creationId xmlns:a16="http://schemas.microsoft.com/office/drawing/2014/main" id="{AC989531-40CC-3D4E-B39E-D48955407B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2804" y="3396635"/>
                <a:ext cx="378937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A5ECD0A6-D4A9-2E48-8B5C-37357E90C650}"/>
                  </a:ext>
                </a:extLst>
              </p:cNvPr>
              <p:cNvSpPr/>
              <p:nvPr/>
            </p:nvSpPr>
            <p:spPr>
              <a:xfrm>
                <a:off x="1988438" y="2805499"/>
                <a:ext cx="1508013" cy="12580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Dimensioni box testo: </a:t>
                </a:r>
              </a:p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mm70x la lunghezza del testo, </a:t>
                </a:r>
              </a:p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lascia 10mm di margine </a:t>
                </a:r>
              </a:p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a dx, </a:t>
                </a:r>
                <a:r>
                  <a:rPr lang="it-IT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sx</a:t>
                </a: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e in alto,</a:t>
                </a:r>
              </a:p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colore Blu Italia </a:t>
                </a:r>
              </a:p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#0066C (RGB) al 60%.</a:t>
                </a:r>
              </a:p>
              <a:p>
                <a:pPr algn="r">
                  <a:defRPr/>
                </a:pPr>
                <a:r>
                  <a:rPr lang="it-IT" sz="6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.</a:t>
                </a:r>
                <a:endParaRPr lang="it-IT" sz="600" kern="1000" dirty="0">
                  <a:solidFill>
                    <a:srgbClr val="372F29"/>
                  </a:solidFill>
                  <a:ea typeface="Titillium Web"/>
                  <a:cs typeface="Titillium Web"/>
                </a:endParaRPr>
              </a:p>
            </p:txBody>
          </p:sp>
          <p:cxnSp>
            <p:nvCxnSpPr>
              <p:cNvPr id="45" name="Connettore 1 44">
                <a:extLst>
                  <a:ext uri="{FF2B5EF4-FFF2-40B4-BE49-F238E27FC236}">
                    <a16:creationId xmlns:a16="http://schemas.microsoft.com/office/drawing/2014/main" id="{F5412444-9C6A-6E40-B2B0-B3601464B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4765686"/>
                <a:ext cx="47753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>
                <a:extLst>
                  <a:ext uri="{FF2B5EF4-FFF2-40B4-BE49-F238E27FC236}">
                    <a16:creationId xmlns:a16="http://schemas.microsoft.com/office/drawing/2014/main" id="{141FBBBE-E5DF-244A-A07F-63C642E2E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2332" y="3075073"/>
                <a:ext cx="82940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1 49">
                <a:extLst>
                  <a:ext uri="{FF2B5EF4-FFF2-40B4-BE49-F238E27FC236}">
                    <a16:creationId xmlns:a16="http://schemas.microsoft.com/office/drawing/2014/main" id="{F764699F-BDA2-E645-8DF0-C3F54EA80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2804" y="4603941"/>
                <a:ext cx="378937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ttangolo 50">
                <a:extLst>
                  <a:ext uri="{FF2B5EF4-FFF2-40B4-BE49-F238E27FC236}">
                    <a16:creationId xmlns:a16="http://schemas.microsoft.com/office/drawing/2014/main" id="{80E7487B-2642-BD47-85C6-594CD3E3D2FE}"/>
                  </a:ext>
                </a:extLst>
              </p:cNvPr>
              <p:cNvSpPr/>
              <p:nvPr/>
            </p:nvSpPr>
            <p:spPr>
              <a:xfrm>
                <a:off x="5721741" y="2349148"/>
                <a:ext cx="777209" cy="5151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La headline: </a:t>
                </a:r>
              </a:p>
              <a:p>
                <a:pPr>
                  <a:defRPr/>
                </a:pP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corpo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 28pt, </a:t>
                </a:r>
              </a:p>
              <a:p>
                <a:pPr>
                  <a:defRPr/>
                </a:pP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bandiera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 </a:t>
                </a: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sx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.</a:t>
                </a:r>
                <a:endParaRPr lang="it-IT" sz="720" dirty="0">
                  <a:solidFill>
                    <a:schemeClr val="bg1"/>
                  </a:solidFill>
                  <a:ea typeface="Titillium Web"/>
                  <a:cs typeface="Titillium Web"/>
                </a:endParaRPr>
              </a:p>
            </p:txBody>
          </p:sp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CD58242D-62E2-6742-A718-504C33E25AB2}"/>
                  </a:ext>
                </a:extLst>
              </p:cNvPr>
              <p:cNvSpPr/>
              <p:nvPr/>
            </p:nvSpPr>
            <p:spPr>
              <a:xfrm>
                <a:off x="5721741" y="3762485"/>
                <a:ext cx="777209" cy="6495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La 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body-copy: </a:t>
                </a: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corpo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 12pt, </a:t>
                </a: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bandiera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 </a:t>
                </a:r>
                <a:r>
                  <a:rPr lang="en-US" sz="720" dirty="0" err="1">
                    <a:solidFill>
                      <a:schemeClr val="bg1"/>
                    </a:solidFill>
                    <a:ea typeface="Titillium Web"/>
                    <a:cs typeface="Titillium Web"/>
                  </a:rPr>
                  <a:t>sx</a:t>
                </a:r>
                <a:r>
                  <a:rPr lang="en-US" sz="720" dirty="0">
                    <a:solidFill>
                      <a:schemeClr val="bg1"/>
                    </a:solidFill>
                    <a:ea typeface="Titillium Web"/>
                    <a:cs typeface="Titillium Web"/>
                  </a:rPr>
                  <a:t>.</a:t>
                </a:r>
                <a:endParaRPr lang="it-IT" sz="720" dirty="0">
                  <a:solidFill>
                    <a:schemeClr val="bg1"/>
                  </a:solidFill>
                  <a:ea typeface="Titillium Web"/>
                  <a:cs typeface="Titillium Web"/>
                </a:endParaRPr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DBA3046B-C8D3-7B42-8CE9-00FE8C6E7C52}"/>
                  </a:ext>
                </a:extLst>
              </p:cNvPr>
              <p:cNvSpPr/>
              <p:nvPr/>
            </p:nvSpPr>
            <p:spPr>
              <a:xfrm>
                <a:off x="1918837" y="4696366"/>
                <a:ext cx="1606616" cy="100794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>
                  <a:defRPr/>
                </a:pPr>
                <a:r>
                  <a:rPr lang="it-IT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Il 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logo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prodotto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: in basso a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sx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, </a:t>
                </a:r>
              </a:p>
              <a:p>
                <a:pPr algn="r">
                  <a:defRPr/>
                </a:pP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allinea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in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verticale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al box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testo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, </a:t>
                </a:r>
              </a:p>
              <a:p>
                <a:pPr algn="r">
                  <a:defRPr/>
                </a:pP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centra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in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verticale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</a:t>
                </a:r>
              </a:p>
              <a:p>
                <a:pPr algn="r">
                  <a:defRPr/>
                </a:pP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tra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 fine box e fine </a:t>
                </a:r>
                <a:r>
                  <a:rPr lang="en-US" sz="800" dirty="0" err="1">
                    <a:solidFill>
                      <a:srgbClr val="372F29"/>
                    </a:solidFill>
                    <a:ea typeface="Titillium Web"/>
                    <a:cs typeface="Titillium Web"/>
                  </a:rPr>
                  <a:t>pag</a:t>
                </a:r>
                <a:r>
                  <a:rPr lang="en-US" sz="800" dirty="0">
                    <a:solidFill>
                      <a:srgbClr val="372F29"/>
                    </a:solidFill>
                    <a:ea typeface="Titillium Web"/>
                    <a:cs typeface="Titillium Web"/>
                  </a:rPr>
                  <a:t>.</a:t>
                </a:r>
              </a:p>
            </p:txBody>
          </p:sp>
          <p:cxnSp>
            <p:nvCxnSpPr>
              <p:cNvPr id="65" name="Connettore 1 64">
                <a:extLst>
                  <a:ext uri="{FF2B5EF4-FFF2-40B4-BE49-F238E27FC236}">
                    <a16:creationId xmlns:a16="http://schemas.microsoft.com/office/drawing/2014/main" id="{7D204997-AA91-C84E-BE35-304024707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6552" y="4848483"/>
                <a:ext cx="378937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>
                <a:extLst>
                  <a:ext uri="{FF2B5EF4-FFF2-40B4-BE49-F238E27FC236}">
                    <a16:creationId xmlns:a16="http://schemas.microsoft.com/office/drawing/2014/main" id="{588FC4A9-4689-5A44-A1D0-D8F62508C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6552" y="5185450"/>
                <a:ext cx="378937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2 67">
                <a:extLst>
                  <a:ext uri="{FF2B5EF4-FFF2-40B4-BE49-F238E27FC236}">
                    <a16:creationId xmlns:a16="http://schemas.microsoft.com/office/drawing/2014/main" id="{9C2E8263-1560-E943-8986-A3962E852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01288" y="4848483"/>
                <a:ext cx="0" cy="333117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1 69">
                <a:extLst>
                  <a:ext uri="{FF2B5EF4-FFF2-40B4-BE49-F238E27FC236}">
                    <a16:creationId xmlns:a16="http://schemas.microsoft.com/office/drawing/2014/main" id="{157650CE-CDB2-534E-A0C9-DF8BEB358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4875440"/>
                <a:ext cx="47753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1 70">
                <a:extLst>
                  <a:ext uri="{FF2B5EF4-FFF2-40B4-BE49-F238E27FC236}">
                    <a16:creationId xmlns:a16="http://schemas.microsoft.com/office/drawing/2014/main" id="{BC4DF3E0-50F7-8448-A623-6777642E63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5164269"/>
                <a:ext cx="477539" cy="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2 71">
                <a:extLst>
                  <a:ext uri="{FF2B5EF4-FFF2-40B4-BE49-F238E27FC236}">
                    <a16:creationId xmlns:a16="http://schemas.microsoft.com/office/drawing/2014/main" id="{6957E930-B68E-0B4D-8FC7-7BEF87D4C4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6452" y="4873515"/>
                <a:ext cx="0" cy="286903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CasellaDiTesto 3"/>
          <p:cNvSpPr txBox="1"/>
          <p:nvPr/>
        </p:nvSpPr>
        <p:spPr>
          <a:xfrm>
            <a:off x="668338" y="839787"/>
            <a:ext cx="3752850" cy="479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60" dirty="0"/>
              <a:t>Segui le istruzioni rispettando le dimensioni, le proporzioni, le distanze e i margini indicati.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887913" y="1009649"/>
            <a:ext cx="2527300" cy="423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720" dirty="0">
                <a:solidFill>
                  <a:srgbClr val="372F29"/>
                </a:solidFill>
              </a:rPr>
              <a:t>Ricordati che il </a:t>
            </a:r>
            <a:r>
              <a:rPr lang="it-IT" sz="720" dirty="0" err="1">
                <a:solidFill>
                  <a:srgbClr val="372F29"/>
                </a:solidFill>
              </a:rPr>
              <a:t>visual</a:t>
            </a:r>
            <a:r>
              <a:rPr lang="it-IT" sz="720" dirty="0">
                <a:solidFill>
                  <a:srgbClr val="372F29"/>
                </a:solidFill>
              </a:rPr>
              <a:t> in questo format è rappresentato dalla foto e che scegliere una buona foto può fare la differenza e dare grande valore al tuo contenuto.</a:t>
            </a:r>
          </a:p>
        </p:txBody>
      </p:sp>
      <p:pic>
        <p:nvPicPr>
          <p:cNvPr id="124935" name="Immagin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3" y="2314879"/>
            <a:ext cx="1935163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36" name="Gruppo 9"/>
          <p:cNvGrpSpPr>
            <a:grpSpLocks/>
          </p:cNvGrpSpPr>
          <p:nvPr/>
        </p:nvGrpSpPr>
        <p:grpSpPr bwMode="auto">
          <a:xfrm>
            <a:off x="1827673" y="2300287"/>
            <a:ext cx="652463" cy="720725"/>
            <a:chOff x="1816825" y="1750969"/>
            <a:chExt cx="724663" cy="801807"/>
          </a:xfrm>
        </p:grpSpPr>
        <p:sp>
          <p:nvSpPr>
            <p:cNvPr id="38" name="Google Shape;84;p15">
              <a:extLst>
                <a:ext uri="{FF2B5EF4-FFF2-40B4-BE49-F238E27FC236}">
                  <a16:creationId xmlns:a16="http://schemas.microsoft.com/office/drawing/2014/main" id="{025F5F9E-79EB-DC4C-82EE-5CDF554B9862}"/>
                </a:ext>
              </a:extLst>
            </p:cNvPr>
            <p:cNvSpPr/>
            <p:nvPr/>
          </p:nvSpPr>
          <p:spPr>
            <a:xfrm rot="5400000">
              <a:off x="1817107" y="1828395"/>
              <a:ext cx="724099" cy="724663"/>
            </a:xfrm>
            <a:prstGeom prst="diagStripe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lIns="82283" tIns="41130" rIns="82283" bIns="41130" anchor="ctr"/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260"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85;p15">
              <a:extLst>
                <a:ext uri="{FF2B5EF4-FFF2-40B4-BE49-F238E27FC236}">
                  <a16:creationId xmlns:a16="http://schemas.microsoft.com/office/drawing/2014/main" id="{D4EAF64C-49EB-994B-87DC-D0F1AF8043D4}"/>
                </a:ext>
              </a:extLst>
            </p:cNvPr>
            <p:cNvSpPr txBox="1"/>
            <p:nvPr/>
          </p:nvSpPr>
          <p:spPr>
            <a:xfrm rot="2700000">
              <a:off x="1922042" y="1998386"/>
              <a:ext cx="692309" cy="197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82283" tIns="82283" rIns="82283" bIns="82283" anchor="ctr"/>
            <a:lstStyle/>
            <a:p>
              <a:pPr algn="ctr">
                <a:buClr>
                  <a:srgbClr val="0056CB"/>
                </a:buClr>
                <a:buSzPts val="1400"/>
                <a:defRPr/>
              </a:pPr>
              <a:r>
                <a:rPr lang="it" sz="720" b="1" dirty="0">
                  <a:solidFill>
                    <a:srgbClr val="FFFFFF"/>
                  </a:solidFill>
                  <a:ea typeface="Arial"/>
                  <a:cs typeface="Arial"/>
                  <a:sym typeface="Arial"/>
                </a:rPr>
                <a:t>ESEMPIO</a:t>
              </a:r>
              <a:endParaRPr sz="720" b="1" dirty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5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3432176"/>
            <a:ext cx="4205288" cy="15906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Immagin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9144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Google Shape;81;p15"/>
          <p:cNvSpPr txBox="1">
            <a:spLocks noChangeArrowheads="1"/>
          </p:cNvSpPr>
          <p:nvPr/>
        </p:nvSpPr>
        <p:spPr bwMode="auto">
          <a:xfrm>
            <a:off x="95251" y="149225"/>
            <a:ext cx="591502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3" tIns="82283" rIns="82283" bIns="82283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it-IT" altLang="it-IT" sz="1800" b="1">
                <a:solidFill>
                  <a:schemeClr val="bg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Copertina Facebook cover – formato px: 851x315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C24B29C-170F-3A44-BED0-2BB19D3C9740}"/>
              </a:ext>
            </a:extLst>
          </p:cNvPr>
          <p:cNvCxnSpPr>
            <a:cxnSpLocks/>
          </p:cNvCxnSpPr>
          <p:nvPr/>
        </p:nvCxnSpPr>
        <p:spPr>
          <a:xfrm>
            <a:off x="2813050" y="3417888"/>
            <a:ext cx="0" cy="163512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799F22A4-4311-DF4F-939C-A111840C94B7}"/>
              </a:ext>
            </a:extLst>
          </p:cNvPr>
          <p:cNvSpPr/>
          <p:nvPr/>
        </p:nvSpPr>
        <p:spPr>
          <a:xfrm>
            <a:off x="2587625" y="3409950"/>
            <a:ext cx="17208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Lascia 25px di spazio bianco ai 4 lati.</a:t>
            </a:r>
            <a:endParaRPr lang="it-IT" sz="900" kern="1000" dirty="0">
              <a:solidFill>
                <a:srgbClr val="372F29"/>
              </a:solidFill>
              <a:latin typeface="Titillium Web"/>
              <a:ea typeface="Titillium Web"/>
              <a:cs typeface="Titillium Web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0BB2FAD-04CF-544B-865E-A4F4A3BF07CB}"/>
              </a:ext>
            </a:extLst>
          </p:cNvPr>
          <p:cNvCxnSpPr>
            <a:cxnSpLocks/>
          </p:cNvCxnSpPr>
          <p:nvPr/>
        </p:nvCxnSpPr>
        <p:spPr>
          <a:xfrm>
            <a:off x="2430463" y="3582989"/>
            <a:ext cx="0" cy="1131887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7D822DE-A71D-A94A-9AA4-2D2888504329}"/>
              </a:ext>
            </a:extLst>
          </p:cNvPr>
          <p:cNvCxnSpPr>
            <a:cxnSpLocks/>
          </p:cNvCxnSpPr>
          <p:nvPr/>
        </p:nvCxnSpPr>
        <p:spPr>
          <a:xfrm>
            <a:off x="6954838" y="3787776"/>
            <a:ext cx="0" cy="13652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198A697B-BE5F-084B-937B-F7DA27F59AFF}"/>
              </a:ext>
            </a:extLst>
          </p:cNvPr>
          <p:cNvCxnSpPr>
            <a:cxnSpLocks/>
          </p:cNvCxnSpPr>
          <p:nvPr/>
        </p:nvCxnSpPr>
        <p:spPr>
          <a:xfrm>
            <a:off x="2430464" y="3582988"/>
            <a:ext cx="80168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74B46BB7-71D4-DC4C-99DB-9EB87036BC0B}"/>
              </a:ext>
            </a:extLst>
          </p:cNvPr>
          <p:cNvCxnSpPr>
            <a:cxnSpLocks/>
          </p:cNvCxnSpPr>
          <p:nvPr/>
        </p:nvCxnSpPr>
        <p:spPr>
          <a:xfrm>
            <a:off x="5472114" y="3787775"/>
            <a:ext cx="14827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A5ECD0A6-D4A9-2E48-8B5C-37357E90C650}"/>
              </a:ext>
            </a:extLst>
          </p:cNvPr>
          <p:cNvSpPr/>
          <p:nvPr/>
        </p:nvSpPr>
        <p:spPr>
          <a:xfrm>
            <a:off x="339729" y="3848101"/>
            <a:ext cx="20907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Dimensioni box testo: </a:t>
            </a:r>
          </a:p>
          <a:p>
            <a:pPr algn="r">
              <a:defRPr/>
            </a:pPr>
            <a:r>
              <a:rPr lang="it-IT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px</a:t>
            </a: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570x230, </a:t>
            </a:r>
          </a:p>
          <a:p>
            <a:pPr algn="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lascia 40px di margine in alto,</a:t>
            </a:r>
          </a:p>
          <a:p>
            <a:pPr algn="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colore Blu Italia </a:t>
            </a:r>
          </a:p>
          <a:p>
            <a:pPr algn="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#0066C (RGB) al 60%.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80E7487B-2642-BD47-85C6-594CD3E3D2FE}"/>
              </a:ext>
            </a:extLst>
          </p:cNvPr>
          <p:cNvSpPr/>
          <p:nvPr/>
        </p:nvSpPr>
        <p:spPr>
          <a:xfrm>
            <a:off x="6951663" y="3729038"/>
            <a:ext cx="6985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La headline: </a:t>
            </a:r>
          </a:p>
          <a:p>
            <a:pPr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corpo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32pt, </a:t>
            </a:r>
          </a:p>
          <a:p>
            <a:pPr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centrato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.</a:t>
            </a:r>
            <a:endParaRPr lang="it-IT" sz="900" dirty="0">
              <a:solidFill>
                <a:srgbClr val="372F29"/>
              </a:solidFill>
              <a:latin typeface="Titillium Web"/>
              <a:ea typeface="Titillium Web"/>
              <a:cs typeface="Titillium Web"/>
            </a:endParaRP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DBA3046B-C8D3-7B42-8CE9-00FE8C6E7C52}"/>
              </a:ext>
            </a:extLst>
          </p:cNvPr>
          <p:cNvSpPr/>
          <p:nvPr/>
        </p:nvSpPr>
        <p:spPr>
          <a:xfrm>
            <a:off x="339729" y="4714875"/>
            <a:ext cx="2090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Il 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logo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prodotto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: in basso a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sx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, </a:t>
            </a:r>
          </a:p>
          <a:p>
            <a:pPr algn="r"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allinea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in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verticale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al box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testo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, </a:t>
            </a:r>
          </a:p>
          <a:p>
            <a:pPr algn="r"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centra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in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verticale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</a:t>
            </a:r>
          </a:p>
          <a:p>
            <a:pPr algn="r"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tra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fine box e fine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pag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.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CB4045E2-E780-DF40-9D0A-B6F826C33E8B}"/>
              </a:ext>
            </a:extLst>
          </p:cNvPr>
          <p:cNvSpPr/>
          <p:nvPr/>
        </p:nvSpPr>
        <p:spPr>
          <a:xfrm>
            <a:off x="6946900" y="4721225"/>
            <a:ext cx="20955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Il 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logo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Ente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: </a:t>
            </a:r>
            <a:r>
              <a:rPr lang="it-IT" sz="900" kern="10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in basso a dx, </a:t>
            </a:r>
          </a:p>
          <a:p>
            <a:pPr>
              <a:defRPr/>
            </a:pPr>
            <a:r>
              <a:rPr lang="it-IT" sz="900" kern="10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allinea in verticale al box foto </a:t>
            </a:r>
          </a:p>
          <a:p>
            <a:pPr>
              <a:defRPr/>
            </a:pPr>
            <a:r>
              <a:rPr lang="it-IT" sz="900" kern="10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e in orizzontale con logo prodotto.</a:t>
            </a:r>
          </a:p>
        </p:txBody>
      </p:sp>
      <p:cxnSp>
        <p:nvCxnSpPr>
          <p:cNvPr id="65" name="Connettore 1 64">
            <a:extLst>
              <a:ext uri="{FF2B5EF4-FFF2-40B4-BE49-F238E27FC236}">
                <a16:creationId xmlns:a16="http://schemas.microsoft.com/office/drawing/2014/main" id="{7D204997-AA91-C84E-BE35-304024707E45}"/>
              </a:ext>
            </a:extLst>
          </p:cNvPr>
          <p:cNvCxnSpPr>
            <a:cxnSpLocks/>
          </p:cNvCxnSpPr>
          <p:nvPr/>
        </p:nvCxnSpPr>
        <p:spPr>
          <a:xfrm>
            <a:off x="6638926" y="4762500"/>
            <a:ext cx="30797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9C2E8263-1560-E943-8986-A3962E8524A6}"/>
              </a:ext>
            </a:extLst>
          </p:cNvPr>
          <p:cNvCxnSpPr>
            <a:cxnSpLocks/>
          </p:cNvCxnSpPr>
          <p:nvPr/>
        </p:nvCxnSpPr>
        <p:spPr>
          <a:xfrm>
            <a:off x="6951663" y="4757739"/>
            <a:ext cx="0" cy="211137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6957E930-B68E-0B4D-8FC7-7BEF87D4C438}"/>
              </a:ext>
            </a:extLst>
          </p:cNvPr>
          <p:cNvCxnSpPr>
            <a:cxnSpLocks/>
          </p:cNvCxnSpPr>
          <p:nvPr/>
        </p:nvCxnSpPr>
        <p:spPr>
          <a:xfrm>
            <a:off x="2425700" y="4760914"/>
            <a:ext cx="0" cy="21907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186" name="Gruppo 1"/>
          <p:cNvGrpSpPr>
            <a:grpSpLocks/>
          </p:cNvGrpSpPr>
          <p:nvPr/>
        </p:nvGrpSpPr>
        <p:grpSpPr bwMode="auto">
          <a:xfrm>
            <a:off x="4141789" y="1652588"/>
            <a:ext cx="3159125" cy="1219200"/>
            <a:chOff x="2368443" y="1190084"/>
            <a:chExt cx="3791120" cy="1511605"/>
          </a:xfrm>
        </p:grpSpPr>
        <p:pic>
          <p:nvPicPr>
            <p:cNvPr id="135203" name="Immagine 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443" y="1269893"/>
              <a:ext cx="3787332" cy="143179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Google Shape;84;p15">
              <a:extLst>
                <a:ext uri="{FF2B5EF4-FFF2-40B4-BE49-F238E27FC236}">
                  <a16:creationId xmlns:a16="http://schemas.microsoft.com/office/drawing/2014/main" id="{025F5F9E-79EB-DC4C-82EE-5CDF554B9862}"/>
                </a:ext>
              </a:extLst>
            </p:cNvPr>
            <p:cNvSpPr/>
            <p:nvPr/>
          </p:nvSpPr>
          <p:spPr>
            <a:xfrm rot="5400000">
              <a:off x="5435441" y="1267034"/>
              <a:ext cx="724311" cy="723932"/>
            </a:xfrm>
            <a:prstGeom prst="diagStripe">
              <a:avLst>
                <a:gd name="adj" fmla="val 50000"/>
              </a:avLst>
            </a:prstGeom>
            <a:solidFill>
              <a:srgbClr val="92D050"/>
            </a:solidFill>
            <a:ln>
              <a:noFill/>
            </a:ln>
          </p:spPr>
          <p:txBody>
            <a:bodyPr spcFirstLastPara="1" lIns="82283" tIns="41130" rIns="82283" bIns="41130" anchor="ctr"/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endParaRPr sz="16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85;p15">
              <a:extLst>
                <a:ext uri="{FF2B5EF4-FFF2-40B4-BE49-F238E27FC236}">
                  <a16:creationId xmlns:a16="http://schemas.microsoft.com/office/drawing/2014/main" id="{D4EAF64C-49EB-994B-87DC-D0F1AF8043D4}"/>
                </a:ext>
              </a:extLst>
            </p:cNvPr>
            <p:cNvSpPr txBox="1"/>
            <p:nvPr/>
          </p:nvSpPr>
          <p:spPr>
            <a:xfrm rot="2700000">
              <a:off x="5540758" y="1437396"/>
              <a:ext cx="690850" cy="196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82283" tIns="82283" rIns="82283" bIns="82283" anchor="ctr"/>
            <a:lstStyle/>
            <a:p>
              <a:pPr algn="ctr">
                <a:buClr>
                  <a:srgbClr val="0056CB"/>
                </a:buClr>
                <a:buSzPts val="1400"/>
                <a:defRPr/>
              </a:pPr>
              <a:r>
                <a:rPr lang="it" sz="8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ESEMPIO</a:t>
              </a:r>
              <a:endParaRPr sz="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D27D0BC4-6461-D749-87CF-5A70C9693549}"/>
              </a:ext>
            </a:extLst>
          </p:cNvPr>
          <p:cNvCxnSpPr>
            <a:cxnSpLocks/>
          </p:cNvCxnSpPr>
          <p:nvPr/>
        </p:nvCxnSpPr>
        <p:spPr>
          <a:xfrm>
            <a:off x="6638926" y="3575050"/>
            <a:ext cx="95567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6D6CB8B6-8491-FC4C-9610-387DA857193F}"/>
              </a:ext>
            </a:extLst>
          </p:cNvPr>
          <p:cNvCxnSpPr>
            <a:cxnSpLocks/>
          </p:cNvCxnSpPr>
          <p:nvPr/>
        </p:nvCxnSpPr>
        <p:spPr>
          <a:xfrm>
            <a:off x="7604125" y="3570289"/>
            <a:ext cx="0" cy="974725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04FB671C-01D2-8347-A9E2-0A6E0035D30E}"/>
              </a:ext>
            </a:extLst>
          </p:cNvPr>
          <p:cNvSpPr/>
          <p:nvPr/>
        </p:nvSpPr>
        <p:spPr>
          <a:xfrm>
            <a:off x="7607301" y="3821114"/>
            <a:ext cx="1300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Dimensioni fondo:</a:t>
            </a:r>
          </a:p>
          <a:p>
            <a:pPr>
              <a:defRPr/>
            </a:pPr>
            <a:r>
              <a:rPr lang="it-IT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px765x200.</a:t>
            </a:r>
          </a:p>
          <a:p>
            <a:pPr>
              <a:defRPr/>
            </a:pPr>
            <a:r>
              <a:rPr lang="it-IT" sz="900" kern="10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Colore blu: </a:t>
            </a:r>
          </a:p>
          <a:p>
            <a:pPr>
              <a:defRPr/>
            </a:pPr>
            <a:r>
              <a:rPr lang="it-IT" sz="900" kern="10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35-50-100 (RGB).</a:t>
            </a: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220AE60-F66F-C345-AD24-913F957726AC}"/>
              </a:ext>
            </a:extLst>
          </p:cNvPr>
          <p:cNvCxnSpPr>
            <a:cxnSpLocks/>
          </p:cNvCxnSpPr>
          <p:nvPr/>
        </p:nvCxnSpPr>
        <p:spPr>
          <a:xfrm>
            <a:off x="4403726" y="5214938"/>
            <a:ext cx="582613" cy="0"/>
          </a:xfrm>
          <a:prstGeom prst="straightConnector1">
            <a:avLst/>
          </a:prstGeom>
          <a:ln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tangolo 52">
            <a:extLst>
              <a:ext uri="{FF2B5EF4-FFF2-40B4-BE49-F238E27FC236}">
                <a16:creationId xmlns:a16="http://schemas.microsoft.com/office/drawing/2014/main" id="{9A6F737F-C262-DE46-B674-4E7A837846A8}"/>
              </a:ext>
            </a:extLst>
          </p:cNvPr>
          <p:cNvSpPr/>
          <p:nvPr/>
        </p:nvSpPr>
        <p:spPr>
          <a:xfrm>
            <a:off x="4308474" y="5214938"/>
            <a:ext cx="13430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L’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icona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: in basso </a:t>
            </a:r>
          </a:p>
          <a:p>
            <a:pPr algn="ctr">
              <a:defRPr/>
            </a:pP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centrata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, </a:t>
            </a:r>
            <a:r>
              <a:rPr lang="en-US" sz="900" dirty="0" err="1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larghezza</a:t>
            </a: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 </a:t>
            </a:r>
          </a:p>
          <a:p>
            <a:pPr algn="ctr">
              <a:defRPr/>
            </a:pPr>
            <a:r>
              <a:rPr lang="en-US" sz="900" dirty="0">
                <a:solidFill>
                  <a:srgbClr val="372F29"/>
                </a:solidFill>
                <a:latin typeface="Titillium Web"/>
                <a:ea typeface="Titillium Web"/>
                <a:cs typeface="Titillium Web"/>
              </a:rPr>
              <a:t>max 300mm.</a:t>
            </a:r>
            <a:endParaRPr lang="it-IT" sz="900" dirty="0">
              <a:solidFill>
                <a:srgbClr val="372F29"/>
              </a:solidFill>
              <a:latin typeface="Titillium Web"/>
              <a:ea typeface="Titillium Web"/>
              <a:cs typeface="Titillium Web"/>
            </a:endParaRPr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BD6A93EF-CDA6-4244-8A6D-4989A7D41721}"/>
              </a:ext>
            </a:extLst>
          </p:cNvPr>
          <p:cNvCxnSpPr/>
          <p:nvPr/>
        </p:nvCxnSpPr>
        <p:spPr>
          <a:xfrm>
            <a:off x="4403725" y="4543425"/>
            <a:ext cx="0" cy="6731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>
            <a:extLst>
              <a:ext uri="{FF2B5EF4-FFF2-40B4-BE49-F238E27FC236}">
                <a16:creationId xmlns:a16="http://schemas.microsoft.com/office/drawing/2014/main" id="{C635DAD2-D0BC-7249-85A4-1BCD3B92E283}"/>
              </a:ext>
            </a:extLst>
          </p:cNvPr>
          <p:cNvCxnSpPr/>
          <p:nvPr/>
        </p:nvCxnSpPr>
        <p:spPr>
          <a:xfrm>
            <a:off x="4986338" y="4543425"/>
            <a:ext cx="0" cy="6731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>
            <a:extLst>
              <a:ext uri="{FF2B5EF4-FFF2-40B4-BE49-F238E27FC236}">
                <a16:creationId xmlns:a16="http://schemas.microsoft.com/office/drawing/2014/main" id="{B7511EBB-28AC-004C-B864-04320F273A72}"/>
              </a:ext>
            </a:extLst>
          </p:cNvPr>
          <p:cNvCxnSpPr>
            <a:cxnSpLocks/>
          </p:cNvCxnSpPr>
          <p:nvPr/>
        </p:nvCxnSpPr>
        <p:spPr>
          <a:xfrm>
            <a:off x="2430464" y="4706938"/>
            <a:ext cx="80168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>
            <a:extLst>
              <a:ext uri="{FF2B5EF4-FFF2-40B4-BE49-F238E27FC236}">
                <a16:creationId xmlns:a16="http://schemas.microsoft.com/office/drawing/2014/main" id="{0CFE3096-1238-834C-AFC0-FFEE35792416}"/>
              </a:ext>
            </a:extLst>
          </p:cNvPr>
          <p:cNvCxnSpPr>
            <a:cxnSpLocks/>
          </p:cNvCxnSpPr>
          <p:nvPr/>
        </p:nvCxnSpPr>
        <p:spPr>
          <a:xfrm>
            <a:off x="2430464" y="4767263"/>
            <a:ext cx="80168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FD450B98-1F59-EE44-9F2B-59159A32CB23}"/>
              </a:ext>
            </a:extLst>
          </p:cNvPr>
          <p:cNvCxnSpPr>
            <a:cxnSpLocks/>
          </p:cNvCxnSpPr>
          <p:nvPr/>
        </p:nvCxnSpPr>
        <p:spPr>
          <a:xfrm>
            <a:off x="2430464" y="4972050"/>
            <a:ext cx="80168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5E8B7E7F-BBDE-914A-8DA8-94C0AA164A10}"/>
              </a:ext>
            </a:extLst>
          </p:cNvPr>
          <p:cNvCxnSpPr>
            <a:cxnSpLocks/>
          </p:cNvCxnSpPr>
          <p:nvPr/>
        </p:nvCxnSpPr>
        <p:spPr>
          <a:xfrm>
            <a:off x="5472114" y="3924300"/>
            <a:ext cx="148272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5DCCE183-6B61-AF49-A899-C21DADBE9321}"/>
              </a:ext>
            </a:extLst>
          </p:cNvPr>
          <p:cNvCxnSpPr>
            <a:cxnSpLocks/>
          </p:cNvCxnSpPr>
          <p:nvPr/>
        </p:nvCxnSpPr>
        <p:spPr>
          <a:xfrm>
            <a:off x="6638926" y="4538663"/>
            <a:ext cx="95567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4EE95341-1464-0543-9D0A-86A57398B1C7}"/>
              </a:ext>
            </a:extLst>
          </p:cNvPr>
          <p:cNvCxnSpPr>
            <a:cxnSpLocks/>
          </p:cNvCxnSpPr>
          <p:nvPr/>
        </p:nvCxnSpPr>
        <p:spPr>
          <a:xfrm>
            <a:off x="6638926" y="4968875"/>
            <a:ext cx="30797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95251" y="910431"/>
            <a:ext cx="3752850" cy="479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60" dirty="0">
                <a:latin typeface="Titillium Web" panose="00000500000000000000" pitchFamily="2" charset="0"/>
              </a:rPr>
              <a:t>Segui le istruzioni rispettando le dimensioni, le proporzioni, le distanze e i margini indicati.</a:t>
            </a:r>
          </a:p>
        </p:txBody>
      </p:sp>
    </p:spTree>
    <p:extLst>
      <p:ext uri="{BB962C8B-B14F-4D97-AF65-F5344CB8AC3E}">
        <p14:creationId xmlns:p14="http://schemas.microsoft.com/office/powerpoint/2010/main" val="130038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7631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4" y="382589"/>
            <a:ext cx="24288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2C8245-CDF1-8F45-8678-A2AFCD1D62B5}"/>
              </a:ext>
            </a:extLst>
          </p:cNvPr>
          <p:cNvSpPr txBox="1"/>
          <p:nvPr/>
        </p:nvSpPr>
        <p:spPr>
          <a:xfrm>
            <a:off x="7834795" y="349251"/>
            <a:ext cx="106631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LIBRERIA </a:t>
            </a:r>
            <a:r>
              <a:rPr lang="it-IT" sz="900" b="1" dirty="0" smtClean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ICONE</a:t>
            </a:r>
            <a:endParaRPr lang="it-IT" sz="900" b="1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BC99E3B-F667-CB4F-8345-9E0C2AC45FB2}"/>
              </a:ext>
            </a:extLst>
          </p:cNvPr>
          <p:cNvSpPr/>
          <p:nvPr/>
        </p:nvSpPr>
        <p:spPr>
          <a:xfrm>
            <a:off x="1217613" y="1084263"/>
            <a:ext cx="7391400" cy="1096962"/>
          </a:xfrm>
          <a:prstGeom prst="rect">
            <a:avLst/>
          </a:prstGeom>
          <a:solidFill>
            <a:srgbClr val="284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50"/>
          </a:p>
        </p:txBody>
      </p:sp>
      <p:pic>
        <p:nvPicPr>
          <p:cNvPr id="13722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 b="6284"/>
          <a:stretch>
            <a:fillRect/>
          </a:stretch>
        </p:blipFill>
        <p:spPr bwMode="auto">
          <a:xfrm>
            <a:off x="3767139" y="1084263"/>
            <a:ext cx="1074737" cy="1096962"/>
          </a:xfrm>
          <a:prstGeom prst="rect">
            <a:avLst/>
          </a:prstGeom>
          <a:solidFill>
            <a:srgbClr val="284D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4765" r="5353" b="7402"/>
          <a:stretch>
            <a:fillRect/>
          </a:stretch>
        </p:blipFill>
        <p:spPr bwMode="auto">
          <a:xfrm>
            <a:off x="4929189" y="1131888"/>
            <a:ext cx="1057275" cy="1041400"/>
          </a:xfrm>
          <a:prstGeom prst="rect">
            <a:avLst/>
          </a:prstGeom>
          <a:solidFill>
            <a:srgbClr val="284D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7FAC45E-9DD7-104B-8F28-89C7401D0496}"/>
              </a:ext>
            </a:extLst>
          </p:cNvPr>
          <p:cNvSpPr/>
          <p:nvPr/>
        </p:nvSpPr>
        <p:spPr>
          <a:xfrm>
            <a:off x="1217613" y="2697163"/>
            <a:ext cx="7391400" cy="1096962"/>
          </a:xfrm>
          <a:prstGeom prst="rect">
            <a:avLst/>
          </a:prstGeom>
          <a:solidFill>
            <a:srgbClr val="F38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94634C-69A2-9642-9260-94294AA38D5C}"/>
              </a:ext>
            </a:extLst>
          </p:cNvPr>
          <p:cNvSpPr txBox="1"/>
          <p:nvPr/>
        </p:nvSpPr>
        <p:spPr>
          <a:xfrm>
            <a:off x="1852614" y="3883026"/>
            <a:ext cx="727075" cy="34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SERVIZIO:</a:t>
            </a:r>
          </a:p>
          <a:p>
            <a:pPr algn="ct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Bollo Auto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45E4A4-6064-AB4F-B376-AF5008D61AFA}"/>
              </a:ext>
            </a:extLst>
          </p:cNvPr>
          <p:cNvSpPr txBox="1"/>
          <p:nvPr/>
        </p:nvSpPr>
        <p:spPr>
          <a:xfrm>
            <a:off x="3292476" y="3883026"/>
            <a:ext cx="777875" cy="34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SERVIZIO:</a:t>
            </a:r>
          </a:p>
          <a:p>
            <a:pPr algn="ct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Ticket Sanitari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66ABEB-AB2E-D54A-BF42-CFE99C897638}"/>
              </a:ext>
            </a:extLst>
          </p:cNvPr>
          <p:cNvSpPr txBox="1"/>
          <p:nvPr/>
        </p:nvSpPr>
        <p:spPr>
          <a:xfrm>
            <a:off x="4668838" y="3883026"/>
            <a:ext cx="908050" cy="34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SERVIZIO:</a:t>
            </a:r>
          </a:p>
          <a:p>
            <a:pPr algn="ct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Mensa Scolastica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550B70-2487-F34A-BB22-8BD4FA29B16F}"/>
              </a:ext>
            </a:extLst>
          </p:cNvPr>
          <p:cNvSpPr txBox="1"/>
          <p:nvPr/>
        </p:nvSpPr>
        <p:spPr>
          <a:xfrm>
            <a:off x="6113464" y="3883026"/>
            <a:ext cx="725487" cy="34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SERVIZIO:</a:t>
            </a:r>
          </a:p>
          <a:p>
            <a:pPr algn="ct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Tari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58BD49-C1A7-8149-9772-AEE7C03BF4C1}"/>
              </a:ext>
            </a:extLst>
          </p:cNvPr>
          <p:cNvSpPr txBox="1"/>
          <p:nvPr/>
        </p:nvSpPr>
        <p:spPr>
          <a:xfrm>
            <a:off x="7310439" y="3883026"/>
            <a:ext cx="966787" cy="346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900" b="1" dirty="0">
                <a:solidFill>
                  <a:schemeClr val="bg2">
                    <a:lumMod val="25000"/>
                  </a:schemeClr>
                </a:solidFill>
                <a:latin typeface="Titillium Web SemiBold" pitchFamily="2" charset="77"/>
              </a:rPr>
              <a:t>SERVIZIO:</a:t>
            </a:r>
          </a:p>
          <a:p>
            <a:pPr algn="ctr">
              <a:defRPr/>
            </a:pPr>
            <a:r>
              <a:rPr lang="it-IT" sz="750" dirty="0">
                <a:solidFill>
                  <a:schemeClr val="bg2">
                    <a:lumMod val="25000"/>
                  </a:schemeClr>
                </a:solidFill>
                <a:latin typeface="Titillium Web Light" pitchFamily="2" charset="77"/>
              </a:rPr>
              <a:t>Tasse Universitarie</a:t>
            </a:r>
            <a:endParaRPr lang="it-IT" sz="750" dirty="0">
              <a:solidFill>
                <a:schemeClr val="bg2">
                  <a:lumMod val="25000"/>
                </a:schemeClr>
              </a:solidFill>
              <a:latin typeface="Titillium Web SemiBold" pitchFamily="2" charset="77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7349" r="5228" b="27161"/>
          <a:stretch>
            <a:fillRect/>
          </a:stretch>
        </p:blipFill>
        <p:spPr bwMode="auto">
          <a:xfrm>
            <a:off x="1643063" y="2760664"/>
            <a:ext cx="66341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2566BD1-E4BA-AB4A-9CCC-6F6A95EC3C0E}"/>
              </a:ext>
            </a:extLst>
          </p:cNvPr>
          <p:cNvSpPr/>
          <p:nvPr/>
        </p:nvSpPr>
        <p:spPr>
          <a:xfrm>
            <a:off x="1217613" y="4932363"/>
            <a:ext cx="7391400" cy="1096962"/>
          </a:xfrm>
          <a:prstGeom prst="rect">
            <a:avLst/>
          </a:prstGeom>
          <a:solidFill>
            <a:srgbClr val="46B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050"/>
          </a:p>
        </p:txBody>
      </p:sp>
      <p:pic>
        <p:nvPicPr>
          <p:cNvPr id="16" name="Immagin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37872" r="30247" b="33704"/>
          <a:stretch>
            <a:fillRect/>
          </a:stretch>
        </p:blipFill>
        <p:spPr bwMode="auto">
          <a:xfrm>
            <a:off x="2489201" y="5076825"/>
            <a:ext cx="4848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1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hape 71"/>
          <p:cNvSpPr>
            <a:spLocks noChangeArrowheads="1"/>
          </p:cNvSpPr>
          <p:nvPr/>
        </p:nvSpPr>
        <p:spPr bwMode="auto">
          <a:xfrm>
            <a:off x="1143000" y="5729288"/>
            <a:ext cx="6872288" cy="271462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288" tIns="14288" rIns="14288" bIns="14288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endParaRPr lang="it-IT" altLang="it-IT">
              <a:latin typeface="Titillium Web" panose="00000500000000000000" pitchFamily="2" charset="0"/>
              <a:sym typeface="Titillium Web" panose="00000500000000000000" pitchFamily="2" charset="0"/>
            </a:endParaRPr>
          </a:p>
        </p:txBody>
      </p:sp>
      <p:pic>
        <p:nvPicPr>
          <p:cNvPr id="150531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5784851"/>
            <a:ext cx="7334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119" r="1297" b="1759"/>
          <a:stretch>
            <a:fillRect/>
          </a:stretch>
        </p:blipFill>
        <p:spPr bwMode="auto">
          <a:xfrm>
            <a:off x="292100" y="0"/>
            <a:ext cx="8851900" cy="61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88900" y="0"/>
            <a:ext cx="381000" cy="6169925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5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SzPct val="25000"/>
              <a:buFont typeface="Titillium Web" panose="00000800000000000000" pitchFamily="2" charset="0"/>
              <a:buNone/>
            </a:pPr>
            <a:endParaRPr lang="it-IT" altLang="it-IT" sz="1600" dirty="0">
              <a:solidFill>
                <a:srgbClr val="0070C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4" name="Gruppo 3" descr="Nome cognome e ruolo in AgID" title="Nome cognome e ruolo in AgID">
            <a:extLst>
              <a:ext uri="{FF2B5EF4-FFF2-40B4-BE49-F238E27FC236}">
                <a16:creationId xmlns:a16="http://schemas.microsoft.com/office/drawing/2014/main" id="{FD87656B-B890-4661-BE2F-BE31BC504E44}"/>
              </a:ext>
            </a:extLst>
          </p:cNvPr>
          <p:cNvGrpSpPr/>
          <p:nvPr/>
        </p:nvGrpSpPr>
        <p:grpSpPr>
          <a:xfrm>
            <a:off x="484187" y="4365636"/>
            <a:ext cx="8175625" cy="638175"/>
            <a:chOff x="484188" y="3216275"/>
            <a:chExt cx="8175625" cy="638175"/>
          </a:xfrm>
        </p:grpSpPr>
        <p:cxnSp>
          <p:nvCxnSpPr>
            <p:cNvPr id="5" name="Shape 76" descr="Barra di separazione" title="Barra di separazione">
              <a:extLst>
                <a:ext uri="{FF2B5EF4-FFF2-40B4-BE49-F238E27FC236}">
                  <a16:creationId xmlns:a16="http://schemas.microsoft.com/office/drawing/2014/main" id="{3F24D91B-ED54-4200-97AA-342D1E7A97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216275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hape 77" descr="Barra di separazione" title="Barra di separazione">
              <a:extLst>
                <a:ext uri="{FF2B5EF4-FFF2-40B4-BE49-F238E27FC236}">
                  <a16:creationId xmlns:a16="http://schemas.microsoft.com/office/drawing/2014/main" id="{E3BE8D6D-BF44-4666-85EF-574F90F643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854450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BB4D086-2069-42BA-9C9F-64E341FE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" y="394461"/>
            <a:ext cx="7772400" cy="1789513"/>
          </a:xfrm>
        </p:spPr>
        <p:txBody>
          <a:bodyPr>
            <a:normAutofit/>
          </a:bodyPr>
          <a:lstStyle/>
          <a:p>
            <a:r>
              <a:rPr lang="it-IT" sz="2000" dirty="0"/>
              <a:t>La comunicazione dei servizi digitali: linee guida e casi di studio</a:t>
            </a:r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>
          <a:xfrm>
            <a:off x="715816" y="1945779"/>
            <a:ext cx="7712365" cy="1906864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Esperienza PA centrale</a:t>
            </a:r>
            <a:endParaRPr lang="it-IT" sz="36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341189" y="4492694"/>
            <a:ext cx="246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12427F"/>
                </a:solidFill>
              </a:rPr>
              <a:t>Xxxxx</a:t>
            </a:r>
            <a:r>
              <a:rPr lang="it-IT" dirty="0" smtClean="0">
                <a:solidFill>
                  <a:srgbClr val="12427F"/>
                </a:solidFill>
              </a:rPr>
              <a:t> - Amministrazione</a:t>
            </a:r>
            <a:endParaRPr lang="it-IT" dirty="0">
              <a:solidFill>
                <a:srgbClr val="124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3" descr="Nome, cognome e ruolo in AgID" title="Nome, cognome e ruolo in AgID">
            <a:extLst>
              <a:ext uri="{FF2B5EF4-FFF2-40B4-BE49-F238E27FC236}">
                <a16:creationId xmlns:a16="http://schemas.microsoft.com/office/drawing/2014/main" id="{6A12E5EB-4A0A-4199-962E-FEC2810228F0}"/>
              </a:ext>
            </a:extLst>
          </p:cNvPr>
          <p:cNvSpPr txBox="1">
            <a:spLocks/>
          </p:cNvSpPr>
          <p:nvPr/>
        </p:nvSpPr>
        <p:spPr>
          <a:xfrm>
            <a:off x="484187" y="4421199"/>
            <a:ext cx="8175625" cy="542925"/>
          </a:xfrm>
          <a:prstGeom prst="rect">
            <a:avLst/>
          </a:prstGeom>
        </p:spPr>
        <p:txBody>
          <a:bodyPr vert="horz" lIns="24550" tIns="24550" rIns="24550" bIns="2455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ct val="0"/>
              </a:spcAft>
              <a:buSzPct val="25000"/>
              <a:buFont typeface="Titillium Web" panose="00000800000000000000" pitchFamily="2" charset="0"/>
              <a:buNone/>
            </a:pPr>
            <a:endParaRPr lang="it-IT" altLang="it-IT" sz="1600" dirty="0">
              <a:solidFill>
                <a:srgbClr val="0070C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4" name="Gruppo 3" descr="Nome cognome e ruolo in AgID" title="Nome cognome e ruolo in AgID">
            <a:extLst>
              <a:ext uri="{FF2B5EF4-FFF2-40B4-BE49-F238E27FC236}">
                <a16:creationId xmlns:a16="http://schemas.microsoft.com/office/drawing/2014/main" id="{FD87656B-B890-4661-BE2F-BE31BC504E44}"/>
              </a:ext>
            </a:extLst>
          </p:cNvPr>
          <p:cNvGrpSpPr/>
          <p:nvPr/>
        </p:nvGrpSpPr>
        <p:grpSpPr>
          <a:xfrm>
            <a:off x="484187" y="4365636"/>
            <a:ext cx="8175625" cy="638175"/>
            <a:chOff x="484188" y="3216275"/>
            <a:chExt cx="8175625" cy="638175"/>
          </a:xfrm>
        </p:grpSpPr>
        <p:cxnSp>
          <p:nvCxnSpPr>
            <p:cNvPr id="5" name="Shape 76" descr="Barra di separazione" title="Barra di separazione">
              <a:extLst>
                <a:ext uri="{FF2B5EF4-FFF2-40B4-BE49-F238E27FC236}">
                  <a16:creationId xmlns:a16="http://schemas.microsoft.com/office/drawing/2014/main" id="{3F24D91B-ED54-4200-97AA-342D1E7A97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216275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hape 77" descr="Barra di separazione" title="Barra di separazione">
              <a:extLst>
                <a:ext uri="{FF2B5EF4-FFF2-40B4-BE49-F238E27FC236}">
                  <a16:creationId xmlns:a16="http://schemas.microsoft.com/office/drawing/2014/main" id="{E3BE8D6D-BF44-4666-85EF-574F90F643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4188" y="3854450"/>
              <a:ext cx="8175625" cy="0"/>
            </a:xfrm>
            <a:prstGeom prst="straightConnector1">
              <a:avLst/>
            </a:prstGeom>
            <a:noFill/>
            <a:ln w="19050">
              <a:solidFill>
                <a:srgbClr val="0066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BB4D086-2069-42BA-9C9F-64E341FE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110" y="394461"/>
            <a:ext cx="7772400" cy="1789513"/>
          </a:xfrm>
        </p:spPr>
        <p:txBody>
          <a:bodyPr>
            <a:normAutofit/>
          </a:bodyPr>
          <a:lstStyle/>
          <a:p>
            <a:r>
              <a:rPr lang="it-IT" sz="2000" dirty="0"/>
              <a:t>La comunicazione dei servizi digitali: linee guida e casi di studio</a:t>
            </a:r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>
          <a:xfrm>
            <a:off x="715816" y="1945779"/>
            <a:ext cx="7712365" cy="1906864"/>
          </a:xfrm>
        </p:spPr>
        <p:txBody>
          <a:bodyPr>
            <a:noAutofit/>
          </a:bodyPr>
          <a:lstStyle/>
          <a:p>
            <a:r>
              <a:rPr lang="it-IT" sz="3600" b="1" dirty="0" smtClean="0"/>
              <a:t>Esperienza PA locale</a:t>
            </a:r>
            <a:endParaRPr lang="it-IT" sz="36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341189" y="4492694"/>
            <a:ext cx="246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12427F"/>
                </a:solidFill>
              </a:rPr>
              <a:t>Xxxxx</a:t>
            </a:r>
            <a:r>
              <a:rPr lang="it-IT" dirty="0" smtClean="0">
                <a:solidFill>
                  <a:srgbClr val="12427F"/>
                </a:solidFill>
              </a:rPr>
              <a:t> - Amministrazione</a:t>
            </a:r>
            <a:endParaRPr lang="it-IT" dirty="0">
              <a:solidFill>
                <a:srgbClr val="124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 descr="Logo, slogan  e sito web AgID" title="Logo, slogan  e sito web AgID">
            <a:extLst>
              <a:ext uri="{FF2B5EF4-FFF2-40B4-BE49-F238E27FC236}">
                <a16:creationId xmlns:a16="http://schemas.microsoft.com/office/drawing/2014/main" id="{3E8B8C46-4E5C-4C1F-9057-C28478494C6E}"/>
              </a:ext>
            </a:extLst>
          </p:cNvPr>
          <p:cNvGrpSpPr/>
          <p:nvPr/>
        </p:nvGrpSpPr>
        <p:grpSpPr>
          <a:xfrm>
            <a:off x="3100388" y="3321545"/>
            <a:ext cx="2943225" cy="2389560"/>
            <a:chOff x="3100388" y="2231653"/>
            <a:chExt cx="2943225" cy="2389560"/>
          </a:xfrm>
        </p:grpSpPr>
        <p:pic>
          <p:nvPicPr>
            <p:cNvPr id="5" name="Immagine 4" descr="Agid - Agenzia per l'Italia Digitale">
              <a:extLst>
                <a:ext uri="{FF2B5EF4-FFF2-40B4-BE49-F238E27FC236}">
                  <a16:creationId xmlns:a16="http://schemas.microsoft.com/office/drawing/2014/main" id="{9AA63275-24C3-4418-AF25-34CDFBC0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1230" y="2231653"/>
              <a:ext cx="2743200" cy="393519"/>
            </a:xfrm>
            <a:prstGeom prst="rect">
              <a:avLst/>
            </a:prstGeom>
          </p:spPr>
        </p:pic>
        <p:sp>
          <p:nvSpPr>
            <p:cNvPr id="6" name="Shape 411">
              <a:extLst>
                <a:ext uri="{FF2B5EF4-FFF2-40B4-BE49-F238E27FC236}">
                  <a16:creationId xmlns:a16="http://schemas.microsoft.com/office/drawing/2014/main" id="{F16DC383-F946-40C7-914E-DC0E9C6E0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88" y="2935288"/>
              <a:ext cx="2943225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750" tIns="32750" rIns="32750" bIns="3275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ct val="25000"/>
              </a:pPr>
              <a:r>
                <a:rPr lang="it-IT" altLang="it-IT" sz="1100" i="1" dirty="0">
                  <a:solidFill>
                    <a:srgbClr val="01033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Open Sans"/>
                </a:rPr>
                <a:t>Il Paese che cambia passa da qui.</a:t>
              </a:r>
            </a:p>
          </p:txBody>
        </p:sp>
        <p:sp>
          <p:nvSpPr>
            <p:cNvPr id="7" name="Shape 413">
              <a:extLst>
                <a:ext uri="{FF2B5EF4-FFF2-40B4-BE49-F238E27FC236}">
                  <a16:creationId xmlns:a16="http://schemas.microsoft.com/office/drawing/2014/main" id="{D3FA8F48-BAA4-4AD2-AEFE-0347A13C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988" y="4379913"/>
              <a:ext cx="96202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2750" tIns="32750" rIns="32750" bIns="3275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SzPct val="25000"/>
              </a:pPr>
              <a:r>
                <a:rPr lang="it-IT" altLang="it-IT" dirty="0">
                  <a:solidFill>
                    <a:srgbClr val="0066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Open Sans"/>
                  <a:hlinkClick r:id="rId3"/>
                </a:rPr>
                <a:t>agid.gov.it</a:t>
              </a:r>
              <a:endParaRPr lang="it-IT" altLang="it-IT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8BE82DF-EB3D-4250-9C33-77B4FD8E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881" y="1372050"/>
            <a:ext cx="3933897" cy="744582"/>
          </a:xfrm>
        </p:spPr>
        <p:txBody>
          <a:bodyPr/>
          <a:lstStyle/>
          <a:p>
            <a:pPr algn="ctr"/>
            <a:r>
              <a:rPr lang="it-IT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0418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28">
            <a:extLst>
              <a:ext uri="{FF2B5EF4-FFF2-40B4-BE49-F238E27FC236}">
                <a16:creationId xmlns:a16="http://schemas.microsoft.com/office/drawing/2014/main" id="{B2906870-43D3-4376-A76F-AB5BB89DF376}"/>
              </a:ext>
            </a:extLst>
          </p:cNvPr>
          <p:cNvSpPr/>
          <p:nvPr/>
        </p:nvSpPr>
        <p:spPr>
          <a:xfrm>
            <a:off x="5950314" y="5047057"/>
            <a:ext cx="2451263" cy="5144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ttangolo arrotondato 28">
            <a:extLst>
              <a:ext uri="{FF2B5EF4-FFF2-40B4-BE49-F238E27FC236}">
                <a16:creationId xmlns:a16="http://schemas.microsoft.com/office/drawing/2014/main" id="{40931A21-840E-45E0-A605-C40630BBC2C9}"/>
              </a:ext>
            </a:extLst>
          </p:cNvPr>
          <p:cNvSpPr/>
          <p:nvPr/>
        </p:nvSpPr>
        <p:spPr>
          <a:xfrm>
            <a:off x="5950314" y="4199053"/>
            <a:ext cx="2451263" cy="5144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ttangolo arrotondato 28">
            <a:extLst>
              <a:ext uri="{FF2B5EF4-FFF2-40B4-BE49-F238E27FC236}">
                <a16:creationId xmlns:a16="http://schemas.microsoft.com/office/drawing/2014/main" id="{26A07165-7AEA-4F49-8095-FD073E987EBB}"/>
              </a:ext>
            </a:extLst>
          </p:cNvPr>
          <p:cNvSpPr/>
          <p:nvPr/>
        </p:nvSpPr>
        <p:spPr>
          <a:xfrm>
            <a:off x="5941116" y="3425938"/>
            <a:ext cx="2451263" cy="5144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ttangolo arrotondato 28">
            <a:extLst>
              <a:ext uri="{FF2B5EF4-FFF2-40B4-BE49-F238E27FC236}">
                <a16:creationId xmlns:a16="http://schemas.microsoft.com/office/drawing/2014/main" id="{4F28BA2B-841F-4EAB-8DBC-67E943128FAB}"/>
              </a:ext>
            </a:extLst>
          </p:cNvPr>
          <p:cNvSpPr/>
          <p:nvPr/>
        </p:nvSpPr>
        <p:spPr>
          <a:xfrm>
            <a:off x="5941116" y="2692513"/>
            <a:ext cx="2451263" cy="5144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ttangolo arrotondato 28">
            <a:extLst>
              <a:ext uri="{FF2B5EF4-FFF2-40B4-BE49-F238E27FC236}">
                <a16:creationId xmlns:a16="http://schemas.microsoft.com/office/drawing/2014/main" id="{25D37171-8809-4ACA-B703-ECE85953BD0A}"/>
              </a:ext>
            </a:extLst>
          </p:cNvPr>
          <p:cNvSpPr/>
          <p:nvPr/>
        </p:nvSpPr>
        <p:spPr>
          <a:xfrm>
            <a:off x="5931591" y="1959088"/>
            <a:ext cx="2451263" cy="5144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F80383-C136-4393-A7F1-B668B102E346}"/>
              </a:ext>
            </a:extLst>
          </p:cNvPr>
          <p:cNvSpPr/>
          <p:nvPr/>
        </p:nvSpPr>
        <p:spPr>
          <a:xfrm>
            <a:off x="5922973" y="1971621"/>
            <a:ext cx="2363147" cy="467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Formazione gestione e conservazione 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Dei documenti informatici </a:t>
            </a:r>
          </a:p>
        </p:txBody>
      </p:sp>
      <p:sp>
        <p:nvSpPr>
          <p:cNvPr id="10" name="Rettangolo 14">
            <a:extLst>
              <a:ext uri="{FF2B5EF4-FFF2-40B4-BE49-F238E27FC236}">
                <a16:creationId xmlns:a16="http://schemas.microsoft.com/office/drawing/2014/main" id="{46E7E33A-8910-481D-B7D5-B8B00230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7" y="302074"/>
            <a:ext cx="8188083" cy="46166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Il primo ciclo di formazione a supporto dei RTD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59D119E-0246-4EBC-985B-5A6EC4C3424C}"/>
              </a:ext>
            </a:extLst>
          </p:cNvPr>
          <p:cNvSpPr/>
          <p:nvPr/>
        </p:nvSpPr>
        <p:spPr>
          <a:xfrm>
            <a:off x="5931591" y="2789298"/>
            <a:ext cx="1242648" cy="274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Riuso del software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2E481C9-3569-4E34-9D07-F49DE25EBF81}"/>
              </a:ext>
            </a:extLst>
          </p:cNvPr>
          <p:cNvSpPr/>
          <p:nvPr/>
        </p:nvSpPr>
        <p:spPr>
          <a:xfrm>
            <a:off x="5931591" y="3441533"/>
            <a:ext cx="2127505" cy="467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Usabilità e accessibilità dei servizi 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Digitali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85BCB91-601D-45C6-97E7-1D504BBD6512}"/>
              </a:ext>
            </a:extLst>
          </p:cNvPr>
          <p:cNvSpPr/>
          <p:nvPr/>
        </p:nvSpPr>
        <p:spPr>
          <a:xfrm>
            <a:off x="5940952" y="4308712"/>
            <a:ext cx="2296911" cy="290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La riqualificazione della spesa ICT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283EC28-61B6-4B94-ADF5-1161EB6B887F}"/>
              </a:ext>
            </a:extLst>
          </p:cNvPr>
          <p:cNvSpPr/>
          <p:nvPr/>
        </p:nvSpPr>
        <p:spPr>
          <a:xfrm>
            <a:off x="5950314" y="5168653"/>
            <a:ext cx="2246128" cy="274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tillium Web"/>
              </a:rPr>
              <a:t>La comunicazione dei servizi digitali </a:t>
            </a:r>
          </a:p>
        </p:txBody>
      </p:sp>
      <p:sp>
        <p:nvSpPr>
          <p:cNvPr id="15" name="Gallone 14"/>
          <p:cNvSpPr/>
          <p:nvPr/>
        </p:nvSpPr>
        <p:spPr>
          <a:xfrm>
            <a:off x="5024977" y="2070321"/>
            <a:ext cx="256631" cy="26997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allone 15"/>
          <p:cNvSpPr/>
          <p:nvPr/>
        </p:nvSpPr>
        <p:spPr>
          <a:xfrm>
            <a:off x="5010853" y="2793697"/>
            <a:ext cx="256631" cy="26997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allone 16"/>
          <p:cNvSpPr/>
          <p:nvPr/>
        </p:nvSpPr>
        <p:spPr>
          <a:xfrm>
            <a:off x="5024977" y="3548174"/>
            <a:ext cx="256631" cy="26997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allone 17"/>
          <p:cNvSpPr/>
          <p:nvPr/>
        </p:nvSpPr>
        <p:spPr>
          <a:xfrm>
            <a:off x="5037853" y="4319182"/>
            <a:ext cx="256631" cy="26997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allone 18"/>
          <p:cNvSpPr/>
          <p:nvPr/>
        </p:nvSpPr>
        <p:spPr>
          <a:xfrm>
            <a:off x="5037853" y="5173052"/>
            <a:ext cx="256631" cy="26997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95" y="1264814"/>
            <a:ext cx="3669003" cy="4820810"/>
          </a:xfrm>
          <a:prstGeom prst="rect">
            <a:avLst/>
          </a:prstGeom>
        </p:spPr>
      </p:pic>
      <p:sp>
        <p:nvSpPr>
          <p:cNvPr id="21" name="Ovale 20"/>
          <p:cNvSpPr/>
          <p:nvPr/>
        </p:nvSpPr>
        <p:spPr>
          <a:xfrm>
            <a:off x="5643613" y="4827200"/>
            <a:ext cx="3061252" cy="9541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0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8" y="688572"/>
            <a:ext cx="7966212" cy="4881858"/>
          </a:xfrm>
          <a:prstGeom prst="rect">
            <a:avLst/>
          </a:prstGeom>
        </p:spPr>
      </p:pic>
      <p:sp>
        <p:nvSpPr>
          <p:cNvPr id="5" name="Rettangolo 14">
            <a:extLst>
              <a:ext uri="{FF2B5EF4-FFF2-40B4-BE49-F238E27FC236}">
                <a16:creationId xmlns:a16="http://schemas.microsoft.com/office/drawing/2014/main" id="{46E7E33A-8910-481D-B7D5-B8B00230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78" y="226907"/>
            <a:ext cx="8188083" cy="46166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L’area dedicata del sito </a:t>
            </a:r>
            <a:r>
              <a:rPr kumimoji="0" lang="it-IT" alt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AgID</a:t>
            </a:r>
            <a:r>
              <a:rPr kumimoji="0" lang="it-IT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endParaRPr kumimoji="0" lang="it-IT" altLang="it-IT" sz="24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1413" y="5847429"/>
            <a:ext cx="9120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https://www.agid.gov.it/it/agenzia/responsabile-transizione-digitale/formazione-rtd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14">
            <a:extLst>
              <a:ext uri="{FF2B5EF4-FFF2-40B4-BE49-F238E27FC236}">
                <a16:creationId xmlns:a16="http://schemas.microsoft.com/office/drawing/2014/main" id="{46E7E33A-8910-481D-B7D5-B8B002304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32" y="529057"/>
            <a:ext cx="8188083" cy="46166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b="1" kern="0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RTD, CAD e comunicazione </a:t>
            </a:r>
            <a:endParaRPr kumimoji="0" lang="it-IT" altLang="it-IT" sz="24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164B68F-6865-4EBC-8F25-C590576AF8E3}"/>
              </a:ext>
            </a:extLst>
          </p:cNvPr>
          <p:cNvSpPr/>
          <p:nvPr/>
        </p:nvSpPr>
        <p:spPr>
          <a:xfrm>
            <a:off x="477632" y="2555787"/>
            <a:ext cx="83137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800" dirty="0">
                <a:solidFill>
                  <a:srgbClr val="002060"/>
                </a:solidFill>
                <a:latin typeface="Calibri" panose="020F0502020204030204"/>
              </a:rPr>
              <a:t>i) promozione delle iniziative attinenti l’attuazione delle direttive impartite dal Presidente del Consiglio dei Ministri o dal Ministro delegato per l’innovazione e le tecnologie;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0BFC587-A04B-478B-9D3E-ECB3888FE2EF}"/>
              </a:ext>
            </a:extLst>
          </p:cNvPr>
          <p:cNvSpPr/>
          <p:nvPr/>
        </p:nvSpPr>
        <p:spPr>
          <a:xfrm>
            <a:off x="477632" y="1878767"/>
            <a:ext cx="1997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Art.</a:t>
            </a:r>
            <a:r>
              <a:rPr kumimoji="0" lang="it-IT" sz="28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CAD </a:t>
            </a:r>
            <a:endParaRPr kumimoji="0" lang="it-IT" sz="2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 Presentazione per uso esterno accessibile.potx" id="{B65F44A9-7A54-4065-B6B0-D24758098E73}" vid="{96FBCA88-B686-400F-8DE1-46EF25B268D0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 Presentazione per uso esterno accessibile.potx" id="{B65F44A9-7A54-4065-B6B0-D24758098E73}" vid="{96FBCA88-B686-400F-8DE1-46EF25B268D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 Presentazione per uso esterno accessibile</Template>
  <TotalTime>1118</TotalTime>
  <Words>1972</Words>
  <Application>Microsoft Office PowerPoint</Application>
  <PresentationFormat>Presentazione su schermo (4:3)</PresentationFormat>
  <Paragraphs>349</Paragraphs>
  <Slides>68</Slides>
  <Notes>32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80" baseType="lpstr">
      <vt:lpstr>Arial</vt:lpstr>
      <vt:lpstr>Calibri</vt:lpstr>
      <vt:lpstr>Calibri Light</vt:lpstr>
      <vt:lpstr>Helvetica Neue</vt:lpstr>
      <vt:lpstr>Open Sans</vt:lpstr>
      <vt:lpstr>Titillium Web</vt:lpstr>
      <vt:lpstr>Titillium Web Light</vt:lpstr>
      <vt:lpstr>Titillium Web SemiBold</vt:lpstr>
      <vt:lpstr>Wingdings</vt:lpstr>
      <vt:lpstr>Tema di Office</vt:lpstr>
      <vt:lpstr>1_Tema di Office</vt:lpstr>
      <vt:lpstr>Acrobat Document</vt:lpstr>
      <vt:lpstr>La comunicazione dei servizi digitali: linee guida e casi di studio</vt:lpstr>
      <vt:lpstr>Agenda: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comunicazione dei servizi digitali: linee guida e casi di studio</vt:lpstr>
      <vt:lpstr>Dalla strategia al Piano Triennale per la PA</vt:lpstr>
      <vt:lpstr>DESI 2019</vt:lpstr>
      <vt:lpstr>DESI 2019</vt:lpstr>
      <vt:lpstr>Rapporto Agi-Censis</vt:lpstr>
      <vt:lpstr>Rapporto Agi-Censis</vt:lpstr>
      <vt:lpstr>Rapporto Agi-Censis</vt:lpstr>
      <vt:lpstr>Cause dello scarso utilizzo dei servizi pubblici digitali?</vt:lpstr>
      <vt:lpstr>Il ruolo di AgID</vt:lpstr>
      <vt:lpstr>Il ruolo di AgID</vt:lpstr>
      <vt:lpstr>#Comunica Italia - Obiettivi</vt:lpstr>
      <vt:lpstr>#Comunica Italia - Strumenti </vt:lpstr>
      <vt:lpstr>#Comunica Italia - Roadmap</vt:lpstr>
      <vt:lpstr>La comunicazione dei servizi digitali: linee guida e casi di studio</vt:lpstr>
      <vt:lpstr>Presentazione standard di PowerPoint</vt:lpstr>
      <vt:lpstr>Presentazione standard di PowerPoint</vt:lpstr>
      <vt:lpstr>Presentazione standard di PowerPoint</vt:lpstr>
      <vt:lpstr>Cosa succede in un minuto in internet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comunicazione dei servizi digitali: linee guida e casi di studio</vt:lpstr>
      <vt:lpstr>La comunicazione dei servizi digitali: linee guida e casi di studio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Ruolo e funzione del Responsabile per la transizione al digitale nell’attuazione del Piano triennale</dc:title>
  <dc:creator>BARRESE Rosamaria</dc:creator>
  <cp:lastModifiedBy>GENTILI Glenda</cp:lastModifiedBy>
  <cp:revision>97</cp:revision>
  <dcterms:created xsi:type="dcterms:W3CDTF">2019-10-25T11:51:29Z</dcterms:created>
  <dcterms:modified xsi:type="dcterms:W3CDTF">2019-11-27T15:25:24Z</dcterms:modified>
</cp:coreProperties>
</file>