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52" r:id="rId4"/>
    <p:sldMasterId id="2147483650" r:id="rId5"/>
  </p:sldMasterIdLst>
  <p:notesMasterIdLst>
    <p:notesMasterId r:id="rId13"/>
  </p:notesMasterIdLst>
  <p:handoutMasterIdLst>
    <p:handoutMasterId r:id="rId14"/>
  </p:handoutMasterIdLst>
  <p:sldIdLst>
    <p:sldId id="256" r:id="rId6"/>
    <p:sldId id="354" r:id="rId7"/>
    <p:sldId id="329" r:id="rId8"/>
    <p:sldId id="355" r:id="rId9"/>
    <p:sldId id="363" r:id="rId10"/>
    <p:sldId id="360" r:id="rId11"/>
    <p:sldId id="265" r:id="rId12"/>
  </p:sldIdLst>
  <p:sldSz cx="12192000" cy="6858000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eta Angela" initials="CA" lastIdx="2" clrIdx="0"/>
  <p:cmAuthor id="2" name="carla valenti" initials="cv" lastIdx="1" clrIdx="1"/>
  <p:cmAuthor id="3" name="Pagnotta Stelio" initials="PS" lastIdx="1" clrIdx="2">
    <p:extLst>
      <p:ext uri="{19B8F6BF-5375-455C-9EA6-DF929625EA0E}">
        <p15:presenceInfo xmlns:p15="http://schemas.microsoft.com/office/powerpoint/2012/main" userId="S-1-5-21-2725570096-894903587-3172061385-3551" providerId="AD"/>
      </p:ext>
    </p:extLst>
  </p:cmAuthor>
  <p:cmAuthor id="4" name="TORTORELLI Francesco" initials="TF" lastIdx="3" clrIdx="3">
    <p:extLst>
      <p:ext uri="{19B8F6BF-5375-455C-9EA6-DF929625EA0E}">
        <p15:presenceInfo xmlns:p15="http://schemas.microsoft.com/office/powerpoint/2012/main" userId="S-1-5-21-2725570096-894903587-3172061385-17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819D"/>
    <a:srgbClr val="2B64C4"/>
    <a:srgbClr val="59B99D"/>
    <a:srgbClr val="4CA7C6"/>
    <a:srgbClr val="0B254A"/>
    <a:srgbClr val="D9B172"/>
    <a:srgbClr val="32727B"/>
    <a:srgbClr val="0066CB"/>
    <a:srgbClr val="1E88E5"/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4" autoAdjust="0"/>
    <p:restoredTop sz="96472" autoAdjust="0"/>
  </p:normalViewPr>
  <p:slideViewPr>
    <p:cSldViewPr snapToGrid="0" snapToObjects="1">
      <p:cViewPr varScale="1">
        <p:scale>
          <a:sx n="51" d="100"/>
          <a:sy n="51" d="100"/>
        </p:scale>
        <p:origin x="1104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C8259-4130-4A5D-9A05-64D5940D6D86}" type="datetimeFigureOut">
              <a:rPr lang="it-IT" smtClean="0"/>
              <a:t>01/02/2022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3D1AB-8BEA-4F4B-9582-3B0B40D596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6790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82B5E-56A7-6C4A-88B8-2DF95555B9A0}" type="datetimeFigureOut">
              <a:rPr lang="it-IT" smtClean="0"/>
              <a:t>01/02/2022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59DD7-B301-394F-AC66-9FA6EC9098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6182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7388fb8dbe_2_5:notes"/>
          <p:cNvSpPr txBox="1">
            <a:spLocks noGrp="1"/>
          </p:cNvSpPr>
          <p:nvPr>
            <p:ph type="body" idx="1"/>
          </p:nvPr>
        </p:nvSpPr>
        <p:spPr>
          <a:xfrm>
            <a:off x="687547" y="4813866"/>
            <a:ext cx="5500279" cy="3938729"/>
          </a:xfrm>
          <a:prstGeom prst="rect">
            <a:avLst/>
          </a:prstGeom>
        </p:spPr>
        <p:txBody>
          <a:bodyPr spcFirstLastPara="1" wrap="square" lIns="92120" tIns="46047" rIns="92120" bIns="46047" anchor="t" anchorCtr="0">
            <a:noAutofit/>
          </a:bodyPr>
          <a:lstStyle/>
          <a:p>
            <a:r>
              <a:rPr lang="it-IT" dirty="0"/>
              <a:t>(Non è un documento normativo benché contenga riferimenti normativi)</a:t>
            </a:r>
            <a:endParaRPr dirty="0"/>
          </a:p>
        </p:txBody>
      </p:sp>
      <p:sp>
        <p:nvSpPr>
          <p:cNvPr id="31" name="Google Shape;31;g7388fb8dbe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5999163" cy="3375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6793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7388fb8dbe_2_5:notes"/>
          <p:cNvSpPr txBox="1">
            <a:spLocks noGrp="1"/>
          </p:cNvSpPr>
          <p:nvPr>
            <p:ph type="body" idx="1"/>
          </p:nvPr>
        </p:nvSpPr>
        <p:spPr>
          <a:xfrm>
            <a:off x="680562" y="4785598"/>
            <a:ext cx="5444400" cy="391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g7388fb8dbe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207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7388fb8dbe_2_5:notes"/>
          <p:cNvSpPr txBox="1">
            <a:spLocks noGrp="1"/>
          </p:cNvSpPr>
          <p:nvPr>
            <p:ph type="body" idx="1"/>
          </p:nvPr>
        </p:nvSpPr>
        <p:spPr>
          <a:xfrm>
            <a:off x="687547" y="4813866"/>
            <a:ext cx="5500279" cy="3938729"/>
          </a:xfrm>
          <a:prstGeom prst="rect">
            <a:avLst/>
          </a:prstGeom>
        </p:spPr>
        <p:txBody>
          <a:bodyPr spcFirstLastPara="1" wrap="square" lIns="92120" tIns="46047" rIns="92120" bIns="46047" anchor="t" anchorCtr="0">
            <a:noAutofit/>
          </a:bodyPr>
          <a:lstStyle/>
          <a:p>
            <a:endParaRPr/>
          </a:p>
        </p:txBody>
      </p:sp>
      <p:sp>
        <p:nvSpPr>
          <p:cNvPr id="31" name="Google Shape;31;g7388fb8dbe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5999163" cy="3375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9784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it-IT" alt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C79DB9FA-205B-48CA-B39D-E4505CE82569}" type="slidenum">
              <a:rPr lang="it-IT" altLang="it-IT" smtClean="0"/>
              <a:t>6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174696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12192000" cy="59803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A28C8C2-CED2-4BE7-9F0D-8F7D09E73C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788" y="6178125"/>
            <a:ext cx="3144423" cy="67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52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208172" cy="3807920"/>
          </a:xfrm>
        </p:spPr>
        <p:txBody>
          <a:bodyPr/>
          <a:lstStyle>
            <a:lvl1pPr marL="0" indent="0">
              <a:buNone/>
              <a:defRPr>
                <a:solidFill>
                  <a:srgbClr val="002060"/>
                </a:solidFill>
              </a:defRPr>
            </a:lvl1pPr>
            <a:lvl2pPr marL="457200" indent="0">
              <a:buNone/>
              <a:defRPr>
                <a:solidFill>
                  <a:srgbClr val="002060"/>
                </a:solidFill>
              </a:defRPr>
            </a:lvl2pPr>
            <a:lvl3pPr marL="914400" indent="0">
              <a:buNone/>
              <a:defRPr>
                <a:solidFill>
                  <a:srgbClr val="002060"/>
                </a:solidFill>
              </a:defRPr>
            </a:lvl3pPr>
            <a:lvl4pPr marL="1371600" indent="0">
              <a:buNone/>
              <a:defRPr>
                <a:solidFill>
                  <a:srgbClr val="002060"/>
                </a:solidFill>
              </a:defRPr>
            </a:lvl4pPr>
            <a:lvl5pPr marL="1828800" indent="0">
              <a:buNone/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8" name="Rettangolo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CA9314-1CEF-AB49-9C52-904673A023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04225" y="6366093"/>
            <a:ext cx="23622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95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/>
          <p:nvPr/>
        </p:nvSpPr>
        <p:spPr>
          <a:xfrm>
            <a:off x="0" y="0"/>
            <a:ext cx="12192000" cy="59803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23788" y="6178125"/>
            <a:ext cx="3144423" cy="67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>
  <p:cSld name="Titolo e contenut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208172" cy="3807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>
                <a:solidFill>
                  <a:srgbClr val="002060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  <a:defRPr>
                <a:solidFill>
                  <a:srgbClr val="002060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000"/>
              <a:buNone/>
              <a:defRPr>
                <a:solidFill>
                  <a:srgbClr val="002060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None/>
              <a:defRPr>
                <a:solidFill>
                  <a:srgbClr val="00206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None/>
              <a:defRPr>
                <a:solidFill>
                  <a:srgbClr val="00206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7125" y="6366093"/>
            <a:ext cx="2232000" cy="34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1" y="476251"/>
            <a:ext cx="105029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hape 10">
            <a:extLst>
              <a:ext uri="{FF2B5EF4-FFF2-40B4-BE49-F238E27FC236}">
                <a16:creationId xmlns:a16="http://schemas.microsoft.com/office/drawing/2014/main" id="{0DBFFF8A-F610-FF4B-9BEE-280B09D3EA2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xfrm rot="10800000" flipV="1">
            <a:off x="5827179" y="6608621"/>
            <a:ext cx="878416" cy="319811"/>
          </a:xfrm>
          <a:prstGeom prst="rect">
            <a:avLst/>
          </a:prstGeom>
          <a:ln/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it-IT" altLang="it-IT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5349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E5832-DD8A-49BD-801A-C7688F707295}" type="datetime1">
              <a:rPr lang="it-IT" smtClean="0"/>
              <a:t>01/02/2022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F847751-812E-F643-99B1-C749C2DC046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260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8610600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nicola.dechiara@agid.gov.it" TargetMode="External"/><Relationship Id="rId3" Type="http://schemas.openxmlformats.org/officeDocument/2006/relationships/hyperlink" Target="mailto:daniela.pascale@agid.gov.it" TargetMode="External"/><Relationship Id="rId7" Type="http://schemas.openxmlformats.org/officeDocument/2006/relationships/hyperlink" Target="mailto:patrizia.tortorici@agid.gov.i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maura.montironi@agid.gov.it" TargetMode="External"/><Relationship Id="rId5" Type="http://schemas.openxmlformats.org/officeDocument/2006/relationships/hyperlink" Target="mailto:enrico.dalessio@agid.gov.it" TargetMode="External"/><Relationship Id="rId4" Type="http://schemas.openxmlformats.org/officeDocument/2006/relationships/hyperlink" Target="mailto:michele.losquadro@agid.gov.it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336969"/>
            <a:ext cx="9144000" cy="1334277"/>
          </a:xfrm>
        </p:spPr>
        <p:txBody>
          <a:bodyPr anchor="ctr">
            <a:normAutofit/>
          </a:bodyPr>
          <a:lstStyle/>
          <a:p>
            <a:r>
              <a:rPr lang="it-IT" b="1" dirty="0">
                <a:cs typeface="Calibri"/>
              </a:rPr>
              <a:t>Maura Montironi - AGID</a:t>
            </a:r>
          </a:p>
          <a:p>
            <a:r>
              <a:rPr lang="it-IT" dirty="0"/>
              <a:t>Webinar 31 maggio 2021</a:t>
            </a:r>
            <a:endParaRPr lang="it-IT" b="1" dirty="0">
              <a:cs typeface="Calibri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944414" y="2057244"/>
            <a:ext cx="8303172" cy="1200329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solidFill>
                  <a:schemeClr val="bg1"/>
                </a:solidFill>
              </a:rPr>
              <a:t>L’iniziativa e4job per la PA </a:t>
            </a:r>
          </a:p>
          <a:p>
            <a:pPr algn="ctr"/>
            <a:r>
              <a:rPr lang="it-IT" sz="3600" b="1" dirty="0">
                <a:solidFill>
                  <a:schemeClr val="bg1"/>
                </a:solidFill>
              </a:rPr>
              <a:t>Il feedback degli utenti </a:t>
            </a:r>
          </a:p>
        </p:txBody>
      </p:sp>
    </p:spTree>
    <p:extLst>
      <p:ext uri="{BB962C8B-B14F-4D97-AF65-F5344CB8AC3E}">
        <p14:creationId xmlns:p14="http://schemas.microsoft.com/office/powerpoint/2010/main" val="155944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 idx="4294967295"/>
          </p:nvPr>
        </p:nvSpPr>
        <p:spPr>
          <a:xfrm>
            <a:off x="572504" y="238777"/>
            <a:ext cx="105156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6" name="Google Shape;74;p9"/>
          <p:cNvSpPr txBox="1"/>
          <p:nvPr/>
        </p:nvSpPr>
        <p:spPr>
          <a:xfrm>
            <a:off x="496189" y="265596"/>
            <a:ext cx="11072929" cy="767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it-IT" sz="3600" b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Il feedback in diretta</a:t>
            </a:r>
            <a:endParaRPr lang="it-IT" sz="360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849FE6-9995-4E5E-8A99-DBDBD2FEB71A}"/>
              </a:ext>
            </a:extLst>
          </p:cNvPr>
          <p:cNvSpPr/>
          <p:nvPr/>
        </p:nvSpPr>
        <p:spPr>
          <a:xfrm>
            <a:off x="767058" y="2329619"/>
            <a:ext cx="10321046" cy="1754326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solidFill>
                  <a:srgbClr val="002060"/>
                </a:solidFill>
                <a:latin typeface="Calibri"/>
                <a:cs typeface="Calibri"/>
              </a:rPr>
              <a:t>Vincenzo Lo Piccolo</a:t>
            </a:r>
          </a:p>
          <a:p>
            <a:pPr algn="ctr"/>
            <a:r>
              <a:rPr lang="it-IT" sz="3600" dirty="0">
                <a:solidFill>
                  <a:srgbClr val="002060"/>
                </a:solidFill>
                <a:latin typeface="Calibri"/>
                <a:cs typeface="Calibri"/>
              </a:rPr>
              <a:t>Autorità Regionale per l’Innovazione Tecnologica</a:t>
            </a:r>
          </a:p>
          <a:p>
            <a:pPr algn="ctr"/>
            <a:r>
              <a:rPr lang="it-IT" sz="3600" dirty="0">
                <a:solidFill>
                  <a:srgbClr val="002060"/>
                </a:solidFill>
                <a:latin typeface="Calibri"/>
                <a:cs typeface="Calibri"/>
              </a:rPr>
              <a:t>Regione Siciliana</a:t>
            </a:r>
          </a:p>
        </p:txBody>
      </p:sp>
    </p:spTree>
    <p:extLst>
      <p:ext uri="{BB962C8B-B14F-4D97-AF65-F5344CB8AC3E}">
        <p14:creationId xmlns:p14="http://schemas.microsoft.com/office/powerpoint/2010/main" val="502682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 idx="4294967295"/>
          </p:nvPr>
        </p:nvSpPr>
        <p:spPr>
          <a:xfrm>
            <a:off x="288725" y="143145"/>
            <a:ext cx="105156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6" name="Google Shape;74;p9"/>
          <p:cNvSpPr txBox="1"/>
          <p:nvPr/>
        </p:nvSpPr>
        <p:spPr>
          <a:xfrm>
            <a:off x="448979" y="201592"/>
            <a:ext cx="11029659" cy="767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it-IT" sz="3600" b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Alcuni feedback via email</a:t>
            </a:r>
            <a:endParaRPr lang="it-IT" sz="360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C0C48680-1003-4B02-91D7-B6B398938739}"/>
              </a:ext>
            </a:extLst>
          </p:cNvPr>
          <p:cNvSpPr/>
          <p:nvPr/>
        </p:nvSpPr>
        <p:spPr>
          <a:xfrm>
            <a:off x="555068" y="1228397"/>
            <a:ext cx="10817479" cy="329320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"Questo corso ha rappresentato una bella opportunità, per 'spolverare' alcuni concetti e acquisirne dei nuovi; spesso si è presi dalla quotidianità lavorativa (a volte anche dalla pigrizia) e si finisce per sacrificare attività di aggiornamento/reperimento di informazioni utili al proprio lavoro e al proprio sapere come la cultura e l'innovazione digitale, che anche a causa della pandemia sono tornate prepotentemente in primo piano.</a:t>
            </a:r>
          </a:p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formazione nella PA poi va a periodi alterni, quindi ho apprezzato la partecipazione da parte del Comune di Bologna a questa iniziativa.</a:t>
            </a:r>
          </a:p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 trovato il corso molto equilibrato tra visione, consapevolezza e approfondimenti (che riassumono molto bene i concetti del manuale e4job), in particolare gradevole nella grafica dei video, nella loro durata e nell'esposizione da parte di tutte le persone che hanno dato il loro prezioso contributo.</a:t>
            </a:r>
          </a:p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possibilità di poterne fruire in base ai propri impegni è impagabile.</a:t>
            </a:r>
          </a:p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Nei quiz intermedi avrei lasciato la possibilità di vedere tutte le risposte che venivano proposte.</a:t>
            </a:r>
          </a:p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 dire: giudizio assolutamente positivo…"</a:t>
            </a:r>
          </a:p>
          <a:p>
            <a:pPr algn="r"/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partecipante del Comune di Bologna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D84C56A0-3D79-4CCA-AC8C-7178F50E90D7}"/>
              </a:ext>
            </a:extLst>
          </p:cNvPr>
          <p:cNvSpPr/>
          <p:nvPr/>
        </p:nvSpPr>
        <p:spPr>
          <a:xfrm>
            <a:off x="819453" y="5070909"/>
            <a:ext cx="10817479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"Se posso aggiungere, vi faccio i miei complimenti. È stato molto istruttivo ed interessante…"</a:t>
            </a:r>
          </a:p>
          <a:p>
            <a:pPr algn="r"/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partecipante della Provincia Autonoma di Bolzano</a:t>
            </a:r>
          </a:p>
        </p:txBody>
      </p:sp>
    </p:spTree>
    <p:extLst>
      <p:ext uri="{BB962C8B-B14F-4D97-AF65-F5344CB8AC3E}">
        <p14:creationId xmlns:p14="http://schemas.microsoft.com/office/powerpoint/2010/main" val="1431550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 idx="4294967295"/>
          </p:nvPr>
        </p:nvSpPr>
        <p:spPr>
          <a:xfrm>
            <a:off x="288725" y="143145"/>
            <a:ext cx="105156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6" name="Google Shape;74;p9"/>
          <p:cNvSpPr txBox="1"/>
          <p:nvPr/>
        </p:nvSpPr>
        <p:spPr>
          <a:xfrm>
            <a:off x="288725" y="59062"/>
            <a:ext cx="9157041" cy="767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002060"/>
              </a:buClr>
              <a:buSzPts val="3600"/>
            </a:pPr>
            <a:r>
              <a:rPr lang="it-IT" sz="3600" b="1" dirty="0">
                <a:solidFill>
                  <a:srgbClr val="002060"/>
                </a:solidFill>
                <a:latin typeface="Calibri"/>
                <a:cs typeface="Calibri"/>
                <a:sym typeface="Calibri"/>
              </a:rPr>
              <a:t>E adesso i vostri feedback</a:t>
            </a:r>
            <a:endParaRPr lang="it-IT" sz="360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3CC0289-27B1-4997-9045-837A10B41506}"/>
              </a:ext>
            </a:extLst>
          </p:cNvPr>
          <p:cNvSpPr/>
          <p:nvPr/>
        </p:nvSpPr>
        <p:spPr>
          <a:xfrm>
            <a:off x="692869" y="3526533"/>
            <a:ext cx="28139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it-IT" sz="1600" b="1" dirty="0">
                <a:solidFill>
                  <a:schemeClr val="bg1"/>
                </a:solidFill>
                <a:latin typeface="Calibri"/>
                <a:cs typeface="Calibri"/>
              </a:rPr>
              <a:t>Piano triennale 2019 – 2021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47472CB9-4172-4B63-8301-7CF66863539D}"/>
              </a:ext>
            </a:extLst>
          </p:cNvPr>
          <p:cNvSpPr/>
          <p:nvPr/>
        </p:nvSpPr>
        <p:spPr>
          <a:xfrm>
            <a:off x="-733721" y="268513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  <a:cs typeface="Calibri"/>
              </a:rPr>
              <a:t>PIANO TRIENNALE </a:t>
            </a:r>
          </a:p>
          <a:p>
            <a:pPr algn="ctr"/>
            <a:r>
              <a:rPr lang="it-IT" b="1" dirty="0">
                <a:solidFill>
                  <a:schemeClr val="bg1"/>
                </a:solidFill>
                <a:cs typeface="Calibri"/>
              </a:rPr>
              <a:t>2020 – 2022 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C89FCFAB-E3AF-4E2F-B70A-2093A6885A2A}"/>
              </a:ext>
            </a:extLst>
          </p:cNvPr>
          <p:cNvSpPr/>
          <p:nvPr/>
        </p:nvSpPr>
        <p:spPr>
          <a:xfrm>
            <a:off x="288725" y="1735932"/>
            <a:ext cx="10966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rgbClr val="002060"/>
                </a:solidFill>
                <a:latin typeface="+mj-lt"/>
              </a:rPr>
              <a:t>Per rispondere ai sondaggi: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rgbClr val="002060"/>
                </a:solidFill>
                <a:latin typeface="+mj-lt"/>
              </a:rPr>
              <a:t>cliccare sulla risposta scelta direttamente a video, per le domande a risposta chiusa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rgbClr val="002060"/>
                </a:solidFill>
                <a:latin typeface="+mj-lt"/>
              </a:rPr>
              <a:t>scrivere nel campo bianco sotto alla domanda, in caso di risposta aperta.</a:t>
            </a:r>
          </a:p>
          <a:p>
            <a:endParaRPr lang="it-IT" sz="3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3000" dirty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it-IT" sz="3000" dirty="0">
                <a:solidFill>
                  <a:srgbClr val="002060"/>
                </a:solidFill>
                <a:latin typeface="+mj-lt"/>
              </a:rPr>
              <a:t>Grazie!</a:t>
            </a: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883D003C-DC4F-4809-8848-4AB361D5F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5766" y="494608"/>
            <a:ext cx="1809279" cy="117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0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1235580" y="2088383"/>
            <a:ext cx="9192472" cy="1530305"/>
          </a:xfr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74625" indent="53975"/>
            <a:r>
              <a:rPr lang="it-IT" sz="4400" b="1" dirty="0">
                <a:solidFill>
                  <a:schemeClr val="bg1"/>
                </a:solidFill>
              </a:rPr>
              <a:t>Il team a supporto dei partecipanti e delle PA nei territori</a:t>
            </a:r>
          </a:p>
        </p:txBody>
      </p:sp>
      <p:pic>
        <p:nvPicPr>
          <p:cNvPr id="3" name="Immagine 2" descr="Immagine che contiene uomo, fotografia, schermo, posando&#10;&#10;Descrizione generata automaticamente">
            <a:extLst>
              <a:ext uri="{FF2B5EF4-FFF2-40B4-BE49-F238E27FC236}">
                <a16:creationId xmlns:a16="http://schemas.microsoft.com/office/drawing/2014/main" id="{E06F77C2-6063-4A52-8AEE-3353DC712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4672" y="3231261"/>
            <a:ext cx="2733380" cy="182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552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174935EE-85C7-4AB7-92FE-97BB1976B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790954"/>
              </p:ext>
            </p:extLst>
          </p:nvPr>
        </p:nvGraphicFramePr>
        <p:xfrm>
          <a:off x="639615" y="228600"/>
          <a:ext cx="11169764" cy="640080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293596">
                  <a:extLst>
                    <a:ext uri="{9D8B030D-6E8A-4147-A177-3AD203B41FA5}">
                      <a16:colId xmlns:a16="http://schemas.microsoft.com/office/drawing/2014/main" val="1200098779"/>
                    </a:ext>
                  </a:extLst>
                </a:gridCol>
                <a:gridCol w="4002400">
                  <a:extLst>
                    <a:ext uri="{9D8B030D-6E8A-4147-A177-3AD203B41FA5}">
                      <a16:colId xmlns:a16="http://schemas.microsoft.com/office/drawing/2014/main" val="1425733979"/>
                    </a:ext>
                  </a:extLst>
                </a:gridCol>
                <a:gridCol w="4873768">
                  <a:extLst>
                    <a:ext uri="{9D8B030D-6E8A-4147-A177-3AD203B41FA5}">
                      <a16:colId xmlns:a16="http://schemas.microsoft.com/office/drawing/2014/main" val="1532115482"/>
                    </a:ext>
                  </a:extLst>
                </a:gridCol>
              </a:tblGrid>
              <a:tr h="266085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Abruzzo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Daniela Pascale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daniela.pascale@agid.gov.it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705699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Basilicata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Michele Lo Squadro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michele.losquadro@agid.gov.it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686628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Calabria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Daniela Pascale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daniela.pascale@agid.gov.it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044524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Campania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Enrico D’Alessio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enrico.dalessio@agid.gov.it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653487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Emilia-Romagna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Maura Montironi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maura.montironi@agid.gov.it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96842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Friuli Venezia Giulia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Michele Lo Squadro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michele.losquadro@agid.gov.it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831671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Michele Lo Squadro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michele.losquadro@agid.gov.it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786800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Liguria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Daniela Pascale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daniela.pascale@agid.gov.it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43076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Lombardia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Michele Lo Squadro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michele.losquadro@agid.gov.it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122964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Enrico D’Alessio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enrico.dalessio@agid.gov.it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901119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Molise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Maura Montironi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maura.montironi@agid.gov.it</a:t>
                      </a:r>
                      <a:r>
                        <a:rPr lang="it-IT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061392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Piemonte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Daniela Pascale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daniela.pascale@agid.gov.it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959807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Prov. Aut. Bolzano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Patrizia Tortorici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7"/>
                        </a:rPr>
                        <a:t>patrizia.tortorici@agid.gov.it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536243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Prov. Aut. Trento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Maura 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Montironi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maura.montironi@agid.gov.it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760887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Puglia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Michele Lo Squadro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michele.losquadro@agid.gov.it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797347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Sardegna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Enrico D’Alessio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enrico.dalessio@agid.gov.it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52007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Sicilia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Maura Montironi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maura.montironi@agid.gov.it</a:t>
                      </a:r>
                      <a:r>
                        <a:rPr lang="it-IT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02813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Toscana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Enrico D’Alessio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enrico.dalessio@agid.gov.it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658231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Umbria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Nicola de Chiara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8"/>
                        </a:rPr>
                        <a:t>nicola.dechiara@agid.gov.it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17936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Valle d’Aosta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Daniela Pascale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daniela.pascale@agid.gov.it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7273"/>
                  </a:ext>
                </a:extLst>
              </a:tr>
              <a:tr h="2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Veneto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Patrizia Tortorici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7"/>
                        </a:rPr>
                        <a:t>patrizia.tortorici@agid.gov.it</a:t>
                      </a:r>
                      <a:r>
                        <a:rPr lang="it-IT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239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78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917348"/>
            <a:ext cx="9144000" cy="1655762"/>
          </a:xfrm>
        </p:spPr>
        <p:txBody>
          <a:bodyPr/>
          <a:lstStyle/>
          <a:p>
            <a:r>
              <a:rPr lang="it-IT" dirty="0"/>
              <a:t> 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12580" y="2456293"/>
            <a:ext cx="12192000" cy="1497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5400" dirty="0"/>
              <a:t>Grazie da tutti noi!</a:t>
            </a:r>
          </a:p>
          <a:p>
            <a:endParaRPr lang="it-IT" sz="5400" dirty="0"/>
          </a:p>
          <a:p>
            <a:r>
              <a:rPr lang="it-IT" sz="5400" dirty="0"/>
              <a:t>www.agid.gov.it</a:t>
            </a:r>
          </a:p>
        </p:txBody>
      </p:sp>
    </p:spTree>
    <p:extLst>
      <p:ext uri="{BB962C8B-B14F-4D97-AF65-F5344CB8AC3E}">
        <p14:creationId xmlns:p14="http://schemas.microsoft.com/office/powerpoint/2010/main" val="920663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torelli-Osservatorio12Dicembre-Master" id="{8C3E7349-AFEC-5340-AE7F-36281A5E68D7}" vid="{17C87342-F078-C34A-96A7-7A94776BBE4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5036F13C60FEB4AAFCFF19A6A54BCB4" ma:contentTypeVersion="11" ma:contentTypeDescription="Creare un nuovo documento." ma:contentTypeScope="" ma:versionID="134cfb00764f4035d5c2d8ea41412dff">
  <xsd:schema xmlns:xsd="http://www.w3.org/2001/XMLSchema" xmlns:xs="http://www.w3.org/2001/XMLSchema" xmlns:p="http://schemas.microsoft.com/office/2006/metadata/properties" xmlns:ns3="10a75818-52fb-41fe-a3b0-016bed870ce1" xmlns:ns4="b6c3d02c-076b-4626-853a-58b7c51e4942" targetNamespace="http://schemas.microsoft.com/office/2006/metadata/properties" ma:root="true" ma:fieldsID="7f9e89028ccd522cfe4964f14a00c282" ns3:_="" ns4:_="">
    <xsd:import namespace="10a75818-52fb-41fe-a3b0-016bed870ce1"/>
    <xsd:import namespace="b6c3d02c-076b-4626-853a-58b7c51e49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a75818-52fb-41fe-a3b0-016bed870c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3d02c-076b-4626-853a-58b7c51e49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3CE3B6-A9AE-4D75-B766-C0A55C131D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1E34A4-9CBB-4F4D-A284-090EA201A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a75818-52fb-41fe-a3b0-016bed870ce1"/>
    <ds:schemaRef ds:uri="b6c3d02c-076b-4626-853a-58b7c51e49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E089B6-F712-4ABD-98A8-8351B3B89A04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b6c3d02c-076b-4626-853a-58b7c51e494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0a75818-52fb-41fe-a3b0-016bed870ce1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Tortorelli-Osservatorio12Dicembre-Master</Template>
  <TotalTime>8838</TotalTime>
  <Words>610</Words>
  <Application>Microsoft Office PowerPoint</Application>
  <PresentationFormat>Widescreen</PresentationFormat>
  <Paragraphs>102</Paragraphs>
  <Slides>7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Tema di Office</vt:lpstr>
      <vt:lpstr>Tema di Office</vt:lpstr>
      <vt:lpstr>Presentazione standard di PowerPoint</vt:lpstr>
      <vt:lpstr> </vt:lpstr>
      <vt:lpstr> </vt:lpstr>
      <vt:lpstr> </vt:lpstr>
      <vt:lpstr>Presentazione standard di PowerPoint</vt:lpstr>
      <vt:lpstr>Presentazione standard di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strumenti di AgID per supportare la trasformazione digitale</dc:title>
  <dc:creator>Pagnotta Stelio</dc:creator>
  <cp:lastModifiedBy>Patrizia Schifano</cp:lastModifiedBy>
  <cp:revision>890</cp:revision>
  <cp:lastPrinted>2020-01-21T11:17:16Z</cp:lastPrinted>
  <dcterms:created xsi:type="dcterms:W3CDTF">2019-12-09T08:43:49Z</dcterms:created>
  <dcterms:modified xsi:type="dcterms:W3CDTF">2022-02-01T15:57:52Z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0x01010035036F13C60FEB4AAFCFF19A6A54BCB4</vt:lpwstr>
  </property>
</Properties>
</file>